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7.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1.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2.xml" ContentType="application/vnd.openxmlformats-officedocument.themeOverr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2" r:id="rId1"/>
  </p:sldMasterIdLst>
  <p:notesMasterIdLst>
    <p:notesMasterId r:id="rId24"/>
  </p:notesMasterIdLst>
  <p:sldIdLst>
    <p:sldId id="275" r:id="rId2"/>
    <p:sldId id="278" r:id="rId3"/>
    <p:sldId id="288" r:id="rId4"/>
    <p:sldId id="279" r:id="rId5"/>
    <p:sldId id="286" r:id="rId6"/>
    <p:sldId id="287" r:id="rId7"/>
    <p:sldId id="289" r:id="rId8"/>
    <p:sldId id="291" r:id="rId9"/>
    <p:sldId id="297" r:id="rId10"/>
    <p:sldId id="290" r:id="rId11"/>
    <p:sldId id="292" r:id="rId12"/>
    <p:sldId id="299" r:id="rId13"/>
    <p:sldId id="304" r:id="rId14"/>
    <p:sldId id="303" r:id="rId15"/>
    <p:sldId id="302" r:id="rId16"/>
    <p:sldId id="305" r:id="rId17"/>
    <p:sldId id="306" r:id="rId18"/>
    <p:sldId id="307" r:id="rId19"/>
    <p:sldId id="298" r:id="rId20"/>
    <p:sldId id="295" r:id="rId21"/>
    <p:sldId id="296" r:id="rId22"/>
    <p:sldId id="285" r:id="rId23"/>
  </p:sldIdLst>
  <p:sldSz cx="12192000" cy="6858000"/>
  <p:notesSz cx="6858000" cy="9144000"/>
  <p:embeddedFontLst>
    <p:embeddedFont>
      <p:font typeface="Webdings" panose="05030102010509060703" pitchFamily="18" charset="2"/>
      <p:regular r:id="rId25"/>
    </p:embeddedFont>
    <p:embeddedFont>
      <p:font typeface="Garamond" panose="02020404030301010803" pitchFamily="18" charset="0"/>
      <p:regular r:id="rId26"/>
      <p:bold r:id="rId27"/>
      <p:italic r:id="rId28"/>
    </p:embeddedFont>
    <p:embeddedFont>
      <p:font typeface="Calibri" panose="020F0502020204030204" pitchFamily="34" charset="0"/>
      <p:regular r:id="rId29"/>
      <p:bold r:id="rId30"/>
      <p:italic r:id="rId31"/>
      <p:boldItalic r:id="rId32"/>
    </p:embeddedFont>
    <p:embeddedFont>
      <p:font typeface="Century Gothic" panose="020B0502020202020204" pitchFamily="34" charset="0"/>
      <p:regular r:id="rId33"/>
      <p:bold r:id="rId34"/>
      <p:italic r:id="rId35"/>
      <p:bold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userDrawn="1">
          <p15:clr>
            <a:srgbClr val="A4A3A4"/>
          </p15:clr>
        </p15:guide>
        <p15:guide id="2" pos="494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bkin, Sara H. (GSFC-6170)[DEVELOP]" initials="LSH(" lastIdx="1" clrIdx="0">
    <p:extLst>
      <p:ext uri="{19B8F6BF-5375-455C-9EA6-DF929625EA0E}">
        <p15:presenceInfo xmlns:p15="http://schemas.microsoft.com/office/powerpoint/2012/main" userId="S-1-5-21-330711430-3775241029-4075259233-721952" providerId="AD"/>
      </p:ext>
    </p:extLst>
  </p:cmAuthor>
  <p:cmAuthor id="2" name="Clayton, Amanda L. (LARC)[SSAI DEVELOP]" initials="CAL(D" lastIdx="9" clrIdx="1">
    <p:extLst>
      <p:ext uri="{19B8F6BF-5375-455C-9EA6-DF929625EA0E}">
        <p15:presenceInfo xmlns:p15="http://schemas.microsoft.com/office/powerpoint/2012/main" userId="S-1-5-21-330711430-3775241029-4075259233-682401" providerId="AD"/>
      </p:ext>
    </p:extLst>
  </p:cmAuthor>
  <p:cmAuthor id="3" name="Avery, Ryan B. (LARC-E3)[SSAI DEVELOP]" initials="ARB(D" lastIdx="3" clrIdx="2">
    <p:extLst>
      <p:ext uri="{19B8F6BF-5375-455C-9EA6-DF929625EA0E}">
        <p15:presenceInfo xmlns:p15="http://schemas.microsoft.com/office/powerpoint/2012/main" userId="S-1-5-21-330711430-3775241029-4075259233-721664" providerId="AD"/>
      </p:ext>
    </p:extLst>
  </p:cmAuthor>
  <p:cmAuthor id="4" name="Miller, Tiffani N. (LARC-E3)[SSAI DEVELOP]" initials="MTN(D" lastIdx="1" clrIdx="3">
    <p:extLst>
      <p:ext uri="{19B8F6BF-5375-455C-9EA6-DF929625EA0E}">
        <p15:presenceInfo xmlns:p15="http://schemas.microsoft.com/office/powerpoint/2012/main" userId="S-1-5-21-330711430-3775241029-4075259233-555608" providerId="AD"/>
      </p:ext>
    </p:extLst>
  </p:cmAuthor>
  <p:cmAuthor id="5" name="HP" initials="H" lastIdx="5" clrIdx="4">
    <p:extLst>
      <p:ext uri="{19B8F6BF-5375-455C-9EA6-DF929625EA0E}">
        <p15:presenceInfo xmlns:p15="http://schemas.microsoft.com/office/powerpoint/2012/main" userId="HP"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E2D1"/>
    <a:srgbClr val="E8EBE0"/>
    <a:srgbClr val="ECEFE4"/>
    <a:srgbClr val="FFFFFF"/>
    <a:srgbClr val="DCDCDC"/>
    <a:srgbClr val="73A9DB"/>
    <a:srgbClr val="2F8AB4"/>
    <a:srgbClr val="C15442"/>
    <a:srgbClr val="52B37B"/>
    <a:srgbClr val="2187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32" autoAdjust="0"/>
    <p:restoredTop sz="94280" autoAdjust="0"/>
  </p:normalViewPr>
  <p:slideViewPr>
    <p:cSldViewPr snapToGrid="0">
      <p:cViewPr>
        <p:scale>
          <a:sx n="60" d="100"/>
          <a:sy n="60" d="100"/>
        </p:scale>
        <p:origin x="894" y="168"/>
      </p:cViewPr>
      <p:guideLst>
        <p:guide orient="horz"/>
        <p:guide pos="4944"/>
      </p:guideLst>
    </p:cSldViewPr>
  </p:slideViewPr>
  <p:notesTextViewPr>
    <p:cViewPr>
      <p:scale>
        <a:sx n="100" d="100"/>
        <a:sy n="100" d="100"/>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s>
</file>

<file path=ppt/charts/_rels/chart1.xml.rels><?xml version="1.0" encoding="UTF-8" standalone="yes"?>
<Relationships xmlns="http://schemas.openxmlformats.org/package/2006/relationships"><Relationship Id="rId3" Type="http://schemas.openxmlformats.org/officeDocument/2006/relationships/oleObject" Target="output_streamreach_control.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oleObject" Target="CalibrationTool.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output_streamreach.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output_STAT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output_STAT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NP%20in%20situ.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lowDataresultsfromSara.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lowDataresultsfromSara.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lowDataresultsfromSara.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oleObject" Target="FlowDataresultsfromSaraTAEdi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cap="none" spc="0" normalizeH="0" baseline="0">
                <a:solidFill>
                  <a:schemeClr val="tx1">
                    <a:lumMod val="65000"/>
                    <a:lumOff val="35000"/>
                  </a:schemeClr>
                </a:solidFill>
                <a:latin typeface="+mj-lt"/>
                <a:ea typeface="+mj-ea"/>
                <a:cs typeface="+mj-cs"/>
              </a:defRPr>
            </a:pPr>
            <a:r>
              <a:rPr lang="en-US" sz="1800" b="0" dirty="0"/>
              <a:t>Reach 28: Simulated</a:t>
            </a:r>
            <a:r>
              <a:rPr lang="en-US" sz="1800" b="0" baseline="0" dirty="0"/>
              <a:t> Data</a:t>
            </a:r>
            <a:endParaRPr lang="en-US" sz="1800" b="0" dirty="0"/>
          </a:p>
        </c:rich>
      </c:tx>
      <c:overlay val="0"/>
      <c:spPr>
        <a:noFill/>
        <a:ln>
          <a:noFill/>
        </a:ln>
        <a:effectLst/>
      </c:spPr>
      <c:txPr>
        <a:bodyPr rot="0" spcFirstLastPara="1" vertOverflow="ellipsis" vert="horz" wrap="square" anchor="ctr" anchorCtr="1"/>
        <a:lstStyle/>
        <a:p>
          <a:pPr>
            <a:defRPr sz="2000" b="0" i="0" u="none" strike="noStrike" kern="1200" cap="none" spc="0" normalizeH="0" baseline="0">
              <a:solidFill>
                <a:schemeClr val="tx1">
                  <a:lumMod val="65000"/>
                  <a:lumOff val="35000"/>
                </a:schemeClr>
              </a:solidFill>
              <a:latin typeface="+mj-lt"/>
              <a:ea typeface="+mj-ea"/>
              <a:cs typeface="+mj-cs"/>
            </a:defRPr>
          </a:pPr>
          <a:endParaRPr lang="en-US"/>
        </a:p>
      </c:txPr>
    </c:title>
    <c:autoTitleDeleted val="0"/>
    <c:plotArea>
      <c:layout/>
      <c:lineChart>
        <c:grouping val="standard"/>
        <c:varyColors val="0"/>
        <c:ser>
          <c:idx val="1"/>
          <c:order val="1"/>
          <c:tx>
            <c:strRef>
              <c:f>'[output_streamreach_control.xlsx]rch 28'!$G$1</c:f>
              <c:strCache>
                <c:ptCount val="1"/>
                <c:pt idx="0">
                  <c:v>Total Nitrogen (kg)</c:v>
                </c:pt>
              </c:strCache>
            </c:strRef>
          </c:tx>
          <c:spPr>
            <a:ln w="38100" cap="rnd">
              <a:solidFill>
                <a:schemeClr val="accent2">
                  <a:lumMod val="75000"/>
                  <a:alpha val="80000"/>
                </a:schemeClr>
              </a:solidFill>
              <a:round/>
            </a:ln>
            <a:effectLst/>
          </c:spPr>
          <c:marker>
            <c:symbol val="none"/>
          </c:marker>
          <c:cat>
            <c:numRef>
              <c:f>'[output_streamreach_control.xlsx]rch 28'!$J$2:$J$49</c:f>
              <c:numCache>
                <c:formatCode>m/d/yyyy</c:formatCode>
                <c:ptCount val="48"/>
                <c:pt idx="0">
                  <c:v>40544</c:v>
                </c:pt>
                <c:pt idx="1">
                  <c:v>40575</c:v>
                </c:pt>
                <c:pt idx="2">
                  <c:v>40603</c:v>
                </c:pt>
                <c:pt idx="3">
                  <c:v>40634</c:v>
                </c:pt>
                <c:pt idx="4">
                  <c:v>40664</c:v>
                </c:pt>
                <c:pt idx="5">
                  <c:v>40695</c:v>
                </c:pt>
                <c:pt idx="6">
                  <c:v>40725</c:v>
                </c:pt>
                <c:pt idx="7">
                  <c:v>40756</c:v>
                </c:pt>
                <c:pt idx="8">
                  <c:v>40787</c:v>
                </c:pt>
                <c:pt idx="9">
                  <c:v>40817</c:v>
                </c:pt>
                <c:pt idx="10">
                  <c:v>40848</c:v>
                </c:pt>
                <c:pt idx="11">
                  <c:v>40878</c:v>
                </c:pt>
                <c:pt idx="12">
                  <c:v>40909</c:v>
                </c:pt>
                <c:pt idx="13">
                  <c:v>40940</c:v>
                </c:pt>
                <c:pt idx="14">
                  <c:v>40969</c:v>
                </c:pt>
                <c:pt idx="15">
                  <c:v>41000</c:v>
                </c:pt>
                <c:pt idx="16">
                  <c:v>41030</c:v>
                </c:pt>
                <c:pt idx="17">
                  <c:v>41061</c:v>
                </c:pt>
                <c:pt idx="18">
                  <c:v>41091</c:v>
                </c:pt>
                <c:pt idx="19">
                  <c:v>41122</c:v>
                </c:pt>
                <c:pt idx="20">
                  <c:v>41153</c:v>
                </c:pt>
                <c:pt idx="21">
                  <c:v>41183</c:v>
                </c:pt>
                <c:pt idx="22">
                  <c:v>41214</c:v>
                </c:pt>
                <c:pt idx="23">
                  <c:v>41244</c:v>
                </c:pt>
                <c:pt idx="24">
                  <c:v>41275</c:v>
                </c:pt>
                <c:pt idx="25">
                  <c:v>41306</c:v>
                </c:pt>
                <c:pt idx="26">
                  <c:v>41334</c:v>
                </c:pt>
                <c:pt idx="27">
                  <c:v>41365</c:v>
                </c:pt>
                <c:pt idx="28">
                  <c:v>41395</c:v>
                </c:pt>
                <c:pt idx="29">
                  <c:v>41426</c:v>
                </c:pt>
                <c:pt idx="30">
                  <c:v>41456</c:v>
                </c:pt>
                <c:pt idx="31">
                  <c:v>41487</c:v>
                </c:pt>
                <c:pt idx="32">
                  <c:v>41518</c:v>
                </c:pt>
                <c:pt idx="33">
                  <c:v>41548</c:v>
                </c:pt>
                <c:pt idx="34">
                  <c:v>41579</c:v>
                </c:pt>
                <c:pt idx="35">
                  <c:v>41609</c:v>
                </c:pt>
                <c:pt idx="36">
                  <c:v>41640</c:v>
                </c:pt>
                <c:pt idx="37">
                  <c:v>41671</c:v>
                </c:pt>
                <c:pt idx="38">
                  <c:v>41699</c:v>
                </c:pt>
                <c:pt idx="39">
                  <c:v>41730</c:v>
                </c:pt>
                <c:pt idx="40">
                  <c:v>41760</c:v>
                </c:pt>
                <c:pt idx="41">
                  <c:v>41791</c:v>
                </c:pt>
                <c:pt idx="42">
                  <c:v>41821</c:v>
                </c:pt>
                <c:pt idx="43">
                  <c:v>41852</c:v>
                </c:pt>
                <c:pt idx="44">
                  <c:v>41883</c:v>
                </c:pt>
                <c:pt idx="45">
                  <c:v>41913</c:v>
                </c:pt>
                <c:pt idx="46">
                  <c:v>41944</c:v>
                </c:pt>
                <c:pt idx="47">
                  <c:v>41974</c:v>
                </c:pt>
              </c:numCache>
            </c:numRef>
          </c:cat>
          <c:val>
            <c:numRef>
              <c:f>'[output_streamreach_control.xlsx]rch 28'!$G$2:$G$49</c:f>
              <c:numCache>
                <c:formatCode>General</c:formatCode>
                <c:ptCount val="48"/>
                <c:pt idx="0">
                  <c:v>65090</c:v>
                </c:pt>
                <c:pt idx="1">
                  <c:v>40050</c:v>
                </c:pt>
                <c:pt idx="2">
                  <c:v>58380</c:v>
                </c:pt>
                <c:pt idx="3">
                  <c:v>59910</c:v>
                </c:pt>
                <c:pt idx="4">
                  <c:v>164200</c:v>
                </c:pt>
                <c:pt idx="5">
                  <c:v>13030</c:v>
                </c:pt>
                <c:pt idx="6">
                  <c:v>5203</c:v>
                </c:pt>
                <c:pt idx="7">
                  <c:v>4891</c:v>
                </c:pt>
                <c:pt idx="8">
                  <c:v>11830</c:v>
                </c:pt>
                <c:pt idx="9">
                  <c:v>26380</c:v>
                </c:pt>
                <c:pt idx="10">
                  <c:v>9429</c:v>
                </c:pt>
                <c:pt idx="11">
                  <c:v>11640</c:v>
                </c:pt>
                <c:pt idx="12">
                  <c:v>101900</c:v>
                </c:pt>
                <c:pt idx="13">
                  <c:v>25830</c:v>
                </c:pt>
                <c:pt idx="14">
                  <c:v>65170</c:v>
                </c:pt>
                <c:pt idx="15">
                  <c:v>6522</c:v>
                </c:pt>
                <c:pt idx="16">
                  <c:v>255600</c:v>
                </c:pt>
                <c:pt idx="17">
                  <c:v>42590</c:v>
                </c:pt>
                <c:pt idx="18">
                  <c:v>5733</c:v>
                </c:pt>
                <c:pt idx="19">
                  <c:v>5316</c:v>
                </c:pt>
                <c:pt idx="20">
                  <c:v>6724</c:v>
                </c:pt>
                <c:pt idx="21">
                  <c:v>59330</c:v>
                </c:pt>
                <c:pt idx="22">
                  <c:v>20330</c:v>
                </c:pt>
                <c:pt idx="23">
                  <c:v>25440</c:v>
                </c:pt>
                <c:pt idx="24">
                  <c:v>221600</c:v>
                </c:pt>
                <c:pt idx="25">
                  <c:v>157800</c:v>
                </c:pt>
                <c:pt idx="26">
                  <c:v>93340</c:v>
                </c:pt>
                <c:pt idx="27">
                  <c:v>51320</c:v>
                </c:pt>
                <c:pt idx="28">
                  <c:v>243300</c:v>
                </c:pt>
                <c:pt idx="29">
                  <c:v>25390</c:v>
                </c:pt>
                <c:pt idx="30">
                  <c:v>30240</c:v>
                </c:pt>
                <c:pt idx="31">
                  <c:v>15180</c:v>
                </c:pt>
                <c:pt idx="32">
                  <c:v>32330</c:v>
                </c:pt>
                <c:pt idx="33">
                  <c:v>15560</c:v>
                </c:pt>
                <c:pt idx="34">
                  <c:v>18520</c:v>
                </c:pt>
                <c:pt idx="35">
                  <c:v>14780</c:v>
                </c:pt>
                <c:pt idx="36">
                  <c:v>44450</c:v>
                </c:pt>
                <c:pt idx="37">
                  <c:v>48110</c:v>
                </c:pt>
                <c:pt idx="38">
                  <c:v>91250</c:v>
                </c:pt>
                <c:pt idx="39">
                  <c:v>23760</c:v>
                </c:pt>
                <c:pt idx="40">
                  <c:v>587400</c:v>
                </c:pt>
                <c:pt idx="41">
                  <c:v>254800</c:v>
                </c:pt>
                <c:pt idx="42">
                  <c:v>42940</c:v>
                </c:pt>
                <c:pt idx="43">
                  <c:v>25260</c:v>
                </c:pt>
                <c:pt idx="44">
                  <c:v>6202</c:v>
                </c:pt>
                <c:pt idx="45">
                  <c:v>35270</c:v>
                </c:pt>
                <c:pt idx="46">
                  <c:v>14630</c:v>
                </c:pt>
                <c:pt idx="47">
                  <c:v>19210</c:v>
                </c:pt>
              </c:numCache>
            </c:numRef>
          </c:val>
          <c:smooth val="0"/>
          <c:extLst>
            <c:ext xmlns:c16="http://schemas.microsoft.com/office/drawing/2014/chart" uri="{C3380CC4-5D6E-409C-BE32-E72D297353CC}">
              <c16:uniqueId val="{00000000-55AC-4433-A8D6-00663FDAB095}"/>
            </c:ext>
          </c:extLst>
        </c:ser>
        <c:ser>
          <c:idx val="2"/>
          <c:order val="2"/>
          <c:tx>
            <c:strRef>
              <c:f>'[output_streamreach_control.xlsx]rch 28'!$H$1</c:f>
              <c:strCache>
                <c:ptCount val="1"/>
                <c:pt idx="0">
                  <c:v>Total Phosphorus (kg)</c:v>
                </c:pt>
              </c:strCache>
            </c:strRef>
          </c:tx>
          <c:spPr>
            <a:ln w="38100" cap="rnd">
              <a:solidFill>
                <a:schemeClr val="accent4">
                  <a:alpha val="80000"/>
                </a:schemeClr>
              </a:solidFill>
              <a:round/>
            </a:ln>
            <a:effectLst/>
          </c:spPr>
          <c:marker>
            <c:symbol val="none"/>
          </c:marker>
          <c:cat>
            <c:numRef>
              <c:f>'[output_streamreach_control.xlsx]rch 28'!$J$2:$J$49</c:f>
              <c:numCache>
                <c:formatCode>m/d/yyyy</c:formatCode>
                <c:ptCount val="48"/>
                <c:pt idx="0">
                  <c:v>40544</c:v>
                </c:pt>
                <c:pt idx="1">
                  <c:v>40575</c:v>
                </c:pt>
                <c:pt idx="2">
                  <c:v>40603</c:v>
                </c:pt>
                <c:pt idx="3">
                  <c:v>40634</c:v>
                </c:pt>
                <c:pt idx="4">
                  <c:v>40664</c:v>
                </c:pt>
                <c:pt idx="5">
                  <c:v>40695</c:v>
                </c:pt>
                <c:pt idx="6">
                  <c:v>40725</c:v>
                </c:pt>
                <c:pt idx="7">
                  <c:v>40756</c:v>
                </c:pt>
                <c:pt idx="8">
                  <c:v>40787</c:v>
                </c:pt>
                <c:pt idx="9">
                  <c:v>40817</c:v>
                </c:pt>
                <c:pt idx="10">
                  <c:v>40848</c:v>
                </c:pt>
                <c:pt idx="11">
                  <c:v>40878</c:v>
                </c:pt>
                <c:pt idx="12">
                  <c:v>40909</c:v>
                </c:pt>
                <c:pt idx="13">
                  <c:v>40940</c:v>
                </c:pt>
                <c:pt idx="14">
                  <c:v>40969</c:v>
                </c:pt>
                <c:pt idx="15">
                  <c:v>41000</c:v>
                </c:pt>
                <c:pt idx="16">
                  <c:v>41030</c:v>
                </c:pt>
                <c:pt idx="17">
                  <c:v>41061</c:v>
                </c:pt>
                <c:pt idx="18">
                  <c:v>41091</c:v>
                </c:pt>
                <c:pt idx="19">
                  <c:v>41122</c:v>
                </c:pt>
                <c:pt idx="20">
                  <c:v>41153</c:v>
                </c:pt>
                <c:pt idx="21">
                  <c:v>41183</c:v>
                </c:pt>
                <c:pt idx="22">
                  <c:v>41214</c:v>
                </c:pt>
                <c:pt idx="23">
                  <c:v>41244</c:v>
                </c:pt>
                <c:pt idx="24">
                  <c:v>41275</c:v>
                </c:pt>
                <c:pt idx="25">
                  <c:v>41306</c:v>
                </c:pt>
                <c:pt idx="26">
                  <c:v>41334</c:v>
                </c:pt>
                <c:pt idx="27">
                  <c:v>41365</c:v>
                </c:pt>
                <c:pt idx="28">
                  <c:v>41395</c:v>
                </c:pt>
                <c:pt idx="29">
                  <c:v>41426</c:v>
                </c:pt>
                <c:pt idx="30">
                  <c:v>41456</c:v>
                </c:pt>
                <c:pt idx="31">
                  <c:v>41487</c:v>
                </c:pt>
                <c:pt idx="32">
                  <c:v>41518</c:v>
                </c:pt>
                <c:pt idx="33">
                  <c:v>41548</c:v>
                </c:pt>
                <c:pt idx="34">
                  <c:v>41579</c:v>
                </c:pt>
                <c:pt idx="35">
                  <c:v>41609</c:v>
                </c:pt>
                <c:pt idx="36">
                  <c:v>41640</c:v>
                </c:pt>
                <c:pt idx="37">
                  <c:v>41671</c:v>
                </c:pt>
                <c:pt idx="38">
                  <c:v>41699</c:v>
                </c:pt>
                <c:pt idx="39">
                  <c:v>41730</c:v>
                </c:pt>
                <c:pt idx="40">
                  <c:v>41760</c:v>
                </c:pt>
                <c:pt idx="41">
                  <c:v>41791</c:v>
                </c:pt>
                <c:pt idx="42">
                  <c:v>41821</c:v>
                </c:pt>
                <c:pt idx="43">
                  <c:v>41852</c:v>
                </c:pt>
                <c:pt idx="44">
                  <c:v>41883</c:v>
                </c:pt>
                <c:pt idx="45">
                  <c:v>41913</c:v>
                </c:pt>
                <c:pt idx="46">
                  <c:v>41944</c:v>
                </c:pt>
                <c:pt idx="47">
                  <c:v>41974</c:v>
                </c:pt>
              </c:numCache>
            </c:numRef>
          </c:cat>
          <c:val>
            <c:numRef>
              <c:f>'[output_streamreach_control.xlsx]rch 28'!$H$2:$H$49</c:f>
              <c:numCache>
                <c:formatCode>General</c:formatCode>
                <c:ptCount val="48"/>
                <c:pt idx="0">
                  <c:v>9618</c:v>
                </c:pt>
                <c:pt idx="1">
                  <c:v>7472</c:v>
                </c:pt>
                <c:pt idx="2">
                  <c:v>23230</c:v>
                </c:pt>
                <c:pt idx="3">
                  <c:v>37410</c:v>
                </c:pt>
                <c:pt idx="4">
                  <c:v>41110</c:v>
                </c:pt>
                <c:pt idx="5">
                  <c:v>9004</c:v>
                </c:pt>
                <c:pt idx="6">
                  <c:v>12560</c:v>
                </c:pt>
                <c:pt idx="7">
                  <c:v>11310</c:v>
                </c:pt>
                <c:pt idx="8">
                  <c:v>5006</c:v>
                </c:pt>
                <c:pt idx="9">
                  <c:v>22000</c:v>
                </c:pt>
                <c:pt idx="10">
                  <c:v>11060</c:v>
                </c:pt>
                <c:pt idx="11">
                  <c:v>16980</c:v>
                </c:pt>
                <c:pt idx="12">
                  <c:v>72130</c:v>
                </c:pt>
                <c:pt idx="13">
                  <c:v>3814</c:v>
                </c:pt>
                <c:pt idx="14">
                  <c:v>36440</c:v>
                </c:pt>
                <c:pt idx="15">
                  <c:v>2158</c:v>
                </c:pt>
                <c:pt idx="16">
                  <c:v>127900</c:v>
                </c:pt>
                <c:pt idx="17">
                  <c:v>23340</c:v>
                </c:pt>
                <c:pt idx="18">
                  <c:v>17700</c:v>
                </c:pt>
                <c:pt idx="19">
                  <c:v>17410</c:v>
                </c:pt>
                <c:pt idx="20">
                  <c:v>18660</c:v>
                </c:pt>
                <c:pt idx="21">
                  <c:v>95730</c:v>
                </c:pt>
                <c:pt idx="22">
                  <c:v>24120</c:v>
                </c:pt>
                <c:pt idx="23">
                  <c:v>33290</c:v>
                </c:pt>
                <c:pt idx="24">
                  <c:v>73490</c:v>
                </c:pt>
                <c:pt idx="25">
                  <c:v>166900</c:v>
                </c:pt>
                <c:pt idx="26">
                  <c:v>31080</c:v>
                </c:pt>
                <c:pt idx="27">
                  <c:v>8955</c:v>
                </c:pt>
                <c:pt idx="28">
                  <c:v>14480</c:v>
                </c:pt>
                <c:pt idx="29">
                  <c:v>44220</c:v>
                </c:pt>
                <c:pt idx="30">
                  <c:v>110000</c:v>
                </c:pt>
                <c:pt idx="31">
                  <c:v>55250</c:v>
                </c:pt>
                <c:pt idx="32">
                  <c:v>52800</c:v>
                </c:pt>
                <c:pt idx="33">
                  <c:v>4056</c:v>
                </c:pt>
                <c:pt idx="34">
                  <c:v>8002</c:v>
                </c:pt>
                <c:pt idx="35">
                  <c:v>12740</c:v>
                </c:pt>
                <c:pt idx="36">
                  <c:v>50000</c:v>
                </c:pt>
                <c:pt idx="37">
                  <c:v>65740</c:v>
                </c:pt>
                <c:pt idx="38">
                  <c:v>241100</c:v>
                </c:pt>
                <c:pt idx="39">
                  <c:v>43540</c:v>
                </c:pt>
                <c:pt idx="40">
                  <c:v>301500</c:v>
                </c:pt>
                <c:pt idx="41">
                  <c:v>261100</c:v>
                </c:pt>
                <c:pt idx="42">
                  <c:v>179700</c:v>
                </c:pt>
                <c:pt idx="43">
                  <c:v>23860</c:v>
                </c:pt>
                <c:pt idx="44">
                  <c:v>26740</c:v>
                </c:pt>
                <c:pt idx="45">
                  <c:v>48150</c:v>
                </c:pt>
                <c:pt idx="46">
                  <c:v>35520</c:v>
                </c:pt>
                <c:pt idx="47">
                  <c:v>28040</c:v>
                </c:pt>
              </c:numCache>
            </c:numRef>
          </c:val>
          <c:smooth val="0"/>
          <c:extLst>
            <c:ext xmlns:c16="http://schemas.microsoft.com/office/drawing/2014/chart" uri="{C3380CC4-5D6E-409C-BE32-E72D297353CC}">
              <c16:uniqueId val="{00000001-55AC-4433-A8D6-00663FDAB095}"/>
            </c:ext>
          </c:extLst>
        </c:ser>
        <c:dLbls>
          <c:showLegendKey val="0"/>
          <c:showVal val="0"/>
          <c:showCatName val="0"/>
          <c:showSerName val="0"/>
          <c:showPercent val="0"/>
          <c:showBubbleSize val="0"/>
        </c:dLbls>
        <c:marker val="1"/>
        <c:smooth val="0"/>
        <c:axId val="163168072"/>
        <c:axId val="163168464"/>
      </c:lineChart>
      <c:lineChart>
        <c:grouping val="standard"/>
        <c:varyColors val="0"/>
        <c:ser>
          <c:idx val="0"/>
          <c:order val="0"/>
          <c:tx>
            <c:strRef>
              <c:f>'[output_streamreach_control.xlsx]rch 28'!$F$1</c:f>
              <c:strCache>
                <c:ptCount val="1"/>
                <c:pt idx="0">
                  <c:v>Flow Out (cm/s)</c:v>
                </c:pt>
              </c:strCache>
            </c:strRef>
          </c:tx>
          <c:spPr>
            <a:ln w="38100" cap="rnd">
              <a:solidFill>
                <a:schemeClr val="accent1">
                  <a:alpha val="80000"/>
                </a:schemeClr>
              </a:solidFill>
              <a:round/>
            </a:ln>
            <a:effectLst/>
          </c:spPr>
          <c:marker>
            <c:symbol val="none"/>
          </c:marker>
          <c:cat>
            <c:numRef>
              <c:f>'[output_streamreach_control.xlsx]rch 28'!$J$2:$J$49</c:f>
              <c:numCache>
                <c:formatCode>m/d/yyyy</c:formatCode>
                <c:ptCount val="48"/>
                <c:pt idx="0">
                  <c:v>40544</c:v>
                </c:pt>
                <c:pt idx="1">
                  <c:v>40575</c:v>
                </c:pt>
                <c:pt idx="2">
                  <c:v>40603</c:v>
                </c:pt>
                <c:pt idx="3">
                  <c:v>40634</c:v>
                </c:pt>
                <c:pt idx="4">
                  <c:v>40664</c:v>
                </c:pt>
                <c:pt idx="5">
                  <c:v>40695</c:v>
                </c:pt>
                <c:pt idx="6">
                  <c:v>40725</c:v>
                </c:pt>
                <c:pt idx="7">
                  <c:v>40756</c:v>
                </c:pt>
                <c:pt idx="8">
                  <c:v>40787</c:v>
                </c:pt>
                <c:pt idx="9">
                  <c:v>40817</c:v>
                </c:pt>
                <c:pt idx="10">
                  <c:v>40848</c:v>
                </c:pt>
                <c:pt idx="11">
                  <c:v>40878</c:v>
                </c:pt>
                <c:pt idx="12">
                  <c:v>40909</c:v>
                </c:pt>
                <c:pt idx="13">
                  <c:v>40940</c:v>
                </c:pt>
                <c:pt idx="14">
                  <c:v>40969</c:v>
                </c:pt>
                <c:pt idx="15">
                  <c:v>41000</c:v>
                </c:pt>
                <c:pt idx="16">
                  <c:v>41030</c:v>
                </c:pt>
                <c:pt idx="17">
                  <c:v>41061</c:v>
                </c:pt>
                <c:pt idx="18">
                  <c:v>41091</c:v>
                </c:pt>
                <c:pt idx="19">
                  <c:v>41122</c:v>
                </c:pt>
                <c:pt idx="20">
                  <c:v>41153</c:v>
                </c:pt>
                <c:pt idx="21">
                  <c:v>41183</c:v>
                </c:pt>
                <c:pt idx="22">
                  <c:v>41214</c:v>
                </c:pt>
                <c:pt idx="23">
                  <c:v>41244</c:v>
                </c:pt>
                <c:pt idx="24">
                  <c:v>41275</c:v>
                </c:pt>
                <c:pt idx="25">
                  <c:v>41306</c:v>
                </c:pt>
                <c:pt idx="26">
                  <c:v>41334</c:v>
                </c:pt>
                <c:pt idx="27">
                  <c:v>41365</c:v>
                </c:pt>
                <c:pt idx="28">
                  <c:v>41395</c:v>
                </c:pt>
                <c:pt idx="29">
                  <c:v>41426</c:v>
                </c:pt>
                <c:pt idx="30">
                  <c:v>41456</c:v>
                </c:pt>
                <c:pt idx="31">
                  <c:v>41487</c:v>
                </c:pt>
                <c:pt idx="32">
                  <c:v>41518</c:v>
                </c:pt>
                <c:pt idx="33">
                  <c:v>41548</c:v>
                </c:pt>
                <c:pt idx="34">
                  <c:v>41579</c:v>
                </c:pt>
                <c:pt idx="35">
                  <c:v>41609</c:v>
                </c:pt>
                <c:pt idx="36">
                  <c:v>41640</c:v>
                </c:pt>
                <c:pt idx="37">
                  <c:v>41671</c:v>
                </c:pt>
                <c:pt idx="38">
                  <c:v>41699</c:v>
                </c:pt>
                <c:pt idx="39">
                  <c:v>41730</c:v>
                </c:pt>
                <c:pt idx="40">
                  <c:v>41760</c:v>
                </c:pt>
                <c:pt idx="41">
                  <c:v>41791</c:v>
                </c:pt>
                <c:pt idx="42">
                  <c:v>41821</c:v>
                </c:pt>
                <c:pt idx="43">
                  <c:v>41852</c:v>
                </c:pt>
                <c:pt idx="44">
                  <c:v>41883</c:v>
                </c:pt>
                <c:pt idx="45">
                  <c:v>41913</c:v>
                </c:pt>
                <c:pt idx="46">
                  <c:v>41944</c:v>
                </c:pt>
                <c:pt idx="47">
                  <c:v>41974</c:v>
                </c:pt>
              </c:numCache>
            </c:numRef>
          </c:cat>
          <c:val>
            <c:numRef>
              <c:f>'[output_streamreach_control.xlsx]rch 28'!$F$2:$F$49</c:f>
              <c:numCache>
                <c:formatCode>General</c:formatCode>
                <c:ptCount val="48"/>
                <c:pt idx="0">
                  <c:v>57.76</c:v>
                </c:pt>
                <c:pt idx="1">
                  <c:v>53.92</c:v>
                </c:pt>
                <c:pt idx="2">
                  <c:v>55.1</c:v>
                </c:pt>
                <c:pt idx="3">
                  <c:v>68.430000000000007</c:v>
                </c:pt>
                <c:pt idx="4">
                  <c:v>74.290000000000006</c:v>
                </c:pt>
                <c:pt idx="5">
                  <c:v>28.65</c:v>
                </c:pt>
                <c:pt idx="6">
                  <c:v>15.08</c:v>
                </c:pt>
                <c:pt idx="7">
                  <c:v>15.56</c:v>
                </c:pt>
                <c:pt idx="8">
                  <c:v>8.8550000000000004</c:v>
                </c:pt>
                <c:pt idx="9">
                  <c:v>23.18</c:v>
                </c:pt>
                <c:pt idx="10">
                  <c:v>15.59</c:v>
                </c:pt>
                <c:pt idx="11">
                  <c:v>21.54</c:v>
                </c:pt>
                <c:pt idx="12">
                  <c:v>58.32</c:v>
                </c:pt>
                <c:pt idx="13">
                  <c:v>21.06</c:v>
                </c:pt>
                <c:pt idx="14">
                  <c:v>36.799999999999997</c:v>
                </c:pt>
                <c:pt idx="15">
                  <c:v>6.1749999999999998</c:v>
                </c:pt>
                <c:pt idx="16">
                  <c:v>46.64</c:v>
                </c:pt>
                <c:pt idx="17">
                  <c:v>17.96</c:v>
                </c:pt>
                <c:pt idx="18">
                  <c:v>10.6</c:v>
                </c:pt>
                <c:pt idx="19">
                  <c:v>15.53</c:v>
                </c:pt>
                <c:pt idx="20">
                  <c:v>18.329999999999998</c:v>
                </c:pt>
                <c:pt idx="21">
                  <c:v>81.239999999999995</c:v>
                </c:pt>
                <c:pt idx="22">
                  <c:v>51.82</c:v>
                </c:pt>
                <c:pt idx="23">
                  <c:v>78.58</c:v>
                </c:pt>
                <c:pt idx="24">
                  <c:v>93.23</c:v>
                </c:pt>
                <c:pt idx="25">
                  <c:v>148.5</c:v>
                </c:pt>
                <c:pt idx="26">
                  <c:v>71.75</c:v>
                </c:pt>
                <c:pt idx="27">
                  <c:v>48.76</c:v>
                </c:pt>
                <c:pt idx="28">
                  <c:v>29.54</c:v>
                </c:pt>
                <c:pt idx="29">
                  <c:v>24.26</c:v>
                </c:pt>
                <c:pt idx="30">
                  <c:v>47.67</c:v>
                </c:pt>
                <c:pt idx="31">
                  <c:v>48.89</c:v>
                </c:pt>
                <c:pt idx="32">
                  <c:v>55.55</c:v>
                </c:pt>
                <c:pt idx="33">
                  <c:v>15.23</c:v>
                </c:pt>
                <c:pt idx="34">
                  <c:v>13.38</c:v>
                </c:pt>
                <c:pt idx="35">
                  <c:v>17.059999999999999</c:v>
                </c:pt>
                <c:pt idx="36">
                  <c:v>30.62</c:v>
                </c:pt>
                <c:pt idx="37">
                  <c:v>49.31</c:v>
                </c:pt>
                <c:pt idx="38">
                  <c:v>77.44</c:v>
                </c:pt>
                <c:pt idx="39">
                  <c:v>41.81</c:v>
                </c:pt>
                <c:pt idx="40">
                  <c:v>60.94</c:v>
                </c:pt>
                <c:pt idx="41">
                  <c:v>56.78</c:v>
                </c:pt>
                <c:pt idx="42">
                  <c:v>51.67</c:v>
                </c:pt>
                <c:pt idx="43">
                  <c:v>30.28</c:v>
                </c:pt>
                <c:pt idx="44">
                  <c:v>24.18</c:v>
                </c:pt>
                <c:pt idx="45">
                  <c:v>30.07</c:v>
                </c:pt>
                <c:pt idx="46">
                  <c:v>26.6</c:v>
                </c:pt>
                <c:pt idx="47">
                  <c:v>33.299999999999997</c:v>
                </c:pt>
              </c:numCache>
            </c:numRef>
          </c:val>
          <c:smooth val="0"/>
          <c:extLst>
            <c:ext xmlns:c16="http://schemas.microsoft.com/office/drawing/2014/chart" uri="{C3380CC4-5D6E-409C-BE32-E72D297353CC}">
              <c16:uniqueId val="{00000002-55AC-4433-A8D6-00663FDAB095}"/>
            </c:ext>
          </c:extLst>
        </c:ser>
        <c:dLbls>
          <c:showLegendKey val="0"/>
          <c:showVal val="0"/>
          <c:showCatName val="0"/>
          <c:showSerName val="0"/>
          <c:showPercent val="0"/>
          <c:showBubbleSize val="0"/>
        </c:dLbls>
        <c:marker val="1"/>
        <c:smooth val="0"/>
        <c:axId val="163346328"/>
        <c:axId val="163168856"/>
      </c:lineChart>
      <c:dateAx>
        <c:axId val="163168072"/>
        <c:scaling>
          <c:orientation val="minMax"/>
        </c:scaling>
        <c:delete val="0"/>
        <c:axPos val="b"/>
        <c:title>
          <c:tx>
            <c:rich>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n-US" dirty="0"/>
                  <a:t>Time</a:t>
                </a:r>
                <a:r>
                  <a:rPr lang="en-US" baseline="0" dirty="0"/>
                  <a:t> period: 2011-2014</a:t>
                </a:r>
                <a:endParaRPr lang="en-US" dirty="0"/>
              </a:p>
            </c:rich>
          </c:tx>
          <c:overlay val="0"/>
          <c:spPr>
            <a:noFill/>
            <a:ln>
              <a:noFill/>
            </a:ln>
            <a:effectLst/>
          </c:spPr>
          <c:txPr>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n-US"/>
            </a:p>
          </c:txPr>
        </c:title>
        <c:numFmt formatCode="m/yyyy" sourceLinked="0"/>
        <c:majorTickMark val="out"/>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0" i="0" u="none" strike="noStrike" kern="1200" cap="none" spc="0" normalizeH="0" baseline="0">
                <a:solidFill>
                  <a:schemeClr val="tx1">
                    <a:lumMod val="65000"/>
                    <a:lumOff val="35000"/>
                  </a:schemeClr>
                </a:solidFill>
                <a:latin typeface="+mn-lt"/>
                <a:ea typeface="+mn-ea"/>
                <a:cs typeface="+mn-cs"/>
              </a:defRPr>
            </a:pPr>
            <a:endParaRPr lang="en-US"/>
          </a:p>
        </c:txPr>
        <c:crossAx val="163168464"/>
        <c:crosses val="autoZero"/>
        <c:auto val="1"/>
        <c:lblOffset val="100"/>
        <c:baseTimeUnit val="months"/>
        <c:majorUnit val="3"/>
        <c:majorTimeUnit val="months"/>
      </c:dateAx>
      <c:valAx>
        <c:axId val="163168464"/>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n-US"/>
                  <a:t>(kg)</a:t>
                </a:r>
              </a:p>
            </c:rich>
          </c:tx>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n-US"/>
            </a:p>
          </c:txPr>
        </c:title>
        <c:numFmt formatCode="#,##0;[Red]#,##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3168072"/>
        <c:crossesAt val="40544"/>
        <c:crossBetween val="midCat"/>
      </c:valAx>
      <c:valAx>
        <c:axId val="163168856"/>
        <c:scaling>
          <c:orientation val="minMax"/>
        </c:scaling>
        <c:delete val="0"/>
        <c:axPos val="r"/>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n-US" dirty="0"/>
                  <a:t>(m</a:t>
                </a:r>
                <a:r>
                  <a:rPr lang="en-US" baseline="30000" dirty="0"/>
                  <a:t>3</a:t>
                </a:r>
                <a:r>
                  <a:rPr lang="en-US" dirty="0"/>
                  <a:t>/s)</a:t>
                </a:r>
              </a:p>
            </c:rich>
          </c:tx>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3346328"/>
        <c:crosses val="max"/>
        <c:crossBetween val="between"/>
      </c:valAx>
      <c:dateAx>
        <c:axId val="163346328"/>
        <c:scaling>
          <c:orientation val="minMax"/>
        </c:scaling>
        <c:delete val="1"/>
        <c:axPos val="b"/>
        <c:numFmt formatCode="m/d/yyyy" sourceLinked="1"/>
        <c:majorTickMark val="out"/>
        <c:minorTickMark val="none"/>
        <c:tickLblPos val="nextTo"/>
        <c:crossAx val="163168856"/>
        <c:crosses val="autoZero"/>
        <c:auto val="1"/>
        <c:lblOffset val="100"/>
        <c:baseTimeUnit val="months"/>
      </c:date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lumMod val="95000"/>
        <a:alpha val="60000"/>
      </a:schemeClr>
    </a:solidFill>
    <a:ln>
      <a:solidFill>
        <a:sysClr val="window" lastClr="FFFFFF">
          <a:lumMod val="85000"/>
        </a:sysClr>
      </a:solid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757562575074933"/>
          <c:y val="8.97242162216349E-2"/>
          <c:w val="0.84126034607317624"/>
          <c:h val="0.68263550211796498"/>
        </c:manualLayout>
      </c:layout>
      <c:areaChart>
        <c:grouping val="stacked"/>
        <c:varyColors val="0"/>
        <c:ser>
          <c:idx val="1"/>
          <c:order val="1"/>
          <c:tx>
            <c:strRef>
              <c:f>[CalibrationTool.xlsx]Richland_23_calibration!$O$21</c:f>
              <c:strCache>
                <c:ptCount val="1"/>
                <c:pt idx="0">
                  <c:v>Lower</c:v>
                </c:pt>
              </c:strCache>
            </c:strRef>
          </c:tx>
          <c:spPr>
            <a:solidFill>
              <a:sysClr val="window" lastClr="FFFFFF"/>
            </a:solidFill>
            <a:ln>
              <a:noFill/>
            </a:ln>
            <a:effectLst/>
          </c:spPr>
          <c:cat>
            <c:numRef>
              <c:f>[CalibrationTool.xlsx]Richland_23_calibration!$M$22:$M$141</c:f>
              <c:numCache>
                <c:formatCode>m/d/yyyy</c:formatCode>
                <c:ptCount val="120"/>
                <c:pt idx="0">
                  <c:v>32874</c:v>
                </c:pt>
                <c:pt idx="1">
                  <c:v>32905</c:v>
                </c:pt>
                <c:pt idx="2">
                  <c:v>32933</c:v>
                </c:pt>
                <c:pt idx="3">
                  <c:v>32964</c:v>
                </c:pt>
                <c:pt idx="4">
                  <c:v>32994</c:v>
                </c:pt>
                <c:pt idx="5">
                  <c:v>33025</c:v>
                </c:pt>
                <c:pt idx="6">
                  <c:v>33055</c:v>
                </c:pt>
                <c:pt idx="7">
                  <c:v>33086</c:v>
                </c:pt>
                <c:pt idx="8">
                  <c:v>33117</c:v>
                </c:pt>
                <c:pt idx="9">
                  <c:v>33147</c:v>
                </c:pt>
                <c:pt idx="10">
                  <c:v>33178</c:v>
                </c:pt>
                <c:pt idx="11">
                  <c:v>33208</c:v>
                </c:pt>
                <c:pt idx="12">
                  <c:v>33239</c:v>
                </c:pt>
                <c:pt idx="13">
                  <c:v>33270</c:v>
                </c:pt>
                <c:pt idx="14">
                  <c:v>33298</c:v>
                </c:pt>
                <c:pt idx="15">
                  <c:v>33329</c:v>
                </c:pt>
                <c:pt idx="16">
                  <c:v>33359</c:v>
                </c:pt>
                <c:pt idx="17">
                  <c:v>33390</c:v>
                </c:pt>
                <c:pt idx="18">
                  <c:v>33420</c:v>
                </c:pt>
                <c:pt idx="19">
                  <c:v>33451</c:v>
                </c:pt>
                <c:pt idx="20">
                  <c:v>33482</c:v>
                </c:pt>
                <c:pt idx="21">
                  <c:v>33512</c:v>
                </c:pt>
                <c:pt idx="22">
                  <c:v>33543</c:v>
                </c:pt>
                <c:pt idx="23">
                  <c:v>33573</c:v>
                </c:pt>
                <c:pt idx="24">
                  <c:v>33604</c:v>
                </c:pt>
                <c:pt idx="25">
                  <c:v>33635</c:v>
                </c:pt>
                <c:pt idx="26">
                  <c:v>33664</c:v>
                </c:pt>
                <c:pt idx="27">
                  <c:v>33695</c:v>
                </c:pt>
                <c:pt idx="28">
                  <c:v>33725</c:v>
                </c:pt>
                <c:pt idx="29">
                  <c:v>33756</c:v>
                </c:pt>
                <c:pt idx="30">
                  <c:v>33786</c:v>
                </c:pt>
                <c:pt idx="31">
                  <c:v>33817</c:v>
                </c:pt>
                <c:pt idx="32">
                  <c:v>33848</c:v>
                </c:pt>
                <c:pt idx="33">
                  <c:v>33878</c:v>
                </c:pt>
                <c:pt idx="34">
                  <c:v>33909</c:v>
                </c:pt>
                <c:pt idx="35">
                  <c:v>33939</c:v>
                </c:pt>
                <c:pt idx="36">
                  <c:v>33970</c:v>
                </c:pt>
                <c:pt idx="37">
                  <c:v>34001</c:v>
                </c:pt>
                <c:pt idx="38">
                  <c:v>34029</c:v>
                </c:pt>
                <c:pt idx="39">
                  <c:v>34060</c:v>
                </c:pt>
                <c:pt idx="40">
                  <c:v>34090</c:v>
                </c:pt>
                <c:pt idx="41">
                  <c:v>34121</c:v>
                </c:pt>
                <c:pt idx="42">
                  <c:v>34151</c:v>
                </c:pt>
                <c:pt idx="43">
                  <c:v>34182</c:v>
                </c:pt>
                <c:pt idx="44">
                  <c:v>34213</c:v>
                </c:pt>
                <c:pt idx="45">
                  <c:v>34243</c:v>
                </c:pt>
                <c:pt idx="46">
                  <c:v>34274</c:v>
                </c:pt>
                <c:pt idx="47">
                  <c:v>34304</c:v>
                </c:pt>
                <c:pt idx="48">
                  <c:v>34335</c:v>
                </c:pt>
                <c:pt idx="49">
                  <c:v>34366</c:v>
                </c:pt>
                <c:pt idx="50">
                  <c:v>34394</c:v>
                </c:pt>
                <c:pt idx="51">
                  <c:v>34425</c:v>
                </c:pt>
                <c:pt idx="52">
                  <c:v>34455</c:v>
                </c:pt>
                <c:pt idx="53">
                  <c:v>34486</c:v>
                </c:pt>
                <c:pt idx="54">
                  <c:v>34516</c:v>
                </c:pt>
                <c:pt idx="55">
                  <c:v>34547</c:v>
                </c:pt>
                <c:pt idx="56">
                  <c:v>34578</c:v>
                </c:pt>
                <c:pt idx="57">
                  <c:v>34608</c:v>
                </c:pt>
                <c:pt idx="58">
                  <c:v>34639</c:v>
                </c:pt>
                <c:pt idx="59">
                  <c:v>34669</c:v>
                </c:pt>
                <c:pt idx="60">
                  <c:v>34700</c:v>
                </c:pt>
                <c:pt idx="61">
                  <c:v>34731</c:v>
                </c:pt>
                <c:pt idx="62">
                  <c:v>34759</c:v>
                </c:pt>
                <c:pt idx="63">
                  <c:v>34790</c:v>
                </c:pt>
                <c:pt idx="64">
                  <c:v>34820</c:v>
                </c:pt>
                <c:pt idx="65">
                  <c:v>34851</c:v>
                </c:pt>
                <c:pt idx="66">
                  <c:v>34881</c:v>
                </c:pt>
                <c:pt idx="67">
                  <c:v>34912</c:v>
                </c:pt>
                <c:pt idx="68">
                  <c:v>34943</c:v>
                </c:pt>
                <c:pt idx="69">
                  <c:v>34973</c:v>
                </c:pt>
                <c:pt idx="70">
                  <c:v>35004</c:v>
                </c:pt>
                <c:pt idx="71">
                  <c:v>35034</c:v>
                </c:pt>
                <c:pt idx="72">
                  <c:v>35065</c:v>
                </c:pt>
                <c:pt idx="73">
                  <c:v>35096</c:v>
                </c:pt>
                <c:pt idx="74">
                  <c:v>35125</c:v>
                </c:pt>
                <c:pt idx="75">
                  <c:v>35156</c:v>
                </c:pt>
                <c:pt idx="76">
                  <c:v>35186</c:v>
                </c:pt>
                <c:pt idx="77">
                  <c:v>35217</c:v>
                </c:pt>
                <c:pt idx="78">
                  <c:v>35247</c:v>
                </c:pt>
                <c:pt idx="79">
                  <c:v>35278</c:v>
                </c:pt>
                <c:pt idx="80">
                  <c:v>35309</c:v>
                </c:pt>
                <c:pt idx="81">
                  <c:v>35339</c:v>
                </c:pt>
                <c:pt idx="82">
                  <c:v>35370</c:v>
                </c:pt>
                <c:pt idx="83">
                  <c:v>35400</c:v>
                </c:pt>
                <c:pt idx="84">
                  <c:v>35431</c:v>
                </c:pt>
                <c:pt idx="85">
                  <c:v>35462</c:v>
                </c:pt>
                <c:pt idx="86">
                  <c:v>35490</c:v>
                </c:pt>
                <c:pt idx="87">
                  <c:v>35521</c:v>
                </c:pt>
                <c:pt idx="88">
                  <c:v>35551</c:v>
                </c:pt>
                <c:pt idx="89">
                  <c:v>35582</c:v>
                </c:pt>
                <c:pt idx="90">
                  <c:v>35612</c:v>
                </c:pt>
                <c:pt idx="91">
                  <c:v>35643</c:v>
                </c:pt>
                <c:pt idx="92">
                  <c:v>35674</c:v>
                </c:pt>
                <c:pt idx="93">
                  <c:v>35704</c:v>
                </c:pt>
                <c:pt idx="94">
                  <c:v>35735</c:v>
                </c:pt>
                <c:pt idx="95">
                  <c:v>35765</c:v>
                </c:pt>
                <c:pt idx="96">
                  <c:v>35796</c:v>
                </c:pt>
                <c:pt idx="97">
                  <c:v>35827</c:v>
                </c:pt>
                <c:pt idx="98">
                  <c:v>35855</c:v>
                </c:pt>
                <c:pt idx="99">
                  <c:v>35886</c:v>
                </c:pt>
                <c:pt idx="100">
                  <c:v>35916</c:v>
                </c:pt>
                <c:pt idx="101">
                  <c:v>35947</c:v>
                </c:pt>
                <c:pt idx="102">
                  <c:v>35977</c:v>
                </c:pt>
                <c:pt idx="103">
                  <c:v>36008</c:v>
                </c:pt>
                <c:pt idx="104">
                  <c:v>36039</c:v>
                </c:pt>
                <c:pt idx="105">
                  <c:v>36069</c:v>
                </c:pt>
                <c:pt idx="106">
                  <c:v>36100</c:v>
                </c:pt>
                <c:pt idx="107">
                  <c:v>36130</c:v>
                </c:pt>
                <c:pt idx="108">
                  <c:v>36161</c:v>
                </c:pt>
                <c:pt idx="109">
                  <c:v>36192</c:v>
                </c:pt>
                <c:pt idx="110">
                  <c:v>36220</c:v>
                </c:pt>
                <c:pt idx="111">
                  <c:v>36251</c:v>
                </c:pt>
                <c:pt idx="112">
                  <c:v>36281</c:v>
                </c:pt>
                <c:pt idx="113">
                  <c:v>36312</c:v>
                </c:pt>
                <c:pt idx="114">
                  <c:v>36342</c:v>
                </c:pt>
                <c:pt idx="115">
                  <c:v>36373</c:v>
                </c:pt>
                <c:pt idx="116">
                  <c:v>36404</c:v>
                </c:pt>
                <c:pt idx="117">
                  <c:v>36434</c:v>
                </c:pt>
                <c:pt idx="118">
                  <c:v>36465</c:v>
                </c:pt>
                <c:pt idx="119">
                  <c:v>36495</c:v>
                </c:pt>
              </c:numCache>
            </c:numRef>
          </c:cat>
          <c:val>
            <c:numRef>
              <c:f>[CalibrationTool.xlsx]Richland_23_calibration!$O$22:$O$141</c:f>
              <c:numCache>
                <c:formatCode>General</c:formatCode>
                <c:ptCount val="120"/>
                <c:pt idx="0">
                  <c:v>9362</c:v>
                </c:pt>
                <c:pt idx="1">
                  <c:v>36876</c:v>
                </c:pt>
                <c:pt idx="2">
                  <c:v>140058</c:v>
                </c:pt>
                <c:pt idx="3">
                  <c:v>102240</c:v>
                </c:pt>
                <c:pt idx="4">
                  <c:v>143747</c:v>
                </c:pt>
                <c:pt idx="5">
                  <c:v>99030</c:v>
                </c:pt>
                <c:pt idx="6">
                  <c:v>6210.2300000000005</c:v>
                </c:pt>
                <c:pt idx="7">
                  <c:v>6955.47</c:v>
                </c:pt>
                <c:pt idx="8">
                  <c:v>2744.4</c:v>
                </c:pt>
                <c:pt idx="9">
                  <c:v>5370.4400000000005</c:v>
                </c:pt>
                <c:pt idx="10">
                  <c:v>7011.3</c:v>
                </c:pt>
                <c:pt idx="11">
                  <c:v>3785.41</c:v>
                </c:pt>
                <c:pt idx="12">
                  <c:v>22785</c:v>
                </c:pt>
                <c:pt idx="13">
                  <c:v>74144</c:v>
                </c:pt>
                <c:pt idx="14">
                  <c:v>22227</c:v>
                </c:pt>
                <c:pt idx="15">
                  <c:v>32250</c:v>
                </c:pt>
                <c:pt idx="16">
                  <c:v>25141</c:v>
                </c:pt>
                <c:pt idx="17">
                  <c:v>11790</c:v>
                </c:pt>
                <c:pt idx="18">
                  <c:v>1999.1899999999998</c:v>
                </c:pt>
                <c:pt idx="19">
                  <c:v>52483</c:v>
                </c:pt>
                <c:pt idx="20">
                  <c:v>38880</c:v>
                </c:pt>
                <c:pt idx="21">
                  <c:v>25699</c:v>
                </c:pt>
                <c:pt idx="22">
                  <c:v>45780</c:v>
                </c:pt>
                <c:pt idx="23">
                  <c:v>142631</c:v>
                </c:pt>
                <c:pt idx="24">
                  <c:v>166222</c:v>
                </c:pt>
                <c:pt idx="25">
                  <c:v>249777</c:v>
                </c:pt>
                <c:pt idx="26">
                  <c:v>180172</c:v>
                </c:pt>
                <c:pt idx="27">
                  <c:v>165120</c:v>
                </c:pt>
                <c:pt idx="28">
                  <c:v>155930</c:v>
                </c:pt>
                <c:pt idx="29">
                  <c:v>82050</c:v>
                </c:pt>
                <c:pt idx="30">
                  <c:v>18476</c:v>
                </c:pt>
                <c:pt idx="31">
                  <c:v>7774.8</c:v>
                </c:pt>
                <c:pt idx="32">
                  <c:v>4701.6000000000004</c:v>
                </c:pt>
                <c:pt idx="33">
                  <c:v>2251.84</c:v>
                </c:pt>
                <c:pt idx="34">
                  <c:v>54060</c:v>
                </c:pt>
                <c:pt idx="35">
                  <c:v>84909</c:v>
                </c:pt>
                <c:pt idx="36">
                  <c:v>25110</c:v>
                </c:pt>
                <c:pt idx="37">
                  <c:v>143864</c:v>
                </c:pt>
                <c:pt idx="38">
                  <c:v>135408</c:v>
                </c:pt>
                <c:pt idx="39">
                  <c:v>59340</c:v>
                </c:pt>
                <c:pt idx="40">
                  <c:v>29853</c:v>
                </c:pt>
                <c:pt idx="41">
                  <c:v>13335.9</c:v>
                </c:pt>
                <c:pt idx="42">
                  <c:v>3182.46</c:v>
                </c:pt>
                <c:pt idx="43">
                  <c:v>1294.56</c:v>
                </c:pt>
                <c:pt idx="44">
                  <c:v>7424.4</c:v>
                </c:pt>
                <c:pt idx="45">
                  <c:v>93186</c:v>
                </c:pt>
                <c:pt idx="46">
                  <c:v>74910</c:v>
                </c:pt>
                <c:pt idx="47">
                  <c:v>8289.7100000000009</c:v>
                </c:pt>
                <c:pt idx="48">
                  <c:v>4898.93</c:v>
                </c:pt>
                <c:pt idx="49">
                  <c:v>147840</c:v>
                </c:pt>
                <c:pt idx="50">
                  <c:v>129425</c:v>
                </c:pt>
                <c:pt idx="51">
                  <c:v>26490</c:v>
                </c:pt>
                <c:pt idx="52">
                  <c:v>107415</c:v>
                </c:pt>
                <c:pt idx="53">
                  <c:v>22410</c:v>
                </c:pt>
                <c:pt idx="54">
                  <c:v>5112.21</c:v>
                </c:pt>
                <c:pt idx="55">
                  <c:v>2057.4700000000003</c:v>
                </c:pt>
                <c:pt idx="56">
                  <c:v>12060</c:v>
                </c:pt>
                <c:pt idx="57">
                  <c:v>28520</c:v>
                </c:pt>
                <c:pt idx="58">
                  <c:v>52530</c:v>
                </c:pt>
                <c:pt idx="59">
                  <c:v>126573</c:v>
                </c:pt>
                <c:pt idx="60">
                  <c:v>114080</c:v>
                </c:pt>
                <c:pt idx="61">
                  <c:v>60928</c:v>
                </c:pt>
                <c:pt idx="62">
                  <c:v>119040</c:v>
                </c:pt>
                <c:pt idx="63">
                  <c:v>183210</c:v>
                </c:pt>
                <c:pt idx="64">
                  <c:v>232903</c:v>
                </c:pt>
                <c:pt idx="65">
                  <c:v>56100</c:v>
                </c:pt>
                <c:pt idx="66">
                  <c:v>13394.789999999999</c:v>
                </c:pt>
                <c:pt idx="67">
                  <c:v>92597</c:v>
                </c:pt>
                <c:pt idx="68">
                  <c:v>5497.2000000000007</c:v>
                </c:pt>
                <c:pt idx="69">
                  <c:v>1503.19</c:v>
                </c:pt>
                <c:pt idx="70">
                  <c:v>781.5</c:v>
                </c:pt>
                <c:pt idx="71">
                  <c:v>1703.45</c:v>
                </c:pt>
                <c:pt idx="72">
                  <c:v>467.17</c:v>
                </c:pt>
                <c:pt idx="73">
                  <c:v>788.8</c:v>
                </c:pt>
                <c:pt idx="74">
                  <c:v>355.88</c:v>
                </c:pt>
                <c:pt idx="75">
                  <c:v>10920</c:v>
                </c:pt>
                <c:pt idx="76">
                  <c:v>465</c:v>
                </c:pt>
                <c:pt idx="77">
                  <c:v>140.39999999999998</c:v>
                </c:pt>
                <c:pt idx="78">
                  <c:v>116.25</c:v>
                </c:pt>
                <c:pt idx="79">
                  <c:v>22661</c:v>
                </c:pt>
                <c:pt idx="80">
                  <c:v>17550</c:v>
                </c:pt>
                <c:pt idx="81">
                  <c:v>2728.31</c:v>
                </c:pt>
                <c:pt idx="82">
                  <c:v>6487.7999999999993</c:v>
                </c:pt>
                <c:pt idx="83">
                  <c:v>13485</c:v>
                </c:pt>
                <c:pt idx="84">
                  <c:v>9976.11</c:v>
                </c:pt>
                <c:pt idx="85">
                  <c:v>132048</c:v>
                </c:pt>
                <c:pt idx="86">
                  <c:v>234081</c:v>
                </c:pt>
                <c:pt idx="87">
                  <c:v>287970</c:v>
                </c:pt>
                <c:pt idx="88">
                  <c:v>104594</c:v>
                </c:pt>
                <c:pt idx="89">
                  <c:v>62310</c:v>
                </c:pt>
                <c:pt idx="90">
                  <c:v>15349.960000000001</c:v>
                </c:pt>
                <c:pt idx="91">
                  <c:v>10842.25</c:v>
                </c:pt>
                <c:pt idx="92">
                  <c:v>3017.7000000000003</c:v>
                </c:pt>
                <c:pt idx="93">
                  <c:v>11687</c:v>
                </c:pt>
                <c:pt idx="94">
                  <c:v>2604.9</c:v>
                </c:pt>
                <c:pt idx="95">
                  <c:v>103044</c:v>
                </c:pt>
                <c:pt idx="96">
                  <c:v>497023</c:v>
                </c:pt>
                <c:pt idx="97">
                  <c:v>243404</c:v>
                </c:pt>
                <c:pt idx="98">
                  <c:v>99665</c:v>
                </c:pt>
                <c:pt idx="99">
                  <c:v>53610</c:v>
                </c:pt>
                <c:pt idx="100">
                  <c:v>10803.81</c:v>
                </c:pt>
                <c:pt idx="101">
                  <c:v>4606.8</c:v>
                </c:pt>
                <c:pt idx="102">
                  <c:v>1928.51</c:v>
                </c:pt>
                <c:pt idx="103">
                  <c:v>2310.12</c:v>
                </c:pt>
                <c:pt idx="104">
                  <c:v>22470</c:v>
                </c:pt>
                <c:pt idx="105">
                  <c:v>169353</c:v>
                </c:pt>
                <c:pt idx="106">
                  <c:v>260430</c:v>
                </c:pt>
                <c:pt idx="107">
                  <c:v>185256</c:v>
                </c:pt>
                <c:pt idx="108">
                  <c:v>90210</c:v>
                </c:pt>
                <c:pt idx="109">
                  <c:v>206136</c:v>
                </c:pt>
                <c:pt idx="110">
                  <c:v>28954</c:v>
                </c:pt>
                <c:pt idx="111">
                  <c:v>23070</c:v>
                </c:pt>
                <c:pt idx="112">
                  <c:v>9428.34</c:v>
                </c:pt>
                <c:pt idx="113">
                  <c:v>4410.8999999999996</c:v>
                </c:pt>
                <c:pt idx="114">
                  <c:v>1201.8700000000001</c:v>
                </c:pt>
                <c:pt idx="115">
                  <c:v>160.27000000000001</c:v>
                </c:pt>
                <c:pt idx="116">
                  <c:v>87.300000000000011</c:v>
                </c:pt>
                <c:pt idx="117">
                  <c:v>85.87</c:v>
                </c:pt>
                <c:pt idx="118">
                  <c:v>669.6</c:v>
                </c:pt>
                <c:pt idx="119">
                  <c:v>20274</c:v>
                </c:pt>
              </c:numCache>
            </c:numRef>
          </c:val>
          <c:extLst>
            <c:ext xmlns:c16="http://schemas.microsoft.com/office/drawing/2014/chart" uri="{C3380CC4-5D6E-409C-BE32-E72D297353CC}">
              <c16:uniqueId val="{00000000-BBD6-4A84-AE68-558FBB6A92E6}"/>
            </c:ext>
          </c:extLst>
        </c:ser>
        <c:ser>
          <c:idx val="2"/>
          <c:order val="2"/>
          <c:tx>
            <c:strRef>
              <c:f>[CalibrationTool.xlsx]Richland_23_calibration!$P$21</c:f>
              <c:strCache>
                <c:ptCount val="1"/>
                <c:pt idx="0">
                  <c:v>95PPU</c:v>
                </c:pt>
              </c:strCache>
            </c:strRef>
          </c:tx>
          <c:spPr>
            <a:solidFill>
              <a:schemeClr val="accent6">
                <a:lumMod val="60000"/>
                <a:lumOff val="40000"/>
              </a:schemeClr>
            </a:solidFill>
            <a:ln>
              <a:noFill/>
            </a:ln>
            <a:effectLst/>
          </c:spPr>
          <c:cat>
            <c:numRef>
              <c:f>[CalibrationTool.xlsx]Richland_23_calibration!$M$22:$M$141</c:f>
              <c:numCache>
                <c:formatCode>m/d/yyyy</c:formatCode>
                <c:ptCount val="120"/>
                <c:pt idx="0">
                  <c:v>32874</c:v>
                </c:pt>
                <c:pt idx="1">
                  <c:v>32905</c:v>
                </c:pt>
                <c:pt idx="2">
                  <c:v>32933</c:v>
                </c:pt>
                <c:pt idx="3">
                  <c:v>32964</c:v>
                </c:pt>
                <c:pt idx="4">
                  <c:v>32994</c:v>
                </c:pt>
                <c:pt idx="5">
                  <c:v>33025</c:v>
                </c:pt>
                <c:pt idx="6">
                  <c:v>33055</c:v>
                </c:pt>
                <c:pt idx="7">
                  <c:v>33086</c:v>
                </c:pt>
                <c:pt idx="8">
                  <c:v>33117</c:v>
                </c:pt>
                <c:pt idx="9">
                  <c:v>33147</c:v>
                </c:pt>
                <c:pt idx="10">
                  <c:v>33178</c:v>
                </c:pt>
                <c:pt idx="11">
                  <c:v>33208</c:v>
                </c:pt>
                <c:pt idx="12">
                  <c:v>33239</c:v>
                </c:pt>
                <c:pt idx="13">
                  <c:v>33270</c:v>
                </c:pt>
                <c:pt idx="14">
                  <c:v>33298</c:v>
                </c:pt>
                <c:pt idx="15">
                  <c:v>33329</c:v>
                </c:pt>
                <c:pt idx="16">
                  <c:v>33359</c:v>
                </c:pt>
                <c:pt idx="17">
                  <c:v>33390</c:v>
                </c:pt>
                <c:pt idx="18">
                  <c:v>33420</c:v>
                </c:pt>
                <c:pt idx="19">
                  <c:v>33451</c:v>
                </c:pt>
                <c:pt idx="20">
                  <c:v>33482</c:v>
                </c:pt>
                <c:pt idx="21">
                  <c:v>33512</c:v>
                </c:pt>
                <c:pt idx="22">
                  <c:v>33543</c:v>
                </c:pt>
                <c:pt idx="23">
                  <c:v>33573</c:v>
                </c:pt>
                <c:pt idx="24">
                  <c:v>33604</c:v>
                </c:pt>
                <c:pt idx="25">
                  <c:v>33635</c:v>
                </c:pt>
                <c:pt idx="26">
                  <c:v>33664</c:v>
                </c:pt>
                <c:pt idx="27">
                  <c:v>33695</c:v>
                </c:pt>
                <c:pt idx="28">
                  <c:v>33725</c:v>
                </c:pt>
                <c:pt idx="29">
                  <c:v>33756</c:v>
                </c:pt>
                <c:pt idx="30">
                  <c:v>33786</c:v>
                </c:pt>
                <c:pt idx="31">
                  <c:v>33817</c:v>
                </c:pt>
                <c:pt idx="32">
                  <c:v>33848</c:v>
                </c:pt>
                <c:pt idx="33">
                  <c:v>33878</c:v>
                </c:pt>
                <c:pt idx="34">
                  <c:v>33909</c:v>
                </c:pt>
                <c:pt idx="35">
                  <c:v>33939</c:v>
                </c:pt>
                <c:pt idx="36">
                  <c:v>33970</c:v>
                </c:pt>
                <c:pt idx="37">
                  <c:v>34001</c:v>
                </c:pt>
                <c:pt idx="38">
                  <c:v>34029</c:v>
                </c:pt>
                <c:pt idx="39">
                  <c:v>34060</c:v>
                </c:pt>
                <c:pt idx="40">
                  <c:v>34090</c:v>
                </c:pt>
                <c:pt idx="41">
                  <c:v>34121</c:v>
                </c:pt>
                <c:pt idx="42">
                  <c:v>34151</c:v>
                </c:pt>
                <c:pt idx="43">
                  <c:v>34182</c:v>
                </c:pt>
                <c:pt idx="44">
                  <c:v>34213</c:v>
                </c:pt>
                <c:pt idx="45">
                  <c:v>34243</c:v>
                </c:pt>
                <c:pt idx="46">
                  <c:v>34274</c:v>
                </c:pt>
                <c:pt idx="47">
                  <c:v>34304</c:v>
                </c:pt>
                <c:pt idx="48">
                  <c:v>34335</c:v>
                </c:pt>
                <c:pt idx="49">
                  <c:v>34366</c:v>
                </c:pt>
                <c:pt idx="50">
                  <c:v>34394</c:v>
                </c:pt>
                <c:pt idx="51">
                  <c:v>34425</c:v>
                </c:pt>
                <c:pt idx="52">
                  <c:v>34455</c:v>
                </c:pt>
                <c:pt idx="53">
                  <c:v>34486</c:v>
                </c:pt>
                <c:pt idx="54">
                  <c:v>34516</c:v>
                </c:pt>
                <c:pt idx="55">
                  <c:v>34547</c:v>
                </c:pt>
                <c:pt idx="56">
                  <c:v>34578</c:v>
                </c:pt>
                <c:pt idx="57">
                  <c:v>34608</c:v>
                </c:pt>
                <c:pt idx="58">
                  <c:v>34639</c:v>
                </c:pt>
                <c:pt idx="59">
                  <c:v>34669</c:v>
                </c:pt>
                <c:pt idx="60">
                  <c:v>34700</c:v>
                </c:pt>
                <c:pt idx="61">
                  <c:v>34731</c:v>
                </c:pt>
                <c:pt idx="62">
                  <c:v>34759</c:v>
                </c:pt>
                <c:pt idx="63">
                  <c:v>34790</c:v>
                </c:pt>
                <c:pt idx="64">
                  <c:v>34820</c:v>
                </c:pt>
                <c:pt idx="65">
                  <c:v>34851</c:v>
                </c:pt>
                <c:pt idx="66">
                  <c:v>34881</c:v>
                </c:pt>
                <c:pt idx="67">
                  <c:v>34912</c:v>
                </c:pt>
                <c:pt idx="68">
                  <c:v>34943</c:v>
                </c:pt>
                <c:pt idx="69">
                  <c:v>34973</c:v>
                </c:pt>
                <c:pt idx="70">
                  <c:v>35004</c:v>
                </c:pt>
                <c:pt idx="71">
                  <c:v>35034</c:v>
                </c:pt>
                <c:pt idx="72">
                  <c:v>35065</c:v>
                </c:pt>
                <c:pt idx="73">
                  <c:v>35096</c:v>
                </c:pt>
                <c:pt idx="74">
                  <c:v>35125</c:v>
                </c:pt>
                <c:pt idx="75">
                  <c:v>35156</c:v>
                </c:pt>
                <c:pt idx="76">
                  <c:v>35186</c:v>
                </c:pt>
                <c:pt idx="77">
                  <c:v>35217</c:v>
                </c:pt>
                <c:pt idx="78">
                  <c:v>35247</c:v>
                </c:pt>
                <c:pt idx="79">
                  <c:v>35278</c:v>
                </c:pt>
                <c:pt idx="80">
                  <c:v>35309</c:v>
                </c:pt>
                <c:pt idx="81">
                  <c:v>35339</c:v>
                </c:pt>
                <c:pt idx="82">
                  <c:v>35370</c:v>
                </c:pt>
                <c:pt idx="83">
                  <c:v>35400</c:v>
                </c:pt>
                <c:pt idx="84">
                  <c:v>35431</c:v>
                </c:pt>
                <c:pt idx="85">
                  <c:v>35462</c:v>
                </c:pt>
                <c:pt idx="86">
                  <c:v>35490</c:v>
                </c:pt>
                <c:pt idx="87">
                  <c:v>35521</c:v>
                </c:pt>
                <c:pt idx="88">
                  <c:v>35551</c:v>
                </c:pt>
                <c:pt idx="89">
                  <c:v>35582</c:v>
                </c:pt>
                <c:pt idx="90">
                  <c:v>35612</c:v>
                </c:pt>
                <c:pt idx="91">
                  <c:v>35643</c:v>
                </c:pt>
                <c:pt idx="92">
                  <c:v>35674</c:v>
                </c:pt>
                <c:pt idx="93">
                  <c:v>35704</c:v>
                </c:pt>
                <c:pt idx="94">
                  <c:v>35735</c:v>
                </c:pt>
                <c:pt idx="95">
                  <c:v>35765</c:v>
                </c:pt>
                <c:pt idx="96">
                  <c:v>35796</c:v>
                </c:pt>
                <c:pt idx="97">
                  <c:v>35827</c:v>
                </c:pt>
                <c:pt idx="98">
                  <c:v>35855</c:v>
                </c:pt>
                <c:pt idx="99">
                  <c:v>35886</c:v>
                </c:pt>
                <c:pt idx="100">
                  <c:v>35916</c:v>
                </c:pt>
                <c:pt idx="101">
                  <c:v>35947</c:v>
                </c:pt>
                <c:pt idx="102">
                  <c:v>35977</c:v>
                </c:pt>
                <c:pt idx="103">
                  <c:v>36008</c:v>
                </c:pt>
                <c:pt idx="104">
                  <c:v>36039</c:v>
                </c:pt>
                <c:pt idx="105">
                  <c:v>36069</c:v>
                </c:pt>
                <c:pt idx="106">
                  <c:v>36100</c:v>
                </c:pt>
                <c:pt idx="107">
                  <c:v>36130</c:v>
                </c:pt>
                <c:pt idx="108">
                  <c:v>36161</c:v>
                </c:pt>
                <c:pt idx="109">
                  <c:v>36192</c:v>
                </c:pt>
                <c:pt idx="110">
                  <c:v>36220</c:v>
                </c:pt>
                <c:pt idx="111">
                  <c:v>36251</c:v>
                </c:pt>
                <c:pt idx="112">
                  <c:v>36281</c:v>
                </c:pt>
                <c:pt idx="113">
                  <c:v>36312</c:v>
                </c:pt>
                <c:pt idx="114">
                  <c:v>36342</c:v>
                </c:pt>
                <c:pt idx="115">
                  <c:v>36373</c:v>
                </c:pt>
                <c:pt idx="116">
                  <c:v>36404</c:v>
                </c:pt>
                <c:pt idx="117">
                  <c:v>36434</c:v>
                </c:pt>
                <c:pt idx="118">
                  <c:v>36465</c:v>
                </c:pt>
                <c:pt idx="119">
                  <c:v>36495</c:v>
                </c:pt>
              </c:numCache>
            </c:numRef>
          </c:cat>
          <c:val>
            <c:numRef>
              <c:f>[CalibrationTool.xlsx]Richland_23_calibration!$P$22:$P$141</c:f>
              <c:numCache>
                <c:formatCode>General</c:formatCode>
                <c:ptCount val="120"/>
                <c:pt idx="0">
                  <c:v>24242</c:v>
                </c:pt>
                <c:pt idx="1">
                  <c:v>42364</c:v>
                </c:pt>
                <c:pt idx="2">
                  <c:v>154318</c:v>
                </c:pt>
                <c:pt idx="3">
                  <c:v>87630</c:v>
                </c:pt>
                <c:pt idx="4">
                  <c:v>146227</c:v>
                </c:pt>
                <c:pt idx="5">
                  <c:v>87930</c:v>
                </c:pt>
                <c:pt idx="6">
                  <c:v>5739.03</c:v>
                </c:pt>
                <c:pt idx="7">
                  <c:v>10837.599999999999</c:v>
                </c:pt>
                <c:pt idx="8">
                  <c:v>4409.1000000000004</c:v>
                </c:pt>
                <c:pt idx="9">
                  <c:v>7603.369999999999</c:v>
                </c:pt>
                <c:pt idx="10">
                  <c:v>11731.8</c:v>
                </c:pt>
                <c:pt idx="11">
                  <c:v>4301.5600000000004</c:v>
                </c:pt>
                <c:pt idx="12">
                  <c:v>43059</c:v>
                </c:pt>
                <c:pt idx="13">
                  <c:v>81732</c:v>
                </c:pt>
                <c:pt idx="14">
                  <c:v>19282</c:v>
                </c:pt>
                <c:pt idx="15">
                  <c:v>36270</c:v>
                </c:pt>
                <c:pt idx="16">
                  <c:v>22568</c:v>
                </c:pt>
                <c:pt idx="17">
                  <c:v>18450</c:v>
                </c:pt>
                <c:pt idx="18">
                  <c:v>2206.2700000000004</c:v>
                </c:pt>
                <c:pt idx="19">
                  <c:v>84041</c:v>
                </c:pt>
                <c:pt idx="20">
                  <c:v>66480</c:v>
                </c:pt>
                <c:pt idx="21">
                  <c:v>31000</c:v>
                </c:pt>
                <c:pt idx="22">
                  <c:v>42960</c:v>
                </c:pt>
                <c:pt idx="23">
                  <c:v>220534</c:v>
                </c:pt>
                <c:pt idx="24">
                  <c:v>130696</c:v>
                </c:pt>
                <c:pt idx="25">
                  <c:v>189051</c:v>
                </c:pt>
                <c:pt idx="26">
                  <c:v>125116</c:v>
                </c:pt>
                <c:pt idx="27">
                  <c:v>118290</c:v>
                </c:pt>
                <c:pt idx="28">
                  <c:v>132122</c:v>
                </c:pt>
                <c:pt idx="29">
                  <c:v>65430</c:v>
                </c:pt>
                <c:pt idx="30">
                  <c:v>15562</c:v>
                </c:pt>
                <c:pt idx="31">
                  <c:v>6577.2700000000013</c:v>
                </c:pt>
                <c:pt idx="32">
                  <c:v>4323.5999999999985</c:v>
                </c:pt>
                <c:pt idx="33">
                  <c:v>1995.1599999999999</c:v>
                </c:pt>
                <c:pt idx="34">
                  <c:v>108420</c:v>
                </c:pt>
                <c:pt idx="35">
                  <c:v>91450</c:v>
                </c:pt>
                <c:pt idx="36">
                  <c:v>20398</c:v>
                </c:pt>
                <c:pt idx="37">
                  <c:v>114828</c:v>
                </c:pt>
                <c:pt idx="38">
                  <c:v>98332</c:v>
                </c:pt>
                <c:pt idx="39">
                  <c:v>41400</c:v>
                </c:pt>
                <c:pt idx="40">
                  <c:v>23064</c:v>
                </c:pt>
                <c:pt idx="41">
                  <c:v>14906.699999999999</c:v>
                </c:pt>
                <c:pt idx="42">
                  <c:v>2579.5100000000002</c:v>
                </c:pt>
                <c:pt idx="43">
                  <c:v>1137.08</c:v>
                </c:pt>
                <c:pt idx="44">
                  <c:v>16820.699999999997</c:v>
                </c:pt>
                <c:pt idx="45">
                  <c:v>165943</c:v>
                </c:pt>
                <c:pt idx="46">
                  <c:v>62640</c:v>
                </c:pt>
                <c:pt idx="47">
                  <c:v>6669.0299999999988</c:v>
                </c:pt>
                <c:pt idx="48">
                  <c:v>3753.7899999999991</c:v>
                </c:pt>
                <c:pt idx="49">
                  <c:v>228760</c:v>
                </c:pt>
                <c:pt idx="50">
                  <c:v>84909</c:v>
                </c:pt>
                <c:pt idx="51">
                  <c:v>25410</c:v>
                </c:pt>
                <c:pt idx="52">
                  <c:v>76260</c:v>
                </c:pt>
                <c:pt idx="53">
                  <c:v>24930</c:v>
                </c:pt>
                <c:pt idx="54">
                  <c:v>4054.8</c:v>
                </c:pt>
                <c:pt idx="55">
                  <c:v>1689.8099999999995</c:v>
                </c:pt>
                <c:pt idx="56">
                  <c:v>23190</c:v>
                </c:pt>
                <c:pt idx="57">
                  <c:v>35278</c:v>
                </c:pt>
                <c:pt idx="58">
                  <c:v>65580</c:v>
                </c:pt>
                <c:pt idx="59">
                  <c:v>130634</c:v>
                </c:pt>
                <c:pt idx="60">
                  <c:v>79484</c:v>
                </c:pt>
                <c:pt idx="61">
                  <c:v>48692</c:v>
                </c:pt>
                <c:pt idx="62">
                  <c:v>103695</c:v>
                </c:pt>
                <c:pt idx="63">
                  <c:v>120750</c:v>
                </c:pt>
                <c:pt idx="64">
                  <c:v>191611</c:v>
                </c:pt>
                <c:pt idx="65">
                  <c:v>62940</c:v>
                </c:pt>
                <c:pt idx="66">
                  <c:v>11855.33</c:v>
                </c:pt>
                <c:pt idx="67">
                  <c:v>94798</c:v>
                </c:pt>
                <c:pt idx="68">
                  <c:v>5690.6999999999989</c:v>
                </c:pt>
                <c:pt idx="69">
                  <c:v>1235.04</c:v>
                </c:pt>
                <c:pt idx="70">
                  <c:v>677.7</c:v>
                </c:pt>
                <c:pt idx="71">
                  <c:v>3034.59</c:v>
                </c:pt>
                <c:pt idx="72">
                  <c:v>513.04999999999995</c:v>
                </c:pt>
                <c:pt idx="73">
                  <c:v>897.55</c:v>
                </c:pt>
                <c:pt idx="74">
                  <c:v>1198.77</c:v>
                </c:pt>
                <c:pt idx="75">
                  <c:v>21480</c:v>
                </c:pt>
                <c:pt idx="76">
                  <c:v>1356.8700000000001</c:v>
                </c:pt>
                <c:pt idx="77">
                  <c:v>298.50000000000006</c:v>
                </c:pt>
                <c:pt idx="78">
                  <c:v>308.76000000000005</c:v>
                </c:pt>
                <c:pt idx="79">
                  <c:v>60295</c:v>
                </c:pt>
                <c:pt idx="80">
                  <c:v>28980</c:v>
                </c:pt>
                <c:pt idx="81">
                  <c:v>5509.9400000000005</c:v>
                </c:pt>
                <c:pt idx="82">
                  <c:v>9334.2000000000007</c:v>
                </c:pt>
                <c:pt idx="83">
                  <c:v>30101</c:v>
                </c:pt>
                <c:pt idx="84">
                  <c:v>13880.869999999999</c:v>
                </c:pt>
                <c:pt idx="85">
                  <c:v>121296</c:v>
                </c:pt>
                <c:pt idx="86">
                  <c:v>176483</c:v>
                </c:pt>
                <c:pt idx="87">
                  <c:v>242520</c:v>
                </c:pt>
                <c:pt idx="88">
                  <c:v>81437</c:v>
                </c:pt>
                <c:pt idx="89">
                  <c:v>59250</c:v>
                </c:pt>
                <c:pt idx="90">
                  <c:v>13142.449999999999</c:v>
                </c:pt>
                <c:pt idx="91">
                  <c:v>13724.32</c:v>
                </c:pt>
                <c:pt idx="92">
                  <c:v>2459.1</c:v>
                </c:pt>
                <c:pt idx="93">
                  <c:v>25885</c:v>
                </c:pt>
                <c:pt idx="94">
                  <c:v>2708.4</c:v>
                </c:pt>
                <c:pt idx="95">
                  <c:v>138632</c:v>
                </c:pt>
                <c:pt idx="96">
                  <c:v>520118</c:v>
                </c:pt>
                <c:pt idx="97">
                  <c:v>185108</c:v>
                </c:pt>
                <c:pt idx="98">
                  <c:v>71145</c:v>
                </c:pt>
                <c:pt idx="99">
                  <c:v>44850</c:v>
                </c:pt>
                <c:pt idx="100">
                  <c:v>8140.6</c:v>
                </c:pt>
                <c:pt idx="101">
                  <c:v>3680.9999999999991</c:v>
                </c:pt>
                <c:pt idx="102">
                  <c:v>1630.6000000000001</c:v>
                </c:pt>
                <c:pt idx="103">
                  <c:v>3017.2299999999996</c:v>
                </c:pt>
                <c:pt idx="104">
                  <c:v>55290</c:v>
                </c:pt>
                <c:pt idx="105">
                  <c:v>223944</c:v>
                </c:pt>
                <c:pt idx="106">
                  <c:v>328620</c:v>
                </c:pt>
                <c:pt idx="107">
                  <c:v>144832</c:v>
                </c:pt>
                <c:pt idx="108">
                  <c:v>152799</c:v>
                </c:pt>
                <c:pt idx="109">
                  <c:v>165760</c:v>
                </c:pt>
                <c:pt idx="110">
                  <c:v>23343</c:v>
                </c:pt>
                <c:pt idx="111">
                  <c:v>19290</c:v>
                </c:pt>
                <c:pt idx="112">
                  <c:v>9862.0299999999988</c:v>
                </c:pt>
                <c:pt idx="113">
                  <c:v>4421.7000000000007</c:v>
                </c:pt>
                <c:pt idx="114">
                  <c:v>1695.7</c:v>
                </c:pt>
                <c:pt idx="115">
                  <c:v>239.01000000000002</c:v>
                </c:pt>
                <c:pt idx="116">
                  <c:v>122.4</c:v>
                </c:pt>
                <c:pt idx="117">
                  <c:v>230.64000000000004</c:v>
                </c:pt>
                <c:pt idx="118">
                  <c:v>1961.4</c:v>
                </c:pt>
                <c:pt idx="119">
                  <c:v>41199</c:v>
                </c:pt>
              </c:numCache>
            </c:numRef>
          </c:val>
          <c:extLst>
            <c:ext xmlns:c16="http://schemas.microsoft.com/office/drawing/2014/chart" uri="{C3380CC4-5D6E-409C-BE32-E72D297353CC}">
              <c16:uniqueId val="{00000001-BBD6-4A84-AE68-558FBB6A92E6}"/>
            </c:ext>
          </c:extLst>
        </c:ser>
        <c:dLbls>
          <c:showLegendKey val="0"/>
          <c:showVal val="0"/>
          <c:showCatName val="0"/>
          <c:showSerName val="0"/>
          <c:showPercent val="0"/>
          <c:showBubbleSize val="0"/>
        </c:dLbls>
        <c:axId val="165466120"/>
        <c:axId val="165466512"/>
      </c:areaChart>
      <c:lineChart>
        <c:grouping val="standard"/>
        <c:varyColors val="0"/>
        <c:ser>
          <c:idx val="0"/>
          <c:order val="0"/>
          <c:tx>
            <c:strRef>
              <c:f>[CalibrationTool.xlsx]Richland_23_calibration!$N$21</c:f>
              <c:strCache>
                <c:ptCount val="1"/>
                <c:pt idx="0">
                  <c:v>Observed </c:v>
                </c:pt>
              </c:strCache>
            </c:strRef>
          </c:tx>
          <c:spPr>
            <a:ln w="34925" cap="rnd">
              <a:solidFill>
                <a:srgbClr val="0070C0"/>
              </a:solidFill>
              <a:round/>
            </a:ln>
            <a:effectLst/>
          </c:spPr>
          <c:marker>
            <c:symbol val="none"/>
          </c:marker>
          <c:cat>
            <c:numRef>
              <c:f>[CalibrationTool.xlsx]Richland_23_calibration!$M$22:$M$141</c:f>
              <c:numCache>
                <c:formatCode>m/d/yyyy</c:formatCode>
                <c:ptCount val="120"/>
                <c:pt idx="0">
                  <c:v>32874</c:v>
                </c:pt>
                <c:pt idx="1">
                  <c:v>32905</c:v>
                </c:pt>
                <c:pt idx="2">
                  <c:v>32933</c:v>
                </c:pt>
                <c:pt idx="3">
                  <c:v>32964</c:v>
                </c:pt>
                <c:pt idx="4">
                  <c:v>32994</c:v>
                </c:pt>
                <c:pt idx="5">
                  <c:v>33025</c:v>
                </c:pt>
                <c:pt idx="6">
                  <c:v>33055</c:v>
                </c:pt>
                <c:pt idx="7">
                  <c:v>33086</c:v>
                </c:pt>
                <c:pt idx="8">
                  <c:v>33117</c:v>
                </c:pt>
                <c:pt idx="9">
                  <c:v>33147</c:v>
                </c:pt>
                <c:pt idx="10">
                  <c:v>33178</c:v>
                </c:pt>
                <c:pt idx="11">
                  <c:v>33208</c:v>
                </c:pt>
                <c:pt idx="12">
                  <c:v>33239</c:v>
                </c:pt>
                <c:pt idx="13">
                  <c:v>33270</c:v>
                </c:pt>
                <c:pt idx="14">
                  <c:v>33298</c:v>
                </c:pt>
                <c:pt idx="15">
                  <c:v>33329</c:v>
                </c:pt>
                <c:pt idx="16">
                  <c:v>33359</c:v>
                </c:pt>
                <c:pt idx="17">
                  <c:v>33390</c:v>
                </c:pt>
                <c:pt idx="18">
                  <c:v>33420</c:v>
                </c:pt>
                <c:pt idx="19">
                  <c:v>33451</c:v>
                </c:pt>
                <c:pt idx="20">
                  <c:v>33482</c:v>
                </c:pt>
                <c:pt idx="21">
                  <c:v>33512</c:v>
                </c:pt>
                <c:pt idx="22">
                  <c:v>33543</c:v>
                </c:pt>
                <c:pt idx="23">
                  <c:v>33573</c:v>
                </c:pt>
                <c:pt idx="24">
                  <c:v>33604</c:v>
                </c:pt>
                <c:pt idx="25">
                  <c:v>33635</c:v>
                </c:pt>
                <c:pt idx="26">
                  <c:v>33664</c:v>
                </c:pt>
                <c:pt idx="27">
                  <c:v>33695</c:v>
                </c:pt>
                <c:pt idx="28">
                  <c:v>33725</c:v>
                </c:pt>
                <c:pt idx="29">
                  <c:v>33756</c:v>
                </c:pt>
                <c:pt idx="30">
                  <c:v>33786</c:v>
                </c:pt>
                <c:pt idx="31">
                  <c:v>33817</c:v>
                </c:pt>
                <c:pt idx="32">
                  <c:v>33848</c:v>
                </c:pt>
                <c:pt idx="33">
                  <c:v>33878</c:v>
                </c:pt>
                <c:pt idx="34">
                  <c:v>33909</c:v>
                </c:pt>
                <c:pt idx="35">
                  <c:v>33939</c:v>
                </c:pt>
                <c:pt idx="36">
                  <c:v>33970</c:v>
                </c:pt>
                <c:pt idx="37">
                  <c:v>34001</c:v>
                </c:pt>
                <c:pt idx="38">
                  <c:v>34029</c:v>
                </c:pt>
                <c:pt idx="39">
                  <c:v>34060</c:v>
                </c:pt>
                <c:pt idx="40">
                  <c:v>34090</c:v>
                </c:pt>
                <c:pt idx="41">
                  <c:v>34121</c:v>
                </c:pt>
                <c:pt idx="42">
                  <c:v>34151</c:v>
                </c:pt>
                <c:pt idx="43">
                  <c:v>34182</c:v>
                </c:pt>
                <c:pt idx="44">
                  <c:v>34213</c:v>
                </c:pt>
                <c:pt idx="45">
                  <c:v>34243</c:v>
                </c:pt>
                <c:pt idx="46">
                  <c:v>34274</c:v>
                </c:pt>
                <c:pt idx="47">
                  <c:v>34304</c:v>
                </c:pt>
                <c:pt idx="48">
                  <c:v>34335</c:v>
                </c:pt>
                <c:pt idx="49">
                  <c:v>34366</c:v>
                </c:pt>
                <c:pt idx="50">
                  <c:v>34394</c:v>
                </c:pt>
                <c:pt idx="51">
                  <c:v>34425</c:v>
                </c:pt>
                <c:pt idx="52">
                  <c:v>34455</c:v>
                </c:pt>
                <c:pt idx="53">
                  <c:v>34486</c:v>
                </c:pt>
                <c:pt idx="54">
                  <c:v>34516</c:v>
                </c:pt>
                <c:pt idx="55">
                  <c:v>34547</c:v>
                </c:pt>
                <c:pt idx="56">
                  <c:v>34578</c:v>
                </c:pt>
                <c:pt idx="57">
                  <c:v>34608</c:v>
                </c:pt>
                <c:pt idx="58">
                  <c:v>34639</c:v>
                </c:pt>
                <c:pt idx="59">
                  <c:v>34669</c:v>
                </c:pt>
                <c:pt idx="60">
                  <c:v>34700</c:v>
                </c:pt>
                <c:pt idx="61">
                  <c:v>34731</c:v>
                </c:pt>
                <c:pt idx="62">
                  <c:v>34759</c:v>
                </c:pt>
                <c:pt idx="63">
                  <c:v>34790</c:v>
                </c:pt>
                <c:pt idx="64">
                  <c:v>34820</c:v>
                </c:pt>
                <c:pt idx="65">
                  <c:v>34851</c:v>
                </c:pt>
                <c:pt idx="66">
                  <c:v>34881</c:v>
                </c:pt>
                <c:pt idx="67">
                  <c:v>34912</c:v>
                </c:pt>
                <c:pt idx="68">
                  <c:v>34943</c:v>
                </c:pt>
                <c:pt idx="69">
                  <c:v>34973</c:v>
                </c:pt>
                <c:pt idx="70">
                  <c:v>35004</c:v>
                </c:pt>
                <c:pt idx="71">
                  <c:v>35034</c:v>
                </c:pt>
                <c:pt idx="72">
                  <c:v>35065</c:v>
                </c:pt>
                <c:pt idx="73">
                  <c:v>35096</c:v>
                </c:pt>
                <c:pt idx="74">
                  <c:v>35125</c:v>
                </c:pt>
                <c:pt idx="75">
                  <c:v>35156</c:v>
                </c:pt>
                <c:pt idx="76">
                  <c:v>35186</c:v>
                </c:pt>
                <c:pt idx="77">
                  <c:v>35217</c:v>
                </c:pt>
                <c:pt idx="78">
                  <c:v>35247</c:v>
                </c:pt>
                <c:pt idx="79">
                  <c:v>35278</c:v>
                </c:pt>
                <c:pt idx="80">
                  <c:v>35309</c:v>
                </c:pt>
                <c:pt idx="81">
                  <c:v>35339</c:v>
                </c:pt>
                <c:pt idx="82">
                  <c:v>35370</c:v>
                </c:pt>
                <c:pt idx="83">
                  <c:v>35400</c:v>
                </c:pt>
                <c:pt idx="84">
                  <c:v>35431</c:v>
                </c:pt>
                <c:pt idx="85">
                  <c:v>35462</c:v>
                </c:pt>
                <c:pt idx="86">
                  <c:v>35490</c:v>
                </c:pt>
                <c:pt idx="87">
                  <c:v>35521</c:v>
                </c:pt>
                <c:pt idx="88">
                  <c:v>35551</c:v>
                </c:pt>
                <c:pt idx="89">
                  <c:v>35582</c:v>
                </c:pt>
                <c:pt idx="90">
                  <c:v>35612</c:v>
                </c:pt>
                <c:pt idx="91">
                  <c:v>35643</c:v>
                </c:pt>
                <c:pt idx="92">
                  <c:v>35674</c:v>
                </c:pt>
                <c:pt idx="93">
                  <c:v>35704</c:v>
                </c:pt>
                <c:pt idx="94">
                  <c:v>35735</c:v>
                </c:pt>
                <c:pt idx="95">
                  <c:v>35765</c:v>
                </c:pt>
                <c:pt idx="96">
                  <c:v>35796</c:v>
                </c:pt>
                <c:pt idx="97">
                  <c:v>35827</c:v>
                </c:pt>
                <c:pt idx="98">
                  <c:v>35855</c:v>
                </c:pt>
                <c:pt idx="99">
                  <c:v>35886</c:v>
                </c:pt>
                <c:pt idx="100">
                  <c:v>35916</c:v>
                </c:pt>
                <c:pt idx="101">
                  <c:v>35947</c:v>
                </c:pt>
                <c:pt idx="102">
                  <c:v>35977</c:v>
                </c:pt>
                <c:pt idx="103">
                  <c:v>36008</c:v>
                </c:pt>
                <c:pt idx="104">
                  <c:v>36039</c:v>
                </c:pt>
                <c:pt idx="105">
                  <c:v>36069</c:v>
                </c:pt>
                <c:pt idx="106">
                  <c:v>36100</c:v>
                </c:pt>
                <c:pt idx="107">
                  <c:v>36130</c:v>
                </c:pt>
                <c:pt idx="108">
                  <c:v>36161</c:v>
                </c:pt>
                <c:pt idx="109">
                  <c:v>36192</c:v>
                </c:pt>
                <c:pt idx="110">
                  <c:v>36220</c:v>
                </c:pt>
                <c:pt idx="111">
                  <c:v>36251</c:v>
                </c:pt>
                <c:pt idx="112">
                  <c:v>36281</c:v>
                </c:pt>
                <c:pt idx="113">
                  <c:v>36312</c:v>
                </c:pt>
                <c:pt idx="114">
                  <c:v>36342</c:v>
                </c:pt>
                <c:pt idx="115">
                  <c:v>36373</c:v>
                </c:pt>
                <c:pt idx="116">
                  <c:v>36404</c:v>
                </c:pt>
                <c:pt idx="117">
                  <c:v>36434</c:v>
                </c:pt>
                <c:pt idx="118">
                  <c:v>36465</c:v>
                </c:pt>
                <c:pt idx="119">
                  <c:v>36495</c:v>
                </c:pt>
              </c:numCache>
            </c:numRef>
          </c:cat>
          <c:val>
            <c:numRef>
              <c:f>[CalibrationTool.xlsx]Richland_23_calibration!$N$22:$N$141</c:f>
              <c:numCache>
                <c:formatCode>General</c:formatCode>
                <c:ptCount val="120"/>
                <c:pt idx="0">
                  <c:v>18.724</c:v>
                </c:pt>
                <c:pt idx="1">
                  <c:v>55104</c:v>
                </c:pt>
                <c:pt idx="2">
                  <c:v>206739</c:v>
                </c:pt>
                <c:pt idx="3">
                  <c:v>141060</c:v>
                </c:pt>
                <c:pt idx="4">
                  <c:v>207452</c:v>
                </c:pt>
                <c:pt idx="5">
                  <c:v>137880</c:v>
                </c:pt>
                <c:pt idx="6">
                  <c:v>8735.1799999999985</c:v>
                </c:pt>
                <c:pt idx="7">
                  <c:v>11448.61</c:v>
                </c:pt>
                <c:pt idx="8">
                  <c:v>4565.0999999999995</c:v>
                </c:pt>
                <c:pt idx="9">
                  <c:v>8560.9600000000009</c:v>
                </c:pt>
                <c:pt idx="10">
                  <c:v>11829.9</c:v>
                </c:pt>
                <c:pt idx="11">
                  <c:v>5637.6600000000008</c:v>
                </c:pt>
                <c:pt idx="12">
                  <c:v>40176</c:v>
                </c:pt>
                <c:pt idx="13">
                  <c:v>109452</c:v>
                </c:pt>
                <c:pt idx="14">
                  <c:v>30783</c:v>
                </c:pt>
                <c:pt idx="15">
                  <c:v>47880</c:v>
                </c:pt>
                <c:pt idx="16">
                  <c:v>35092</c:v>
                </c:pt>
                <c:pt idx="17">
                  <c:v>19440</c:v>
                </c:pt>
                <c:pt idx="18">
                  <c:v>2952.13</c:v>
                </c:pt>
                <c:pt idx="19">
                  <c:v>87203</c:v>
                </c:pt>
                <c:pt idx="20">
                  <c:v>66090</c:v>
                </c:pt>
                <c:pt idx="21">
                  <c:v>38967</c:v>
                </c:pt>
                <c:pt idx="22">
                  <c:v>64650</c:v>
                </c:pt>
                <c:pt idx="23">
                  <c:v>234143</c:v>
                </c:pt>
                <c:pt idx="24">
                  <c:v>224595</c:v>
                </c:pt>
                <c:pt idx="25">
                  <c:v>334515</c:v>
                </c:pt>
                <c:pt idx="26">
                  <c:v>236654</c:v>
                </c:pt>
                <c:pt idx="27">
                  <c:v>218400</c:v>
                </c:pt>
                <c:pt idx="28">
                  <c:v>214520</c:v>
                </c:pt>
                <c:pt idx="29">
                  <c:v>111240</c:v>
                </c:pt>
                <c:pt idx="30">
                  <c:v>25358</c:v>
                </c:pt>
                <c:pt idx="31">
                  <c:v>10693.14</c:v>
                </c:pt>
                <c:pt idx="32">
                  <c:v>6604.8</c:v>
                </c:pt>
                <c:pt idx="33">
                  <c:v>3133.48</c:v>
                </c:pt>
                <c:pt idx="34">
                  <c:v>97500</c:v>
                </c:pt>
                <c:pt idx="35">
                  <c:v>124527</c:v>
                </c:pt>
                <c:pt idx="36">
                  <c:v>34193</c:v>
                </c:pt>
                <c:pt idx="37">
                  <c:v>195104</c:v>
                </c:pt>
                <c:pt idx="38">
                  <c:v>179645</c:v>
                </c:pt>
                <c:pt idx="39">
                  <c:v>78030</c:v>
                </c:pt>
                <c:pt idx="40">
                  <c:v>40176</c:v>
                </c:pt>
                <c:pt idx="41">
                  <c:v>19766.099999999999</c:v>
                </c:pt>
                <c:pt idx="42">
                  <c:v>4331.63</c:v>
                </c:pt>
                <c:pt idx="43">
                  <c:v>1797.3799999999999</c:v>
                </c:pt>
                <c:pt idx="44">
                  <c:v>14042.1</c:v>
                </c:pt>
                <c:pt idx="45">
                  <c:v>160766</c:v>
                </c:pt>
                <c:pt idx="46">
                  <c:v>102720</c:v>
                </c:pt>
                <c:pt idx="47">
                  <c:v>11262.61</c:v>
                </c:pt>
                <c:pt idx="48">
                  <c:v>6579.4400000000005</c:v>
                </c:pt>
                <c:pt idx="49">
                  <c:v>242760</c:v>
                </c:pt>
                <c:pt idx="50">
                  <c:v>167927</c:v>
                </c:pt>
                <c:pt idx="51">
                  <c:v>37620</c:v>
                </c:pt>
                <c:pt idx="52">
                  <c:v>141794</c:v>
                </c:pt>
                <c:pt idx="53">
                  <c:v>33180</c:v>
                </c:pt>
                <c:pt idx="54">
                  <c:v>6922.3</c:v>
                </c:pt>
                <c:pt idx="55">
                  <c:v>2809.5299999999997</c:v>
                </c:pt>
                <c:pt idx="56">
                  <c:v>21420</c:v>
                </c:pt>
                <c:pt idx="57">
                  <c:v>43555</c:v>
                </c:pt>
                <c:pt idx="58">
                  <c:v>80460</c:v>
                </c:pt>
                <c:pt idx="59">
                  <c:v>183396</c:v>
                </c:pt>
                <c:pt idx="60">
                  <c:v>149947</c:v>
                </c:pt>
                <c:pt idx="61">
                  <c:v>82656</c:v>
                </c:pt>
                <c:pt idx="62">
                  <c:v>164951</c:v>
                </c:pt>
                <c:pt idx="63">
                  <c:v>237960</c:v>
                </c:pt>
                <c:pt idx="64">
                  <c:v>318153</c:v>
                </c:pt>
                <c:pt idx="65">
                  <c:v>83220</c:v>
                </c:pt>
                <c:pt idx="66">
                  <c:v>18632.859999999997</c:v>
                </c:pt>
                <c:pt idx="67">
                  <c:v>133858</c:v>
                </c:pt>
                <c:pt idx="68">
                  <c:v>7972.2000000000007</c:v>
                </c:pt>
                <c:pt idx="69">
                  <c:v>2052.8200000000002</c:v>
                </c:pt>
                <c:pt idx="70">
                  <c:v>1081.5</c:v>
                </c:pt>
                <c:pt idx="71">
                  <c:v>2939.4199999999996</c:v>
                </c:pt>
                <c:pt idx="72">
                  <c:v>688.81999999999994</c:v>
                </c:pt>
                <c:pt idx="73">
                  <c:v>1175.3700000000001</c:v>
                </c:pt>
                <c:pt idx="74">
                  <c:v>798.25</c:v>
                </c:pt>
                <c:pt idx="75">
                  <c:v>19530</c:v>
                </c:pt>
                <c:pt idx="76">
                  <c:v>978.05000000000007</c:v>
                </c:pt>
                <c:pt idx="77">
                  <c:v>258.90000000000003</c:v>
                </c:pt>
                <c:pt idx="78">
                  <c:v>234.98</c:v>
                </c:pt>
                <c:pt idx="79">
                  <c:v>45818</c:v>
                </c:pt>
                <c:pt idx="80">
                  <c:v>29490</c:v>
                </c:pt>
                <c:pt idx="81">
                  <c:v>4933.03</c:v>
                </c:pt>
                <c:pt idx="82">
                  <c:v>10397.1</c:v>
                </c:pt>
                <c:pt idx="83">
                  <c:v>25327</c:v>
                </c:pt>
                <c:pt idx="84">
                  <c:v>15813.41</c:v>
                </c:pt>
                <c:pt idx="85">
                  <c:v>185444</c:v>
                </c:pt>
                <c:pt idx="86">
                  <c:v>313224</c:v>
                </c:pt>
                <c:pt idx="87">
                  <c:v>395610</c:v>
                </c:pt>
                <c:pt idx="88">
                  <c:v>140988</c:v>
                </c:pt>
                <c:pt idx="89">
                  <c:v>88290</c:v>
                </c:pt>
                <c:pt idx="90">
                  <c:v>21175.170000000002</c:v>
                </c:pt>
                <c:pt idx="91">
                  <c:v>16679.55</c:v>
                </c:pt>
                <c:pt idx="92">
                  <c:v>4112.4000000000005</c:v>
                </c:pt>
                <c:pt idx="93">
                  <c:v>21917</c:v>
                </c:pt>
                <c:pt idx="94">
                  <c:v>3782.4</c:v>
                </c:pt>
                <c:pt idx="95">
                  <c:v>161603</c:v>
                </c:pt>
                <c:pt idx="96">
                  <c:v>722982</c:v>
                </c:pt>
                <c:pt idx="97">
                  <c:v>326340</c:v>
                </c:pt>
                <c:pt idx="98">
                  <c:v>131719</c:v>
                </c:pt>
                <c:pt idx="99">
                  <c:v>73530</c:v>
                </c:pt>
                <c:pt idx="100">
                  <c:v>14454.06</c:v>
                </c:pt>
                <c:pt idx="101">
                  <c:v>6248.7</c:v>
                </c:pt>
                <c:pt idx="102">
                  <c:v>2652.0499999999997</c:v>
                </c:pt>
                <c:pt idx="103">
                  <c:v>3588.56</c:v>
                </c:pt>
                <c:pt idx="104">
                  <c:v>43950</c:v>
                </c:pt>
                <c:pt idx="105">
                  <c:v>264120</c:v>
                </c:pt>
                <c:pt idx="106">
                  <c:v>400230</c:v>
                </c:pt>
                <c:pt idx="107">
                  <c:v>249984</c:v>
                </c:pt>
                <c:pt idx="108">
                  <c:v>152861</c:v>
                </c:pt>
                <c:pt idx="109">
                  <c:v>280028</c:v>
                </c:pt>
                <c:pt idx="110">
                  <c:v>39370</c:v>
                </c:pt>
                <c:pt idx="111">
                  <c:v>31620</c:v>
                </c:pt>
                <c:pt idx="112">
                  <c:v>13713.16</c:v>
                </c:pt>
                <c:pt idx="113">
                  <c:v>6340.5</c:v>
                </c:pt>
                <c:pt idx="114">
                  <c:v>1913.6299999999999</c:v>
                </c:pt>
                <c:pt idx="115">
                  <c:v>259.78000000000003</c:v>
                </c:pt>
                <c:pt idx="116">
                  <c:v>138.6</c:v>
                </c:pt>
                <c:pt idx="117">
                  <c:v>174.22</c:v>
                </c:pt>
                <c:pt idx="118">
                  <c:v>1410.9</c:v>
                </c:pt>
                <c:pt idx="119">
                  <c:v>36735</c:v>
                </c:pt>
              </c:numCache>
            </c:numRef>
          </c:val>
          <c:smooth val="0"/>
          <c:extLst>
            <c:ext xmlns:c16="http://schemas.microsoft.com/office/drawing/2014/chart" uri="{C3380CC4-5D6E-409C-BE32-E72D297353CC}">
              <c16:uniqueId val="{00000002-BBD6-4A84-AE68-558FBB6A92E6}"/>
            </c:ext>
          </c:extLst>
        </c:ser>
        <c:ser>
          <c:idx val="3"/>
          <c:order val="3"/>
          <c:tx>
            <c:strRef>
              <c:f>[CalibrationTool.xlsx]Richland_23_calibration!$Q$21</c:f>
              <c:strCache>
                <c:ptCount val="1"/>
                <c:pt idx="0">
                  <c:v>TOT_Nkg</c:v>
                </c:pt>
              </c:strCache>
            </c:strRef>
          </c:tx>
          <c:spPr>
            <a:ln w="34925" cap="rnd">
              <a:solidFill>
                <a:srgbClr val="FF0000"/>
              </a:solidFill>
              <a:prstDash val="dash"/>
              <a:round/>
            </a:ln>
            <a:effectLst/>
          </c:spPr>
          <c:marker>
            <c:symbol val="none"/>
          </c:marker>
          <c:cat>
            <c:numRef>
              <c:f>[CalibrationTool.xlsx]Richland_23_calibration!$M$22:$M$141</c:f>
              <c:numCache>
                <c:formatCode>m/d/yyyy</c:formatCode>
                <c:ptCount val="120"/>
                <c:pt idx="0">
                  <c:v>32874</c:v>
                </c:pt>
                <c:pt idx="1">
                  <c:v>32905</c:v>
                </c:pt>
                <c:pt idx="2">
                  <c:v>32933</c:v>
                </c:pt>
                <c:pt idx="3">
                  <c:v>32964</c:v>
                </c:pt>
                <c:pt idx="4">
                  <c:v>32994</c:v>
                </c:pt>
                <c:pt idx="5">
                  <c:v>33025</c:v>
                </c:pt>
                <c:pt idx="6">
                  <c:v>33055</c:v>
                </c:pt>
                <c:pt idx="7">
                  <c:v>33086</c:v>
                </c:pt>
                <c:pt idx="8">
                  <c:v>33117</c:v>
                </c:pt>
                <c:pt idx="9">
                  <c:v>33147</c:v>
                </c:pt>
                <c:pt idx="10">
                  <c:v>33178</c:v>
                </c:pt>
                <c:pt idx="11">
                  <c:v>33208</c:v>
                </c:pt>
                <c:pt idx="12">
                  <c:v>33239</c:v>
                </c:pt>
                <c:pt idx="13">
                  <c:v>33270</c:v>
                </c:pt>
                <c:pt idx="14">
                  <c:v>33298</c:v>
                </c:pt>
                <c:pt idx="15">
                  <c:v>33329</c:v>
                </c:pt>
                <c:pt idx="16">
                  <c:v>33359</c:v>
                </c:pt>
                <c:pt idx="17">
                  <c:v>33390</c:v>
                </c:pt>
                <c:pt idx="18">
                  <c:v>33420</c:v>
                </c:pt>
                <c:pt idx="19">
                  <c:v>33451</c:v>
                </c:pt>
                <c:pt idx="20">
                  <c:v>33482</c:v>
                </c:pt>
                <c:pt idx="21">
                  <c:v>33512</c:v>
                </c:pt>
                <c:pt idx="22">
                  <c:v>33543</c:v>
                </c:pt>
                <c:pt idx="23">
                  <c:v>33573</c:v>
                </c:pt>
                <c:pt idx="24">
                  <c:v>33604</c:v>
                </c:pt>
                <c:pt idx="25">
                  <c:v>33635</c:v>
                </c:pt>
                <c:pt idx="26">
                  <c:v>33664</c:v>
                </c:pt>
                <c:pt idx="27">
                  <c:v>33695</c:v>
                </c:pt>
                <c:pt idx="28">
                  <c:v>33725</c:v>
                </c:pt>
                <c:pt idx="29">
                  <c:v>33756</c:v>
                </c:pt>
                <c:pt idx="30">
                  <c:v>33786</c:v>
                </c:pt>
                <c:pt idx="31">
                  <c:v>33817</c:v>
                </c:pt>
                <c:pt idx="32">
                  <c:v>33848</c:v>
                </c:pt>
                <c:pt idx="33">
                  <c:v>33878</c:v>
                </c:pt>
                <c:pt idx="34">
                  <c:v>33909</c:v>
                </c:pt>
                <c:pt idx="35">
                  <c:v>33939</c:v>
                </c:pt>
                <c:pt idx="36">
                  <c:v>33970</c:v>
                </c:pt>
                <c:pt idx="37">
                  <c:v>34001</c:v>
                </c:pt>
                <c:pt idx="38">
                  <c:v>34029</c:v>
                </c:pt>
                <c:pt idx="39">
                  <c:v>34060</c:v>
                </c:pt>
                <c:pt idx="40">
                  <c:v>34090</c:v>
                </c:pt>
                <c:pt idx="41">
                  <c:v>34121</c:v>
                </c:pt>
                <c:pt idx="42">
                  <c:v>34151</c:v>
                </c:pt>
                <c:pt idx="43">
                  <c:v>34182</c:v>
                </c:pt>
                <c:pt idx="44">
                  <c:v>34213</c:v>
                </c:pt>
                <c:pt idx="45">
                  <c:v>34243</c:v>
                </c:pt>
                <c:pt idx="46">
                  <c:v>34274</c:v>
                </c:pt>
                <c:pt idx="47">
                  <c:v>34304</c:v>
                </c:pt>
                <c:pt idx="48">
                  <c:v>34335</c:v>
                </c:pt>
                <c:pt idx="49">
                  <c:v>34366</c:v>
                </c:pt>
                <c:pt idx="50">
                  <c:v>34394</c:v>
                </c:pt>
                <c:pt idx="51">
                  <c:v>34425</c:v>
                </c:pt>
                <c:pt idx="52">
                  <c:v>34455</c:v>
                </c:pt>
                <c:pt idx="53">
                  <c:v>34486</c:v>
                </c:pt>
                <c:pt idx="54">
                  <c:v>34516</c:v>
                </c:pt>
                <c:pt idx="55">
                  <c:v>34547</c:v>
                </c:pt>
                <c:pt idx="56">
                  <c:v>34578</c:v>
                </c:pt>
                <c:pt idx="57">
                  <c:v>34608</c:v>
                </c:pt>
                <c:pt idx="58">
                  <c:v>34639</c:v>
                </c:pt>
                <c:pt idx="59">
                  <c:v>34669</c:v>
                </c:pt>
                <c:pt idx="60">
                  <c:v>34700</c:v>
                </c:pt>
                <c:pt idx="61">
                  <c:v>34731</c:v>
                </c:pt>
                <c:pt idx="62">
                  <c:v>34759</c:v>
                </c:pt>
                <c:pt idx="63">
                  <c:v>34790</c:v>
                </c:pt>
                <c:pt idx="64">
                  <c:v>34820</c:v>
                </c:pt>
                <c:pt idx="65">
                  <c:v>34851</c:v>
                </c:pt>
                <c:pt idx="66">
                  <c:v>34881</c:v>
                </c:pt>
                <c:pt idx="67">
                  <c:v>34912</c:v>
                </c:pt>
                <c:pt idx="68">
                  <c:v>34943</c:v>
                </c:pt>
                <c:pt idx="69">
                  <c:v>34973</c:v>
                </c:pt>
                <c:pt idx="70">
                  <c:v>35004</c:v>
                </c:pt>
                <c:pt idx="71">
                  <c:v>35034</c:v>
                </c:pt>
                <c:pt idx="72">
                  <c:v>35065</c:v>
                </c:pt>
                <c:pt idx="73">
                  <c:v>35096</c:v>
                </c:pt>
                <c:pt idx="74">
                  <c:v>35125</c:v>
                </c:pt>
                <c:pt idx="75">
                  <c:v>35156</c:v>
                </c:pt>
                <c:pt idx="76">
                  <c:v>35186</c:v>
                </c:pt>
                <c:pt idx="77">
                  <c:v>35217</c:v>
                </c:pt>
                <c:pt idx="78">
                  <c:v>35247</c:v>
                </c:pt>
                <c:pt idx="79">
                  <c:v>35278</c:v>
                </c:pt>
                <c:pt idx="80">
                  <c:v>35309</c:v>
                </c:pt>
                <c:pt idx="81">
                  <c:v>35339</c:v>
                </c:pt>
                <c:pt idx="82">
                  <c:v>35370</c:v>
                </c:pt>
                <c:pt idx="83">
                  <c:v>35400</c:v>
                </c:pt>
                <c:pt idx="84">
                  <c:v>35431</c:v>
                </c:pt>
                <c:pt idx="85">
                  <c:v>35462</c:v>
                </c:pt>
                <c:pt idx="86">
                  <c:v>35490</c:v>
                </c:pt>
                <c:pt idx="87">
                  <c:v>35521</c:v>
                </c:pt>
                <c:pt idx="88">
                  <c:v>35551</c:v>
                </c:pt>
                <c:pt idx="89">
                  <c:v>35582</c:v>
                </c:pt>
                <c:pt idx="90">
                  <c:v>35612</c:v>
                </c:pt>
                <c:pt idx="91">
                  <c:v>35643</c:v>
                </c:pt>
                <c:pt idx="92">
                  <c:v>35674</c:v>
                </c:pt>
                <c:pt idx="93">
                  <c:v>35704</c:v>
                </c:pt>
                <c:pt idx="94">
                  <c:v>35735</c:v>
                </c:pt>
                <c:pt idx="95">
                  <c:v>35765</c:v>
                </c:pt>
                <c:pt idx="96">
                  <c:v>35796</c:v>
                </c:pt>
                <c:pt idx="97">
                  <c:v>35827</c:v>
                </c:pt>
                <c:pt idx="98">
                  <c:v>35855</c:v>
                </c:pt>
                <c:pt idx="99">
                  <c:v>35886</c:v>
                </c:pt>
                <c:pt idx="100">
                  <c:v>35916</c:v>
                </c:pt>
                <c:pt idx="101">
                  <c:v>35947</c:v>
                </c:pt>
                <c:pt idx="102">
                  <c:v>35977</c:v>
                </c:pt>
                <c:pt idx="103">
                  <c:v>36008</c:v>
                </c:pt>
                <c:pt idx="104">
                  <c:v>36039</c:v>
                </c:pt>
                <c:pt idx="105">
                  <c:v>36069</c:v>
                </c:pt>
                <c:pt idx="106">
                  <c:v>36100</c:v>
                </c:pt>
                <c:pt idx="107">
                  <c:v>36130</c:v>
                </c:pt>
                <c:pt idx="108">
                  <c:v>36161</c:v>
                </c:pt>
                <c:pt idx="109">
                  <c:v>36192</c:v>
                </c:pt>
                <c:pt idx="110">
                  <c:v>36220</c:v>
                </c:pt>
                <c:pt idx="111">
                  <c:v>36251</c:v>
                </c:pt>
                <c:pt idx="112">
                  <c:v>36281</c:v>
                </c:pt>
                <c:pt idx="113">
                  <c:v>36312</c:v>
                </c:pt>
                <c:pt idx="114">
                  <c:v>36342</c:v>
                </c:pt>
                <c:pt idx="115">
                  <c:v>36373</c:v>
                </c:pt>
                <c:pt idx="116">
                  <c:v>36404</c:v>
                </c:pt>
                <c:pt idx="117">
                  <c:v>36434</c:v>
                </c:pt>
                <c:pt idx="118">
                  <c:v>36465</c:v>
                </c:pt>
                <c:pt idx="119">
                  <c:v>36495</c:v>
                </c:pt>
              </c:numCache>
            </c:numRef>
          </c:cat>
          <c:val>
            <c:numRef>
              <c:f>[CalibrationTool.xlsx]Richland_23_calibration!$Q$22:$Q$141</c:f>
              <c:numCache>
                <c:formatCode>General</c:formatCode>
                <c:ptCount val="120"/>
                <c:pt idx="0">
                  <c:v>11130</c:v>
                </c:pt>
                <c:pt idx="1">
                  <c:v>65390</c:v>
                </c:pt>
                <c:pt idx="2">
                  <c:v>362900</c:v>
                </c:pt>
                <c:pt idx="3">
                  <c:v>303500</c:v>
                </c:pt>
                <c:pt idx="4">
                  <c:v>453200</c:v>
                </c:pt>
                <c:pt idx="5">
                  <c:v>316900</c:v>
                </c:pt>
                <c:pt idx="6">
                  <c:v>1320</c:v>
                </c:pt>
                <c:pt idx="7">
                  <c:v>3701</c:v>
                </c:pt>
                <c:pt idx="8">
                  <c:v>1540</c:v>
                </c:pt>
                <c:pt idx="9">
                  <c:v>2872</c:v>
                </c:pt>
                <c:pt idx="10">
                  <c:v>3436</c:v>
                </c:pt>
                <c:pt idx="11">
                  <c:v>1274</c:v>
                </c:pt>
                <c:pt idx="12">
                  <c:v>35020</c:v>
                </c:pt>
                <c:pt idx="13">
                  <c:v>74150</c:v>
                </c:pt>
                <c:pt idx="14">
                  <c:v>7932</c:v>
                </c:pt>
                <c:pt idx="15">
                  <c:v>46110</c:v>
                </c:pt>
                <c:pt idx="16">
                  <c:v>30300</c:v>
                </c:pt>
                <c:pt idx="17">
                  <c:v>16490</c:v>
                </c:pt>
                <c:pt idx="18">
                  <c:v>1087</c:v>
                </c:pt>
                <c:pt idx="19">
                  <c:v>107400</c:v>
                </c:pt>
                <c:pt idx="20">
                  <c:v>57350</c:v>
                </c:pt>
                <c:pt idx="21">
                  <c:v>40330</c:v>
                </c:pt>
                <c:pt idx="22">
                  <c:v>59510</c:v>
                </c:pt>
                <c:pt idx="23">
                  <c:v>312800</c:v>
                </c:pt>
                <c:pt idx="24">
                  <c:v>298000</c:v>
                </c:pt>
                <c:pt idx="25">
                  <c:v>390300</c:v>
                </c:pt>
                <c:pt idx="26">
                  <c:v>334400</c:v>
                </c:pt>
                <c:pt idx="27">
                  <c:v>318300</c:v>
                </c:pt>
                <c:pt idx="28">
                  <c:v>300100</c:v>
                </c:pt>
                <c:pt idx="29">
                  <c:v>99430</c:v>
                </c:pt>
                <c:pt idx="30">
                  <c:v>4079</c:v>
                </c:pt>
                <c:pt idx="31">
                  <c:v>965.5</c:v>
                </c:pt>
                <c:pt idx="32">
                  <c:v>665.2</c:v>
                </c:pt>
                <c:pt idx="33">
                  <c:v>289.89999999999998</c:v>
                </c:pt>
                <c:pt idx="34">
                  <c:v>68450</c:v>
                </c:pt>
                <c:pt idx="35">
                  <c:v>112100</c:v>
                </c:pt>
                <c:pt idx="36">
                  <c:v>18970</c:v>
                </c:pt>
                <c:pt idx="37">
                  <c:v>177200</c:v>
                </c:pt>
                <c:pt idx="38">
                  <c:v>177900</c:v>
                </c:pt>
                <c:pt idx="39">
                  <c:v>54290</c:v>
                </c:pt>
                <c:pt idx="40">
                  <c:v>44310</c:v>
                </c:pt>
                <c:pt idx="41">
                  <c:v>9722</c:v>
                </c:pt>
                <c:pt idx="42">
                  <c:v>353.6</c:v>
                </c:pt>
                <c:pt idx="43">
                  <c:v>85.75</c:v>
                </c:pt>
                <c:pt idx="44">
                  <c:v>15120</c:v>
                </c:pt>
                <c:pt idx="45">
                  <c:v>175600</c:v>
                </c:pt>
                <c:pt idx="46">
                  <c:v>113300</c:v>
                </c:pt>
                <c:pt idx="47">
                  <c:v>4333</c:v>
                </c:pt>
                <c:pt idx="48">
                  <c:v>1156</c:v>
                </c:pt>
                <c:pt idx="49">
                  <c:v>243800</c:v>
                </c:pt>
                <c:pt idx="50">
                  <c:v>167200</c:v>
                </c:pt>
                <c:pt idx="51">
                  <c:v>33900</c:v>
                </c:pt>
                <c:pt idx="52">
                  <c:v>158200</c:v>
                </c:pt>
                <c:pt idx="53">
                  <c:v>20110</c:v>
                </c:pt>
                <c:pt idx="54">
                  <c:v>585.9</c:v>
                </c:pt>
                <c:pt idx="55">
                  <c:v>230.2</c:v>
                </c:pt>
                <c:pt idx="56">
                  <c:v>12720</c:v>
                </c:pt>
                <c:pt idx="57">
                  <c:v>23690</c:v>
                </c:pt>
                <c:pt idx="58">
                  <c:v>59630</c:v>
                </c:pt>
                <c:pt idx="59">
                  <c:v>125500</c:v>
                </c:pt>
                <c:pt idx="60">
                  <c:v>97990</c:v>
                </c:pt>
                <c:pt idx="61">
                  <c:v>24610</c:v>
                </c:pt>
                <c:pt idx="62">
                  <c:v>144300</c:v>
                </c:pt>
                <c:pt idx="63">
                  <c:v>381000</c:v>
                </c:pt>
                <c:pt idx="64">
                  <c:v>536200</c:v>
                </c:pt>
                <c:pt idx="65">
                  <c:v>72100</c:v>
                </c:pt>
                <c:pt idx="66">
                  <c:v>4647</c:v>
                </c:pt>
                <c:pt idx="67">
                  <c:v>143200</c:v>
                </c:pt>
                <c:pt idx="68">
                  <c:v>848.3</c:v>
                </c:pt>
                <c:pt idx="69">
                  <c:v>63.91</c:v>
                </c:pt>
                <c:pt idx="70">
                  <c:v>201.7</c:v>
                </c:pt>
                <c:pt idx="71">
                  <c:v>268</c:v>
                </c:pt>
                <c:pt idx="72">
                  <c:v>51.79</c:v>
                </c:pt>
                <c:pt idx="73">
                  <c:v>409</c:v>
                </c:pt>
                <c:pt idx="74">
                  <c:v>110</c:v>
                </c:pt>
                <c:pt idx="75">
                  <c:v>10170</c:v>
                </c:pt>
                <c:pt idx="76">
                  <c:v>7145</c:v>
                </c:pt>
                <c:pt idx="77">
                  <c:v>648.9</c:v>
                </c:pt>
                <c:pt idx="78">
                  <c:v>72</c:v>
                </c:pt>
                <c:pt idx="79">
                  <c:v>31550</c:v>
                </c:pt>
                <c:pt idx="80">
                  <c:v>19750</c:v>
                </c:pt>
                <c:pt idx="81">
                  <c:v>5379</c:v>
                </c:pt>
                <c:pt idx="82">
                  <c:v>5333</c:v>
                </c:pt>
                <c:pt idx="83">
                  <c:v>16000</c:v>
                </c:pt>
                <c:pt idx="84">
                  <c:v>12540</c:v>
                </c:pt>
                <c:pt idx="85">
                  <c:v>135800</c:v>
                </c:pt>
                <c:pt idx="86">
                  <c:v>326300</c:v>
                </c:pt>
                <c:pt idx="87">
                  <c:v>428300</c:v>
                </c:pt>
                <c:pt idx="88">
                  <c:v>136500</c:v>
                </c:pt>
                <c:pt idx="89">
                  <c:v>64060</c:v>
                </c:pt>
                <c:pt idx="90">
                  <c:v>15620</c:v>
                </c:pt>
                <c:pt idx="91">
                  <c:v>22160</c:v>
                </c:pt>
                <c:pt idx="92">
                  <c:v>7214</c:v>
                </c:pt>
                <c:pt idx="93">
                  <c:v>25970</c:v>
                </c:pt>
                <c:pt idx="94">
                  <c:v>17590</c:v>
                </c:pt>
                <c:pt idx="95">
                  <c:v>134900</c:v>
                </c:pt>
                <c:pt idx="96">
                  <c:v>698500</c:v>
                </c:pt>
                <c:pt idx="97">
                  <c:v>256600</c:v>
                </c:pt>
                <c:pt idx="98">
                  <c:v>77700</c:v>
                </c:pt>
                <c:pt idx="99">
                  <c:v>40240</c:v>
                </c:pt>
                <c:pt idx="100">
                  <c:v>1907</c:v>
                </c:pt>
                <c:pt idx="101">
                  <c:v>912.6</c:v>
                </c:pt>
                <c:pt idx="102">
                  <c:v>398.1</c:v>
                </c:pt>
                <c:pt idx="103">
                  <c:v>1629</c:v>
                </c:pt>
                <c:pt idx="104">
                  <c:v>27380</c:v>
                </c:pt>
                <c:pt idx="105">
                  <c:v>241200</c:v>
                </c:pt>
                <c:pt idx="106">
                  <c:v>444500</c:v>
                </c:pt>
                <c:pt idx="107">
                  <c:v>231800</c:v>
                </c:pt>
                <c:pt idx="108">
                  <c:v>90340</c:v>
                </c:pt>
                <c:pt idx="109">
                  <c:v>238900</c:v>
                </c:pt>
                <c:pt idx="110">
                  <c:v>12960</c:v>
                </c:pt>
                <c:pt idx="111">
                  <c:v>24060</c:v>
                </c:pt>
                <c:pt idx="112">
                  <c:v>7274</c:v>
                </c:pt>
                <c:pt idx="113">
                  <c:v>760</c:v>
                </c:pt>
                <c:pt idx="114">
                  <c:v>151.1</c:v>
                </c:pt>
                <c:pt idx="115">
                  <c:v>1.468</c:v>
                </c:pt>
                <c:pt idx="116">
                  <c:v>7.2709999999999999</c:v>
                </c:pt>
                <c:pt idx="117">
                  <c:v>11.27</c:v>
                </c:pt>
                <c:pt idx="118">
                  <c:v>234.6</c:v>
                </c:pt>
                <c:pt idx="119">
                  <c:v>8896</c:v>
                </c:pt>
              </c:numCache>
            </c:numRef>
          </c:val>
          <c:smooth val="0"/>
          <c:extLst>
            <c:ext xmlns:c16="http://schemas.microsoft.com/office/drawing/2014/chart" uri="{C3380CC4-5D6E-409C-BE32-E72D297353CC}">
              <c16:uniqueId val="{00000003-BBD6-4A84-AE68-558FBB6A92E6}"/>
            </c:ext>
          </c:extLst>
        </c:ser>
        <c:dLbls>
          <c:showLegendKey val="0"/>
          <c:showVal val="0"/>
          <c:showCatName val="0"/>
          <c:showSerName val="0"/>
          <c:showPercent val="0"/>
          <c:showBubbleSize val="0"/>
        </c:dLbls>
        <c:marker val="1"/>
        <c:smooth val="0"/>
        <c:axId val="165466120"/>
        <c:axId val="165466512"/>
      </c:lineChart>
      <c:dateAx>
        <c:axId val="165466120"/>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j-lt"/>
                <a:ea typeface="+mn-ea"/>
                <a:cs typeface="+mn-cs"/>
              </a:defRPr>
            </a:pPr>
            <a:endParaRPr lang="en-US"/>
          </a:p>
        </c:txPr>
        <c:crossAx val="165466512"/>
        <c:crosses val="autoZero"/>
        <c:auto val="1"/>
        <c:lblOffset val="100"/>
        <c:baseTimeUnit val="months"/>
      </c:dateAx>
      <c:valAx>
        <c:axId val="165466512"/>
        <c:scaling>
          <c:orientation val="minMax"/>
          <c:max val="1000000"/>
        </c:scaling>
        <c:delete val="0"/>
        <c:axPos val="l"/>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900" dirty="0">
                    <a:latin typeface="Century Gothic" panose="020B0502020202020204" pitchFamily="34" charset="0"/>
                  </a:rPr>
                  <a:t>Total Nitrogen (</a:t>
                </a:r>
                <a:r>
                  <a:rPr lang="en-US" sz="900" dirty="0" err="1">
                    <a:latin typeface="Century Gothic" panose="020B0502020202020204" pitchFamily="34" charset="0"/>
                  </a:rPr>
                  <a:t>kgs</a:t>
                </a:r>
                <a:r>
                  <a:rPr lang="en-US" sz="900" dirty="0">
                    <a:latin typeface="Century Gothic" panose="020B0502020202020204" pitchFamily="34" charset="0"/>
                  </a:rPr>
                  <a:t>)</a:t>
                </a:r>
              </a:p>
            </c:rich>
          </c:tx>
          <c:layout>
            <c:manualLayout>
              <c:xMode val="edge"/>
              <c:yMode val="edge"/>
              <c:x val="1.0914327564673986E-2"/>
              <c:y val="0.22734160018248861"/>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5466120"/>
        <c:crosses val="autoZero"/>
        <c:crossBetween val="between"/>
        <c:dispUnits>
          <c:builtInUnit val="thousands"/>
          <c:dispUnitsLbl>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legend>
      <c:legendPos val="b"/>
      <c:legendEntry>
        <c:idx val="0"/>
        <c:delete val="1"/>
      </c:legendEntry>
      <c:layout>
        <c:manualLayout>
          <c:xMode val="edge"/>
          <c:yMode val="edge"/>
          <c:x val="0.20025365822304397"/>
          <c:y val="5.8483698743658379E-2"/>
          <c:w val="0.56823011110392996"/>
          <c:h val="7.258120232407236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ysClr val="window" lastClr="FFFFFF">
        <a:lumMod val="95000"/>
        <a:alpha val="60000"/>
      </a:sysClr>
    </a:solidFill>
    <a:ln>
      <a:solidFill>
        <a:srgbClr val="E7E6E6">
          <a:lumMod val="90000"/>
        </a:srgbClr>
      </a:solid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cap="none" spc="0" normalizeH="0" baseline="0">
                <a:solidFill>
                  <a:schemeClr val="tx1">
                    <a:lumMod val="65000"/>
                    <a:lumOff val="35000"/>
                  </a:schemeClr>
                </a:solidFill>
                <a:latin typeface="Century Gothic" panose="020B0502020202020204" pitchFamily="34" charset="0"/>
                <a:ea typeface="+mj-ea"/>
                <a:cs typeface="+mj-cs"/>
              </a:defRPr>
            </a:pPr>
            <a:r>
              <a:rPr lang="en-US" sz="1800">
                <a:latin typeface="Century Gothic" panose="020B0502020202020204" pitchFamily="34" charset="0"/>
              </a:rPr>
              <a:t>Reach</a:t>
            </a:r>
            <a:r>
              <a:rPr lang="en-US" sz="1800" baseline="0">
                <a:latin typeface="Century Gothic" panose="020B0502020202020204" pitchFamily="34" charset="0"/>
              </a:rPr>
              <a:t> 28: Satellite Data</a:t>
            </a:r>
            <a:endParaRPr lang="en-US" sz="1800">
              <a:latin typeface="Century Gothic" panose="020B0502020202020204" pitchFamily="34" charset="0"/>
            </a:endParaRPr>
          </a:p>
        </c:rich>
      </c:tx>
      <c:overlay val="0"/>
      <c:spPr>
        <a:noFill/>
        <a:ln>
          <a:noFill/>
        </a:ln>
        <a:effectLst/>
      </c:spPr>
      <c:txPr>
        <a:bodyPr rot="0" spcFirstLastPara="1" vertOverflow="ellipsis" vert="horz" wrap="square" anchor="ctr" anchorCtr="1"/>
        <a:lstStyle/>
        <a:p>
          <a:pPr>
            <a:defRPr sz="1800" b="0" i="0" u="none" strike="noStrike" kern="1200" cap="none" spc="0" normalizeH="0" baseline="0">
              <a:solidFill>
                <a:schemeClr val="tx1">
                  <a:lumMod val="65000"/>
                  <a:lumOff val="35000"/>
                </a:schemeClr>
              </a:solidFill>
              <a:latin typeface="Century Gothic" panose="020B0502020202020204" pitchFamily="34" charset="0"/>
              <a:ea typeface="+mj-ea"/>
              <a:cs typeface="+mj-cs"/>
            </a:defRPr>
          </a:pPr>
          <a:endParaRPr lang="en-US"/>
        </a:p>
      </c:txPr>
    </c:title>
    <c:autoTitleDeleted val="0"/>
    <c:plotArea>
      <c:layout/>
      <c:lineChart>
        <c:grouping val="standard"/>
        <c:varyColors val="0"/>
        <c:ser>
          <c:idx val="1"/>
          <c:order val="1"/>
          <c:tx>
            <c:strRef>
              <c:f>rch_28!$F$1</c:f>
              <c:strCache>
                <c:ptCount val="1"/>
                <c:pt idx="0">
                  <c:v>Total Nitrogen (kg)</c:v>
                </c:pt>
              </c:strCache>
            </c:strRef>
          </c:tx>
          <c:spPr>
            <a:ln w="38100" cap="rnd">
              <a:solidFill>
                <a:schemeClr val="accent2">
                  <a:lumMod val="75000"/>
                  <a:alpha val="80000"/>
                </a:schemeClr>
              </a:solidFill>
              <a:round/>
            </a:ln>
            <a:effectLst/>
          </c:spPr>
          <c:marker>
            <c:symbol val="none"/>
          </c:marker>
          <c:cat>
            <c:numRef>
              <c:f>rch_28!$J$2:$J$49</c:f>
              <c:numCache>
                <c:formatCode>m/d/yyyy</c:formatCode>
                <c:ptCount val="48"/>
                <c:pt idx="0">
                  <c:v>40544</c:v>
                </c:pt>
                <c:pt idx="1">
                  <c:v>40575</c:v>
                </c:pt>
                <c:pt idx="2">
                  <c:v>40603</c:v>
                </c:pt>
                <c:pt idx="3">
                  <c:v>40634</c:v>
                </c:pt>
                <c:pt idx="4">
                  <c:v>40664</c:v>
                </c:pt>
                <c:pt idx="5">
                  <c:v>40695</c:v>
                </c:pt>
                <c:pt idx="6">
                  <c:v>40725</c:v>
                </c:pt>
                <c:pt idx="7">
                  <c:v>40756</c:v>
                </c:pt>
                <c:pt idx="8">
                  <c:v>40787</c:v>
                </c:pt>
                <c:pt idx="9">
                  <c:v>40817</c:v>
                </c:pt>
                <c:pt idx="10">
                  <c:v>40848</c:v>
                </c:pt>
                <c:pt idx="11">
                  <c:v>40878</c:v>
                </c:pt>
                <c:pt idx="12">
                  <c:v>40909</c:v>
                </c:pt>
                <c:pt idx="13">
                  <c:v>40940</c:v>
                </c:pt>
                <c:pt idx="14">
                  <c:v>40969</c:v>
                </c:pt>
                <c:pt idx="15">
                  <c:v>41000</c:v>
                </c:pt>
                <c:pt idx="16">
                  <c:v>41030</c:v>
                </c:pt>
                <c:pt idx="17">
                  <c:v>41061</c:v>
                </c:pt>
                <c:pt idx="18">
                  <c:v>41091</c:v>
                </c:pt>
                <c:pt idx="19">
                  <c:v>41122</c:v>
                </c:pt>
                <c:pt idx="20">
                  <c:v>41153</c:v>
                </c:pt>
                <c:pt idx="21">
                  <c:v>41183</c:v>
                </c:pt>
                <c:pt idx="22">
                  <c:v>41214</c:v>
                </c:pt>
                <c:pt idx="23">
                  <c:v>41244</c:v>
                </c:pt>
                <c:pt idx="24">
                  <c:v>41275</c:v>
                </c:pt>
                <c:pt idx="25">
                  <c:v>41306</c:v>
                </c:pt>
                <c:pt idx="26">
                  <c:v>41334</c:v>
                </c:pt>
                <c:pt idx="27">
                  <c:v>41365</c:v>
                </c:pt>
                <c:pt idx="28">
                  <c:v>41395</c:v>
                </c:pt>
                <c:pt idx="29">
                  <c:v>41426</c:v>
                </c:pt>
                <c:pt idx="30">
                  <c:v>41456</c:v>
                </c:pt>
                <c:pt idx="31">
                  <c:v>41487</c:v>
                </c:pt>
                <c:pt idx="32">
                  <c:v>41518</c:v>
                </c:pt>
                <c:pt idx="33">
                  <c:v>41548</c:v>
                </c:pt>
                <c:pt idx="34">
                  <c:v>41579</c:v>
                </c:pt>
                <c:pt idx="35">
                  <c:v>41609</c:v>
                </c:pt>
                <c:pt idx="36">
                  <c:v>41640</c:v>
                </c:pt>
                <c:pt idx="37">
                  <c:v>41671</c:v>
                </c:pt>
                <c:pt idx="38">
                  <c:v>41699</c:v>
                </c:pt>
                <c:pt idx="39">
                  <c:v>41730</c:v>
                </c:pt>
                <c:pt idx="40">
                  <c:v>41760</c:v>
                </c:pt>
                <c:pt idx="41">
                  <c:v>41791</c:v>
                </c:pt>
                <c:pt idx="42">
                  <c:v>41821</c:v>
                </c:pt>
                <c:pt idx="43">
                  <c:v>41852</c:v>
                </c:pt>
                <c:pt idx="44">
                  <c:v>41883</c:v>
                </c:pt>
                <c:pt idx="45">
                  <c:v>41913</c:v>
                </c:pt>
                <c:pt idx="46">
                  <c:v>41944</c:v>
                </c:pt>
                <c:pt idx="47">
                  <c:v>41974</c:v>
                </c:pt>
              </c:numCache>
            </c:numRef>
          </c:cat>
          <c:val>
            <c:numRef>
              <c:f>rch_28!$F$2:$F$49</c:f>
              <c:numCache>
                <c:formatCode>General</c:formatCode>
                <c:ptCount val="48"/>
                <c:pt idx="0">
                  <c:v>11780</c:v>
                </c:pt>
                <c:pt idx="1">
                  <c:v>28160</c:v>
                </c:pt>
                <c:pt idx="2">
                  <c:v>45710</c:v>
                </c:pt>
                <c:pt idx="3">
                  <c:v>143300</c:v>
                </c:pt>
                <c:pt idx="4">
                  <c:v>333900</c:v>
                </c:pt>
                <c:pt idx="5">
                  <c:v>8215</c:v>
                </c:pt>
                <c:pt idx="6">
                  <c:v>6306</c:v>
                </c:pt>
                <c:pt idx="7">
                  <c:v>5088</c:v>
                </c:pt>
                <c:pt idx="8">
                  <c:v>17200</c:v>
                </c:pt>
                <c:pt idx="9">
                  <c:v>17950</c:v>
                </c:pt>
                <c:pt idx="10">
                  <c:v>51520</c:v>
                </c:pt>
                <c:pt idx="11">
                  <c:v>17540</c:v>
                </c:pt>
                <c:pt idx="12">
                  <c:v>20780</c:v>
                </c:pt>
                <c:pt idx="13">
                  <c:v>18310</c:v>
                </c:pt>
                <c:pt idx="14">
                  <c:v>62270</c:v>
                </c:pt>
                <c:pt idx="15">
                  <c:v>245600</c:v>
                </c:pt>
                <c:pt idx="16">
                  <c:v>36680</c:v>
                </c:pt>
                <c:pt idx="17">
                  <c:v>5709</c:v>
                </c:pt>
                <c:pt idx="18">
                  <c:v>6216</c:v>
                </c:pt>
                <c:pt idx="19">
                  <c:v>16710</c:v>
                </c:pt>
                <c:pt idx="20">
                  <c:v>34530</c:v>
                </c:pt>
                <c:pt idx="21">
                  <c:v>13940</c:v>
                </c:pt>
                <c:pt idx="22">
                  <c:v>6572</c:v>
                </c:pt>
                <c:pt idx="23">
                  <c:v>18750</c:v>
                </c:pt>
                <c:pt idx="24">
                  <c:v>47260</c:v>
                </c:pt>
                <c:pt idx="25">
                  <c:v>37080</c:v>
                </c:pt>
                <c:pt idx="26">
                  <c:v>49830</c:v>
                </c:pt>
                <c:pt idx="27">
                  <c:v>192400</c:v>
                </c:pt>
                <c:pt idx="28">
                  <c:v>347600</c:v>
                </c:pt>
                <c:pt idx="29">
                  <c:v>119300</c:v>
                </c:pt>
                <c:pt idx="30">
                  <c:v>40730</c:v>
                </c:pt>
                <c:pt idx="31">
                  <c:v>18650</c:v>
                </c:pt>
                <c:pt idx="32">
                  <c:v>56870</c:v>
                </c:pt>
                <c:pt idx="33">
                  <c:v>15200</c:v>
                </c:pt>
                <c:pt idx="34">
                  <c:v>26090</c:v>
                </c:pt>
                <c:pt idx="35">
                  <c:v>42830</c:v>
                </c:pt>
                <c:pt idx="36">
                  <c:v>47940</c:v>
                </c:pt>
                <c:pt idx="37">
                  <c:v>64020</c:v>
                </c:pt>
                <c:pt idx="38">
                  <c:v>57300</c:v>
                </c:pt>
                <c:pt idx="39">
                  <c:v>161300</c:v>
                </c:pt>
                <c:pt idx="40">
                  <c:v>444700</c:v>
                </c:pt>
                <c:pt idx="41">
                  <c:v>33170</c:v>
                </c:pt>
                <c:pt idx="42">
                  <c:v>6845</c:v>
                </c:pt>
                <c:pt idx="43">
                  <c:v>10620</c:v>
                </c:pt>
                <c:pt idx="44">
                  <c:v>16240</c:v>
                </c:pt>
                <c:pt idx="45">
                  <c:v>18090</c:v>
                </c:pt>
                <c:pt idx="46">
                  <c:v>16340</c:v>
                </c:pt>
                <c:pt idx="47">
                  <c:v>24640</c:v>
                </c:pt>
              </c:numCache>
            </c:numRef>
          </c:val>
          <c:smooth val="0"/>
          <c:extLst>
            <c:ext xmlns:c16="http://schemas.microsoft.com/office/drawing/2014/chart" uri="{C3380CC4-5D6E-409C-BE32-E72D297353CC}">
              <c16:uniqueId val="{00000000-F785-4FD0-9F05-CF239A59A8D5}"/>
            </c:ext>
          </c:extLst>
        </c:ser>
        <c:ser>
          <c:idx val="2"/>
          <c:order val="2"/>
          <c:tx>
            <c:strRef>
              <c:f>rch_28!$G$1</c:f>
              <c:strCache>
                <c:ptCount val="1"/>
                <c:pt idx="0">
                  <c:v>Total Phosphorus (kg)</c:v>
                </c:pt>
              </c:strCache>
            </c:strRef>
          </c:tx>
          <c:spPr>
            <a:ln w="38100" cap="rnd">
              <a:solidFill>
                <a:schemeClr val="accent4">
                  <a:alpha val="80000"/>
                </a:schemeClr>
              </a:solidFill>
              <a:round/>
            </a:ln>
            <a:effectLst/>
          </c:spPr>
          <c:marker>
            <c:symbol val="none"/>
          </c:marker>
          <c:cat>
            <c:numRef>
              <c:f>rch_28!$J$2:$J$49</c:f>
              <c:numCache>
                <c:formatCode>m/d/yyyy</c:formatCode>
                <c:ptCount val="48"/>
                <c:pt idx="0">
                  <c:v>40544</c:v>
                </c:pt>
                <c:pt idx="1">
                  <c:v>40575</c:v>
                </c:pt>
                <c:pt idx="2">
                  <c:v>40603</c:v>
                </c:pt>
                <c:pt idx="3">
                  <c:v>40634</c:v>
                </c:pt>
                <c:pt idx="4">
                  <c:v>40664</c:v>
                </c:pt>
                <c:pt idx="5">
                  <c:v>40695</c:v>
                </c:pt>
                <c:pt idx="6">
                  <c:v>40725</c:v>
                </c:pt>
                <c:pt idx="7">
                  <c:v>40756</c:v>
                </c:pt>
                <c:pt idx="8">
                  <c:v>40787</c:v>
                </c:pt>
                <c:pt idx="9">
                  <c:v>40817</c:v>
                </c:pt>
                <c:pt idx="10">
                  <c:v>40848</c:v>
                </c:pt>
                <c:pt idx="11">
                  <c:v>40878</c:v>
                </c:pt>
                <c:pt idx="12">
                  <c:v>40909</c:v>
                </c:pt>
                <c:pt idx="13">
                  <c:v>40940</c:v>
                </c:pt>
                <c:pt idx="14">
                  <c:v>40969</c:v>
                </c:pt>
                <c:pt idx="15">
                  <c:v>41000</c:v>
                </c:pt>
                <c:pt idx="16">
                  <c:v>41030</c:v>
                </c:pt>
                <c:pt idx="17">
                  <c:v>41061</c:v>
                </c:pt>
                <c:pt idx="18">
                  <c:v>41091</c:v>
                </c:pt>
                <c:pt idx="19">
                  <c:v>41122</c:v>
                </c:pt>
                <c:pt idx="20">
                  <c:v>41153</c:v>
                </c:pt>
                <c:pt idx="21">
                  <c:v>41183</c:v>
                </c:pt>
                <c:pt idx="22">
                  <c:v>41214</c:v>
                </c:pt>
                <c:pt idx="23">
                  <c:v>41244</c:v>
                </c:pt>
                <c:pt idx="24">
                  <c:v>41275</c:v>
                </c:pt>
                <c:pt idx="25">
                  <c:v>41306</c:v>
                </c:pt>
                <c:pt idx="26">
                  <c:v>41334</c:v>
                </c:pt>
                <c:pt idx="27">
                  <c:v>41365</c:v>
                </c:pt>
                <c:pt idx="28">
                  <c:v>41395</c:v>
                </c:pt>
                <c:pt idx="29">
                  <c:v>41426</c:v>
                </c:pt>
                <c:pt idx="30">
                  <c:v>41456</c:v>
                </c:pt>
                <c:pt idx="31">
                  <c:v>41487</c:v>
                </c:pt>
                <c:pt idx="32">
                  <c:v>41518</c:v>
                </c:pt>
                <c:pt idx="33">
                  <c:v>41548</c:v>
                </c:pt>
                <c:pt idx="34">
                  <c:v>41579</c:v>
                </c:pt>
                <c:pt idx="35">
                  <c:v>41609</c:v>
                </c:pt>
                <c:pt idx="36">
                  <c:v>41640</c:v>
                </c:pt>
                <c:pt idx="37">
                  <c:v>41671</c:v>
                </c:pt>
                <c:pt idx="38">
                  <c:v>41699</c:v>
                </c:pt>
                <c:pt idx="39">
                  <c:v>41730</c:v>
                </c:pt>
                <c:pt idx="40">
                  <c:v>41760</c:v>
                </c:pt>
                <c:pt idx="41">
                  <c:v>41791</c:v>
                </c:pt>
                <c:pt idx="42">
                  <c:v>41821</c:v>
                </c:pt>
                <c:pt idx="43">
                  <c:v>41852</c:v>
                </c:pt>
                <c:pt idx="44">
                  <c:v>41883</c:v>
                </c:pt>
                <c:pt idx="45">
                  <c:v>41913</c:v>
                </c:pt>
                <c:pt idx="46">
                  <c:v>41944</c:v>
                </c:pt>
                <c:pt idx="47">
                  <c:v>41974</c:v>
                </c:pt>
              </c:numCache>
            </c:numRef>
          </c:cat>
          <c:val>
            <c:numRef>
              <c:f>rch_28!$G$2:$G$49</c:f>
              <c:numCache>
                <c:formatCode>General</c:formatCode>
                <c:ptCount val="48"/>
                <c:pt idx="0">
                  <c:v>17670</c:v>
                </c:pt>
                <c:pt idx="1">
                  <c:v>51640</c:v>
                </c:pt>
                <c:pt idx="2">
                  <c:v>145300</c:v>
                </c:pt>
                <c:pt idx="3">
                  <c:v>168600</c:v>
                </c:pt>
                <c:pt idx="4">
                  <c:v>94060</c:v>
                </c:pt>
                <c:pt idx="5">
                  <c:v>26700</c:v>
                </c:pt>
                <c:pt idx="6">
                  <c:v>7998</c:v>
                </c:pt>
                <c:pt idx="7">
                  <c:v>1945</c:v>
                </c:pt>
                <c:pt idx="8">
                  <c:v>13790</c:v>
                </c:pt>
                <c:pt idx="9">
                  <c:v>44410</c:v>
                </c:pt>
                <c:pt idx="10">
                  <c:v>232600</c:v>
                </c:pt>
                <c:pt idx="11">
                  <c:v>60130</c:v>
                </c:pt>
                <c:pt idx="12">
                  <c:v>95950</c:v>
                </c:pt>
                <c:pt idx="13">
                  <c:v>60960</c:v>
                </c:pt>
                <c:pt idx="14">
                  <c:v>187800</c:v>
                </c:pt>
                <c:pt idx="15">
                  <c:v>47250</c:v>
                </c:pt>
                <c:pt idx="16">
                  <c:v>117200</c:v>
                </c:pt>
                <c:pt idx="17">
                  <c:v>33300</c:v>
                </c:pt>
                <c:pt idx="18">
                  <c:v>39410</c:v>
                </c:pt>
                <c:pt idx="19">
                  <c:v>12490</c:v>
                </c:pt>
                <c:pt idx="20">
                  <c:v>209100</c:v>
                </c:pt>
                <c:pt idx="21">
                  <c:v>60540</c:v>
                </c:pt>
                <c:pt idx="22">
                  <c:v>32530</c:v>
                </c:pt>
                <c:pt idx="23">
                  <c:v>100800</c:v>
                </c:pt>
                <c:pt idx="24">
                  <c:v>346900</c:v>
                </c:pt>
                <c:pt idx="25">
                  <c:v>227400</c:v>
                </c:pt>
                <c:pt idx="26">
                  <c:v>272900</c:v>
                </c:pt>
                <c:pt idx="27">
                  <c:v>490900</c:v>
                </c:pt>
                <c:pt idx="28">
                  <c:v>368000</c:v>
                </c:pt>
                <c:pt idx="29">
                  <c:v>622600</c:v>
                </c:pt>
                <c:pt idx="30">
                  <c:v>353900</c:v>
                </c:pt>
                <c:pt idx="31">
                  <c:v>26190</c:v>
                </c:pt>
                <c:pt idx="32">
                  <c:v>53000</c:v>
                </c:pt>
                <c:pt idx="33">
                  <c:v>16900</c:v>
                </c:pt>
                <c:pt idx="34">
                  <c:v>83310</c:v>
                </c:pt>
                <c:pt idx="35">
                  <c:v>280300</c:v>
                </c:pt>
                <c:pt idx="36">
                  <c:v>267100</c:v>
                </c:pt>
                <c:pt idx="37">
                  <c:v>364800</c:v>
                </c:pt>
                <c:pt idx="38">
                  <c:v>171800</c:v>
                </c:pt>
                <c:pt idx="39">
                  <c:v>447600</c:v>
                </c:pt>
                <c:pt idx="40">
                  <c:v>129100</c:v>
                </c:pt>
                <c:pt idx="41">
                  <c:v>8069</c:v>
                </c:pt>
                <c:pt idx="42">
                  <c:v>41900</c:v>
                </c:pt>
                <c:pt idx="43">
                  <c:v>86750</c:v>
                </c:pt>
                <c:pt idx="44">
                  <c:v>15510</c:v>
                </c:pt>
                <c:pt idx="45">
                  <c:v>81230</c:v>
                </c:pt>
                <c:pt idx="46">
                  <c:v>29640</c:v>
                </c:pt>
                <c:pt idx="47">
                  <c:v>113800</c:v>
                </c:pt>
              </c:numCache>
            </c:numRef>
          </c:val>
          <c:smooth val="0"/>
          <c:extLst>
            <c:ext xmlns:c16="http://schemas.microsoft.com/office/drawing/2014/chart" uri="{C3380CC4-5D6E-409C-BE32-E72D297353CC}">
              <c16:uniqueId val="{00000001-F785-4FD0-9F05-CF239A59A8D5}"/>
            </c:ext>
          </c:extLst>
        </c:ser>
        <c:dLbls>
          <c:showLegendKey val="0"/>
          <c:showVal val="0"/>
          <c:showCatName val="0"/>
          <c:showSerName val="0"/>
          <c:showPercent val="0"/>
          <c:showBubbleSize val="0"/>
        </c:dLbls>
        <c:marker val="1"/>
        <c:smooth val="0"/>
        <c:axId val="163349464"/>
        <c:axId val="163349856"/>
      </c:lineChart>
      <c:lineChart>
        <c:grouping val="standard"/>
        <c:varyColors val="0"/>
        <c:ser>
          <c:idx val="0"/>
          <c:order val="0"/>
          <c:tx>
            <c:strRef>
              <c:f>rch_28!$E$1</c:f>
              <c:strCache>
                <c:ptCount val="1"/>
                <c:pt idx="0">
                  <c:v>Flow Out (cm/s)</c:v>
                </c:pt>
              </c:strCache>
            </c:strRef>
          </c:tx>
          <c:spPr>
            <a:ln w="38100" cap="rnd">
              <a:solidFill>
                <a:schemeClr val="accent1">
                  <a:alpha val="80000"/>
                </a:schemeClr>
              </a:solidFill>
              <a:round/>
            </a:ln>
            <a:effectLst/>
          </c:spPr>
          <c:marker>
            <c:symbol val="none"/>
          </c:marker>
          <c:cat>
            <c:numRef>
              <c:f>rch_28!$J$2:$J$49</c:f>
              <c:numCache>
                <c:formatCode>m/d/yyyy</c:formatCode>
                <c:ptCount val="48"/>
                <c:pt idx="0">
                  <c:v>40544</c:v>
                </c:pt>
                <c:pt idx="1">
                  <c:v>40575</c:v>
                </c:pt>
                <c:pt idx="2">
                  <c:v>40603</c:v>
                </c:pt>
                <c:pt idx="3">
                  <c:v>40634</c:v>
                </c:pt>
                <c:pt idx="4">
                  <c:v>40664</c:v>
                </c:pt>
                <c:pt idx="5">
                  <c:v>40695</c:v>
                </c:pt>
                <c:pt idx="6">
                  <c:v>40725</c:v>
                </c:pt>
                <c:pt idx="7">
                  <c:v>40756</c:v>
                </c:pt>
                <c:pt idx="8">
                  <c:v>40787</c:v>
                </c:pt>
                <c:pt idx="9">
                  <c:v>40817</c:v>
                </c:pt>
                <c:pt idx="10">
                  <c:v>40848</c:v>
                </c:pt>
                <c:pt idx="11">
                  <c:v>40878</c:v>
                </c:pt>
                <c:pt idx="12">
                  <c:v>40909</c:v>
                </c:pt>
                <c:pt idx="13">
                  <c:v>40940</c:v>
                </c:pt>
                <c:pt idx="14">
                  <c:v>40969</c:v>
                </c:pt>
                <c:pt idx="15">
                  <c:v>41000</c:v>
                </c:pt>
                <c:pt idx="16">
                  <c:v>41030</c:v>
                </c:pt>
                <c:pt idx="17">
                  <c:v>41061</c:v>
                </c:pt>
                <c:pt idx="18">
                  <c:v>41091</c:v>
                </c:pt>
                <c:pt idx="19">
                  <c:v>41122</c:v>
                </c:pt>
                <c:pt idx="20">
                  <c:v>41153</c:v>
                </c:pt>
                <c:pt idx="21">
                  <c:v>41183</c:v>
                </c:pt>
                <c:pt idx="22">
                  <c:v>41214</c:v>
                </c:pt>
                <c:pt idx="23">
                  <c:v>41244</c:v>
                </c:pt>
                <c:pt idx="24">
                  <c:v>41275</c:v>
                </c:pt>
                <c:pt idx="25">
                  <c:v>41306</c:v>
                </c:pt>
                <c:pt idx="26">
                  <c:v>41334</c:v>
                </c:pt>
                <c:pt idx="27">
                  <c:v>41365</c:v>
                </c:pt>
                <c:pt idx="28">
                  <c:v>41395</c:v>
                </c:pt>
                <c:pt idx="29">
                  <c:v>41426</c:v>
                </c:pt>
                <c:pt idx="30">
                  <c:v>41456</c:v>
                </c:pt>
                <c:pt idx="31">
                  <c:v>41487</c:v>
                </c:pt>
                <c:pt idx="32">
                  <c:v>41518</c:v>
                </c:pt>
                <c:pt idx="33">
                  <c:v>41548</c:v>
                </c:pt>
                <c:pt idx="34">
                  <c:v>41579</c:v>
                </c:pt>
                <c:pt idx="35">
                  <c:v>41609</c:v>
                </c:pt>
                <c:pt idx="36">
                  <c:v>41640</c:v>
                </c:pt>
                <c:pt idx="37">
                  <c:v>41671</c:v>
                </c:pt>
                <c:pt idx="38">
                  <c:v>41699</c:v>
                </c:pt>
                <c:pt idx="39">
                  <c:v>41730</c:v>
                </c:pt>
                <c:pt idx="40">
                  <c:v>41760</c:v>
                </c:pt>
                <c:pt idx="41">
                  <c:v>41791</c:v>
                </c:pt>
                <c:pt idx="42">
                  <c:v>41821</c:v>
                </c:pt>
                <c:pt idx="43">
                  <c:v>41852</c:v>
                </c:pt>
                <c:pt idx="44">
                  <c:v>41883</c:v>
                </c:pt>
                <c:pt idx="45">
                  <c:v>41913</c:v>
                </c:pt>
                <c:pt idx="46">
                  <c:v>41944</c:v>
                </c:pt>
                <c:pt idx="47">
                  <c:v>41974</c:v>
                </c:pt>
              </c:numCache>
            </c:numRef>
          </c:cat>
          <c:val>
            <c:numRef>
              <c:f>rch_28!$E$2:$E$49</c:f>
              <c:numCache>
                <c:formatCode>General</c:formatCode>
                <c:ptCount val="48"/>
                <c:pt idx="0">
                  <c:v>13.18</c:v>
                </c:pt>
                <c:pt idx="1">
                  <c:v>23.93</c:v>
                </c:pt>
                <c:pt idx="2">
                  <c:v>42.48</c:v>
                </c:pt>
                <c:pt idx="3">
                  <c:v>43.73</c:v>
                </c:pt>
                <c:pt idx="4">
                  <c:v>40.409999999999997</c:v>
                </c:pt>
                <c:pt idx="5">
                  <c:v>17.27</c:v>
                </c:pt>
                <c:pt idx="6">
                  <c:v>10.28</c:v>
                </c:pt>
                <c:pt idx="7">
                  <c:v>3.6419999999999999</c:v>
                </c:pt>
                <c:pt idx="8">
                  <c:v>17.3</c:v>
                </c:pt>
                <c:pt idx="9">
                  <c:v>16.11</c:v>
                </c:pt>
                <c:pt idx="10">
                  <c:v>42.54</c:v>
                </c:pt>
                <c:pt idx="11">
                  <c:v>17.489999999999998</c:v>
                </c:pt>
                <c:pt idx="12">
                  <c:v>18.55</c:v>
                </c:pt>
                <c:pt idx="13">
                  <c:v>16.850000000000001</c:v>
                </c:pt>
                <c:pt idx="14">
                  <c:v>37.85</c:v>
                </c:pt>
                <c:pt idx="15">
                  <c:v>26.15</c:v>
                </c:pt>
                <c:pt idx="16">
                  <c:v>25.72</c:v>
                </c:pt>
                <c:pt idx="17">
                  <c:v>9.4239999999999995</c:v>
                </c:pt>
                <c:pt idx="18">
                  <c:v>11.78</c:v>
                </c:pt>
                <c:pt idx="19">
                  <c:v>8.5530000000000008</c:v>
                </c:pt>
                <c:pt idx="20">
                  <c:v>36</c:v>
                </c:pt>
                <c:pt idx="21">
                  <c:v>11.36</c:v>
                </c:pt>
                <c:pt idx="22">
                  <c:v>6.0019999999999998</c:v>
                </c:pt>
                <c:pt idx="23">
                  <c:v>14.09</c:v>
                </c:pt>
                <c:pt idx="24">
                  <c:v>38.479999999999997</c:v>
                </c:pt>
                <c:pt idx="25">
                  <c:v>48.34</c:v>
                </c:pt>
                <c:pt idx="26">
                  <c:v>48.06</c:v>
                </c:pt>
                <c:pt idx="27">
                  <c:v>64.900000000000006</c:v>
                </c:pt>
                <c:pt idx="28">
                  <c:v>61.16</c:v>
                </c:pt>
                <c:pt idx="29">
                  <c:v>102.3</c:v>
                </c:pt>
                <c:pt idx="30">
                  <c:v>109</c:v>
                </c:pt>
                <c:pt idx="31">
                  <c:v>53.36</c:v>
                </c:pt>
                <c:pt idx="32">
                  <c:v>30.04</c:v>
                </c:pt>
                <c:pt idx="33">
                  <c:v>11.53</c:v>
                </c:pt>
                <c:pt idx="34">
                  <c:v>19.559999999999999</c:v>
                </c:pt>
                <c:pt idx="35">
                  <c:v>57.91</c:v>
                </c:pt>
                <c:pt idx="36">
                  <c:v>59.87</c:v>
                </c:pt>
                <c:pt idx="37">
                  <c:v>76.3</c:v>
                </c:pt>
                <c:pt idx="38">
                  <c:v>69.53</c:v>
                </c:pt>
                <c:pt idx="39">
                  <c:v>99.39</c:v>
                </c:pt>
                <c:pt idx="40">
                  <c:v>67.37</c:v>
                </c:pt>
                <c:pt idx="41">
                  <c:v>25.09</c:v>
                </c:pt>
                <c:pt idx="42">
                  <c:v>18.89</c:v>
                </c:pt>
                <c:pt idx="43">
                  <c:v>30.97</c:v>
                </c:pt>
                <c:pt idx="44">
                  <c:v>13.91</c:v>
                </c:pt>
                <c:pt idx="45">
                  <c:v>21.97</c:v>
                </c:pt>
                <c:pt idx="46">
                  <c:v>17.05</c:v>
                </c:pt>
                <c:pt idx="47">
                  <c:v>38.340000000000003</c:v>
                </c:pt>
              </c:numCache>
            </c:numRef>
          </c:val>
          <c:smooth val="0"/>
          <c:extLst>
            <c:ext xmlns:c16="http://schemas.microsoft.com/office/drawing/2014/chart" uri="{C3380CC4-5D6E-409C-BE32-E72D297353CC}">
              <c16:uniqueId val="{00000002-F785-4FD0-9F05-CF239A59A8D5}"/>
            </c:ext>
          </c:extLst>
        </c:ser>
        <c:dLbls>
          <c:showLegendKey val="0"/>
          <c:showVal val="0"/>
          <c:showCatName val="0"/>
          <c:showSerName val="0"/>
          <c:showPercent val="0"/>
          <c:showBubbleSize val="0"/>
        </c:dLbls>
        <c:marker val="1"/>
        <c:smooth val="0"/>
        <c:axId val="164005880"/>
        <c:axId val="164005488"/>
      </c:lineChart>
      <c:dateAx>
        <c:axId val="163349464"/>
        <c:scaling>
          <c:orientation val="minMax"/>
        </c:scaling>
        <c:delete val="0"/>
        <c:axPos val="b"/>
        <c:title>
          <c:tx>
            <c:rich>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n-US" dirty="0"/>
                  <a:t>Time period: 2011-2014</a:t>
                </a:r>
              </a:p>
            </c:rich>
          </c:tx>
          <c:overlay val="0"/>
          <c:spPr>
            <a:noFill/>
            <a:ln>
              <a:noFill/>
            </a:ln>
            <a:effectLst/>
          </c:spPr>
          <c:txPr>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n-US"/>
            </a:p>
          </c:txPr>
        </c:title>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0" i="0" u="none" strike="noStrike" kern="1200" cap="none" spc="0" normalizeH="0" baseline="0">
                <a:solidFill>
                  <a:schemeClr val="tx1">
                    <a:lumMod val="65000"/>
                    <a:lumOff val="35000"/>
                  </a:schemeClr>
                </a:solidFill>
                <a:latin typeface="Century Gothic" panose="020B0502020202020204" pitchFamily="34" charset="0"/>
                <a:ea typeface="+mn-ea"/>
                <a:cs typeface="+mn-cs"/>
              </a:defRPr>
            </a:pPr>
            <a:endParaRPr lang="en-US"/>
          </a:p>
        </c:txPr>
        <c:crossAx val="163349856"/>
        <c:crosses val="autoZero"/>
        <c:auto val="1"/>
        <c:lblOffset val="100"/>
        <c:baseTimeUnit val="months"/>
        <c:majorUnit val="3"/>
        <c:majorTimeUnit val="months"/>
      </c:dateAx>
      <c:valAx>
        <c:axId val="163349856"/>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Century Gothic" panose="020B0502020202020204" pitchFamily="34" charset="0"/>
                    <a:ea typeface="+mn-ea"/>
                    <a:cs typeface="+mn-cs"/>
                  </a:defRPr>
                </a:pPr>
                <a:r>
                  <a:rPr lang="en-US">
                    <a:latin typeface="Century Gothic" panose="020B0502020202020204" pitchFamily="34" charset="0"/>
                  </a:rPr>
                  <a:t>(kg)</a:t>
                </a:r>
              </a:p>
            </c:rich>
          </c:tx>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Century Gothic" panose="020B0502020202020204" pitchFamily="34" charset="0"/>
                  <a:ea typeface="+mn-ea"/>
                  <a:cs typeface="+mn-cs"/>
                </a:defRPr>
              </a:pPr>
              <a:endParaRPr lang="en-US"/>
            </a:p>
          </c:txPr>
        </c:title>
        <c:numFmt formatCode="#,##0;[Red]#,##0" sourceLinked="0"/>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63349464"/>
        <c:crosses val="autoZero"/>
        <c:crossBetween val="between"/>
      </c:valAx>
      <c:valAx>
        <c:axId val="164005488"/>
        <c:scaling>
          <c:orientation val="minMax"/>
        </c:scaling>
        <c:delete val="0"/>
        <c:axPos val="r"/>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Century Gothic" panose="020B0502020202020204" pitchFamily="34" charset="0"/>
                    <a:ea typeface="+mn-ea"/>
                    <a:cs typeface="+mn-cs"/>
                  </a:defRPr>
                </a:pPr>
                <a:r>
                  <a:rPr lang="en-US" sz="900" b="0" i="0" cap="all" baseline="0" dirty="0">
                    <a:effectLst/>
                  </a:rPr>
                  <a:t>(m</a:t>
                </a:r>
                <a:r>
                  <a:rPr lang="en-US" sz="900" b="0" i="0" cap="all" baseline="30000" dirty="0">
                    <a:effectLst/>
                  </a:rPr>
                  <a:t>3</a:t>
                </a:r>
                <a:r>
                  <a:rPr lang="en-US" sz="900" b="0" i="0" cap="all" baseline="0" dirty="0">
                    <a:effectLst/>
                  </a:rPr>
                  <a:t>/s)</a:t>
                </a:r>
                <a:endParaRPr lang="en-US" sz="900" dirty="0">
                  <a:effectLst/>
                </a:endParaRPr>
              </a:p>
            </c:rich>
          </c:tx>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64005880"/>
        <c:crosses val="max"/>
        <c:crossBetween val="between"/>
      </c:valAx>
      <c:dateAx>
        <c:axId val="164005880"/>
        <c:scaling>
          <c:orientation val="minMax"/>
        </c:scaling>
        <c:delete val="1"/>
        <c:axPos val="b"/>
        <c:numFmt formatCode="m/d/yyyy" sourceLinked="1"/>
        <c:majorTickMark val="out"/>
        <c:minorTickMark val="none"/>
        <c:tickLblPos val="nextTo"/>
        <c:crossAx val="164005488"/>
        <c:crosses val="autoZero"/>
        <c:auto val="1"/>
        <c:lblOffset val="100"/>
        <c:baseTimeUnit val="months"/>
      </c:dateAx>
      <c:spPr>
        <a:noFill/>
        <a:ln>
          <a:noFill/>
        </a:ln>
        <a:effectLst/>
      </c:spPr>
    </c:plotArea>
    <c:legend>
      <c:legendPos val="t"/>
      <c:legendEntry>
        <c:idx val="0"/>
        <c:txPr>
          <a:bodyPr rot="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Entry>
      <c:legendEntry>
        <c:idx val="1"/>
        <c:txPr>
          <a:bodyPr rot="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Entry>
      <c:legendEntry>
        <c:idx val="2"/>
        <c:txPr>
          <a:bodyPr rot="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lumMod val="95000"/>
        <a:alpha val="60000"/>
      </a:schemeClr>
    </a:solidFill>
    <a:ln>
      <a:solidFill>
        <a:sysClr val="window" lastClr="FFFFFF">
          <a:lumMod val="85000"/>
        </a:sysClr>
      </a:solid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cap="none" spc="20" baseline="0">
                <a:solidFill>
                  <a:schemeClr val="dk1">
                    <a:lumMod val="50000"/>
                    <a:lumOff val="50000"/>
                  </a:schemeClr>
                </a:solidFill>
                <a:latin typeface="Century Gothic" panose="020B0502020202020204" pitchFamily="34" charset="0"/>
                <a:ea typeface="+mn-ea"/>
                <a:cs typeface="+mn-cs"/>
              </a:defRPr>
            </a:pPr>
            <a:r>
              <a:rPr lang="en-US" sz="1800" dirty="0">
                <a:solidFill>
                  <a:schemeClr val="tx1">
                    <a:lumMod val="65000"/>
                    <a:lumOff val="35000"/>
                  </a:schemeClr>
                </a:solidFill>
                <a:latin typeface="Century Gothic" panose="020B0502020202020204" pitchFamily="34" charset="0"/>
              </a:rPr>
              <a:t>Reach 28 Total Nitrogen: </a:t>
            </a:r>
          </a:p>
          <a:p>
            <a:pPr>
              <a:defRPr>
                <a:latin typeface="Century Gothic" panose="020B0502020202020204" pitchFamily="34" charset="0"/>
              </a:defRPr>
            </a:pPr>
            <a:r>
              <a:rPr lang="en-US" sz="1800" dirty="0">
                <a:solidFill>
                  <a:schemeClr val="tx1">
                    <a:lumMod val="65000"/>
                    <a:lumOff val="35000"/>
                  </a:schemeClr>
                </a:solidFill>
                <a:latin typeface="Century Gothic" panose="020B0502020202020204" pitchFamily="34" charset="0"/>
              </a:rPr>
              <a:t>Simulated vs. Satellite</a:t>
            </a:r>
          </a:p>
        </c:rich>
      </c:tx>
      <c:overlay val="0"/>
      <c:spPr>
        <a:noFill/>
        <a:ln>
          <a:noFill/>
        </a:ln>
        <a:effectLst/>
      </c:spPr>
      <c:txPr>
        <a:bodyPr rot="0" spcFirstLastPara="1" vertOverflow="ellipsis" vert="horz" wrap="square" anchor="ctr" anchorCtr="1"/>
        <a:lstStyle/>
        <a:p>
          <a:pPr>
            <a:defRPr sz="1400" b="0" i="0" u="none" strike="noStrike" kern="1200" cap="none" spc="20" baseline="0">
              <a:solidFill>
                <a:schemeClr val="dk1">
                  <a:lumMod val="50000"/>
                  <a:lumOff val="50000"/>
                </a:schemeClr>
              </a:solidFill>
              <a:latin typeface="Century Gothic" panose="020B0502020202020204" pitchFamily="34" charset="0"/>
              <a:ea typeface="+mn-ea"/>
              <a:cs typeface="+mn-cs"/>
            </a:defRPr>
          </a:pPr>
          <a:endParaRPr lang="en-US"/>
        </a:p>
      </c:txPr>
    </c:title>
    <c:autoTitleDeleted val="0"/>
    <c:plotArea>
      <c:layout/>
      <c:scatterChart>
        <c:scatterStyle val="lineMarker"/>
        <c:varyColors val="0"/>
        <c:ser>
          <c:idx val="0"/>
          <c:order val="0"/>
          <c:tx>
            <c:strRef>
              <c:f>'[output_STATS.xlsx]rch28'!$F$1</c:f>
              <c:strCache>
                <c:ptCount val="1"/>
                <c:pt idx="0">
                  <c:v>Total N (kg)</c:v>
                </c:pt>
              </c:strCache>
            </c:strRef>
          </c:tx>
          <c:spPr>
            <a:ln w="25400" cap="flat" cmpd="sng" algn="ctr">
              <a:noFill/>
              <a:prstDash val="sysDot"/>
              <a:round/>
            </a:ln>
            <a:effectLst/>
          </c:spPr>
          <c:marker>
            <c:symbol val="circle"/>
            <c:size val="5"/>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marker>
          <c:trendline>
            <c:spPr>
              <a:ln w="9525" cap="rnd">
                <a:solidFill>
                  <a:schemeClr val="accent1"/>
                </a:solidFill>
              </a:ln>
              <a:effectLst/>
            </c:spPr>
            <c:trendlineType val="linear"/>
            <c:dispRSqr val="0"/>
            <c:dispEq val="0"/>
          </c:trendline>
          <c:trendline>
            <c:spPr>
              <a:ln w="9525" cap="rnd">
                <a:solidFill>
                  <a:srgbClr val="C00000"/>
                </a:solidFill>
              </a:ln>
              <a:effectLst/>
            </c:spPr>
            <c:trendlineType val="linear"/>
            <c:dispRSqr val="1"/>
            <c:dispEq val="1"/>
            <c:trendlineLbl>
              <c:layout>
                <c:manualLayout>
                  <c:x val="-5.0593841461431491E-2"/>
                  <c:y val="-4.7808132676765751E-2"/>
                </c:manualLayout>
              </c:layout>
              <c:tx>
                <c:rich>
                  <a:bodyPr rot="0" spcFirstLastPara="1" vertOverflow="ellipsis" vert="horz" wrap="square" anchor="ctr" anchorCtr="1"/>
                  <a:lstStyle/>
                  <a:p>
                    <a:pPr>
                      <a:defRPr sz="900" b="0" i="0" u="none" strike="noStrike" kern="1200" baseline="0">
                        <a:solidFill>
                          <a:schemeClr val="dk1">
                            <a:lumMod val="65000"/>
                            <a:lumOff val="35000"/>
                          </a:schemeClr>
                        </a:solidFill>
                        <a:latin typeface="Century Gothic" panose="020B0502020202020204" pitchFamily="34" charset="0"/>
                        <a:ea typeface="+mn-ea"/>
                        <a:cs typeface="+mn-cs"/>
                      </a:defRPr>
                    </a:pPr>
                    <a:r>
                      <a:rPr lang="en-US">
                        <a:latin typeface="Century Gothic" panose="020B0502020202020204" pitchFamily="34" charset="0"/>
                      </a:rPr>
                      <a:t>R² = 0.4056</a:t>
                    </a:r>
                  </a:p>
                </c:rich>
              </c:tx>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Century Gothic" panose="020B0502020202020204" pitchFamily="34" charset="0"/>
                      <a:ea typeface="+mn-ea"/>
                      <a:cs typeface="+mn-cs"/>
                    </a:defRPr>
                  </a:pPr>
                  <a:endParaRPr lang="en-US"/>
                </a:p>
              </c:txPr>
            </c:trendlineLbl>
          </c:trendline>
          <c:xVal>
            <c:numRef>
              <c:f>'[output_STATS.xlsx]rch28'!$B$2:$B$49</c:f>
              <c:numCache>
                <c:formatCode>General</c:formatCode>
                <c:ptCount val="48"/>
                <c:pt idx="0">
                  <c:v>65090</c:v>
                </c:pt>
                <c:pt idx="1">
                  <c:v>40050</c:v>
                </c:pt>
                <c:pt idx="2">
                  <c:v>58380</c:v>
                </c:pt>
                <c:pt idx="3">
                  <c:v>59910</c:v>
                </c:pt>
                <c:pt idx="4">
                  <c:v>164200</c:v>
                </c:pt>
                <c:pt idx="5">
                  <c:v>13030</c:v>
                </c:pt>
                <c:pt idx="6">
                  <c:v>5203</c:v>
                </c:pt>
                <c:pt idx="7">
                  <c:v>4891</c:v>
                </c:pt>
                <c:pt idx="8">
                  <c:v>11830</c:v>
                </c:pt>
                <c:pt idx="9">
                  <c:v>26380</c:v>
                </c:pt>
                <c:pt idx="10">
                  <c:v>9429</c:v>
                </c:pt>
                <c:pt idx="11">
                  <c:v>11640</c:v>
                </c:pt>
                <c:pt idx="12">
                  <c:v>101900</c:v>
                </c:pt>
                <c:pt idx="13">
                  <c:v>25830</c:v>
                </c:pt>
                <c:pt idx="14">
                  <c:v>65170</c:v>
                </c:pt>
                <c:pt idx="15">
                  <c:v>6522</c:v>
                </c:pt>
                <c:pt idx="16">
                  <c:v>255600</c:v>
                </c:pt>
                <c:pt idx="17">
                  <c:v>42590</c:v>
                </c:pt>
                <c:pt idx="18">
                  <c:v>5733</c:v>
                </c:pt>
                <c:pt idx="19">
                  <c:v>5316</c:v>
                </c:pt>
                <c:pt idx="20">
                  <c:v>6724</c:v>
                </c:pt>
                <c:pt idx="21">
                  <c:v>59330</c:v>
                </c:pt>
                <c:pt idx="22">
                  <c:v>20330</c:v>
                </c:pt>
                <c:pt idx="23">
                  <c:v>25440</c:v>
                </c:pt>
                <c:pt idx="24">
                  <c:v>221600</c:v>
                </c:pt>
                <c:pt idx="25">
                  <c:v>157800</c:v>
                </c:pt>
                <c:pt idx="26">
                  <c:v>93340</c:v>
                </c:pt>
                <c:pt idx="27">
                  <c:v>51320</c:v>
                </c:pt>
                <c:pt idx="28">
                  <c:v>243300</c:v>
                </c:pt>
                <c:pt idx="29">
                  <c:v>25390</c:v>
                </c:pt>
                <c:pt idx="30">
                  <c:v>30240</c:v>
                </c:pt>
                <c:pt idx="31">
                  <c:v>15180</c:v>
                </c:pt>
                <c:pt idx="32">
                  <c:v>32330</c:v>
                </c:pt>
                <c:pt idx="33">
                  <c:v>15560</c:v>
                </c:pt>
                <c:pt idx="34">
                  <c:v>18520</c:v>
                </c:pt>
                <c:pt idx="35">
                  <c:v>14780</c:v>
                </c:pt>
                <c:pt idx="36">
                  <c:v>44450</c:v>
                </c:pt>
                <c:pt idx="37">
                  <c:v>48110</c:v>
                </c:pt>
                <c:pt idx="38">
                  <c:v>91250</c:v>
                </c:pt>
                <c:pt idx="39">
                  <c:v>23760</c:v>
                </c:pt>
                <c:pt idx="40">
                  <c:v>587400</c:v>
                </c:pt>
                <c:pt idx="41">
                  <c:v>254800</c:v>
                </c:pt>
                <c:pt idx="42">
                  <c:v>42940</c:v>
                </c:pt>
                <c:pt idx="43">
                  <c:v>25260</c:v>
                </c:pt>
                <c:pt idx="44">
                  <c:v>6202</c:v>
                </c:pt>
                <c:pt idx="45">
                  <c:v>35270</c:v>
                </c:pt>
                <c:pt idx="46">
                  <c:v>14630</c:v>
                </c:pt>
                <c:pt idx="47">
                  <c:v>19210</c:v>
                </c:pt>
              </c:numCache>
            </c:numRef>
          </c:xVal>
          <c:yVal>
            <c:numRef>
              <c:f>'[output_STATS.xlsx]rch28'!$F$2:$F$49</c:f>
              <c:numCache>
                <c:formatCode>General</c:formatCode>
                <c:ptCount val="48"/>
                <c:pt idx="0">
                  <c:v>11780</c:v>
                </c:pt>
                <c:pt idx="1">
                  <c:v>28160</c:v>
                </c:pt>
                <c:pt idx="2">
                  <c:v>45710</c:v>
                </c:pt>
                <c:pt idx="3">
                  <c:v>143300</c:v>
                </c:pt>
                <c:pt idx="4">
                  <c:v>333900</c:v>
                </c:pt>
                <c:pt idx="5">
                  <c:v>8215</c:v>
                </c:pt>
                <c:pt idx="6">
                  <c:v>6306</c:v>
                </c:pt>
                <c:pt idx="7">
                  <c:v>5088</c:v>
                </c:pt>
                <c:pt idx="8">
                  <c:v>17200</c:v>
                </c:pt>
                <c:pt idx="9">
                  <c:v>17950</c:v>
                </c:pt>
                <c:pt idx="10">
                  <c:v>51520</c:v>
                </c:pt>
                <c:pt idx="11">
                  <c:v>17540</c:v>
                </c:pt>
                <c:pt idx="12">
                  <c:v>20780</c:v>
                </c:pt>
                <c:pt idx="13">
                  <c:v>18310</c:v>
                </c:pt>
                <c:pt idx="14">
                  <c:v>62270</c:v>
                </c:pt>
                <c:pt idx="15">
                  <c:v>245600</c:v>
                </c:pt>
                <c:pt idx="16">
                  <c:v>36680</c:v>
                </c:pt>
                <c:pt idx="17">
                  <c:v>5709</c:v>
                </c:pt>
                <c:pt idx="18">
                  <c:v>6216</c:v>
                </c:pt>
                <c:pt idx="19">
                  <c:v>16710</c:v>
                </c:pt>
                <c:pt idx="20">
                  <c:v>34530</c:v>
                </c:pt>
                <c:pt idx="21">
                  <c:v>13940</c:v>
                </c:pt>
                <c:pt idx="22">
                  <c:v>6572</c:v>
                </c:pt>
                <c:pt idx="23">
                  <c:v>18750</c:v>
                </c:pt>
                <c:pt idx="24">
                  <c:v>47260</c:v>
                </c:pt>
                <c:pt idx="25">
                  <c:v>37080</c:v>
                </c:pt>
                <c:pt idx="26">
                  <c:v>49830</c:v>
                </c:pt>
                <c:pt idx="27">
                  <c:v>192400</c:v>
                </c:pt>
                <c:pt idx="28">
                  <c:v>347600</c:v>
                </c:pt>
                <c:pt idx="29">
                  <c:v>119300</c:v>
                </c:pt>
                <c:pt idx="30">
                  <c:v>40730</c:v>
                </c:pt>
                <c:pt idx="31">
                  <c:v>18650</c:v>
                </c:pt>
                <c:pt idx="32">
                  <c:v>56870</c:v>
                </c:pt>
                <c:pt idx="33">
                  <c:v>15200</c:v>
                </c:pt>
                <c:pt idx="34">
                  <c:v>26090</c:v>
                </c:pt>
                <c:pt idx="35">
                  <c:v>42830</c:v>
                </c:pt>
                <c:pt idx="36">
                  <c:v>47940</c:v>
                </c:pt>
                <c:pt idx="37">
                  <c:v>64020</c:v>
                </c:pt>
                <c:pt idx="38">
                  <c:v>57300</c:v>
                </c:pt>
                <c:pt idx="39">
                  <c:v>161300</c:v>
                </c:pt>
                <c:pt idx="40">
                  <c:v>444700</c:v>
                </c:pt>
                <c:pt idx="41">
                  <c:v>33170</c:v>
                </c:pt>
                <c:pt idx="42">
                  <c:v>6845</c:v>
                </c:pt>
                <c:pt idx="43">
                  <c:v>10620</c:v>
                </c:pt>
                <c:pt idx="44">
                  <c:v>16240</c:v>
                </c:pt>
                <c:pt idx="45">
                  <c:v>18090</c:v>
                </c:pt>
                <c:pt idx="46">
                  <c:v>16340</c:v>
                </c:pt>
                <c:pt idx="47">
                  <c:v>24640</c:v>
                </c:pt>
              </c:numCache>
            </c:numRef>
          </c:yVal>
          <c:smooth val="0"/>
          <c:extLst>
            <c:ext xmlns:c16="http://schemas.microsoft.com/office/drawing/2014/chart" uri="{C3380CC4-5D6E-409C-BE32-E72D297353CC}">
              <c16:uniqueId val="{00000000-8B6E-449B-B628-6062C02F3BE1}"/>
            </c:ext>
          </c:extLst>
        </c:ser>
        <c:dLbls>
          <c:showLegendKey val="0"/>
          <c:showVal val="0"/>
          <c:showCatName val="0"/>
          <c:showSerName val="0"/>
          <c:showPercent val="0"/>
          <c:showBubbleSize val="0"/>
        </c:dLbls>
        <c:axId val="164007448"/>
        <c:axId val="164007840"/>
      </c:scatterChart>
      <c:valAx>
        <c:axId val="164007448"/>
        <c:scaling>
          <c:orientation val="minMax"/>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baseline="0">
                    <a:solidFill>
                      <a:schemeClr val="dk1">
                        <a:lumMod val="65000"/>
                        <a:lumOff val="35000"/>
                      </a:schemeClr>
                    </a:solidFill>
                    <a:latin typeface="Century Gothic" panose="020B0502020202020204" pitchFamily="34" charset="0"/>
                    <a:ea typeface="+mn-ea"/>
                    <a:cs typeface="+mn-cs"/>
                  </a:defRPr>
                </a:pPr>
                <a:r>
                  <a:rPr lang="en-US">
                    <a:latin typeface="Century Gothic" panose="020B0502020202020204" pitchFamily="34" charset="0"/>
                  </a:rPr>
                  <a:t>(KG)</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Century Gothic" panose="020B0502020202020204" pitchFamily="34" charset="0"/>
                  <a:ea typeface="+mn-ea"/>
                  <a:cs typeface="+mn-cs"/>
                </a:defRPr>
              </a:pPr>
              <a:endParaRPr lang="en-US"/>
            </a:p>
          </c:txPr>
        </c:title>
        <c:numFmt formatCode="#,##0;[Red]#,##0" sourceLinked="0"/>
        <c:majorTickMark val="none"/>
        <c:minorTickMark val="none"/>
        <c:tickLblPos val="nextTo"/>
        <c:spPr>
          <a:noFill/>
          <a:ln w="9525" cap="rnd">
            <a:solidFill>
              <a:schemeClr val="dk1">
                <a:lumMod val="25000"/>
                <a:lumOff val="75000"/>
              </a:schemeClr>
            </a:solidFill>
            <a:round/>
          </a:ln>
          <a:effectLst/>
        </c:spPr>
        <c:txPr>
          <a:bodyPr rot="-2700000" spcFirstLastPara="1" vertOverflow="ellipsis" wrap="square" anchor="ctr" anchorCtr="1"/>
          <a:lstStyle/>
          <a:p>
            <a:pPr>
              <a:defRPr sz="900" b="0" i="0" u="none" strike="noStrike" kern="1200" spc="0" baseline="0">
                <a:solidFill>
                  <a:schemeClr val="dk1">
                    <a:lumMod val="65000"/>
                    <a:lumOff val="35000"/>
                  </a:schemeClr>
                </a:solidFill>
                <a:latin typeface="Century Gothic" panose="020B0502020202020204" pitchFamily="34" charset="0"/>
                <a:ea typeface="+mn-ea"/>
                <a:cs typeface="+mn-cs"/>
              </a:defRPr>
            </a:pPr>
            <a:endParaRPr lang="en-US"/>
          </a:p>
        </c:txPr>
        <c:crossAx val="164007840"/>
        <c:crosses val="autoZero"/>
        <c:crossBetween val="midCat"/>
      </c:valAx>
      <c:valAx>
        <c:axId val="164007840"/>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dk1">
                        <a:lumMod val="65000"/>
                        <a:lumOff val="35000"/>
                      </a:schemeClr>
                    </a:solidFill>
                    <a:latin typeface="Century Gothic" panose="020B0502020202020204" pitchFamily="34" charset="0"/>
                    <a:ea typeface="+mn-ea"/>
                    <a:cs typeface="+mn-cs"/>
                  </a:defRPr>
                </a:pPr>
                <a:r>
                  <a:rPr lang="en-US">
                    <a:latin typeface="Century Gothic" panose="020B0502020202020204" pitchFamily="34" charset="0"/>
                  </a:rPr>
                  <a:t>(KG)</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dk1">
                      <a:lumMod val="65000"/>
                      <a:lumOff val="35000"/>
                    </a:schemeClr>
                  </a:solidFill>
                  <a:latin typeface="Century Gothic" panose="020B0502020202020204" pitchFamily="34" charset="0"/>
                  <a:ea typeface="+mn-ea"/>
                  <a:cs typeface="+mn-cs"/>
                </a:defRPr>
              </a:pPr>
              <a:endParaRPr lang="en-US"/>
            </a:p>
          </c:txPr>
        </c:title>
        <c:numFmt formatCode="#,##0;[Red]#,##0" sourceLinked="0"/>
        <c:majorTickMark val="none"/>
        <c:minorTickMark val="none"/>
        <c:tickLblPos val="nextTo"/>
        <c:spPr>
          <a:noFill/>
          <a:ln w="9525" cap="rnd">
            <a:solidFill>
              <a:schemeClr val="dk1">
                <a:lumMod val="25000"/>
                <a:lumOff val="75000"/>
              </a:schemeClr>
            </a:solidFill>
            <a:round/>
          </a:ln>
          <a:effectLst/>
        </c:spPr>
        <c:txPr>
          <a:bodyPr rot="-60000000" spcFirstLastPara="1" vertOverflow="ellipsis" vert="horz" wrap="square" anchor="ctr" anchorCtr="1"/>
          <a:lstStyle/>
          <a:p>
            <a:pPr>
              <a:defRPr sz="900" b="0" i="0" u="none" strike="noStrike" kern="1200" spc="0" baseline="0">
                <a:solidFill>
                  <a:schemeClr val="dk1">
                    <a:lumMod val="65000"/>
                    <a:lumOff val="35000"/>
                  </a:schemeClr>
                </a:solidFill>
                <a:latin typeface="Century Gothic" panose="020B0502020202020204" pitchFamily="34" charset="0"/>
                <a:ea typeface="+mn-ea"/>
                <a:cs typeface="+mn-cs"/>
              </a:defRPr>
            </a:pPr>
            <a:endParaRPr lang="en-US"/>
          </a:p>
        </c:txPr>
        <c:crossAx val="164007448"/>
        <c:crosses val="autoZero"/>
        <c:crossBetween val="midCat"/>
      </c:valAx>
      <c:spPr>
        <a:gradFill>
          <a:gsLst>
            <a:gs pos="100000">
              <a:schemeClr val="lt1">
                <a:lumMod val="95000"/>
              </a:schemeClr>
            </a:gs>
            <a:gs pos="0">
              <a:schemeClr val="lt1">
                <a:alpha val="0"/>
              </a:schemeClr>
            </a:gs>
          </a:gsLst>
          <a:lin ang="5400000" scaled="0"/>
        </a:gradFill>
        <a:ln>
          <a:noFill/>
        </a:ln>
        <a:effectLst/>
      </c:spPr>
    </c:plotArea>
    <c:plotVisOnly val="1"/>
    <c:dispBlanksAs val="gap"/>
    <c:showDLblsOverMax val="0"/>
  </c:chart>
  <c:spPr>
    <a:solidFill>
      <a:schemeClr val="bg1">
        <a:lumMod val="95000"/>
        <a:alpha val="60000"/>
      </a:schemeClr>
    </a:solidFill>
    <a:ln>
      <a:solidFill>
        <a:sysClr val="window" lastClr="FFFFFF">
          <a:lumMod val="85000"/>
        </a:sysClr>
      </a:solid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cap="none" spc="20" baseline="0">
                <a:solidFill>
                  <a:schemeClr val="dk1">
                    <a:lumMod val="50000"/>
                    <a:lumOff val="50000"/>
                  </a:schemeClr>
                </a:solidFill>
                <a:latin typeface="Century Gothic" panose="020B0502020202020204" pitchFamily="34" charset="0"/>
                <a:ea typeface="+mn-ea"/>
                <a:cs typeface="+mn-cs"/>
              </a:defRPr>
            </a:pPr>
            <a:r>
              <a:rPr lang="en-US" sz="1800" dirty="0">
                <a:solidFill>
                  <a:schemeClr val="tx1">
                    <a:lumMod val="65000"/>
                    <a:lumOff val="35000"/>
                  </a:schemeClr>
                </a:solidFill>
                <a:latin typeface="Century Gothic" panose="020B0502020202020204" pitchFamily="34" charset="0"/>
              </a:rPr>
              <a:t>Reach 28 Total Phosphorus: </a:t>
            </a:r>
          </a:p>
          <a:p>
            <a:pPr>
              <a:defRPr>
                <a:latin typeface="Century Gothic" panose="020B0502020202020204" pitchFamily="34" charset="0"/>
              </a:defRPr>
            </a:pPr>
            <a:r>
              <a:rPr lang="en-US" sz="1800" dirty="0">
                <a:solidFill>
                  <a:schemeClr val="tx1">
                    <a:lumMod val="65000"/>
                    <a:lumOff val="35000"/>
                  </a:schemeClr>
                </a:solidFill>
                <a:latin typeface="Century Gothic" panose="020B0502020202020204" pitchFamily="34" charset="0"/>
              </a:rPr>
              <a:t>Simulated vs.</a:t>
            </a:r>
            <a:r>
              <a:rPr lang="en-US" sz="1800" baseline="0" dirty="0">
                <a:solidFill>
                  <a:schemeClr val="tx1">
                    <a:lumMod val="65000"/>
                    <a:lumOff val="35000"/>
                  </a:schemeClr>
                </a:solidFill>
                <a:latin typeface="Century Gothic" panose="020B0502020202020204" pitchFamily="34" charset="0"/>
              </a:rPr>
              <a:t> Satellite</a:t>
            </a:r>
            <a:endParaRPr lang="en-US" sz="1800" dirty="0">
              <a:solidFill>
                <a:schemeClr val="tx1">
                  <a:lumMod val="65000"/>
                  <a:lumOff val="35000"/>
                </a:schemeClr>
              </a:solidFill>
              <a:latin typeface="Century Gothic" panose="020B0502020202020204" pitchFamily="34" charset="0"/>
            </a:endParaRPr>
          </a:p>
        </c:rich>
      </c:tx>
      <c:overlay val="0"/>
      <c:spPr>
        <a:noFill/>
        <a:ln>
          <a:noFill/>
        </a:ln>
        <a:effectLst/>
      </c:spPr>
      <c:txPr>
        <a:bodyPr rot="0" spcFirstLastPara="1" vertOverflow="ellipsis" vert="horz" wrap="square" anchor="ctr" anchorCtr="1"/>
        <a:lstStyle/>
        <a:p>
          <a:pPr>
            <a:defRPr sz="1400" b="0" i="0" u="none" strike="noStrike" kern="1200" cap="none" spc="20" baseline="0">
              <a:solidFill>
                <a:schemeClr val="dk1">
                  <a:lumMod val="50000"/>
                  <a:lumOff val="50000"/>
                </a:schemeClr>
              </a:solidFill>
              <a:latin typeface="Century Gothic" panose="020B0502020202020204" pitchFamily="34" charset="0"/>
              <a:ea typeface="+mn-ea"/>
              <a:cs typeface="+mn-cs"/>
            </a:defRPr>
          </a:pPr>
          <a:endParaRPr lang="en-US"/>
        </a:p>
      </c:txPr>
    </c:title>
    <c:autoTitleDeleted val="0"/>
    <c:plotArea>
      <c:layout/>
      <c:scatterChart>
        <c:scatterStyle val="lineMarker"/>
        <c:varyColors val="0"/>
        <c:ser>
          <c:idx val="0"/>
          <c:order val="0"/>
          <c:tx>
            <c:strRef>
              <c:f>'[output_STATS.xlsx]rch28'!$G$1</c:f>
              <c:strCache>
                <c:ptCount val="1"/>
                <c:pt idx="0">
                  <c:v>Total P (kg)</c:v>
                </c:pt>
              </c:strCache>
            </c:strRef>
          </c:tx>
          <c:spPr>
            <a:ln w="25400" cap="flat" cmpd="sng" algn="ctr">
              <a:noFill/>
              <a:prstDash val="sysDot"/>
              <a:round/>
            </a:ln>
            <a:effectLst/>
          </c:spPr>
          <c:marker>
            <c:symbol val="circle"/>
            <c:size val="5"/>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marker>
          <c:trendline>
            <c:spPr>
              <a:ln w="9525" cap="rnd">
                <a:solidFill>
                  <a:schemeClr val="accent1"/>
                </a:solidFill>
              </a:ln>
              <a:effectLst/>
            </c:spPr>
            <c:trendlineType val="linear"/>
            <c:dispRSqr val="0"/>
            <c:dispEq val="0"/>
          </c:trendline>
          <c:trendline>
            <c:spPr>
              <a:ln w="9525" cap="rnd">
                <a:solidFill>
                  <a:srgbClr val="C00000"/>
                </a:solidFill>
              </a:ln>
              <a:effectLst/>
            </c:spPr>
            <c:trendlineType val="linear"/>
            <c:dispRSqr val="1"/>
            <c:dispEq val="1"/>
            <c:trendlineLbl>
              <c:layout>
                <c:manualLayout>
                  <c:x val="2.6666483928050804E-2"/>
                  <c:y val="-0.20373239059403289"/>
                </c:manualLayout>
              </c:layout>
              <c:tx>
                <c:rich>
                  <a:bodyPr rot="0" spcFirstLastPara="1" vertOverflow="ellipsis" vert="horz" wrap="square" anchor="ctr" anchorCtr="1"/>
                  <a:lstStyle/>
                  <a:p>
                    <a:pPr>
                      <a:defRPr sz="900" b="0" i="0" u="none" strike="noStrike" kern="1200" baseline="0">
                        <a:solidFill>
                          <a:schemeClr val="dk1">
                            <a:lumMod val="65000"/>
                            <a:lumOff val="35000"/>
                          </a:schemeClr>
                        </a:solidFill>
                        <a:latin typeface="Century Gothic" panose="020B0502020202020204" pitchFamily="34" charset="0"/>
                        <a:ea typeface="+mn-ea"/>
                        <a:cs typeface="+mn-cs"/>
                      </a:defRPr>
                    </a:pPr>
                    <a:r>
                      <a:rPr lang="en-US">
                        <a:latin typeface="Century Gothic" panose="020B0502020202020204" pitchFamily="34" charset="0"/>
                      </a:rPr>
                      <a:t>R² = 0.0012</a:t>
                    </a:r>
                  </a:p>
                </c:rich>
              </c:tx>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Century Gothic" panose="020B0502020202020204" pitchFamily="34" charset="0"/>
                      <a:ea typeface="+mn-ea"/>
                      <a:cs typeface="+mn-cs"/>
                    </a:defRPr>
                  </a:pPr>
                  <a:endParaRPr lang="en-US"/>
                </a:p>
              </c:txPr>
            </c:trendlineLbl>
          </c:trendline>
          <c:xVal>
            <c:numRef>
              <c:f>'[output_STATS.xlsx]rch28'!$C$2:$C$49</c:f>
              <c:numCache>
                <c:formatCode>General</c:formatCode>
                <c:ptCount val="48"/>
                <c:pt idx="0">
                  <c:v>9618</c:v>
                </c:pt>
                <c:pt idx="1">
                  <c:v>7472</c:v>
                </c:pt>
                <c:pt idx="2">
                  <c:v>23230</c:v>
                </c:pt>
                <c:pt idx="3">
                  <c:v>37410</c:v>
                </c:pt>
                <c:pt idx="4">
                  <c:v>41110</c:v>
                </c:pt>
                <c:pt idx="5">
                  <c:v>9004</c:v>
                </c:pt>
                <c:pt idx="6">
                  <c:v>12560</c:v>
                </c:pt>
                <c:pt idx="7">
                  <c:v>11310</c:v>
                </c:pt>
                <c:pt idx="8">
                  <c:v>5006</c:v>
                </c:pt>
                <c:pt idx="9">
                  <c:v>22000</c:v>
                </c:pt>
                <c:pt idx="10">
                  <c:v>11060</c:v>
                </c:pt>
                <c:pt idx="11">
                  <c:v>16980</c:v>
                </c:pt>
                <c:pt idx="12">
                  <c:v>72130</c:v>
                </c:pt>
                <c:pt idx="13">
                  <c:v>3814</c:v>
                </c:pt>
                <c:pt idx="14">
                  <c:v>36440</c:v>
                </c:pt>
                <c:pt idx="15">
                  <c:v>2158</c:v>
                </c:pt>
                <c:pt idx="16">
                  <c:v>127900</c:v>
                </c:pt>
                <c:pt idx="17">
                  <c:v>23340</c:v>
                </c:pt>
                <c:pt idx="18">
                  <c:v>17700</c:v>
                </c:pt>
                <c:pt idx="19">
                  <c:v>17410</c:v>
                </c:pt>
                <c:pt idx="20">
                  <c:v>18660</c:v>
                </c:pt>
                <c:pt idx="21">
                  <c:v>95730</c:v>
                </c:pt>
                <c:pt idx="22">
                  <c:v>24120</c:v>
                </c:pt>
                <c:pt idx="23">
                  <c:v>33290</c:v>
                </c:pt>
                <c:pt idx="24">
                  <c:v>73490</c:v>
                </c:pt>
                <c:pt idx="25">
                  <c:v>166900</c:v>
                </c:pt>
                <c:pt idx="26">
                  <c:v>31080</c:v>
                </c:pt>
                <c:pt idx="27">
                  <c:v>8955</c:v>
                </c:pt>
                <c:pt idx="28">
                  <c:v>14480</c:v>
                </c:pt>
                <c:pt idx="29">
                  <c:v>44220</c:v>
                </c:pt>
                <c:pt idx="30">
                  <c:v>110000</c:v>
                </c:pt>
                <c:pt idx="31">
                  <c:v>55250</c:v>
                </c:pt>
                <c:pt idx="32">
                  <c:v>52800</c:v>
                </c:pt>
                <c:pt idx="33">
                  <c:v>4056</c:v>
                </c:pt>
                <c:pt idx="34">
                  <c:v>8002</c:v>
                </c:pt>
                <c:pt idx="35">
                  <c:v>12740</c:v>
                </c:pt>
                <c:pt idx="36">
                  <c:v>50000</c:v>
                </c:pt>
                <c:pt idx="37">
                  <c:v>65740</c:v>
                </c:pt>
                <c:pt idx="38">
                  <c:v>241100</c:v>
                </c:pt>
                <c:pt idx="39">
                  <c:v>43540</c:v>
                </c:pt>
                <c:pt idx="40">
                  <c:v>301500</c:v>
                </c:pt>
                <c:pt idx="41">
                  <c:v>261100</c:v>
                </c:pt>
                <c:pt idx="42">
                  <c:v>179700</c:v>
                </c:pt>
                <c:pt idx="43">
                  <c:v>23860</c:v>
                </c:pt>
                <c:pt idx="44">
                  <c:v>26740</c:v>
                </c:pt>
                <c:pt idx="45">
                  <c:v>48150</c:v>
                </c:pt>
                <c:pt idx="46">
                  <c:v>35520</c:v>
                </c:pt>
                <c:pt idx="47">
                  <c:v>28040</c:v>
                </c:pt>
              </c:numCache>
            </c:numRef>
          </c:xVal>
          <c:yVal>
            <c:numRef>
              <c:f>'[output_STATS.xlsx]rch28'!$G$2:$G$49</c:f>
              <c:numCache>
                <c:formatCode>General</c:formatCode>
                <c:ptCount val="48"/>
                <c:pt idx="0">
                  <c:v>17670</c:v>
                </c:pt>
                <c:pt idx="1">
                  <c:v>51640</c:v>
                </c:pt>
                <c:pt idx="2">
                  <c:v>145300</c:v>
                </c:pt>
                <c:pt idx="3">
                  <c:v>168600</c:v>
                </c:pt>
                <c:pt idx="4">
                  <c:v>94060</c:v>
                </c:pt>
                <c:pt idx="5">
                  <c:v>26700</c:v>
                </c:pt>
                <c:pt idx="6">
                  <c:v>7998</c:v>
                </c:pt>
                <c:pt idx="7">
                  <c:v>1945</c:v>
                </c:pt>
                <c:pt idx="8">
                  <c:v>13790</c:v>
                </c:pt>
                <c:pt idx="9">
                  <c:v>44410</c:v>
                </c:pt>
                <c:pt idx="10">
                  <c:v>232600</c:v>
                </c:pt>
                <c:pt idx="11">
                  <c:v>60130</c:v>
                </c:pt>
                <c:pt idx="12">
                  <c:v>95950</c:v>
                </c:pt>
                <c:pt idx="13">
                  <c:v>60960</c:v>
                </c:pt>
                <c:pt idx="14">
                  <c:v>187800</c:v>
                </c:pt>
                <c:pt idx="15">
                  <c:v>47250</c:v>
                </c:pt>
                <c:pt idx="16">
                  <c:v>117200</c:v>
                </c:pt>
                <c:pt idx="17">
                  <c:v>33300</c:v>
                </c:pt>
                <c:pt idx="18">
                  <c:v>39410</c:v>
                </c:pt>
                <c:pt idx="19">
                  <c:v>12490</c:v>
                </c:pt>
                <c:pt idx="20">
                  <c:v>209100</c:v>
                </c:pt>
                <c:pt idx="21">
                  <c:v>60540</c:v>
                </c:pt>
                <c:pt idx="22">
                  <c:v>32530</c:v>
                </c:pt>
                <c:pt idx="23">
                  <c:v>100800</c:v>
                </c:pt>
                <c:pt idx="24">
                  <c:v>346900</c:v>
                </c:pt>
                <c:pt idx="25">
                  <c:v>227400</c:v>
                </c:pt>
                <c:pt idx="26">
                  <c:v>272900</c:v>
                </c:pt>
                <c:pt idx="27">
                  <c:v>490900</c:v>
                </c:pt>
                <c:pt idx="28">
                  <c:v>368000</c:v>
                </c:pt>
                <c:pt idx="29">
                  <c:v>622600</c:v>
                </c:pt>
                <c:pt idx="30">
                  <c:v>353900</c:v>
                </c:pt>
                <c:pt idx="31">
                  <c:v>26190</c:v>
                </c:pt>
                <c:pt idx="32">
                  <c:v>53000</c:v>
                </c:pt>
                <c:pt idx="33">
                  <c:v>16900</c:v>
                </c:pt>
                <c:pt idx="34">
                  <c:v>83310</c:v>
                </c:pt>
                <c:pt idx="35">
                  <c:v>280300</c:v>
                </c:pt>
                <c:pt idx="36">
                  <c:v>267100</c:v>
                </c:pt>
                <c:pt idx="37">
                  <c:v>364800</c:v>
                </c:pt>
                <c:pt idx="38">
                  <c:v>171800</c:v>
                </c:pt>
                <c:pt idx="39">
                  <c:v>447600</c:v>
                </c:pt>
                <c:pt idx="40">
                  <c:v>129100</c:v>
                </c:pt>
                <c:pt idx="41">
                  <c:v>8069</c:v>
                </c:pt>
                <c:pt idx="42">
                  <c:v>41900</c:v>
                </c:pt>
                <c:pt idx="43">
                  <c:v>86750</c:v>
                </c:pt>
                <c:pt idx="44">
                  <c:v>15510</c:v>
                </c:pt>
                <c:pt idx="45">
                  <c:v>81230</c:v>
                </c:pt>
                <c:pt idx="46">
                  <c:v>29640</c:v>
                </c:pt>
                <c:pt idx="47">
                  <c:v>113800</c:v>
                </c:pt>
              </c:numCache>
            </c:numRef>
          </c:yVal>
          <c:smooth val="0"/>
          <c:extLst>
            <c:ext xmlns:c16="http://schemas.microsoft.com/office/drawing/2014/chart" uri="{C3380CC4-5D6E-409C-BE32-E72D297353CC}">
              <c16:uniqueId val="{00000000-0683-459A-8DFF-810A44FA5416}"/>
            </c:ext>
          </c:extLst>
        </c:ser>
        <c:dLbls>
          <c:showLegendKey val="0"/>
          <c:showVal val="0"/>
          <c:showCatName val="0"/>
          <c:showSerName val="0"/>
          <c:showPercent val="0"/>
          <c:showBubbleSize val="0"/>
        </c:dLbls>
        <c:axId val="164625992"/>
        <c:axId val="164626384"/>
      </c:scatterChart>
      <c:valAx>
        <c:axId val="164625992"/>
        <c:scaling>
          <c:orientation val="minMax"/>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baseline="0">
                    <a:solidFill>
                      <a:schemeClr val="dk1">
                        <a:lumMod val="65000"/>
                        <a:lumOff val="35000"/>
                      </a:schemeClr>
                    </a:solidFill>
                    <a:latin typeface="Century Gothic" panose="020B0502020202020204" pitchFamily="34" charset="0"/>
                    <a:ea typeface="+mn-ea"/>
                    <a:cs typeface="+mn-cs"/>
                  </a:defRPr>
                </a:pPr>
                <a:r>
                  <a:rPr lang="en-US">
                    <a:latin typeface="Century Gothic" panose="020B0502020202020204" pitchFamily="34" charset="0"/>
                  </a:rPr>
                  <a:t>(KG)</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Century Gothic" panose="020B0502020202020204" pitchFamily="34" charset="0"/>
                  <a:ea typeface="+mn-ea"/>
                  <a:cs typeface="+mn-cs"/>
                </a:defRPr>
              </a:pPr>
              <a:endParaRPr lang="en-US"/>
            </a:p>
          </c:txPr>
        </c:title>
        <c:numFmt formatCode="#,##0;[Red]#,##0" sourceLinked="0"/>
        <c:majorTickMark val="none"/>
        <c:minorTickMark val="none"/>
        <c:tickLblPos val="nextTo"/>
        <c:spPr>
          <a:noFill/>
          <a:ln w="9525" cap="rnd">
            <a:solidFill>
              <a:schemeClr val="dk1">
                <a:lumMod val="25000"/>
                <a:lumOff val="75000"/>
              </a:schemeClr>
            </a:solidFill>
            <a:round/>
          </a:ln>
          <a:effectLst/>
        </c:spPr>
        <c:txPr>
          <a:bodyPr rot="-2700000" spcFirstLastPara="1" vertOverflow="ellipsis" wrap="square" anchor="ctr" anchorCtr="1"/>
          <a:lstStyle/>
          <a:p>
            <a:pPr>
              <a:defRPr sz="900" b="0" i="0" u="none" strike="noStrike" kern="1200" spc="0" baseline="0">
                <a:solidFill>
                  <a:schemeClr val="dk1">
                    <a:lumMod val="65000"/>
                    <a:lumOff val="35000"/>
                  </a:schemeClr>
                </a:solidFill>
                <a:latin typeface="Century Gothic" panose="020B0502020202020204" pitchFamily="34" charset="0"/>
                <a:ea typeface="+mn-ea"/>
                <a:cs typeface="+mn-cs"/>
              </a:defRPr>
            </a:pPr>
            <a:endParaRPr lang="en-US"/>
          </a:p>
        </c:txPr>
        <c:crossAx val="164626384"/>
        <c:crosses val="autoZero"/>
        <c:crossBetween val="midCat"/>
      </c:valAx>
      <c:valAx>
        <c:axId val="164626384"/>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dk1">
                        <a:lumMod val="65000"/>
                        <a:lumOff val="35000"/>
                      </a:schemeClr>
                    </a:solidFill>
                    <a:latin typeface="Century Gothic" panose="020B0502020202020204" pitchFamily="34" charset="0"/>
                    <a:ea typeface="+mn-ea"/>
                    <a:cs typeface="+mn-cs"/>
                  </a:defRPr>
                </a:pPr>
                <a:r>
                  <a:rPr lang="en-US">
                    <a:latin typeface="Century Gothic" panose="020B0502020202020204" pitchFamily="34" charset="0"/>
                  </a:rPr>
                  <a:t>(KG)</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dk1">
                      <a:lumMod val="65000"/>
                      <a:lumOff val="35000"/>
                    </a:schemeClr>
                  </a:solidFill>
                  <a:latin typeface="Century Gothic" panose="020B0502020202020204" pitchFamily="34" charset="0"/>
                  <a:ea typeface="+mn-ea"/>
                  <a:cs typeface="+mn-cs"/>
                </a:defRPr>
              </a:pPr>
              <a:endParaRPr lang="en-US"/>
            </a:p>
          </c:txPr>
        </c:title>
        <c:numFmt formatCode="#,##0;[Red]#,##0" sourceLinked="0"/>
        <c:majorTickMark val="none"/>
        <c:minorTickMark val="none"/>
        <c:tickLblPos val="nextTo"/>
        <c:spPr>
          <a:noFill/>
          <a:ln w="9525" cap="rnd">
            <a:solidFill>
              <a:schemeClr val="dk1">
                <a:lumMod val="25000"/>
                <a:lumOff val="75000"/>
              </a:schemeClr>
            </a:solidFill>
            <a:round/>
          </a:ln>
          <a:effectLst/>
        </c:spPr>
        <c:txPr>
          <a:bodyPr rot="-60000000" spcFirstLastPara="1" vertOverflow="ellipsis" vert="horz" wrap="square" anchor="ctr" anchorCtr="1"/>
          <a:lstStyle/>
          <a:p>
            <a:pPr>
              <a:defRPr sz="900" b="0" i="0" u="none" strike="noStrike" kern="1200" spc="0" baseline="0">
                <a:solidFill>
                  <a:schemeClr val="dk1">
                    <a:lumMod val="65000"/>
                    <a:lumOff val="35000"/>
                  </a:schemeClr>
                </a:solidFill>
                <a:latin typeface="Century Gothic" panose="020B0502020202020204" pitchFamily="34" charset="0"/>
                <a:ea typeface="+mn-ea"/>
                <a:cs typeface="+mn-cs"/>
              </a:defRPr>
            </a:pPr>
            <a:endParaRPr lang="en-US"/>
          </a:p>
        </c:txPr>
        <c:crossAx val="164625992"/>
        <c:crosses val="autoZero"/>
        <c:crossBetween val="midCat"/>
      </c:valAx>
      <c:spPr>
        <a:gradFill>
          <a:gsLst>
            <a:gs pos="100000">
              <a:schemeClr val="lt1">
                <a:lumMod val="95000"/>
              </a:schemeClr>
            </a:gs>
            <a:gs pos="0">
              <a:schemeClr val="lt1">
                <a:alpha val="0"/>
              </a:schemeClr>
            </a:gs>
          </a:gsLst>
          <a:lin ang="5400000" scaled="0"/>
        </a:gradFill>
        <a:ln>
          <a:noFill/>
        </a:ln>
        <a:effectLst/>
      </c:spPr>
    </c:plotArea>
    <c:plotVisOnly val="1"/>
    <c:dispBlanksAs val="gap"/>
    <c:showDLblsOverMax val="0"/>
  </c:chart>
  <c:spPr>
    <a:solidFill>
      <a:schemeClr val="bg1">
        <a:lumMod val="95000"/>
        <a:alpha val="60000"/>
      </a:schemeClr>
    </a:solidFill>
    <a:ln>
      <a:solidFill>
        <a:sysClr val="window" lastClr="FFFFFF">
          <a:lumMod val="85000"/>
        </a:sysClr>
      </a:solid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cap="none" spc="0" normalizeH="0" baseline="0">
                <a:solidFill>
                  <a:schemeClr val="tx1">
                    <a:lumMod val="65000"/>
                    <a:lumOff val="35000"/>
                  </a:schemeClr>
                </a:solidFill>
                <a:latin typeface="+mj-lt"/>
                <a:ea typeface="+mj-ea"/>
                <a:cs typeface="+mj-cs"/>
              </a:defRPr>
            </a:pPr>
            <a:r>
              <a:rPr lang="en-US" dirty="0"/>
              <a:t>Reach 28: </a:t>
            </a:r>
            <a:r>
              <a:rPr lang="en-US" i="1" dirty="0"/>
              <a:t>In-situ</a:t>
            </a:r>
            <a:r>
              <a:rPr lang="en-US" dirty="0"/>
              <a:t> Nitrogen and Phosphorus</a:t>
            </a:r>
          </a:p>
        </c:rich>
      </c:tx>
      <c:overlay val="0"/>
      <c:spPr>
        <a:noFill/>
        <a:ln>
          <a:noFill/>
        </a:ln>
        <a:effectLst/>
      </c:spPr>
      <c:txPr>
        <a:bodyPr rot="0" spcFirstLastPara="1" vertOverflow="ellipsis" vert="horz" wrap="square" anchor="ctr" anchorCtr="1"/>
        <a:lstStyle/>
        <a:p>
          <a:pPr>
            <a:defRPr sz="2000" b="0" i="0" u="none" strike="noStrike" kern="1200" cap="none" spc="0" normalizeH="0" baseline="0">
              <a:solidFill>
                <a:schemeClr val="tx1">
                  <a:lumMod val="65000"/>
                  <a:lumOff val="35000"/>
                </a:schemeClr>
              </a:solidFill>
              <a:latin typeface="+mj-lt"/>
              <a:ea typeface="+mj-ea"/>
              <a:cs typeface="+mj-cs"/>
            </a:defRPr>
          </a:pPr>
          <a:endParaRPr lang="en-US"/>
        </a:p>
      </c:txPr>
    </c:title>
    <c:autoTitleDeleted val="0"/>
    <c:plotArea>
      <c:layout/>
      <c:lineChart>
        <c:grouping val="standard"/>
        <c:varyColors val="0"/>
        <c:ser>
          <c:idx val="1"/>
          <c:order val="1"/>
          <c:tx>
            <c:strRef>
              <c:f>'24'!$C$1</c:f>
              <c:strCache>
                <c:ptCount val="1"/>
                <c:pt idx="0">
                  <c:v>Total Phosphorus Unfiltered </c:v>
                </c:pt>
              </c:strCache>
            </c:strRef>
          </c:tx>
          <c:spPr>
            <a:ln w="15875" cap="rnd">
              <a:solidFill>
                <a:schemeClr val="accent2">
                  <a:alpha val="80000"/>
                </a:schemeClr>
              </a:solidFill>
              <a:round/>
            </a:ln>
            <a:effectLst/>
          </c:spPr>
          <c:marker>
            <c:symbol val="none"/>
          </c:marker>
          <c:cat>
            <c:numRef>
              <c:f>'24'!$A$3:$A$154</c:f>
              <c:numCache>
                <c:formatCode>m/d/yy;@</c:formatCode>
                <c:ptCount val="152"/>
                <c:pt idx="0">
                  <c:v>29886.4375</c:v>
                </c:pt>
                <c:pt idx="1">
                  <c:v>29886.739583333332</c:v>
                </c:pt>
                <c:pt idx="2">
                  <c:v>29887.354166666668</c:v>
                </c:pt>
                <c:pt idx="3">
                  <c:v>29887.5625</c:v>
                </c:pt>
                <c:pt idx="4">
                  <c:v>29888.375</c:v>
                </c:pt>
                <c:pt idx="5">
                  <c:v>30025.458333333332</c:v>
                </c:pt>
                <c:pt idx="6">
                  <c:v>30041.447916666668</c:v>
                </c:pt>
                <c:pt idx="7">
                  <c:v>30106.447916666668</c:v>
                </c:pt>
                <c:pt idx="8">
                  <c:v>30107.427083333332</c:v>
                </c:pt>
                <c:pt idx="9">
                  <c:v>30113.5</c:v>
                </c:pt>
                <c:pt idx="10">
                  <c:v>30189.385416666668</c:v>
                </c:pt>
                <c:pt idx="11">
                  <c:v>30273.572916666668</c:v>
                </c:pt>
                <c:pt idx="12">
                  <c:v>30335.46875</c:v>
                </c:pt>
                <c:pt idx="13">
                  <c:v>30362.375</c:v>
                </c:pt>
                <c:pt idx="14">
                  <c:v>30396.604166666668</c:v>
                </c:pt>
                <c:pt idx="15">
                  <c:v>30439.489583333332</c:v>
                </c:pt>
                <c:pt idx="16">
                  <c:v>30536.333333333332</c:v>
                </c:pt>
                <c:pt idx="17">
                  <c:v>30566.635416666668</c:v>
                </c:pt>
                <c:pt idx="18">
                  <c:v>30585.729166666668</c:v>
                </c:pt>
                <c:pt idx="19">
                  <c:v>30613.583333333332</c:v>
                </c:pt>
                <c:pt idx="20">
                  <c:v>30649.555555555555</c:v>
                </c:pt>
                <c:pt idx="21">
                  <c:v>30656.565972222223</c:v>
                </c:pt>
                <c:pt idx="22">
                  <c:v>30657.565972222223</c:v>
                </c:pt>
                <c:pt idx="23">
                  <c:v>30705.583333333332</c:v>
                </c:pt>
                <c:pt idx="24">
                  <c:v>30739.545138888891</c:v>
                </c:pt>
                <c:pt idx="25">
                  <c:v>30747.614583333332</c:v>
                </c:pt>
                <c:pt idx="26">
                  <c:v>30762.583333333332</c:v>
                </c:pt>
                <c:pt idx="27">
                  <c:v>30782.510416666668</c:v>
                </c:pt>
                <c:pt idx="28">
                  <c:v>30802.614583333332</c:v>
                </c:pt>
                <c:pt idx="29">
                  <c:v>30816.5625</c:v>
                </c:pt>
                <c:pt idx="30">
                  <c:v>30831.65625</c:v>
                </c:pt>
                <c:pt idx="31">
                  <c:v>30844.625</c:v>
                </c:pt>
                <c:pt idx="32">
                  <c:v>30858.451388888891</c:v>
                </c:pt>
                <c:pt idx="33">
                  <c:v>30874.510416666668</c:v>
                </c:pt>
                <c:pt idx="34">
                  <c:v>30888.59375</c:v>
                </c:pt>
                <c:pt idx="35">
                  <c:v>30893.5625</c:v>
                </c:pt>
                <c:pt idx="36">
                  <c:v>30916.625</c:v>
                </c:pt>
                <c:pt idx="37">
                  <c:v>30944.604166666668</c:v>
                </c:pt>
                <c:pt idx="38">
                  <c:v>31000.5</c:v>
                </c:pt>
                <c:pt idx="39">
                  <c:v>31033.5</c:v>
                </c:pt>
                <c:pt idx="40">
                  <c:v>31077.5</c:v>
                </c:pt>
                <c:pt idx="41">
                  <c:v>31104.395833333332</c:v>
                </c:pt>
                <c:pt idx="42">
                  <c:v>31124.583333333332</c:v>
                </c:pt>
                <c:pt idx="43">
                  <c:v>31159.520833333332</c:v>
                </c:pt>
                <c:pt idx="44">
                  <c:v>31190.59375</c:v>
                </c:pt>
                <c:pt idx="45">
                  <c:v>31224.486111111109</c:v>
                </c:pt>
                <c:pt idx="46">
                  <c:v>31257.520833333332</c:v>
                </c:pt>
                <c:pt idx="47">
                  <c:v>31278.413194444445</c:v>
                </c:pt>
                <c:pt idx="48">
                  <c:v>31315.708333333332</c:v>
                </c:pt>
                <c:pt idx="49">
                  <c:v>31350.572916666668</c:v>
                </c:pt>
                <c:pt idx="50">
                  <c:v>31356.5625</c:v>
                </c:pt>
                <c:pt idx="51">
                  <c:v>33717.479166666664</c:v>
                </c:pt>
                <c:pt idx="52">
                  <c:v>33765.458333333336</c:v>
                </c:pt>
                <c:pt idx="53">
                  <c:v>33771.479166666664</c:v>
                </c:pt>
                <c:pt idx="54">
                  <c:v>33808.604166666664</c:v>
                </c:pt>
                <c:pt idx="55">
                  <c:v>33982.59375</c:v>
                </c:pt>
                <c:pt idx="56">
                  <c:v>34043.520833333336</c:v>
                </c:pt>
                <c:pt idx="57">
                  <c:v>34377.5625</c:v>
                </c:pt>
                <c:pt idx="58">
                  <c:v>34396.4375</c:v>
                </c:pt>
                <c:pt idx="59">
                  <c:v>35831.510416666664</c:v>
                </c:pt>
                <c:pt idx="60">
                  <c:v>37482.395833333336</c:v>
                </c:pt>
                <c:pt idx="61">
                  <c:v>37488.40625</c:v>
                </c:pt>
                <c:pt idx="62">
                  <c:v>37495.541666666664</c:v>
                </c:pt>
                <c:pt idx="63">
                  <c:v>37503.5</c:v>
                </c:pt>
                <c:pt idx="64">
                  <c:v>37510.489583333336</c:v>
                </c:pt>
                <c:pt idx="65">
                  <c:v>37516.4375</c:v>
                </c:pt>
                <c:pt idx="66">
                  <c:v>37516.458333333336</c:v>
                </c:pt>
                <c:pt idx="67">
                  <c:v>37524.458333333336</c:v>
                </c:pt>
                <c:pt idx="68">
                  <c:v>37530.489583333336</c:v>
                </c:pt>
                <c:pt idx="69">
                  <c:v>37536.458333333336</c:v>
                </c:pt>
                <c:pt idx="70">
                  <c:v>37544.604166666664</c:v>
                </c:pt>
                <c:pt idx="71">
                  <c:v>37551.5625</c:v>
                </c:pt>
                <c:pt idx="72">
                  <c:v>37558.385416666664</c:v>
                </c:pt>
                <c:pt idx="73">
                  <c:v>37565.458333333336</c:v>
                </c:pt>
                <c:pt idx="74">
                  <c:v>37572.375</c:v>
                </c:pt>
                <c:pt idx="75">
                  <c:v>37579.489583333336</c:v>
                </c:pt>
                <c:pt idx="76">
                  <c:v>37586.416666666664</c:v>
                </c:pt>
                <c:pt idx="77">
                  <c:v>37593.364583333336</c:v>
                </c:pt>
                <c:pt idx="78">
                  <c:v>37599.395833333336</c:v>
                </c:pt>
                <c:pt idx="79">
                  <c:v>37607.385416666664</c:v>
                </c:pt>
                <c:pt idx="80">
                  <c:v>37629.395833333336</c:v>
                </c:pt>
                <c:pt idx="81">
                  <c:v>37635.385416666664</c:v>
                </c:pt>
                <c:pt idx="82">
                  <c:v>37642.375</c:v>
                </c:pt>
                <c:pt idx="83">
                  <c:v>37651.40625</c:v>
                </c:pt>
                <c:pt idx="84">
                  <c:v>37657.385416666664</c:v>
                </c:pt>
                <c:pt idx="85">
                  <c:v>37659.489583333336</c:v>
                </c:pt>
                <c:pt idx="86">
                  <c:v>37663.395833333336</c:v>
                </c:pt>
                <c:pt idx="87">
                  <c:v>37673.5</c:v>
                </c:pt>
                <c:pt idx="88">
                  <c:v>37677.375</c:v>
                </c:pt>
                <c:pt idx="89">
                  <c:v>37687.385416666664</c:v>
                </c:pt>
                <c:pt idx="90">
                  <c:v>37701.364583333336</c:v>
                </c:pt>
                <c:pt idx="91">
                  <c:v>37704.5</c:v>
                </c:pt>
                <c:pt idx="92">
                  <c:v>37712.385416666664</c:v>
                </c:pt>
                <c:pt idx="93">
                  <c:v>37719.395833333336</c:v>
                </c:pt>
                <c:pt idx="94">
                  <c:v>37721.4375</c:v>
                </c:pt>
                <c:pt idx="95">
                  <c:v>37726.364583333336</c:v>
                </c:pt>
                <c:pt idx="96">
                  <c:v>37733.385416666664</c:v>
                </c:pt>
                <c:pt idx="97">
                  <c:v>37743.479166666664</c:v>
                </c:pt>
                <c:pt idx="98">
                  <c:v>37750.4375</c:v>
                </c:pt>
                <c:pt idx="99">
                  <c:v>37755.364583333336</c:v>
                </c:pt>
                <c:pt idx="100">
                  <c:v>37764.416666666664</c:v>
                </c:pt>
                <c:pt idx="101">
                  <c:v>37769.395833333336</c:v>
                </c:pt>
                <c:pt idx="102">
                  <c:v>37774.458333333336</c:v>
                </c:pt>
                <c:pt idx="103">
                  <c:v>37785.395833333336</c:v>
                </c:pt>
                <c:pt idx="104">
                  <c:v>37792.395833333336</c:v>
                </c:pt>
                <c:pt idx="105">
                  <c:v>37796.375</c:v>
                </c:pt>
                <c:pt idx="106">
                  <c:v>37812.385416666664</c:v>
                </c:pt>
                <c:pt idx="107">
                  <c:v>37816.520833333336</c:v>
                </c:pt>
                <c:pt idx="108">
                  <c:v>37825.375</c:v>
                </c:pt>
                <c:pt idx="109">
                  <c:v>37831.4375</c:v>
                </c:pt>
                <c:pt idx="110">
                  <c:v>37838.375</c:v>
                </c:pt>
                <c:pt idx="111">
                  <c:v>37845.395833333336</c:v>
                </c:pt>
                <c:pt idx="112">
                  <c:v>37860.364583333336</c:v>
                </c:pt>
                <c:pt idx="113">
                  <c:v>37867.385416666664</c:v>
                </c:pt>
                <c:pt idx="114">
                  <c:v>37876.375</c:v>
                </c:pt>
                <c:pt idx="115">
                  <c:v>37881.385416666664</c:v>
                </c:pt>
                <c:pt idx="116">
                  <c:v>37888.385416666664</c:v>
                </c:pt>
                <c:pt idx="117">
                  <c:v>37895.385416666664</c:v>
                </c:pt>
                <c:pt idx="118">
                  <c:v>37901.375</c:v>
                </c:pt>
                <c:pt idx="119">
                  <c:v>37909.4375</c:v>
                </c:pt>
                <c:pt idx="120">
                  <c:v>37914.4375</c:v>
                </c:pt>
                <c:pt idx="121">
                  <c:v>37925.53125</c:v>
                </c:pt>
                <c:pt idx="122">
                  <c:v>37937.375</c:v>
                </c:pt>
                <c:pt idx="123">
                  <c:v>37946.416666666664</c:v>
                </c:pt>
                <c:pt idx="124">
                  <c:v>37953.458333333336</c:v>
                </c:pt>
                <c:pt idx="125">
                  <c:v>37966.5625</c:v>
                </c:pt>
                <c:pt idx="126">
                  <c:v>37978.458333333336</c:v>
                </c:pt>
                <c:pt idx="127">
                  <c:v>37992.375</c:v>
                </c:pt>
                <c:pt idx="128">
                  <c:v>38006.395833333336</c:v>
                </c:pt>
                <c:pt idx="129">
                  <c:v>38020.395833333336</c:v>
                </c:pt>
                <c:pt idx="130">
                  <c:v>38035.458333333336</c:v>
                </c:pt>
                <c:pt idx="131">
                  <c:v>38054.385416666664</c:v>
                </c:pt>
                <c:pt idx="132">
                  <c:v>38064.375</c:v>
                </c:pt>
                <c:pt idx="133">
                  <c:v>38076.395833333336</c:v>
                </c:pt>
                <c:pt idx="134">
                  <c:v>38090.416666666664</c:v>
                </c:pt>
                <c:pt idx="135">
                  <c:v>38119.4375</c:v>
                </c:pt>
                <c:pt idx="136">
                  <c:v>38134.375</c:v>
                </c:pt>
                <c:pt idx="137">
                  <c:v>38148.385416666664</c:v>
                </c:pt>
                <c:pt idx="138">
                  <c:v>38160.385416666664</c:v>
                </c:pt>
                <c:pt idx="139">
                  <c:v>38177.395833333336</c:v>
                </c:pt>
                <c:pt idx="140">
                  <c:v>38183.40625</c:v>
                </c:pt>
                <c:pt idx="141">
                  <c:v>38188.395833333336</c:v>
                </c:pt>
                <c:pt idx="142">
                  <c:v>38195.59375</c:v>
                </c:pt>
                <c:pt idx="143">
                  <c:v>38198.427083333336</c:v>
                </c:pt>
                <c:pt idx="144">
                  <c:v>38198.4375</c:v>
                </c:pt>
                <c:pt idx="145">
                  <c:v>38202.40625</c:v>
                </c:pt>
                <c:pt idx="146">
                  <c:v>38205.427083333336</c:v>
                </c:pt>
                <c:pt idx="147">
                  <c:v>38214.364583333336</c:v>
                </c:pt>
              </c:numCache>
            </c:numRef>
          </c:cat>
          <c:val>
            <c:numRef>
              <c:f>'24'!$C$3:$C$154</c:f>
              <c:numCache>
                <c:formatCode>General</c:formatCode>
                <c:ptCount val="152"/>
                <c:pt idx="0">
                  <c:v>0.93</c:v>
                </c:pt>
                <c:pt idx="1">
                  <c:v>0.98</c:v>
                </c:pt>
                <c:pt idx="2">
                  <c:v>0.6</c:v>
                </c:pt>
                <c:pt idx="3">
                  <c:v>0.57999999999999996</c:v>
                </c:pt>
                <c:pt idx="4">
                  <c:v>0.31</c:v>
                </c:pt>
                <c:pt idx="5">
                  <c:v>0.19</c:v>
                </c:pt>
                <c:pt idx="6">
                  <c:v>0.27</c:v>
                </c:pt>
                <c:pt idx="7">
                  <c:v>0.63</c:v>
                </c:pt>
                <c:pt idx="8">
                  <c:v>0.73</c:v>
                </c:pt>
                <c:pt idx="9">
                  <c:v>0.31</c:v>
                </c:pt>
                <c:pt idx="10">
                  <c:v>0.32</c:v>
                </c:pt>
                <c:pt idx="11">
                  <c:v>0.34</c:v>
                </c:pt>
                <c:pt idx="12">
                  <c:v>0.25</c:v>
                </c:pt>
                <c:pt idx="13">
                  <c:v>0.52</c:v>
                </c:pt>
                <c:pt idx="14">
                  <c:v>0.2</c:v>
                </c:pt>
                <c:pt idx="15">
                  <c:v>0.24</c:v>
                </c:pt>
                <c:pt idx="16">
                  <c:v>0.39</c:v>
                </c:pt>
                <c:pt idx="17">
                  <c:v>1.3</c:v>
                </c:pt>
                <c:pt idx="18">
                  <c:v>1.5</c:v>
                </c:pt>
                <c:pt idx="19">
                  <c:v>1.5</c:v>
                </c:pt>
                <c:pt idx="20">
                  <c:v>0.22</c:v>
                </c:pt>
                <c:pt idx="21">
                  <c:v>0.22</c:v>
                </c:pt>
                <c:pt idx="22">
                  <c:v>0.28000000000000003</c:v>
                </c:pt>
                <c:pt idx="23">
                  <c:v>0.16</c:v>
                </c:pt>
                <c:pt idx="24">
                  <c:v>0.16</c:v>
                </c:pt>
                <c:pt idx="25">
                  <c:v>0.34</c:v>
                </c:pt>
                <c:pt idx="26">
                  <c:v>0.28999999999999998</c:v>
                </c:pt>
                <c:pt idx="27">
                  <c:v>0.28000000000000003</c:v>
                </c:pt>
                <c:pt idx="28">
                  <c:v>0.3</c:v>
                </c:pt>
                <c:pt idx="29">
                  <c:v>0.26</c:v>
                </c:pt>
                <c:pt idx="30">
                  <c:v>0.38</c:v>
                </c:pt>
                <c:pt idx="31">
                  <c:v>0.46</c:v>
                </c:pt>
                <c:pt idx="32">
                  <c:v>0.56999999999999995</c:v>
                </c:pt>
                <c:pt idx="33">
                  <c:v>0.34</c:v>
                </c:pt>
                <c:pt idx="34">
                  <c:v>0.27</c:v>
                </c:pt>
                <c:pt idx="35">
                  <c:v>0.26</c:v>
                </c:pt>
                <c:pt idx="36">
                  <c:v>0.34</c:v>
                </c:pt>
                <c:pt idx="37">
                  <c:v>0.39</c:v>
                </c:pt>
                <c:pt idx="38">
                  <c:v>0.98</c:v>
                </c:pt>
                <c:pt idx="39">
                  <c:v>0.64</c:v>
                </c:pt>
                <c:pt idx="40">
                  <c:v>0.44</c:v>
                </c:pt>
                <c:pt idx="41">
                  <c:v>0.33</c:v>
                </c:pt>
                <c:pt idx="42">
                  <c:v>0.14000000000000001</c:v>
                </c:pt>
                <c:pt idx="43">
                  <c:v>0.62</c:v>
                </c:pt>
                <c:pt idx="44">
                  <c:v>0.8</c:v>
                </c:pt>
                <c:pt idx="45">
                  <c:v>0.64</c:v>
                </c:pt>
                <c:pt idx="46">
                  <c:v>0.28999999999999998</c:v>
                </c:pt>
                <c:pt idx="47">
                  <c:v>0.2</c:v>
                </c:pt>
                <c:pt idx="48">
                  <c:v>1.1000000000000001</c:v>
                </c:pt>
                <c:pt idx="49">
                  <c:v>0.9</c:v>
                </c:pt>
                <c:pt idx="50">
                  <c:v>0.55000000000000004</c:v>
                </c:pt>
                <c:pt idx="51">
                  <c:v>0.14000000000000001</c:v>
                </c:pt>
                <c:pt idx="52">
                  <c:v>7.0000000000000007E-2</c:v>
                </c:pt>
                <c:pt idx="53">
                  <c:v>0.22</c:v>
                </c:pt>
                <c:pt idx="54">
                  <c:v>0.57999999999999996</c:v>
                </c:pt>
                <c:pt idx="55">
                  <c:v>0.18</c:v>
                </c:pt>
                <c:pt idx="56">
                  <c:v>0.16</c:v>
                </c:pt>
                <c:pt idx="57">
                  <c:v>0.27</c:v>
                </c:pt>
                <c:pt idx="58">
                  <c:v>0.2</c:v>
                </c:pt>
                <c:pt idx="59">
                  <c:v>0.24</c:v>
                </c:pt>
                <c:pt idx="75">
                  <c:v>0.11</c:v>
                </c:pt>
                <c:pt idx="76">
                  <c:v>0.04</c:v>
                </c:pt>
                <c:pt idx="77">
                  <c:v>0.15</c:v>
                </c:pt>
                <c:pt idx="78">
                  <c:v>0.12</c:v>
                </c:pt>
                <c:pt idx="79">
                  <c:v>0.12</c:v>
                </c:pt>
                <c:pt idx="80">
                  <c:v>7.0000000000000007E-2</c:v>
                </c:pt>
                <c:pt idx="81">
                  <c:v>7.0000000000000007E-2</c:v>
                </c:pt>
                <c:pt idx="82">
                  <c:v>0.08</c:v>
                </c:pt>
                <c:pt idx="83">
                  <c:v>0.08</c:v>
                </c:pt>
                <c:pt idx="84">
                  <c:v>7.0000000000000007E-2</c:v>
                </c:pt>
                <c:pt idx="85">
                  <c:v>0.22</c:v>
                </c:pt>
                <c:pt idx="86">
                  <c:v>0.08</c:v>
                </c:pt>
                <c:pt idx="87">
                  <c:v>0.1</c:v>
                </c:pt>
                <c:pt idx="88">
                  <c:v>0.17</c:v>
                </c:pt>
                <c:pt idx="89">
                  <c:v>0.15</c:v>
                </c:pt>
                <c:pt idx="90">
                  <c:v>0.33</c:v>
                </c:pt>
                <c:pt idx="91">
                  <c:v>0.13</c:v>
                </c:pt>
                <c:pt idx="92">
                  <c:v>0.13</c:v>
                </c:pt>
                <c:pt idx="93">
                  <c:v>0.19</c:v>
                </c:pt>
                <c:pt idx="94">
                  <c:v>0.19</c:v>
                </c:pt>
                <c:pt idx="95">
                  <c:v>0.09</c:v>
                </c:pt>
                <c:pt idx="96">
                  <c:v>0.09</c:v>
                </c:pt>
                <c:pt idx="97">
                  <c:v>0.1</c:v>
                </c:pt>
                <c:pt idx="98">
                  <c:v>0.13</c:v>
                </c:pt>
                <c:pt idx="99">
                  <c:v>0.11</c:v>
                </c:pt>
                <c:pt idx="100">
                  <c:v>0.24</c:v>
                </c:pt>
                <c:pt idx="101">
                  <c:v>7.0000000000000007E-2</c:v>
                </c:pt>
                <c:pt idx="102">
                  <c:v>0.11</c:v>
                </c:pt>
                <c:pt idx="103">
                  <c:v>0.2</c:v>
                </c:pt>
                <c:pt idx="104">
                  <c:v>0.27</c:v>
                </c:pt>
                <c:pt idx="105">
                  <c:v>0.1</c:v>
                </c:pt>
                <c:pt idx="106">
                  <c:v>0.27</c:v>
                </c:pt>
                <c:pt idx="107">
                  <c:v>0.44</c:v>
                </c:pt>
                <c:pt idx="108">
                  <c:v>0.17</c:v>
                </c:pt>
                <c:pt idx="109">
                  <c:v>0.14000000000000001</c:v>
                </c:pt>
                <c:pt idx="110">
                  <c:v>0.19</c:v>
                </c:pt>
                <c:pt idx="111">
                  <c:v>0.11</c:v>
                </c:pt>
                <c:pt idx="112">
                  <c:v>0.11</c:v>
                </c:pt>
                <c:pt idx="113">
                  <c:v>0.13</c:v>
                </c:pt>
                <c:pt idx="114">
                  <c:v>0.1</c:v>
                </c:pt>
                <c:pt idx="115">
                  <c:v>0.28000000000000003</c:v>
                </c:pt>
                <c:pt idx="116">
                  <c:v>0.28000000000000003</c:v>
                </c:pt>
                <c:pt idx="117">
                  <c:v>0.12</c:v>
                </c:pt>
                <c:pt idx="118">
                  <c:v>0.25</c:v>
                </c:pt>
                <c:pt idx="119">
                  <c:v>0.13</c:v>
                </c:pt>
                <c:pt idx="120">
                  <c:v>0.1</c:v>
                </c:pt>
                <c:pt idx="121">
                  <c:v>0.2</c:v>
                </c:pt>
                <c:pt idx="122">
                  <c:v>0.22</c:v>
                </c:pt>
                <c:pt idx="123">
                  <c:v>0.23</c:v>
                </c:pt>
                <c:pt idx="124">
                  <c:v>0.13</c:v>
                </c:pt>
                <c:pt idx="125">
                  <c:v>0.28000000000000003</c:v>
                </c:pt>
                <c:pt idx="126">
                  <c:v>0.12</c:v>
                </c:pt>
                <c:pt idx="127">
                  <c:v>0.13</c:v>
                </c:pt>
                <c:pt idx="128">
                  <c:v>0.11</c:v>
                </c:pt>
                <c:pt idx="129">
                  <c:v>0.09</c:v>
                </c:pt>
                <c:pt idx="130">
                  <c:v>0.12</c:v>
                </c:pt>
                <c:pt idx="131">
                  <c:v>0.14000000000000001</c:v>
                </c:pt>
                <c:pt idx="132">
                  <c:v>0.13</c:v>
                </c:pt>
                <c:pt idx="133">
                  <c:v>0.37</c:v>
                </c:pt>
                <c:pt idx="134">
                  <c:v>0.2</c:v>
                </c:pt>
                <c:pt idx="135">
                  <c:v>0.13</c:v>
                </c:pt>
                <c:pt idx="136">
                  <c:v>0.33</c:v>
                </c:pt>
                <c:pt idx="137">
                  <c:v>0.16</c:v>
                </c:pt>
                <c:pt idx="138">
                  <c:v>0.17</c:v>
                </c:pt>
                <c:pt idx="139">
                  <c:v>0.11</c:v>
                </c:pt>
                <c:pt idx="140">
                  <c:v>0.14000000000000001</c:v>
                </c:pt>
                <c:pt idx="141">
                  <c:v>0.17</c:v>
                </c:pt>
                <c:pt idx="142">
                  <c:v>0.14000000000000001</c:v>
                </c:pt>
                <c:pt idx="143">
                  <c:v>0.28000000000000003</c:v>
                </c:pt>
                <c:pt idx="144">
                  <c:v>0.26</c:v>
                </c:pt>
                <c:pt idx="145">
                  <c:v>0.15</c:v>
                </c:pt>
                <c:pt idx="146">
                  <c:v>0.14000000000000001</c:v>
                </c:pt>
                <c:pt idx="147">
                  <c:v>0.21</c:v>
                </c:pt>
              </c:numCache>
            </c:numRef>
          </c:val>
          <c:smooth val="0"/>
          <c:extLst>
            <c:ext xmlns:c16="http://schemas.microsoft.com/office/drawing/2014/chart" uri="{C3380CC4-5D6E-409C-BE32-E72D297353CC}">
              <c16:uniqueId val="{00000001-493D-4FC6-A317-896A4B8116D5}"/>
            </c:ext>
          </c:extLst>
        </c:ser>
        <c:dLbls>
          <c:showLegendKey val="0"/>
          <c:showVal val="0"/>
          <c:showCatName val="0"/>
          <c:showSerName val="0"/>
          <c:showPercent val="0"/>
          <c:showBubbleSize val="0"/>
        </c:dLbls>
        <c:marker val="1"/>
        <c:smooth val="0"/>
        <c:axId val="164627560"/>
        <c:axId val="164627952"/>
      </c:lineChart>
      <c:lineChart>
        <c:grouping val="standard"/>
        <c:varyColors val="0"/>
        <c:ser>
          <c:idx val="0"/>
          <c:order val="0"/>
          <c:tx>
            <c:strRef>
              <c:f>'24'!$B$1</c:f>
              <c:strCache>
                <c:ptCount val="1"/>
                <c:pt idx="0">
                  <c:v>Total Nitrogen Unfiltered </c:v>
                </c:pt>
              </c:strCache>
            </c:strRef>
          </c:tx>
          <c:spPr>
            <a:ln w="15875" cap="rnd">
              <a:solidFill>
                <a:srgbClr val="00B0F0">
                  <a:alpha val="80000"/>
                </a:srgbClr>
              </a:solidFill>
              <a:round/>
            </a:ln>
            <a:effectLst/>
          </c:spPr>
          <c:marker>
            <c:symbol val="none"/>
          </c:marker>
          <c:cat>
            <c:numRef>
              <c:f>'24'!$A$3:$A$154</c:f>
              <c:numCache>
                <c:formatCode>m/d/yy;@</c:formatCode>
                <c:ptCount val="152"/>
                <c:pt idx="0">
                  <c:v>29886.4375</c:v>
                </c:pt>
                <c:pt idx="1">
                  <c:v>29886.739583333332</c:v>
                </c:pt>
                <c:pt idx="2">
                  <c:v>29887.354166666668</c:v>
                </c:pt>
                <c:pt idx="3">
                  <c:v>29887.5625</c:v>
                </c:pt>
                <c:pt idx="4">
                  <c:v>29888.375</c:v>
                </c:pt>
                <c:pt idx="5">
                  <c:v>30025.458333333332</c:v>
                </c:pt>
                <c:pt idx="6">
                  <c:v>30041.447916666668</c:v>
                </c:pt>
                <c:pt idx="7">
                  <c:v>30106.447916666668</c:v>
                </c:pt>
                <c:pt idx="8">
                  <c:v>30107.427083333332</c:v>
                </c:pt>
                <c:pt idx="9">
                  <c:v>30113.5</c:v>
                </c:pt>
                <c:pt idx="10">
                  <c:v>30189.385416666668</c:v>
                </c:pt>
                <c:pt idx="11">
                  <c:v>30273.572916666668</c:v>
                </c:pt>
                <c:pt idx="12">
                  <c:v>30335.46875</c:v>
                </c:pt>
                <c:pt idx="13">
                  <c:v>30362.375</c:v>
                </c:pt>
                <c:pt idx="14">
                  <c:v>30396.604166666668</c:v>
                </c:pt>
                <c:pt idx="15">
                  <c:v>30439.489583333332</c:v>
                </c:pt>
                <c:pt idx="16">
                  <c:v>30536.333333333332</c:v>
                </c:pt>
                <c:pt idx="17">
                  <c:v>30566.635416666668</c:v>
                </c:pt>
                <c:pt idx="18">
                  <c:v>30585.729166666668</c:v>
                </c:pt>
                <c:pt idx="19">
                  <c:v>30613.583333333332</c:v>
                </c:pt>
                <c:pt idx="20">
                  <c:v>30649.555555555555</c:v>
                </c:pt>
                <c:pt idx="21">
                  <c:v>30656.565972222223</c:v>
                </c:pt>
                <c:pt idx="22">
                  <c:v>30657.565972222223</c:v>
                </c:pt>
                <c:pt idx="23">
                  <c:v>30705.583333333332</c:v>
                </c:pt>
                <c:pt idx="24">
                  <c:v>30739.545138888891</c:v>
                </c:pt>
                <c:pt idx="25">
                  <c:v>30747.614583333332</c:v>
                </c:pt>
                <c:pt idx="26">
                  <c:v>30762.583333333332</c:v>
                </c:pt>
                <c:pt idx="27">
                  <c:v>30782.510416666668</c:v>
                </c:pt>
                <c:pt idx="28">
                  <c:v>30802.614583333332</c:v>
                </c:pt>
                <c:pt idx="29">
                  <c:v>30816.5625</c:v>
                </c:pt>
                <c:pt idx="30">
                  <c:v>30831.65625</c:v>
                </c:pt>
                <c:pt idx="31">
                  <c:v>30844.625</c:v>
                </c:pt>
                <c:pt idx="32">
                  <c:v>30858.451388888891</c:v>
                </c:pt>
                <c:pt idx="33">
                  <c:v>30874.510416666668</c:v>
                </c:pt>
                <c:pt idx="34">
                  <c:v>30888.59375</c:v>
                </c:pt>
                <c:pt idx="35">
                  <c:v>30893.5625</c:v>
                </c:pt>
                <c:pt idx="36">
                  <c:v>30916.625</c:v>
                </c:pt>
                <c:pt idx="37">
                  <c:v>30944.604166666668</c:v>
                </c:pt>
                <c:pt idx="38">
                  <c:v>31000.5</c:v>
                </c:pt>
                <c:pt idx="39">
                  <c:v>31033.5</c:v>
                </c:pt>
                <c:pt idx="40">
                  <c:v>31077.5</c:v>
                </c:pt>
                <c:pt idx="41">
                  <c:v>31104.395833333332</c:v>
                </c:pt>
                <c:pt idx="42">
                  <c:v>31124.583333333332</c:v>
                </c:pt>
                <c:pt idx="43">
                  <c:v>31159.520833333332</c:v>
                </c:pt>
                <c:pt idx="44">
                  <c:v>31190.59375</c:v>
                </c:pt>
                <c:pt idx="45">
                  <c:v>31224.486111111109</c:v>
                </c:pt>
                <c:pt idx="46">
                  <c:v>31257.520833333332</c:v>
                </c:pt>
                <c:pt idx="47">
                  <c:v>31278.413194444445</c:v>
                </c:pt>
                <c:pt idx="48">
                  <c:v>31315.708333333332</c:v>
                </c:pt>
                <c:pt idx="49">
                  <c:v>31350.572916666668</c:v>
                </c:pt>
                <c:pt idx="50">
                  <c:v>31356.5625</c:v>
                </c:pt>
                <c:pt idx="51">
                  <c:v>33717.479166666664</c:v>
                </c:pt>
                <c:pt idx="52">
                  <c:v>33765.458333333336</c:v>
                </c:pt>
                <c:pt idx="53">
                  <c:v>33771.479166666664</c:v>
                </c:pt>
                <c:pt idx="54">
                  <c:v>33808.604166666664</c:v>
                </c:pt>
                <c:pt idx="55">
                  <c:v>33982.59375</c:v>
                </c:pt>
                <c:pt idx="56">
                  <c:v>34043.520833333336</c:v>
                </c:pt>
                <c:pt idx="57">
                  <c:v>34377.5625</c:v>
                </c:pt>
                <c:pt idx="58">
                  <c:v>34396.4375</c:v>
                </c:pt>
                <c:pt idx="59">
                  <c:v>35831.510416666664</c:v>
                </c:pt>
                <c:pt idx="60">
                  <c:v>37482.395833333336</c:v>
                </c:pt>
                <c:pt idx="61">
                  <c:v>37488.40625</c:v>
                </c:pt>
                <c:pt idx="62">
                  <c:v>37495.541666666664</c:v>
                </c:pt>
                <c:pt idx="63">
                  <c:v>37503.5</c:v>
                </c:pt>
                <c:pt idx="64">
                  <c:v>37510.489583333336</c:v>
                </c:pt>
                <c:pt idx="65">
                  <c:v>37516.4375</c:v>
                </c:pt>
                <c:pt idx="66">
                  <c:v>37516.458333333336</c:v>
                </c:pt>
                <c:pt idx="67">
                  <c:v>37524.458333333336</c:v>
                </c:pt>
                <c:pt idx="68">
                  <c:v>37530.489583333336</c:v>
                </c:pt>
                <c:pt idx="69">
                  <c:v>37536.458333333336</c:v>
                </c:pt>
                <c:pt idx="70">
                  <c:v>37544.604166666664</c:v>
                </c:pt>
                <c:pt idx="71">
                  <c:v>37551.5625</c:v>
                </c:pt>
                <c:pt idx="72">
                  <c:v>37558.385416666664</c:v>
                </c:pt>
                <c:pt idx="73">
                  <c:v>37565.458333333336</c:v>
                </c:pt>
                <c:pt idx="74">
                  <c:v>37572.375</c:v>
                </c:pt>
                <c:pt idx="75">
                  <c:v>37579.489583333336</c:v>
                </c:pt>
                <c:pt idx="76">
                  <c:v>37586.416666666664</c:v>
                </c:pt>
                <c:pt idx="77">
                  <c:v>37593.364583333336</c:v>
                </c:pt>
                <c:pt idx="78">
                  <c:v>37599.395833333336</c:v>
                </c:pt>
                <c:pt idx="79">
                  <c:v>37607.385416666664</c:v>
                </c:pt>
                <c:pt idx="80">
                  <c:v>37629.395833333336</c:v>
                </c:pt>
                <c:pt idx="81">
                  <c:v>37635.385416666664</c:v>
                </c:pt>
                <c:pt idx="82">
                  <c:v>37642.375</c:v>
                </c:pt>
                <c:pt idx="83">
                  <c:v>37651.40625</c:v>
                </c:pt>
                <c:pt idx="84">
                  <c:v>37657.385416666664</c:v>
                </c:pt>
                <c:pt idx="85">
                  <c:v>37659.489583333336</c:v>
                </c:pt>
                <c:pt idx="86">
                  <c:v>37663.395833333336</c:v>
                </c:pt>
                <c:pt idx="87">
                  <c:v>37673.5</c:v>
                </c:pt>
                <c:pt idx="88">
                  <c:v>37677.375</c:v>
                </c:pt>
                <c:pt idx="89">
                  <c:v>37687.385416666664</c:v>
                </c:pt>
                <c:pt idx="90">
                  <c:v>37701.364583333336</c:v>
                </c:pt>
                <c:pt idx="91">
                  <c:v>37704.5</c:v>
                </c:pt>
                <c:pt idx="92">
                  <c:v>37712.385416666664</c:v>
                </c:pt>
                <c:pt idx="93">
                  <c:v>37719.395833333336</c:v>
                </c:pt>
                <c:pt idx="94">
                  <c:v>37721.4375</c:v>
                </c:pt>
                <c:pt idx="95">
                  <c:v>37726.364583333336</c:v>
                </c:pt>
                <c:pt idx="96">
                  <c:v>37733.385416666664</c:v>
                </c:pt>
                <c:pt idx="97">
                  <c:v>37743.479166666664</c:v>
                </c:pt>
                <c:pt idx="98">
                  <c:v>37750.4375</c:v>
                </c:pt>
                <c:pt idx="99">
                  <c:v>37755.364583333336</c:v>
                </c:pt>
                <c:pt idx="100">
                  <c:v>37764.416666666664</c:v>
                </c:pt>
                <c:pt idx="101">
                  <c:v>37769.395833333336</c:v>
                </c:pt>
                <c:pt idx="102">
                  <c:v>37774.458333333336</c:v>
                </c:pt>
                <c:pt idx="103">
                  <c:v>37785.395833333336</c:v>
                </c:pt>
                <c:pt idx="104">
                  <c:v>37792.395833333336</c:v>
                </c:pt>
                <c:pt idx="105">
                  <c:v>37796.375</c:v>
                </c:pt>
                <c:pt idx="106">
                  <c:v>37812.385416666664</c:v>
                </c:pt>
                <c:pt idx="107">
                  <c:v>37816.520833333336</c:v>
                </c:pt>
                <c:pt idx="108">
                  <c:v>37825.375</c:v>
                </c:pt>
                <c:pt idx="109">
                  <c:v>37831.4375</c:v>
                </c:pt>
                <c:pt idx="110">
                  <c:v>37838.375</c:v>
                </c:pt>
                <c:pt idx="111">
                  <c:v>37845.395833333336</c:v>
                </c:pt>
                <c:pt idx="112">
                  <c:v>37860.364583333336</c:v>
                </c:pt>
                <c:pt idx="113">
                  <c:v>37867.385416666664</c:v>
                </c:pt>
                <c:pt idx="114">
                  <c:v>37876.375</c:v>
                </c:pt>
                <c:pt idx="115">
                  <c:v>37881.385416666664</c:v>
                </c:pt>
                <c:pt idx="116">
                  <c:v>37888.385416666664</c:v>
                </c:pt>
                <c:pt idx="117">
                  <c:v>37895.385416666664</c:v>
                </c:pt>
                <c:pt idx="118">
                  <c:v>37901.375</c:v>
                </c:pt>
                <c:pt idx="119">
                  <c:v>37909.4375</c:v>
                </c:pt>
                <c:pt idx="120">
                  <c:v>37914.4375</c:v>
                </c:pt>
                <c:pt idx="121">
                  <c:v>37925.53125</c:v>
                </c:pt>
                <c:pt idx="122">
                  <c:v>37937.375</c:v>
                </c:pt>
                <c:pt idx="123">
                  <c:v>37946.416666666664</c:v>
                </c:pt>
                <c:pt idx="124">
                  <c:v>37953.458333333336</c:v>
                </c:pt>
                <c:pt idx="125">
                  <c:v>37966.5625</c:v>
                </c:pt>
                <c:pt idx="126">
                  <c:v>37978.458333333336</c:v>
                </c:pt>
                <c:pt idx="127">
                  <c:v>37992.375</c:v>
                </c:pt>
                <c:pt idx="128">
                  <c:v>38006.395833333336</c:v>
                </c:pt>
                <c:pt idx="129">
                  <c:v>38020.395833333336</c:v>
                </c:pt>
                <c:pt idx="130">
                  <c:v>38035.458333333336</c:v>
                </c:pt>
                <c:pt idx="131">
                  <c:v>38054.385416666664</c:v>
                </c:pt>
                <c:pt idx="132">
                  <c:v>38064.375</c:v>
                </c:pt>
                <c:pt idx="133">
                  <c:v>38076.395833333336</c:v>
                </c:pt>
                <c:pt idx="134">
                  <c:v>38090.416666666664</c:v>
                </c:pt>
                <c:pt idx="135">
                  <c:v>38119.4375</c:v>
                </c:pt>
                <c:pt idx="136">
                  <c:v>38134.375</c:v>
                </c:pt>
                <c:pt idx="137">
                  <c:v>38148.385416666664</c:v>
                </c:pt>
                <c:pt idx="138">
                  <c:v>38160.385416666664</c:v>
                </c:pt>
                <c:pt idx="139">
                  <c:v>38177.395833333336</c:v>
                </c:pt>
                <c:pt idx="140">
                  <c:v>38183.40625</c:v>
                </c:pt>
                <c:pt idx="141">
                  <c:v>38188.395833333336</c:v>
                </c:pt>
                <c:pt idx="142">
                  <c:v>38195.59375</c:v>
                </c:pt>
                <c:pt idx="143">
                  <c:v>38198.427083333336</c:v>
                </c:pt>
                <c:pt idx="144">
                  <c:v>38198.4375</c:v>
                </c:pt>
                <c:pt idx="145">
                  <c:v>38202.40625</c:v>
                </c:pt>
                <c:pt idx="146">
                  <c:v>38205.427083333336</c:v>
                </c:pt>
                <c:pt idx="147">
                  <c:v>38214.364583333336</c:v>
                </c:pt>
              </c:numCache>
            </c:numRef>
          </c:cat>
          <c:val>
            <c:numRef>
              <c:f>'24'!$B$3:$B$154</c:f>
              <c:numCache>
                <c:formatCode>General</c:formatCode>
                <c:ptCount val="152"/>
                <c:pt idx="0">
                  <c:v>3.4</c:v>
                </c:pt>
                <c:pt idx="1">
                  <c:v>2.7</c:v>
                </c:pt>
                <c:pt idx="2">
                  <c:v>1.7</c:v>
                </c:pt>
                <c:pt idx="3">
                  <c:v>1.8</c:v>
                </c:pt>
                <c:pt idx="4">
                  <c:v>2.2000000000000002</c:v>
                </c:pt>
                <c:pt idx="5">
                  <c:v>1.4</c:v>
                </c:pt>
                <c:pt idx="6">
                  <c:v>2.7</c:v>
                </c:pt>
                <c:pt idx="7">
                  <c:v>2.8</c:v>
                </c:pt>
                <c:pt idx="8">
                  <c:v>2.7</c:v>
                </c:pt>
                <c:pt idx="9">
                  <c:v>2.4</c:v>
                </c:pt>
                <c:pt idx="10">
                  <c:v>1.6</c:v>
                </c:pt>
                <c:pt idx="11">
                  <c:v>1.9</c:v>
                </c:pt>
                <c:pt idx="12">
                  <c:v>1.5</c:v>
                </c:pt>
                <c:pt idx="13">
                  <c:v>1.7</c:v>
                </c:pt>
                <c:pt idx="14">
                  <c:v>2.4</c:v>
                </c:pt>
                <c:pt idx="15">
                  <c:v>1.4</c:v>
                </c:pt>
                <c:pt idx="16">
                  <c:v>2.1</c:v>
                </c:pt>
                <c:pt idx="17">
                  <c:v>3</c:v>
                </c:pt>
                <c:pt idx="18">
                  <c:v>5.8</c:v>
                </c:pt>
                <c:pt idx="19">
                  <c:v>4.0999999999999996</c:v>
                </c:pt>
                <c:pt idx="20">
                  <c:v>1.6</c:v>
                </c:pt>
                <c:pt idx="21">
                  <c:v>2.5</c:v>
                </c:pt>
                <c:pt idx="22">
                  <c:v>1.9</c:v>
                </c:pt>
                <c:pt idx="23">
                  <c:v>2.1</c:v>
                </c:pt>
                <c:pt idx="24">
                  <c:v>1.8</c:v>
                </c:pt>
                <c:pt idx="25">
                  <c:v>2</c:v>
                </c:pt>
                <c:pt idx="26">
                  <c:v>2</c:v>
                </c:pt>
                <c:pt idx="27">
                  <c:v>2.2999999999999998</c:v>
                </c:pt>
                <c:pt idx="28">
                  <c:v>1.1000000000000001</c:v>
                </c:pt>
                <c:pt idx="29">
                  <c:v>5.7</c:v>
                </c:pt>
                <c:pt idx="30">
                  <c:v>4.3</c:v>
                </c:pt>
                <c:pt idx="31">
                  <c:v>3.2</c:v>
                </c:pt>
                <c:pt idx="32">
                  <c:v>3.5</c:v>
                </c:pt>
                <c:pt idx="33">
                  <c:v>2.2000000000000002</c:v>
                </c:pt>
                <c:pt idx="34">
                  <c:v>1.4</c:v>
                </c:pt>
                <c:pt idx="35">
                  <c:v>0.9</c:v>
                </c:pt>
                <c:pt idx="36">
                  <c:v>2.5</c:v>
                </c:pt>
                <c:pt idx="37">
                  <c:v>1.7</c:v>
                </c:pt>
                <c:pt idx="38">
                  <c:v>3.1</c:v>
                </c:pt>
                <c:pt idx="39">
                  <c:v>2.4</c:v>
                </c:pt>
                <c:pt idx="40">
                  <c:v>1.6</c:v>
                </c:pt>
                <c:pt idx="41">
                  <c:v>1.9</c:v>
                </c:pt>
                <c:pt idx="42">
                  <c:v>1.6</c:v>
                </c:pt>
                <c:pt idx="43">
                  <c:v>1.9</c:v>
                </c:pt>
                <c:pt idx="44">
                  <c:v>4.0999999999999996</c:v>
                </c:pt>
                <c:pt idx="45">
                  <c:v>3.4</c:v>
                </c:pt>
                <c:pt idx="46">
                  <c:v>1.3</c:v>
                </c:pt>
                <c:pt idx="47">
                  <c:v>3.2</c:v>
                </c:pt>
                <c:pt idx="48">
                  <c:v>3.2</c:v>
                </c:pt>
                <c:pt idx="49">
                  <c:v>2.2000000000000002</c:v>
                </c:pt>
                <c:pt idx="50">
                  <c:v>1.7</c:v>
                </c:pt>
                <c:pt idx="51">
                  <c:v>0.87</c:v>
                </c:pt>
                <c:pt idx="52">
                  <c:v>1.2</c:v>
                </c:pt>
                <c:pt idx="53">
                  <c:v>1.6</c:v>
                </c:pt>
                <c:pt idx="54">
                  <c:v>3.7</c:v>
                </c:pt>
                <c:pt idx="55">
                  <c:v>1.1000000000000001</c:v>
                </c:pt>
                <c:pt idx="56">
                  <c:v>1.3</c:v>
                </c:pt>
                <c:pt idx="57">
                  <c:v>1.7</c:v>
                </c:pt>
                <c:pt idx="58">
                  <c:v>1.3</c:v>
                </c:pt>
                <c:pt idx="59">
                  <c:v>1.2</c:v>
                </c:pt>
                <c:pt idx="60">
                  <c:v>1.5</c:v>
                </c:pt>
                <c:pt idx="61">
                  <c:v>2.2999999999999998</c:v>
                </c:pt>
                <c:pt idx="62">
                  <c:v>3.9</c:v>
                </c:pt>
                <c:pt idx="63">
                  <c:v>1.5</c:v>
                </c:pt>
                <c:pt idx="64">
                  <c:v>1.4</c:v>
                </c:pt>
                <c:pt idx="65">
                  <c:v>1.7</c:v>
                </c:pt>
                <c:pt idx="66">
                  <c:v>1.8</c:v>
                </c:pt>
                <c:pt idx="67">
                  <c:v>4.5</c:v>
                </c:pt>
                <c:pt idx="68">
                  <c:v>3.6</c:v>
                </c:pt>
                <c:pt idx="69">
                  <c:v>4</c:v>
                </c:pt>
                <c:pt idx="70">
                  <c:v>2.1</c:v>
                </c:pt>
                <c:pt idx="71">
                  <c:v>1.4</c:v>
                </c:pt>
                <c:pt idx="72">
                  <c:v>2.4</c:v>
                </c:pt>
                <c:pt idx="73">
                  <c:v>1.3</c:v>
                </c:pt>
                <c:pt idx="74">
                  <c:v>1.3</c:v>
                </c:pt>
                <c:pt idx="75">
                  <c:v>1.1000000000000001</c:v>
                </c:pt>
                <c:pt idx="76">
                  <c:v>1.1000000000000001</c:v>
                </c:pt>
                <c:pt idx="77">
                  <c:v>2.1</c:v>
                </c:pt>
                <c:pt idx="78">
                  <c:v>1.4</c:v>
                </c:pt>
                <c:pt idx="79">
                  <c:v>1.1000000000000001</c:v>
                </c:pt>
                <c:pt idx="80">
                  <c:v>1</c:v>
                </c:pt>
                <c:pt idx="81">
                  <c:v>1.6</c:v>
                </c:pt>
                <c:pt idx="82">
                  <c:v>1.8</c:v>
                </c:pt>
                <c:pt idx="83">
                  <c:v>2.1</c:v>
                </c:pt>
                <c:pt idx="84">
                  <c:v>1.1000000000000001</c:v>
                </c:pt>
                <c:pt idx="85">
                  <c:v>1.4</c:v>
                </c:pt>
                <c:pt idx="86">
                  <c:v>1</c:v>
                </c:pt>
                <c:pt idx="87">
                  <c:v>1.9</c:v>
                </c:pt>
                <c:pt idx="88">
                  <c:v>1.1000000000000001</c:v>
                </c:pt>
                <c:pt idx="89">
                  <c:v>1.1000000000000001</c:v>
                </c:pt>
                <c:pt idx="90">
                  <c:v>1.3</c:v>
                </c:pt>
                <c:pt idx="91">
                  <c:v>0.95</c:v>
                </c:pt>
                <c:pt idx="92">
                  <c:v>1.1000000000000001</c:v>
                </c:pt>
                <c:pt idx="93">
                  <c:v>1.1000000000000001</c:v>
                </c:pt>
                <c:pt idx="94">
                  <c:v>0.87</c:v>
                </c:pt>
                <c:pt idx="95">
                  <c:v>1.1000000000000001</c:v>
                </c:pt>
                <c:pt idx="96">
                  <c:v>1.2</c:v>
                </c:pt>
                <c:pt idx="97">
                  <c:v>1.1000000000000001</c:v>
                </c:pt>
                <c:pt idx="98">
                  <c:v>1.5</c:v>
                </c:pt>
                <c:pt idx="99">
                  <c:v>1.2</c:v>
                </c:pt>
                <c:pt idx="100">
                  <c:v>1.5</c:v>
                </c:pt>
                <c:pt idx="101">
                  <c:v>0.86</c:v>
                </c:pt>
                <c:pt idx="102">
                  <c:v>1</c:v>
                </c:pt>
                <c:pt idx="103">
                  <c:v>1.2</c:v>
                </c:pt>
                <c:pt idx="104">
                  <c:v>1.5</c:v>
                </c:pt>
                <c:pt idx="105">
                  <c:v>1.2</c:v>
                </c:pt>
                <c:pt idx="106">
                  <c:v>1.6</c:v>
                </c:pt>
                <c:pt idx="107">
                  <c:v>1.6</c:v>
                </c:pt>
                <c:pt idx="108">
                  <c:v>1.4</c:v>
                </c:pt>
                <c:pt idx="109">
                  <c:v>1.1000000000000001</c:v>
                </c:pt>
                <c:pt idx="110">
                  <c:v>1.2</c:v>
                </c:pt>
                <c:pt idx="111">
                  <c:v>0.9</c:v>
                </c:pt>
                <c:pt idx="112">
                  <c:v>0.95</c:v>
                </c:pt>
                <c:pt idx="113">
                  <c:v>1.1000000000000001</c:v>
                </c:pt>
                <c:pt idx="114">
                  <c:v>1.2</c:v>
                </c:pt>
                <c:pt idx="115">
                  <c:v>1.9</c:v>
                </c:pt>
                <c:pt idx="116">
                  <c:v>1.3</c:v>
                </c:pt>
                <c:pt idx="117">
                  <c:v>1.1000000000000001</c:v>
                </c:pt>
                <c:pt idx="118">
                  <c:v>1.7</c:v>
                </c:pt>
                <c:pt idx="119">
                  <c:v>1.1000000000000001</c:v>
                </c:pt>
                <c:pt idx="120">
                  <c:v>1.2</c:v>
                </c:pt>
                <c:pt idx="121">
                  <c:v>1.5</c:v>
                </c:pt>
                <c:pt idx="122">
                  <c:v>1.6</c:v>
                </c:pt>
                <c:pt idx="123">
                  <c:v>1.8</c:v>
                </c:pt>
                <c:pt idx="124">
                  <c:v>1.4</c:v>
                </c:pt>
                <c:pt idx="125">
                  <c:v>2.2000000000000002</c:v>
                </c:pt>
                <c:pt idx="126">
                  <c:v>1.2</c:v>
                </c:pt>
                <c:pt idx="127">
                  <c:v>1.7</c:v>
                </c:pt>
                <c:pt idx="128">
                  <c:v>1.8</c:v>
                </c:pt>
                <c:pt idx="129">
                  <c:v>2</c:v>
                </c:pt>
                <c:pt idx="130">
                  <c:v>1.3</c:v>
                </c:pt>
                <c:pt idx="131">
                  <c:v>1.4</c:v>
                </c:pt>
                <c:pt idx="132">
                  <c:v>1.5</c:v>
                </c:pt>
                <c:pt idx="133">
                  <c:v>1.4</c:v>
                </c:pt>
                <c:pt idx="134">
                  <c:v>1.6</c:v>
                </c:pt>
                <c:pt idx="135">
                  <c:v>1.4</c:v>
                </c:pt>
                <c:pt idx="136">
                  <c:v>1.6</c:v>
                </c:pt>
                <c:pt idx="137">
                  <c:v>1.3</c:v>
                </c:pt>
                <c:pt idx="138">
                  <c:v>1.7</c:v>
                </c:pt>
                <c:pt idx="139">
                  <c:v>1.1000000000000001</c:v>
                </c:pt>
                <c:pt idx="140">
                  <c:v>1.5</c:v>
                </c:pt>
                <c:pt idx="141">
                  <c:v>2</c:v>
                </c:pt>
                <c:pt idx="142">
                  <c:v>1.5</c:v>
                </c:pt>
                <c:pt idx="143">
                  <c:v>3.7</c:v>
                </c:pt>
                <c:pt idx="144">
                  <c:v>3.7</c:v>
                </c:pt>
                <c:pt idx="145">
                  <c:v>1.2</c:v>
                </c:pt>
                <c:pt idx="146">
                  <c:v>1.3</c:v>
                </c:pt>
                <c:pt idx="147">
                  <c:v>2.8</c:v>
                </c:pt>
              </c:numCache>
            </c:numRef>
          </c:val>
          <c:smooth val="0"/>
          <c:extLst>
            <c:ext xmlns:c16="http://schemas.microsoft.com/office/drawing/2014/chart" uri="{C3380CC4-5D6E-409C-BE32-E72D297353CC}">
              <c16:uniqueId val="{00000000-493D-4FC6-A317-896A4B8116D5}"/>
            </c:ext>
          </c:extLst>
        </c:ser>
        <c:dLbls>
          <c:showLegendKey val="0"/>
          <c:showVal val="0"/>
          <c:showCatName val="0"/>
          <c:showSerName val="0"/>
          <c:showPercent val="0"/>
          <c:showBubbleSize val="0"/>
        </c:dLbls>
        <c:marker val="1"/>
        <c:smooth val="0"/>
        <c:axId val="164628736"/>
        <c:axId val="164628344"/>
      </c:lineChart>
      <c:dateAx>
        <c:axId val="164627560"/>
        <c:scaling>
          <c:orientation val="minMax"/>
        </c:scaling>
        <c:delete val="0"/>
        <c:axPos val="b"/>
        <c:title>
          <c:tx>
            <c:rich>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n-US"/>
                  <a:t>time period:</a:t>
                </a:r>
                <a:r>
                  <a:rPr lang="en-US" baseline="0"/>
                  <a:t> 1981-2004</a:t>
                </a:r>
                <a:endParaRPr lang="en-US"/>
              </a:p>
            </c:rich>
          </c:tx>
          <c:overlay val="0"/>
          <c:spPr>
            <a:noFill/>
            <a:ln>
              <a:noFill/>
            </a:ln>
            <a:effectLst/>
          </c:spPr>
          <c:txPr>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n-US"/>
            </a:p>
          </c:txPr>
        </c:title>
        <c:numFmt formatCode="m/yyyy;@" sourceLinked="0"/>
        <c:majorTickMark val="out"/>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0" i="0" u="none" strike="noStrike" kern="1200" cap="none" spc="0" normalizeH="0" baseline="0">
                <a:solidFill>
                  <a:schemeClr val="tx1">
                    <a:lumMod val="65000"/>
                    <a:lumOff val="35000"/>
                  </a:schemeClr>
                </a:solidFill>
                <a:latin typeface="Century Gothic" panose="020B0502020202020204" pitchFamily="34" charset="0"/>
                <a:ea typeface="+mn-ea"/>
                <a:cs typeface="+mn-cs"/>
              </a:defRPr>
            </a:pPr>
            <a:endParaRPr lang="en-US"/>
          </a:p>
        </c:txPr>
        <c:crossAx val="164627952"/>
        <c:crosses val="autoZero"/>
        <c:auto val="1"/>
        <c:lblOffset val="100"/>
        <c:baseTimeUnit val="days"/>
        <c:majorUnit val="8"/>
        <c:majorTimeUnit val="months"/>
      </c:dateAx>
      <c:valAx>
        <c:axId val="164627952"/>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bg2">
                  <a:lumMod val="90000"/>
                </a:schemeClr>
              </a:solidFill>
              <a:round/>
            </a:ln>
            <a:effectLst/>
          </c:spPr>
        </c:minorGridlines>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n-US" dirty="0">
                    <a:latin typeface="Century Gothic" panose="020B0502020202020204" pitchFamily="34" charset="0"/>
                  </a:rPr>
                  <a:t>Nitrogen (MG/L)</a:t>
                </a:r>
              </a:p>
            </c:rich>
          </c:tx>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64627560"/>
        <c:crosses val="autoZero"/>
        <c:crossBetween val="midCat"/>
      </c:valAx>
      <c:valAx>
        <c:axId val="164628344"/>
        <c:scaling>
          <c:orientation val="minMax"/>
        </c:scaling>
        <c:delete val="0"/>
        <c:axPos val="r"/>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n-US" dirty="0"/>
                  <a:t>Phosphorus</a:t>
                </a:r>
                <a:r>
                  <a:rPr lang="en-US" baseline="0" dirty="0"/>
                  <a:t> (mg/l)</a:t>
                </a:r>
                <a:endParaRPr lang="en-US" dirty="0"/>
              </a:p>
            </c:rich>
          </c:tx>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4628736"/>
        <c:crosses val="max"/>
        <c:crossBetween val="between"/>
      </c:valAx>
      <c:dateAx>
        <c:axId val="164628736"/>
        <c:scaling>
          <c:orientation val="minMax"/>
        </c:scaling>
        <c:delete val="1"/>
        <c:axPos val="b"/>
        <c:numFmt formatCode="m/d/yy;@" sourceLinked="1"/>
        <c:majorTickMark val="out"/>
        <c:minorTickMark val="none"/>
        <c:tickLblPos val="nextTo"/>
        <c:crossAx val="164628344"/>
        <c:crosses val="autoZero"/>
        <c:auto val="1"/>
        <c:lblOffset val="100"/>
        <c:baseTimeUnit val="days"/>
        <c:majorUnit val="1"/>
        <c:minorUnit val="1"/>
      </c:date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showDLblsOverMax val="0"/>
  </c:chart>
  <c:spPr>
    <a:solidFill>
      <a:schemeClr val="bg1">
        <a:lumMod val="95000"/>
        <a:alpha val="61000"/>
      </a:schemeClr>
    </a:solidFill>
    <a:ln w="9525" cap="flat" cmpd="sng" algn="ctr">
      <a:solidFill>
        <a:schemeClr val="bg1">
          <a:lumMod val="85000"/>
        </a:schemeClr>
      </a:solid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cap="none" spc="0" normalizeH="0" baseline="0">
                <a:solidFill>
                  <a:schemeClr val="tx1">
                    <a:lumMod val="65000"/>
                    <a:lumOff val="35000"/>
                  </a:schemeClr>
                </a:solidFill>
                <a:latin typeface="Century Gothic" panose="020B0502020202020204" pitchFamily="34" charset="0"/>
                <a:ea typeface="+mj-ea"/>
                <a:cs typeface="+mj-cs"/>
              </a:defRPr>
            </a:pPr>
            <a:r>
              <a:rPr lang="en-US" sz="1800" dirty="0">
                <a:latin typeface="Century Gothic" panose="020B0502020202020204" pitchFamily="34" charset="0"/>
              </a:rPr>
              <a:t>Reach 28: Flow Rate </a:t>
            </a:r>
          </a:p>
        </c:rich>
      </c:tx>
      <c:overlay val="0"/>
      <c:spPr>
        <a:noFill/>
        <a:ln>
          <a:noFill/>
        </a:ln>
        <a:effectLst/>
      </c:spPr>
      <c:txPr>
        <a:bodyPr rot="0" spcFirstLastPara="1" vertOverflow="ellipsis" vert="horz" wrap="square" anchor="ctr" anchorCtr="1"/>
        <a:lstStyle/>
        <a:p>
          <a:pPr>
            <a:defRPr sz="1800" b="0" i="0" u="none" strike="noStrike" kern="1200" cap="none" spc="0" normalizeH="0" baseline="0">
              <a:solidFill>
                <a:schemeClr val="tx1">
                  <a:lumMod val="65000"/>
                  <a:lumOff val="35000"/>
                </a:schemeClr>
              </a:solidFill>
              <a:latin typeface="Century Gothic" panose="020B0502020202020204" pitchFamily="34" charset="0"/>
              <a:ea typeface="+mj-ea"/>
              <a:cs typeface="+mj-cs"/>
            </a:defRPr>
          </a:pPr>
          <a:endParaRPr lang="en-US"/>
        </a:p>
      </c:txPr>
    </c:title>
    <c:autoTitleDeleted val="0"/>
    <c:plotArea>
      <c:layout/>
      <c:lineChart>
        <c:grouping val="standard"/>
        <c:varyColors val="0"/>
        <c:ser>
          <c:idx val="0"/>
          <c:order val="0"/>
          <c:tx>
            <c:strRef>
              <c:f>Sheet1!$B$1</c:f>
              <c:strCache>
                <c:ptCount val="1"/>
                <c:pt idx="0">
                  <c:v>Flow (Simulated)</c:v>
                </c:pt>
              </c:strCache>
            </c:strRef>
          </c:tx>
          <c:spPr>
            <a:ln w="38100" cap="rnd">
              <a:solidFill>
                <a:schemeClr val="accent6">
                  <a:alpha val="80000"/>
                </a:schemeClr>
              </a:solidFill>
              <a:round/>
            </a:ln>
            <a:effectLst/>
          </c:spPr>
          <c:marker>
            <c:symbol val="none"/>
          </c:marker>
          <c:cat>
            <c:numRef>
              <c:f>Sheet1!$A$2:$A$764</c:f>
              <c:numCache>
                <c:formatCode>m/d/yyyy</c:formatCode>
                <c:ptCount val="763"/>
                <c:pt idx="0">
                  <c:v>40544</c:v>
                </c:pt>
                <c:pt idx="1">
                  <c:v>40575</c:v>
                </c:pt>
                <c:pt idx="2">
                  <c:v>40603</c:v>
                </c:pt>
                <c:pt idx="3">
                  <c:v>40634</c:v>
                </c:pt>
                <c:pt idx="4">
                  <c:v>40664</c:v>
                </c:pt>
                <c:pt idx="5">
                  <c:v>40695</c:v>
                </c:pt>
                <c:pt idx="6">
                  <c:v>40725</c:v>
                </c:pt>
                <c:pt idx="7">
                  <c:v>40756</c:v>
                </c:pt>
                <c:pt idx="8">
                  <c:v>40787</c:v>
                </c:pt>
                <c:pt idx="9">
                  <c:v>40817</c:v>
                </c:pt>
                <c:pt idx="10">
                  <c:v>40848</c:v>
                </c:pt>
                <c:pt idx="11">
                  <c:v>40878</c:v>
                </c:pt>
                <c:pt idx="12">
                  <c:v>40909</c:v>
                </c:pt>
                <c:pt idx="13">
                  <c:v>40940</c:v>
                </c:pt>
                <c:pt idx="14">
                  <c:v>40969</c:v>
                </c:pt>
                <c:pt idx="15">
                  <c:v>41000</c:v>
                </c:pt>
                <c:pt idx="16">
                  <c:v>41030</c:v>
                </c:pt>
                <c:pt idx="17">
                  <c:v>41061</c:v>
                </c:pt>
                <c:pt idx="18">
                  <c:v>41091</c:v>
                </c:pt>
                <c:pt idx="19">
                  <c:v>41122</c:v>
                </c:pt>
                <c:pt idx="20">
                  <c:v>41153</c:v>
                </c:pt>
                <c:pt idx="21">
                  <c:v>41183</c:v>
                </c:pt>
                <c:pt idx="22">
                  <c:v>41214</c:v>
                </c:pt>
                <c:pt idx="23">
                  <c:v>41244</c:v>
                </c:pt>
                <c:pt idx="24">
                  <c:v>41275</c:v>
                </c:pt>
                <c:pt idx="25">
                  <c:v>41306</c:v>
                </c:pt>
                <c:pt idx="26">
                  <c:v>41334</c:v>
                </c:pt>
                <c:pt idx="27">
                  <c:v>41365</c:v>
                </c:pt>
                <c:pt idx="28">
                  <c:v>41395</c:v>
                </c:pt>
                <c:pt idx="29">
                  <c:v>41426</c:v>
                </c:pt>
                <c:pt idx="30">
                  <c:v>41456</c:v>
                </c:pt>
                <c:pt idx="31">
                  <c:v>41487</c:v>
                </c:pt>
                <c:pt idx="32">
                  <c:v>41518</c:v>
                </c:pt>
                <c:pt idx="33">
                  <c:v>41548</c:v>
                </c:pt>
                <c:pt idx="34">
                  <c:v>41579</c:v>
                </c:pt>
                <c:pt idx="35">
                  <c:v>41609</c:v>
                </c:pt>
                <c:pt idx="36">
                  <c:v>41640</c:v>
                </c:pt>
                <c:pt idx="37">
                  <c:v>41671</c:v>
                </c:pt>
                <c:pt idx="38">
                  <c:v>41699</c:v>
                </c:pt>
                <c:pt idx="39">
                  <c:v>41730</c:v>
                </c:pt>
                <c:pt idx="40">
                  <c:v>41760</c:v>
                </c:pt>
                <c:pt idx="41">
                  <c:v>41791</c:v>
                </c:pt>
                <c:pt idx="42">
                  <c:v>41821</c:v>
                </c:pt>
                <c:pt idx="43">
                  <c:v>41852</c:v>
                </c:pt>
                <c:pt idx="44">
                  <c:v>41883</c:v>
                </c:pt>
                <c:pt idx="45">
                  <c:v>41913</c:v>
                </c:pt>
                <c:pt idx="46">
                  <c:v>41944</c:v>
                </c:pt>
                <c:pt idx="47">
                  <c:v>41974</c:v>
                </c:pt>
              </c:numCache>
            </c:numRef>
          </c:cat>
          <c:val>
            <c:numRef>
              <c:f>Sheet1!$B$2:$B$764</c:f>
              <c:numCache>
                <c:formatCode>0.00</c:formatCode>
                <c:ptCount val="763"/>
                <c:pt idx="0">
                  <c:v>57.76</c:v>
                </c:pt>
                <c:pt idx="1">
                  <c:v>53.92</c:v>
                </c:pt>
                <c:pt idx="2">
                  <c:v>55.1</c:v>
                </c:pt>
                <c:pt idx="3">
                  <c:v>68.430000000000007</c:v>
                </c:pt>
                <c:pt idx="4">
                  <c:v>74.290000000000006</c:v>
                </c:pt>
                <c:pt idx="5">
                  <c:v>28.65</c:v>
                </c:pt>
                <c:pt idx="6">
                  <c:v>15.08</c:v>
                </c:pt>
                <c:pt idx="7">
                  <c:v>15.56</c:v>
                </c:pt>
                <c:pt idx="8">
                  <c:v>8.8550000000000004</c:v>
                </c:pt>
                <c:pt idx="9">
                  <c:v>23.18</c:v>
                </c:pt>
                <c:pt idx="10">
                  <c:v>15.59</c:v>
                </c:pt>
                <c:pt idx="11">
                  <c:v>21.54</c:v>
                </c:pt>
                <c:pt idx="12">
                  <c:v>58.32</c:v>
                </c:pt>
                <c:pt idx="13">
                  <c:v>21.06</c:v>
                </c:pt>
                <c:pt idx="14">
                  <c:v>36.799999999999997</c:v>
                </c:pt>
                <c:pt idx="15">
                  <c:v>6.1749999999999998</c:v>
                </c:pt>
                <c:pt idx="16">
                  <c:v>46.64</c:v>
                </c:pt>
                <c:pt idx="17">
                  <c:v>17.96</c:v>
                </c:pt>
                <c:pt idx="18">
                  <c:v>10.6</c:v>
                </c:pt>
                <c:pt idx="19">
                  <c:v>15.53</c:v>
                </c:pt>
                <c:pt idx="20">
                  <c:v>18.329999999999998</c:v>
                </c:pt>
                <c:pt idx="21">
                  <c:v>81.239999999999995</c:v>
                </c:pt>
                <c:pt idx="22">
                  <c:v>51.82</c:v>
                </c:pt>
                <c:pt idx="23">
                  <c:v>78.58</c:v>
                </c:pt>
                <c:pt idx="24">
                  <c:v>93.23</c:v>
                </c:pt>
                <c:pt idx="25">
                  <c:v>148.5</c:v>
                </c:pt>
                <c:pt idx="26">
                  <c:v>71.75</c:v>
                </c:pt>
                <c:pt idx="27">
                  <c:v>48.76</c:v>
                </c:pt>
                <c:pt idx="28">
                  <c:v>29.54</c:v>
                </c:pt>
                <c:pt idx="29">
                  <c:v>24.26</c:v>
                </c:pt>
                <c:pt idx="30">
                  <c:v>47.67</c:v>
                </c:pt>
                <c:pt idx="31">
                  <c:v>48.89</c:v>
                </c:pt>
                <c:pt idx="32">
                  <c:v>55.55</c:v>
                </c:pt>
                <c:pt idx="33">
                  <c:v>15.23</c:v>
                </c:pt>
                <c:pt idx="34">
                  <c:v>13.38</c:v>
                </c:pt>
                <c:pt idx="35">
                  <c:v>17.059999999999999</c:v>
                </c:pt>
                <c:pt idx="36">
                  <c:v>30.62</c:v>
                </c:pt>
                <c:pt idx="37">
                  <c:v>49.31</c:v>
                </c:pt>
                <c:pt idx="38">
                  <c:v>77.44</c:v>
                </c:pt>
                <c:pt idx="39">
                  <c:v>41.81</c:v>
                </c:pt>
                <c:pt idx="40">
                  <c:v>60.94</c:v>
                </c:pt>
                <c:pt idx="41">
                  <c:v>56.78</c:v>
                </c:pt>
                <c:pt idx="42">
                  <c:v>51.67</c:v>
                </c:pt>
                <c:pt idx="43">
                  <c:v>30.28</c:v>
                </c:pt>
                <c:pt idx="44">
                  <c:v>24.18</c:v>
                </c:pt>
                <c:pt idx="45">
                  <c:v>30.07</c:v>
                </c:pt>
                <c:pt idx="46">
                  <c:v>26.6</c:v>
                </c:pt>
                <c:pt idx="47">
                  <c:v>33.299999999999997</c:v>
                </c:pt>
              </c:numCache>
            </c:numRef>
          </c:val>
          <c:smooth val="0"/>
          <c:extLst>
            <c:ext xmlns:c16="http://schemas.microsoft.com/office/drawing/2014/chart" uri="{C3380CC4-5D6E-409C-BE32-E72D297353CC}">
              <c16:uniqueId val="{00000000-B034-45C1-BAD7-A1EDA3FB11D9}"/>
            </c:ext>
          </c:extLst>
        </c:ser>
        <c:ser>
          <c:idx val="1"/>
          <c:order val="1"/>
          <c:tx>
            <c:strRef>
              <c:f>Sheet1!$C$1</c:f>
              <c:strCache>
                <c:ptCount val="1"/>
                <c:pt idx="0">
                  <c:v>FLOW (Satellite)</c:v>
                </c:pt>
              </c:strCache>
            </c:strRef>
          </c:tx>
          <c:spPr>
            <a:ln w="38100" cap="rnd">
              <a:solidFill>
                <a:srgbClr val="00B0F0">
                  <a:alpha val="80000"/>
                </a:srgbClr>
              </a:solidFill>
              <a:round/>
            </a:ln>
            <a:effectLst/>
          </c:spPr>
          <c:marker>
            <c:symbol val="none"/>
          </c:marker>
          <c:cat>
            <c:numRef>
              <c:f>Sheet1!$A$2:$A$764</c:f>
              <c:numCache>
                <c:formatCode>m/d/yyyy</c:formatCode>
                <c:ptCount val="763"/>
                <c:pt idx="0">
                  <c:v>40544</c:v>
                </c:pt>
                <c:pt idx="1">
                  <c:v>40575</c:v>
                </c:pt>
                <c:pt idx="2">
                  <c:v>40603</c:v>
                </c:pt>
                <c:pt idx="3">
                  <c:v>40634</c:v>
                </c:pt>
                <c:pt idx="4">
                  <c:v>40664</c:v>
                </c:pt>
                <c:pt idx="5">
                  <c:v>40695</c:v>
                </c:pt>
                <c:pt idx="6">
                  <c:v>40725</c:v>
                </c:pt>
                <c:pt idx="7">
                  <c:v>40756</c:v>
                </c:pt>
                <c:pt idx="8">
                  <c:v>40787</c:v>
                </c:pt>
                <c:pt idx="9">
                  <c:v>40817</c:v>
                </c:pt>
                <c:pt idx="10">
                  <c:v>40848</c:v>
                </c:pt>
                <c:pt idx="11">
                  <c:v>40878</c:v>
                </c:pt>
                <c:pt idx="12">
                  <c:v>40909</c:v>
                </c:pt>
                <c:pt idx="13">
                  <c:v>40940</c:v>
                </c:pt>
                <c:pt idx="14">
                  <c:v>40969</c:v>
                </c:pt>
                <c:pt idx="15">
                  <c:v>41000</c:v>
                </c:pt>
                <c:pt idx="16">
                  <c:v>41030</c:v>
                </c:pt>
                <c:pt idx="17">
                  <c:v>41061</c:v>
                </c:pt>
                <c:pt idx="18">
                  <c:v>41091</c:v>
                </c:pt>
                <c:pt idx="19">
                  <c:v>41122</c:v>
                </c:pt>
                <c:pt idx="20">
                  <c:v>41153</c:v>
                </c:pt>
                <c:pt idx="21">
                  <c:v>41183</c:v>
                </c:pt>
                <c:pt idx="22">
                  <c:v>41214</c:v>
                </c:pt>
                <c:pt idx="23">
                  <c:v>41244</c:v>
                </c:pt>
                <c:pt idx="24">
                  <c:v>41275</c:v>
                </c:pt>
                <c:pt idx="25">
                  <c:v>41306</c:v>
                </c:pt>
                <c:pt idx="26">
                  <c:v>41334</c:v>
                </c:pt>
                <c:pt idx="27">
                  <c:v>41365</c:v>
                </c:pt>
                <c:pt idx="28">
                  <c:v>41395</c:v>
                </c:pt>
                <c:pt idx="29">
                  <c:v>41426</c:v>
                </c:pt>
                <c:pt idx="30">
                  <c:v>41456</c:v>
                </c:pt>
                <c:pt idx="31">
                  <c:v>41487</c:v>
                </c:pt>
                <c:pt idx="32">
                  <c:v>41518</c:v>
                </c:pt>
                <c:pt idx="33">
                  <c:v>41548</c:v>
                </c:pt>
                <c:pt idx="34">
                  <c:v>41579</c:v>
                </c:pt>
                <c:pt idx="35">
                  <c:v>41609</c:v>
                </c:pt>
                <c:pt idx="36">
                  <c:v>41640</c:v>
                </c:pt>
                <c:pt idx="37">
                  <c:v>41671</c:v>
                </c:pt>
                <c:pt idx="38">
                  <c:v>41699</c:v>
                </c:pt>
                <c:pt idx="39">
                  <c:v>41730</c:v>
                </c:pt>
                <c:pt idx="40">
                  <c:v>41760</c:v>
                </c:pt>
                <c:pt idx="41">
                  <c:v>41791</c:v>
                </c:pt>
                <c:pt idx="42">
                  <c:v>41821</c:v>
                </c:pt>
                <c:pt idx="43">
                  <c:v>41852</c:v>
                </c:pt>
                <c:pt idx="44">
                  <c:v>41883</c:v>
                </c:pt>
                <c:pt idx="45">
                  <c:v>41913</c:v>
                </c:pt>
                <c:pt idx="46">
                  <c:v>41944</c:v>
                </c:pt>
                <c:pt idx="47">
                  <c:v>41974</c:v>
                </c:pt>
              </c:numCache>
            </c:numRef>
          </c:cat>
          <c:val>
            <c:numRef>
              <c:f>Sheet1!$C$2:$C$764</c:f>
              <c:numCache>
                <c:formatCode>0.00</c:formatCode>
                <c:ptCount val="763"/>
                <c:pt idx="0">
                  <c:v>13.18</c:v>
                </c:pt>
                <c:pt idx="1">
                  <c:v>23.93</c:v>
                </c:pt>
                <c:pt idx="2">
                  <c:v>42.48</c:v>
                </c:pt>
                <c:pt idx="3">
                  <c:v>43.73</c:v>
                </c:pt>
                <c:pt idx="4">
                  <c:v>40.409999999999997</c:v>
                </c:pt>
                <c:pt idx="5">
                  <c:v>17.27</c:v>
                </c:pt>
                <c:pt idx="6">
                  <c:v>10.28</c:v>
                </c:pt>
                <c:pt idx="7">
                  <c:v>3.6419999999999999</c:v>
                </c:pt>
                <c:pt idx="8">
                  <c:v>17.3</c:v>
                </c:pt>
                <c:pt idx="9">
                  <c:v>16.11</c:v>
                </c:pt>
                <c:pt idx="10">
                  <c:v>42.54</c:v>
                </c:pt>
                <c:pt idx="11">
                  <c:v>17.489999999999998</c:v>
                </c:pt>
                <c:pt idx="12">
                  <c:v>18.55</c:v>
                </c:pt>
                <c:pt idx="13">
                  <c:v>16.850000000000001</c:v>
                </c:pt>
                <c:pt idx="14">
                  <c:v>37.85</c:v>
                </c:pt>
                <c:pt idx="15">
                  <c:v>26.15</c:v>
                </c:pt>
                <c:pt idx="16">
                  <c:v>25.72</c:v>
                </c:pt>
                <c:pt idx="17">
                  <c:v>9.4239999999999995</c:v>
                </c:pt>
                <c:pt idx="18">
                  <c:v>11.78</c:v>
                </c:pt>
                <c:pt idx="19">
                  <c:v>8.5530000000000008</c:v>
                </c:pt>
                <c:pt idx="20">
                  <c:v>36</c:v>
                </c:pt>
                <c:pt idx="21">
                  <c:v>11.36</c:v>
                </c:pt>
                <c:pt idx="22">
                  <c:v>6.0019999999999998</c:v>
                </c:pt>
                <c:pt idx="23">
                  <c:v>14.09</c:v>
                </c:pt>
                <c:pt idx="24">
                  <c:v>38.479999999999997</c:v>
                </c:pt>
                <c:pt idx="25">
                  <c:v>48.34</c:v>
                </c:pt>
                <c:pt idx="26">
                  <c:v>48.06</c:v>
                </c:pt>
                <c:pt idx="27">
                  <c:v>64.900000000000006</c:v>
                </c:pt>
                <c:pt idx="28">
                  <c:v>61.16</c:v>
                </c:pt>
                <c:pt idx="29">
                  <c:v>102.3</c:v>
                </c:pt>
                <c:pt idx="30">
                  <c:v>109</c:v>
                </c:pt>
                <c:pt idx="31">
                  <c:v>53.36</c:v>
                </c:pt>
                <c:pt idx="32">
                  <c:v>30.04</c:v>
                </c:pt>
                <c:pt idx="33">
                  <c:v>11.53</c:v>
                </c:pt>
                <c:pt idx="34">
                  <c:v>19.559999999999999</c:v>
                </c:pt>
                <c:pt idx="35">
                  <c:v>57.91</c:v>
                </c:pt>
                <c:pt idx="36">
                  <c:v>59.87</c:v>
                </c:pt>
                <c:pt idx="37">
                  <c:v>76.3</c:v>
                </c:pt>
                <c:pt idx="38">
                  <c:v>69.53</c:v>
                </c:pt>
                <c:pt idx="39">
                  <c:v>99.39</c:v>
                </c:pt>
                <c:pt idx="40">
                  <c:v>67.37</c:v>
                </c:pt>
                <c:pt idx="41">
                  <c:v>25.09</c:v>
                </c:pt>
                <c:pt idx="42">
                  <c:v>18.89</c:v>
                </c:pt>
                <c:pt idx="43">
                  <c:v>30.97</c:v>
                </c:pt>
                <c:pt idx="44">
                  <c:v>13.91</c:v>
                </c:pt>
                <c:pt idx="45">
                  <c:v>21.97</c:v>
                </c:pt>
                <c:pt idx="46">
                  <c:v>17.05</c:v>
                </c:pt>
                <c:pt idx="47">
                  <c:v>38.340000000000003</c:v>
                </c:pt>
              </c:numCache>
            </c:numRef>
          </c:val>
          <c:smooth val="0"/>
          <c:extLst>
            <c:ext xmlns:c16="http://schemas.microsoft.com/office/drawing/2014/chart" uri="{C3380CC4-5D6E-409C-BE32-E72D297353CC}">
              <c16:uniqueId val="{00000001-B034-45C1-BAD7-A1EDA3FB11D9}"/>
            </c:ext>
          </c:extLst>
        </c:ser>
        <c:ser>
          <c:idx val="2"/>
          <c:order val="2"/>
          <c:tx>
            <c:strRef>
              <c:f>Sheet1!$H$1</c:f>
              <c:strCache>
                <c:ptCount val="1"/>
                <c:pt idx="0">
                  <c:v>In Situ Monthly Average</c:v>
                </c:pt>
              </c:strCache>
            </c:strRef>
          </c:tx>
          <c:spPr>
            <a:ln w="38100" cap="rnd">
              <a:solidFill>
                <a:schemeClr val="accent2">
                  <a:alpha val="80000"/>
                </a:schemeClr>
              </a:solidFill>
              <a:round/>
            </a:ln>
            <a:effectLst/>
          </c:spPr>
          <c:marker>
            <c:symbol val="none"/>
          </c:marker>
          <c:cat>
            <c:numRef>
              <c:f>Sheet1!$A$2:$A$764</c:f>
              <c:numCache>
                <c:formatCode>m/d/yyyy</c:formatCode>
                <c:ptCount val="763"/>
                <c:pt idx="0">
                  <c:v>40544</c:v>
                </c:pt>
                <c:pt idx="1">
                  <c:v>40575</c:v>
                </c:pt>
                <c:pt idx="2">
                  <c:v>40603</c:v>
                </c:pt>
                <c:pt idx="3">
                  <c:v>40634</c:v>
                </c:pt>
                <c:pt idx="4">
                  <c:v>40664</c:v>
                </c:pt>
                <c:pt idx="5">
                  <c:v>40695</c:v>
                </c:pt>
                <c:pt idx="6">
                  <c:v>40725</c:v>
                </c:pt>
                <c:pt idx="7">
                  <c:v>40756</c:v>
                </c:pt>
                <c:pt idx="8">
                  <c:v>40787</c:v>
                </c:pt>
                <c:pt idx="9">
                  <c:v>40817</c:v>
                </c:pt>
                <c:pt idx="10">
                  <c:v>40848</c:v>
                </c:pt>
                <c:pt idx="11">
                  <c:v>40878</c:v>
                </c:pt>
                <c:pt idx="12">
                  <c:v>40909</c:v>
                </c:pt>
                <c:pt idx="13">
                  <c:v>40940</c:v>
                </c:pt>
                <c:pt idx="14">
                  <c:v>40969</c:v>
                </c:pt>
                <c:pt idx="15">
                  <c:v>41000</c:v>
                </c:pt>
                <c:pt idx="16">
                  <c:v>41030</c:v>
                </c:pt>
                <c:pt idx="17">
                  <c:v>41061</c:v>
                </c:pt>
                <c:pt idx="18">
                  <c:v>41091</c:v>
                </c:pt>
                <c:pt idx="19">
                  <c:v>41122</c:v>
                </c:pt>
                <c:pt idx="20">
                  <c:v>41153</c:v>
                </c:pt>
                <c:pt idx="21">
                  <c:v>41183</c:v>
                </c:pt>
                <c:pt idx="22">
                  <c:v>41214</c:v>
                </c:pt>
                <c:pt idx="23">
                  <c:v>41244</c:v>
                </c:pt>
                <c:pt idx="24">
                  <c:v>41275</c:v>
                </c:pt>
                <c:pt idx="25">
                  <c:v>41306</c:v>
                </c:pt>
                <c:pt idx="26">
                  <c:v>41334</c:v>
                </c:pt>
                <c:pt idx="27">
                  <c:v>41365</c:v>
                </c:pt>
                <c:pt idx="28">
                  <c:v>41395</c:v>
                </c:pt>
                <c:pt idx="29">
                  <c:v>41426</c:v>
                </c:pt>
                <c:pt idx="30">
                  <c:v>41456</c:v>
                </c:pt>
                <c:pt idx="31">
                  <c:v>41487</c:v>
                </c:pt>
                <c:pt idx="32">
                  <c:v>41518</c:v>
                </c:pt>
                <c:pt idx="33">
                  <c:v>41548</c:v>
                </c:pt>
                <c:pt idx="34">
                  <c:v>41579</c:v>
                </c:pt>
                <c:pt idx="35">
                  <c:v>41609</c:v>
                </c:pt>
                <c:pt idx="36">
                  <c:v>41640</c:v>
                </c:pt>
                <c:pt idx="37">
                  <c:v>41671</c:v>
                </c:pt>
                <c:pt idx="38">
                  <c:v>41699</c:v>
                </c:pt>
                <c:pt idx="39">
                  <c:v>41730</c:v>
                </c:pt>
                <c:pt idx="40">
                  <c:v>41760</c:v>
                </c:pt>
                <c:pt idx="41">
                  <c:v>41791</c:v>
                </c:pt>
                <c:pt idx="42">
                  <c:v>41821</c:v>
                </c:pt>
                <c:pt idx="43">
                  <c:v>41852</c:v>
                </c:pt>
                <c:pt idx="44">
                  <c:v>41883</c:v>
                </c:pt>
                <c:pt idx="45">
                  <c:v>41913</c:v>
                </c:pt>
                <c:pt idx="46">
                  <c:v>41944</c:v>
                </c:pt>
                <c:pt idx="47">
                  <c:v>41974</c:v>
                </c:pt>
              </c:numCache>
            </c:numRef>
          </c:cat>
          <c:val>
            <c:numRef>
              <c:f>Sheet1!$H$2:$H$764</c:f>
              <c:numCache>
                <c:formatCode>General</c:formatCode>
                <c:ptCount val="763"/>
                <c:pt idx="0">
                  <c:v>11.123999999999999</c:v>
                </c:pt>
                <c:pt idx="1">
                  <c:v>15.074999999999999</c:v>
                </c:pt>
                <c:pt idx="2">
                  <c:v>44.082000000000001</c:v>
                </c:pt>
                <c:pt idx="3">
                  <c:v>37.993000000000002</c:v>
                </c:pt>
                <c:pt idx="4">
                  <c:v>14.12</c:v>
                </c:pt>
                <c:pt idx="5">
                  <c:v>11.037000000000001</c:v>
                </c:pt>
                <c:pt idx="6">
                  <c:v>7.5519999999999996</c:v>
                </c:pt>
                <c:pt idx="7">
                  <c:v>3.6429999999999998</c:v>
                </c:pt>
                <c:pt idx="8">
                  <c:v>9.3640000000000008</c:v>
                </c:pt>
                <c:pt idx="9">
                  <c:v>7.9109999999999996</c:v>
                </c:pt>
                <c:pt idx="10">
                  <c:v>38.131999999999998</c:v>
                </c:pt>
                <c:pt idx="11">
                  <c:v>32.426000000000002</c:v>
                </c:pt>
                <c:pt idx="12">
                  <c:v>20.411999999999999</c:v>
                </c:pt>
                <c:pt idx="13">
                  <c:v>17.041999999999998</c:v>
                </c:pt>
                <c:pt idx="14">
                  <c:v>49.436999999999998</c:v>
                </c:pt>
                <c:pt idx="15">
                  <c:v>15.61</c:v>
                </c:pt>
                <c:pt idx="16">
                  <c:v>20.709</c:v>
                </c:pt>
                <c:pt idx="17">
                  <c:v>7.7</c:v>
                </c:pt>
                <c:pt idx="18">
                  <c:v>11.804</c:v>
                </c:pt>
                <c:pt idx="19">
                  <c:v>15.508000000000001</c:v>
                </c:pt>
                <c:pt idx="20">
                  <c:v>25.416999999999998</c:v>
                </c:pt>
                <c:pt idx="21">
                  <c:v>9.218</c:v>
                </c:pt>
                <c:pt idx="22">
                  <c:v>4.8369999999999997</c:v>
                </c:pt>
                <c:pt idx="23">
                  <c:v>10.593</c:v>
                </c:pt>
                <c:pt idx="24">
                  <c:v>48.62</c:v>
                </c:pt>
                <c:pt idx="25">
                  <c:v>46.116</c:v>
                </c:pt>
                <c:pt idx="26">
                  <c:v>33.177</c:v>
                </c:pt>
                <c:pt idx="27">
                  <c:v>32.483999999999995</c:v>
                </c:pt>
                <c:pt idx="28">
                  <c:v>38.493000000000002</c:v>
                </c:pt>
                <c:pt idx="29">
                  <c:v>42.732999999999997</c:v>
                </c:pt>
                <c:pt idx="30">
                  <c:v>67.739999999999995</c:v>
                </c:pt>
                <c:pt idx="31">
                  <c:v>37.227999999999994</c:v>
                </c:pt>
                <c:pt idx="32">
                  <c:v>9.5830000000000002</c:v>
                </c:pt>
                <c:pt idx="33">
                  <c:v>5.7219999999999995</c:v>
                </c:pt>
                <c:pt idx="34">
                  <c:v>10.050000000000001</c:v>
                </c:pt>
                <c:pt idx="35">
                  <c:v>50.536999999999999</c:v>
                </c:pt>
                <c:pt idx="36">
                  <c:v>72.173000000000002</c:v>
                </c:pt>
                <c:pt idx="37">
                  <c:v>47.932000000000002</c:v>
                </c:pt>
                <c:pt idx="38">
                  <c:v>92.049000000000007</c:v>
                </c:pt>
                <c:pt idx="39">
                  <c:v>61.082000000000008</c:v>
                </c:pt>
                <c:pt idx="40">
                  <c:v>36.662999999999997</c:v>
                </c:pt>
                <c:pt idx="41">
                  <c:v>8.2949999999999999</c:v>
                </c:pt>
                <c:pt idx="42">
                  <c:v>5.9740000000000002</c:v>
                </c:pt>
                <c:pt idx="43">
                  <c:v>8.6260000000000012</c:v>
                </c:pt>
                <c:pt idx="44">
                  <c:v>4.5840000000000005</c:v>
                </c:pt>
                <c:pt idx="45">
                  <c:v>5.5549999999999997</c:v>
                </c:pt>
                <c:pt idx="46">
                  <c:v>9.9379999999999988</c:v>
                </c:pt>
                <c:pt idx="47">
                  <c:v>17.773</c:v>
                </c:pt>
                <c:pt idx="48">
                  <c:v>0</c:v>
                </c:pt>
                <c:pt idx="49">
                  <c:v>0</c:v>
                </c:pt>
                <c:pt idx="50">
                  <c:v>0</c:v>
                </c:pt>
                <c:pt idx="51">
                  <c:v>0</c:v>
                </c:pt>
                <c:pt idx="52">
                  <c:v>0</c:v>
                </c:pt>
              </c:numCache>
            </c:numRef>
          </c:val>
          <c:smooth val="0"/>
          <c:extLst>
            <c:ext xmlns:c16="http://schemas.microsoft.com/office/drawing/2014/chart" uri="{C3380CC4-5D6E-409C-BE32-E72D297353CC}">
              <c16:uniqueId val="{00000002-B034-45C1-BAD7-A1EDA3FB11D9}"/>
            </c:ext>
          </c:extLst>
        </c:ser>
        <c:dLbls>
          <c:showLegendKey val="0"/>
          <c:showVal val="0"/>
          <c:showCatName val="0"/>
          <c:showSerName val="0"/>
          <c:showPercent val="0"/>
          <c:showBubbleSize val="0"/>
        </c:dLbls>
        <c:smooth val="0"/>
        <c:axId val="164629520"/>
        <c:axId val="164675144"/>
      </c:lineChart>
      <c:dateAx>
        <c:axId val="164629520"/>
        <c:scaling>
          <c:orientation val="minMax"/>
        </c:scaling>
        <c:delete val="0"/>
        <c:axPos val="b"/>
        <c:title>
          <c:tx>
            <c:rich>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n-US">
                    <a:latin typeface="Century Gothic" panose="020B0502020202020204" pitchFamily="34" charset="0"/>
                  </a:rPr>
                  <a:t>time period: 2011-2014</a:t>
                </a:r>
              </a:p>
            </c:rich>
          </c:tx>
          <c:overlay val="0"/>
          <c:spPr>
            <a:noFill/>
            <a:ln>
              <a:noFill/>
            </a:ln>
            <a:effectLst/>
          </c:spPr>
          <c:txPr>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n-US"/>
            </a:p>
          </c:txPr>
        </c:title>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0" i="0" u="none" strike="noStrike" kern="1200" cap="none" spc="0" normalizeH="0" baseline="0">
                <a:solidFill>
                  <a:schemeClr val="tx1">
                    <a:lumMod val="65000"/>
                    <a:lumOff val="35000"/>
                  </a:schemeClr>
                </a:solidFill>
                <a:latin typeface="Century Gothic" panose="020B0502020202020204" pitchFamily="34" charset="0"/>
                <a:ea typeface="+mn-ea"/>
                <a:cs typeface="+mn-cs"/>
              </a:defRPr>
            </a:pPr>
            <a:endParaRPr lang="en-US"/>
          </a:p>
        </c:txPr>
        <c:crossAx val="164675144"/>
        <c:crosses val="autoZero"/>
        <c:auto val="1"/>
        <c:lblOffset val="100"/>
        <c:baseTimeUnit val="months"/>
      </c:dateAx>
      <c:valAx>
        <c:axId val="164675144"/>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900" b="0" i="0" u="none" strike="noStrike" kern="1200" cap="all" baseline="0">
                    <a:solidFill>
                      <a:prstClr val="black">
                        <a:lumMod val="65000"/>
                        <a:lumOff val="35000"/>
                      </a:prstClr>
                    </a:solidFill>
                    <a:latin typeface="+mn-lt"/>
                    <a:ea typeface="+mn-ea"/>
                    <a:cs typeface="+mn-cs"/>
                  </a:defRPr>
                </a:pPr>
                <a:r>
                  <a:rPr lang="en-US" sz="900" b="0" i="0" cap="all" baseline="0" dirty="0">
                    <a:effectLst/>
                  </a:rPr>
                  <a:t>(m</a:t>
                </a:r>
                <a:r>
                  <a:rPr lang="en-US" sz="900" b="0" i="0" cap="all" baseline="30000" dirty="0">
                    <a:effectLst/>
                  </a:rPr>
                  <a:t>3</a:t>
                </a:r>
                <a:r>
                  <a:rPr lang="en-US" sz="900" b="0" i="0" cap="all" baseline="0" dirty="0">
                    <a:effectLst/>
                  </a:rPr>
                  <a:t>/s)</a:t>
                </a:r>
                <a:endParaRPr lang="en-US" sz="900" dirty="0">
                  <a:effectLst/>
                </a:endParaRPr>
              </a:p>
            </c:rich>
          </c:tx>
          <c:overlay val="0"/>
          <c:spPr>
            <a:noFill/>
            <a:ln>
              <a:noFill/>
            </a:ln>
            <a:effectLst/>
          </c:spPr>
          <c:txPr>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900" b="0" i="0" u="none" strike="noStrike" kern="1200" cap="all" baseline="0">
                  <a:solidFill>
                    <a:prstClr val="black">
                      <a:lumMod val="65000"/>
                      <a:lumOff val="35000"/>
                    </a:prstClr>
                  </a:solidFill>
                  <a:latin typeface="+mn-lt"/>
                  <a:ea typeface="+mn-ea"/>
                  <a:cs typeface="+mn-cs"/>
                </a:defRPr>
              </a:pPr>
              <a:endParaRPr lang="en-US"/>
            </a:p>
          </c:txPr>
        </c:title>
        <c:numFmt formatCode="0;[Red]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64629520"/>
        <c:crosses val="autoZero"/>
        <c:crossBetween val="between"/>
      </c:valAx>
      <c:spPr>
        <a:noFill/>
        <a:ln>
          <a:noFill/>
        </a:ln>
        <a:effectLst/>
      </c:spPr>
    </c:plotArea>
    <c:legend>
      <c:legendPos val="t"/>
      <c:legendEntry>
        <c:idx val="2"/>
        <c:txPr>
          <a:bodyPr rot="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showDLblsOverMax val="0"/>
  </c:chart>
  <c:spPr>
    <a:solidFill>
      <a:schemeClr val="bg1">
        <a:lumMod val="95000"/>
        <a:alpha val="60000"/>
      </a:schemeClr>
    </a:solidFill>
    <a:ln>
      <a:solidFill>
        <a:schemeClr val="bg1">
          <a:lumMod val="85000"/>
        </a:schemeClr>
      </a:solid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cap="none" spc="20" baseline="0">
                <a:solidFill>
                  <a:schemeClr val="dk1">
                    <a:lumMod val="50000"/>
                    <a:lumOff val="50000"/>
                  </a:schemeClr>
                </a:solidFill>
                <a:latin typeface="+mn-lt"/>
                <a:ea typeface="+mn-ea"/>
                <a:cs typeface="+mn-cs"/>
              </a:defRPr>
            </a:pPr>
            <a:r>
              <a:rPr lang="en-US" sz="1800" dirty="0">
                <a:solidFill>
                  <a:schemeClr val="tx1">
                    <a:lumMod val="65000"/>
                    <a:lumOff val="35000"/>
                  </a:schemeClr>
                </a:solidFill>
                <a:latin typeface="Century Gothic" panose="020B0502020202020204" pitchFamily="34" charset="0"/>
              </a:rPr>
              <a:t>Reach 28</a:t>
            </a:r>
            <a:r>
              <a:rPr lang="en-US" sz="1800" baseline="0" dirty="0">
                <a:solidFill>
                  <a:schemeClr val="tx1">
                    <a:lumMod val="65000"/>
                    <a:lumOff val="35000"/>
                  </a:schemeClr>
                </a:solidFill>
                <a:latin typeface="Century Gothic" panose="020B0502020202020204" pitchFamily="34" charset="0"/>
              </a:rPr>
              <a:t> Flow Rate: </a:t>
            </a:r>
          </a:p>
          <a:p>
            <a:pPr>
              <a:defRPr/>
            </a:pPr>
            <a:r>
              <a:rPr lang="en-US" sz="1800" baseline="0" dirty="0">
                <a:solidFill>
                  <a:schemeClr val="tx1">
                    <a:lumMod val="65000"/>
                    <a:lumOff val="35000"/>
                  </a:schemeClr>
                </a:solidFill>
                <a:latin typeface="Century Gothic" panose="020B0502020202020204" pitchFamily="34" charset="0"/>
              </a:rPr>
              <a:t>Satellite vs Simulated </a:t>
            </a:r>
            <a:endParaRPr lang="en-US" sz="1800" dirty="0">
              <a:solidFill>
                <a:schemeClr val="tx1">
                  <a:lumMod val="65000"/>
                  <a:lumOff val="35000"/>
                </a:schemeClr>
              </a:solidFill>
              <a:latin typeface="Century Gothic" panose="020B0502020202020204" pitchFamily="34" charset="0"/>
            </a:endParaRPr>
          </a:p>
        </c:rich>
      </c:tx>
      <c:overlay val="0"/>
      <c:spPr>
        <a:noFill/>
        <a:ln>
          <a:noFill/>
        </a:ln>
        <a:effectLst/>
      </c:spPr>
      <c:txPr>
        <a:bodyPr rot="0" spcFirstLastPara="1" vertOverflow="ellipsis" vert="horz" wrap="square" anchor="ctr" anchorCtr="1"/>
        <a:lstStyle/>
        <a:p>
          <a:pPr>
            <a:defRPr sz="1400" b="0" i="0" u="none" strike="noStrike" kern="1200" cap="none" spc="20" baseline="0">
              <a:solidFill>
                <a:schemeClr val="dk1">
                  <a:lumMod val="50000"/>
                  <a:lumOff val="50000"/>
                </a:schemeClr>
              </a:solidFill>
              <a:latin typeface="+mn-lt"/>
              <a:ea typeface="+mn-ea"/>
              <a:cs typeface="+mn-cs"/>
            </a:defRPr>
          </a:pPr>
          <a:endParaRPr lang="en-US"/>
        </a:p>
      </c:txPr>
    </c:title>
    <c:autoTitleDeleted val="0"/>
    <c:plotArea>
      <c:layout/>
      <c:scatterChart>
        <c:scatterStyle val="lineMarker"/>
        <c:varyColors val="0"/>
        <c:ser>
          <c:idx val="0"/>
          <c:order val="0"/>
          <c:tx>
            <c:strRef>
              <c:f>Sheet1!$C$1</c:f>
              <c:strCache>
                <c:ptCount val="1"/>
                <c:pt idx="0">
                  <c:v>FLOW (Satellite)</c:v>
                </c:pt>
              </c:strCache>
            </c:strRef>
          </c:tx>
          <c:spPr>
            <a:ln w="25400" cap="flat" cmpd="sng" algn="ctr">
              <a:noFill/>
              <a:prstDash val="sysDot"/>
              <a:round/>
            </a:ln>
            <a:effectLst/>
          </c:spPr>
          <c:marker>
            <c:symbol val="circle"/>
            <c:size val="5"/>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marker>
          <c:trendline>
            <c:spPr>
              <a:ln w="9525" cap="rnd">
                <a:solidFill>
                  <a:srgbClr val="C00000"/>
                </a:solidFill>
              </a:ln>
              <a:effectLst/>
            </c:spPr>
            <c:trendlineType val="linear"/>
            <c:dispRSqr val="1"/>
            <c:dispEq val="0"/>
            <c:trendlineLbl>
              <c:layout>
                <c:manualLayout>
                  <c:x val="1.496307374985948E-2"/>
                  <c:y val="-5.9185570036703716E-2"/>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trendlineLbl>
          </c:trendline>
          <c:xVal>
            <c:numRef>
              <c:f>Sheet1!$B$2:$B$764</c:f>
              <c:numCache>
                <c:formatCode>0.00</c:formatCode>
                <c:ptCount val="763"/>
                <c:pt idx="0">
                  <c:v>57.76</c:v>
                </c:pt>
                <c:pt idx="1">
                  <c:v>53.92</c:v>
                </c:pt>
                <c:pt idx="2">
                  <c:v>55.1</c:v>
                </c:pt>
                <c:pt idx="3">
                  <c:v>68.430000000000007</c:v>
                </c:pt>
                <c:pt idx="4">
                  <c:v>74.290000000000006</c:v>
                </c:pt>
                <c:pt idx="5">
                  <c:v>28.65</c:v>
                </c:pt>
                <c:pt idx="6">
                  <c:v>15.08</c:v>
                </c:pt>
                <c:pt idx="7">
                  <c:v>15.56</c:v>
                </c:pt>
                <c:pt idx="8">
                  <c:v>8.8550000000000004</c:v>
                </c:pt>
                <c:pt idx="9">
                  <c:v>23.18</c:v>
                </c:pt>
                <c:pt idx="10">
                  <c:v>15.59</c:v>
                </c:pt>
                <c:pt idx="11">
                  <c:v>21.54</c:v>
                </c:pt>
                <c:pt idx="12">
                  <c:v>58.32</c:v>
                </c:pt>
                <c:pt idx="13">
                  <c:v>21.06</c:v>
                </c:pt>
                <c:pt idx="14">
                  <c:v>36.799999999999997</c:v>
                </c:pt>
                <c:pt idx="15">
                  <c:v>6.1749999999999998</c:v>
                </c:pt>
                <c:pt idx="16">
                  <c:v>46.64</c:v>
                </c:pt>
                <c:pt idx="17">
                  <c:v>17.96</c:v>
                </c:pt>
                <c:pt idx="18">
                  <c:v>10.6</c:v>
                </c:pt>
                <c:pt idx="19">
                  <c:v>15.53</c:v>
                </c:pt>
                <c:pt idx="20">
                  <c:v>18.329999999999998</c:v>
                </c:pt>
                <c:pt idx="21">
                  <c:v>81.239999999999995</c:v>
                </c:pt>
                <c:pt idx="22">
                  <c:v>51.82</c:v>
                </c:pt>
                <c:pt idx="23">
                  <c:v>78.58</c:v>
                </c:pt>
                <c:pt idx="24">
                  <c:v>93.23</c:v>
                </c:pt>
                <c:pt idx="25">
                  <c:v>148.5</c:v>
                </c:pt>
                <c:pt idx="26">
                  <c:v>71.75</c:v>
                </c:pt>
                <c:pt idx="27">
                  <c:v>48.76</c:v>
                </c:pt>
                <c:pt idx="28">
                  <c:v>29.54</c:v>
                </c:pt>
                <c:pt idx="29">
                  <c:v>24.26</c:v>
                </c:pt>
                <c:pt idx="30">
                  <c:v>47.67</c:v>
                </c:pt>
                <c:pt idx="31">
                  <c:v>48.89</c:v>
                </c:pt>
                <c:pt idx="32">
                  <c:v>55.55</c:v>
                </c:pt>
                <c:pt idx="33">
                  <c:v>15.23</c:v>
                </c:pt>
                <c:pt idx="34">
                  <c:v>13.38</c:v>
                </c:pt>
                <c:pt idx="35">
                  <c:v>17.059999999999999</c:v>
                </c:pt>
                <c:pt idx="36">
                  <c:v>30.62</c:v>
                </c:pt>
                <c:pt idx="37">
                  <c:v>49.31</c:v>
                </c:pt>
                <c:pt idx="38">
                  <c:v>77.44</c:v>
                </c:pt>
                <c:pt idx="39">
                  <c:v>41.81</c:v>
                </c:pt>
                <c:pt idx="40">
                  <c:v>60.94</c:v>
                </c:pt>
                <c:pt idx="41">
                  <c:v>56.78</c:v>
                </c:pt>
                <c:pt idx="42">
                  <c:v>51.67</c:v>
                </c:pt>
                <c:pt idx="43">
                  <c:v>30.28</c:v>
                </c:pt>
                <c:pt idx="44">
                  <c:v>24.18</c:v>
                </c:pt>
                <c:pt idx="45">
                  <c:v>30.07</c:v>
                </c:pt>
                <c:pt idx="46">
                  <c:v>26.6</c:v>
                </c:pt>
                <c:pt idx="47">
                  <c:v>33.299999999999997</c:v>
                </c:pt>
              </c:numCache>
            </c:numRef>
          </c:xVal>
          <c:yVal>
            <c:numRef>
              <c:f>Sheet1!$C$2:$C$764</c:f>
              <c:numCache>
                <c:formatCode>0.00</c:formatCode>
                <c:ptCount val="763"/>
                <c:pt idx="0">
                  <c:v>13.18</c:v>
                </c:pt>
                <c:pt idx="1">
                  <c:v>23.93</c:v>
                </c:pt>
                <c:pt idx="2">
                  <c:v>42.48</c:v>
                </c:pt>
                <c:pt idx="3">
                  <c:v>43.73</c:v>
                </c:pt>
                <c:pt idx="4">
                  <c:v>40.409999999999997</c:v>
                </c:pt>
                <c:pt idx="5">
                  <c:v>17.27</c:v>
                </c:pt>
                <c:pt idx="6">
                  <c:v>10.28</c:v>
                </c:pt>
                <c:pt idx="7">
                  <c:v>3.6419999999999999</c:v>
                </c:pt>
                <c:pt idx="8">
                  <c:v>17.3</c:v>
                </c:pt>
                <c:pt idx="9">
                  <c:v>16.11</c:v>
                </c:pt>
                <c:pt idx="10">
                  <c:v>42.54</c:v>
                </c:pt>
                <c:pt idx="11">
                  <c:v>17.489999999999998</c:v>
                </c:pt>
                <c:pt idx="12">
                  <c:v>18.55</c:v>
                </c:pt>
                <c:pt idx="13">
                  <c:v>16.850000000000001</c:v>
                </c:pt>
                <c:pt idx="14">
                  <c:v>37.85</c:v>
                </c:pt>
                <c:pt idx="15">
                  <c:v>26.15</c:v>
                </c:pt>
                <c:pt idx="16">
                  <c:v>25.72</c:v>
                </c:pt>
                <c:pt idx="17">
                  <c:v>9.4239999999999995</c:v>
                </c:pt>
                <c:pt idx="18">
                  <c:v>11.78</c:v>
                </c:pt>
                <c:pt idx="19">
                  <c:v>8.5530000000000008</c:v>
                </c:pt>
                <c:pt idx="20">
                  <c:v>36</c:v>
                </c:pt>
                <c:pt idx="21">
                  <c:v>11.36</c:v>
                </c:pt>
                <c:pt idx="22">
                  <c:v>6.0019999999999998</c:v>
                </c:pt>
                <c:pt idx="23">
                  <c:v>14.09</c:v>
                </c:pt>
                <c:pt idx="24">
                  <c:v>38.479999999999997</c:v>
                </c:pt>
                <c:pt idx="25">
                  <c:v>48.34</c:v>
                </c:pt>
                <c:pt idx="26">
                  <c:v>48.06</c:v>
                </c:pt>
                <c:pt idx="27">
                  <c:v>64.900000000000006</c:v>
                </c:pt>
                <c:pt idx="28">
                  <c:v>61.16</c:v>
                </c:pt>
                <c:pt idx="29">
                  <c:v>102.3</c:v>
                </c:pt>
                <c:pt idx="30">
                  <c:v>109</c:v>
                </c:pt>
                <c:pt idx="31">
                  <c:v>53.36</c:v>
                </c:pt>
                <c:pt idx="32">
                  <c:v>30.04</c:v>
                </c:pt>
                <c:pt idx="33">
                  <c:v>11.53</c:v>
                </c:pt>
                <c:pt idx="34">
                  <c:v>19.559999999999999</c:v>
                </c:pt>
                <c:pt idx="35">
                  <c:v>57.91</c:v>
                </c:pt>
                <c:pt idx="36">
                  <c:v>59.87</c:v>
                </c:pt>
                <c:pt idx="37">
                  <c:v>76.3</c:v>
                </c:pt>
                <c:pt idx="38">
                  <c:v>69.53</c:v>
                </c:pt>
                <c:pt idx="39">
                  <c:v>99.39</c:v>
                </c:pt>
                <c:pt idx="40">
                  <c:v>67.37</c:v>
                </c:pt>
                <c:pt idx="41">
                  <c:v>25.09</c:v>
                </c:pt>
                <c:pt idx="42">
                  <c:v>18.89</c:v>
                </c:pt>
                <c:pt idx="43">
                  <c:v>30.97</c:v>
                </c:pt>
                <c:pt idx="44">
                  <c:v>13.91</c:v>
                </c:pt>
                <c:pt idx="45">
                  <c:v>21.97</c:v>
                </c:pt>
                <c:pt idx="46">
                  <c:v>17.05</c:v>
                </c:pt>
                <c:pt idx="47">
                  <c:v>38.340000000000003</c:v>
                </c:pt>
              </c:numCache>
            </c:numRef>
          </c:yVal>
          <c:smooth val="0"/>
          <c:extLst>
            <c:ext xmlns:c16="http://schemas.microsoft.com/office/drawing/2014/chart" uri="{C3380CC4-5D6E-409C-BE32-E72D297353CC}">
              <c16:uniqueId val="{00000000-FF3F-4F93-9CFE-D686E3856CC6}"/>
            </c:ext>
          </c:extLst>
        </c:ser>
        <c:dLbls>
          <c:showLegendKey val="0"/>
          <c:showVal val="0"/>
          <c:showCatName val="0"/>
          <c:showSerName val="0"/>
          <c:showPercent val="0"/>
          <c:showBubbleSize val="0"/>
        </c:dLbls>
        <c:axId val="164675928"/>
        <c:axId val="164676320"/>
      </c:scatterChart>
      <c:valAx>
        <c:axId val="164675928"/>
        <c:scaling>
          <c:orientation val="minMax"/>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r>
                  <a:rPr lang="en-US"/>
                  <a:t>(</a:t>
                </a:r>
                <a:r>
                  <a:rPr lang="en-US">
                    <a:latin typeface="Century Gothic" panose="020B0502020202020204" pitchFamily="34" charset="0"/>
                  </a:rPr>
                  <a:t>M</a:t>
                </a:r>
                <a:r>
                  <a:rPr lang="en-US" baseline="30000">
                    <a:latin typeface="Century Gothic" panose="020B0502020202020204" pitchFamily="34" charset="0"/>
                  </a:rPr>
                  <a:t>3</a:t>
                </a:r>
                <a:r>
                  <a:rPr lang="en-US">
                    <a:latin typeface="Century Gothic" panose="020B0502020202020204" pitchFamily="34" charset="0"/>
                  </a:rPr>
                  <a:t>/S</a:t>
                </a:r>
                <a:r>
                  <a:rPr lang="en-US"/>
                  <a:t>)</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w="9525" cap="rnd">
            <a:solidFill>
              <a:schemeClr val="dk1">
                <a:lumMod val="25000"/>
                <a:lumOff val="75000"/>
              </a:schemeClr>
            </a:solidFill>
            <a:round/>
          </a:ln>
          <a:effectLst/>
        </c:spPr>
        <c:txPr>
          <a:bodyPr rot="-2700000" spcFirstLastPara="1" vertOverflow="ellipsis" wrap="square" anchor="ctr" anchorCtr="1"/>
          <a:lstStyle/>
          <a:p>
            <a:pPr>
              <a:defRPr sz="900" b="0" i="0" u="none" strike="noStrike" kern="1200" spc="0" baseline="0">
                <a:solidFill>
                  <a:schemeClr val="dk1">
                    <a:lumMod val="65000"/>
                    <a:lumOff val="35000"/>
                  </a:schemeClr>
                </a:solidFill>
                <a:latin typeface="Century Gothic" panose="020B0502020202020204" pitchFamily="34" charset="0"/>
                <a:ea typeface="+mn-ea"/>
                <a:cs typeface="+mn-cs"/>
              </a:defRPr>
            </a:pPr>
            <a:endParaRPr lang="en-US"/>
          </a:p>
        </c:txPr>
        <c:crossAx val="164676320"/>
        <c:crosses val="autoZero"/>
        <c:crossBetween val="midCat"/>
      </c:valAx>
      <c:valAx>
        <c:axId val="164676320"/>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r>
                  <a:rPr lang="en-US">
                    <a:latin typeface="Century Gothic" panose="020B0502020202020204" pitchFamily="34" charset="0"/>
                  </a:rPr>
                  <a:t>(M</a:t>
                </a:r>
                <a:r>
                  <a:rPr lang="en-US" baseline="30000">
                    <a:latin typeface="Century Gothic" panose="020B0502020202020204" pitchFamily="34" charset="0"/>
                  </a:rPr>
                  <a:t>3</a:t>
                </a:r>
                <a:r>
                  <a:rPr lang="en-US">
                    <a:latin typeface="Century Gothic" panose="020B0502020202020204" pitchFamily="34" charset="0"/>
                  </a:rPr>
                  <a:t>/S)</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w="9525" cap="rnd">
            <a:solidFill>
              <a:schemeClr val="dk1">
                <a:lumMod val="25000"/>
                <a:lumOff val="75000"/>
              </a:schemeClr>
            </a:solidFill>
            <a:round/>
          </a:ln>
          <a:effectLst/>
        </c:spPr>
        <c:txPr>
          <a:bodyPr rot="-60000000" spcFirstLastPara="1" vertOverflow="ellipsis" vert="horz" wrap="square" anchor="ctr" anchorCtr="1"/>
          <a:lstStyle/>
          <a:p>
            <a:pPr>
              <a:defRPr sz="900" b="0" i="0" u="none" strike="noStrike" kern="1200" spc="0" baseline="0">
                <a:solidFill>
                  <a:schemeClr val="dk1">
                    <a:lumMod val="65000"/>
                    <a:lumOff val="35000"/>
                  </a:schemeClr>
                </a:solidFill>
                <a:latin typeface="Century Gothic" panose="020B0502020202020204" pitchFamily="34" charset="0"/>
                <a:ea typeface="+mn-ea"/>
                <a:cs typeface="+mn-cs"/>
              </a:defRPr>
            </a:pPr>
            <a:endParaRPr lang="en-US"/>
          </a:p>
        </c:txPr>
        <c:crossAx val="164675928"/>
        <c:crosses val="autoZero"/>
        <c:crossBetween val="midCat"/>
      </c:valAx>
      <c:spPr>
        <a:gradFill>
          <a:gsLst>
            <a:gs pos="100000">
              <a:schemeClr val="lt1">
                <a:lumMod val="95000"/>
              </a:schemeClr>
            </a:gs>
            <a:gs pos="0">
              <a:schemeClr val="lt1">
                <a:alpha val="0"/>
              </a:schemeClr>
            </a:gs>
          </a:gsLst>
          <a:lin ang="5400000" scaled="0"/>
        </a:gradFill>
        <a:ln>
          <a:noFill/>
        </a:ln>
        <a:effectLst/>
      </c:spPr>
    </c:plotArea>
    <c:plotVisOnly val="1"/>
    <c:dispBlanksAs val="gap"/>
    <c:showDLblsOverMax val="0"/>
  </c:chart>
  <c:spPr>
    <a:solidFill>
      <a:schemeClr val="bg1">
        <a:lumMod val="95000"/>
        <a:alpha val="60000"/>
      </a:schemeClr>
    </a:solidFill>
    <a:ln>
      <a:solidFill>
        <a:sysClr val="window" lastClr="FFFFFF">
          <a:lumMod val="85000"/>
        </a:sysClr>
      </a:solid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cap="none" spc="0" normalizeH="0" baseline="0">
                <a:solidFill>
                  <a:schemeClr val="tx1">
                    <a:lumMod val="65000"/>
                    <a:lumOff val="35000"/>
                  </a:schemeClr>
                </a:solidFill>
                <a:latin typeface="Century Gothic" panose="020B0502020202020204" pitchFamily="34" charset="0"/>
                <a:ea typeface="+mj-ea"/>
                <a:cs typeface="+mj-cs"/>
              </a:defRPr>
            </a:pPr>
            <a:r>
              <a:rPr lang="en-US" sz="1800" dirty="0">
                <a:latin typeface="Century Gothic" panose="020B0502020202020204" pitchFamily="34" charset="0"/>
              </a:rPr>
              <a:t>Reach 28: Flow Rate </a:t>
            </a:r>
          </a:p>
        </c:rich>
      </c:tx>
      <c:overlay val="0"/>
      <c:spPr>
        <a:noFill/>
        <a:ln>
          <a:noFill/>
        </a:ln>
        <a:effectLst/>
      </c:spPr>
      <c:txPr>
        <a:bodyPr rot="0" spcFirstLastPara="1" vertOverflow="ellipsis" vert="horz" wrap="square" anchor="ctr" anchorCtr="1"/>
        <a:lstStyle/>
        <a:p>
          <a:pPr>
            <a:defRPr sz="1800" b="0" i="0" u="none" strike="noStrike" kern="1200" cap="none" spc="0" normalizeH="0" baseline="0">
              <a:solidFill>
                <a:schemeClr val="tx1">
                  <a:lumMod val="65000"/>
                  <a:lumOff val="35000"/>
                </a:schemeClr>
              </a:solidFill>
              <a:latin typeface="Century Gothic" panose="020B0502020202020204" pitchFamily="34" charset="0"/>
              <a:ea typeface="+mj-ea"/>
              <a:cs typeface="+mj-cs"/>
            </a:defRPr>
          </a:pPr>
          <a:endParaRPr lang="en-US"/>
        </a:p>
      </c:txPr>
    </c:title>
    <c:autoTitleDeleted val="0"/>
    <c:plotArea>
      <c:layout/>
      <c:lineChart>
        <c:grouping val="standard"/>
        <c:varyColors val="0"/>
        <c:ser>
          <c:idx val="1"/>
          <c:order val="0"/>
          <c:tx>
            <c:strRef>
              <c:f>Sheet1!$C$1</c:f>
              <c:strCache>
                <c:ptCount val="1"/>
                <c:pt idx="0">
                  <c:v>FLOW (Satellite)</c:v>
                </c:pt>
              </c:strCache>
            </c:strRef>
          </c:tx>
          <c:spPr>
            <a:ln w="38100" cap="rnd">
              <a:solidFill>
                <a:srgbClr val="00B0F0">
                  <a:alpha val="80000"/>
                </a:srgbClr>
              </a:solidFill>
              <a:round/>
            </a:ln>
            <a:effectLst/>
          </c:spPr>
          <c:marker>
            <c:symbol val="none"/>
          </c:marker>
          <c:cat>
            <c:numRef>
              <c:f>Sheet1!$A$2:$A$764</c:f>
              <c:numCache>
                <c:formatCode>m/d/yyyy</c:formatCode>
                <c:ptCount val="763"/>
                <c:pt idx="0">
                  <c:v>40544</c:v>
                </c:pt>
                <c:pt idx="1">
                  <c:v>40575</c:v>
                </c:pt>
                <c:pt idx="2">
                  <c:v>40603</c:v>
                </c:pt>
                <c:pt idx="3">
                  <c:v>40634</c:v>
                </c:pt>
                <c:pt idx="4">
                  <c:v>40664</c:v>
                </c:pt>
                <c:pt idx="5">
                  <c:v>40695</c:v>
                </c:pt>
                <c:pt idx="6">
                  <c:v>40725</c:v>
                </c:pt>
                <c:pt idx="7">
                  <c:v>40756</c:v>
                </c:pt>
                <c:pt idx="8">
                  <c:v>40787</c:v>
                </c:pt>
                <c:pt idx="9">
                  <c:v>40817</c:v>
                </c:pt>
                <c:pt idx="10">
                  <c:v>40848</c:v>
                </c:pt>
                <c:pt idx="11">
                  <c:v>40878</c:v>
                </c:pt>
                <c:pt idx="12">
                  <c:v>40909</c:v>
                </c:pt>
                <c:pt idx="13">
                  <c:v>40940</c:v>
                </c:pt>
                <c:pt idx="14">
                  <c:v>40969</c:v>
                </c:pt>
                <c:pt idx="15">
                  <c:v>41000</c:v>
                </c:pt>
                <c:pt idx="16">
                  <c:v>41030</c:v>
                </c:pt>
                <c:pt idx="17">
                  <c:v>41061</c:v>
                </c:pt>
                <c:pt idx="18">
                  <c:v>41091</c:v>
                </c:pt>
                <c:pt idx="19">
                  <c:v>41122</c:v>
                </c:pt>
                <c:pt idx="20">
                  <c:v>41153</c:v>
                </c:pt>
                <c:pt idx="21">
                  <c:v>41183</c:v>
                </c:pt>
                <c:pt idx="22">
                  <c:v>41214</c:v>
                </c:pt>
                <c:pt idx="23">
                  <c:v>41244</c:v>
                </c:pt>
                <c:pt idx="24">
                  <c:v>41275</c:v>
                </c:pt>
                <c:pt idx="25">
                  <c:v>41306</c:v>
                </c:pt>
                <c:pt idx="26">
                  <c:v>41334</c:v>
                </c:pt>
                <c:pt idx="27">
                  <c:v>41365</c:v>
                </c:pt>
                <c:pt idx="28">
                  <c:v>41395</c:v>
                </c:pt>
                <c:pt idx="29">
                  <c:v>41426</c:v>
                </c:pt>
                <c:pt idx="30">
                  <c:v>41456</c:v>
                </c:pt>
                <c:pt idx="31">
                  <c:v>41487</c:v>
                </c:pt>
                <c:pt idx="32">
                  <c:v>41518</c:v>
                </c:pt>
                <c:pt idx="33">
                  <c:v>41548</c:v>
                </c:pt>
                <c:pt idx="34">
                  <c:v>41579</c:v>
                </c:pt>
                <c:pt idx="35">
                  <c:v>41609</c:v>
                </c:pt>
                <c:pt idx="36">
                  <c:v>41640</c:v>
                </c:pt>
                <c:pt idx="37">
                  <c:v>41671</c:v>
                </c:pt>
                <c:pt idx="38">
                  <c:v>41699</c:v>
                </c:pt>
                <c:pt idx="39">
                  <c:v>41730</c:v>
                </c:pt>
                <c:pt idx="40">
                  <c:v>41760</c:v>
                </c:pt>
                <c:pt idx="41">
                  <c:v>41791</c:v>
                </c:pt>
                <c:pt idx="42">
                  <c:v>41821</c:v>
                </c:pt>
                <c:pt idx="43">
                  <c:v>41852</c:v>
                </c:pt>
                <c:pt idx="44">
                  <c:v>41883</c:v>
                </c:pt>
                <c:pt idx="45">
                  <c:v>41913</c:v>
                </c:pt>
                <c:pt idx="46">
                  <c:v>41944</c:v>
                </c:pt>
                <c:pt idx="47">
                  <c:v>41974</c:v>
                </c:pt>
              </c:numCache>
            </c:numRef>
          </c:cat>
          <c:val>
            <c:numRef>
              <c:f>Sheet1!$C$2:$C$764</c:f>
              <c:numCache>
                <c:formatCode>0.00</c:formatCode>
                <c:ptCount val="763"/>
                <c:pt idx="0">
                  <c:v>13.18</c:v>
                </c:pt>
                <c:pt idx="1">
                  <c:v>23.93</c:v>
                </c:pt>
                <c:pt idx="2">
                  <c:v>42.48</c:v>
                </c:pt>
                <c:pt idx="3">
                  <c:v>43.73</c:v>
                </c:pt>
                <c:pt idx="4">
                  <c:v>40.409999999999997</c:v>
                </c:pt>
                <c:pt idx="5">
                  <c:v>17.27</c:v>
                </c:pt>
                <c:pt idx="6">
                  <c:v>10.28</c:v>
                </c:pt>
                <c:pt idx="7">
                  <c:v>3.6419999999999999</c:v>
                </c:pt>
                <c:pt idx="8">
                  <c:v>17.3</c:v>
                </c:pt>
                <c:pt idx="9">
                  <c:v>16.11</c:v>
                </c:pt>
                <c:pt idx="10">
                  <c:v>42.54</c:v>
                </c:pt>
                <c:pt idx="11">
                  <c:v>17.489999999999998</c:v>
                </c:pt>
                <c:pt idx="12">
                  <c:v>18.55</c:v>
                </c:pt>
                <c:pt idx="13">
                  <c:v>16.850000000000001</c:v>
                </c:pt>
                <c:pt idx="14">
                  <c:v>37.85</c:v>
                </c:pt>
                <c:pt idx="15">
                  <c:v>26.15</c:v>
                </c:pt>
                <c:pt idx="16">
                  <c:v>25.72</c:v>
                </c:pt>
                <c:pt idx="17">
                  <c:v>9.4239999999999995</c:v>
                </c:pt>
                <c:pt idx="18">
                  <c:v>11.78</c:v>
                </c:pt>
                <c:pt idx="19">
                  <c:v>8.5530000000000008</c:v>
                </c:pt>
                <c:pt idx="20">
                  <c:v>36</c:v>
                </c:pt>
                <c:pt idx="21">
                  <c:v>11.36</c:v>
                </c:pt>
                <c:pt idx="22">
                  <c:v>6.0019999999999998</c:v>
                </c:pt>
                <c:pt idx="23">
                  <c:v>14.09</c:v>
                </c:pt>
                <c:pt idx="24">
                  <c:v>38.479999999999997</c:v>
                </c:pt>
                <c:pt idx="25">
                  <c:v>48.34</c:v>
                </c:pt>
                <c:pt idx="26">
                  <c:v>48.06</c:v>
                </c:pt>
                <c:pt idx="27">
                  <c:v>64.900000000000006</c:v>
                </c:pt>
                <c:pt idx="28">
                  <c:v>61.16</c:v>
                </c:pt>
                <c:pt idx="29">
                  <c:v>102.3</c:v>
                </c:pt>
                <c:pt idx="30">
                  <c:v>109</c:v>
                </c:pt>
                <c:pt idx="31">
                  <c:v>53.36</c:v>
                </c:pt>
                <c:pt idx="32">
                  <c:v>30.04</c:v>
                </c:pt>
                <c:pt idx="33">
                  <c:v>11.53</c:v>
                </c:pt>
                <c:pt idx="34">
                  <c:v>19.559999999999999</c:v>
                </c:pt>
                <c:pt idx="35">
                  <c:v>57.91</c:v>
                </c:pt>
                <c:pt idx="36">
                  <c:v>59.87</c:v>
                </c:pt>
                <c:pt idx="37">
                  <c:v>76.3</c:v>
                </c:pt>
                <c:pt idx="38">
                  <c:v>69.53</c:v>
                </c:pt>
                <c:pt idx="39">
                  <c:v>99.39</c:v>
                </c:pt>
                <c:pt idx="40">
                  <c:v>67.37</c:v>
                </c:pt>
                <c:pt idx="41">
                  <c:v>25.09</c:v>
                </c:pt>
                <c:pt idx="42">
                  <c:v>18.89</c:v>
                </c:pt>
                <c:pt idx="43">
                  <c:v>30.97</c:v>
                </c:pt>
                <c:pt idx="44">
                  <c:v>13.91</c:v>
                </c:pt>
                <c:pt idx="45">
                  <c:v>21.97</c:v>
                </c:pt>
                <c:pt idx="46">
                  <c:v>17.05</c:v>
                </c:pt>
                <c:pt idx="47">
                  <c:v>38.340000000000003</c:v>
                </c:pt>
              </c:numCache>
            </c:numRef>
          </c:val>
          <c:smooth val="0"/>
          <c:extLst>
            <c:ext xmlns:c16="http://schemas.microsoft.com/office/drawing/2014/chart" uri="{C3380CC4-5D6E-409C-BE32-E72D297353CC}">
              <c16:uniqueId val="{00000001-B034-45C1-BAD7-A1EDA3FB11D9}"/>
            </c:ext>
          </c:extLst>
        </c:ser>
        <c:ser>
          <c:idx val="2"/>
          <c:order val="1"/>
          <c:tx>
            <c:strRef>
              <c:f>Sheet1!$H$1</c:f>
              <c:strCache>
                <c:ptCount val="1"/>
                <c:pt idx="0">
                  <c:v>In Situ Monthly Average</c:v>
                </c:pt>
              </c:strCache>
            </c:strRef>
          </c:tx>
          <c:spPr>
            <a:ln w="38100" cap="rnd">
              <a:solidFill>
                <a:schemeClr val="accent2">
                  <a:alpha val="80000"/>
                </a:schemeClr>
              </a:solidFill>
              <a:round/>
            </a:ln>
            <a:effectLst/>
          </c:spPr>
          <c:marker>
            <c:symbol val="none"/>
          </c:marker>
          <c:cat>
            <c:numRef>
              <c:f>Sheet1!$A$2:$A$764</c:f>
              <c:numCache>
                <c:formatCode>m/d/yyyy</c:formatCode>
                <c:ptCount val="763"/>
                <c:pt idx="0">
                  <c:v>40544</c:v>
                </c:pt>
                <c:pt idx="1">
                  <c:v>40575</c:v>
                </c:pt>
                <c:pt idx="2">
                  <c:v>40603</c:v>
                </c:pt>
                <c:pt idx="3">
                  <c:v>40634</c:v>
                </c:pt>
                <c:pt idx="4">
                  <c:v>40664</c:v>
                </c:pt>
                <c:pt idx="5">
                  <c:v>40695</c:v>
                </c:pt>
                <c:pt idx="6">
                  <c:v>40725</c:v>
                </c:pt>
                <c:pt idx="7">
                  <c:v>40756</c:v>
                </c:pt>
                <c:pt idx="8">
                  <c:v>40787</c:v>
                </c:pt>
                <c:pt idx="9">
                  <c:v>40817</c:v>
                </c:pt>
                <c:pt idx="10">
                  <c:v>40848</c:v>
                </c:pt>
                <c:pt idx="11">
                  <c:v>40878</c:v>
                </c:pt>
                <c:pt idx="12">
                  <c:v>40909</c:v>
                </c:pt>
                <c:pt idx="13">
                  <c:v>40940</c:v>
                </c:pt>
                <c:pt idx="14">
                  <c:v>40969</c:v>
                </c:pt>
                <c:pt idx="15">
                  <c:v>41000</c:v>
                </c:pt>
                <c:pt idx="16">
                  <c:v>41030</c:v>
                </c:pt>
                <c:pt idx="17">
                  <c:v>41061</c:v>
                </c:pt>
                <c:pt idx="18">
                  <c:v>41091</c:v>
                </c:pt>
                <c:pt idx="19">
                  <c:v>41122</c:v>
                </c:pt>
                <c:pt idx="20">
                  <c:v>41153</c:v>
                </c:pt>
                <c:pt idx="21">
                  <c:v>41183</c:v>
                </c:pt>
                <c:pt idx="22">
                  <c:v>41214</c:v>
                </c:pt>
                <c:pt idx="23">
                  <c:v>41244</c:v>
                </c:pt>
                <c:pt idx="24">
                  <c:v>41275</c:v>
                </c:pt>
                <c:pt idx="25">
                  <c:v>41306</c:v>
                </c:pt>
                <c:pt idx="26">
                  <c:v>41334</c:v>
                </c:pt>
                <c:pt idx="27">
                  <c:v>41365</c:v>
                </c:pt>
                <c:pt idx="28">
                  <c:v>41395</c:v>
                </c:pt>
                <c:pt idx="29">
                  <c:v>41426</c:v>
                </c:pt>
                <c:pt idx="30">
                  <c:v>41456</c:v>
                </c:pt>
                <c:pt idx="31">
                  <c:v>41487</c:v>
                </c:pt>
                <c:pt idx="32">
                  <c:v>41518</c:v>
                </c:pt>
                <c:pt idx="33">
                  <c:v>41548</c:v>
                </c:pt>
                <c:pt idx="34">
                  <c:v>41579</c:v>
                </c:pt>
                <c:pt idx="35">
                  <c:v>41609</c:v>
                </c:pt>
                <c:pt idx="36">
                  <c:v>41640</c:v>
                </c:pt>
                <c:pt idx="37">
                  <c:v>41671</c:v>
                </c:pt>
                <c:pt idx="38">
                  <c:v>41699</c:v>
                </c:pt>
                <c:pt idx="39">
                  <c:v>41730</c:v>
                </c:pt>
                <c:pt idx="40">
                  <c:v>41760</c:v>
                </c:pt>
                <c:pt idx="41">
                  <c:v>41791</c:v>
                </c:pt>
                <c:pt idx="42">
                  <c:v>41821</c:v>
                </c:pt>
                <c:pt idx="43">
                  <c:v>41852</c:v>
                </c:pt>
                <c:pt idx="44">
                  <c:v>41883</c:v>
                </c:pt>
                <c:pt idx="45">
                  <c:v>41913</c:v>
                </c:pt>
                <c:pt idx="46">
                  <c:v>41944</c:v>
                </c:pt>
                <c:pt idx="47">
                  <c:v>41974</c:v>
                </c:pt>
              </c:numCache>
            </c:numRef>
          </c:cat>
          <c:val>
            <c:numRef>
              <c:f>Sheet1!$H$2:$H$764</c:f>
              <c:numCache>
                <c:formatCode>General</c:formatCode>
                <c:ptCount val="763"/>
                <c:pt idx="0">
                  <c:v>11.123999999999999</c:v>
                </c:pt>
                <c:pt idx="1">
                  <c:v>15.074999999999999</c:v>
                </c:pt>
                <c:pt idx="2">
                  <c:v>44.082000000000001</c:v>
                </c:pt>
                <c:pt idx="3">
                  <c:v>37.993000000000002</c:v>
                </c:pt>
                <c:pt idx="4">
                  <c:v>14.12</c:v>
                </c:pt>
                <c:pt idx="5">
                  <c:v>11.037000000000001</c:v>
                </c:pt>
                <c:pt idx="6">
                  <c:v>7.5519999999999996</c:v>
                </c:pt>
                <c:pt idx="7">
                  <c:v>3.6429999999999998</c:v>
                </c:pt>
                <c:pt idx="8">
                  <c:v>9.3640000000000008</c:v>
                </c:pt>
                <c:pt idx="9">
                  <c:v>7.9109999999999996</c:v>
                </c:pt>
                <c:pt idx="10">
                  <c:v>38.131999999999998</c:v>
                </c:pt>
                <c:pt idx="11">
                  <c:v>32.426000000000002</c:v>
                </c:pt>
                <c:pt idx="12">
                  <c:v>20.411999999999999</c:v>
                </c:pt>
                <c:pt idx="13">
                  <c:v>17.041999999999998</c:v>
                </c:pt>
                <c:pt idx="14">
                  <c:v>49.436999999999998</c:v>
                </c:pt>
                <c:pt idx="15">
                  <c:v>15.61</c:v>
                </c:pt>
                <c:pt idx="16">
                  <c:v>20.709</c:v>
                </c:pt>
                <c:pt idx="17">
                  <c:v>7.7</c:v>
                </c:pt>
                <c:pt idx="18">
                  <c:v>11.804</c:v>
                </c:pt>
                <c:pt idx="19">
                  <c:v>15.508000000000001</c:v>
                </c:pt>
                <c:pt idx="20">
                  <c:v>25.416999999999998</c:v>
                </c:pt>
                <c:pt idx="21">
                  <c:v>9.218</c:v>
                </c:pt>
                <c:pt idx="22">
                  <c:v>4.8369999999999997</c:v>
                </c:pt>
                <c:pt idx="23">
                  <c:v>10.593</c:v>
                </c:pt>
                <c:pt idx="24">
                  <c:v>48.62</c:v>
                </c:pt>
                <c:pt idx="25">
                  <c:v>46.116</c:v>
                </c:pt>
                <c:pt idx="26">
                  <c:v>33.177</c:v>
                </c:pt>
                <c:pt idx="27">
                  <c:v>32.483999999999995</c:v>
                </c:pt>
                <c:pt idx="28">
                  <c:v>38.493000000000002</c:v>
                </c:pt>
                <c:pt idx="29">
                  <c:v>42.732999999999997</c:v>
                </c:pt>
                <c:pt idx="30">
                  <c:v>67.739999999999995</c:v>
                </c:pt>
                <c:pt idx="31">
                  <c:v>37.227999999999994</c:v>
                </c:pt>
                <c:pt idx="32">
                  <c:v>9.5830000000000002</c:v>
                </c:pt>
                <c:pt idx="33">
                  <c:v>5.7219999999999995</c:v>
                </c:pt>
                <c:pt idx="34">
                  <c:v>10.050000000000001</c:v>
                </c:pt>
                <c:pt idx="35">
                  <c:v>50.536999999999999</c:v>
                </c:pt>
                <c:pt idx="36">
                  <c:v>72.173000000000002</c:v>
                </c:pt>
                <c:pt idx="37">
                  <c:v>47.932000000000002</c:v>
                </c:pt>
                <c:pt idx="38">
                  <c:v>92.049000000000007</c:v>
                </c:pt>
                <c:pt idx="39">
                  <c:v>61.082000000000008</c:v>
                </c:pt>
                <c:pt idx="40">
                  <c:v>36.662999999999997</c:v>
                </c:pt>
                <c:pt idx="41">
                  <c:v>8.2949999999999999</c:v>
                </c:pt>
                <c:pt idx="42">
                  <c:v>5.9740000000000002</c:v>
                </c:pt>
                <c:pt idx="43">
                  <c:v>8.6260000000000012</c:v>
                </c:pt>
                <c:pt idx="44">
                  <c:v>4.5840000000000005</c:v>
                </c:pt>
                <c:pt idx="45">
                  <c:v>5.5549999999999997</c:v>
                </c:pt>
                <c:pt idx="46">
                  <c:v>9.9379999999999988</c:v>
                </c:pt>
                <c:pt idx="47">
                  <c:v>17.773</c:v>
                </c:pt>
                <c:pt idx="48">
                  <c:v>0</c:v>
                </c:pt>
                <c:pt idx="49">
                  <c:v>0</c:v>
                </c:pt>
                <c:pt idx="50">
                  <c:v>0</c:v>
                </c:pt>
                <c:pt idx="51">
                  <c:v>0</c:v>
                </c:pt>
                <c:pt idx="52">
                  <c:v>0</c:v>
                </c:pt>
              </c:numCache>
            </c:numRef>
          </c:val>
          <c:smooth val="0"/>
          <c:extLst>
            <c:ext xmlns:c16="http://schemas.microsoft.com/office/drawing/2014/chart" uri="{C3380CC4-5D6E-409C-BE32-E72D297353CC}">
              <c16:uniqueId val="{00000002-B034-45C1-BAD7-A1EDA3FB11D9}"/>
            </c:ext>
          </c:extLst>
        </c:ser>
        <c:dLbls>
          <c:showLegendKey val="0"/>
          <c:showVal val="0"/>
          <c:showCatName val="0"/>
          <c:showSerName val="0"/>
          <c:showPercent val="0"/>
          <c:showBubbleSize val="0"/>
        </c:dLbls>
        <c:smooth val="0"/>
        <c:axId val="164677104"/>
        <c:axId val="164677496"/>
      </c:lineChart>
      <c:dateAx>
        <c:axId val="164677104"/>
        <c:scaling>
          <c:orientation val="minMax"/>
        </c:scaling>
        <c:delete val="0"/>
        <c:axPos val="b"/>
        <c:title>
          <c:tx>
            <c:rich>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n-US">
                    <a:latin typeface="Century Gothic" panose="020B0502020202020204" pitchFamily="34" charset="0"/>
                  </a:rPr>
                  <a:t>time period: 2011-2014</a:t>
                </a:r>
              </a:p>
            </c:rich>
          </c:tx>
          <c:overlay val="0"/>
          <c:spPr>
            <a:noFill/>
            <a:ln>
              <a:noFill/>
            </a:ln>
            <a:effectLst/>
          </c:spPr>
          <c:txPr>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n-US"/>
            </a:p>
          </c:txPr>
        </c:title>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0" i="0" u="none" strike="noStrike" kern="1200" cap="none" spc="0" normalizeH="0" baseline="0">
                <a:solidFill>
                  <a:schemeClr val="tx1">
                    <a:lumMod val="65000"/>
                    <a:lumOff val="35000"/>
                  </a:schemeClr>
                </a:solidFill>
                <a:latin typeface="Century Gothic" panose="020B0502020202020204" pitchFamily="34" charset="0"/>
                <a:ea typeface="+mn-ea"/>
                <a:cs typeface="+mn-cs"/>
              </a:defRPr>
            </a:pPr>
            <a:endParaRPr lang="en-US"/>
          </a:p>
        </c:txPr>
        <c:crossAx val="164677496"/>
        <c:crosses val="autoZero"/>
        <c:auto val="1"/>
        <c:lblOffset val="100"/>
        <c:baseTimeUnit val="months"/>
      </c:dateAx>
      <c:valAx>
        <c:axId val="164677496"/>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900" b="0" i="0" u="none" strike="noStrike" kern="1200" cap="all" baseline="0">
                    <a:solidFill>
                      <a:prstClr val="black">
                        <a:lumMod val="65000"/>
                        <a:lumOff val="35000"/>
                      </a:prstClr>
                    </a:solidFill>
                    <a:latin typeface="+mn-lt"/>
                    <a:ea typeface="+mn-ea"/>
                    <a:cs typeface="+mn-cs"/>
                  </a:defRPr>
                </a:pPr>
                <a:r>
                  <a:rPr lang="en-US" sz="900" b="0" i="0" cap="all" baseline="0" dirty="0">
                    <a:effectLst/>
                  </a:rPr>
                  <a:t>(m</a:t>
                </a:r>
                <a:r>
                  <a:rPr lang="en-US" sz="900" b="0" i="0" cap="all" baseline="30000" dirty="0">
                    <a:effectLst/>
                  </a:rPr>
                  <a:t>3</a:t>
                </a:r>
                <a:r>
                  <a:rPr lang="en-US" sz="900" b="0" i="0" cap="all" baseline="0" dirty="0">
                    <a:effectLst/>
                  </a:rPr>
                  <a:t>/s)</a:t>
                </a:r>
                <a:endParaRPr lang="en-US" sz="900" dirty="0">
                  <a:effectLst/>
                </a:endParaRPr>
              </a:p>
            </c:rich>
          </c:tx>
          <c:overlay val="0"/>
          <c:spPr>
            <a:noFill/>
            <a:ln>
              <a:noFill/>
            </a:ln>
            <a:effectLst/>
          </c:spPr>
          <c:txPr>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900" b="0" i="0" u="none" strike="noStrike" kern="1200" cap="all" baseline="0">
                  <a:solidFill>
                    <a:prstClr val="black">
                      <a:lumMod val="65000"/>
                      <a:lumOff val="35000"/>
                    </a:prstClr>
                  </a:solidFill>
                  <a:latin typeface="+mn-lt"/>
                  <a:ea typeface="+mn-ea"/>
                  <a:cs typeface="+mn-cs"/>
                </a:defRPr>
              </a:pPr>
              <a:endParaRPr lang="en-US"/>
            </a:p>
          </c:txPr>
        </c:title>
        <c:numFmt formatCode="0;[Red]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64677104"/>
        <c:crosses val="autoZero"/>
        <c:crossBetween val="between"/>
      </c:valAx>
      <c:spPr>
        <a:noFill/>
        <a:ln>
          <a:noFill/>
        </a:ln>
        <a:effectLst/>
      </c:spPr>
    </c:plotArea>
    <c:legend>
      <c:legendPos val="t"/>
      <c:legendEntry>
        <c:idx val="1"/>
        <c:txPr>
          <a:bodyPr rot="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showDLblsOverMax val="0"/>
  </c:chart>
  <c:spPr>
    <a:solidFill>
      <a:schemeClr val="bg1">
        <a:lumMod val="95000"/>
        <a:alpha val="60000"/>
      </a:schemeClr>
    </a:solidFill>
    <a:ln>
      <a:solidFill>
        <a:schemeClr val="bg1">
          <a:lumMod val="85000"/>
        </a:schemeClr>
      </a:solid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cap="none" spc="20" baseline="0">
                <a:solidFill>
                  <a:schemeClr val="dk1">
                    <a:lumMod val="50000"/>
                    <a:lumOff val="50000"/>
                  </a:schemeClr>
                </a:solidFill>
                <a:latin typeface="+mn-lt"/>
                <a:ea typeface="+mn-ea"/>
                <a:cs typeface="+mn-cs"/>
              </a:defRPr>
            </a:pPr>
            <a:r>
              <a:rPr lang="en-US" sz="1800" dirty="0">
                <a:solidFill>
                  <a:schemeClr val="tx1">
                    <a:lumMod val="75000"/>
                    <a:lumOff val="25000"/>
                  </a:schemeClr>
                </a:solidFill>
                <a:latin typeface="Century Gothic" panose="020B0502020202020204" pitchFamily="34" charset="0"/>
              </a:rPr>
              <a:t>Reach 28:  </a:t>
            </a:r>
            <a:r>
              <a:rPr lang="en-US" sz="1800" b="0" i="1" dirty="0">
                <a:solidFill>
                  <a:schemeClr val="tx1">
                    <a:lumMod val="75000"/>
                    <a:lumOff val="25000"/>
                  </a:schemeClr>
                </a:solidFill>
                <a:latin typeface="Century Gothic" panose="020B0502020202020204" pitchFamily="34" charset="0"/>
              </a:rPr>
              <a:t>In Situ </a:t>
            </a:r>
            <a:r>
              <a:rPr lang="en-US" sz="1800" dirty="0">
                <a:solidFill>
                  <a:schemeClr val="tx1">
                    <a:lumMod val="75000"/>
                    <a:lumOff val="25000"/>
                  </a:schemeClr>
                </a:solidFill>
                <a:latin typeface="Century Gothic" panose="020B0502020202020204" pitchFamily="34" charset="0"/>
              </a:rPr>
              <a:t>Flow Rate vs Satellite</a:t>
            </a:r>
          </a:p>
        </c:rich>
      </c:tx>
      <c:overlay val="0"/>
      <c:spPr>
        <a:noFill/>
        <a:ln>
          <a:noFill/>
        </a:ln>
        <a:effectLst/>
      </c:spPr>
      <c:txPr>
        <a:bodyPr rot="0" spcFirstLastPara="1" vertOverflow="ellipsis" vert="horz" wrap="square" anchor="ctr" anchorCtr="1"/>
        <a:lstStyle/>
        <a:p>
          <a:pPr>
            <a:defRPr sz="1400" b="0" i="0" u="none" strike="noStrike" kern="1200" cap="none" spc="20" baseline="0">
              <a:solidFill>
                <a:schemeClr val="dk1">
                  <a:lumMod val="50000"/>
                  <a:lumOff val="50000"/>
                </a:schemeClr>
              </a:solidFill>
              <a:latin typeface="+mn-lt"/>
              <a:ea typeface="+mn-ea"/>
              <a:cs typeface="+mn-cs"/>
            </a:defRPr>
          </a:pPr>
          <a:endParaRPr lang="en-US"/>
        </a:p>
      </c:txPr>
    </c:title>
    <c:autoTitleDeleted val="0"/>
    <c:plotArea>
      <c:layout/>
      <c:scatterChart>
        <c:scatterStyle val="lineMarker"/>
        <c:varyColors val="0"/>
        <c:ser>
          <c:idx val="0"/>
          <c:order val="0"/>
          <c:tx>
            <c:strRef>
              <c:f>Sheet1!$H$1</c:f>
              <c:strCache>
                <c:ptCount val="1"/>
                <c:pt idx="0">
                  <c:v>In Situ Monthly Average</c:v>
                </c:pt>
              </c:strCache>
            </c:strRef>
          </c:tx>
          <c:spPr>
            <a:ln w="25400" cap="flat" cmpd="sng" algn="ctr">
              <a:noFill/>
              <a:prstDash val="sysDot"/>
              <a:round/>
            </a:ln>
            <a:effectLst/>
          </c:spPr>
          <c:marker>
            <c:symbol val="circle"/>
            <c:size val="5"/>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marker>
          <c:trendline>
            <c:spPr>
              <a:ln w="9525" cap="rnd">
                <a:solidFill>
                  <a:srgbClr val="FF0000"/>
                </a:solidFill>
              </a:ln>
              <a:effectLst/>
            </c:spPr>
            <c:trendlineType val="linear"/>
            <c:dispRSqr val="1"/>
            <c:dispEq val="0"/>
            <c:trendlineLbl>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trendlineLbl>
          </c:trendline>
          <c:xVal>
            <c:numRef>
              <c:f>Sheet1!$C$2:$C$764</c:f>
              <c:numCache>
                <c:formatCode>0.00</c:formatCode>
                <c:ptCount val="763"/>
                <c:pt idx="0">
                  <c:v>13.18</c:v>
                </c:pt>
                <c:pt idx="1">
                  <c:v>23.93</c:v>
                </c:pt>
                <c:pt idx="2">
                  <c:v>42.48</c:v>
                </c:pt>
                <c:pt idx="3">
                  <c:v>43.73</c:v>
                </c:pt>
                <c:pt idx="4">
                  <c:v>40.409999999999997</c:v>
                </c:pt>
                <c:pt idx="5">
                  <c:v>17.27</c:v>
                </c:pt>
                <c:pt idx="6">
                  <c:v>10.28</c:v>
                </c:pt>
                <c:pt idx="7">
                  <c:v>3.6419999999999999</c:v>
                </c:pt>
                <c:pt idx="8">
                  <c:v>17.3</c:v>
                </c:pt>
                <c:pt idx="9">
                  <c:v>16.11</c:v>
                </c:pt>
                <c:pt idx="10">
                  <c:v>42.54</c:v>
                </c:pt>
                <c:pt idx="11">
                  <c:v>17.489999999999998</c:v>
                </c:pt>
                <c:pt idx="12">
                  <c:v>18.55</c:v>
                </c:pt>
                <c:pt idx="13">
                  <c:v>16.850000000000001</c:v>
                </c:pt>
                <c:pt idx="14">
                  <c:v>37.85</c:v>
                </c:pt>
                <c:pt idx="15">
                  <c:v>26.15</c:v>
                </c:pt>
                <c:pt idx="16">
                  <c:v>25.72</c:v>
                </c:pt>
                <c:pt idx="17">
                  <c:v>9.4239999999999995</c:v>
                </c:pt>
                <c:pt idx="18">
                  <c:v>11.78</c:v>
                </c:pt>
                <c:pt idx="19">
                  <c:v>8.5530000000000008</c:v>
                </c:pt>
                <c:pt idx="20">
                  <c:v>36</c:v>
                </c:pt>
                <c:pt idx="21">
                  <c:v>11.36</c:v>
                </c:pt>
                <c:pt idx="22">
                  <c:v>6.0019999999999998</c:v>
                </c:pt>
                <c:pt idx="23">
                  <c:v>14.09</c:v>
                </c:pt>
                <c:pt idx="24">
                  <c:v>38.479999999999997</c:v>
                </c:pt>
                <c:pt idx="25">
                  <c:v>48.34</c:v>
                </c:pt>
                <c:pt idx="26">
                  <c:v>48.06</c:v>
                </c:pt>
                <c:pt idx="27">
                  <c:v>64.900000000000006</c:v>
                </c:pt>
                <c:pt idx="28">
                  <c:v>61.16</c:v>
                </c:pt>
                <c:pt idx="29">
                  <c:v>102.3</c:v>
                </c:pt>
                <c:pt idx="30">
                  <c:v>109</c:v>
                </c:pt>
                <c:pt idx="31">
                  <c:v>53.36</c:v>
                </c:pt>
                <c:pt idx="32">
                  <c:v>30.04</c:v>
                </c:pt>
                <c:pt idx="33">
                  <c:v>11.53</c:v>
                </c:pt>
                <c:pt idx="34">
                  <c:v>19.559999999999999</c:v>
                </c:pt>
                <c:pt idx="35">
                  <c:v>57.91</c:v>
                </c:pt>
                <c:pt idx="36">
                  <c:v>59.87</c:v>
                </c:pt>
                <c:pt idx="37">
                  <c:v>76.3</c:v>
                </c:pt>
                <c:pt idx="38">
                  <c:v>69.53</c:v>
                </c:pt>
                <c:pt idx="39">
                  <c:v>99.39</c:v>
                </c:pt>
                <c:pt idx="40">
                  <c:v>67.37</c:v>
                </c:pt>
                <c:pt idx="41">
                  <c:v>25.09</c:v>
                </c:pt>
                <c:pt idx="42">
                  <c:v>18.89</c:v>
                </c:pt>
                <c:pt idx="43">
                  <c:v>30.97</c:v>
                </c:pt>
                <c:pt idx="44">
                  <c:v>13.91</c:v>
                </c:pt>
                <c:pt idx="45">
                  <c:v>21.97</c:v>
                </c:pt>
                <c:pt idx="46">
                  <c:v>17.05</c:v>
                </c:pt>
                <c:pt idx="47">
                  <c:v>38.340000000000003</c:v>
                </c:pt>
              </c:numCache>
            </c:numRef>
          </c:xVal>
          <c:yVal>
            <c:numRef>
              <c:f>Sheet1!$H$2:$H$764</c:f>
              <c:numCache>
                <c:formatCode>General</c:formatCode>
                <c:ptCount val="763"/>
                <c:pt idx="0">
                  <c:v>11.123999999999999</c:v>
                </c:pt>
                <c:pt idx="1">
                  <c:v>15.074999999999999</c:v>
                </c:pt>
                <c:pt idx="2">
                  <c:v>44.082000000000001</c:v>
                </c:pt>
                <c:pt idx="3">
                  <c:v>37.993000000000002</c:v>
                </c:pt>
                <c:pt idx="4">
                  <c:v>14.12</c:v>
                </c:pt>
                <c:pt idx="5">
                  <c:v>11.037000000000001</c:v>
                </c:pt>
                <c:pt idx="6">
                  <c:v>7.5519999999999996</c:v>
                </c:pt>
                <c:pt idx="7">
                  <c:v>3.6429999999999998</c:v>
                </c:pt>
                <c:pt idx="8">
                  <c:v>9.3640000000000008</c:v>
                </c:pt>
                <c:pt idx="9">
                  <c:v>7.9109999999999996</c:v>
                </c:pt>
                <c:pt idx="10">
                  <c:v>38.131999999999998</c:v>
                </c:pt>
                <c:pt idx="11">
                  <c:v>32.426000000000002</c:v>
                </c:pt>
                <c:pt idx="12">
                  <c:v>20.411999999999999</c:v>
                </c:pt>
                <c:pt idx="13">
                  <c:v>17.041999999999998</c:v>
                </c:pt>
                <c:pt idx="14">
                  <c:v>49.436999999999998</c:v>
                </c:pt>
                <c:pt idx="15">
                  <c:v>15.61</c:v>
                </c:pt>
                <c:pt idx="16">
                  <c:v>20.709</c:v>
                </c:pt>
                <c:pt idx="17">
                  <c:v>7.7</c:v>
                </c:pt>
                <c:pt idx="18">
                  <c:v>11.804</c:v>
                </c:pt>
                <c:pt idx="19">
                  <c:v>15.508000000000001</c:v>
                </c:pt>
                <c:pt idx="20">
                  <c:v>25.416999999999998</c:v>
                </c:pt>
                <c:pt idx="21">
                  <c:v>9.218</c:v>
                </c:pt>
                <c:pt idx="22">
                  <c:v>4.8369999999999997</c:v>
                </c:pt>
                <c:pt idx="23">
                  <c:v>10.593</c:v>
                </c:pt>
                <c:pt idx="24">
                  <c:v>48.62</c:v>
                </c:pt>
                <c:pt idx="25">
                  <c:v>46.116</c:v>
                </c:pt>
                <c:pt idx="26">
                  <c:v>33.177</c:v>
                </c:pt>
                <c:pt idx="27">
                  <c:v>32.483999999999995</c:v>
                </c:pt>
                <c:pt idx="28">
                  <c:v>38.493000000000002</c:v>
                </c:pt>
                <c:pt idx="29">
                  <c:v>42.732999999999997</c:v>
                </c:pt>
                <c:pt idx="30">
                  <c:v>67.739999999999995</c:v>
                </c:pt>
                <c:pt idx="31">
                  <c:v>37.227999999999994</c:v>
                </c:pt>
                <c:pt idx="32">
                  <c:v>9.5830000000000002</c:v>
                </c:pt>
                <c:pt idx="33">
                  <c:v>5.7219999999999995</c:v>
                </c:pt>
                <c:pt idx="34">
                  <c:v>10.050000000000001</c:v>
                </c:pt>
                <c:pt idx="35">
                  <c:v>50.536999999999999</c:v>
                </c:pt>
                <c:pt idx="36">
                  <c:v>72.173000000000002</c:v>
                </c:pt>
                <c:pt idx="37">
                  <c:v>47.932000000000002</c:v>
                </c:pt>
                <c:pt idx="38">
                  <c:v>92.049000000000007</c:v>
                </c:pt>
                <c:pt idx="39">
                  <c:v>61.082000000000008</c:v>
                </c:pt>
                <c:pt idx="40">
                  <c:v>36.662999999999997</c:v>
                </c:pt>
                <c:pt idx="41">
                  <c:v>8.2949999999999999</c:v>
                </c:pt>
                <c:pt idx="42">
                  <c:v>5.9740000000000002</c:v>
                </c:pt>
                <c:pt idx="43">
                  <c:v>8.6260000000000012</c:v>
                </c:pt>
                <c:pt idx="44">
                  <c:v>4.5840000000000005</c:v>
                </c:pt>
                <c:pt idx="45">
                  <c:v>5.5549999999999997</c:v>
                </c:pt>
                <c:pt idx="46">
                  <c:v>9.9379999999999988</c:v>
                </c:pt>
                <c:pt idx="47">
                  <c:v>17.773</c:v>
                </c:pt>
                <c:pt idx="48">
                  <c:v>0</c:v>
                </c:pt>
                <c:pt idx="49">
                  <c:v>0</c:v>
                </c:pt>
                <c:pt idx="50">
                  <c:v>0</c:v>
                </c:pt>
                <c:pt idx="51">
                  <c:v>0</c:v>
                </c:pt>
                <c:pt idx="52">
                  <c:v>0</c:v>
                </c:pt>
              </c:numCache>
            </c:numRef>
          </c:yVal>
          <c:smooth val="0"/>
          <c:extLst>
            <c:ext xmlns:c16="http://schemas.microsoft.com/office/drawing/2014/chart" uri="{C3380CC4-5D6E-409C-BE32-E72D297353CC}">
              <c16:uniqueId val="{00000000-6A77-4D4E-A5C5-64B4600D6856}"/>
            </c:ext>
          </c:extLst>
        </c:ser>
        <c:dLbls>
          <c:showLegendKey val="0"/>
          <c:showVal val="0"/>
          <c:showCatName val="0"/>
          <c:showSerName val="0"/>
          <c:showPercent val="0"/>
          <c:showBubbleSize val="0"/>
        </c:dLbls>
        <c:axId val="164678280"/>
        <c:axId val="164678672"/>
      </c:scatterChart>
      <c:valAx>
        <c:axId val="164678280"/>
        <c:scaling>
          <c:orientation val="minMax"/>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r>
                  <a:rPr lang="en-US"/>
                  <a:t>(m3/s)</a:t>
                </a:r>
              </a:p>
            </c:rich>
          </c:tx>
          <c:layout>
            <c:manualLayout>
              <c:xMode val="edge"/>
              <c:yMode val="edge"/>
              <c:x val="0.49375571844016258"/>
              <c:y val="0.92487661038817937"/>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w="9525" cap="rnd">
            <a:solidFill>
              <a:schemeClr val="dk1">
                <a:lumMod val="25000"/>
                <a:lumOff val="75000"/>
              </a:schemeClr>
            </a:solidFill>
            <a:round/>
          </a:ln>
          <a:effectLst/>
        </c:spPr>
        <c:txPr>
          <a:bodyPr rot="-60000000" spcFirstLastPara="1" vertOverflow="ellipsis" vert="horz" wrap="square" anchor="ctr" anchorCtr="1"/>
          <a:lstStyle/>
          <a:p>
            <a:pPr>
              <a:defRPr sz="900" b="0" i="0" u="none" strike="noStrike" kern="1200" spc="0" baseline="0">
                <a:solidFill>
                  <a:schemeClr val="dk1">
                    <a:lumMod val="65000"/>
                    <a:lumOff val="35000"/>
                  </a:schemeClr>
                </a:solidFill>
                <a:latin typeface="+mn-lt"/>
                <a:ea typeface="+mn-ea"/>
                <a:cs typeface="+mn-cs"/>
              </a:defRPr>
            </a:pPr>
            <a:endParaRPr lang="en-US"/>
          </a:p>
        </c:txPr>
        <c:crossAx val="164678672"/>
        <c:crosses val="autoZero"/>
        <c:crossBetween val="midCat"/>
      </c:valAx>
      <c:valAx>
        <c:axId val="164678672"/>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r>
                  <a:rPr lang="en-US"/>
                  <a:t>(m3/s)</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rnd">
            <a:solidFill>
              <a:schemeClr val="dk1">
                <a:lumMod val="25000"/>
                <a:lumOff val="75000"/>
              </a:schemeClr>
            </a:solidFill>
            <a:round/>
          </a:ln>
          <a:effectLst/>
        </c:spPr>
        <c:txPr>
          <a:bodyPr rot="-60000000" spcFirstLastPara="1" vertOverflow="ellipsis" vert="horz" wrap="square" anchor="ctr" anchorCtr="1"/>
          <a:lstStyle/>
          <a:p>
            <a:pPr>
              <a:defRPr sz="900" b="0" i="0" u="none" strike="noStrike" kern="1200" spc="0" baseline="0">
                <a:solidFill>
                  <a:schemeClr val="dk1">
                    <a:lumMod val="65000"/>
                    <a:lumOff val="35000"/>
                  </a:schemeClr>
                </a:solidFill>
                <a:latin typeface="+mn-lt"/>
                <a:ea typeface="+mn-ea"/>
                <a:cs typeface="+mn-cs"/>
              </a:defRPr>
            </a:pPr>
            <a:endParaRPr lang="en-US"/>
          </a:p>
        </c:txPr>
        <c:crossAx val="164678280"/>
        <c:crosses val="autoZero"/>
        <c:crossBetween val="midCat"/>
      </c:valAx>
      <c:spPr>
        <a:gradFill>
          <a:gsLst>
            <a:gs pos="100000">
              <a:schemeClr val="lt1">
                <a:lumMod val="95000"/>
              </a:schemeClr>
            </a:gs>
            <a:gs pos="0">
              <a:schemeClr val="lt1">
                <a:alpha val="0"/>
              </a:schemeClr>
            </a:gs>
          </a:gsLst>
          <a:lin ang="5400000" scaled="0"/>
        </a:gradFill>
        <a:ln>
          <a:noFill/>
        </a:ln>
        <a:effectLst/>
      </c:spPr>
    </c:plotArea>
    <c:plotVisOnly val="1"/>
    <c:dispBlanksAs val="gap"/>
    <c:showDLblsOverMax val="0"/>
  </c:chart>
  <c:spPr>
    <a:solidFill>
      <a:sysClr val="window" lastClr="FFFFFF">
        <a:lumMod val="95000"/>
        <a:alpha val="60000"/>
      </a:sysClr>
    </a:solidFill>
    <a:ln>
      <a:solidFill>
        <a:sysClr val="window" lastClr="FFFFFF">
          <a:lumMod val="85000"/>
        </a:sysClr>
      </a:solid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46">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spPr>
      <a:ln w="9525" cap="rnd">
        <a:solidFill>
          <a:schemeClr val="dk1">
            <a:lumMod val="20000"/>
            <a:lumOff val="80000"/>
          </a:schemeClr>
        </a:solidFill>
        <a:round/>
      </a:ln>
    </cs:spPr>
    <cs:defRPr sz="900" kern="120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effectRef idx="1"/>
    <cs:fontRef idx="minor">
      <a:schemeClr val="dk1"/>
    </cs:fontRef>
    <cs:spPr>
      <a:ln w="9525" cap="flat" cmpd="sng" algn="ctr">
        <a:solidFill>
          <a:schemeClr val="phClr">
            <a:alpha val="70000"/>
          </a:schemeClr>
        </a:solidFill>
        <a:prstDash val="sysDot"/>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rnd">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rnd">
        <a:solidFill>
          <a:schemeClr val="dk1">
            <a:lumMod val="65000"/>
            <a:lumOff val="35000"/>
          </a:schemeClr>
        </a:solidFill>
        <a:round/>
      </a:ln>
    </cs:spPr>
  </cs:downBar>
  <cs:dropLine>
    <cs:lnRef idx="0"/>
    <cs:fillRef idx="0"/>
    <cs:effectRef idx="0"/>
    <cs:fontRef idx="minor">
      <a:schemeClr val="dk1"/>
    </cs:fontRef>
    <cs:spPr>
      <a:ln w="9525" cap="rnd">
        <a:solidFill>
          <a:schemeClr val="dk1">
            <a:lumMod val="35000"/>
            <a:lumOff val="65000"/>
          </a:schemeClr>
        </a:solidFill>
        <a:round/>
      </a:ln>
    </cs:spPr>
  </cs:dropLine>
  <cs:errorBar>
    <cs:lnRef idx="0"/>
    <cs:fillRef idx="0"/>
    <cs:effectRef idx="0"/>
    <cs:fontRef idx="minor">
      <a:schemeClr val="dk1"/>
    </cs:fontRef>
    <cs:spPr>
      <a:ln w="9525" cap="rnd">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rnd">
        <a:solidFill>
          <a:schemeClr val="dk1">
            <a:lumMod val="35000"/>
            <a:lumOff val="65000"/>
          </a:schemeClr>
        </a:solidFill>
        <a:round/>
      </a:ln>
    </cs:spPr>
  </cs:hiLoLine>
  <cs:leaderLine>
    <cs:lnRef idx="0"/>
    <cs:fillRef idx="0"/>
    <cs:effectRef idx="0"/>
    <cs:fontRef idx="minor">
      <a:schemeClr val="dk1"/>
    </cs:fontRef>
    <cs:spPr>
      <a:ln w="9525" cap="rnd">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spc="0" baseline="0"/>
  </cs:legend>
  <cs:plotArea>
    <cs:lnRef idx="0"/>
    <cs:fillRef idx="0"/>
    <cs:effectRef idx="0"/>
    <cs:fontRef idx="minor">
      <a:schemeClr val="dk1"/>
    </cs:fontRef>
    <cs:spPr>
      <a:gradFill>
        <a:gsLst>
          <a:gs pos="100000">
            <a:schemeClr val="lt1">
              <a:lumMod val="95000"/>
            </a:schemeClr>
          </a:gs>
          <a:gs pos="0">
            <a:schemeClr val="lt1">
              <a:alpha val="0"/>
            </a:schemeClr>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rnd">
        <a:solidFill>
          <a:schemeClr val="dk1">
            <a:lumMod val="20000"/>
            <a:lumOff val="80000"/>
          </a:schemeClr>
        </a:solidFill>
        <a:round/>
      </a:ln>
    </cs:spPr>
    <cs:defRPr sz="900" kern="1200"/>
  </cs:seriesAxis>
  <cs:seriesLine>
    <cs:lnRef idx="0"/>
    <cs:fillRef idx="0"/>
    <cs:effectRef idx="0"/>
    <cs:fontRef idx="minor">
      <a:schemeClr val="dk1"/>
    </cs:fontRef>
    <cs:spPr>
      <a:ln w="9525" cap="rnd">
        <a:solidFill>
          <a:schemeClr val="dk1">
            <a:lumMod val="35000"/>
            <a:lumOff val="65000"/>
          </a:schemeClr>
        </a:solidFill>
        <a:round/>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cs:spPr>
  </cs:upBar>
  <cs:valueAxis>
    <cs:lnRef idx="0"/>
    <cs:fillRef idx="0"/>
    <cs:effectRef idx="0"/>
    <cs:fontRef idx="minor">
      <a:schemeClr val="dk1">
        <a:lumMod val="65000"/>
        <a:lumOff val="35000"/>
      </a:schemeClr>
    </cs:fontRef>
    <cs:spPr>
      <a:ln w="9525" cap="rnd">
        <a:solidFill>
          <a:schemeClr val="dk1">
            <a:lumMod val="25000"/>
            <a:lumOff val="75000"/>
          </a:schemeClr>
        </a:solidFill>
        <a:round/>
      </a:ln>
    </cs:spPr>
    <cs:defRPr sz="900" kern="1200" spc="0" baseline="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46">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spPr>
      <a:ln w="9525" cap="rnd">
        <a:solidFill>
          <a:schemeClr val="dk1">
            <a:lumMod val="20000"/>
            <a:lumOff val="80000"/>
          </a:schemeClr>
        </a:solidFill>
        <a:round/>
      </a:ln>
    </cs:spPr>
    <cs:defRPr sz="900" kern="120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effectRef idx="1"/>
    <cs:fontRef idx="minor">
      <a:schemeClr val="dk1"/>
    </cs:fontRef>
    <cs:spPr>
      <a:ln w="9525" cap="flat" cmpd="sng" algn="ctr">
        <a:solidFill>
          <a:schemeClr val="phClr">
            <a:alpha val="70000"/>
          </a:schemeClr>
        </a:solidFill>
        <a:prstDash val="sysDot"/>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rnd">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rnd">
        <a:solidFill>
          <a:schemeClr val="dk1">
            <a:lumMod val="65000"/>
            <a:lumOff val="35000"/>
          </a:schemeClr>
        </a:solidFill>
        <a:round/>
      </a:ln>
    </cs:spPr>
  </cs:downBar>
  <cs:dropLine>
    <cs:lnRef idx="0"/>
    <cs:fillRef idx="0"/>
    <cs:effectRef idx="0"/>
    <cs:fontRef idx="minor">
      <a:schemeClr val="dk1"/>
    </cs:fontRef>
    <cs:spPr>
      <a:ln w="9525" cap="rnd">
        <a:solidFill>
          <a:schemeClr val="dk1">
            <a:lumMod val="35000"/>
            <a:lumOff val="65000"/>
          </a:schemeClr>
        </a:solidFill>
        <a:round/>
      </a:ln>
    </cs:spPr>
  </cs:dropLine>
  <cs:errorBar>
    <cs:lnRef idx="0"/>
    <cs:fillRef idx="0"/>
    <cs:effectRef idx="0"/>
    <cs:fontRef idx="minor">
      <a:schemeClr val="dk1"/>
    </cs:fontRef>
    <cs:spPr>
      <a:ln w="9525" cap="rnd">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rnd">
        <a:solidFill>
          <a:schemeClr val="dk1">
            <a:lumMod val="35000"/>
            <a:lumOff val="65000"/>
          </a:schemeClr>
        </a:solidFill>
        <a:round/>
      </a:ln>
    </cs:spPr>
  </cs:hiLoLine>
  <cs:leaderLine>
    <cs:lnRef idx="0"/>
    <cs:fillRef idx="0"/>
    <cs:effectRef idx="0"/>
    <cs:fontRef idx="minor">
      <a:schemeClr val="dk1"/>
    </cs:fontRef>
    <cs:spPr>
      <a:ln w="9525" cap="rnd">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spc="0" baseline="0"/>
  </cs:legend>
  <cs:plotArea>
    <cs:lnRef idx="0"/>
    <cs:fillRef idx="0"/>
    <cs:effectRef idx="0"/>
    <cs:fontRef idx="minor">
      <a:schemeClr val="dk1"/>
    </cs:fontRef>
    <cs:spPr>
      <a:gradFill>
        <a:gsLst>
          <a:gs pos="100000">
            <a:schemeClr val="lt1">
              <a:lumMod val="95000"/>
            </a:schemeClr>
          </a:gs>
          <a:gs pos="0">
            <a:schemeClr val="lt1">
              <a:alpha val="0"/>
            </a:schemeClr>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rnd">
        <a:solidFill>
          <a:schemeClr val="dk1">
            <a:lumMod val="20000"/>
            <a:lumOff val="80000"/>
          </a:schemeClr>
        </a:solidFill>
        <a:round/>
      </a:ln>
    </cs:spPr>
    <cs:defRPr sz="900" kern="1200"/>
  </cs:seriesAxis>
  <cs:seriesLine>
    <cs:lnRef idx="0"/>
    <cs:fillRef idx="0"/>
    <cs:effectRef idx="0"/>
    <cs:fontRef idx="minor">
      <a:schemeClr val="dk1"/>
    </cs:fontRef>
    <cs:spPr>
      <a:ln w="9525" cap="rnd">
        <a:solidFill>
          <a:schemeClr val="dk1">
            <a:lumMod val="35000"/>
            <a:lumOff val="65000"/>
          </a:schemeClr>
        </a:solidFill>
        <a:round/>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cs:spPr>
  </cs:upBar>
  <cs:valueAxis>
    <cs:lnRef idx="0"/>
    <cs:fillRef idx="0"/>
    <cs:effectRef idx="0"/>
    <cs:fontRef idx="minor">
      <a:schemeClr val="dk1">
        <a:lumMod val="65000"/>
        <a:lumOff val="35000"/>
      </a:schemeClr>
    </cs:fontRef>
    <cs:spPr>
      <a:ln w="9525" cap="rnd">
        <a:solidFill>
          <a:schemeClr val="dk1">
            <a:lumMod val="25000"/>
            <a:lumOff val="75000"/>
          </a:schemeClr>
        </a:solidFill>
        <a:round/>
      </a:ln>
    </cs:spPr>
    <cs:defRPr sz="900" kern="1200" spc="0" baseline="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3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3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46">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spPr>
      <a:ln w="9525" cap="rnd">
        <a:solidFill>
          <a:schemeClr val="dk1">
            <a:lumMod val="20000"/>
            <a:lumOff val="80000"/>
          </a:schemeClr>
        </a:solidFill>
        <a:round/>
      </a:ln>
    </cs:spPr>
    <cs:defRPr sz="900" kern="120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effectRef idx="1"/>
    <cs:fontRef idx="minor">
      <a:schemeClr val="dk1"/>
    </cs:fontRef>
    <cs:spPr>
      <a:ln w="9525" cap="flat" cmpd="sng" algn="ctr">
        <a:solidFill>
          <a:schemeClr val="phClr">
            <a:alpha val="70000"/>
          </a:schemeClr>
        </a:solidFill>
        <a:prstDash val="sysDot"/>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rnd">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rnd">
        <a:solidFill>
          <a:schemeClr val="dk1">
            <a:lumMod val="65000"/>
            <a:lumOff val="35000"/>
          </a:schemeClr>
        </a:solidFill>
        <a:round/>
      </a:ln>
    </cs:spPr>
  </cs:downBar>
  <cs:dropLine>
    <cs:lnRef idx="0"/>
    <cs:fillRef idx="0"/>
    <cs:effectRef idx="0"/>
    <cs:fontRef idx="minor">
      <a:schemeClr val="dk1"/>
    </cs:fontRef>
    <cs:spPr>
      <a:ln w="9525" cap="rnd">
        <a:solidFill>
          <a:schemeClr val="dk1">
            <a:lumMod val="35000"/>
            <a:lumOff val="65000"/>
          </a:schemeClr>
        </a:solidFill>
        <a:round/>
      </a:ln>
    </cs:spPr>
  </cs:dropLine>
  <cs:errorBar>
    <cs:lnRef idx="0"/>
    <cs:fillRef idx="0"/>
    <cs:effectRef idx="0"/>
    <cs:fontRef idx="minor">
      <a:schemeClr val="dk1"/>
    </cs:fontRef>
    <cs:spPr>
      <a:ln w="9525" cap="rnd">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rnd">
        <a:solidFill>
          <a:schemeClr val="dk1">
            <a:lumMod val="35000"/>
            <a:lumOff val="65000"/>
          </a:schemeClr>
        </a:solidFill>
        <a:round/>
      </a:ln>
    </cs:spPr>
  </cs:hiLoLine>
  <cs:leaderLine>
    <cs:lnRef idx="0"/>
    <cs:fillRef idx="0"/>
    <cs:effectRef idx="0"/>
    <cs:fontRef idx="minor">
      <a:schemeClr val="dk1"/>
    </cs:fontRef>
    <cs:spPr>
      <a:ln w="9525" cap="rnd">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spc="0" baseline="0"/>
  </cs:legend>
  <cs:plotArea>
    <cs:lnRef idx="0"/>
    <cs:fillRef idx="0"/>
    <cs:effectRef idx="0"/>
    <cs:fontRef idx="minor">
      <a:schemeClr val="dk1"/>
    </cs:fontRef>
    <cs:spPr>
      <a:gradFill>
        <a:gsLst>
          <a:gs pos="100000">
            <a:schemeClr val="lt1">
              <a:lumMod val="95000"/>
            </a:schemeClr>
          </a:gs>
          <a:gs pos="0">
            <a:schemeClr val="lt1">
              <a:alpha val="0"/>
            </a:schemeClr>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rnd">
        <a:solidFill>
          <a:schemeClr val="dk1">
            <a:lumMod val="20000"/>
            <a:lumOff val="80000"/>
          </a:schemeClr>
        </a:solidFill>
        <a:round/>
      </a:ln>
    </cs:spPr>
    <cs:defRPr sz="900" kern="1200"/>
  </cs:seriesAxis>
  <cs:seriesLine>
    <cs:lnRef idx="0"/>
    <cs:fillRef idx="0"/>
    <cs:effectRef idx="0"/>
    <cs:fontRef idx="minor">
      <a:schemeClr val="dk1"/>
    </cs:fontRef>
    <cs:spPr>
      <a:ln w="9525" cap="rnd">
        <a:solidFill>
          <a:schemeClr val="dk1">
            <a:lumMod val="35000"/>
            <a:lumOff val="65000"/>
          </a:schemeClr>
        </a:solidFill>
        <a:round/>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cs:spPr>
  </cs:upBar>
  <cs:valueAxis>
    <cs:lnRef idx="0"/>
    <cs:fillRef idx="0"/>
    <cs:effectRef idx="0"/>
    <cs:fontRef idx="minor">
      <a:schemeClr val="dk1">
        <a:lumMod val="65000"/>
        <a:lumOff val="35000"/>
      </a:schemeClr>
    </cs:fontRef>
    <cs:spPr>
      <a:ln w="9525" cap="rnd">
        <a:solidFill>
          <a:schemeClr val="dk1">
            <a:lumMod val="25000"/>
            <a:lumOff val="75000"/>
          </a:schemeClr>
        </a:solidFill>
        <a:round/>
      </a:ln>
    </cs:spPr>
    <cs:defRPr sz="900" kern="1200" spc="0" baseline="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3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46">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spPr>
      <a:ln w="9525" cap="rnd">
        <a:solidFill>
          <a:schemeClr val="dk1">
            <a:lumMod val="20000"/>
            <a:lumOff val="80000"/>
          </a:schemeClr>
        </a:solidFill>
        <a:round/>
      </a:ln>
    </cs:spPr>
    <cs:defRPr sz="900" kern="120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effectRef idx="1"/>
    <cs:fontRef idx="minor">
      <a:schemeClr val="dk1"/>
    </cs:fontRef>
    <cs:spPr>
      <a:ln w="9525" cap="flat" cmpd="sng" algn="ctr">
        <a:solidFill>
          <a:schemeClr val="phClr">
            <a:alpha val="70000"/>
          </a:schemeClr>
        </a:solidFill>
        <a:prstDash val="sysDot"/>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rnd">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rnd">
        <a:solidFill>
          <a:schemeClr val="dk1">
            <a:lumMod val="65000"/>
            <a:lumOff val="35000"/>
          </a:schemeClr>
        </a:solidFill>
        <a:round/>
      </a:ln>
    </cs:spPr>
  </cs:downBar>
  <cs:dropLine>
    <cs:lnRef idx="0"/>
    <cs:fillRef idx="0"/>
    <cs:effectRef idx="0"/>
    <cs:fontRef idx="minor">
      <a:schemeClr val="dk1"/>
    </cs:fontRef>
    <cs:spPr>
      <a:ln w="9525" cap="rnd">
        <a:solidFill>
          <a:schemeClr val="dk1">
            <a:lumMod val="35000"/>
            <a:lumOff val="65000"/>
          </a:schemeClr>
        </a:solidFill>
        <a:round/>
      </a:ln>
    </cs:spPr>
  </cs:dropLine>
  <cs:errorBar>
    <cs:lnRef idx="0"/>
    <cs:fillRef idx="0"/>
    <cs:effectRef idx="0"/>
    <cs:fontRef idx="minor">
      <a:schemeClr val="dk1"/>
    </cs:fontRef>
    <cs:spPr>
      <a:ln w="9525" cap="rnd">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rnd">
        <a:solidFill>
          <a:schemeClr val="dk1">
            <a:lumMod val="35000"/>
            <a:lumOff val="65000"/>
          </a:schemeClr>
        </a:solidFill>
        <a:round/>
      </a:ln>
    </cs:spPr>
  </cs:hiLoLine>
  <cs:leaderLine>
    <cs:lnRef idx="0"/>
    <cs:fillRef idx="0"/>
    <cs:effectRef idx="0"/>
    <cs:fontRef idx="minor">
      <a:schemeClr val="dk1"/>
    </cs:fontRef>
    <cs:spPr>
      <a:ln w="9525" cap="rnd">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spc="0" baseline="0"/>
  </cs:legend>
  <cs:plotArea>
    <cs:lnRef idx="0"/>
    <cs:fillRef idx="0"/>
    <cs:effectRef idx="0"/>
    <cs:fontRef idx="minor">
      <a:schemeClr val="dk1"/>
    </cs:fontRef>
    <cs:spPr>
      <a:gradFill>
        <a:gsLst>
          <a:gs pos="100000">
            <a:schemeClr val="lt1">
              <a:lumMod val="95000"/>
            </a:schemeClr>
          </a:gs>
          <a:gs pos="0">
            <a:schemeClr val="lt1">
              <a:alpha val="0"/>
            </a:schemeClr>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rnd">
        <a:solidFill>
          <a:schemeClr val="dk1">
            <a:lumMod val="20000"/>
            <a:lumOff val="80000"/>
          </a:schemeClr>
        </a:solidFill>
        <a:round/>
      </a:ln>
    </cs:spPr>
    <cs:defRPr sz="900" kern="1200"/>
  </cs:seriesAxis>
  <cs:seriesLine>
    <cs:lnRef idx="0"/>
    <cs:fillRef idx="0"/>
    <cs:effectRef idx="0"/>
    <cs:fontRef idx="minor">
      <a:schemeClr val="dk1"/>
    </cs:fontRef>
    <cs:spPr>
      <a:ln w="9525" cap="rnd">
        <a:solidFill>
          <a:schemeClr val="dk1">
            <a:lumMod val="35000"/>
            <a:lumOff val="65000"/>
          </a:schemeClr>
        </a:solidFill>
        <a:round/>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cs:spPr>
  </cs:upBar>
  <cs:valueAxis>
    <cs:lnRef idx="0"/>
    <cs:fillRef idx="0"/>
    <cs:effectRef idx="0"/>
    <cs:fontRef idx="minor">
      <a:schemeClr val="dk1">
        <a:lumMod val="65000"/>
        <a:lumOff val="35000"/>
      </a:schemeClr>
    </cs:fontRef>
    <cs:spPr>
      <a:ln w="9525" cap="rnd">
        <a:solidFill>
          <a:schemeClr val="dk1">
            <a:lumMod val="25000"/>
            <a:lumOff val="75000"/>
          </a:schemeClr>
        </a:solidFill>
        <a:round/>
      </a:ln>
    </cs:spPr>
    <cs:defRPr sz="900" kern="1200" spc="0" baseline="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11/17/2016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and thank you for attending this presentation today. We are the North Carolina Water Resources team</a:t>
            </a:r>
            <a:r>
              <a:rPr lang="en-US" baseline="0" dirty="0"/>
              <a:t> and our project involves utilizing NASA Earth observation data along with other datasets to track nutrient levels in Jordan Lake, North Carolina, to support water quality management efforts.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a:t>
            </a:fld>
            <a:endParaRPr lang="en-US"/>
          </a:p>
        </p:txBody>
      </p:sp>
    </p:spTree>
    <p:extLst>
      <p:ext uri="{BB962C8B-B14F-4D97-AF65-F5344CB8AC3E}">
        <p14:creationId xmlns:p14="http://schemas.microsoft.com/office/powerpoint/2010/main" val="159561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dirty="0"/>
              <a:t>NASA Earth</a:t>
            </a:r>
            <a:r>
              <a:rPr lang="en-US" baseline="0" dirty="0"/>
              <a:t> observations used in this project were the Tropical Rainfall Measuring Mission (TRMM) Microwave Imager (TMI) Multi-satellite Precipitation Analysis (TMPA) and the </a:t>
            </a:r>
            <a:r>
              <a:rPr lang="en-US" dirty="0">
                <a:solidFill>
                  <a:schemeClr val="accent5">
                    <a:lumMod val="50000"/>
                  </a:schemeClr>
                </a:solidFill>
                <a:latin typeface="Questrial"/>
                <a:ea typeface="Questrial"/>
                <a:cs typeface="Questrial"/>
                <a:sym typeface="Questrial"/>
              </a:rPr>
              <a:t>Global Precipitation Measurement (GPM) Integrated Multi-satellite Retrievals for GPM (IMERG). </a:t>
            </a: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endParaRPr lang="en-US" dirty="0">
              <a:solidFill>
                <a:schemeClr val="accent5">
                  <a:lumMod val="50000"/>
                </a:schemeClr>
              </a:solidFill>
              <a:latin typeface="Questrial"/>
              <a:ea typeface="Questrial"/>
              <a:cs typeface="Questrial"/>
              <a:sym typeface="Questrial"/>
            </a:endParaRP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dirty="0">
                <a:solidFill>
                  <a:schemeClr val="accent5">
                    <a:lumMod val="50000"/>
                  </a:schemeClr>
                </a:solidFill>
                <a:latin typeface="Questrial"/>
                <a:ea typeface="Questrial"/>
                <a:cs typeface="Questrial"/>
                <a:sym typeface="Questrial"/>
              </a:rPr>
              <a:t>Both GPM</a:t>
            </a:r>
            <a:r>
              <a:rPr lang="en-US" baseline="0" dirty="0">
                <a:solidFill>
                  <a:schemeClr val="accent5">
                    <a:lumMod val="50000"/>
                  </a:schemeClr>
                </a:solidFill>
                <a:latin typeface="Questrial"/>
                <a:ea typeface="Questrial"/>
                <a:cs typeface="Questrial"/>
                <a:sym typeface="Questrial"/>
              </a:rPr>
              <a:t> and TRMM were used to obtain precipitation data from 2009-2014.</a:t>
            </a:r>
            <a:endParaRPr lang="en-US" dirty="0">
              <a:solidFill>
                <a:schemeClr val="accent5">
                  <a:lumMod val="50000"/>
                </a:schemeClr>
              </a:solidFill>
              <a:latin typeface="Questrial"/>
              <a:ea typeface="Questrial"/>
              <a:cs typeface="Questrial"/>
              <a:sym typeface="Questrial"/>
            </a:endParaRP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endParaRPr lang="en-US" dirty="0">
              <a:solidFill>
                <a:schemeClr val="accent5">
                  <a:lumMod val="50000"/>
                </a:schemeClr>
              </a:solidFill>
              <a:latin typeface="Questrial"/>
              <a:ea typeface="Questrial"/>
              <a:cs typeface="Questrial"/>
              <a:sym typeface="Questrial"/>
            </a:endParaRP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sz="1200" b="0" i="0" kern="1200" dirty="0">
                <a:solidFill>
                  <a:schemeClr val="tx1"/>
                </a:solidFill>
                <a:effectLst/>
                <a:latin typeface="+mn-lt"/>
                <a:ea typeface="+mn-ea"/>
                <a:cs typeface="+mn-cs"/>
              </a:rPr>
              <a:t>North American Land Data Assimilation System (NLDAS) was</a:t>
            </a:r>
            <a:r>
              <a:rPr lang="en-US" sz="1200" b="0" i="0" kern="1200" baseline="0" dirty="0">
                <a:solidFill>
                  <a:schemeClr val="tx1"/>
                </a:solidFill>
                <a:effectLst/>
                <a:latin typeface="+mn-lt"/>
                <a:ea typeface="+mn-ea"/>
                <a:cs typeface="+mn-cs"/>
              </a:rPr>
              <a:t> used to obtain: </a:t>
            </a:r>
            <a:r>
              <a:rPr lang="en-US" sz="1200" b="0" i="0" u="none" strike="noStrike" cap="none" baseline="0" dirty="0">
                <a:solidFill>
                  <a:schemeClr val="dk1"/>
                </a:solidFill>
                <a:latin typeface="+mn-lt"/>
                <a:ea typeface="Calibri"/>
                <a:cs typeface="Calibri"/>
                <a:sym typeface="Calibri"/>
              </a:rPr>
              <a:t>temperature, humidity, wind speed, surface radiation</a:t>
            </a: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endParaRPr lang="en-US" dirty="0">
              <a:solidFill>
                <a:schemeClr val="accent5">
                  <a:lumMod val="50000"/>
                </a:schemeClr>
              </a:solidFill>
              <a:latin typeface="Questrial"/>
              <a:ea typeface="Questrial"/>
              <a:cs typeface="Questrial"/>
              <a:sym typeface="Questrial"/>
            </a:endParaRP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endParaRPr lang="en-US" sz="1100" dirty="0">
              <a:solidFill>
                <a:schemeClr val="accent5">
                  <a:lumMod val="50000"/>
                </a:schemeClr>
              </a:solidFill>
              <a:latin typeface="Questrial"/>
              <a:ea typeface="Questrial"/>
              <a:cs typeface="Questrial"/>
              <a:sym typeface="Questrial"/>
            </a:endParaRP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sz="1100" b="0" i="0" u="none" strike="noStrike" cap="none" dirty="0">
                <a:solidFill>
                  <a:schemeClr val="dk1"/>
                </a:solidFill>
                <a:latin typeface="+mn-lt"/>
                <a:ea typeface="Calibri"/>
                <a:cs typeface="Calibri"/>
                <a:sym typeface="Calibri"/>
              </a:rPr>
              <a:t>Image source: https://upload.wikimedia.org/wikipedia/commons/2/22/Earth_Western_Hemisphere_transparent_background.png</a:t>
            </a: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endParaRPr lang="en-US" sz="1100" dirty="0">
              <a:solidFill>
                <a:srgbClr val="7F7F7F"/>
              </a:solidFill>
              <a:latin typeface="Questrial"/>
              <a:ea typeface="Questrial"/>
              <a:cs typeface="Questrial"/>
              <a:sym typeface="Questrial"/>
            </a:endParaRPr>
          </a:p>
          <a:p>
            <a:pPr marL="0" marR="0" lvl="0" indent="0" algn="l" rtl="0">
              <a:spcBef>
                <a:spcPts val="0"/>
              </a:spcBef>
              <a:spcAft>
                <a:spcPts val="0"/>
              </a:spcAft>
              <a:buClr>
                <a:schemeClr val="dk1"/>
              </a:buClr>
              <a:buSzPct val="25000"/>
              <a:buFont typeface="Calibri"/>
              <a:buNone/>
            </a:pPr>
            <a:endParaRPr lang="en-US" baseline="0" dirty="0"/>
          </a:p>
          <a:p>
            <a:pPr marL="0" marR="0" lvl="0" indent="0" algn="l" rtl="0">
              <a:spcBef>
                <a:spcPts val="0"/>
              </a:spcBef>
              <a:spcAft>
                <a:spcPts val="0"/>
              </a:spcAft>
              <a:buClr>
                <a:schemeClr val="dk1"/>
              </a:buClr>
              <a:buSzPct val="25000"/>
              <a:buFont typeface="Calibri"/>
              <a:buNone/>
            </a:pPr>
            <a:endParaRPr lang="en-US" sz="1200" b="0" i="0" u="none" strike="noStrike" cap="none"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10</a:t>
            </a:fld>
            <a:endParaRPr lang="en-US"/>
          </a:p>
        </p:txBody>
      </p:sp>
    </p:spTree>
    <p:extLst>
      <p:ext uri="{BB962C8B-B14F-4D97-AF65-F5344CB8AC3E}">
        <p14:creationId xmlns:p14="http://schemas.microsoft.com/office/powerpoint/2010/main" val="28732158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Calibri"/>
              <a:buNone/>
            </a:pPr>
            <a:r>
              <a:rPr lang="en-US" baseline="0" dirty="0"/>
              <a:t>SWAT model is run using Earth observations and ancillary data.</a:t>
            </a:r>
          </a:p>
          <a:p>
            <a:pPr marL="0" marR="0" lvl="0" indent="0" algn="l" rtl="0">
              <a:lnSpc>
                <a:spcPct val="100000"/>
              </a:lnSpc>
              <a:spcBef>
                <a:spcPts val="0"/>
              </a:spcBef>
              <a:spcAft>
                <a:spcPts val="0"/>
              </a:spcAft>
              <a:buClr>
                <a:schemeClr val="dk1"/>
              </a:buClr>
              <a:buSzPct val="25000"/>
              <a:buFont typeface="Calibri"/>
              <a:buNone/>
            </a:pPr>
            <a:r>
              <a:rPr lang="en-US" baseline="0" dirty="0"/>
              <a:t>Model output includes many variables, including estimated nitrogen and phosphorus.</a:t>
            </a:r>
          </a:p>
          <a:p>
            <a:pPr marL="0" marR="0" lvl="0" indent="0" algn="l" rtl="0">
              <a:lnSpc>
                <a:spcPct val="100000"/>
              </a:lnSpc>
              <a:spcBef>
                <a:spcPts val="0"/>
              </a:spcBef>
              <a:spcAft>
                <a:spcPts val="0"/>
              </a:spcAft>
              <a:buClr>
                <a:schemeClr val="dk1"/>
              </a:buClr>
              <a:buSzPct val="25000"/>
              <a:buFont typeface="Calibri"/>
              <a:buNone/>
            </a:pPr>
            <a:r>
              <a:rPr lang="en-US" baseline="0" dirty="0"/>
              <a:t>These are statistically compared to in-situ data. </a:t>
            </a:r>
          </a:p>
          <a:p>
            <a:pPr marL="0" marR="0" lvl="0" indent="0" algn="l" rtl="0">
              <a:lnSpc>
                <a:spcPct val="100000"/>
              </a:lnSpc>
              <a:spcBef>
                <a:spcPts val="0"/>
              </a:spcBef>
              <a:spcAft>
                <a:spcPts val="0"/>
              </a:spcAft>
              <a:buClr>
                <a:schemeClr val="dk1"/>
              </a:buClr>
              <a:buSzPct val="25000"/>
              <a:buFont typeface="Calibri"/>
              <a:buNone/>
            </a:pPr>
            <a:r>
              <a:rPr lang="en-US" baseline="0" dirty="0"/>
              <a:t>Parameters are adjusted </a:t>
            </a:r>
            <a:r>
              <a:rPr lang="en-US" dirty="0"/>
              <a:t>as needed to calibrate the model.</a:t>
            </a:r>
          </a:p>
          <a:p>
            <a:pPr marL="0" marR="0" lvl="0" indent="0" algn="l" rtl="0">
              <a:lnSpc>
                <a:spcPct val="100000"/>
              </a:lnSpc>
              <a:spcBef>
                <a:spcPts val="0"/>
              </a:spcBef>
              <a:spcAft>
                <a:spcPts val="0"/>
              </a:spcAft>
              <a:buClr>
                <a:schemeClr val="dk1"/>
              </a:buClr>
              <a:buSzPct val="25000"/>
              <a:buFont typeface="Calibri"/>
              <a:buNone/>
            </a:pPr>
            <a:endParaRPr lang="en-US" dirty="0"/>
          </a:p>
          <a:p>
            <a:pPr marL="0" marR="0" lvl="0" indent="0" algn="l" rtl="0">
              <a:lnSpc>
                <a:spcPct val="100000"/>
              </a:lnSpc>
              <a:spcBef>
                <a:spcPts val="0"/>
              </a:spcBef>
              <a:spcAft>
                <a:spcPts val="0"/>
              </a:spcAft>
              <a:buClr>
                <a:schemeClr val="dk1"/>
              </a:buClr>
              <a:buSzPct val="25000"/>
              <a:buFont typeface="Calibri"/>
              <a:buNone/>
            </a:pPr>
            <a:r>
              <a:rPr lang="en-US" dirty="0"/>
              <a:t>Explain time period (warm up of 2 years and 2009-2014) </a:t>
            </a:r>
          </a:p>
          <a:p>
            <a:pPr marL="0" marR="0" lvl="0" indent="0" algn="l" rtl="0">
              <a:lnSpc>
                <a:spcPct val="100000"/>
              </a:lnSpc>
              <a:spcBef>
                <a:spcPts val="0"/>
              </a:spcBef>
              <a:spcAft>
                <a:spcPts val="0"/>
              </a:spcAft>
              <a:buClr>
                <a:schemeClr val="dk1"/>
              </a:buClr>
              <a:buSzPct val="25000"/>
              <a:buFont typeface="Calibri"/>
              <a:buNone/>
            </a:pPr>
            <a:endParaRPr lang="en-US" dirty="0"/>
          </a:p>
          <a:p>
            <a:pPr marL="0" marR="0" lvl="0" indent="0" algn="l" rtl="0">
              <a:lnSpc>
                <a:spcPct val="100000"/>
              </a:lnSpc>
              <a:spcBef>
                <a:spcPts val="0"/>
              </a:spcBef>
              <a:spcAft>
                <a:spcPts val="0"/>
              </a:spcAft>
              <a:buClr>
                <a:schemeClr val="dk1"/>
              </a:buClr>
              <a:buSzPct val="25000"/>
              <a:buFont typeface="Calibri"/>
              <a:buNone/>
            </a:pPr>
            <a:r>
              <a:rPr lang="en-US" dirty="0"/>
              <a:t>We</a:t>
            </a:r>
            <a:r>
              <a:rPr lang="en-US" baseline="0" dirty="0"/>
              <a:t> have been comparing SWAT model output with in-situ data and statistically analyzing the data </a:t>
            </a:r>
          </a:p>
          <a:p>
            <a:pPr marL="0" marR="0" lvl="0" indent="0" algn="l" rtl="0">
              <a:lnSpc>
                <a:spcPct val="100000"/>
              </a:lnSpc>
              <a:spcBef>
                <a:spcPts val="0"/>
              </a:spcBef>
              <a:spcAft>
                <a:spcPts val="0"/>
              </a:spcAft>
              <a:buClr>
                <a:schemeClr val="dk1"/>
              </a:buClr>
              <a:buSzPct val="25000"/>
              <a:buFont typeface="Calibri"/>
              <a:buNone/>
            </a:pPr>
            <a:r>
              <a:rPr lang="en-US" baseline="0" dirty="0"/>
              <a:t>The next step is to calibrate the model to improve the output to better match in-situ data </a:t>
            </a:r>
            <a:endParaRPr lang="en-US" dirty="0"/>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endParaRPr lang="en-US" baseline="0" dirty="0"/>
          </a:p>
        </p:txBody>
      </p:sp>
      <p:sp>
        <p:nvSpPr>
          <p:cNvPr id="4" name="Slide Number Placeholder 3"/>
          <p:cNvSpPr>
            <a:spLocks noGrp="1"/>
          </p:cNvSpPr>
          <p:nvPr>
            <p:ph type="sldNum" sz="quarter" idx="10"/>
          </p:nvPr>
        </p:nvSpPr>
        <p:spPr/>
        <p:txBody>
          <a:bodyPr/>
          <a:lstStyle/>
          <a:p>
            <a:fld id="{DFFCE636-EDCB-4E8F-A496-90D3D4BBB61E}" type="slidenum">
              <a:rPr lang="en-US" smtClean="0"/>
              <a:t>11</a:t>
            </a:fld>
            <a:endParaRPr lang="en-US"/>
          </a:p>
        </p:txBody>
      </p:sp>
    </p:spTree>
    <p:extLst>
      <p:ext uri="{BB962C8B-B14F-4D97-AF65-F5344CB8AC3E}">
        <p14:creationId xmlns:p14="http://schemas.microsoft.com/office/powerpoint/2010/main" val="10428675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ct val="25000"/>
              <a:buFontTx/>
              <a:buNone/>
              <a:tabLst/>
              <a:defRPr/>
            </a:pPr>
            <a:r>
              <a:rPr lang="en-US" baseline="0" dirty="0"/>
              <a:t>The SWAT model produces estimates of water flow, nitrogen, and phosphorus for each section of the watershed. </a:t>
            </a:r>
          </a:p>
          <a:p>
            <a:pPr marL="0" marR="0" lvl="0" indent="0" algn="l" defTabSz="914400" rtl="0" eaLnBrk="1" fontAlgn="auto" latinLnBrk="0" hangingPunct="1">
              <a:lnSpc>
                <a:spcPct val="100000"/>
              </a:lnSpc>
              <a:spcBef>
                <a:spcPts val="0"/>
              </a:spcBef>
              <a:spcAft>
                <a:spcPts val="0"/>
              </a:spcAft>
              <a:buClr>
                <a:schemeClr val="dk1"/>
              </a:buClr>
              <a:buSzPct val="25000"/>
              <a:buFontTx/>
              <a:buNone/>
              <a:tabLst/>
              <a:defRPr/>
            </a:pPr>
            <a:r>
              <a:rPr lang="en-US" baseline="0" dirty="0"/>
              <a:t>These results shows the SWAT model output </a:t>
            </a:r>
          </a:p>
          <a:p>
            <a:pPr marL="171450" marR="0" lvl="0" indent="-171450" algn="l" defTabSz="914400" rtl="0" eaLnBrk="1" fontAlgn="auto" latinLnBrk="0" hangingPunct="1">
              <a:lnSpc>
                <a:spcPct val="100000"/>
              </a:lnSpc>
              <a:spcBef>
                <a:spcPts val="0"/>
              </a:spcBef>
              <a:spcAft>
                <a:spcPts val="0"/>
              </a:spcAft>
              <a:buClr>
                <a:schemeClr val="dk1"/>
              </a:buClr>
              <a:buSzPct val="25000"/>
              <a:buFontTx/>
              <a:buChar char="-"/>
              <a:tabLst/>
              <a:defRPr/>
            </a:pPr>
            <a:endParaRPr lang="en-US" baseline="0" dirty="0"/>
          </a:p>
          <a:p>
            <a:pPr marL="171450" marR="0" lvl="0" indent="-171450" algn="l" defTabSz="914400" rtl="0" eaLnBrk="1" fontAlgn="auto" latinLnBrk="0" hangingPunct="1">
              <a:lnSpc>
                <a:spcPct val="100000"/>
              </a:lnSpc>
              <a:spcBef>
                <a:spcPts val="0"/>
              </a:spcBef>
              <a:spcAft>
                <a:spcPts val="0"/>
              </a:spcAft>
              <a:buClr>
                <a:schemeClr val="dk1"/>
              </a:buClr>
              <a:buSzPct val="25000"/>
              <a:buFontTx/>
              <a:buChar char="-"/>
              <a:tabLst/>
              <a:defRPr/>
            </a:pPr>
            <a:r>
              <a:rPr lang="en-US" baseline="0" dirty="0"/>
              <a:t>These results show N, P, and Flow for each section of the watershed (this graph depicts Reach 28) </a:t>
            </a:r>
          </a:p>
          <a:p>
            <a:pPr marL="171450" marR="0" lvl="0" indent="-171450" algn="l" defTabSz="914400" rtl="0" eaLnBrk="1" fontAlgn="auto" latinLnBrk="0" hangingPunct="1">
              <a:lnSpc>
                <a:spcPct val="100000"/>
              </a:lnSpc>
              <a:spcBef>
                <a:spcPts val="0"/>
              </a:spcBef>
              <a:spcAft>
                <a:spcPts val="0"/>
              </a:spcAft>
              <a:buClr>
                <a:schemeClr val="dk1"/>
              </a:buClr>
              <a:buSzPct val="25000"/>
              <a:buFontTx/>
              <a:buChar char="-"/>
              <a:tabLst/>
              <a:defRPr/>
            </a:pPr>
            <a:r>
              <a:rPr lang="en-US" baseline="0" dirty="0"/>
              <a:t>Simulated data includes ancillary datasets with weather generator for climate data</a:t>
            </a:r>
          </a:p>
          <a:p>
            <a:pPr marL="171450" marR="0" lvl="0" indent="-171450" algn="l" defTabSz="914400" rtl="0" eaLnBrk="1" fontAlgn="auto" latinLnBrk="0" hangingPunct="1">
              <a:lnSpc>
                <a:spcPct val="100000"/>
              </a:lnSpc>
              <a:spcBef>
                <a:spcPts val="0"/>
              </a:spcBef>
              <a:spcAft>
                <a:spcPts val="0"/>
              </a:spcAft>
              <a:buClr>
                <a:schemeClr val="dk1"/>
              </a:buClr>
              <a:buSzPct val="25000"/>
              <a:buFontTx/>
              <a:buChar char="-"/>
              <a:tabLst/>
              <a:defRPr/>
            </a:pPr>
            <a:r>
              <a:rPr lang="en-US" baseline="0" dirty="0"/>
              <a:t>The next graph shows data with NASA Earth Observations included in place of weather generator data </a:t>
            </a:r>
          </a:p>
          <a:p>
            <a:pPr marL="171450" marR="0" lvl="0" indent="-171450" algn="l" defTabSz="914400" rtl="0" eaLnBrk="1" fontAlgn="auto" latinLnBrk="0" hangingPunct="1">
              <a:lnSpc>
                <a:spcPct val="100000"/>
              </a:lnSpc>
              <a:spcBef>
                <a:spcPts val="0"/>
              </a:spcBef>
              <a:spcAft>
                <a:spcPts val="0"/>
              </a:spcAft>
              <a:buClr>
                <a:schemeClr val="dk1"/>
              </a:buClr>
              <a:buSzPct val="25000"/>
              <a:buFontTx/>
              <a:buChar char="-"/>
              <a:tabLst/>
              <a:defRPr/>
            </a:pPr>
            <a:endParaRPr lang="en-US" baseline="0" dirty="0"/>
          </a:p>
          <a:p>
            <a:pPr marL="0" marR="0" lvl="0" indent="0" algn="l" defTabSz="914400" rtl="0" eaLnBrk="1" fontAlgn="auto" latinLnBrk="0" hangingPunct="1">
              <a:lnSpc>
                <a:spcPct val="100000"/>
              </a:lnSpc>
              <a:spcBef>
                <a:spcPts val="0"/>
              </a:spcBef>
              <a:spcAft>
                <a:spcPts val="0"/>
              </a:spcAft>
              <a:buClr>
                <a:schemeClr val="dk1"/>
              </a:buClr>
              <a:buSzPct val="25000"/>
              <a:buFontTx/>
              <a:buNone/>
              <a:tabLst/>
              <a:defRPr/>
            </a:pPr>
            <a:r>
              <a:rPr lang="en-US" baseline="0" dirty="0"/>
              <a:t>You can see that the estimates are not the same.</a:t>
            </a:r>
          </a:p>
        </p:txBody>
      </p:sp>
      <p:sp>
        <p:nvSpPr>
          <p:cNvPr id="4" name="Slide Number Placeholder 3"/>
          <p:cNvSpPr>
            <a:spLocks noGrp="1"/>
          </p:cNvSpPr>
          <p:nvPr>
            <p:ph type="sldNum" sz="quarter" idx="10"/>
          </p:nvPr>
        </p:nvSpPr>
        <p:spPr/>
        <p:txBody>
          <a:bodyPr/>
          <a:lstStyle/>
          <a:p>
            <a:fld id="{DFFCE636-EDCB-4E8F-A496-90D3D4BBB61E}" type="slidenum">
              <a:rPr lang="en-US" smtClean="0"/>
              <a:t>12</a:t>
            </a:fld>
            <a:endParaRPr lang="en-US"/>
          </a:p>
        </p:txBody>
      </p:sp>
    </p:spTree>
    <p:extLst>
      <p:ext uri="{BB962C8B-B14F-4D97-AF65-F5344CB8AC3E}">
        <p14:creationId xmlns:p14="http://schemas.microsoft.com/office/powerpoint/2010/main" val="19927145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baseline="0" dirty="0"/>
              <a:t>There is a comparison of N and P in each model (simulated and satellite data) and corresponding R2 values. The low R2 values show that there is little correlation between the two models. </a:t>
            </a: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endParaRPr lang="en-US" baseline="0" dirty="0"/>
          </a:p>
        </p:txBody>
      </p:sp>
      <p:sp>
        <p:nvSpPr>
          <p:cNvPr id="4" name="Slide Number Placeholder 3"/>
          <p:cNvSpPr>
            <a:spLocks noGrp="1"/>
          </p:cNvSpPr>
          <p:nvPr>
            <p:ph type="sldNum" sz="quarter" idx="10"/>
          </p:nvPr>
        </p:nvSpPr>
        <p:spPr/>
        <p:txBody>
          <a:bodyPr/>
          <a:lstStyle/>
          <a:p>
            <a:fld id="{DFFCE636-EDCB-4E8F-A496-90D3D4BBB61E}" type="slidenum">
              <a:rPr lang="en-US" smtClean="0"/>
              <a:t>13</a:t>
            </a:fld>
            <a:endParaRPr lang="en-US"/>
          </a:p>
        </p:txBody>
      </p:sp>
    </p:spTree>
    <p:extLst>
      <p:ext uri="{BB962C8B-B14F-4D97-AF65-F5344CB8AC3E}">
        <p14:creationId xmlns:p14="http://schemas.microsoft.com/office/powerpoint/2010/main" val="8434503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ct val="25000"/>
              <a:buFontTx/>
              <a:buNone/>
              <a:tabLst/>
              <a:defRPr/>
            </a:pPr>
            <a:r>
              <a:rPr lang="en-US" baseline="0" dirty="0"/>
              <a:t>Our in situ data came from USGS monitoring stations.</a:t>
            </a:r>
          </a:p>
          <a:p>
            <a:pPr marL="0" marR="0" lvl="0" indent="0" algn="l" defTabSz="914400" rtl="0" eaLnBrk="1" fontAlgn="auto" latinLnBrk="0" hangingPunct="1">
              <a:lnSpc>
                <a:spcPct val="100000"/>
              </a:lnSpc>
              <a:spcBef>
                <a:spcPts val="0"/>
              </a:spcBef>
              <a:spcAft>
                <a:spcPts val="0"/>
              </a:spcAft>
              <a:buClr>
                <a:schemeClr val="dk1"/>
              </a:buClr>
              <a:buSzPct val="25000"/>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
                <a:schemeClr val="dk1"/>
              </a:buClr>
              <a:buSzPct val="25000"/>
              <a:buFontTx/>
              <a:buNone/>
              <a:tabLst/>
              <a:defRPr/>
            </a:pPr>
            <a:r>
              <a:rPr lang="en-US" baseline="0" dirty="0"/>
              <a:t>There are numerous USGS monitoring stations in the watershed, but each station collected different data at different time intervals for different time periods. We chose to test our model against data fro Station 24, which is located at5 the outlet of reach 28 because the station included daily flow data for the entire study period.</a:t>
            </a:r>
          </a:p>
          <a:p>
            <a:pPr marL="0" marR="0" lvl="0" indent="0" algn="l" defTabSz="914400" rtl="0" eaLnBrk="1" fontAlgn="auto" latinLnBrk="0" hangingPunct="1">
              <a:lnSpc>
                <a:spcPct val="100000"/>
              </a:lnSpc>
              <a:spcBef>
                <a:spcPts val="0"/>
              </a:spcBef>
              <a:spcAft>
                <a:spcPts val="0"/>
              </a:spcAft>
              <a:buClr>
                <a:schemeClr val="dk1"/>
              </a:buClr>
              <a:buSzPct val="25000"/>
              <a:buFontTx/>
              <a:buNone/>
              <a:tabLst/>
              <a:defRPr/>
            </a:pPr>
            <a:endParaRPr lang="en-US" baseline="0" dirty="0"/>
          </a:p>
        </p:txBody>
      </p:sp>
      <p:sp>
        <p:nvSpPr>
          <p:cNvPr id="4" name="Slide Number Placeholder 3"/>
          <p:cNvSpPr>
            <a:spLocks noGrp="1"/>
          </p:cNvSpPr>
          <p:nvPr>
            <p:ph type="sldNum" sz="quarter" idx="10"/>
          </p:nvPr>
        </p:nvSpPr>
        <p:spPr/>
        <p:txBody>
          <a:bodyPr/>
          <a:lstStyle/>
          <a:p>
            <a:fld id="{DFFCE636-EDCB-4E8F-A496-90D3D4BBB61E}" type="slidenum">
              <a:rPr lang="en-US" smtClean="0"/>
              <a:t>14</a:t>
            </a:fld>
            <a:endParaRPr lang="en-US"/>
          </a:p>
        </p:txBody>
      </p:sp>
    </p:spTree>
    <p:extLst>
      <p:ext uri="{BB962C8B-B14F-4D97-AF65-F5344CB8AC3E}">
        <p14:creationId xmlns:p14="http://schemas.microsoft.com/office/powerpoint/2010/main" val="34094942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baseline="0" dirty="0"/>
              <a:t>Nitrogen and phosphorus data was also available, but not for our study period. There were also gaps in the data.</a:t>
            </a: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endParaRPr lang="en-US" baseline="0" dirty="0"/>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endParaRPr lang="en-US" baseline="0" dirty="0"/>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baseline="0" dirty="0"/>
              <a:t>So, we chose to look at in-situ flow data for station 24  </a:t>
            </a: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endParaRPr lang="en-US" baseline="0" dirty="0"/>
          </a:p>
        </p:txBody>
      </p:sp>
      <p:sp>
        <p:nvSpPr>
          <p:cNvPr id="4" name="Slide Number Placeholder 3"/>
          <p:cNvSpPr>
            <a:spLocks noGrp="1"/>
          </p:cNvSpPr>
          <p:nvPr>
            <p:ph type="sldNum" sz="quarter" idx="10"/>
          </p:nvPr>
        </p:nvSpPr>
        <p:spPr/>
        <p:txBody>
          <a:bodyPr/>
          <a:lstStyle/>
          <a:p>
            <a:fld id="{DFFCE636-EDCB-4E8F-A496-90D3D4BBB61E}" type="slidenum">
              <a:rPr lang="en-US" smtClean="0"/>
              <a:t>15</a:t>
            </a:fld>
            <a:endParaRPr lang="en-US"/>
          </a:p>
        </p:txBody>
      </p:sp>
    </p:spTree>
    <p:extLst>
      <p:ext uri="{BB962C8B-B14F-4D97-AF65-F5344CB8AC3E}">
        <p14:creationId xmlns:p14="http://schemas.microsoft.com/office/powerpoint/2010/main" val="39122035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baseline="0" dirty="0"/>
              <a:t>This graph shows the in-situ average monthly flow rate (red) and the monthly average flow rates calculated by SWAT with both simulated data (green) and Earth observation data (blue). You can see that the models produced very different measurement of flow rate. When these were compared to each other, we obtained a very low R2 value of 0.0475.</a:t>
            </a: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endParaRPr lang="en-US" baseline="0" dirty="0"/>
          </a:p>
        </p:txBody>
      </p:sp>
      <p:sp>
        <p:nvSpPr>
          <p:cNvPr id="4" name="Slide Number Placeholder 3"/>
          <p:cNvSpPr>
            <a:spLocks noGrp="1"/>
          </p:cNvSpPr>
          <p:nvPr>
            <p:ph type="sldNum" sz="quarter" idx="10"/>
          </p:nvPr>
        </p:nvSpPr>
        <p:spPr/>
        <p:txBody>
          <a:bodyPr/>
          <a:lstStyle/>
          <a:p>
            <a:fld id="{DFFCE636-EDCB-4E8F-A496-90D3D4BBB61E}" type="slidenum">
              <a:rPr lang="en-US" smtClean="0"/>
              <a:t>16</a:t>
            </a:fld>
            <a:endParaRPr lang="en-US"/>
          </a:p>
        </p:txBody>
      </p:sp>
    </p:spTree>
    <p:extLst>
      <p:ext uri="{BB962C8B-B14F-4D97-AF65-F5344CB8AC3E}">
        <p14:creationId xmlns:p14="http://schemas.microsoft.com/office/powerpoint/2010/main" val="37190995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baseline="0" dirty="0"/>
              <a:t>This graph shows the in-situ average monthly flow rate (red) and the monthly average flow rates calculated by SWAT with both simulated data (green) and Earth observation data (blue). You can see that the models produced very different measurement of flow rate. When these were compared to each other, we obtained a very low R2 value of 0.0475.</a:t>
            </a: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endParaRPr lang="en-US" baseline="0" dirty="0"/>
          </a:p>
        </p:txBody>
      </p:sp>
      <p:sp>
        <p:nvSpPr>
          <p:cNvPr id="4" name="Slide Number Placeholder 3"/>
          <p:cNvSpPr>
            <a:spLocks noGrp="1"/>
          </p:cNvSpPr>
          <p:nvPr>
            <p:ph type="sldNum" sz="quarter" idx="10"/>
          </p:nvPr>
        </p:nvSpPr>
        <p:spPr/>
        <p:txBody>
          <a:bodyPr/>
          <a:lstStyle/>
          <a:p>
            <a:fld id="{DFFCE636-EDCB-4E8F-A496-90D3D4BBB61E}" type="slidenum">
              <a:rPr lang="en-US" smtClean="0"/>
              <a:t>17</a:t>
            </a:fld>
            <a:endParaRPr lang="en-US"/>
          </a:p>
        </p:txBody>
      </p:sp>
    </p:spTree>
    <p:extLst>
      <p:ext uri="{BB962C8B-B14F-4D97-AF65-F5344CB8AC3E}">
        <p14:creationId xmlns:p14="http://schemas.microsoft.com/office/powerpoint/2010/main" val="16054088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Calibri"/>
              <a:buNone/>
            </a:pPr>
            <a:r>
              <a:rPr lang="en-US" baseline="0" dirty="0"/>
              <a:t>The next step is to improve R squared value by adjusting the model parameters </a:t>
            </a:r>
          </a:p>
          <a:p>
            <a:pPr marL="0" marR="0" lvl="0" indent="0" algn="l" rtl="0">
              <a:lnSpc>
                <a:spcPct val="100000"/>
              </a:lnSpc>
              <a:spcBef>
                <a:spcPts val="0"/>
              </a:spcBef>
              <a:spcAft>
                <a:spcPts val="0"/>
              </a:spcAft>
              <a:buClr>
                <a:schemeClr val="dk1"/>
              </a:buClr>
              <a:buSzPct val="25000"/>
              <a:buFont typeface="Calibri"/>
              <a:buNone/>
            </a:pPr>
            <a:endParaRPr lang="en-US" baseline="0" dirty="0"/>
          </a:p>
          <a:p>
            <a:pPr marL="0" marR="0" lvl="0" indent="0" algn="l" rtl="0">
              <a:lnSpc>
                <a:spcPct val="100000"/>
              </a:lnSpc>
              <a:spcBef>
                <a:spcPts val="0"/>
              </a:spcBef>
              <a:spcAft>
                <a:spcPts val="0"/>
              </a:spcAft>
              <a:buClr>
                <a:schemeClr val="dk1"/>
              </a:buClr>
              <a:buSzPct val="25000"/>
              <a:buFont typeface="Calibri"/>
              <a:buNone/>
            </a:pPr>
            <a:endParaRPr lang="en-US" baseline="0" dirty="0"/>
          </a:p>
        </p:txBody>
      </p:sp>
      <p:sp>
        <p:nvSpPr>
          <p:cNvPr id="4" name="Slide Number Placeholder 3"/>
          <p:cNvSpPr>
            <a:spLocks noGrp="1"/>
          </p:cNvSpPr>
          <p:nvPr>
            <p:ph type="sldNum" sz="quarter" idx="10"/>
          </p:nvPr>
        </p:nvSpPr>
        <p:spPr/>
        <p:txBody>
          <a:bodyPr/>
          <a:lstStyle/>
          <a:p>
            <a:fld id="{DFFCE636-EDCB-4E8F-A496-90D3D4BBB61E}" type="slidenum">
              <a:rPr lang="en-US" smtClean="0"/>
              <a:t>18</a:t>
            </a:fld>
            <a:endParaRPr lang="en-US"/>
          </a:p>
        </p:txBody>
      </p:sp>
    </p:spTree>
    <p:extLst>
      <p:ext uri="{BB962C8B-B14F-4D97-AF65-F5344CB8AC3E}">
        <p14:creationId xmlns:p14="http://schemas.microsoft.com/office/powerpoint/2010/main" val="2525047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baseline="0" dirty="0"/>
              <a:t>Once the model is calibrated, we will test its accuracy on another time period.</a:t>
            </a:r>
          </a:p>
        </p:txBody>
      </p:sp>
      <p:sp>
        <p:nvSpPr>
          <p:cNvPr id="4" name="Slide Number Placeholder 3"/>
          <p:cNvSpPr>
            <a:spLocks noGrp="1"/>
          </p:cNvSpPr>
          <p:nvPr>
            <p:ph type="sldNum" sz="quarter" idx="10"/>
          </p:nvPr>
        </p:nvSpPr>
        <p:spPr/>
        <p:txBody>
          <a:bodyPr/>
          <a:lstStyle/>
          <a:p>
            <a:fld id="{DFFCE636-EDCB-4E8F-A496-90D3D4BBB61E}" type="slidenum">
              <a:rPr lang="en-US" smtClean="0"/>
              <a:t>19</a:t>
            </a:fld>
            <a:endParaRPr lang="en-US"/>
          </a:p>
        </p:txBody>
      </p:sp>
    </p:spTree>
    <p:extLst>
      <p:ext uri="{BB962C8B-B14F-4D97-AF65-F5344CB8AC3E}">
        <p14:creationId xmlns:p14="http://schemas.microsoft.com/office/powerpoint/2010/main" val="137638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Clr>
                <a:schemeClr val="dk1"/>
              </a:buClr>
              <a:buSzPct val="25000"/>
              <a:buFont typeface="Calibri"/>
              <a:buNone/>
            </a:pPr>
            <a:r>
              <a:rPr lang="en-US" dirty="0"/>
              <a:t>We used NASA Earth observations to track nitrogen</a:t>
            </a:r>
            <a:r>
              <a:rPr lang="en-US" baseline="0" dirty="0"/>
              <a:t> and phosphorus levels in Jordan Lake, NC</a:t>
            </a:r>
            <a:endParaRPr lang="en-US" dirty="0"/>
          </a:p>
          <a:p>
            <a:pPr marL="0" marR="0" lvl="0" indent="0" algn="l" rtl="0">
              <a:spcBef>
                <a:spcPts val="0"/>
              </a:spcBef>
              <a:spcAft>
                <a:spcPts val="0"/>
              </a:spcAft>
              <a:buClr>
                <a:schemeClr val="dk1"/>
              </a:buClr>
              <a:buSzPct val="25000"/>
              <a:buFont typeface="Calibri"/>
              <a:buNone/>
            </a:pPr>
            <a:endParaRPr lang="en-US" dirty="0"/>
          </a:p>
          <a:p>
            <a:pPr marL="0" marR="0" lvl="0" indent="0" algn="l" rtl="0">
              <a:spcBef>
                <a:spcPts val="0"/>
              </a:spcBef>
              <a:spcAft>
                <a:spcPts val="0"/>
              </a:spcAft>
              <a:buClr>
                <a:schemeClr val="dk1"/>
              </a:buClr>
              <a:buSzPct val="25000"/>
              <a:buFont typeface="Calibri"/>
              <a:buNone/>
            </a:pPr>
            <a:r>
              <a:rPr lang="en-US" dirty="0"/>
              <a:t>Clean water is something</a:t>
            </a:r>
            <a:r>
              <a:rPr lang="en-US" baseline="0" dirty="0"/>
              <a:t> that we all depend on.  </a:t>
            </a:r>
            <a:r>
              <a:rPr lang="en-US" sz="1200" b="0" i="0" u="none" strike="noStrike" cap="none" baseline="0" dirty="0">
                <a:solidFill>
                  <a:schemeClr val="dk1"/>
                </a:solidFill>
                <a:latin typeface="+mn-lt"/>
                <a:ea typeface="Calibri"/>
                <a:cs typeface="Calibri"/>
                <a:sym typeface="Calibri"/>
              </a:rPr>
              <a:t>Here on the East Coast, we have plenty of lakes and streams – so we </a:t>
            </a:r>
            <a:r>
              <a:rPr lang="en-US" sz="1200" b="0" i="0" u="none" strike="noStrike" cap="none" dirty="0">
                <a:solidFill>
                  <a:schemeClr val="dk1"/>
                </a:solidFill>
                <a:latin typeface="+mn-lt"/>
                <a:ea typeface="Calibri"/>
                <a:cs typeface="Calibri"/>
                <a:sym typeface="Calibri"/>
              </a:rPr>
              <a:t>tend to think of access to clean water as a third world problem, but clean</a:t>
            </a:r>
            <a:r>
              <a:rPr lang="en-US" sz="1200" b="0" i="0" u="none" strike="noStrike" cap="none" baseline="0" dirty="0">
                <a:solidFill>
                  <a:schemeClr val="dk1"/>
                </a:solidFill>
                <a:latin typeface="+mn-lt"/>
                <a:ea typeface="Calibri"/>
                <a:cs typeface="Calibri"/>
                <a:sym typeface="Calibri"/>
              </a:rPr>
              <a:t> water is a limited resource even in North Carolina.</a:t>
            </a:r>
          </a:p>
          <a:p>
            <a:pPr marL="0" marR="0" lvl="0" indent="0" algn="l" rtl="0">
              <a:spcBef>
                <a:spcPts val="0"/>
              </a:spcBef>
              <a:spcAft>
                <a:spcPts val="0"/>
              </a:spcAft>
              <a:buClr>
                <a:schemeClr val="dk1"/>
              </a:buClr>
              <a:buSzPct val="25000"/>
              <a:buFont typeface="Calibri"/>
              <a:buNone/>
            </a:pPr>
            <a:endParaRPr lang="en-US" dirty="0"/>
          </a:p>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mn-lt"/>
                <a:ea typeface="Calibri"/>
                <a:cs typeface="Calibri"/>
                <a:sym typeface="Calibri"/>
              </a:rPr>
              <a:t>Eutrophication refers to high levels of nutrients in a water supply which promote algal growth, resulting in the depletion of dissolved oxygen and the death of aquatic life. These nutrients come from agricultural runoff, storm water drainage and wastewater treatment. </a:t>
            </a:r>
          </a:p>
          <a:p>
            <a:pPr marL="0" marR="0" lvl="0" indent="0" algn="l" rtl="0">
              <a:lnSpc>
                <a:spcPct val="100000"/>
              </a:lnSpc>
              <a:spcBef>
                <a:spcPts val="0"/>
              </a:spcBef>
              <a:spcAft>
                <a:spcPts val="0"/>
              </a:spcAft>
              <a:buClr>
                <a:schemeClr val="dk1"/>
              </a:buClr>
              <a:buSzPct val="25000"/>
              <a:buFont typeface="Calibri"/>
              <a:buNone/>
            </a:pPr>
            <a:endParaRPr lang="en-US" sz="1200" b="0" i="0" u="none" strike="noStrike" cap="none"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mn-lt"/>
                <a:ea typeface="Calibri"/>
                <a:cs typeface="Calibri"/>
                <a:sym typeface="Calibri"/>
              </a:rPr>
              <a:t>Eutrophication in reservoirs used for drinking water is of special concern because algal blooms may decrease water quality and affect human health. </a:t>
            </a:r>
          </a:p>
          <a:p>
            <a:pPr marL="0" marR="0" lvl="0" indent="0" algn="l" rtl="0">
              <a:lnSpc>
                <a:spcPct val="100000"/>
              </a:lnSpc>
              <a:spcBef>
                <a:spcPts val="0"/>
              </a:spcBef>
              <a:spcAft>
                <a:spcPts val="0"/>
              </a:spcAft>
              <a:buClr>
                <a:schemeClr val="dk1"/>
              </a:buClr>
              <a:buSzPct val="25000"/>
              <a:buFont typeface="Calibri"/>
              <a:buNone/>
            </a:pPr>
            <a:endParaRPr lang="en-US" sz="1200" b="0" i="0" u="none" strike="noStrike" cap="none"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endParaRPr lang="en-US" sz="1200" b="0" i="0" u="none" strike="noStrike" cap="none"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mn-lt"/>
                <a:ea typeface="Calibri"/>
                <a:cs typeface="Calibri"/>
                <a:sym typeface="Calibri"/>
              </a:rPr>
              <a:t>Image credit: https://www.flickr.com/photos/48722974@N07/4464986156</a:t>
            </a:r>
          </a:p>
          <a:p>
            <a:pPr marL="0" marR="0" lvl="0" indent="0" algn="l" rtl="0">
              <a:lnSpc>
                <a:spcPct val="100000"/>
              </a:lnSpc>
              <a:spcBef>
                <a:spcPts val="0"/>
              </a:spcBef>
              <a:spcAft>
                <a:spcPts val="0"/>
              </a:spcAft>
              <a:buClr>
                <a:schemeClr val="dk1"/>
              </a:buClr>
              <a:buSzPct val="25000"/>
              <a:buFont typeface="Calibri"/>
              <a:buNone/>
            </a:pPr>
            <a:endParaRPr lang="en-US" sz="1200" b="0" i="0" u="none" strike="noStrike" cap="none" dirty="0">
              <a:solidFill>
                <a:schemeClr val="dk1"/>
              </a:solidFill>
              <a:latin typeface="+mn-lt"/>
              <a:ea typeface="Calibri"/>
              <a:cs typeface="Calibri"/>
              <a:sym typeface="Calibri"/>
            </a:endParaRPr>
          </a:p>
          <a:p>
            <a:endParaRPr lang="en-US" dirty="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a:p>
        </p:txBody>
      </p:sp>
    </p:spTree>
    <p:extLst>
      <p:ext uri="{BB962C8B-B14F-4D97-AF65-F5344CB8AC3E}">
        <p14:creationId xmlns:p14="http://schemas.microsoft.com/office/powerpoint/2010/main" val="20582870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200"/>
              </a:spcBef>
              <a:spcAft>
                <a:spcPts val="0"/>
              </a:spcAft>
              <a:buClr>
                <a:srgbClr val="73A9DB"/>
              </a:buClr>
              <a:buSzTx/>
              <a:buFont typeface="Webdings" panose="05030102010509060703" pitchFamily="18" charset="2"/>
              <a:buNone/>
              <a:tabLst/>
              <a:defRPr/>
            </a:pPr>
            <a:r>
              <a:rPr lang="en-US" sz="1200" dirty="0">
                <a:solidFill>
                  <a:schemeClr val="bg2">
                    <a:lumMod val="50000"/>
                  </a:schemeClr>
                </a:solidFill>
              </a:rPr>
              <a:t>SWAT flow estimates using NASA EO data are more similar to </a:t>
            </a:r>
            <a:r>
              <a:rPr lang="en-US" sz="1200" i="1" dirty="0">
                <a:solidFill>
                  <a:schemeClr val="bg2">
                    <a:lumMod val="50000"/>
                  </a:schemeClr>
                </a:solidFill>
              </a:rPr>
              <a:t>in situ </a:t>
            </a:r>
            <a:r>
              <a:rPr lang="en-US" sz="1200" dirty="0">
                <a:solidFill>
                  <a:schemeClr val="bg2">
                    <a:lumMod val="50000"/>
                  </a:schemeClr>
                </a:solidFill>
              </a:rPr>
              <a:t>data as compared  to SWAT flow estimates using weather generator.</a:t>
            </a:r>
            <a:r>
              <a:rPr lang="en-US" sz="1200" baseline="0" dirty="0">
                <a:solidFill>
                  <a:schemeClr val="bg2">
                    <a:lumMod val="50000"/>
                  </a:schemeClr>
                </a:solidFill>
              </a:rPr>
              <a:t> </a:t>
            </a:r>
            <a:r>
              <a:rPr lang="en-US" sz="1200" dirty="0">
                <a:solidFill>
                  <a:schemeClr val="bg2">
                    <a:lumMod val="50000"/>
                  </a:schemeClr>
                </a:solidFill>
              </a:rPr>
              <a:t>Using NASA EO data instead of simulated weather data increased the accuracy of the SWAT model.</a:t>
            </a:r>
          </a:p>
          <a:p>
            <a:pPr marL="0" indent="0">
              <a:lnSpc>
                <a:spcPct val="100000"/>
              </a:lnSpc>
              <a:spcBef>
                <a:spcPts val="200"/>
              </a:spcBef>
              <a:buClr>
                <a:srgbClr val="73A9DB"/>
              </a:buClr>
              <a:buFont typeface="Webdings" panose="05030102010509060703" pitchFamily="18" charset="2"/>
              <a:buNone/>
            </a:pPr>
            <a:endParaRPr lang="en-US" sz="1200" dirty="0">
              <a:solidFill>
                <a:schemeClr val="bg2">
                  <a:lumMod val="50000"/>
                </a:schemeClr>
              </a:solidFill>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20</a:t>
            </a:fld>
            <a:endParaRPr lang="en-US"/>
          </a:p>
        </p:txBody>
      </p:sp>
    </p:spTree>
    <p:extLst>
      <p:ext uri="{BB962C8B-B14F-4D97-AF65-F5344CB8AC3E}">
        <p14:creationId xmlns:p14="http://schemas.microsoft.com/office/powerpoint/2010/main" val="34206390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baseline="0" dirty="0"/>
              <a:t>Our next steps are to continue calibrating this model and validate it in a separate time period. Then we will develop a script that fetches data dynamically and provides statistical output of N and P levels in Jordan Lake for the end user to use for water quality decision support purposes. </a:t>
            </a:r>
          </a:p>
        </p:txBody>
      </p:sp>
      <p:sp>
        <p:nvSpPr>
          <p:cNvPr id="4" name="Slide Number Placeholder 3"/>
          <p:cNvSpPr>
            <a:spLocks noGrp="1"/>
          </p:cNvSpPr>
          <p:nvPr>
            <p:ph type="sldNum" sz="quarter" idx="10"/>
          </p:nvPr>
        </p:nvSpPr>
        <p:spPr/>
        <p:txBody>
          <a:bodyPr/>
          <a:lstStyle/>
          <a:p>
            <a:fld id="{DFFCE636-EDCB-4E8F-A496-90D3D4BBB61E}" type="slidenum">
              <a:rPr lang="en-US" smtClean="0"/>
              <a:t>21</a:t>
            </a:fld>
            <a:endParaRPr lang="en-US"/>
          </a:p>
        </p:txBody>
      </p:sp>
    </p:spTree>
    <p:extLst>
      <p:ext uri="{BB962C8B-B14F-4D97-AF65-F5344CB8AC3E}">
        <p14:creationId xmlns:p14="http://schemas.microsoft.com/office/powerpoint/2010/main" val="17551000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We’d like to thank</a:t>
            </a:r>
            <a:r>
              <a:rPr lang="en-US" baseline="0" dirty="0"/>
              <a:t> </a:t>
            </a:r>
            <a:r>
              <a:rPr lang="en-US" dirty="0"/>
              <a:t>our science advisors and partners</a:t>
            </a:r>
            <a:r>
              <a:rPr lang="en-US" baseline="0" dirty="0"/>
              <a:t> for their help and support with this project.</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22</a:t>
            </a:fld>
            <a:endParaRPr lang="en-US"/>
          </a:p>
        </p:txBody>
      </p:sp>
    </p:spTree>
    <p:extLst>
      <p:ext uri="{BB962C8B-B14F-4D97-AF65-F5344CB8AC3E}">
        <p14:creationId xmlns:p14="http://schemas.microsoft.com/office/powerpoint/2010/main" val="2557864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rtl="0">
              <a:spcBef>
                <a:spcPts val="0"/>
              </a:spcBef>
              <a:buClr>
                <a:schemeClr val="dk1"/>
              </a:buClr>
              <a:buSzPct val="25000"/>
              <a:buFont typeface="Calibri"/>
              <a:buNone/>
            </a:pPr>
            <a:r>
              <a:rPr lang="en-US" dirty="0"/>
              <a:t>Our study area is</a:t>
            </a:r>
            <a:r>
              <a:rPr lang="en-US" baseline="0" dirty="0"/>
              <a:t> the Jordan Lake Watershed:</a:t>
            </a:r>
          </a:p>
          <a:p>
            <a:pPr marL="0" marR="0" lvl="0" indent="0" algn="l" rtl="0">
              <a:spcBef>
                <a:spcPts val="0"/>
              </a:spcBef>
              <a:buClr>
                <a:schemeClr val="dk1"/>
              </a:buClr>
              <a:buSzPct val="25000"/>
              <a:buFont typeface="Calibri"/>
              <a:buNone/>
            </a:pPr>
            <a:endParaRPr lang="en-US" baseline="0" dirty="0"/>
          </a:p>
          <a:p>
            <a:pPr marL="0" marR="0" lvl="0" indent="0" algn="l" rtl="0">
              <a:spcBef>
                <a:spcPts val="0"/>
              </a:spcBef>
              <a:buClr>
                <a:schemeClr val="dk1"/>
              </a:buClr>
              <a:buSzPct val="25000"/>
              <a:buFont typeface="Calibri"/>
              <a:buNone/>
            </a:pPr>
            <a:r>
              <a:rPr lang="en-US" baseline="0" dirty="0"/>
              <a:t>The Jordan Lake watershed covers roughly 4,375 square kilometers of agricultural and urban areas in Alamance, Gilford, Orange, Durham, Wake, Chatham, Rockingham and Caswell counties in North Carolina.</a:t>
            </a:r>
          </a:p>
          <a:p>
            <a:pPr marL="0" marR="0" lvl="0" indent="0" algn="l" rtl="0">
              <a:spcBef>
                <a:spcPts val="0"/>
              </a:spcBef>
              <a:buClr>
                <a:schemeClr val="dk1"/>
              </a:buClr>
              <a:buSzPct val="25000"/>
              <a:buFont typeface="Calibri"/>
              <a:buNone/>
            </a:pPr>
            <a:endParaRPr lang="en-US" baseline="0" dirty="0"/>
          </a:p>
          <a:p>
            <a:pPr marL="0" marR="0" lvl="0" indent="0" algn="l" rtl="0">
              <a:spcBef>
                <a:spcPts val="0"/>
              </a:spcBef>
              <a:buClr>
                <a:schemeClr val="dk1"/>
              </a:buClr>
              <a:buSzPct val="25000"/>
              <a:buFont typeface="Calibri"/>
              <a:buNone/>
            </a:pPr>
            <a:r>
              <a:rPr lang="en-US" baseline="0" dirty="0"/>
              <a:t>The study period is from January 2009 to December 2014.</a:t>
            </a:r>
          </a:p>
          <a:p>
            <a:pPr marL="0" marR="0" lvl="0" indent="0" algn="l" rtl="0">
              <a:spcBef>
                <a:spcPts val="0"/>
              </a:spcBef>
              <a:buClr>
                <a:schemeClr val="dk1"/>
              </a:buClr>
              <a:buSzPct val="25000"/>
              <a:buFont typeface="Calibri"/>
              <a:buNone/>
            </a:pPr>
            <a:endParaRPr lang="en-US" baseline="0" dirty="0"/>
          </a:p>
          <a:p>
            <a:pPr marL="0" marR="0" lvl="0" indent="0" algn="l" rtl="0">
              <a:spcBef>
                <a:spcPts val="0"/>
              </a:spcBef>
              <a:buClr>
                <a:schemeClr val="dk1"/>
              </a:buClr>
              <a:buSzPct val="25000"/>
              <a:buFont typeface="Calibri"/>
              <a:buNone/>
            </a:pPr>
            <a:r>
              <a:rPr lang="en-US" dirty="0"/>
              <a:t>Map</a:t>
            </a:r>
            <a:r>
              <a:rPr lang="en-US" baseline="0" dirty="0"/>
              <a:t> service layer credits: </a:t>
            </a:r>
            <a:r>
              <a:rPr lang="en-US" baseline="0" dirty="0" err="1"/>
              <a:t>Esri</a:t>
            </a:r>
            <a:r>
              <a:rPr lang="en-US" baseline="0" dirty="0"/>
              <a:t>, </a:t>
            </a:r>
            <a:r>
              <a:rPr lang="en-US" baseline="0" dirty="0" err="1"/>
              <a:t>DeLorme</a:t>
            </a:r>
            <a:r>
              <a:rPr lang="en-US" baseline="0" dirty="0"/>
              <a:t>, GEBCO, NOAANGDC. Sources: </a:t>
            </a:r>
            <a:r>
              <a:rPr lang="en-US" baseline="0" dirty="0" err="1"/>
              <a:t>Esri</a:t>
            </a:r>
            <a:r>
              <a:rPr lang="en-US" baseline="0" dirty="0"/>
              <a:t>, GEBCO, NOAA, National Geographic, </a:t>
            </a:r>
            <a:r>
              <a:rPr lang="en-US" baseline="0" dirty="0" err="1"/>
              <a:t>DeLorme</a:t>
            </a:r>
            <a:r>
              <a:rPr lang="en-US" baseline="0" dirty="0"/>
              <a:t>, HERE, Geonames.org</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a:p>
        </p:txBody>
      </p:sp>
    </p:spTree>
    <p:extLst>
      <p:ext uri="{BB962C8B-B14F-4D97-AF65-F5344CB8AC3E}">
        <p14:creationId xmlns:p14="http://schemas.microsoft.com/office/powerpoint/2010/main" val="3765661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50800" marR="0" lvl="0" indent="0" algn="l" defTabSz="914400" rtl="0" eaLnBrk="1" fontAlgn="auto" latinLnBrk="0" hangingPunct="1">
              <a:lnSpc>
                <a:spcPct val="90000"/>
              </a:lnSpc>
              <a:spcBef>
                <a:spcPts val="0"/>
              </a:spcBef>
              <a:spcAft>
                <a:spcPts val="0"/>
              </a:spcAft>
              <a:buClr>
                <a:srgbClr val="73A9DB"/>
              </a:buClr>
              <a:buSzPct val="100000"/>
              <a:buFont typeface="Arimo"/>
              <a:buNone/>
              <a:tabLst/>
              <a:defRPr/>
            </a:pPr>
            <a:r>
              <a:rPr lang="en-US" sz="1200" b="0" i="0" u="none" strike="noStrike" cap="none" dirty="0">
                <a:solidFill>
                  <a:schemeClr val="dk1"/>
                </a:solidFill>
                <a:latin typeface="+mn-lt"/>
                <a:ea typeface="Calibri"/>
                <a:cs typeface="Calibri"/>
                <a:sym typeface="Calibri"/>
              </a:rPr>
              <a:t>Jordan Lake Background:</a:t>
            </a:r>
          </a:p>
          <a:p>
            <a:pPr marL="50800" marR="0" lvl="0" indent="0" algn="l" defTabSz="914400" rtl="0" eaLnBrk="1" fontAlgn="auto" latinLnBrk="0" hangingPunct="1">
              <a:lnSpc>
                <a:spcPct val="90000"/>
              </a:lnSpc>
              <a:spcBef>
                <a:spcPts val="0"/>
              </a:spcBef>
              <a:spcAft>
                <a:spcPts val="0"/>
              </a:spcAft>
              <a:buClr>
                <a:srgbClr val="73A9DB"/>
              </a:buClr>
              <a:buSzPct val="100000"/>
              <a:buFont typeface="Arimo"/>
              <a:buNone/>
              <a:tabLst/>
              <a:defRPr/>
            </a:pPr>
            <a:r>
              <a:rPr lang="en-US" sz="1200" b="0" i="0" u="none" strike="noStrike" cap="none" dirty="0">
                <a:solidFill>
                  <a:schemeClr val="dk1"/>
                </a:solidFill>
                <a:latin typeface="+mn-lt"/>
                <a:ea typeface="Calibri"/>
                <a:cs typeface="Calibri"/>
                <a:sym typeface="Calibri"/>
              </a:rPr>
              <a:t>Our</a:t>
            </a:r>
            <a:r>
              <a:rPr lang="en-US" sz="1200" b="0" i="0" u="none" strike="noStrike" cap="none" baseline="0" dirty="0">
                <a:solidFill>
                  <a:schemeClr val="dk1"/>
                </a:solidFill>
                <a:latin typeface="+mn-lt"/>
                <a:ea typeface="Calibri"/>
                <a:cs typeface="Calibri"/>
                <a:sym typeface="Calibri"/>
              </a:rPr>
              <a:t> area of water quality focus is </a:t>
            </a:r>
            <a:r>
              <a:rPr lang="en-US" sz="1200" b="0" i="0" u="none" strike="noStrike" cap="none" dirty="0">
                <a:solidFill>
                  <a:schemeClr val="dk1"/>
                </a:solidFill>
                <a:latin typeface="+mn-lt"/>
                <a:ea typeface="Calibri"/>
                <a:cs typeface="Calibri"/>
                <a:sym typeface="Calibri"/>
              </a:rPr>
              <a:t>B. Everett Jordan Lake reservoir (Jordan Lake). It is a man-made reservoir located in the Haw River Basin of central North Carolina. The lake provides drinking water for more than 250,000 residents within the Triangle Region, which includes the cities of Durham, Chapel Hill, and Raleigh, NC (NC Department of Environmental Quality [NCDEQ], 2016).  </a:t>
            </a:r>
          </a:p>
          <a:p>
            <a:pPr marL="50800" lvl="0" indent="0" rtl="0">
              <a:lnSpc>
                <a:spcPct val="90000"/>
              </a:lnSpc>
              <a:spcBef>
                <a:spcPts val="0"/>
              </a:spcBef>
              <a:buClr>
                <a:srgbClr val="73A9DB"/>
              </a:buClr>
              <a:buSzPct val="100000"/>
              <a:buFont typeface="Arimo"/>
              <a:buNone/>
            </a:pPr>
            <a:endParaRPr lang="en-US" dirty="0">
              <a:latin typeface="Garamond"/>
              <a:ea typeface="Garamond"/>
              <a:cs typeface="Garamond"/>
              <a:sym typeface="Garamond"/>
            </a:endParaRPr>
          </a:p>
          <a:p>
            <a:pPr marL="342900" lvl="0" indent="-292100" rtl="0">
              <a:lnSpc>
                <a:spcPct val="90000"/>
              </a:lnSpc>
              <a:spcBef>
                <a:spcPts val="0"/>
              </a:spcBef>
              <a:buClr>
                <a:srgbClr val="73A9DB"/>
              </a:buClr>
              <a:buSzPct val="100000"/>
              <a:buFont typeface="Arimo"/>
              <a:buChar char="●"/>
            </a:pPr>
            <a:r>
              <a:rPr lang="en-US" dirty="0">
                <a:latin typeface="Garamond"/>
                <a:ea typeface="Garamond"/>
                <a:cs typeface="Garamond"/>
                <a:sym typeface="Garamond"/>
              </a:rPr>
              <a:t>56 square kilometers, 300 kilometers of shoreline</a:t>
            </a:r>
            <a:r>
              <a:rPr lang="en-US" dirty="0">
                <a:solidFill>
                  <a:srgbClr val="757070"/>
                </a:solidFill>
                <a:latin typeface="Questrial"/>
                <a:ea typeface="Questrial"/>
                <a:cs typeface="Questrial"/>
                <a:sym typeface="Questrial"/>
              </a:rPr>
              <a:t> </a:t>
            </a:r>
          </a:p>
          <a:p>
            <a:pPr marL="342900" lvl="0" indent="-292100" rtl="0">
              <a:spcBef>
                <a:spcPts val="0"/>
              </a:spcBef>
              <a:buClr>
                <a:schemeClr val="dk1"/>
              </a:buClr>
              <a:buSzPct val="100000"/>
              <a:buFont typeface="Garamond"/>
              <a:buChar char="●"/>
            </a:pPr>
            <a:r>
              <a:rPr lang="en-US" dirty="0">
                <a:latin typeface="Garamond"/>
                <a:ea typeface="Garamond"/>
                <a:cs typeface="Garamond"/>
                <a:sym typeface="Garamond"/>
              </a:rPr>
              <a:t>Used for boating, camping, hiking, and swimming </a:t>
            </a:r>
          </a:p>
          <a:p>
            <a:pPr marL="342900" lvl="0" indent="-292100" rtl="0">
              <a:spcBef>
                <a:spcPts val="0"/>
              </a:spcBef>
              <a:buClr>
                <a:schemeClr val="dk1"/>
              </a:buClr>
              <a:buSzPct val="100000"/>
              <a:buFont typeface="Garamond"/>
              <a:buChar char="●"/>
            </a:pPr>
            <a:r>
              <a:rPr lang="en-US" dirty="0">
                <a:latin typeface="Garamond"/>
                <a:ea typeface="Garamond"/>
                <a:cs typeface="Garamond"/>
                <a:sym typeface="Garamond"/>
              </a:rPr>
              <a:t>Supplies water to 250,000 people in North Carolina</a:t>
            </a:r>
          </a:p>
          <a:p>
            <a:pPr marL="342900" marR="0" lvl="0" indent="-292100" algn="l" defTabSz="914400" rtl="0" eaLnBrk="1" fontAlgn="auto" latinLnBrk="0" hangingPunct="1">
              <a:lnSpc>
                <a:spcPct val="100000"/>
              </a:lnSpc>
              <a:spcBef>
                <a:spcPts val="0"/>
              </a:spcBef>
              <a:spcAft>
                <a:spcPts val="0"/>
              </a:spcAft>
              <a:buClr>
                <a:schemeClr val="dk1"/>
              </a:buClr>
              <a:buSzPct val="100000"/>
              <a:buFont typeface="Garamond"/>
              <a:buChar char="●"/>
              <a:tabLst/>
              <a:defRPr/>
            </a:pPr>
            <a:r>
              <a:rPr lang="en-US" dirty="0">
                <a:latin typeface="Garamond"/>
                <a:ea typeface="Garamond"/>
                <a:cs typeface="Garamond"/>
                <a:sym typeface="Garamond"/>
              </a:rPr>
              <a:t>Agricultural and urban runoff from eight different counties (Alamance, Gilford, Orange, Durham, Wake, Chatham, Rockingham and Caswell)</a:t>
            </a:r>
          </a:p>
          <a:p>
            <a:pPr marL="0" marR="0" lvl="0" indent="0" algn="l" rtl="0">
              <a:spcBef>
                <a:spcPts val="0"/>
              </a:spcBef>
              <a:buClr>
                <a:schemeClr val="dk1"/>
              </a:buClr>
              <a:buSzPct val="25000"/>
              <a:buFont typeface="Calibri"/>
              <a:buNone/>
            </a:pPr>
            <a:endParaRPr lang="en-US" sz="1200" b="0" i="0" u="none" strike="noStrike" cap="none"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sz="1200" b="0" i="0" u="none" strike="noStrike" cap="none" dirty="0">
                <a:solidFill>
                  <a:schemeClr val="dk1"/>
                </a:solidFill>
                <a:latin typeface="+mn-lt"/>
                <a:ea typeface="Calibri"/>
                <a:cs typeface="Calibri"/>
                <a:sym typeface="Calibri"/>
              </a:rPr>
              <a:t>Image credit: </a:t>
            </a:r>
            <a:r>
              <a:rPr lang="en-US" i="0" dirty="0">
                <a:solidFill>
                  <a:srgbClr val="FF0000"/>
                </a:solidFill>
              </a:rPr>
              <a:t>NASA (false</a:t>
            </a:r>
            <a:r>
              <a:rPr lang="en-US" i="0" baseline="0" dirty="0">
                <a:solidFill>
                  <a:srgbClr val="FF0000"/>
                </a:solidFill>
              </a:rPr>
              <a:t> color composite of L8 – coastal blue, blue, and green</a:t>
            </a:r>
            <a:r>
              <a:rPr lang="en-US" i="0" dirty="0">
                <a:solidFill>
                  <a:srgbClr val="FF0000"/>
                </a:solidFill>
              </a:rPr>
              <a:t>)</a:t>
            </a:r>
          </a:p>
          <a:p>
            <a:pPr marL="50800" marR="0" lvl="0" indent="0" algn="l" defTabSz="914400" rtl="0" eaLnBrk="1" fontAlgn="auto" latinLnBrk="0" hangingPunct="1">
              <a:lnSpc>
                <a:spcPct val="90000"/>
              </a:lnSpc>
              <a:spcBef>
                <a:spcPts val="0"/>
              </a:spcBef>
              <a:spcAft>
                <a:spcPts val="0"/>
              </a:spcAft>
              <a:buClr>
                <a:srgbClr val="73A9DB"/>
              </a:buClr>
              <a:buSzPct val="100000"/>
              <a:buFont typeface="Arimo"/>
              <a:buNone/>
              <a:tabLst/>
              <a:defRPr/>
            </a:pPr>
            <a:endParaRPr lang="en-US" i="0" dirty="0">
              <a:solidFill>
                <a:srgbClr val="FF0000"/>
              </a:solidFill>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a:p>
        </p:txBody>
      </p:sp>
    </p:spTree>
    <p:extLst>
      <p:ext uri="{BB962C8B-B14F-4D97-AF65-F5344CB8AC3E}">
        <p14:creationId xmlns:p14="http://schemas.microsoft.com/office/powerpoint/2010/main" val="1437073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mn-lt"/>
                <a:ea typeface="Calibri"/>
                <a:cs typeface="Calibri"/>
                <a:sym typeface="Calibri"/>
              </a:rPr>
              <a:t>Since the completion of the reservoir in 1983, eutrophication of Jordan Lake has been a growing problem. </a:t>
            </a:r>
          </a:p>
          <a:p>
            <a:pPr marL="0" marR="0" lvl="0" indent="0" algn="l" rtl="0">
              <a:spcBef>
                <a:spcPts val="0"/>
              </a:spcBef>
              <a:spcAft>
                <a:spcPts val="0"/>
              </a:spcAft>
              <a:buClr>
                <a:schemeClr val="dk1"/>
              </a:buClr>
              <a:buSzPct val="25000"/>
              <a:buFont typeface="Calibri"/>
              <a:buNone/>
            </a:pP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mn-lt"/>
                <a:ea typeface="Calibri"/>
                <a:cs typeface="Calibri"/>
                <a:sym typeface="Calibri"/>
              </a:rPr>
              <a:t>The North Carolina Environmental Management Commission (EMC) has consistently rated Jordan Lake as eutrophic or hyper-eutrophic (NCDEQ, 2016). </a:t>
            </a:r>
          </a:p>
          <a:p>
            <a:pPr marL="0" marR="0" lvl="0" indent="0" algn="l" rtl="0">
              <a:spcBef>
                <a:spcPts val="0"/>
              </a:spcBef>
              <a:spcAft>
                <a:spcPts val="0"/>
              </a:spcAft>
              <a:buClr>
                <a:schemeClr val="dk1"/>
              </a:buClr>
              <a:buSzPct val="25000"/>
              <a:buFont typeface="Calibri"/>
              <a:buNone/>
            </a:pP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mn-lt"/>
                <a:ea typeface="Calibri"/>
                <a:cs typeface="Calibri"/>
                <a:sym typeface="Calibri"/>
              </a:rPr>
              <a:t>Eutrophication has resulted in dense blooms of cyanobacteria and anoxic water conditions (Yang et al., 2008). </a:t>
            </a:r>
          </a:p>
          <a:p>
            <a:pPr marL="0" marR="0" lvl="0" indent="0" algn="l" rtl="0">
              <a:spcBef>
                <a:spcPts val="0"/>
              </a:spcBef>
              <a:spcAft>
                <a:spcPts val="0"/>
              </a:spcAft>
              <a:buClr>
                <a:schemeClr val="dk1"/>
              </a:buClr>
              <a:buSzPct val="25000"/>
              <a:buFont typeface="Calibri"/>
              <a:buNone/>
            </a:pP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mn-lt"/>
                <a:ea typeface="Calibri"/>
                <a:cs typeface="Calibri"/>
                <a:sym typeface="Calibri"/>
              </a:rPr>
              <a:t>In 2006, the lake exceeded the state’s chlorophyll-a limits, and the EMC determined that Jordan Lake is “impaired”. </a:t>
            </a:r>
          </a:p>
          <a:p>
            <a:pPr marL="0" marR="0" lvl="0" indent="0" algn="l" rtl="0">
              <a:spcBef>
                <a:spcPts val="0"/>
              </a:spcBef>
              <a:spcAft>
                <a:spcPts val="0"/>
              </a:spcAft>
              <a:buClr>
                <a:schemeClr val="dk1"/>
              </a:buClr>
              <a:buSzPct val="25000"/>
              <a:buFont typeface="Calibri"/>
              <a:buNone/>
            </a:pP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mn-lt"/>
                <a:ea typeface="Calibri"/>
                <a:cs typeface="Calibri"/>
                <a:sym typeface="Calibri"/>
              </a:rPr>
              <a:t>Although the water can still be used for drinking, fishing, and recreation, complaints about taste and odor problems have prompted the Town of Cary to add chemical treatment to its drinking water process.</a:t>
            </a:r>
          </a:p>
          <a:p>
            <a:pPr marL="0" marR="0" lvl="0" indent="0" algn="l" rtl="0">
              <a:spcBef>
                <a:spcPts val="0"/>
              </a:spcBef>
              <a:spcAft>
                <a:spcPts val="0"/>
              </a:spcAft>
              <a:buClr>
                <a:schemeClr val="dk1"/>
              </a:buClr>
              <a:buSzPct val="25000"/>
              <a:buFont typeface="Calibri"/>
              <a:buNone/>
            </a:pP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dirty="0"/>
              <a:t>Current problems with water</a:t>
            </a:r>
            <a:r>
              <a:rPr lang="en-US" baseline="0" dirty="0"/>
              <a:t> quality include</a:t>
            </a:r>
            <a:r>
              <a:rPr lang="en-US" dirty="0"/>
              <a:t>:</a:t>
            </a:r>
          </a:p>
          <a:p>
            <a:pPr marL="0" marR="0" lvl="0" indent="0" algn="l" rtl="0">
              <a:spcBef>
                <a:spcPts val="0"/>
              </a:spcBef>
              <a:spcAft>
                <a:spcPts val="0"/>
              </a:spcAft>
              <a:buClr>
                <a:schemeClr val="dk1"/>
              </a:buClr>
              <a:buSzPct val="25000"/>
              <a:buFont typeface="Calibri"/>
              <a:buNone/>
            </a:pPr>
            <a:endParaRPr lang="en-US" dirty="0"/>
          </a:p>
          <a:p>
            <a:pPr marL="0" marR="0" lvl="0" indent="0" algn="l" rtl="0">
              <a:spcBef>
                <a:spcPts val="0"/>
              </a:spcBef>
              <a:spcAft>
                <a:spcPts val="0"/>
              </a:spcAft>
              <a:buClr>
                <a:schemeClr val="dk1"/>
              </a:buClr>
              <a:buSzPct val="25000"/>
              <a:buFont typeface="Calibri"/>
              <a:buNone/>
            </a:pPr>
            <a:r>
              <a:rPr lang="en-US" dirty="0"/>
              <a:t>Algal blooms</a:t>
            </a:r>
          </a:p>
          <a:p>
            <a:pPr marL="0" marR="0" lvl="0" indent="0" algn="l" rtl="0">
              <a:spcBef>
                <a:spcPts val="0"/>
              </a:spcBef>
              <a:spcAft>
                <a:spcPts val="0"/>
              </a:spcAft>
              <a:buClr>
                <a:schemeClr val="dk1"/>
              </a:buClr>
              <a:buSzPct val="25000"/>
              <a:buFont typeface="Calibri"/>
              <a:buNone/>
            </a:pPr>
            <a:r>
              <a:rPr lang="en-US" dirty="0"/>
              <a:t>Fecal matter</a:t>
            </a:r>
          </a:p>
          <a:p>
            <a:pPr marL="0" marR="0" lvl="0" indent="0" algn="l" rtl="0">
              <a:spcBef>
                <a:spcPts val="0"/>
              </a:spcBef>
              <a:spcAft>
                <a:spcPts val="0"/>
              </a:spcAft>
              <a:buClr>
                <a:schemeClr val="dk1"/>
              </a:buClr>
              <a:buSzPct val="25000"/>
              <a:buFont typeface="Calibri"/>
              <a:buNone/>
            </a:pPr>
            <a:r>
              <a:rPr lang="en-US" dirty="0" err="1"/>
              <a:t>Hydrilla</a:t>
            </a:r>
            <a:endParaRPr lang="en-US" dirty="0"/>
          </a:p>
          <a:p>
            <a:pPr marL="0" marR="0" lvl="0" indent="0" algn="l" rtl="0">
              <a:spcBef>
                <a:spcPts val="0"/>
              </a:spcBef>
              <a:spcAft>
                <a:spcPts val="0"/>
              </a:spcAft>
              <a:buClr>
                <a:schemeClr val="dk1"/>
              </a:buClr>
              <a:buSzPct val="25000"/>
              <a:buFont typeface="Calibri"/>
              <a:buNone/>
            </a:pPr>
            <a:r>
              <a:rPr lang="en-US" dirty="0"/>
              <a:t>Runoff</a:t>
            </a:r>
          </a:p>
          <a:p>
            <a:pPr marL="0" marR="0" lvl="0" indent="0" algn="l" rtl="0">
              <a:spcBef>
                <a:spcPts val="0"/>
              </a:spcBef>
              <a:spcAft>
                <a:spcPts val="0"/>
              </a:spcAft>
              <a:buClr>
                <a:schemeClr val="dk1"/>
              </a:buClr>
              <a:buSzPct val="25000"/>
              <a:buFont typeface="Calibri"/>
              <a:buNone/>
            </a:pPr>
            <a:r>
              <a:rPr lang="en-US" dirty="0"/>
              <a:t>Sewage</a:t>
            </a:r>
          </a:p>
          <a:p>
            <a:pPr marL="0" marR="0" lvl="0" indent="0" algn="l" rtl="0">
              <a:spcBef>
                <a:spcPts val="0"/>
              </a:spcBef>
              <a:spcAft>
                <a:spcPts val="0"/>
              </a:spcAft>
              <a:buClr>
                <a:schemeClr val="dk1"/>
              </a:buClr>
              <a:buSzPct val="25000"/>
              <a:buFont typeface="Calibri"/>
              <a:buNone/>
            </a:pPr>
            <a:r>
              <a:rPr lang="en-US" dirty="0"/>
              <a:t>Pollution </a:t>
            </a:r>
          </a:p>
          <a:p>
            <a:pPr marL="0" marR="0" lvl="0" indent="0" algn="l" rtl="0">
              <a:spcBef>
                <a:spcPts val="0"/>
              </a:spcBef>
              <a:spcAft>
                <a:spcPts val="0"/>
              </a:spcAft>
              <a:buClr>
                <a:schemeClr val="dk1"/>
              </a:buClr>
              <a:buSzPct val="25000"/>
              <a:buFont typeface="Calibri"/>
              <a:buNone/>
            </a:pPr>
            <a:r>
              <a:rPr lang="en-US" dirty="0"/>
              <a:t>Trash</a:t>
            </a:r>
          </a:p>
          <a:p>
            <a:pPr marL="0" marR="0" lvl="0" indent="0" algn="l" rtl="0">
              <a:spcBef>
                <a:spcPts val="0"/>
              </a:spcBef>
              <a:spcAft>
                <a:spcPts val="0"/>
              </a:spcAft>
              <a:buClr>
                <a:schemeClr val="dk1"/>
              </a:buClr>
              <a:buSzPct val="25000"/>
              <a:buFont typeface="Calibri"/>
              <a:buNone/>
            </a:pPr>
            <a:r>
              <a:rPr lang="en-US" dirty="0"/>
              <a:t>Tires</a:t>
            </a:r>
          </a:p>
          <a:p>
            <a:pPr marL="0" marR="0" lvl="0" indent="0" algn="l" rtl="0">
              <a:spcBef>
                <a:spcPts val="0"/>
              </a:spcBef>
              <a:spcAft>
                <a:spcPts val="0"/>
              </a:spcAft>
              <a:buClr>
                <a:schemeClr val="dk1"/>
              </a:buClr>
              <a:buSzPct val="25000"/>
              <a:buFont typeface="Calibri"/>
              <a:buNone/>
            </a:pP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spcAft>
                <a:spcPts val="0"/>
              </a:spcAft>
              <a:buClr>
                <a:schemeClr val="dk1"/>
              </a:buClr>
              <a:buSzPct val="25000"/>
              <a:buFont typeface="Calibri"/>
              <a:buNone/>
            </a:pPr>
            <a:endParaRPr lang="en-US" sz="1200" b="0" i="0" u="none" strike="noStrike" cap="none"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sz="1200" b="0" i="0" u="none" strike="noStrike" cap="none" dirty="0">
                <a:solidFill>
                  <a:schemeClr val="dk1"/>
                </a:solidFill>
                <a:latin typeface="+mn-lt"/>
                <a:ea typeface="Calibri"/>
                <a:cs typeface="Calibri"/>
                <a:sym typeface="Calibri"/>
              </a:rPr>
              <a:t>Image Source: https://www.flickr.com/photos/48722974@N07/5120227735</a:t>
            </a:r>
          </a:p>
          <a:p>
            <a:pPr marL="0" marR="0" lvl="0" indent="0" algn="l" rtl="0">
              <a:spcBef>
                <a:spcPts val="0"/>
              </a:spcBef>
              <a:spcAft>
                <a:spcPts val="0"/>
              </a:spcAft>
              <a:buClr>
                <a:schemeClr val="dk1"/>
              </a:buClr>
              <a:buSzPct val="25000"/>
              <a:buFont typeface="Calibri"/>
              <a:buNone/>
            </a:pPr>
            <a:endParaRPr lang="en-US" sz="1200" b="0" i="0" u="none" strike="noStrike" cap="none"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a:p>
        </p:txBody>
      </p:sp>
    </p:spTree>
    <p:extLst>
      <p:ext uri="{BB962C8B-B14F-4D97-AF65-F5344CB8AC3E}">
        <p14:creationId xmlns:p14="http://schemas.microsoft.com/office/powerpoint/2010/main" val="3239611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342900" lvl="0" indent="-292100" rtl="0">
              <a:lnSpc>
                <a:spcPct val="90000"/>
              </a:lnSpc>
              <a:spcBef>
                <a:spcPts val="0"/>
              </a:spcBef>
              <a:buClr>
                <a:srgbClr val="73A9DB"/>
              </a:buClr>
              <a:buSzPct val="100000"/>
              <a:buFont typeface="Arimo"/>
              <a:buChar char="●"/>
            </a:pPr>
            <a:r>
              <a:rPr lang="en-US" dirty="0">
                <a:latin typeface="Garamond"/>
                <a:ea typeface="Garamond"/>
                <a:cs typeface="Garamond"/>
                <a:sym typeface="Garamond"/>
              </a:rPr>
              <a:t>The Clean Water Responsibility Act of 1997, or House Bill 515, requires the North Carolina Environmental Management Commission (EMC) to implement management plans and establish improvement goals for nutrient-impaired waters. As a result, phosphorus limits were imposed after Jordan Lake was designated a Nutrient Sensitive Water (NSW) in 2002.  </a:t>
            </a:r>
          </a:p>
          <a:p>
            <a:pPr marL="342900" lvl="0" indent="-292100" rtl="0">
              <a:lnSpc>
                <a:spcPct val="90000"/>
              </a:lnSpc>
              <a:spcBef>
                <a:spcPts val="0"/>
              </a:spcBef>
              <a:buClr>
                <a:srgbClr val="73A9DB"/>
              </a:buClr>
              <a:buSzPct val="100000"/>
              <a:buFont typeface="Arimo"/>
              <a:buChar char="●"/>
            </a:pPr>
            <a:endParaRPr lang="en-US" dirty="0">
              <a:latin typeface="Garamond"/>
              <a:ea typeface="Garamond"/>
              <a:cs typeface="Garamond"/>
              <a:sym typeface="Garamond"/>
            </a:endParaRPr>
          </a:p>
          <a:p>
            <a:pPr marL="342900" lvl="0" indent="-292100" rtl="0">
              <a:lnSpc>
                <a:spcPct val="90000"/>
              </a:lnSpc>
              <a:spcBef>
                <a:spcPts val="0"/>
              </a:spcBef>
              <a:buClr>
                <a:srgbClr val="73A9DB"/>
              </a:buClr>
              <a:buSzPct val="100000"/>
              <a:buFont typeface="Arimo"/>
              <a:buChar char="●"/>
            </a:pPr>
            <a:r>
              <a:rPr lang="en-US" dirty="0">
                <a:latin typeface="Garamond"/>
                <a:ea typeface="Garamond"/>
                <a:cs typeface="Garamond"/>
                <a:sym typeface="Garamond"/>
              </a:rPr>
              <a:t>A later law, S.L. 2005-190, or Senate Bill 981, directed the EMC to adopt permanent rules and long-term management strategies to protect drinking water supply reservoirs. The Division of Water Quality held public meetings and solicited public comments on a rules framework after the 2005 law was passed.</a:t>
            </a:r>
          </a:p>
          <a:p>
            <a:pPr marL="342900" lvl="0" indent="-292100" rtl="0">
              <a:lnSpc>
                <a:spcPct val="90000"/>
              </a:lnSpc>
              <a:spcBef>
                <a:spcPts val="0"/>
              </a:spcBef>
              <a:buClr>
                <a:srgbClr val="73A9DB"/>
              </a:buClr>
              <a:buSzPct val="100000"/>
              <a:buFont typeface="Arimo"/>
              <a:buChar char="●"/>
            </a:pPr>
            <a:endParaRPr lang="en-US" dirty="0">
              <a:latin typeface="Garamond"/>
              <a:ea typeface="Garamond"/>
              <a:cs typeface="Garamond"/>
              <a:sym typeface="Garamond"/>
            </a:endParaRPr>
          </a:p>
          <a:p>
            <a:pPr marL="342900" lvl="0" indent="-292100" rtl="0">
              <a:lnSpc>
                <a:spcPct val="90000"/>
              </a:lnSpc>
              <a:spcBef>
                <a:spcPts val="0"/>
              </a:spcBef>
              <a:buClr>
                <a:srgbClr val="73A9DB"/>
              </a:buClr>
              <a:buSzPct val="100000"/>
              <a:buFont typeface="Arimo"/>
              <a:buChar char="●"/>
            </a:pPr>
            <a:r>
              <a:rPr lang="en-US" dirty="0">
                <a:latin typeface="Garamond"/>
                <a:ea typeface="Garamond"/>
                <a:cs typeface="Garamond"/>
                <a:sym typeface="Garamond"/>
              </a:rPr>
              <a:t>The Jordan Lake Nutrient Management Strategy (“Jordan Rules”) was established in June of 2008 to meet these requirements following the approval of the North Carolina Rules Review Commission (RRC). These rules, which became effective on August 11, 2009, require a calibrated nutrient response model, specific reductions for nutrients from all sources, a timeline for implementation, cost analysis, stakeholder involvement, and progress evaluation reports. </a:t>
            </a:r>
          </a:p>
          <a:p>
            <a:pPr marL="342900" lvl="0" indent="-292100" rtl="0">
              <a:lnSpc>
                <a:spcPct val="90000"/>
              </a:lnSpc>
              <a:spcBef>
                <a:spcPts val="0"/>
              </a:spcBef>
              <a:buClr>
                <a:srgbClr val="73A9DB"/>
              </a:buClr>
              <a:buSzPct val="100000"/>
              <a:buFont typeface="Arimo"/>
              <a:buChar char="●"/>
            </a:pPr>
            <a:endParaRPr lang="en-US" dirty="0">
              <a:latin typeface="Garamond"/>
              <a:ea typeface="Garamond"/>
              <a:cs typeface="Garamond"/>
              <a:sym typeface="Garamond"/>
            </a:endParaRPr>
          </a:p>
          <a:p>
            <a:pPr marL="342900" lvl="0" indent="-292100" rtl="0">
              <a:lnSpc>
                <a:spcPct val="90000"/>
              </a:lnSpc>
              <a:spcBef>
                <a:spcPts val="0"/>
              </a:spcBef>
              <a:buClr>
                <a:srgbClr val="73A9DB"/>
              </a:buClr>
              <a:buSzPct val="100000"/>
              <a:buFont typeface="Arimo"/>
              <a:buChar char="●"/>
            </a:pPr>
            <a:r>
              <a:rPr lang="en-US" dirty="0">
                <a:latin typeface="Garamond"/>
                <a:ea typeface="Garamond"/>
                <a:cs typeface="Garamond"/>
                <a:sym typeface="Garamond"/>
              </a:rPr>
              <a:t>The Jordan Rules also require local city and town governments to implement Stage One programs that include public education, mapping of the Municipal Separate Storm Water Systems (MS4s), and the establishment of best management practices (BMPs) maintenance. </a:t>
            </a:r>
          </a:p>
          <a:p>
            <a:pPr marL="342900" lvl="0" indent="-292100" rtl="0">
              <a:lnSpc>
                <a:spcPct val="90000"/>
              </a:lnSpc>
              <a:spcBef>
                <a:spcPts val="0"/>
              </a:spcBef>
              <a:buClr>
                <a:srgbClr val="73A9DB"/>
              </a:buClr>
              <a:buSzPct val="100000"/>
              <a:buFont typeface="Arimo"/>
              <a:buChar char="●"/>
            </a:pPr>
            <a:endParaRPr lang="en-US" dirty="0">
              <a:latin typeface="Garamond"/>
              <a:ea typeface="Garamond"/>
              <a:cs typeface="Garamond"/>
              <a:sym typeface="Garamond"/>
            </a:endParaRPr>
          </a:p>
          <a:p>
            <a:pPr marL="342900" lvl="0" indent="-292100" rtl="0">
              <a:lnSpc>
                <a:spcPct val="90000"/>
              </a:lnSpc>
              <a:spcBef>
                <a:spcPts val="0"/>
              </a:spcBef>
              <a:buClr>
                <a:srgbClr val="73A9DB"/>
              </a:buClr>
              <a:buSzPct val="100000"/>
              <a:buFont typeface="Arimo"/>
              <a:buChar char="●"/>
            </a:pPr>
            <a:r>
              <a:rPr lang="en-US" dirty="0">
                <a:latin typeface="Garamond"/>
                <a:ea typeface="Garamond"/>
                <a:cs typeface="Garamond"/>
                <a:sym typeface="Garamond"/>
              </a:rPr>
              <a:t>Bi-monthly water sampling is carried out by the U.S. Geological Survey at six sampling locations to aid in water treatment and management decisions.  At each location, temperature, dissolved oxygen, pH, chlorophyll, nutrient levels, metals, and conductivity are recorded and analyzed.  </a:t>
            </a:r>
          </a:p>
          <a:p>
            <a:pPr marL="342900" lvl="0" indent="-292100" rtl="0">
              <a:lnSpc>
                <a:spcPct val="90000"/>
              </a:lnSpc>
              <a:spcBef>
                <a:spcPts val="0"/>
              </a:spcBef>
              <a:buClr>
                <a:srgbClr val="73A9DB"/>
              </a:buClr>
              <a:buSzPct val="100000"/>
              <a:buFont typeface="Arimo"/>
              <a:buChar char="●"/>
            </a:pPr>
            <a:endParaRPr lang="en-US" dirty="0">
              <a:latin typeface="Garamond"/>
              <a:ea typeface="Garamond"/>
              <a:cs typeface="Garamond"/>
              <a:sym typeface="Garamond"/>
            </a:endParaRPr>
          </a:p>
          <a:p>
            <a:pPr marL="342900" lvl="0" indent="-292100" rtl="0">
              <a:lnSpc>
                <a:spcPct val="90000"/>
              </a:lnSpc>
              <a:spcBef>
                <a:spcPts val="0"/>
              </a:spcBef>
              <a:buClr>
                <a:srgbClr val="73A9DB"/>
              </a:buClr>
              <a:buSzPct val="100000"/>
              <a:buFont typeface="Arimo"/>
              <a:buChar char="●"/>
            </a:pPr>
            <a:r>
              <a:rPr lang="en-US" dirty="0">
                <a:latin typeface="Garamond"/>
                <a:ea typeface="Garamond"/>
                <a:cs typeface="Garamond"/>
                <a:sym typeface="Garamond"/>
              </a:rPr>
              <a:t>Residents are also making an effort.  Local property owners have been educated on BMPs, such as reducing fertilizer use, decreasing lawn irrigation, and installing and maintaining riparian buffers. </a:t>
            </a:r>
          </a:p>
          <a:p>
            <a:pPr marL="342900" lvl="0" indent="-292100" rtl="0">
              <a:lnSpc>
                <a:spcPct val="90000"/>
              </a:lnSpc>
              <a:spcBef>
                <a:spcPts val="0"/>
              </a:spcBef>
              <a:buClr>
                <a:srgbClr val="73A9DB"/>
              </a:buClr>
              <a:buSzPct val="100000"/>
              <a:buFont typeface="Arimo"/>
              <a:buChar char="●"/>
            </a:pPr>
            <a:endParaRPr lang="en-US" dirty="0">
              <a:latin typeface="Garamond"/>
              <a:ea typeface="Garamond"/>
              <a:cs typeface="Garamond"/>
              <a:sym typeface="Garamond"/>
            </a:endParaRPr>
          </a:p>
          <a:p>
            <a:pPr marL="342900" lvl="0" indent="-292100" rtl="0">
              <a:lnSpc>
                <a:spcPct val="90000"/>
              </a:lnSpc>
              <a:spcBef>
                <a:spcPts val="0"/>
              </a:spcBef>
              <a:buClr>
                <a:srgbClr val="73A9DB"/>
              </a:buClr>
              <a:buSzPct val="100000"/>
              <a:buFont typeface="Arimo"/>
              <a:buChar char="●"/>
            </a:pPr>
            <a:r>
              <a:rPr lang="en-US" dirty="0">
                <a:latin typeface="Garamond"/>
                <a:ea typeface="Garamond"/>
                <a:cs typeface="Garamond"/>
                <a:sym typeface="Garamond"/>
              </a:rPr>
              <a:t>Residents are asked to contact the Town’s Storm Water Engineering Department before clearing trees and other vegetation to request a “buffer call.”  </a:t>
            </a:r>
          </a:p>
          <a:p>
            <a:pPr marL="342900" lvl="0" indent="-292100" rtl="0">
              <a:lnSpc>
                <a:spcPct val="90000"/>
              </a:lnSpc>
              <a:spcBef>
                <a:spcPts val="0"/>
              </a:spcBef>
              <a:buClr>
                <a:srgbClr val="73A9DB"/>
              </a:buClr>
              <a:buSzPct val="100000"/>
              <a:buFont typeface="Arimo"/>
              <a:buChar char="●"/>
            </a:pPr>
            <a:endParaRPr lang="en-US" dirty="0">
              <a:latin typeface="Garamond"/>
              <a:ea typeface="Garamond"/>
              <a:cs typeface="Garamond"/>
              <a:sym typeface="Garamond"/>
            </a:endParaRPr>
          </a:p>
          <a:p>
            <a:pPr marL="342900" lvl="0" indent="-292100" rtl="0">
              <a:lnSpc>
                <a:spcPct val="90000"/>
              </a:lnSpc>
              <a:spcBef>
                <a:spcPts val="0"/>
              </a:spcBef>
              <a:buClr>
                <a:srgbClr val="73A9DB"/>
              </a:buClr>
              <a:buSzPct val="100000"/>
              <a:buFont typeface="Arimo"/>
              <a:buChar char="●"/>
            </a:pPr>
            <a:r>
              <a:rPr lang="en-US" dirty="0">
                <a:latin typeface="Garamond"/>
                <a:ea typeface="Garamond"/>
                <a:cs typeface="Garamond"/>
                <a:sym typeface="Garamond"/>
              </a:rPr>
              <a:t>Residents are also encouraged to submit a soil test to the North Carolina Department of Agriculture (NCDA) before applying fertilizer and lime.</a:t>
            </a:r>
          </a:p>
          <a:p>
            <a:pPr marL="342900" marR="0" lvl="0" indent="-292100" algn="l" defTabSz="914400" rtl="0" eaLnBrk="1" fontAlgn="auto" latinLnBrk="0" hangingPunct="1">
              <a:lnSpc>
                <a:spcPct val="100000"/>
              </a:lnSpc>
              <a:spcBef>
                <a:spcPts val="0"/>
              </a:spcBef>
              <a:spcAft>
                <a:spcPts val="0"/>
              </a:spcAft>
              <a:buClr>
                <a:schemeClr val="dk1"/>
              </a:buClr>
              <a:buSzPct val="100000"/>
              <a:buFont typeface="Garamond"/>
              <a:buChar char="●"/>
              <a:tabLst/>
              <a:defRPr/>
            </a:pPr>
            <a:endParaRPr lang="en-US" dirty="0">
              <a:latin typeface="Garamond"/>
              <a:ea typeface="Garamond"/>
              <a:cs typeface="Garamond"/>
              <a:sym typeface="Garamond"/>
            </a:endParaRPr>
          </a:p>
          <a:p>
            <a:pPr marL="50800" marR="0" lvl="0" indent="0" algn="l" defTabSz="914400" rtl="0" eaLnBrk="1" fontAlgn="auto" latinLnBrk="0" hangingPunct="1">
              <a:lnSpc>
                <a:spcPct val="100000"/>
              </a:lnSpc>
              <a:spcBef>
                <a:spcPts val="0"/>
              </a:spcBef>
              <a:spcAft>
                <a:spcPts val="0"/>
              </a:spcAft>
              <a:buClr>
                <a:schemeClr val="dk1"/>
              </a:buClr>
              <a:buSzPct val="100000"/>
              <a:buFont typeface="Garamond"/>
              <a:buNone/>
              <a:tabLst/>
              <a:defRPr/>
            </a:pPr>
            <a:r>
              <a:rPr lang="en-US" sz="1200" b="0" i="0" u="none" strike="noStrike" cap="none" dirty="0">
                <a:solidFill>
                  <a:schemeClr val="dk1"/>
                </a:solidFill>
                <a:latin typeface="+mn-lt"/>
                <a:ea typeface="Calibri"/>
                <a:cs typeface="Calibri"/>
                <a:sym typeface="Calibri"/>
              </a:rPr>
              <a:t>Image credit: https://commons.wikimedia.org/wiki/File:Nashville_teachers_graduate_STEM_curriculum_with_Corps_externships_%289203468499%29.jpg</a:t>
            </a:r>
          </a:p>
          <a:p>
            <a:pPr marL="50800" marR="0" lvl="0" indent="0" algn="l" defTabSz="914400" rtl="0" eaLnBrk="1" fontAlgn="auto" latinLnBrk="0" hangingPunct="1">
              <a:lnSpc>
                <a:spcPct val="100000"/>
              </a:lnSpc>
              <a:spcBef>
                <a:spcPts val="0"/>
              </a:spcBef>
              <a:spcAft>
                <a:spcPts val="0"/>
              </a:spcAft>
              <a:buClr>
                <a:schemeClr val="dk1"/>
              </a:buClr>
              <a:buSzPct val="100000"/>
              <a:buFont typeface="Garamond"/>
              <a:buNone/>
              <a:tabLst/>
              <a:defRPr/>
            </a:pPr>
            <a:endParaRPr lang="en-US" dirty="0">
              <a:latin typeface="Garamond"/>
              <a:ea typeface="Garamond"/>
              <a:cs typeface="Garamond"/>
              <a:sym typeface="Garamond"/>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a:p>
        </p:txBody>
      </p:sp>
    </p:spTree>
    <p:extLst>
      <p:ext uri="{BB962C8B-B14F-4D97-AF65-F5344CB8AC3E}">
        <p14:creationId xmlns:p14="http://schemas.microsoft.com/office/powerpoint/2010/main" val="400150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rtl="0">
              <a:spcBef>
                <a:spcPts val="0"/>
              </a:spcBef>
              <a:spcAft>
                <a:spcPts val="0"/>
              </a:spcAft>
              <a:buClr>
                <a:schemeClr val="dk1"/>
              </a:buClr>
              <a:buSzPct val="25000"/>
              <a:buFont typeface="Calibri"/>
              <a:buNone/>
            </a:pPr>
            <a:r>
              <a:rPr lang="en-US" dirty="0"/>
              <a:t>Purpose of Project:</a:t>
            </a:r>
          </a:p>
          <a:p>
            <a:pPr marL="0" marR="0" lvl="0" indent="0" algn="l" rtl="0">
              <a:spcBef>
                <a:spcPts val="0"/>
              </a:spcBef>
              <a:spcAft>
                <a:spcPts val="0"/>
              </a:spcAft>
              <a:buClr>
                <a:schemeClr val="dk1"/>
              </a:buClr>
              <a:buSzPct val="25000"/>
              <a:buFont typeface="Calibri"/>
              <a:buNone/>
            </a:pPr>
            <a:endParaRPr lang="en-US" dirty="0"/>
          </a:p>
          <a:p>
            <a:pPr marL="0" marR="0" lvl="0" indent="0" algn="l" rtl="0">
              <a:spcBef>
                <a:spcPts val="0"/>
              </a:spcBef>
              <a:spcAft>
                <a:spcPts val="0"/>
              </a:spcAft>
              <a:buClr>
                <a:schemeClr val="dk1"/>
              </a:buClr>
              <a:buSzPct val="25000"/>
              <a:buFont typeface="Calibri"/>
              <a:buNone/>
            </a:pPr>
            <a:r>
              <a:rPr lang="en-US" dirty="0"/>
              <a:t>In</a:t>
            </a:r>
            <a:r>
              <a:rPr lang="en-US" baseline="0" dirty="0"/>
              <a:t> order to address these community concerns, our DEVELOP team at Goddard Space Flight Center (GSFC) used NASA Earth observations (EO), in situ data, and ancillary datasets to calibrate and validate a Soil and Water Assessment Tool (SWAT) to model water quality in Jordan Lake and its watershed. The model was used to construct an operational GIS-based tool that will provide near-real time monitoring of nutrient levels for the Hazen and Sawyer’s Decision Support System (DSS) and help guide efforts to improve water management in the reservoir.</a:t>
            </a:r>
            <a:endParaRPr lang="en-US" dirty="0"/>
          </a:p>
          <a:p>
            <a:pPr marL="0" marR="0" lvl="0" indent="0" algn="l" rtl="0">
              <a:spcBef>
                <a:spcPts val="0"/>
              </a:spcBef>
              <a:spcAft>
                <a:spcPts val="0"/>
              </a:spcAft>
              <a:buClr>
                <a:schemeClr val="dk1"/>
              </a:buClr>
              <a:buSzPct val="25000"/>
              <a:buFont typeface="Calibri"/>
              <a:buNone/>
            </a:pPr>
            <a:endParaRPr lang="en-US" dirty="0"/>
          </a:p>
          <a:p>
            <a:pPr marL="0" marR="0" lvl="0" indent="0" algn="l" rtl="0">
              <a:spcBef>
                <a:spcPts val="0"/>
              </a:spcBef>
              <a:spcAft>
                <a:spcPts val="0"/>
              </a:spcAft>
              <a:buClr>
                <a:schemeClr val="dk1"/>
              </a:buClr>
              <a:buSzPct val="25000"/>
              <a:buFont typeface="Calibri"/>
              <a:buNone/>
            </a:pPr>
            <a:r>
              <a:rPr lang="en-US" dirty="0"/>
              <a:t>Project</a:t>
            </a:r>
            <a:r>
              <a:rPr lang="en-US" baseline="0" dirty="0"/>
              <a:t> Objectives: </a:t>
            </a:r>
          </a:p>
          <a:p>
            <a:pPr marL="0" marR="0" lvl="0" indent="0" algn="l" rtl="0">
              <a:spcBef>
                <a:spcPts val="0"/>
              </a:spcBef>
              <a:spcAft>
                <a:spcPts val="0"/>
              </a:spcAft>
              <a:buClr>
                <a:schemeClr val="dk1"/>
              </a:buClr>
              <a:buSzPct val="25000"/>
              <a:buFont typeface="Calibri"/>
              <a:buNone/>
            </a:pPr>
            <a:endParaRPr lang="en-US" dirty="0"/>
          </a:p>
          <a:p>
            <a:pPr marL="0" marR="0" lvl="0" indent="0" algn="l" rtl="0">
              <a:spcBef>
                <a:spcPts val="0"/>
              </a:spcBef>
              <a:spcAft>
                <a:spcPts val="0"/>
              </a:spcAft>
              <a:buClr>
                <a:schemeClr val="dk1"/>
              </a:buClr>
              <a:buSzPct val="25000"/>
              <a:buFont typeface="Calibri"/>
              <a:buNone/>
            </a:pPr>
            <a:r>
              <a:rPr lang="en-US" dirty="0"/>
              <a:t>Calibrate</a:t>
            </a:r>
            <a:r>
              <a:rPr lang="en-US" baseline="0" dirty="0"/>
              <a:t> and validate the SWAT model </a:t>
            </a:r>
            <a:r>
              <a:rPr lang="en-US" dirty="0"/>
              <a:t>using ancillary datasets,</a:t>
            </a:r>
            <a:r>
              <a:rPr lang="en-US" baseline="0" dirty="0"/>
              <a:t> </a:t>
            </a:r>
            <a:r>
              <a:rPr lang="en-US" dirty="0"/>
              <a:t>NASA Earth observation data and in-situ data nitrogen and phosphorus</a:t>
            </a:r>
            <a:r>
              <a:rPr lang="en-US" baseline="0" dirty="0"/>
              <a:t> data </a:t>
            </a:r>
            <a:r>
              <a:rPr lang="en-US" dirty="0"/>
              <a:t>from January 2009 to December 2014. Then</a:t>
            </a:r>
            <a:r>
              <a:rPr lang="en-US" baseline="0" dirty="0"/>
              <a:t> provide the end-user a calibrated model they can incorporate into their Decision Support System to assist with water quality management efforts. </a:t>
            </a:r>
            <a:endParaRPr lang="en-US" dirty="0"/>
          </a:p>
          <a:p>
            <a:pPr marL="0" marR="0" lvl="0" indent="0" algn="l" rtl="0">
              <a:spcBef>
                <a:spcPts val="0"/>
              </a:spcBef>
              <a:spcAft>
                <a:spcPts val="0"/>
              </a:spcAft>
              <a:buClr>
                <a:schemeClr val="dk1"/>
              </a:buClr>
              <a:buSzPct val="25000"/>
              <a:buFont typeface="Calibri"/>
              <a:buNone/>
            </a:pP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spcAft>
                <a:spcPts val="0"/>
              </a:spcAft>
              <a:buClr>
                <a:schemeClr val="dk1"/>
              </a:buClr>
              <a:buSzPct val="25000"/>
              <a:buFont typeface="Calibri"/>
              <a:buNone/>
            </a:pP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mn-lt"/>
                <a:ea typeface="Calibri"/>
                <a:cs typeface="Calibri"/>
                <a:sym typeface="Calibri"/>
              </a:rPr>
              <a:t>Image credit: provided by Jeff Adkins, Town of Cary.</a:t>
            </a:r>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a:p>
        </p:txBody>
      </p:sp>
    </p:spTree>
    <p:extLst>
      <p:ext uri="{BB962C8B-B14F-4D97-AF65-F5344CB8AC3E}">
        <p14:creationId xmlns:p14="http://schemas.microsoft.com/office/powerpoint/2010/main" val="2600317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dirty="0"/>
              <a:t>The Soil and Water Assessment Tool (SWAT) is a public domain model jointly developed by USDA Agricultural Research Service (USDA-ARS) and Texas A&amp;M </a:t>
            </a:r>
            <a:r>
              <a:rPr lang="en-US" dirty="0" err="1"/>
              <a:t>AgriLife</a:t>
            </a:r>
            <a:r>
              <a:rPr lang="en-US" dirty="0"/>
              <a:t> Research. </a:t>
            </a: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endParaRPr lang="en-US" dirty="0"/>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dirty="0"/>
              <a:t>SWAT is a watershed to river basin-scale model that simulates the quality and quantity of surface and ground water and predicts the environmental impact of land use, land management practices, and climate change. </a:t>
            </a: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endParaRPr lang="en-US" dirty="0"/>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dirty="0"/>
              <a:t>SWAT is widely used in assessing soil erosion prevention and control, non-point source pollution control and regional management in watersheds. </a:t>
            </a: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endParaRPr lang="en-US" baseline="0" dirty="0"/>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baseline="0" dirty="0"/>
              <a:t>We are using SWAT to support our project objectives of </a:t>
            </a:r>
            <a:r>
              <a:rPr lang="en-US" sz="1200" dirty="0">
                <a:solidFill>
                  <a:schemeClr val="bg2">
                    <a:lumMod val="50000"/>
                  </a:schemeClr>
                </a:solidFill>
              </a:rPr>
              <a:t>using Earth observations and ancillary data to model nutrient loadings into the Jordan Lake watershed. This will</a:t>
            </a:r>
            <a:r>
              <a:rPr lang="en-US" sz="1200" baseline="0" dirty="0">
                <a:solidFill>
                  <a:schemeClr val="bg2">
                    <a:lumMod val="50000"/>
                  </a:schemeClr>
                </a:solidFill>
              </a:rPr>
              <a:t> be used in creating a near real-time tool to monitor N &amp; P in the watershed, provided to our end users at the Town of Cary, NC to better manage their water supply.</a:t>
            </a:r>
            <a:endParaRPr lang="en-US" sz="1200" dirty="0">
              <a:solidFill>
                <a:schemeClr val="bg2">
                  <a:lumMod val="50000"/>
                </a:schemeClr>
              </a:solidFill>
            </a:endParaRP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endParaRPr lang="en-US" baseline="0" dirty="0"/>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a:p>
        </p:txBody>
      </p:sp>
    </p:spTree>
    <p:extLst>
      <p:ext uri="{BB962C8B-B14F-4D97-AF65-F5344CB8AC3E}">
        <p14:creationId xmlns:p14="http://schemas.microsoft.com/office/powerpoint/2010/main" val="12721043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rtl="0">
              <a:spcBef>
                <a:spcPts val="0"/>
              </a:spcBef>
              <a:spcAft>
                <a:spcPts val="0"/>
              </a:spcAft>
              <a:buClr>
                <a:schemeClr val="dk1"/>
              </a:buClr>
              <a:buSzPct val="25000"/>
              <a:buFont typeface="Calibri"/>
              <a:buNone/>
            </a:pPr>
            <a:r>
              <a:rPr lang="en-US" dirty="0"/>
              <a:t>The following ancillary datasets were used:</a:t>
            </a:r>
          </a:p>
          <a:p>
            <a:pPr marL="0" marR="0" lvl="0" indent="0" algn="l" rtl="0">
              <a:spcBef>
                <a:spcPts val="0"/>
              </a:spcBef>
              <a:spcAft>
                <a:spcPts val="0"/>
              </a:spcAft>
              <a:buClr>
                <a:schemeClr val="dk1"/>
              </a:buClr>
              <a:buSzPct val="25000"/>
              <a:buFont typeface="Calibri"/>
              <a:buNone/>
            </a:pPr>
            <a:r>
              <a:rPr lang="en-US" dirty="0"/>
              <a:t>DEM, Land cover data (CDL),</a:t>
            </a:r>
            <a:r>
              <a:rPr lang="en-US" baseline="0" dirty="0"/>
              <a:t> Crop Layer Data (NCLD), Soil Data  (SSURGO), USGS stream gauge data and NASA Earth observations for climate data </a:t>
            </a:r>
          </a:p>
          <a:p>
            <a:pPr marL="0" marR="0" lvl="0" indent="0" algn="l" rtl="0">
              <a:spcBef>
                <a:spcPts val="0"/>
              </a:spcBef>
              <a:spcAft>
                <a:spcPts val="0"/>
              </a:spcAft>
              <a:buClr>
                <a:schemeClr val="dk1"/>
              </a:buClr>
              <a:buSzPct val="25000"/>
              <a:buFont typeface="Calibri"/>
              <a:buNone/>
            </a:pPr>
            <a:endParaRPr lang="en-US" baseline="0" dirty="0"/>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a:p>
        </p:txBody>
      </p:sp>
    </p:spTree>
    <p:extLst>
      <p:ext uri="{BB962C8B-B14F-4D97-AF65-F5344CB8AC3E}">
        <p14:creationId xmlns:p14="http://schemas.microsoft.com/office/powerpoint/2010/main" val="17230439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Authors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3751" y="238125"/>
            <a:ext cx="870608" cy="741586"/>
          </a:xfrm>
          <a:prstGeom prst="rect">
            <a:avLst/>
          </a:prstGeom>
        </p:spPr>
      </p:pic>
      <p:sp>
        <p:nvSpPr>
          <p:cNvPr id="8" name="TextBox 7"/>
          <p:cNvSpPr txBox="1"/>
          <p:nvPr userDrawn="1"/>
        </p:nvSpPr>
        <p:spPr>
          <a:xfrm>
            <a:off x="8047038" y="442912"/>
            <a:ext cx="1962150" cy="415498"/>
          </a:xfrm>
          <a:prstGeom prst="rect">
            <a:avLst/>
          </a:prstGeom>
          <a:noFill/>
        </p:spPr>
        <p:txBody>
          <a:bodyPr wrap="square" rtlCol="0">
            <a:spAutoFit/>
          </a:bodyPr>
          <a:lstStyle/>
          <a:p>
            <a:pPr algn="r"/>
            <a:r>
              <a:rPr lang="en-US" sz="1050" dirty="0">
                <a:latin typeface="Arial" panose="020B0604020202020204" pitchFamily="34" charset="0"/>
                <a:cs typeface="Arial" panose="020B0604020202020204" pitchFamily="34" charset="0"/>
              </a:rPr>
              <a:t>National</a:t>
            </a:r>
            <a:r>
              <a:rPr lang="en-US" sz="1050" baseline="0" dirty="0">
                <a:latin typeface="Arial" panose="020B0604020202020204" pitchFamily="34" charset="0"/>
                <a:cs typeface="Arial" panose="020B0604020202020204" pitchFamily="34" charset="0"/>
              </a:rPr>
              <a:t> Aeronautics and</a:t>
            </a:r>
          </a:p>
          <a:p>
            <a:pPr algn="r"/>
            <a:r>
              <a:rPr lang="en-US" sz="1050" baseline="0" dirty="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475913"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29891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spTree>
    <p:extLst>
      <p:ext uri="{BB962C8B-B14F-4D97-AF65-F5344CB8AC3E}">
        <p14:creationId xmlns:p14="http://schemas.microsoft.com/office/powerpoint/2010/main" val="2182279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eft Image Right Text Slide">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Oval 1"/>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a:t>Body Text Here</a:t>
            </a:r>
          </a:p>
        </p:txBody>
      </p:sp>
      <p:sp>
        <p:nvSpPr>
          <p:cNvPr id="26"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27"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a:t>Image Credit: Source</a:t>
            </a:r>
            <a:endParaRPr lang="en-US" dirty="0"/>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29" name="Picture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1027618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307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Acknowledgements Slide - Logo">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Oval 1"/>
          <p:cNvSpPr/>
          <p:nvPr userDrawn="1"/>
        </p:nvSpPr>
        <p:spPr>
          <a:xfrm>
            <a:off x="10313901"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9836" y="239654"/>
            <a:ext cx="1124648" cy="1138066"/>
          </a:xfrm>
          <a:prstGeom prst="rect">
            <a:avLst/>
          </a:prstGeom>
        </p:spPr>
      </p:pic>
      <p:sp>
        <p:nvSpPr>
          <p:cNvPr id="15" name="TextBox 14"/>
          <p:cNvSpPr txBox="1"/>
          <p:nvPr userDrawn="1"/>
        </p:nvSpPr>
        <p:spPr>
          <a:xfrm>
            <a:off x="717899" y="366406"/>
            <a:ext cx="8878104" cy="830997"/>
          </a:xfrm>
          <a:prstGeom prst="rect">
            <a:avLst/>
          </a:prstGeom>
          <a:noFill/>
        </p:spPr>
        <p:txBody>
          <a:bodyPr wrap="square" rtlCol="0">
            <a:spAutoFit/>
          </a:bodyPr>
          <a:lstStyle/>
          <a:p>
            <a:r>
              <a:rPr lang="en-US" sz="4800" b="0" dirty="0">
                <a:solidFill>
                  <a:schemeClr val="bg1"/>
                </a:solidFill>
                <a:latin typeface="Century Gothic" panose="020B0502020202020204" pitchFamily="34" charset="0"/>
              </a:rPr>
              <a:t>Acknowledgements</a:t>
            </a:r>
          </a:p>
        </p:txBody>
      </p:sp>
      <p:sp>
        <p:nvSpPr>
          <p:cNvPr id="16" name="Text Placeholder 4"/>
          <p:cNvSpPr>
            <a:spLocks noGrp="1"/>
          </p:cNvSpPr>
          <p:nvPr>
            <p:ph type="body" sz="quarter" idx="10" hasCustomPrompt="1"/>
          </p:nvPr>
        </p:nvSpPr>
        <p:spPr>
          <a:xfrm>
            <a:off x="761611" y="2056134"/>
            <a:ext cx="10732874" cy="704088"/>
          </a:xfrm>
          <a:prstGeom prst="rect">
            <a:avLst/>
          </a:prstGeom>
        </p:spPr>
        <p:txBody>
          <a:bodyPr>
            <a:normAutofit/>
          </a:bodyPr>
          <a:lstStyle>
            <a:lvl1pPr marL="0" indent="0">
              <a:buNone/>
              <a:defRPr sz="2000" baseline="0">
                <a:solidFill>
                  <a:schemeClr val="tx1">
                    <a:lumMod val="50000"/>
                    <a:lumOff val="50000"/>
                  </a:schemeClr>
                </a:solidFill>
              </a:defRPr>
            </a:lvl1pPr>
          </a:lstStyle>
          <a:p>
            <a:pPr lvl="0"/>
            <a:r>
              <a:rPr lang="en-US" dirty="0"/>
              <a:t>Name, Affiliation</a:t>
            </a:r>
          </a:p>
        </p:txBody>
      </p:sp>
      <p:sp>
        <p:nvSpPr>
          <p:cNvPr id="24" name="Text Placeholder 4"/>
          <p:cNvSpPr>
            <a:spLocks noGrp="1"/>
          </p:cNvSpPr>
          <p:nvPr>
            <p:ph type="body" sz="quarter" idx="11" hasCustomPrompt="1"/>
          </p:nvPr>
        </p:nvSpPr>
        <p:spPr>
          <a:xfrm>
            <a:off x="761610" y="3646687"/>
            <a:ext cx="10732874" cy="704088"/>
          </a:xfrm>
          <a:prstGeom prst="rect">
            <a:avLst/>
          </a:prstGeom>
        </p:spPr>
        <p:txBody>
          <a:bodyPr>
            <a:normAutofit/>
          </a:bodyPr>
          <a:lstStyle>
            <a:lvl1pPr marL="0" indent="0">
              <a:buNone/>
              <a:defRPr sz="2000" baseline="0">
                <a:solidFill>
                  <a:schemeClr val="tx1">
                    <a:lumMod val="50000"/>
                    <a:lumOff val="50000"/>
                  </a:schemeClr>
                </a:solidFill>
              </a:defRPr>
            </a:lvl1pPr>
          </a:lstStyle>
          <a:p>
            <a:pPr lvl="0"/>
            <a:r>
              <a:rPr lang="en-US" dirty="0"/>
              <a:t>Name, Affiliation</a:t>
            </a:r>
          </a:p>
        </p:txBody>
      </p:sp>
      <p:sp>
        <p:nvSpPr>
          <p:cNvPr id="26" name="Text Placeholder 4"/>
          <p:cNvSpPr>
            <a:spLocks noGrp="1"/>
          </p:cNvSpPr>
          <p:nvPr>
            <p:ph type="body" sz="quarter" idx="12" hasCustomPrompt="1"/>
          </p:nvPr>
        </p:nvSpPr>
        <p:spPr>
          <a:xfrm>
            <a:off x="761611" y="5263567"/>
            <a:ext cx="10732873" cy="704088"/>
          </a:xfrm>
          <a:prstGeom prst="rect">
            <a:avLst/>
          </a:prstGeom>
        </p:spPr>
        <p:txBody>
          <a:bodyPr>
            <a:normAutofit/>
          </a:bodyPr>
          <a:lstStyle>
            <a:lvl1pPr marL="0" indent="0">
              <a:buNone/>
              <a:defRPr sz="2000" baseline="0">
                <a:solidFill>
                  <a:schemeClr val="tx1">
                    <a:lumMod val="50000"/>
                    <a:lumOff val="50000"/>
                  </a:schemeClr>
                </a:solidFill>
              </a:defRPr>
            </a:lvl1pPr>
          </a:lstStyle>
          <a:p>
            <a:pPr lvl="0"/>
            <a:r>
              <a:rPr lang="en-US" dirty="0"/>
              <a:t>Name, Affiliation</a:t>
            </a:r>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sp>
        <p:nvSpPr>
          <p:cNvPr id="11" name="contract info"/>
          <p:cNvSpPr/>
          <p:nvPr userDrawn="1"/>
        </p:nvSpPr>
        <p:spPr>
          <a:xfrm>
            <a:off x="0" y="6566238"/>
            <a:ext cx="12192000" cy="184666"/>
          </a:xfrm>
          <a:prstGeom prst="rect">
            <a:avLst/>
          </a:prstGeom>
        </p:spPr>
        <p:txBody>
          <a:bodyPr wrap="square">
            <a:spAutoFit/>
          </a:bodyPr>
          <a:lstStyle/>
          <a:p>
            <a:pPr lvl="0" algn="ctr">
              <a:buClr>
                <a:schemeClr val="dk1"/>
              </a:buClr>
              <a:buSzPct val="25000"/>
            </a:pPr>
            <a:r>
              <a:rPr lang="en-US" sz="600" i="1" baseline="0" dirty="0">
                <a:solidFill>
                  <a:schemeClr val="bg1">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through contract NNL11AA00B and cooperative agreement NNX14AB60A. </a:t>
            </a:r>
            <a:r>
              <a:rPr lang="en-US" sz="600" i="1" dirty="0">
                <a:solidFill>
                  <a:schemeClr val="bg1">
                    <a:lumMod val="50000"/>
                  </a:schemeClr>
                </a:solidFill>
                <a:latin typeface="Arial" panose="020B0604020202020204" pitchFamily="34" charset="0"/>
                <a:cs typeface="Arial" panose="020B0604020202020204" pitchFamily="34" charset="0"/>
              </a:rPr>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2884046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307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Left text, Right image">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94944" y="1676400"/>
            <a:ext cx="4791456" cy="4780280"/>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a:t>Body Text Here</a:t>
            </a:r>
          </a:p>
        </p:txBody>
      </p:sp>
      <p:sp>
        <p:nvSpPr>
          <p:cNvPr id="15" name="Imagery"/>
          <p:cNvSpPr>
            <a:spLocks noGrp="1"/>
          </p:cNvSpPr>
          <p:nvPr>
            <p:ph type="pic" sz="quarter" idx="12" hasCustomPrompt="1"/>
          </p:nvPr>
        </p:nvSpPr>
        <p:spPr>
          <a:xfrm>
            <a:off x="6096000" y="1228722"/>
            <a:ext cx="6096000" cy="5629278"/>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17" name="Image Credit"/>
          <p:cNvSpPr>
            <a:spLocks noGrp="1"/>
          </p:cNvSpPr>
          <p:nvPr>
            <p:ph type="body" sz="quarter" idx="13" hasCustomPrompt="1"/>
          </p:nvPr>
        </p:nvSpPr>
        <p:spPr>
          <a:xfrm>
            <a:off x="6096000" y="6456680"/>
            <a:ext cx="2657856" cy="274320"/>
          </a:xfrm>
          <a:prstGeom prst="rect">
            <a:avLst/>
          </a:prstGeom>
        </p:spPr>
        <p:txBody>
          <a:bodyPr>
            <a:normAutofit/>
          </a:bodyPr>
          <a:lstStyle>
            <a:lvl1pPr marL="0" indent="0">
              <a:buNone/>
              <a:defRPr sz="1200" baseline="0">
                <a:latin typeface="Century Gothic" panose="020B0502020202020204" pitchFamily="34" charset="0"/>
              </a:defRPr>
            </a:lvl1pPr>
          </a:lstStyle>
          <a:p>
            <a:pPr lvl="0"/>
            <a:r>
              <a:rPr lang="en-US" sz="1200" dirty="0"/>
              <a:t>Image Credit: Source</a:t>
            </a:r>
            <a:endParaRPr lang="en-US" dirty="0"/>
          </a:p>
        </p:txBody>
      </p:sp>
      <p:sp>
        <p:nvSpPr>
          <p:cNvPr id="8" name="Rectangle 7"/>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Oval 10"/>
          <p:cNvSpPr/>
          <p:nvPr userDrawn="1"/>
        </p:nvSpPr>
        <p:spPr>
          <a:xfrm>
            <a:off x="103234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28" name="Picture 2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3424" y="190426"/>
            <a:ext cx="1236520" cy="1236520"/>
          </a:xfrm>
          <a:prstGeom prst="rect">
            <a:avLst/>
          </a:prstGeom>
        </p:spPr>
      </p:pic>
    </p:spTree>
    <p:extLst>
      <p:ext uri="{BB962C8B-B14F-4D97-AF65-F5344CB8AC3E}">
        <p14:creationId xmlns:p14="http://schemas.microsoft.com/office/powerpoint/2010/main" val="4135916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Right text, Left image">
    <p:spTree>
      <p:nvGrpSpPr>
        <p:cNvPr id="1" name=""/>
        <p:cNvGrpSpPr/>
        <p:nvPr/>
      </p:nvGrpSpPr>
      <p:grpSpPr>
        <a:xfrm>
          <a:off x="0" y="0"/>
          <a:ext cx="0" cy="0"/>
          <a:chOff x="0" y="0"/>
          <a:chExt cx="0" cy="0"/>
        </a:xfrm>
      </p:grpSpPr>
      <p:sp>
        <p:nvSpPr>
          <p:cNvPr id="8" name="Rectangle 7"/>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Oval 10"/>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a:t>Body Text Here</a:t>
            </a:r>
          </a:p>
        </p:txBody>
      </p:sp>
      <p:sp>
        <p:nvSpPr>
          <p:cNvPr id="18"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19"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a:t>Image Credit: Source</a:t>
            </a:r>
            <a:endParaRPr lang="en-US" dirty="0"/>
          </a:p>
        </p:txBody>
      </p:sp>
      <p:pic>
        <p:nvPicPr>
          <p:cNvPr id="30" name="Picture 2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31" name="Picture 3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3012135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15" name="Imagery"/>
          <p:cNvSpPr>
            <a:spLocks noGrp="1"/>
          </p:cNvSpPr>
          <p:nvPr>
            <p:ph type="pic" sz="quarter" idx="12" hasCustomPrompt="1"/>
          </p:nvPr>
        </p:nvSpPr>
        <p:spPr>
          <a:xfrm>
            <a:off x="0" y="117988"/>
            <a:ext cx="12192000" cy="3311012"/>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17" name="Image Credit"/>
          <p:cNvSpPr>
            <a:spLocks noGrp="1"/>
          </p:cNvSpPr>
          <p:nvPr>
            <p:ph type="body" sz="quarter" idx="13" hasCustomPrompt="1"/>
          </p:nvPr>
        </p:nvSpPr>
        <p:spPr>
          <a:xfrm>
            <a:off x="8253984" y="3429000"/>
            <a:ext cx="3060192" cy="274320"/>
          </a:xfrm>
          <a:prstGeom prst="rect">
            <a:avLst/>
          </a:prstGeom>
        </p:spPr>
        <p:txBody>
          <a:bodyPr>
            <a:normAutofit/>
          </a:bodyPr>
          <a:lstStyle>
            <a:lvl1pPr marL="0" indent="0" algn="r">
              <a:buNone/>
              <a:defRPr sz="1200" baseline="0">
                <a:solidFill>
                  <a:schemeClr val="bg2">
                    <a:lumMod val="65000"/>
                  </a:schemeClr>
                </a:solidFill>
              </a:defRPr>
            </a:lvl1pPr>
          </a:lstStyle>
          <a:p>
            <a:pPr lvl="0"/>
            <a:r>
              <a:rPr lang="en-US" sz="1200" dirty="0"/>
              <a:t>Image Credit: Source</a:t>
            </a:r>
            <a:endParaRPr lang="en-US" dirty="0"/>
          </a:p>
        </p:txBody>
      </p:sp>
      <p:sp>
        <p:nvSpPr>
          <p:cNvPr id="9" name="Section Body Text"/>
          <p:cNvSpPr>
            <a:spLocks noGrp="1"/>
          </p:cNvSpPr>
          <p:nvPr>
            <p:ph type="body" sz="quarter" idx="11" hasCustomPrompt="1"/>
          </p:nvPr>
        </p:nvSpPr>
        <p:spPr>
          <a:xfrm>
            <a:off x="6010656" y="454096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a:t>Body Text Here</a:t>
            </a:r>
          </a:p>
        </p:txBody>
      </p:sp>
      <p:sp>
        <p:nvSpPr>
          <p:cNvPr id="10" name="Section Head"/>
          <p:cNvSpPr>
            <a:spLocks noGrp="1"/>
          </p:cNvSpPr>
          <p:nvPr>
            <p:ph type="body" sz="quarter" idx="14" hasCustomPrompt="1"/>
          </p:nvPr>
        </p:nvSpPr>
        <p:spPr>
          <a:xfrm>
            <a:off x="890016" y="4466510"/>
            <a:ext cx="4145280" cy="1830106"/>
          </a:xfrm>
          <a:prstGeom prst="rect">
            <a:avLst/>
          </a:prstGeom>
        </p:spPr>
        <p:txBody>
          <a:bodyPr anchor="ctr">
            <a:noAutofit/>
          </a:bodyPr>
          <a:lstStyle>
            <a:lvl1pPr marL="0" indent="0" algn="r">
              <a:buNone/>
              <a:defRPr sz="4800" b="1" baseline="0">
                <a:solidFill>
                  <a:srgbClr val="73A9DB"/>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a:t>Section Head</a:t>
            </a:r>
          </a:p>
        </p:txBody>
      </p:sp>
      <p:cxnSp>
        <p:nvCxnSpPr>
          <p:cNvPr id="11" name="Straight Connector 10"/>
          <p:cNvCxnSpPr/>
          <p:nvPr userDrawn="1"/>
        </p:nvCxnSpPr>
        <p:spPr>
          <a:xfrm>
            <a:off x="5474589" y="454096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7"/>
          </a:xfrm>
          <a:prstGeom prst="rect">
            <a:avLst/>
          </a:prstGeom>
        </p:spPr>
      </p:pic>
    </p:spTree>
    <p:extLst>
      <p:ext uri="{BB962C8B-B14F-4D97-AF65-F5344CB8AC3E}">
        <p14:creationId xmlns:p14="http://schemas.microsoft.com/office/powerpoint/2010/main" val="4206170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108192" y="75001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a:t>Body Text Here</a:t>
            </a:r>
          </a:p>
        </p:txBody>
      </p:sp>
      <p:sp>
        <p:nvSpPr>
          <p:cNvPr id="3" name="Section Head"/>
          <p:cNvSpPr>
            <a:spLocks noGrp="1"/>
          </p:cNvSpPr>
          <p:nvPr>
            <p:ph type="body" sz="quarter" idx="14" hasCustomPrompt="1"/>
          </p:nvPr>
        </p:nvSpPr>
        <p:spPr>
          <a:xfrm>
            <a:off x="987552" y="675560"/>
            <a:ext cx="4145280" cy="1830106"/>
          </a:xfrm>
          <a:prstGeom prst="rect">
            <a:avLst/>
          </a:prstGeom>
        </p:spPr>
        <p:txBody>
          <a:bodyPr anchor="ctr">
            <a:noAutofit/>
          </a:bodyPr>
          <a:lstStyle>
            <a:lvl1pPr marL="0" indent="0" algn="r">
              <a:buNone/>
              <a:defRPr sz="4800" b="1" baseline="0">
                <a:solidFill>
                  <a:srgbClr val="73A9DB"/>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a:t>Section Head</a:t>
            </a:r>
          </a:p>
        </p:txBody>
      </p:sp>
      <p:sp>
        <p:nvSpPr>
          <p:cNvPr id="15" name="Imagery"/>
          <p:cNvSpPr>
            <a:spLocks noGrp="1"/>
          </p:cNvSpPr>
          <p:nvPr>
            <p:ph type="pic" sz="quarter" idx="12" hasCustomPrompt="1"/>
          </p:nvPr>
        </p:nvSpPr>
        <p:spPr>
          <a:xfrm>
            <a:off x="0" y="3429000"/>
            <a:ext cx="12192000" cy="3429000"/>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17" name="Image Credit"/>
          <p:cNvSpPr>
            <a:spLocks noGrp="1"/>
          </p:cNvSpPr>
          <p:nvPr>
            <p:ph type="body" sz="quarter" idx="13" hasCustomPrompt="1"/>
          </p:nvPr>
        </p:nvSpPr>
        <p:spPr>
          <a:xfrm>
            <a:off x="8253984" y="3154680"/>
            <a:ext cx="3060192" cy="274320"/>
          </a:xfrm>
          <a:prstGeom prst="rect">
            <a:avLst/>
          </a:prstGeom>
        </p:spPr>
        <p:txBody>
          <a:bodyPr>
            <a:normAutofit/>
          </a:bodyPr>
          <a:lstStyle>
            <a:lvl1pPr marL="0" indent="0" algn="r">
              <a:buNone/>
              <a:defRPr sz="1200" baseline="0">
                <a:solidFill>
                  <a:schemeClr val="bg2">
                    <a:lumMod val="65000"/>
                  </a:schemeClr>
                </a:solidFill>
                <a:latin typeface="Century Gothic" panose="020B0502020202020204" pitchFamily="34" charset="0"/>
              </a:defRPr>
            </a:lvl1pPr>
          </a:lstStyle>
          <a:p>
            <a:pPr lvl="0"/>
            <a:r>
              <a:rPr lang="en-US" sz="1200" dirty="0"/>
              <a:t>Image Credit: Source</a:t>
            </a:r>
            <a:endParaRPr lang="en-US" dirty="0"/>
          </a:p>
        </p:txBody>
      </p:sp>
      <p:cxnSp>
        <p:nvCxnSpPr>
          <p:cNvPr id="9" name="Straight Connector 8"/>
          <p:cNvCxnSpPr/>
          <p:nvPr userDrawn="1"/>
        </p:nvCxnSpPr>
        <p:spPr>
          <a:xfrm>
            <a:off x="5572125" y="75001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7"/>
          </a:xfrm>
          <a:prstGeom prst="rect">
            <a:avLst/>
          </a:prstGeom>
        </p:spPr>
      </p:pic>
    </p:spTree>
    <p:extLst>
      <p:ext uri="{BB962C8B-B14F-4D97-AF65-F5344CB8AC3E}">
        <p14:creationId xmlns:p14="http://schemas.microsoft.com/office/powerpoint/2010/main" val="1235481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999744" y="2255520"/>
            <a:ext cx="10204704" cy="3706368"/>
          </a:xfrm>
          <a:prstGeom prst="rect">
            <a:avLst/>
          </a:prstGeom>
        </p:spPr>
        <p:txBody>
          <a:bodyPr>
            <a:normAutofit/>
          </a:bodyPr>
          <a:lstStyle>
            <a:lvl1pPr marL="0" indent="0" algn="ctr">
              <a:buNone/>
              <a:defRPr sz="4800" b="0" baseline="0">
                <a:solidFill>
                  <a:schemeClr val="tx1">
                    <a:lumMod val="50000"/>
                    <a:lumOff val="50000"/>
                  </a:schemeClr>
                </a:solidFill>
                <a:latin typeface="Century Gothic" panose="020B0502020202020204" pitchFamily="34" charset="0"/>
              </a:defRPr>
            </a:lvl1pPr>
          </a:lstStyle>
          <a:p>
            <a:pPr lvl="0"/>
            <a:r>
              <a:rPr lang="en-US" dirty="0"/>
              <a:t>Spell out the components</a:t>
            </a:r>
          </a:p>
        </p:txBody>
      </p:sp>
      <p:sp>
        <p:nvSpPr>
          <p:cNvPr id="6" name="Rectangle 5"/>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8" name="TextBox 7"/>
          <p:cNvSpPr txBox="1"/>
          <p:nvPr userDrawn="1"/>
        </p:nvSpPr>
        <p:spPr>
          <a:xfrm>
            <a:off x="2743199" y="397728"/>
            <a:ext cx="8461249" cy="830997"/>
          </a:xfrm>
          <a:prstGeom prst="rect">
            <a:avLst/>
          </a:prstGeom>
          <a:noFill/>
        </p:spPr>
        <p:txBody>
          <a:bodyPr wrap="square" rtlCol="0">
            <a:spAutoFit/>
          </a:bodyPr>
          <a:lstStyle/>
          <a:p>
            <a:pPr algn="ctr"/>
            <a:r>
              <a:rPr lang="en-US" sz="4800" dirty="0">
                <a:solidFill>
                  <a:schemeClr val="bg1"/>
                </a:solidFill>
                <a:latin typeface="Century Gothic" panose="020B0502020202020204" pitchFamily="34" charset="0"/>
              </a:rPr>
              <a:t>Acronym</a:t>
            </a:r>
          </a:p>
        </p:txBody>
      </p:sp>
      <p:sp>
        <p:nvSpPr>
          <p:cNvPr id="9" name="Oval 8"/>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28" name="Picture 2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1382651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0631815"/>
      </p:ext>
    </p:extLst>
  </p:cSld>
  <p:clrMap bg1="lt1" tx1="dk1" bg2="lt2" tx2="dk2" accent1="accent1" accent2="accent2" accent3="accent3" accent4="accent4" accent5="accent5" accent6="accent6" hlink="hlink" folHlink="folHlink"/>
  <p:sldLayoutIdLst>
    <p:sldLayoutId id="2147483674" r:id="rId1"/>
    <p:sldLayoutId id="2147483673" r:id="rId2"/>
    <p:sldLayoutId id="2147483692" r:id="rId3"/>
    <p:sldLayoutId id="2147483684" r:id="rId4"/>
    <p:sldLayoutId id="2147483685" r:id="rId5"/>
    <p:sldLayoutId id="2147483686" r:id="rId6"/>
    <p:sldLayoutId id="2147483664" r:id="rId7"/>
    <p:sldLayoutId id="2147483665" r:id="rId8"/>
    <p:sldLayoutId id="2147483668"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chart" Target="../charts/chart4.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chart" Target="../charts/chart7.xml"/></Relationships>
</file>

<file path=ppt/slides/_rels/slide1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chart" Target="../charts/char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49796" y="0"/>
            <a:ext cx="5267401" cy="6785436"/>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801" y="0"/>
            <a:ext cx="8134274" cy="6927575"/>
          </a:xfrm>
          <a:prstGeom prst="rect">
            <a:avLst/>
          </a:prstGeom>
        </p:spPr>
      </p:pic>
      <p:sp>
        <p:nvSpPr>
          <p:cNvPr id="14" name="Text Placeholder 18"/>
          <p:cNvSpPr txBox="1">
            <a:spLocks/>
          </p:cNvSpPr>
          <p:nvPr/>
        </p:nvSpPr>
        <p:spPr>
          <a:xfrm>
            <a:off x="7966556" y="3726569"/>
            <a:ext cx="3204840" cy="3693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dirty="0">
                <a:solidFill>
                  <a:schemeClr val="bg2">
                    <a:lumMod val="50000"/>
                  </a:schemeClr>
                </a:solidFill>
                <a:latin typeface="Century Gothic" panose="020B0502020202020204" pitchFamily="34" charset="0"/>
              </a:rPr>
              <a:t>Elisa Ahern</a:t>
            </a:r>
          </a:p>
        </p:txBody>
      </p:sp>
      <p:sp>
        <p:nvSpPr>
          <p:cNvPr id="15" name="Text Placeholder 19"/>
          <p:cNvSpPr txBox="1">
            <a:spLocks/>
          </p:cNvSpPr>
          <p:nvPr/>
        </p:nvSpPr>
        <p:spPr>
          <a:xfrm>
            <a:off x="7936992" y="4564525"/>
            <a:ext cx="3204840" cy="3693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dirty="0">
                <a:solidFill>
                  <a:schemeClr val="bg2">
                    <a:lumMod val="50000"/>
                  </a:schemeClr>
                </a:solidFill>
                <a:latin typeface="Century Gothic" panose="020B0502020202020204" pitchFamily="34" charset="0"/>
              </a:rPr>
              <a:t>John Fitz</a:t>
            </a:r>
          </a:p>
        </p:txBody>
      </p:sp>
      <p:sp>
        <p:nvSpPr>
          <p:cNvPr id="16" name="Text Placeholder 20"/>
          <p:cNvSpPr txBox="1">
            <a:spLocks/>
          </p:cNvSpPr>
          <p:nvPr/>
        </p:nvSpPr>
        <p:spPr>
          <a:xfrm>
            <a:off x="7936992" y="4980883"/>
            <a:ext cx="3204840" cy="37466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dirty="0">
                <a:solidFill>
                  <a:schemeClr val="bg2">
                    <a:lumMod val="50000"/>
                  </a:schemeClr>
                </a:solidFill>
                <a:latin typeface="Century Gothic" panose="020B0502020202020204" pitchFamily="34" charset="0"/>
              </a:rPr>
              <a:t>Dr. Sara Lubkin</a:t>
            </a:r>
          </a:p>
        </p:txBody>
      </p:sp>
      <p:sp>
        <p:nvSpPr>
          <p:cNvPr id="24" name="Text Placeholder 21"/>
          <p:cNvSpPr txBox="1">
            <a:spLocks/>
          </p:cNvSpPr>
          <p:nvPr/>
        </p:nvSpPr>
        <p:spPr>
          <a:xfrm>
            <a:off x="7936992" y="4131140"/>
            <a:ext cx="3204840" cy="3693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dirty="0">
                <a:solidFill>
                  <a:schemeClr val="bg2">
                    <a:lumMod val="50000"/>
                  </a:schemeClr>
                </a:solidFill>
                <a:latin typeface="Century Gothic" panose="020B0502020202020204" pitchFamily="34" charset="0"/>
              </a:rPr>
              <a:t>Jessica </a:t>
            </a:r>
            <a:r>
              <a:rPr lang="en-US" sz="2200" dirty="0" err="1">
                <a:solidFill>
                  <a:schemeClr val="bg2">
                    <a:lumMod val="50000"/>
                  </a:schemeClr>
                </a:solidFill>
                <a:latin typeface="Century Gothic" panose="020B0502020202020204" pitchFamily="34" charset="0"/>
              </a:rPr>
              <a:t>Fayne</a:t>
            </a:r>
            <a:endParaRPr lang="en-US" sz="2200" dirty="0">
              <a:solidFill>
                <a:schemeClr val="bg2">
                  <a:lumMod val="50000"/>
                </a:schemeClr>
              </a:solidFill>
              <a:latin typeface="Century Gothic" panose="020B0502020202020204" pitchFamily="34" charset="0"/>
            </a:endParaRPr>
          </a:p>
        </p:txBody>
      </p:sp>
      <p:sp>
        <p:nvSpPr>
          <p:cNvPr id="20" name="Text Placeholder 17"/>
          <p:cNvSpPr txBox="1">
            <a:spLocks/>
          </p:cNvSpPr>
          <p:nvPr/>
        </p:nvSpPr>
        <p:spPr>
          <a:xfrm>
            <a:off x="7966556" y="3274676"/>
            <a:ext cx="4120593" cy="42307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dirty="0">
                <a:solidFill>
                  <a:schemeClr val="bg2">
                    <a:lumMod val="50000"/>
                  </a:schemeClr>
                </a:solidFill>
                <a:latin typeface="Century Gothic" panose="020B0502020202020204" pitchFamily="34" charset="0"/>
              </a:rPr>
              <a:t>Tammy Ashraf (Project Lead)</a:t>
            </a:r>
          </a:p>
        </p:txBody>
      </p:sp>
      <p:sp>
        <p:nvSpPr>
          <p:cNvPr id="18" name="TextBox 17"/>
          <p:cNvSpPr txBox="1"/>
          <p:nvPr/>
        </p:nvSpPr>
        <p:spPr>
          <a:xfrm>
            <a:off x="657415" y="3393544"/>
            <a:ext cx="6486144" cy="553998"/>
          </a:xfrm>
          <a:prstGeom prst="rect">
            <a:avLst/>
          </a:prstGeom>
          <a:noFill/>
        </p:spPr>
        <p:txBody>
          <a:bodyPr wrap="square" rtlCol="0">
            <a:spAutoFit/>
          </a:bodyPr>
          <a:lstStyle/>
          <a:p>
            <a:pPr algn="ctr"/>
            <a:r>
              <a:rPr lang="en-US" sz="3000" b="1" dirty="0">
                <a:solidFill>
                  <a:schemeClr val="bg1"/>
                </a:solidFill>
                <a:latin typeface="Century Gothic" panose="020B0502020202020204" pitchFamily="34" charset="0"/>
              </a:rPr>
              <a:t>North Carolina Water Resources</a:t>
            </a:r>
          </a:p>
        </p:txBody>
      </p:sp>
      <p:sp>
        <p:nvSpPr>
          <p:cNvPr id="19" name="Title 16"/>
          <p:cNvSpPr txBox="1">
            <a:spLocks/>
          </p:cNvSpPr>
          <p:nvPr/>
        </p:nvSpPr>
        <p:spPr>
          <a:xfrm>
            <a:off x="295274" y="4071517"/>
            <a:ext cx="7210425" cy="981353"/>
          </a:xfrm>
          <a:prstGeom prst="rect">
            <a:avLst/>
          </a:prstGeom>
        </p:spPr>
        <p:txBody>
          <a:bodyP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a:solidFill>
                  <a:schemeClr val="bg1"/>
                </a:solidFill>
                <a:latin typeface="Century Gothic" panose="020B0502020202020204" pitchFamily="34" charset="0"/>
              </a:rPr>
              <a:t>Utilizing NASA Earth Observations and Hydrological Modeling to Monitor Nutrient Levels in Jordan Lake, North Carolina for Improved Water Quality Management</a:t>
            </a:r>
          </a:p>
        </p:txBody>
      </p:sp>
      <p:sp>
        <p:nvSpPr>
          <p:cNvPr id="11" name="Text Placeholder 21"/>
          <p:cNvSpPr txBox="1">
            <a:spLocks/>
          </p:cNvSpPr>
          <p:nvPr/>
        </p:nvSpPr>
        <p:spPr>
          <a:xfrm>
            <a:off x="7966556" y="5390992"/>
            <a:ext cx="3204840" cy="3693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dirty="0">
                <a:solidFill>
                  <a:schemeClr val="bg2">
                    <a:lumMod val="50000"/>
                  </a:schemeClr>
                </a:solidFill>
                <a:latin typeface="Century Gothic" panose="020B0502020202020204" pitchFamily="34" charset="0"/>
              </a:rPr>
              <a:t>Sean McCartney</a:t>
            </a:r>
          </a:p>
        </p:txBody>
      </p:sp>
    </p:spTree>
    <p:extLst>
      <p:ext uri="{BB962C8B-B14F-4D97-AF65-F5344CB8AC3E}">
        <p14:creationId xmlns:p14="http://schemas.microsoft.com/office/powerpoint/2010/main" val="439712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b="41636"/>
          <a:stretch/>
        </p:blipFill>
        <p:spPr>
          <a:xfrm>
            <a:off x="2539581" y="2514963"/>
            <a:ext cx="7265238" cy="4240276"/>
          </a:xfrm>
          <a:prstGeom prst="rect">
            <a:avLst/>
          </a:prstGeom>
        </p:spPr>
      </p:pic>
      <p:sp>
        <p:nvSpPr>
          <p:cNvPr id="7" name="Text Placeholder 2"/>
          <p:cNvSpPr txBox="1">
            <a:spLocks/>
          </p:cNvSpPr>
          <p:nvPr/>
        </p:nvSpPr>
        <p:spPr>
          <a:xfrm>
            <a:off x="1300163" y="504825"/>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NASA Earth Observations</a:t>
            </a:r>
          </a:p>
        </p:txBody>
      </p:sp>
      <p:sp>
        <p:nvSpPr>
          <p:cNvPr id="8" name="Text Placeholder 1"/>
          <p:cNvSpPr txBox="1">
            <a:spLocks/>
          </p:cNvSpPr>
          <p:nvPr/>
        </p:nvSpPr>
        <p:spPr>
          <a:xfrm>
            <a:off x="444500" y="1506073"/>
            <a:ext cx="5056177" cy="75694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00"/>
              </a:spcBef>
              <a:buClr>
                <a:srgbClr val="73A9DB"/>
              </a:buClr>
              <a:buNone/>
            </a:pPr>
            <a:r>
              <a:rPr lang="en-US" sz="2200" dirty="0">
                <a:solidFill>
                  <a:schemeClr val="bg2">
                    <a:lumMod val="50000"/>
                  </a:schemeClr>
                </a:solidFill>
              </a:rPr>
              <a:t>Tropical Rainfall Measuring Mission (TRMM)</a:t>
            </a:r>
          </a:p>
          <a:p>
            <a:pPr marL="342900" indent="-342900">
              <a:spcBef>
                <a:spcPts val="200"/>
              </a:spcBef>
              <a:buClr>
                <a:srgbClr val="73A9DB"/>
              </a:buClr>
              <a:buFont typeface="Webdings" panose="05030102010509060703" pitchFamily="18" charset="2"/>
              <a:buChar char="4"/>
            </a:pPr>
            <a:endParaRPr lang="en-US" sz="2200" dirty="0">
              <a:solidFill>
                <a:schemeClr val="bg2">
                  <a:lumMod val="50000"/>
                </a:schemeClr>
              </a:solidFill>
            </a:endParaRPr>
          </a:p>
        </p:txBody>
      </p:sp>
      <p:sp>
        <p:nvSpPr>
          <p:cNvPr id="13" name="Text Placeholder 4"/>
          <p:cNvSpPr>
            <a:spLocks noGrp="1"/>
          </p:cNvSpPr>
          <p:nvPr>
            <p:ph type="body" sz="quarter" idx="13"/>
          </p:nvPr>
        </p:nvSpPr>
        <p:spPr>
          <a:xfrm>
            <a:off x="10444409" y="6541989"/>
            <a:ext cx="1845127" cy="200187"/>
          </a:xfrm>
          <a:prstGeom prst="rect">
            <a:avLst/>
          </a:prstGeom>
          <a:noFill/>
        </p:spPr>
        <p:txBody>
          <a:bodyPr>
            <a:normAutofit fontScale="85000" lnSpcReduction="20000"/>
          </a:bodyPr>
          <a:lstStyle/>
          <a:p>
            <a:r>
              <a:rPr lang="en-US" dirty="0">
                <a:solidFill>
                  <a:schemeClr val="bg1"/>
                </a:solidFill>
              </a:rPr>
              <a:t>Image Credit: Nara Souza</a:t>
            </a:r>
          </a:p>
        </p:txBody>
      </p:sp>
      <p:sp>
        <p:nvSpPr>
          <p:cNvPr id="2" name="TextBox 1"/>
          <p:cNvSpPr txBox="1"/>
          <p:nvPr/>
        </p:nvSpPr>
        <p:spPr>
          <a:xfrm>
            <a:off x="9292535" y="6501856"/>
            <a:ext cx="2899465" cy="246221"/>
          </a:xfrm>
          <a:prstGeom prst="rect">
            <a:avLst/>
          </a:prstGeom>
          <a:noFill/>
        </p:spPr>
        <p:txBody>
          <a:bodyPr wrap="square" rtlCol="0">
            <a:spAutoFit/>
          </a:bodyPr>
          <a:lstStyle/>
          <a:p>
            <a:pPr algn="r"/>
            <a:r>
              <a:rPr lang="en-US" sz="1000" dirty="0"/>
              <a:t>Image Credit: NASA</a:t>
            </a:r>
          </a:p>
        </p:txBody>
      </p:sp>
      <p:pic>
        <p:nvPicPr>
          <p:cNvPr id="9" name="Shape 182" descr="http://www.devpedia.developexchange.com/dp/images/1/1a/04_TRMM.png"/>
          <p:cNvPicPr preferRelativeResize="0">
            <a:picLocks noGrp="1"/>
          </p:cNvPicPr>
          <p:nvPr>
            <p:ph type="pic" idx="4294967295"/>
          </p:nvPr>
        </p:nvPicPr>
        <p:blipFill rotWithShape="1">
          <a:blip r:embed="rId4">
            <a:alphaModFix/>
          </a:blip>
          <a:srcRect l="3841" r="3841"/>
          <a:stretch/>
        </p:blipFill>
        <p:spPr>
          <a:xfrm rot="18426206">
            <a:off x="1099091" y="1466585"/>
            <a:ext cx="2958445" cy="2721953"/>
          </a:xfrm>
          <a:prstGeom prst="rect">
            <a:avLst/>
          </a:prstGeom>
          <a:noFill/>
          <a:ln>
            <a:noFill/>
          </a:ln>
        </p:spPr>
      </p:pic>
      <p:pic>
        <p:nvPicPr>
          <p:cNvPr id="12" name="Shape 185" descr="http://www.devpedia.developexchange.com/dp/images/1/14/08_GPM.png"/>
          <p:cNvPicPr preferRelativeResize="0"/>
          <p:nvPr/>
        </p:nvPicPr>
        <p:blipFill rotWithShape="1">
          <a:blip r:embed="rId5">
            <a:alphaModFix/>
          </a:blip>
          <a:srcRect/>
          <a:stretch/>
        </p:blipFill>
        <p:spPr>
          <a:xfrm rot="1488313">
            <a:off x="7979721" y="1948885"/>
            <a:ext cx="3877590" cy="1824880"/>
          </a:xfrm>
          <a:prstGeom prst="rect">
            <a:avLst/>
          </a:prstGeom>
          <a:noFill/>
          <a:ln>
            <a:noFill/>
          </a:ln>
        </p:spPr>
      </p:pic>
      <p:sp>
        <p:nvSpPr>
          <p:cNvPr id="14" name="Text Placeholder 1"/>
          <p:cNvSpPr txBox="1">
            <a:spLocks/>
          </p:cNvSpPr>
          <p:nvPr/>
        </p:nvSpPr>
        <p:spPr>
          <a:xfrm>
            <a:off x="6858001" y="1506073"/>
            <a:ext cx="5130800" cy="94446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00"/>
              </a:spcBef>
              <a:buClr>
                <a:srgbClr val="73A9DB"/>
              </a:buClr>
              <a:buNone/>
            </a:pPr>
            <a:r>
              <a:rPr lang="en-US" sz="2200" dirty="0">
                <a:solidFill>
                  <a:schemeClr val="bg2">
                    <a:lumMod val="50000"/>
                  </a:schemeClr>
                </a:solidFill>
              </a:rPr>
              <a:t>Global Precipitation Measurement (GPM)</a:t>
            </a:r>
          </a:p>
          <a:p>
            <a:pPr marL="342900" indent="-342900">
              <a:spcBef>
                <a:spcPts val="200"/>
              </a:spcBef>
              <a:buClr>
                <a:srgbClr val="73A9DB"/>
              </a:buClr>
              <a:buFont typeface="Webdings" panose="05030102010509060703" pitchFamily="18" charset="2"/>
              <a:buChar char="4"/>
            </a:pPr>
            <a:endParaRPr lang="en-US" sz="2200" dirty="0">
              <a:solidFill>
                <a:schemeClr val="bg2">
                  <a:lumMod val="50000"/>
                </a:schemeClr>
              </a:solidFill>
            </a:endParaRPr>
          </a:p>
        </p:txBody>
      </p:sp>
      <p:pic>
        <p:nvPicPr>
          <p:cNvPr id="3" name="Picture 2"/>
          <p:cNvPicPr>
            <a:picLocks noChangeAspect="1"/>
          </p:cNvPicPr>
          <p:nvPr/>
        </p:nvPicPr>
        <p:blipFill>
          <a:blip r:embed="rId6">
            <a:clrChange>
              <a:clrFrom>
                <a:srgbClr val="FFFFFF"/>
              </a:clrFrom>
              <a:clrTo>
                <a:srgbClr val="FFFFFF">
                  <a:alpha val="0"/>
                </a:srgbClr>
              </a:clrTo>
            </a:clrChange>
          </a:blip>
          <a:stretch>
            <a:fillRect/>
          </a:stretch>
        </p:blipFill>
        <p:spPr>
          <a:xfrm>
            <a:off x="619700" y="4349634"/>
            <a:ext cx="1809750" cy="1990725"/>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56886" y="4608173"/>
            <a:ext cx="1923166" cy="1598792"/>
          </a:xfrm>
          <a:prstGeom prst="rect">
            <a:avLst/>
          </a:prstGeom>
        </p:spPr>
      </p:pic>
    </p:spTree>
    <p:extLst>
      <p:ext uri="{BB962C8B-B14F-4D97-AF65-F5344CB8AC3E}">
        <p14:creationId xmlns:p14="http://schemas.microsoft.com/office/powerpoint/2010/main" val="1059852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Shape 223"/>
          <p:cNvSpPr/>
          <p:nvPr/>
        </p:nvSpPr>
        <p:spPr>
          <a:xfrm rot="5400000">
            <a:off x="9660927" y="4885011"/>
            <a:ext cx="650211" cy="713734"/>
          </a:xfrm>
          <a:prstGeom prst="rightArrow">
            <a:avLst>
              <a:gd name="adj1" fmla="val 50000"/>
              <a:gd name="adj2" fmla="val 50000"/>
            </a:avLst>
          </a:prstGeom>
          <a:solidFill>
            <a:srgbClr val="1E4E79"/>
          </a:solidFill>
          <a:ln w="12700" cap="flat" cmpd="sng">
            <a:solidFill>
              <a:srgbClr val="42719B"/>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51" name="Shape 223"/>
          <p:cNvSpPr/>
          <p:nvPr/>
        </p:nvSpPr>
        <p:spPr>
          <a:xfrm rot="5400000">
            <a:off x="9621530" y="2427466"/>
            <a:ext cx="650211" cy="713734"/>
          </a:xfrm>
          <a:prstGeom prst="rightArrow">
            <a:avLst>
              <a:gd name="adj1" fmla="val 50000"/>
              <a:gd name="adj2" fmla="val 50000"/>
            </a:avLst>
          </a:prstGeom>
          <a:solidFill>
            <a:srgbClr val="1E4E79"/>
          </a:solidFill>
          <a:ln w="12700" cap="flat" cmpd="sng">
            <a:solidFill>
              <a:srgbClr val="42719B"/>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55" name="Shape 223"/>
          <p:cNvSpPr/>
          <p:nvPr/>
        </p:nvSpPr>
        <p:spPr>
          <a:xfrm>
            <a:off x="7628547" y="3891577"/>
            <a:ext cx="650211" cy="713734"/>
          </a:xfrm>
          <a:prstGeom prst="rightArrow">
            <a:avLst>
              <a:gd name="adj1" fmla="val 50000"/>
              <a:gd name="adj2" fmla="val 50000"/>
            </a:avLst>
          </a:prstGeom>
          <a:solidFill>
            <a:srgbClr val="1E4E79"/>
          </a:solidFill>
          <a:ln w="12700" cap="flat" cmpd="sng">
            <a:solidFill>
              <a:srgbClr val="42719B"/>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56" name="Shape 223"/>
          <p:cNvSpPr/>
          <p:nvPr/>
        </p:nvSpPr>
        <p:spPr>
          <a:xfrm>
            <a:off x="3828274" y="2017712"/>
            <a:ext cx="650211" cy="713734"/>
          </a:xfrm>
          <a:prstGeom prst="rightArrow">
            <a:avLst>
              <a:gd name="adj1" fmla="val 50000"/>
              <a:gd name="adj2" fmla="val 50000"/>
            </a:avLst>
          </a:prstGeom>
          <a:solidFill>
            <a:srgbClr val="1E4E79"/>
          </a:solidFill>
          <a:ln w="12700" cap="flat" cmpd="sng">
            <a:solidFill>
              <a:srgbClr val="42719B"/>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7" name="Text Placeholder 2"/>
          <p:cNvSpPr txBox="1">
            <a:spLocks/>
          </p:cNvSpPr>
          <p:nvPr/>
        </p:nvSpPr>
        <p:spPr>
          <a:xfrm>
            <a:off x="1300163" y="504825"/>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solidFill>
                  <a:schemeClr val="bg1"/>
                </a:solidFill>
                <a:latin typeface="Century Gothic" panose="020B0502020202020204" pitchFamily="34" charset="0"/>
              </a:rPr>
              <a:t>Methodology: Calibration</a:t>
            </a:r>
          </a:p>
        </p:txBody>
      </p:sp>
      <p:sp>
        <p:nvSpPr>
          <p:cNvPr id="13" name="Text Placeholder 4"/>
          <p:cNvSpPr>
            <a:spLocks noGrp="1"/>
          </p:cNvSpPr>
          <p:nvPr>
            <p:ph type="body" sz="quarter" idx="13"/>
          </p:nvPr>
        </p:nvSpPr>
        <p:spPr>
          <a:xfrm>
            <a:off x="10444409" y="6541989"/>
            <a:ext cx="1845127" cy="200187"/>
          </a:xfrm>
          <a:prstGeom prst="rect">
            <a:avLst/>
          </a:prstGeom>
          <a:noFill/>
        </p:spPr>
        <p:txBody>
          <a:bodyPr>
            <a:normAutofit fontScale="85000" lnSpcReduction="20000"/>
          </a:bodyPr>
          <a:lstStyle/>
          <a:p>
            <a:r>
              <a:rPr lang="en-US" dirty="0">
                <a:solidFill>
                  <a:schemeClr val="bg1"/>
                </a:solidFill>
              </a:rPr>
              <a:t>Image Credit: Nara Souza</a:t>
            </a:r>
          </a:p>
        </p:txBody>
      </p:sp>
      <p:sp>
        <p:nvSpPr>
          <p:cNvPr id="22" name="Shape 207"/>
          <p:cNvSpPr txBox="1">
            <a:spLocks noGrp="1"/>
          </p:cNvSpPr>
          <p:nvPr>
            <p:ph type="body" idx="4294967295"/>
          </p:nvPr>
        </p:nvSpPr>
        <p:spPr>
          <a:xfrm>
            <a:off x="2019616" y="2703658"/>
            <a:ext cx="3664711" cy="3374134"/>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757070"/>
              </a:buClr>
              <a:buSzPct val="25000"/>
              <a:buFont typeface="Arial"/>
              <a:buNone/>
            </a:pPr>
            <a:r>
              <a:rPr lang="en-US" sz="2000" b="0" i="0" u="none" strike="noStrike" cap="none">
                <a:solidFill>
                  <a:srgbClr val="757070"/>
                </a:solidFill>
                <a:latin typeface="Questrial"/>
                <a:ea typeface="Questrial"/>
                <a:cs typeface="Questrial"/>
                <a:sym typeface="Questrial"/>
              </a:rPr>
              <a:t>.</a:t>
            </a:r>
          </a:p>
        </p:txBody>
      </p:sp>
      <p:sp>
        <p:nvSpPr>
          <p:cNvPr id="24" name="Shape 210"/>
          <p:cNvSpPr/>
          <p:nvPr/>
        </p:nvSpPr>
        <p:spPr>
          <a:xfrm>
            <a:off x="8298535" y="3135400"/>
            <a:ext cx="3374999" cy="2007216"/>
          </a:xfrm>
          <a:prstGeom prst="round2Diag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dirty="0">
              <a:solidFill>
                <a:schemeClr val="lt1"/>
              </a:solidFill>
              <a:latin typeface="+mj-lt"/>
              <a:ea typeface="Questrial"/>
              <a:cs typeface="Questrial"/>
              <a:sym typeface="Questrial"/>
            </a:endParaRPr>
          </a:p>
        </p:txBody>
      </p:sp>
      <p:sp>
        <p:nvSpPr>
          <p:cNvPr id="26" name="Shape 212"/>
          <p:cNvSpPr/>
          <p:nvPr/>
        </p:nvSpPr>
        <p:spPr>
          <a:xfrm>
            <a:off x="473707" y="1875870"/>
            <a:ext cx="3510455" cy="4152439"/>
          </a:xfrm>
          <a:prstGeom prst="round2Diag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27" name="Shape 213"/>
          <p:cNvSpPr txBox="1">
            <a:spLocks noGrp="1"/>
          </p:cNvSpPr>
          <p:nvPr>
            <p:ph type="body" idx="4294967295"/>
          </p:nvPr>
        </p:nvSpPr>
        <p:spPr>
          <a:xfrm>
            <a:off x="514158" y="2029797"/>
            <a:ext cx="4756198" cy="4086300"/>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chemeClr val="dk1"/>
              </a:buClr>
              <a:buSzPct val="25000"/>
              <a:buFont typeface="Arial"/>
              <a:buNone/>
            </a:pPr>
            <a:endParaRPr sz="2800" b="0" i="0" u="none" strike="noStrike" cap="none">
              <a:solidFill>
                <a:schemeClr val="dk1"/>
              </a:solidFill>
              <a:latin typeface="+mj-lt"/>
              <a:ea typeface="Questrial"/>
              <a:cs typeface="Questrial"/>
              <a:sym typeface="Questrial"/>
            </a:endParaRPr>
          </a:p>
          <a:p>
            <a:pPr marL="228600" marR="0" lvl="0" indent="-228600" algn="l" rtl="0">
              <a:lnSpc>
                <a:spcPct val="90000"/>
              </a:lnSpc>
              <a:spcBef>
                <a:spcPts val="200"/>
              </a:spcBef>
              <a:spcAft>
                <a:spcPts val="0"/>
              </a:spcAft>
              <a:buClr>
                <a:schemeClr val="dk1"/>
              </a:buClr>
              <a:buSzPct val="25000"/>
              <a:buFont typeface="Arial"/>
              <a:buNone/>
            </a:pPr>
            <a:endParaRPr sz="2800" b="0" i="0" u="none" strike="noStrike" cap="none">
              <a:solidFill>
                <a:schemeClr val="dk1"/>
              </a:solidFill>
              <a:latin typeface="+mj-lt"/>
              <a:ea typeface="Questrial"/>
              <a:cs typeface="Questrial"/>
              <a:sym typeface="Questrial"/>
            </a:endParaRPr>
          </a:p>
        </p:txBody>
      </p:sp>
      <p:sp>
        <p:nvSpPr>
          <p:cNvPr id="28" name="Shape 214"/>
          <p:cNvSpPr/>
          <p:nvPr/>
        </p:nvSpPr>
        <p:spPr>
          <a:xfrm>
            <a:off x="580672" y="2512566"/>
            <a:ext cx="3195145" cy="671830"/>
          </a:xfrm>
          <a:prstGeom prst="round2Diag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1800" b="1" i="0" u="none" strike="noStrike" cap="none" dirty="0">
                <a:solidFill>
                  <a:schemeClr val="lt1"/>
                </a:solidFill>
                <a:ea typeface="Questrial"/>
                <a:cs typeface="Questrial"/>
                <a:sym typeface="Questrial"/>
              </a:rPr>
              <a:t>TRMM/GPM: </a:t>
            </a:r>
            <a:r>
              <a:rPr lang="en-US" sz="1800" b="0" i="0" u="none" strike="noStrike" cap="none" dirty="0">
                <a:solidFill>
                  <a:schemeClr val="lt1"/>
                </a:solidFill>
                <a:ea typeface="Questrial"/>
                <a:cs typeface="Questrial"/>
                <a:sym typeface="Questrial"/>
              </a:rPr>
              <a:t>Daily Precipitation</a:t>
            </a:r>
          </a:p>
        </p:txBody>
      </p:sp>
      <p:sp>
        <p:nvSpPr>
          <p:cNvPr id="30" name="Shape 216"/>
          <p:cNvSpPr/>
          <p:nvPr/>
        </p:nvSpPr>
        <p:spPr>
          <a:xfrm>
            <a:off x="590900" y="5042559"/>
            <a:ext cx="3195145" cy="692567"/>
          </a:xfrm>
          <a:prstGeom prst="round2Diag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1800" b="1" i="0" u="none" strike="noStrike" cap="none" dirty="0">
                <a:solidFill>
                  <a:schemeClr val="lt1"/>
                </a:solidFill>
                <a:ea typeface="Questrial"/>
                <a:cs typeface="Questrial"/>
                <a:sym typeface="Questrial"/>
              </a:rPr>
              <a:t>USGS</a:t>
            </a:r>
            <a:r>
              <a:rPr lang="en-US" sz="1800" b="0" i="0" u="none" strike="noStrike" cap="none" dirty="0">
                <a:solidFill>
                  <a:schemeClr val="lt1"/>
                </a:solidFill>
                <a:ea typeface="Questrial"/>
                <a:cs typeface="Questrial"/>
                <a:sym typeface="Questrial"/>
              </a:rPr>
              <a:t>: DEM, Land </a:t>
            </a:r>
            <a:r>
              <a:rPr lang="en-US" dirty="0">
                <a:ea typeface="Questrial"/>
                <a:cs typeface="Questrial"/>
                <a:sym typeface="Questrial"/>
              </a:rPr>
              <a:t>C</a:t>
            </a:r>
            <a:r>
              <a:rPr lang="en-US" sz="1800" b="0" i="0" u="none" strike="noStrike" cap="none" dirty="0">
                <a:solidFill>
                  <a:schemeClr val="lt1"/>
                </a:solidFill>
                <a:ea typeface="Questrial"/>
                <a:cs typeface="Questrial"/>
                <a:sym typeface="Questrial"/>
              </a:rPr>
              <a:t>over, </a:t>
            </a:r>
          </a:p>
          <a:p>
            <a:pPr marL="0" marR="0" lvl="0" indent="0" algn="ctr" rtl="0">
              <a:lnSpc>
                <a:spcPct val="100000"/>
              </a:lnSpc>
              <a:spcBef>
                <a:spcPts val="0"/>
              </a:spcBef>
              <a:spcAft>
                <a:spcPts val="0"/>
              </a:spcAft>
              <a:buClr>
                <a:schemeClr val="lt1"/>
              </a:buClr>
              <a:buSzPct val="25000"/>
              <a:buFont typeface="Questrial"/>
              <a:buNone/>
            </a:pPr>
            <a:r>
              <a:rPr lang="en-US" sz="1800" b="0" i="0" u="none" strike="noStrike" cap="none" dirty="0">
                <a:solidFill>
                  <a:schemeClr val="lt1"/>
                </a:solidFill>
                <a:ea typeface="Questrial"/>
                <a:cs typeface="Questrial"/>
                <a:sym typeface="Questrial"/>
              </a:rPr>
              <a:t>and Soil </a:t>
            </a:r>
            <a:r>
              <a:rPr lang="en-US" dirty="0">
                <a:ea typeface="Questrial"/>
                <a:cs typeface="Questrial"/>
                <a:sym typeface="Questrial"/>
              </a:rPr>
              <a:t>D</a:t>
            </a:r>
            <a:r>
              <a:rPr lang="en-US" sz="1800" b="0" i="0" u="none" strike="noStrike" cap="none" dirty="0">
                <a:solidFill>
                  <a:schemeClr val="lt1"/>
                </a:solidFill>
                <a:ea typeface="Questrial"/>
                <a:cs typeface="Questrial"/>
                <a:sym typeface="Questrial"/>
              </a:rPr>
              <a:t>atasets</a:t>
            </a:r>
          </a:p>
        </p:txBody>
      </p:sp>
      <p:sp>
        <p:nvSpPr>
          <p:cNvPr id="31" name="Shape 217"/>
          <p:cNvSpPr/>
          <p:nvPr/>
        </p:nvSpPr>
        <p:spPr>
          <a:xfrm>
            <a:off x="580672" y="3319561"/>
            <a:ext cx="3195145" cy="1585819"/>
          </a:xfrm>
          <a:prstGeom prst="round2Diag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b="1" dirty="0">
                <a:ea typeface="Questrial"/>
                <a:cs typeface="Questrial"/>
                <a:sym typeface="Questrial"/>
              </a:rPr>
              <a:t>NLDAS</a:t>
            </a:r>
            <a:r>
              <a:rPr lang="en-US" sz="1800" b="1" i="0" u="none" strike="noStrike" cap="none" dirty="0">
                <a:solidFill>
                  <a:schemeClr val="lt1"/>
                </a:solidFill>
                <a:ea typeface="Questrial"/>
                <a:cs typeface="Questrial"/>
                <a:sym typeface="Questrial"/>
              </a:rPr>
              <a:t>: </a:t>
            </a:r>
            <a:r>
              <a:rPr lang="en-US" sz="1800" b="0" i="0" u="none" strike="noStrike" cap="none" dirty="0">
                <a:solidFill>
                  <a:schemeClr val="lt1"/>
                </a:solidFill>
                <a:ea typeface="Questrial"/>
                <a:cs typeface="Questrial"/>
                <a:sym typeface="Questrial"/>
              </a:rPr>
              <a:t>Daily Relative </a:t>
            </a:r>
            <a:r>
              <a:rPr lang="en-US" dirty="0">
                <a:ea typeface="Questrial"/>
                <a:cs typeface="Questrial"/>
                <a:sym typeface="Questrial"/>
              </a:rPr>
              <a:t>H</a:t>
            </a:r>
            <a:r>
              <a:rPr lang="en-US" sz="1800" b="0" i="0" u="none" strike="noStrike" cap="none" dirty="0">
                <a:solidFill>
                  <a:schemeClr val="lt1"/>
                </a:solidFill>
                <a:ea typeface="Questrial"/>
                <a:cs typeface="Questrial"/>
                <a:sym typeface="Questrial"/>
              </a:rPr>
              <a:t>umidity, Surface </a:t>
            </a:r>
            <a:r>
              <a:rPr lang="en-US" dirty="0">
                <a:ea typeface="Questrial"/>
                <a:cs typeface="Questrial"/>
                <a:sym typeface="Questrial"/>
              </a:rPr>
              <a:t>W</a:t>
            </a:r>
            <a:r>
              <a:rPr lang="en-US" sz="1800" b="0" i="0" u="none" strike="noStrike" cap="none" dirty="0">
                <a:solidFill>
                  <a:schemeClr val="lt1"/>
                </a:solidFill>
                <a:ea typeface="Questrial"/>
                <a:cs typeface="Questrial"/>
                <a:sym typeface="Questrial"/>
              </a:rPr>
              <a:t>ind </a:t>
            </a:r>
            <a:r>
              <a:rPr lang="en-US" dirty="0">
                <a:ea typeface="Questrial"/>
                <a:cs typeface="Questrial"/>
                <a:sym typeface="Questrial"/>
              </a:rPr>
              <a:t>S</a:t>
            </a:r>
            <a:r>
              <a:rPr lang="en-US" sz="1800" b="0" i="0" u="none" strike="noStrike" cap="none" dirty="0">
                <a:solidFill>
                  <a:schemeClr val="lt1"/>
                </a:solidFill>
                <a:ea typeface="Questrial"/>
                <a:cs typeface="Questrial"/>
                <a:sym typeface="Questrial"/>
              </a:rPr>
              <a:t>peed, Maximum and Minimum </a:t>
            </a:r>
            <a:r>
              <a:rPr lang="en-US" dirty="0">
                <a:ea typeface="Questrial"/>
                <a:cs typeface="Questrial"/>
                <a:sym typeface="Questrial"/>
              </a:rPr>
              <a:t>T</a:t>
            </a:r>
            <a:r>
              <a:rPr lang="en-US" sz="1800" b="0" i="0" u="none" strike="noStrike" cap="none" dirty="0">
                <a:solidFill>
                  <a:schemeClr val="lt1"/>
                </a:solidFill>
                <a:ea typeface="Questrial"/>
                <a:cs typeface="Questrial"/>
                <a:sym typeface="Questrial"/>
              </a:rPr>
              <a:t>emperatures</a:t>
            </a:r>
          </a:p>
        </p:txBody>
      </p:sp>
      <p:sp>
        <p:nvSpPr>
          <p:cNvPr id="33" name="Shape 219"/>
          <p:cNvSpPr/>
          <p:nvPr/>
        </p:nvSpPr>
        <p:spPr>
          <a:xfrm>
            <a:off x="8632020" y="3274532"/>
            <a:ext cx="2801960" cy="780100"/>
          </a:xfrm>
          <a:prstGeom prst="round2Diag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1800" b="1" i="0" u="none" strike="noStrike" cap="none" dirty="0">
                <a:solidFill>
                  <a:schemeClr val="lt1"/>
                </a:solidFill>
                <a:ea typeface="Questrial"/>
                <a:cs typeface="Questrial"/>
                <a:sym typeface="Questrial"/>
              </a:rPr>
              <a:t>Statistical Analysis</a:t>
            </a:r>
          </a:p>
        </p:txBody>
      </p:sp>
      <p:sp>
        <p:nvSpPr>
          <p:cNvPr id="34" name="Shape 220"/>
          <p:cNvSpPr txBox="1"/>
          <p:nvPr/>
        </p:nvSpPr>
        <p:spPr>
          <a:xfrm>
            <a:off x="642925" y="1990370"/>
            <a:ext cx="3177708" cy="40010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1E4E79"/>
              </a:buClr>
              <a:buSzPct val="25000"/>
              <a:buFont typeface="Questrial"/>
              <a:buNone/>
            </a:pPr>
            <a:r>
              <a:rPr lang="en-US" sz="2000" b="1" i="0" u="none" strike="noStrike" cap="none" dirty="0">
                <a:solidFill>
                  <a:srgbClr val="1E4E79"/>
                </a:solidFill>
                <a:ea typeface="Questrial"/>
                <a:cs typeface="Questrial"/>
                <a:sym typeface="Questrial"/>
              </a:rPr>
              <a:t>Data Collection</a:t>
            </a:r>
          </a:p>
        </p:txBody>
      </p:sp>
      <p:sp>
        <p:nvSpPr>
          <p:cNvPr id="25" name="Shape 211"/>
          <p:cNvSpPr/>
          <p:nvPr/>
        </p:nvSpPr>
        <p:spPr>
          <a:xfrm>
            <a:off x="4499172" y="3537406"/>
            <a:ext cx="3259719" cy="2393284"/>
          </a:xfrm>
          <a:prstGeom prst="round2Diag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dirty="0">
              <a:solidFill>
                <a:schemeClr val="lt1"/>
              </a:solidFill>
              <a:latin typeface="+mj-lt"/>
              <a:ea typeface="Questrial"/>
              <a:cs typeface="Questrial"/>
              <a:sym typeface="Questrial"/>
            </a:endParaRPr>
          </a:p>
        </p:txBody>
      </p:sp>
      <p:sp>
        <p:nvSpPr>
          <p:cNvPr id="29" name="Shape 215"/>
          <p:cNvSpPr/>
          <p:nvPr/>
        </p:nvSpPr>
        <p:spPr>
          <a:xfrm>
            <a:off x="4705815" y="3786509"/>
            <a:ext cx="2879592" cy="1830186"/>
          </a:xfrm>
          <a:prstGeom prst="round2Diag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dirty="0">
              <a:solidFill>
                <a:schemeClr val="lt1"/>
              </a:solidFill>
              <a:latin typeface="+mj-lt"/>
              <a:ea typeface="Questrial"/>
              <a:cs typeface="Questrial"/>
              <a:sym typeface="Questrial"/>
            </a:endParaRPr>
          </a:p>
        </p:txBody>
      </p:sp>
      <p:sp>
        <p:nvSpPr>
          <p:cNvPr id="35" name="Shape 221"/>
          <p:cNvSpPr txBox="1"/>
          <p:nvPr/>
        </p:nvSpPr>
        <p:spPr>
          <a:xfrm>
            <a:off x="4861932" y="4226217"/>
            <a:ext cx="2527061" cy="1015661"/>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2000" b="1" dirty="0">
                <a:solidFill>
                  <a:schemeClr val="lt1"/>
                </a:solidFill>
                <a:ea typeface="Questrial"/>
                <a:cs typeface="Questrial"/>
                <a:sym typeface="Questrial"/>
              </a:rPr>
              <a:t>Model </a:t>
            </a:r>
            <a:r>
              <a:rPr lang="en-US" sz="2000" b="1" i="0" u="none" strike="noStrike" cap="none" dirty="0">
                <a:solidFill>
                  <a:schemeClr val="lt1"/>
                </a:solidFill>
                <a:ea typeface="Questrial"/>
                <a:cs typeface="Questrial"/>
                <a:sym typeface="Questrial"/>
              </a:rPr>
              <a:t>Output: </a:t>
            </a:r>
            <a:r>
              <a:rPr lang="en-US" sz="2000" b="0" i="0" u="none" strike="noStrike" cap="none" dirty="0">
                <a:solidFill>
                  <a:schemeClr val="lt1"/>
                </a:solidFill>
                <a:ea typeface="Questrial"/>
                <a:cs typeface="Questrial"/>
                <a:sym typeface="Questrial"/>
              </a:rPr>
              <a:t>Estimated </a:t>
            </a:r>
            <a:r>
              <a:rPr lang="en-US" sz="2000" dirty="0">
                <a:solidFill>
                  <a:schemeClr val="lt1"/>
                </a:solidFill>
                <a:ea typeface="Questrial"/>
                <a:cs typeface="Questrial"/>
                <a:sym typeface="Questrial"/>
              </a:rPr>
              <a:t>N</a:t>
            </a:r>
            <a:r>
              <a:rPr lang="en-US" sz="2000" b="0" i="0" u="none" strike="noStrike" cap="none" dirty="0">
                <a:solidFill>
                  <a:schemeClr val="lt1"/>
                </a:solidFill>
                <a:ea typeface="Questrial"/>
                <a:cs typeface="Questrial"/>
                <a:sym typeface="Questrial"/>
              </a:rPr>
              <a:t>itrogen and Phosphorus</a:t>
            </a:r>
          </a:p>
        </p:txBody>
      </p:sp>
      <p:sp>
        <p:nvSpPr>
          <p:cNvPr id="45" name="Shape 228"/>
          <p:cNvSpPr/>
          <p:nvPr/>
        </p:nvSpPr>
        <p:spPr>
          <a:xfrm>
            <a:off x="8642567" y="5581304"/>
            <a:ext cx="2756016" cy="994683"/>
          </a:xfrm>
          <a:prstGeom prst="ellipse">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lIns="91425" tIns="45700" rIns="91425" bIns="45700" anchor="ctr" anchorCtr="0">
            <a:noAutofit/>
          </a:bodyPr>
          <a:lstStyle/>
          <a:p>
            <a:pPr algn="ctr">
              <a:buClr>
                <a:srgbClr val="1E4E79"/>
              </a:buClr>
              <a:buSzPct val="25000"/>
            </a:pPr>
            <a:r>
              <a:rPr lang="en-US" sz="2000" b="1" dirty="0">
                <a:solidFill>
                  <a:srgbClr val="1E4E79"/>
                </a:solidFill>
                <a:ea typeface="Questrial"/>
                <a:cs typeface="Questrial"/>
                <a:sym typeface="Questrial"/>
              </a:rPr>
              <a:t>Calibrated SWAT Model</a:t>
            </a:r>
            <a:endParaRPr sz="2000" b="1" dirty="0">
              <a:solidFill>
                <a:srgbClr val="1E4E79"/>
              </a:solidFill>
              <a:ea typeface="Questrial"/>
              <a:cs typeface="Questrial"/>
              <a:sym typeface="Questrial"/>
            </a:endParaRPr>
          </a:p>
        </p:txBody>
      </p:sp>
      <p:sp>
        <p:nvSpPr>
          <p:cNvPr id="47" name="Shape 209"/>
          <p:cNvSpPr/>
          <p:nvPr/>
        </p:nvSpPr>
        <p:spPr>
          <a:xfrm>
            <a:off x="8298535" y="1543315"/>
            <a:ext cx="3375000" cy="1171199"/>
          </a:xfrm>
          <a:prstGeom prst="round2Diag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dirty="0">
              <a:solidFill>
                <a:schemeClr val="lt1"/>
              </a:solidFill>
              <a:latin typeface="+mj-lt"/>
              <a:ea typeface="Questrial"/>
              <a:cs typeface="Questrial"/>
              <a:sym typeface="Questrial"/>
            </a:endParaRPr>
          </a:p>
        </p:txBody>
      </p:sp>
      <p:sp>
        <p:nvSpPr>
          <p:cNvPr id="48" name="Shape 218"/>
          <p:cNvSpPr/>
          <p:nvPr/>
        </p:nvSpPr>
        <p:spPr>
          <a:xfrm>
            <a:off x="8642567" y="1776122"/>
            <a:ext cx="2820300" cy="733499"/>
          </a:xfrm>
          <a:prstGeom prst="round2Diag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1800" b="1" i="1" dirty="0">
                <a:solidFill>
                  <a:schemeClr val="lt1"/>
                </a:solidFill>
                <a:ea typeface="Questrial"/>
                <a:cs typeface="Questrial"/>
                <a:sym typeface="Questrial"/>
              </a:rPr>
              <a:t>In Situ</a:t>
            </a:r>
            <a:r>
              <a:rPr lang="en-US" sz="1800" i="1" dirty="0">
                <a:solidFill>
                  <a:schemeClr val="lt1"/>
                </a:solidFill>
                <a:ea typeface="Questrial"/>
                <a:cs typeface="Questrial"/>
                <a:sym typeface="Questrial"/>
              </a:rPr>
              <a:t>: </a:t>
            </a:r>
            <a:r>
              <a:rPr lang="en-US" dirty="0">
                <a:ea typeface="Questrial"/>
                <a:cs typeface="Questrial"/>
                <a:sym typeface="Questrial"/>
              </a:rPr>
              <a:t>N</a:t>
            </a:r>
            <a:r>
              <a:rPr lang="en-US" sz="1800" b="0" i="0" u="none" strike="noStrike" cap="none" dirty="0">
                <a:solidFill>
                  <a:schemeClr val="lt1"/>
                </a:solidFill>
                <a:ea typeface="Questrial"/>
                <a:cs typeface="Questrial"/>
                <a:sym typeface="Questrial"/>
              </a:rPr>
              <a:t>itrogen and Phosphorus</a:t>
            </a:r>
          </a:p>
        </p:txBody>
      </p:sp>
      <p:sp>
        <p:nvSpPr>
          <p:cNvPr id="53" name="Shape 219"/>
          <p:cNvSpPr/>
          <p:nvPr/>
        </p:nvSpPr>
        <p:spPr>
          <a:xfrm>
            <a:off x="8613680" y="4131034"/>
            <a:ext cx="2820300" cy="841693"/>
          </a:xfrm>
          <a:prstGeom prst="round2Diag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1800" b="1" i="0" u="none" strike="noStrike" cap="none" dirty="0">
                <a:solidFill>
                  <a:schemeClr val="lt1"/>
                </a:solidFill>
                <a:ea typeface="Questrial"/>
                <a:cs typeface="Questrial"/>
                <a:sym typeface="Questrial"/>
              </a:rPr>
              <a:t>Adjust Model Parameters</a:t>
            </a:r>
          </a:p>
        </p:txBody>
      </p:sp>
      <p:sp>
        <p:nvSpPr>
          <p:cNvPr id="57" name="Shape 223"/>
          <p:cNvSpPr/>
          <p:nvPr/>
        </p:nvSpPr>
        <p:spPr>
          <a:xfrm rot="5400000">
            <a:off x="5808896" y="2855625"/>
            <a:ext cx="650211" cy="713734"/>
          </a:xfrm>
          <a:prstGeom prst="rightArrow">
            <a:avLst>
              <a:gd name="adj1" fmla="val 50000"/>
              <a:gd name="adj2" fmla="val 50000"/>
            </a:avLst>
          </a:prstGeom>
          <a:solidFill>
            <a:srgbClr val="1E4E79"/>
          </a:solidFill>
          <a:ln w="12700" cap="flat" cmpd="sng">
            <a:solidFill>
              <a:srgbClr val="42719B"/>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58" name="Shape 228"/>
          <p:cNvSpPr/>
          <p:nvPr/>
        </p:nvSpPr>
        <p:spPr>
          <a:xfrm>
            <a:off x="4490884" y="1673231"/>
            <a:ext cx="3375444" cy="1412386"/>
          </a:xfrm>
          <a:prstGeom prst="ellipse">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lIns="91425" tIns="45700" rIns="91425" bIns="45700" anchor="ctr" anchorCtr="0">
            <a:noAutofit/>
          </a:bodyPr>
          <a:lstStyle/>
          <a:p>
            <a:pPr algn="ctr">
              <a:buClr>
                <a:srgbClr val="1E4E79"/>
              </a:buClr>
              <a:buSzPct val="25000"/>
            </a:pPr>
            <a:r>
              <a:rPr lang="en-US" sz="2000" b="1" dirty="0">
                <a:solidFill>
                  <a:srgbClr val="1E4E79"/>
                </a:solidFill>
                <a:ea typeface="Questrial"/>
                <a:cs typeface="Questrial"/>
                <a:sym typeface="Questrial"/>
              </a:rPr>
              <a:t>SWAT Model</a:t>
            </a:r>
            <a:endParaRPr sz="2000" b="1" dirty="0">
              <a:solidFill>
                <a:srgbClr val="1E4E79"/>
              </a:solidFill>
              <a:ea typeface="Questrial"/>
              <a:cs typeface="Questrial"/>
              <a:sym typeface="Questrial"/>
            </a:endParaRPr>
          </a:p>
        </p:txBody>
      </p:sp>
    </p:spTree>
    <p:extLst>
      <p:ext uri="{BB962C8B-B14F-4D97-AF65-F5344CB8AC3E}">
        <p14:creationId xmlns:p14="http://schemas.microsoft.com/office/powerpoint/2010/main" val="1941863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1300163" y="504825"/>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solidFill>
                  <a:schemeClr val="bg1"/>
                </a:solidFill>
                <a:latin typeface="Century Gothic" panose="020B0502020202020204" pitchFamily="34" charset="0"/>
              </a:rPr>
              <a:t>SWAT Model Statistical Output</a:t>
            </a:r>
          </a:p>
        </p:txBody>
      </p:sp>
      <p:graphicFrame>
        <p:nvGraphicFramePr>
          <p:cNvPr id="10" name="Chart 9"/>
          <p:cNvGraphicFramePr>
            <a:graphicFrameLocks/>
          </p:cNvGraphicFramePr>
          <p:nvPr>
            <p:extLst>
              <p:ext uri="{D42A27DB-BD31-4B8C-83A1-F6EECF244321}">
                <p14:modId xmlns:p14="http://schemas.microsoft.com/office/powerpoint/2010/main" val="4066165422"/>
              </p:ext>
            </p:extLst>
          </p:nvPr>
        </p:nvGraphicFramePr>
        <p:xfrm>
          <a:off x="114300" y="2268202"/>
          <a:ext cx="5852160" cy="33985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p:cNvGraphicFramePr>
            <a:graphicFrameLocks/>
          </p:cNvGraphicFramePr>
          <p:nvPr>
            <p:extLst>
              <p:ext uri="{D42A27DB-BD31-4B8C-83A1-F6EECF244321}">
                <p14:modId xmlns:p14="http://schemas.microsoft.com/office/powerpoint/2010/main" val="2396155287"/>
              </p:ext>
            </p:extLst>
          </p:nvPr>
        </p:nvGraphicFramePr>
        <p:xfrm>
          <a:off x="6248400" y="2268202"/>
          <a:ext cx="5852160" cy="339852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685502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1300163" y="504825"/>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solidFill>
                  <a:schemeClr val="bg1"/>
                </a:solidFill>
                <a:latin typeface="Century Gothic" panose="020B0502020202020204" pitchFamily="34" charset="0"/>
              </a:rPr>
              <a:t>SWAT Model Statistical Output</a:t>
            </a:r>
          </a:p>
        </p:txBody>
      </p:sp>
      <p:graphicFrame>
        <p:nvGraphicFramePr>
          <p:cNvPr id="5" name="Chart 4"/>
          <p:cNvGraphicFramePr>
            <a:graphicFrameLocks/>
          </p:cNvGraphicFramePr>
          <p:nvPr>
            <p:extLst>
              <p:ext uri="{D42A27DB-BD31-4B8C-83A1-F6EECF244321}">
                <p14:modId xmlns:p14="http://schemas.microsoft.com/office/powerpoint/2010/main" val="2154087277"/>
              </p:ext>
            </p:extLst>
          </p:nvPr>
        </p:nvGraphicFramePr>
        <p:xfrm>
          <a:off x="195262" y="2093418"/>
          <a:ext cx="5595938" cy="37480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a:graphicFrameLocks/>
          </p:cNvGraphicFramePr>
          <p:nvPr>
            <p:extLst>
              <p:ext uri="{D42A27DB-BD31-4B8C-83A1-F6EECF244321}">
                <p14:modId xmlns:p14="http://schemas.microsoft.com/office/powerpoint/2010/main" val="840695342"/>
              </p:ext>
            </p:extLst>
          </p:nvPr>
        </p:nvGraphicFramePr>
        <p:xfrm>
          <a:off x="5981700" y="2093418"/>
          <a:ext cx="5994400" cy="374808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87771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1300163" y="504825"/>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solidFill>
                  <a:schemeClr val="bg1"/>
                </a:solidFill>
                <a:latin typeface="Century Gothic" panose="020B0502020202020204" pitchFamily="34" charset="0"/>
              </a:rPr>
              <a:t>SWAT Modeling: Reach 28</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4711" t="6500" r="4818" b="6416"/>
          <a:stretch/>
        </p:blipFill>
        <p:spPr>
          <a:xfrm>
            <a:off x="19891" y="1279822"/>
            <a:ext cx="7336379" cy="5456596"/>
          </a:xfrm>
          <a:prstGeom prst="rect">
            <a:avLst/>
          </a:prstGeom>
        </p:spPr>
      </p:pic>
      <p:sp>
        <p:nvSpPr>
          <p:cNvPr id="9" name="Text Placeholder 1"/>
          <p:cNvSpPr txBox="1">
            <a:spLocks/>
          </p:cNvSpPr>
          <p:nvPr/>
        </p:nvSpPr>
        <p:spPr>
          <a:xfrm>
            <a:off x="7778768" y="1778001"/>
            <a:ext cx="3635992" cy="468778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0"/>
              </a:spcBef>
              <a:buClr>
                <a:srgbClr val="73A9DB"/>
              </a:buClr>
              <a:buFont typeface="Webdings" panose="05030102010509060703" pitchFamily="18" charset="2"/>
              <a:buChar char="4"/>
            </a:pPr>
            <a:r>
              <a:rPr lang="en-US" sz="2000" dirty="0">
                <a:solidFill>
                  <a:schemeClr val="bg2">
                    <a:lumMod val="50000"/>
                  </a:schemeClr>
                </a:solidFill>
              </a:rPr>
              <a:t>Despite numerous USGS monitoring stations, the data collected is sporadic</a:t>
            </a:r>
          </a:p>
          <a:p>
            <a:pPr marL="342900" indent="-342900">
              <a:spcBef>
                <a:spcPts val="200"/>
              </a:spcBef>
              <a:buClr>
                <a:srgbClr val="73A9DB"/>
              </a:buClr>
              <a:buFont typeface="Webdings" panose="05030102010509060703" pitchFamily="18" charset="2"/>
              <a:buChar char="4"/>
            </a:pPr>
            <a:endParaRPr lang="en-US" sz="2000" dirty="0">
              <a:solidFill>
                <a:schemeClr val="bg2">
                  <a:lumMod val="50000"/>
                </a:schemeClr>
              </a:solidFill>
            </a:endParaRPr>
          </a:p>
          <a:p>
            <a:pPr marL="342900" indent="-342900">
              <a:spcBef>
                <a:spcPts val="200"/>
              </a:spcBef>
              <a:buClr>
                <a:srgbClr val="73A9DB"/>
              </a:buClr>
              <a:buFont typeface="Webdings" panose="05030102010509060703" pitchFamily="18" charset="2"/>
              <a:buChar char="4"/>
            </a:pPr>
            <a:r>
              <a:rPr lang="en-US" sz="2000" dirty="0">
                <a:solidFill>
                  <a:schemeClr val="bg2">
                    <a:lumMod val="50000"/>
                  </a:schemeClr>
                </a:solidFill>
              </a:rPr>
              <a:t>Each station collects different data </a:t>
            </a:r>
          </a:p>
          <a:p>
            <a:pPr marL="342900" indent="-342900">
              <a:spcBef>
                <a:spcPts val="200"/>
              </a:spcBef>
              <a:buClr>
                <a:srgbClr val="73A9DB"/>
              </a:buClr>
              <a:buFont typeface="Webdings" panose="05030102010509060703" pitchFamily="18" charset="2"/>
              <a:buChar char="4"/>
            </a:pPr>
            <a:endParaRPr lang="en-US" sz="2000" dirty="0">
              <a:solidFill>
                <a:schemeClr val="bg2">
                  <a:lumMod val="50000"/>
                </a:schemeClr>
              </a:solidFill>
            </a:endParaRPr>
          </a:p>
          <a:p>
            <a:pPr marL="342900" indent="-342900">
              <a:spcBef>
                <a:spcPts val="200"/>
              </a:spcBef>
              <a:buClr>
                <a:srgbClr val="73A9DB"/>
              </a:buClr>
              <a:buFont typeface="Webdings" panose="05030102010509060703" pitchFamily="18" charset="2"/>
              <a:buChar char="4"/>
            </a:pPr>
            <a:r>
              <a:rPr lang="en-US" sz="2000" dirty="0">
                <a:solidFill>
                  <a:schemeClr val="bg2">
                    <a:lumMod val="50000"/>
                  </a:schemeClr>
                </a:solidFill>
              </a:rPr>
              <a:t>No consistency in collection time intervals and data collected </a:t>
            </a:r>
          </a:p>
          <a:p>
            <a:pPr marL="342900" indent="-342900">
              <a:spcBef>
                <a:spcPts val="200"/>
              </a:spcBef>
              <a:buClr>
                <a:srgbClr val="73A9DB"/>
              </a:buClr>
              <a:buFont typeface="Webdings" panose="05030102010509060703" pitchFamily="18" charset="2"/>
              <a:buChar char="4"/>
            </a:pPr>
            <a:endParaRPr lang="en-US" sz="2000" dirty="0">
              <a:solidFill>
                <a:schemeClr val="bg2">
                  <a:lumMod val="50000"/>
                </a:schemeClr>
              </a:solidFill>
            </a:endParaRPr>
          </a:p>
          <a:p>
            <a:pPr marL="342900" indent="-342900">
              <a:spcBef>
                <a:spcPts val="200"/>
              </a:spcBef>
              <a:buClr>
                <a:srgbClr val="73A9DB"/>
              </a:buClr>
              <a:buFont typeface="Webdings" panose="05030102010509060703" pitchFamily="18" charset="2"/>
              <a:buChar char="4"/>
            </a:pPr>
            <a:r>
              <a:rPr lang="en-US" sz="2000" dirty="0">
                <a:solidFill>
                  <a:schemeClr val="bg2">
                    <a:lumMod val="50000"/>
                  </a:schemeClr>
                </a:solidFill>
              </a:rPr>
              <a:t>Station 24 located on Reach 28 included daily flow data for entire study period </a:t>
            </a:r>
          </a:p>
          <a:p>
            <a:pPr marL="342900" indent="-342900">
              <a:spcBef>
                <a:spcPts val="200"/>
              </a:spcBef>
              <a:buClr>
                <a:srgbClr val="73A9DB"/>
              </a:buClr>
              <a:buFont typeface="Webdings" panose="05030102010509060703" pitchFamily="18" charset="2"/>
              <a:buChar char="4"/>
            </a:pPr>
            <a:endParaRPr lang="en-US" sz="2000" dirty="0">
              <a:solidFill>
                <a:schemeClr val="bg2">
                  <a:lumMod val="50000"/>
                </a:schemeClr>
              </a:solidFill>
            </a:endParaRPr>
          </a:p>
          <a:p>
            <a:pPr marL="342900" indent="-342900">
              <a:spcBef>
                <a:spcPts val="200"/>
              </a:spcBef>
              <a:buClr>
                <a:srgbClr val="73A9DB"/>
              </a:buClr>
              <a:buFont typeface="Webdings" panose="05030102010509060703" pitchFamily="18" charset="2"/>
              <a:buChar char="4"/>
            </a:pPr>
            <a:endParaRPr lang="en-US" sz="2000" dirty="0">
              <a:solidFill>
                <a:schemeClr val="bg2">
                  <a:lumMod val="50000"/>
                </a:schemeClr>
              </a:solidFill>
            </a:endParaRPr>
          </a:p>
        </p:txBody>
      </p:sp>
    </p:spTree>
    <p:extLst>
      <p:ext uri="{BB962C8B-B14F-4D97-AF65-F5344CB8AC3E}">
        <p14:creationId xmlns:p14="http://schemas.microsoft.com/office/powerpoint/2010/main" val="3481393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1300163" y="504825"/>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i="1" dirty="0">
                <a:solidFill>
                  <a:schemeClr val="bg1"/>
                </a:solidFill>
                <a:latin typeface="Century Gothic" panose="020B0502020202020204" pitchFamily="34" charset="0"/>
              </a:rPr>
              <a:t>In situ </a:t>
            </a:r>
            <a:r>
              <a:rPr lang="en-US" sz="3600" dirty="0">
                <a:solidFill>
                  <a:schemeClr val="bg1"/>
                </a:solidFill>
                <a:latin typeface="Century Gothic" panose="020B0502020202020204" pitchFamily="34" charset="0"/>
              </a:rPr>
              <a:t>Nitrogen and Phosphorus</a:t>
            </a:r>
          </a:p>
        </p:txBody>
      </p:sp>
      <p:graphicFrame>
        <p:nvGraphicFramePr>
          <p:cNvPr id="9" name="Chart 8"/>
          <p:cNvGraphicFramePr>
            <a:graphicFrameLocks/>
          </p:cNvGraphicFramePr>
          <p:nvPr>
            <p:extLst>
              <p:ext uri="{D42A27DB-BD31-4B8C-83A1-F6EECF244321}">
                <p14:modId xmlns:p14="http://schemas.microsoft.com/office/powerpoint/2010/main" val="2667407369"/>
              </p:ext>
            </p:extLst>
          </p:nvPr>
        </p:nvGraphicFramePr>
        <p:xfrm>
          <a:off x="1691640" y="1614805"/>
          <a:ext cx="8808720" cy="456819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16924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1300163" y="504825"/>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solidFill>
                  <a:schemeClr val="bg1"/>
                </a:solidFill>
                <a:latin typeface="Century Gothic" panose="020B0502020202020204" pitchFamily="34" charset="0"/>
              </a:rPr>
              <a:t>SWAT Model Statistical Output</a:t>
            </a:r>
          </a:p>
        </p:txBody>
      </p:sp>
      <p:graphicFrame>
        <p:nvGraphicFramePr>
          <p:cNvPr id="8" name="Chart 7"/>
          <p:cNvGraphicFramePr>
            <a:graphicFrameLocks/>
          </p:cNvGraphicFramePr>
          <p:nvPr>
            <p:extLst>
              <p:ext uri="{D42A27DB-BD31-4B8C-83A1-F6EECF244321}">
                <p14:modId xmlns:p14="http://schemas.microsoft.com/office/powerpoint/2010/main" val="928460859"/>
              </p:ext>
            </p:extLst>
          </p:nvPr>
        </p:nvGraphicFramePr>
        <p:xfrm>
          <a:off x="101600" y="2093417"/>
          <a:ext cx="5880100" cy="37480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a:graphicFrameLocks/>
          </p:cNvGraphicFramePr>
          <p:nvPr>
            <p:extLst>
              <p:ext uri="{D42A27DB-BD31-4B8C-83A1-F6EECF244321}">
                <p14:modId xmlns:p14="http://schemas.microsoft.com/office/powerpoint/2010/main" val="176212501"/>
              </p:ext>
            </p:extLst>
          </p:nvPr>
        </p:nvGraphicFramePr>
        <p:xfrm>
          <a:off x="6184900" y="2093417"/>
          <a:ext cx="5880100" cy="374808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25909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1300163" y="504825"/>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solidFill>
                  <a:schemeClr val="bg1"/>
                </a:solidFill>
                <a:latin typeface="Century Gothic" panose="020B0502020202020204" pitchFamily="34" charset="0"/>
              </a:rPr>
              <a:t>SWAT Model Statistical Output</a:t>
            </a:r>
          </a:p>
        </p:txBody>
      </p:sp>
      <p:graphicFrame>
        <p:nvGraphicFramePr>
          <p:cNvPr id="8" name="Chart 7"/>
          <p:cNvGraphicFramePr>
            <a:graphicFrameLocks/>
          </p:cNvGraphicFramePr>
          <p:nvPr>
            <p:extLst>
              <p:ext uri="{D42A27DB-BD31-4B8C-83A1-F6EECF244321}">
                <p14:modId xmlns:p14="http://schemas.microsoft.com/office/powerpoint/2010/main" val="928460859"/>
              </p:ext>
            </p:extLst>
          </p:nvPr>
        </p:nvGraphicFramePr>
        <p:xfrm>
          <a:off x="101600" y="2093417"/>
          <a:ext cx="5880100" cy="37480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a:graphicFrameLocks/>
          </p:cNvGraphicFramePr>
          <p:nvPr>
            <p:extLst>
              <p:ext uri="{D42A27DB-BD31-4B8C-83A1-F6EECF244321}">
                <p14:modId xmlns:p14="http://schemas.microsoft.com/office/powerpoint/2010/main" val="1134795187"/>
              </p:ext>
            </p:extLst>
          </p:nvPr>
        </p:nvGraphicFramePr>
        <p:xfrm>
          <a:off x="6152148" y="2093417"/>
          <a:ext cx="5880100" cy="374808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55291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Shape 223"/>
          <p:cNvSpPr/>
          <p:nvPr/>
        </p:nvSpPr>
        <p:spPr>
          <a:xfrm rot="5400000">
            <a:off x="9660927" y="4885011"/>
            <a:ext cx="650211" cy="713734"/>
          </a:xfrm>
          <a:prstGeom prst="rightArrow">
            <a:avLst>
              <a:gd name="adj1" fmla="val 50000"/>
              <a:gd name="adj2" fmla="val 50000"/>
            </a:avLst>
          </a:prstGeom>
          <a:solidFill>
            <a:srgbClr val="1E4E79"/>
          </a:solidFill>
          <a:ln w="12700" cap="flat" cmpd="sng">
            <a:solidFill>
              <a:srgbClr val="42719B"/>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51" name="Shape 223"/>
          <p:cNvSpPr/>
          <p:nvPr/>
        </p:nvSpPr>
        <p:spPr>
          <a:xfrm rot="5400000">
            <a:off x="9621530" y="2427466"/>
            <a:ext cx="650211" cy="713734"/>
          </a:xfrm>
          <a:prstGeom prst="rightArrow">
            <a:avLst>
              <a:gd name="adj1" fmla="val 50000"/>
              <a:gd name="adj2" fmla="val 50000"/>
            </a:avLst>
          </a:prstGeom>
          <a:solidFill>
            <a:srgbClr val="1E4E79"/>
          </a:solidFill>
          <a:ln w="12700" cap="flat" cmpd="sng">
            <a:solidFill>
              <a:srgbClr val="42719B"/>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55" name="Shape 223"/>
          <p:cNvSpPr/>
          <p:nvPr/>
        </p:nvSpPr>
        <p:spPr>
          <a:xfrm>
            <a:off x="7628547" y="3891577"/>
            <a:ext cx="650211" cy="713734"/>
          </a:xfrm>
          <a:prstGeom prst="rightArrow">
            <a:avLst>
              <a:gd name="adj1" fmla="val 50000"/>
              <a:gd name="adj2" fmla="val 50000"/>
            </a:avLst>
          </a:prstGeom>
          <a:solidFill>
            <a:srgbClr val="1E4E79"/>
          </a:solidFill>
          <a:ln w="12700" cap="flat" cmpd="sng">
            <a:solidFill>
              <a:srgbClr val="42719B"/>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56" name="Shape 223"/>
          <p:cNvSpPr/>
          <p:nvPr/>
        </p:nvSpPr>
        <p:spPr>
          <a:xfrm>
            <a:off x="3828274" y="2017712"/>
            <a:ext cx="650211" cy="713734"/>
          </a:xfrm>
          <a:prstGeom prst="rightArrow">
            <a:avLst>
              <a:gd name="adj1" fmla="val 50000"/>
              <a:gd name="adj2" fmla="val 50000"/>
            </a:avLst>
          </a:prstGeom>
          <a:solidFill>
            <a:srgbClr val="1E4E79"/>
          </a:solidFill>
          <a:ln w="12700" cap="flat" cmpd="sng">
            <a:solidFill>
              <a:srgbClr val="42719B"/>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7" name="Text Placeholder 2"/>
          <p:cNvSpPr txBox="1">
            <a:spLocks/>
          </p:cNvSpPr>
          <p:nvPr/>
        </p:nvSpPr>
        <p:spPr>
          <a:xfrm>
            <a:off x="1300163" y="504825"/>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solidFill>
                  <a:schemeClr val="bg1"/>
                </a:solidFill>
                <a:latin typeface="Century Gothic" panose="020B0502020202020204" pitchFamily="34" charset="0"/>
              </a:rPr>
              <a:t>Methodology: Calibration</a:t>
            </a:r>
          </a:p>
        </p:txBody>
      </p:sp>
      <p:sp>
        <p:nvSpPr>
          <p:cNvPr id="13" name="Text Placeholder 4"/>
          <p:cNvSpPr>
            <a:spLocks noGrp="1"/>
          </p:cNvSpPr>
          <p:nvPr>
            <p:ph type="body" sz="quarter" idx="13"/>
          </p:nvPr>
        </p:nvSpPr>
        <p:spPr>
          <a:xfrm>
            <a:off x="10444409" y="6541989"/>
            <a:ext cx="1845127" cy="200187"/>
          </a:xfrm>
          <a:prstGeom prst="rect">
            <a:avLst/>
          </a:prstGeom>
          <a:noFill/>
        </p:spPr>
        <p:txBody>
          <a:bodyPr>
            <a:normAutofit fontScale="85000" lnSpcReduction="20000"/>
          </a:bodyPr>
          <a:lstStyle/>
          <a:p>
            <a:r>
              <a:rPr lang="en-US" dirty="0">
                <a:solidFill>
                  <a:schemeClr val="bg1"/>
                </a:solidFill>
              </a:rPr>
              <a:t>Image Credit: Nara Souza</a:t>
            </a:r>
          </a:p>
        </p:txBody>
      </p:sp>
      <p:sp>
        <p:nvSpPr>
          <p:cNvPr id="22" name="Shape 207"/>
          <p:cNvSpPr txBox="1">
            <a:spLocks noGrp="1"/>
          </p:cNvSpPr>
          <p:nvPr>
            <p:ph type="body" idx="4294967295"/>
          </p:nvPr>
        </p:nvSpPr>
        <p:spPr>
          <a:xfrm>
            <a:off x="2019616" y="2703658"/>
            <a:ext cx="3664711" cy="3374134"/>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757070"/>
              </a:buClr>
              <a:buSzPct val="25000"/>
              <a:buFont typeface="Arial"/>
              <a:buNone/>
            </a:pPr>
            <a:r>
              <a:rPr lang="en-US" sz="2000" b="0" i="0" u="none" strike="noStrike" cap="none">
                <a:solidFill>
                  <a:srgbClr val="757070"/>
                </a:solidFill>
                <a:latin typeface="Questrial"/>
                <a:ea typeface="Questrial"/>
                <a:cs typeface="Questrial"/>
                <a:sym typeface="Questrial"/>
              </a:rPr>
              <a:t>.</a:t>
            </a:r>
          </a:p>
        </p:txBody>
      </p:sp>
      <p:sp>
        <p:nvSpPr>
          <p:cNvPr id="24" name="Shape 210"/>
          <p:cNvSpPr/>
          <p:nvPr/>
        </p:nvSpPr>
        <p:spPr>
          <a:xfrm>
            <a:off x="8298535" y="3135400"/>
            <a:ext cx="3374999" cy="2007216"/>
          </a:xfrm>
          <a:prstGeom prst="round2Diag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dirty="0">
              <a:solidFill>
                <a:schemeClr val="lt1"/>
              </a:solidFill>
              <a:latin typeface="+mj-lt"/>
              <a:ea typeface="Questrial"/>
              <a:cs typeface="Questrial"/>
              <a:sym typeface="Questrial"/>
            </a:endParaRPr>
          </a:p>
        </p:txBody>
      </p:sp>
      <p:sp>
        <p:nvSpPr>
          <p:cNvPr id="26" name="Shape 212"/>
          <p:cNvSpPr/>
          <p:nvPr/>
        </p:nvSpPr>
        <p:spPr>
          <a:xfrm>
            <a:off x="473707" y="1875870"/>
            <a:ext cx="3510455" cy="4152439"/>
          </a:xfrm>
          <a:prstGeom prst="round2Diag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dirty="0">
              <a:solidFill>
                <a:schemeClr val="lt1"/>
              </a:solidFill>
              <a:latin typeface="+mj-lt"/>
              <a:ea typeface="Questrial"/>
              <a:cs typeface="Questrial"/>
              <a:sym typeface="Questrial"/>
            </a:endParaRPr>
          </a:p>
        </p:txBody>
      </p:sp>
      <p:sp>
        <p:nvSpPr>
          <p:cNvPr id="27" name="Shape 213"/>
          <p:cNvSpPr txBox="1">
            <a:spLocks noGrp="1"/>
          </p:cNvSpPr>
          <p:nvPr>
            <p:ph type="body" idx="4294967295"/>
          </p:nvPr>
        </p:nvSpPr>
        <p:spPr>
          <a:xfrm>
            <a:off x="514158" y="2029797"/>
            <a:ext cx="4756198" cy="4086300"/>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chemeClr val="dk1"/>
              </a:buClr>
              <a:buSzPct val="25000"/>
              <a:buFont typeface="Arial"/>
              <a:buNone/>
            </a:pPr>
            <a:endParaRPr sz="2800" b="0" i="0" u="none" strike="noStrike" cap="none" dirty="0">
              <a:solidFill>
                <a:schemeClr val="dk1"/>
              </a:solidFill>
              <a:latin typeface="Questrial"/>
              <a:ea typeface="Questrial"/>
              <a:cs typeface="Questrial"/>
              <a:sym typeface="Questrial"/>
            </a:endParaRPr>
          </a:p>
          <a:p>
            <a:pPr marL="228600" marR="0" lvl="0" indent="-228600" algn="l" rtl="0">
              <a:lnSpc>
                <a:spcPct val="90000"/>
              </a:lnSpc>
              <a:spcBef>
                <a:spcPts val="200"/>
              </a:spcBef>
              <a:spcAft>
                <a:spcPts val="0"/>
              </a:spcAft>
              <a:buClr>
                <a:schemeClr val="dk1"/>
              </a:buClr>
              <a:buSzPct val="25000"/>
              <a:buFont typeface="Arial"/>
              <a:buNone/>
            </a:pPr>
            <a:endParaRPr sz="2800" b="0" i="0" u="none" strike="noStrike" cap="none" dirty="0">
              <a:solidFill>
                <a:schemeClr val="dk1"/>
              </a:solidFill>
              <a:latin typeface="+mj-lt"/>
              <a:ea typeface="Questrial"/>
              <a:cs typeface="Questrial"/>
              <a:sym typeface="Questrial"/>
            </a:endParaRPr>
          </a:p>
        </p:txBody>
      </p:sp>
      <p:sp>
        <p:nvSpPr>
          <p:cNvPr id="28" name="Shape 214"/>
          <p:cNvSpPr/>
          <p:nvPr/>
        </p:nvSpPr>
        <p:spPr>
          <a:xfrm>
            <a:off x="580672" y="2512566"/>
            <a:ext cx="3195145" cy="671830"/>
          </a:xfrm>
          <a:prstGeom prst="round2Diag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1800" b="1" i="0" u="none" strike="noStrike" cap="none" dirty="0">
                <a:solidFill>
                  <a:schemeClr val="lt1"/>
                </a:solidFill>
                <a:ea typeface="Questrial"/>
                <a:cs typeface="Questrial"/>
                <a:sym typeface="Questrial"/>
              </a:rPr>
              <a:t>TRMM/GPM: </a:t>
            </a:r>
            <a:r>
              <a:rPr lang="en-US" sz="1800" b="0" i="0" u="none" strike="noStrike" cap="none" dirty="0">
                <a:solidFill>
                  <a:schemeClr val="lt1"/>
                </a:solidFill>
                <a:ea typeface="Questrial"/>
                <a:cs typeface="Questrial"/>
                <a:sym typeface="Questrial"/>
              </a:rPr>
              <a:t>Daily Precipitation</a:t>
            </a:r>
          </a:p>
        </p:txBody>
      </p:sp>
      <p:sp>
        <p:nvSpPr>
          <p:cNvPr id="30" name="Shape 216"/>
          <p:cNvSpPr/>
          <p:nvPr/>
        </p:nvSpPr>
        <p:spPr>
          <a:xfrm>
            <a:off x="590900" y="5042559"/>
            <a:ext cx="3195145" cy="692567"/>
          </a:xfrm>
          <a:prstGeom prst="round2Diag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1800" b="1" i="0" u="none" strike="noStrike" cap="none" dirty="0">
                <a:solidFill>
                  <a:schemeClr val="lt1"/>
                </a:solidFill>
                <a:ea typeface="Questrial"/>
                <a:cs typeface="Questrial"/>
                <a:sym typeface="Questrial"/>
              </a:rPr>
              <a:t>USGS</a:t>
            </a:r>
            <a:r>
              <a:rPr lang="en-US" sz="1800" b="0" i="0" u="none" strike="noStrike" cap="none" dirty="0">
                <a:solidFill>
                  <a:schemeClr val="lt1"/>
                </a:solidFill>
                <a:ea typeface="Questrial"/>
                <a:cs typeface="Questrial"/>
                <a:sym typeface="Questrial"/>
              </a:rPr>
              <a:t>: DEM, Land </a:t>
            </a:r>
            <a:r>
              <a:rPr lang="en-US" dirty="0">
                <a:ea typeface="Questrial"/>
                <a:cs typeface="Questrial"/>
                <a:sym typeface="Questrial"/>
              </a:rPr>
              <a:t>C</a:t>
            </a:r>
            <a:r>
              <a:rPr lang="en-US" sz="1800" b="0" i="0" u="none" strike="noStrike" cap="none" dirty="0">
                <a:solidFill>
                  <a:schemeClr val="lt1"/>
                </a:solidFill>
                <a:ea typeface="Questrial"/>
                <a:cs typeface="Questrial"/>
                <a:sym typeface="Questrial"/>
              </a:rPr>
              <a:t>over, </a:t>
            </a:r>
          </a:p>
          <a:p>
            <a:pPr marL="0" marR="0" lvl="0" indent="0" algn="ctr" rtl="0">
              <a:lnSpc>
                <a:spcPct val="100000"/>
              </a:lnSpc>
              <a:spcBef>
                <a:spcPts val="0"/>
              </a:spcBef>
              <a:spcAft>
                <a:spcPts val="0"/>
              </a:spcAft>
              <a:buClr>
                <a:schemeClr val="lt1"/>
              </a:buClr>
              <a:buSzPct val="25000"/>
              <a:buFont typeface="Questrial"/>
              <a:buNone/>
            </a:pPr>
            <a:r>
              <a:rPr lang="en-US" sz="1800" b="0" i="0" u="none" strike="noStrike" cap="none" dirty="0">
                <a:solidFill>
                  <a:schemeClr val="lt1"/>
                </a:solidFill>
                <a:ea typeface="Questrial"/>
                <a:cs typeface="Questrial"/>
                <a:sym typeface="Questrial"/>
              </a:rPr>
              <a:t>and Soil </a:t>
            </a:r>
            <a:r>
              <a:rPr lang="en-US" dirty="0">
                <a:ea typeface="Questrial"/>
                <a:cs typeface="Questrial"/>
                <a:sym typeface="Questrial"/>
              </a:rPr>
              <a:t>D</a:t>
            </a:r>
            <a:r>
              <a:rPr lang="en-US" sz="1800" b="0" i="0" u="none" strike="noStrike" cap="none" dirty="0">
                <a:solidFill>
                  <a:schemeClr val="lt1"/>
                </a:solidFill>
                <a:ea typeface="Questrial"/>
                <a:cs typeface="Questrial"/>
                <a:sym typeface="Questrial"/>
              </a:rPr>
              <a:t>atasets</a:t>
            </a:r>
          </a:p>
        </p:txBody>
      </p:sp>
      <p:sp>
        <p:nvSpPr>
          <p:cNvPr id="31" name="Shape 217"/>
          <p:cNvSpPr/>
          <p:nvPr/>
        </p:nvSpPr>
        <p:spPr>
          <a:xfrm>
            <a:off x="580672" y="3319561"/>
            <a:ext cx="3195145" cy="1585819"/>
          </a:xfrm>
          <a:prstGeom prst="round2Diag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b="1" dirty="0">
                <a:ea typeface="Questrial"/>
                <a:cs typeface="Questrial"/>
                <a:sym typeface="Questrial"/>
              </a:rPr>
              <a:t>NLDAS</a:t>
            </a:r>
            <a:r>
              <a:rPr lang="en-US" sz="1800" b="1" i="0" u="none" strike="noStrike" cap="none" dirty="0">
                <a:solidFill>
                  <a:schemeClr val="lt1"/>
                </a:solidFill>
                <a:ea typeface="Questrial"/>
                <a:cs typeface="Questrial"/>
                <a:sym typeface="Questrial"/>
              </a:rPr>
              <a:t>: </a:t>
            </a:r>
            <a:r>
              <a:rPr lang="en-US" sz="1800" b="0" i="0" u="none" strike="noStrike" cap="none" dirty="0">
                <a:solidFill>
                  <a:schemeClr val="lt1"/>
                </a:solidFill>
                <a:ea typeface="Questrial"/>
                <a:cs typeface="Questrial"/>
                <a:sym typeface="Questrial"/>
              </a:rPr>
              <a:t>Daily Relative </a:t>
            </a:r>
            <a:r>
              <a:rPr lang="en-US" dirty="0">
                <a:ea typeface="Questrial"/>
                <a:cs typeface="Questrial"/>
                <a:sym typeface="Questrial"/>
              </a:rPr>
              <a:t>H</a:t>
            </a:r>
            <a:r>
              <a:rPr lang="en-US" sz="1800" b="0" i="0" u="none" strike="noStrike" cap="none" dirty="0">
                <a:solidFill>
                  <a:schemeClr val="lt1"/>
                </a:solidFill>
                <a:ea typeface="Questrial"/>
                <a:cs typeface="Questrial"/>
                <a:sym typeface="Questrial"/>
              </a:rPr>
              <a:t>umidity, Surface </a:t>
            </a:r>
            <a:r>
              <a:rPr lang="en-US" dirty="0">
                <a:ea typeface="Questrial"/>
                <a:cs typeface="Questrial"/>
                <a:sym typeface="Questrial"/>
              </a:rPr>
              <a:t>W</a:t>
            </a:r>
            <a:r>
              <a:rPr lang="en-US" sz="1800" b="0" i="0" u="none" strike="noStrike" cap="none" dirty="0">
                <a:solidFill>
                  <a:schemeClr val="lt1"/>
                </a:solidFill>
                <a:ea typeface="Questrial"/>
                <a:cs typeface="Questrial"/>
                <a:sym typeface="Questrial"/>
              </a:rPr>
              <a:t>ind </a:t>
            </a:r>
            <a:r>
              <a:rPr lang="en-US" dirty="0">
                <a:ea typeface="Questrial"/>
                <a:cs typeface="Questrial"/>
                <a:sym typeface="Questrial"/>
              </a:rPr>
              <a:t>S</a:t>
            </a:r>
            <a:r>
              <a:rPr lang="en-US" sz="1800" b="0" i="0" u="none" strike="noStrike" cap="none" dirty="0">
                <a:solidFill>
                  <a:schemeClr val="lt1"/>
                </a:solidFill>
                <a:ea typeface="Questrial"/>
                <a:cs typeface="Questrial"/>
                <a:sym typeface="Questrial"/>
              </a:rPr>
              <a:t>peed, Maximum and Minimum </a:t>
            </a:r>
            <a:r>
              <a:rPr lang="en-US" dirty="0">
                <a:ea typeface="Questrial"/>
                <a:cs typeface="Questrial"/>
                <a:sym typeface="Questrial"/>
              </a:rPr>
              <a:t>T</a:t>
            </a:r>
            <a:r>
              <a:rPr lang="en-US" sz="1800" b="0" i="0" u="none" strike="noStrike" cap="none" dirty="0">
                <a:solidFill>
                  <a:schemeClr val="lt1"/>
                </a:solidFill>
                <a:ea typeface="Questrial"/>
                <a:cs typeface="Questrial"/>
                <a:sym typeface="Questrial"/>
              </a:rPr>
              <a:t>emperatures</a:t>
            </a:r>
          </a:p>
        </p:txBody>
      </p:sp>
      <p:sp>
        <p:nvSpPr>
          <p:cNvPr id="33" name="Shape 219"/>
          <p:cNvSpPr/>
          <p:nvPr/>
        </p:nvSpPr>
        <p:spPr>
          <a:xfrm>
            <a:off x="8632020" y="3274532"/>
            <a:ext cx="2801960" cy="780100"/>
          </a:xfrm>
          <a:prstGeom prst="round2Diag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1800" b="1" i="0" u="none" strike="noStrike" cap="none" dirty="0">
                <a:solidFill>
                  <a:schemeClr val="lt1"/>
                </a:solidFill>
                <a:ea typeface="Questrial"/>
                <a:cs typeface="Questrial"/>
                <a:sym typeface="Questrial"/>
              </a:rPr>
              <a:t>Statistical Analysis</a:t>
            </a:r>
          </a:p>
        </p:txBody>
      </p:sp>
      <p:sp>
        <p:nvSpPr>
          <p:cNvPr id="34" name="Shape 220"/>
          <p:cNvSpPr txBox="1"/>
          <p:nvPr/>
        </p:nvSpPr>
        <p:spPr>
          <a:xfrm>
            <a:off x="642925" y="1990370"/>
            <a:ext cx="3177708" cy="40010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1E4E79"/>
              </a:buClr>
              <a:buSzPct val="25000"/>
              <a:buFont typeface="Questrial"/>
              <a:buNone/>
            </a:pPr>
            <a:r>
              <a:rPr lang="en-US" sz="2000" b="1" i="0" u="none" strike="noStrike" cap="none" dirty="0">
                <a:solidFill>
                  <a:srgbClr val="1E4E79"/>
                </a:solidFill>
                <a:ea typeface="Questrial"/>
                <a:cs typeface="Questrial"/>
                <a:sym typeface="Questrial"/>
              </a:rPr>
              <a:t>Data Collection</a:t>
            </a:r>
          </a:p>
        </p:txBody>
      </p:sp>
      <p:sp>
        <p:nvSpPr>
          <p:cNvPr id="25" name="Shape 211"/>
          <p:cNvSpPr/>
          <p:nvPr/>
        </p:nvSpPr>
        <p:spPr>
          <a:xfrm>
            <a:off x="4499172" y="3537406"/>
            <a:ext cx="3259719" cy="2393284"/>
          </a:xfrm>
          <a:prstGeom prst="round2Diag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dirty="0">
              <a:solidFill>
                <a:schemeClr val="lt1"/>
              </a:solidFill>
              <a:latin typeface="+mj-lt"/>
              <a:ea typeface="Questrial"/>
              <a:cs typeface="Questrial"/>
              <a:sym typeface="Questrial"/>
            </a:endParaRPr>
          </a:p>
        </p:txBody>
      </p:sp>
      <p:sp>
        <p:nvSpPr>
          <p:cNvPr id="29" name="Shape 215"/>
          <p:cNvSpPr/>
          <p:nvPr/>
        </p:nvSpPr>
        <p:spPr>
          <a:xfrm>
            <a:off x="4705815" y="3786509"/>
            <a:ext cx="2879592" cy="1830186"/>
          </a:xfrm>
          <a:prstGeom prst="round2Diag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dirty="0">
              <a:solidFill>
                <a:schemeClr val="lt1"/>
              </a:solidFill>
              <a:latin typeface="+mj-lt"/>
              <a:ea typeface="Questrial"/>
              <a:cs typeface="Questrial"/>
              <a:sym typeface="Questrial"/>
            </a:endParaRPr>
          </a:p>
        </p:txBody>
      </p:sp>
      <p:sp>
        <p:nvSpPr>
          <p:cNvPr id="35" name="Shape 221"/>
          <p:cNvSpPr txBox="1"/>
          <p:nvPr/>
        </p:nvSpPr>
        <p:spPr>
          <a:xfrm>
            <a:off x="4861932" y="4226217"/>
            <a:ext cx="2527061" cy="1015661"/>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2000" b="1" dirty="0">
                <a:solidFill>
                  <a:schemeClr val="lt1"/>
                </a:solidFill>
                <a:ea typeface="Questrial"/>
                <a:cs typeface="Questrial"/>
                <a:sym typeface="Questrial"/>
              </a:rPr>
              <a:t>Model </a:t>
            </a:r>
            <a:r>
              <a:rPr lang="en-US" sz="2000" b="1" i="0" u="none" strike="noStrike" cap="none" dirty="0">
                <a:solidFill>
                  <a:schemeClr val="lt1"/>
                </a:solidFill>
                <a:ea typeface="Questrial"/>
                <a:cs typeface="Questrial"/>
                <a:sym typeface="Questrial"/>
              </a:rPr>
              <a:t>Output: </a:t>
            </a:r>
            <a:r>
              <a:rPr lang="en-US" sz="2000" b="0" i="0" u="none" strike="noStrike" cap="none" dirty="0">
                <a:solidFill>
                  <a:schemeClr val="lt1"/>
                </a:solidFill>
                <a:ea typeface="Questrial"/>
                <a:cs typeface="Questrial"/>
                <a:sym typeface="Questrial"/>
              </a:rPr>
              <a:t>Estimated </a:t>
            </a:r>
            <a:r>
              <a:rPr lang="en-US" sz="2000" dirty="0">
                <a:solidFill>
                  <a:schemeClr val="lt1"/>
                </a:solidFill>
                <a:ea typeface="Questrial"/>
                <a:cs typeface="Questrial"/>
                <a:sym typeface="Questrial"/>
              </a:rPr>
              <a:t>N</a:t>
            </a:r>
            <a:r>
              <a:rPr lang="en-US" sz="2000" b="0" i="0" u="none" strike="noStrike" cap="none" dirty="0">
                <a:solidFill>
                  <a:schemeClr val="lt1"/>
                </a:solidFill>
                <a:ea typeface="Questrial"/>
                <a:cs typeface="Questrial"/>
                <a:sym typeface="Questrial"/>
              </a:rPr>
              <a:t>itrogen and Phosphorus</a:t>
            </a:r>
          </a:p>
        </p:txBody>
      </p:sp>
      <p:sp>
        <p:nvSpPr>
          <p:cNvPr id="45" name="Shape 228"/>
          <p:cNvSpPr/>
          <p:nvPr/>
        </p:nvSpPr>
        <p:spPr>
          <a:xfrm>
            <a:off x="8642567" y="5581304"/>
            <a:ext cx="2756016" cy="994683"/>
          </a:xfrm>
          <a:prstGeom prst="ellipse">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lIns="91425" tIns="45700" rIns="91425" bIns="45700" anchor="ctr" anchorCtr="0">
            <a:noAutofit/>
          </a:bodyPr>
          <a:lstStyle/>
          <a:p>
            <a:pPr algn="ctr">
              <a:buClr>
                <a:srgbClr val="1E4E79"/>
              </a:buClr>
              <a:buSzPct val="25000"/>
            </a:pPr>
            <a:r>
              <a:rPr lang="en-US" sz="2000" b="1" dirty="0">
                <a:solidFill>
                  <a:srgbClr val="1E4E79"/>
                </a:solidFill>
                <a:ea typeface="Questrial"/>
                <a:cs typeface="Questrial"/>
                <a:sym typeface="Questrial"/>
              </a:rPr>
              <a:t>Calibrated SWAT Model</a:t>
            </a:r>
            <a:endParaRPr sz="2000" b="1" dirty="0">
              <a:solidFill>
                <a:srgbClr val="1E4E79"/>
              </a:solidFill>
              <a:ea typeface="Questrial"/>
              <a:cs typeface="Questrial"/>
              <a:sym typeface="Questrial"/>
            </a:endParaRPr>
          </a:p>
        </p:txBody>
      </p:sp>
      <p:sp>
        <p:nvSpPr>
          <p:cNvPr id="47" name="Shape 209"/>
          <p:cNvSpPr/>
          <p:nvPr/>
        </p:nvSpPr>
        <p:spPr>
          <a:xfrm>
            <a:off x="8298535" y="1543315"/>
            <a:ext cx="3375000" cy="1171199"/>
          </a:xfrm>
          <a:prstGeom prst="round2Diag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dirty="0">
              <a:solidFill>
                <a:schemeClr val="lt1"/>
              </a:solidFill>
              <a:latin typeface="+mj-lt"/>
              <a:ea typeface="Questrial"/>
              <a:cs typeface="Questrial"/>
              <a:sym typeface="Questrial"/>
            </a:endParaRPr>
          </a:p>
        </p:txBody>
      </p:sp>
      <p:sp>
        <p:nvSpPr>
          <p:cNvPr id="48" name="Shape 218"/>
          <p:cNvSpPr/>
          <p:nvPr/>
        </p:nvSpPr>
        <p:spPr>
          <a:xfrm>
            <a:off x="8642567" y="1776122"/>
            <a:ext cx="2820300" cy="733499"/>
          </a:xfrm>
          <a:prstGeom prst="round2Diag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1800" b="1" i="1" dirty="0">
                <a:solidFill>
                  <a:schemeClr val="lt1"/>
                </a:solidFill>
                <a:ea typeface="Questrial"/>
                <a:cs typeface="Questrial"/>
                <a:sym typeface="Questrial"/>
              </a:rPr>
              <a:t>In Situ</a:t>
            </a:r>
            <a:r>
              <a:rPr lang="en-US" sz="1800" i="1" dirty="0">
                <a:solidFill>
                  <a:schemeClr val="lt1"/>
                </a:solidFill>
                <a:ea typeface="Questrial"/>
                <a:cs typeface="Questrial"/>
                <a:sym typeface="Questrial"/>
              </a:rPr>
              <a:t>: </a:t>
            </a:r>
            <a:r>
              <a:rPr lang="en-US" dirty="0">
                <a:ea typeface="Questrial"/>
                <a:cs typeface="Questrial"/>
                <a:sym typeface="Questrial"/>
              </a:rPr>
              <a:t>N</a:t>
            </a:r>
            <a:r>
              <a:rPr lang="en-US" sz="1800" b="0" i="0" u="none" strike="noStrike" cap="none" dirty="0">
                <a:solidFill>
                  <a:schemeClr val="lt1"/>
                </a:solidFill>
                <a:ea typeface="Questrial"/>
                <a:cs typeface="Questrial"/>
                <a:sym typeface="Questrial"/>
              </a:rPr>
              <a:t>itrogen and Phosphorus</a:t>
            </a:r>
          </a:p>
        </p:txBody>
      </p:sp>
      <p:sp>
        <p:nvSpPr>
          <p:cNvPr id="53" name="Shape 219"/>
          <p:cNvSpPr/>
          <p:nvPr/>
        </p:nvSpPr>
        <p:spPr>
          <a:xfrm>
            <a:off x="8613680" y="4131034"/>
            <a:ext cx="2820300" cy="841693"/>
          </a:xfrm>
          <a:prstGeom prst="round2Diag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1800" b="1" i="0" u="none" strike="noStrike" cap="none" dirty="0">
                <a:solidFill>
                  <a:schemeClr val="lt1"/>
                </a:solidFill>
                <a:ea typeface="Questrial"/>
                <a:cs typeface="Questrial"/>
                <a:sym typeface="Questrial"/>
              </a:rPr>
              <a:t>Adjust Model Parameters</a:t>
            </a:r>
          </a:p>
        </p:txBody>
      </p:sp>
      <p:sp>
        <p:nvSpPr>
          <p:cNvPr id="57" name="Shape 223"/>
          <p:cNvSpPr/>
          <p:nvPr/>
        </p:nvSpPr>
        <p:spPr>
          <a:xfrm rot="5400000">
            <a:off x="5808896" y="2855625"/>
            <a:ext cx="650211" cy="713734"/>
          </a:xfrm>
          <a:prstGeom prst="rightArrow">
            <a:avLst>
              <a:gd name="adj1" fmla="val 50000"/>
              <a:gd name="adj2" fmla="val 50000"/>
            </a:avLst>
          </a:prstGeom>
          <a:solidFill>
            <a:srgbClr val="1E4E79"/>
          </a:solidFill>
          <a:ln w="12700" cap="flat" cmpd="sng">
            <a:solidFill>
              <a:srgbClr val="42719B"/>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58" name="Shape 228"/>
          <p:cNvSpPr/>
          <p:nvPr/>
        </p:nvSpPr>
        <p:spPr>
          <a:xfrm>
            <a:off x="4490884" y="1673231"/>
            <a:ext cx="3375444" cy="1412386"/>
          </a:xfrm>
          <a:prstGeom prst="ellipse">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lIns="91425" tIns="45700" rIns="91425" bIns="45700" anchor="ctr" anchorCtr="0">
            <a:noAutofit/>
          </a:bodyPr>
          <a:lstStyle/>
          <a:p>
            <a:pPr algn="ctr">
              <a:buClr>
                <a:srgbClr val="1E4E79"/>
              </a:buClr>
              <a:buSzPct val="25000"/>
            </a:pPr>
            <a:r>
              <a:rPr lang="en-US" sz="2000" b="1" dirty="0">
                <a:solidFill>
                  <a:srgbClr val="1E4E79"/>
                </a:solidFill>
                <a:ea typeface="Questrial"/>
                <a:cs typeface="Questrial"/>
                <a:sym typeface="Questrial"/>
              </a:rPr>
              <a:t>SWAT Model</a:t>
            </a:r>
            <a:endParaRPr sz="2000" b="1" dirty="0">
              <a:solidFill>
                <a:srgbClr val="1E4E79"/>
              </a:solidFill>
              <a:ea typeface="Questrial"/>
              <a:cs typeface="Questrial"/>
              <a:sym typeface="Questrial"/>
            </a:endParaRPr>
          </a:p>
        </p:txBody>
      </p:sp>
    </p:spTree>
    <p:extLst>
      <p:ext uri="{BB962C8B-B14F-4D97-AF65-F5344CB8AC3E}">
        <p14:creationId xmlns:p14="http://schemas.microsoft.com/office/powerpoint/2010/main" val="201092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Shape 223"/>
          <p:cNvSpPr/>
          <p:nvPr/>
        </p:nvSpPr>
        <p:spPr>
          <a:xfrm rot="5400000">
            <a:off x="9762436" y="3243617"/>
            <a:ext cx="650211" cy="713734"/>
          </a:xfrm>
          <a:prstGeom prst="rightArrow">
            <a:avLst>
              <a:gd name="adj1" fmla="val 50000"/>
              <a:gd name="adj2" fmla="val 50000"/>
            </a:avLst>
          </a:prstGeom>
          <a:solidFill>
            <a:srgbClr val="1E4E79"/>
          </a:solidFill>
          <a:ln w="12700" cap="flat" cmpd="sng">
            <a:solidFill>
              <a:srgbClr val="42719B"/>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55" name="Shape 223"/>
          <p:cNvSpPr/>
          <p:nvPr/>
        </p:nvSpPr>
        <p:spPr>
          <a:xfrm>
            <a:off x="7684302" y="4404532"/>
            <a:ext cx="650211" cy="713734"/>
          </a:xfrm>
          <a:prstGeom prst="rightArrow">
            <a:avLst>
              <a:gd name="adj1" fmla="val 50000"/>
              <a:gd name="adj2" fmla="val 50000"/>
            </a:avLst>
          </a:prstGeom>
          <a:solidFill>
            <a:srgbClr val="1E4E79"/>
          </a:solidFill>
          <a:ln w="12700" cap="flat" cmpd="sng">
            <a:solidFill>
              <a:srgbClr val="42719B"/>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56" name="Shape 223"/>
          <p:cNvSpPr/>
          <p:nvPr/>
        </p:nvSpPr>
        <p:spPr>
          <a:xfrm>
            <a:off x="3828274" y="2017712"/>
            <a:ext cx="650211" cy="713734"/>
          </a:xfrm>
          <a:prstGeom prst="rightArrow">
            <a:avLst>
              <a:gd name="adj1" fmla="val 50000"/>
              <a:gd name="adj2" fmla="val 50000"/>
            </a:avLst>
          </a:prstGeom>
          <a:solidFill>
            <a:srgbClr val="1E4E79"/>
          </a:solidFill>
          <a:ln w="12700" cap="flat" cmpd="sng">
            <a:solidFill>
              <a:srgbClr val="42719B"/>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7" name="Text Placeholder 2"/>
          <p:cNvSpPr txBox="1">
            <a:spLocks/>
          </p:cNvSpPr>
          <p:nvPr/>
        </p:nvSpPr>
        <p:spPr>
          <a:xfrm>
            <a:off x="1300163" y="504825"/>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solidFill>
                  <a:schemeClr val="bg1"/>
                </a:solidFill>
                <a:latin typeface="Century Gothic" panose="020B0502020202020204" pitchFamily="34" charset="0"/>
              </a:rPr>
              <a:t>Methodology: Validation</a:t>
            </a:r>
          </a:p>
        </p:txBody>
      </p:sp>
      <p:sp>
        <p:nvSpPr>
          <p:cNvPr id="13" name="Text Placeholder 4"/>
          <p:cNvSpPr>
            <a:spLocks noGrp="1"/>
          </p:cNvSpPr>
          <p:nvPr>
            <p:ph type="body" sz="quarter" idx="13"/>
          </p:nvPr>
        </p:nvSpPr>
        <p:spPr>
          <a:xfrm>
            <a:off x="10444409" y="6541989"/>
            <a:ext cx="1845127" cy="200187"/>
          </a:xfrm>
          <a:prstGeom prst="rect">
            <a:avLst/>
          </a:prstGeom>
          <a:noFill/>
        </p:spPr>
        <p:txBody>
          <a:bodyPr>
            <a:normAutofit fontScale="85000" lnSpcReduction="20000"/>
          </a:bodyPr>
          <a:lstStyle/>
          <a:p>
            <a:r>
              <a:rPr lang="en-US" dirty="0">
                <a:solidFill>
                  <a:schemeClr val="bg1"/>
                </a:solidFill>
              </a:rPr>
              <a:t>Image Credit: Nara Souza</a:t>
            </a:r>
          </a:p>
        </p:txBody>
      </p:sp>
      <p:sp>
        <p:nvSpPr>
          <p:cNvPr id="22" name="Shape 207"/>
          <p:cNvSpPr txBox="1">
            <a:spLocks noGrp="1"/>
          </p:cNvSpPr>
          <p:nvPr>
            <p:ph type="body" idx="4294967295"/>
          </p:nvPr>
        </p:nvSpPr>
        <p:spPr>
          <a:xfrm>
            <a:off x="2019616" y="2703658"/>
            <a:ext cx="3664711" cy="3374134"/>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757070"/>
              </a:buClr>
              <a:buSzPct val="25000"/>
              <a:buFont typeface="Arial"/>
              <a:buNone/>
            </a:pPr>
            <a:r>
              <a:rPr lang="en-US" sz="2000" b="0" i="0" u="none" strike="noStrike" cap="none">
                <a:solidFill>
                  <a:srgbClr val="757070"/>
                </a:solidFill>
                <a:latin typeface="Questrial"/>
                <a:ea typeface="Questrial"/>
                <a:cs typeface="Questrial"/>
                <a:sym typeface="Questrial"/>
              </a:rPr>
              <a:t>.</a:t>
            </a:r>
          </a:p>
        </p:txBody>
      </p:sp>
      <p:sp>
        <p:nvSpPr>
          <p:cNvPr id="24" name="Shape 210"/>
          <p:cNvSpPr/>
          <p:nvPr/>
        </p:nvSpPr>
        <p:spPr>
          <a:xfrm>
            <a:off x="8365217" y="3925589"/>
            <a:ext cx="3374999" cy="2007216"/>
          </a:xfrm>
          <a:prstGeom prst="round2Diag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dirty="0">
              <a:solidFill>
                <a:schemeClr val="lt1"/>
              </a:solidFill>
              <a:latin typeface="+mj-lt"/>
              <a:ea typeface="Questrial"/>
              <a:cs typeface="Questrial"/>
              <a:sym typeface="Questrial"/>
            </a:endParaRPr>
          </a:p>
        </p:txBody>
      </p:sp>
      <p:sp>
        <p:nvSpPr>
          <p:cNvPr id="26" name="Shape 212"/>
          <p:cNvSpPr/>
          <p:nvPr/>
        </p:nvSpPr>
        <p:spPr>
          <a:xfrm>
            <a:off x="473707" y="1875870"/>
            <a:ext cx="3510455" cy="4152439"/>
          </a:xfrm>
          <a:prstGeom prst="round2Diag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27" name="Shape 213"/>
          <p:cNvSpPr txBox="1">
            <a:spLocks noGrp="1"/>
          </p:cNvSpPr>
          <p:nvPr>
            <p:ph type="body" idx="4294967295"/>
          </p:nvPr>
        </p:nvSpPr>
        <p:spPr>
          <a:xfrm>
            <a:off x="514158" y="2029797"/>
            <a:ext cx="4756198" cy="4086300"/>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chemeClr val="dk1"/>
              </a:buClr>
              <a:buSzPct val="25000"/>
              <a:buFont typeface="Arial"/>
              <a:buNone/>
            </a:pPr>
            <a:endParaRPr sz="2800" b="0" i="0" u="none" strike="noStrike" cap="none">
              <a:solidFill>
                <a:schemeClr val="dk1"/>
              </a:solidFill>
              <a:latin typeface="+mj-lt"/>
              <a:ea typeface="Questrial"/>
              <a:cs typeface="Questrial"/>
              <a:sym typeface="Questrial"/>
            </a:endParaRPr>
          </a:p>
          <a:p>
            <a:pPr marL="228600" marR="0" lvl="0" indent="-228600" algn="l" rtl="0">
              <a:lnSpc>
                <a:spcPct val="90000"/>
              </a:lnSpc>
              <a:spcBef>
                <a:spcPts val="200"/>
              </a:spcBef>
              <a:spcAft>
                <a:spcPts val="0"/>
              </a:spcAft>
              <a:buClr>
                <a:schemeClr val="dk1"/>
              </a:buClr>
              <a:buSzPct val="25000"/>
              <a:buFont typeface="Arial"/>
              <a:buNone/>
            </a:pPr>
            <a:endParaRPr sz="2800" b="0" i="0" u="none" strike="noStrike" cap="none">
              <a:solidFill>
                <a:schemeClr val="dk1"/>
              </a:solidFill>
              <a:latin typeface="+mj-lt"/>
              <a:ea typeface="Questrial"/>
              <a:cs typeface="Questrial"/>
              <a:sym typeface="Questrial"/>
            </a:endParaRPr>
          </a:p>
        </p:txBody>
      </p:sp>
      <p:sp>
        <p:nvSpPr>
          <p:cNvPr id="28" name="Shape 214"/>
          <p:cNvSpPr/>
          <p:nvPr/>
        </p:nvSpPr>
        <p:spPr>
          <a:xfrm>
            <a:off x="580672" y="2512566"/>
            <a:ext cx="3195145" cy="671830"/>
          </a:xfrm>
          <a:prstGeom prst="round2Diag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1800" b="1" i="0" u="none" strike="noStrike" cap="none" dirty="0">
                <a:solidFill>
                  <a:schemeClr val="lt1"/>
                </a:solidFill>
                <a:ea typeface="Questrial"/>
                <a:cs typeface="Questrial"/>
                <a:sym typeface="Questrial"/>
              </a:rPr>
              <a:t>TRMM/GPM: </a:t>
            </a:r>
            <a:r>
              <a:rPr lang="en-US" sz="1800" b="0" i="0" u="none" strike="noStrike" cap="none" dirty="0">
                <a:solidFill>
                  <a:schemeClr val="lt1"/>
                </a:solidFill>
                <a:ea typeface="Questrial"/>
                <a:cs typeface="Questrial"/>
                <a:sym typeface="Questrial"/>
              </a:rPr>
              <a:t>Daily Precipitation</a:t>
            </a:r>
          </a:p>
        </p:txBody>
      </p:sp>
      <p:sp>
        <p:nvSpPr>
          <p:cNvPr id="30" name="Shape 216"/>
          <p:cNvSpPr/>
          <p:nvPr/>
        </p:nvSpPr>
        <p:spPr>
          <a:xfrm>
            <a:off x="590900" y="5042559"/>
            <a:ext cx="3195145" cy="692567"/>
          </a:xfrm>
          <a:prstGeom prst="round2Diag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1800" b="1" i="0" u="none" strike="noStrike" cap="none" dirty="0">
                <a:solidFill>
                  <a:schemeClr val="lt1"/>
                </a:solidFill>
                <a:ea typeface="Questrial"/>
                <a:cs typeface="Questrial"/>
                <a:sym typeface="Questrial"/>
              </a:rPr>
              <a:t>USGS</a:t>
            </a:r>
            <a:r>
              <a:rPr lang="en-US" sz="1800" b="0" i="0" u="none" strike="noStrike" cap="none" dirty="0">
                <a:solidFill>
                  <a:schemeClr val="lt1"/>
                </a:solidFill>
                <a:ea typeface="Questrial"/>
                <a:cs typeface="Questrial"/>
                <a:sym typeface="Questrial"/>
              </a:rPr>
              <a:t>: DEM, Land </a:t>
            </a:r>
            <a:r>
              <a:rPr lang="en-US" dirty="0">
                <a:ea typeface="Questrial"/>
                <a:cs typeface="Questrial"/>
                <a:sym typeface="Questrial"/>
              </a:rPr>
              <a:t>C</a:t>
            </a:r>
            <a:r>
              <a:rPr lang="en-US" sz="1800" b="0" i="0" u="none" strike="noStrike" cap="none" dirty="0">
                <a:solidFill>
                  <a:schemeClr val="lt1"/>
                </a:solidFill>
                <a:ea typeface="Questrial"/>
                <a:cs typeface="Questrial"/>
                <a:sym typeface="Questrial"/>
              </a:rPr>
              <a:t>over, </a:t>
            </a:r>
          </a:p>
          <a:p>
            <a:pPr marL="0" marR="0" lvl="0" indent="0" algn="ctr" rtl="0">
              <a:lnSpc>
                <a:spcPct val="100000"/>
              </a:lnSpc>
              <a:spcBef>
                <a:spcPts val="0"/>
              </a:spcBef>
              <a:spcAft>
                <a:spcPts val="0"/>
              </a:spcAft>
              <a:buClr>
                <a:schemeClr val="lt1"/>
              </a:buClr>
              <a:buSzPct val="25000"/>
              <a:buFont typeface="Questrial"/>
              <a:buNone/>
            </a:pPr>
            <a:r>
              <a:rPr lang="en-US" sz="1800" b="0" i="0" u="none" strike="noStrike" cap="none" dirty="0">
                <a:solidFill>
                  <a:schemeClr val="lt1"/>
                </a:solidFill>
                <a:ea typeface="Questrial"/>
                <a:cs typeface="Questrial"/>
                <a:sym typeface="Questrial"/>
              </a:rPr>
              <a:t>and Soil </a:t>
            </a:r>
            <a:r>
              <a:rPr lang="en-US" dirty="0">
                <a:ea typeface="Questrial"/>
                <a:cs typeface="Questrial"/>
                <a:sym typeface="Questrial"/>
              </a:rPr>
              <a:t>D</a:t>
            </a:r>
            <a:r>
              <a:rPr lang="en-US" sz="1800" b="0" i="0" u="none" strike="noStrike" cap="none" dirty="0">
                <a:solidFill>
                  <a:schemeClr val="lt1"/>
                </a:solidFill>
                <a:ea typeface="Questrial"/>
                <a:cs typeface="Questrial"/>
                <a:sym typeface="Questrial"/>
              </a:rPr>
              <a:t>atasets</a:t>
            </a:r>
          </a:p>
        </p:txBody>
      </p:sp>
      <p:sp>
        <p:nvSpPr>
          <p:cNvPr id="31" name="Shape 217"/>
          <p:cNvSpPr/>
          <p:nvPr/>
        </p:nvSpPr>
        <p:spPr>
          <a:xfrm>
            <a:off x="580672" y="3319561"/>
            <a:ext cx="3195145" cy="1585819"/>
          </a:xfrm>
          <a:prstGeom prst="round2Diag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b="1" dirty="0">
                <a:ea typeface="Questrial"/>
                <a:cs typeface="Questrial"/>
                <a:sym typeface="Questrial"/>
              </a:rPr>
              <a:t>NLDAS</a:t>
            </a:r>
            <a:r>
              <a:rPr lang="en-US" sz="1800" b="1" i="0" u="none" strike="noStrike" cap="none" dirty="0">
                <a:solidFill>
                  <a:schemeClr val="lt1"/>
                </a:solidFill>
                <a:ea typeface="Questrial"/>
                <a:cs typeface="Questrial"/>
                <a:sym typeface="Questrial"/>
              </a:rPr>
              <a:t>: </a:t>
            </a:r>
            <a:r>
              <a:rPr lang="en-US" sz="1800" b="0" i="0" u="none" strike="noStrike" cap="none" dirty="0">
                <a:solidFill>
                  <a:schemeClr val="lt1"/>
                </a:solidFill>
                <a:ea typeface="Questrial"/>
                <a:cs typeface="Questrial"/>
                <a:sym typeface="Questrial"/>
              </a:rPr>
              <a:t>Daily Relative </a:t>
            </a:r>
            <a:r>
              <a:rPr lang="en-US" dirty="0">
                <a:ea typeface="Questrial"/>
                <a:cs typeface="Questrial"/>
                <a:sym typeface="Questrial"/>
              </a:rPr>
              <a:t>H</a:t>
            </a:r>
            <a:r>
              <a:rPr lang="en-US" sz="1800" b="0" i="0" u="none" strike="noStrike" cap="none" dirty="0">
                <a:solidFill>
                  <a:schemeClr val="lt1"/>
                </a:solidFill>
                <a:ea typeface="Questrial"/>
                <a:cs typeface="Questrial"/>
                <a:sym typeface="Questrial"/>
              </a:rPr>
              <a:t>umidity, Surface </a:t>
            </a:r>
            <a:r>
              <a:rPr lang="en-US" dirty="0">
                <a:ea typeface="Questrial"/>
                <a:cs typeface="Questrial"/>
                <a:sym typeface="Questrial"/>
              </a:rPr>
              <a:t>W</a:t>
            </a:r>
            <a:r>
              <a:rPr lang="en-US" sz="1800" b="0" i="0" u="none" strike="noStrike" cap="none" dirty="0">
                <a:solidFill>
                  <a:schemeClr val="lt1"/>
                </a:solidFill>
                <a:ea typeface="Questrial"/>
                <a:cs typeface="Questrial"/>
                <a:sym typeface="Questrial"/>
              </a:rPr>
              <a:t>ind </a:t>
            </a:r>
            <a:r>
              <a:rPr lang="en-US" dirty="0">
                <a:ea typeface="Questrial"/>
                <a:cs typeface="Questrial"/>
                <a:sym typeface="Questrial"/>
              </a:rPr>
              <a:t>S</a:t>
            </a:r>
            <a:r>
              <a:rPr lang="en-US" sz="1800" b="0" i="0" u="none" strike="noStrike" cap="none" dirty="0">
                <a:solidFill>
                  <a:schemeClr val="lt1"/>
                </a:solidFill>
                <a:ea typeface="Questrial"/>
                <a:cs typeface="Questrial"/>
                <a:sym typeface="Questrial"/>
              </a:rPr>
              <a:t>peed, Maximum and Minimum </a:t>
            </a:r>
            <a:r>
              <a:rPr lang="en-US" dirty="0">
                <a:ea typeface="Questrial"/>
                <a:cs typeface="Questrial"/>
                <a:sym typeface="Questrial"/>
              </a:rPr>
              <a:t>T</a:t>
            </a:r>
            <a:r>
              <a:rPr lang="en-US" sz="1800" b="0" i="0" u="none" strike="noStrike" cap="none" dirty="0">
                <a:solidFill>
                  <a:schemeClr val="lt1"/>
                </a:solidFill>
                <a:ea typeface="Questrial"/>
                <a:cs typeface="Questrial"/>
                <a:sym typeface="Questrial"/>
              </a:rPr>
              <a:t>emperatures</a:t>
            </a:r>
          </a:p>
        </p:txBody>
      </p:sp>
      <p:sp>
        <p:nvSpPr>
          <p:cNvPr id="33" name="Shape 219"/>
          <p:cNvSpPr/>
          <p:nvPr/>
        </p:nvSpPr>
        <p:spPr>
          <a:xfrm>
            <a:off x="8668903" y="4836595"/>
            <a:ext cx="2801960" cy="780100"/>
          </a:xfrm>
          <a:prstGeom prst="round2Diag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1800" b="1" i="0" u="none" strike="noStrike" cap="none" dirty="0">
                <a:solidFill>
                  <a:schemeClr val="lt1"/>
                </a:solidFill>
                <a:ea typeface="Questrial"/>
                <a:cs typeface="Questrial"/>
                <a:sym typeface="Questrial"/>
              </a:rPr>
              <a:t>Statistical Analysis</a:t>
            </a:r>
          </a:p>
        </p:txBody>
      </p:sp>
      <p:sp>
        <p:nvSpPr>
          <p:cNvPr id="34" name="Shape 220"/>
          <p:cNvSpPr txBox="1"/>
          <p:nvPr/>
        </p:nvSpPr>
        <p:spPr>
          <a:xfrm>
            <a:off x="642925" y="1990370"/>
            <a:ext cx="3177708" cy="40010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1E4E79"/>
              </a:buClr>
              <a:buSzPct val="25000"/>
              <a:buFont typeface="Questrial"/>
              <a:buNone/>
            </a:pPr>
            <a:r>
              <a:rPr lang="en-US" sz="2000" b="1" i="0" u="none" strike="noStrike" cap="none" dirty="0">
                <a:solidFill>
                  <a:srgbClr val="1E4E79"/>
                </a:solidFill>
                <a:ea typeface="Questrial"/>
                <a:cs typeface="Questrial"/>
                <a:sym typeface="Questrial"/>
              </a:rPr>
              <a:t>Data Collection</a:t>
            </a:r>
          </a:p>
        </p:txBody>
      </p:sp>
      <p:sp>
        <p:nvSpPr>
          <p:cNvPr id="25" name="Shape 211"/>
          <p:cNvSpPr/>
          <p:nvPr/>
        </p:nvSpPr>
        <p:spPr>
          <a:xfrm>
            <a:off x="4499172" y="3537406"/>
            <a:ext cx="3259719" cy="2393284"/>
          </a:xfrm>
          <a:prstGeom prst="round2Diag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dirty="0">
              <a:solidFill>
                <a:schemeClr val="lt1"/>
              </a:solidFill>
              <a:latin typeface="+mj-lt"/>
              <a:ea typeface="Questrial"/>
              <a:cs typeface="Questrial"/>
              <a:sym typeface="Questrial"/>
            </a:endParaRPr>
          </a:p>
        </p:txBody>
      </p:sp>
      <p:sp>
        <p:nvSpPr>
          <p:cNvPr id="29" name="Shape 215"/>
          <p:cNvSpPr/>
          <p:nvPr/>
        </p:nvSpPr>
        <p:spPr>
          <a:xfrm>
            <a:off x="4705815" y="3786509"/>
            <a:ext cx="2879592" cy="1830186"/>
          </a:xfrm>
          <a:prstGeom prst="round2Diag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dirty="0">
              <a:solidFill>
                <a:schemeClr val="lt1"/>
              </a:solidFill>
              <a:latin typeface="+mj-lt"/>
              <a:ea typeface="Questrial"/>
              <a:cs typeface="Questrial"/>
              <a:sym typeface="Questrial"/>
            </a:endParaRPr>
          </a:p>
        </p:txBody>
      </p:sp>
      <p:sp>
        <p:nvSpPr>
          <p:cNvPr id="35" name="Shape 221"/>
          <p:cNvSpPr txBox="1"/>
          <p:nvPr/>
        </p:nvSpPr>
        <p:spPr>
          <a:xfrm>
            <a:off x="4861932" y="4226217"/>
            <a:ext cx="2527061" cy="1015661"/>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2000" b="1" dirty="0">
                <a:solidFill>
                  <a:schemeClr val="lt1"/>
                </a:solidFill>
                <a:ea typeface="Questrial"/>
                <a:cs typeface="Questrial"/>
                <a:sym typeface="Questrial"/>
              </a:rPr>
              <a:t>Model </a:t>
            </a:r>
            <a:r>
              <a:rPr lang="en-US" sz="2000" b="1" i="0" u="none" strike="noStrike" cap="none" dirty="0">
                <a:solidFill>
                  <a:schemeClr val="lt1"/>
                </a:solidFill>
                <a:ea typeface="Questrial"/>
                <a:cs typeface="Questrial"/>
                <a:sym typeface="Questrial"/>
              </a:rPr>
              <a:t>Output: </a:t>
            </a:r>
            <a:r>
              <a:rPr lang="en-US" sz="2000" b="0" i="0" u="none" strike="noStrike" cap="none" dirty="0">
                <a:solidFill>
                  <a:schemeClr val="lt1"/>
                </a:solidFill>
                <a:ea typeface="Questrial"/>
                <a:cs typeface="Questrial"/>
                <a:sym typeface="Questrial"/>
              </a:rPr>
              <a:t>Estimated </a:t>
            </a:r>
            <a:r>
              <a:rPr lang="en-US" sz="2000" dirty="0">
                <a:solidFill>
                  <a:schemeClr val="lt1"/>
                </a:solidFill>
                <a:ea typeface="Questrial"/>
                <a:cs typeface="Questrial"/>
                <a:sym typeface="Questrial"/>
              </a:rPr>
              <a:t>N</a:t>
            </a:r>
            <a:r>
              <a:rPr lang="en-US" sz="2000" b="0" i="0" u="none" strike="noStrike" cap="none" dirty="0">
                <a:solidFill>
                  <a:schemeClr val="lt1"/>
                </a:solidFill>
                <a:ea typeface="Questrial"/>
                <a:cs typeface="Questrial"/>
                <a:sym typeface="Questrial"/>
              </a:rPr>
              <a:t>itrogen and Phosphorus</a:t>
            </a:r>
          </a:p>
        </p:txBody>
      </p:sp>
      <p:sp>
        <p:nvSpPr>
          <p:cNvPr id="47" name="Shape 209"/>
          <p:cNvSpPr/>
          <p:nvPr/>
        </p:nvSpPr>
        <p:spPr>
          <a:xfrm>
            <a:off x="8373050" y="2102896"/>
            <a:ext cx="3375000" cy="1171199"/>
          </a:xfrm>
          <a:prstGeom prst="round2Diag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dirty="0">
              <a:solidFill>
                <a:schemeClr val="lt1"/>
              </a:solidFill>
              <a:latin typeface="+mj-lt"/>
              <a:ea typeface="Questrial"/>
              <a:cs typeface="Questrial"/>
              <a:sym typeface="Questrial"/>
            </a:endParaRPr>
          </a:p>
        </p:txBody>
      </p:sp>
      <p:sp>
        <p:nvSpPr>
          <p:cNvPr id="48" name="Shape 218"/>
          <p:cNvSpPr/>
          <p:nvPr/>
        </p:nvSpPr>
        <p:spPr>
          <a:xfrm>
            <a:off x="8642566" y="2306387"/>
            <a:ext cx="2820300" cy="733499"/>
          </a:xfrm>
          <a:prstGeom prst="round2Diag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1800" b="1" i="1" dirty="0">
                <a:solidFill>
                  <a:schemeClr val="lt1"/>
                </a:solidFill>
                <a:ea typeface="Questrial"/>
                <a:cs typeface="Questrial"/>
                <a:sym typeface="Questrial"/>
              </a:rPr>
              <a:t>In Situ</a:t>
            </a:r>
            <a:r>
              <a:rPr lang="en-US" sz="1800" i="1" dirty="0">
                <a:solidFill>
                  <a:schemeClr val="lt1"/>
                </a:solidFill>
                <a:ea typeface="Questrial"/>
                <a:cs typeface="Questrial"/>
                <a:sym typeface="Questrial"/>
              </a:rPr>
              <a:t>: </a:t>
            </a:r>
            <a:r>
              <a:rPr lang="en-US" dirty="0">
                <a:ea typeface="Questrial"/>
                <a:cs typeface="Questrial"/>
                <a:sym typeface="Questrial"/>
              </a:rPr>
              <a:t>N</a:t>
            </a:r>
            <a:r>
              <a:rPr lang="en-US" sz="1800" b="0" i="0" u="none" strike="noStrike" cap="none" dirty="0">
                <a:solidFill>
                  <a:schemeClr val="lt1"/>
                </a:solidFill>
                <a:ea typeface="Questrial"/>
                <a:cs typeface="Questrial"/>
                <a:sym typeface="Questrial"/>
              </a:rPr>
              <a:t>itrogen and Phosphorus</a:t>
            </a:r>
          </a:p>
        </p:txBody>
      </p:sp>
      <p:sp>
        <p:nvSpPr>
          <p:cNvPr id="57" name="Shape 223"/>
          <p:cNvSpPr/>
          <p:nvPr/>
        </p:nvSpPr>
        <p:spPr>
          <a:xfrm rot="5400000">
            <a:off x="5831198" y="2855625"/>
            <a:ext cx="650211" cy="713734"/>
          </a:xfrm>
          <a:prstGeom prst="rightArrow">
            <a:avLst>
              <a:gd name="adj1" fmla="val 50000"/>
              <a:gd name="adj2" fmla="val 50000"/>
            </a:avLst>
          </a:prstGeom>
          <a:solidFill>
            <a:srgbClr val="1E4E79"/>
          </a:solidFill>
          <a:ln w="12700" cap="flat" cmpd="sng">
            <a:solidFill>
              <a:srgbClr val="42719B"/>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58" name="Shape 228"/>
          <p:cNvSpPr/>
          <p:nvPr/>
        </p:nvSpPr>
        <p:spPr>
          <a:xfrm>
            <a:off x="4490884" y="1673231"/>
            <a:ext cx="3375444" cy="1412386"/>
          </a:xfrm>
          <a:prstGeom prst="ellipse">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lIns="91425" tIns="45700" rIns="91425" bIns="45700" anchor="ctr" anchorCtr="0">
            <a:noAutofit/>
          </a:bodyPr>
          <a:lstStyle/>
          <a:p>
            <a:pPr algn="ctr">
              <a:buClr>
                <a:srgbClr val="1E4E79"/>
              </a:buClr>
              <a:buSzPct val="25000"/>
            </a:pPr>
            <a:r>
              <a:rPr lang="en-US" sz="2000" b="1" dirty="0">
                <a:solidFill>
                  <a:srgbClr val="1E4E79"/>
                </a:solidFill>
                <a:ea typeface="Questrial"/>
                <a:cs typeface="Questrial"/>
                <a:sym typeface="Questrial"/>
              </a:rPr>
              <a:t>Calibrated SWAT Model</a:t>
            </a:r>
            <a:endParaRPr sz="2000" b="1" dirty="0">
              <a:solidFill>
                <a:srgbClr val="1E4E79"/>
              </a:solidFill>
              <a:ea typeface="Questrial"/>
              <a:cs typeface="Questrial"/>
              <a:sym typeface="Questrial"/>
            </a:endParaRPr>
          </a:p>
        </p:txBody>
      </p:sp>
      <p:sp>
        <p:nvSpPr>
          <p:cNvPr id="32" name="Shape 253"/>
          <p:cNvSpPr txBox="1"/>
          <p:nvPr/>
        </p:nvSpPr>
        <p:spPr>
          <a:xfrm>
            <a:off x="8506170" y="4190670"/>
            <a:ext cx="3162742" cy="40010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1E4E79"/>
              </a:buClr>
              <a:buSzPct val="25000"/>
              <a:buFont typeface="Questrial"/>
              <a:buNone/>
            </a:pPr>
            <a:r>
              <a:rPr lang="en-US" sz="2000" b="1" i="0" u="none" strike="noStrike" cap="none" dirty="0">
                <a:solidFill>
                  <a:srgbClr val="1E4E79"/>
                </a:solidFill>
                <a:ea typeface="Questrial"/>
                <a:cs typeface="Questrial"/>
                <a:sym typeface="Questrial"/>
              </a:rPr>
              <a:t>VALIDATION</a:t>
            </a:r>
          </a:p>
        </p:txBody>
      </p:sp>
    </p:spTree>
    <p:extLst>
      <p:ext uri="{BB962C8B-B14F-4D97-AF65-F5344CB8AC3E}">
        <p14:creationId xmlns:p14="http://schemas.microsoft.com/office/powerpoint/2010/main" val="2101010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16"/>
          <p:cNvPicPr preferRelativeResize="0">
            <a:picLocks noChangeAspect="1"/>
          </p:cNvPicPr>
          <p:nvPr/>
        </p:nvPicPr>
        <p:blipFill rotWithShape="1">
          <a:blip r:embed="rId3">
            <a:extLst>
              <a:ext uri="{28A0092B-C50C-407E-A947-70E740481C1C}">
                <a14:useLocalDpi xmlns:a14="http://schemas.microsoft.com/office/drawing/2010/main" val="0"/>
              </a:ext>
            </a:extLst>
          </a:blip>
          <a:srcRect r="26462"/>
          <a:stretch/>
        </p:blipFill>
        <p:spPr>
          <a:xfrm>
            <a:off x="5232881" y="1218338"/>
            <a:ext cx="6971819" cy="5494741"/>
          </a:xfrm>
          <a:prstGeom prst="rect">
            <a:avLst/>
          </a:prstGeom>
          <a:ln>
            <a:noFill/>
          </a:ln>
          <a:effectLst/>
        </p:spPr>
      </p:pic>
      <p:sp>
        <p:nvSpPr>
          <p:cNvPr id="7" name="Text Placeholder 2"/>
          <p:cNvSpPr txBox="1">
            <a:spLocks/>
          </p:cNvSpPr>
          <p:nvPr/>
        </p:nvSpPr>
        <p:spPr>
          <a:xfrm>
            <a:off x="1300163"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Introduction: Water Quality </a:t>
            </a:r>
          </a:p>
        </p:txBody>
      </p:sp>
      <p:sp>
        <p:nvSpPr>
          <p:cNvPr id="12" name="Text Placeholder 1"/>
          <p:cNvSpPr>
            <a:spLocks noGrp="1"/>
          </p:cNvSpPr>
          <p:nvPr>
            <p:ph type="body" sz="quarter" idx="4294967295"/>
          </p:nvPr>
        </p:nvSpPr>
        <p:spPr>
          <a:xfrm>
            <a:off x="84569" y="2150307"/>
            <a:ext cx="5058931" cy="4431323"/>
          </a:xfrm>
          <a:prstGeom prst="rect">
            <a:avLst/>
          </a:prstGeom>
        </p:spPr>
        <p:txBody>
          <a:bodyPr>
            <a:noAutofit/>
          </a:bodyPr>
          <a:lstStyle/>
          <a:p>
            <a:pPr marL="342900" indent="-342900">
              <a:spcBef>
                <a:spcPts val="200"/>
              </a:spcBef>
              <a:buClr>
                <a:srgbClr val="73A9DB"/>
              </a:buClr>
              <a:buFont typeface="Webdings" panose="05030102010509060703" pitchFamily="18" charset="2"/>
              <a:buChar char="4"/>
            </a:pPr>
            <a:r>
              <a:rPr lang="en-US" sz="2000" dirty="0">
                <a:solidFill>
                  <a:schemeClr val="bg2">
                    <a:lumMod val="50000"/>
                  </a:schemeClr>
                </a:solidFill>
              </a:rPr>
              <a:t>Excessive nutrients (nitrogen and phosphorus) from fertilizers and sewage flow into an aquatic system</a:t>
            </a:r>
          </a:p>
          <a:p>
            <a:pPr marL="0" indent="0">
              <a:spcBef>
                <a:spcPts val="200"/>
              </a:spcBef>
              <a:buClr>
                <a:srgbClr val="73A9DB"/>
              </a:buClr>
              <a:buNone/>
            </a:pPr>
            <a:endParaRPr lang="en-US" sz="2000" dirty="0">
              <a:solidFill>
                <a:schemeClr val="bg2">
                  <a:lumMod val="50000"/>
                </a:schemeClr>
              </a:solidFill>
            </a:endParaRPr>
          </a:p>
          <a:p>
            <a:pPr marL="342900" indent="-342900">
              <a:spcBef>
                <a:spcPts val="200"/>
              </a:spcBef>
              <a:buClr>
                <a:srgbClr val="73A9DB"/>
              </a:buClr>
              <a:buFont typeface="Webdings" panose="05030102010509060703" pitchFamily="18" charset="2"/>
              <a:buChar char="4"/>
            </a:pPr>
            <a:r>
              <a:rPr lang="en-US" sz="2000" dirty="0">
                <a:solidFill>
                  <a:schemeClr val="bg2">
                    <a:lumMod val="50000"/>
                  </a:schemeClr>
                </a:solidFill>
              </a:rPr>
              <a:t>Nutrients alter the balance of algae and </a:t>
            </a:r>
            <a:r>
              <a:rPr lang="en-US" sz="2000" dirty="0" err="1">
                <a:solidFill>
                  <a:schemeClr val="bg2">
                    <a:lumMod val="50000"/>
                  </a:schemeClr>
                </a:solidFill>
              </a:rPr>
              <a:t>macrophytes</a:t>
            </a:r>
            <a:endParaRPr lang="en-US" sz="2000" dirty="0">
              <a:solidFill>
                <a:schemeClr val="bg2">
                  <a:lumMod val="50000"/>
                </a:schemeClr>
              </a:solidFill>
            </a:endParaRPr>
          </a:p>
          <a:p>
            <a:pPr marL="342900" indent="-342900">
              <a:spcBef>
                <a:spcPts val="200"/>
              </a:spcBef>
              <a:buClr>
                <a:srgbClr val="73A9DB"/>
              </a:buClr>
              <a:buFont typeface="Webdings" panose="05030102010509060703" pitchFamily="18" charset="2"/>
              <a:buChar char="4"/>
            </a:pPr>
            <a:endParaRPr lang="en-US" sz="2000" dirty="0">
              <a:solidFill>
                <a:schemeClr val="bg2">
                  <a:lumMod val="50000"/>
                </a:schemeClr>
              </a:solidFill>
            </a:endParaRPr>
          </a:p>
          <a:p>
            <a:pPr marL="342900" indent="-342900">
              <a:spcBef>
                <a:spcPts val="200"/>
              </a:spcBef>
              <a:buClr>
                <a:srgbClr val="73A9DB"/>
              </a:buClr>
              <a:buFont typeface="Webdings" panose="05030102010509060703" pitchFamily="18" charset="2"/>
              <a:buChar char="4"/>
            </a:pPr>
            <a:r>
              <a:rPr lang="en-US" sz="2000" dirty="0">
                <a:solidFill>
                  <a:schemeClr val="bg2">
                    <a:lumMod val="50000"/>
                  </a:schemeClr>
                </a:solidFill>
              </a:rPr>
              <a:t>Decay of algae and plants consumes dissolved oxygen from water</a:t>
            </a:r>
          </a:p>
          <a:p>
            <a:pPr marL="0" indent="0">
              <a:spcBef>
                <a:spcPts val="200"/>
              </a:spcBef>
              <a:buClr>
                <a:srgbClr val="73A9DB"/>
              </a:buClr>
              <a:buNone/>
            </a:pPr>
            <a:endParaRPr lang="en-US" sz="2000" dirty="0">
              <a:solidFill>
                <a:schemeClr val="bg2">
                  <a:lumMod val="50000"/>
                </a:schemeClr>
              </a:solidFill>
            </a:endParaRPr>
          </a:p>
          <a:p>
            <a:pPr marL="342900" indent="-342900">
              <a:spcBef>
                <a:spcPts val="200"/>
              </a:spcBef>
              <a:buClr>
                <a:srgbClr val="73A9DB"/>
              </a:buClr>
              <a:buFont typeface="Webdings" panose="05030102010509060703" pitchFamily="18" charset="2"/>
              <a:buChar char="4"/>
            </a:pPr>
            <a:r>
              <a:rPr lang="en-US" sz="2000" dirty="0">
                <a:solidFill>
                  <a:schemeClr val="bg2">
                    <a:lumMod val="50000"/>
                  </a:schemeClr>
                </a:solidFill>
              </a:rPr>
              <a:t>Reduced water quality affects wildlife, increases incidence of fish kills, and reduces shellfish populations</a:t>
            </a:r>
          </a:p>
          <a:p>
            <a:pPr marL="342900" indent="-342900">
              <a:spcBef>
                <a:spcPts val="200"/>
              </a:spcBef>
              <a:buClr>
                <a:srgbClr val="73A9DB"/>
              </a:buClr>
              <a:buFont typeface="Webdings" panose="05030102010509060703" pitchFamily="18" charset="2"/>
              <a:buChar char="4"/>
            </a:pPr>
            <a:endParaRPr lang="en-US" sz="2000" dirty="0">
              <a:solidFill>
                <a:schemeClr val="bg2">
                  <a:lumMod val="50000"/>
                </a:schemeClr>
              </a:solidFill>
            </a:endParaRPr>
          </a:p>
          <a:p>
            <a:pPr marL="342900" indent="-342900">
              <a:spcBef>
                <a:spcPts val="200"/>
              </a:spcBef>
              <a:buClr>
                <a:srgbClr val="73A9DB"/>
              </a:buClr>
              <a:buFont typeface="Webdings" panose="05030102010509060703" pitchFamily="18" charset="2"/>
              <a:buChar char="4"/>
            </a:pPr>
            <a:endParaRPr lang="en-US" sz="2000" dirty="0">
              <a:solidFill>
                <a:schemeClr val="bg2">
                  <a:lumMod val="50000"/>
                </a:schemeClr>
              </a:solidFill>
            </a:endParaRPr>
          </a:p>
        </p:txBody>
      </p:sp>
      <p:sp>
        <p:nvSpPr>
          <p:cNvPr id="15" name="Text Placeholder 4"/>
          <p:cNvSpPr>
            <a:spLocks noGrp="1"/>
          </p:cNvSpPr>
          <p:nvPr>
            <p:ph type="body" sz="quarter" idx="13"/>
          </p:nvPr>
        </p:nvSpPr>
        <p:spPr>
          <a:xfrm>
            <a:off x="10231631" y="6450181"/>
            <a:ext cx="1990849" cy="262898"/>
          </a:xfrm>
        </p:spPr>
        <p:txBody>
          <a:bodyPr>
            <a:normAutofit/>
          </a:bodyPr>
          <a:lstStyle/>
          <a:p>
            <a:r>
              <a:rPr lang="en-US" sz="1000" dirty="0">
                <a:solidFill>
                  <a:schemeClr val="bg1"/>
                </a:solidFill>
              </a:rPr>
              <a:t>Image Credit: F. </a:t>
            </a:r>
            <a:r>
              <a:rPr lang="en-US" sz="1000" dirty="0" err="1">
                <a:solidFill>
                  <a:schemeClr val="bg1"/>
                </a:solidFill>
              </a:rPr>
              <a:t>Lamiot</a:t>
            </a:r>
            <a:endParaRPr lang="en-US" sz="1000" dirty="0">
              <a:solidFill>
                <a:schemeClr val="bg1"/>
              </a:solidFill>
            </a:endParaRPr>
          </a:p>
        </p:txBody>
      </p:sp>
      <p:sp>
        <p:nvSpPr>
          <p:cNvPr id="6" name="TextBox 5"/>
          <p:cNvSpPr txBox="1"/>
          <p:nvPr/>
        </p:nvSpPr>
        <p:spPr>
          <a:xfrm>
            <a:off x="417576" y="1532491"/>
            <a:ext cx="4145280" cy="553998"/>
          </a:xfrm>
          <a:prstGeom prst="rect">
            <a:avLst/>
          </a:prstGeom>
          <a:noFill/>
        </p:spPr>
        <p:txBody>
          <a:bodyPr wrap="square" rtlCol="0">
            <a:spAutoFit/>
          </a:bodyPr>
          <a:lstStyle/>
          <a:p>
            <a:r>
              <a:rPr lang="en-US" sz="3000" dirty="0">
                <a:solidFill>
                  <a:schemeClr val="bg2">
                    <a:lumMod val="50000"/>
                  </a:schemeClr>
                </a:solidFill>
              </a:rPr>
              <a:t>Eutrophication</a:t>
            </a:r>
          </a:p>
        </p:txBody>
      </p:sp>
    </p:spTree>
    <p:extLst>
      <p:ext uri="{BB962C8B-B14F-4D97-AF65-F5344CB8AC3E}">
        <p14:creationId xmlns:p14="http://schemas.microsoft.com/office/powerpoint/2010/main" val="3293088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1472" t="11985" r="2057" b="6522"/>
          <a:stretch/>
        </p:blipFill>
        <p:spPr>
          <a:xfrm>
            <a:off x="0" y="1257300"/>
            <a:ext cx="8814994" cy="5467350"/>
          </a:xfrm>
          <a:prstGeom prst="rect">
            <a:avLst/>
          </a:prstGeom>
        </p:spPr>
      </p:pic>
      <p:sp>
        <p:nvSpPr>
          <p:cNvPr id="7" name="Text Placeholder 2"/>
          <p:cNvSpPr txBox="1">
            <a:spLocks/>
          </p:cNvSpPr>
          <p:nvPr/>
        </p:nvSpPr>
        <p:spPr>
          <a:xfrm>
            <a:off x="1300163" y="504825"/>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solidFill>
                  <a:schemeClr val="bg1"/>
                </a:solidFill>
                <a:latin typeface="Century Gothic" panose="020B0502020202020204" pitchFamily="34" charset="0"/>
              </a:rPr>
              <a:t>Conclusion</a:t>
            </a:r>
          </a:p>
        </p:txBody>
      </p:sp>
      <p:sp>
        <p:nvSpPr>
          <p:cNvPr id="4" name="Text Placeholder 1"/>
          <p:cNvSpPr txBox="1">
            <a:spLocks/>
          </p:cNvSpPr>
          <p:nvPr/>
        </p:nvSpPr>
        <p:spPr>
          <a:xfrm>
            <a:off x="8885035" y="1556084"/>
            <a:ext cx="3156858" cy="478971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200"/>
              </a:spcBef>
              <a:buClr>
                <a:srgbClr val="73A9DB"/>
              </a:buClr>
              <a:buFont typeface="Webdings" panose="05030102010509060703" pitchFamily="18" charset="2"/>
              <a:buChar char="4"/>
            </a:pPr>
            <a:endParaRPr lang="en-US" sz="1800" dirty="0">
              <a:solidFill>
                <a:schemeClr val="bg2">
                  <a:lumMod val="50000"/>
                </a:schemeClr>
              </a:solidFill>
            </a:endParaRPr>
          </a:p>
          <a:p>
            <a:pPr marL="342900" indent="-342900">
              <a:lnSpc>
                <a:spcPct val="100000"/>
              </a:lnSpc>
              <a:spcBef>
                <a:spcPts val="200"/>
              </a:spcBef>
              <a:buClr>
                <a:srgbClr val="73A9DB"/>
              </a:buClr>
              <a:buFont typeface="Webdings" panose="05030102010509060703" pitchFamily="18" charset="2"/>
              <a:buChar char="4"/>
            </a:pPr>
            <a:r>
              <a:rPr lang="en-US" sz="2000" dirty="0">
                <a:solidFill>
                  <a:schemeClr val="bg2">
                    <a:lumMod val="50000"/>
                  </a:schemeClr>
                </a:solidFill>
              </a:rPr>
              <a:t>SWAT flow estimates using NASA EO data show less variability from </a:t>
            </a:r>
            <a:r>
              <a:rPr lang="en-US" sz="2000" i="1" dirty="0">
                <a:solidFill>
                  <a:schemeClr val="bg2">
                    <a:lumMod val="50000"/>
                  </a:schemeClr>
                </a:solidFill>
              </a:rPr>
              <a:t>in situ </a:t>
            </a:r>
            <a:r>
              <a:rPr lang="en-US" sz="2000" dirty="0">
                <a:solidFill>
                  <a:schemeClr val="bg2">
                    <a:lumMod val="50000"/>
                  </a:schemeClr>
                </a:solidFill>
              </a:rPr>
              <a:t>data compared  to SWAT flow estimates using weather generator </a:t>
            </a:r>
          </a:p>
          <a:p>
            <a:pPr marL="342900" indent="-342900">
              <a:lnSpc>
                <a:spcPct val="100000"/>
              </a:lnSpc>
              <a:spcBef>
                <a:spcPts val="200"/>
              </a:spcBef>
              <a:buClr>
                <a:srgbClr val="73A9DB"/>
              </a:buClr>
              <a:buFont typeface="Webdings" panose="05030102010509060703" pitchFamily="18" charset="2"/>
              <a:buChar char="4"/>
            </a:pPr>
            <a:endParaRPr lang="en-US" sz="2000" dirty="0">
              <a:solidFill>
                <a:schemeClr val="bg2">
                  <a:lumMod val="50000"/>
                </a:schemeClr>
              </a:solidFill>
            </a:endParaRPr>
          </a:p>
          <a:p>
            <a:pPr marL="342900" indent="-342900">
              <a:lnSpc>
                <a:spcPct val="100000"/>
              </a:lnSpc>
              <a:spcBef>
                <a:spcPts val="200"/>
              </a:spcBef>
              <a:buClr>
                <a:srgbClr val="73A9DB"/>
              </a:buClr>
              <a:buFont typeface="Webdings" panose="05030102010509060703" pitchFamily="18" charset="2"/>
              <a:buChar char="4"/>
            </a:pPr>
            <a:r>
              <a:rPr lang="en-US" sz="2000" dirty="0">
                <a:solidFill>
                  <a:schemeClr val="bg2">
                    <a:lumMod val="50000"/>
                  </a:schemeClr>
                </a:solidFill>
              </a:rPr>
              <a:t>Using NASA EO data instead of simulated weather data increased the accuracy of the SWAT model</a:t>
            </a:r>
          </a:p>
          <a:p>
            <a:pPr marL="342900" indent="-342900">
              <a:lnSpc>
                <a:spcPct val="100000"/>
              </a:lnSpc>
              <a:spcBef>
                <a:spcPts val="200"/>
              </a:spcBef>
              <a:buClr>
                <a:srgbClr val="73A9DB"/>
              </a:buClr>
              <a:buFont typeface="Webdings" panose="05030102010509060703" pitchFamily="18" charset="2"/>
              <a:buChar char="4"/>
            </a:pPr>
            <a:endParaRPr lang="en-US" sz="1800" dirty="0">
              <a:solidFill>
                <a:schemeClr val="bg2">
                  <a:lumMod val="50000"/>
                </a:schemeClr>
              </a:solidFill>
            </a:endParaRPr>
          </a:p>
          <a:p>
            <a:pPr marL="342900" indent="-342900">
              <a:lnSpc>
                <a:spcPct val="100000"/>
              </a:lnSpc>
              <a:spcBef>
                <a:spcPts val="200"/>
              </a:spcBef>
              <a:buClr>
                <a:srgbClr val="73A9DB"/>
              </a:buClr>
              <a:buFont typeface="Webdings" panose="05030102010509060703" pitchFamily="18" charset="2"/>
              <a:buChar char="4"/>
            </a:pPr>
            <a:endParaRPr lang="en-US" sz="1800" dirty="0">
              <a:solidFill>
                <a:schemeClr val="bg2">
                  <a:lumMod val="50000"/>
                </a:schemeClr>
              </a:solidFill>
            </a:endParaRPr>
          </a:p>
        </p:txBody>
      </p:sp>
    </p:spTree>
    <p:extLst>
      <p:ext uri="{BB962C8B-B14F-4D97-AF65-F5344CB8AC3E}">
        <p14:creationId xmlns:p14="http://schemas.microsoft.com/office/powerpoint/2010/main" val="1724881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1300163" y="504825"/>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solidFill>
                  <a:schemeClr val="bg1"/>
                </a:solidFill>
                <a:latin typeface="Century Gothic" panose="020B0502020202020204" pitchFamily="34" charset="0"/>
              </a:rPr>
              <a:t>Future Work</a:t>
            </a:r>
          </a:p>
        </p:txBody>
      </p:sp>
      <p:sp>
        <p:nvSpPr>
          <p:cNvPr id="4" name="Text Placeholder 1"/>
          <p:cNvSpPr txBox="1">
            <a:spLocks/>
          </p:cNvSpPr>
          <p:nvPr/>
        </p:nvSpPr>
        <p:spPr>
          <a:xfrm>
            <a:off x="7096125" y="1961933"/>
            <a:ext cx="4758418" cy="398166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0"/>
              </a:spcBef>
              <a:buClr>
                <a:srgbClr val="73A9DB"/>
              </a:buClr>
              <a:buFont typeface="Webdings" panose="05030102010509060703" pitchFamily="18" charset="2"/>
              <a:buChar char="4"/>
            </a:pPr>
            <a:r>
              <a:rPr lang="en-US" sz="2200" dirty="0">
                <a:solidFill>
                  <a:schemeClr val="bg2">
                    <a:lumMod val="50000"/>
                  </a:schemeClr>
                </a:solidFill>
              </a:rPr>
              <a:t>Continue to refine SWAT model calibration with additional </a:t>
            </a:r>
            <a:r>
              <a:rPr lang="en-US" sz="2200" i="1" dirty="0">
                <a:solidFill>
                  <a:schemeClr val="bg2">
                    <a:lumMod val="50000"/>
                  </a:schemeClr>
                </a:solidFill>
              </a:rPr>
              <a:t>in situ</a:t>
            </a:r>
            <a:r>
              <a:rPr lang="en-US" sz="2200" dirty="0">
                <a:solidFill>
                  <a:schemeClr val="bg2">
                    <a:lumMod val="50000"/>
                  </a:schemeClr>
                </a:solidFill>
              </a:rPr>
              <a:t> data and parameter adjustments </a:t>
            </a:r>
          </a:p>
          <a:p>
            <a:pPr marL="342900" indent="-342900">
              <a:spcBef>
                <a:spcPts val="200"/>
              </a:spcBef>
              <a:buClr>
                <a:srgbClr val="73A9DB"/>
              </a:buClr>
              <a:buFont typeface="Webdings" panose="05030102010509060703" pitchFamily="18" charset="2"/>
              <a:buChar char="4"/>
            </a:pPr>
            <a:endParaRPr lang="en-US" sz="2200" dirty="0">
              <a:solidFill>
                <a:schemeClr val="bg2">
                  <a:lumMod val="50000"/>
                </a:schemeClr>
              </a:solidFill>
            </a:endParaRPr>
          </a:p>
          <a:p>
            <a:pPr marL="342900" indent="-342900">
              <a:spcBef>
                <a:spcPts val="200"/>
              </a:spcBef>
              <a:buClr>
                <a:srgbClr val="73A9DB"/>
              </a:buClr>
              <a:buFont typeface="Webdings" panose="05030102010509060703" pitchFamily="18" charset="2"/>
              <a:buChar char="4"/>
            </a:pPr>
            <a:r>
              <a:rPr lang="en-US" sz="2200" dirty="0">
                <a:solidFill>
                  <a:schemeClr val="bg2">
                    <a:lumMod val="50000"/>
                  </a:schemeClr>
                </a:solidFill>
              </a:rPr>
              <a:t>Validate model in separate time period </a:t>
            </a:r>
          </a:p>
          <a:p>
            <a:pPr marL="342900" indent="-342900">
              <a:spcBef>
                <a:spcPts val="200"/>
              </a:spcBef>
              <a:buClr>
                <a:srgbClr val="73A9DB"/>
              </a:buClr>
              <a:buFont typeface="Webdings" panose="05030102010509060703" pitchFamily="18" charset="2"/>
              <a:buChar char="4"/>
            </a:pPr>
            <a:endParaRPr lang="en-US" sz="2200" dirty="0">
              <a:solidFill>
                <a:schemeClr val="bg2">
                  <a:lumMod val="50000"/>
                </a:schemeClr>
              </a:solidFill>
            </a:endParaRPr>
          </a:p>
          <a:p>
            <a:pPr marL="342900" indent="-342900">
              <a:spcBef>
                <a:spcPts val="200"/>
              </a:spcBef>
              <a:buClr>
                <a:srgbClr val="73A9DB"/>
              </a:buClr>
              <a:buFont typeface="Webdings" panose="05030102010509060703" pitchFamily="18" charset="2"/>
              <a:buChar char="4"/>
            </a:pPr>
            <a:r>
              <a:rPr lang="en-US" sz="2200" dirty="0">
                <a:solidFill>
                  <a:schemeClr val="bg2">
                    <a:lumMod val="50000"/>
                  </a:schemeClr>
                </a:solidFill>
              </a:rPr>
              <a:t>Develop scripts to dynamically refresh SWAT model data and provide statistical output for water quality decision support </a:t>
            </a:r>
          </a:p>
          <a:p>
            <a:pPr marL="0" indent="0">
              <a:spcBef>
                <a:spcPts val="200"/>
              </a:spcBef>
              <a:buClr>
                <a:srgbClr val="73A9DB"/>
              </a:buClr>
              <a:buNone/>
            </a:pPr>
            <a:endParaRPr lang="en-US" sz="2200" dirty="0">
              <a:solidFill>
                <a:schemeClr val="bg2">
                  <a:lumMod val="50000"/>
                </a:schemeClr>
              </a:solidFill>
            </a:endParaRPr>
          </a:p>
          <a:p>
            <a:pPr marL="342900" indent="-342900">
              <a:spcBef>
                <a:spcPts val="200"/>
              </a:spcBef>
              <a:buClr>
                <a:srgbClr val="73A9DB"/>
              </a:buClr>
              <a:buFont typeface="Webdings" panose="05030102010509060703" pitchFamily="18" charset="2"/>
              <a:buChar char="4"/>
            </a:pPr>
            <a:endParaRPr lang="en-US" sz="2200" dirty="0">
              <a:solidFill>
                <a:schemeClr val="bg2">
                  <a:lumMod val="50000"/>
                </a:schemeClr>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3472118689"/>
              </p:ext>
            </p:extLst>
          </p:nvPr>
        </p:nvGraphicFramePr>
        <p:xfrm>
          <a:off x="418306" y="1714501"/>
          <a:ext cx="6573044" cy="1186815"/>
        </p:xfrm>
        <a:graphic>
          <a:graphicData uri="http://schemas.openxmlformats.org/drawingml/2006/table">
            <a:tbl>
              <a:tblPr>
                <a:tableStyleId>{5940675A-B579-460E-94D1-54222C63F5DA}</a:tableStyleId>
              </a:tblPr>
              <a:tblGrid>
                <a:gridCol w="1056720">
                  <a:extLst>
                    <a:ext uri="{9D8B030D-6E8A-4147-A177-3AD203B41FA5}">
                      <a16:colId xmlns:a16="http://schemas.microsoft.com/office/drawing/2014/main" val="3098417992"/>
                    </a:ext>
                  </a:extLst>
                </a:gridCol>
                <a:gridCol w="888138">
                  <a:extLst>
                    <a:ext uri="{9D8B030D-6E8A-4147-A177-3AD203B41FA5}">
                      <a16:colId xmlns:a16="http://schemas.microsoft.com/office/drawing/2014/main" val="2700800099"/>
                    </a:ext>
                  </a:extLst>
                </a:gridCol>
                <a:gridCol w="720379">
                  <a:extLst>
                    <a:ext uri="{9D8B030D-6E8A-4147-A177-3AD203B41FA5}">
                      <a16:colId xmlns:a16="http://schemas.microsoft.com/office/drawing/2014/main" val="2577770266"/>
                    </a:ext>
                  </a:extLst>
                </a:gridCol>
                <a:gridCol w="1311840">
                  <a:extLst>
                    <a:ext uri="{9D8B030D-6E8A-4147-A177-3AD203B41FA5}">
                      <a16:colId xmlns:a16="http://schemas.microsoft.com/office/drawing/2014/main" val="2493111183"/>
                    </a:ext>
                  </a:extLst>
                </a:gridCol>
                <a:gridCol w="790087">
                  <a:extLst>
                    <a:ext uri="{9D8B030D-6E8A-4147-A177-3AD203B41FA5}">
                      <a16:colId xmlns:a16="http://schemas.microsoft.com/office/drawing/2014/main" val="4127488106"/>
                    </a:ext>
                  </a:extLst>
                </a:gridCol>
                <a:gridCol w="611828">
                  <a:extLst>
                    <a:ext uri="{9D8B030D-6E8A-4147-A177-3AD203B41FA5}">
                      <a16:colId xmlns:a16="http://schemas.microsoft.com/office/drawing/2014/main" val="3833794327"/>
                    </a:ext>
                  </a:extLst>
                </a:gridCol>
                <a:gridCol w="580227">
                  <a:extLst>
                    <a:ext uri="{9D8B030D-6E8A-4147-A177-3AD203B41FA5}">
                      <a16:colId xmlns:a16="http://schemas.microsoft.com/office/drawing/2014/main" val="3784228793"/>
                    </a:ext>
                  </a:extLst>
                </a:gridCol>
                <a:gridCol w="613825">
                  <a:extLst>
                    <a:ext uri="{9D8B030D-6E8A-4147-A177-3AD203B41FA5}">
                      <a16:colId xmlns:a16="http://schemas.microsoft.com/office/drawing/2014/main" val="2605740926"/>
                    </a:ext>
                  </a:extLst>
                </a:gridCol>
              </a:tblGrid>
              <a:tr h="182880">
                <a:tc gridSpan="8">
                  <a:txBody>
                    <a:bodyPr/>
                    <a:lstStyle/>
                    <a:p>
                      <a:pPr algn="ctr" fontAlgn="b"/>
                      <a:r>
                        <a:rPr lang="en-US" sz="1100" u="none" strike="noStrike" dirty="0">
                          <a:effectLst/>
                        </a:rPr>
                        <a:t>Total Nitrogen</a:t>
                      </a:r>
                      <a:endParaRPr lang="en-US" sz="1100" b="1"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36176860"/>
                  </a:ext>
                </a:extLst>
              </a:tr>
              <a:tr h="335280">
                <a:tc>
                  <a:txBody>
                    <a:bodyPr/>
                    <a:lstStyle/>
                    <a:p>
                      <a:pPr algn="ctr" fontAlgn="ctr"/>
                      <a:r>
                        <a:rPr lang="en-US" sz="1000" u="none" strike="noStrike" dirty="0">
                          <a:effectLst/>
                        </a:rPr>
                        <a:t>Monthly Output</a:t>
                      </a:r>
                      <a:endParaRPr lang="en-US" sz="1000" b="1" i="0" u="none" strike="noStrike" dirty="0">
                        <a:solidFill>
                          <a:srgbClr val="FFFFFF"/>
                        </a:solidFill>
                        <a:effectLst/>
                        <a:latin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000" u="none" strike="noStrike" dirty="0">
                          <a:effectLst/>
                        </a:rPr>
                        <a:t>Average</a:t>
                      </a:r>
                      <a:endParaRPr lang="en-US" sz="1000" b="1" i="0" u="none" strike="noStrike" dirty="0">
                        <a:solidFill>
                          <a:srgbClr val="FFFFFF"/>
                        </a:solidFill>
                        <a:effectLst/>
                        <a:latin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000" u="none" strike="noStrike" dirty="0">
                          <a:effectLst/>
                        </a:rPr>
                        <a:t> </a:t>
                      </a:r>
                      <a:endParaRPr lang="en-US" sz="1000" b="1" i="0" u="none" strike="noStrike" dirty="0">
                        <a:solidFill>
                          <a:srgbClr val="FFFFFF"/>
                        </a:solidFill>
                        <a:effectLst/>
                        <a:latin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000" u="none" strike="noStrike" dirty="0">
                          <a:effectLst/>
                        </a:rPr>
                        <a:t>Standard Deviation</a:t>
                      </a:r>
                      <a:endParaRPr lang="en-US" sz="1000" b="1" i="0" u="none" strike="noStrike" dirty="0">
                        <a:solidFill>
                          <a:srgbClr val="FFFFFF"/>
                        </a:solidFill>
                        <a:effectLst/>
                        <a:latin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000" u="none" strike="noStrike" dirty="0">
                          <a:effectLst/>
                        </a:rPr>
                        <a:t> </a:t>
                      </a:r>
                      <a:endParaRPr lang="en-US" sz="1000" b="1" i="0" u="none" strike="noStrike" dirty="0">
                        <a:solidFill>
                          <a:srgbClr val="FFFFFF"/>
                        </a:solidFill>
                        <a:effectLst/>
                        <a:latin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000" u="none" strike="noStrike" dirty="0">
                          <a:effectLst/>
                        </a:rPr>
                        <a:t>Statistics</a:t>
                      </a:r>
                      <a:endParaRPr lang="en-US" sz="1000" b="1" i="0" u="none" strike="noStrike" dirty="0">
                        <a:solidFill>
                          <a:srgbClr val="FFFFFF"/>
                        </a:solidFill>
                        <a:effectLst/>
                        <a:latin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000" u="none" strike="noStrike">
                          <a:effectLst/>
                        </a:rPr>
                        <a:t> </a:t>
                      </a:r>
                      <a:endParaRPr lang="en-US" sz="1000" b="1" i="0" u="none" strike="noStrike">
                        <a:solidFill>
                          <a:srgbClr val="FFFFFF"/>
                        </a:solidFill>
                        <a:effectLst/>
                        <a:latin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000" u="none" strike="noStrike" dirty="0">
                          <a:effectLst/>
                        </a:rPr>
                        <a:t> </a:t>
                      </a:r>
                      <a:endParaRPr lang="en-US" sz="1000" b="1" i="0" u="none" strike="noStrike" dirty="0">
                        <a:solidFill>
                          <a:srgbClr val="FFFFFF"/>
                        </a:solidFill>
                        <a:effectLst/>
                        <a:latin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144556"/>
                  </a:ext>
                </a:extLst>
              </a:tr>
              <a:tr h="335280">
                <a:tc>
                  <a:txBody>
                    <a:bodyPr/>
                    <a:lstStyle/>
                    <a:p>
                      <a:pPr algn="ctr" fontAlgn="ctr"/>
                      <a:r>
                        <a:rPr lang="en-US" sz="1000" u="none" strike="noStrike">
                          <a:effectLst/>
                        </a:rPr>
                        <a:t> </a:t>
                      </a:r>
                      <a:endParaRPr lang="en-US" sz="1000" b="1" i="0" u="none" strike="noStrike">
                        <a:solidFill>
                          <a:srgbClr val="FFFFFF"/>
                        </a:solidFill>
                        <a:effectLst/>
                        <a:latin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000" u="none" strike="noStrike" dirty="0">
                          <a:effectLst/>
                        </a:rPr>
                        <a:t>Measured</a:t>
                      </a:r>
                      <a:endParaRPr lang="en-US" sz="1000" b="1" i="0" u="none" strike="noStrike" dirty="0">
                        <a:solidFill>
                          <a:srgbClr val="FFFFFF"/>
                        </a:solidFill>
                        <a:effectLst/>
                        <a:latin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000" u="none" strike="noStrike" dirty="0">
                          <a:effectLst/>
                        </a:rPr>
                        <a:t>Simulated</a:t>
                      </a:r>
                      <a:endParaRPr lang="en-US" sz="1000" b="1" i="0" u="none" strike="noStrike" dirty="0">
                        <a:solidFill>
                          <a:srgbClr val="FFFFFF"/>
                        </a:solidFill>
                        <a:effectLst/>
                        <a:latin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000" u="none" strike="noStrike" dirty="0">
                          <a:effectLst/>
                        </a:rPr>
                        <a:t>Measured</a:t>
                      </a:r>
                      <a:endParaRPr lang="en-US" sz="1000" b="1" i="0" u="none" strike="noStrike" dirty="0">
                        <a:solidFill>
                          <a:srgbClr val="FFFFFF"/>
                        </a:solidFill>
                        <a:effectLst/>
                        <a:latin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000" u="none" strike="noStrike" dirty="0">
                          <a:effectLst/>
                        </a:rPr>
                        <a:t>Simulated</a:t>
                      </a:r>
                      <a:endParaRPr lang="en-US" sz="1000" b="1" i="0" u="none" strike="noStrike" dirty="0">
                        <a:solidFill>
                          <a:srgbClr val="FFFFFF"/>
                        </a:solidFill>
                        <a:effectLst/>
                        <a:latin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000" u="none" strike="noStrike" dirty="0">
                          <a:effectLst/>
                        </a:rPr>
                        <a:t>R</a:t>
                      </a:r>
                      <a:r>
                        <a:rPr lang="en-US" sz="1000" u="none" strike="noStrike" baseline="30000" dirty="0">
                          <a:effectLst/>
                        </a:rPr>
                        <a:t>2</a:t>
                      </a:r>
                      <a:endParaRPr lang="en-US" sz="1000" b="1" i="0" u="none" strike="noStrike" dirty="0">
                        <a:solidFill>
                          <a:srgbClr val="FFFFFF"/>
                        </a:solidFill>
                        <a:effectLst/>
                        <a:latin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000" u="none" strike="noStrike" dirty="0">
                          <a:effectLst/>
                        </a:rPr>
                        <a:t>PBIAS (%)</a:t>
                      </a:r>
                      <a:endParaRPr lang="en-US" sz="1000" b="1" i="0" u="none" strike="noStrike" dirty="0">
                        <a:solidFill>
                          <a:srgbClr val="FFFFFF"/>
                        </a:solidFill>
                        <a:effectLst/>
                        <a:latin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000" u="none" strike="noStrike" dirty="0">
                          <a:effectLst/>
                        </a:rPr>
                        <a:t>NSE</a:t>
                      </a:r>
                      <a:endParaRPr lang="en-US" sz="1000" b="1" i="0" u="none" strike="noStrike" dirty="0">
                        <a:solidFill>
                          <a:srgbClr val="FFFFFF"/>
                        </a:solidFill>
                        <a:effectLst/>
                        <a:latin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87392952"/>
                  </a:ext>
                </a:extLst>
              </a:tr>
              <a:tr h="333375">
                <a:tc>
                  <a:txBody>
                    <a:bodyPr/>
                    <a:lstStyle/>
                    <a:p>
                      <a:pPr algn="ctr" fontAlgn="ctr"/>
                      <a:r>
                        <a:rPr lang="en-US" sz="1000" u="none" strike="noStrike">
                          <a:effectLst/>
                        </a:rPr>
                        <a:t>Total Nitrogen (Kgs)</a:t>
                      </a:r>
                      <a:endParaRPr lang="en-US" sz="1000" b="0" i="0" u="none" strike="noStrike">
                        <a:solidFill>
                          <a:srgbClr val="000000"/>
                        </a:solidFill>
                        <a:effectLst/>
                        <a:latin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u="none" strike="noStrike">
                          <a:effectLst/>
                        </a:rPr>
                        <a:t>87582.6</a:t>
                      </a:r>
                      <a:endParaRPr lang="en-US" sz="1000" b="0" i="0" u="none" strike="noStrike">
                        <a:solidFill>
                          <a:srgbClr val="000000"/>
                        </a:solidFill>
                        <a:effectLst/>
                        <a:latin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u="none" strike="noStrike">
                          <a:effectLst/>
                        </a:rPr>
                        <a:t>92633.3</a:t>
                      </a:r>
                      <a:endParaRPr lang="en-US" sz="1000" b="0" i="0" u="none" strike="noStrike">
                        <a:solidFill>
                          <a:srgbClr val="000000"/>
                        </a:solidFill>
                        <a:effectLst/>
                        <a:latin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u="none" strike="noStrike" dirty="0">
                          <a:effectLst/>
                        </a:rPr>
                        <a:t>113949.5</a:t>
                      </a:r>
                      <a:endParaRPr lang="en-US" sz="1000" b="0" i="0" u="none" strike="noStrike" dirty="0">
                        <a:solidFill>
                          <a:srgbClr val="000000"/>
                        </a:solidFill>
                        <a:effectLst/>
                        <a:latin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u="none" strike="noStrike" dirty="0">
                          <a:effectLst/>
                        </a:rPr>
                        <a:t>136332.5</a:t>
                      </a:r>
                      <a:endParaRPr lang="en-US" sz="1000" b="0" i="0" u="none" strike="noStrike" dirty="0">
                        <a:solidFill>
                          <a:srgbClr val="000000"/>
                        </a:solidFill>
                        <a:effectLst/>
                        <a:latin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u="none" strike="noStrike" dirty="0">
                          <a:effectLst/>
                        </a:rPr>
                        <a:t>0.88</a:t>
                      </a:r>
                      <a:endParaRPr lang="en-US" sz="1000" b="1" i="0" u="none" strike="noStrike" dirty="0">
                        <a:solidFill>
                          <a:srgbClr val="000000"/>
                        </a:solidFill>
                        <a:effectLst/>
                        <a:latin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u="none" strike="noStrike" dirty="0">
                          <a:effectLst/>
                        </a:rPr>
                        <a:t>-6</a:t>
                      </a:r>
                      <a:endParaRPr lang="en-US" sz="1000" b="1" i="0" u="none" strike="noStrike" dirty="0">
                        <a:solidFill>
                          <a:srgbClr val="000000"/>
                        </a:solidFill>
                        <a:effectLst/>
                        <a:latin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u="none" strike="noStrike" dirty="0">
                          <a:effectLst/>
                        </a:rPr>
                        <a:t>0.81</a:t>
                      </a:r>
                      <a:endParaRPr lang="en-US" sz="1000" b="1" i="0" u="none" strike="noStrike" dirty="0">
                        <a:solidFill>
                          <a:srgbClr val="000000"/>
                        </a:solidFill>
                        <a:effectLst/>
                        <a:latin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70623731"/>
                  </a:ext>
                </a:extLst>
              </a:tr>
            </a:tbl>
          </a:graphicData>
        </a:graphic>
      </p:graphicFrame>
      <p:graphicFrame>
        <p:nvGraphicFramePr>
          <p:cNvPr id="8" name="Chart 7"/>
          <p:cNvGraphicFramePr>
            <a:graphicFrameLocks/>
          </p:cNvGraphicFramePr>
          <p:nvPr>
            <p:extLst>
              <p:ext uri="{D42A27DB-BD31-4B8C-83A1-F6EECF244321}">
                <p14:modId xmlns:p14="http://schemas.microsoft.com/office/powerpoint/2010/main" val="1230214971"/>
              </p:ext>
            </p:extLst>
          </p:nvPr>
        </p:nvGraphicFramePr>
        <p:xfrm>
          <a:off x="385763" y="3015257"/>
          <a:ext cx="6605587" cy="300454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59009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
          <p:cNvSpPr>
            <a:spLocks noGrp="1"/>
          </p:cNvSpPr>
          <p:nvPr>
            <p:ph type="body" sz="quarter" idx="11"/>
          </p:nvPr>
        </p:nvSpPr>
        <p:spPr>
          <a:xfrm>
            <a:off x="698500" y="2273300"/>
            <a:ext cx="10261600" cy="2101950"/>
          </a:xfrm>
        </p:spPr>
        <p:txBody>
          <a:bodyPr>
            <a:noAutofit/>
          </a:bodyPr>
          <a:lstStyle/>
          <a:p>
            <a:r>
              <a:rPr lang="en-US" sz="2400" dirty="0">
                <a:solidFill>
                  <a:schemeClr val="bg2">
                    <a:lumMod val="50000"/>
                  </a:schemeClr>
                </a:solidFill>
              </a:rPr>
              <a:t>Dr. Amita Mehta, NASA GSFC-UMBC (Science Advisor)</a:t>
            </a:r>
          </a:p>
          <a:p>
            <a:endParaRPr lang="en-US" sz="2400" dirty="0">
              <a:solidFill>
                <a:schemeClr val="bg2">
                  <a:lumMod val="50000"/>
                </a:schemeClr>
              </a:solidFill>
            </a:endParaRPr>
          </a:p>
          <a:p>
            <a:r>
              <a:rPr lang="en-US" sz="2400" dirty="0">
                <a:solidFill>
                  <a:schemeClr val="bg2">
                    <a:lumMod val="50000"/>
                  </a:schemeClr>
                </a:solidFill>
              </a:rPr>
              <a:t>Dr. Prasad </a:t>
            </a:r>
            <a:r>
              <a:rPr lang="en-US" sz="2400" dirty="0" err="1">
                <a:solidFill>
                  <a:schemeClr val="bg2">
                    <a:lumMod val="50000"/>
                  </a:schemeClr>
                </a:solidFill>
              </a:rPr>
              <a:t>Daggupati</a:t>
            </a:r>
            <a:r>
              <a:rPr lang="en-US" sz="2400" dirty="0">
                <a:solidFill>
                  <a:schemeClr val="bg2">
                    <a:lumMod val="50000"/>
                  </a:schemeClr>
                </a:solidFill>
              </a:rPr>
              <a:t>, University of Guelph</a:t>
            </a:r>
          </a:p>
          <a:p>
            <a:endParaRPr lang="en-US" sz="2400" dirty="0">
              <a:solidFill>
                <a:schemeClr val="bg2">
                  <a:lumMod val="50000"/>
                </a:schemeClr>
              </a:solidFill>
            </a:endParaRPr>
          </a:p>
          <a:p>
            <a:r>
              <a:rPr lang="en-US" sz="2400" dirty="0">
                <a:solidFill>
                  <a:schemeClr val="bg2">
                    <a:lumMod val="50000"/>
                  </a:schemeClr>
                </a:solidFill>
              </a:rPr>
              <a:t>Dr. Josh Weiss, Water Resources Engineer, Hazen and Sawyer, P.C.</a:t>
            </a:r>
          </a:p>
        </p:txBody>
      </p:sp>
    </p:spTree>
    <p:extLst>
      <p:ext uri="{BB962C8B-B14F-4D97-AF65-F5344CB8AC3E}">
        <p14:creationId xmlns:p14="http://schemas.microsoft.com/office/powerpoint/2010/main" val="3836635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ake Jordan  Fly Over">
            <a:hlinkClick r:id="" action="ppaction://media"/>
          </p:cNvPr>
          <p:cNvPicPr>
            <a:picLocks/>
          </p:cNvPicPr>
          <p:nvPr>
            <a:videoFile r:link="rId2"/>
            <p:extLst>
              <p:ext uri="{DAA4B4D4-6D71-4841-9C94-3DE7FCFB9230}">
                <p14:media xmlns:p14="http://schemas.microsoft.com/office/powerpoint/2010/main" r:embed="rId1">
                  <p14:fade in="500" out="500"/>
                </p14:media>
              </p:ext>
            </p:extLst>
          </p:nvPr>
        </p:nvPicPr>
        <p:blipFill rotWithShape="1">
          <a:blip r:embed="rId5">
            <a:lum bright="20000"/>
          </a:blip>
          <a:srcRect t="18046" b="3827"/>
          <a:stretch/>
        </p:blipFill>
        <p:spPr>
          <a:xfrm>
            <a:off x="7248525" y="4410076"/>
            <a:ext cx="4949571" cy="2305050"/>
          </a:xfrm>
          <a:prstGeom prst="round2SameRect">
            <a:avLst/>
          </a:prstGeom>
          <a:ln>
            <a:noFill/>
          </a:ln>
          <a:effectLst/>
        </p:spPr>
      </p:pic>
      <p:sp>
        <p:nvSpPr>
          <p:cNvPr id="5" name="Text Placeholder 4"/>
          <p:cNvSpPr>
            <a:spLocks noGrp="1"/>
          </p:cNvSpPr>
          <p:nvPr>
            <p:ph type="body" sz="quarter" idx="13"/>
          </p:nvPr>
        </p:nvSpPr>
        <p:spPr>
          <a:xfrm>
            <a:off x="121920" y="1261482"/>
            <a:ext cx="2353056" cy="269240"/>
          </a:xfrm>
          <a:prstGeom prst="rect">
            <a:avLst/>
          </a:prstGeom>
          <a:noFill/>
        </p:spPr>
        <p:txBody>
          <a:bodyPr>
            <a:normAutofit/>
          </a:bodyPr>
          <a:lstStyle/>
          <a:p>
            <a:pPr algn="l"/>
            <a:r>
              <a:rPr lang="en-US" dirty="0">
                <a:solidFill>
                  <a:schemeClr val="bg1"/>
                </a:solidFill>
              </a:rPr>
              <a:t>Image Credit: NASA</a:t>
            </a:r>
          </a:p>
        </p:txBody>
      </p:sp>
      <p:sp>
        <p:nvSpPr>
          <p:cNvPr id="7" name="Text Placeholder 2"/>
          <p:cNvSpPr txBox="1">
            <a:spLocks/>
          </p:cNvSpPr>
          <p:nvPr/>
        </p:nvSpPr>
        <p:spPr>
          <a:xfrm>
            <a:off x="1300163" y="504825"/>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Study Area</a:t>
            </a:r>
          </a:p>
        </p:txBody>
      </p:sp>
      <p:grpSp>
        <p:nvGrpSpPr>
          <p:cNvPr id="4" name="Group 3"/>
          <p:cNvGrpSpPr/>
          <p:nvPr/>
        </p:nvGrpSpPr>
        <p:grpSpPr>
          <a:xfrm>
            <a:off x="0" y="1229739"/>
            <a:ext cx="7248525" cy="5485388"/>
            <a:chOff x="0" y="1276350"/>
            <a:chExt cx="7248525" cy="5438775"/>
          </a:xfrm>
        </p:grpSpPr>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416" t="557" r="1576" b="709"/>
            <a:stretch/>
          </p:blipFill>
          <p:spPr>
            <a:xfrm>
              <a:off x="0" y="1276350"/>
              <a:ext cx="7248525" cy="5438775"/>
            </a:xfrm>
            <a:prstGeom prst="rect">
              <a:avLst/>
            </a:prstGeom>
          </p:spPr>
        </p:pic>
        <p:pic>
          <p:nvPicPr>
            <p:cNvPr id="10" name="Picture 9"/>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3177" y="4962144"/>
              <a:ext cx="2161799" cy="976002"/>
            </a:xfrm>
            <a:prstGeom prst="rect">
              <a:avLst/>
            </a:prstGeom>
          </p:spPr>
        </p:pic>
        <p:sp>
          <p:nvSpPr>
            <p:cNvPr id="11" name="TextBox 10"/>
            <p:cNvSpPr txBox="1"/>
            <p:nvPr/>
          </p:nvSpPr>
          <p:spPr>
            <a:xfrm>
              <a:off x="1408524" y="1566840"/>
              <a:ext cx="2576514" cy="477054"/>
            </a:xfrm>
            <a:prstGeom prst="rect">
              <a:avLst/>
            </a:prstGeom>
            <a:noFill/>
          </p:spPr>
          <p:txBody>
            <a:bodyPr wrap="square" rtlCol="0">
              <a:spAutoFit/>
            </a:bodyPr>
            <a:lstStyle/>
            <a:p>
              <a:r>
                <a:rPr lang="en-US" sz="2500" dirty="0"/>
                <a:t>Haw River Basin</a:t>
              </a:r>
            </a:p>
          </p:txBody>
        </p:sp>
        <p:sp>
          <p:nvSpPr>
            <p:cNvPr id="12" name="TextBox 11"/>
            <p:cNvSpPr txBox="1"/>
            <p:nvPr/>
          </p:nvSpPr>
          <p:spPr>
            <a:xfrm>
              <a:off x="1678749" y="1961509"/>
              <a:ext cx="2036064" cy="400110"/>
            </a:xfrm>
            <a:prstGeom prst="rect">
              <a:avLst/>
            </a:prstGeom>
            <a:noFill/>
          </p:spPr>
          <p:txBody>
            <a:bodyPr wrap="square" rtlCol="0">
              <a:spAutoFit/>
            </a:bodyPr>
            <a:lstStyle/>
            <a:p>
              <a:r>
                <a:rPr lang="en-US" sz="2000" dirty="0"/>
                <a:t>North Carolina</a:t>
              </a:r>
            </a:p>
          </p:txBody>
        </p:sp>
      </p:grpSp>
      <p:sp>
        <p:nvSpPr>
          <p:cNvPr id="17" name="TextBox 16"/>
          <p:cNvSpPr txBox="1"/>
          <p:nvPr/>
        </p:nvSpPr>
        <p:spPr>
          <a:xfrm>
            <a:off x="7403780" y="1690879"/>
            <a:ext cx="4677665" cy="2523768"/>
          </a:xfrm>
          <a:prstGeom prst="rect">
            <a:avLst/>
          </a:prstGeom>
          <a:noFill/>
        </p:spPr>
        <p:txBody>
          <a:bodyPr wrap="square" rtlCol="0">
            <a:spAutoFit/>
          </a:bodyPr>
          <a:lstStyle/>
          <a:p>
            <a:r>
              <a:rPr lang="en-US" sz="3000" dirty="0">
                <a:solidFill>
                  <a:schemeClr val="bg2">
                    <a:lumMod val="50000"/>
                  </a:schemeClr>
                </a:solidFill>
              </a:rPr>
              <a:t>Study Area: </a:t>
            </a:r>
          </a:p>
          <a:p>
            <a:r>
              <a:rPr lang="en-US" sz="2200" dirty="0">
                <a:solidFill>
                  <a:schemeClr val="bg2">
                    <a:lumMod val="50000"/>
                  </a:schemeClr>
                </a:solidFill>
              </a:rPr>
              <a:t>Jordan Lake Watershed (Haw River Basin)</a:t>
            </a:r>
          </a:p>
          <a:p>
            <a:endParaRPr lang="en-US" sz="3000" dirty="0">
              <a:solidFill>
                <a:schemeClr val="bg2">
                  <a:lumMod val="50000"/>
                </a:schemeClr>
              </a:solidFill>
            </a:endParaRPr>
          </a:p>
          <a:p>
            <a:r>
              <a:rPr lang="en-US" sz="3000" dirty="0">
                <a:solidFill>
                  <a:schemeClr val="bg2">
                    <a:lumMod val="50000"/>
                  </a:schemeClr>
                </a:solidFill>
              </a:rPr>
              <a:t>Study Period: </a:t>
            </a:r>
          </a:p>
          <a:p>
            <a:r>
              <a:rPr lang="en-US" sz="2200" dirty="0">
                <a:solidFill>
                  <a:schemeClr val="bg2">
                    <a:lumMod val="50000"/>
                  </a:schemeClr>
                </a:solidFill>
              </a:rPr>
              <a:t>January 2009 to December 2014</a:t>
            </a:r>
          </a:p>
        </p:txBody>
      </p:sp>
    </p:spTree>
    <p:extLst>
      <p:ext uri="{BB962C8B-B14F-4D97-AF65-F5344CB8AC3E}">
        <p14:creationId xmlns:p14="http://schemas.microsoft.com/office/powerpoint/2010/main" val="301559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2"/>
          </p:nvPr>
        </p:nvPicPr>
        <p:blipFill rotWithShape="1">
          <a:blip r:embed="rId3" cstate="print">
            <a:extLst>
              <a:ext uri="{28A0092B-C50C-407E-A947-70E740481C1C}">
                <a14:useLocalDpi xmlns:a14="http://schemas.microsoft.com/office/drawing/2010/main" val="0"/>
              </a:ext>
            </a:extLst>
          </a:blip>
          <a:srcRect l="15356" t="15432" r="18956" b="7898"/>
          <a:stretch/>
        </p:blipFill>
        <p:spPr>
          <a:xfrm>
            <a:off x="-5698" y="1225296"/>
            <a:ext cx="3681585" cy="5495655"/>
          </a:xfrm>
          <a:prstGeom prst="rect">
            <a:avLst/>
          </a:prstGeom>
          <a:ln>
            <a:noFill/>
          </a:ln>
          <a:effectLst/>
        </p:spPr>
      </p:pic>
      <p:sp>
        <p:nvSpPr>
          <p:cNvPr id="7" name="Text Placeholder 2"/>
          <p:cNvSpPr txBox="1">
            <a:spLocks/>
          </p:cNvSpPr>
          <p:nvPr/>
        </p:nvSpPr>
        <p:spPr>
          <a:xfrm>
            <a:off x="1300163" y="504825"/>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Jordan Lake</a:t>
            </a:r>
          </a:p>
        </p:txBody>
      </p:sp>
      <p:sp>
        <p:nvSpPr>
          <p:cNvPr id="8" name="Text Placeholder 1"/>
          <p:cNvSpPr txBox="1">
            <a:spLocks/>
          </p:cNvSpPr>
          <p:nvPr/>
        </p:nvSpPr>
        <p:spPr>
          <a:xfrm>
            <a:off x="3857898" y="2701127"/>
            <a:ext cx="7452360" cy="401982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0"/>
              </a:spcBef>
              <a:buClr>
                <a:srgbClr val="73A9DB"/>
              </a:buClr>
              <a:buFont typeface="Webdings" panose="05030102010509060703" pitchFamily="18" charset="2"/>
              <a:buChar char="4"/>
            </a:pPr>
            <a:r>
              <a:rPr lang="en-US" sz="2200" dirty="0">
                <a:solidFill>
                  <a:schemeClr val="bg2">
                    <a:lumMod val="50000"/>
                  </a:schemeClr>
                </a:solidFill>
              </a:rPr>
              <a:t>Built by Army Corps of Engineers in 1983 to support flood control</a:t>
            </a:r>
          </a:p>
          <a:p>
            <a:pPr marL="0" indent="0">
              <a:spcBef>
                <a:spcPts val="200"/>
              </a:spcBef>
              <a:buClr>
                <a:srgbClr val="73A9DB"/>
              </a:buClr>
              <a:buFont typeface="Arial" panose="020B0604020202020204" pitchFamily="34" charset="0"/>
              <a:buNone/>
            </a:pPr>
            <a:r>
              <a:rPr lang="en-US" sz="2200" dirty="0">
                <a:solidFill>
                  <a:schemeClr val="bg2">
                    <a:lumMod val="50000"/>
                  </a:schemeClr>
                </a:solidFill>
              </a:rPr>
              <a:t> </a:t>
            </a:r>
          </a:p>
          <a:p>
            <a:pPr marL="342900" indent="-342900">
              <a:spcBef>
                <a:spcPts val="200"/>
              </a:spcBef>
              <a:buClr>
                <a:srgbClr val="73A9DB"/>
              </a:buClr>
              <a:buFont typeface="Webdings" panose="05030102010509060703" pitchFamily="18" charset="2"/>
              <a:buChar char="4"/>
            </a:pPr>
            <a:r>
              <a:rPr lang="en-US" sz="2200" dirty="0">
                <a:solidFill>
                  <a:schemeClr val="bg2">
                    <a:lumMod val="50000"/>
                  </a:schemeClr>
                </a:solidFill>
              </a:rPr>
              <a:t>56 square kilometers</a:t>
            </a:r>
          </a:p>
          <a:p>
            <a:pPr marL="0" indent="0">
              <a:spcBef>
                <a:spcPts val="200"/>
              </a:spcBef>
              <a:buClr>
                <a:srgbClr val="73A9DB"/>
              </a:buClr>
              <a:buFont typeface="Arial" panose="020B0604020202020204" pitchFamily="34" charset="0"/>
              <a:buNone/>
            </a:pPr>
            <a:endParaRPr lang="en-US" sz="2200" dirty="0">
              <a:solidFill>
                <a:schemeClr val="bg2">
                  <a:lumMod val="50000"/>
                </a:schemeClr>
              </a:solidFill>
            </a:endParaRPr>
          </a:p>
          <a:p>
            <a:pPr marL="342900" indent="-342900">
              <a:spcBef>
                <a:spcPts val="200"/>
              </a:spcBef>
              <a:buClr>
                <a:srgbClr val="73A9DB"/>
              </a:buClr>
              <a:buFont typeface="Webdings" panose="05030102010509060703" pitchFamily="18" charset="2"/>
              <a:buChar char="4"/>
            </a:pPr>
            <a:r>
              <a:rPr lang="en-US" sz="2200" dirty="0">
                <a:solidFill>
                  <a:schemeClr val="bg2">
                    <a:lumMod val="50000"/>
                  </a:schemeClr>
                </a:solidFill>
              </a:rPr>
              <a:t>300 kilometers of shoreline</a:t>
            </a:r>
          </a:p>
          <a:p>
            <a:pPr marL="0" indent="0">
              <a:spcBef>
                <a:spcPts val="200"/>
              </a:spcBef>
              <a:buClr>
                <a:srgbClr val="73A9DB"/>
              </a:buClr>
              <a:buFont typeface="Arial" panose="020B0604020202020204" pitchFamily="34" charset="0"/>
              <a:buNone/>
            </a:pPr>
            <a:endParaRPr lang="en-US" sz="2200" dirty="0">
              <a:solidFill>
                <a:schemeClr val="bg2">
                  <a:lumMod val="50000"/>
                </a:schemeClr>
              </a:solidFill>
            </a:endParaRPr>
          </a:p>
          <a:p>
            <a:pPr marL="342900" indent="-342900">
              <a:spcBef>
                <a:spcPts val="200"/>
              </a:spcBef>
              <a:buClr>
                <a:srgbClr val="73A9DB"/>
              </a:buClr>
              <a:buFont typeface="Webdings" panose="05030102010509060703" pitchFamily="18" charset="2"/>
              <a:buChar char="4"/>
            </a:pPr>
            <a:r>
              <a:rPr lang="en-US" sz="2200" dirty="0">
                <a:solidFill>
                  <a:schemeClr val="bg2">
                    <a:lumMod val="50000"/>
                  </a:schemeClr>
                </a:solidFill>
              </a:rPr>
              <a:t>Used for boating, camping, hiking, and swimming </a:t>
            </a:r>
          </a:p>
          <a:p>
            <a:pPr marL="0" indent="0">
              <a:spcBef>
                <a:spcPts val="200"/>
              </a:spcBef>
              <a:buClr>
                <a:srgbClr val="73A9DB"/>
              </a:buClr>
              <a:buNone/>
            </a:pPr>
            <a:endParaRPr lang="en-US" sz="2200" dirty="0">
              <a:solidFill>
                <a:schemeClr val="bg2">
                  <a:lumMod val="50000"/>
                </a:schemeClr>
              </a:solidFill>
            </a:endParaRPr>
          </a:p>
          <a:p>
            <a:pPr marL="342900" indent="-342900">
              <a:spcBef>
                <a:spcPts val="200"/>
              </a:spcBef>
              <a:buClr>
                <a:srgbClr val="73A9DB"/>
              </a:buClr>
              <a:buFont typeface="Webdings" panose="05030102010509060703" pitchFamily="18" charset="2"/>
              <a:buChar char="4"/>
            </a:pPr>
            <a:r>
              <a:rPr lang="en-US" sz="2200" dirty="0">
                <a:solidFill>
                  <a:schemeClr val="bg2">
                    <a:lumMod val="50000"/>
                  </a:schemeClr>
                </a:solidFill>
              </a:rPr>
              <a:t>Supplies drinking water to 250,000 people in North Carolina</a:t>
            </a:r>
          </a:p>
          <a:p>
            <a:pPr marL="342900" indent="-342900">
              <a:spcBef>
                <a:spcPts val="200"/>
              </a:spcBef>
              <a:buClr>
                <a:srgbClr val="73A9DB"/>
              </a:buClr>
              <a:buFont typeface="Webdings" panose="05030102010509060703" pitchFamily="18" charset="2"/>
              <a:buChar char="4"/>
            </a:pPr>
            <a:endParaRPr lang="en-US" sz="2200" dirty="0">
              <a:solidFill>
                <a:schemeClr val="bg2">
                  <a:lumMod val="50000"/>
                </a:schemeClr>
              </a:solidFill>
            </a:endParaRPr>
          </a:p>
          <a:p>
            <a:pPr marL="342900" indent="-342900">
              <a:spcBef>
                <a:spcPts val="200"/>
              </a:spcBef>
              <a:buClr>
                <a:srgbClr val="73A9DB"/>
              </a:buClr>
              <a:buFont typeface="Webdings" panose="05030102010509060703" pitchFamily="18" charset="2"/>
              <a:buChar char="4"/>
            </a:pPr>
            <a:endParaRPr lang="en-US" sz="2200" dirty="0">
              <a:solidFill>
                <a:schemeClr val="bg2">
                  <a:lumMod val="50000"/>
                </a:schemeClr>
              </a:solidFill>
            </a:endParaRPr>
          </a:p>
        </p:txBody>
      </p:sp>
      <p:sp>
        <p:nvSpPr>
          <p:cNvPr id="9" name="TextBox 8"/>
          <p:cNvSpPr txBox="1"/>
          <p:nvPr/>
        </p:nvSpPr>
        <p:spPr>
          <a:xfrm>
            <a:off x="3940232" y="1848175"/>
            <a:ext cx="4145280" cy="553998"/>
          </a:xfrm>
          <a:prstGeom prst="rect">
            <a:avLst/>
          </a:prstGeom>
          <a:noFill/>
        </p:spPr>
        <p:txBody>
          <a:bodyPr wrap="square" rtlCol="0">
            <a:spAutoFit/>
          </a:bodyPr>
          <a:lstStyle/>
          <a:p>
            <a:r>
              <a:rPr lang="en-US" sz="3000" dirty="0">
                <a:solidFill>
                  <a:schemeClr val="bg2">
                    <a:lumMod val="50000"/>
                  </a:schemeClr>
                </a:solidFill>
              </a:rPr>
              <a:t>Background</a:t>
            </a:r>
          </a:p>
        </p:txBody>
      </p:sp>
    </p:spTree>
    <p:extLst>
      <p:ext uri="{BB962C8B-B14F-4D97-AF65-F5344CB8AC3E}">
        <p14:creationId xmlns:p14="http://schemas.microsoft.com/office/powerpoint/2010/main" val="3570739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5300"/>
                    </a14:imgEffect>
                    <a14:imgEffect>
                      <a14:saturation sat="200000"/>
                    </a14:imgEffect>
                  </a14:imgLayer>
                </a14:imgProps>
              </a:ext>
              <a:ext uri="{28A0092B-C50C-407E-A947-70E740481C1C}">
                <a14:useLocalDpi xmlns:a14="http://schemas.microsoft.com/office/drawing/2010/main" val="0"/>
              </a:ext>
            </a:extLst>
          </a:blip>
          <a:srcRect l="13200" t="10667" r="17866" b="12534"/>
          <a:stretch/>
        </p:blipFill>
        <p:spPr>
          <a:xfrm>
            <a:off x="0" y="1226413"/>
            <a:ext cx="6472312" cy="5548459"/>
          </a:xfrm>
          <a:prstGeom prst="rect">
            <a:avLst/>
          </a:prstGeom>
        </p:spPr>
      </p:pic>
      <p:sp>
        <p:nvSpPr>
          <p:cNvPr id="7" name="Text Placeholder 2"/>
          <p:cNvSpPr txBox="1">
            <a:spLocks/>
          </p:cNvSpPr>
          <p:nvPr/>
        </p:nvSpPr>
        <p:spPr>
          <a:xfrm>
            <a:off x="1300163" y="504825"/>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Community Concerns</a:t>
            </a:r>
          </a:p>
        </p:txBody>
      </p:sp>
      <p:sp>
        <p:nvSpPr>
          <p:cNvPr id="8" name="Text Placeholder 1"/>
          <p:cNvSpPr txBox="1">
            <a:spLocks/>
          </p:cNvSpPr>
          <p:nvPr/>
        </p:nvSpPr>
        <p:spPr>
          <a:xfrm>
            <a:off x="6562623" y="1764829"/>
            <a:ext cx="5900928" cy="422708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0"/>
              </a:spcBef>
              <a:buClr>
                <a:srgbClr val="73A9DB"/>
              </a:buClr>
              <a:buFont typeface="Webdings" panose="05030102010509060703" pitchFamily="18" charset="2"/>
              <a:buChar char="4"/>
            </a:pPr>
            <a:r>
              <a:rPr lang="en-US" sz="2200" dirty="0">
                <a:solidFill>
                  <a:schemeClr val="bg2">
                    <a:lumMod val="50000"/>
                  </a:schemeClr>
                </a:solidFill>
              </a:rPr>
              <a:t>Increased eutrophication </a:t>
            </a:r>
          </a:p>
          <a:p>
            <a:pPr marL="0" indent="0">
              <a:spcBef>
                <a:spcPts val="200"/>
              </a:spcBef>
              <a:buClr>
                <a:srgbClr val="73A9DB"/>
              </a:buClr>
              <a:buFont typeface="Arial" panose="020B0604020202020204" pitchFamily="34" charset="0"/>
              <a:buNone/>
            </a:pPr>
            <a:r>
              <a:rPr lang="en-US" sz="2200" dirty="0">
                <a:solidFill>
                  <a:schemeClr val="bg2">
                    <a:lumMod val="50000"/>
                  </a:schemeClr>
                </a:solidFill>
              </a:rPr>
              <a:t> </a:t>
            </a:r>
          </a:p>
          <a:p>
            <a:pPr marL="342900" indent="-342900">
              <a:spcBef>
                <a:spcPts val="200"/>
              </a:spcBef>
              <a:buClr>
                <a:srgbClr val="73A9DB"/>
              </a:buClr>
              <a:buFont typeface="Webdings" panose="05030102010509060703" pitchFamily="18" charset="2"/>
              <a:buChar char="4"/>
            </a:pPr>
            <a:r>
              <a:rPr lang="en-US" sz="2200" dirty="0">
                <a:solidFill>
                  <a:schemeClr val="bg2">
                    <a:lumMod val="50000"/>
                  </a:schemeClr>
                </a:solidFill>
              </a:rPr>
              <a:t>Federal legislation requires ongoing monitoring and management</a:t>
            </a:r>
          </a:p>
          <a:p>
            <a:pPr marL="342900" indent="-342900">
              <a:spcBef>
                <a:spcPts val="200"/>
              </a:spcBef>
              <a:buClr>
                <a:srgbClr val="73A9DB"/>
              </a:buClr>
              <a:buFont typeface="Webdings" panose="05030102010509060703" pitchFamily="18" charset="2"/>
              <a:buChar char="4"/>
            </a:pPr>
            <a:endParaRPr lang="en-US" sz="2200" dirty="0">
              <a:solidFill>
                <a:schemeClr val="bg2">
                  <a:lumMod val="50000"/>
                </a:schemeClr>
              </a:solidFill>
            </a:endParaRPr>
          </a:p>
          <a:p>
            <a:pPr marL="342900" indent="-342900">
              <a:spcBef>
                <a:spcPts val="200"/>
              </a:spcBef>
              <a:buClr>
                <a:srgbClr val="73A9DB"/>
              </a:buClr>
              <a:buFont typeface="Webdings" panose="05030102010509060703" pitchFamily="18" charset="2"/>
              <a:buChar char="4"/>
            </a:pPr>
            <a:r>
              <a:rPr lang="en-US" sz="2200" dirty="0">
                <a:solidFill>
                  <a:schemeClr val="bg2">
                    <a:lumMod val="50000"/>
                  </a:schemeClr>
                </a:solidFill>
              </a:rPr>
              <a:t>Current nutrient monitoring practices are inconsistent and infrequent</a:t>
            </a:r>
          </a:p>
          <a:p>
            <a:pPr marL="0" indent="0">
              <a:spcBef>
                <a:spcPts val="200"/>
              </a:spcBef>
              <a:buClr>
                <a:srgbClr val="73A9DB"/>
              </a:buClr>
              <a:buFont typeface="Arial" panose="020B0604020202020204" pitchFamily="34" charset="0"/>
              <a:buNone/>
            </a:pPr>
            <a:endParaRPr lang="en-US" sz="2200" dirty="0">
              <a:solidFill>
                <a:schemeClr val="bg2">
                  <a:lumMod val="50000"/>
                </a:schemeClr>
              </a:solidFill>
            </a:endParaRPr>
          </a:p>
          <a:p>
            <a:pPr marL="342900" indent="-342900">
              <a:spcBef>
                <a:spcPts val="200"/>
              </a:spcBef>
              <a:buClr>
                <a:srgbClr val="73A9DB"/>
              </a:buClr>
              <a:buFont typeface="Webdings" panose="05030102010509060703" pitchFamily="18" charset="2"/>
              <a:buChar char="4"/>
            </a:pPr>
            <a:r>
              <a:rPr lang="en-US" sz="2200" dirty="0">
                <a:solidFill>
                  <a:schemeClr val="bg2">
                    <a:lumMod val="50000"/>
                  </a:schemeClr>
                </a:solidFill>
              </a:rPr>
              <a:t>Complaints about water taste and odor</a:t>
            </a:r>
          </a:p>
          <a:p>
            <a:pPr marL="342900" indent="-342900">
              <a:spcBef>
                <a:spcPts val="200"/>
              </a:spcBef>
              <a:buClr>
                <a:srgbClr val="73A9DB"/>
              </a:buClr>
              <a:buFont typeface="Webdings" panose="05030102010509060703" pitchFamily="18" charset="2"/>
              <a:buChar char="4"/>
            </a:pPr>
            <a:endParaRPr lang="en-US" sz="2200" dirty="0">
              <a:solidFill>
                <a:schemeClr val="bg2">
                  <a:lumMod val="50000"/>
                </a:schemeClr>
              </a:solidFill>
            </a:endParaRPr>
          </a:p>
          <a:p>
            <a:pPr marL="342900" indent="-342900">
              <a:spcBef>
                <a:spcPts val="200"/>
              </a:spcBef>
              <a:buClr>
                <a:srgbClr val="73A9DB"/>
              </a:buClr>
              <a:buFont typeface="Webdings" panose="05030102010509060703" pitchFamily="18" charset="2"/>
              <a:buChar char="4"/>
            </a:pPr>
            <a:r>
              <a:rPr lang="en-US" sz="2200" dirty="0">
                <a:solidFill>
                  <a:schemeClr val="bg2">
                    <a:lumMod val="50000"/>
                  </a:schemeClr>
                </a:solidFill>
              </a:rPr>
              <a:t>Strict construction and development restrictions add expense to projects</a:t>
            </a:r>
          </a:p>
          <a:p>
            <a:pPr marL="0" indent="0">
              <a:spcBef>
                <a:spcPts val="200"/>
              </a:spcBef>
              <a:buClr>
                <a:srgbClr val="73A9DB"/>
              </a:buClr>
              <a:buNone/>
            </a:pPr>
            <a:endParaRPr lang="en-US" sz="2200" dirty="0">
              <a:solidFill>
                <a:schemeClr val="bg2">
                  <a:lumMod val="50000"/>
                </a:schemeClr>
              </a:solidFill>
            </a:endParaRPr>
          </a:p>
          <a:p>
            <a:pPr marL="342900" indent="-342900">
              <a:spcBef>
                <a:spcPts val="200"/>
              </a:spcBef>
              <a:buClr>
                <a:srgbClr val="73A9DB"/>
              </a:buClr>
              <a:buFont typeface="Webdings" panose="05030102010509060703" pitchFamily="18" charset="2"/>
              <a:buChar char="4"/>
            </a:pPr>
            <a:endParaRPr lang="en-US" sz="2200" dirty="0">
              <a:solidFill>
                <a:schemeClr val="bg2">
                  <a:lumMod val="50000"/>
                </a:schemeClr>
              </a:solidFill>
            </a:endParaRPr>
          </a:p>
        </p:txBody>
      </p:sp>
      <p:sp>
        <p:nvSpPr>
          <p:cNvPr id="13" name="Text Placeholder 4"/>
          <p:cNvSpPr>
            <a:spLocks noGrp="1"/>
          </p:cNvSpPr>
          <p:nvPr>
            <p:ph type="body" sz="quarter" idx="13"/>
          </p:nvPr>
        </p:nvSpPr>
        <p:spPr>
          <a:xfrm>
            <a:off x="0" y="6511845"/>
            <a:ext cx="1845127" cy="200187"/>
          </a:xfrm>
          <a:prstGeom prst="rect">
            <a:avLst/>
          </a:prstGeom>
          <a:noFill/>
        </p:spPr>
        <p:txBody>
          <a:bodyPr>
            <a:normAutofit fontScale="85000" lnSpcReduction="20000"/>
          </a:bodyPr>
          <a:lstStyle/>
          <a:p>
            <a:r>
              <a:rPr lang="en-US" dirty="0">
                <a:solidFill>
                  <a:schemeClr val="bg1"/>
                </a:solidFill>
              </a:rPr>
              <a:t>Image Credit: Nara Souza</a:t>
            </a:r>
          </a:p>
        </p:txBody>
      </p:sp>
    </p:spTree>
    <p:extLst>
      <p:ext uri="{BB962C8B-B14F-4D97-AF65-F5344CB8AC3E}">
        <p14:creationId xmlns:p14="http://schemas.microsoft.com/office/powerpoint/2010/main" val="3625083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46"/>
          <a:stretch/>
        </p:blipFill>
        <p:spPr>
          <a:xfrm>
            <a:off x="-10886" y="1217350"/>
            <a:ext cx="7815943" cy="5504554"/>
          </a:xfrm>
          <a:prstGeom prst="rect">
            <a:avLst/>
          </a:prstGeom>
        </p:spPr>
      </p:pic>
      <p:sp>
        <p:nvSpPr>
          <p:cNvPr id="7" name="Text Placeholder 2"/>
          <p:cNvSpPr txBox="1">
            <a:spLocks/>
          </p:cNvSpPr>
          <p:nvPr/>
        </p:nvSpPr>
        <p:spPr>
          <a:xfrm>
            <a:off x="1300163" y="504825"/>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Current Management Practices</a:t>
            </a:r>
          </a:p>
        </p:txBody>
      </p:sp>
      <p:sp>
        <p:nvSpPr>
          <p:cNvPr id="8" name="Text Placeholder 1"/>
          <p:cNvSpPr txBox="1">
            <a:spLocks/>
          </p:cNvSpPr>
          <p:nvPr/>
        </p:nvSpPr>
        <p:spPr>
          <a:xfrm>
            <a:off x="8084080" y="2103305"/>
            <a:ext cx="3885147" cy="378163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0"/>
              </a:spcBef>
              <a:buClr>
                <a:srgbClr val="73A9DB"/>
              </a:buClr>
              <a:buFont typeface="Webdings" panose="05030102010509060703" pitchFamily="18" charset="2"/>
              <a:buChar char="4"/>
            </a:pPr>
            <a:r>
              <a:rPr lang="en-US" sz="2200" dirty="0">
                <a:solidFill>
                  <a:schemeClr val="bg2">
                    <a:lumMod val="50000"/>
                  </a:schemeClr>
                </a:solidFill>
              </a:rPr>
              <a:t>Policy enforcement</a:t>
            </a:r>
          </a:p>
          <a:p>
            <a:pPr marL="342900" indent="-342900">
              <a:spcBef>
                <a:spcPts val="200"/>
              </a:spcBef>
              <a:buClr>
                <a:srgbClr val="73A9DB"/>
              </a:buClr>
              <a:buFont typeface="Webdings" panose="05030102010509060703" pitchFamily="18" charset="2"/>
              <a:buChar char="4"/>
            </a:pPr>
            <a:endParaRPr lang="en-US" sz="2200" dirty="0">
              <a:solidFill>
                <a:schemeClr val="bg2">
                  <a:lumMod val="50000"/>
                </a:schemeClr>
              </a:solidFill>
            </a:endParaRPr>
          </a:p>
          <a:p>
            <a:pPr marL="342900" indent="-342900">
              <a:spcBef>
                <a:spcPts val="200"/>
              </a:spcBef>
              <a:buClr>
                <a:srgbClr val="73A9DB"/>
              </a:buClr>
              <a:buFont typeface="Webdings" panose="05030102010509060703" pitchFamily="18" charset="2"/>
              <a:buChar char="4"/>
            </a:pPr>
            <a:r>
              <a:rPr lang="en-US" sz="2200" dirty="0">
                <a:solidFill>
                  <a:schemeClr val="bg2">
                    <a:lumMod val="50000"/>
                  </a:schemeClr>
                </a:solidFill>
              </a:rPr>
              <a:t>Water sampling at six  sites</a:t>
            </a:r>
          </a:p>
          <a:p>
            <a:pPr marL="0" indent="0">
              <a:spcBef>
                <a:spcPts val="200"/>
              </a:spcBef>
              <a:buClr>
                <a:srgbClr val="73A9DB"/>
              </a:buClr>
              <a:buFont typeface="Arial" panose="020B0604020202020204" pitchFamily="34" charset="0"/>
              <a:buNone/>
            </a:pPr>
            <a:r>
              <a:rPr lang="en-US" sz="2200" dirty="0">
                <a:solidFill>
                  <a:schemeClr val="bg2">
                    <a:lumMod val="50000"/>
                  </a:schemeClr>
                </a:solidFill>
              </a:rPr>
              <a:t> </a:t>
            </a:r>
          </a:p>
          <a:p>
            <a:pPr marL="342900" indent="-342900">
              <a:spcBef>
                <a:spcPts val="200"/>
              </a:spcBef>
              <a:buClr>
                <a:srgbClr val="73A9DB"/>
              </a:buClr>
              <a:buFont typeface="Webdings" panose="05030102010509060703" pitchFamily="18" charset="2"/>
              <a:buChar char="4"/>
            </a:pPr>
            <a:r>
              <a:rPr lang="en-US" sz="2200" dirty="0">
                <a:solidFill>
                  <a:schemeClr val="bg2">
                    <a:lumMod val="50000"/>
                  </a:schemeClr>
                </a:solidFill>
              </a:rPr>
              <a:t>Riparian buffers </a:t>
            </a:r>
          </a:p>
          <a:p>
            <a:pPr marL="342900" indent="-342900">
              <a:spcBef>
                <a:spcPts val="200"/>
              </a:spcBef>
              <a:buClr>
                <a:srgbClr val="73A9DB"/>
              </a:buClr>
              <a:buFont typeface="Webdings" panose="05030102010509060703" pitchFamily="18" charset="2"/>
              <a:buChar char="4"/>
            </a:pPr>
            <a:endParaRPr lang="en-US" sz="2200" dirty="0">
              <a:solidFill>
                <a:schemeClr val="bg2">
                  <a:lumMod val="50000"/>
                </a:schemeClr>
              </a:solidFill>
            </a:endParaRPr>
          </a:p>
          <a:p>
            <a:pPr marL="342900" indent="-342900">
              <a:spcBef>
                <a:spcPts val="200"/>
              </a:spcBef>
              <a:buClr>
                <a:srgbClr val="73A9DB"/>
              </a:buClr>
              <a:buFont typeface="Webdings" panose="05030102010509060703" pitchFamily="18" charset="2"/>
              <a:buChar char="4"/>
            </a:pPr>
            <a:r>
              <a:rPr lang="en-US" sz="2200" dirty="0">
                <a:solidFill>
                  <a:schemeClr val="bg2">
                    <a:lumMod val="50000"/>
                  </a:schemeClr>
                </a:solidFill>
              </a:rPr>
              <a:t>Solar Bees</a:t>
            </a:r>
          </a:p>
          <a:p>
            <a:pPr marL="0" indent="0">
              <a:spcBef>
                <a:spcPts val="200"/>
              </a:spcBef>
              <a:buClr>
                <a:srgbClr val="73A9DB"/>
              </a:buClr>
              <a:buFont typeface="Arial" panose="020B0604020202020204" pitchFamily="34" charset="0"/>
              <a:buNone/>
            </a:pPr>
            <a:endParaRPr lang="en-US" sz="2200" dirty="0">
              <a:solidFill>
                <a:schemeClr val="bg2">
                  <a:lumMod val="50000"/>
                </a:schemeClr>
              </a:solidFill>
            </a:endParaRPr>
          </a:p>
          <a:p>
            <a:pPr marL="342900" indent="-342900">
              <a:spcBef>
                <a:spcPts val="200"/>
              </a:spcBef>
              <a:buClr>
                <a:srgbClr val="73A9DB"/>
              </a:buClr>
              <a:buFont typeface="Webdings" panose="05030102010509060703" pitchFamily="18" charset="2"/>
              <a:buChar char="4"/>
            </a:pPr>
            <a:r>
              <a:rPr lang="en-US" sz="2200" dirty="0">
                <a:solidFill>
                  <a:schemeClr val="bg2">
                    <a:lumMod val="50000"/>
                  </a:schemeClr>
                </a:solidFill>
              </a:rPr>
              <a:t>Educational outreach</a:t>
            </a:r>
          </a:p>
          <a:p>
            <a:pPr marL="0" indent="0">
              <a:spcBef>
                <a:spcPts val="200"/>
              </a:spcBef>
              <a:buClr>
                <a:srgbClr val="73A9DB"/>
              </a:buClr>
              <a:buFont typeface="Arial" panose="020B0604020202020204" pitchFamily="34" charset="0"/>
              <a:buNone/>
            </a:pPr>
            <a:endParaRPr lang="en-US" sz="2400" dirty="0">
              <a:solidFill>
                <a:schemeClr val="bg2">
                  <a:lumMod val="50000"/>
                </a:schemeClr>
              </a:solidFill>
            </a:endParaRPr>
          </a:p>
        </p:txBody>
      </p:sp>
      <p:sp>
        <p:nvSpPr>
          <p:cNvPr id="5" name="Text Placeholder 4"/>
          <p:cNvSpPr>
            <a:spLocks noGrp="1"/>
          </p:cNvSpPr>
          <p:nvPr>
            <p:ph type="body" sz="quarter" idx="13"/>
          </p:nvPr>
        </p:nvSpPr>
        <p:spPr>
          <a:xfrm>
            <a:off x="-23586" y="6491272"/>
            <a:ext cx="2841171" cy="230632"/>
          </a:xfrm>
          <a:prstGeom prst="rect">
            <a:avLst/>
          </a:prstGeom>
          <a:noFill/>
        </p:spPr>
        <p:txBody>
          <a:bodyPr>
            <a:noAutofit/>
          </a:bodyPr>
          <a:lstStyle/>
          <a:p>
            <a:r>
              <a:rPr lang="en-US" sz="1000" dirty="0">
                <a:solidFill>
                  <a:schemeClr val="bg1"/>
                </a:solidFill>
              </a:rPr>
              <a:t>Image Credit: Army Corps of Engineers</a:t>
            </a:r>
          </a:p>
        </p:txBody>
      </p:sp>
    </p:spTree>
    <p:extLst>
      <p:ext uri="{BB962C8B-B14F-4D97-AF65-F5344CB8AC3E}">
        <p14:creationId xmlns:p14="http://schemas.microsoft.com/office/powerpoint/2010/main" val="1273972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r="6023"/>
          <a:stretch/>
        </p:blipFill>
        <p:spPr>
          <a:xfrm>
            <a:off x="4932268" y="1414063"/>
            <a:ext cx="7253033" cy="5344335"/>
          </a:xfrm>
          <a:prstGeom prst="rect">
            <a:avLst/>
          </a:prstGeom>
        </p:spPr>
      </p:pic>
      <p:sp>
        <p:nvSpPr>
          <p:cNvPr id="7" name="Text Placeholder 2"/>
          <p:cNvSpPr txBox="1">
            <a:spLocks/>
          </p:cNvSpPr>
          <p:nvPr/>
        </p:nvSpPr>
        <p:spPr>
          <a:xfrm>
            <a:off x="1300163" y="504825"/>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Objectives</a:t>
            </a:r>
          </a:p>
        </p:txBody>
      </p:sp>
      <p:sp>
        <p:nvSpPr>
          <p:cNvPr id="8" name="Text Placeholder 1"/>
          <p:cNvSpPr txBox="1">
            <a:spLocks/>
          </p:cNvSpPr>
          <p:nvPr/>
        </p:nvSpPr>
        <p:spPr>
          <a:xfrm>
            <a:off x="279400" y="2131455"/>
            <a:ext cx="4368800" cy="393914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0"/>
              </a:spcBef>
              <a:buClr>
                <a:srgbClr val="73A9DB"/>
              </a:buClr>
              <a:buFont typeface="Webdings" panose="05030102010509060703" pitchFamily="18" charset="2"/>
              <a:buChar char="4"/>
            </a:pPr>
            <a:r>
              <a:rPr lang="en-US" sz="2200" dirty="0">
                <a:solidFill>
                  <a:schemeClr val="bg2">
                    <a:lumMod val="50000"/>
                  </a:schemeClr>
                </a:solidFill>
              </a:rPr>
              <a:t>Utilize ancillary datasets, </a:t>
            </a:r>
            <a:r>
              <a:rPr lang="en-US" sz="2200" i="1" dirty="0">
                <a:solidFill>
                  <a:schemeClr val="bg2">
                    <a:lumMod val="50000"/>
                  </a:schemeClr>
                </a:solidFill>
              </a:rPr>
              <a:t>in situ</a:t>
            </a:r>
            <a:r>
              <a:rPr lang="en-US" sz="2200" dirty="0">
                <a:solidFill>
                  <a:schemeClr val="bg2">
                    <a:lumMod val="50000"/>
                  </a:schemeClr>
                </a:solidFill>
              </a:rPr>
              <a:t> measurements, and NASA Earth observation data to calibrate and validate the </a:t>
            </a:r>
            <a:r>
              <a:rPr lang="en-US" sz="2200" b="1" dirty="0">
                <a:solidFill>
                  <a:schemeClr val="bg2">
                    <a:lumMod val="50000"/>
                  </a:schemeClr>
                </a:solidFill>
              </a:rPr>
              <a:t>Soil and Water Assessment Tool (SWAT)</a:t>
            </a:r>
          </a:p>
          <a:p>
            <a:pPr marL="0" indent="0">
              <a:spcBef>
                <a:spcPts val="200"/>
              </a:spcBef>
              <a:buClr>
                <a:srgbClr val="73A9DB"/>
              </a:buClr>
              <a:buNone/>
            </a:pPr>
            <a:endParaRPr lang="en-US" sz="2200" dirty="0">
              <a:solidFill>
                <a:schemeClr val="bg2">
                  <a:lumMod val="50000"/>
                </a:schemeClr>
              </a:solidFill>
            </a:endParaRPr>
          </a:p>
          <a:p>
            <a:pPr marL="342900" indent="-342900">
              <a:spcBef>
                <a:spcPts val="200"/>
              </a:spcBef>
              <a:buClr>
                <a:srgbClr val="73A9DB"/>
              </a:buClr>
              <a:buFont typeface="Webdings" panose="05030102010509060703" pitchFamily="18" charset="2"/>
              <a:buChar char="4"/>
            </a:pPr>
            <a:r>
              <a:rPr lang="en-US" sz="2200" dirty="0">
                <a:solidFill>
                  <a:schemeClr val="bg2">
                    <a:lumMod val="50000"/>
                  </a:schemeClr>
                </a:solidFill>
              </a:rPr>
              <a:t>Create an operational SWAT model for ongoing monitoring of nitrogen and phosphorus in Jordan Lake </a:t>
            </a:r>
          </a:p>
          <a:p>
            <a:pPr marL="342900" indent="-342900">
              <a:spcBef>
                <a:spcPts val="200"/>
              </a:spcBef>
              <a:buClr>
                <a:srgbClr val="73A9DB"/>
              </a:buClr>
              <a:buFont typeface="Webdings" panose="05030102010509060703" pitchFamily="18" charset="2"/>
              <a:buChar char="4"/>
            </a:pPr>
            <a:endParaRPr lang="en-US" sz="2200" dirty="0">
              <a:solidFill>
                <a:schemeClr val="bg2">
                  <a:lumMod val="50000"/>
                </a:schemeClr>
              </a:solidFill>
            </a:endParaRPr>
          </a:p>
        </p:txBody>
      </p:sp>
      <p:sp>
        <p:nvSpPr>
          <p:cNvPr id="2" name="TextBox 1"/>
          <p:cNvSpPr txBox="1"/>
          <p:nvPr/>
        </p:nvSpPr>
        <p:spPr>
          <a:xfrm>
            <a:off x="10111059" y="6448271"/>
            <a:ext cx="2222500" cy="246221"/>
          </a:xfrm>
          <a:prstGeom prst="rect">
            <a:avLst/>
          </a:prstGeom>
          <a:noFill/>
        </p:spPr>
        <p:txBody>
          <a:bodyPr wrap="square" rtlCol="0">
            <a:spAutoFit/>
          </a:bodyPr>
          <a:lstStyle/>
          <a:p>
            <a:r>
              <a:rPr lang="en-US" sz="1000" dirty="0">
                <a:solidFill>
                  <a:schemeClr val="bg1"/>
                </a:solidFill>
              </a:rPr>
              <a:t>Image credit: Town of Cary, NC</a:t>
            </a:r>
          </a:p>
        </p:txBody>
      </p:sp>
      <p:sp>
        <p:nvSpPr>
          <p:cNvPr id="4" name="Rectangle 3"/>
          <p:cNvSpPr/>
          <p:nvPr/>
        </p:nvSpPr>
        <p:spPr>
          <a:xfrm>
            <a:off x="542953" y="1396478"/>
            <a:ext cx="11930306" cy="553998"/>
          </a:xfrm>
          <a:prstGeom prst="rect">
            <a:avLst/>
          </a:prstGeom>
        </p:spPr>
        <p:txBody>
          <a:bodyPr wrap="square">
            <a:spAutoFit/>
          </a:bodyPr>
          <a:lstStyle/>
          <a:p>
            <a:pPr lvl="0">
              <a:spcBef>
                <a:spcPts val="200"/>
              </a:spcBef>
              <a:buClr>
                <a:srgbClr val="73A9DB"/>
              </a:buClr>
            </a:pPr>
            <a:r>
              <a:rPr lang="en-US" sz="3000" dirty="0">
                <a:solidFill>
                  <a:srgbClr val="E7E6E6">
                    <a:lumMod val="50000"/>
                  </a:srgbClr>
                </a:solidFill>
              </a:rPr>
              <a:t>Support Jordan Lake’s water quality management strategy</a:t>
            </a:r>
          </a:p>
        </p:txBody>
      </p:sp>
    </p:spTree>
    <p:extLst>
      <p:ext uri="{BB962C8B-B14F-4D97-AF65-F5344CB8AC3E}">
        <p14:creationId xmlns:p14="http://schemas.microsoft.com/office/powerpoint/2010/main" val="1538804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2985"/>
          <a:stretch/>
        </p:blipFill>
        <p:spPr>
          <a:xfrm>
            <a:off x="0" y="1295400"/>
            <a:ext cx="8152148" cy="5419725"/>
          </a:xfrm>
          <a:prstGeom prst="rect">
            <a:avLst/>
          </a:prstGeom>
        </p:spPr>
      </p:pic>
      <p:sp>
        <p:nvSpPr>
          <p:cNvPr id="7" name="Text Placeholder 2"/>
          <p:cNvSpPr txBox="1">
            <a:spLocks/>
          </p:cNvSpPr>
          <p:nvPr/>
        </p:nvSpPr>
        <p:spPr>
          <a:xfrm>
            <a:off x="88900" y="504825"/>
            <a:ext cx="10355509"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solidFill>
                  <a:schemeClr val="bg1"/>
                </a:solidFill>
                <a:latin typeface="Century Gothic" panose="020B0502020202020204" pitchFamily="34" charset="0"/>
              </a:rPr>
              <a:t>SWAT (Soil and Water Assessment Tool)</a:t>
            </a:r>
          </a:p>
        </p:txBody>
      </p:sp>
      <p:sp>
        <p:nvSpPr>
          <p:cNvPr id="8" name="Text Placeholder 1"/>
          <p:cNvSpPr txBox="1">
            <a:spLocks/>
          </p:cNvSpPr>
          <p:nvPr/>
        </p:nvSpPr>
        <p:spPr>
          <a:xfrm>
            <a:off x="8266448" y="1854201"/>
            <a:ext cx="3635992" cy="468778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0"/>
              </a:spcBef>
              <a:buClr>
                <a:srgbClr val="73A9DB"/>
              </a:buClr>
              <a:buFont typeface="Webdings" panose="05030102010509060703" pitchFamily="18" charset="2"/>
              <a:buChar char="4"/>
            </a:pPr>
            <a:r>
              <a:rPr lang="en-US" sz="2000" dirty="0">
                <a:solidFill>
                  <a:schemeClr val="bg2">
                    <a:lumMod val="50000"/>
                  </a:schemeClr>
                </a:solidFill>
              </a:rPr>
              <a:t>Jointly developed by USDA Agricultural Research Service (ARS) and Texas A&amp;M </a:t>
            </a:r>
            <a:r>
              <a:rPr lang="en-US" sz="2000" dirty="0" err="1">
                <a:solidFill>
                  <a:schemeClr val="bg2">
                    <a:lumMod val="50000"/>
                  </a:schemeClr>
                </a:solidFill>
              </a:rPr>
              <a:t>AgriLife</a:t>
            </a:r>
            <a:r>
              <a:rPr lang="en-US" sz="2000" dirty="0">
                <a:solidFill>
                  <a:schemeClr val="bg2">
                    <a:lumMod val="50000"/>
                  </a:schemeClr>
                </a:solidFill>
              </a:rPr>
              <a:t> Research</a:t>
            </a:r>
          </a:p>
          <a:p>
            <a:pPr marL="342900" indent="-342900">
              <a:spcBef>
                <a:spcPts val="200"/>
              </a:spcBef>
              <a:buClr>
                <a:srgbClr val="73A9DB"/>
              </a:buClr>
              <a:buFont typeface="Webdings" panose="05030102010509060703" pitchFamily="18" charset="2"/>
              <a:buChar char="4"/>
            </a:pPr>
            <a:endParaRPr lang="en-US" sz="2000" dirty="0">
              <a:solidFill>
                <a:schemeClr val="bg2">
                  <a:lumMod val="50000"/>
                </a:schemeClr>
              </a:solidFill>
            </a:endParaRPr>
          </a:p>
          <a:p>
            <a:pPr marL="342900" indent="-342900">
              <a:spcBef>
                <a:spcPts val="200"/>
              </a:spcBef>
              <a:buClr>
                <a:srgbClr val="73A9DB"/>
              </a:buClr>
              <a:buFont typeface="Webdings" panose="05030102010509060703" pitchFamily="18" charset="2"/>
              <a:buChar char="4"/>
            </a:pPr>
            <a:r>
              <a:rPr lang="en-US" sz="2000" dirty="0">
                <a:solidFill>
                  <a:schemeClr val="bg2">
                    <a:lumMod val="50000"/>
                  </a:schemeClr>
                </a:solidFill>
              </a:rPr>
              <a:t>Quantifies the impact of land management practices in large, complex watersheds</a:t>
            </a:r>
          </a:p>
          <a:p>
            <a:pPr marL="342900" indent="-342900">
              <a:spcBef>
                <a:spcPts val="200"/>
              </a:spcBef>
              <a:buClr>
                <a:srgbClr val="73A9DB"/>
              </a:buClr>
              <a:buFont typeface="Webdings" panose="05030102010509060703" pitchFamily="18" charset="2"/>
              <a:buChar char="4"/>
            </a:pPr>
            <a:endParaRPr lang="en-US" sz="2000" dirty="0">
              <a:solidFill>
                <a:schemeClr val="bg2">
                  <a:lumMod val="50000"/>
                </a:schemeClr>
              </a:solidFill>
            </a:endParaRPr>
          </a:p>
          <a:p>
            <a:pPr marL="342900" indent="-342900">
              <a:spcBef>
                <a:spcPts val="200"/>
              </a:spcBef>
              <a:buClr>
                <a:srgbClr val="73A9DB"/>
              </a:buClr>
              <a:buFont typeface="Webdings" panose="05030102010509060703" pitchFamily="18" charset="2"/>
              <a:buChar char="4"/>
            </a:pPr>
            <a:r>
              <a:rPr lang="en-US" sz="2000" dirty="0">
                <a:solidFill>
                  <a:schemeClr val="bg2">
                    <a:lumMod val="50000"/>
                  </a:schemeClr>
                </a:solidFill>
              </a:rPr>
              <a:t>Predicts the effect of management decisions on water, sediment, nutrient and pesticide yields</a:t>
            </a:r>
          </a:p>
        </p:txBody>
      </p:sp>
      <p:sp>
        <p:nvSpPr>
          <p:cNvPr id="13" name="Text Placeholder 4"/>
          <p:cNvSpPr>
            <a:spLocks noGrp="1"/>
          </p:cNvSpPr>
          <p:nvPr>
            <p:ph type="body" sz="quarter" idx="13"/>
          </p:nvPr>
        </p:nvSpPr>
        <p:spPr>
          <a:xfrm>
            <a:off x="10444409" y="6541989"/>
            <a:ext cx="1845127" cy="200187"/>
          </a:xfrm>
          <a:prstGeom prst="rect">
            <a:avLst/>
          </a:prstGeom>
          <a:noFill/>
        </p:spPr>
        <p:txBody>
          <a:bodyPr>
            <a:normAutofit fontScale="85000" lnSpcReduction="20000"/>
          </a:bodyPr>
          <a:lstStyle/>
          <a:p>
            <a:r>
              <a:rPr lang="en-US" dirty="0">
                <a:solidFill>
                  <a:schemeClr val="bg1"/>
                </a:solidFill>
              </a:rPr>
              <a:t>Image Credit: Nara Souza</a:t>
            </a:r>
          </a:p>
        </p:txBody>
      </p:sp>
    </p:spTree>
    <p:extLst>
      <p:ext uri="{BB962C8B-B14F-4D97-AF65-F5344CB8AC3E}">
        <p14:creationId xmlns:p14="http://schemas.microsoft.com/office/powerpoint/2010/main" val="3729828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1300163" y="504825"/>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Ancillary Datasets</a:t>
            </a:r>
          </a:p>
        </p:txBody>
      </p:sp>
      <p:sp>
        <p:nvSpPr>
          <p:cNvPr id="8" name="Text Placeholder 1"/>
          <p:cNvSpPr txBox="1">
            <a:spLocks/>
          </p:cNvSpPr>
          <p:nvPr/>
        </p:nvSpPr>
        <p:spPr>
          <a:xfrm>
            <a:off x="373645" y="2364971"/>
            <a:ext cx="5714333" cy="27686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50000"/>
              </a:lnSpc>
              <a:spcBef>
                <a:spcPts val="200"/>
              </a:spcBef>
              <a:buClr>
                <a:srgbClr val="73A9DB"/>
              </a:buClr>
              <a:buFont typeface="Webdings" panose="05030102010509060703" pitchFamily="18" charset="2"/>
              <a:buChar char="4"/>
            </a:pPr>
            <a:r>
              <a:rPr lang="en-US" sz="2200" dirty="0">
                <a:solidFill>
                  <a:schemeClr val="bg2">
                    <a:lumMod val="50000"/>
                  </a:schemeClr>
                </a:solidFill>
              </a:rPr>
              <a:t>Digital Elevation Model (DEM), USGS</a:t>
            </a:r>
          </a:p>
          <a:p>
            <a:pPr marL="342900" indent="-342900">
              <a:lnSpc>
                <a:spcPct val="150000"/>
              </a:lnSpc>
              <a:spcBef>
                <a:spcPts val="200"/>
              </a:spcBef>
              <a:buClr>
                <a:srgbClr val="73A9DB"/>
              </a:buClr>
              <a:buFont typeface="Webdings" panose="05030102010509060703" pitchFamily="18" charset="2"/>
              <a:buChar char="4"/>
            </a:pPr>
            <a:r>
              <a:rPr lang="en-US" sz="2200" dirty="0">
                <a:solidFill>
                  <a:schemeClr val="bg2">
                    <a:lumMod val="50000"/>
                  </a:schemeClr>
                </a:solidFill>
              </a:rPr>
              <a:t>Land Cover Data (CDL), USDA</a:t>
            </a:r>
          </a:p>
          <a:p>
            <a:pPr marL="342900" indent="-342900">
              <a:lnSpc>
                <a:spcPct val="150000"/>
              </a:lnSpc>
              <a:spcBef>
                <a:spcPts val="200"/>
              </a:spcBef>
              <a:buClr>
                <a:srgbClr val="73A9DB"/>
              </a:buClr>
              <a:buFont typeface="Webdings" panose="05030102010509060703" pitchFamily="18" charset="2"/>
              <a:buChar char="4"/>
            </a:pPr>
            <a:r>
              <a:rPr lang="en-US" sz="2200" dirty="0">
                <a:solidFill>
                  <a:schemeClr val="bg2">
                    <a:lumMod val="50000"/>
                  </a:schemeClr>
                </a:solidFill>
              </a:rPr>
              <a:t>Soil Data (SSURGO), USDA</a:t>
            </a:r>
          </a:p>
          <a:p>
            <a:pPr marL="342900" indent="-342900">
              <a:lnSpc>
                <a:spcPct val="150000"/>
              </a:lnSpc>
              <a:spcBef>
                <a:spcPts val="200"/>
              </a:spcBef>
              <a:buClr>
                <a:srgbClr val="73A9DB"/>
              </a:buClr>
              <a:buFont typeface="Webdings" panose="05030102010509060703" pitchFamily="18" charset="2"/>
              <a:buChar char="4"/>
            </a:pPr>
            <a:r>
              <a:rPr lang="en-US" sz="2200" dirty="0">
                <a:solidFill>
                  <a:schemeClr val="bg2">
                    <a:lumMod val="50000"/>
                  </a:schemeClr>
                </a:solidFill>
              </a:rPr>
              <a:t>USGS Stream Gauges</a:t>
            </a:r>
          </a:p>
          <a:p>
            <a:pPr marL="342900" indent="-342900">
              <a:lnSpc>
                <a:spcPct val="150000"/>
              </a:lnSpc>
              <a:spcBef>
                <a:spcPts val="200"/>
              </a:spcBef>
              <a:buClr>
                <a:srgbClr val="73A9DB"/>
              </a:buClr>
              <a:buFont typeface="Webdings" panose="05030102010509060703" pitchFamily="18" charset="2"/>
              <a:buChar char="4"/>
            </a:pPr>
            <a:r>
              <a:rPr lang="en-US" sz="2200" dirty="0">
                <a:solidFill>
                  <a:schemeClr val="bg2">
                    <a:lumMod val="50000"/>
                  </a:schemeClr>
                </a:solidFill>
              </a:rPr>
              <a:t>Climate Data, Earth observations</a:t>
            </a:r>
          </a:p>
          <a:p>
            <a:pPr marL="0" indent="0">
              <a:spcBef>
                <a:spcPts val="200"/>
              </a:spcBef>
              <a:buClr>
                <a:srgbClr val="73A9DB"/>
              </a:buClr>
              <a:buNone/>
            </a:pPr>
            <a:endParaRPr lang="en-US" sz="2200" dirty="0">
              <a:solidFill>
                <a:schemeClr val="bg2">
                  <a:lumMod val="50000"/>
                </a:schemeClr>
              </a:solidFill>
            </a:endParaRPr>
          </a:p>
          <a:p>
            <a:pPr marL="342900" indent="-342900">
              <a:spcBef>
                <a:spcPts val="200"/>
              </a:spcBef>
              <a:buClr>
                <a:srgbClr val="73A9DB"/>
              </a:buClr>
              <a:buFont typeface="Webdings" panose="05030102010509060703" pitchFamily="18" charset="2"/>
              <a:buChar char="4"/>
            </a:pPr>
            <a:endParaRPr lang="en-US" sz="2200" dirty="0">
              <a:solidFill>
                <a:schemeClr val="bg2">
                  <a:lumMod val="50000"/>
                </a:schemeClr>
              </a:solidFill>
            </a:endParaRPr>
          </a:p>
        </p:txBody>
      </p:sp>
      <p:sp>
        <p:nvSpPr>
          <p:cNvPr id="13" name="Text Placeholder 4"/>
          <p:cNvSpPr>
            <a:spLocks noGrp="1"/>
          </p:cNvSpPr>
          <p:nvPr>
            <p:ph type="body" sz="quarter" idx="13"/>
          </p:nvPr>
        </p:nvSpPr>
        <p:spPr>
          <a:xfrm>
            <a:off x="10444409" y="6541989"/>
            <a:ext cx="1845127" cy="200187"/>
          </a:xfrm>
          <a:prstGeom prst="rect">
            <a:avLst/>
          </a:prstGeom>
          <a:noFill/>
        </p:spPr>
        <p:txBody>
          <a:bodyPr>
            <a:normAutofit fontScale="85000" lnSpcReduction="20000"/>
          </a:bodyPr>
          <a:lstStyle/>
          <a:p>
            <a:r>
              <a:rPr lang="en-US" dirty="0">
                <a:solidFill>
                  <a:schemeClr val="bg1"/>
                </a:solidFill>
              </a:rPr>
              <a:t>Image Credit: Nara Souza</a:t>
            </a:r>
          </a:p>
        </p:txBody>
      </p:sp>
      <p:sp>
        <p:nvSpPr>
          <p:cNvPr id="2" name="TextBox 1"/>
          <p:cNvSpPr txBox="1"/>
          <p:nvPr/>
        </p:nvSpPr>
        <p:spPr>
          <a:xfrm>
            <a:off x="10033000" y="5996865"/>
            <a:ext cx="2222500" cy="246221"/>
          </a:xfrm>
          <a:prstGeom prst="rect">
            <a:avLst/>
          </a:prstGeom>
          <a:noFill/>
        </p:spPr>
        <p:txBody>
          <a:bodyPr wrap="square" rtlCol="0">
            <a:spAutoFit/>
          </a:bodyPr>
          <a:lstStyle/>
          <a:p>
            <a:r>
              <a:rPr lang="en-US" sz="1000" dirty="0">
                <a:solidFill>
                  <a:schemeClr val="bg1"/>
                </a:solidFill>
              </a:rPr>
              <a:t>Image credit: Town of Cary, NC</a:t>
            </a:r>
          </a:p>
        </p:txBody>
      </p:sp>
      <p:pic>
        <p:nvPicPr>
          <p:cNvPr id="5" name="Picture 4"/>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5521" r="19623"/>
          <a:stretch/>
        </p:blipFill>
        <p:spPr>
          <a:xfrm>
            <a:off x="5685237" y="1317502"/>
            <a:ext cx="6244684" cy="5224487"/>
          </a:xfrm>
          <a:prstGeom prst="rect">
            <a:avLst/>
          </a:prstGeom>
        </p:spPr>
      </p:pic>
    </p:spTree>
    <p:extLst>
      <p:ext uri="{BB962C8B-B14F-4D97-AF65-F5344CB8AC3E}">
        <p14:creationId xmlns:p14="http://schemas.microsoft.com/office/powerpoint/2010/main" val="345839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4756</TotalTime>
  <Words>2863</Words>
  <Application>Microsoft Office PowerPoint</Application>
  <PresentationFormat>Widescreen</PresentationFormat>
  <Paragraphs>365</Paragraphs>
  <Slides>22</Slides>
  <Notes>22</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Webdings</vt:lpstr>
      <vt:lpstr>Arimo</vt:lpstr>
      <vt:lpstr>Times New Roman</vt:lpstr>
      <vt:lpstr>Arial</vt:lpstr>
      <vt:lpstr>Garamond</vt:lpstr>
      <vt:lpstr>Calibri</vt:lpstr>
      <vt:lpstr>Questrial</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Aubrey Rose</cp:lastModifiedBy>
  <cp:revision>296</cp:revision>
  <dcterms:created xsi:type="dcterms:W3CDTF">2015-05-18T13:26:09Z</dcterms:created>
  <dcterms:modified xsi:type="dcterms:W3CDTF">2016-11-17T20:05:53Z</dcterms:modified>
</cp:coreProperties>
</file>