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520">
          <p15:clr>
            <a:srgbClr val="A4A3A4"/>
          </p15:clr>
        </p15:guide>
        <p15:guide id="2" pos="86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usseau, Nick J (329D-Affiliate)" initials="RNJ(" lastIdx="2" clrIdx="0">
    <p:extLst/>
  </p:cmAuthor>
  <p:cmAuthor id="2" name="Vishal Arya" initials="" lastIdx="12" clrIdx="1"/>
  <p:cmAuthor id="3" name="Fenn, Teresa E. (LARC-E3)[SSAI DEVELOP]" initials="FTE(D" lastIdx="5" clrIdx="2">
    <p:extLst>
      <p:ext uri="{19B8F6BF-5375-455C-9EA6-DF929625EA0E}">
        <p15:presenceInfo xmlns:p15="http://schemas.microsoft.com/office/powerpoint/2012/main" userId="S-1-5-21-330711430-3775241029-4075259233-667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113" autoAdjust="0"/>
    <p:restoredTop sz="94660"/>
  </p:normalViewPr>
  <p:slideViewPr>
    <p:cSldViewPr snapToGrid="0">
      <p:cViewPr varScale="1">
        <p:scale>
          <a:sx n="23" d="100"/>
          <a:sy n="23" d="100"/>
        </p:scale>
        <p:origin x="2916" y="48"/>
      </p:cViewPr>
      <p:guideLst>
        <p:guide orient="horz" pos="11520"/>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Node Location"/>
          <p:cNvSpPr>
            <a:spLocks noGrp="1"/>
          </p:cNvSpPr>
          <p:nvPr>
            <p:ph type="body" sz="quarter" idx="13" hasCustomPrompt="1"/>
          </p:nvPr>
        </p:nvSpPr>
        <p:spPr>
          <a:xfrm>
            <a:off x="685800" y="35350704"/>
            <a:ext cx="26060400" cy="594360"/>
          </a:xfrm>
          <a:prstGeom prst="rect">
            <a:avLst/>
          </a:prstGeom>
        </p:spPr>
        <p:txBody>
          <a:bodyPr/>
          <a:lstStyle>
            <a:lvl1pPr marL="0" indent="0">
              <a:buNone/>
              <a:defRPr sz="3600" b="1" baseline="0">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dirty="0" smtClean="0"/>
              <a:t>DEVELOP Node Location</a:t>
            </a:r>
            <a:endParaRPr lang="en-US" dirty="0"/>
          </a:p>
        </p:txBody>
      </p:sp>
      <p:sp>
        <p:nvSpPr>
          <p:cNvPr id="10" name="Subtitle"/>
          <p:cNvSpPr>
            <a:spLocks noGrp="1"/>
          </p:cNvSpPr>
          <p:nvPr>
            <p:ph type="body" sz="quarter" idx="11" hasCustomPrompt="1"/>
          </p:nvPr>
        </p:nvSpPr>
        <p:spPr>
          <a:xfrm>
            <a:off x="4014216" y="2176272"/>
            <a:ext cx="19412712" cy="1216152"/>
          </a:xfrm>
          <a:prstGeom prst="rect">
            <a:avLst/>
          </a:prstGeom>
        </p:spPr>
        <p:txBody>
          <a:bodyPr/>
          <a:lstStyle>
            <a:lvl1pPr marL="0" indent="0" algn="ctr">
              <a:buNone/>
              <a:defRPr sz="3600" baseline="0">
                <a:latin typeface="+mj-lt"/>
              </a:defRPr>
            </a:lvl1pPr>
            <a:lvl2pPr>
              <a:defRPr sz="4800"/>
            </a:lvl2pPr>
            <a:lvl3pPr>
              <a:defRPr sz="4000"/>
            </a:lvl3pPr>
            <a:lvl4pPr>
              <a:defRPr sz="3600"/>
            </a:lvl4pPr>
            <a:lvl5pPr>
              <a:defRPr sz="3600"/>
            </a:lvl5pPr>
          </a:lstStyle>
          <a:p>
            <a:pPr lvl="0"/>
            <a:r>
              <a:rPr lang="en-US" dirty="0" smtClean="0"/>
              <a:t>Project subtitle [use sentence case]</a:t>
            </a:r>
            <a:endParaRPr lang="en-US" dirty="0"/>
          </a:p>
        </p:txBody>
      </p:sp>
      <p:sp>
        <p:nvSpPr>
          <p:cNvPr id="8" name="Main Title"/>
          <p:cNvSpPr>
            <a:spLocks noGrp="1"/>
          </p:cNvSpPr>
          <p:nvPr>
            <p:ph type="body" sz="quarter" idx="10" hasCustomPrompt="1"/>
          </p:nvPr>
        </p:nvSpPr>
        <p:spPr>
          <a:xfrm>
            <a:off x="4572000" y="914400"/>
            <a:ext cx="18288000" cy="1152144"/>
          </a:xfrm>
          <a:prstGeom prst="rect">
            <a:avLst/>
          </a:prstGeom>
        </p:spPr>
        <p:txBody>
          <a:bodyPr/>
          <a:lstStyle>
            <a:lvl1pPr marL="0" indent="0" algn="ctr">
              <a:buNone/>
              <a:defRPr sz="8400" b="1" baseline="0">
                <a:solidFill>
                  <a:schemeClr val="accent1"/>
                </a:solidFill>
                <a:latin typeface="+mj-lt"/>
              </a:defRPr>
            </a:lvl1pPr>
          </a:lstStyle>
          <a:p>
            <a:pPr lvl="0"/>
            <a:r>
              <a:rPr lang="en-US" dirty="0" smtClean="0"/>
              <a:t>Project Title [Use Title Case]</a:t>
            </a:r>
            <a:endParaRPr lang="en-US" dirty="0"/>
          </a:p>
        </p:txBody>
      </p:sp>
    </p:spTree>
    <p:extLst>
      <p:ext uri="{BB962C8B-B14F-4D97-AF65-F5344CB8AC3E}">
        <p14:creationId xmlns:p14="http://schemas.microsoft.com/office/powerpoint/2010/main" val="341177245"/>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 name="footer boundary line"/>
          <p:cNvCxnSpPr/>
          <p:nvPr userDrawn="1"/>
        </p:nvCxnSpPr>
        <p:spPr>
          <a:xfrm>
            <a:off x="685800" y="34978415"/>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 name="header boundary line"/>
          <p:cNvCxnSpPr/>
          <p:nvPr userDrawn="1"/>
        </p:nvCxnSpPr>
        <p:spPr>
          <a:xfrm>
            <a:off x="685800" y="3918857"/>
            <a:ext cx="26060400" cy="0"/>
          </a:xfrm>
          <a:prstGeom prst="line">
            <a:avLst/>
          </a:prstGeom>
          <a:ln w="101600" cap="rnd">
            <a:solidFill>
              <a:schemeClr val="accent1"/>
            </a:solidFill>
            <a:round/>
          </a:ln>
        </p:spPr>
        <p:style>
          <a:lnRef idx="1">
            <a:schemeClr val="accent1"/>
          </a:lnRef>
          <a:fillRef idx="0">
            <a:schemeClr val="accent1"/>
          </a:fillRef>
          <a:effectRef idx="0">
            <a:schemeClr val="accent1"/>
          </a:effectRef>
          <a:fontRef idx="minor">
            <a:schemeClr val="tx1"/>
          </a:fontRef>
        </p:style>
      </p:cxnSp>
      <p:pic>
        <p:nvPicPr>
          <p:cNvPr id="7" name="nasa logo" descr="BnW.psd"/>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4138370" y="948900"/>
            <a:ext cx="2329895" cy="1937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develop logo"/>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4495" y="661797"/>
            <a:ext cx="2158130" cy="25924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contract info"/>
          <p:cNvSpPr/>
          <p:nvPr userDrawn="1"/>
        </p:nvSpPr>
        <p:spPr>
          <a:xfrm>
            <a:off x="16780042" y="35271802"/>
            <a:ext cx="9966158" cy="738664"/>
          </a:xfrm>
          <a:prstGeom prst="rect">
            <a:avLst/>
          </a:prstGeom>
        </p:spPr>
        <p:txBody>
          <a:bodyPr wrap="square">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lvl="0" algn="r">
              <a:buClr>
                <a:schemeClr val="dk1"/>
              </a:buClr>
              <a:buSzPct val="25000"/>
            </a:pPr>
            <a:r>
              <a:rPr lang="en-US" sz="14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Any opinions, findings, and conclusions or recommendations expressed in this material are those of the author(s) and do not necessarily reflect the views of the National Aeronautics and Space Administration. This material is based upon work supported by NASA through contract NNL11AA00B and cooperative agreement NNX14AB60A.</a:t>
            </a:r>
            <a:endParaRPr lang="en-US" sz="14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spTree>
    <p:extLst>
      <p:ext uri="{BB962C8B-B14F-4D97-AF65-F5344CB8AC3E}">
        <p14:creationId xmlns:p14="http://schemas.microsoft.com/office/powerpoint/2010/main" val="55772172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8640" userDrawn="1">
          <p15:clr>
            <a:srgbClr val="F26B43"/>
          </p15:clr>
        </p15:guide>
        <p15:guide id="2" orient="horz" pos="11520" userDrawn="1">
          <p15:clr>
            <a:srgbClr val="F26B43"/>
          </p15:clr>
        </p15:guide>
        <p15:guide id="3" pos="576" userDrawn="1">
          <p15:clr>
            <a:srgbClr val="F26B43"/>
          </p15:clr>
        </p15:guide>
        <p15:guide id="4" pos="16704" userDrawn="1">
          <p15:clr>
            <a:srgbClr val="F26B43"/>
          </p15:clr>
        </p15:guide>
        <p15:guide id="5" orient="horz" pos="21888" userDrawn="1">
          <p15:clr>
            <a:srgbClr val="F26B43"/>
          </p15:clr>
        </p15:guide>
        <p15:guide id="6" orient="horz" pos="3456" userDrawn="1">
          <p15:clr>
            <a:srgbClr val="F26B43"/>
          </p15:clr>
        </p15:guide>
        <p15:guide id="7" pos="5760" userDrawn="1">
          <p15:clr>
            <a:srgbClr val="A4A3A4"/>
          </p15:clr>
        </p15:guide>
        <p15:guide id="8" pos="6048" userDrawn="1">
          <p15:clr>
            <a:srgbClr val="A4A3A4"/>
          </p15:clr>
        </p15:guide>
        <p15:guide id="9" pos="11520" userDrawn="1">
          <p15:clr>
            <a:srgbClr val="A4A3A4"/>
          </p15:clr>
        </p15:guide>
        <p15:guide id="10" pos="11232" userDrawn="1">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4.png"/><Relationship Id="rId21" Type="http://schemas.openxmlformats.org/officeDocument/2006/relationships/image" Target="../media/image21.jpeg"/><Relationship Id="rId7" Type="http://schemas.openxmlformats.org/officeDocument/2006/relationships/image" Target="../media/image8.jpg"/><Relationship Id="rId12" Type="http://schemas.openxmlformats.org/officeDocument/2006/relationships/image" Target="../media/image12.jpeg"/><Relationship Id="rId17" Type="http://schemas.openxmlformats.org/officeDocument/2006/relationships/image" Target="../media/image17.jpeg"/><Relationship Id="rId2" Type="http://schemas.openxmlformats.org/officeDocument/2006/relationships/image" Target="../media/image3.png"/><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jpeg"/><Relationship Id="rId5" Type="http://schemas.openxmlformats.org/officeDocument/2006/relationships/image" Target="../media/image6.png"/><Relationship Id="rId15" Type="http://schemas.openxmlformats.org/officeDocument/2006/relationships/image" Target="../media/image15.jpeg"/><Relationship Id="rId10" Type="http://schemas.openxmlformats.org/officeDocument/2006/relationships/image" Target="../media/image10.jpeg"/><Relationship Id="rId19" Type="http://schemas.openxmlformats.org/officeDocument/2006/relationships/image" Target="../media/image19.jpeg"/><Relationship Id="rId4" Type="http://schemas.openxmlformats.org/officeDocument/2006/relationships/image" Target="../media/image5.png"/><Relationship Id="rId9" Type="http://schemas.microsoft.com/office/2007/relationships/hdphoto" Target="../media/hdphoto1.wdp"/><Relationship Id="rId14" Type="http://schemas.openxmlformats.org/officeDocument/2006/relationships/image" Target="../media/image14.jpeg"/><Relationship Id="rId22"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NASA Jet Propulsion Laboratory</a:t>
            </a:r>
          </a:p>
        </p:txBody>
      </p:sp>
      <p:sp>
        <p:nvSpPr>
          <p:cNvPr id="4" name="Text Placeholder 3"/>
          <p:cNvSpPr>
            <a:spLocks noGrp="1"/>
          </p:cNvSpPr>
          <p:nvPr>
            <p:ph type="body" sz="quarter" idx="11"/>
          </p:nvPr>
        </p:nvSpPr>
        <p:spPr/>
        <p:txBody>
          <a:bodyPr/>
          <a:lstStyle/>
          <a:p>
            <a:r>
              <a:rPr lang="en-US" dirty="0"/>
              <a:t>Using Remote Sensing to Detect Wastewater Plumes and Assess Their Impact on Public Water Quality in Los Angeles County, California</a:t>
            </a:r>
          </a:p>
        </p:txBody>
      </p:sp>
      <p:sp>
        <p:nvSpPr>
          <p:cNvPr id="5" name="Text Placeholder 4"/>
          <p:cNvSpPr>
            <a:spLocks noGrp="1"/>
          </p:cNvSpPr>
          <p:nvPr>
            <p:ph type="body" sz="quarter" idx="10"/>
          </p:nvPr>
        </p:nvSpPr>
        <p:spPr/>
        <p:txBody>
          <a:bodyPr/>
          <a:lstStyle/>
          <a:p>
            <a:r>
              <a:rPr lang="en-US" dirty="0" smtClean="0"/>
              <a:t>Los Angeles Oceans</a:t>
            </a:r>
            <a:endParaRPr lang="en-US" dirty="0"/>
          </a:p>
        </p:txBody>
      </p:sp>
      <p:sp>
        <p:nvSpPr>
          <p:cNvPr id="9" name="Text Placeholder 16"/>
          <p:cNvSpPr txBox="1">
            <a:spLocks/>
          </p:cNvSpPr>
          <p:nvPr/>
        </p:nvSpPr>
        <p:spPr>
          <a:xfrm>
            <a:off x="835742" y="33990053"/>
            <a:ext cx="7379368" cy="71300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Left to right: Lindsay </a:t>
            </a:r>
            <a:r>
              <a:rPr lang="en-US" dirty="0" err="1" smtClean="0"/>
              <a:t>Almaleh</a:t>
            </a:r>
            <a:r>
              <a:rPr lang="en-US" dirty="0" smtClean="0"/>
              <a:t>, Mark Barker, Rebecca Trinh (Team Lead)</a:t>
            </a:r>
          </a:p>
        </p:txBody>
      </p:sp>
      <p:sp>
        <p:nvSpPr>
          <p:cNvPr id="10" name="Text Placeholder 16"/>
          <p:cNvSpPr txBox="1">
            <a:spLocks/>
          </p:cNvSpPr>
          <p:nvPr/>
        </p:nvSpPr>
        <p:spPr>
          <a:xfrm>
            <a:off x="9601200" y="33990053"/>
            <a:ext cx="8229600" cy="71071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dirty="0" smtClean="0"/>
              <a:t>Hyperion Treatment Plant – City Of Los Angeles</a:t>
            </a:r>
          </a:p>
        </p:txBody>
      </p:sp>
      <p:sp>
        <p:nvSpPr>
          <p:cNvPr id="11" name="Text Placeholder 16"/>
          <p:cNvSpPr txBox="1">
            <a:spLocks/>
          </p:cNvSpPr>
          <p:nvPr/>
        </p:nvSpPr>
        <p:spPr>
          <a:xfrm>
            <a:off x="18288000" y="28939241"/>
            <a:ext cx="8229600" cy="56813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10000"/>
              </a:lnSpc>
            </a:pPr>
            <a:r>
              <a:rPr lang="en-US" dirty="0"/>
              <a:t>We would like to thank our science </a:t>
            </a:r>
            <a:r>
              <a:rPr lang="en-US" dirty="0" smtClean="0"/>
              <a:t>advisors, Ben </a:t>
            </a:r>
            <a:r>
              <a:rPr lang="en-US" dirty="0"/>
              <a:t>Holt and Michelle Gierach </a:t>
            </a:r>
            <a:r>
              <a:rPr lang="en-US" dirty="0" smtClean="0"/>
              <a:t>(NASA JPL) </a:t>
            </a:r>
            <a:r>
              <a:rPr lang="en-US" dirty="0"/>
              <a:t>for assisting us </a:t>
            </a:r>
            <a:r>
              <a:rPr lang="en-US" dirty="0" smtClean="0"/>
              <a:t>in data </a:t>
            </a:r>
            <a:r>
              <a:rPr lang="en-US" dirty="0"/>
              <a:t>retrieval </a:t>
            </a:r>
            <a:r>
              <a:rPr lang="en-US" dirty="0" smtClean="0"/>
              <a:t>and </a:t>
            </a:r>
            <a:r>
              <a:rPr lang="en-US" dirty="0"/>
              <a:t>analysis.  </a:t>
            </a:r>
            <a:endParaRPr lang="en-US" dirty="0" smtClean="0"/>
          </a:p>
          <a:p>
            <a:pPr algn="just">
              <a:lnSpc>
                <a:spcPct val="110000"/>
              </a:lnSpc>
            </a:pPr>
            <a:r>
              <a:rPr lang="en-US" dirty="0" smtClean="0"/>
              <a:t>We </a:t>
            </a:r>
            <a:r>
              <a:rPr lang="en-US" dirty="0"/>
              <a:t>would also like to acknowledge our project partners: Curtis Cash, Ashley Booth, and Mas </a:t>
            </a:r>
            <a:r>
              <a:rPr lang="en-US" dirty="0" err="1"/>
              <a:t>Dojiri</a:t>
            </a:r>
            <a:r>
              <a:rPr lang="en-US" dirty="0"/>
              <a:t> at the Hyperion Treatment Plant. Their contributions, along with the NASA DEVELOP Program, have made this project possible.</a:t>
            </a:r>
            <a:endParaRPr lang="de-DE" dirty="0"/>
          </a:p>
          <a:p>
            <a:pPr algn="just">
              <a:lnSpc>
                <a:spcPct val="110000"/>
              </a:lnSpc>
            </a:pPr>
            <a:r>
              <a:rPr lang="en-US" dirty="0" smtClean="0"/>
              <a:t>We would lastly like to thank Christine Rains</a:t>
            </a:r>
            <a:r>
              <a:rPr lang="en-US" dirty="0"/>
              <a:t> </a:t>
            </a:r>
            <a:r>
              <a:rPr lang="en-US" dirty="0" smtClean="0"/>
              <a:t>and Jack Pan, contributors on the first phase of this project.</a:t>
            </a:r>
            <a:endParaRPr lang="en-US" dirty="0"/>
          </a:p>
        </p:txBody>
      </p:sp>
      <p:sp>
        <p:nvSpPr>
          <p:cNvPr id="12" name="Text Placeholder 16"/>
          <p:cNvSpPr txBox="1">
            <a:spLocks/>
          </p:cNvSpPr>
          <p:nvPr/>
        </p:nvSpPr>
        <p:spPr>
          <a:xfrm>
            <a:off x="18251200" y="22423740"/>
            <a:ext cx="8229600" cy="562935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dirty="0"/>
              <a:t>Remote sensing techniques </a:t>
            </a:r>
            <a:r>
              <a:rPr lang="en-US" dirty="0" smtClean="0"/>
              <a:t>can be used to detect </a:t>
            </a:r>
            <a:r>
              <a:rPr lang="en-US" dirty="0"/>
              <a:t>wastewater </a:t>
            </a:r>
            <a:r>
              <a:rPr lang="en-US" dirty="0" smtClean="0"/>
              <a:t>by analyzing certain signatures: chlorophyll-a, surface sediment, turbidity, and sea surface temperature.</a:t>
            </a:r>
            <a:endParaRPr lang="en-US" dirty="0"/>
          </a:p>
          <a:p>
            <a:pPr marL="347663" indent="-347663"/>
            <a:r>
              <a:rPr lang="en-US" dirty="0"/>
              <a:t>Synthetic Aperture Radar (SAR) data were unable to detect surface roughness signatures of the effluent plume during this diversion, due to a combination of lack of data and low </a:t>
            </a:r>
            <a:r>
              <a:rPr lang="en-US" dirty="0" smtClean="0"/>
              <a:t>resolution.</a:t>
            </a:r>
            <a:endParaRPr lang="en-US" dirty="0"/>
          </a:p>
          <a:p>
            <a:pPr marL="347663" indent="-347663"/>
            <a:r>
              <a:rPr lang="en-US" dirty="0"/>
              <a:t>Colder sea surface temperature signatures </a:t>
            </a:r>
            <a:r>
              <a:rPr lang="en-US" dirty="0" smtClean="0"/>
              <a:t>were localized </a:t>
            </a:r>
            <a:r>
              <a:rPr lang="en-US" dirty="0"/>
              <a:t>only around the 1-mile pipe </a:t>
            </a:r>
            <a:r>
              <a:rPr lang="en-US" dirty="0" smtClean="0"/>
              <a:t>while it was active during the diversion</a:t>
            </a:r>
            <a:r>
              <a:rPr lang="en-US" dirty="0"/>
              <a:t>.</a:t>
            </a:r>
          </a:p>
          <a:p>
            <a:pPr marL="347663" indent="-347663"/>
            <a:r>
              <a:rPr lang="en-US" dirty="0" smtClean="0"/>
              <a:t>Nutrients from effluent stimulated phytoplankton blooms in Santa Monica Bay, but did not cause any harmful algal blooms</a:t>
            </a:r>
          </a:p>
        </p:txBody>
      </p:sp>
      <p:sp>
        <p:nvSpPr>
          <p:cNvPr id="6" name="Text Placeholder 16"/>
          <p:cNvSpPr txBox="1">
            <a:spLocks/>
          </p:cNvSpPr>
          <p:nvPr/>
        </p:nvSpPr>
        <p:spPr>
          <a:xfrm>
            <a:off x="914400" y="6269159"/>
            <a:ext cx="16916400" cy="576072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lnSpc>
                <a:spcPct val="110000"/>
              </a:lnSpc>
            </a:pPr>
            <a:endParaRPr lang="en-US" dirty="0" smtClean="0">
              <a:latin typeface="+mj-lt"/>
            </a:endParaRPr>
          </a:p>
        </p:txBody>
      </p:sp>
      <p:sp>
        <p:nvSpPr>
          <p:cNvPr id="15" name="Text Placeholder 16"/>
          <p:cNvSpPr txBox="1">
            <a:spLocks/>
          </p:cNvSpPr>
          <p:nvPr/>
        </p:nvSpPr>
        <p:spPr>
          <a:xfrm>
            <a:off x="18288000" y="6368171"/>
            <a:ext cx="8458200" cy="57607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r>
              <a:rPr lang="en-US" b="1" dirty="0" smtClean="0"/>
              <a:t>Coordinate </a:t>
            </a:r>
            <a:r>
              <a:rPr lang="en-US" dirty="0" smtClean="0"/>
              <a:t>with the Hyperion Treatment Plant research team in obtaining in-situ readings taken in the LA Basin</a:t>
            </a:r>
            <a:endParaRPr lang="en-US" b="1" dirty="0" smtClean="0"/>
          </a:p>
          <a:p>
            <a:pPr marL="347663" indent="-347663" algn="just"/>
            <a:r>
              <a:rPr lang="en-US" b="1" dirty="0" smtClean="0"/>
              <a:t>Combine</a:t>
            </a:r>
            <a:r>
              <a:rPr lang="en-US" dirty="0" smtClean="0"/>
              <a:t> </a:t>
            </a:r>
            <a:r>
              <a:rPr lang="en-US" dirty="0"/>
              <a:t>NASA Earth </a:t>
            </a:r>
            <a:r>
              <a:rPr lang="en-US" dirty="0" smtClean="0"/>
              <a:t>observations </a:t>
            </a:r>
            <a:r>
              <a:rPr lang="en-US" dirty="0"/>
              <a:t>and </a:t>
            </a:r>
            <a:r>
              <a:rPr lang="en-US" dirty="0" smtClean="0"/>
              <a:t>i</a:t>
            </a:r>
            <a:r>
              <a:rPr lang="en-US" i="1" dirty="0" smtClean="0"/>
              <a:t>n </a:t>
            </a:r>
            <a:r>
              <a:rPr lang="en-US" i="1" dirty="0"/>
              <a:t>situ</a:t>
            </a:r>
            <a:r>
              <a:rPr lang="en-US" dirty="0"/>
              <a:t> </a:t>
            </a:r>
            <a:r>
              <a:rPr lang="en-US" dirty="0" smtClean="0"/>
              <a:t>readings </a:t>
            </a:r>
            <a:r>
              <a:rPr lang="en-US" dirty="0"/>
              <a:t>taken during the outflow </a:t>
            </a:r>
            <a:r>
              <a:rPr lang="en-US" dirty="0" smtClean="0"/>
              <a:t>event</a:t>
            </a:r>
          </a:p>
          <a:p>
            <a:pPr marL="347663" indent="-347663" algn="just"/>
            <a:r>
              <a:rPr lang="en-US" b="1" dirty="0"/>
              <a:t>D</a:t>
            </a:r>
            <a:r>
              <a:rPr lang="en-US" b="1" dirty="0" smtClean="0"/>
              <a:t>etermine</a:t>
            </a:r>
            <a:r>
              <a:rPr lang="en-US" dirty="0" smtClean="0"/>
              <a:t> </a:t>
            </a:r>
            <a:r>
              <a:rPr lang="en-US" dirty="0"/>
              <a:t>whether the expelled effluent is negatively impacting the local plant and wildlife or washing ashore to potentially contaminate </a:t>
            </a:r>
            <a:r>
              <a:rPr lang="en-US" dirty="0" smtClean="0"/>
              <a:t>popular beaches</a:t>
            </a:r>
            <a:endParaRPr lang="en-US" dirty="0"/>
          </a:p>
          <a:p>
            <a:pPr marL="347663" indent="-347663" algn="just"/>
            <a:endParaRPr lang="en-US" dirty="0">
              <a:latin typeface="+mj-lt"/>
            </a:endParaRPr>
          </a:p>
        </p:txBody>
      </p:sp>
      <p:sp>
        <p:nvSpPr>
          <p:cNvPr id="16" name="TextBox 15"/>
          <p:cNvSpPr txBox="1"/>
          <p:nvPr/>
        </p:nvSpPr>
        <p:spPr>
          <a:xfrm>
            <a:off x="914400" y="5510709"/>
            <a:ext cx="16916399"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Abstract</a:t>
            </a:r>
          </a:p>
        </p:txBody>
      </p:sp>
      <p:sp>
        <p:nvSpPr>
          <p:cNvPr id="23" name="TextBox 22"/>
          <p:cNvSpPr txBox="1"/>
          <p:nvPr/>
        </p:nvSpPr>
        <p:spPr>
          <a:xfrm>
            <a:off x="18288000" y="550498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Objectives</a:t>
            </a:r>
          </a:p>
        </p:txBody>
      </p:sp>
      <p:sp>
        <p:nvSpPr>
          <p:cNvPr id="24" name="TextBox 23"/>
          <p:cNvSpPr txBox="1"/>
          <p:nvPr/>
        </p:nvSpPr>
        <p:spPr>
          <a:xfrm>
            <a:off x="914399" y="11205181"/>
            <a:ext cx="169164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Methodology</a:t>
            </a:r>
          </a:p>
        </p:txBody>
      </p:sp>
      <p:sp>
        <p:nvSpPr>
          <p:cNvPr id="25" name="TextBox 24"/>
          <p:cNvSpPr txBox="1"/>
          <p:nvPr/>
        </p:nvSpPr>
        <p:spPr>
          <a:xfrm>
            <a:off x="18287999" y="9921219"/>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Study Area</a:t>
            </a:r>
          </a:p>
        </p:txBody>
      </p:sp>
      <p:sp>
        <p:nvSpPr>
          <p:cNvPr id="26" name="TextBox 25"/>
          <p:cNvSpPr txBox="1"/>
          <p:nvPr/>
        </p:nvSpPr>
        <p:spPr>
          <a:xfrm>
            <a:off x="18288000" y="16610988"/>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Earth Observations</a:t>
            </a:r>
          </a:p>
        </p:txBody>
      </p:sp>
      <p:sp>
        <p:nvSpPr>
          <p:cNvPr id="27" name="TextBox 26"/>
          <p:cNvSpPr txBox="1"/>
          <p:nvPr/>
        </p:nvSpPr>
        <p:spPr>
          <a:xfrm>
            <a:off x="835742" y="19465104"/>
            <a:ext cx="16916398"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Results</a:t>
            </a:r>
          </a:p>
        </p:txBody>
      </p:sp>
      <p:sp>
        <p:nvSpPr>
          <p:cNvPr id="28" name="TextBox 27"/>
          <p:cNvSpPr txBox="1"/>
          <p:nvPr/>
        </p:nvSpPr>
        <p:spPr>
          <a:xfrm>
            <a:off x="18288000" y="21616656"/>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Conclusions</a:t>
            </a:r>
          </a:p>
        </p:txBody>
      </p:sp>
      <p:sp>
        <p:nvSpPr>
          <p:cNvPr id="29" name="TextBox 28"/>
          <p:cNvSpPr txBox="1"/>
          <p:nvPr/>
        </p:nvSpPr>
        <p:spPr>
          <a:xfrm>
            <a:off x="18288000" y="28148399"/>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Acknowledgements</a:t>
            </a:r>
          </a:p>
        </p:txBody>
      </p:sp>
      <p:sp>
        <p:nvSpPr>
          <p:cNvPr id="30" name="TextBox 29"/>
          <p:cNvSpPr txBox="1"/>
          <p:nvPr/>
        </p:nvSpPr>
        <p:spPr>
          <a:xfrm>
            <a:off x="9554958" y="28148399"/>
            <a:ext cx="462626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Project Partners</a:t>
            </a:r>
          </a:p>
        </p:txBody>
      </p:sp>
      <p:sp>
        <p:nvSpPr>
          <p:cNvPr id="31" name="TextBox 30"/>
          <p:cNvSpPr txBox="1"/>
          <p:nvPr/>
        </p:nvSpPr>
        <p:spPr>
          <a:xfrm>
            <a:off x="914400" y="28148399"/>
            <a:ext cx="8229600" cy="769441"/>
          </a:xfrm>
          <a:prstGeom prst="rect">
            <a:avLst/>
          </a:prstGeom>
          <a:noFill/>
        </p:spPr>
        <p:txBody>
          <a:bodyPr wrap="square" rtlCol="0">
            <a:spAutoFit/>
          </a:bodyPr>
          <a:lstStyle/>
          <a:p>
            <a:r>
              <a:rPr lang="en-US" sz="4400" b="1" dirty="0" smtClean="0">
                <a:solidFill>
                  <a:schemeClr val="accent1"/>
                </a:solidFill>
                <a:latin typeface="Century Gothic" panose="020B0502020202020204" pitchFamily="34" charset="0"/>
              </a:rPr>
              <a:t>Team Members</a:t>
            </a:r>
          </a:p>
        </p:txBody>
      </p:sp>
      <p:sp>
        <p:nvSpPr>
          <p:cNvPr id="32" name="Team Members"/>
          <p:cNvSpPr txBox="1">
            <a:spLocks/>
          </p:cNvSpPr>
          <p:nvPr/>
        </p:nvSpPr>
        <p:spPr>
          <a:xfrm>
            <a:off x="914400" y="4148883"/>
            <a:ext cx="25603200" cy="1330755"/>
          </a:xfrm>
          <a:prstGeom prst="rect">
            <a:avLst/>
          </a:prstGeom>
        </p:spPr>
        <p:txBody>
          <a:bodyPr anchor="t"/>
          <a:lstStyle>
            <a:lvl1pPr marL="0" indent="0" algn="ctr" defTabSz="2743200" rtl="0" eaLnBrk="1" latinLnBrk="0" hangingPunct="1">
              <a:lnSpc>
                <a:spcPct val="90000"/>
              </a:lnSpc>
              <a:spcBef>
                <a:spcPts val="0"/>
              </a:spcBef>
              <a:buFont typeface="Arial" panose="020B0604020202020204" pitchFamily="34" charset="0"/>
              <a:buNone/>
              <a:defRPr sz="32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smtClean="0"/>
              <a:t>Rebecca Trinh (Project Lead), Lindsay </a:t>
            </a:r>
            <a:r>
              <a:rPr lang="en-US" dirty="0" err="1" smtClean="0"/>
              <a:t>Almaleh</a:t>
            </a:r>
            <a:r>
              <a:rPr lang="en-US" dirty="0" smtClean="0"/>
              <a:t>, Mark Barker</a:t>
            </a:r>
          </a:p>
          <a:p>
            <a:r>
              <a:rPr lang="en-US" sz="2400" dirty="0" smtClean="0"/>
              <a:t>DEVELOP National Program at NASA Jet Propulsion Laboratory</a:t>
            </a:r>
            <a:endParaRPr lang="en-US" sz="2400" dirty="0"/>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71871" y="17581972"/>
            <a:ext cx="2168427" cy="1632344"/>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26928" y="17584387"/>
            <a:ext cx="3106603" cy="162751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15464">
            <a:off x="18831827" y="19544589"/>
            <a:ext cx="3012288" cy="2468402"/>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23515" y="19937257"/>
            <a:ext cx="3386684" cy="1135950"/>
          </a:xfrm>
          <a:prstGeom prst="rect">
            <a:avLst/>
          </a:prstGeom>
        </p:spPr>
      </p:pic>
      <p:sp>
        <p:nvSpPr>
          <p:cNvPr id="34" name="Rounded Rectangle 33"/>
          <p:cNvSpPr/>
          <p:nvPr/>
        </p:nvSpPr>
        <p:spPr>
          <a:xfrm>
            <a:off x="1215185" y="16865654"/>
            <a:ext cx="3657602" cy="1343885"/>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s-ES" sz="3200" b="1" dirty="0" smtClean="0"/>
              <a:t>ALOS </a:t>
            </a:r>
            <a:r>
              <a:rPr lang="es-ES" sz="3200" b="1" dirty="0"/>
              <a:t>– 2 (JAXA)</a:t>
            </a:r>
          </a:p>
          <a:p>
            <a:pPr algn="ctr"/>
            <a:r>
              <a:rPr lang="es-ES" sz="3200" b="1" dirty="0" err="1"/>
              <a:t>Sentinel</a:t>
            </a:r>
            <a:r>
              <a:rPr lang="es-ES" sz="3200" b="1" dirty="0"/>
              <a:t> – 1 (ESA)</a:t>
            </a:r>
          </a:p>
          <a:p>
            <a:pPr algn="ctr"/>
            <a:endParaRPr lang="en-US" sz="3200" b="1" dirty="0" smtClean="0"/>
          </a:p>
        </p:txBody>
      </p:sp>
      <p:sp>
        <p:nvSpPr>
          <p:cNvPr id="39" name="Rounded Rectangle 38"/>
          <p:cNvSpPr/>
          <p:nvPr/>
        </p:nvSpPr>
        <p:spPr>
          <a:xfrm>
            <a:off x="1215185" y="13440417"/>
            <a:ext cx="3657601" cy="1275624"/>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t>Landsat-8, TIR </a:t>
            </a:r>
          </a:p>
          <a:p>
            <a:pPr algn="ctr"/>
            <a:r>
              <a:rPr lang="en-US" sz="3200" b="1" dirty="0" smtClean="0"/>
              <a:t>Aqua, MODIS</a:t>
            </a:r>
          </a:p>
        </p:txBody>
      </p:sp>
      <p:sp>
        <p:nvSpPr>
          <p:cNvPr id="43" name="Rounded Rectangle 42"/>
          <p:cNvSpPr/>
          <p:nvPr/>
        </p:nvSpPr>
        <p:spPr>
          <a:xfrm>
            <a:off x="5923547" y="12814774"/>
            <a:ext cx="3801980" cy="1653692"/>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t>Chlorophyll-a</a:t>
            </a:r>
          </a:p>
          <a:p>
            <a:pPr algn="ctr"/>
            <a:r>
              <a:rPr lang="en-US" sz="3200" b="1" dirty="0" smtClean="0"/>
              <a:t>Surface Sediment</a:t>
            </a:r>
          </a:p>
          <a:p>
            <a:pPr algn="ctr"/>
            <a:r>
              <a:rPr lang="en-US" sz="3200" b="1" dirty="0" smtClean="0"/>
              <a:t>Turbidity </a:t>
            </a:r>
          </a:p>
          <a:p>
            <a:pPr algn="ctr"/>
            <a:endParaRPr lang="en-US" sz="3200" dirty="0"/>
          </a:p>
        </p:txBody>
      </p:sp>
      <p:sp>
        <p:nvSpPr>
          <p:cNvPr id="44" name="Rounded Rectangle 43"/>
          <p:cNvSpPr/>
          <p:nvPr/>
        </p:nvSpPr>
        <p:spPr>
          <a:xfrm>
            <a:off x="5901334" y="14615364"/>
            <a:ext cx="3801979" cy="1247465"/>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t>Sea Surface Temperature</a:t>
            </a:r>
          </a:p>
          <a:p>
            <a:pPr algn="ctr"/>
            <a:endParaRPr lang="en-US" sz="3200" dirty="0"/>
          </a:p>
        </p:txBody>
      </p:sp>
      <p:sp>
        <p:nvSpPr>
          <p:cNvPr id="45" name="Rounded Rectangle 44"/>
          <p:cNvSpPr/>
          <p:nvPr/>
        </p:nvSpPr>
        <p:spPr>
          <a:xfrm>
            <a:off x="596061" y="18583987"/>
            <a:ext cx="4895850" cy="701555"/>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i="1" dirty="0" smtClean="0"/>
              <a:t>In </a:t>
            </a:r>
            <a:r>
              <a:rPr lang="en-US" sz="3200" b="1" i="1" dirty="0"/>
              <a:t>S</a:t>
            </a:r>
            <a:r>
              <a:rPr lang="en-US" sz="3200" b="1" i="1" dirty="0" smtClean="0"/>
              <a:t>itu </a:t>
            </a:r>
            <a:r>
              <a:rPr lang="en-US" sz="3200" b="1" dirty="0" smtClean="0"/>
              <a:t>Measurements</a:t>
            </a:r>
          </a:p>
          <a:p>
            <a:pPr algn="ctr"/>
            <a:endParaRPr lang="en-US" sz="3200" dirty="0"/>
          </a:p>
        </p:txBody>
      </p:sp>
      <p:sp>
        <p:nvSpPr>
          <p:cNvPr id="49" name="TextBox 48"/>
          <p:cNvSpPr txBox="1"/>
          <p:nvPr/>
        </p:nvSpPr>
        <p:spPr>
          <a:xfrm>
            <a:off x="18234088" y="19218834"/>
            <a:ext cx="1733167" cy="584775"/>
          </a:xfrm>
          <a:prstGeom prst="rect">
            <a:avLst/>
          </a:prstGeom>
          <a:noFill/>
        </p:spPr>
        <p:txBody>
          <a:bodyPr wrap="none" rtlCol="0">
            <a:spAutoFit/>
          </a:bodyPr>
          <a:lstStyle/>
          <a:p>
            <a:r>
              <a:rPr lang="en-US" sz="3200" dirty="0" smtClean="0"/>
              <a:t>Landsat 8</a:t>
            </a:r>
            <a:endParaRPr lang="en-US" sz="3200"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287999" y="17581972"/>
            <a:ext cx="1997243" cy="1632344"/>
          </a:xfrm>
          <a:prstGeom prst="rect">
            <a:avLst/>
          </a:prstGeom>
        </p:spPr>
      </p:pic>
      <p:sp>
        <p:nvSpPr>
          <p:cNvPr id="50" name="TextBox 49"/>
          <p:cNvSpPr txBox="1"/>
          <p:nvPr/>
        </p:nvSpPr>
        <p:spPr>
          <a:xfrm>
            <a:off x="23296441" y="21108822"/>
            <a:ext cx="1741182" cy="584775"/>
          </a:xfrm>
          <a:prstGeom prst="rect">
            <a:avLst/>
          </a:prstGeom>
          <a:noFill/>
        </p:spPr>
        <p:txBody>
          <a:bodyPr wrap="none" rtlCol="0">
            <a:spAutoFit/>
          </a:bodyPr>
          <a:lstStyle/>
          <a:p>
            <a:r>
              <a:rPr lang="en-US" sz="3200" dirty="0" smtClean="0"/>
              <a:t>ALOS - 2</a:t>
            </a:r>
            <a:endParaRPr lang="en-US" sz="3200" dirty="0"/>
          </a:p>
        </p:txBody>
      </p:sp>
      <p:sp>
        <p:nvSpPr>
          <p:cNvPr id="51" name="TextBox 50"/>
          <p:cNvSpPr txBox="1"/>
          <p:nvPr/>
        </p:nvSpPr>
        <p:spPr>
          <a:xfrm>
            <a:off x="19211704" y="21058250"/>
            <a:ext cx="1980029" cy="584775"/>
          </a:xfrm>
          <a:prstGeom prst="rect">
            <a:avLst/>
          </a:prstGeom>
          <a:noFill/>
        </p:spPr>
        <p:txBody>
          <a:bodyPr wrap="none" rtlCol="0">
            <a:spAutoFit/>
          </a:bodyPr>
          <a:lstStyle/>
          <a:p>
            <a:r>
              <a:rPr lang="en-US" sz="3200" dirty="0" smtClean="0"/>
              <a:t>Sentinel - 1</a:t>
            </a:r>
            <a:endParaRPr lang="en-US" sz="3200" dirty="0"/>
          </a:p>
        </p:txBody>
      </p:sp>
      <p:sp>
        <p:nvSpPr>
          <p:cNvPr id="52" name="TextBox 51"/>
          <p:cNvSpPr txBox="1"/>
          <p:nvPr/>
        </p:nvSpPr>
        <p:spPr>
          <a:xfrm>
            <a:off x="23479657" y="19208493"/>
            <a:ext cx="2683748" cy="584775"/>
          </a:xfrm>
          <a:prstGeom prst="rect">
            <a:avLst/>
          </a:prstGeom>
          <a:noFill/>
        </p:spPr>
        <p:txBody>
          <a:bodyPr wrap="none" rtlCol="0">
            <a:spAutoFit/>
          </a:bodyPr>
          <a:lstStyle/>
          <a:p>
            <a:r>
              <a:rPr lang="en-US" sz="3200" dirty="0" smtClean="0"/>
              <a:t>Aqua - MODIS</a:t>
            </a:r>
            <a:endParaRPr lang="en-US" sz="3200" dirty="0"/>
          </a:p>
        </p:txBody>
      </p:sp>
      <p:sp>
        <p:nvSpPr>
          <p:cNvPr id="53" name="TextBox 52"/>
          <p:cNvSpPr txBox="1"/>
          <p:nvPr/>
        </p:nvSpPr>
        <p:spPr>
          <a:xfrm>
            <a:off x="20636039" y="19218834"/>
            <a:ext cx="2440092" cy="584775"/>
          </a:xfrm>
          <a:prstGeom prst="rect">
            <a:avLst/>
          </a:prstGeom>
          <a:noFill/>
        </p:spPr>
        <p:txBody>
          <a:bodyPr wrap="none" rtlCol="0">
            <a:spAutoFit/>
          </a:bodyPr>
          <a:lstStyle/>
          <a:p>
            <a:r>
              <a:rPr lang="en-US" sz="3200" dirty="0" smtClean="0"/>
              <a:t>Terra-ASTER</a:t>
            </a:r>
            <a:endParaRPr lang="en-US" sz="3200" dirty="0"/>
          </a:p>
        </p:txBody>
      </p:sp>
      <p:sp>
        <p:nvSpPr>
          <p:cNvPr id="55" name="Rounded Rectangle 54"/>
          <p:cNvSpPr/>
          <p:nvPr/>
        </p:nvSpPr>
        <p:spPr>
          <a:xfrm>
            <a:off x="914398" y="12182883"/>
            <a:ext cx="4259180" cy="1164159"/>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t>NASA Earth observations:</a:t>
            </a:r>
          </a:p>
          <a:p>
            <a:pPr algn="ctr"/>
            <a:endParaRPr lang="en-US" sz="3200" dirty="0"/>
          </a:p>
        </p:txBody>
      </p:sp>
      <p:sp>
        <p:nvSpPr>
          <p:cNvPr id="56" name="Rounded Rectangle 55"/>
          <p:cNvSpPr/>
          <p:nvPr/>
        </p:nvSpPr>
        <p:spPr>
          <a:xfrm>
            <a:off x="1215186" y="14888320"/>
            <a:ext cx="3635386" cy="701555"/>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t>Terra, ASTER</a:t>
            </a:r>
          </a:p>
          <a:p>
            <a:pPr algn="ctr"/>
            <a:endParaRPr lang="en-US" sz="3200" b="1" dirty="0"/>
          </a:p>
        </p:txBody>
      </p:sp>
      <p:cxnSp>
        <p:nvCxnSpPr>
          <p:cNvPr id="58" name="Straight Arrow Connector 57"/>
          <p:cNvCxnSpPr>
            <a:stCxn id="39" idx="3"/>
            <a:endCxn id="43" idx="1"/>
          </p:cNvCxnSpPr>
          <p:nvPr/>
        </p:nvCxnSpPr>
        <p:spPr>
          <a:xfrm flipV="1">
            <a:off x="4872786" y="13641620"/>
            <a:ext cx="1050761" cy="436609"/>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stCxn id="56" idx="3"/>
            <a:endCxn id="44" idx="1"/>
          </p:cNvCxnSpPr>
          <p:nvPr/>
        </p:nvCxnSpPr>
        <p:spPr>
          <a:xfrm flipV="1">
            <a:off x="4850572" y="15239097"/>
            <a:ext cx="1050762" cy="1"/>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39" idx="3"/>
            <a:endCxn id="44" idx="1"/>
          </p:cNvCxnSpPr>
          <p:nvPr/>
        </p:nvCxnSpPr>
        <p:spPr>
          <a:xfrm>
            <a:off x="4872786" y="14078229"/>
            <a:ext cx="1028548" cy="1160868"/>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0" name="Rounded Rectangle 69"/>
          <p:cNvSpPr/>
          <p:nvPr/>
        </p:nvSpPr>
        <p:spPr>
          <a:xfrm>
            <a:off x="5923547" y="16906576"/>
            <a:ext cx="3801978" cy="1247465"/>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t>Sea Surface Roughness</a:t>
            </a:r>
          </a:p>
          <a:p>
            <a:pPr algn="ctr"/>
            <a:endParaRPr lang="en-US" sz="3200" dirty="0"/>
          </a:p>
        </p:txBody>
      </p:sp>
      <p:cxnSp>
        <p:nvCxnSpPr>
          <p:cNvPr id="72" name="Straight Arrow Connector 71"/>
          <p:cNvCxnSpPr>
            <a:stCxn id="34" idx="3"/>
            <a:endCxn id="70" idx="1"/>
          </p:cNvCxnSpPr>
          <p:nvPr/>
        </p:nvCxnSpPr>
        <p:spPr>
          <a:xfrm flipV="1">
            <a:off x="4872787" y="17530309"/>
            <a:ext cx="1050760" cy="7288"/>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0" name="Rounded Rectangle 79"/>
          <p:cNvSpPr/>
          <p:nvPr/>
        </p:nvSpPr>
        <p:spPr>
          <a:xfrm>
            <a:off x="14929525" y="13641621"/>
            <a:ext cx="3037633" cy="3224034"/>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Effluent</a:t>
            </a:r>
          </a:p>
          <a:p>
            <a:pPr algn="ctr"/>
            <a:r>
              <a:rPr lang="en-US" sz="3200" b="1" dirty="0" smtClean="0"/>
              <a:t>impact</a:t>
            </a:r>
          </a:p>
          <a:p>
            <a:pPr algn="ctr"/>
            <a:r>
              <a:rPr lang="en-US" sz="3200" b="1" dirty="0" smtClean="0"/>
              <a:t>on </a:t>
            </a:r>
            <a:r>
              <a:rPr lang="en-US" sz="3200" b="1" dirty="0" smtClean="0"/>
              <a:t>local </a:t>
            </a:r>
            <a:r>
              <a:rPr lang="en-US" sz="3200" b="1" dirty="0" smtClean="0"/>
              <a:t>e</a:t>
            </a:r>
            <a:r>
              <a:rPr lang="en-US" sz="3200" b="1" dirty="0" smtClean="0"/>
              <a:t>cosystem and human health</a:t>
            </a:r>
            <a:endParaRPr lang="en-US" sz="3200" dirty="0"/>
          </a:p>
        </p:txBody>
      </p:sp>
      <p:sp>
        <p:nvSpPr>
          <p:cNvPr id="81" name="Rounded Rectangle 80"/>
          <p:cNvSpPr/>
          <p:nvPr/>
        </p:nvSpPr>
        <p:spPr>
          <a:xfrm>
            <a:off x="10557593" y="14071864"/>
            <a:ext cx="3611925" cy="2322001"/>
          </a:xfrm>
          <a:prstGeom prst="roundRect">
            <a:avLst/>
          </a:prstGeom>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t>Spatiotemporal </a:t>
            </a:r>
          </a:p>
          <a:p>
            <a:pPr algn="ctr"/>
            <a:r>
              <a:rPr lang="en-US" sz="3200" b="1" dirty="0" smtClean="0"/>
              <a:t>Analysis of combined </a:t>
            </a:r>
          </a:p>
          <a:p>
            <a:pPr algn="ctr"/>
            <a:r>
              <a:rPr lang="en-US" sz="3200" b="1" dirty="0" smtClean="0"/>
              <a:t>datasets</a:t>
            </a:r>
          </a:p>
          <a:p>
            <a:pPr algn="ctr"/>
            <a:endParaRPr lang="en-US" sz="3200" dirty="0"/>
          </a:p>
        </p:txBody>
      </p:sp>
      <p:cxnSp>
        <p:nvCxnSpPr>
          <p:cNvPr id="89" name="Elbow Connector 88"/>
          <p:cNvCxnSpPr>
            <a:stCxn id="45" idx="3"/>
            <a:endCxn id="81" idx="2"/>
          </p:cNvCxnSpPr>
          <p:nvPr/>
        </p:nvCxnSpPr>
        <p:spPr>
          <a:xfrm flipV="1">
            <a:off x="5491911" y="16393865"/>
            <a:ext cx="6871645" cy="2540900"/>
          </a:xfrm>
          <a:prstGeom prst="bentConnector2">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a:stCxn id="70" idx="3"/>
            <a:endCxn id="81" idx="1"/>
          </p:cNvCxnSpPr>
          <p:nvPr/>
        </p:nvCxnSpPr>
        <p:spPr>
          <a:xfrm flipV="1">
            <a:off x="9725525" y="15232865"/>
            <a:ext cx="832068" cy="2297444"/>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43" idx="3"/>
            <a:endCxn id="81" idx="1"/>
          </p:cNvCxnSpPr>
          <p:nvPr/>
        </p:nvCxnSpPr>
        <p:spPr>
          <a:xfrm>
            <a:off x="9725527" y="13641620"/>
            <a:ext cx="832066" cy="1591245"/>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44" idx="3"/>
            <a:endCxn id="81" idx="1"/>
          </p:cNvCxnSpPr>
          <p:nvPr/>
        </p:nvCxnSpPr>
        <p:spPr>
          <a:xfrm flipV="1">
            <a:off x="9703313" y="15232865"/>
            <a:ext cx="854280" cy="6232"/>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7" name="Rounded Rectangle 116"/>
          <p:cNvSpPr/>
          <p:nvPr/>
        </p:nvSpPr>
        <p:spPr>
          <a:xfrm>
            <a:off x="596061" y="15934377"/>
            <a:ext cx="4895850" cy="701555"/>
          </a:xfrm>
          <a:prstGeom prst="roundRect">
            <a:avLst/>
          </a:prstGeom>
          <a:solidFill>
            <a:schemeClr val="accent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t>Partner Agency SAR Data:</a:t>
            </a:r>
            <a:endParaRPr lang="en-US" sz="3200" b="1" dirty="0"/>
          </a:p>
        </p:txBody>
      </p:sp>
      <p:cxnSp>
        <p:nvCxnSpPr>
          <p:cNvPr id="143" name="Straight Arrow Connector 142"/>
          <p:cNvCxnSpPr>
            <a:stCxn id="81" idx="3"/>
            <a:endCxn id="80" idx="1"/>
          </p:cNvCxnSpPr>
          <p:nvPr/>
        </p:nvCxnSpPr>
        <p:spPr>
          <a:xfrm>
            <a:off x="14169518" y="15232865"/>
            <a:ext cx="760007" cy="20773"/>
          </a:xfrm>
          <a:prstGeom prst="straightConnector1">
            <a:avLst/>
          </a:prstGeom>
          <a:ln w="571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5" name="TextBox 144"/>
          <p:cNvSpPr txBox="1"/>
          <p:nvPr/>
        </p:nvSpPr>
        <p:spPr>
          <a:xfrm>
            <a:off x="19012746" y="15923254"/>
            <a:ext cx="7021538" cy="523220"/>
          </a:xfrm>
          <a:prstGeom prst="rect">
            <a:avLst/>
          </a:prstGeom>
          <a:noFill/>
        </p:spPr>
        <p:txBody>
          <a:bodyPr wrap="none" rtlCol="0">
            <a:spAutoFit/>
          </a:bodyPr>
          <a:lstStyle/>
          <a:p>
            <a:r>
              <a:rPr lang="en-US" sz="2800" b="1" dirty="0" smtClean="0"/>
              <a:t>Study Period: August 31 – November 20, 2015</a:t>
            </a:r>
            <a:endParaRPr lang="en-US" sz="2800" b="1" dirty="0"/>
          </a:p>
        </p:txBody>
      </p:sp>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t="27609" b="23970"/>
          <a:stretch/>
        </p:blipFill>
        <p:spPr>
          <a:xfrm>
            <a:off x="1741530" y="29094097"/>
            <a:ext cx="5567791" cy="4792859"/>
          </a:xfrm>
          <a:prstGeom prst="rect">
            <a:avLst/>
          </a:prstGeom>
        </p:spPr>
      </p:pic>
      <p:sp>
        <p:nvSpPr>
          <p:cNvPr id="13" name="TextBox 12"/>
          <p:cNvSpPr txBox="1"/>
          <p:nvPr/>
        </p:nvSpPr>
        <p:spPr>
          <a:xfrm>
            <a:off x="1105871" y="6312927"/>
            <a:ext cx="16533455" cy="4832092"/>
          </a:xfrm>
          <a:prstGeom prst="rect">
            <a:avLst/>
          </a:prstGeom>
          <a:noFill/>
        </p:spPr>
        <p:txBody>
          <a:bodyPr wrap="square" rtlCol="0">
            <a:spAutoFit/>
          </a:bodyPr>
          <a:lstStyle/>
          <a:p>
            <a:r>
              <a:rPr lang="en-US" sz="2700" dirty="0"/>
              <a:t>The Hyperion Treatment Plant is one of the largest wastewater treatment plants in the western United States. Treated sewage is generally released at depths of approximately 60 m through 8.05 km outfall pipes into the deep coastal waters of the Santa Monica Bay. In times of repair and maintenance, services on the main outfall pipe are temporarily suspended and require the plant to divert treated sewage to a shorter 1.6 km pipe that extends into shallow coastal zones. These shallow zones make it possible for the buoyant freshwater plumes to reach the surface, potentially contaminating the local environment. This study highlights the use of concurrent satellite data analysis of thermal signature, surface movement, and ecosystem response to the planned wastewater diversion undertaken at HTP from September 21 to November 2, 2015. By combining remotely-sensed observations with GPS-equipped drogue surface drifters and </a:t>
            </a:r>
            <a:r>
              <a:rPr lang="en-US" sz="2700" i="1" dirty="0"/>
              <a:t>in situ</a:t>
            </a:r>
            <a:r>
              <a:rPr lang="en-US" sz="2700" dirty="0"/>
              <a:t> readings of temperature, salinity, dissolved oxygen, pH, conductivity, transmissivity, colored dissolved organic matter (CDOM), and chlorophyll-a florescence, an accurate assessment of the full impact and extent at which these effluent plumes affect the Los Angeles Basin is possible.</a:t>
            </a:r>
          </a:p>
        </p:txBody>
      </p:sp>
      <p:pic>
        <p:nvPicPr>
          <p:cNvPr id="59"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rcRect l="17577" t="7201" r="50562" b="29657"/>
          <a:stretch/>
        </p:blipFill>
        <p:spPr bwMode="auto">
          <a:xfrm>
            <a:off x="18511283" y="10908680"/>
            <a:ext cx="7769058" cy="4811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0" name="Straight Connector 59"/>
          <p:cNvCxnSpPr/>
          <p:nvPr/>
        </p:nvCxnSpPr>
        <p:spPr>
          <a:xfrm flipV="1">
            <a:off x="21340888" y="13615908"/>
            <a:ext cx="1599410" cy="264573"/>
          </a:xfrm>
          <a:prstGeom prst="line">
            <a:avLst/>
          </a:prstGeom>
          <a:ln w="4699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21264688" y="13880480"/>
            <a:ext cx="76200" cy="228600"/>
          </a:xfrm>
          <a:prstGeom prst="line">
            <a:avLst/>
          </a:prstGeom>
          <a:ln w="4699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21188488" y="13728080"/>
            <a:ext cx="152400" cy="152400"/>
          </a:xfrm>
          <a:prstGeom prst="line">
            <a:avLst/>
          </a:prstGeom>
          <a:ln w="4699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22601242" y="13662393"/>
            <a:ext cx="339056" cy="198134"/>
          </a:xfrm>
          <a:prstGeom prst="line">
            <a:avLst/>
          </a:prstGeom>
          <a:ln w="46990" cap="rnd">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Freeform 64"/>
          <p:cNvSpPr/>
          <p:nvPr/>
        </p:nvSpPr>
        <p:spPr>
          <a:xfrm>
            <a:off x="22902988" y="13503290"/>
            <a:ext cx="167640" cy="232410"/>
          </a:xfrm>
          <a:custGeom>
            <a:avLst/>
            <a:gdLst>
              <a:gd name="connsiteX0" fmla="*/ 0 w 167640"/>
              <a:gd name="connsiteY0" fmla="*/ 19050 h 232410"/>
              <a:gd name="connsiteX1" fmla="*/ 95250 w 167640"/>
              <a:gd name="connsiteY1" fmla="*/ 232410 h 232410"/>
              <a:gd name="connsiteX2" fmla="*/ 167640 w 167640"/>
              <a:gd name="connsiteY2" fmla="*/ 213360 h 232410"/>
              <a:gd name="connsiteX3" fmla="*/ 106680 w 167640"/>
              <a:gd name="connsiteY3" fmla="*/ 0 h 232410"/>
              <a:gd name="connsiteX4" fmla="*/ 0 w 167640"/>
              <a:gd name="connsiteY4" fmla="*/ 19050 h 2324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40" h="232410">
                <a:moveTo>
                  <a:pt x="0" y="19050"/>
                </a:moveTo>
                <a:lnTo>
                  <a:pt x="95250" y="232410"/>
                </a:lnTo>
                <a:lnTo>
                  <a:pt x="167640" y="213360"/>
                </a:lnTo>
                <a:lnTo>
                  <a:pt x="106680" y="0"/>
                </a:lnTo>
                <a:lnTo>
                  <a:pt x="0" y="19050"/>
                </a:lnTo>
                <a:close/>
              </a:path>
            </a:pathLst>
          </a:cu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66" name="TextBox 65"/>
          <p:cNvSpPr txBox="1"/>
          <p:nvPr/>
        </p:nvSpPr>
        <p:spPr>
          <a:xfrm>
            <a:off x="22902988" y="13384405"/>
            <a:ext cx="1814954" cy="1200329"/>
          </a:xfrm>
          <a:prstGeom prst="rect">
            <a:avLst/>
          </a:prstGeom>
          <a:noFill/>
        </p:spPr>
        <p:txBody>
          <a:bodyPr wrap="square" rtlCol="0">
            <a:spAutoFit/>
          </a:bodyPr>
          <a:lstStyle/>
          <a:p>
            <a:pPr algn="ctr"/>
            <a:r>
              <a:rPr lang="en-US" sz="2400" b="1" dirty="0" smtClean="0">
                <a:ln w="3175">
                  <a:noFill/>
                </a:ln>
                <a:solidFill>
                  <a:srgbClr val="000000"/>
                </a:solidFill>
                <a:latin typeface="Garamond" panose="02020404030301010803" pitchFamily="18" charset="0"/>
              </a:rPr>
              <a:t>Hyperion </a:t>
            </a:r>
          </a:p>
          <a:p>
            <a:pPr algn="ctr"/>
            <a:r>
              <a:rPr lang="en-US" sz="2400" b="1" dirty="0" smtClean="0">
                <a:ln w="3175">
                  <a:noFill/>
                </a:ln>
                <a:solidFill>
                  <a:srgbClr val="000000"/>
                </a:solidFill>
                <a:latin typeface="Garamond" panose="02020404030301010803" pitchFamily="18" charset="0"/>
              </a:rPr>
              <a:t>Treatment</a:t>
            </a:r>
          </a:p>
          <a:p>
            <a:pPr algn="ctr"/>
            <a:r>
              <a:rPr lang="en-US" sz="2400" b="1" dirty="0" smtClean="0">
                <a:ln w="3175">
                  <a:noFill/>
                </a:ln>
                <a:solidFill>
                  <a:srgbClr val="000000"/>
                </a:solidFill>
                <a:latin typeface="Garamond" panose="02020404030301010803" pitchFamily="18" charset="0"/>
              </a:rPr>
              <a:t>Plant</a:t>
            </a:r>
            <a:endParaRPr lang="en-US" sz="2400" b="1" dirty="0">
              <a:ln w="3175">
                <a:noFill/>
              </a:ln>
              <a:solidFill>
                <a:srgbClr val="000000"/>
              </a:solidFill>
              <a:latin typeface="Garamond" panose="02020404030301010803" pitchFamily="18" charset="0"/>
            </a:endParaRPr>
          </a:p>
        </p:txBody>
      </p:sp>
      <p:sp>
        <p:nvSpPr>
          <p:cNvPr id="68" name="Freeform 67"/>
          <p:cNvSpPr/>
          <p:nvPr/>
        </p:nvSpPr>
        <p:spPr>
          <a:xfrm>
            <a:off x="22783800" y="13004800"/>
            <a:ext cx="838200" cy="444500"/>
          </a:xfrm>
          <a:custGeom>
            <a:avLst/>
            <a:gdLst>
              <a:gd name="connsiteX0" fmla="*/ 0 w 838200"/>
              <a:gd name="connsiteY0" fmla="*/ 50800 h 444500"/>
              <a:gd name="connsiteX1" fmla="*/ 165100 w 838200"/>
              <a:gd name="connsiteY1" fmla="*/ 444500 h 444500"/>
              <a:gd name="connsiteX2" fmla="*/ 838200 w 838200"/>
              <a:gd name="connsiteY2" fmla="*/ 431800 h 444500"/>
              <a:gd name="connsiteX3" fmla="*/ 749300 w 838200"/>
              <a:gd name="connsiteY3" fmla="*/ 0 h 444500"/>
              <a:gd name="connsiteX4" fmla="*/ 0 w 838200"/>
              <a:gd name="connsiteY4" fmla="*/ 50800 h 44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200" h="444500">
                <a:moveTo>
                  <a:pt x="0" y="50800"/>
                </a:moveTo>
                <a:lnTo>
                  <a:pt x="165100" y="444500"/>
                </a:lnTo>
                <a:lnTo>
                  <a:pt x="838200" y="431800"/>
                </a:lnTo>
                <a:lnTo>
                  <a:pt x="749300" y="0"/>
                </a:lnTo>
                <a:lnTo>
                  <a:pt x="0" y="50800"/>
                </a:lnTo>
                <a:close/>
              </a:path>
            </a:pathLst>
          </a:custGeom>
          <a:solidFill>
            <a:schemeClr val="accent1">
              <a:lumMod val="60000"/>
              <a:lumOff val="4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22885506" y="13039961"/>
            <a:ext cx="695857" cy="369332"/>
          </a:xfrm>
          <a:prstGeom prst="rect">
            <a:avLst/>
          </a:prstGeom>
          <a:noFill/>
        </p:spPr>
        <p:txBody>
          <a:bodyPr wrap="square" rtlCol="0">
            <a:spAutoFit/>
          </a:bodyPr>
          <a:lstStyle/>
          <a:p>
            <a:r>
              <a:rPr lang="en-US" sz="1800" b="1" dirty="0" smtClean="0">
                <a:solidFill>
                  <a:srgbClr val="000000"/>
                </a:solidFill>
                <a:latin typeface="Garamond" panose="02020404030301010803" pitchFamily="18" charset="0"/>
              </a:rPr>
              <a:t>LAX</a:t>
            </a:r>
            <a:endParaRPr lang="en-US" sz="1800" b="1" dirty="0">
              <a:solidFill>
                <a:srgbClr val="000000"/>
              </a:solidFill>
              <a:latin typeface="Garamond" panose="02020404030301010803" pitchFamily="18" charset="0"/>
            </a:endParaRPr>
          </a:p>
        </p:txBody>
      </p:sp>
      <p:sp>
        <p:nvSpPr>
          <p:cNvPr id="71" name="TextBox 70"/>
          <p:cNvSpPr txBox="1"/>
          <p:nvPr/>
        </p:nvSpPr>
        <p:spPr>
          <a:xfrm>
            <a:off x="18655329" y="12875929"/>
            <a:ext cx="3092777" cy="954107"/>
          </a:xfrm>
          <a:prstGeom prst="rect">
            <a:avLst/>
          </a:prstGeom>
          <a:noFill/>
        </p:spPr>
        <p:txBody>
          <a:bodyPr wrap="square" rtlCol="0">
            <a:spAutoFit/>
          </a:bodyPr>
          <a:lstStyle/>
          <a:p>
            <a:pPr algn="ctr"/>
            <a:r>
              <a:rPr lang="en-US" sz="2800" b="1" i="1" dirty="0" smtClean="0">
                <a:solidFill>
                  <a:schemeClr val="bg1"/>
                </a:solidFill>
                <a:latin typeface="Garamond" panose="02020404030301010803" pitchFamily="18" charset="0"/>
              </a:rPr>
              <a:t>Santa Monica </a:t>
            </a:r>
          </a:p>
          <a:p>
            <a:pPr algn="ctr"/>
            <a:r>
              <a:rPr lang="en-US" sz="2800" b="1" i="1" dirty="0" smtClean="0">
                <a:solidFill>
                  <a:schemeClr val="bg1"/>
                </a:solidFill>
                <a:latin typeface="Garamond" panose="02020404030301010803" pitchFamily="18" charset="0"/>
              </a:rPr>
              <a:t>Bay</a:t>
            </a:r>
            <a:endParaRPr lang="en-US" sz="2800" b="1" i="1" dirty="0">
              <a:solidFill>
                <a:schemeClr val="bg1"/>
              </a:solidFill>
              <a:latin typeface="Garamond" panose="02020404030301010803" pitchFamily="18" charset="0"/>
            </a:endParaRPr>
          </a:p>
        </p:txBody>
      </p:sp>
      <p:cxnSp>
        <p:nvCxnSpPr>
          <p:cNvPr id="38" name="Straight Connector 37"/>
          <p:cNvCxnSpPr/>
          <p:nvPr/>
        </p:nvCxnSpPr>
        <p:spPr>
          <a:xfrm>
            <a:off x="23077836" y="13607718"/>
            <a:ext cx="111980" cy="8190"/>
          </a:xfrm>
          <a:prstGeom prst="line">
            <a:avLst/>
          </a:prstGeom>
          <a:ln w="28575" cap="flat">
            <a:solidFill>
              <a:srgbClr val="000000"/>
            </a:solidFill>
            <a:headEnd type="non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10" cstate="print">
            <a:extLst>
              <a:ext uri="{28A0092B-C50C-407E-A947-70E740481C1C}">
                <a14:useLocalDpi xmlns:a14="http://schemas.microsoft.com/office/drawing/2010/main" val="0"/>
              </a:ext>
            </a:extLst>
          </a:blip>
          <a:srcRect t="577" r="21402" b="626"/>
          <a:stretch/>
        </p:blipFill>
        <p:spPr>
          <a:xfrm>
            <a:off x="12581813" y="20299142"/>
            <a:ext cx="5385345" cy="3807726"/>
          </a:xfrm>
          <a:prstGeom prst="rect">
            <a:avLst/>
          </a:prstGeom>
        </p:spPr>
      </p:pic>
      <p:pic>
        <p:nvPicPr>
          <p:cNvPr id="33" name="Picture 32"/>
          <p:cNvPicPr>
            <a:picLocks noChangeAspect="1"/>
          </p:cNvPicPr>
          <p:nvPr/>
        </p:nvPicPr>
        <p:blipFill rotWithShape="1">
          <a:blip r:embed="rId11" cstate="print">
            <a:extLst>
              <a:ext uri="{28A0092B-C50C-407E-A947-70E740481C1C}">
                <a14:useLocalDpi xmlns:a14="http://schemas.microsoft.com/office/drawing/2010/main" val="0"/>
              </a:ext>
            </a:extLst>
          </a:blip>
          <a:srcRect t="859" r="17217"/>
          <a:stretch/>
        </p:blipFill>
        <p:spPr>
          <a:xfrm>
            <a:off x="1010261" y="20295448"/>
            <a:ext cx="5592623" cy="3799675"/>
          </a:xfrm>
          <a:prstGeom prst="rect">
            <a:avLst/>
          </a:prstGeom>
        </p:spPr>
      </p:pic>
      <p:pic>
        <p:nvPicPr>
          <p:cNvPr id="73" name="Picture 72"/>
          <p:cNvPicPr>
            <a:picLocks noChangeAspect="1"/>
          </p:cNvPicPr>
          <p:nvPr/>
        </p:nvPicPr>
        <p:blipFill rotWithShape="1">
          <a:blip r:embed="rId12" cstate="print">
            <a:extLst>
              <a:ext uri="{28A0092B-C50C-407E-A947-70E740481C1C}">
                <a14:useLocalDpi xmlns:a14="http://schemas.microsoft.com/office/drawing/2010/main" val="0"/>
              </a:ext>
            </a:extLst>
          </a:blip>
          <a:srcRect l="84548" t="2205" r="879" b="82965"/>
          <a:stretch/>
        </p:blipFill>
        <p:spPr>
          <a:xfrm>
            <a:off x="12581812" y="20307193"/>
            <a:ext cx="1106492" cy="633394"/>
          </a:xfrm>
          <a:prstGeom prst="rect">
            <a:avLst/>
          </a:prstGeom>
        </p:spPr>
      </p:pic>
      <p:pic>
        <p:nvPicPr>
          <p:cNvPr id="35" name="Picture 34"/>
          <p:cNvPicPr>
            <a:picLocks noChangeAspect="1"/>
          </p:cNvPicPr>
          <p:nvPr/>
        </p:nvPicPr>
        <p:blipFill rotWithShape="1">
          <a:blip r:embed="rId13" cstate="print">
            <a:extLst>
              <a:ext uri="{28A0092B-C50C-407E-A947-70E740481C1C}">
                <a14:useLocalDpi xmlns:a14="http://schemas.microsoft.com/office/drawing/2010/main" val="0"/>
              </a:ext>
            </a:extLst>
          </a:blip>
          <a:srcRect t="890" r="20916" b="1"/>
          <a:stretch/>
        </p:blipFill>
        <p:spPr>
          <a:xfrm>
            <a:off x="12582357" y="24161458"/>
            <a:ext cx="5400843" cy="3807200"/>
          </a:xfrm>
          <a:prstGeom prst="rect">
            <a:avLst/>
          </a:prstGeom>
        </p:spPr>
      </p:pic>
      <p:pic>
        <p:nvPicPr>
          <p:cNvPr id="36" name="Picture 35"/>
          <p:cNvPicPr>
            <a:picLocks noChangeAspect="1"/>
          </p:cNvPicPr>
          <p:nvPr/>
        </p:nvPicPr>
        <p:blipFill rotWithShape="1">
          <a:blip r:embed="rId14" cstate="print">
            <a:extLst>
              <a:ext uri="{28A0092B-C50C-407E-A947-70E740481C1C}">
                <a14:useLocalDpi xmlns:a14="http://schemas.microsoft.com/office/drawing/2010/main" val="0"/>
              </a:ext>
            </a:extLst>
          </a:blip>
          <a:srcRect t="782" r="14582"/>
          <a:stretch/>
        </p:blipFill>
        <p:spPr>
          <a:xfrm>
            <a:off x="6666209" y="24145665"/>
            <a:ext cx="5833181" cy="3811248"/>
          </a:xfrm>
          <a:prstGeom prst="rect">
            <a:avLst/>
          </a:prstGeom>
        </p:spPr>
      </p:pic>
      <p:pic>
        <p:nvPicPr>
          <p:cNvPr id="74" name="Picture 73"/>
          <p:cNvPicPr>
            <a:picLocks noChangeAspect="1"/>
          </p:cNvPicPr>
          <p:nvPr/>
        </p:nvPicPr>
        <p:blipFill rotWithShape="1">
          <a:blip r:embed="rId15" cstate="print">
            <a:extLst>
              <a:ext uri="{28A0092B-C50C-407E-A947-70E740481C1C}">
                <a14:useLocalDpi xmlns:a14="http://schemas.microsoft.com/office/drawing/2010/main" val="0"/>
              </a:ext>
            </a:extLst>
          </a:blip>
          <a:srcRect l="82622" t="1702" r="951" b="80144"/>
          <a:stretch/>
        </p:blipFill>
        <p:spPr>
          <a:xfrm>
            <a:off x="12581812" y="24168282"/>
            <a:ext cx="1074331" cy="667760"/>
          </a:xfrm>
          <a:prstGeom prst="rect">
            <a:avLst/>
          </a:prstGeom>
        </p:spPr>
      </p:pic>
      <p:pic>
        <p:nvPicPr>
          <p:cNvPr id="75" name="Picture 74"/>
          <p:cNvPicPr>
            <a:picLocks noChangeAspect="1"/>
          </p:cNvPicPr>
          <p:nvPr/>
        </p:nvPicPr>
        <p:blipFill rotWithShape="1">
          <a:blip r:embed="rId16" cstate="print">
            <a:extLst>
              <a:ext uri="{28A0092B-C50C-407E-A947-70E740481C1C}">
                <a14:useLocalDpi xmlns:a14="http://schemas.microsoft.com/office/drawing/2010/main" val="0"/>
              </a:ext>
            </a:extLst>
          </a:blip>
          <a:srcRect l="85919" t="1324" r="847" b="79480"/>
          <a:stretch/>
        </p:blipFill>
        <p:spPr>
          <a:xfrm>
            <a:off x="1007876" y="20301789"/>
            <a:ext cx="887372" cy="723997"/>
          </a:xfrm>
          <a:prstGeom prst="rect">
            <a:avLst/>
          </a:prstGeom>
        </p:spPr>
      </p:pic>
      <p:pic>
        <p:nvPicPr>
          <p:cNvPr id="37" name="Picture 36"/>
          <p:cNvPicPr>
            <a:picLocks noChangeAspect="1"/>
          </p:cNvPicPr>
          <p:nvPr/>
        </p:nvPicPr>
        <p:blipFill rotWithShape="1">
          <a:blip r:embed="rId17" cstate="print">
            <a:extLst>
              <a:ext uri="{28A0092B-C50C-407E-A947-70E740481C1C}">
                <a14:useLocalDpi xmlns:a14="http://schemas.microsoft.com/office/drawing/2010/main" val="0"/>
              </a:ext>
            </a:extLst>
          </a:blip>
          <a:srcRect t="746" r="18057"/>
          <a:stretch/>
        </p:blipFill>
        <p:spPr>
          <a:xfrm>
            <a:off x="1012648" y="24149713"/>
            <a:ext cx="5587851" cy="3807200"/>
          </a:xfrm>
          <a:prstGeom prst="rect">
            <a:avLst/>
          </a:prstGeom>
        </p:spPr>
      </p:pic>
      <p:pic>
        <p:nvPicPr>
          <p:cNvPr id="40" name="Picture 39"/>
          <p:cNvPicPr>
            <a:picLocks noChangeAspect="1"/>
          </p:cNvPicPr>
          <p:nvPr/>
        </p:nvPicPr>
        <p:blipFill rotWithShape="1">
          <a:blip r:embed="rId18" cstate="print">
            <a:extLst>
              <a:ext uri="{28A0092B-C50C-407E-A947-70E740481C1C}">
                <a14:useLocalDpi xmlns:a14="http://schemas.microsoft.com/office/drawing/2010/main" val="0"/>
              </a:ext>
            </a:extLst>
          </a:blip>
          <a:srcRect t="635" r="14391"/>
          <a:stretch/>
        </p:blipFill>
        <p:spPr>
          <a:xfrm>
            <a:off x="6666210" y="20295448"/>
            <a:ext cx="5825230" cy="3803227"/>
          </a:xfrm>
          <a:prstGeom prst="rect">
            <a:avLst/>
          </a:prstGeom>
        </p:spPr>
      </p:pic>
      <p:pic>
        <p:nvPicPr>
          <p:cNvPr id="78" name="Picture 77"/>
          <p:cNvPicPr>
            <a:picLocks noChangeAspect="1"/>
          </p:cNvPicPr>
          <p:nvPr/>
        </p:nvPicPr>
        <p:blipFill rotWithShape="1">
          <a:blip r:embed="rId19" cstate="print">
            <a:extLst>
              <a:ext uri="{28A0092B-C50C-407E-A947-70E740481C1C}">
                <a14:useLocalDpi xmlns:a14="http://schemas.microsoft.com/office/drawing/2010/main" val="0"/>
              </a:ext>
            </a:extLst>
          </a:blip>
          <a:srcRect l="85342" t="1253" r="755" b="81253"/>
          <a:stretch/>
        </p:blipFill>
        <p:spPr>
          <a:xfrm>
            <a:off x="1007876" y="24156537"/>
            <a:ext cx="951472" cy="673392"/>
          </a:xfrm>
          <a:prstGeom prst="rect">
            <a:avLst/>
          </a:prstGeom>
        </p:spPr>
      </p:pic>
      <p:pic>
        <p:nvPicPr>
          <p:cNvPr id="79" name="Picture 78"/>
          <p:cNvPicPr>
            <a:picLocks noChangeAspect="1"/>
          </p:cNvPicPr>
          <p:nvPr/>
        </p:nvPicPr>
        <p:blipFill rotWithShape="1">
          <a:blip r:embed="rId20" cstate="print">
            <a:extLst>
              <a:ext uri="{28A0092B-C50C-407E-A947-70E740481C1C}">
                <a14:useLocalDpi xmlns:a14="http://schemas.microsoft.com/office/drawing/2010/main" val="0"/>
              </a:ext>
            </a:extLst>
          </a:blip>
          <a:srcRect l="86501" t="1371" b="81091"/>
          <a:stretch/>
        </p:blipFill>
        <p:spPr>
          <a:xfrm>
            <a:off x="6666209" y="24149713"/>
            <a:ext cx="913893" cy="667909"/>
          </a:xfrm>
          <a:prstGeom prst="rect">
            <a:avLst/>
          </a:prstGeom>
        </p:spPr>
      </p:pic>
      <p:pic>
        <p:nvPicPr>
          <p:cNvPr id="82" name="Picture 81"/>
          <p:cNvPicPr>
            <a:picLocks noChangeAspect="1"/>
          </p:cNvPicPr>
          <p:nvPr/>
        </p:nvPicPr>
        <p:blipFill rotWithShape="1">
          <a:blip r:embed="rId21" cstate="print">
            <a:extLst>
              <a:ext uri="{28A0092B-C50C-407E-A947-70E740481C1C}">
                <a14:useLocalDpi xmlns:a14="http://schemas.microsoft.com/office/drawing/2010/main" val="0"/>
              </a:ext>
            </a:extLst>
          </a:blip>
          <a:srcRect l="86974" t="1640" b="81956"/>
          <a:stretch/>
        </p:blipFill>
        <p:spPr>
          <a:xfrm>
            <a:off x="6666209" y="20281462"/>
            <a:ext cx="913893" cy="647380"/>
          </a:xfrm>
          <a:prstGeom prst="rect">
            <a:avLst/>
          </a:prstGeom>
        </p:spPr>
      </p:pic>
      <p:pic>
        <p:nvPicPr>
          <p:cNvPr id="14" name="Picture 13"/>
          <p:cNvPicPr>
            <a:picLocks noChangeAspect="1"/>
          </p:cNvPicPr>
          <p:nvPr/>
        </p:nvPicPr>
        <p:blipFill rotWithShape="1">
          <a:blip r:embed="rId22" cstate="print">
            <a:extLst>
              <a:ext uri="{28A0092B-C50C-407E-A947-70E740481C1C}">
                <a14:useLocalDpi xmlns:a14="http://schemas.microsoft.com/office/drawing/2010/main" val="0"/>
              </a:ext>
            </a:extLst>
          </a:blip>
          <a:srcRect l="21122" t="16568" r="17588" b="13000"/>
          <a:stretch/>
        </p:blipFill>
        <p:spPr>
          <a:xfrm>
            <a:off x="10936705" y="29096188"/>
            <a:ext cx="5558589" cy="4790768"/>
          </a:xfrm>
          <a:prstGeom prst="rect">
            <a:avLst/>
          </a:prstGeom>
        </p:spPr>
      </p:pic>
    </p:spTree>
    <p:extLst>
      <p:ext uri="{BB962C8B-B14F-4D97-AF65-F5344CB8AC3E}">
        <p14:creationId xmlns:p14="http://schemas.microsoft.com/office/powerpoint/2010/main" val="5676509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ceans 15">
      <a:dk1>
        <a:srgbClr val="767171"/>
      </a:dk1>
      <a:lt1>
        <a:srgbClr val="FFFFFF"/>
      </a:lt1>
      <a:dk2>
        <a:srgbClr val="767171"/>
      </a:dk2>
      <a:lt2>
        <a:srgbClr val="FFFFFF"/>
      </a:lt2>
      <a:accent1>
        <a:srgbClr val="3289B4"/>
      </a:accent1>
      <a:accent2>
        <a:srgbClr val="6075AE"/>
      </a:accent2>
      <a:accent3>
        <a:srgbClr val="7A5FA9"/>
      </a:accent3>
      <a:accent4>
        <a:srgbClr val="FFD362"/>
      </a:accent4>
      <a:accent5>
        <a:srgbClr val="FBB13E"/>
      </a:accent5>
      <a:accent6>
        <a:srgbClr val="F7901F"/>
      </a:accent6>
      <a:hlink>
        <a:srgbClr val="3289B4"/>
      </a:hlink>
      <a:folHlink>
        <a:srgbClr val="3289B4"/>
      </a:folHlink>
    </a:clrScheme>
    <a:fontScheme name="DEVELOP_poster">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2256</TotalTime>
  <Words>610</Words>
  <Application>Microsoft Office PowerPoint</Application>
  <PresentationFormat>Custom</PresentationFormat>
  <Paragraphs>59</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Century Gothic</vt:lpstr>
      <vt:lpstr>Garamond</vt:lpstr>
      <vt:lpstr>Questrial</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Trinh, Rebecca (329D-Affiliate)</cp:lastModifiedBy>
  <cp:revision>148</cp:revision>
  <dcterms:created xsi:type="dcterms:W3CDTF">2015-06-02T14:58:58Z</dcterms:created>
  <dcterms:modified xsi:type="dcterms:W3CDTF">2015-11-18T22:02:39Z</dcterms:modified>
</cp:coreProperties>
</file>