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77" r:id="rId3"/>
    <p:sldId id="258" r:id="rId4"/>
    <p:sldId id="269" r:id="rId5"/>
    <p:sldId id="259" r:id="rId6"/>
    <p:sldId id="260" r:id="rId7"/>
    <p:sldId id="271" r:id="rId8"/>
    <p:sldId id="261" r:id="rId9"/>
    <p:sldId id="275" r:id="rId10"/>
    <p:sldId id="263" r:id="rId11"/>
    <p:sldId id="262" r:id="rId12"/>
    <p:sldId id="264" r:id="rId13"/>
    <p:sldId id="274" r:id="rId14"/>
    <p:sldId id="276" r:id="rId15"/>
    <p:sldId id="267" r:id="rId16"/>
    <p:sldId id="273" r:id="rId17"/>
    <p:sldId id="26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varScale="1">
        <p:scale>
          <a:sx n="84" d="100"/>
          <a:sy n="84" d="100"/>
        </p:scale>
        <p:origin x="538" y="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6/2/2019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6/2/2019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6/2/2019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6/2/2019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6/2/2019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a:t>
            </a:r>
            <a:r>
              <a:rPr lang="en-US" sz="3200" dirty="0" smtClean="0">
                <a:solidFill>
                  <a:srgbClr val="EF282F"/>
                </a:solidFill>
              </a:rPr>
              <a:t>Summer</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10. </a:t>
            </a:r>
            <a:r>
              <a:rPr lang="en-US" sz="3600" dirty="0" smtClean="0">
                <a:solidFill>
                  <a:srgbClr val="0061AA"/>
                </a:solidFill>
              </a:rPr>
              <a:t>Project Lead 				Orientation</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Conflict Resolution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20"/>
            <a:ext cx="9609914" cy="1001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It is important that different people &amp; personalities can come together as a team.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aphicFrame>
        <p:nvGraphicFramePr>
          <p:cNvPr id="22" name="Table 21"/>
          <p:cNvGraphicFramePr>
            <a:graphicFrameLocks noGrp="1"/>
          </p:cNvGraphicFramePr>
          <p:nvPr>
            <p:extLst>
              <p:ext uri="{D42A27DB-BD31-4B8C-83A1-F6EECF244321}">
                <p14:modId xmlns:p14="http://schemas.microsoft.com/office/powerpoint/2010/main" val="533092769"/>
              </p:ext>
            </p:extLst>
          </p:nvPr>
        </p:nvGraphicFramePr>
        <p:xfrm>
          <a:off x="267826" y="1741147"/>
          <a:ext cx="9668759" cy="3737610"/>
        </p:xfrm>
        <a:graphic>
          <a:graphicData uri="http://schemas.openxmlformats.org/drawingml/2006/table">
            <a:tbl>
              <a:tblPr/>
              <a:tblGrid>
                <a:gridCol w="3296168">
                  <a:extLst>
                    <a:ext uri="{9D8B030D-6E8A-4147-A177-3AD203B41FA5}">
                      <a16:colId xmlns:a16="http://schemas.microsoft.com/office/drawing/2014/main" val="20000"/>
                    </a:ext>
                  </a:extLst>
                </a:gridCol>
                <a:gridCol w="6372591">
                  <a:extLst>
                    <a:ext uri="{9D8B030D-6E8A-4147-A177-3AD203B41FA5}">
                      <a16:colId xmlns:a16="http://schemas.microsoft.com/office/drawing/2014/main" val="20001"/>
                    </a:ext>
                  </a:extLst>
                </a:gridCol>
              </a:tblGrid>
              <a:tr h="709005">
                <a:tc>
                  <a:txBody>
                    <a:bodyPr/>
                    <a:lstStyle/>
                    <a:p>
                      <a:pPr algn="l" rtl="0" fontAlgn="t">
                        <a:spcBef>
                          <a:spcPts val="0"/>
                        </a:spcBef>
                        <a:spcAft>
                          <a:spcPts val="0"/>
                        </a:spcAft>
                      </a:pPr>
                      <a:r>
                        <a:rPr lang="en-US" sz="1800" b="1" i="0" u="none" strike="noStrike" dirty="0">
                          <a:solidFill>
                            <a:schemeClr val="bg1"/>
                          </a:solidFill>
                          <a:effectLst/>
                          <a:latin typeface="+mn-lt"/>
                        </a:rPr>
                        <a:t>Some Topics to Discuss with Your Team</a:t>
                      </a:r>
                      <a:endParaRPr lang="en-US" sz="1800" dirty="0">
                        <a:solidFill>
                          <a:schemeClr val="bg1"/>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mn-lt"/>
                        </a:rPr>
                        <a:t>How This Can Be Applied</a:t>
                      </a:r>
                      <a:endParaRPr lang="en-US" sz="1800" dirty="0">
                        <a:solidFill>
                          <a:schemeClr val="bg1"/>
                        </a:solidFill>
                        <a:effectLst/>
                        <a:latin typeface="+mn-lt"/>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809625">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Does your NASA 4D color match what you thought you would get? Why or why not?</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Use this discussion to let your team members know that personality typing is a guide, not a </a:t>
                      </a:r>
                      <a:r>
                        <a:rPr lang="en-US" sz="1400" b="0" i="0" u="none" strike="noStrike" dirty="0" smtClean="0">
                          <a:solidFill>
                            <a:srgbClr val="000000"/>
                          </a:solidFill>
                          <a:effectLst/>
                          <a:latin typeface="Century Gothic" panose="020B0502020202020204" pitchFamily="34" charset="0"/>
                        </a:rPr>
                        <a:t>verdict.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1239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What are the strengths and weaknesses of each team member’s personality type?</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Come prepared with some challenge scenarios related to the project and ask each team member how they might handle them (i.e. workload causing stress, collaborating across different work schedules, etc</a:t>
                      </a:r>
                      <a:r>
                        <a:rPr lang="en-US" sz="1400" b="0" i="0" u="none" strike="noStrike" dirty="0" smtClean="0">
                          <a:solidFill>
                            <a:srgbClr val="000000"/>
                          </a:solidFill>
                          <a:effectLst/>
                          <a:latin typeface="Century Gothic" panose="020B0502020202020204" pitchFamily="34" charset="0"/>
                        </a:rPr>
                        <a: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981075">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If conflict arises how would you try to mitigate it?</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Again, come prepared with scenarios: a team member is making inappropriate comments, showing up to work late, etc. </a:t>
                      </a:r>
                      <a:endParaRPr lang="en-US" sz="1400" b="0" i="0" u="none" strike="noStrike" dirty="0" smtClean="0">
                        <a:solidFill>
                          <a:srgbClr val="000000"/>
                        </a:solidFill>
                        <a:effectLst/>
                        <a:latin typeface="Century Gothic" panose="020B0502020202020204" pitchFamily="34" charset="0"/>
                      </a:endParaRPr>
                    </a:p>
                    <a:p>
                      <a:pPr rtl="0" fontAlgn="t">
                        <a:spcBef>
                          <a:spcPts val="0"/>
                        </a:spcBef>
                        <a:spcAft>
                          <a:spcPts val="0"/>
                        </a:spcAft>
                      </a:pPr>
                      <a:r>
                        <a:rPr lang="en-US" sz="1400" b="0" i="1" u="sng" dirty="0" smtClean="0">
                          <a:solidFill>
                            <a:srgbClr val="000000"/>
                          </a:solidFill>
                          <a:effectLst/>
                          <a:latin typeface="Century Gothic" panose="020B0502020202020204" pitchFamily="34" charset="0"/>
                        </a:rPr>
                        <a:t>ALL </a:t>
                      </a:r>
                      <a:r>
                        <a:rPr lang="en-US" sz="1400" b="0" i="1" u="sng" dirty="0">
                          <a:solidFill>
                            <a:srgbClr val="000000"/>
                          </a:solidFill>
                          <a:effectLst/>
                          <a:latin typeface="Century Gothic" panose="020B0502020202020204" pitchFamily="34" charset="0"/>
                        </a:rPr>
                        <a:t>participants  should let the Center Lead know of any conflict that arises. </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bl>
          </a:graphicData>
        </a:graphic>
      </p:graphicFrame>
      <p:grpSp>
        <p:nvGrpSpPr>
          <p:cNvPr id="23" name="Group 22"/>
          <p:cNvGrpSpPr/>
          <p:nvPr/>
        </p:nvGrpSpPr>
        <p:grpSpPr>
          <a:xfrm>
            <a:off x="322120" y="5750560"/>
            <a:ext cx="9560173" cy="1009363"/>
            <a:chOff x="633612" y="5290691"/>
            <a:chExt cx="3695374" cy="1056769"/>
          </a:xfrm>
        </p:grpSpPr>
        <p:sp>
          <p:nvSpPr>
            <p:cNvPr id="42" name="Text Placeholder 5"/>
            <p:cNvSpPr txBox="1">
              <a:spLocks/>
            </p:cNvSpPr>
            <p:nvPr/>
          </p:nvSpPr>
          <p:spPr>
            <a:xfrm>
              <a:off x="633612" y="5307539"/>
              <a:ext cx="3695374"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Communicate with your Center Lead about ANY personnel issues, no matter how minor, they need to be aware!</a:t>
              </a:r>
            </a:p>
          </p:txBody>
        </p:sp>
        <p:sp>
          <p:nvSpPr>
            <p:cNvPr id="43" name="Rounded Rectangle 42"/>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Partner Interaction </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8"/>
            <a:ext cx="9768987" cy="1024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projects are created to meet partners’ needs &amp; build capacity.</a:t>
            </a:r>
          </a:p>
          <a:p>
            <a:pPr marL="285750" indent="-285750">
              <a:spcBef>
                <a:spcPts val="0"/>
              </a:spcBef>
              <a:spcAft>
                <a:spcPts val="600"/>
              </a:spcAft>
              <a:buClr>
                <a:srgbClr val="EF282F"/>
              </a:buClr>
              <a:buFont typeface="Webdings" panose="05030102010509060703" pitchFamily="18" charset="2"/>
              <a:buChar char="4"/>
            </a:pPr>
            <a:r>
              <a:rPr lang="en-US" sz="1800" dirty="0"/>
              <a:t>Always be honest with your partners. Do not be afraid to give them updates (good or bad) or ask them for assistance. </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486499096"/>
              </p:ext>
            </p:extLst>
          </p:nvPr>
        </p:nvGraphicFramePr>
        <p:xfrm>
          <a:off x="394167" y="2577825"/>
          <a:ext cx="9593895" cy="2720340"/>
        </p:xfrm>
        <a:graphic>
          <a:graphicData uri="http://schemas.openxmlformats.org/drawingml/2006/table">
            <a:tbl>
              <a:tblPr/>
              <a:tblGrid>
                <a:gridCol w="3270646">
                  <a:extLst>
                    <a:ext uri="{9D8B030D-6E8A-4147-A177-3AD203B41FA5}">
                      <a16:colId xmlns:a16="http://schemas.microsoft.com/office/drawing/2014/main" val="20000"/>
                    </a:ext>
                  </a:extLst>
                </a:gridCol>
                <a:gridCol w="6323249">
                  <a:extLst>
                    <a:ext uri="{9D8B030D-6E8A-4147-A177-3AD203B41FA5}">
                      <a16:colId xmlns:a16="http://schemas.microsoft.com/office/drawing/2014/main" val="20001"/>
                    </a:ext>
                  </a:extLst>
                </a:gridCol>
              </a:tblGrid>
              <a:tr h="428340">
                <a:tc>
                  <a:txBody>
                    <a:bodyPr/>
                    <a:lstStyle/>
                    <a:p>
                      <a:pPr algn="l" rtl="0" fontAlgn="t">
                        <a:spcBef>
                          <a:spcPts val="0"/>
                        </a:spcBef>
                        <a:spcAft>
                          <a:spcPts val="0"/>
                        </a:spcAft>
                      </a:pPr>
                      <a:r>
                        <a:rPr lang="en-US" sz="1800" b="1" i="0" u="none" strike="noStrike" dirty="0" smtClean="0">
                          <a:solidFill>
                            <a:schemeClr val="bg1"/>
                          </a:solidFill>
                          <a:effectLst/>
                          <a:latin typeface="Century Gothic" panose="020B0502020202020204" pitchFamily="34" charset="0"/>
                        </a:rPr>
                        <a:t>Key Things to Remember</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a:t>
                      </a:r>
                      <a:r>
                        <a:rPr lang="en-US" sz="1800" b="1" i="0" u="none" strike="noStrike" dirty="0" smtClean="0">
                          <a:solidFill>
                            <a:schemeClr val="bg1"/>
                          </a:solidFill>
                          <a:effectLst/>
                          <a:latin typeface="Century Gothic" panose="020B0502020202020204" pitchFamily="34" charset="0"/>
                        </a:rPr>
                        <a:t>Tips &amp; Tricks</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381000">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Maintain consistency</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Establish a regular schedule &amp; follow </a:t>
                      </a:r>
                      <a:r>
                        <a:rPr lang="en-US" sz="1400" b="0" i="0" u="none" strike="noStrike" dirty="0" smtClean="0">
                          <a:solidFill>
                            <a:srgbClr val="000000"/>
                          </a:solidFill>
                          <a:effectLst/>
                          <a:latin typeface="Century Gothic" panose="020B0502020202020204" pitchFamily="34" charset="0"/>
                        </a:rPr>
                        <a:t>through.</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3810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Keep node leadership </a:t>
                      </a:r>
                      <a:r>
                        <a:rPr lang="en-US" sz="1400" b="1" i="0" u="none" strike="noStrike" dirty="0" smtClean="0">
                          <a:solidFill>
                            <a:srgbClr val="000000"/>
                          </a:solidFill>
                          <a:effectLst/>
                          <a:latin typeface="Century Gothic" panose="020B0502020202020204" pitchFamily="34" charset="0"/>
                        </a:rPr>
                        <a:t>informed</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Include node leadership and your team on all partner communication (email &amp;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smtClean="0">
                          <a:solidFill>
                            <a:srgbClr val="000000"/>
                          </a:solidFill>
                          <a:effectLst/>
                          <a:latin typeface="Century Gothic" panose="020B0502020202020204" pitchFamily="34" charset="0"/>
                        </a:rPr>
                        <a:t>).</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533400">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Represent your team &amp; DEVELOP at all times</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Always maintain professional email and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a:solidFill>
                            <a:srgbClr val="000000"/>
                          </a:solidFill>
                          <a:effectLst/>
                          <a:latin typeface="Century Gothic" panose="020B0502020202020204" pitchFamily="34" charset="0"/>
                        </a:rPr>
                        <a:t> </a:t>
                      </a:r>
                      <a:r>
                        <a:rPr lang="en-US" sz="1400" b="0" i="0" u="none" strike="noStrike" dirty="0" smtClean="0">
                          <a:solidFill>
                            <a:srgbClr val="000000"/>
                          </a:solidFill>
                          <a:effectLst/>
                          <a:latin typeface="Century Gothic" panose="020B0502020202020204" pitchFamily="34" charset="0"/>
                        </a:rPr>
                        <a:t>etiquette.</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3810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Increase available data/resources</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for any data/resources that partners may have that could be useful. And ask early!</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1497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Managing Partner Expectations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Remember: Partners are the ones who will be using the project results.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5519"/>
          <a:stretch/>
        </p:blipFill>
        <p:spPr bwMode="auto">
          <a:xfrm>
            <a:off x="2692537" y="1507552"/>
            <a:ext cx="3355347"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5839"/>
          <a:stretch/>
        </p:blipFill>
        <p:spPr bwMode="auto">
          <a:xfrm>
            <a:off x="6047414" y="2303627"/>
            <a:ext cx="3368119"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3762"/>
          <a:stretch/>
        </p:blipFill>
        <p:spPr bwMode="auto">
          <a:xfrm>
            <a:off x="620755" y="2864831"/>
            <a:ext cx="3286992" cy="28346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noun_924881_cc.png"/>
          <p:cNvPicPr>
            <a:picLocks noChangeAspect="1" noChangeArrowheads="1"/>
          </p:cNvPicPr>
          <p:nvPr/>
        </p:nvPicPr>
        <p:blipFill rotWithShape="1">
          <a:blip r:embed="rId4">
            <a:extLst>
              <a:ext uri="{28A0092B-C50C-407E-A947-70E740481C1C}">
                <a14:useLocalDpi xmlns:a14="http://schemas.microsoft.com/office/drawing/2010/main" val="0"/>
              </a:ext>
            </a:extLst>
          </a:blip>
          <a:srcRect b="14109"/>
          <a:stretch/>
        </p:blipFill>
        <p:spPr bwMode="auto">
          <a:xfrm>
            <a:off x="3968976" y="3662188"/>
            <a:ext cx="3300260" cy="28346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482226" y="3757416"/>
            <a:ext cx="1566082" cy="1169551"/>
          </a:xfrm>
          <a:prstGeom prst="rect">
            <a:avLst/>
          </a:prstGeom>
          <a:solidFill>
            <a:schemeClr val="bg1"/>
          </a:solidFill>
        </p:spPr>
        <p:txBody>
          <a:bodyPr wrap="square" rtlCol="0">
            <a:spAutoFit/>
          </a:bodyPr>
          <a:lstStyle/>
          <a:p>
            <a:pPr algn="ctr"/>
            <a:r>
              <a:rPr lang="en-US" sz="1400" dirty="0" smtClean="0"/>
              <a:t>Maintain communication throughout the term.</a:t>
            </a:r>
          </a:p>
          <a:p>
            <a:pPr algn="ctr"/>
            <a:endParaRPr lang="en-US" sz="1400" dirty="0"/>
          </a:p>
        </p:txBody>
      </p:sp>
      <p:sp>
        <p:nvSpPr>
          <p:cNvPr id="46" name="TextBox 45"/>
          <p:cNvSpPr txBox="1"/>
          <p:nvPr/>
        </p:nvSpPr>
        <p:spPr>
          <a:xfrm>
            <a:off x="3586564" y="2270159"/>
            <a:ext cx="1581492" cy="1384995"/>
          </a:xfrm>
          <a:prstGeom prst="rect">
            <a:avLst/>
          </a:prstGeom>
          <a:solidFill>
            <a:schemeClr val="bg1"/>
          </a:solidFill>
        </p:spPr>
        <p:txBody>
          <a:bodyPr wrap="square" rtlCol="0">
            <a:spAutoFit/>
          </a:bodyPr>
          <a:lstStyle/>
          <a:p>
            <a:pPr algn="ctr"/>
            <a:r>
              <a:rPr lang="en-US" sz="1400" dirty="0" smtClean="0">
                <a:solidFill>
                  <a:schemeClr val="tx1">
                    <a:lumMod val="75000"/>
                    <a:lumOff val="25000"/>
                  </a:schemeClr>
                </a:solidFill>
              </a:rPr>
              <a:t>Do not over commit on what you can accomplish or provide in one term.</a:t>
            </a:r>
            <a:endParaRPr lang="en-US" sz="1400" dirty="0">
              <a:solidFill>
                <a:schemeClr val="tx1">
                  <a:lumMod val="75000"/>
                  <a:lumOff val="25000"/>
                </a:schemeClr>
              </a:solidFill>
            </a:endParaRPr>
          </a:p>
        </p:txBody>
      </p:sp>
      <p:sp>
        <p:nvSpPr>
          <p:cNvPr id="47" name="TextBox 46"/>
          <p:cNvSpPr txBox="1"/>
          <p:nvPr/>
        </p:nvSpPr>
        <p:spPr>
          <a:xfrm>
            <a:off x="4889644" y="4510234"/>
            <a:ext cx="1458924" cy="1169551"/>
          </a:xfrm>
          <a:prstGeom prst="rect">
            <a:avLst/>
          </a:prstGeom>
          <a:solidFill>
            <a:schemeClr val="bg1"/>
          </a:solidFill>
        </p:spPr>
        <p:txBody>
          <a:bodyPr wrap="square" rtlCol="0">
            <a:spAutoFit/>
          </a:bodyPr>
          <a:lstStyle/>
          <a:p>
            <a:pPr algn="ctr"/>
            <a:endParaRPr lang="en-US" sz="1400" dirty="0" smtClean="0">
              <a:solidFill>
                <a:schemeClr val="tx1">
                  <a:lumMod val="75000"/>
                  <a:lumOff val="25000"/>
                </a:schemeClr>
              </a:solidFill>
            </a:endParaRPr>
          </a:p>
          <a:p>
            <a:pPr algn="ctr"/>
            <a:r>
              <a:rPr lang="en-US" sz="1400" dirty="0" smtClean="0">
                <a:solidFill>
                  <a:schemeClr val="tx1">
                    <a:lumMod val="75000"/>
                    <a:lumOff val="25000"/>
                  </a:schemeClr>
                </a:solidFill>
              </a:rPr>
              <a:t>Always follow through on promises.</a:t>
            </a:r>
          </a:p>
          <a:p>
            <a:pPr algn="ctr"/>
            <a:endParaRPr lang="en-US" sz="1400" dirty="0">
              <a:solidFill>
                <a:schemeClr val="tx1">
                  <a:lumMod val="75000"/>
                  <a:lumOff val="25000"/>
                </a:schemeClr>
              </a:solidFill>
            </a:endParaRPr>
          </a:p>
        </p:txBody>
      </p:sp>
      <p:sp>
        <p:nvSpPr>
          <p:cNvPr id="48" name="TextBox 47"/>
          <p:cNvSpPr txBox="1"/>
          <p:nvPr/>
        </p:nvSpPr>
        <p:spPr>
          <a:xfrm>
            <a:off x="7008390" y="3153566"/>
            <a:ext cx="1458924" cy="1169551"/>
          </a:xfrm>
          <a:prstGeom prst="rect">
            <a:avLst/>
          </a:prstGeom>
          <a:solidFill>
            <a:schemeClr val="bg1"/>
          </a:solidFill>
        </p:spPr>
        <p:txBody>
          <a:bodyPr wrap="square" rtlCol="0" anchor="ctr">
            <a:spAutoFit/>
          </a:bodyPr>
          <a:lstStyle/>
          <a:p>
            <a:pPr algn="ctr"/>
            <a:endParaRPr lang="en-US" sz="1400" dirty="0" smtClean="0">
              <a:solidFill>
                <a:schemeClr val="tx1">
                  <a:lumMod val="75000"/>
                  <a:lumOff val="25000"/>
                </a:schemeClr>
              </a:solidFill>
            </a:endParaRPr>
          </a:p>
          <a:p>
            <a:pPr algn="ctr"/>
            <a:r>
              <a:rPr lang="en-US" sz="1400" dirty="0" smtClean="0">
                <a:solidFill>
                  <a:schemeClr val="tx1">
                    <a:lumMod val="75000"/>
                    <a:lumOff val="25000"/>
                  </a:schemeClr>
                </a:solidFill>
              </a:rPr>
              <a:t>Ensure end products meet partner needs.</a:t>
            </a:r>
          </a:p>
          <a:p>
            <a:pPr algn="ctr"/>
            <a:endParaRPr lang="en-US" sz="1400" dirty="0" smtClean="0">
              <a:solidFill>
                <a:schemeClr val="tx1">
                  <a:lumMod val="75000"/>
                  <a:lumOff val="25000"/>
                </a:schemeClr>
              </a:solidFill>
            </a:endParaRPr>
          </a:p>
        </p:txBody>
      </p:sp>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Hand-Off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129007"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Hand-offs are important to transition results and methods to </a:t>
            </a:r>
            <a:r>
              <a:rPr lang="en-US" sz="1800" dirty="0" smtClean="0"/>
              <a:t>end users</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Best Practices</a:t>
            </a:r>
          </a:p>
          <a:p>
            <a:pPr marL="742950" lvl="1" indent="-285750">
              <a:spcBef>
                <a:spcPts val="0"/>
              </a:spcBef>
              <a:spcAft>
                <a:spcPts val="1800"/>
              </a:spcAft>
              <a:buClr>
                <a:srgbClr val="EF282F"/>
              </a:buClr>
              <a:buFont typeface="Arial" panose="020B0604020202020204" pitchFamily="34" charset="0"/>
              <a:buChar char="•"/>
            </a:pPr>
            <a:r>
              <a:rPr lang="en-US" sz="1800" dirty="0"/>
              <a:t>Talk with your project partners early on in the term about scheduling a hand-off.</a:t>
            </a:r>
          </a:p>
          <a:p>
            <a:pPr marL="742950" lvl="1" indent="-285750">
              <a:spcBef>
                <a:spcPts val="0"/>
              </a:spcBef>
              <a:spcAft>
                <a:spcPts val="1800"/>
              </a:spcAft>
              <a:buClr>
                <a:srgbClr val="EF282F"/>
              </a:buClr>
              <a:buFont typeface="Arial" panose="020B0604020202020204" pitchFamily="34" charset="0"/>
              <a:buChar char="•"/>
            </a:pPr>
            <a:r>
              <a:rPr lang="en-US" sz="1800" dirty="0"/>
              <a:t>Identify what type of hand-off will be most beneficial (feasible) for partners &amp; the team.</a:t>
            </a:r>
          </a:p>
          <a:p>
            <a:pPr marL="742950" lvl="1" indent="-285750">
              <a:spcBef>
                <a:spcPts val="0"/>
              </a:spcBef>
              <a:spcAft>
                <a:spcPts val="1800"/>
              </a:spcAft>
              <a:buClr>
                <a:srgbClr val="EF282F"/>
              </a:buClr>
              <a:buFont typeface="Arial" panose="020B0604020202020204" pitchFamily="34" charset="0"/>
              <a:buChar char="•"/>
            </a:pPr>
            <a:r>
              <a:rPr lang="en-US" sz="1800" dirty="0"/>
              <a:t>Coordinate with all partners to ensure all interested parties can attend (keep in mind there may be differences in time zones).</a:t>
            </a:r>
          </a:p>
          <a:p>
            <a:pPr marL="742950" lvl="1" indent="-285750">
              <a:spcBef>
                <a:spcPts val="0"/>
              </a:spcBef>
              <a:spcAft>
                <a:spcPts val="1800"/>
              </a:spcAft>
              <a:buClr>
                <a:srgbClr val="EF282F"/>
              </a:buClr>
              <a:buFont typeface="Arial" panose="020B0604020202020204" pitchFamily="34" charset="0"/>
              <a:buChar char="•"/>
            </a:pPr>
            <a:r>
              <a:rPr lang="en-US" sz="1800" dirty="0"/>
              <a:t>Include your final draft deliverables in any hand-off package that you share.</a:t>
            </a:r>
          </a:p>
          <a:p>
            <a:pPr marL="742950" lvl="1" indent="-285750">
              <a:spcBef>
                <a:spcPts val="0"/>
              </a:spcBef>
              <a:spcAft>
                <a:spcPts val="1800"/>
              </a:spcAft>
              <a:buClr>
                <a:srgbClr val="EF282F"/>
              </a:buClr>
              <a:buFont typeface="Arial" panose="020B0604020202020204" pitchFamily="34" charset="0"/>
              <a:buChar char="•"/>
            </a:pPr>
            <a:r>
              <a:rPr lang="en-US" sz="1800" dirty="0"/>
              <a:t>Explain the Software Release process &amp; timeline to partners in advance.                                 </a:t>
            </a:r>
          </a:p>
          <a:p>
            <a:pPr marL="742950" lvl="1" indent="-285750">
              <a:spcBef>
                <a:spcPts val="0"/>
              </a:spcBef>
              <a:spcAft>
                <a:spcPts val="1800"/>
              </a:spcAft>
              <a:buClr>
                <a:srgbClr val="EF282F"/>
              </a:buClr>
              <a:buFont typeface="Arial" panose="020B0604020202020204" pitchFamily="34" charset="0"/>
              <a:buChar char="•"/>
            </a:pPr>
            <a:r>
              <a:rPr lang="en-US" sz="1800" dirty="0"/>
              <a:t>Follow up with your end-users to receive feedback or answer any questions (especially on multi-term projects).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Communicating Across DEVELOP</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222342955"/>
              </p:ext>
            </p:extLst>
          </p:nvPr>
        </p:nvGraphicFramePr>
        <p:xfrm>
          <a:off x="627178" y="1417797"/>
          <a:ext cx="6949440" cy="4378823"/>
        </p:xfrm>
        <a:graphic>
          <a:graphicData uri="http://schemas.openxmlformats.org/drawingml/2006/table">
            <a:tbl>
              <a:tblPr/>
              <a:tblGrid>
                <a:gridCol w="3474720">
                  <a:extLst>
                    <a:ext uri="{9D8B030D-6E8A-4147-A177-3AD203B41FA5}">
                      <a16:colId xmlns:a16="http://schemas.microsoft.com/office/drawing/2014/main" val="20000"/>
                    </a:ext>
                  </a:extLst>
                </a:gridCol>
                <a:gridCol w="3474720">
                  <a:extLst>
                    <a:ext uri="{9D8B030D-6E8A-4147-A177-3AD203B41FA5}">
                      <a16:colId xmlns:a16="http://schemas.microsoft.com/office/drawing/2014/main" val="20001"/>
                    </a:ext>
                  </a:extLst>
                </a:gridCol>
              </a:tblGrid>
              <a:tr h="371068">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At your node….</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With science advisors...</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638867">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Talk with node leadership </a:t>
                      </a:r>
                      <a:r>
                        <a:rPr lang="en-US" sz="1400" b="0" i="0" u="none" strike="noStrike" dirty="0" smtClean="0">
                          <a:solidFill>
                            <a:srgbClr val="000000"/>
                          </a:solidFill>
                          <a:effectLst/>
                          <a:latin typeface="Century Gothic" panose="020B0502020202020204" pitchFamily="34" charset="0"/>
                        </a:rPr>
                        <a:t>regularly.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Invite your advisors to team &amp; partner </a:t>
                      </a:r>
                      <a:r>
                        <a:rPr lang="en-US" sz="1400" b="0" i="0" u="none" strike="noStrike" dirty="0" smtClean="0">
                          <a:solidFill>
                            <a:srgbClr val="000000"/>
                          </a:solidFill>
                          <a:effectLst/>
                          <a:latin typeface="Century Gothic" panose="020B0502020202020204" pitchFamily="34" charset="0"/>
                        </a:rPr>
                        <a:t>meetings.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Include Center Leads </a:t>
                      </a:r>
                      <a:r>
                        <a:rPr lang="en-US" sz="1400" b="0" i="0" u="none" strike="noStrike" dirty="0" smtClean="0">
                          <a:solidFill>
                            <a:srgbClr val="000000"/>
                          </a:solidFill>
                          <a:effectLst/>
                          <a:latin typeface="Century Gothic" panose="020B0502020202020204" pitchFamily="34" charset="0"/>
                        </a:rPr>
                        <a:t>&amp; </a:t>
                      </a:r>
                      <a:r>
                        <a:rPr lang="en-US" sz="1400" b="0" i="0" u="none" strike="noStrike" dirty="0">
                          <a:solidFill>
                            <a:srgbClr val="000000"/>
                          </a:solidFill>
                          <a:effectLst/>
                          <a:latin typeface="Century Gothic" panose="020B0502020202020204" pitchFamily="34" charset="0"/>
                        </a:rPr>
                        <a:t>team on all partner interactions (emails, calls, etc</a:t>
                      </a:r>
                      <a:r>
                        <a:rPr lang="en-US" sz="1400" b="0" i="0" u="none" strike="noStrike" dirty="0" smtClean="0">
                          <a:solidFill>
                            <a:srgbClr val="000000"/>
                          </a:solidFill>
                          <a:effectLst/>
                          <a:latin typeface="Century Gothic" panose="020B0502020202020204" pitchFamily="34" charset="0"/>
                        </a:rPr>
                        <a:t>.).</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Communicate regularly with advisors as their schedules </a:t>
                      </a:r>
                      <a:r>
                        <a:rPr lang="en-US" sz="1400" b="0" i="0" u="none" strike="noStrike" dirty="0" smtClean="0">
                          <a:solidFill>
                            <a:srgbClr val="000000"/>
                          </a:solidFill>
                          <a:effectLst/>
                          <a:latin typeface="Century Gothic" panose="020B0502020202020204" pitchFamily="34" charset="0"/>
                        </a:rPr>
                        <a:t>allow.</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your node leadership for help if you need additional </a:t>
                      </a:r>
                      <a:r>
                        <a:rPr lang="en-US" sz="1400" b="0" i="0" u="none" strike="noStrike" dirty="0" smtClean="0">
                          <a:solidFill>
                            <a:srgbClr val="000000"/>
                          </a:solidFill>
                          <a:effectLst/>
                          <a:latin typeface="Century Gothic" panose="020B0502020202020204" pitchFamily="34" charset="0"/>
                        </a:rPr>
                        <a:t>resources.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advisors for help in all aspects of the project (including deliverable edits, methodology, &amp; end products</a:t>
                      </a:r>
                      <a:r>
                        <a:rPr lang="en-US" sz="1400" b="0" i="0" u="none" strike="noStrike" dirty="0" smtClean="0">
                          <a:solidFill>
                            <a:srgbClr val="000000"/>
                          </a:solidFill>
                          <a:effectLst/>
                          <a:latin typeface="Century Gothic" panose="020B0502020202020204" pitchFamily="34" charset="0"/>
                        </a:rPr>
                        <a:t>).</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Inform your node leadership if you plan on undergoing the publication </a:t>
                      </a:r>
                      <a:r>
                        <a:rPr lang="en-US" sz="1400" b="0" i="0" u="none" strike="noStrike" dirty="0" smtClean="0">
                          <a:solidFill>
                            <a:srgbClr val="000000"/>
                          </a:solidFill>
                          <a:effectLst/>
                          <a:latin typeface="Century Gothic" panose="020B0502020202020204" pitchFamily="34" charset="0"/>
                        </a:rPr>
                        <a:t>process.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Always exercise professional email &amp; </a:t>
                      </a:r>
                      <a:r>
                        <a:rPr lang="en-US" sz="1400" b="0" i="0" u="none" strike="noStrike" dirty="0" err="1">
                          <a:solidFill>
                            <a:srgbClr val="000000"/>
                          </a:solidFill>
                          <a:effectLst/>
                          <a:latin typeface="Century Gothic" panose="020B0502020202020204" pitchFamily="34" charset="0"/>
                        </a:rPr>
                        <a:t>telecon</a:t>
                      </a:r>
                      <a:r>
                        <a:rPr lang="en-US" sz="1400" b="0" i="0" u="none" strike="noStrike" dirty="0">
                          <a:solidFill>
                            <a:srgbClr val="000000"/>
                          </a:solidFill>
                          <a:effectLst/>
                          <a:latin typeface="Century Gothic" panose="020B0502020202020204" pitchFamily="34" charset="0"/>
                        </a:rPr>
                        <a:t> etiquette when communicating with </a:t>
                      </a:r>
                      <a:r>
                        <a:rPr lang="en-US" sz="1400" b="0" i="0" u="none" strike="noStrike" dirty="0" smtClean="0">
                          <a:solidFill>
                            <a:srgbClr val="000000"/>
                          </a:solidFill>
                          <a:effectLst/>
                          <a:latin typeface="Century Gothic" panose="020B0502020202020204" pitchFamily="34" charset="0"/>
                        </a:rPr>
                        <a:t>advisors.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r h="822651">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Ask Fellows for help on tasks related to their Element </a:t>
                      </a:r>
                      <a:r>
                        <a:rPr lang="en-US" sz="1400" b="0" i="0" u="none" strike="noStrike" dirty="0" smtClean="0">
                          <a:solidFill>
                            <a:srgbClr val="000000"/>
                          </a:solidFill>
                          <a:effectLst/>
                          <a:latin typeface="Century Gothic" panose="020B0502020202020204" pitchFamily="34" charset="0"/>
                        </a:rPr>
                        <a:t>responsibilities.</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Include your advisors in email communication with project </a:t>
                      </a:r>
                      <a:r>
                        <a:rPr lang="en-US" sz="1400" b="0" i="0" u="none" strike="noStrike" dirty="0" smtClean="0">
                          <a:solidFill>
                            <a:srgbClr val="000000"/>
                          </a:solidFill>
                          <a:effectLst/>
                          <a:latin typeface="Century Gothic" panose="020B0502020202020204" pitchFamily="34" charset="0"/>
                        </a:rPr>
                        <a:t>partners. </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5"/>
                  </a:ext>
                </a:extLst>
              </a:tr>
            </a:tbl>
          </a:graphicData>
        </a:graphic>
      </p:graphicFrame>
      <p:pic>
        <p:nvPicPr>
          <p:cNvPr id="24" name="Picture 23"/>
          <p:cNvPicPr>
            <a:picLocks noChangeAspect="1"/>
          </p:cNvPicPr>
          <p:nvPr/>
        </p:nvPicPr>
        <p:blipFill>
          <a:blip r:embed="rId4"/>
          <a:stretch>
            <a:fillRect/>
          </a:stretch>
        </p:blipFill>
        <p:spPr>
          <a:xfrm>
            <a:off x="7850900" y="1438028"/>
            <a:ext cx="1920240" cy="1394991"/>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val="0"/>
              </a:ext>
            </a:extLst>
          </a:blip>
          <a:srcRect b="14699"/>
          <a:stretch/>
        </p:blipFill>
        <p:spPr>
          <a:xfrm>
            <a:off x="7850900" y="3039802"/>
            <a:ext cx="1920240" cy="1228493"/>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6"/>
          <a:srcRect t="6975"/>
          <a:stretch/>
        </p:blipFill>
        <p:spPr>
          <a:xfrm>
            <a:off x="7850900" y="4475078"/>
            <a:ext cx="1920240" cy="134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Communicating w/NPO</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1905724987"/>
              </p:ext>
            </p:extLst>
          </p:nvPr>
        </p:nvGraphicFramePr>
        <p:xfrm>
          <a:off x="322121" y="1514845"/>
          <a:ext cx="6234466" cy="4306102"/>
        </p:xfrm>
        <a:graphic>
          <a:graphicData uri="http://schemas.openxmlformats.org/drawingml/2006/table">
            <a:tbl>
              <a:tblPr/>
              <a:tblGrid>
                <a:gridCol w="1768037">
                  <a:extLst>
                    <a:ext uri="{9D8B030D-6E8A-4147-A177-3AD203B41FA5}">
                      <a16:colId xmlns:a16="http://schemas.microsoft.com/office/drawing/2014/main" val="20000"/>
                    </a:ext>
                  </a:extLst>
                </a:gridCol>
                <a:gridCol w="4466429">
                  <a:extLst>
                    <a:ext uri="{9D8B030D-6E8A-4147-A177-3AD203B41FA5}">
                      <a16:colId xmlns:a16="http://schemas.microsoft.com/office/drawing/2014/main" val="20001"/>
                    </a:ext>
                  </a:extLst>
                </a:gridCol>
              </a:tblGrid>
              <a:tr h="653993">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DEVELOP NPO</a:t>
                      </a:r>
                      <a:endParaRPr lang="en-US" sz="1800"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800" b="1" dirty="0" smtClean="0">
                          <a:solidFill>
                            <a:schemeClr val="bg1"/>
                          </a:solidFill>
                          <a:effectLst/>
                          <a:latin typeface="Century Gothic" panose="020B0502020202020204" pitchFamily="34" charset="0"/>
                        </a:rPr>
                        <a:t>Ask them about…</a:t>
                      </a:r>
                      <a:endParaRPr lang="en-US" sz="1800" b="1" dirty="0">
                        <a:solidFill>
                          <a:schemeClr val="bg1"/>
                        </a:solidFill>
                        <a:effectLst/>
                        <a:latin typeface="Century Gothic" panose="020B0502020202020204" pitchFamily="34" charset="0"/>
                      </a:endParaRPr>
                    </a:p>
                  </a:txBody>
                  <a:tcPr marL="87516" marR="87516" marT="87516" marB="87516">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585551">
                <a:tc>
                  <a:txBody>
                    <a:bodyPr/>
                    <a:lstStyle/>
                    <a:p>
                      <a:pPr algn="r" rtl="0" fontAlgn="ctr">
                        <a:spcBef>
                          <a:spcPts val="1000"/>
                        </a:spcBef>
                        <a:spcAft>
                          <a:spcPts val="0"/>
                        </a:spcAft>
                      </a:pPr>
                      <a:r>
                        <a:rPr lang="en-US" sz="1400" b="1" i="0" u="none" strike="noStrike" dirty="0">
                          <a:solidFill>
                            <a:srgbClr val="000000"/>
                          </a:solidFill>
                          <a:effectLst/>
                          <a:latin typeface="Century Gothic" panose="020B0502020202020204" pitchFamily="34" charset="0"/>
                        </a:rPr>
                        <a:t>Project </a:t>
                      </a:r>
                      <a:r>
                        <a:rPr lang="en-US" sz="1400" b="1" i="0" u="none" strike="noStrike" dirty="0" smtClean="0">
                          <a:solidFill>
                            <a:srgbClr val="000000"/>
                          </a:solidFill>
                          <a:effectLst/>
                          <a:latin typeface="Century Gothic" panose="020B0502020202020204" pitchFamily="34" charset="0"/>
                        </a:rPr>
                        <a:t>Coordination</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marL="0" marR="0" indent="0" algn="l" defTabSz="914400" rtl="0" eaLnBrk="1" fontAlgn="ctr" latinLnBrk="0" hangingPunct="1">
                        <a:lnSpc>
                          <a:spcPct val="100000"/>
                        </a:lnSpc>
                        <a:spcBef>
                          <a:spcPts val="1000"/>
                        </a:spcBef>
                        <a:spcAft>
                          <a:spcPts val="0"/>
                        </a:spcAft>
                        <a:buClrTx/>
                        <a:buSzTx/>
                        <a:buFontTx/>
                        <a:buNone/>
                        <a:tabLst/>
                        <a:defRPr/>
                      </a:pPr>
                      <a:r>
                        <a:rPr lang="en-US" sz="1400" b="0" i="0" u="none" strike="noStrike" dirty="0" smtClean="0">
                          <a:solidFill>
                            <a:srgbClr val="000000"/>
                          </a:solidFill>
                          <a:effectLst/>
                          <a:latin typeface="Century Gothic" panose="020B0502020202020204" pitchFamily="34" charset="0"/>
                        </a:rPr>
                        <a:t>Deliverables &amp; publishing</a:t>
                      </a:r>
                      <a:endParaRPr lang="en-US" sz="1400" b="0" dirty="0" smtClean="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657397">
                <a:tc>
                  <a:txBody>
                    <a:bodyPr/>
                    <a:lstStyle/>
                    <a:p>
                      <a:pPr algn="r" rtl="0" fontAlgn="ctr">
                        <a:spcBef>
                          <a:spcPts val="1000"/>
                        </a:spcBef>
                        <a:spcAft>
                          <a:spcPts val="0"/>
                        </a:spcAft>
                      </a:pPr>
                      <a:r>
                        <a:rPr lang="en-US" sz="1400" b="1" i="0" u="none" strike="noStrike" dirty="0" err="1" smtClean="0">
                          <a:solidFill>
                            <a:srgbClr val="000000"/>
                          </a:solidFill>
                          <a:effectLst/>
                          <a:latin typeface="Century Gothic" panose="020B0502020202020204" pitchFamily="34" charset="0"/>
                        </a:rPr>
                        <a:t>Geoinformatics</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marL="0" marR="0" indent="0" algn="l" defTabSz="914400" rtl="0" eaLnBrk="1" fontAlgn="ctr" latinLnBrk="0" hangingPunct="1">
                        <a:lnSpc>
                          <a:spcPct val="100000"/>
                        </a:lnSpc>
                        <a:spcBef>
                          <a:spcPts val="1000"/>
                        </a:spcBef>
                        <a:spcAft>
                          <a:spcPts val="0"/>
                        </a:spcAft>
                        <a:buClrTx/>
                        <a:buSzTx/>
                        <a:buFontTx/>
                        <a:buNone/>
                        <a:tabLst/>
                        <a:defRPr/>
                      </a:pPr>
                      <a:r>
                        <a:rPr lang="en-US" sz="1400" b="0" i="0" u="none" strike="noStrike" dirty="0" smtClean="0">
                          <a:solidFill>
                            <a:srgbClr val="000000"/>
                          </a:solidFill>
                          <a:effectLst/>
                          <a:latin typeface="Century Gothic" panose="020B0502020202020204" pitchFamily="34" charset="0"/>
                        </a:rPr>
                        <a:t>Coding, technical troubleshooting, &amp; data</a:t>
                      </a:r>
                      <a:endParaRPr lang="en-US" sz="1400" b="0" dirty="0" smtClean="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641364">
                <a:tc>
                  <a:txBody>
                    <a:bodyPr/>
                    <a:lstStyle/>
                    <a:p>
                      <a:pPr algn="r" rtl="0" fontAlgn="ctr">
                        <a:spcBef>
                          <a:spcPts val="1000"/>
                        </a:spcBef>
                        <a:spcAft>
                          <a:spcPts val="0"/>
                        </a:spcAft>
                      </a:pPr>
                      <a:r>
                        <a:rPr lang="en-US" sz="1400" b="1" i="0" u="none" strike="noStrike" dirty="0">
                          <a:solidFill>
                            <a:srgbClr val="000000"/>
                          </a:solidFill>
                          <a:effectLst/>
                          <a:latin typeface="Century Gothic" panose="020B0502020202020204" pitchFamily="34" charset="0"/>
                        </a:rPr>
                        <a:t>Impact </a:t>
                      </a:r>
                      <a:r>
                        <a:rPr lang="en-US" sz="1400" b="1" i="0" u="none" strike="noStrike" dirty="0" smtClean="0">
                          <a:solidFill>
                            <a:srgbClr val="000000"/>
                          </a:solidFill>
                          <a:effectLst/>
                          <a:latin typeface="Century Gothic" panose="020B0502020202020204" pitchFamily="34" charset="0"/>
                        </a:rPr>
                        <a:t>Analysis</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marL="0" marR="0" indent="0" algn="l" defTabSz="914400" rtl="0" eaLnBrk="1" fontAlgn="ctr" latinLnBrk="0" hangingPunct="1">
                        <a:lnSpc>
                          <a:spcPct val="100000"/>
                        </a:lnSpc>
                        <a:spcBef>
                          <a:spcPts val="1000"/>
                        </a:spcBef>
                        <a:spcAft>
                          <a:spcPts val="0"/>
                        </a:spcAft>
                        <a:buClrTx/>
                        <a:buSzTx/>
                        <a:buFontTx/>
                        <a:buNone/>
                        <a:tabLst/>
                        <a:defRPr/>
                      </a:pPr>
                      <a:r>
                        <a:rPr lang="en-US" sz="1400" b="0" i="0" u="none" strike="noStrike" dirty="0" smtClean="0">
                          <a:solidFill>
                            <a:srgbClr val="000000"/>
                          </a:solidFill>
                          <a:effectLst/>
                          <a:latin typeface="Century Gothic" panose="020B0502020202020204" pitchFamily="34" charset="0"/>
                        </a:rPr>
                        <a:t>Program, project, &amp; partner metrics</a:t>
                      </a:r>
                      <a:endParaRPr lang="en-US" sz="1400" b="0" dirty="0" smtClean="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3"/>
                  </a:ext>
                </a:extLst>
              </a:tr>
              <a:tr h="875798">
                <a:tc>
                  <a:txBody>
                    <a:bodyPr/>
                    <a:lstStyle/>
                    <a:p>
                      <a:pPr algn="r" rtl="0" fontAlgn="ctr">
                        <a:spcBef>
                          <a:spcPts val="1000"/>
                        </a:spcBef>
                        <a:spcAft>
                          <a:spcPts val="0"/>
                        </a:spcAft>
                      </a:pPr>
                      <a:r>
                        <a:rPr lang="en-US" sz="1400" b="1" i="0" u="none" strike="noStrike" dirty="0" smtClean="0">
                          <a:solidFill>
                            <a:srgbClr val="000000"/>
                          </a:solidFill>
                          <a:effectLst/>
                          <a:latin typeface="Century Gothic" panose="020B0502020202020204" pitchFamily="34" charset="0"/>
                        </a:rPr>
                        <a:t>Communications</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rtl="0" fontAlgn="ctr">
                        <a:spcBef>
                          <a:spcPts val="1000"/>
                        </a:spcBef>
                        <a:spcAft>
                          <a:spcPts val="0"/>
                        </a:spcAft>
                      </a:pPr>
                      <a:r>
                        <a:rPr lang="en-US" sz="1400" b="0" i="0" u="none" strike="noStrike" dirty="0" smtClean="0">
                          <a:solidFill>
                            <a:srgbClr val="000000"/>
                          </a:solidFill>
                          <a:effectLst/>
                          <a:latin typeface="Century Gothic" panose="020B0502020202020204" pitchFamily="34" charset="0"/>
                        </a:rPr>
                        <a:t>Graphic design, social media, &amp; creating the project video</a:t>
                      </a:r>
                      <a:endParaRPr lang="en-US" sz="1400" b="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r h="875798">
                <a:tc>
                  <a:txBody>
                    <a:bodyPr/>
                    <a:lstStyle/>
                    <a:p>
                      <a:pPr algn="r" rtl="0" fontAlgn="ctr">
                        <a:spcBef>
                          <a:spcPts val="1000"/>
                        </a:spcBef>
                        <a:spcAft>
                          <a:spcPts val="0"/>
                        </a:spcAft>
                      </a:pPr>
                      <a:r>
                        <a:rPr lang="en-US" sz="1400" b="1" i="0" u="none" strike="noStrike" dirty="0" smtClean="0">
                          <a:solidFill>
                            <a:srgbClr val="000000"/>
                          </a:solidFill>
                          <a:effectLst/>
                          <a:latin typeface="Century Gothic" panose="020B0502020202020204" pitchFamily="34" charset="0"/>
                        </a:rPr>
                        <a:t>IT</a:t>
                      </a:r>
                      <a:endParaRPr lang="en-US" sz="1400" dirty="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tc>
                  <a:txBody>
                    <a:bodyPr/>
                    <a:lstStyle/>
                    <a:p>
                      <a:pPr marL="0" marR="0" indent="0" algn="l" defTabSz="914400" rtl="0" eaLnBrk="1" fontAlgn="ctr" latinLnBrk="0" hangingPunct="1">
                        <a:lnSpc>
                          <a:spcPct val="100000"/>
                        </a:lnSpc>
                        <a:spcBef>
                          <a:spcPts val="1000"/>
                        </a:spcBef>
                        <a:spcAft>
                          <a:spcPts val="0"/>
                        </a:spcAft>
                        <a:buClrTx/>
                        <a:buSzTx/>
                        <a:buFontTx/>
                        <a:buNone/>
                        <a:tabLst/>
                        <a:defRPr/>
                      </a:pPr>
                      <a:r>
                        <a:rPr lang="en-US" sz="1400" b="0" i="0" u="none" strike="noStrike" dirty="0" smtClean="0">
                          <a:solidFill>
                            <a:srgbClr val="000000"/>
                          </a:solidFill>
                          <a:effectLst/>
                          <a:latin typeface="Century Gothic" panose="020B0502020202020204" pitchFamily="34" charset="0"/>
                        </a:rPr>
                        <a:t>DEVELOPedia, software release, licensing, &amp; general computer issues</a:t>
                      </a:r>
                      <a:endParaRPr lang="en-US" sz="1400" b="0" dirty="0" smtClean="0">
                        <a:effectLst/>
                      </a:endParaRPr>
                    </a:p>
                  </a:txBody>
                  <a:tcPr marL="87516" marR="87516" marT="87516" marB="87516"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EFEFEF"/>
                    </a:solidFill>
                  </a:tcPr>
                </a:tc>
                <a:extLst>
                  <a:ext uri="{0D108BD9-81ED-4DB2-BD59-A6C34878D82A}">
                    <a16:rowId xmlns:a16="http://schemas.microsoft.com/office/drawing/2014/main" val="10005"/>
                  </a:ext>
                </a:extLst>
              </a:tr>
            </a:tbl>
          </a:graphicData>
        </a:graphic>
      </p:graphicFrame>
      <p:pic>
        <p:nvPicPr>
          <p:cNvPr id="41" name="Picture 40"/>
          <p:cNvPicPr>
            <a:picLocks noChangeAspect="1"/>
          </p:cNvPicPr>
          <p:nvPr/>
        </p:nvPicPr>
        <p:blipFill rotWithShape="1">
          <a:blip r:embed="rId4"/>
          <a:srcRect l="7601" t="5418" r="5360" b="2093"/>
          <a:stretch/>
        </p:blipFill>
        <p:spPr>
          <a:xfrm>
            <a:off x="6868203" y="1511402"/>
            <a:ext cx="2844803" cy="2190881"/>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5"/>
          <a:stretch>
            <a:fillRect/>
          </a:stretch>
        </p:blipFill>
        <p:spPr>
          <a:xfrm rot="20909707">
            <a:off x="7065814" y="3907911"/>
            <a:ext cx="2568531" cy="1605944"/>
          </a:xfrm>
          <a:prstGeom prst="rect">
            <a:avLst/>
          </a:prstGeom>
        </p:spPr>
      </p:pic>
    </p:spTree>
    <p:extLst>
      <p:ext uri="{BB962C8B-B14F-4D97-AF65-F5344CB8AC3E}">
        <p14:creationId xmlns:p14="http://schemas.microsoft.com/office/powerpoint/2010/main" val="974132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Email Signature </a:t>
            </a:r>
            <a:r>
              <a:rPr lang="en-US" dirty="0">
                <a:solidFill>
                  <a:srgbClr val="0061AA"/>
                </a:solidFill>
              </a:rPr>
              <a:t>&amp; </a:t>
            </a:r>
            <a:r>
              <a:rPr lang="en-US" dirty="0" smtClean="0">
                <a:solidFill>
                  <a:srgbClr val="0061AA"/>
                </a:solidFill>
              </a:rPr>
              <a:t>Résumé/LinkedIn</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934575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Being the lead of your team is great opportunity and you should highlight </a:t>
            </a:r>
            <a:r>
              <a:rPr lang="en-US" sz="1800" dirty="0" smtClean="0"/>
              <a:t>it!</a:t>
            </a:r>
          </a:p>
          <a:p>
            <a:pPr marL="285750" indent="-285750">
              <a:spcBef>
                <a:spcPts val="0"/>
              </a:spcBef>
              <a:spcAft>
                <a:spcPts val="1200"/>
              </a:spcAft>
              <a:buClr>
                <a:srgbClr val="EF282F"/>
              </a:buClr>
              <a:buFont typeface="Webdings" panose="05030102010509060703" pitchFamily="18" charset="2"/>
              <a:buChar char="4"/>
            </a:pPr>
            <a:r>
              <a:rPr lang="en-US" sz="1800" dirty="0" smtClean="0"/>
              <a:t>Colloquially </a:t>
            </a:r>
            <a:r>
              <a:rPr lang="en-US" sz="1800" dirty="0"/>
              <a:t>leads </a:t>
            </a:r>
            <a:r>
              <a:rPr lang="en-US" sz="1800" dirty="0" smtClean="0"/>
              <a:t>are sometimes </a:t>
            </a:r>
            <a:r>
              <a:rPr lang="en-US" sz="1800" dirty="0"/>
              <a:t>referred to as “Team Lead”, but formally it’s “Project Lead” </a:t>
            </a:r>
            <a:r>
              <a:rPr lang="en-US" sz="1800" dirty="0" smtClean="0"/>
              <a:t> </a:t>
            </a:r>
          </a:p>
          <a:p>
            <a:pPr marL="742950" lvl="1" indent="-285750">
              <a:spcBef>
                <a:spcPts val="0"/>
              </a:spcBef>
              <a:spcAft>
                <a:spcPts val="1200"/>
              </a:spcAft>
              <a:buClr>
                <a:srgbClr val="EF282F"/>
              </a:buClr>
              <a:buFont typeface="Arial" panose="020B0604020202020204" pitchFamily="34" charset="0"/>
              <a:buChar char="•"/>
            </a:pPr>
            <a:r>
              <a:rPr lang="en-US" sz="1600" dirty="0" smtClean="0"/>
              <a:t>This </a:t>
            </a:r>
            <a:r>
              <a:rPr lang="en-US" sz="1600" dirty="0"/>
              <a:t>is </a:t>
            </a:r>
            <a:r>
              <a:rPr lang="en-US" sz="1600" dirty="0" smtClean="0"/>
              <a:t>more </a:t>
            </a:r>
            <a:r>
              <a:rPr lang="en-US" sz="1600" dirty="0"/>
              <a:t>clear </a:t>
            </a:r>
            <a:r>
              <a:rPr lang="en-US" sz="1600" dirty="0" smtClean="0"/>
              <a:t>externally as </a:t>
            </a:r>
            <a:r>
              <a:rPr lang="en-US" sz="1600" dirty="0"/>
              <a:t>you are leading a science </a:t>
            </a:r>
            <a:r>
              <a:rPr lang="en-US" sz="1600" dirty="0" smtClean="0"/>
              <a:t>project and leading a “team” is vague.</a:t>
            </a:r>
          </a:p>
          <a:p>
            <a:pPr>
              <a:spcBef>
                <a:spcPts val="0"/>
              </a:spcBef>
              <a:spcAft>
                <a:spcPts val="1200"/>
              </a:spcAft>
              <a:buClr>
                <a:srgbClr val="EF282F"/>
              </a:buClr>
            </a:pPr>
            <a:endParaRPr lang="en-US" sz="2200" dirty="0" smtClean="0">
              <a:solidFill>
                <a:srgbClr val="0061AA"/>
              </a:solidFill>
            </a:endParaRPr>
          </a:p>
          <a:p>
            <a:pPr>
              <a:spcBef>
                <a:spcPts val="0"/>
              </a:spcBef>
              <a:buClr>
                <a:srgbClr val="EF282F"/>
              </a:buClr>
            </a:pPr>
            <a:r>
              <a:rPr lang="en-US" b="1" dirty="0" smtClean="0">
                <a:solidFill>
                  <a:srgbClr val="0061AA"/>
                </a:solidFill>
              </a:rPr>
              <a:t>Email </a:t>
            </a:r>
            <a:r>
              <a:rPr lang="en-US" b="1" dirty="0">
                <a:solidFill>
                  <a:srgbClr val="0061AA"/>
                </a:solidFill>
              </a:rPr>
              <a:t>Signature</a:t>
            </a:r>
            <a:r>
              <a:rPr lang="en-US" dirty="0">
                <a:solidFill>
                  <a:srgbClr val="0061AA"/>
                </a:solidFill>
              </a:rPr>
              <a:t>:</a:t>
            </a:r>
          </a:p>
          <a:p>
            <a:pPr>
              <a:spcBef>
                <a:spcPts val="0"/>
              </a:spcBef>
              <a:buClr>
                <a:srgbClr val="EF282F"/>
              </a:buClr>
            </a:pPr>
            <a:r>
              <a:rPr lang="en-US" sz="1600" dirty="0"/>
              <a:t>Name</a:t>
            </a:r>
          </a:p>
          <a:p>
            <a:pPr>
              <a:spcBef>
                <a:spcPts val="0"/>
              </a:spcBef>
              <a:buClr>
                <a:srgbClr val="EF282F"/>
              </a:buClr>
            </a:pPr>
            <a:r>
              <a:rPr lang="en-US" sz="1600" dirty="0"/>
              <a:t>Project Short Title Project Lead </a:t>
            </a:r>
          </a:p>
          <a:p>
            <a:pPr>
              <a:spcBef>
                <a:spcPts val="0"/>
              </a:spcBef>
              <a:buClr>
                <a:srgbClr val="EF282F"/>
              </a:buClr>
            </a:pPr>
            <a:r>
              <a:rPr lang="en-US" sz="1600" dirty="0"/>
              <a:t>Science Systems and Applications, Inc. </a:t>
            </a:r>
          </a:p>
          <a:p>
            <a:pPr>
              <a:spcBef>
                <a:spcPts val="0"/>
              </a:spcBef>
              <a:buClr>
                <a:srgbClr val="EF282F"/>
              </a:buClr>
            </a:pPr>
            <a:r>
              <a:rPr lang="en-US" sz="1600" dirty="0" err="1"/>
              <a:t>Node|NASA</a:t>
            </a:r>
            <a:r>
              <a:rPr lang="en-US" sz="1600" dirty="0"/>
              <a:t> DEVELOP National Program </a:t>
            </a:r>
          </a:p>
          <a:p>
            <a:pPr>
              <a:spcBef>
                <a:spcPts val="0"/>
              </a:spcBef>
              <a:buClr>
                <a:srgbClr val="EF282F"/>
              </a:buClr>
            </a:pPr>
            <a:r>
              <a:rPr lang="en-US" sz="1600" dirty="0"/>
              <a:t>Office: XXX-XXX-XXXX</a:t>
            </a:r>
          </a:p>
          <a:p>
            <a:pPr marL="285750" indent="-285750">
              <a:spcBef>
                <a:spcPts val="0"/>
              </a:spcBef>
              <a:spcAft>
                <a:spcPts val="1200"/>
              </a:spcAft>
              <a:buClr>
                <a:srgbClr val="EF282F"/>
              </a:buClr>
              <a:buFont typeface="Arial" panose="020B0604020202020204" pitchFamily="34" charset="0"/>
              <a:buChar char="•"/>
            </a:pPr>
            <a:endParaRPr lang="en-US" sz="1800" dirty="0"/>
          </a:p>
          <a:p>
            <a:pPr marL="285750" indent="-285750">
              <a:spcBef>
                <a:spcPts val="0"/>
              </a:spcBef>
              <a:spcAft>
                <a:spcPts val="1200"/>
              </a:spcAft>
              <a:buClr>
                <a:srgbClr val="EF282F"/>
              </a:buClr>
              <a:buFont typeface="Arial" panose="020B0604020202020204" pitchFamily="34" charset="0"/>
              <a:buChar char="•"/>
            </a:pPr>
            <a:endParaRPr lang="en-US" sz="2200" dirty="0" smtClean="0"/>
          </a:p>
          <a:p>
            <a:pPr marL="342900" indent="-342900">
              <a:spcBef>
                <a:spcPts val="0"/>
              </a:spcBef>
              <a:spcAft>
                <a:spcPts val="3000"/>
              </a:spcAft>
              <a:buClr>
                <a:srgbClr val="EF282F"/>
              </a:buClr>
              <a:buFont typeface="Arial" panose="020B0604020202020204" pitchFamily="34" charset="0"/>
              <a:buChar char="•"/>
            </a:pPr>
            <a:endParaRPr lang="en-US" sz="24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Rectangle 40"/>
          <p:cNvSpPr/>
          <p:nvPr/>
        </p:nvSpPr>
        <p:spPr>
          <a:xfrm>
            <a:off x="494368" y="5546671"/>
            <a:ext cx="6096000" cy="923330"/>
          </a:xfrm>
          <a:prstGeom prst="rect">
            <a:avLst/>
          </a:prstGeom>
        </p:spPr>
        <p:txBody>
          <a:bodyPr>
            <a:spAutoFit/>
          </a:bodyPr>
          <a:lstStyle/>
          <a:p>
            <a:pPr marL="0" lvl="1" indent="0">
              <a:spcBef>
                <a:spcPts val="1000"/>
              </a:spcBef>
              <a:buNone/>
            </a:pPr>
            <a:r>
              <a:rPr lang="en-US" b="1" i="1" dirty="0">
                <a:solidFill>
                  <a:srgbClr val="0061AA"/>
                </a:solidFill>
                <a:latin typeface="Century Gothic" panose="020B0502020202020204" pitchFamily="34" charset="0"/>
              </a:rPr>
              <a:t>Colors and fonts, etc. are up to you, but the above information and basic format should be used.</a:t>
            </a:r>
          </a:p>
          <a:p>
            <a:endParaRPr lang="en-US" b="1" dirty="0">
              <a:solidFill>
                <a:srgbClr val="0061AA"/>
              </a:solidFill>
              <a:latin typeface="Century Gothic" panose="020B0502020202020204" pitchFamily="34" charset="0"/>
            </a:endParaRPr>
          </a:p>
        </p:txBody>
      </p:sp>
      <p:sp>
        <p:nvSpPr>
          <p:cNvPr id="44" name="TextBox 43"/>
          <p:cNvSpPr txBox="1"/>
          <p:nvPr/>
        </p:nvSpPr>
        <p:spPr>
          <a:xfrm>
            <a:off x="4422986" y="3871459"/>
            <a:ext cx="5508647" cy="1600438"/>
          </a:xfrm>
          <a:prstGeom prst="rect">
            <a:avLst/>
          </a:prstGeom>
          <a:noFill/>
        </p:spPr>
        <p:txBody>
          <a:bodyPr wrap="square" rtlCol="0">
            <a:spAutoFit/>
          </a:bodyPr>
          <a:lstStyle/>
          <a:p>
            <a:pPr algn="r"/>
            <a:r>
              <a:rPr lang="en-US" sz="1600" b="1" i="1" dirty="0" smtClean="0">
                <a:solidFill>
                  <a:srgbClr val="0061AA"/>
                </a:solidFill>
                <a:latin typeface="Century Gothic" panose="020B0502020202020204" pitchFamily="34" charset="0"/>
              </a:rPr>
              <a:t>Example:</a:t>
            </a:r>
          </a:p>
          <a:p>
            <a:pPr algn="r"/>
            <a:r>
              <a:rPr lang="en-US" dirty="0" smtClean="0">
                <a:solidFill>
                  <a:srgbClr val="0061AA"/>
                </a:solidFill>
                <a:latin typeface="Century Gothic" panose="020B0502020202020204" pitchFamily="34" charset="0"/>
              </a:rPr>
              <a:t>Loretta Landsat</a:t>
            </a:r>
          </a:p>
          <a:p>
            <a:pPr algn="r"/>
            <a:r>
              <a:rPr lang="en-US" sz="1600" dirty="0" smtClean="0">
                <a:solidFill>
                  <a:srgbClr val="0061AA"/>
                </a:solidFill>
                <a:latin typeface="Century Gothic" panose="020B0502020202020204" pitchFamily="34" charset="0"/>
              </a:rPr>
              <a:t>Ohio Water Resources Project Lead</a:t>
            </a:r>
          </a:p>
          <a:p>
            <a:pPr algn="r"/>
            <a:r>
              <a:rPr lang="en-US" sz="1600" dirty="0" smtClean="0">
                <a:solidFill>
                  <a:srgbClr val="0061AA"/>
                </a:solidFill>
                <a:latin typeface="Century Gothic" panose="020B0502020202020204" pitchFamily="34" charset="0"/>
              </a:rPr>
              <a:t>Science Systems and Applications, Inc.</a:t>
            </a:r>
          </a:p>
          <a:p>
            <a:pPr algn="r"/>
            <a:r>
              <a:rPr lang="en-US" sz="1600" dirty="0" smtClean="0">
                <a:solidFill>
                  <a:srgbClr val="0061AA"/>
                </a:solidFill>
                <a:latin typeface="Century Gothic" panose="020B0502020202020204" pitchFamily="34" charset="0"/>
              </a:rPr>
              <a:t>Virginia – Langley |NASA DEVELOP National Program</a:t>
            </a:r>
          </a:p>
          <a:p>
            <a:pPr algn="r"/>
            <a:r>
              <a:rPr lang="en-US" sz="1600" dirty="0" smtClean="0">
                <a:solidFill>
                  <a:srgbClr val="0061AA"/>
                </a:solidFill>
                <a:latin typeface="Century Gothic" panose="020B0502020202020204" pitchFamily="34" charset="0"/>
              </a:rPr>
              <a:t>Office: 757-555-5555</a:t>
            </a:r>
            <a:endParaRPr lang="en-US" sz="1600" dirty="0">
              <a:solidFill>
                <a:srgbClr val="0061AA"/>
              </a:solidFill>
              <a:latin typeface="Century Gothic" panose="020B0502020202020204" pitchFamily="34" charset="0"/>
            </a:endParaRPr>
          </a:p>
        </p:txBody>
      </p:sp>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When In Doubt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4238660" cy="28719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Google it.</a:t>
            </a:r>
          </a:p>
          <a:p>
            <a:pPr marL="285750" indent="-285750">
              <a:spcBef>
                <a:spcPts val="0"/>
              </a:spcBef>
              <a:spcAft>
                <a:spcPts val="1800"/>
              </a:spcAft>
              <a:buClr>
                <a:srgbClr val="EF282F"/>
              </a:buClr>
              <a:buFont typeface="Webdings" panose="05030102010509060703" pitchFamily="18" charset="2"/>
              <a:buChar char="4"/>
            </a:pPr>
            <a:r>
              <a:rPr lang="en-US" sz="1800" dirty="0" smtClean="0"/>
              <a:t>Look on </a:t>
            </a:r>
            <a:r>
              <a:rPr lang="en-US" sz="1800" dirty="0" err="1" smtClean="0"/>
              <a:t>DEVELOPedia</a:t>
            </a:r>
            <a:r>
              <a:rPr lang="en-US" sz="1800" dirty="0" smtClean="0"/>
              <a:t>.</a:t>
            </a:r>
          </a:p>
          <a:p>
            <a:pPr marL="285750" indent="-285750">
              <a:spcBef>
                <a:spcPts val="0"/>
              </a:spcBef>
              <a:spcAft>
                <a:spcPts val="1800"/>
              </a:spcAft>
              <a:buClr>
                <a:srgbClr val="EF282F"/>
              </a:buClr>
              <a:buFont typeface="Webdings" panose="05030102010509060703" pitchFamily="18" charset="2"/>
              <a:buChar char="4"/>
            </a:pPr>
            <a:r>
              <a:rPr lang="en-US" sz="1800" dirty="0" smtClean="0"/>
              <a:t>Look at past projects.</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team.</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Center Lead.</a:t>
            </a:r>
          </a:p>
          <a:p>
            <a:pPr marL="285750" indent="-285750">
              <a:spcBef>
                <a:spcPts val="0"/>
              </a:spcBef>
              <a:spcAft>
                <a:spcPts val="1800"/>
              </a:spcAft>
              <a:buClr>
                <a:srgbClr val="EF282F"/>
              </a:buClr>
              <a:buFont typeface="Webdings" panose="05030102010509060703" pitchFamily="18" charset="2"/>
              <a:buChar char="4"/>
            </a:pPr>
            <a:r>
              <a:rPr lang="en-US" sz="1800" dirty="0" smtClean="0"/>
              <a:t>Ask your Science Advisor.</a:t>
            </a:r>
          </a:p>
          <a:p>
            <a:pPr marL="285750" indent="-285750">
              <a:spcBef>
                <a:spcPts val="0"/>
              </a:spcBef>
              <a:spcAft>
                <a:spcPts val="1800"/>
              </a:spcAft>
              <a:buClr>
                <a:srgbClr val="EF282F"/>
              </a:buClr>
              <a:buFont typeface="Webdings" panose="05030102010509060703" pitchFamily="18" charset="2"/>
              <a:buChar char="4"/>
            </a:pPr>
            <a:r>
              <a:rPr lang="en-US" sz="1800" dirty="0" smtClean="0"/>
              <a:t>Ask a Fellow.</a:t>
            </a:r>
          </a:p>
          <a:p>
            <a:pPr marL="285750" indent="-285750">
              <a:spcBef>
                <a:spcPts val="0"/>
              </a:spcBef>
              <a:spcAft>
                <a:spcPts val="1800"/>
              </a:spcAft>
              <a:buClr>
                <a:srgbClr val="EF282F"/>
              </a:buClr>
              <a:buFont typeface="Webdings" panose="05030102010509060703" pitchFamily="18" charset="2"/>
              <a:buChar char="4"/>
            </a:pPr>
            <a:r>
              <a:rPr lang="en-US" sz="1800" dirty="0" smtClean="0"/>
              <a:t>Ask NPO.</a:t>
            </a:r>
          </a:p>
        </p:txBody>
      </p:sp>
      <p:pic>
        <p:nvPicPr>
          <p:cNvPr id="22" name="Picture 21"/>
          <p:cNvPicPr>
            <a:picLocks noChangeAspect="1"/>
          </p:cNvPicPr>
          <p:nvPr/>
        </p:nvPicPr>
        <p:blipFill>
          <a:blip r:embed="rId4"/>
          <a:stretch>
            <a:fillRect/>
          </a:stretch>
        </p:blipFill>
        <p:spPr>
          <a:xfrm>
            <a:off x="5482764" y="655680"/>
            <a:ext cx="4379375" cy="3217435"/>
          </a:xfrm>
          <a:prstGeom prst="rect">
            <a:avLst/>
          </a:prstGeom>
        </p:spPr>
      </p:pic>
      <p:sp>
        <p:nvSpPr>
          <p:cNvPr id="2" name="Rectangle 1"/>
          <p:cNvSpPr/>
          <p:nvPr/>
        </p:nvSpPr>
        <p:spPr>
          <a:xfrm rot="1339492">
            <a:off x="4037803" y="4129132"/>
            <a:ext cx="2486554" cy="923330"/>
          </a:xfrm>
          <a:prstGeom prst="rect">
            <a:avLst/>
          </a:prstGeom>
        </p:spPr>
        <p:txBody>
          <a:bodyPr wrap="square">
            <a:spAutoFit/>
          </a:bodyPr>
          <a:lstStyle/>
          <a:p>
            <a:pPr>
              <a:spcBef>
                <a:spcPts val="0"/>
              </a:spcBef>
              <a:spcAft>
                <a:spcPts val="1800"/>
              </a:spcAft>
              <a:buClr>
                <a:srgbClr val="EF282F"/>
              </a:buClr>
            </a:pPr>
            <a:r>
              <a:rPr lang="en-US" dirty="0">
                <a:solidFill>
                  <a:srgbClr val="0061AA"/>
                </a:solidFill>
              </a:rPr>
              <a:t>They are here to support you and ensure your success!</a:t>
            </a:r>
          </a:p>
        </p:txBody>
      </p:sp>
      <p:sp>
        <p:nvSpPr>
          <p:cNvPr id="4" name="Right Brace 3"/>
          <p:cNvSpPr/>
          <p:nvPr/>
        </p:nvSpPr>
        <p:spPr>
          <a:xfrm>
            <a:off x="3562773" y="3221267"/>
            <a:ext cx="392854" cy="177067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94118" y="-20321"/>
            <a:ext cx="12352809" cy="4829387"/>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“Being </a:t>
            </a:r>
            <a:r>
              <a:rPr lang="en-US" dirty="0">
                <a:solidFill>
                  <a:schemeClr val="tx1">
                    <a:lumMod val="75000"/>
                    <a:lumOff val="25000"/>
                  </a:schemeClr>
                </a:solidFill>
              </a:rPr>
              <a:t>positive in negative situations is not naive. It’s leadership”</a:t>
            </a:r>
          </a:p>
          <a:p>
            <a:pPr marL="0" indent="0" algn="ctr">
              <a:buNone/>
            </a:pPr>
            <a:r>
              <a:rPr lang="en-US" dirty="0">
                <a:solidFill>
                  <a:schemeClr val="tx1">
                    <a:lumMod val="75000"/>
                    <a:lumOff val="25000"/>
                  </a:schemeClr>
                </a:solidFill>
              </a:rPr>
              <a:t> </a:t>
            </a:r>
            <a:r>
              <a:rPr lang="en-US" sz="1800" dirty="0">
                <a:solidFill>
                  <a:schemeClr val="tx1">
                    <a:lumMod val="75000"/>
                    <a:lumOff val="25000"/>
                  </a:schemeClr>
                </a:solidFill>
              </a:rPr>
              <a:t>– Ralph Marston</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Lead Duties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45386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700" dirty="0" smtClean="0"/>
              <a:t>Ensure </a:t>
            </a:r>
            <a:r>
              <a:rPr lang="en-US" sz="1700" dirty="0"/>
              <a:t>the team is on schedule and meets deadlines</a:t>
            </a:r>
          </a:p>
          <a:p>
            <a:pPr marL="285750" indent="-285750">
              <a:spcBef>
                <a:spcPts val="0"/>
              </a:spcBef>
              <a:spcAft>
                <a:spcPts val="1800"/>
              </a:spcAft>
              <a:buClr>
                <a:srgbClr val="EF282F"/>
              </a:buClr>
              <a:buFont typeface="Webdings" panose="05030102010509060703" pitchFamily="18" charset="2"/>
              <a:buChar char="4"/>
            </a:pPr>
            <a:r>
              <a:rPr lang="en-US" sz="1700" dirty="0" smtClean="0"/>
              <a:t>Empower </a:t>
            </a:r>
            <a:r>
              <a:rPr lang="en-US" sz="1700" dirty="0"/>
              <a:t>team members to take on different pieces of the project and ensures that all tasks are delegated, but Project Leads work on the project too!</a:t>
            </a:r>
          </a:p>
          <a:p>
            <a:pPr marL="285750" indent="-285750">
              <a:spcBef>
                <a:spcPts val="0"/>
              </a:spcBef>
              <a:spcAft>
                <a:spcPts val="1800"/>
              </a:spcAft>
              <a:buClr>
                <a:srgbClr val="EF282F"/>
              </a:buClr>
              <a:buFont typeface="Webdings" panose="05030102010509060703" pitchFamily="18" charset="2"/>
              <a:buChar char="4"/>
            </a:pPr>
            <a:r>
              <a:rPr lang="en-US" sz="1700" dirty="0" smtClean="0"/>
              <a:t>Serve as the main POC to the Fellow Teams and NPO</a:t>
            </a:r>
          </a:p>
          <a:p>
            <a:pPr marL="285750" indent="-285750">
              <a:spcBef>
                <a:spcPts val="0"/>
              </a:spcBef>
              <a:spcAft>
                <a:spcPts val="1800"/>
              </a:spcAft>
              <a:buClr>
                <a:srgbClr val="EF282F"/>
              </a:buClr>
              <a:buFont typeface="Webdings" panose="05030102010509060703" pitchFamily="18" charset="2"/>
              <a:buChar char="4"/>
            </a:pPr>
            <a:r>
              <a:rPr lang="en-US" sz="1700" dirty="0" smtClean="0"/>
              <a:t>Submit deliverables</a:t>
            </a:r>
          </a:p>
          <a:p>
            <a:pPr marL="285750" indent="-285750">
              <a:spcBef>
                <a:spcPts val="0"/>
              </a:spcBef>
              <a:spcAft>
                <a:spcPts val="1800"/>
              </a:spcAft>
              <a:buClr>
                <a:srgbClr val="EF282F"/>
              </a:buClr>
              <a:buFont typeface="Webdings" panose="05030102010509060703" pitchFamily="18" charset="2"/>
              <a:buChar char="4"/>
            </a:pPr>
            <a:r>
              <a:rPr lang="en-US" sz="1700" dirty="0" smtClean="0"/>
              <a:t>Respond to edits, feedback, and questions from the PC Team</a:t>
            </a:r>
            <a:endParaRPr lang="en-US" sz="1700" dirty="0"/>
          </a:p>
          <a:p>
            <a:pPr marL="285750" indent="-285750">
              <a:spcBef>
                <a:spcPts val="0"/>
              </a:spcBef>
              <a:spcAft>
                <a:spcPts val="1800"/>
              </a:spcAft>
              <a:buClr>
                <a:srgbClr val="EF282F"/>
              </a:buClr>
              <a:buFont typeface="Webdings" panose="05030102010509060703" pitchFamily="18" charset="2"/>
              <a:buChar char="4"/>
            </a:pPr>
            <a:r>
              <a:rPr lang="en-US" sz="1700" dirty="0" smtClean="0"/>
              <a:t>Report progress and challenges to the Center Lead regularly</a:t>
            </a:r>
          </a:p>
          <a:p>
            <a:pPr marL="285750" indent="-285750">
              <a:spcBef>
                <a:spcPts val="0"/>
              </a:spcBef>
              <a:spcAft>
                <a:spcPts val="1800"/>
              </a:spcAft>
              <a:buClr>
                <a:srgbClr val="EF282F"/>
              </a:buClr>
              <a:buFont typeface="Webdings" panose="05030102010509060703" pitchFamily="18" charset="2"/>
              <a:buChar char="4"/>
            </a:pPr>
            <a:r>
              <a:rPr lang="en-US" sz="1700" dirty="0"/>
              <a:t>L</a:t>
            </a:r>
            <a:r>
              <a:rPr lang="en-US" sz="1700" dirty="0" smtClean="0"/>
              <a:t>ead communications with partners and coordinates </a:t>
            </a:r>
            <a:r>
              <a:rPr lang="en-US" sz="1700" dirty="0" err="1" smtClean="0"/>
              <a:t>telecons</a:t>
            </a:r>
            <a:r>
              <a:rPr lang="en-US" sz="1700" dirty="0" smtClean="0"/>
              <a:t>, meetings, and project hand-offs</a:t>
            </a:r>
          </a:p>
          <a:p>
            <a:pPr marL="285750" indent="-285750">
              <a:spcBef>
                <a:spcPts val="0"/>
              </a:spcBef>
              <a:spcAft>
                <a:spcPts val="1800"/>
              </a:spcAft>
              <a:buClr>
                <a:srgbClr val="EF282F"/>
              </a:buClr>
              <a:buFont typeface="Webdings" panose="05030102010509060703" pitchFamily="18" charset="2"/>
              <a:buChar char="4"/>
            </a:pPr>
            <a:r>
              <a:rPr lang="en-US" sz="1700" dirty="0" smtClean="0"/>
              <a:t>Understand your teams strengths and weaknesses</a:t>
            </a:r>
          </a:p>
          <a:p>
            <a:pPr marL="285750" indent="-285750">
              <a:spcBef>
                <a:spcPts val="0"/>
              </a:spcBef>
              <a:spcAft>
                <a:spcPts val="1800"/>
              </a:spcAft>
              <a:buClr>
                <a:srgbClr val="EF282F"/>
              </a:buClr>
              <a:buFont typeface="Webdings" panose="05030102010509060703" pitchFamily="18" charset="2"/>
              <a:buChar char="4"/>
            </a:pPr>
            <a:r>
              <a:rPr lang="en-US" sz="1700" dirty="0" smtClean="0"/>
              <a:t>Foster a positive team dynamic and work environment</a:t>
            </a:r>
          </a:p>
        </p:txBody>
      </p:sp>
      <p:grpSp>
        <p:nvGrpSpPr>
          <p:cNvPr id="22" name="Group 21"/>
          <p:cNvGrpSpPr/>
          <p:nvPr/>
        </p:nvGrpSpPr>
        <p:grpSpPr>
          <a:xfrm>
            <a:off x="1362276" y="5779008"/>
            <a:ext cx="7988962" cy="1026645"/>
            <a:chOff x="633612" y="5290691"/>
            <a:chExt cx="3695374" cy="1056769"/>
          </a:xfrm>
        </p:grpSpPr>
        <p:sp>
          <p:nvSpPr>
            <p:cNvPr id="24" name="Text Placeholder 5"/>
            <p:cNvSpPr txBox="1">
              <a:spLocks/>
            </p:cNvSpPr>
            <p:nvPr/>
          </p:nvSpPr>
          <p:spPr>
            <a:xfrm>
              <a:off x="633612" y="5307539"/>
              <a:ext cx="3695374"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500" dirty="0"/>
                <a:t>Project Leads are </a:t>
              </a:r>
              <a:r>
                <a:rPr lang="en-US" sz="1500" dirty="0" smtClean="0"/>
                <a:t>selected based off of a number of factors and experiences – they do not always have the most technical skills of the team. That’s ok! </a:t>
              </a:r>
            </a:p>
            <a:p>
              <a:pPr algn="ctr">
                <a:spcBef>
                  <a:spcPts val="0"/>
                </a:spcBef>
                <a:buClr>
                  <a:srgbClr val="0078C1"/>
                </a:buClr>
              </a:pPr>
              <a:r>
                <a:rPr lang="en-US" sz="1500" dirty="0" smtClean="0"/>
                <a:t>Know your strengths – you are capable!</a:t>
              </a:r>
              <a:endParaRPr lang="en-US" sz="1500" dirty="0"/>
            </a:p>
            <a:p>
              <a:pPr algn="ctr">
                <a:spcBef>
                  <a:spcPts val="0"/>
                </a:spcBef>
                <a:buClr>
                  <a:srgbClr val="0078C1"/>
                </a:buClr>
              </a:pPr>
              <a:endParaRPr lang="en-US" sz="1800" dirty="0" smtClean="0"/>
            </a:p>
          </p:txBody>
        </p:sp>
        <p:sp>
          <p:nvSpPr>
            <p:cNvPr id="43" name="Rounded Rectangle 42"/>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Leading Means…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Possess</a:t>
            </a:r>
            <a:r>
              <a:rPr lang="en-US" sz="1800" dirty="0"/>
              <a:t> a clear vision of the future and be compelled by it.</a:t>
            </a:r>
          </a:p>
          <a:p>
            <a:pPr marL="285750" indent="-285750">
              <a:spcBef>
                <a:spcPts val="0"/>
              </a:spcBef>
              <a:spcAft>
                <a:spcPts val="1800"/>
              </a:spcAft>
              <a:buClr>
                <a:srgbClr val="EF282F"/>
              </a:buClr>
              <a:buFont typeface="Webdings" panose="05030102010509060703" pitchFamily="18" charset="2"/>
              <a:buChar char="4"/>
            </a:pPr>
            <a:r>
              <a:rPr lang="en-US" sz="1800" b="1" dirty="0"/>
              <a:t>Encourage</a:t>
            </a:r>
            <a:r>
              <a:rPr lang="en-US" sz="1800" dirty="0"/>
              <a:t> people to share ideas, needs, perspectives, dreams, and desires.</a:t>
            </a:r>
          </a:p>
          <a:p>
            <a:pPr marL="285750" indent="-285750">
              <a:spcBef>
                <a:spcPts val="0"/>
              </a:spcBef>
              <a:spcAft>
                <a:spcPts val="1800"/>
              </a:spcAft>
              <a:buClr>
                <a:srgbClr val="EF282F"/>
              </a:buClr>
              <a:buFont typeface="Webdings" panose="05030102010509060703" pitchFamily="18" charset="2"/>
              <a:buChar char="4"/>
            </a:pPr>
            <a:r>
              <a:rPr lang="en-US" sz="1800" b="1" dirty="0"/>
              <a:t>Stand for</a:t>
            </a:r>
            <a:r>
              <a:rPr lang="en-US" sz="1800" dirty="0"/>
              <a:t>, </a:t>
            </a:r>
            <a:r>
              <a:rPr lang="en-US" sz="1800" b="1" dirty="0"/>
              <a:t>demonstrate</a:t>
            </a:r>
            <a:r>
              <a:rPr lang="en-US" sz="1800" dirty="0"/>
              <a:t>, and portray what you believe.</a:t>
            </a:r>
          </a:p>
          <a:p>
            <a:pPr marL="285750" indent="-285750">
              <a:spcBef>
                <a:spcPts val="0"/>
              </a:spcBef>
              <a:spcAft>
                <a:spcPts val="1800"/>
              </a:spcAft>
              <a:buClr>
                <a:srgbClr val="EF282F"/>
              </a:buClr>
              <a:buFont typeface="Webdings" panose="05030102010509060703" pitchFamily="18" charset="2"/>
              <a:buChar char="4"/>
            </a:pPr>
            <a:r>
              <a:rPr lang="en-US" sz="1800" b="1" dirty="0"/>
              <a:t>Empower</a:t>
            </a:r>
            <a:r>
              <a:rPr lang="en-US" sz="1800" dirty="0"/>
              <a:t> people with the authority to use their own skills and knowledge.</a:t>
            </a:r>
          </a:p>
          <a:p>
            <a:pPr marL="285750" indent="-285750">
              <a:spcBef>
                <a:spcPts val="0"/>
              </a:spcBef>
              <a:spcAft>
                <a:spcPts val="1800"/>
              </a:spcAft>
              <a:buClr>
                <a:srgbClr val="EF282F"/>
              </a:buClr>
              <a:buFont typeface="Webdings" panose="05030102010509060703" pitchFamily="18" charset="2"/>
              <a:buChar char="4"/>
            </a:pPr>
            <a:r>
              <a:rPr lang="en-US" sz="1800" b="1" dirty="0"/>
              <a:t>Evaluate</a:t>
            </a:r>
            <a:r>
              <a:rPr lang="en-US" sz="1800" dirty="0"/>
              <a:t> the people who work with them and the performance of the team.</a:t>
            </a:r>
          </a:p>
          <a:p>
            <a:pPr marL="285750" indent="-285750">
              <a:spcBef>
                <a:spcPts val="0"/>
              </a:spcBef>
              <a:spcAft>
                <a:spcPts val="1800"/>
              </a:spcAft>
              <a:buClr>
                <a:srgbClr val="EF282F"/>
              </a:buClr>
              <a:buFont typeface="Webdings" panose="05030102010509060703" pitchFamily="18" charset="2"/>
              <a:buChar char="4"/>
            </a:pPr>
            <a:r>
              <a:rPr lang="en-US" sz="1800" b="1" dirty="0"/>
              <a:t>Inspire</a:t>
            </a:r>
            <a:r>
              <a:rPr lang="en-US" sz="1800" dirty="0"/>
              <a:t> and </a:t>
            </a:r>
            <a:r>
              <a:rPr lang="en-US" sz="1800" b="1" dirty="0"/>
              <a:t>motivate</a:t>
            </a:r>
            <a:r>
              <a:rPr lang="en-US" sz="1800" dirty="0"/>
              <a:t> others with passion and example.</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Rectangle 39"/>
          <p:cNvSpPr/>
          <p:nvPr/>
        </p:nvSpPr>
        <p:spPr>
          <a:xfrm>
            <a:off x="1522039" y="4749768"/>
            <a:ext cx="6974492" cy="1451679"/>
          </a:xfrm>
          <a:prstGeom prst="rect">
            <a:avLst/>
          </a:prstGeom>
        </p:spPr>
        <p:txBody>
          <a:bodyPr wrap="square">
            <a:spAutoFit/>
          </a:bodyPr>
          <a:lstStyle/>
          <a:p>
            <a:pPr algn="ctr">
              <a:spcBef>
                <a:spcPts val="1000"/>
              </a:spcBef>
            </a:pPr>
            <a:r>
              <a:rPr lang="en-US" sz="2000" i="1" dirty="0">
                <a:solidFill>
                  <a:srgbClr val="0067AA"/>
                </a:solidFill>
                <a:latin typeface="Century Gothic" panose="020B0502020202020204" pitchFamily="34" charset="0"/>
              </a:rPr>
              <a:t>“When you include and acknowledge those in your corner, you propel yourself, your teammates, and your supporters to greater heights</a:t>
            </a:r>
            <a:r>
              <a:rPr lang="en-US" sz="2000" i="1" dirty="0" smtClean="0">
                <a:solidFill>
                  <a:srgbClr val="0067AA"/>
                </a:solidFill>
                <a:latin typeface="Century Gothic" panose="020B0502020202020204" pitchFamily="34" charset="0"/>
              </a:rPr>
              <a:t>.”</a:t>
            </a:r>
          </a:p>
          <a:p>
            <a:pPr algn="ctr">
              <a:spcBef>
                <a:spcPts val="1000"/>
              </a:spcBef>
            </a:pPr>
            <a:r>
              <a:rPr lang="en-US" sz="2000" i="1" dirty="0" smtClean="0">
                <a:solidFill>
                  <a:srgbClr val="0067AA"/>
                </a:solidFill>
                <a:latin typeface="Century Gothic" panose="020B0502020202020204" pitchFamily="34" charset="0"/>
              </a:rPr>
              <a:t> </a:t>
            </a:r>
            <a:r>
              <a:rPr lang="en-US" sz="2000" i="1" dirty="0">
                <a:solidFill>
                  <a:srgbClr val="0067AA"/>
                </a:solidFill>
                <a:latin typeface="Century Gothic" panose="020B0502020202020204" pitchFamily="34" charset="0"/>
              </a:rPr>
              <a:t>- Simon </a:t>
            </a:r>
            <a:r>
              <a:rPr lang="en-US" sz="2000" i="1" dirty="0" smtClean="0">
                <a:solidFill>
                  <a:srgbClr val="0067AA"/>
                </a:solidFill>
                <a:latin typeface="Century Gothic" panose="020B0502020202020204" pitchFamily="34" charset="0"/>
              </a:rPr>
              <a:t>Sinek</a:t>
            </a:r>
            <a:endParaRPr lang="en-US" sz="2000" dirty="0">
              <a:solidFill>
                <a:srgbClr val="0067AA"/>
              </a:solidFill>
              <a:latin typeface="Century Gothic" panose="020B0502020202020204" pitchFamily="34" charset="0"/>
            </a:endParaRPr>
          </a:p>
        </p:txBody>
      </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Leadership Styles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Content Placeholder 3"/>
          <p:cNvGraphicFramePr>
            <a:graphicFrameLocks/>
          </p:cNvGraphicFramePr>
          <p:nvPr>
            <p:extLst>
              <p:ext uri="{D42A27DB-BD31-4B8C-83A1-F6EECF244321}">
                <p14:modId xmlns:p14="http://schemas.microsoft.com/office/powerpoint/2010/main" val="917187667"/>
              </p:ext>
            </p:extLst>
          </p:nvPr>
        </p:nvGraphicFramePr>
        <p:xfrm>
          <a:off x="322121" y="1164149"/>
          <a:ext cx="9573720" cy="5468453"/>
        </p:xfrm>
        <a:graphic>
          <a:graphicData uri="http://schemas.openxmlformats.org/drawingml/2006/table">
            <a:tbl>
              <a:tblPr/>
              <a:tblGrid>
                <a:gridCol w="285174">
                  <a:extLst>
                    <a:ext uri="{9D8B030D-6E8A-4147-A177-3AD203B41FA5}">
                      <a16:colId xmlns:a16="http://schemas.microsoft.com/office/drawing/2014/main" val="20000"/>
                    </a:ext>
                  </a:extLst>
                </a:gridCol>
                <a:gridCol w="1548091">
                  <a:extLst>
                    <a:ext uri="{9D8B030D-6E8A-4147-A177-3AD203B41FA5}">
                      <a16:colId xmlns:a16="http://schemas.microsoft.com/office/drawing/2014/main" val="20001"/>
                    </a:ext>
                  </a:extLst>
                </a:gridCol>
                <a:gridCol w="1548091">
                  <a:extLst>
                    <a:ext uri="{9D8B030D-6E8A-4147-A177-3AD203B41FA5}">
                      <a16:colId xmlns:a16="http://schemas.microsoft.com/office/drawing/2014/main" val="20002"/>
                    </a:ext>
                  </a:extLst>
                </a:gridCol>
                <a:gridCol w="1548091">
                  <a:extLst>
                    <a:ext uri="{9D8B030D-6E8A-4147-A177-3AD203B41FA5}">
                      <a16:colId xmlns:a16="http://schemas.microsoft.com/office/drawing/2014/main" val="20003"/>
                    </a:ext>
                  </a:extLst>
                </a:gridCol>
                <a:gridCol w="1548091">
                  <a:extLst>
                    <a:ext uri="{9D8B030D-6E8A-4147-A177-3AD203B41FA5}">
                      <a16:colId xmlns:a16="http://schemas.microsoft.com/office/drawing/2014/main" val="20004"/>
                    </a:ext>
                  </a:extLst>
                </a:gridCol>
                <a:gridCol w="1548091">
                  <a:extLst>
                    <a:ext uri="{9D8B030D-6E8A-4147-A177-3AD203B41FA5}">
                      <a16:colId xmlns:a16="http://schemas.microsoft.com/office/drawing/2014/main" val="20005"/>
                    </a:ext>
                  </a:extLst>
                </a:gridCol>
                <a:gridCol w="1548091">
                  <a:extLst>
                    <a:ext uri="{9D8B030D-6E8A-4147-A177-3AD203B41FA5}">
                      <a16:colId xmlns:a16="http://schemas.microsoft.com/office/drawing/2014/main" val="20006"/>
                    </a:ext>
                  </a:extLst>
                </a:gridCol>
              </a:tblGrid>
              <a:tr h="541868">
                <a:tc>
                  <a:txBody>
                    <a:bodyPr/>
                    <a:lstStyle/>
                    <a:p>
                      <a:pPr algn="ctr" rtl="0" fontAlgn="t">
                        <a:spcBef>
                          <a:spcPts val="0"/>
                        </a:spcBef>
                        <a:spcAft>
                          <a:spcPts val="0"/>
                        </a:spcAft>
                      </a:pPr>
                      <a:endParaRPr lang="en-US" sz="1700" dirty="0">
                        <a:effectLst/>
                      </a:endParaRPr>
                    </a:p>
                  </a:txBody>
                  <a:tcPr marL="90808" marR="90808" marT="90808" marB="90808">
                    <a:lnL w="952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Directive</a:t>
                      </a:r>
                      <a:endParaRPr lang="en-US" sz="1700" dirty="0">
                        <a:solidFill>
                          <a:schemeClr val="bg1"/>
                        </a:solidFill>
                        <a:effectLst/>
                      </a:endParaRPr>
                    </a:p>
                  </a:txBody>
                  <a:tcPr marL="90808" marR="90808" marT="90808" marB="90808">
                    <a:lnL w="12700" cap="flat" cmpd="sng" algn="ctr">
                      <a:solidFill>
                        <a:schemeClr val="bg2">
                          <a:lumMod val="75000"/>
                        </a:schemeClr>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Authoritative</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Affiliative</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Participative</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Pacesetting</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ctr" rtl="0" fontAlgn="t">
                        <a:spcBef>
                          <a:spcPts val="0"/>
                        </a:spcBef>
                        <a:spcAft>
                          <a:spcPts val="0"/>
                        </a:spcAft>
                      </a:pPr>
                      <a:r>
                        <a:rPr lang="en-US" sz="1700" b="1" i="0" u="none" strike="noStrike" dirty="0">
                          <a:solidFill>
                            <a:schemeClr val="bg1"/>
                          </a:solidFill>
                          <a:effectLst/>
                          <a:latin typeface="Century Gothic" panose="020B0502020202020204" pitchFamily="34" charset="0"/>
                        </a:rPr>
                        <a:t>Coaching</a:t>
                      </a:r>
                      <a:endParaRPr lang="en-US" sz="1700" dirty="0">
                        <a:solidFill>
                          <a:schemeClr val="bg1"/>
                        </a:solidFill>
                        <a:effectLst/>
                      </a:endParaRPr>
                    </a:p>
                  </a:txBody>
                  <a:tcPr marL="90808" marR="90808" marT="90808" marB="9080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1626463">
                <a:tc>
                  <a:txBody>
                    <a:bodyPr/>
                    <a:lstStyle/>
                    <a:p>
                      <a:pPr algn="ctr" fontAlgn="ctr"/>
                      <a:r>
                        <a:rPr lang="en-US" sz="1700" dirty="0" smtClean="0">
                          <a:solidFill>
                            <a:schemeClr val="tx1">
                              <a:lumMod val="75000"/>
                              <a:lumOff val="25000"/>
                            </a:schemeClr>
                          </a:solidFill>
                          <a:effectLst/>
                        </a:rPr>
                        <a:t>Characteristics</a:t>
                      </a:r>
                      <a:endParaRPr lang="en-US" sz="1700" dirty="0">
                        <a:solidFill>
                          <a:schemeClr val="tx1">
                            <a:lumMod val="75000"/>
                            <a:lumOff val="25000"/>
                          </a:schemeClr>
                        </a:solidFill>
                        <a:effectLst/>
                      </a:endParaRPr>
                    </a:p>
                  </a:txBody>
                  <a:tcPr marL="90808" marR="90808" marT="90808" marB="90808" vert="vert270" anchor="ctr">
                    <a:lnL w="952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Motivates by discipline,</a:t>
                      </a:r>
                      <a:r>
                        <a:rPr lang="en-US" sz="1300" b="1" i="0" u="none" strike="noStrike" baseline="0" dirty="0" smtClean="0">
                          <a:solidFill>
                            <a:schemeClr val="tx1">
                              <a:lumMod val="75000"/>
                              <a:lumOff val="25000"/>
                            </a:schemeClr>
                          </a:solidFill>
                          <a:effectLst/>
                          <a:latin typeface="Century Gothic" panose="020B0502020202020204" pitchFamily="34" charset="0"/>
                        </a:rPr>
                        <a:t> </a:t>
                      </a:r>
                      <a:r>
                        <a:rPr lang="en-US" sz="1300" b="1" i="0" u="none" strike="noStrike" dirty="0" smtClean="0">
                          <a:solidFill>
                            <a:schemeClr val="tx1">
                              <a:lumMod val="75000"/>
                              <a:lumOff val="25000"/>
                            </a:schemeClr>
                          </a:solidFill>
                          <a:effectLst/>
                          <a:latin typeface="Century Gothic" panose="020B0502020202020204" pitchFamily="34" charset="0"/>
                        </a:rPr>
                        <a:t>closely controls participants</a:t>
                      </a:r>
                      <a:endParaRPr lang="en-US" sz="1700" dirty="0">
                        <a:solidFill>
                          <a:schemeClr val="tx1">
                            <a:lumMod val="75000"/>
                            <a:lumOff val="25000"/>
                          </a:schemeClr>
                        </a:solidFill>
                        <a:effectLst/>
                      </a:endParaRPr>
                    </a:p>
                  </a:txBody>
                  <a:tcPr marL="90808" marR="90808" marT="90808" marB="90808" anchor="ctr">
                    <a:lnL w="12700" cap="flat" cmpd="sng" algn="ctr">
                      <a:solidFill>
                        <a:schemeClr val="bg2">
                          <a:lumMod val="75000"/>
                        </a:schemeClr>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Firm but fair, motivates by persuasion and candid feedback on performance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“People first</a:t>
                      </a:r>
                      <a:r>
                        <a:rPr lang="en-US" sz="1300" b="1" i="0" u="none" strike="noStrike" dirty="0" smtClean="0">
                          <a:solidFill>
                            <a:schemeClr val="tx1">
                              <a:lumMod val="75000"/>
                              <a:lumOff val="25000"/>
                            </a:schemeClr>
                          </a:solidFill>
                          <a:effectLst/>
                          <a:latin typeface="Century Gothic" panose="020B0502020202020204" pitchFamily="34" charset="0"/>
                        </a:rPr>
                        <a:t>”, </a:t>
                      </a:r>
                      <a:r>
                        <a:rPr lang="en-US" sz="1300" b="1" i="0" u="none" strike="noStrike" dirty="0">
                          <a:solidFill>
                            <a:schemeClr val="tx1">
                              <a:lumMod val="75000"/>
                              <a:lumOff val="25000"/>
                            </a:schemeClr>
                          </a:solidFill>
                          <a:effectLst/>
                          <a:latin typeface="Century Gothic" panose="020B0502020202020204" pitchFamily="34" charset="0"/>
                        </a:rPr>
                        <a:t>avoids conflict and emphasizes personal relationships</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“Everyone has input</a:t>
                      </a:r>
                      <a:r>
                        <a:rPr lang="en-US" sz="1300" b="1" i="0" u="none" strike="noStrike" dirty="0" smtClean="0">
                          <a:solidFill>
                            <a:schemeClr val="tx1">
                              <a:lumMod val="75000"/>
                              <a:lumOff val="25000"/>
                            </a:schemeClr>
                          </a:solidFill>
                          <a:effectLst/>
                          <a:latin typeface="Century Gothic" panose="020B0502020202020204" pitchFamily="34" charset="0"/>
                        </a:rPr>
                        <a:t>”, </a:t>
                      </a:r>
                      <a:r>
                        <a:rPr lang="en-US" sz="1300" b="1" i="0" u="none" strike="noStrike" dirty="0">
                          <a:solidFill>
                            <a:schemeClr val="tx1">
                              <a:lumMod val="75000"/>
                              <a:lumOff val="25000"/>
                            </a:schemeClr>
                          </a:solidFill>
                          <a:effectLst/>
                          <a:latin typeface="Century Gothic" panose="020B0502020202020204" pitchFamily="34" charset="0"/>
                        </a:rPr>
                        <a:t>encourages decision making and rewards team effort</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“Do it myself</a:t>
                      </a:r>
                      <a:r>
                        <a:rPr lang="en-US" sz="1300" b="1" i="0" u="none" strike="noStrike" dirty="0" smtClean="0">
                          <a:solidFill>
                            <a:schemeClr val="tx1">
                              <a:lumMod val="75000"/>
                              <a:lumOff val="25000"/>
                            </a:schemeClr>
                          </a:solidFill>
                          <a:effectLst/>
                          <a:latin typeface="Century Gothic" panose="020B0502020202020204" pitchFamily="34" charset="0"/>
                        </a:rPr>
                        <a:t>”, expects </a:t>
                      </a:r>
                      <a:r>
                        <a:rPr lang="en-US" sz="1300" b="1" i="0" u="none" strike="noStrike" dirty="0">
                          <a:solidFill>
                            <a:schemeClr val="tx1">
                              <a:lumMod val="75000"/>
                              <a:lumOff val="25000"/>
                            </a:schemeClr>
                          </a:solidFill>
                          <a:effectLst/>
                          <a:latin typeface="Century Gothic" panose="020B0502020202020204" pitchFamily="34" charset="0"/>
                        </a:rPr>
                        <a:t>participants to follow their example of excellence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a:solidFill>
                            <a:schemeClr val="tx1">
                              <a:lumMod val="75000"/>
                              <a:lumOff val="25000"/>
                            </a:schemeClr>
                          </a:solidFill>
                          <a:effectLst/>
                          <a:latin typeface="Century Gothic" panose="020B0502020202020204" pitchFamily="34" charset="0"/>
                        </a:rPr>
                        <a:t>Encourages participants to develop strengths, improve performance, and seize opportunity</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694300">
                <a:tc>
                  <a:txBody>
                    <a:bodyPr/>
                    <a:lstStyle/>
                    <a:p>
                      <a:pPr rtl="0" fontAlgn="ctr">
                        <a:spcBef>
                          <a:spcPts val="0"/>
                        </a:spcBef>
                        <a:spcAft>
                          <a:spcPts val="0"/>
                        </a:spcAft>
                      </a:pPr>
                      <a:r>
                        <a:rPr lang="en-US" sz="1700" dirty="0" smtClean="0">
                          <a:solidFill>
                            <a:schemeClr val="tx1">
                              <a:lumMod val="75000"/>
                              <a:lumOff val="25000"/>
                            </a:schemeClr>
                          </a:solidFill>
                          <a:effectLst/>
                        </a:rPr>
                        <a:t>Good when…</a:t>
                      </a:r>
                      <a:endParaRPr lang="en-US" sz="1700" dirty="0">
                        <a:solidFill>
                          <a:schemeClr val="tx1">
                            <a:lumMod val="75000"/>
                            <a:lumOff val="25000"/>
                          </a:schemeClr>
                        </a:solidFill>
                        <a:effectLst/>
                      </a:endParaRPr>
                    </a:p>
                  </a:txBody>
                  <a:tcPr marL="90808" marR="90808" marT="90808" marB="90808" vert="vert270" anchor="ctr">
                    <a:lnL w="952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There is </a:t>
                      </a:r>
                      <a:r>
                        <a:rPr lang="en-US" sz="1300" b="1" i="0" u="none" strike="noStrike" dirty="0">
                          <a:solidFill>
                            <a:schemeClr val="tx1">
                              <a:lumMod val="75000"/>
                              <a:lumOff val="25000"/>
                            </a:schemeClr>
                          </a:solidFill>
                          <a:effectLst/>
                          <a:latin typeface="Century Gothic" panose="020B0502020202020204" pitchFamily="34" charset="0"/>
                        </a:rPr>
                        <a:t>a crisis or deviations are risky</a:t>
                      </a:r>
                      <a:endParaRPr lang="en-US" sz="1700" dirty="0">
                        <a:solidFill>
                          <a:schemeClr val="tx1">
                            <a:lumMod val="75000"/>
                            <a:lumOff val="25000"/>
                          </a:schemeClr>
                        </a:solidFill>
                        <a:effectLst/>
                      </a:endParaRPr>
                    </a:p>
                  </a:txBody>
                  <a:tcPr marL="90808" marR="90808" marT="90808" marB="90808" anchor="ctr">
                    <a:lnL w="12700" cap="flat" cmpd="sng" algn="ctr">
                      <a:solidFill>
                        <a:schemeClr val="bg2">
                          <a:lumMod val="75000"/>
                        </a:schemeClr>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Clear </a:t>
                      </a:r>
                      <a:r>
                        <a:rPr lang="en-US" sz="1300" b="1" i="0" u="none" strike="noStrike" dirty="0">
                          <a:solidFill>
                            <a:schemeClr val="tx1">
                              <a:lumMod val="75000"/>
                              <a:lumOff val="25000"/>
                            </a:schemeClr>
                          </a:solidFill>
                          <a:effectLst/>
                          <a:latin typeface="Century Gothic" panose="020B0502020202020204" pitchFamily="34" charset="0"/>
                        </a:rPr>
                        <a:t>direction and standards are needed and leader is credible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Used </a:t>
                      </a:r>
                      <a:r>
                        <a:rPr lang="en-US" sz="1300" b="1" i="0" u="none" strike="noStrike" dirty="0">
                          <a:solidFill>
                            <a:schemeClr val="tx1">
                              <a:lumMod val="75000"/>
                              <a:lumOff val="25000"/>
                            </a:schemeClr>
                          </a:solidFill>
                          <a:effectLst/>
                          <a:latin typeface="Century Gothic" panose="020B0502020202020204" pitchFamily="34" charset="0"/>
                        </a:rPr>
                        <a:t>with other styles, tasks are routine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Participants </a:t>
                      </a:r>
                      <a:r>
                        <a:rPr lang="en-US" sz="1300" b="1" i="0" u="none" strike="noStrike" dirty="0">
                          <a:solidFill>
                            <a:schemeClr val="tx1">
                              <a:lumMod val="75000"/>
                              <a:lumOff val="25000"/>
                            </a:schemeClr>
                          </a:solidFill>
                          <a:effectLst/>
                          <a:latin typeface="Century Gothic" panose="020B0502020202020204" pitchFamily="34" charset="0"/>
                        </a:rPr>
                        <a:t>are communicative, experienced, and credible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Participants</a:t>
                      </a:r>
                      <a:r>
                        <a:rPr lang="en-US" sz="1300" b="1" i="0" u="none" strike="noStrike" baseline="0" dirty="0" smtClean="0">
                          <a:solidFill>
                            <a:schemeClr val="tx1">
                              <a:lumMod val="75000"/>
                              <a:lumOff val="25000"/>
                            </a:schemeClr>
                          </a:solidFill>
                          <a:effectLst/>
                          <a:latin typeface="Century Gothic" panose="020B0502020202020204" pitchFamily="34" charset="0"/>
                        </a:rPr>
                        <a:t> </a:t>
                      </a:r>
                      <a:r>
                        <a:rPr lang="en-US" sz="1300" b="1" i="0" u="none" strike="noStrike" dirty="0" smtClean="0">
                          <a:solidFill>
                            <a:schemeClr val="tx1">
                              <a:lumMod val="75000"/>
                              <a:lumOff val="25000"/>
                            </a:schemeClr>
                          </a:solidFill>
                          <a:effectLst/>
                          <a:latin typeface="Century Gothic" panose="020B0502020202020204" pitchFamily="34" charset="0"/>
                        </a:rPr>
                        <a:t>are </a:t>
                      </a:r>
                      <a:r>
                        <a:rPr lang="en-US" sz="1300" b="1" i="0" u="none" strike="noStrike" dirty="0">
                          <a:solidFill>
                            <a:schemeClr val="tx1">
                              <a:lumMod val="75000"/>
                              <a:lumOff val="25000"/>
                            </a:schemeClr>
                          </a:solidFill>
                          <a:effectLst/>
                          <a:latin typeface="Century Gothic" panose="020B0502020202020204" pitchFamily="34" charset="0"/>
                        </a:rPr>
                        <a:t>highly motivated and competent</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Skills </a:t>
                      </a:r>
                      <a:r>
                        <a:rPr lang="en-US" sz="1300" b="1" i="0" u="none" strike="noStrike" dirty="0">
                          <a:solidFill>
                            <a:schemeClr val="tx1">
                              <a:lumMod val="75000"/>
                              <a:lumOff val="25000"/>
                            </a:schemeClr>
                          </a:solidFill>
                          <a:effectLst/>
                          <a:latin typeface="Century Gothic" panose="020B0502020202020204" pitchFamily="34" charset="0"/>
                        </a:rPr>
                        <a:t>need to be developed and participants are motivated to improve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1465709">
                <a:tc>
                  <a:txBody>
                    <a:bodyPr/>
                    <a:lstStyle/>
                    <a:p>
                      <a:pPr rtl="0" fontAlgn="ctr">
                        <a:spcBef>
                          <a:spcPts val="0"/>
                        </a:spcBef>
                        <a:spcAft>
                          <a:spcPts val="0"/>
                        </a:spcAft>
                      </a:pPr>
                      <a:r>
                        <a:rPr lang="en-US" sz="1700" dirty="0" smtClean="0">
                          <a:solidFill>
                            <a:schemeClr val="tx1">
                              <a:lumMod val="75000"/>
                              <a:lumOff val="25000"/>
                            </a:schemeClr>
                          </a:solidFill>
                          <a:effectLst/>
                        </a:rPr>
                        <a:t>Bad when…</a:t>
                      </a:r>
                      <a:endParaRPr lang="en-US" sz="1700" dirty="0">
                        <a:solidFill>
                          <a:schemeClr val="tx1">
                            <a:lumMod val="75000"/>
                            <a:lumOff val="25000"/>
                          </a:schemeClr>
                        </a:solidFill>
                        <a:effectLst/>
                      </a:endParaRPr>
                    </a:p>
                  </a:txBody>
                  <a:tcPr marL="90808" marR="90808" marT="90808" marB="90808" vert="vert270" anchor="ctr">
                    <a:lnL w="9525"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Participants </a:t>
                      </a:r>
                      <a:r>
                        <a:rPr lang="en-US" sz="1300" b="1" i="0" u="none" strike="noStrike" dirty="0">
                          <a:solidFill>
                            <a:schemeClr val="tx1">
                              <a:lumMod val="75000"/>
                              <a:lumOff val="25000"/>
                            </a:schemeClr>
                          </a:solidFill>
                          <a:effectLst/>
                          <a:latin typeface="Century Gothic" panose="020B0502020202020204" pitchFamily="34" charset="0"/>
                        </a:rPr>
                        <a:t>are too </a:t>
                      </a:r>
                      <a:r>
                        <a:rPr lang="en-US" sz="1300" b="1" i="0" u="none" strike="noStrike" dirty="0" err="1">
                          <a:solidFill>
                            <a:schemeClr val="tx1">
                              <a:lumMod val="75000"/>
                              <a:lumOff val="25000"/>
                            </a:schemeClr>
                          </a:solidFill>
                          <a:effectLst/>
                          <a:latin typeface="Century Gothic" panose="020B0502020202020204" pitchFamily="34" charset="0"/>
                        </a:rPr>
                        <a:t>underskilled</a:t>
                      </a:r>
                      <a:r>
                        <a:rPr lang="en-US" sz="1300" b="1" i="0" u="none" strike="noStrike" dirty="0">
                          <a:solidFill>
                            <a:schemeClr val="tx1">
                              <a:lumMod val="75000"/>
                              <a:lumOff val="25000"/>
                            </a:schemeClr>
                          </a:solidFill>
                          <a:effectLst/>
                          <a:latin typeface="Century Gothic" panose="020B0502020202020204" pitchFamily="34" charset="0"/>
                        </a:rPr>
                        <a:t> or too </a:t>
                      </a:r>
                      <a:r>
                        <a:rPr lang="en-US" sz="1300" b="1" i="0" u="none" strike="noStrike" dirty="0" err="1">
                          <a:solidFill>
                            <a:schemeClr val="tx1">
                              <a:lumMod val="75000"/>
                              <a:lumOff val="25000"/>
                            </a:schemeClr>
                          </a:solidFill>
                          <a:effectLst/>
                          <a:latin typeface="Century Gothic" panose="020B0502020202020204" pitchFamily="34" charset="0"/>
                        </a:rPr>
                        <a:t>overskilled</a:t>
                      </a:r>
                      <a:r>
                        <a:rPr lang="en-US" sz="1300" b="1" i="0" u="none" strike="noStrike" dirty="0">
                          <a:solidFill>
                            <a:schemeClr val="tx1">
                              <a:lumMod val="75000"/>
                              <a:lumOff val="25000"/>
                            </a:schemeClr>
                          </a:solidFill>
                          <a:effectLst/>
                          <a:latin typeface="Century Gothic" panose="020B0502020202020204" pitchFamily="34" charset="0"/>
                        </a:rPr>
                        <a:t> and </a:t>
                      </a:r>
                      <a:r>
                        <a:rPr lang="en-US" sz="1300" b="1" i="0" u="none" strike="noStrike" dirty="0" smtClean="0">
                          <a:solidFill>
                            <a:schemeClr val="tx1">
                              <a:lumMod val="75000"/>
                              <a:lumOff val="25000"/>
                            </a:schemeClr>
                          </a:solidFill>
                          <a:effectLst/>
                          <a:latin typeface="Century Gothic" panose="020B0502020202020204" pitchFamily="34" charset="0"/>
                        </a:rPr>
                        <a:t>they rebel</a:t>
                      </a:r>
                      <a:endParaRPr lang="en-US" sz="1700" dirty="0">
                        <a:solidFill>
                          <a:schemeClr val="tx1">
                            <a:lumMod val="75000"/>
                            <a:lumOff val="25000"/>
                          </a:schemeClr>
                        </a:solidFill>
                        <a:effectLst/>
                      </a:endParaRPr>
                    </a:p>
                  </a:txBody>
                  <a:tcPr marL="90808" marR="90808" marT="90808" marB="90808" anchor="ctr">
                    <a:lnL w="12700" cap="flat" cmpd="sng" algn="ctr">
                      <a:solidFill>
                        <a:schemeClr val="bg2">
                          <a:lumMod val="75000"/>
                        </a:schemeClr>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Participants </a:t>
                      </a:r>
                      <a:r>
                        <a:rPr lang="en-US" sz="1300" b="1" i="0" u="none" strike="noStrike" dirty="0">
                          <a:solidFill>
                            <a:schemeClr val="tx1">
                              <a:lumMod val="75000"/>
                              <a:lumOff val="25000"/>
                            </a:schemeClr>
                          </a:solidFill>
                          <a:effectLst/>
                          <a:latin typeface="Century Gothic" panose="020B0502020202020204" pitchFamily="34" charset="0"/>
                        </a:rPr>
                        <a:t>need coaching and the leader is not credible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Performance </a:t>
                      </a:r>
                      <a:r>
                        <a:rPr lang="en-US" sz="1300" b="1" i="0" u="none" strike="noStrike" dirty="0">
                          <a:solidFill>
                            <a:schemeClr val="tx1">
                              <a:lumMod val="75000"/>
                              <a:lumOff val="25000"/>
                            </a:schemeClr>
                          </a:solidFill>
                          <a:effectLst/>
                          <a:latin typeface="Century Gothic" panose="020B0502020202020204" pitchFamily="34" charset="0"/>
                        </a:rPr>
                        <a:t>is inadequate and during crisis situations</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Employees </a:t>
                      </a:r>
                      <a:r>
                        <a:rPr lang="en-US" sz="1300" b="1" i="0" u="none" strike="noStrike" dirty="0">
                          <a:solidFill>
                            <a:schemeClr val="tx1">
                              <a:lumMod val="75000"/>
                              <a:lumOff val="25000"/>
                            </a:schemeClr>
                          </a:solidFill>
                          <a:effectLst/>
                          <a:latin typeface="Century Gothic" panose="020B0502020202020204" pitchFamily="34" charset="0"/>
                        </a:rPr>
                        <a:t>need to be managed, lack of competency</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Workload </a:t>
                      </a:r>
                      <a:r>
                        <a:rPr lang="en-US" sz="1300" b="1" i="0" u="none" strike="noStrike" dirty="0">
                          <a:solidFill>
                            <a:schemeClr val="tx1">
                              <a:lumMod val="75000"/>
                              <a:lumOff val="25000"/>
                            </a:schemeClr>
                          </a:solidFill>
                          <a:effectLst/>
                          <a:latin typeface="Century Gothic" panose="020B0502020202020204" pitchFamily="34" charset="0"/>
                        </a:rPr>
                        <a:t>requires assistance and coaching is required</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300" b="1" i="0" u="none" strike="noStrike" dirty="0" smtClean="0">
                          <a:solidFill>
                            <a:schemeClr val="tx1">
                              <a:lumMod val="75000"/>
                              <a:lumOff val="25000"/>
                            </a:schemeClr>
                          </a:solidFill>
                          <a:effectLst/>
                          <a:latin typeface="Century Gothic" panose="020B0502020202020204" pitchFamily="34" charset="0"/>
                        </a:rPr>
                        <a:t>Leader </a:t>
                      </a:r>
                      <a:r>
                        <a:rPr lang="en-US" sz="1300" b="1" i="0" u="none" strike="noStrike" dirty="0">
                          <a:solidFill>
                            <a:schemeClr val="tx1">
                              <a:lumMod val="75000"/>
                              <a:lumOff val="25000"/>
                            </a:schemeClr>
                          </a:solidFill>
                          <a:effectLst/>
                          <a:latin typeface="Century Gothic" panose="020B0502020202020204" pitchFamily="34" charset="0"/>
                        </a:rPr>
                        <a:t>lacks expertise and when discrepancy in skill is too large</a:t>
                      </a:r>
                      <a:endParaRPr lang="en-US" sz="1700" dirty="0">
                        <a:solidFill>
                          <a:schemeClr val="tx1">
                            <a:lumMod val="75000"/>
                            <a:lumOff val="25000"/>
                          </a:schemeClr>
                        </a:solidFill>
                        <a:effectLst/>
                      </a:endParaRPr>
                    </a:p>
                  </a:txBody>
                  <a:tcPr marL="90808" marR="90808" marT="90808" marB="90808"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Creating Your Leadership Style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7" descr="Image result for work confli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964" b="16936"/>
          <a:stretch/>
        </p:blipFill>
        <p:spPr bwMode="auto">
          <a:xfrm>
            <a:off x="2772140" y="4257008"/>
            <a:ext cx="4747055" cy="2377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 name="Picture 3" descr="Image result for personality typ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121" y="1209673"/>
            <a:ext cx="3284265" cy="3291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 name="Picture 5" descr="Image result for world leader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41" r="2950"/>
          <a:stretch/>
        </p:blipFill>
        <p:spPr bwMode="auto">
          <a:xfrm>
            <a:off x="5744402" y="1186218"/>
            <a:ext cx="4219461" cy="292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5701664" y="6156653"/>
            <a:ext cx="2048885" cy="477795"/>
          </a:xfrm>
          <a:prstGeom prst="roundRect">
            <a:avLst/>
          </a:prstGeom>
          <a:solidFill>
            <a:srgbClr val="13416C"/>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Situational Context</a:t>
            </a:r>
            <a:endParaRPr lang="en-US" dirty="0"/>
          </a:p>
        </p:txBody>
      </p:sp>
      <p:sp>
        <p:nvSpPr>
          <p:cNvPr id="43" name="Rounded Rectangle 42"/>
          <p:cNvSpPr/>
          <p:nvPr/>
        </p:nvSpPr>
        <p:spPr>
          <a:xfrm>
            <a:off x="141395" y="4023718"/>
            <a:ext cx="2048885" cy="477795"/>
          </a:xfrm>
          <a:prstGeom prst="roundRect">
            <a:avLst/>
          </a:prstGeom>
          <a:solidFill>
            <a:srgbClr val="13416C"/>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Personality</a:t>
            </a:r>
            <a:endParaRPr lang="en-US" dirty="0"/>
          </a:p>
        </p:txBody>
      </p:sp>
      <p:sp>
        <p:nvSpPr>
          <p:cNvPr id="44" name="Rounded Rectangle 43"/>
          <p:cNvSpPr/>
          <p:nvPr/>
        </p:nvSpPr>
        <p:spPr>
          <a:xfrm>
            <a:off x="7933628" y="3895780"/>
            <a:ext cx="2048885" cy="477795"/>
          </a:xfrm>
          <a:prstGeom prst="roundRect">
            <a:avLst/>
          </a:prstGeom>
          <a:solidFill>
            <a:srgbClr val="13416C"/>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Leadership Style</a:t>
            </a:r>
            <a:endParaRPr lang="en-US" dirty="0"/>
          </a:p>
        </p:txBody>
      </p:sp>
      <p:sp>
        <p:nvSpPr>
          <p:cNvPr id="45" name="Rounded Rectangle 44"/>
          <p:cNvSpPr/>
          <p:nvPr/>
        </p:nvSpPr>
        <p:spPr>
          <a:xfrm>
            <a:off x="3246894" y="3358346"/>
            <a:ext cx="3393193" cy="1092078"/>
          </a:xfrm>
          <a:prstGeom prst="roundRect">
            <a:avLst/>
          </a:prstGeom>
          <a:solidFill>
            <a:srgbClr val="13416C"/>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bg1"/>
                </a:solidFill>
                <a:latin typeface="Century Gothic" panose="020B0502020202020204" pitchFamily="34" charset="0"/>
              </a:rPr>
              <a:t>Response</a:t>
            </a:r>
            <a:endParaRPr lang="en-US" sz="6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Duties &amp; Responsibilities</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407846" y="1240320"/>
            <a:ext cx="9202879" cy="7171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Your primary responsibility is to ensure the project is completed on time to a high quality.</a:t>
            </a:r>
          </a:p>
          <a:p>
            <a:pPr>
              <a:spcBef>
                <a:spcPts val="0"/>
              </a:spcBef>
              <a:spcAft>
                <a:spcPts val="1800"/>
              </a:spcAft>
              <a:buClr>
                <a:srgbClr val="EF282F"/>
              </a:buClr>
            </a:pPr>
            <a:endParaRPr lang="en-US" sz="1800" dirty="0" smtClean="0"/>
          </a:p>
        </p:txBody>
      </p:sp>
      <p:grpSp>
        <p:nvGrpSpPr>
          <p:cNvPr id="22" name="Group 21"/>
          <p:cNvGrpSpPr/>
          <p:nvPr/>
        </p:nvGrpSpPr>
        <p:grpSpPr>
          <a:xfrm>
            <a:off x="1006024" y="5604547"/>
            <a:ext cx="7988962" cy="1026645"/>
            <a:chOff x="633612" y="5290691"/>
            <a:chExt cx="3695374" cy="1056769"/>
          </a:xfrm>
        </p:grpSpPr>
        <p:sp>
          <p:nvSpPr>
            <p:cNvPr id="24" name="Text Placeholder 5"/>
            <p:cNvSpPr txBox="1">
              <a:spLocks/>
            </p:cNvSpPr>
            <p:nvPr/>
          </p:nvSpPr>
          <p:spPr>
            <a:xfrm>
              <a:off x="633612" y="5307539"/>
              <a:ext cx="3695374"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a:t>Project Leads are the main point of contact for project communication with multiple parties during (and after) the term.</a:t>
              </a:r>
            </a:p>
            <a:p>
              <a:pPr algn="ctr">
                <a:spcBef>
                  <a:spcPts val="0"/>
                </a:spcBef>
                <a:buClr>
                  <a:srgbClr val="0078C1"/>
                </a:buClr>
              </a:pPr>
              <a:endParaRPr lang="en-US" sz="1800" dirty="0" smtClean="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8" name="Table 27"/>
          <p:cNvGraphicFramePr>
            <a:graphicFrameLocks noGrp="1"/>
          </p:cNvGraphicFramePr>
          <p:nvPr>
            <p:extLst>
              <p:ext uri="{D42A27DB-BD31-4B8C-83A1-F6EECF244321}">
                <p14:modId xmlns:p14="http://schemas.microsoft.com/office/powerpoint/2010/main" val="3830390928"/>
              </p:ext>
            </p:extLst>
          </p:nvPr>
        </p:nvGraphicFramePr>
        <p:xfrm>
          <a:off x="322121" y="1999229"/>
          <a:ext cx="9702412" cy="3413760"/>
        </p:xfrm>
        <a:graphic>
          <a:graphicData uri="http://schemas.openxmlformats.org/drawingml/2006/table">
            <a:tbl>
              <a:tblPr/>
              <a:tblGrid>
                <a:gridCol w="3304446">
                  <a:extLst>
                    <a:ext uri="{9D8B030D-6E8A-4147-A177-3AD203B41FA5}">
                      <a16:colId xmlns:a16="http://schemas.microsoft.com/office/drawing/2014/main" val="20000"/>
                    </a:ext>
                  </a:extLst>
                </a:gridCol>
                <a:gridCol w="6397966">
                  <a:extLst>
                    <a:ext uri="{9D8B030D-6E8A-4147-A177-3AD203B41FA5}">
                      <a16:colId xmlns:a16="http://schemas.microsoft.com/office/drawing/2014/main" val="20001"/>
                    </a:ext>
                  </a:extLst>
                </a:gridCol>
              </a:tblGrid>
              <a:tr h="343508">
                <a:tc>
                  <a:txBody>
                    <a:bodyPr/>
                    <a:lstStyle/>
                    <a:p>
                      <a:pPr algn="ctr" rtl="0" fontAlgn="t">
                        <a:spcBef>
                          <a:spcPts val="0"/>
                        </a:spcBef>
                        <a:spcAft>
                          <a:spcPts val="0"/>
                        </a:spcAft>
                      </a:pPr>
                      <a:r>
                        <a:rPr lang="en-US" sz="1800" b="1" i="0" u="none" strike="noStrike" dirty="0">
                          <a:solidFill>
                            <a:schemeClr val="bg1"/>
                          </a:solidFill>
                          <a:effectLst/>
                          <a:latin typeface="Century Gothic" panose="020B0502020202020204" pitchFamily="34" charset="0"/>
                        </a:rPr>
                        <a:t>Key Things to Remember</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Tips &amp; Tricks</a:t>
                      </a:r>
                      <a:endParaRPr lang="en-US" sz="1800" dirty="0">
                        <a:solidFill>
                          <a:schemeClr val="bg1"/>
                        </a:solidFill>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extLst>
                  <a:ext uri="{0D108BD9-81ED-4DB2-BD59-A6C34878D82A}">
                    <a16:rowId xmlns:a16="http://schemas.microsoft.com/office/drawing/2014/main" val="10000"/>
                  </a:ext>
                </a:extLst>
              </a:tr>
              <a:tr h="409575">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Time management</a:t>
                      </a:r>
                      <a:endParaRPr lang="en-US" sz="140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Make a schedule &amp; keep files &amp; tasks </a:t>
                      </a:r>
                      <a:r>
                        <a:rPr lang="en-US" sz="1400" b="0" i="0" u="none" strike="noStrike" dirty="0" smtClean="0">
                          <a:solidFill>
                            <a:srgbClr val="000000"/>
                          </a:solidFill>
                          <a:effectLst/>
                          <a:latin typeface="Century Gothic" panose="020B0502020202020204" pitchFamily="34" charset="0"/>
                        </a:rPr>
                        <a:t>organized.</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723900">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Leading a team</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1000"/>
                        </a:spcBef>
                        <a:spcAft>
                          <a:spcPts val="0"/>
                        </a:spcAft>
                      </a:pPr>
                      <a:r>
                        <a:rPr lang="en-US" sz="1400" b="0" i="0" u="none" strike="noStrike" dirty="0">
                          <a:solidFill>
                            <a:srgbClr val="000000"/>
                          </a:solidFill>
                          <a:effectLst/>
                          <a:latin typeface="Century Gothic" panose="020B0502020202020204" pitchFamily="34" charset="0"/>
                        </a:rPr>
                        <a:t>Incorporate feedback from team members and </a:t>
                      </a:r>
                      <a:r>
                        <a:rPr lang="en-US" sz="1400" b="0" i="0" u="none" strike="noStrike" dirty="0" smtClean="0">
                          <a:solidFill>
                            <a:srgbClr val="000000"/>
                          </a:solidFill>
                          <a:effectLst/>
                          <a:latin typeface="Century Gothic" panose="020B0502020202020204" pitchFamily="34" charset="0"/>
                        </a:rPr>
                        <a:t>Center Leads</a:t>
                      </a:r>
                      <a:r>
                        <a:rPr lang="en-US" sz="1400" b="0" i="0" u="none" strike="noStrike" dirty="0">
                          <a:solidFill>
                            <a:srgbClr val="000000"/>
                          </a:solidFill>
                          <a:effectLst/>
                          <a:latin typeface="Century Gothic" panose="020B0502020202020204" pitchFamily="34" charset="0"/>
                        </a:rPr>
                        <a:t>. Delegate to team members.</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581025">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Managing project challenges</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Be flexible &amp; build in time to troubleshoot issues with your project </a:t>
                      </a:r>
                      <a:r>
                        <a:rPr lang="en-US" sz="1400" b="0" i="0" u="none" strike="noStrike" dirty="0" smtClean="0">
                          <a:solidFill>
                            <a:srgbClr val="000000"/>
                          </a:solidFill>
                          <a:effectLst/>
                          <a:latin typeface="Century Gothic" panose="020B0502020202020204" pitchFamily="34" charset="0"/>
                        </a:rPr>
                        <a:t>methodology.</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581025">
                <a:tc>
                  <a:txBody>
                    <a:bodyPr/>
                    <a:lstStyle/>
                    <a:p>
                      <a:pPr algn="r" rtl="0" fontAlgn="ctr">
                        <a:spcBef>
                          <a:spcPts val="0"/>
                        </a:spcBef>
                        <a:spcAft>
                          <a:spcPts val="0"/>
                        </a:spcAft>
                      </a:pPr>
                      <a:r>
                        <a:rPr lang="en-US" sz="1400" b="1" i="0" u="none" strike="noStrike">
                          <a:solidFill>
                            <a:srgbClr val="000000"/>
                          </a:solidFill>
                          <a:effectLst/>
                          <a:latin typeface="Century Gothic" panose="020B0502020202020204" pitchFamily="34" charset="0"/>
                        </a:rPr>
                        <a:t>Communication</a:t>
                      </a:r>
                      <a:endParaRPr lang="en-US" sz="140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Maintain open and consistent communication with node leadership, NPO, science advisors &amp; all </a:t>
                      </a:r>
                      <a:r>
                        <a:rPr lang="en-US" sz="1400" b="0" i="0" u="none" strike="noStrike" dirty="0" smtClean="0">
                          <a:solidFill>
                            <a:srgbClr val="000000"/>
                          </a:solidFill>
                          <a:effectLst/>
                          <a:latin typeface="Century Gothic" panose="020B0502020202020204" pitchFamily="34" charset="0"/>
                        </a:rPr>
                        <a:t>partners.</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581025">
                <a:tc>
                  <a:txBody>
                    <a:bodyPr/>
                    <a:lstStyle/>
                    <a:p>
                      <a:pPr algn="r" rtl="0" fontAlgn="ctr">
                        <a:spcBef>
                          <a:spcPts val="0"/>
                        </a:spcBef>
                        <a:spcAft>
                          <a:spcPts val="0"/>
                        </a:spcAft>
                      </a:pPr>
                      <a:r>
                        <a:rPr lang="en-US" sz="1400" b="1" i="0" u="none" strike="noStrike" dirty="0">
                          <a:solidFill>
                            <a:srgbClr val="000000"/>
                          </a:solidFill>
                          <a:effectLst/>
                          <a:latin typeface="Century Gothic" panose="020B0502020202020204" pitchFamily="34" charset="0"/>
                        </a:rPr>
                        <a:t>End products &amp; partner hand-off</a:t>
                      </a:r>
                      <a:endParaRPr lang="en-US" sz="140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ctr">
                        <a:spcBef>
                          <a:spcPts val="0"/>
                        </a:spcBef>
                        <a:spcAft>
                          <a:spcPts val="0"/>
                        </a:spcAft>
                      </a:pPr>
                      <a:r>
                        <a:rPr lang="en-US" sz="1400" b="0" i="0" u="none" strike="noStrike" dirty="0">
                          <a:solidFill>
                            <a:srgbClr val="000000"/>
                          </a:solidFill>
                          <a:effectLst/>
                          <a:latin typeface="Century Gothic" panose="020B0502020202020204" pitchFamily="34" charset="0"/>
                        </a:rPr>
                        <a:t>Begin planning for hand-off &amp; software release early in the </a:t>
                      </a:r>
                      <a:r>
                        <a:rPr lang="en-US" sz="1400" b="0" i="0" u="none" strike="noStrike" dirty="0" smtClean="0">
                          <a:solidFill>
                            <a:srgbClr val="000000"/>
                          </a:solidFill>
                          <a:effectLst/>
                          <a:latin typeface="Century Gothic" panose="020B0502020202020204" pitchFamily="34" charset="0"/>
                        </a:rPr>
                        <a:t>term.</a:t>
                      </a:r>
                      <a:endParaRPr lang="en-US" b="0"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Deliverable Management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20"/>
            <a:ext cx="9202879" cy="14283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Deliverables communicate your project purpose, methodology, and results to a variety of audiences </a:t>
            </a:r>
            <a:endParaRPr lang="en-US" sz="1800" dirty="0" smtClean="0"/>
          </a:p>
          <a:p>
            <a:pPr marL="285750" indent="-285750">
              <a:spcBef>
                <a:spcPts val="0"/>
              </a:spcBef>
              <a:spcAft>
                <a:spcPts val="1800"/>
              </a:spcAft>
              <a:buClr>
                <a:srgbClr val="EF282F"/>
              </a:buClr>
              <a:buFont typeface="Webdings" panose="05030102010509060703" pitchFamily="18" charset="2"/>
              <a:buChar char="4"/>
            </a:pPr>
            <a:r>
              <a:rPr lang="en-US" sz="1800" dirty="0" smtClean="0"/>
              <a:t>You are tasked with ensuring that high-</a:t>
            </a:r>
            <a:r>
              <a:rPr lang="en-US" sz="1800" dirty="0"/>
              <a:t>q</a:t>
            </a:r>
            <a:r>
              <a:rPr lang="en-US" sz="1800" dirty="0" smtClean="0"/>
              <a:t>uality deliverables are created and submitted</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aphicFrame>
        <p:nvGraphicFramePr>
          <p:cNvPr id="22" name="Table 21"/>
          <p:cNvGraphicFramePr>
            <a:graphicFrameLocks noGrp="1"/>
          </p:cNvGraphicFramePr>
          <p:nvPr>
            <p:extLst>
              <p:ext uri="{D42A27DB-BD31-4B8C-83A1-F6EECF244321}">
                <p14:modId xmlns:p14="http://schemas.microsoft.com/office/powerpoint/2010/main" val="1098906872"/>
              </p:ext>
            </p:extLst>
          </p:nvPr>
        </p:nvGraphicFramePr>
        <p:xfrm>
          <a:off x="406819" y="3192432"/>
          <a:ext cx="9549981" cy="2933700"/>
        </p:xfrm>
        <a:graphic>
          <a:graphicData uri="http://schemas.openxmlformats.org/drawingml/2006/table">
            <a:tbl>
              <a:tblPr/>
              <a:tblGrid>
                <a:gridCol w="3255675">
                  <a:extLst>
                    <a:ext uri="{9D8B030D-6E8A-4147-A177-3AD203B41FA5}">
                      <a16:colId xmlns:a16="http://schemas.microsoft.com/office/drawing/2014/main" val="20000"/>
                    </a:ext>
                  </a:extLst>
                </a:gridCol>
                <a:gridCol w="6294306">
                  <a:extLst>
                    <a:ext uri="{9D8B030D-6E8A-4147-A177-3AD203B41FA5}">
                      <a16:colId xmlns:a16="http://schemas.microsoft.com/office/drawing/2014/main" val="20001"/>
                    </a:ext>
                  </a:extLst>
                </a:gridCol>
              </a:tblGrid>
              <a:tr h="381000">
                <a:tc>
                  <a:txBody>
                    <a:bodyPr/>
                    <a:lstStyle/>
                    <a:p>
                      <a:pPr algn="l" rtl="0" fontAlgn="t">
                        <a:spcBef>
                          <a:spcPts val="0"/>
                        </a:spcBef>
                        <a:spcAft>
                          <a:spcPts val="0"/>
                        </a:spcAft>
                      </a:pPr>
                      <a:r>
                        <a:rPr lang="en-US" sz="1800" b="1" i="0" u="none" strike="noStrike" dirty="0" smtClean="0">
                          <a:solidFill>
                            <a:schemeClr val="bg1"/>
                          </a:solidFill>
                          <a:effectLst/>
                          <a:latin typeface="+mn-lt"/>
                        </a:rPr>
                        <a:t>Key Things </a:t>
                      </a:r>
                      <a:r>
                        <a:rPr lang="en-US" sz="1800" b="1" i="0" u="none" strike="noStrike" dirty="0">
                          <a:solidFill>
                            <a:schemeClr val="bg1"/>
                          </a:solidFill>
                          <a:effectLst/>
                          <a:latin typeface="+mn-lt"/>
                        </a:rPr>
                        <a:t>to Remember</a:t>
                      </a:r>
                      <a:endParaRPr lang="en-US" sz="1800" dirty="0">
                        <a:solidFill>
                          <a:schemeClr val="bg1"/>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0061AA"/>
                    </a:solidFill>
                  </a:tcPr>
                </a:tc>
                <a:tc>
                  <a:txBody>
                    <a:bodyPr/>
                    <a:lstStyle/>
                    <a:p>
                      <a:pPr algn="l" rtl="0" fontAlgn="t">
                        <a:spcBef>
                          <a:spcPts val="0"/>
                        </a:spcBef>
                        <a:spcAft>
                          <a:spcPts val="0"/>
                        </a:spcAft>
                      </a:pPr>
                      <a:r>
                        <a:rPr lang="en-US" sz="1800" b="1" i="0" u="none" strike="noStrike" dirty="0">
                          <a:solidFill>
                            <a:schemeClr val="bg1"/>
                          </a:solidFill>
                          <a:effectLst/>
                          <a:latin typeface="Century Gothic" panose="020B0502020202020204" pitchFamily="34" charset="0"/>
                        </a:rPr>
                        <a:t>Some Tips &amp; Tricks</a:t>
                      </a:r>
                      <a:endParaRPr lang="en-US" sz="1800" dirty="0">
                        <a:solidFill>
                          <a:schemeClr val="bg1"/>
                        </a:solidFill>
                        <a:effectLst/>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61AA"/>
                    </a:solidFill>
                  </a:tcPr>
                </a:tc>
                <a:extLst>
                  <a:ext uri="{0D108BD9-81ED-4DB2-BD59-A6C34878D82A}">
                    <a16:rowId xmlns:a16="http://schemas.microsoft.com/office/drawing/2014/main" val="10000"/>
                  </a:ext>
                </a:extLst>
              </a:tr>
              <a:tr h="38100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Name files according to proper file nomenclature</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err="1">
                          <a:solidFill>
                            <a:srgbClr val="000000"/>
                          </a:solidFill>
                          <a:effectLst/>
                          <a:latin typeface="Century Gothic" panose="020B0502020202020204" pitchFamily="34" charset="0"/>
                        </a:rPr>
                        <a:t>YearTerm_NODE_DeliverableName_RD</a:t>
                      </a:r>
                      <a:r>
                        <a:rPr lang="en-US" sz="1400" b="0" i="0" u="none" strike="noStrike" dirty="0">
                          <a:solidFill>
                            <a:srgbClr val="000000"/>
                          </a:solidFill>
                          <a:effectLst/>
                          <a:latin typeface="Century Gothic" panose="020B0502020202020204" pitchFamily="34" charset="0"/>
                        </a:rPr>
                        <a:t>/</a:t>
                      </a:r>
                      <a:r>
                        <a:rPr lang="en-US" sz="1400" b="0" i="0" u="none" strike="noStrike" dirty="0" err="1">
                          <a:solidFill>
                            <a:srgbClr val="000000"/>
                          </a:solidFill>
                          <a:effectLst/>
                          <a:latin typeface="Century Gothic" panose="020B0502020202020204" pitchFamily="34" charset="0"/>
                        </a:rPr>
                        <a:t>FD_Version</a:t>
                      </a:r>
                      <a:r>
                        <a:rPr lang="en-US" sz="1400" b="0" i="0" u="none" strike="noStrike" dirty="0">
                          <a:solidFill>
                            <a:srgbClr val="000000"/>
                          </a:solidFill>
                          <a:effectLst/>
                          <a:latin typeface="Century Gothic" panose="020B0502020202020204" pitchFamily="34" charset="0"/>
                        </a:rPr>
                        <a:t>#</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000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Follow deliverable template formatting</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Reference DEVELOPedia for the </a:t>
                      </a:r>
                      <a:r>
                        <a:rPr lang="en-US" sz="1400" b="0" i="0" u="none" strike="noStrike" dirty="0" smtClean="0">
                          <a:solidFill>
                            <a:srgbClr val="000000"/>
                          </a:solidFill>
                          <a:effectLst/>
                          <a:latin typeface="Century Gothic" panose="020B0502020202020204" pitchFamily="34" charset="0"/>
                        </a:rPr>
                        <a:t>deliverable </a:t>
                      </a:r>
                      <a:r>
                        <a:rPr lang="en-US" sz="1400" b="0" i="0" u="none" strike="noStrike" dirty="0">
                          <a:solidFill>
                            <a:srgbClr val="000000"/>
                          </a:solidFill>
                          <a:effectLst/>
                          <a:latin typeface="Century Gothic" panose="020B0502020202020204" pitchFamily="34" charset="0"/>
                        </a:rPr>
                        <a:t>templates &amp; </a:t>
                      </a:r>
                      <a:r>
                        <a:rPr lang="en-US" sz="1400" b="0" i="0" u="none" strike="noStrike" dirty="0" smtClean="0">
                          <a:solidFill>
                            <a:srgbClr val="000000"/>
                          </a:solidFill>
                          <a:effectLst/>
                          <a:latin typeface="Century Gothic" panose="020B0502020202020204" pitchFamily="34" charset="0"/>
                        </a:rPr>
                        <a:t>checklists.</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38100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Review deliverables before submission</a:t>
                      </a:r>
                      <a:endParaRPr lang="en-US" dirty="0">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Quality </a:t>
                      </a:r>
                      <a:r>
                        <a:rPr lang="en-US" sz="1400" b="0" i="0" u="none" strike="noStrike" dirty="0">
                          <a:solidFill>
                            <a:srgbClr val="000000"/>
                          </a:solidFill>
                          <a:effectLst/>
                          <a:latin typeface="Century Gothic" panose="020B0502020202020204" pitchFamily="34" charset="0"/>
                        </a:rPr>
                        <a:t>of writing, style, accuracy, etc. </a:t>
                      </a:r>
                    </a:p>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Incorporate </a:t>
                      </a:r>
                      <a:r>
                        <a:rPr lang="en-US" sz="1400" b="0" i="0" u="none" strike="noStrike" dirty="0">
                          <a:solidFill>
                            <a:srgbClr val="000000"/>
                          </a:solidFill>
                          <a:effectLst/>
                          <a:latin typeface="Century Gothic" panose="020B0502020202020204" pitchFamily="34" charset="0"/>
                        </a:rPr>
                        <a:t>feedback from Node leadership</a:t>
                      </a:r>
                    </a:p>
                    <a:p>
                      <a:pPr rtl="0" fontAlgn="base">
                        <a:spcBef>
                          <a:spcPts val="0"/>
                        </a:spcBef>
                        <a:spcAft>
                          <a:spcPts val="0"/>
                        </a:spcAft>
                        <a:buFont typeface="Arial" panose="020B0604020202020204" pitchFamily="34" charset="0"/>
                        <a:buChar char="•"/>
                      </a:pPr>
                      <a:r>
                        <a:rPr lang="en-US" sz="1400" b="0" i="0" u="none" strike="noStrike" dirty="0" smtClean="0">
                          <a:solidFill>
                            <a:srgbClr val="000000"/>
                          </a:solidFill>
                          <a:effectLst/>
                          <a:latin typeface="Century Gothic" panose="020B0502020202020204" pitchFamily="34" charset="0"/>
                        </a:rPr>
                        <a:t> Address </a:t>
                      </a:r>
                      <a:r>
                        <a:rPr lang="en-US" sz="1400" b="0" i="0" u="none" strike="noStrike" dirty="0">
                          <a:solidFill>
                            <a:srgbClr val="000000"/>
                          </a:solidFill>
                          <a:effectLst/>
                          <a:latin typeface="Century Gothic" panose="020B0502020202020204" pitchFamily="34" charset="0"/>
                        </a:rPr>
                        <a:t>edits &amp; comments from the PC team</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400050">
                <a:tc>
                  <a:txBody>
                    <a:bodyPr/>
                    <a:lstStyle/>
                    <a:p>
                      <a:pPr algn="r" rtl="0" fontAlgn="t">
                        <a:spcBef>
                          <a:spcPts val="0"/>
                        </a:spcBef>
                        <a:spcAft>
                          <a:spcPts val="0"/>
                        </a:spcAft>
                      </a:pPr>
                      <a:r>
                        <a:rPr lang="en-US" sz="1400" b="1" i="0" u="none" strike="noStrike" dirty="0">
                          <a:solidFill>
                            <a:srgbClr val="000000"/>
                          </a:solidFill>
                          <a:effectLst/>
                          <a:latin typeface="Century Gothic" panose="020B0502020202020204" pitchFamily="34" charset="0"/>
                        </a:rPr>
                        <a:t>Submit deliverables on time</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US" sz="1400" b="0" i="0" u="none" strike="noStrike" dirty="0">
                          <a:solidFill>
                            <a:srgbClr val="000000"/>
                          </a:solidFill>
                          <a:effectLst/>
                          <a:latin typeface="Century Gothic" panose="020B0502020202020204" pitchFamily="34" charset="0"/>
                        </a:rPr>
                        <a:t>Be mindful of deliverable </a:t>
                      </a:r>
                      <a:r>
                        <a:rPr lang="en-US" sz="1400" b="0" i="0" u="none" strike="noStrike" dirty="0" smtClean="0">
                          <a:solidFill>
                            <a:srgbClr val="000000"/>
                          </a:solidFill>
                          <a:effectLst/>
                          <a:latin typeface="Century Gothic" panose="020B0502020202020204" pitchFamily="34" charset="0"/>
                        </a:rPr>
                        <a:t>deadlines.</a:t>
                      </a:r>
                      <a:endParaRPr lang="en-US" b="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Additional Responsibilities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20"/>
            <a:ext cx="4049006" cy="6426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Software Release</a:t>
            </a:r>
          </a:p>
        </p:txBody>
      </p:sp>
      <p:sp>
        <p:nvSpPr>
          <p:cNvPr id="22" name="Text Placeholder 5"/>
          <p:cNvSpPr txBox="1">
            <a:spLocks/>
          </p:cNvSpPr>
          <p:nvPr/>
        </p:nvSpPr>
        <p:spPr>
          <a:xfrm>
            <a:off x="5133908" y="1240320"/>
            <a:ext cx="4049006" cy="6426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Publication</a:t>
            </a:r>
          </a:p>
        </p:txBody>
      </p:sp>
      <p:sp>
        <p:nvSpPr>
          <p:cNvPr id="24" name="Content Placeholder 6"/>
          <p:cNvSpPr txBox="1">
            <a:spLocks/>
          </p:cNvSpPr>
          <p:nvPr/>
        </p:nvSpPr>
        <p:spPr>
          <a:xfrm>
            <a:off x="407847" y="1850720"/>
            <a:ext cx="4155435" cy="3617476"/>
          </a:xfrm>
          <a:prstGeom prst="rect">
            <a:avLst/>
          </a:prstGeom>
          <a:solidFill>
            <a:srgbClr val="0061AA"/>
          </a:solidFill>
          <a:ln>
            <a:solidFill>
              <a:schemeClr val="bg1">
                <a:lumMod val="65000"/>
              </a:schemeClr>
            </a:solidFill>
          </a:ln>
        </p:spPr>
        <p:txBody>
          <a:bodyPr tIns="1828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Aft>
                <a:spcPts val="1200"/>
              </a:spcAft>
              <a:buFont typeface="+mj-lt"/>
              <a:buAutoNum type="arabicPeriod"/>
            </a:pPr>
            <a:r>
              <a:rPr lang="en-US" sz="2000" b="1" smtClean="0">
                <a:solidFill>
                  <a:schemeClr val="bg1"/>
                </a:solidFill>
              </a:rPr>
              <a:t>Submit to NPO.</a:t>
            </a:r>
            <a:endParaRPr lang="en-US" sz="2000" smtClean="0">
              <a:solidFill>
                <a:schemeClr val="bg1"/>
              </a:solidFill>
            </a:endParaRPr>
          </a:p>
          <a:p>
            <a:pPr marL="457200" indent="-457200">
              <a:lnSpc>
                <a:spcPct val="150000"/>
              </a:lnSpc>
              <a:spcAft>
                <a:spcPts val="1200"/>
              </a:spcAft>
              <a:buFont typeface="+mj-lt"/>
              <a:buAutoNum type="arabicPeriod"/>
            </a:pPr>
            <a:r>
              <a:rPr lang="en-US" sz="2000" b="1" smtClean="0">
                <a:solidFill>
                  <a:schemeClr val="bg1"/>
                </a:solidFill>
              </a:rPr>
              <a:t>Communicate with Partners.</a:t>
            </a:r>
            <a:endParaRPr lang="en-US" sz="2000" smtClean="0">
              <a:solidFill>
                <a:schemeClr val="bg1"/>
              </a:solidFill>
            </a:endParaRPr>
          </a:p>
          <a:p>
            <a:pPr marL="457200" indent="-457200">
              <a:lnSpc>
                <a:spcPct val="100000"/>
              </a:lnSpc>
              <a:spcAft>
                <a:spcPts val="1200"/>
              </a:spcAft>
              <a:buFont typeface="+mj-lt"/>
              <a:buAutoNum type="arabicPeriod"/>
            </a:pPr>
            <a:r>
              <a:rPr lang="en-US" sz="2000" b="1" smtClean="0">
                <a:solidFill>
                  <a:schemeClr val="bg1"/>
                </a:solidFill>
              </a:rPr>
              <a:t>Create well documented and transferrable code.</a:t>
            </a:r>
            <a:endParaRPr lang="en-US" sz="2000" smtClean="0">
              <a:solidFill>
                <a:schemeClr val="bg1"/>
              </a:solidFill>
            </a:endParaRPr>
          </a:p>
          <a:p>
            <a:pPr marL="457200" indent="-457200">
              <a:lnSpc>
                <a:spcPct val="100000"/>
              </a:lnSpc>
              <a:buFont typeface="+mj-lt"/>
              <a:buAutoNum type="arabicPeriod"/>
            </a:pPr>
            <a:r>
              <a:rPr lang="en-US" sz="2000" b="1" smtClean="0">
                <a:solidFill>
                  <a:schemeClr val="bg1"/>
                </a:solidFill>
              </a:rPr>
              <a:t>Follow-up paperwork &amp; code handoff with Partners.</a:t>
            </a:r>
            <a:endParaRPr lang="en-US" sz="2000" dirty="0">
              <a:solidFill>
                <a:schemeClr val="bg1"/>
              </a:solidFill>
            </a:endParaRPr>
          </a:p>
        </p:txBody>
      </p:sp>
      <p:sp>
        <p:nvSpPr>
          <p:cNvPr id="42" name="Content Placeholder 8"/>
          <p:cNvSpPr txBox="1">
            <a:spLocks/>
          </p:cNvSpPr>
          <p:nvPr/>
        </p:nvSpPr>
        <p:spPr>
          <a:xfrm>
            <a:off x="5290158" y="1843947"/>
            <a:ext cx="4175900" cy="3617476"/>
          </a:xfrm>
          <a:prstGeom prst="rect">
            <a:avLst/>
          </a:prstGeom>
          <a:solidFill>
            <a:srgbClr val="0061AA"/>
          </a:solidFill>
          <a:ln>
            <a:solidFill>
              <a:srgbClr val="9995A8"/>
            </a:solidFill>
          </a:ln>
        </p:spPr>
        <p:txBody>
          <a:bodyPr tIns="1828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200"/>
              </a:spcAft>
              <a:buFont typeface="+mj-lt"/>
              <a:buAutoNum type="arabicPeriod"/>
            </a:pPr>
            <a:r>
              <a:rPr lang="en-US" sz="2000" b="1" smtClean="0">
                <a:solidFill>
                  <a:schemeClr val="bg1"/>
                </a:solidFill>
              </a:rPr>
              <a:t>Notify NPO.</a:t>
            </a:r>
            <a:endParaRPr lang="en-US" sz="2000" smtClean="0">
              <a:solidFill>
                <a:schemeClr val="bg1"/>
              </a:solidFill>
            </a:endParaRPr>
          </a:p>
          <a:p>
            <a:pPr marL="457200" indent="-457200">
              <a:spcAft>
                <a:spcPts val="1200"/>
              </a:spcAft>
              <a:buFont typeface="+mj-lt"/>
              <a:buAutoNum type="arabicPeriod"/>
            </a:pPr>
            <a:r>
              <a:rPr lang="en-US" sz="2000" b="1" smtClean="0">
                <a:solidFill>
                  <a:schemeClr val="bg1"/>
                </a:solidFill>
              </a:rPr>
              <a:t>Research specific journals’ publication requirements &amp; style guide.</a:t>
            </a:r>
            <a:endParaRPr lang="en-US" sz="2000" smtClean="0">
              <a:solidFill>
                <a:schemeClr val="bg1"/>
              </a:solidFill>
            </a:endParaRPr>
          </a:p>
          <a:p>
            <a:pPr marL="457200" indent="-457200">
              <a:buFont typeface="+mj-lt"/>
              <a:buAutoNum type="arabicPeriod"/>
            </a:pPr>
            <a:r>
              <a:rPr lang="en-US" sz="2000" b="1" smtClean="0">
                <a:solidFill>
                  <a:schemeClr val="bg1"/>
                </a:solidFill>
              </a:rPr>
              <a:t>Continue working with NPO after the term during the publication process.</a:t>
            </a:r>
            <a:endParaRPr lang="en-US" sz="2000" dirty="0">
              <a:solidFill>
                <a:schemeClr val="bg1"/>
              </a:solidFill>
            </a:endParaRPr>
          </a:p>
        </p:txBody>
      </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Team Management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It is important to know your team’s strengths and interests in the project </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Consider </a:t>
            </a:r>
            <a:r>
              <a:rPr lang="en-US" sz="1800" dirty="0"/>
              <a:t>activities and exercises for team members to get to know each other.</a:t>
            </a:r>
          </a:p>
          <a:p>
            <a:pPr marL="742950" lvl="1" indent="-285750">
              <a:spcBef>
                <a:spcPts val="0"/>
              </a:spcBef>
              <a:spcAft>
                <a:spcPts val="600"/>
              </a:spcAft>
              <a:buClr>
                <a:srgbClr val="EF282F"/>
              </a:buClr>
              <a:buFont typeface="Arial" panose="020B0604020202020204" pitchFamily="34" charset="0"/>
              <a:buChar char="•"/>
            </a:pPr>
            <a:r>
              <a:rPr lang="en-US" sz="1600" dirty="0"/>
              <a:t>Hold ice breakers at the beginning of the term.</a:t>
            </a:r>
          </a:p>
          <a:p>
            <a:pPr marL="742950" lvl="1" indent="-285750">
              <a:spcBef>
                <a:spcPts val="0"/>
              </a:spcBef>
              <a:spcAft>
                <a:spcPts val="600"/>
              </a:spcAft>
              <a:buClr>
                <a:srgbClr val="EF282F"/>
              </a:buClr>
              <a:buFont typeface="Arial" panose="020B0604020202020204" pitchFamily="34" charset="0"/>
              <a:buChar char="•"/>
            </a:pPr>
            <a:r>
              <a:rPr lang="en-US" sz="1600" dirty="0"/>
              <a:t>Continue having team activities throughout the term (lunches &amp; outings!).</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Understand </a:t>
            </a:r>
            <a:r>
              <a:rPr lang="en-US" sz="1800" dirty="0"/>
              <a:t>team dynamics and delegate tasks accordingly.</a:t>
            </a:r>
          </a:p>
          <a:p>
            <a:pPr marL="742950" lvl="1" indent="-285750">
              <a:spcBef>
                <a:spcPts val="0"/>
              </a:spcBef>
              <a:spcAft>
                <a:spcPts val="600"/>
              </a:spcAft>
              <a:buClr>
                <a:srgbClr val="EF282F"/>
              </a:buClr>
              <a:buFont typeface="Arial" panose="020B0604020202020204" pitchFamily="34" charset="0"/>
              <a:buChar char="•"/>
            </a:pPr>
            <a:r>
              <a:rPr lang="en-US" sz="1600" dirty="0"/>
              <a:t>Know team members’ personalities (NASA 4D and MBTI) and how they interact with others.</a:t>
            </a:r>
          </a:p>
          <a:p>
            <a:pPr marL="742950" lvl="1" indent="-285750">
              <a:spcBef>
                <a:spcPts val="0"/>
              </a:spcBef>
              <a:spcAft>
                <a:spcPts val="600"/>
              </a:spcAft>
              <a:buClr>
                <a:srgbClr val="EF282F"/>
              </a:buClr>
              <a:buFont typeface="Arial" panose="020B0604020202020204" pitchFamily="34" charset="0"/>
              <a:buChar char="•"/>
            </a:pPr>
            <a:r>
              <a:rPr lang="en-US" sz="1600" dirty="0"/>
              <a:t>Identify the best ways to handle personnel issues when they arise.</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r>
              <a:rPr lang="en-US" sz="1800" dirty="0" smtClean="0"/>
              <a:t>Find </a:t>
            </a:r>
            <a:r>
              <a:rPr lang="en-US" sz="1800" dirty="0"/>
              <a:t>out the individual goals &amp; expectations of your team members. </a:t>
            </a:r>
          </a:p>
          <a:p>
            <a:pPr marL="742950" lvl="1" indent="-285750">
              <a:spcBef>
                <a:spcPts val="0"/>
              </a:spcBef>
              <a:spcAft>
                <a:spcPts val="600"/>
              </a:spcAft>
              <a:buClr>
                <a:srgbClr val="EF282F"/>
              </a:buClr>
              <a:buFont typeface="Arial" panose="020B0604020202020204" pitchFamily="34" charset="0"/>
              <a:buChar char="•"/>
            </a:pPr>
            <a:r>
              <a:rPr lang="en-US" sz="1600" dirty="0"/>
              <a:t>Strike a balance between team members’ learning and productivity. </a:t>
            </a:r>
          </a:p>
          <a:p>
            <a:pPr marL="742950" lvl="1" indent="-285750">
              <a:spcBef>
                <a:spcPts val="0"/>
              </a:spcBef>
              <a:spcAft>
                <a:spcPts val="600"/>
              </a:spcAft>
              <a:buClr>
                <a:srgbClr val="EF282F"/>
              </a:buClr>
              <a:buFont typeface="Arial" panose="020B0604020202020204" pitchFamily="34" charset="0"/>
              <a:buChar char="•"/>
            </a:pPr>
            <a:r>
              <a:rPr lang="en-US" sz="1600" dirty="0"/>
              <a:t>Learn team member objectives for their time with DEVELOP and beyond.</a:t>
            </a:r>
          </a:p>
          <a:p>
            <a:pPr marL="742950" lvl="1" indent="-285750">
              <a:spcBef>
                <a:spcPts val="0"/>
              </a:spcBef>
              <a:spcAft>
                <a:spcPts val="600"/>
              </a:spcAft>
              <a:buClr>
                <a:srgbClr val="EF282F"/>
              </a:buClr>
              <a:buFont typeface="Arial" panose="020B0604020202020204" pitchFamily="34" charset="0"/>
              <a:buChar char="•"/>
            </a:pPr>
            <a:r>
              <a:rPr lang="en-US" sz="1600" dirty="0"/>
              <a:t>Incorporate feedback from team members (mid-term reviews).</a:t>
            </a:r>
          </a:p>
          <a:p>
            <a:pPr marL="742950" lvl="1" indent="-285750">
              <a:spcBef>
                <a:spcPts val="0"/>
              </a:spcBef>
              <a:spcAft>
                <a:spcPts val="1200"/>
              </a:spcAft>
              <a:buClr>
                <a:srgbClr val="EF282F"/>
              </a:buClr>
              <a:buFont typeface="Arial" panose="020B0604020202020204" pitchFamily="34" charset="0"/>
              <a:buChar char="•"/>
            </a:pPr>
            <a:endParaRPr lang="en-US" sz="1600" dirty="0" smtClean="0"/>
          </a:p>
        </p:txBody>
      </p:sp>
      <p:pic>
        <p:nvPicPr>
          <p:cNvPr id="22" name="Picture 4" descr="noun_962525_c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036"/>
          <a:stretch/>
        </p:blipFill>
        <p:spPr bwMode="auto">
          <a:xfrm rot="5651254">
            <a:off x="8194944" y="4830456"/>
            <a:ext cx="212740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27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1844</Words>
  <Application>Microsoft Office PowerPoint</Application>
  <PresentationFormat>Widescreen</PresentationFormat>
  <Paragraphs>221</Paragraphs>
  <Slides>18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36</cp:revision>
  <dcterms:created xsi:type="dcterms:W3CDTF">2019-01-24T15:36:39Z</dcterms:created>
  <dcterms:modified xsi:type="dcterms:W3CDTF">2019-06-03T02:53:08Z</dcterms:modified>
</cp:coreProperties>
</file>