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1"/>
  </p:notesMasterIdLst>
  <p:handoutMasterIdLst>
    <p:handoutMasterId r:id="rId22"/>
  </p:handoutMasterIdLst>
  <p:sldIdLst>
    <p:sldId id="276" r:id="rId3"/>
    <p:sldId id="309" r:id="rId4"/>
    <p:sldId id="316" r:id="rId5"/>
    <p:sldId id="317" r:id="rId6"/>
    <p:sldId id="318" r:id="rId7"/>
    <p:sldId id="321" r:id="rId8"/>
    <p:sldId id="319" r:id="rId9"/>
    <p:sldId id="308" r:id="rId10"/>
    <p:sldId id="307" r:id="rId11"/>
    <p:sldId id="311" r:id="rId12"/>
    <p:sldId id="306" r:id="rId13"/>
    <p:sldId id="312" r:id="rId14"/>
    <p:sldId id="313" r:id="rId15"/>
    <p:sldId id="320" r:id="rId16"/>
    <p:sldId id="323" r:id="rId17"/>
    <p:sldId id="314" r:id="rId18"/>
    <p:sldId id="322" r:id="rId19"/>
    <p:sldId id="31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68" userDrawn="1">
          <p15:clr>
            <a:srgbClr val="A4A3A4"/>
          </p15:clr>
        </p15:guide>
        <p15:guide id="4" orient="horz" pos="40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7" clrIdx="0"/>
  <p:cmAuthor id="2" name="Amanda Clayton" initials="AC" lastIdx="10" clrIdx="1"/>
  <p:cmAuthor id="3" name="O'Brien, Jonathan M. (LARC-E3)[SSAI DEVELOP]" initials="OJM(D"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429162"/>
    <a:srgbClr val="339966"/>
    <a:srgbClr val="5BA077"/>
    <a:srgbClr val="F8F8F8"/>
    <a:srgbClr val="429263"/>
    <a:srgbClr val="348957"/>
    <a:srgbClr val="3F9060"/>
    <a:srgbClr val="3C8E5E"/>
    <a:srgbClr val="2F6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38" autoAdjust="0"/>
    <p:restoredTop sz="95072" autoAdjust="0"/>
  </p:normalViewPr>
  <p:slideViewPr>
    <p:cSldViewPr snapToGrid="0">
      <p:cViewPr varScale="1">
        <p:scale>
          <a:sx n="80" d="100"/>
          <a:sy n="80" d="100"/>
        </p:scale>
        <p:origin x="144" y="96"/>
      </p:cViewPr>
      <p:guideLst>
        <p:guide orient="horz" pos="2160"/>
        <p:guide pos="3840"/>
        <p:guide pos="7368"/>
        <p:guide orient="horz" pos="40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175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C42C9-A1FC-4384-B5D1-D7D93A6C8496}" type="doc">
      <dgm:prSet loTypeId="urn:microsoft.com/office/officeart/2005/8/layout/process1" loCatId="process" qsTypeId="urn:microsoft.com/office/officeart/2005/8/quickstyle/simple1" qsCatId="simple" csTypeId="urn:microsoft.com/office/officeart/2005/8/colors/accent1_2" csCatId="accent1" phldr="1"/>
      <dgm:spPr/>
    </dgm:pt>
    <dgm:pt modelId="{2CF9C26B-C47A-4BEA-991F-43248695F766}">
      <dgm:prSet phldrT="[Text]" custT="1"/>
      <dgm:spPr>
        <a:solidFill>
          <a:srgbClr val="5BA077"/>
        </a:solidFill>
        <a:ln>
          <a:noFill/>
        </a:ln>
      </dgm:spPr>
      <dgm:t>
        <a:bodyPr/>
        <a:lstStyle/>
        <a:p>
          <a:r>
            <a:rPr lang="en-US" sz="2000" dirty="0"/>
            <a:t>Acquire Landsat imagery </a:t>
          </a:r>
        </a:p>
      </dgm:t>
    </dgm:pt>
    <dgm:pt modelId="{D1BFE64C-C066-4B69-84B0-1B990E698C20}" type="parTrans" cxnId="{FB36CF47-A84C-4E2B-ABAB-D46AD1EDA0E6}">
      <dgm:prSet/>
      <dgm:spPr/>
      <dgm:t>
        <a:bodyPr/>
        <a:lstStyle/>
        <a:p>
          <a:endParaRPr lang="en-US"/>
        </a:p>
      </dgm:t>
    </dgm:pt>
    <dgm:pt modelId="{4E77489F-44B8-4CFA-8E34-AA5B2D463E54}" type="sibTrans" cxnId="{FB36CF47-A84C-4E2B-ABAB-D46AD1EDA0E6}">
      <dgm:prSet/>
      <dgm:spPr>
        <a:solidFill>
          <a:srgbClr val="339966"/>
        </a:solidFill>
        <a:ln>
          <a:noFill/>
        </a:ln>
      </dgm:spPr>
      <dgm:t>
        <a:bodyPr/>
        <a:lstStyle/>
        <a:p>
          <a:endParaRPr lang="en-US"/>
        </a:p>
      </dgm:t>
    </dgm:pt>
    <dgm:pt modelId="{0722B9BB-D653-4DFC-8866-E16401E681A3}">
      <dgm:prSet phldrT="[Text]" custT="1"/>
      <dgm:spPr>
        <a:solidFill>
          <a:srgbClr val="5BA077"/>
        </a:solidFill>
        <a:ln>
          <a:noFill/>
        </a:ln>
      </dgm:spPr>
      <dgm:t>
        <a:bodyPr/>
        <a:lstStyle/>
        <a:p>
          <a:r>
            <a:rPr lang="en-US" sz="2000" dirty="0"/>
            <a:t>Preprocess imagery: composite, clip, and mosaic images</a:t>
          </a:r>
        </a:p>
      </dgm:t>
    </dgm:pt>
    <dgm:pt modelId="{AE64947A-E91C-420C-9C5A-F8FE8F898FB2}" type="parTrans" cxnId="{25A17B12-1FEB-4601-9CDB-FB4A655CD1BF}">
      <dgm:prSet/>
      <dgm:spPr/>
      <dgm:t>
        <a:bodyPr/>
        <a:lstStyle/>
        <a:p>
          <a:endParaRPr lang="en-US"/>
        </a:p>
      </dgm:t>
    </dgm:pt>
    <dgm:pt modelId="{CD56AF85-9567-4338-AC01-DEEF71FD9FED}" type="sibTrans" cxnId="{25A17B12-1FEB-4601-9CDB-FB4A655CD1BF}">
      <dgm:prSet/>
      <dgm:spPr>
        <a:solidFill>
          <a:srgbClr val="339966"/>
        </a:solidFill>
        <a:ln>
          <a:noFill/>
        </a:ln>
      </dgm:spPr>
      <dgm:t>
        <a:bodyPr/>
        <a:lstStyle/>
        <a:p>
          <a:endParaRPr lang="en-US"/>
        </a:p>
      </dgm:t>
    </dgm:pt>
    <dgm:pt modelId="{B393E179-1370-4D03-95E6-5ADED806A4BB}">
      <dgm:prSet phldrT="[Text]" custT="1"/>
      <dgm:spPr>
        <a:solidFill>
          <a:srgbClr val="5BA077"/>
        </a:solidFill>
        <a:ln>
          <a:noFill/>
        </a:ln>
      </dgm:spPr>
      <dgm:t>
        <a:bodyPr/>
        <a:lstStyle/>
        <a:p>
          <a:r>
            <a:rPr lang="en-US" sz="2000" dirty="0"/>
            <a:t>Produce vegetation indices</a:t>
          </a:r>
          <a:r>
            <a:rPr lang="en-US" sz="2000" baseline="30000" dirty="0"/>
            <a:t>1</a:t>
          </a:r>
          <a:endParaRPr lang="en-US" sz="2000" dirty="0"/>
        </a:p>
      </dgm:t>
    </dgm:pt>
    <dgm:pt modelId="{1D335050-20BE-47F1-938F-750765D83811}" type="sibTrans" cxnId="{059F21BC-298D-4E93-B551-406073FF1E99}">
      <dgm:prSet/>
      <dgm:spPr>
        <a:solidFill>
          <a:srgbClr val="339966"/>
        </a:solidFill>
        <a:ln>
          <a:noFill/>
        </a:ln>
      </dgm:spPr>
      <dgm:t>
        <a:bodyPr/>
        <a:lstStyle/>
        <a:p>
          <a:endParaRPr lang="en-US"/>
        </a:p>
      </dgm:t>
    </dgm:pt>
    <dgm:pt modelId="{9BA711E3-BAD8-4A1A-927D-801A19E4DB70}" type="parTrans" cxnId="{059F21BC-298D-4E93-B551-406073FF1E99}">
      <dgm:prSet/>
      <dgm:spPr/>
      <dgm:t>
        <a:bodyPr/>
        <a:lstStyle/>
        <a:p>
          <a:endParaRPr lang="en-US"/>
        </a:p>
      </dgm:t>
    </dgm:pt>
    <dgm:pt modelId="{99B1BABF-1FAF-4422-95B2-DCE2AD06E8C1}">
      <dgm:prSet custT="1"/>
      <dgm:spPr>
        <a:solidFill>
          <a:srgbClr val="5BA077"/>
        </a:solidFill>
      </dgm:spPr>
      <dgm:t>
        <a:bodyPr/>
        <a:lstStyle/>
        <a:p>
          <a:r>
            <a:rPr lang="en-US" sz="2000" dirty="0"/>
            <a:t>Compare vegetation indices to mean and 90</a:t>
          </a:r>
          <a:r>
            <a:rPr lang="en-US" sz="2000" baseline="30000" dirty="0"/>
            <a:t>th</a:t>
          </a:r>
          <a:r>
            <a:rPr lang="en-US" sz="2000" dirty="0"/>
            <a:t> percentile</a:t>
          </a:r>
        </a:p>
      </dgm:t>
    </dgm:pt>
    <dgm:pt modelId="{2B0BE212-3E3A-427D-B0CC-A5370DD1F5A9}" type="parTrans" cxnId="{AB0DAF97-2DA1-4237-81B8-2B3FBE235C9B}">
      <dgm:prSet/>
      <dgm:spPr/>
      <dgm:t>
        <a:bodyPr/>
        <a:lstStyle/>
        <a:p>
          <a:endParaRPr lang="en-US"/>
        </a:p>
      </dgm:t>
    </dgm:pt>
    <dgm:pt modelId="{90A70FA8-7814-4E95-A868-5F4589650D2A}" type="sibTrans" cxnId="{AB0DAF97-2DA1-4237-81B8-2B3FBE235C9B}">
      <dgm:prSet/>
      <dgm:spPr/>
      <dgm:t>
        <a:bodyPr/>
        <a:lstStyle/>
        <a:p>
          <a:endParaRPr lang="en-US"/>
        </a:p>
      </dgm:t>
    </dgm:pt>
    <dgm:pt modelId="{E2940752-3B70-41D9-9860-36871630CDDF}" type="pres">
      <dgm:prSet presAssocID="{FF3C42C9-A1FC-4384-B5D1-D7D93A6C8496}" presName="Name0" presStyleCnt="0">
        <dgm:presLayoutVars>
          <dgm:dir/>
          <dgm:resizeHandles val="exact"/>
        </dgm:presLayoutVars>
      </dgm:prSet>
      <dgm:spPr/>
    </dgm:pt>
    <dgm:pt modelId="{94A5D33C-E35E-4997-9AC0-F07286663D81}" type="pres">
      <dgm:prSet presAssocID="{2CF9C26B-C47A-4BEA-991F-43248695F766}" presName="node" presStyleLbl="node1" presStyleIdx="0" presStyleCnt="4" custScaleY="101598">
        <dgm:presLayoutVars>
          <dgm:bulletEnabled val="1"/>
        </dgm:presLayoutVars>
      </dgm:prSet>
      <dgm:spPr/>
    </dgm:pt>
    <dgm:pt modelId="{6511FAAC-763C-42EF-AFB1-7037AA7C4F0D}" type="pres">
      <dgm:prSet presAssocID="{4E77489F-44B8-4CFA-8E34-AA5B2D463E54}" presName="sibTrans" presStyleLbl="sibTrans2D1" presStyleIdx="0" presStyleCnt="3"/>
      <dgm:spPr/>
    </dgm:pt>
    <dgm:pt modelId="{D3177027-9706-4986-9299-E4392010D4AB}" type="pres">
      <dgm:prSet presAssocID="{4E77489F-44B8-4CFA-8E34-AA5B2D463E54}" presName="connectorText" presStyleLbl="sibTrans2D1" presStyleIdx="0" presStyleCnt="3"/>
      <dgm:spPr/>
    </dgm:pt>
    <dgm:pt modelId="{C3C751CB-9A78-4067-B736-C7AADC78AB3A}" type="pres">
      <dgm:prSet presAssocID="{0722B9BB-D653-4DFC-8866-E16401E681A3}" presName="node" presStyleLbl="node1" presStyleIdx="1" presStyleCnt="4" custScaleY="101547">
        <dgm:presLayoutVars>
          <dgm:bulletEnabled val="1"/>
        </dgm:presLayoutVars>
      </dgm:prSet>
      <dgm:spPr/>
    </dgm:pt>
    <dgm:pt modelId="{3BD46CEC-AF90-4AE6-9CB3-261F946043E0}" type="pres">
      <dgm:prSet presAssocID="{CD56AF85-9567-4338-AC01-DEEF71FD9FED}" presName="sibTrans" presStyleLbl="sibTrans2D1" presStyleIdx="1" presStyleCnt="3"/>
      <dgm:spPr/>
    </dgm:pt>
    <dgm:pt modelId="{3B5F2175-65BC-4343-B368-DBF51654B631}" type="pres">
      <dgm:prSet presAssocID="{CD56AF85-9567-4338-AC01-DEEF71FD9FED}" presName="connectorText" presStyleLbl="sibTrans2D1" presStyleIdx="1" presStyleCnt="3"/>
      <dgm:spPr/>
    </dgm:pt>
    <dgm:pt modelId="{B6468764-0CA0-4CE5-9EC9-7E0B4C2CFBBA}" type="pres">
      <dgm:prSet presAssocID="{B393E179-1370-4D03-95E6-5ADED806A4BB}" presName="node" presStyleLbl="node1" presStyleIdx="2" presStyleCnt="4" custScaleY="101498">
        <dgm:presLayoutVars>
          <dgm:bulletEnabled val="1"/>
        </dgm:presLayoutVars>
      </dgm:prSet>
      <dgm:spPr/>
    </dgm:pt>
    <dgm:pt modelId="{A00D22AD-8BAD-448F-8C8E-FA67ADDFDE52}" type="pres">
      <dgm:prSet presAssocID="{1D335050-20BE-47F1-938F-750765D83811}" presName="sibTrans" presStyleLbl="sibTrans2D1" presStyleIdx="2" presStyleCnt="3"/>
      <dgm:spPr/>
    </dgm:pt>
    <dgm:pt modelId="{BECDEC2A-1F50-4C6F-9DC7-088E57B98EC4}" type="pres">
      <dgm:prSet presAssocID="{1D335050-20BE-47F1-938F-750765D83811}" presName="connectorText" presStyleLbl="sibTrans2D1" presStyleIdx="2" presStyleCnt="3"/>
      <dgm:spPr/>
    </dgm:pt>
    <dgm:pt modelId="{BB0CFF00-B13C-4FFE-933F-4D520B644A30}" type="pres">
      <dgm:prSet presAssocID="{99B1BABF-1FAF-4422-95B2-DCE2AD06E8C1}" presName="node" presStyleLbl="node1" presStyleIdx="3" presStyleCnt="4" custScaleY="101451">
        <dgm:presLayoutVars>
          <dgm:bulletEnabled val="1"/>
        </dgm:presLayoutVars>
      </dgm:prSet>
      <dgm:spPr/>
    </dgm:pt>
  </dgm:ptLst>
  <dgm:cxnLst>
    <dgm:cxn modelId="{53AF7609-B36E-4325-AB0A-9BD860F5C00A}" type="presOf" srcId="{B393E179-1370-4D03-95E6-5ADED806A4BB}" destId="{B6468764-0CA0-4CE5-9EC9-7E0B4C2CFBBA}" srcOrd="0" destOrd="0" presId="urn:microsoft.com/office/officeart/2005/8/layout/process1"/>
    <dgm:cxn modelId="{25A17B12-1FEB-4601-9CDB-FB4A655CD1BF}" srcId="{FF3C42C9-A1FC-4384-B5D1-D7D93A6C8496}" destId="{0722B9BB-D653-4DFC-8866-E16401E681A3}" srcOrd="1" destOrd="0" parTransId="{AE64947A-E91C-420C-9C5A-F8FE8F898FB2}" sibTransId="{CD56AF85-9567-4338-AC01-DEEF71FD9FED}"/>
    <dgm:cxn modelId="{FBFD4021-B781-49EA-960B-388516F2418F}" type="presOf" srcId="{1D335050-20BE-47F1-938F-750765D83811}" destId="{BECDEC2A-1F50-4C6F-9DC7-088E57B98EC4}" srcOrd="1" destOrd="0" presId="urn:microsoft.com/office/officeart/2005/8/layout/process1"/>
    <dgm:cxn modelId="{F28AED2F-445C-4B31-808D-118DDD1C546D}" type="presOf" srcId="{CD56AF85-9567-4338-AC01-DEEF71FD9FED}" destId="{3B5F2175-65BC-4343-B368-DBF51654B631}" srcOrd="1" destOrd="0" presId="urn:microsoft.com/office/officeart/2005/8/layout/process1"/>
    <dgm:cxn modelId="{614AAA33-D2CC-4BEB-8360-DE7EC97A951A}" type="presOf" srcId="{FF3C42C9-A1FC-4384-B5D1-D7D93A6C8496}" destId="{E2940752-3B70-41D9-9860-36871630CDDF}" srcOrd="0" destOrd="0" presId="urn:microsoft.com/office/officeart/2005/8/layout/process1"/>
    <dgm:cxn modelId="{2AAD1F40-FEA5-495A-8821-108F121FC1A5}" type="presOf" srcId="{4E77489F-44B8-4CFA-8E34-AA5B2D463E54}" destId="{6511FAAC-763C-42EF-AFB1-7037AA7C4F0D}" srcOrd="0" destOrd="0" presId="urn:microsoft.com/office/officeart/2005/8/layout/process1"/>
    <dgm:cxn modelId="{49B2D042-77B9-440F-909A-70677EFFED2F}" type="presOf" srcId="{CD56AF85-9567-4338-AC01-DEEF71FD9FED}" destId="{3BD46CEC-AF90-4AE6-9CB3-261F946043E0}" srcOrd="0" destOrd="0" presId="urn:microsoft.com/office/officeart/2005/8/layout/process1"/>
    <dgm:cxn modelId="{4BA0BC47-1917-4AF5-92DA-7104A3A36B5F}" type="presOf" srcId="{1D335050-20BE-47F1-938F-750765D83811}" destId="{A00D22AD-8BAD-448F-8C8E-FA67ADDFDE52}" srcOrd="0" destOrd="0" presId="urn:microsoft.com/office/officeart/2005/8/layout/process1"/>
    <dgm:cxn modelId="{FB36CF47-A84C-4E2B-ABAB-D46AD1EDA0E6}" srcId="{FF3C42C9-A1FC-4384-B5D1-D7D93A6C8496}" destId="{2CF9C26B-C47A-4BEA-991F-43248695F766}" srcOrd="0" destOrd="0" parTransId="{D1BFE64C-C066-4B69-84B0-1B990E698C20}" sibTransId="{4E77489F-44B8-4CFA-8E34-AA5B2D463E54}"/>
    <dgm:cxn modelId="{BF25FA47-BF05-4E0E-8331-754634F21C8D}" type="presOf" srcId="{0722B9BB-D653-4DFC-8866-E16401E681A3}" destId="{C3C751CB-9A78-4067-B736-C7AADC78AB3A}" srcOrd="0" destOrd="0" presId="urn:microsoft.com/office/officeart/2005/8/layout/process1"/>
    <dgm:cxn modelId="{4674D654-B6AA-4ACE-A3D8-4F2E024091A5}" type="presOf" srcId="{2CF9C26B-C47A-4BEA-991F-43248695F766}" destId="{94A5D33C-E35E-4997-9AC0-F07286663D81}" srcOrd="0" destOrd="0" presId="urn:microsoft.com/office/officeart/2005/8/layout/process1"/>
    <dgm:cxn modelId="{AB0DAF97-2DA1-4237-81B8-2B3FBE235C9B}" srcId="{FF3C42C9-A1FC-4384-B5D1-D7D93A6C8496}" destId="{99B1BABF-1FAF-4422-95B2-DCE2AD06E8C1}" srcOrd="3" destOrd="0" parTransId="{2B0BE212-3E3A-427D-B0CC-A5370DD1F5A9}" sibTransId="{90A70FA8-7814-4E95-A868-5F4589650D2A}"/>
    <dgm:cxn modelId="{059F21BC-298D-4E93-B551-406073FF1E99}" srcId="{FF3C42C9-A1FC-4384-B5D1-D7D93A6C8496}" destId="{B393E179-1370-4D03-95E6-5ADED806A4BB}" srcOrd="2" destOrd="0" parTransId="{9BA711E3-BAD8-4A1A-927D-801A19E4DB70}" sibTransId="{1D335050-20BE-47F1-938F-750765D83811}"/>
    <dgm:cxn modelId="{300FFDCC-5E07-4577-8865-C018FFC7D8E6}" type="presOf" srcId="{99B1BABF-1FAF-4422-95B2-DCE2AD06E8C1}" destId="{BB0CFF00-B13C-4FFE-933F-4D520B644A30}" srcOrd="0" destOrd="0" presId="urn:microsoft.com/office/officeart/2005/8/layout/process1"/>
    <dgm:cxn modelId="{7FA92ADF-6650-4A57-A26E-6E78F35DEF2C}" type="presOf" srcId="{4E77489F-44B8-4CFA-8E34-AA5B2D463E54}" destId="{D3177027-9706-4986-9299-E4392010D4AB}" srcOrd="1" destOrd="0" presId="urn:microsoft.com/office/officeart/2005/8/layout/process1"/>
    <dgm:cxn modelId="{4BE9B17D-15CC-4A39-AADD-CC0B786D715C}" type="presParOf" srcId="{E2940752-3B70-41D9-9860-36871630CDDF}" destId="{94A5D33C-E35E-4997-9AC0-F07286663D81}" srcOrd="0" destOrd="0" presId="urn:microsoft.com/office/officeart/2005/8/layout/process1"/>
    <dgm:cxn modelId="{78B0B392-4022-42AE-AA57-19D2474D6C05}" type="presParOf" srcId="{E2940752-3B70-41D9-9860-36871630CDDF}" destId="{6511FAAC-763C-42EF-AFB1-7037AA7C4F0D}" srcOrd="1" destOrd="0" presId="urn:microsoft.com/office/officeart/2005/8/layout/process1"/>
    <dgm:cxn modelId="{DC875457-860F-4100-A775-0A14887EB21F}" type="presParOf" srcId="{6511FAAC-763C-42EF-AFB1-7037AA7C4F0D}" destId="{D3177027-9706-4986-9299-E4392010D4AB}" srcOrd="0" destOrd="0" presId="urn:microsoft.com/office/officeart/2005/8/layout/process1"/>
    <dgm:cxn modelId="{587BAF88-4FF2-4C73-B274-BCD1CB8B0E54}" type="presParOf" srcId="{E2940752-3B70-41D9-9860-36871630CDDF}" destId="{C3C751CB-9A78-4067-B736-C7AADC78AB3A}" srcOrd="2" destOrd="0" presId="urn:microsoft.com/office/officeart/2005/8/layout/process1"/>
    <dgm:cxn modelId="{6B42E5C7-64C9-4262-BDF9-5F035610BDF0}" type="presParOf" srcId="{E2940752-3B70-41D9-9860-36871630CDDF}" destId="{3BD46CEC-AF90-4AE6-9CB3-261F946043E0}" srcOrd="3" destOrd="0" presId="urn:microsoft.com/office/officeart/2005/8/layout/process1"/>
    <dgm:cxn modelId="{0B6AA854-CD68-4871-B18E-49B0DC353178}" type="presParOf" srcId="{3BD46CEC-AF90-4AE6-9CB3-261F946043E0}" destId="{3B5F2175-65BC-4343-B368-DBF51654B631}" srcOrd="0" destOrd="0" presId="urn:microsoft.com/office/officeart/2005/8/layout/process1"/>
    <dgm:cxn modelId="{BD13E029-1D00-483A-9142-2717C8343634}" type="presParOf" srcId="{E2940752-3B70-41D9-9860-36871630CDDF}" destId="{B6468764-0CA0-4CE5-9EC9-7E0B4C2CFBBA}" srcOrd="4" destOrd="0" presId="urn:microsoft.com/office/officeart/2005/8/layout/process1"/>
    <dgm:cxn modelId="{AEC9AB96-E9E5-4EE5-83C3-22DAE505E695}" type="presParOf" srcId="{E2940752-3B70-41D9-9860-36871630CDDF}" destId="{A00D22AD-8BAD-448F-8C8E-FA67ADDFDE52}" srcOrd="5" destOrd="0" presId="urn:microsoft.com/office/officeart/2005/8/layout/process1"/>
    <dgm:cxn modelId="{25692146-CD10-4245-A99D-AB43007F9B3B}" type="presParOf" srcId="{A00D22AD-8BAD-448F-8C8E-FA67ADDFDE52}" destId="{BECDEC2A-1F50-4C6F-9DC7-088E57B98EC4}" srcOrd="0" destOrd="0" presId="urn:microsoft.com/office/officeart/2005/8/layout/process1"/>
    <dgm:cxn modelId="{C31E94EB-8432-4A3B-8755-AC9A16FD6E1E}" type="presParOf" srcId="{E2940752-3B70-41D9-9860-36871630CDDF}" destId="{BB0CFF00-B13C-4FFE-933F-4D520B644A3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6885AA-1E5C-4BEF-8FD9-972D56982FE8}" type="doc">
      <dgm:prSet loTypeId="urn:microsoft.com/office/officeart/2005/8/layout/process1" loCatId="process" qsTypeId="urn:microsoft.com/office/officeart/2005/8/quickstyle/simple1" qsCatId="simple" csTypeId="urn:microsoft.com/office/officeart/2005/8/colors/accent1_2" csCatId="accent1" phldr="1"/>
      <dgm:spPr/>
    </dgm:pt>
    <dgm:pt modelId="{4A27729F-031E-4D81-B75C-36DE5E8B51CB}">
      <dgm:prSet phldrT="[Text]" custT="1"/>
      <dgm:spPr>
        <a:solidFill>
          <a:srgbClr val="5BA077"/>
        </a:solidFill>
        <a:ln>
          <a:noFill/>
        </a:ln>
      </dgm:spPr>
      <dgm:t>
        <a:bodyPr/>
        <a:lstStyle/>
        <a:p>
          <a:r>
            <a:rPr lang="en-US" sz="2100" dirty="0"/>
            <a:t>Identify locations experiencing vegetation loss/gain</a:t>
          </a:r>
        </a:p>
      </dgm:t>
    </dgm:pt>
    <dgm:pt modelId="{81E03C3E-01F4-440E-A205-8782BDB858A6}" type="parTrans" cxnId="{22A24670-7F11-4DA7-9E42-DF393E11126D}">
      <dgm:prSet/>
      <dgm:spPr/>
      <dgm:t>
        <a:bodyPr/>
        <a:lstStyle/>
        <a:p>
          <a:endParaRPr lang="en-US"/>
        </a:p>
      </dgm:t>
    </dgm:pt>
    <dgm:pt modelId="{6DF759A4-E9E6-4038-ADC4-2200A94C0394}" type="sibTrans" cxnId="{22A24670-7F11-4DA7-9E42-DF393E11126D}">
      <dgm:prSet/>
      <dgm:spPr>
        <a:solidFill>
          <a:srgbClr val="339966"/>
        </a:solidFill>
      </dgm:spPr>
      <dgm:t>
        <a:bodyPr/>
        <a:lstStyle/>
        <a:p>
          <a:endParaRPr lang="en-US"/>
        </a:p>
      </dgm:t>
    </dgm:pt>
    <dgm:pt modelId="{4FAE8696-6258-4C3A-B2B5-022C628D48FD}">
      <dgm:prSet phldrT="[Text]" custT="1"/>
      <dgm:spPr>
        <a:solidFill>
          <a:srgbClr val="5BA077"/>
        </a:solidFill>
        <a:ln>
          <a:noFill/>
        </a:ln>
      </dgm:spPr>
      <dgm:t>
        <a:bodyPr/>
        <a:lstStyle/>
        <a:p>
          <a:r>
            <a:rPr lang="en-US" sz="2100" dirty="0"/>
            <a:t>Analyze spatial and temporal trends</a:t>
          </a:r>
        </a:p>
      </dgm:t>
    </dgm:pt>
    <dgm:pt modelId="{E5774468-E7DD-4102-962B-53D2256CE5B7}" type="parTrans" cxnId="{8DA94729-028C-4955-B226-02B546291AF1}">
      <dgm:prSet/>
      <dgm:spPr/>
      <dgm:t>
        <a:bodyPr/>
        <a:lstStyle/>
        <a:p>
          <a:endParaRPr lang="en-US"/>
        </a:p>
      </dgm:t>
    </dgm:pt>
    <dgm:pt modelId="{FF023BA4-2917-44EF-8B1D-45C6F7B04E66}" type="sibTrans" cxnId="{8DA94729-028C-4955-B226-02B546291AF1}">
      <dgm:prSet/>
      <dgm:spPr>
        <a:solidFill>
          <a:srgbClr val="339966"/>
        </a:solidFill>
      </dgm:spPr>
      <dgm:t>
        <a:bodyPr/>
        <a:lstStyle/>
        <a:p>
          <a:endParaRPr lang="en-US"/>
        </a:p>
      </dgm:t>
    </dgm:pt>
    <dgm:pt modelId="{EA978AC7-9738-4B79-B83F-4E25FB8CE3A3}">
      <dgm:prSet phldrT="[Text]" custT="1"/>
      <dgm:spPr>
        <a:solidFill>
          <a:srgbClr val="5BA077"/>
        </a:solidFill>
        <a:ln>
          <a:noFill/>
        </a:ln>
      </dgm:spPr>
      <dgm:t>
        <a:bodyPr/>
        <a:lstStyle/>
        <a:p>
          <a:r>
            <a:rPr lang="en-US" sz="2100" dirty="0"/>
            <a:t>Compute cumulative rate of change raster</a:t>
          </a:r>
        </a:p>
      </dgm:t>
    </dgm:pt>
    <dgm:pt modelId="{05FF4FF7-E3E9-4F83-8A0F-4F3957AC6080}" type="parTrans" cxnId="{D2794886-7509-40FA-9BFE-41F9AF440B9B}">
      <dgm:prSet/>
      <dgm:spPr/>
      <dgm:t>
        <a:bodyPr/>
        <a:lstStyle/>
        <a:p>
          <a:endParaRPr lang="en-US"/>
        </a:p>
      </dgm:t>
    </dgm:pt>
    <dgm:pt modelId="{570BF38D-90A2-4521-B64A-013EC0DB41AC}" type="sibTrans" cxnId="{D2794886-7509-40FA-9BFE-41F9AF440B9B}">
      <dgm:prSet/>
      <dgm:spPr/>
      <dgm:t>
        <a:bodyPr/>
        <a:lstStyle/>
        <a:p>
          <a:endParaRPr lang="en-US"/>
        </a:p>
      </dgm:t>
    </dgm:pt>
    <dgm:pt modelId="{ADA33E83-EFF5-4CD4-9D3B-24682D014B7B}" type="pres">
      <dgm:prSet presAssocID="{506885AA-1E5C-4BEF-8FD9-972D56982FE8}" presName="Name0" presStyleCnt="0">
        <dgm:presLayoutVars>
          <dgm:dir/>
          <dgm:resizeHandles val="exact"/>
        </dgm:presLayoutVars>
      </dgm:prSet>
      <dgm:spPr/>
    </dgm:pt>
    <dgm:pt modelId="{B570CEEB-A9D8-4935-B14E-E33F6281BCDC}" type="pres">
      <dgm:prSet presAssocID="{4A27729F-031E-4D81-B75C-36DE5E8B51CB}" presName="node" presStyleLbl="node1" presStyleIdx="0" presStyleCnt="3" custScaleX="77686" custScaleY="138196">
        <dgm:presLayoutVars>
          <dgm:bulletEnabled val="1"/>
        </dgm:presLayoutVars>
      </dgm:prSet>
      <dgm:spPr/>
    </dgm:pt>
    <dgm:pt modelId="{9F89C84E-7833-496C-9213-C2445445E5D9}" type="pres">
      <dgm:prSet presAssocID="{6DF759A4-E9E6-4038-ADC4-2200A94C0394}" presName="sibTrans" presStyleLbl="sibTrans2D1" presStyleIdx="0" presStyleCnt="2" custScaleX="77998" custScaleY="77998"/>
      <dgm:spPr/>
    </dgm:pt>
    <dgm:pt modelId="{70E5F7D4-8C89-47CC-88B9-F71CA42FD662}" type="pres">
      <dgm:prSet presAssocID="{6DF759A4-E9E6-4038-ADC4-2200A94C0394}" presName="connectorText" presStyleLbl="sibTrans2D1" presStyleIdx="0" presStyleCnt="2"/>
      <dgm:spPr/>
    </dgm:pt>
    <dgm:pt modelId="{F5B778A6-213F-4AEC-9F2A-6D48002FEDE0}" type="pres">
      <dgm:prSet presAssocID="{4FAE8696-6258-4C3A-B2B5-022C628D48FD}" presName="node" presStyleLbl="node1" presStyleIdx="1" presStyleCnt="3" custScaleX="77686" custScaleY="138196">
        <dgm:presLayoutVars>
          <dgm:bulletEnabled val="1"/>
        </dgm:presLayoutVars>
      </dgm:prSet>
      <dgm:spPr/>
    </dgm:pt>
    <dgm:pt modelId="{1E241606-1E31-486C-B37F-36CAA6467CBA}" type="pres">
      <dgm:prSet presAssocID="{FF023BA4-2917-44EF-8B1D-45C6F7B04E66}" presName="sibTrans" presStyleLbl="sibTrans2D1" presStyleIdx="1" presStyleCnt="2" custScaleX="77998" custScaleY="77998"/>
      <dgm:spPr/>
    </dgm:pt>
    <dgm:pt modelId="{F118829A-58E5-49AC-B115-82AF2A4CCC8B}" type="pres">
      <dgm:prSet presAssocID="{FF023BA4-2917-44EF-8B1D-45C6F7B04E66}" presName="connectorText" presStyleLbl="sibTrans2D1" presStyleIdx="1" presStyleCnt="2"/>
      <dgm:spPr/>
    </dgm:pt>
    <dgm:pt modelId="{D709B613-B959-4392-A208-A19010C9B74A}" type="pres">
      <dgm:prSet presAssocID="{EA978AC7-9738-4B79-B83F-4E25FB8CE3A3}" presName="node" presStyleLbl="node1" presStyleIdx="2" presStyleCnt="3" custScaleX="77686" custScaleY="138196">
        <dgm:presLayoutVars>
          <dgm:bulletEnabled val="1"/>
        </dgm:presLayoutVars>
      </dgm:prSet>
      <dgm:spPr/>
    </dgm:pt>
  </dgm:ptLst>
  <dgm:cxnLst>
    <dgm:cxn modelId="{C5D27E1C-8B78-40A5-AABB-22A0584A56EC}" type="presOf" srcId="{FF023BA4-2917-44EF-8B1D-45C6F7B04E66}" destId="{1E241606-1E31-486C-B37F-36CAA6467CBA}" srcOrd="0" destOrd="0" presId="urn:microsoft.com/office/officeart/2005/8/layout/process1"/>
    <dgm:cxn modelId="{8DA94729-028C-4955-B226-02B546291AF1}" srcId="{506885AA-1E5C-4BEF-8FD9-972D56982FE8}" destId="{4FAE8696-6258-4C3A-B2B5-022C628D48FD}" srcOrd="1" destOrd="0" parTransId="{E5774468-E7DD-4102-962B-53D2256CE5B7}" sibTransId="{FF023BA4-2917-44EF-8B1D-45C6F7B04E66}"/>
    <dgm:cxn modelId="{B5B3C931-E372-49F9-806F-B41FB9F3635A}" type="presOf" srcId="{4A27729F-031E-4D81-B75C-36DE5E8B51CB}" destId="{B570CEEB-A9D8-4935-B14E-E33F6281BCDC}" srcOrd="0" destOrd="0" presId="urn:microsoft.com/office/officeart/2005/8/layout/process1"/>
    <dgm:cxn modelId="{07E1275B-86A9-415E-AC49-FF3D667F07A7}" type="presOf" srcId="{6DF759A4-E9E6-4038-ADC4-2200A94C0394}" destId="{9F89C84E-7833-496C-9213-C2445445E5D9}" srcOrd="0" destOrd="0" presId="urn:microsoft.com/office/officeart/2005/8/layout/process1"/>
    <dgm:cxn modelId="{ECB06763-2523-48FB-9034-6AEE138D22F0}" type="presOf" srcId="{4FAE8696-6258-4C3A-B2B5-022C628D48FD}" destId="{F5B778A6-213F-4AEC-9F2A-6D48002FEDE0}" srcOrd="0" destOrd="0" presId="urn:microsoft.com/office/officeart/2005/8/layout/process1"/>
    <dgm:cxn modelId="{22A24670-7F11-4DA7-9E42-DF393E11126D}" srcId="{506885AA-1E5C-4BEF-8FD9-972D56982FE8}" destId="{4A27729F-031E-4D81-B75C-36DE5E8B51CB}" srcOrd="0" destOrd="0" parTransId="{81E03C3E-01F4-440E-A205-8782BDB858A6}" sibTransId="{6DF759A4-E9E6-4038-ADC4-2200A94C0394}"/>
    <dgm:cxn modelId="{D2794886-7509-40FA-9BFE-41F9AF440B9B}" srcId="{506885AA-1E5C-4BEF-8FD9-972D56982FE8}" destId="{EA978AC7-9738-4B79-B83F-4E25FB8CE3A3}" srcOrd="2" destOrd="0" parTransId="{05FF4FF7-E3E9-4F83-8A0F-4F3957AC6080}" sibTransId="{570BF38D-90A2-4521-B64A-013EC0DB41AC}"/>
    <dgm:cxn modelId="{E64F9D95-3B63-492F-B747-A31E1EEE71DE}" type="presOf" srcId="{506885AA-1E5C-4BEF-8FD9-972D56982FE8}" destId="{ADA33E83-EFF5-4CD4-9D3B-24682D014B7B}" srcOrd="0" destOrd="0" presId="urn:microsoft.com/office/officeart/2005/8/layout/process1"/>
    <dgm:cxn modelId="{06B1D0A3-461D-415B-AC80-BAEC721800D0}" type="presOf" srcId="{FF023BA4-2917-44EF-8B1D-45C6F7B04E66}" destId="{F118829A-58E5-49AC-B115-82AF2A4CCC8B}" srcOrd="1" destOrd="0" presId="urn:microsoft.com/office/officeart/2005/8/layout/process1"/>
    <dgm:cxn modelId="{846238CB-0BA9-4272-B190-0CA9A40B2DE2}" type="presOf" srcId="{EA978AC7-9738-4B79-B83F-4E25FB8CE3A3}" destId="{D709B613-B959-4392-A208-A19010C9B74A}" srcOrd="0" destOrd="0" presId="urn:microsoft.com/office/officeart/2005/8/layout/process1"/>
    <dgm:cxn modelId="{D8E36ADA-AE19-44AE-B4E7-6D977563F2E5}" type="presOf" srcId="{6DF759A4-E9E6-4038-ADC4-2200A94C0394}" destId="{70E5F7D4-8C89-47CC-88B9-F71CA42FD662}" srcOrd="1" destOrd="0" presId="urn:microsoft.com/office/officeart/2005/8/layout/process1"/>
    <dgm:cxn modelId="{7C21BF9A-0E10-4079-801E-9A897699CF4F}" type="presParOf" srcId="{ADA33E83-EFF5-4CD4-9D3B-24682D014B7B}" destId="{B570CEEB-A9D8-4935-B14E-E33F6281BCDC}" srcOrd="0" destOrd="0" presId="urn:microsoft.com/office/officeart/2005/8/layout/process1"/>
    <dgm:cxn modelId="{CBED4BCB-4778-43C8-AF4E-0624D983E9C0}" type="presParOf" srcId="{ADA33E83-EFF5-4CD4-9D3B-24682D014B7B}" destId="{9F89C84E-7833-496C-9213-C2445445E5D9}" srcOrd="1" destOrd="0" presId="urn:microsoft.com/office/officeart/2005/8/layout/process1"/>
    <dgm:cxn modelId="{D2162D83-BE8B-4EE3-9B70-47A5E730BE15}" type="presParOf" srcId="{9F89C84E-7833-496C-9213-C2445445E5D9}" destId="{70E5F7D4-8C89-47CC-88B9-F71CA42FD662}" srcOrd="0" destOrd="0" presId="urn:microsoft.com/office/officeart/2005/8/layout/process1"/>
    <dgm:cxn modelId="{A7C6D19A-FCD2-4DC8-94B4-3525487A402A}" type="presParOf" srcId="{ADA33E83-EFF5-4CD4-9D3B-24682D014B7B}" destId="{F5B778A6-213F-4AEC-9F2A-6D48002FEDE0}" srcOrd="2" destOrd="0" presId="urn:microsoft.com/office/officeart/2005/8/layout/process1"/>
    <dgm:cxn modelId="{6C90E936-0180-40A8-8505-AD217D1DB7FC}" type="presParOf" srcId="{ADA33E83-EFF5-4CD4-9D3B-24682D014B7B}" destId="{1E241606-1E31-486C-B37F-36CAA6467CBA}" srcOrd="3" destOrd="0" presId="urn:microsoft.com/office/officeart/2005/8/layout/process1"/>
    <dgm:cxn modelId="{7D9A836E-0590-4044-9336-416A9C6F0A3D}" type="presParOf" srcId="{1E241606-1E31-486C-B37F-36CAA6467CBA}" destId="{F118829A-58E5-49AC-B115-82AF2A4CCC8B}" srcOrd="0" destOrd="0" presId="urn:microsoft.com/office/officeart/2005/8/layout/process1"/>
    <dgm:cxn modelId="{15706F92-1479-4406-B184-8BDED7924834}" type="presParOf" srcId="{ADA33E83-EFF5-4CD4-9D3B-24682D014B7B}" destId="{D709B613-B959-4392-A208-A19010C9B74A}"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5D33C-E35E-4997-9AC0-F07286663D81}">
      <dsp:nvSpPr>
        <dsp:cNvPr id="0" name=""/>
        <dsp:cNvSpPr/>
      </dsp:nvSpPr>
      <dsp:spPr>
        <a:xfrm>
          <a:off x="5201" y="144276"/>
          <a:ext cx="2274118" cy="1711183"/>
        </a:xfrm>
        <a:prstGeom prst="roundRect">
          <a:avLst>
            <a:gd name="adj" fmla="val 10000"/>
          </a:avLst>
        </a:prstGeom>
        <a:solidFill>
          <a:srgbClr val="5BA07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Acquire Landsat imagery </a:t>
          </a:r>
        </a:p>
      </dsp:txBody>
      <dsp:txXfrm>
        <a:off x="55320" y="194395"/>
        <a:ext cx="2173880" cy="1610945"/>
      </dsp:txXfrm>
    </dsp:sp>
    <dsp:sp modelId="{6511FAAC-763C-42EF-AFB1-7037AA7C4F0D}">
      <dsp:nvSpPr>
        <dsp:cNvPr id="0" name=""/>
        <dsp:cNvSpPr/>
      </dsp:nvSpPr>
      <dsp:spPr>
        <a:xfrm>
          <a:off x="2506731" y="717877"/>
          <a:ext cx="482113" cy="563981"/>
        </a:xfrm>
        <a:prstGeom prst="rightArrow">
          <a:avLst>
            <a:gd name="adj1" fmla="val 60000"/>
            <a:gd name="adj2" fmla="val 50000"/>
          </a:avLst>
        </a:prstGeom>
        <a:solidFill>
          <a:srgbClr val="3399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506731" y="830673"/>
        <a:ext cx="337479" cy="338389"/>
      </dsp:txXfrm>
    </dsp:sp>
    <dsp:sp modelId="{C3C751CB-9A78-4067-B736-C7AADC78AB3A}">
      <dsp:nvSpPr>
        <dsp:cNvPr id="0" name=""/>
        <dsp:cNvSpPr/>
      </dsp:nvSpPr>
      <dsp:spPr>
        <a:xfrm>
          <a:off x="3188967" y="144706"/>
          <a:ext cx="2274118" cy="1710324"/>
        </a:xfrm>
        <a:prstGeom prst="roundRect">
          <a:avLst>
            <a:gd name="adj" fmla="val 10000"/>
          </a:avLst>
        </a:prstGeom>
        <a:solidFill>
          <a:srgbClr val="5BA07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Preprocess imagery: composite, clip, and mosaic images</a:t>
          </a:r>
        </a:p>
      </dsp:txBody>
      <dsp:txXfrm>
        <a:off x="3239061" y="194800"/>
        <a:ext cx="2173930" cy="1610136"/>
      </dsp:txXfrm>
    </dsp:sp>
    <dsp:sp modelId="{3BD46CEC-AF90-4AE6-9CB3-261F946043E0}">
      <dsp:nvSpPr>
        <dsp:cNvPr id="0" name=""/>
        <dsp:cNvSpPr/>
      </dsp:nvSpPr>
      <dsp:spPr>
        <a:xfrm>
          <a:off x="5690498" y="717877"/>
          <a:ext cx="482113" cy="563981"/>
        </a:xfrm>
        <a:prstGeom prst="rightArrow">
          <a:avLst>
            <a:gd name="adj1" fmla="val 60000"/>
            <a:gd name="adj2" fmla="val 50000"/>
          </a:avLst>
        </a:prstGeom>
        <a:solidFill>
          <a:srgbClr val="3399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690498" y="830673"/>
        <a:ext cx="337479" cy="338389"/>
      </dsp:txXfrm>
    </dsp:sp>
    <dsp:sp modelId="{B6468764-0CA0-4CE5-9EC9-7E0B4C2CFBBA}">
      <dsp:nvSpPr>
        <dsp:cNvPr id="0" name=""/>
        <dsp:cNvSpPr/>
      </dsp:nvSpPr>
      <dsp:spPr>
        <a:xfrm>
          <a:off x="6372733" y="145118"/>
          <a:ext cx="2274118" cy="1709499"/>
        </a:xfrm>
        <a:prstGeom prst="roundRect">
          <a:avLst>
            <a:gd name="adj" fmla="val 10000"/>
          </a:avLst>
        </a:prstGeom>
        <a:solidFill>
          <a:srgbClr val="5BA07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Produce vegetation indices</a:t>
          </a:r>
          <a:r>
            <a:rPr lang="en-US" sz="2000" kern="1200" baseline="30000" dirty="0"/>
            <a:t>1</a:t>
          </a:r>
          <a:endParaRPr lang="en-US" sz="2000" kern="1200" dirty="0"/>
        </a:p>
      </dsp:txBody>
      <dsp:txXfrm>
        <a:off x="6422803" y="195188"/>
        <a:ext cx="2173978" cy="1609359"/>
      </dsp:txXfrm>
    </dsp:sp>
    <dsp:sp modelId="{A00D22AD-8BAD-448F-8C8E-FA67ADDFDE52}">
      <dsp:nvSpPr>
        <dsp:cNvPr id="0" name=""/>
        <dsp:cNvSpPr/>
      </dsp:nvSpPr>
      <dsp:spPr>
        <a:xfrm>
          <a:off x="8874264" y="717877"/>
          <a:ext cx="482113" cy="563981"/>
        </a:xfrm>
        <a:prstGeom prst="rightArrow">
          <a:avLst>
            <a:gd name="adj1" fmla="val 60000"/>
            <a:gd name="adj2" fmla="val 50000"/>
          </a:avLst>
        </a:prstGeom>
        <a:solidFill>
          <a:srgbClr val="3399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874264" y="830673"/>
        <a:ext cx="337479" cy="338389"/>
      </dsp:txXfrm>
    </dsp:sp>
    <dsp:sp modelId="{BB0CFF00-B13C-4FFE-933F-4D520B644A30}">
      <dsp:nvSpPr>
        <dsp:cNvPr id="0" name=""/>
        <dsp:cNvSpPr/>
      </dsp:nvSpPr>
      <dsp:spPr>
        <a:xfrm>
          <a:off x="9556499" y="145514"/>
          <a:ext cx="2274118" cy="1708707"/>
        </a:xfrm>
        <a:prstGeom prst="roundRect">
          <a:avLst>
            <a:gd name="adj" fmla="val 10000"/>
          </a:avLst>
        </a:prstGeom>
        <a:solidFill>
          <a:srgbClr val="5BA07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Compare vegetation indices to mean and 90</a:t>
          </a:r>
          <a:r>
            <a:rPr lang="en-US" sz="2000" kern="1200" baseline="30000" dirty="0"/>
            <a:t>th</a:t>
          </a:r>
          <a:r>
            <a:rPr lang="en-US" sz="2000" kern="1200" dirty="0"/>
            <a:t> percentile</a:t>
          </a:r>
        </a:p>
      </dsp:txBody>
      <dsp:txXfrm>
        <a:off x="9606545" y="195560"/>
        <a:ext cx="2174026" cy="1608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0CEEB-A9D8-4935-B14E-E33F6281BCDC}">
      <dsp:nvSpPr>
        <dsp:cNvPr id="0" name=""/>
        <dsp:cNvSpPr/>
      </dsp:nvSpPr>
      <dsp:spPr>
        <a:xfrm>
          <a:off x="1345" y="0"/>
          <a:ext cx="2276867" cy="1999152"/>
        </a:xfrm>
        <a:prstGeom prst="roundRect">
          <a:avLst>
            <a:gd name="adj" fmla="val 10000"/>
          </a:avLst>
        </a:prstGeom>
        <a:solidFill>
          <a:srgbClr val="5BA07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Identify locations experiencing vegetation loss/gain</a:t>
          </a:r>
        </a:p>
      </dsp:txBody>
      <dsp:txXfrm>
        <a:off x="59898" y="58553"/>
        <a:ext cx="2159761" cy="1882046"/>
      </dsp:txXfrm>
    </dsp:sp>
    <dsp:sp modelId="{9F89C84E-7833-496C-9213-C2445445E5D9}">
      <dsp:nvSpPr>
        <dsp:cNvPr id="0" name=""/>
        <dsp:cNvSpPr/>
      </dsp:nvSpPr>
      <dsp:spPr>
        <a:xfrm>
          <a:off x="2639652" y="716110"/>
          <a:ext cx="484634" cy="566930"/>
        </a:xfrm>
        <a:prstGeom prst="rightArrow">
          <a:avLst>
            <a:gd name="adj1" fmla="val 60000"/>
            <a:gd name="adj2" fmla="val 50000"/>
          </a:avLst>
        </a:prstGeom>
        <a:solidFill>
          <a:srgbClr val="3399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639652" y="829496"/>
        <a:ext cx="339244" cy="340158"/>
      </dsp:txXfrm>
    </dsp:sp>
    <dsp:sp modelId="{F5B778A6-213F-4AEC-9F2A-6D48002FEDE0}">
      <dsp:nvSpPr>
        <dsp:cNvPr id="0" name=""/>
        <dsp:cNvSpPr/>
      </dsp:nvSpPr>
      <dsp:spPr>
        <a:xfrm>
          <a:off x="3450556" y="0"/>
          <a:ext cx="2276867" cy="1999152"/>
        </a:xfrm>
        <a:prstGeom prst="roundRect">
          <a:avLst>
            <a:gd name="adj" fmla="val 10000"/>
          </a:avLst>
        </a:prstGeom>
        <a:solidFill>
          <a:srgbClr val="5BA07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Analyze spatial and temporal trends</a:t>
          </a:r>
        </a:p>
      </dsp:txBody>
      <dsp:txXfrm>
        <a:off x="3509109" y="58553"/>
        <a:ext cx="2159761" cy="1882046"/>
      </dsp:txXfrm>
    </dsp:sp>
    <dsp:sp modelId="{1E241606-1E31-486C-B37F-36CAA6467CBA}">
      <dsp:nvSpPr>
        <dsp:cNvPr id="0" name=""/>
        <dsp:cNvSpPr/>
      </dsp:nvSpPr>
      <dsp:spPr>
        <a:xfrm>
          <a:off x="6088863" y="716110"/>
          <a:ext cx="484634" cy="566930"/>
        </a:xfrm>
        <a:prstGeom prst="rightArrow">
          <a:avLst>
            <a:gd name="adj1" fmla="val 60000"/>
            <a:gd name="adj2" fmla="val 50000"/>
          </a:avLst>
        </a:prstGeom>
        <a:solidFill>
          <a:srgbClr val="3399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088863" y="829496"/>
        <a:ext cx="339244" cy="340158"/>
      </dsp:txXfrm>
    </dsp:sp>
    <dsp:sp modelId="{D709B613-B959-4392-A208-A19010C9B74A}">
      <dsp:nvSpPr>
        <dsp:cNvPr id="0" name=""/>
        <dsp:cNvSpPr/>
      </dsp:nvSpPr>
      <dsp:spPr>
        <a:xfrm>
          <a:off x="6899767" y="0"/>
          <a:ext cx="2276867" cy="1999152"/>
        </a:xfrm>
        <a:prstGeom prst="roundRect">
          <a:avLst>
            <a:gd name="adj" fmla="val 10000"/>
          </a:avLst>
        </a:prstGeom>
        <a:solidFill>
          <a:srgbClr val="5BA07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Compute cumulative rate of change raster</a:t>
          </a:r>
        </a:p>
      </dsp:txBody>
      <dsp:txXfrm>
        <a:off x="6958320" y="58553"/>
        <a:ext cx="2159761" cy="18820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Welcome</a:t>
            </a:r>
            <a:r>
              <a:rPr lang="en-US" sz="1200" baseline="0" dirty="0">
                <a:solidFill>
                  <a:srgbClr val="FF0000"/>
                </a:solidFill>
              </a:rPr>
              <a:t> everyone! We’re excited to share the work we’ve been doing for the past 10 weeks. My name is Patrick </a:t>
            </a:r>
            <a:r>
              <a:rPr lang="en-US" sz="1200" baseline="0" dirty="0" err="1">
                <a:solidFill>
                  <a:srgbClr val="FF0000"/>
                </a:solidFill>
              </a:rPr>
              <a:t>Frier</a:t>
            </a:r>
            <a:r>
              <a:rPr lang="en-US" sz="1200" baseline="0" dirty="0">
                <a:solidFill>
                  <a:srgbClr val="FF0000"/>
                </a:solidFill>
              </a:rPr>
              <a:t> and I’m joined by Cecil Byles and Max Stewart. We will be sharing the results of a project in which we…</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team took comprehensive satellite observations from 1995 – 2017. We primarily wanted to create a time series of vegetation distribution maps, understand the spatial and temporal trends in vegetation distribution, and give the NPS a reproducible methodology by which they could do this in the future. </a:t>
            </a:r>
          </a:p>
          <a:p>
            <a:endParaRPr lang="en-US" baseline="0" dirty="0"/>
          </a:p>
          <a:p>
            <a:r>
              <a:rPr lang="en-US" baseline="0" dirty="0"/>
              <a:t>We also sought to generate a rate of change raster as a culmination of all the data from this project to give the NPS a single raster for understanding vegetation change quickly and easily. Finally, in keeping with the spirit of DEVELOP as a Capacity Building Program, we learned the basics of coding in order to write a python script that would allow our team to automate much of this process. Our partners wanted a tutorial of the project methodology for the upright GIS, so we ended up pairing the two methods.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827304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incorporated the following NASA Earth observations into our project: LS5, LS7, and LS8.</a:t>
            </a:r>
          </a:p>
          <a:p>
            <a:endParaRPr lang="en-US" baseline="0" dirty="0"/>
          </a:p>
          <a:p>
            <a:r>
              <a:rPr lang="en-US" baseline="0" dirty="0"/>
              <a:t>We used publicly available, atmospherically corrected, surface reflectance data downloaded from the USGS and capitalized on the temporal range of data available form the Landsat family of satellites.</a:t>
            </a:r>
          </a:p>
          <a:p>
            <a:endParaRPr lang="en-US" baseline="0" dirty="0"/>
          </a:p>
          <a:p>
            <a:r>
              <a:rPr lang="en-US" baseline="0" dirty="0"/>
              <a:t>We downloaded LS data from July, August, and September of each year from 1995-2017 in order to capture the peak vegetation growth each year</a:t>
            </a:r>
            <a:endParaRPr lang="en-US" dirty="0"/>
          </a:p>
          <a:p>
            <a:endParaRPr lang="en-US" dirty="0"/>
          </a:p>
          <a:p>
            <a:endParaRPr lang="en-US" dirty="0"/>
          </a:p>
          <a:p>
            <a:r>
              <a:rPr lang="en-US" dirty="0"/>
              <a:t>Satellites and Sensors</a:t>
            </a:r>
            <a:r>
              <a:rPr lang="en-US" baseline="0" dirty="0"/>
              <a:t> </a:t>
            </a:r>
            <a:r>
              <a:rPr lang="en-US" baseline="0" dirty="0">
                <a:sym typeface="Wingdings" panose="05000000000000000000" pitchFamily="2" charset="2"/>
              </a:rPr>
              <a:t> highlight the NASA Earth observations and indicate that we used the Atmospherically corrected product from Earth Explorer.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470442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acquiring data, we performed typical preprocessing steps to fi</a:t>
            </a:r>
            <a:r>
              <a:rPr lang="en-US" baseline="0" dirty="0"/>
              <a:t>t the data to our study area. After that, we produced vegetation indices which show the vigor and health of vegetation based on photosynthetic activity. We performed several analyses that helped us to identify areas in the park experiencing vegetation loss or gain.  </a:t>
            </a:r>
          </a:p>
          <a:p>
            <a:endParaRPr lang="en-US" baseline="0" dirty="0"/>
          </a:p>
          <a:p>
            <a:r>
              <a:rPr lang="en-US" baseline="0" dirty="0"/>
              <a:t>We produced maps showing the max vegetation index values for each year, the mean values over the study period, and a raster showing rate of change of vegetation over the entire study period.</a:t>
            </a:r>
            <a:endParaRPr lang="en-US" dirty="0"/>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18153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found that</a:t>
            </a:r>
            <a:r>
              <a:rPr lang="en-US" baseline="0" dirty="0"/>
              <a:t> vegetation vigor tends to fluctuate on a year to year basis. To the right is an example of a small subset of our results. This graphic shows anomaly from the mean over the study period, or in other words, how different each year’s VI values are from the average across the entire study period</a:t>
            </a:r>
          </a:p>
          <a:p>
            <a:endParaRPr lang="en-US" baseline="0" dirty="0"/>
          </a:p>
          <a:p>
            <a:r>
              <a:rPr lang="en-US" baseline="0" dirty="0"/>
              <a:t>We also found that spatial distribution of VI values is unevenly concentrated based on topographic features such as mesa tops. Vegetation change also seems to coincide with the distribution of different ecological communities.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20702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rate of change raster</a:t>
            </a:r>
            <a:r>
              <a:rPr lang="en-US" baseline="0" dirty="0"/>
              <a:t> produced by running a</a:t>
            </a:r>
            <a:r>
              <a:rPr lang="en-US" dirty="0"/>
              <a:t> linear regression on all of the years</a:t>
            </a:r>
            <a:r>
              <a:rPr lang="en-US" baseline="0" dirty="0"/>
              <a:t> in the study period</a:t>
            </a:r>
            <a:r>
              <a:rPr lang="en-US" dirty="0"/>
              <a:t>.</a:t>
            </a:r>
            <a:r>
              <a:rPr lang="en-US" baseline="0" dirty="0"/>
              <a:t> The figure on the left highlights the mesa top discussed earlier, and the figure on the right focuses on the rate of change in riparian corridors. </a:t>
            </a:r>
            <a:r>
              <a:rPr lang="en-US" dirty="0"/>
              <a:t>W</a:t>
            </a:r>
            <a:r>
              <a:rPr lang="en-US" baseline="0" dirty="0"/>
              <a:t>e found that the cumulative trend is actually a positive increase in vegetation cover. </a:t>
            </a: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79495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vegetation change coincides with the distribution of particular ecological communities based on ground truth data from the national park service.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98498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conclusion, we found that vegetation change and the rate of vegetation change is </a:t>
            </a:r>
            <a:r>
              <a:rPr lang="en-US" baseline="0" dirty="0" err="1"/>
              <a:t>nonuniform</a:t>
            </a:r>
            <a:r>
              <a:rPr lang="en-US" baseline="0" dirty="0"/>
              <a:t>, being unevenly distributed based on topographic differences as well as vegetation variety.</a:t>
            </a:r>
            <a:endParaRPr lang="en-US" dirty="0"/>
          </a:p>
          <a:p>
            <a:endParaRPr lang="en-US" dirty="0"/>
          </a:p>
          <a:p>
            <a:endParaRPr lang="en-US" dirty="0"/>
          </a:p>
          <a:p>
            <a:endParaRPr lang="en-US" dirty="0"/>
          </a:p>
          <a:p>
            <a:endParaRPr lang="en-US" dirty="0"/>
          </a:p>
          <a:p>
            <a:endParaRPr lang="en-US" dirty="0"/>
          </a:p>
          <a:p>
            <a:r>
              <a:rPr lang="en-US" dirty="0"/>
              <a:t>Explain NPS benefit </a:t>
            </a:r>
            <a:r>
              <a:rPr lang="en-US" dirty="0">
                <a:sym typeface="Wingdings" panose="05000000000000000000" pitchFamily="2" charset="2"/>
              </a:rPr>
              <a:t> End Strong </a:t>
            </a:r>
          </a:p>
          <a:p>
            <a:endParaRPr lang="en-US" dirty="0">
              <a:sym typeface="Wingdings" panose="05000000000000000000" pitchFamily="2" charset="2"/>
            </a:endParaRPr>
          </a:p>
          <a:p>
            <a:r>
              <a:rPr lang="en-US" dirty="0">
                <a:sym typeface="Wingdings" panose="05000000000000000000" pitchFamily="2" charset="2"/>
              </a:rPr>
              <a:t>The</a:t>
            </a:r>
            <a:r>
              <a:rPr lang="en-US" baseline="0" dirty="0">
                <a:sym typeface="Wingdings" panose="05000000000000000000" pitchFamily="2" charset="2"/>
              </a:rPr>
              <a:t> NPS has a preexisting model of archeological sites within the park. They plan to incorporate the work from this project into that model to help identify where archeological sites overlap with areas of vegetation change. </a:t>
            </a:r>
          </a:p>
          <a:p>
            <a:endParaRPr lang="en-US" baseline="0" dirty="0">
              <a:sym typeface="Wingdings" panose="05000000000000000000" pitchFamily="2" charset="2"/>
            </a:endParaRPr>
          </a:p>
          <a:p>
            <a:r>
              <a:rPr lang="en-US" baseline="0" dirty="0">
                <a:sym typeface="Wingdings" panose="05000000000000000000" pitchFamily="2" charset="2"/>
              </a:rPr>
              <a:t>This will help them allocate their scares resources and manpower to better manage these important artifacts.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41656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datasets we have produced will be highly beneficial to Glen Canyon: They do not currently use any NASA earth observations or park-wide datasets to map vegetation change. </a:t>
            </a:r>
          </a:p>
          <a:p>
            <a:endParaRPr lang="en-US" baseline="0" dirty="0"/>
          </a:p>
          <a:p>
            <a:r>
              <a:rPr lang="en-US" baseline="0" dirty="0"/>
              <a:t>They can overlay their own archeological datasets and models on top of our vegetation trend maps to determine which archeological sites are in greatest danger from erosion. Our products, as well as reproducible methodology, enable them to better allocate their scarce resources to target the sites in need, protecting these culturally and historically significant artifacts for the future. </a:t>
            </a:r>
            <a:endParaRPr lang="en-US" dirty="0"/>
          </a:p>
          <a:p>
            <a:endParaRPr lang="en-US" dirty="0"/>
          </a:p>
          <a:p>
            <a:endParaRPr lang="en-US" dirty="0"/>
          </a:p>
          <a:p>
            <a:endParaRPr lang="en-US" dirty="0"/>
          </a:p>
          <a:p>
            <a:endParaRPr lang="en-US" dirty="0"/>
          </a:p>
          <a:p>
            <a:endParaRPr lang="en-US" dirty="0"/>
          </a:p>
          <a:p>
            <a:endParaRPr lang="en-US" dirty="0"/>
          </a:p>
          <a:p>
            <a:r>
              <a:rPr lang="en-US" dirty="0"/>
              <a:t>Explain NPS benefit </a:t>
            </a:r>
            <a:r>
              <a:rPr lang="en-US" dirty="0">
                <a:sym typeface="Wingdings" panose="05000000000000000000" pitchFamily="2" charset="2"/>
              </a:rPr>
              <a:t> End Strong </a:t>
            </a:r>
          </a:p>
          <a:p>
            <a:endParaRPr lang="en-US" dirty="0">
              <a:sym typeface="Wingdings" panose="05000000000000000000" pitchFamily="2" charset="2"/>
            </a:endParaRPr>
          </a:p>
          <a:p>
            <a:r>
              <a:rPr lang="en-US" dirty="0">
                <a:sym typeface="Wingdings" panose="05000000000000000000" pitchFamily="2" charset="2"/>
              </a:rPr>
              <a:t>The</a:t>
            </a:r>
            <a:r>
              <a:rPr lang="en-US" baseline="0" dirty="0">
                <a:sym typeface="Wingdings" panose="05000000000000000000" pitchFamily="2" charset="2"/>
              </a:rPr>
              <a:t> NPS has a preexisting model of archeological sites within the park. They plan to incorporate the work from this project into that model to help identify where archeological sites overlap with areas of vegetation change. </a:t>
            </a:r>
          </a:p>
          <a:p>
            <a:endParaRPr lang="en-US" baseline="0" dirty="0">
              <a:sym typeface="Wingdings" panose="05000000000000000000" pitchFamily="2" charset="2"/>
            </a:endParaRPr>
          </a:p>
          <a:p>
            <a:r>
              <a:rPr lang="en-US" baseline="0" dirty="0">
                <a:sym typeface="Wingdings" panose="05000000000000000000" pitchFamily="2" charset="2"/>
              </a:rPr>
              <a:t>This will help them allocate their scares resources and manpower to better manage these important artifacts.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1656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thank these people from</a:t>
            </a:r>
            <a:r>
              <a:rPr lang="en-US" baseline="0" dirty="0"/>
              <a:t> NASA DEVELOP and Glen Canyon </a:t>
            </a:r>
            <a:r>
              <a:rPr lang="en-US" dirty="0"/>
              <a:t>for their help and contributions with</a:t>
            </a:r>
            <a:r>
              <a:rPr lang="en-US" baseline="0" dirty="0"/>
              <a:t> the project. </a:t>
            </a:r>
          </a:p>
          <a:p>
            <a:endParaRPr lang="en-US" baseline="0" dirty="0"/>
          </a:p>
          <a:p>
            <a:r>
              <a:rPr lang="en-US" baseline="0" dirty="0"/>
              <a:t>If you have any questions or comments, please address them at our poster session!</a:t>
            </a:r>
          </a:p>
          <a:p>
            <a:endParaRPr lang="en-US" baseline="0" dirty="0"/>
          </a:p>
          <a:p>
            <a:r>
              <a:rPr lang="en-US" baseline="0" dirty="0"/>
              <a:t>Thank you for your attention!</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546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which we partnered with the national park service at Glen Canyon National Recreation Area. We partnered with their natural resources division, specifically with their archeologists and ecologists. The folks on this </a:t>
            </a:r>
            <a:r>
              <a:rPr lang="en-US" baseline="0" dirty="0" err="1"/>
              <a:t>sldie</a:t>
            </a:r>
            <a:r>
              <a:rPr lang="en-US" baseline="0" dirty="0"/>
              <a:t> have been great and we cant thank them enough.</a:t>
            </a:r>
            <a:endParaRPr lang="en-US" dirty="0"/>
          </a:p>
          <a:p>
            <a:endParaRPr lang="en-US" dirty="0"/>
          </a:p>
          <a:p>
            <a:endParaRPr lang="en-US" dirty="0"/>
          </a:p>
          <a:p>
            <a:r>
              <a:rPr lang="en-US" dirty="0"/>
              <a:t>Introduce our Project Partner:</a:t>
            </a:r>
          </a:p>
          <a:p>
            <a:endParaRPr lang="en-US" dirty="0"/>
          </a:p>
          <a:p>
            <a:r>
              <a:rPr lang="en-US" dirty="0"/>
              <a:t>Glen</a:t>
            </a:r>
            <a:r>
              <a:rPr lang="en-US" baseline="0" dirty="0"/>
              <a:t> Canyon National Recreation Area, Resources Division </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56716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mn-lt"/>
                <a:ea typeface="Calibri"/>
                <a:cs typeface="Calibri"/>
                <a:sym typeface="Calibri"/>
              </a:rPr>
              <a:t>Glen</a:t>
            </a:r>
            <a:r>
              <a:rPr lang="en-US" sz="1200" b="0" i="0" u="none" strike="noStrike" kern="1200" cap="none" baseline="0" dirty="0">
                <a:solidFill>
                  <a:schemeClr val="dk1"/>
                </a:solidFill>
                <a:effectLst/>
                <a:latin typeface="+mn-lt"/>
                <a:ea typeface="Calibri"/>
                <a:cs typeface="Calibri"/>
                <a:sym typeface="Calibri"/>
              </a:rPr>
              <a:t> Canyon National Recreation Area covers over 1.25 million acres, stretching across a huge expanse of Southern Utah and into Northern Arizona. Nestled in the Colorado Plateau, the canyon is home to hundreds of unique plants an animals species as well as an incredible wealth of cultural and historical sites. Its size makes it the 6</a:t>
            </a:r>
            <a:r>
              <a:rPr lang="en-US" sz="1200" b="0" i="0" u="none" strike="noStrike" kern="1200" cap="none" baseline="30000" dirty="0">
                <a:solidFill>
                  <a:schemeClr val="dk1"/>
                </a:solidFill>
                <a:effectLst/>
                <a:latin typeface="+mn-lt"/>
                <a:ea typeface="Calibri"/>
                <a:cs typeface="Calibri"/>
                <a:sym typeface="Calibri"/>
              </a:rPr>
              <a:t>th</a:t>
            </a:r>
            <a:r>
              <a:rPr lang="en-US" sz="1200" b="0" i="0" u="none" strike="noStrike" kern="1200" cap="none" baseline="0" dirty="0">
                <a:solidFill>
                  <a:schemeClr val="dk1"/>
                </a:solidFill>
                <a:effectLst/>
                <a:latin typeface="+mn-lt"/>
                <a:ea typeface="Calibri"/>
                <a:cs typeface="Calibri"/>
                <a:sym typeface="Calibri"/>
              </a:rPr>
              <a:t> largest park in the lower 48 states, which makes management of park resources extremely difficult by traditional ground-based means., </a:t>
            </a:r>
          </a:p>
          <a:p>
            <a:endParaRPr lang="en-US" sz="1200" b="0" i="0" u="none" strike="noStrike" kern="1200" cap="none" baseline="0" dirty="0">
              <a:solidFill>
                <a:schemeClr val="dk1"/>
              </a:solidFill>
              <a:effectLst/>
              <a:latin typeface="+mn-lt"/>
              <a:ea typeface="Calibri"/>
              <a:cs typeface="Calibri"/>
              <a:sym typeface="Calibri"/>
            </a:endParaRPr>
          </a:p>
          <a:p>
            <a:endParaRPr lang="en-US" sz="1200" b="0" i="0" u="none" strike="noStrike" kern="1200"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53013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The park's position on the Colorado</a:t>
            </a:r>
            <a:r>
              <a:rPr lang="en-US" sz="1200" b="0" i="0" u="none" strike="noStrike" kern="1200" cap="none" baseline="0" dirty="0">
                <a:solidFill>
                  <a:schemeClr val="dk1"/>
                </a:solidFill>
                <a:effectLst/>
                <a:latin typeface="Calibri"/>
                <a:ea typeface="Calibri"/>
                <a:cs typeface="Calibri"/>
                <a:sym typeface="Calibri"/>
              </a:rPr>
              <a:t> plateau and in the American southwest makes for an extremely arid, hot climate. These images give you a sense for the vast landscapes we’re dealing with. One of the park's most well known features, lake Powell, is shown here.</a:t>
            </a: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6202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mn-lt"/>
                <a:ea typeface="Calibri"/>
                <a:cs typeface="Calibri"/>
                <a:sym typeface="Calibri"/>
              </a:rPr>
              <a:t>This project was focused on helping the NPS manage some of the specific</a:t>
            </a:r>
            <a:r>
              <a:rPr lang="en-US" sz="1200" b="0" i="0" u="none" strike="noStrike" kern="1200" cap="none" baseline="0" dirty="0">
                <a:solidFill>
                  <a:schemeClr val="dk1"/>
                </a:solidFill>
                <a:effectLst/>
                <a:latin typeface="+mn-lt"/>
                <a:ea typeface="Calibri"/>
                <a:cs typeface="Calibri"/>
                <a:sym typeface="Calibri"/>
              </a:rPr>
              <a:t> resources at Glen Canyon NRA and help them incorporate NASA Earth observations into the management of their resources.</a:t>
            </a:r>
            <a:endParaRPr lang="en-US" sz="1200" b="0" i="0" u="none" strike="noStrike" kern="1200"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94755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 Canyon’s specific resources</a:t>
            </a:r>
            <a:r>
              <a:rPr lang="en-US" baseline="0" dirty="0"/>
              <a:t> include some of North America’s most amazing archeological sites, spanning over 12,000 years of human habitation. From early nomadic hunter gatherers of the Clovis and Folsom peoples to more recent evidence of Spanish missionaries and Mormon settlers, these archeological sites preserve evidence of a rich history at Glen Canyon</a:t>
            </a:r>
            <a:endParaRPr lang="en-US" dirty="0"/>
          </a:p>
          <a:p>
            <a:endParaRPr lang="en-US" dirty="0"/>
          </a:p>
          <a:p>
            <a:endParaRPr lang="en-US" sz="1200" kern="1200" baseline="0" dirty="0">
              <a:solidFill>
                <a:schemeClr val="tx1"/>
              </a:solidFill>
              <a:effectLst/>
              <a:latin typeface="+mn-lt"/>
              <a:ea typeface="+mn-ea"/>
              <a:cs typeface="+mn-cs"/>
              <a:sym typeface="Wingdings" panose="05000000000000000000" pitchFamily="2" charset="2"/>
            </a:endParaRPr>
          </a:p>
          <a:p>
            <a:endParaRPr lang="en-US" sz="1200" kern="1200" baseline="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54670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two images</a:t>
            </a:r>
            <a:r>
              <a:rPr lang="en-US" baseline="0" dirty="0"/>
              <a:t> will give you a sense of the fragility and variability between these sites. This is an image of an almost 2000 year old exposed hearth. Archeological sites like this and…. </a:t>
            </a:r>
            <a:endParaRPr lang="en-US" sz="1200" kern="1200" baseline="0" dirty="0">
              <a:solidFill>
                <a:schemeClr val="tx1"/>
              </a:solidFill>
              <a:effectLst/>
              <a:latin typeface="+mn-lt"/>
              <a:ea typeface="+mn-ea"/>
              <a:cs typeface="+mn-cs"/>
              <a:sym typeface="Wingdings" panose="05000000000000000000" pitchFamily="2" charset="2"/>
            </a:endParaRPr>
          </a:p>
          <a:p>
            <a:endParaRPr lang="en-US" sz="1200" kern="1200" baseline="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54670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And this small township in Glen Canyon’s Lee’s Ferry are exposed and easily threatened by erosion, visitor foot traffic, and grazing.  Settlers lived, farmed, and raised families on this harsh landscapes, shaping the culture and history of the American Southwest.</a:t>
            </a: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5928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mn-lt"/>
                <a:ea typeface="Calibri"/>
                <a:cs typeface="Calibri"/>
                <a:sym typeface="Calibri"/>
              </a:rPr>
              <a:t>Community Concerns </a:t>
            </a:r>
            <a:r>
              <a:rPr lang="en-US" sz="1200" b="0" i="0" u="none" strike="noStrike" kern="1200" cap="none" dirty="0">
                <a:solidFill>
                  <a:schemeClr val="dk1"/>
                </a:solidFill>
                <a:effectLst/>
                <a:latin typeface="+mn-lt"/>
                <a:ea typeface="Calibri"/>
                <a:cs typeface="Calibri"/>
                <a:sym typeface="Wingdings" panose="05000000000000000000" pitchFamily="2" charset="2"/>
              </a:rPr>
              <a:t> quote from 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mn-lt"/>
                <a:ea typeface="Calibri"/>
                <a:cs typeface="Calibri"/>
                <a:sym typeface="Wingdings" panose="05000000000000000000" pitchFamily="2" charset="2"/>
              </a:rPr>
              <a:t>Our</a:t>
            </a:r>
            <a:r>
              <a:rPr lang="en-US" sz="1200" b="0" i="0" u="none" strike="noStrike" kern="1200" cap="none" baseline="0" dirty="0">
                <a:solidFill>
                  <a:schemeClr val="dk1"/>
                </a:solidFill>
                <a:effectLst/>
                <a:latin typeface="+mn-lt"/>
                <a:ea typeface="Calibri"/>
                <a:cs typeface="Calibri"/>
                <a:sym typeface="Wingdings" panose="05000000000000000000" pitchFamily="2" charset="2"/>
              </a:rPr>
              <a:t> partners at the NPS do not currently incorporate NASA Earth observations into the management and are interested in assessing changes in vegetation distribution through time. Vegetation helps stabilize the top soil and its loss can lead to a higher likelihood of erosion and potential threats to archeological resources managed by the NPS. In an effort to help protect these sites, our team took an in-depth look at the park’s vegetation change over time in order to better understand these trends. </a:t>
            </a:r>
            <a:endParaRPr lang="en-US" sz="1200" b="0" i="0" u="none" strike="noStrike" kern="1200" cap="none" dirty="0">
              <a:solidFill>
                <a:schemeClr val="dk1"/>
              </a:solidFill>
              <a:effectLst/>
              <a:latin typeface="+mn-lt"/>
              <a:ea typeface="Calibri"/>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mn-lt"/>
                <a:ea typeface="Calibri"/>
                <a:cs typeface="Calibri"/>
                <a:sym typeface="Wingdings" panose="05000000000000000000" pitchFamily="2" charset="2"/>
              </a:rPr>
              <a:t> Discretely explain the connection between</a:t>
            </a:r>
            <a:r>
              <a:rPr lang="en-US" sz="1200" b="0" i="0" u="none" strike="noStrike" kern="1200" cap="none" baseline="0" dirty="0">
                <a:solidFill>
                  <a:schemeClr val="dk1"/>
                </a:solidFill>
                <a:effectLst/>
                <a:latin typeface="+mn-lt"/>
                <a:ea typeface="Calibri"/>
                <a:cs typeface="Calibri"/>
                <a:sym typeface="Wingdings" panose="05000000000000000000" pitchFamily="2" charset="2"/>
              </a:rPr>
              <a:t> erosion and vegetation cover/soil stabilization. Make this point very obvious. Vegetation loss  destabilizing affect on soils  higher likelihood of erosion  potential threat to archeological sites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Image provided by</a:t>
            </a:r>
            <a:r>
              <a:rPr lang="en-US" baseline="0" dirty="0"/>
              <a:t> the National Park Service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019542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824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67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2129"/>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01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494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21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Tree>
    <p:extLst>
      <p:ext uri="{BB962C8B-B14F-4D97-AF65-F5344CB8AC3E}">
        <p14:creationId xmlns:p14="http://schemas.microsoft.com/office/powerpoint/2010/main" val="2393894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739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a:t>Section Title</a:t>
            </a:r>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165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298155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2"/>
          <a:stretch/>
        </p:blipFill>
        <p:spPr>
          <a:xfrm>
            <a:off x="0" y="0"/>
            <a:ext cx="109982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5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14375"/>
          <a:stretch/>
        </p:blipFill>
        <p:spPr>
          <a:xfrm>
            <a:off x="0" y="0"/>
            <a:ext cx="104394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504"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4"/>
          <a:stretch/>
        </p:blipFill>
        <p:spPr>
          <a:xfrm>
            <a:off x="0" y="3437552"/>
            <a:ext cx="109601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504" y="35832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0"/>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50"/>
          <a:stretch/>
        </p:blipFill>
        <p:spPr>
          <a:xfrm>
            <a:off x="0" y="0"/>
            <a:ext cx="108204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504"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875"/>
          <a:stretch/>
        </p:blipFill>
        <p:spPr>
          <a:xfrm>
            <a:off x="0" y="0"/>
            <a:ext cx="10744200" cy="6858000"/>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504"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12"/>
          <a:stretch/>
        </p:blipFill>
        <p:spPr>
          <a:xfrm>
            <a:off x="0" y="0"/>
            <a:ext cx="10934700" cy="6858000"/>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504"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14218"/>
          <a:stretch/>
        </p:blipFill>
        <p:spPr>
          <a:xfrm>
            <a:off x="0" y="0"/>
            <a:ext cx="1045845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504"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5300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962389"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231258" cy="6858000"/>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86400" y="576885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Cecil Byles</a:t>
            </a:r>
          </a:p>
        </p:txBody>
      </p:sp>
      <p:sp>
        <p:nvSpPr>
          <p:cNvPr id="16" name="Text Placeholder 17"/>
          <p:cNvSpPr txBox="1">
            <a:spLocks/>
          </p:cNvSpPr>
          <p:nvPr/>
        </p:nvSpPr>
        <p:spPr>
          <a:xfrm>
            <a:off x="9369468" y="5423190"/>
            <a:ext cx="2331064" cy="2313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Patrick </a:t>
            </a:r>
            <a:r>
              <a:rPr lang="en-US" sz="1400" dirty="0" err="1">
                <a:solidFill>
                  <a:prstClr val="black">
                    <a:lumMod val="75000"/>
                    <a:lumOff val="25000"/>
                  </a:prstClr>
                </a:solidFill>
              </a:rPr>
              <a:t>Frier</a:t>
            </a:r>
            <a:endParaRPr lang="en-US" sz="1400" strike="sngStrike" dirty="0">
              <a:solidFill>
                <a:srgbClr val="FF0000"/>
              </a:solidFill>
            </a:endParaRPr>
          </a:p>
        </p:txBody>
      </p:sp>
      <p:sp>
        <p:nvSpPr>
          <p:cNvPr id="17" name="Text Placeholder 17"/>
          <p:cNvSpPr txBox="1">
            <a:spLocks/>
          </p:cNvSpPr>
          <p:nvPr/>
        </p:nvSpPr>
        <p:spPr>
          <a:xfrm>
            <a:off x="9586400" y="611452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Max Stewart</a:t>
            </a:r>
          </a:p>
        </p:txBody>
      </p:sp>
      <p:sp>
        <p:nvSpPr>
          <p:cNvPr id="20" name="Title 1"/>
          <p:cNvSpPr txBox="1">
            <a:spLocks/>
          </p:cNvSpPr>
          <p:nvPr/>
        </p:nvSpPr>
        <p:spPr>
          <a:xfrm>
            <a:off x="6052767" y="1896096"/>
            <a:ext cx="5647765" cy="1235240"/>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spc="0" dirty="0">
                <a:solidFill>
                  <a:srgbClr val="2E8652"/>
                </a:solidFill>
              </a:rPr>
              <a:t>Glen Canyon Ecological Forecasting</a:t>
            </a:r>
          </a:p>
        </p:txBody>
      </p:sp>
      <p:sp>
        <p:nvSpPr>
          <p:cNvPr id="21" name="Subtitle 2"/>
          <p:cNvSpPr txBox="1">
            <a:spLocks/>
          </p:cNvSpPr>
          <p:nvPr/>
        </p:nvSpPr>
        <p:spPr>
          <a:xfrm>
            <a:off x="6603271" y="34170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tx1">
                    <a:lumMod val="75000"/>
                    <a:lumOff val="25000"/>
                  </a:schemeClr>
                </a:solidFill>
              </a:rPr>
              <a:t>Using NASA Earth Observations to Prioritize Locations for the Further Monitoring and Management of Cultural Resources in Glen Canyon National Recreation Area</a:t>
            </a:r>
          </a:p>
        </p:txBody>
      </p:sp>
      <p:sp>
        <p:nvSpPr>
          <p:cNvPr id="26" name="Rectangle 25"/>
          <p:cNvSpPr/>
          <p:nvPr/>
        </p:nvSpPr>
        <p:spPr>
          <a:xfrm>
            <a:off x="6614651" y="1554630"/>
            <a:ext cx="5085881" cy="307777"/>
          </a:xfrm>
          <a:prstGeom prst="rect">
            <a:avLst/>
          </a:prstGeom>
        </p:spPr>
        <p:txBody>
          <a:bodyPr wrap="square">
            <a:spAutoFit/>
          </a:bodyPr>
          <a:lstStyle/>
          <a:p>
            <a:pPr algn="r"/>
            <a:r>
              <a:rPr lang="en-US" sz="1400" i="1" dirty="0">
                <a:solidFill>
                  <a:prstClr val="black">
                    <a:lumMod val="75000"/>
                    <a:lumOff val="25000"/>
                  </a:prstClr>
                </a:solidFill>
              </a:rPr>
              <a:t>2018 Summer | </a:t>
            </a:r>
            <a:r>
              <a:rPr lang="en-US" sz="1400" i="1" dirty="0">
                <a:solidFill>
                  <a:schemeClr val="tx1">
                    <a:lumMod val="75000"/>
                    <a:lumOff val="25000"/>
                  </a:schemeClr>
                </a:solidFill>
              </a:rPr>
              <a:t>Virginia – Langley</a:t>
            </a:r>
          </a:p>
        </p:txBody>
      </p:sp>
    </p:spTree>
    <p:extLst>
      <p:ext uri="{BB962C8B-B14F-4D97-AF65-F5344CB8AC3E}">
        <p14:creationId xmlns:p14="http://schemas.microsoft.com/office/powerpoint/2010/main" val="356973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chguy glc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6047" y="4442617"/>
            <a:ext cx="3685952" cy="2362218"/>
          </a:xfrm>
          <a:prstGeom prst="rect">
            <a:avLst/>
          </a:prstGeom>
        </p:spPr>
      </p:pic>
      <p:sp>
        <p:nvSpPr>
          <p:cNvPr id="2" name="Text Placeholder 1"/>
          <p:cNvSpPr>
            <a:spLocks noGrp="1"/>
          </p:cNvSpPr>
          <p:nvPr>
            <p:ph type="body" sz="quarter" idx="11"/>
          </p:nvPr>
        </p:nvSpPr>
        <p:spPr>
          <a:xfrm>
            <a:off x="2568177" y="4867824"/>
            <a:ext cx="5288949" cy="1114212"/>
          </a:xfrm>
        </p:spPr>
        <p:txBody>
          <a:bodyPr>
            <a:normAutofit/>
          </a:bodyPr>
          <a:lstStyle/>
          <a:p>
            <a:pPr marL="342900" lvl="0" indent="-342900">
              <a:spcAft>
                <a:spcPts val="600"/>
              </a:spcAft>
              <a:buClr>
                <a:srgbClr val="2E8652"/>
              </a:buClr>
              <a:buFont typeface="Wingdings 3" panose="05040102010807070707" pitchFamily="18" charset="2"/>
              <a:buChar char="}"/>
            </a:pPr>
            <a:r>
              <a:rPr lang="en-US" sz="1900" b="1" dirty="0"/>
              <a:t>Rate of change </a:t>
            </a:r>
          </a:p>
          <a:p>
            <a:pPr marL="342900" lvl="0" indent="-342900">
              <a:spcAft>
                <a:spcPts val="600"/>
              </a:spcAft>
              <a:buClr>
                <a:srgbClr val="2E8652"/>
              </a:buClr>
              <a:buFont typeface="Wingdings 3" panose="05040102010807070707" pitchFamily="18" charset="2"/>
              <a:buChar char="}"/>
            </a:pPr>
            <a:r>
              <a:rPr lang="en-US" sz="1900" b="1" dirty="0"/>
              <a:t>Python script for automation of future work</a:t>
            </a:r>
            <a:endParaRPr lang="en-US" sz="1900" dirty="0"/>
          </a:p>
        </p:txBody>
      </p:sp>
      <p:sp>
        <p:nvSpPr>
          <p:cNvPr id="3" name="Text Placeholder 2"/>
          <p:cNvSpPr>
            <a:spLocks noGrp="1"/>
          </p:cNvSpPr>
          <p:nvPr>
            <p:ph type="body" sz="quarter" idx="15"/>
          </p:nvPr>
        </p:nvSpPr>
        <p:spPr>
          <a:xfrm>
            <a:off x="390739" y="1165799"/>
            <a:ext cx="3393745" cy="1042733"/>
          </a:xfrm>
        </p:spPr>
        <p:txBody>
          <a:bodyPr/>
          <a:lstStyle/>
          <a:p>
            <a:r>
              <a:rPr lang="en-US" dirty="0"/>
              <a:t>Primary</a:t>
            </a:r>
          </a:p>
        </p:txBody>
      </p:sp>
      <p:sp>
        <p:nvSpPr>
          <p:cNvPr id="4" name="Text Placeholder 3"/>
          <p:cNvSpPr>
            <a:spLocks noGrp="1"/>
          </p:cNvSpPr>
          <p:nvPr>
            <p:ph type="body" sz="quarter" idx="16"/>
          </p:nvPr>
        </p:nvSpPr>
        <p:spPr>
          <a:xfrm>
            <a:off x="2562494" y="2496965"/>
            <a:ext cx="5291326" cy="1127840"/>
          </a:xfrm>
        </p:spPr>
        <p:txBody>
          <a:bodyPr>
            <a:normAutofit fontScale="92500" lnSpcReduction="20000"/>
          </a:bodyPr>
          <a:lstStyle/>
          <a:p>
            <a:pPr marL="342900" lvl="0" indent="-342900">
              <a:spcAft>
                <a:spcPts val="600"/>
              </a:spcAft>
              <a:buClr>
                <a:srgbClr val="2E8652"/>
              </a:buClr>
              <a:buFont typeface="Wingdings 3" panose="05040102010807070707" pitchFamily="18" charset="2"/>
              <a:buChar char="}"/>
            </a:pPr>
            <a:r>
              <a:rPr lang="en-US" sz="1900" b="1" dirty="0"/>
              <a:t>Vegetation distribution maps </a:t>
            </a:r>
          </a:p>
          <a:p>
            <a:pPr marL="342900" lvl="0" indent="-342900">
              <a:spcAft>
                <a:spcPts val="600"/>
              </a:spcAft>
              <a:buClr>
                <a:srgbClr val="2E8652"/>
              </a:buClr>
              <a:buFont typeface="Wingdings 3" panose="05040102010807070707" pitchFamily="18" charset="2"/>
              <a:buChar char="}"/>
            </a:pPr>
            <a:r>
              <a:rPr lang="en-US" sz="1900" b="1" dirty="0"/>
              <a:t>Trends and analysis </a:t>
            </a:r>
            <a:r>
              <a:rPr lang="mr-IN" sz="1900" b="1" dirty="0"/>
              <a:t>–</a:t>
            </a:r>
            <a:r>
              <a:rPr lang="en-US" sz="1900" b="1" dirty="0"/>
              <a:t> spatial and temporal</a:t>
            </a:r>
          </a:p>
          <a:p>
            <a:pPr marL="342900" lvl="0" indent="-342900">
              <a:spcAft>
                <a:spcPts val="600"/>
              </a:spcAft>
              <a:buClr>
                <a:srgbClr val="2E8652"/>
              </a:buClr>
              <a:buFont typeface="Wingdings 3" panose="05040102010807070707" pitchFamily="18" charset="2"/>
              <a:buChar char="}"/>
            </a:pPr>
            <a:r>
              <a:rPr lang="en-US" sz="1900" b="1" dirty="0"/>
              <a:t>Reproducible methodology</a:t>
            </a:r>
          </a:p>
        </p:txBody>
      </p:sp>
      <p:sp>
        <p:nvSpPr>
          <p:cNvPr id="6" name="Text Placeholder 5"/>
          <p:cNvSpPr>
            <a:spLocks noGrp="1"/>
          </p:cNvSpPr>
          <p:nvPr>
            <p:ph type="body" sz="quarter" idx="18"/>
          </p:nvPr>
        </p:nvSpPr>
        <p:spPr>
          <a:xfrm>
            <a:off x="390738" y="3556688"/>
            <a:ext cx="3393745" cy="1042733"/>
          </a:xfrm>
        </p:spPr>
        <p:txBody>
          <a:bodyPr/>
          <a:lstStyle/>
          <a:p>
            <a:r>
              <a:rPr lang="en-US" dirty="0"/>
              <a:t>Secondary</a:t>
            </a:r>
          </a:p>
        </p:txBody>
      </p:sp>
      <p:sp>
        <p:nvSpPr>
          <p:cNvPr id="8" name="Title 7"/>
          <p:cNvSpPr>
            <a:spLocks noGrp="1"/>
          </p:cNvSpPr>
          <p:nvPr>
            <p:ph type="title"/>
          </p:nvPr>
        </p:nvSpPr>
        <p:spPr/>
        <p:txBody>
          <a:bodyPr/>
          <a:lstStyle/>
          <a:p>
            <a:r>
              <a:rPr lang="en-US" dirty="0"/>
              <a:t>Objectives</a:t>
            </a:r>
          </a:p>
        </p:txBody>
      </p:sp>
      <p:cxnSp>
        <p:nvCxnSpPr>
          <p:cNvPr id="10" name="Straight Connector 9"/>
          <p:cNvCxnSpPr/>
          <p:nvPr/>
        </p:nvCxnSpPr>
        <p:spPr>
          <a:xfrm flipV="1">
            <a:off x="390739" y="2208532"/>
            <a:ext cx="3288301" cy="1"/>
          </a:xfrm>
          <a:prstGeom prst="line">
            <a:avLst/>
          </a:prstGeom>
          <a:ln w="38100">
            <a:solidFill>
              <a:srgbClr val="3C8E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90739" y="4599421"/>
            <a:ext cx="3288301" cy="14813"/>
          </a:xfrm>
          <a:prstGeom prst="line">
            <a:avLst/>
          </a:prstGeom>
          <a:ln w="38100">
            <a:solidFill>
              <a:srgbClr val="3C8E5E"/>
            </a:solidFill>
          </a:ln>
        </p:spPr>
        <p:style>
          <a:lnRef idx="1">
            <a:schemeClr val="accent1"/>
          </a:lnRef>
          <a:fillRef idx="0">
            <a:schemeClr val="accent1"/>
          </a:fillRef>
          <a:effectRef idx="0">
            <a:schemeClr val="accent1"/>
          </a:effectRef>
          <a:fontRef idx="minor">
            <a:schemeClr val="tx1"/>
          </a:fontRef>
        </p:style>
      </p:cxnSp>
      <p:pic>
        <p:nvPicPr>
          <p:cNvPr id="5" name="Picture 4" descr="glca boy.jpg"/>
          <p:cNvPicPr>
            <a:picLocks noChangeAspect="1"/>
          </p:cNvPicPr>
          <p:nvPr/>
        </p:nvPicPr>
        <p:blipFill rotWithShape="1">
          <a:blip r:embed="rId4">
            <a:extLst>
              <a:ext uri="{28A0092B-C50C-407E-A947-70E740481C1C}">
                <a14:useLocalDpi xmlns:a14="http://schemas.microsoft.com/office/drawing/2010/main" val="0"/>
              </a:ext>
            </a:extLst>
          </a:blip>
          <a:srcRect t="9210"/>
          <a:stretch/>
        </p:blipFill>
        <p:spPr>
          <a:xfrm>
            <a:off x="8506048" y="0"/>
            <a:ext cx="3685952" cy="4375896"/>
          </a:xfrm>
          <a:prstGeom prst="rect">
            <a:avLst/>
          </a:prstGeom>
        </p:spPr>
      </p:pic>
      <p:sp>
        <p:nvSpPr>
          <p:cNvPr id="14" name="TextBox 13"/>
          <p:cNvSpPr txBox="1"/>
          <p:nvPr/>
        </p:nvSpPr>
        <p:spPr>
          <a:xfrm>
            <a:off x="8506047" y="6531935"/>
            <a:ext cx="914400" cy="253916"/>
          </a:xfrm>
          <a:prstGeom prst="rect">
            <a:avLst/>
          </a:prstGeom>
          <a:noFill/>
        </p:spPr>
        <p:txBody>
          <a:bodyPr wrap="square" rtlCol="0">
            <a:spAutoFit/>
          </a:bodyPr>
          <a:lstStyle/>
          <a:p>
            <a:r>
              <a:rPr lang="en-US" sz="1050" dirty="0">
                <a:solidFill>
                  <a:schemeClr val="bg1">
                    <a:alpha val="69000"/>
                  </a:schemeClr>
                </a:solidFill>
                <a:latin typeface="Century Gothic" panose="020B0502020202020204" pitchFamily="34" charset="0"/>
              </a:rPr>
              <a:t>Photo: NPS</a:t>
            </a:r>
          </a:p>
        </p:txBody>
      </p:sp>
      <p:sp>
        <p:nvSpPr>
          <p:cNvPr id="15" name="TextBox 14"/>
          <p:cNvSpPr txBox="1"/>
          <p:nvPr/>
        </p:nvSpPr>
        <p:spPr>
          <a:xfrm>
            <a:off x="8506047" y="4121980"/>
            <a:ext cx="914400" cy="253916"/>
          </a:xfrm>
          <a:prstGeom prst="rect">
            <a:avLst/>
          </a:prstGeom>
          <a:noFill/>
        </p:spPr>
        <p:txBody>
          <a:bodyPr wrap="square" rtlCol="0">
            <a:spAutoFit/>
          </a:bodyPr>
          <a:lstStyle/>
          <a:p>
            <a:r>
              <a:rPr lang="en-US" sz="1050" dirty="0">
                <a:solidFill>
                  <a:schemeClr val="bg1">
                    <a:alpha val="69000"/>
                  </a:schemeClr>
                </a:solidFill>
                <a:latin typeface="Century Gothic" panose="020B0502020202020204" pitchFamily="34" charset="0"/>
              </a:rPr>
              <a:t>Photo: NPS</a:t>
            </a:r>
          </a:p>
        </p:txBody>
      </p:sp>
    </p:spTree>
    <p:extLst>
      <p:ext uri="{BB962C8B-B14F-4D97-AF65-F5344CB8AC3E}">
        <p14:creationId xmlns:p14="http://schemas.microsoft.com/office/powerpoint/2010/main" val="399411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Satellites and Sensors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751" y="1201179"/>
            <a:ext cx="2114233" cy="2042602"/>
          </a:xfrm>
          <a:prstGeom prst="rect">
            <a:avLst/>
          </a:prstGeom>
        </p:spPr>
      </p:pic>
      <p:sp>
        <p:nvSpPr>
          <p:cNvPr id="13" name="TextBox 12"/>
          <p:cNvSpPr txBox="1"/>
          <p:nvPr/>
        </p:nvSpPr>
        <p:spPr>
          <a:xfrm>
            <a:off x="2867246" y="2496101"/>
            <a:ext cx="2231922" cy="461665"/>
          </a:xfrm>
          <a:prstGeom prst="rect">
            <a:avLst/>
          </a:prstGeom>
          <a:noFill/>
        </p:spPr>
        <p:txBody>
          <a:bodyPr wrap="square" rtlCol="0">
            <a:spAutoFit/>
          </a:bodyPr>
          <a:lstStyle/>
          <a:p>
            <a:r>
              <a:rPr lang="en-US" sz="2400" dirty="0">
                <a:solidFill>
                  <a:schemeClr val="tx1">
                    <a:lumMod val="75000"/>
                    <a:lumOff val="25000"/>
                  </a:schemeClr>
                </a:solidFill>
              </a:rPr>
              <a:t>Landsat 5 TM</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609" y="4306848"/>
            <a:ext cx="3394552" cy="1380451"/>
          </a:xfrm>
          <a:prstGeom prst="rect">
            <a:avLst/>
          </a:prstGeom>
          <a:effectLst>
            <a:reflection blurRad="6350" endPos="0" dir="5400000" sy="-100000" algn="bl" rotWithShape="0"/>
          </a:effectLst>
        </p:spPr>
      </p:pic>
      <p:sp>
        <p:nvSpPr>
          <p:cNvPr id="15" name="TextBox 14"/>
          <p:cNvSpPr txBox="1"/>
          <p:nvPr/>
        </p:nvSpPr>
        <p:spPr>
          <a:xfrm>
            <a:off x="9063265" y="2496100"/>
            <a:ext cx="2507226" cy="461665"/>
          </a:xfrm>
          <a:prstGeom prst="rect">
            <a:avLst/>
          </a:prstGeom>
          <a:noFill/>
        </p:spPr>
        <p:txBody>
          <a:bodyPr wrap="square" rtlCol="0">
            <a:spAutoFit/>
          </a:bodyPr>
          <a:lstStyle/>
          <a:p>
            <a:r>
              <a:rPr lang="en-US" sz="2400" dirty="0">
                <a:solidFill>
                  <a:schemeClr val="tx1">
                    <a:lumMod val="75000"/>
                    <a:lumOff val="25000"/>
                  </a:schemeClr>
                </a:solidFill>
              </a:rPr>
              <a:t>Landsat 7 ETM+</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446" y="1692039"/>
            <a:ext cx="2071987" cy="1693431"/>
          </a:xfrm>
          <a:prstGeom prst="rect">
            <a:avLst/>
          </a:prstGeom>
        </p:spPr>
      </p:pic>
      <p:sp>
        <p:nvSpPr>
          <p:cNvPr id="17" name="TextBox 16"/>
          <p:cNvSpPr txBox="1"/>
          <p:nvPr/>
        </p:nvSpPr>
        <p:spPr>
          <a:xfrm>
            <a:off x="7172557" y="5339038"/>
            <a:ext cx="2158413" cy="461665"/>
          </a:xfrm>
          <a:prstGeom prst="rect">
            <a:avLst/>
          </a:prstGeom>
          <a:noFill/>
        </p:spPr>
        <p:txBody>
          <a:bodyPr wrap="square" rtlCol="0">
            <a:spAutoFit/>
          </a:bodyPr>
          <a:lstStyle/>
          <a:p>
            <a:r>
              <a:rPr lang="en-US" sz="2400" dirty="0">
                <a:solidFill>
                  <a:schemeClr val="tx1">
                    <a:lumMod val="75000"/>
                    <a:lumOff val="25000"/>
                  </a:schemeClr>
                </a:solidFill>
              </a:rPr>
              <a:t>Landsat</a:t>
            </a:r>
            <a:r>
              <a:rPr lang="en-US" dirty="0">
                <a:solidFill>
                  <a:schemeClr val="tx1">
                    <a:lumMod val="75000"/>
                    <a:lumOff val="25000"/>
                  </a:schemeClr>
                </a:solidFill>
              </a:rPr>
              <a:t> </a:t>
            </a:r>
            <a:r>
              <a:rPr lang="en-US" sz="2400" dirty="0">
                <a:solidFill>
                  <a:schemeClr val="tx1">
                    <a:lumMod val="75000"/>
                    <a:lumOff val="25000"/>
                  </a:schemeClr>
                </a:solidFill>
              </a:rPr>
              <a:t>8 OLI</a:t>
            </a:r>
            <a:endParaRPr lang="en-US" dirty="0">
              <a:solidFill>
                <a:schemeClr val="tx1">
                  <a:lumMod val="75000"/>
                  <a:lumOff val="25000"/>
                </a:schemeClr>
              </a:solidFill>
            </a:endParaRPr>
          </a:p>
        </p:txBody>
      </p:sp>
      <p:cxnSp>
        <p:nvCxnSpPr>
          <p:cNvPr id="4" name="Straight Connector 3"/>
          <p:cNvCxnSpPr/>
          <p:nvPr/>
        </p:nvCxnSpPr>
        <p:spPr>
          <a:xfrm>
            <a:off x="0" y="917116"/>
            <a:ext cx="12192000" cy="39375"/>
          </a:xfrm>
          <a:prstGeom prst="line">
            <a:avLst/>
          </a:prstGeom>
          <a:ln w="57150">
            <a:solidFill>
              <a:srgbClr val="42926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96000" y="1079592"/>
            <a:ext cx="0" cy="967408"/>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96000" y="2243229"/>
            <a:ext cx="0" cy="967408"/>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536873" y="3385470"/>
            <a:ext cx="1375452" cy="651827"/>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266207" y="3385471"/>
            <a:ext cx="1353793" cy="651826"/>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7888640" y="4126267"/>
            <a:ext cx="1353793" cy="651826"/>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9476548" y="4918044"/>
            <a:ext cx="1353793" cy="651826"/>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867246" y="4126267"/>
            <a:ext cx="1375452" cy="651827"/>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232156" y="4918043"/>
            <a:ext cx="1375452" cy="651827"/>
          </a:xfrm>
          <a:prstGeom prst="line">
            <a:avLst/>
          </a:prstGeom>
          <a:ln w="44450">
            <a:solidFill>
              <a:srgbClr val="2E86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12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cxnSp>
        <p:nvCxnSpPr>
          <p:cNvPr id="13" name="Straight Connector 12"/>
          <p:cNvCxnSpPr/>
          <p:nvPr/>
        </p:nvCxnSpPr>
        <p:spPr>
          <a:xfrm>
            <a:off x="0" y="971053"/>
            <a:ext cx="12192000" cy="39375"/>
          </a:xfrm>
          <a:prstGeom prst="line">
            <a:avLst/>
          </a:prstGeom>
          <a:ln w="57150">
            <a:solidFill>
              <a:srgbClr val="429263"/>
            </a:solidFill>
          </a:ln>
        </p:spPr>
        <p:style>
          <a:lnRef idx="1">
            <a:schemeClr val="accent1"/>
          </a:lnRef>
          <a:fillRef idx="0">
            <a:schemeClr val="accent1"/>
          </a:fillRef>
          <a:effectRef idx="0">
            <a:schemeClr val="accent1"/>
          </a:effectRef>
          <a:fontRef idx="minor">
            <a:schemeClr val="tx1"/>
          </a:fontRef>
        </p:style>
      </p:cxnSp>
      <p:graphicFrame>
        <p:nvGraphicFramePr>
          <p:cNvPr id="10" name="Diagram 9"/>
          <p:cNvGraphicFramePr/>
          <p:nvPr>
            <p:extLst>
              <p:ext uri="{D42A27DB-BD31-4B8C-83A1-F6EECF244321}">
                <p14:modId xmlns:p14="http://schemas.microsoft.com/office/powerpoint/2010/main" val="2214587420"/>
              </p:ext>
            </p:extLst>
          </p:nvPr>
        </p:nvGraphicFramePr>
        <p:xfrm>
          <a:off x="178090" y="1208961"/>
          <a:ext cx="11835820" cy="1999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831600864"/>
              </p:ext>
            </p:extLst>
          </p:nvPr>
        </p:nvGraphicFramePr>
        <p:xfrm>
          <a:off x="1507009" y="4323535"/>
          <a:ext cx="9177981" cy="1999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Rectangle 11"/>
          <p:cNvSpPr/>
          <p:nvPr/>
        </p:nvSpPr>
        <p:spPr>
          <a:xfrm>
            <a:off x="10834577" y="3306726"/>
            <a:ext cx="162255" cy="432262"/>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ent-Up Arrow 13"/>
          <p:cNvSpPr/>
          <p:nvPr/>
        </p:nvSpPr>
        <p:spPr>
          <a:xfrm rot="10800000">
            <a:off x="2376925" y="3696399"/>
            <a:ext cx="8619907" cy="549979"/>
          </a:xfrm>
          <a:prstGeom prst="bentUpArrow">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8090" y="6477000"/>
            <a:ext cx="8261499" cy="461665"/>
          </a:xfrm>
          <a:prstGeom prst="rect">
            <a:avLst/>
          </a:prstGeom>
          <a:noFill/>
        </p:spPr>
        <p:txBody>
          <a:bodyPr wrap="square" rtlCol="0">
            <a:spAutoFit/>
          </a:bodyPr>
          <a:lstStyle/>
          <a:p>
            <a:r>
              <a:rPr lang="en-US" sz="1200" baseline="30000" dirty="0">
                <a:solidFill>
                  <a:schemeClr val="tx1">
                    <a:lumMod val="75000"/>
                    <a:lumOff val="25000"/>
                  </a:schemeClr>
                </a:solidFill>
              </a:rPr>
              <a:t>1</a:t>
            </a:r>
            <a:r>
              <a:rPr lang="en-US" sz="1200" dirty="0">
                <a:solidFill>
                  <a:schemeClr val="tx1">
                    <a:lumMod val="75000"/>
                    <a:lumOff val="25000"/>
                  </a:schemeClr>
                </a:solidFill>
              </a:rPr>
              <a:t> Modified Soil Adjusted Vegetation Index (MSAVI) and Normalized Difference Vegetation Index (NDVI) </a:t>
            </a:r>
          </a:p>
          <a:p>
            <a:endParaRPr lang="en-US" baseline="30000" dirty="0">
              <a:solidFill>
                <a:schemeClr val="tx1">
                  <a:lumMod val="75000"/>
                  <a:lumOff val="25000"/>
                </a:schemeClr>
              </a:solidFill>
            </a:endParaRPr>
          </a:p>
        </p:txBody>
      </p:sp>
    </p:spTree>
    <p:extLst>
      <p:ext uri="{BB962C8B-B14F-4D97-AF65-F5344CB8AC3E}">
        <p14:creationId xmlns:p14="http://schemas.microsoft.com/office/powerpoint/2010/main" val="324678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271675" y="740229"/>
            <a:ext cx="5425025" cy="5884582"/>
            <a:chOff x="6271675" y="740229"/>
            <a:chExt cx="5425025" cy="5884582"/>
          </a:xfrm>
        </p:grpSpPr>
        <p:grpSp>
          <p:nvGrpSpPr>
            <p:cNvPr id="7" name="Group 6"/>
            <p:cNvGrpSpPr/>
            <p:nvPr/>
          </p:nvGrpSpPr>
          <p:grpSpPr>
            <a:xfrm>
              <a:off x="6271675" y="740229"/>
              <a:ext cx="5425025" cy="5884582"/>
              <a:chOff x="6271675" y="740229"/>
              <a:chExt cx="5425025" cy="588458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675" y="740229"/>
                <a:ext cx="5425025" cy="5884582"/>
              </a:xfrm>
              <a:prstGeom prst="rect">
                <a:avLst/>
              </a:prstGeom>
            </p:spPr>
          </p:pic>
          <p:sp>
            <p:nvSpPr>
              <p:cNvPr id="6" name="Rectangle 5"/>
              <p:cNvSpPr/>
              <p:nvPr/>
            </p:nvSpPr>
            <p:spPr>
              <a:xfrm>
                <a:off x="7456714" y="1937657"/>
                <a:ext cx="533400" cy="424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Rectangle 7"/>
            <p:cNvSpPr/>
            <p:nvPr/>
          </p:nvSpPr>
          <p:spPr>
            <a:xfrm>
              <a:off x="7086600" y="1589314"/>
              <a:ext cx="979714" cy="337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p:cNvSpPr>
            <a:spLocks noGrp="1"/>
          </p:cNvSpPr>
          <p:nvPr>
            <p:ph type="title"/>
          </p:nvPr>
        </p:nvSpPr>
        <p:spPr/>
        <p:txBody>
          <a:bodyPr/>
          <a:lstStyle/>
          <a:p>
            <a:r>
              <a:rPr lang="en-US" dirty="0"/>
              <a:t>Annual Comparisons</a:t>
            </a:r>
          </a:p>
        </p:txBody>
      </p:sp>
      <p:sp>
        <p:nvSpPr>
          <p:cNvPr id="3" name="Text Placeholder 2"/>
          <p:cNvSpPr>
            <a:spLocks noGrp="1"/>
          </p:cNvSpPr>
          <p:nvPr>
            <p:ph type="body" sz="half" idx="2"/>
          </p:nvPr>
        </p:nvSpPr>
        <p:spPr>
          <a:xfrm>
            <a:off x="1322465" y="1732366"/>
            <a:ext cx="4052560" cy="4171720"/>
          </a:xfrm>
        </p:spPr>
        <p:txBody>
          <a:bodyPr>
            <a:normAutofit/>
          </a:bodyPr>
          <a:lstStyle/>
          <a:p>
            <a:pPr marL="342900" indent="-342900">
              <a:spcAft>
                <a:spcPts val="600"/>
              </a:spcAft>
              <a:buClr>
                <a:srgbClr val="2E8652"/>
              </a:buClr>
              <a:buFont typeface="Wingdings 3" panose="05040102010807070707" pitchFamily="18" charset="2"/>
              <a:buChar char="}"/>
            </a:pPr>
            <a:r>
              <a:rPr lang="en-US" sz="2400" b="1" dirty="0">
                <a:solidFill>
                  <a:srgbClr val="2E8654"/>
                </a:solidFill>
              </a:rPr>
              <a:t>Spatial distribution </a:t>
            </a:r>
            <a:r>
              <a:rPr lang="en-US" sz="2400" dirty="0"/>
              <a:t>unevenly concentrated based on topographic features (i.e. mesa tops)</a:t>
            </a:r>
          </a:p>
          <a:p>
            <a:pPr marL="342900" indent="-342900">
              <a:spcAft>
                <a:spcPts val="600"/>
              </a:spcAft>
              <a:buClr>
                <a:srgbClr val="2E8652"/>
              </a:buClr>
              <a:buFont typeface="Wingdings 3" panose="05040102010807070707" pitchFamily="18" charset="2"/>
              <a:buChar char="}"/>
            </a:pPr>
            <a:r>
              <a:rPr lang="en-US" sz="2400" b="1" dirty="0">
                <a:solidFill>
                  <a:srgbClr val="2E8654"/>
                </a:solidFill>
              </a:rPr>
              <a:t>Vegetation loss</a:t>
            </a:r>
            <a:r>
              <a:rPr lang="en-US" sz="2400" dirty="0"/>
              <a:t> coincides with distribution of different plant/ecological communities</a:t>
            </a:r>
            <a:r>
              <a:rPr lang="en-US" sz="2400" dirty="0">
                <a:sym typeface="Wingdings" panose="05000000000000000000" pitchFamily="2" charset="2"/>
              </a:rPr>
              <a:t> </a:t>
            </a:r>
            <a:endParaRPr lang="en-US" sz="2400" dirty="0"/>
          </a:p>
          <a:p>
            <a:pPr marL="342900" lvl="0" indent="-342900">
              <a:spcAft>
                <a:spcPts val="600"/>
              </a:spcAft>
              <a:buClr>
                <a:srgbClr val="2E8652"/>
              </a:buClr>
              <a:buFont typeface="Wingdings 3" panose="05040102010807070707" pitchFamily="18" charset="2"/>
              <a:buChar char="}"/>
            </a:pPr>
            <a:endParaRPr lang="en-US" sz="2400" b="1" dirty="0">
              <a:solidFill>
                <a:prstClr val="black">
                  <a:lumMod val="75000"/>
                  <a:lumOff val="25000"/>
                </a:prstClr>
              </a:solidFill>
            </a:endParaRPr>
          </a:p>
        </p:txBody>
      </p:sp>
      <p:sp>
        <p:nvSpPr>
          <p:cNvPr id="11" name="Rectangle 10"/>
          <p:cNvSpPr/>
          <p:nvPr/>
        </p:nvSpPr>
        <p:spPr>
          <a:xfrm>
            <a:off x="7799398" y="1443251"/>
            <a:ext cx="486416" cy="928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7401201" y="1871614"/>
            <a:ext cx="729345" cy="246221"/>
          </a:xfrm>
          <a:prstGeom prst="rect">
            <a:avLst/>
          </a:prstGeom>
          <a:noFill/>
        </p:spPr>
        <p:txBody>
          <a:bodyPr wrap="square" rtlCol="0">
            <a:spAutoFit/>
          </a:bodyPr>
          <a:lstStyle/>
          <a:p>
            <a:pPr algn="just"/>
            <a:r>
              <a:rPr lang="en-US" sz="1000" dirty="0">
                <a:solidFill>
                  <a:schemeClr val="tx1">
                    <a:lumMod val="75000"/>
                    <a:lumOff val="25000"/>
                  </a:schemeClr>
                </a:solidFill>
              </a:rPr>
              <a:t>Positive</a:t>
            </a:r>
          </a:p>
        </p:txBody>
      </p:sp>
      <p:sp>
        <p:nvSpPr>
          <p:cNvPr id="30" name="TextBox 29"/>
          <p:cNvSpPr txBox="1"/>
          <p:nvPr/>
        </p:nvSpPr>
        <p:spPr>
          <a:xfrm>
            <a:off x="7401201" y="2125594"/>
            <a:ext cx="884613" cy="246221"/>
          </a:xfrm>
          <a:prstGeom prst="rect">
            <a:avLst/>
          </a:prstGeom>
          <a:noFill/>
        </p:spPr>
        <p:txBody>
          <a:bodyPr wrap="square" rtlCol="0">
            <a:spAutoFit/>
          </a:bodyPr>
          <a:lstStyle/>
          <a:p>
            <a:pPr algn="just"/>
            <a:r>
              <a:rPr lang="en-US" sz="1000" dirty="0">
                <a:solidFill>
                  <a:schemeClr val="tx1">
                    <a:lumMod val="75000"/>
                    <a:lumOff val="25000"/>
                  </a:schemeClr>
                </a:solidFill>
              </a:rPr>
              <a:t>Negative</a:t>
            </a:r>
          </a:p>
        </p:txBody>
      </p:sp>
      <p:sp>
        <p:nvSpPr>
          <p:cNvPr id="32" name="TextBox 31"/>
          <p:cNvSpPr txBox="1"/>
          <p:nvPr/>
        </p:nvSpPr>
        <p:spPr>
          <a:xfrm>
            <a:off x="6971958" y="1506770"/>
            <a:ext cx="1270644" cy="430887"/>
          </a:xfrm>
          <a:prstGeom prst="rect">
            <a:avLst/>
          </a:prstGeom>
          <a:noFill/>
        </p:spPr>
        <p:txBody>
          <a:bodyPr wrap="square" rtlCol="0">
            <a:spAutoFit/>
          </a:bodyPr>
          <a:lstStyle/>
          <a:p>
            <a:pPr algn="ctr"/>
            <a:r>
              <a:rPr lang="en-US" sz="1100" b="1" dirty="0">
                <a:solidFill>
                  <a:schemeClr val="tx1">
                    <a:lumMod val="75000"/>
                    <a:lumOff val="25000"/>
                  </a:schemeClr>
                </a:solidFill>
              </a:rPr>
              <a:t>Anomaly from the Mean </a:t>
            </a:r>
          </a:p>
        </p:txBody>
      </p:sp>
      <p:sp>
        <p:nvSpPr>
          <p:cNvPr id="12" name="Rectangle 11"/>
          <p:cNvSpPr/>
          <p:nvPr/>
        </p:nvSpPr>
        <p:spPr>
          <a:xfrm>
            <a:off x="7037071" y="1535430"/>
            <a:ext cx="3557594" cy="48958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p:cNvCxnSpPr/>
          <p:nvPr/>
        </p:nvCxnSpPr>
        <p:spPr>
          <a:xfrm>
            <a:off x="7002780" y="1491530"/>
            <a:ext cx="37223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923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247" t="8657" r="11282" b="8493"/>
          <a:stretch/>
        </p:blipFill>
        <p:spPr>
          <a:xfrm>
            <a:off x="4086608" y="1169927"/>
            <a:ext cx="3864426" cy="5315541"/>
          </a:xfrm>
          <a:prstGeom prst="rect">
            <a:avLst/>
          </a:prstGeom>
          <a:ln w="19050">
            <a:noFill/>
          </a:ln>
        </p:spPr>
      </p:pic>
      <p:sp>
        <p:nvSpPr>
          <p:cNvPr id="2" name="Title 1"/>
          <p:cNvSpPr>
            <a:spLocks noGrp="1"/>
          </p:cNvSpPr>
          <p:nvPr>
            <p:ph type="title"/>
          </p:nvPr>
        </p:nvSpPr>
        <p:spPr/>
        <p:txBody>
          <a:bodyPr/>
          <a:lstStyle/>
          <a:p>
            <a:r>
              <a:rPr lang="en-US" dirty="0"/>
              <a:t>Cumulative Assessment </a:t>
            </a:r>
          </a:p>
        </p:txBody>
      </p:sp>
      <p:sp>
        <p:nvSpPr>
          <p:cNvPr id="3" name="Text Placeholder 2"/>
          <p:cNvSpPr>
            <a:spLocks noGrp="1"/>
          </p:cNvSpPr>
          <p:nvPr>
            <p:ph type="body" sz="half" idx="2"/>
          </p:nvPr>
        </p:nvSpPr>
        <p:spPr>
          <a:xfrm>
            <a:off x="354541" y="1510860"/>
            <a:ext cx="3692898" cy="4638998"/>
          </a:xfrm>
        </p:spPr>
        <p:txBody>
          <a:bodyPr>
            <a:normAutofit/>
          </a:bodyPr>
          <a:lstStyle/>
          <a:p>
            <a:pPr marL="342900" indent="-342900">
              <a:spcAft>
                <a:spcPts val="600"/>
              </a:spcAft>
              <a:buClr>
                <a:srgbClr val="2E8652"/>
              </a:buClr>
              <a:buFont typeface="Wingdings 3" panose="05040102010807070707" pitchFamily="18" charset="2"/>
              <a:buChar char="}"/>
            </a:pPr>
            <a:r>
              <a:rPr lang="en-US" sz="2400" b="1" dirty="0">
                <a:solidFill>
                  <a:srgbClr val="2E8654"/>
                </a:solidFill>
              </a:rPr>
              <a:t>Overall vegetation abundance </a:t>
            </a:r>
            <a:r>
              <a:rPr lang="en-US" sz="2400" dirty="0"/>
              <a:t>has increased marginally over the study period</a:t>
            </a:r>
          </a:p>
          <a:p>
            <a:pPr marL="342900" indent="-342900">
              <a:spcAft>
                <a:spcPts val="600"/>
              </a:spcAft>
              <a:buClr>
                <a:srgbClr val="2E8652"/>
              </a:buClr>
              <a:buFont typeface="Wingdings 3" panose="05040102010807070707" pitchFamily="18" charset="2"/>
              <a:buChar char="}"/>
            </a:pPr>
            <a:r>
              <a:rPr lang="en-US" sz="2400" b="1" dirty="0">
                <a:solidFill>
                  <a:srgbClr val="2E8654"/>
                </a:solidFill>
              </a:rPr>
              <a:t>Vegetation change</a:t>
            </a:r>
            <a:r>
              <a:rPr lang="en-US" sz="2400" dirty="0"/>
              <a:t> coincides with the distribution of particular ecological communities</a:t>
            </a:r>
            <a:r>
              <a:rPr lang="en-US" sz="2400" dirty="0">
                <a:sym typeface="Wingdings" panose="05000000000000000000" pitchFamily="2" charset="2"/>
              </a:rPr>
              <a:t> </a:t>
            </a:r>
          </a:p>
          <a:p>
            <a:pPr marL="342900" indent="-342900">
              <a:spcAft>
                <a:spcPts val="600"/>
              </a:spcAft>
              <a:buClr>
                <a:srgbClr val="2E8652"/>
              </a:buClr>
              <a:buFont typeface="Wingdings 3" panose="05040102010807070707" pitchFamily="18" charset="2"/>
              <a:buChar char="}"/>
            </a:pPr>
            <a:r>
              <a:rPr lang="en-US" sz="2400" b="1" dirty="0">
                <a:solidFill>
                  <a:srgbClr val="2E8654"/>
                </a:solidFill>
              </a:rPr>
              <a:t>The greatest rate of vegetation loss </a:t>
            </a:r>
            <a:r>
              <a:rPr lang="en-US" sz="2400" dirty="0"/>
              <a:t>is found on mesa tops</a:t>
            </a:r>
            <a:endParaRPr lang="en-US" sz="2400" dirty="0">
              <a:sym typeface="Wingdings" panose="05000000000000000000" pitchFamily="2" charset="2"/>
            </a:endParaRPr>
          </a:p>
          <a:p>
            <a:pPr marL="342900" indent="-342900">
              <a:spcAft>
                <a:spcPts val="600"/>
              </a:spcAft>
              <a:buClr>
                <a:srgbClr val="2E8652"/>
              </a:buClr>
              <a:buFont typeface="Wingdings 3" panose="05040102010807070707" pitchFamily="18" charset="2"/>
              <a:buChar char="}"/>
            </a:pPr>
            <a:endParaRPr lang="en-US" sz="2400" dirty="0"/>
          </a:p>
          <a:p>
            <a:pPr marL="342900" indent="-342900">
              <a:spcAft>
                <a:spcPts val="600"/>
              </a:spcAft>
              <a:buClr>
                <a:srgbClr val="2E8652"/>
              </a:buClr>
              <a:buFont typeface="Wingdings 3" panose="05040102010807070707" pitchFamily="18" charset="2"/>
              <a:buChar char="}"/>
            </a:pPr>
            <a:endParaRPr lang="en-US" sz="2400" dirty="0"/>
          </a:p>
          <a:p>
            <a:pPr marL="342900" lvl="0" indent="-342900">
              <a:spcAft>
                <a:spcPts val="600"/>
              </a:spcAft>
              <a:buClr>
                <a:srgbClr val="2E8652"/>
              </a:buClr>
              <a:buFont typeface="Wingdings 3" panose="05040102010807070707" pitchFamily="18" charset="2"/>
              <a:buChar char="}"/>
            </a:pPr>
            <a:endParaRPr lang="en-US" sz="2400" b="1" dirty="0">
              <a:solidFill>
                <a:prstClr val="black">
                  <a:lumMod val="75000"/>
                  <a:lumOff val="25000"/>
                </a:prstClr>
              </a:solidFill>
            </a:endParaRPr>
          </a:p>
        </p:txBody>
      </p:sp>
      <p:sp>
        <p:nvSpPr>
          <p:cNvPr id="9" name="Rectangle 8"/>
          <p:cNvSpPr/>
          <p:nvPr/>
        </p:nvSpPr>
        <p:spPr>
          <a:xfrm>
            <a:off x="277419" y="1169927"/>
            <a:ext cx="3862977" cy="5326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108" t="8589" r="10865" b="8428"/>
          <a:stretch/>
        </p:blipFill>
        <p:spPr>
          <a:xfrm>
            <a:off x="8125845" y="1177119"/>
            <a:ext cx="3853541" cy="5281453"/>
          </a:xfrm>
          <a:prstGeom prst="rect">
            <a:avLst/>
          </a:prstGeom>
          <a:ln w="28575">
            <a:noFill/>
          </a:ln>
        </p:spPr>
      </p:pic>
    </p:spTree>
    <p:extLst>
      <p:ext uri="{BB962C8B-B14F-4D97-AF65-F5344CB8AC3E}">
        <p14:creationId xmlns:p14="http://schemas.microsoft.com/office/powerpoint/2010/main" val="92936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b="12601"/>
          <a:stretch/>
        </p:blipFill>
        <p:spPr>
          <a:xfrm>
            <a:off x="7856628" y="1070518"/>
            <a:ext cx="4056290" cy="550009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247" t="8657" r="11282" b="8493"/>
          <a:stretch/>
        </p:blipFill>
        <p:spPr>
          <a:xfrm>
            <a:off x="4086608" y="1169927"/>
            <a:ext cx="3864426" cy="5315541"/>
          </a:xfrm>
          <a:prstGeom prst="rect">
            <a:avLst/>
          </a:prstGeom>
          <a:ln w="19050">
            <a:noFill/>
          </a:ln>
        </p:spPr>
      </p:pic>
      <p:sp>
        <p:nvSpPr>
          <p:cNvPr id="2" name="Title 1"/>
          <p:cNvSpPr>
            <a:spLocks noGrp="1"/>
          </p:cNvSpPr>
          <p:nvPr>
            <p:ph type="title"/>
          </p:nvPr>
        </p:nvSpPr>
        <p:spPr/>
        <p:txBody>
          <a:bodyPr/>
          <a:lstStyle/>
          <a:p>
            <a:r>
              <a:rPr lang="en-US" dirty="0"/>
              <a:t>Cumulative Assessment </a:t>
            </a:r>
          </a:p>
        </p:txBody>
      </p:sp>
      <p:sp>
        <p:nvSpPr>
          <p:cNvPr id="3" name="Text Placeholder 2"/>
          <p:cNvSpPr>
            <a:spLocks noGrp="1"/>
          </p:cNvSpPr>
          <p:nvPr>
            <p:ph type="body" sz="half" idx="2"/>
          </p:nvPr>
        </p:nvSpPr>
        <p:spPr>
          <a:xfrm>
            <a:off x="354541" y="1510860"/>
            <a:ext cx="3692898" cy="4638998"/>
          </a:xfrm>
        </p:spPr>
        <p:txBody>
          <a:bodyPr>
            <a:normAutofit/>
          </a:bodyPr>
          <a:lstStyle/>
          <a:p>
            <a:pPr marL="342900" indent="-342900">
              <a:spcAft>
                <a:spcPts val="600"/>
              </a:spcAft>
              <a:buClr>
                <a:srgbClr val="2E8652"/>
              </a:buClr>
              <a:buFont typeface="Wingdings 3" panose="05040102010807070707" pitchFamily="18" charset="2"/>
              <a:buChar char="}"/>
            </a:pPr>
            <a:r>
              <a:rPr lang="en-US" sz="2400" b="1" dirty="0">
                <a:solidFill>
                  <a:srgbClr val="2E8654"/>
                </a:solidFill>
              </a:rPr>
              <a:t>Overall vegetation abundance </a:t>
            </a:r>
            <a:r>
              <a:rPr lang="en-US" sz="2400" dirty="0"/>
              <a:t>has increased marginally over the study period</a:t>
            </a:r>
          </a:p>
          <a:p>
            <a:pPr marL="342900" indent="-342900">
              <a:spcAft>
                <a:spcPts val="600"/>
              </a:spcAft>
              <a:buClr>
                <a:srgbClr val="2E8652"/>
              </a:buClr>
              <a:buFont typeface="Wingdings 3" panose="05040102010807070707" pitchFamily="18" charset="2"/>
              <a:buChar char="}"/>
            </a:pPr>
            <a:r>
              <a:rPr lang="en-US" sz="2400" b="1" dirty="0">
                <a:solidFill>
                  <a:srgbClr val="2E8654"/>
                </a:solidFill>
              </a:rPr>
              <a:t>Vegetation change</a:t>
            </a:r>
            <a:r>
              <a:rPr lang="en-US" sz="2400" dirty="0"/>
              <a:t> coincides with the distribution of particular ecological communities</a:t>
            </a:r>
            <a:r>
              <a:rPr lang="en-US" sz="2400" dirty="0">
                <a:sym typeface="Wingdings" panose="05000000000000000000" pitchFamily="2" charset="2"/>
              </a:rPr>
              <a:t> </a:t>
            </a:r>
          </a:p>
          <a:p>
            <a:pPr marL="342900" indent="-342900">
              <a:spcAft>
                <a:spcPts val="600"/>
              </a:spcAft>
              <a:buClr>
                <a:srgbClr val="2E8652"/>
              </a:buClr>
              <a:buFont typeface="Wingdings 3" panose="05040102010807070707" pitchFamily="18" charset="2"/>
              <a:buChar char="}"/>
            </a:pPr>
            <a:r>
              <a:rPr lang="en-US" sz="2400" b="1" dirty="0">
                <a:solidFill>
                  <a:srgbClr val="2E8654"/>
                </a:solidFill>
              </a:rPr>
              <a:t>The greatest rate of vegetation loss </a:t>
            </a:r>
            <a:r>
              <a:rPr lang="en-US" sz="2400" dirty="0"/>
              <a:t>is found on mesa tops</a:t>
            </a:r>
            <a:endParaRPr lang="en-US" sz="2400" dirty="0">
              <a:sym typeface="Wingdings" panose="05000000000000000000" pitchFamily="2" charset="2"/>
            </a:endParaRPr>
          </a:p>
          <a:p>
            <a:pPr marL="342900" indent="-342900">
              <a:spcAft>
                <a:spcPts val="600"/>
              </a:spcAft>
              <a:buClr>
                <a:srgbClr val="2E8652"/>
              </a:buClr>
              <a:buFont typeface="Wingdings 3" panose="05040102010807070707" pitchFamily="18" charset="2"/>
              <a:buChar char="}"/>
            </a:pPr>
            <a:endParaRPr lang="en-US" sz="2400" dirty="0"/>
          </a:p>
          <a:p>
            <a:pPr marL="342900" indent="-342900">
              <a:spcAft>
                <a:spcPts val="600"/>
              </a:spcAft>
              <a:buClr>
                <a:srgbClr val="2E8652"/>
              </a:buClr>
              <a:buFont typeface="Wingdings 3" panose="05040102010807070707" pitchFamily="18" charset="2"/>
              <a:buChar char="}"/>
            </a:pPr>
            <a:endParaRPr lang="en-US" sz="2400" dirty="0"/>
          </a:p>
          <a:p>
            <a:pPr marL="342900" lvl="0" indent="-342900">
              <a:spcAft>
                <a:spcPts val="600"/>
              </a:spcAft>
              <a:buClr>
                <a:srgbClr val="2E8652"/>
              </a:buClr>
              <a:buFont typeface="Wingdings 3" panose="05040102010807070707" pitchFamily="18" charset="2"/>
              <a:buChar char="}"/>
            </a:pPr>
            <a:endParaRPr lang="en-US" sz="2400" b="1" dirty="0">
              <a:solidFill>
                <a:prstClr val="black">
                  <a:lumMod val="75000"/>
                  <a:lumOff val="25000"/>
                </a:prstClr>
              </a:solidFill>
            </a:endParaRPr>
          </a:p>
        </p:txBody>
      </p:sp>
      <p:sp>
        <p:nvSpPr>
          <p:cNvPr id="9" name="Rectangle 8"/>
          <p:cNvSpPr/>
          <p:nvPr/>
        </p:nvSpPr>
        <p:spPr>
          <a:xfrm>
            <a:off x="277419" y="1169927"/>
            <a:ext cx="3862977" cy="5326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7975131" y="2172453"/>
            <a:ext cx="1857182" cy="909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p:cNvSpPr txBox="1"/>
          <p:nvPr/>
        </p:nvSpPr>
        <p:spPr>
          <a:xfrm>
            <a:off x="7763671" y="2172453"/>
            <a:ext cx="2481128" cy="738664"/>
          </a:xfrm>
          <a:prstGeom prst="rect">
            <a:avLst/>
          </a:prstGeom>
          <a:noFill/>
        </p:spPr>
        <p:txBody>
          <a:bodyPr wrap="square" rtlCol="0">
            <a:spAutoFit/>
          </a:bodyPr>
          <a:lstStyle/>
          <a:p>
            <a:pPr algn="ctr"/>
            <a:r>
              <a:rPr lang="en-US" sz="1400" dirty="0">
                <a:solidFill>
                  <a:schemeClr val="tx1">
                    <a:lumMod val="75000"/>
                    <a:lumOff val="25000"/>
                  </a:schemeClr>
                </a:solidFill>
              </a:rPr>
              <a:t>Pinyon Juniper woodland/Wyoming sagebrush</a:t>
            </a:r>
          </a:p>
        </p:txBody>
      </p:sp>
      <p:sp>
        <p:nvSpPr>
          <p:cNvPr id="23" name="Rectangle 22"/>
          <p:cNvSpPr/>
          <p:nvPr/>
        </p:nvSpPr>
        <p:spPr>
          <a:xfrm>
            <a:off x="7992555" y="3123572"/>
            <a:ext cx="1857182" cy="909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7934512" y="3236474"/>
            <a:ext cx="2047661" cy="738664"/>
          </a:xfrm>
          <a:prstGeom prst="rect">
            <a:avLst/>
          </a:prstGeom>
          <a:noFill/>
        </p:spPr>
        <p:txBody>
          <a:bodyPr wrap="square" rtlCol="0">
            <a:spAutoFit/>
          </a:bodyPr>
          <a:lstStyle/>
          <a:p>
            <a:pPr algn="ctr"/>
            <a:r>
              <a:rPr lang="en-US" sz="1400" dirty="0">
                <a:solidFill>
                  <a:schemeClr val="tx1">
                    <a:lumMod val="75000"/>
                    <a:lumOff val="25000"/>
                  </a:schemeClr>
                </a:solidFill>
              </a:rPr>
              <a:t>Native grassland/ herbaceous vegetation</a:t>
            </a:r>
          </a:p>
        </p:txBody>
      </p:sp>
      <p:sp>
        <p:nvSpPr>
          <p:cNvPr id="24" name="Rectangle 23"/>
          <p:cNvSpPr/>
          <p:nvPr/>
        </p:nvSpPr>
        <p:spPr>
          <a:xfrm>
            <a:off x="8006260" y="5454735"/>
            <a:ext cx="1904163" cy="572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p:cNvSpPr txBox="1"/>
          <p:nvPr/>
        </p:nvSpPr>
        <p:spPr>
          <a:xfrm>
            <a:off x="7612202" y="5396925"/>
            <a:ext cx="2692277" cy="307777"/>
          </a:xfrm>
          <a:prstGeom prst="rect">
            <a:avLst/>
          </a:prstGeom>
          <a:noFill/>
        </p:spPr>
        <p:txBody>
          <a:bodyPr wrap="square" rtlCol="0">
            <a:spAutoFit/>
          </a:bodyPr>
          <a:lstStyle/>
          <a:p>
            <a:pPr algn="ctr"/>
            <a:r>
              <a:rPr lang="en-US" sz="1400" dirty="0" err="1">
                <a:solidFill>
                  <a:schemeClr val="tx1">
                    <a:lumMod val="75000"/>
                    <a:lumOff val="25000"/>
                  </a:schemeClr>
                </a:solidFill>
              </a:rPr>
              <a:t>Blackbrush</a:t>
            </a:r>
            <a:r>
              <a:rPr lang="en-US" sz="1400" dirty="0">
                <a:solidFill>
                  <a:schemeClr val="tx1">
                    <a:lumMod val="75000"/>
                    <a:lumOff val="25000"/>
                  </a:schemeClr>
                </a:solidFill>
              </a:rPr>
              <a:t> woodland</a:t>
            </a:r>
          </a:p>
        </p:txBody>
      </p:sp>
    </p:spTree>
    <p:extLst>
      <p:ext uri="{BB962C8B-B14F-4D97-AF65-F5344CB8AC3E}">
        <p14:creationId xmlns:p14="http://schemas.microsoft.com/office/powerpoint/2010/main" val="324483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572124" y="1150876"/>
            <a:ext cx="6124575" cy="5326124"/>
          </a:xfrm>
          <a:prstGeom prst="rect">
            <a:avLst/>
          </a:prstGeom>
        </p:spPr>
      </p:pic>
      <p:sp>
        <p:nvSpPr>
          <p:cNvPr id="2" name="Title 1"/>
          <p:cNvSpPr>
            <a:spLocks noGrp="1"/>
          </p:cNvSpPr>
          <p:nvPr>
            <p:ph type="title"/>
          </p:nvPr>
        </p:nvSpPr>
        <p:spPr/>
        <p:txBody>
          <a:bodyPr/>
          <a:lstStyle/>
          <a:p>
            <a:r>
              <a:rPr lang="en-US" dirty="0"/>
              <a:t>Conclusion/Partner Benefit</a:t>
            </a:r>
          </a:p>
        </p:txBody>
      </p:sp>
      <p:sp>
        <p:nvSpPr>
          <p:cNvPr id="13" name="TextBox 12"/>
          <p:cNvSpPr txBox="1"/>
          <p:nvPr/>
        </p:nvSpPr>
        <p:spPr>
          <a:xfrm>
            <a:off x="765794" y="1426618"/>
            <a:ext cx="4650797" cy="4448397"/>
          </a:xfrm>
          <a:prstGeom prst="rect">
            <a:avLst/>
          </a:prstGeom>
          <a:noFill/>
        </p:spPr>
        <p:txBody>
          <a:bodyPr wrap="square" rtlCol="0">
            <a:spAutoFit/>
          </a:bodyPr>
          <a:lstStyle/>
          <a:p>
            <a:pPr marL="342900" indent="-342900">
              <a:lnSpc>
                <a:spcPct val="90000"/>
              </a:lnSpc>
              <a:spcBef>
                <a:spcPts val="1000"/>
              </a:spcBef>
              <a:spcAft>
                <a:spcPts val="600"/>
              </a:spcAft>
              <a:buClr>
                <a:srgbClr val="2E8652"/>
              </a:buClr>
              <a:buFont typeface="Wingdings 3" panose="05040102010807070707" pitchFamily="18" charset="2"/>
              <a:buChar char="}"/>
            </a:pPr>
            <a:r>
              <a:rPr lang="en-US" sz="2400" b="1" dirty="0">
                <a:solidFill>
                  <a:srgbClr val="2E8652"/>
                </a:solidFill>
              </a:rPr>
              <a:t>Rate of vegetation change </a:t>
            </a:r>
            <a:r>
              <a:rPr lang="en-US" sz="2400" dirty="0">
                <a:solidFill>
                  <a:schemeClr val="tx1">
                    <a:lumMod val="75000"/>
                    <a:lumOff val="25000"/>
                  </a:schemeClr>
                </a:solidFill>
              </a:rPr>
              <a:t>nonuniform spatially – topographic differences:</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Mesa tops</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Steep slopes</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Riparian corridors</a:t>
            </a:r>
          </a:p>
          <a:p>
            <a:pPr lvl="1">
              <a:lnSpc>
                <a:spcPct val="90000"/>
              </a:lnSpc>
              <a:spcBef>
                <a:spcPts val="1000"/>
              </a:spcBef>
              <a:spcAft>
                <a:spcPts val="600"/>
              </a:spcAft>
              <a:buClr>
                <a:srgbClr val="2E8652"/>
              </a:buClr>
            </a:pPr>
            <a:endParaRPr lang="en-US" sz="2400" dirty="0">
              <a:solidFill>
                <a:schemeClr val="tx1">
                  <a:lumMod val="75000"/>
                  <a:lumOff val="25000"/>
                </a:schemeClr>
              </a:solidFill>
            </a:endParaRPr>
          </a:p>
          <a:p>
            <a:pPr marL="342900" indent="-342900">
              <a:lnSpc>
                <a:spcPct val="90000"/>
              </a:lnSpc>
              <a:spcBef>
                <a:spcPts val="1000"/>
              </a:spcBef>
              <a:spcAft>
                <a:spcPts val="600"/>
              </a:spcAft>
              <a:buClr>
                <a:srgbClr val="2E8652"/>
              </a:buClr>
              <a:buFont typeface="Wingdings 3" panose="05040102010807070707" pitchFamily="18" charset="2"/>
              <a:buChar char="}"/>
            </a:pPr>
            <a:r>
              <a:rPr lang="en-US" sz="2400" b="1" dirty="0">
                <a:solidFill>
                  <a:srgbClr val="2E8652"/>
                </a:solidFill>
              </a:rPr>
              <a:t>Partitioning of vegetation loss </a:t>
            </a:r>
            <a:r>
              <a:rPr lang="en-US" sz="2400" dirty="0">
                <a:solidFill>
                  <a:schemeClr val="tx1">
                    <a:lumMod val="75000"/>
                    <a:lumOff val="25000"/>
                  </a:schemeClr>
                </a:solidFill>
              </a:rPr>
              <a:t>based on vegetation variety </a:t>
            </a:r>
          </a:p>
        </p:txBody>
      </p:sp>
      <p:sp>
        <p:nvSpPr>
          <p:cNvPr id="25" name="Rectangle 24"/>
          <p:cNvSpPr/>
          <p:nvPr/>
        </p:nvSpPr>
        <p:spPr>
          <a:xfrm>
            <a:off x="619124" y="1150876"/>
            <a:ext cx="11077575" cy="5326124"/>
          </a:xfrm>
          <a:prstGeom prst="rect">
            <a:avLst/>
          </a:prstGeom>
          <a:noFill/>
          <a:ln w="28575">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5618383" y="6187108"/>
            <a:ext cx="2286000" cy="253916"/>
          </a:xfrm>
          <a:prstGeom prst="rect">
            <a:avLst/>
          </a:prstGeom>
          <a:noFill/>
        </p:spPr>
        <p:txBody>
          <a:bodyPr wrap="square" rtlCol="0">
            <a:spAutoFit/>
          </a:bodyPr>
          <a:lstStyle/>
          <a:p>
            <a:r>
              <a:rPr lang="en-US" sz="1050" dirty="0">
                <a:solidFill>
                  <a:schemeClr val="bg1">
                    <a:alpha val="69000"/>
                  </a:schemeClr>
                </a:solidFill>
                <a:latin typeface="Century Gothic" panose="020B0502020202020204" pitchFamily="34" charset="0"/>
              </a:rPr>
              <a:t>Photo: Brent Davis Photography</a:t>
            </a:r>
          </a:p>
        </p:txBody>
      </p:sp>
    </p:spTree>
    <p:extLst>
      <p:ext uri="{BB962C8B-B14F-4D97-AF65-F5344CB8AC3E}">
        <p14:creationId xmlns:p14="http://schemas.microsoft.com/office/powerpoint/2010/main" val="862621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572124" y="1150876"/>
            <a:ext cx="6124575" cy="5326124"/>
          </a:xfrm>
          <a:prstGeom prst="rect">
            <a:avLst/>
          </a:prstGeom>
        </p:spPr>
      </p:pic>
      <p:sp>
        <p:nvSpPr>
          <p:cNvPr id="13" name="TextBox 12"/>
          <p:cNvSpPr txBox="1"/>
          <p:nvPr/>
        </p:nvSpPr>
        <p:spPr>
          <a:xfrm>
            <a:off x="765794" y="1426618"/>
            <a:ext cx="4650797" cy="4780795"/>
          </a:xfrm>
          <a:prstGeom prst="rect">
            <a:avLst/>
          </a:prstGeom>
          <a:noFill/>
        </p:spPr>
        <p:txBody>
          <a:bodyPr wrap="square" rtlCol="0">
            <a:spAutoFit/>
          </a:bodyPr>
          <a:lstStyle/>
          <a:p>
            <a:pPr>
              <a:lnSpc>
                <a:spcPct val="90000"/>
              </a:lnSpc>
              <a:spcBef>
                <a:spcPts val="1000"/>
              </a:spcBef>
              <a:spcAft>
                <a:spcPts val="600"/>
              </a:spcAft>
              <a:buClr>
                <a:srgbClr val="2E8652"/>
              </a:buClr>
            </a:pPr>
            <a:r>
              <a:rPr lang="en-US" sz="2400" b="1" dirty="0">
                <a:solidFill>
                  <a:srgbClr val="2E8652"/>
                </a:solidFill>
              </a:rPr>
              <a:t>Advantages to NPS land managers: </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Park wide </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Temporal view</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Combined with preexisting archeological site model </a:t>
            </a:r>
          </a:p>
          <a:p>
            <a:pPr marL="800100" lvl="1" indent="-342900">
              <a:lnSpc>
                <a:spcPct val="90000"/>
              </a:lnSpc>
              <a:spcBef>
                <a:spcPts val="1000"/>
              </a:spcBef>
              <a:spcAft>
                <a:spcPts val="600"/>
              </a:spcAft>
              <a:buClr>
                <a:srgbClr val="2E8652"/>
              </a:buClr>
              <a:buFont typeface="Wingdings 3" panose="05040102010807070707" pitchFamily="18" charset="2"/>
              <a:buChar char="}"/>
            </a:pPr>
            <a:r>
              <a:rPr lang="en-US" sz="2400" dirty="0">
                <a:solidFill>
                  <a:schemeClr val="tx1">
                    <a:lumMod val="75000"/>
                    <a:lumOff val="25000"/>
                  </a:schemeClr>
                </a:solidFill>
              </a:rPr>
              <a:t>Informed allocation of resources </a:t>
            </a:r>
          </a:p>
          <a:p>
            <a:pPr lvl="1">
              <a:lnSpc>
                <a:spcPct val="90000"/>
              </a:lnSpc>
              <a:spcBef>
                <a:spcPts val="1000"/>
              </a:spcBef>
              <a:spcAft>
                <a:spcPts val="600"/>
              </a:spcAft>
              <a:buClr>
                <a:srgbClr val="2E8652"/>
              </a:buClr>
            </a:pPr>
            <a:endParaRPr lang="en-US" sz="2400" dirty="0">
              <a:solidFill>
                <a:schemeClr val="tx1">
                  <a:lumMod val="75000"/>
                  <a:lumOff val="25000"/>
                </a:schemeClr>
              </a:solidFill>
            </a:endParaRPr>
          </a:p>
        </p:txBody>
      </p:sp>
      <p:sp>
        <p:nvSpPr>
          <p:cNvPr id="25" name="Rectangle 24"/>
          <p:cNvSpPr/>
          <p:nvPr/>
        </p:nvSpPr>
        <p:spPr>
          <a:xfrm>
            <a:off x="619124" y="1150876"/>
            <a:ext cx="11077575" cy="5326124"/>
          </a:xfrm>
          <a:prstGeom prst="rect">
            <a:avLst/>
          </a:prstGeom>
          <a:noFill/>
          <a:ln w="28575">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545" r="40150" b="36524"/>
          <a:stretch/>
        </p:blipFill>
        <p:spPr>
          <a:xfrm>
            <a:off x="5575330" y="1140756"/>
            <a:ext cx="6113491" cy="5359411"/>
          </a:xfrm>
          <a:prstGeom prst="rect">
            <a:avLst/>
          </a:prstGeom>
        </p:spPr>
      </p:pic>
      <p:sp>
        <p:nvSpPr>
          <p:cNvPr id="7" name="TextBox 6"/>
          <p:cNvSpPr txBox="1"/>
          <p:nvPr/>
        </p:nvSpPr>
        <p:spPr>
          <a:xfrm>
            <a:off x="10784713" y="6261259"/>
            <a:ext cx="914400" cy="253916"/>
          </a:xfrm>
          <a:prstGeom prst="rect">
            <a:avLst/>
          </a:prstGeom>
          <a:noFill/>
        </p:spPr>
        <p:txBody>
          <a:bodyPr wrap="square" rtlCol="0">
            <a:spAutoFit/>
          </a:bodyPr>
          <a:lstStyle/>
          <a:p>
            <a:r>
              <a:rPr lang="en-US" sz="1050" dirty="0">
                <a:solidFill>
                  <a:schemeClr val="bg1">
                    <a:alpha val="69000"/>
                  </a:schemeClr>
                </a:solidFill>
                <a:latin typeface="Century Gothic" panose="020B0502020202020204" pitchFamily="34" charset="0"/>
              </a:rPr>
              <a:t>Photo: NPS</a:t>
            </a:r>
          </a:p>
        </p:txBody>
      </p:sp>
      <p:sp>
        <p:nvSpPr>
          <p:cNvPr id="9" name="Title 1"/>
          <p:cNvSpPr>
            <a:spLocks noGrp="1"/>
          </p:cNvSpPr>
          <p:nvPr>
            <p:ph type="title"/>
          </p:nvPr>
        </p:nvSpPr>
        <p:spPr>
          <a:xfrm>
            <a:off x="1000125" y="365124"/>
            <a:ext cx="10233148" cy="479425"/>
          </a:xfrm>
        </p:spPr>
        <p:txBody>
          <a:bodyPr/>
          <a:lstStyle/>
          <a:p>
            <a:r>
              <a:rPr lang="en-US" dirty="0"/>
              <a:t>Conclusion/Partner Benefit</a:t>
            </a:r>
          </a:p>
        </p:txBody>
      </p:sp>
    </p:spTree>
    <p:extLst>
      <p:ext uri="{BB962C8B-B14F-4D97-AF65-F5344CB8AC3E}">
        <p14:creationId xmlns:p14="http://schemas.microsoft.com/office/powerpoint/2010/main" val="3035162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Text Placeholder 2"/>
          <p:cNvSpPr>
            <a:spLocks noGrp="1"/>
          </p:cNvSpPr>
          <p:nvPr>
            <p:ph type="body" sz="quarter" idx="10"/>
          </p:nvPr>
        </p:nvSpPr>
        <p:spPr>
          <a:xfrm>
            <a:off x="477523" y="1591151"/>
            <a:ext cx="8443193" cy="457200"/>
          </a:xfrm>
        </p:spPr>
        <p:txBody>
          <a:bodyPr/>
          <a:lstStyle/>
          <a:p>
            <a:r>
              <a:rPr lang="en-US" dirty="0"/>
              <a:t>Dr. Kenton Ross – NASA DEVELOP, Science Advisor</a:t>
            </a:r>
          </a:p>
        </p:txBody>
      </p:sp>
      <p:sp>
        <p:nvSpPr>
          <p:cNvPr id="4" name="Text Placeholder 3"/>
          <p:cNvSpPr>
            <a:spLocks noGrp="1"/>
          </p:cNvSpPr>
          <p:nvPr>
            <p:ph type="body" sz="quarter" idx="11"/>
          </p:nvPr>
        </p:nvSpPr>
        <p:spPr>
          <a:xfrm>
            <a:off x="477523" y="2162883"/>
            <a:ext cx="8443193" cy="457200"/>
          </a:xfrm>
        </p:spPr>
        <p:txBody>
          <a:bodyPr/>
          <a:lstStyle/>
          <a:p>
            <a:r>
              <a:rPr lang="en-US" dirty="0"/>
              <a:t>Jonathan O’Brien – NASA DEVELOP, Center Lead</a:t>
            </a:r>
          </a:p>
        </p:txBody>
      </p:sp>
      <p:sp>
        <p:nvSpPr>
          <p:cNvPr id="5" name="Text Placeholder 4"/>
          <p:cNvSpPr>
            <a:spLocks noGrp="1"/>
          </p:cNvSpPr>
          <p:nvPr>
            <p:ph type="body" sz="quarter" idx="12"/>
          </p:nvPr>
        </p:nvSpPr>
        <p:spPr>
          <a:xfrm>
            <a:off x="477523" y="3306347"/>
            <a:ext cx="8443189" cy="457200"/>
          </a:xfrm>
        </p:spPr>
        <p:txBody>
          <a:bodyPr/>
          <a:lstStyle/>
          <a:p>
            <a:r>
              <a:rPr lang="en-US" dirty="0"/>
              <a:t>Brian Harmon – NPS, Glen Canyon National Recreation Area</a:t>
            </a:r>
          </a:p>
        </p:txBody>
      </p:sp>
      <p:sp>
        <p:nvSpPr>
          <p:cNvPr id="8" name="Text Placeholder 4"/>
          <p:cNvSpPr txBox="1">
            <a:spLocks/>
          </p:cNvSpPr>
          <p:nvPr/>
        </p:nvSpPr>
        <p:spPr>
          <a:xfrm>
            <a:off x="477523" y="3878079"/>
            <a:ext cx="8443191"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Alahna</a:t>
            </a:r>
            <a:r>
              <a:rPr lang="en-US" dirty="0"/>
              <a:t> Moore – NPS, Glen Canyon National Recreation Area</a:t>
            </a:r>
          </a:p>
        </p:txBody>
      </p:sp>
      <p:sp>
        <p:nvSpPr>
          <p:cNvPr id="9" name="Text Placeholder 4"/>
          <p:cNvSpPr txBox="1">
            <a:spLocks/>
          </p:cNvSpPr>
          <p:nvPr/>
        </p:nvSpPr>
        <p:spPr>
          <a:xfrm>
            <a:off x="477523" y="4449811"/>
            <a:ext cx="8443193"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John Spence – NPS, Glen Canyon National Recreation Area</a:t>
            </a:r>
          </a:p>
        </p:txBody>
      </p:sp>
      <p:sp>
        <p:nvSpPr>
          <p:cNvPr id="10" name="Text Placeholder 4"/>
          <p:cNvSpPr txBox="1">
            <a:spLocks/>
          </p:cNvSpPr>
          <p:nvPr/>
        </p:nvSpPr>
        <p:spPr>
          <a:xfrm>
            <a:off x="477523" y="5021545"/>
            <a:ext cx="8581416" cy="457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Vanessa Glynn-</a:t>
            </a:r>
            <a:r>
              <a:rPr lang="en-US" dirty="0" err="1"/>
              <a:t>Linaris</a:t>
            </a:r>
            <a:r>
              <a:rPr lang="en-US" dirty="0"/>
              <a:t> – NPS, Glen Canyon National Recreation Area</a:t>
            </a:r>
          </a:p>
        </p:txBody>
      </p:sp>
      <p:sp>
        <p:nvSpPr>
          <p:cNvPr id="11" name="Rectangle 10"/>
          <p:cNvSpPr/>
          <p:nvPr/>
        </p:nvSpPr>
        <p:spPr>
          <a:xfrm>
            <a:off x="397093" y="1413164"/>
            <a:ext cx="8661848" cy="4312469"/>
          </a:xfrm>
          <a:prstGeom prst="rect">
            <a:avLst/>
          </a:prstGeom>
          <a:noFill/>
          <a:ln w="57150">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p:cNvGrpSpPr>
            <a:grpSpLocks noChangeAspect="1"/>
          </p:cNvGrpSpPr>
          <p:nvPr/>
        </p:nvGrpSpPr>
        <p:grpSpPr>
          <a:xfrm>
            <a:off x="10558700" y="4030969"/>
            <a:ext cx="1616981" cy="1845128"/>
            <a:chOff x="19577547" y="30424587"/>
            <a:chExt cx="3002160" cy="3425749"/>
          </a:xfrm>
        </p:grpSpPr>
        <p:sp>
          <p:nvSpPr>
            <p:cNvPr id="57" name="Text Placeholder 16"/>
            <p:cNvSpPr txBox="1">
              <a:spLocks/>
            </p:cNvSpPr>
            <p:nvPr/>
          </p:nvSpPr>
          <p:spPr>
            <a:xfrm>
              <a:off x="19577547" y="3260244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1400" dirty="0">
                  <a:solidFill>
                    <a:schemeClr val="tx1">
                      <a:lumMod val="75000"/>
                      <a:lumOff val="25000"/>
                    </a:schemeClr>
                  </a:solidFill>
                </a:rPr>
                <a:t>Robert Maxwell Stewart</a:t>
              </a:r>
            </a:p>
          </p:txBody>
        </p:sp>
        <p:grpSp>
          <p:nvGrpSpPr>
            <p:cNvPr id="58" name="Group 57"/>
            <p:cNvGrpSpPr/>
            <p:nvPr/>
          </p:nvGrpSpPr>
          <p:grpSpPr>
            <a:xfrm>
              <a:off x="20049045" y="30424587"/>
              <a:ext cx="2059165" cy="2047935"/>
              <a:chOff x="32603263" y="28601501"/>
              <a:chExt cx="2059165" cy="2047935"/>
            </a:xfrm>
          </p:grpSpPr>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3263" y="28601501"/>
                <a:ext cx="2059165" cy="2047935"/>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09885" y="28789105"/>
                <a:ext cx="1645920" cy="1645920"/>
              </a:xfrm>
              <a:prstGeom prst="ellipse">
                <a:avLst/>
              </a:prstGeom>
            </p:spPr>
          </p:pic>
        </p:grpSp>
      </p:grpSp>
      <p:grpSp>
        <p:nvGrpSpPr>
          <p:cNvPr id="47" name="Group 46"/>
          <p:cNvGrpSpPr>
            <a:grpSpLocks noChangeAspect="1"/>
          </p:cNvGrpSpPr>
          <p:nvPr/>
        </p:nvGrpSpPr>
        <p:grpSpPr>
          <a:xfrm>
            <a:off x="9726997" y="2105149"/>
            <a:ext cx="1835274" cy="1956889"/>
            <a:chOff x="13549038" y="30424587"/>
            <a:chExt cx="3212850" cy="3425750"/>
          </a:xfrm>
        </p:grpSpPr>
        <p:sp>
          <p:nvSpPr>
            <p:cNvPr id="53" name="Text Placeholder 16"/>
            <p:cNvSpPr txBox="1">
              <a:spLocks/>
            </p:cNvSpPr>
            <p:nvPr/>
          </p:nvSpPr>
          <p:spPr>
            <a:xfrm>
              <a:off x="13549038" y="32602444"/>
              <a:ext cx="321285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1400" dirty="0">
                  <a:solidFill>
                    <a:schemeClr val="tx1">
                      <a:lumMod val="75000"/>
                      <a:lumOff val="25000"/>
                    </a:schemeClr>
                  </a:solidFill>
                </a:rPr>
                <a:t>William Patrick </a:t>
              </a:r>
              <a:r>
                <a:rPr lang="en-US" sz="1400" dirty="0" err="1">
                  <a:solidFill>
                    <a:schemeClr val="tx1">
                      <a:lumMod val="75000"/>
                      <a:lumOff val="25000"/>
                    </a:schemeClr>
                  </a:solidFill>
                </a:rPr>
                <a:t>Frier</a:t>
              </a:r>
              <a:endParaRPr lang="en-US" sz="1400" dirty="0">
                <a:solidFill>
                  <a:schemeClr val="tx1">
                    <a:lumMod val="75000"/>
                    <a:lumOff val="25000"/>
                  </a:schemeClr>
                </a:solidFill>
              </a:endParaRPr>
            </a:p>
            <a:p>
              <a:pPr algn="ctr">
                <a:lnSpc>
                  <a:spcPct val="100000"/>
                </a:lnSpc>
                <a:spcBef>
                  <a:spcPts val="0"/>
                </a:spcBef>
              </a:pPr>
              <a:r>
                <a:rPr lang="en-US" sz="1400" dirty="0">
                  <a:solidFill>
                    <a:schemeClr val="tx1">
                      <a:lumMod val="75000"/>
                      <a:lumOff val="25000"/>
                    </a:schemeClr>
                  </a:solidFill>
                </a:rPr>
                <a:t>Project Lead</a:t>
              </a:r>
            </a:p>
          </p:txBody>
        </p:sp>
        <p:grpSp>
          <p:nvGrpSpPr>
            <p:cNvPr id="54" name="Group 53"/>
            <p:cNvGrpSpPr/>
            <p:nvPr/>
          </p:nvGrpSpPr>
          <p:grpSpPr>
            <a:xfrm>
              <a:off x="14125881" y="30424587"/>
              <a:ext cx="2059165" cy="2047935"/>
              <a:chOff x="34817286" y="28601501"/>
              <a:chExt cx="2059165" cy="2047935"/>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17286" y="28601501"/>
                <a:ext cx="2059165" cy="2047935"/>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24320" y="28789105"/>
                <a:ext cx="1645097" cy="1645920"/>
              </a:xfrm>
              <a:prstGeom prst="ellipse">
                <a:avLst/>
              </a:prstGeom>
            </p:spPr>
          </p:pic>
        </p:grpSp>
      </p:grpSp>
      <p:grpSp>
        <p:nvGrpSpPr>
          <p:cNvPr id="48" name="Group 47"/>
          <p:cNvGrpSpPr>
            <a:grpSpLocks noChangeAspect="1"/>
          </p:cNvGrpSpPr>
          <p:nvPr/>
        </p:nvGrpSpPr>
        <p:grpSpPr>
          <a:xfrm>
            <a:off x="9194434" y="4049257"/>
            <a:ext cx="1494120" cy="1782044"/>
            <a:chOff x="16717438" y="30424587"/>
            <a:chExt cx="2872251" cy="3425749"/>
          </a:xfrm>
        </p:grpSpPr>
        <p:sp>
          <p:nvSpPr>
            <p:cNvPr id="49" name="Text Placeholder 16"/>
            <p:cNvSpPr txBox="1">
              <a:spLocks/>
            </p:cNvSpPr>
            <p:nvPr/>
          </p:nvSpPr>
          <p:spPr>
            <a:xfrm>
              <a:off x="16717438" y="3260244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1400" dirty="0">
                  <a:solidFill>
                    <a:schemeClr val="tx1">
                      <a:lumMod val="75000"/>
                      <a:lumOff val="25000"/>
                    </a:schemeClr>
                  </a:solidFill>
                </a:rPr>
                <a:t>Robert Cecil Byles</a:t>
              </a:r>
            </a:p>
          </p:txBody>
        </p:sp>
        <p:grpSp>
          <p:nvGrpSpPr>
            <p:cNvPr id="50" name="Group 49"/>
            <p:cNvGrpSpPr/>
            <p:nvPr/>
          </p:nvGrpSpPr>
          <p:grpSpPr>
            <a:xfrm>
              <a:off x="17124861" y="30424587"/>
              <a:ext cx="2057404" cy="2046184"/>
              <a:chOff x="32398401" y="31395597"/>
              <a:chExt cx="2057404" cy="2046184"/>
            </a:xfrm>
          </p:grpSpPr>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04143" y="31595729"/>
                <a:ext cx="1645920" cy="1645920"/>
              </a:xfrm>
              <a:prstGeom prst="ellipse">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8401" y="31395597"/>
                <a:ext cx="2057404" cy="2046184"/>
              </a:xfrm>
              <a:prstGeom prst="rect">
                <a:avLst/>
              </a:prstGeom>
            </p:spPr>
          </p:pic>
        </p:grpSp>
      </p:grpSp>
      <p:sp>
        <p:nvSpPr>
          <p:cNvPr id="7" name="TextBox 6"/>
          <p:cNvSpPr txBox="1"/>
          <p:nvPr/>
        </p:nvSpPr>
        <p:spPr>
          <a:xfrm>
            <a:off x="9730472" y="1570457"/>
            <a:ext cx="2616008" cy="369332"/>
          </a:xfrm>
          <a:prstGeom prst="rect">
            <a:avLst/>
          </a:prstGeom>
          <a:noFill/>
        </p:spPr>
        <p:txBody>
          <a:bodyPr wrap="square" rtlCol="0">
            <a:spAutoFit/>
          </a:bodyPr>
          <a:lstStyle/>
          <a:p>
            <a:r>
              <a:rPr lang="en-US" dirty="0">
                <a:solidFill>
                  <a:srgbClr val="2E8652"/>
                </a:solidFill>
              </a:rPr>
              <a:t>Team Members</a:t>
            </a:r>
          </a:p>
        </p:txBody>
      </p:sp>
      <p:sp>
        <p:nvSpPr>
          <p:cNvPr id="12" name="TextBox 11"/>
          <p:cNvSpPr txBox="1"/>
          <p:nvPr/>
        </p:nvSpPr>
        <p:spPr>
          <a:xfrm>
            <a:off x="477523" y="2734615"/>
            <a:ext cx="7655442" cy="400110"/>
          </a:xfrm>
          <a:prstGeom prst="rect">
            <a:avLst/>
          </a:prstGeom>
          <a:noFill/>
        </p:spPr>
        <p:txBody>
          <a:bodyPr wrap="square" rtlCol="0">
            <a:spAutoFit/>
          </a:bodyPr>
          <a:lstStyle/>
          <a:p>
            <a:r>
              <a:rPr lang="en-US" sz="2000" dirty="0">
                <a:solidFill>
                  <a:schemeClr val="tx1">
                    <a:lumMod val="75000"/>
                    <a:lumOff val="25000"/>
                  </a:schemeClr>
                </a:solidFill>
              </a:rPr>
              <a:t>Maximilian </a:t>
            </a:r>
            <a:r>
              <a:rPr lang="en-US" sz="2000" dirty="0" err="1">
                <a:solidFill>
                  <a:schemeClr val="tx1">
                    <a:lumMod val="75000"/>
                    <a:lumOff val="25000"/>
                  </a:schemeClr>
                </a:solidFill>
              </a:rPr>
              <a:t>Ioffe</a:t>
            </a:r>
            <a:r>
              <a:rPr lang="en-US" sz="2000" dirty="0">
                <a:solidFill>
                  <a:schemeClr val="tx1">
                    <a:lumMod val="75000"/>
                    <a:lumOff val="25000"/>
                  </a:schemeClr>
                </a:solidFill>
              </a:rPr>
              <a:t> – NASA DEVELOP, Night Skies Team Lead</a:t>
            </a:r>
          </a:p>
        </p:txBody>
      </p:sp>
    </p:spTree>
    <p:extLst>
      <p:ext uri="{BB962C8B-B14F-4D97-AF65-F5344CB8AC3E}">
        <p14:creationId xmlns:p14="http://schemas.microsoft.com/office/powerpoint/2010/main" val="126982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378" y="270890"/>
            <a:ext cx="7562625" cy="1065007"/>
          </a:xfrm>
        </p:spPr>
        <p:txBody>
          <a:bodyPr/>
          <a:lstStyle/>
          <a:p>
            <a:pPr algn="ctr"/>
            <a:r>
              <a:rPr lang="en-US" b="1" dirty="0">
                <a:solidFill>
                  <a:srgbClr val="449364"/>
                </a:solidFill>
              </a:rPr>
              <a:t>Partner</a:t>
            </a:r>
          </a:p>
        </p:txBody>
      </p:sp>
      <p:sp>
        <p:nvSpPr>
          <p:cNvPr id="3" name="Text Placeholder 2"/>
          <p:cNvSpPr>
            <a:spLocks noGrp="1"/>
          </p:cNvSpPr>
          <p:nvPr>
            <p:ph type="body" sz="half" idx="2"/>
          </p:nvPr>
        </p:nvSpPr>
        <p:spPr>
          <a:xfrm>
            <a:off x="2291377" y="1335898"/>
            <a:ext cx="7562625" cy="1094481"/>
          </a:xfrm>
        </p:spPr>
        <p:txBody>
          <a:bodyPr/>
          <a:lstStyle/>
          <a:p>
            <a:pPr lvl="0" algn="ctr">
              <a:spcAft>
                <a:spcPts val="600"/>
              </a:spcAft>
              <a:buClr>
                <a:srgbClr val="2E8652"/>
              </a:buClr>
            </a:pPr>
            <a:r>
              <a:rPr lang="en-US" sz="2200" b="1" dirty="0">
                <a:solidFill>
                  <a:srgbClr val="2E8652"/>
                </a:solidFill>
              </a:rPr>
              <a:t>National Park Service</a:t>
            </a:r>
          </a:p>
          <a:p>
            <a:pPr lvl="0" algn="ctr">
              <a:spcAft>
                <a:spcPts val="600"/>
              </a:spcAft>
              <a:buClr>
                <a:srgbClr val="2E8652"/>
              </a:buClr>
            </a:pPr>
            <a:r>
              <a:rPr lang="en-US" sz="2200" b="1" dirty="0">
                <a:solidFill>
                  <a:srgbClr val="2E8652"/>
                </a:solidFill>
              </a:rPr>
              <a:t> Glen Canyon National Recreation Area</a:t>
            </a:r>
          </a:p>
          <a:p>
            <a:pPr lvl="0">
              <a:spcAft>
                <a:spcPts val="600"/>
              </a:spcAft>
              <a:buClr>
                <a:srgbClr val="2E8652"/>
              </a:buClr>
            </a:pPr>
            <a:endParaRPr lang="en-US" sz="2200" b="1" dirty="0">
              <a:solidFill>
                <a:schemeClr val="accent6">
                  <a:lumMod val="50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25" r="62189"/>
          <a:stretch/>
        </p:blipFill>
        <p:spPr>
          <a:xfrm>
            <a:off x="5234467" y="4451682"/>
            <a:ext cx="1723066" cy="2062495"/>
          </a:xfrm>
          <a:prstGeom prst="rect">
            <a:avLst/>
          </a:prstGeom>
        </p:spPr>
      </p:pic>
      <p:sp>
        <p:nvSpPr>
          <p:cNvPr id="7" name="TextBox 6"/>
          <p:cNvSpPr txBox="1"/>
          <p:nvPr/>
        </p:nvSpPr>
        <p:spPr>
          <a:xfrm>
            <a:off x="2955758" y="2902421"/>
            <a:ext cx="6280484" cy="1077218"/>
          </a:xfrm>
          <a:prstGeom prst="rect">
            <a:avLst/>
          </a:prstGeom>
          <a:noFill/>
        </p:spPr>
        <p:txBody>
          <a:bodyPr wrap="square" rtlCol="0">
            <a:spAutoFit/>
          </a:bodyPr>
          <a:lstStyle/>
          <a:p>
            <a:pPr marL="342900" indent="-342900" algn="ctr">
              <a:spcAft>
                <a:spcPts val="600"/>
              </a:spcAft>
              <a:buClr>
                <a:srgbClr val="2E8652"/>
              </a:buClr>
              <a:buFont typeface="Wingdings 3" panose="05040102010807070707" pitchFamily="18" charset="2"/>
              <a:buChar char="}"/>
            </a:pPr>
            <a:r>
              <a:rPr lang="en-US" dirty="0">
                <a:solidFill>
                  <a:schemeClr val="tx1">
                    <a:lumMod val="75000"/>
                    <a:lumOff val="25000"/>
                  </a:schemeClr>
                </a:solidFill>
              </a:rPr>
              <a:t>Brian Harmon, Archaeologist</a:t>
            </a:r>
          </a:p>
          <a:p>
            <a:pPr marL="342900" indent="-342900" algn="ctr">
              <a:spcAft>
                <a:spcPts val="600"/>
              </a:spcAft>
              <a:buClr>
                <a:srgbClr val="2E8652"/>
              </a:buClr>
              <a:buFont typeface="Wingdings 3" panose="05040102010807070707" pitchFamily="18" charset="2"/>
              <a:buChar char="}"/>
            </a:pPr>
            <a:r>
              <a:rPr lang="en-US" dirty="0">
                <a:solidFill>
                  <a:schemeClr val="tx1">
                    <a:lumMod val="75000"/>
                    <a:lumOff val="25000"/>
                  </a:schemeClr>
                </a:solidFill>
              </a:rPr>
              <a:t>John Spence, Park Ecologist</a:t>
            </a:r>
          </a:p>
          <a:p>
            <a:pPr marL="342900" indent="-342900" algn="ctr">
              <a:spcAft>
                <a:spcPts val="600"/>
              </a:spcAft>
              <a:buClr>
                <a:srgbClr val="2E8652"/>
              </a:buClr>
              <a:buFont typeface="Wingdings 3" panose="05040102010807070707" pitchFamily="18" charset="2"/>
              <a:buChar char="}"/>
            </a:pPr>
            <a:r>
              <a:rPr lang="en-US" dirty="0">
                <a:solidFill>
                  <a:schemeClr val="tx1">
                    <a:lumMod val="75000"/>
                    <a:lumOff val="25000"/>
                  </a:schemeClr>
                </a:solidFill>
              </a:rPr>
              <a:t>Alahna Moore, Photogrammetry Intern</a:t>
            </a:r>
          </a:p>
        </p:txBody>
      </p:sp>
      <p:cxnSp>
        <p:nvCxnSpPr>
          <p:cNvPr id="6" name="Straight Connector 5"/>
          <p:cNvCxnSpPr/>
          <p:nvPr/>
        </p:nvCxnSpPr>
        <p:spPr>
          <a:xfrm flipH="1">
            <a:off x="2939622" y="570155"/>
            <a:ext cx="10757" cy="5540189"/>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220107" y="570155"/>
            <a:ext cx="10757" cy="5540189"/>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851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9619840" y="1288052"/>
            <a:ext cx="2572160" cy="0"/>
          </a:xfrm>
          <a:prstGeom prst="line">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2839229" y="-337458"/>
            <a:ext cx="9434406" cy="7060414"/>
          </a:xfrm>
          <a:prstGeom prst="rect">
            <a:avLst/>
          </a:prstGeom>
        </p:spPr>
      </p:pic>
      <p:sp>
        <p:nvSpPr>
          <p:cNvPr id="2" name="Title 1"/>
          <p:cNvSpPr>
            <a:spLocks noGrp="1"/>
          </p:cNvSpPr>
          <p:nvPr>
            <p:ph type="title"/>
          </p:nvPr>
        </p:nvSpPr>
        <p:spPr/>
        <p:txBody>
          <a:bodyPr/>
          <a:lstStyle/>
          <a:p>
            <a:r>
              <a:rPr lang="en-US" dirty="0"/>
              <a:t>Study Area</a:t>
            </a:r>
          </a:p>
        </p:txBody>
      </p:sp>
      <p:cxnSp>
        <p:nvCxnSpPr>
          <p:cNvPr id="8" name="Straight Connector 7"/>
          <p:cNvCxnSpPr/>
          <p:nvPr/>
        </p:nvCxnSpPr>
        <p:spPr>
          <a:xfrm>
            <a:off x="0" y="1288052"/>
            <a:ext cx="9285514" cy="0"/>
          </a:xfrm>
          <a:prstGeom prst="line">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a:srcRect r="9827"/>
          <a:stretch/>
        </p:blipFill>
        <p:spPr>
          <a:xfrm>
            <a:off x="7420727" y="5609205"/>
            <a:ext cx="3169301" cy="876300"/>
          </a:xfrm>
          <a:prstGeom prst="rect">
            <a:avLst/>
          </a:prstGeom>
        </p:spPr>
      </p:pic>
      <p:sp>
        <p:nvSpPr>
          <p:cNvPr id="12" name="Rectangle 11"/>
          <p:cNvSpPr/>
          <p:nvPr/>
        </p:nvSpPr>
        <p:spPr>
          <a:xfrm>
            <a:off x="4208319" y="1547131"/>
            <a:ext cx="4073236" cy="1007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10652785" y="4203066"/>
            <a:ext cx="506270" cy="307777"/>
          </a:xfrm>
          <a:prstGeom prst="rect">
            <a:avLst/>
          </a:prstGeom>
        </p:spPr>
        <p:txBody>
          <a:bodyPr wrap="square" numCol="1" spcCol="640080" rtlCol="0">
            <a:spAutoFit/>
          </a:bodyPr>
          <a:lstStyle/>
          <a:p>
            <a:pPr algn="just"/>
            <a:r>
              <a:rPr lang="en-US" sz="1400" dirty="0">
                <a:solidFill>
                  <a:schemeClr val="bg1">
                    <a:lumMod val="50000"/>
                  </a:schemeClr>
                </a:solidFill>
              </a:rPr>
              <a:t>AZ</a:t>
            </a:r>
          </a:p>
        </p:txBody>
      </p:sp>
      <p:sp>
        <p:nvSpPr>
          <p:cNvPr id="15" name="TextBox 14"/>
          <p:cNvSpPr txBox="1"/>
          <p:nvPr/>
        </p:nvSpPr>
        <p:spPr>
          <a:xfrm>
            <a:off x="10741868" y="3038860"/>
            <a:ext cx="387168" cy="307777"/>
          </a:xfrm>
          <a:prstGeom prst="rect">
            <a:avLst/>
          </a:prstGeom>
        </p:spPr>
        <p:txBody>
          <a:bodyPr wrap="square" numCol="1" spcCol="640080" rtlCol="0">
            <a:spAutoFit/>
          </a:bodyPr>
          <a:lstStyle/>
          <a:p>
            <a:pPr algn="just"/>
            <a:r>
              <a:rPr lang="en-US" sz="1400" dirty="0">
                <a:solidFill>
                  <a:schemeClr val="bg1">
                    <a:lumMod val="50000"/>
                  </a:schemeClr>
                </a:solidFill>
              </a:rPr>
              <a:t>UT</a:t>
            </a:r>
          </a:p>
        </p:txBody>
      </p:sp>
      <p:sp>
        <p:nvSpPr>
          <p:cNvPr id="4" name="TextBox 3"/>
          <p:cNvSpPr txBox="1"/>
          <p:nvPr/>
        </p:nvSpPr>
        <p:spPr>
          <a:xfrm>
            <a:off x="10396444" y="6154571"/>
            <a:ext cx="539008" cy="246221"/>
          </a:xfrm>
          <a:prstGeom prst="rect">
            <a:avLst/>
          </a:prstGeom>
          <a:noFill/>
        </p:spPr>
        <p:txBody>
          <a:bodyPr wrap="square" rtlCol="0">
            <a:spAutoFit/>
          </a:bodyPr>
          <a:lstStyle/>
          <a:p>
            <a:r>
              <a:rPr lang="en-US" sz="1000" dirty="0">
                <a:solidFill>
                  <a:schemeClr val="tx1">
                    <a:lumMod val="75000"/>
                    <a:lumOff val="25000"/>
                  </a:schemeClr>
                </a:solidFill>
              </a:rPr>
              <a:t>Miles</a:t>
            </a:r>
          </a:p>
        </p:txBody>
      </p:sp>
      <p:sp>
        <p:nvSpPr>
          <p:cNvPr id="5" name="Rectangle 4"/>
          <p:cNvSpPr/>
          <p:nvPr/>
        </p:nvSpPr>
        <p:spPr>
          <a:xfrm>
            <a:off x="7123814" y="5826642"/>
            <a:ext cx="786809" cy="45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032791" y="6018950"/>
            <a:ext cx="380611" cy="200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7420727" y="6047355"/>
            <a:ext cx="362306" cy="246221"/>
          </a:xfrm>
          <a:prstGeom prst="rect">
            <a:avLst/>
          </a:prstGeom>
          <a:noFill/>
        </p:spPr>
        <p:txBody>
          <a:bodyPr wrap="square" rtlCol="0">
            <a:spAutoFit/>
          </a:bodyPr>
          <a:lstStyle/>
          <a:p>
            <a:r>
              <a:rPr lang="en-US" sz="1000" dirty="0">
                <a:solidFill>
                  <a:schemeClr val="tx1">
                    <a:lumMod val="75000"/>
                    <a:lumOff val="25000"/>
                  </a:schemeClr>
                </a:solidFill>
              </a:rPr>
              <a:t>0</a:t>
            </a:r>
          </a:p>
        </p:txBody>
      </p:sp>
      <p:sp>
        <p:nvSpPr>
          <p:cNvPr id="9" name="TextBox 8"/>
          <p:cNvSpPr txBox="1"/>
          <p:nvPr/>
        </p:nvSpPr>
        <p:spPr>
          <a:xfrm>
            <a:off x="10124787" y="6029583"/>
            <a:ext cx="425302" cy="246221"/>
          </a:xfrm>
          <a:prstGeom prst="rect">
            <a:avLst/>
          </a:prstGeom>
          <a:noFill/>
        </p:spPr>
        <p:txBody>
          <a:bodyPr wrap="square" rtlCol="0">
            <a:spAutoFit/>
          </a:bodyPr>
          <a:lstStyle/>
          <a:p>
            <a:r>
              <a:rPr lang="en-US" sz="1000" dirty="0">
                <a:solidFill>
                  <a:schemeClr val="tx1">
                    <a:lumMod val="75000"/>
                    <a:lumOff val="25000"/>
                  </a:schemeClr>
                </a:solidFill>
              </a:rPr>
              <a:t>60</a:t>
            </a:r>
          </a:p>
        </p:txBody>
      </p:sp>
      <p:sp>
        <p:nvSpPr>
          <p:cNvPr id="6" name="TextBox 5"/>
          <p:cNvSpPr txBox="1"/>
          <p:nvPr/>
        </p:nvSpPr>
        <p:spPr>
          <a:xfrm>
            <a:off x="344304" y="1755919"/>
            <a:ext cx="4399883" cy="4927503"/>
          </a:xfrm>
          <a:prstGeom prst="rect">
            <a:avLst/>
          </a:prstGeom>
          <a:noFill/>
        </p:spPr>
        <p:txBody>
          <a:bodyPr wrap="square" rtlCol="0">
            <a:spAutoFit/>
          </a:bodyPr>
          <a:lstStyle/>
          <a:p>
            <a:pPr marL="342900" lvl="0" indent="-342900">
              <a:lnSpc>
                <a:spcPct val="120000"/>
              </a:lnSpc>
              <a:spcBef>
                <a:spcPts val="1000"/>
              </a:spcBef>
              <a:spcAft>
                <a:spcPts val="600"/>
              </a:spcAft>
              <a:buClr>
                <a:srgbClr val="2E8652"/>
              </a:buClr>
              <a:buFont typeface="Wingdings 3" panose="05040102010807070707" pitchFamily="18" charset="2"/>
              <a:buChar char="}"/>
            </a:pPr>
            <a:r>
              <a:rPr lang="en-US" sz="2800" dirty="0">
                <a:solidFill>
                  <a:schemeClr val="tx1">
                    <a:lumMod val="75000"/>
                    <a:lumOff val="25000"/>
                  </a:schemeClr>
                </a:solidFill>
              </a:rPr>
              <a:t>Glen Canyon National Recreation Area</a:t>
            </a:r>
          </a:p>
          <a:p>
            <a:pPr marL="342900" indent="-342900">
              <a:lnSpc>
                <a:spcPct val="120000"/>
              </a:lnSpc>
              <a:spcBef>
                <a:spcPts val="1000"/>
              </a:spcBef>
              <a:spcAft>
                <a:spcPts val="600"/>
              </a:spcAft>
              <a:buClr>
                <a:srgbClr val="2E8652"/>
              </a:buClr>
              <a:buFont typeface="Wingdings 3" panose="05040102010807070707" pitchFamily="18" charset="2"/>
              <a:buChar char="}"/>
            </a:pPr>
            <a:r>
              <a:rPr lang="en-US" sz="2800" dirty="0">
                <a:solidFill>
                  <a:schemeClr val="tx1">
                    <a:lumMod val="75000"/>
                    <a:lumOff val="25000"/>
                  </a:schemeClr>
                </a:solidFill>
              </a:rPr>
              <a:t>Est. October 27, 1972</a:t>
            </a:r>
          </a:p>
          <a:p>
            <a:pPr marL="342900" lvl="0" indent="-342900">
              <a:lnSpc>
                <a:spcPct val="120000"/>
              </a:lnSpc>
              <a:spcBef>
                <a:spcPts val="1000"/>
              </a:spcBef>
              <a:spcAft>
                <a:spcPts val="600"/>
              </a:spcAft>
              <a:buClr>
                <a:srgbClr val="2E8652"/>
              </a:buClr>
              <a:buFont typeface="Wingdings 3" panose="05040102010807070707" pitchFamily="18" charset="2"/>
              <a:buChar char="}"/>
            </a:pPr>
            <a:r>
              <a:rPr lang="en-US" sz="2800" dirty="0">
                <a:solidFill>
                  <a:schemeClr val="tx1">
                    <a:lumMod val="75000"/>
                    <a:lumOff val="25000"/>
                  </a:schemeClr>
                </a:solidFill>
              </a:rPr>
              <a:t>1,254,117 acres (5,075.23 km</a:t>
            </a:r>
            <a:r>
              <a:rPr lang="en-US" sz="2800" baseline="30000" dirty="0">
                <a:solidFill>
                  <a:schemeClr val="tx1">
                    <a:lumMod val="75000"/>
                    <a:lumOff val="25000"/>
                  </a:schemeClr>
                </a:solidFill>
              </a:rPr>
              <a:t>2</a:t>
            </a:r>
            <a:r>
              <a:rPr lang="en-US" sz="2800" dirty="0">
                <a:solidFill>
                  <a:schemeClr val="tx1">
                    <a:lumMod val="75000"/>
                    <a:lumOff val="25000"/>
                  </a:schemeClr>
                </a:solidFill>
              </a:rPr>
              <a:t>)</a:t>
            </a:r>
          </a:p>
          <a:p>
            <a:pPr marL="342900" lvl="0" indent="-342900">
              <a:lnSpc>
                <a:spcPct val="120000"/>
              </a:lnSpc>
              <a:spcBef>
                <a:spcPts val="1000"/>
              </a:spcBef>
              <a:spcAft>
                <a:spcPts val="600"/>
              </a:spcAft>
              <a:buClr>
                <a:srgbClr val="2E8652"/>
              </a:buClr>
              <a:buFont typeface="Wingdings 3" panose="05040102010807070707" pitchFamily="18" charset="2"/>
              <a:buChar char="}"/>
            </a:pPr>
            <a:r>
              <a:rPr lang="en-US" sz="2800" dirty="0">
                <a:solidFill>
                  <a:schemeClr val="tx1">
                    <a:lumMod val="75000"/>
                    <a:lumOff val="25000"/>
                  </a:schemeClr>
                </a:solidFill>
              </a:rPr>
              <a:t>Central on the Colorado Plateau</a:t>
            </a:r>
          </a:p>
          <a:p>
            <a:pPr marL="342900" lvl="0" indent="-342900">
              <a:lnSpc>
                <a:spcPct val="120000"/>
              </a:lnSpc>
              <a:spcBef>
                <a:spcPts val="1000"/>
              </a:spcBef>
              <a:spcAft>
                <a:spcPts val="600"/>
              </a:spcAft>
              <a:buClr>
                <a:srgbClr val="2E8652"/>
              </a:buClr>
              <a:buFont typeface="Wingdings 3" panose="05040102010807070707" pitchFamily="18" charset="2"/>
              <a:buChar char="}"/>
            </a:pPr>
            <a:endParaRPr lang="en-US" sz="2200" b="1"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93912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96" y="2128467"/>
            <a:ext cx="5638240" cy="3703711"/>
          </a:xfrm>
          <a:prstGeom prst="rect">
            <a:avLst/>
          </a:prstGeom>
        </p:spPr>
      </p:pic>
      <p:cxnSp>
        <p:nvCxnSpPr>
          <p:cNvPr id="5" name="Elbow Connector 4"/>
          <p:cNvCxnSpPr/>
          <p:nvPr/>
        </p:nvCxnSpPr>
        <p:spPr>
          <a:xfrm>
            <a:off x="0" y="1635162"/>
            <a:ext cx="12192000" cy="5034579"/>
          </a:xfrm>
          <a:prstGeom prst="bentConnector3">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000124" y="601792"/>
            <a:ext cx="10233148" cy="479425"/>
          </a:xfrm>
        </p:spPr>
        <p:txBody>
          <a:bodyPr/>
          <a:lstStyle/>
          <a:p>
            <a:pPr algn="ctr"/>
            <a:r>
              <a:rPr lang="en-US" dirty="0"/>
              <a:t>Glen Canyon National Recreation Area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2813" y="2128467"/>
            <a:ext cx="5638240" cy="3703711"/>
          </a:xfrm>
          <a:prstGeom prst="rect">
            <a:avLst/>
          </a:prstGeom>
        </p:spPr>
      </p:pic>
      <p:sp>
        <p:nvSpPr>
          <p:cNvPr id="7" name="TextBox 6"/>
          <p:cNvSpPr txBox="1"/>
          <p:nvPr/>
        </p:nvSpPr>
        <p:spPr>
          <a:xfrm>
            <a:off x="5479537" y="5750390"/>
            <a:ext cx="451821" cy="253916"/>
          </a:xfrm>
          <a:prstGeom prst="rect">
            <a:avLst/>
          </a:prstGeom>
          <a:noFill/>
        </p:spPr>
        <p:txBody>
          <a:bodyPr wrap="square" rtlCol="0">
            <a:spAutoFit/>
          </a:bodyPr>
          <a:lstStyle/>
          <a:p>
            <a:r>
              <a:rPr lang="en-US" sz="1050" dirty="0">
                <a:solidFill>
                  <a:srgbClr val="F8F8F8"/>
                </a:solidFill>
              </a:rPr>
              <a:t>NPS</a:t>
            </a:r>
          </a:p>
        </p:txBody>
      </p:sp>
      <p:sp>
        <p:nvSpPr>
          <p:cNvPr id="9" name="TextBox 8"/>
          <p:cNvSpPr txBox="1"/>
          <p:nvPr/>
        </p:nvSpPr>
        <p:spPr>
          <a:xfrm>
            <a:off x="11464528" y="5750390"/>
            <a:ext cx="451821" cy="253916"/>
          </a:xfrm>
          <a:prstGeom prst="rect">
            <a:avLst/>
          </a:prstGeom>
          <a:noFill/>
        </p:spPr>
        <p:txBody>
          <a:bodyPr wrap="square" rtlCol="0">
            <a:spAutoFit/>
          </a:bodyPr>
          <a:lstStyle/>
          <a:p>
            <a:r>
              <a:rPr lang="en-US" sz="1050" dirty="0">
                <a:solidFill>
                  <a:srgbClr val="F8F8F8"/>
                </a:solidFill>
              </a:rPr>
              <a:t>NPS</a:t>
            </a:r>
          </a:p>
        </p:txBody>
      </p:sp>
      <p:sp>
        <p:nvSpPr>
          <p:cNvPr id="10" name="TextBox 9"/>
          <p:cNvSpPr txBox="1"/>
          <p:nvPr/>
        </p:nvSpPr>
        <p:spPr>
          <a:xfrm>
            <a:off x="1760610" y="6037634"/>
            <a:ext cx="2509611" cy="400110"/>
          </a:xfrm>
          <a:prstGeom prst="rect">
            <a:avLst/>
          </a:prstGeom>
          <a:noFill/>
        </p:spPr>
        <p:txBody>
          <a:bodyPr wrap="square" rtlCol="0">
            <a:spAutoFit/>
          </a:bodyPr>
          <a:lstStyle/>
          <a:p>
            <a:pPr algn="ctr"/>
            <a:r>
              <a:rPr lang="en-US" sz="2000" dirty="0">
                <a:solidFill>
                  <a:schemeClr val="tx1">
                    <a:lumMod val="75000"/>
                    <a:lumOff val="25000"/>
                  </a:schemeClr>
                </a:solidFill>
              </a:rPr>
              <a:t>Reflection Canyon</a:t>
            </a:r>
          </a:p>
        </p:txBody>
      </p:sp>
      <p:sp>
        <p:nvSpPr>
          <p:cNvPr id="11" name="TextBox 10"/>
          <p:cNvSpPr txBox="1"/>
          <p:nvPr/>
        </p:nvSpPr>
        <p:spPr>
          <a:xfrm>
            <a:off x="7568171" y="6037634"/>
            <a:ext cx="3187524" cy="400110"/>
          </a:xfrm>
          <a:prstGeom prst="rect">
            <a:avLst/>
          </a:prstGeom>
          <a:noFill/>
        </p:spPr>
        <p:txBody>
          <a:bodyPr wrap="square" rtlCol="0">
            <a:spAutoFit/>
          </a:bodyPr>
          <a:lstStyle/>
          <a:p>
            <a:r>
              <a:rPr lang="en-US" sz="2000" dirty="0">
                <a:solidFill>
                  <a:schemeClr val="tx1">
                    <a:lumMod val="75000"/>
                    <a:lumOff val="25000"/>
                  </a:schemeClr>
                </a:solidFill>
              </a:rPr>
              <a:t>Lake Powell – Padre Bay</a:t>
            </a:r>
          </a:p>
        </p:txBody>
      </p:sp>
      <p:sp>
        <p:nvSpPr>
          <p:cNvPr id="13" name="TextBox 12"/>
          <p:cNvSpPr txBox="1"/>
          <p:nvPr/>
        </p:nvSpPr>
        <p:spPr>
          <a:xfrm>
            <a:off x="4422264" y="5496474"/>
            <a:ext cx="1412272" cy="253916"/>
          </a:xfrm>
          <a:prstGeom prst="rect">
            <a:avLst/>
          </a:prstGeom>
          <a:noFill/>
        </p:spPr>
        <p:txBody>
          <a:bodyPr wrap="square" rtlCol="0">
            <a:spAutoFit/>
          </a:bodyPr>
          <a:lstStyle/>
          <a:p>
            <a:r>
              <a:rPr lang="en-US" sz="1050" dirty="0">
                <a:solidFill>
                  <a:srgbClr val="F8F8F8"/>
                </a:solidFill>
              </a:rPr>
              <a:t>Image Credit: NPS</a:t>
            </a:r>
          </a:p>
        </p:txBody>
      </p:sp>
      <p:sp>
        <p:nvSpPr>
          <p:cNvPr id="14" name="TextBox 13"/>
          <p:cNvSpPr txBox="1"/>
          <p:nvPr/>
        </p:nvSpPr>
        <p:spPr>
          <a:xfrm>
            <a:off x="10607937" y="5506746"/>
            <a:ext cx="1412272" cy="253916"/>
          </a:xfrm>
          <a:prstGeom prst="rect">
            <a:avLst/>
          </a:prstGeom>
          <a:noFill/>
        </p:spPr>
        <p:txBody>
          <a:bodyPr wrap="square" rtlCol="0">
            <a:spAutoFit/>
          </a:bodyPr>
          <a:lstStyle/>
          <a:p>
            <a:r>
              <a:rPr lang="en-US" sz="1050" dirty="0">
                <a:solidFill>
                  <a:srgbClr val="F8F8F8"/>
                </a:solidFill>
              </a:rPr>
              <a:t>Image Credit: NPS</a:t>
            </a:r>
          </a:p>
        </p:txBody>
      </p:sp>
    </p:spTree>
    <p:extLst>
      <p:ext uri="{BB962C8B-B14F-4D97-AF65-F5344CB8AC3E}">
        <p14:creationId xmlns:p14="http://schemas.microsoft.com/office/powerpoint/2010/main" val="1016621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8855" y="194473"/>
            <a:ext cx="8354291" cy="6469054"/>
          </a:xfrm>
          <a:prstGeom prst="rect">
            <a:avLst/>
          </a:prstGeom>
          <a:noFill/>
          <a:ln w="57150">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676" y="491220"/>
            <a:ext cx="6762648" cy="5071986"/>
          </a:xfrm>
          <a:prstGeom prst="rect">
            <a:avLst/>
          </a:prstGeom>
        </p:spPr>
      </p:pic>
      <p:sp>
        <p:nvSpPr>
          <p:cNvPr id="9" name="TextBox 8"/>
          <p:cNvSpPr txBox="1"/>
          <p:nvPr/>
        </p:nvSpPr>
        <p:spPr>
          <a:xfrm>
            <a:off x="4948870" y="5859953"/>
            <a:ext cx="2294260" cy="400110"/>
          </a:xfrm>
          <a:prstGeom prst="rect">
            <a:avLst/>
          </a:prstGeom>
          <a:noFill/>
        </p:spPr>
        <p:txBody>
          <a:bodyPr wrap="square" rtlCol="0">
            <a:spAutoFit/>
          </a:bodyPr>
          <a:lstStyle/>
          <a:p>
            <a:pPr algn="ctr"/>
            <a:r>
              <a:rPr lang="en-US" sz="2000" dirty="0">
                <a:solidFill>
                  <a:schemeClr val="tx1">
                    <a:lumMod val="75000"/>
                    <a:lumOff val="25000"/>
                  </a:schemeClr>
                </a:solidFill>
              </a:rPr>
              <a:t>Hanging Garden</a:t>
            </a:r>
          </a:p>
        </p:txBody>
      </p:sp>
      <p:sp>
        <p:nvSpPr>
          <p:cNvPr id="10" name="TextBox 9"/>
          <p:cNvSpPr txBox="1"/>
          <p:nvPr/>
        </p:nvSpPr>
        <p:spPr>
          <a:xfrm>
            <a:off x="8065052" y="5309290"/>
            <a:ext cx="1412272" cy="253916"/>
          </a:xfrm>
          <a:prstGeom prst="rect">
            <a:avLst/>
          </a:prstGeom>
          <a:noFill/>
        </p:spPr>
        <p:txBody>
          <a:bodyPr wrap="square" rtlCol="0">
            <a:spAutoFit/>
          </a:bodyPr>
          <a:lstStyle/>
          <a:p>
            <a:r>
              <a:rPr lang="en-US" sz="1050" dirty="0">
                <a:solidFill>
                  <a:srgbClr val="F8F8F8"/>
                </a:solidFill>
              </a:rPr>
              <a:t>Image Credit: NPS</a:t>
            </a:r>
          </a:p>
        </p:txBody>
      </p:sp>
    </p:spTree>
    <p:extLst>
      <p:ext uri="{BB962C8B-B14F-4D97-AF65-F5344CB8AC3E}">
        <p14:creationId xmlns:p14="http://schemas.microsoft.com/office/powerpoint/2010/main" val="3028661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Archeological and Cultural Sites</a:t>
            </a:r>
          </a:p>
        </p:txBody>
      </p:sp>
      <p:cxnSp>
        <p:nvCxnSpPr>
          <p:cNvPr id="12" name="Straight Connector 11"/>
          <p:cNvCxnSpPr/>
          <p:nvPr/>
        </p:nvCxnSpPr>
        <p:spPr>
          <a:xfrm>
            <a:off x="3651275" y="3066514"/>
            <a:ext cx="5181600" cy="0"/>
          </a:xfrm>
          <a:prstGeom prst="line">
            <a:avLst/>
          </a:prstGeom>
          <a:ln w="38100" cmpd="sng">
            <a:solidFill>
              <a:srgbClr val="54823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5676" y="3110100"/>
            <a:ext cx="1219200" cy="523220"/>
          </a:xfrm>
          <a:prstGeom prst="rect">
            <a:avLst/>
          </a:prstGeom>
          <a:noFill/>
        </p:spPr>
        <p:txBody>
          <a:bodyPr wrap="square" rtlCol="0">
            <a:spAutoFit/>
          </a:bodyPr>
          <a:lstStyle/>
          <a:p>
            <a:r>
              <a:rPr lang="en-US" sz="2800" spc="-150" dirty="0">
                <a:solidFill>
                  <a:schemeClr val="tx1">
                    <a:lumMod val="75000"/>
                    <a:lumOff val="25000"/>
                  </a:schemeClr>
                </a:solidFill>
                <a:latin typeface="Century Gothic" panose="020B0502020202020204" pitchFamily="34" charset="0"/>
              </a:rPr>
              <a:t>11,500</a:t>
            </a:r>
          </a:p>
        </p:txBody>
      </p:sp>
      <p:sp>
        <p:nvSpPr>
          <p:cNvPr id="14" name="TextBox 13"/>
          <p:cNvSpPr txBox="1"/>
          <p:nvPr/>
        </p:nvSpPr>
        <p:spPr>
          <a:xfrm>
            <a:off x="10012553" y="3110100"/>
            <a:ext cx="1333500" cy="523220"/>
          </a:xfrm>
          <a:prstGeom prst="rect">
            <a:avLst/>
          </a:prstGeom>
          <a:noFill/>
        </p:spPr>
        <p:txBody>
          <a:bodyPr wrap="square" rtlCol="0">
            <a:spAutoFit/>
          </a:bodyPr>
          <a:lstStyle/>
          <a:p>
            <a:r>
              <a:rPr lang="en-US" sz="2800" spc="-150" dirty="0">
                <a:solidFill>
                  <a:schemeClr val="tx1">
                    <a:lumMod val="75000"/>
                    <a:lumOff val="25000"/>
                  </a:schemeClr>
                </a:solidFill>
                <a:latin typeface="Century Gothic" panose="020B0502020202020204" pitchFamily="34" charset="0"/>
              </a:rPr>
              <a:t>Present</a:t>
            </a:r>
          </a:p>
        </p:txBody>
      </p:sp>
      <p:sp>
        <p:nvSpPr>
          <p:cNvPr id="15" name="TextBox 14"/>
          <p:cNvSpPr txBox="1"/>
          <p:nvPr/>
        </p:nvSpPr>
        <p:spPr>
          <a:xfrm>
            <a:off x="1370076" y="3437737"/>
            <a:ext cx="114300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BCE</a:t>
            </a:r>
          </a:p>
        </p:txBody>
      </p:sp>
      <p:sp>
        <p:nvSpPr>
          <p:cNvPr id="16" name="TextBox 15"/>
          <p:cNvSpPr txBox="1"/>
          <p:nvPr/>
        </p:nvSpPr>
        <p:spPr>
          <a:xfrm>
            <a:off x="11117453" y="3442109"/>
            <a:ext cx="45720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CE</a:t>
            </a:r>
          </a:p>
        </p:txBody>
      </p:sp>
      <p:sp>
        <p:nvSpPr>
          <p:cNvPr id="17" name="TextBox 16"/>
          <p:cNvSpPr txBox="1"/>
          <p:nvPr/>
        </p:nvSpPr>
        <p:spPr>
          <a:xfrm>
            <a:off x="4999612" y="3110100"/>
            <a:ext cx="1143000" cy="523220"/>
          </a:xfrm>
          <a:prstGeom prst="rect">
            <a:avLst/>
          </a:prstGeom>
          <a:noFill/>
        </p:spPr>
        <p:txBody>
          <a:bodyPr wrap="square" rtlCol="0">
            <a:spAutoFit/>
          </a:bodyPr>
          <a:lstStyle/>
          <a:p>
            <a:pPr algn="ctr"/>
            <a:r>
              <a:rPr lang="en-US" sz="2800" spc="-150" dirty="0">
                <a:solidFill>
                  <a:schemeClr val="tx1">
                    <a:lumMod val="75000"/>
                    <a:lumOff val="25000"/>
                  </a:schemeClr>
                </a:solidFill>
                <a:latin typeface="Century Gothic" panose="020B0502020202020204" pitchFamily="34" charset="0"/>
              </a:rPr>
              <a:t>5000</a:t>
            </a:r>
          </a:p>
        </p:txBody>
      </p:sp>
      <p:sp>
        <p:nvSpPr>
          <p:cNvPr id="18" name="TextBox 17"/>
          <p:cNvSpPr txBox="1"/>
          <p:nvPr/>
        </p:nvSpPr>
        <p:spPr>
          <a:xfrm>
            <a:off x="8382000" y="3081903"/>
            <a:ext cx="1143000" cy="523220"/>
          </a:xfrm>
          <a:prstGeom prst="rect">
            <a:avLst/>
          </a:prstGeom>
          <a:noFill/>
        </p:spPr>
        <p:txBody>
          <a:bodyPr wrap="square" rtlCol="0">
            <a:spAutoFit/>
          </a:bodyPr>
          <a:lstStyle/>
          <a:p>
            <a:pPr algn="ctr"/>
            <a:r>
              <a:rPr lang="en-US" sz="2800" spc="-300" dirty="0">
                <a:solidFill>
                  <a:schemeClr val="tx1">
                    <a:lumMod val="75000"/>
                    <a:lumOff val="25000"/>
                  </a:schemeClr>
                </a:solidFill>
                <a:latin typeface="Century Gothic" panose="020B0502020202020204" pitchFamily="34" charset="0"/>
              </a:rPr>
              <a:t>0</a:t>
            </a:r>
          </a:p>
        </p:txBody>
      </p:sp>
      <p:sp>
        <p:nvSpPr>
          <p:cNvPr id="19" name="TextBox 18"/>
          <p:cNvSpPr txBox="1"/>
          <p:nvPr/>
        </p:nvSpPr>
        <p:spPr>
          <a:xfrm>
            <a:off x="6070437" y="3664484"/>
            <a:ext cx="3982380" cy="923330"/>
          </a:xfrm>
          <a:prstGeom prst="rect">
            <a:avLst/>
          </a:prstGeom>
          <a:noFill/>
          <a:ln>
            <a:solidFill>
              <a:schemeClr val="tx1">
                <a:lumMod val="75000"/>
                <a:lumOff val="25000"/>
              </a:schemeClr>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Early transition from hunting &amp; gathering to cultivation</a:t>
            </a:r>
          </a:p>
          <a:p>
            <a:pPr algn="ctr"/>
            <a:r>
              <a:rPr lang="en-US" dirty="0">
                <a:solidFill>
                  <a:schemeClr val="tx1">
                    <a:lumMod val="75000"/>
                    <a:lumOff val="25000"/>
                  </a:schemeClr>
                </a:solidFill>
                <a:latin typeface="Century Gothic" panose="020B0502020202020204" pitchFamily="34" charset="0"/>
              </a:rPr>
              <a:t>ca. 400 – 500 CE</a:t>
            </a:r>
          </a:p>
        </p:txBody>
      </p:sp>
      <p:sp>
        <p:nvSpPr>
          <p:cNvPr id="20" name="TextBox 19"/>
          <p:cNvSpPr txBox="1"/>
          <p:nvPr/>
        </p:nvSpPr>
        <p:spPr>
          <a:xfrm>
            <a:off x="669933" y="1156715"/>
            <a:ext cx="2514600" cy="1477328"/>
          </a:xfrm>
          <a:prstGeom prst="rect">
            <a:avLst/>
          </a:prstGeom>
          <a:noFill/>
          <a:ln>
            <a:solidFill>
              <a:schemeClr val="tx1">
                <a:lumMod val="75000"/>
                <a:lumOff val="25000"/>
              </a:schemeClr>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Clovis and Folsom projectile points: nomadic big game hunters</a:t>
            </a:r>
          </a:p>
          <a:p>
            <a:pPr algn="ctr"/>
            <a:r>
              <a:rPr lang="en-US" dirty="0">
                <a:solidFill>
                  <a:schemeClr val="tx1">
                    <a:lumMod val="75000"/>
                    <a:lumOff val="25000"/>
                  </a:schemeClr>
                </a:solidFill>
                <a:latin typeface="Century Gothic" panose="020B0502020202020204" pitchFamily="34" charset="0"/>
              </a:rPr>
              <a:t>ca. 11500 – 8050 BCE</a:t>
            </a:r>
          </a:p>
        </p:txBody>
      </p:sp>
      <p:cxnSp>
        <p:nvCxnSpPr>
          <p:cNvPr id="21" name="Elbow Connector 20"/>
          <p:cNvCxnSpPr/>
          <p:nvPr/>
        </p:nvCxnSpPr>
        <p:spPr>
          <a:xfrm rot="16200000" flipH="1">
            <a:off x="2768770" y="2703530"/>
            <a:ext cx="406061" cy="304800"/>
          </a:xfrm>
          <a:prstGeom prst="bentConnector3">
            <a:avLst>
              <a:gd name="adj1" fmla="val 50000"/>
            </a:avLst>
          </a:prstGeom>
          <a:ln w="9525">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62098" y="3133173"/>
            <a:ext cx="95920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65276" y="3058961"/>
            <a:ext cx="2441448" cy="0"/>
          </a:xfrm>
          <a:prstGeom prst="line">
            <a:avLst/>
          </a:prstGeom>
          <a:ln w="38100"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5400000">
            <a:off x="10417224" y="2467740"/>
            <a:ext cx="688361" cy="526524"/>
          </a:xfrm>
          <a:prstGeom prst="bentConnector3">
            <a:avLst>
              <a:gd name="adj1" fmla="val 50000"/>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738240" y="1207582"/>
            <a:ext cx="2380327" cy="1200329"/>
          </a:xfrm>
          <a:prstGeom prst="rect">
            <a:avLst/>
          </a:prstGeom>
          <a:noFill/>
          <a:ln>
            <a:solidFill>
              <a:srgbClr val="404040"/>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Spanish and Mormon Settlement </a:t>
            </a:r>
          </a:p>
          <a:p>
            <a:pPr algn="ctr"/>
            <a:r>
              <a:rPr lang="en-US" dirty="0">
                <a:solidFill>
                  <a:schemeClr val="tx1">
                    <a:lumMod val="75000"/>
                    <a:lumOff val="25000"/>
                  </a:schemeClr>
                </a:solidFill>
                <a:latin typeface="Century Gothic" panose="020B0502020202020204" pitchFamily="34" charset="0"/>
              </a:rPr>
              <a:t>ca. 1776 CE - Present</a:t>
            </a:r>
          </a:p>
        </p:txBody>
      </p:sp>
      <p:cxnSp>
        <p:nvCxnSpPr>
          <p:cNvPr id="27" name="Elbow Connector 26"/>
          <p:cNvCxnSpPr/>
          <p:nvPr/>
        </p:nvCxnSpPr>
        <p:spPr>
          <a:xfrm rot="16200000" flipH="1">
            <a:off x="5129831" y="2646131"/>
            <a:ext cx="557624" cy="283141"/>
          </a:xfrm>
          <a:prstGeom prst="bentConnector3">
            <a:avLst>
              <a:gd name="adj1" fmla="val 50000"/>
            </a:avLst>
          </a:prstGeom>
          <a:ln w="9525">
            <a:solidFill>
              <a:srgbClr val="40404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53216" y="1301404"/>
            <a:ext cx="2281197" cy="1200329"/>
          </a:xfrm>
          <a:prstGeom prst="rect">
            <a:avLst/>
          </a:prstGeom>
          <a:noFill/>
          <a:ln>
            <a:solidFill>
              <a:srgbClr val="404040"/>
            </a:solidFill>
          </a:ln>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Widespread hunting &amp; gathering</a:t>
            </a:r>
          </a:p>
          <a:p>
            <a:pPr algn="ctr"/>
            <a:r>
              <a:rPr lang="en-US" dirty="0">
                <a:solidFill>
                  <a:schemeClr val="tx1">
                    <a:lumMod val="75000"/>
                    <a:lumOff val="25000"/>
                  </a:schemeClr>
                </a:solidFill>
                <a:latin typeface="Century Gothic" panose="020B0502020202020204" pitchFamily="34" charset="0"/>
              </a:rPr>
              <a:t>ca. 8050 – 400 BCE</a:t>
            </a:r>
          </a:p>
        </p:txBody>
      </p:sp>
      <p:cxnSp>
        <p:nvCxnSpPr>
          <p:cNvPr id="29" name="Elbow Connector 28"/>
          <p:cNvCxnSpPr/>
          <p:nvPr/>
        </p:nvCxnSpPr>
        <p:spPr>
          <a:xfrm rot="5400000">
            <a:off x="9180461" y="3281406"/>
            <a:ext cx="478934" cy="315790"/>
          </a:xfrm>
          <a:prstGeom prst="bentConnector3">
            <a:avLst>
              <a:gd name="adj1" fmla="val 50000"/>
            </a:avLst>
          </a:prstGeom>
          <a:ln w="9525">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509261" y="3199832"/>
            <a:ext cx="140081" cy="1"/>
          </a:xfrm>
          <a:prstGeom prst="line">
            <a:avLst/>
          </a:prstGeom>
          <a:ln w="38100" cmpd="sng">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315826" y="3060652"/>
            <a:ext cx="338328" cy="5862"/>
          </a:xfrm>
          <a:prstGeom prst="line">
            <a:avLst/>
          </a:prstGeom>
          <a:ln w="38100" cmpd="sng">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descr="glca rainbow.jpg"/>
          <p:cNvPicPr>
            <a:picLocks noChangeAspect="1"/>
          </p:cNvPicPr>
          <p:nvPr/>
        </p:nvPicPr>
        <p:blipFill rotWithShape="1">
          <a:blip r:embed="rId3" cstate="print">
            <a:extLst>
              <a:ext uri="{28A0092B-C50C-407E-A947-70E740481C1C}">
                <a14:useLocalDpi xmlns:a14="http://schemas.microsoft.com/office/drawing/2010/main" val="0"/>
              </a:ext>
            </a:extLst>
          </a:blip>
          <a:srcRect t="49781" b="26210"/>
          <a:stretch/>
        </p:blipFill>
        <p:spPr>
          <a:xfrm>
            <a:off x="0" y="4662578"/>
            <a:ext cx="12192000" cy="2195422"/>
          </a:xfrm>
          <a:prstGeom prst="rect">
            <a:avLst/>
          </a:prstGeom>
        </p:spPr>
      </p:pic>
      <p:sp>
        <p:nvSpPr>
          <p:cNvPr id="40" name="TextBox 39"/>
          <p:cNvSpPr txBox="1"/>
          <p:nvPr/>
        </p:nvSpPr>
        <p:spPr>
          <a:xfrm>
            <a:off x="0" y="6582560"/>
            <a:ext cx="914400" cy="253916"/>
          </a:xfrm>
          <a:prstGeom prst="rect">
            <a:avLst/>
          </a:prstGeom>
          <a:noFill/>
        </p:spPr>
        <p:txBody>
          <a:bodyPr wrap="square" rtlCol="0">
            <a:spAutoFit/>
          </a:bodyPr>
          <a:lstStyle/>
          <a:p>
            <a:r>
              <a:rPr lang="en-US" sz="1050" dirty="0">
                <a:solidFill>
                  <a:schemeClr val="bg1">
                    <a:alpha val="69000"/>
                  </a:schemeClr>
                </a:solidFill>
                <a:latin typeface="Century Gothic" panose="020B0502020202020204" pitchFamily="34" charset="0"/>
              </a:rPr>
              <a:t>Photo: NPS</a:t>
            </a:r>
          </a:p>
        </p:txBody>
      </p:sp>
    </p:spTree>
    <p:extLst>
      <p:ext uri="{BB962C8B-B14F-4D97-AF65-F5344CB8AC3E}">
        <p14:creationId xmlns:p14="http://schemas.microsoft.com/office/powerpoint/2010/main" val="121324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a:t>
            </a:r>
          </a:p>
        </p:txBody>
      </p:sp>
      <p:sp>
        <p:nvSpPr>
          <p:cNvPr id="4" name="Text Placeholder 3"/>
          <p:cNvSpPr>
            <a:spLocks noGrp="1"/>
          </p:cNvSpPr>
          <p:nvPr>
            <p:ph type="body" sz="half" idx="2"/>
          </p:nvPr>
        </p:nvSpPr>
        <p:spPr>
          <a:xfrm>
            <a:off x="7169364" y="2437425"/>
            <a:ext cx="4374935" cy="2783251"/>
          </a:xfrm>
        </p:spPr>
        <p:txBody>
          <a:bodyPr>
            <a:normAutofit/>
          </a:bodyPr>
          <a:lstStyle/>
          <a:p>
            <a:pPr algn="ctr"/>
            <a:r>
              <a:rPr lang="en-US" sz="2800" dirty="0"/>
              <a:t>The preservation of </a:t>
            </a:r>
            <a:r>
              <a:rPr lang="en-US" sz="2800" b="1" dirty="0">
                <a:solidFill>
                  <a:srgbClr val="2E8652"/>
                </a:solidFill>
              </a:rPr>
              <a:t>cultural resources </a:t>
            </a:r>
            <a:r>
              <a:rPr lang="en-US" sz="2800" dirty="0"/>
              <a:t>and </a:t>
            </a:r>
            <a:r>
              <a:rPr lang="en-US" sz="2800" b="1" dirty="0">
                <a:solidFill>
                  <a:srgbClr val="2E8652"/>
                </a:solidFill>
              </a:rPr>
              <a:t>archeological sites </a:t>
            </a:r>
            <a:r>
              <a:rPr lang="en-US" sz="2800" dirty="0"/>
              <a:t>are a top priority in Glen Canyon National Recreation area (GCNRA)</a:t>
            </a:r>
          </a:p>
        </p:txBody>
      </p:sp>
      <p:cxnSp>
        <p:nvCxnSpPr>
          <p:cNvPr id="7" name="Straight Connector 6"/>
          <p:cNvCxnSpPr/>
          <p:nvPr/>
        </p:nvCxnSpPr>
        <p:spPr>
          <a:xfrm>
            <a:off x="609600" y="1399607"/>
            <a:ext cx="11285692" cy="0"/>
          </a:xfrm>
          <a:prstGeom prst="line">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600" y="6250402"/>
            <a:ext cx="11285692" cy="8092"/>
          </a:xfrm>
          <a:prstGeom prst="line">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5302" r="5302"/>
          <a:stretch>
            <a:fillRect/>
          </a:stretch>
        </p:blipFill>
        <p:spPr>
          <a:xfrm>
            <a:off x="609599" y="1414998"/>
            <a:ext cx="5801833" cy="4820014"/>
          </a:xfrm>
        </p:spPr>
      </p:pic>
      <p:sp>
        <p:nvSpPr>
          <p:cNvPr id="10" name="TextBox 9"/>
          <p:cNvSpPr txBox="1"/>
          <p:nvPr/>
        </p:nvSpPr>
        <p:spPr>
          <a:xfrm>
            <a:off x="4840174" y="5988394"/>
            <a:ext cx="1412272" cy="253916"/>
          </a:xfrm>
          <a:prstGeom prst="rect">
            <a:avLst/>
          </a:prstGeom>
          <a:noFill/>
        </p:spPr>
        <p:txBody>
          <a:bodyPr wrap="square" rtlCol="0">
            <a:spAutoFit/>
          </a:bodyPr>
          <a:lstStyle/>
          <a:p>
            <a:r>
              <a:rPr lang="en-US" sz="1050" dirty="0">
                <a:solidFill>
                  <a:srgbClr val="F8F8F8"/>
                </a:solidFill>
              </a:rPr>
              <a:t>Image Credit: NPS</a:t>
            </a:r>
          </a:p>
        </p:txBody>
      </p:sp>
    </p:spTree>
    <p:extLst>
      <p:ext uri="{BB962C8B-B14F-4D97-AF65-F5344CB8AC3E}">
        <p14:creationId xmlns:p14="http://schemas.microsoft.com/office/powerpoint/2010/main" val="3877885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a:t>
            </a:r>
          </a:p>
        </p:txBody>
      </p:sp>
      <p:pic>
        <p:nvPicPr>
          <p:cNvPr id="5" name="Picture Placeholder 4"/>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10268" r="10268"/>
          <a:stretch>
            <a:fillRect/>
          </a:stretch>
        </p:blipFill>
        <p:spPr>
          <a:xfrm>
            <a:off x="609600" y="1399607"/>
            <a:ext cx="5791200" cy="4858887"/>
          </a:xfrm>
        </p:spPr>
      </p:pic>
      <p:sp>
        <p:nvSpPr>
          <p:cNvPr id="4" name="Text Placeholder 3"/>
          <p:cNvSpPr>
            <a:spLocks noGrp="1"/>
          </p:cNvSpPr>
          <p:nvPr>
            <p:ph type="body" sz="half" idx="2"/>
          </p:nvPr>
        </p:nvSpPr>
        <p:spPr>
          <a:xfrm>
            <a:off x="7169364" y="2437425"/>
            <a:ext cx="4374935" cy="2783251"/>
          </a:xfrm>
        </p:spPr>
        <p:txBody>
          <a:bodyPr>
            <a:normAutofit/>
          </a:bodyPr>
          <a:lstStyle/>
          <a:p>
            <a:pPr algn="ctr"/>
            <a:r>
              <a:rPr lang="en-US" sz="2800" dirty="0"/>
              <a:t>The preservation of </a:t>
            </a:r>
            <a:r>
              <a:rPr lang="en-US" sz="2800" b="1" dirty="0">
                <a:solidFill>
                  <a:srgbClr val="2E8652"/>
                </a:solidFill>
              </a:rPr>
              <a:t>cultural resources </a:t>
            </a:r>
            <a:r>
              <a:rPr lang="en-US" sz="2800" dirty="0"/>
              <a:t>and </a:t>
            </a:r>
            <a:r>
              <a:rPr lang="en-US" sz="2800" b="1" dirty="0">
                <a:solidFill>
                  <a:srgbClr val="2E8652"/>
                </a:solidFill>
              </a:rPr>
              <a:t>archeological sites </a:t>
            </a:r>
            <a:r>
              <a:rPr lang="en-US" sz="2800" dirty="0"/>
              <a:t>are a top priority in Glen Canyon National Recreation area (GCNRA)</a:t>
            </a:r>
          </a:p>
        </p:txBody>
      </p:sp>
      <p:cxnSp>
        <p:nvCxnSpPr>
          <p:cNvPr id="7" name="Straight Connector 6"/>
          <p:cNvCxnSpPr/>
          <p:nvPr/>
        </p:nvCxnSpPr>
        <p:spPr>
          <a:xfrm>
            <a:off x="609600" y="1399607"/>
            <a:ext cx="11285692" cy="0"/>
          </a:xfrm>
          <a:prstGeom prst="line">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9600" y="6250402"/>
            <a:ext cx="11285692" cy="8092"/>
          </a:xfrm>
          <a:prstGeom prst="line">
            <a:avLst/>
          </a:prstGeom>
          <a:ln w="38100">
            <a:solidFill>
              <a:srgbClr val="2E865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40174" y="5996485"/>
            <a:ext cx="1412272" cy="253916"/>
          </a:xfrm>
          <a:prstGeom prst="rect">
            <a:avLst/>
          </a:prstGeom>
          <a:noFill/>
        </p:spPr>
        <p:txBody>
          <a:bodyPr wrap="square" rtlCol="0">
            <a:spAutoFit/>
          </a:bodyPr>
          <a:lstStyle/>
          <a:p>
            <a:r>
              <a:rPr lang="en-US" sz="1050" dirty="0"/>
              <a:t>Image Credit: NPS</a:t>
            </a:r>
          </a:p>
        </p:txBody>
      </p:sp>
    </p:spTree>
    <p:extLst>
      <p:ext uri="{BB962C8B-B14F-4D97-AF65-F5344CB8AC3E}">
        <p14:creationId xmlns:p14="http://schemas.microsoft.com/office/powerpoint/2010/main" val="4168819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7554" y="1169927"/>
            <a:ext cx="5295900" cy="5326124"/>
          </a:xfrm>
          <a:prstGeom prst="rect">
            <a:avLst/>
          </a:prstGeom>
          <a:noFill/>
          <a:ln w="28575">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dirty="0"/>
              <a:t>Community Concerns</a:t>
            </a:r>
          </a:p>
        </p:txBody>
      </p:sp>
      <p:pic>
        <p:nvPicPr>
          <p:cNvPr id="5" name="Picture Placeholder 4"/>
          <p:cNvPicPr>
            <a:picLocks noGrp="1" noChangeAspect="1"/>
          </p:cNvPicPr>
          <p:nvPr>
            <p:ph type="pic" idx="10"/>
          </p:nvPr>
        </p:nvPicPr>
        <p:blipFill>
          <a:blip r:embed="rId3">
            <a:extLst>
              <a:ext uri="{28A0092B-C50C-407E-A947-70E740481C1C}">
                <a14:useLocalDpi xmlns:a14="http://schemas.microsoft.com/office/drawing/2010/main" val="0"/>
              </a:ext>
            </a:extLst>
          </a:blip>
          <a:srcRect l="10248" r="10248"/>
          <a:stretch>
            <a:fillRect/>
          </a:stretch>
        </p:blipFill>
        <p:spPr>
          <a:xfrm>
            <a:off x="5567741" y="1163576"/>
            <a:ext cx="6347762" cy="5326124"/>
          </a:xfrm>
        </p:spPr>
      </p:pic>
      <p:sp>
        <p:nvSpPr>
          <p:cNvPr id="4" name="Text Placeholder 3"/>
          <p:cNvSpPr>
            <a:spLocks noGrp="1"/>
          </p:cNvSpPr>
          <p:nvPr>
            <p:ph type="body" sz="half" idx="2"/>
          </p:nvPr>
        </p:nvSpPr>
        <p:spPr>
          <a:xfrm>
            <a:off x="278986" y="2252699"/>
            <a:ext cx="5267325" cy="3147877"/>
          </a:xfrm>
        </p:spPr>
        <p:txBody>
          <a:bodyPr>
            <a:normAutofit/>
          </a:bodyPr>
          <a:lstStyle/>
          <a:p>
            <a:pPr algn="ctr"/>
            <a:r>
              <a:rPr lang="en-US" sz="2800" dirty="0"/>
              <a:t>“The bottom line of all this work is that it’s critical for understanding </a:t>
            </a:r>
            <a:r>
              <a:rPr lang="en-US" sz="2800" b="1" dirty="0">
                <a:solidFill>
                  <a:srgbClr val="2E8652"/>
                </a:solidFill>
              </a:rPr>
              <a:t>erosion</a:t>
            </a:r>
            <a:r>
              <a:rPr lang="en-US" sz="2800" dirty="0"/>
              <a:t> rates and the loss of </a:t>
            </a:r>
            <a:r>
              <a:rPr lang="en-US" sz="2800" b="1" dirty="0">
                <a:solidFill>
                  <a:srgbClr val="2E8652"/>
                </a:solidFill>
              </a:rPr>
              <a:t>vegetation</a:t>
            </a:r>
            <a:r>
              <a:rPr lang="en-US" sz="2800" dirty="0"/>
              <a:t> on the landscape”</a:t>
            </a:r>
          </a:p>
          <a:p>
            <a:pPr algn="ctr"/>
            <a:endParaRPr lang="en-US" sz="2800" dirty="0"/>
          </a:p>
          <a:p>
            <a:pPr algn="ctr"/>
            <a:r>
              <a:rPr lang="en-US" sz="2800" dirty="0"/>
              <a:t>-John Spence, NPS</a:t>
            </a:r>
          </a:p>
        </p:txBody>
      </p:sp>
      <p:sp>
        <p:nvSpPr>
          <p:cNvPr id="7" name="Rectangle 6"/>
          <p:cNvSpPr/>
          <p:nvPr/>
        </p:nvSpPr>
        <p:spPr>
          <a:xfrm>
            <a:off x="5553455" y="1169928"/>
            <a:ext cx="6347762" cy="5326124"/>
          </a:xfrm>
          <a:prstGeom prst="rect">
            <a:avLst/>
          </a:prstGeom>
          <a:noFill/>
          <a:ln w="28575">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10488945" y="6235784"/>
            <a:ext cx="1412272" cy="253916"/>
          </a:xfrm>
          <a:prstGeom prst="rect">
            <a:avLst/>
          </a:prstGeom>
          <a:noFill/>
        </p:spPr>
        <p:txBody>
          <a:bodyPr wrap="square" rtlCol="0">
            <a:spAutoFit/>
          </a:bodyPr>
          <a:lstStyle/>
          <a:p>
            <a:r>
              <a:rPr lang="en-US" sz="1050" dirty="0">
                <a:solidFill>
                  <a:srgbClr val="F8F8F8"/>
                </a:solidFill>
              </a:rPr>
              <a:t>Image Credit: NPS</a:t>
            </a:r>
          </a:p>
        </p:txBody>
      </p:sp>
    </p:spTree>
    <p:extLst>
      <p:ext uri="{BB962C8B-B14F-4D97-AF65-F5344CB8AC3E}">
        <p14:creationId xmlns:p14="http://schemas.microsoft.com/office/powerpoint/2010/main" val="4054082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E865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5589</TotalTime>
  <Words>2074</Words>
  <Application>Microsoft Office PowerPoint</Application>
  <PresentationFormat>Widescreen</PresentationFormat>
  <Paragraphs>232</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Century Gothic</vt:lpstr>
      <vt:lpstr>Wingdings 3</vt:lpstr>
      <vt:lpstr>Office Theme</vt:lpstr>
      <vt:lpstr>1_Office Theme</vt:lpstr>
      <vt:lpstr>PowerPoint Presentation</vt:lpstr>
      <vt:lpstr>Partner</vt:lpstr>
      <vt:lpstr>Study Area</vt:lpstr>
      <vt:lpstr>Glen Canyon National Recreation Area</vt:lpstr>
      <vt:lpstr>PowerPoint Presentation</vt:lpstr>
      <vt:lpstr>Archeological and Cultural Sites</vt:lpstr>
      <vt:lpstr>Community Concerns</vt:lpstr>
      <vt:lpstr>Community Concerns</vt:lpstr>
      <vt:lpstr>Community Concerns</vt:lpstr>
      <vt:lpstr>Objectives</vt:lpstr>
      <vt:lpstr>Satellites and Sensors</vt:lpstr>
      <vt:lpstr>Methodology</vt:lpstr>
      <vt:lpstr>Annual Comparisons</vt:lpstr>
      <vt:lpstr>Cumulative Assessment </vt:lpstr>
      <vt:lpstr>Cumulative Assessment </vt:lpstr>
      <vt:lpstr>Conclusion/Partner Benefit</vt:lpstr>
      <vt:lpstr>Conclusion/Partner Benefit</vt:lpstr>
      <vt:lpstr>Acknowledgments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Kucera</dc:creator>
  <cp:lastModifiedBy>Clayton, Amanda L. (LARC-E3)[RSES]</cp:lastModifiedBy>
  <cp:revision>353</cp:revision>
  <dcterms:created xsi:type="dcterms:W3CDTF">2017-05-15T13:42:39Z</dcterms:created>
  <dcterms:modified xsi:type="dcterms:W3CDTF">2023-12-20T19:49:31Z</dcterms:modified>
</cp:coreProperties>
</file>