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75" r:id="rId2"/>
    <p:sldId id="286" r:id="rId3"/>
    <p:sldId id="296" r:id="rId4"/>
    <p:sldId id="287" r:id="rId5"/>
    <p:sldId id="298" r:id="rId6"/>
    <p:sldId id="307" r:id="rId7"/>
    <p:sldId id="305" r:id="rId8"/>
    <p:sldId id="300" r:id="rId9"/>
    <p:sldId id="308" r:id="rId10"/>
    <p:sldId id="301" r:id="rId11"/>
    <p:sldId id="302" r:id="rId12"/>
    <p:sldId id="306" r:id="rId13"/>
    <p:sldId id="293" r:id="rId14"/>
    <p:sldId id="294" r:id="rId15"/>
    <p:sldId id="292"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ichards, Suzannah R. (LARC-E3)[SSAI DEVELOP]" initials="RSR(D" lastIdx="1" clrIdx="6">
    <p:extLst/>
  </p:cmAuthor>
  <p:cmAuthor id="1" name="Rhodes, Tyler M. (LARC-E3)[SSAI DEVELOP]" initials="RTM(D" lastIdx="10" clrIdx="0">
    <p:extLst/>
  </p:cmAuthor>
  <p:cmAuthor id="8" name="Alvarado, Antonio (LARC-E3)[SSAI DEVELOP]" initials="AA(D" lastIdx="9" clrIdx="7">
    <p:extLst/>
  </p:cmAuthor>
  <p:cmAuthor id="2" name="Gotschalk, Emily J. (LARC-E3)[SSAI DEVELOP]" initials="GEJ(D" lastIdx="4" clrIdx="1">
    <p:extLst/>
  </p:cmAuthor>
  <p:cmAuthor id="3" name="Emily Gotschalk" initials="EG" lastIdx="4" clrIdx="2"/>
  <p:cmAuthor id="4" name="Emily Gotschalk" initials="EJG" lastIdx="8" clrIdx="3">
    <p:extLst/>
  </p:cmAuthor>
  <p:cmAuthor id="5" name="Aubrey Hilte" initials="AH" lastIdx="12" clrIdx="4">
    <p:extLst/>
  </p:cmAuthor>
  <p:cmAuthor id="6" name="Miller, Tiffani N. (LARC-E3)[SSAI DEVELOP]" initials="MTN(D" lastIdx="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7DB862"/>
    <a:srgbClr val="EAA24A"/>
    <a:srgbClr val="586991"/>
    <a:srgbClr val="FFFFFF"/>
    <a:srgbClr val="333333"/>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5" autoAdjust="0"/>
    <p:restoredTop sz="69021" autoAdjust="0"/>
  </p:normalViewPr>
  <p:slideViewPr>
    <p:cSldViewPr snapToGrid="0">
      <p:cViewPr varScale="1">
        <p:scale>
          <a:sx n="74" d="100"/>
          <a:sy n="74" d="100"/>
        </p:scale>
        <p:origin x="1548" y="54"/>
      </p:cViewPr>
      <p:guideLst>
        <p:guide orient="horz"/>
        <p:guide pos="4992"/>
      </p:guideLst>
    </p:cSldViewPr>
  </p:slideViewPr>
  <p:notesTextViewPr>
    <p:cViewPr>
      <p:scale>
        <a:sx n="75" d="100"/>
        <a:sy n="75" d="100"/>
      </p:scale>
      <p:origin x="0" y="0"/>
    </p:cViewPr>
  </p:notesTextViewPr>
  <p:notesViewPr>
    <p:cSldViewPr snapToGrid="0">
      <p:cViewPr varScale="1">
        <p:scale>
          <a:sx n="85" d="100"/>
          <a:sy n="85" d="100"/>
        </p:scale>
        <p:origin x="192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'13_14_BB'!$E$9</c:f>
              <c:strCache>
                <c:ptCount val="1"/>
                <c:pt idx="0">
                  <c:v>Percent Classified </c:v>
                </c:pt>
              </c:strCache>
            </c:strRef>
          </c:tx>
          <c:spPr>
            <a:solidFill>
              <a:schemeClr val="accent1"/>
            </a:solidFill>
            <a:ln>
              <a:noFill/>
            </a:ln>
            <a:effectLst/>
          </c:spPr>
          <c:invertIfNegative val="0"/>
          <c:dPt>
            <c:idx val="1"/>
            <c:invertIfNegative val="0"/>
            <c:bubble3D val="0"/>
            <c:spPr>
              <a:solidFill>
                <a:schemeClr val="accent2">
                  <a:lumMod val="75000"/>
                </a:schemeClr>
              </a:solidFill>
              <a:ln>
                <a:noFill/>
              </a:ln>
              <a:effectLst/>
            </c:spPr>
          </c:dPt>
          <c:dPt>
            <c:idx val="2"/>
            <c:invertIfNegative val="0"/>
            <c:bubble3D val="0"/>
            <c:spPr>
              <a:solidFill>
                <a:schemeClr val="accent4">
                  <a:lumMod val="60000"/>
                  <a:lumOff val="40000"/>
                </a:schemeClr>
              </a:solidFill>
              <a:ln>
                <a:noFill/>
              </a:ln>
              <a:effectLst/>
            </c:spPr>
          </c:dPt>
          <c:dPt>
            <c:idx val="3"/>
            <c:invertIfNegative val="0"/>
            <c:bubble3D val="0"/>
            <c:spPr>
              <a:solidFill>
                <a:schemeClr val="accent6">
                  <a:lumMod val="60000"/>
                  <a:lumOff val="40000"/>
                </a:schemeClr>
              </a:solidFill>
              <a:ln>
                <a:noFill/>
              </a:ln>
              <a:effectLst/>
            </c:spPr>
          </c:dPt>
          <c:dPt>
            <c:idx val="4"/>
            <c:invertIfNegative val="0"/>
            <c:bubble3D val="0"/>
            <c:spPr>
              <a:solidFill>
                <a:schemeClr val="accent6">
                  <a:lumMod val="50000"/>
                </a:schemeClr>
              </a:solidFill>
              <a:ln>
                <a:noFill/>
              </a:ln>
              <a:effectLst/>
            </c:spPr>
          </c:dPt>
          <c:cat>
            <c:strRef>
              <c:f>'13_14_BB'!$D$10:$D$14</c:f>
              <c:strCache>
                <c:ptCount val="5"/>
                <c:pt idx="0">
                  <c:v>Abrupt</c:v>
                </c:pt>
                <c:pt idx="1">
                  <c:v>High </c:v>
                </c:pt>
                <c:pt idx="2">
                  <c:v>Moderate</c:v>
                </c:pt>
                <c:pt idx="3">
                  <c:v>Healthy Veg.</c:v>
                </c:pt>
                <c:pt idx="4">
                  <c:v>Regenerating Veg.</c:v>
                </c:pt>
              </c:strCache>
            </c:strRef>
          </c:cat>
          <c:val>
            <c:numRef>
              <c:f>'13_14_BB'!$E$10:$E$14</c:f>
              <c:numCache>
                <c:formatCode>0.00</c:formatCode>
                <c:ptCount val="5"/>
                <c:pt idx="0">
                  <c:v>0</c:v>
                </c:pt>
                <c:pt idx="1">
                  <c:v>0.35421327367636091</c:v>
                </c:pt>
                <c:pt idx="2">
                  <c:v>64.858314690529454</c:v>
                </c:pt>
                <c:pt idx="3">
                  <c:v>30.853840417598803</c:v>
                </c:pt>
                <c:pt idx="4">
                  <c:v>3.9336316181953768</c:v>
                </c:pt>
              </c:numCache>
            </c:numRef>
          </c:val>
        </c:ser>
        <c:dLbls>
          <c:showLegendKey val="0"/>
          <c:showVal val="0"/>
          <c:showCatName val="0"/>
          <c:showSerName val="0"/>
          <c:showPercent val="0"/>
          <c:showBubbleSize val="0"/>
        </c:dLbls>
        <c:gapWidth val="90"/>
        <c:overlap val="-27"/>
        <c:axId val="347810816"/>
        <c:axId val="347811208"/>
      </c:barChart>
      <c:catAx>
        <c:axId val="3478108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Disturbance</a:t>
                </a:r>
                <a:r>
                  <a:rPr lang="en-US" sz="1600" baseline="0" dirty="0">
                    <a:latin typeface="Century Gothic" panose="020B0502020202020204" pitchFamily="34" charset="0"/>
                  </a:rPr>
                  <a:t> Category</a:t>
                </a:r>
                <a:endParaRPr lang="en-US" sz="1600" dirty="0">
                  <a:latin typeface="Century Gothic" panose="020B0502020202020204" pitchFamily="34" charset="0"/>
                </a:endParaRPr>
              </a:p>
            </c:rich>
          </c:tx>
          <c:layout>
            <c:manualLayout>
              <c:xMode val="edge"/>
              <c:yMode val="edge"/>
              <c:x val="0.35444238231357356"/>
              <c:y val="0.9320086569059191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1208"/>
        <c:crosses val="autoZero"/>
        <c:auto val="1"/>
        <c:lblAlgn val="ctr"/>
        <c:lblOffset val="100"/>
        <c:noMultiLvlLbl val="0"/>
      </c:catAx>
      <c:valAx>
        <c:axId val="347811208"/>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Percent Classified</a:t>
                </a:r>
              </a:p>
            </c:rich>
          </c:tx>
          <c:layout>
            <c:manualLayout>
              <c:xMode val="edge"/>
              <c:yMode val="edge"/>
              <c:x val="5.8775876568600508E-3"/>
              <c:y val="0.3011843065679731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'1314_HFP'!$E$1</c:f>
              <c:strCache>
                <c:ptCount val="1"/>
                <c:pt idx="0">
                  <c:v>Percent Classified </c:v>
                </c:pt>
              </c:strCache>
            </c:strRef>
          </c:tx>
          <c:spPr>
            <a:solidFill>
              <a:schemeClr val="accent1"/>
            </a:solidFill>
            <a:ln>
              <a:noFill/>
            </a:ln>
            <a:effectLst/>
          </c:spPr>
          <c:invertIfNegative val="0"/>
          <c:dPt>
            <c:idx val="1"/>
            <c:invertIfNegative val="0"/>
            <c:bubble3D val="0"/>
            <c:spPr>
              <a:solidFill>
                <a:schemeClr val="accent2">
                  <a:lumMod val="75000"/>
                </a:schemeClr>
              </a:solidFill>
              <a:ln>
                <a:noFill/>
              </a:ln>
              <a:effectLst/>
            </c:spPr>
          </c:dPt>
          <c:dPt>
            <c:idx val="2"/>
            <c:invertIfNegative val="0"/>
            <c:bubble3D val="0"/>
            <c:spPr>
              <a:solidFill>
                <a:schemeClr val="accent4">
                  <a:lumMod val="60000"/>
                  <a:lumOff val="40000"/>
                </a:schemeClr>
              </a:solidFill>
              <a:ln>
                <a:noFill/>
              </a:ln>
              <a:effectLst/>
            </c:spPr>
          </c:dPt>
          <c:dPt>
            <c:idx val="3"/>
            <c:invertIfNegative val="0"/>
            <c:bubble3D val="0"/>
            <c:spPr>
              <a:solidFill>
                <a:schemeClr val="accent6">
                  <a:lumMod val="60000"/>
                  <a:lumOff val="40000"/>
                </a:schemeClr>
              </a:solidFill>
              <a:ln>
                <a:noFill/>
              </a:ln>
              <a:effectLst/>
            </c:spPr>
          </c:dPt>
          <c:dPt>
            <c:idx val="4"/>
            <c:invertIfNegative val="0"/>
            <c:bubble3D val="0"/>
            <c:spPr>
              <a:solidFill>
                <a:schemeClr val="accent6">
                  <a:lumMod val="50000"/>
                </a:schemeClr>
              </a:solidFill>
              <a:ln>
                <a:noFill/>
              </a:ln>
              <a:effectLst/>
            </c:spPr>
          </c:dPt>
          <c:cat>
            <c:strRef>
              <c:f>'1314_HFP'!$D$2:$D$6</c:f>
              <c:strCache>
                <c:ptCount val="5"/>
                <c:pt idx="0">
                  <c:v>Abrupt</c:v>
                </c:pt>
                <c:pt idx="1">
                  <c:v>High </c:v>
                </c:pt>
                <c:pt idx="2">
                  <c:v>Moderate</c:v>
                </c:pt>
                <c:pt idx="3">
                  <c:v>Healthy Veg.</c:v>
                </c:pt>
                <c:pt idx="4">
                  <c:v>Regenerating Veg.</c:v>
                </c:pt>
              </c:strCache>
            </c:strRef>
          </c:cat>
          <c:val>
            <c:numRef>
              <c:f>'1314_HFP'!$E$2:$E$6</c:f>
              <c:numCache>
                <c:formatCode>0.00</c:formatCode>
                <c:ptCount val="5"/>
                <c:pt idx="0">
                  <c:v>0</c:v>
                </c:pt>
                <c:pt idx="1">
                  <c:v>8.5233326230556142E-2</c:v>
                </c:pt>
                <c:pt idx="2">
                  <c:v>11.101640741529938</c:v>
                </c:pt>
                <c:pt idx="3">
                  <c:v>71.63861069678245</c:v>
                </c:pt>
                <c:pt idx="4">
                  <c:v>17.174515235457065</c:v>
                </c:pt>
              </c:numCache>
            </c:numRef>
          </c:val>
        </c:ser>
        <c:dLbls>
          <c:showLegendKey val="0"/>
          <c:showVal val="0"/>
          <c:showCatName val="0"/>
          <c:showSerName val="0"/>
          <c:showPercent val="0"/>
          <c:showBubbleSize val="0"/>
        </c:dLbls>
        <c:gapWidth val="90"/>
        <c:overlap val="-27"/>
        <c:axId val="347812384"/>
        <c:axId val="347812776"/>
      </c:barChart>
      <c:catAx>
        <c:axId val="347812384"/>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Disturbance Category</a:t>
                </a:r>
              </a:p>
            </c:rich>
          </c:tx>
          <c:layout>
            <c:manualLayout>
              <c:xMode val="edge"/>
              <c:yMode val="edge"/>
              <c:x val="0.3122251917968128"/>
              <c:y val="0.88480272036102503"/>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2776"/>
        <c:crosses val="autoZero"/>
        <c:auto val="1"/>
        <c:lblAlgn val="ctr"/>
        <c:lblOffset val="100"/>
        <c:noMultiLvlLbl val="0"/>
      </c:catAx>
      <c:valAx>
        <c:axId val="347812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Percent Classified</a:t>
                </a:r>
              </a:p>
            </c:rich>
          </c:tx>
          <c:layout>
            <c:manualLayout>
              <c:xMode val="edge"/>
              <c:yMode val="edge"/>
              <c:x val="1.6666666666666666E-2"/>
              <c:y val="0.26727216389617958"/>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238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'1516_fire'!$E$1</c:f>
              <c:strCache>
                <c:ptCount val="1"/>
                <c:pt idx="0">
                  <c:v>Percent Classified </c:v>
                </c:pt>
              </c:strCache>
            </c:strRef>
          </c:tx>
          <c:spPr>
            <a:solidFill>
              <a:srgbClr val="C00000"/>
            </a:solidFill>
            <a:ln>
              <a:noFill/>
            </a:ln>
            <a:effectLst/>
          </c:spPr>
          <c:invertIfNegative val="0"/>
          <c:dPt>
            <c:idx val="1"/>
            <c:invertIfNegative val="0"/>
            <c:bubble3D val="0"/>
            <c:spPr>
              <a:solidFill>
                <a:schemeClr val="accent2">
                  <a:lumMod val="75000"/>
                </a:schemeClr>
              </a:solidFill>
              <a:ln>
                <a:noFill/>
              </a:ln>
              <a:effectLst/>
            </c:spPr>
          </c:dPt>
          <c:dPt>
            <c:idx val="2"/>
            <c:invertIfNegative val="0"/>
            <c:bubble3D val="0"/>
            <c:spPr>
              <a:solidFill>
                <a:schemeClr val="accent4">
                  <a:lumMod val="60000"/>
                  <a:lumOff val="40000"/>
                </a:schemeClr>
              </a:solidFill>
              <a:ln>
                <a:noFill/>
              </a:ln>
              <a:effectLst/>
            </c:spPr>
          </c:dPt>
          <c:dPt>
            <c:idx val="3"/>
            <c:invertIfNegative val="0"/>
            <c:bubble3D val="0"/>
            <c:spPr>
              <a:solidFill>
                <a:schemeClr val="accent6">
                  <a:lumMod val="60000"/>
                  <a:lumOff val="40000"/>
                </a:schemeClr>
              </a:solidFill>
              <a:ln>
                <a:noFill/>
              </a:ln>
              <a:effectLst/>
            </c:spPr>
          </c:dPt>
          <c:dPt>
            <c:idx val="4"/>
            <c:invertIfNegative val="0"/>
            <c:bubble3D val="0"/>
            <c:spPr>
              <a:solidFill>
                <a:schemeClr val="accent6">
                  <a:lumMod val="50000"/>
                </a:schemeClr>
              </a:solidFill>
              <a:ln>
                <a:noFill/>
              </a:ln>
              <a:effectLst/>
            </c:spPr>
          </c:dPt>
          <c:cat>
            <c:strRef>
              <c:f>'1516_fire'!$D$2:$D$6</c:f>
              <c:strCache>
                <c:ptCount val="5"/>
                <c:pt idx="0">
                  <c:v>Abrupt</c:v>
                </c:pt>
                <c:pt idx="1">
                  <c:v>High </c:v>
                </c:pt>
                <c:pt idx="2">
                  <c:v>Moderate</c:v>
                </c:pt>
                <c:pt idx="3">
                  <c:v>Healthy Veg.</c:v>
                </c:pt>
                <c:pt idx="4">
                  <c:v>Regenerating Veg.</c:v>
                </c:pt>
              </c:strCache>
            </c:strRef>
          </c:cat>
          <c:val>
            <c:numRef>
              <c:f>'1516_fire'!$E$2:$E$6</c:f>
              <c:numCache>
                <c:formatCode>0.00</c:formatCode>
                <c:ptCount val="5"/>
                <c:pt idx="0">
                  <c:v>49.106564903882337</c:v>
                </c:pt>
                <c:pt idx="1">
                  <c:v>33.897845820349545</c:v>
                </c:pt>
                <c:pt idx="2">
                  <c:v>11.893901759773593</c:v>
                </c:pt>
                <c:pt idx="3">
                  <c:v>3.3509461229282387</c:v>
                </c:pt>
                <c:pt idx="4">
                  <c:v>1.7507413930662814</c:v>
                </c:pt>
              </c:numCache>
            </c:numRef>
          </c:val>
        </c:ser>
        <c:dLbls>
          <c:showLegendKey val="0"/>
          <c:showVal val="0"/>
          <c:showCatName val="0"/>
          <c:showSerName val="0"/>
          <c:showPercent val="0"/>
          <c:showBubbleSize val="0"/>
        </c:dLbls>
        <c:gapWidth val="90"/>
        <c:overlap val="-27"/>
        <c:axId val="347813560"/>
        <c:axId val="347813952"/>
      </c:barChart>
      <c:catAx>
        <c:axId val="347813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Disturbance Category</a:t>
                </a:r>
              </a:p>
            </c:rich>
          </c:tx>
          <c:layout>
            <c:manualLayout>
              <c:xMode val="edge"/>
              <c:yMode val="edge"/>
              <c:x val="0.32956126128958374"/>
              <c:y val="0.9196161046289446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3952"/>
        <c:crosses val="autoZero"/>
        <c:auto val="1"/>
        <c:lblAlgn val="ctr"/>
        <c:lblOffset val="100"/>
        <c:noMultiLvlLbl val="0"/>
      </c:catAx>
      <c:valAx>
        <c:axId val="347813952"/>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Percent Classified</a:t>
                </a:r>
                <a:r>
                  <a:rPr lang="en-US" sz="1600" baseline="0" dirty="0">
                    <a:latin typeface="Century Gothic" panose="020B0502020202020204" pitchFamily="34" charset="0"/>
                  </a:rPr>
                  <a:t> </a:t>
                </a:r>
                <a:endParaRPr lang="en-US" sz="1600" dirty="0">
                  <a:latin typeface="Century Gothic" panose="020B0502020202020204" pitchFamily="34" charset="0"/>
                </a:endParaRPr>
              </a:p>
            </c:rich>
          </c:tx>
          <c:layout>
            <c:manualLayout>
              <c:xMode val="edge"/>
              <c:yMode val="edge"/>
              <c:x val="1.3888888888888888E-2"/>
              <c:y val="0.258012904636920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7813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797B4-4113-4C35-AAEB-48EFA237B9A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3C05B263-DAD7-4F20-97ED-C87A3FA61719}">
      <dgm:prSet phldrT="[Text]" custT="1"/>
      <dgm:spPr>
        <a:solidFill>
          <a:srgbClr val="EAA24A"/>
        </a:solidFill>
        <a:ln>
          <a:solidFill>
            <a:schemeClr val="tx2">
              <a:lumMod val="50000"/>
            </a:schemeClr>
          </a:solidFill>
        </a:ln>
      </dgm:spPr>
      <dgm:t>
        <a:bodyPr/>
        <a:lstStyle/>
        <a:p>
          <a:r>
            <a:rPr lang="en-US" sz="1550" b="1" dirty="0" smtClean="0"/>
            <a:t>Establish ∆NDMI Thresholds </a:t>
          </a:r>
          <a:endParaRPr lang="en-US" sz="1550" b="1" dirty="0"/>
        </a:p>
      </dgm:t>
    </dgm:pt>
    <dgm:pt modelId="{55D3B9E5-FC38-46A2-90FF-E5D299F23FAA}" type="sibTrans" cxnId="{FBA59EE1-A47F-49EE-BDD7-67678462CB0A}">
      <dgm:prSet/>
      <dgm:spPr/>
      <dgm:t>
        <a:bodyPr/>
        <a:lstStyle/>
        <a:p>
          <a:endParaRPr lang="en-US"/>
        </a:p>
      </dgm:t>
    </dgm:pt>
    <dgm:pt modelId="{7198FED1-E467-418E-BB96-0D46A7E0DECF}" type="parTrans" cxnId="{FBA59EE1-A47F-49EE-BDD7-67678462CB0A}">
      <dgm:prSet/>
      <dgm:spPr/>
      <dgm:t>
        <a:bodyPr/>
        <a:lstStyle/>
        <a:p>
          <a:endParaRPr lang="en-US"/>
        </a:p>
      </dgm:t>
    </dgm:pt>
    <dgm:pt modelId="{749F855C-DF5C-4E6E-9CFF-C696D1FFA5CC}">
      <dgm:prSet phldrT="[Text]" custT="1"/>
      <dgm:spPr>
        <a:solidFill>
          <a:srgbClr val="EAA24A"/>
        </a:solidFill>
        <a:ln>
          <a:solidFill>
            <a:schemeClr val="tx2">
              <a:lumMod val="50000"/>
            </a:schemeClr>
          </a:solidFill>
        </a:ln>
      </dgm:spPr>
      <dgm:t>
        <a:bodyPr/>
        <a:lstStyle/>
        <a:p>
          <a:r>
            <a:rPr lang="en-US" sz="1550" b="1" dirty="0" smtClean="0"/>
            <a:t>Calculate ∆NDMI</a:t>
          </a:r>
          <a:endParaRPr lang="en-US" sz="1550" b="1" dirty="0"/>
        </a:p>
      </dgm:t>
    </dgm:pt>
    <dgm:pt modelId="{7BD34600-F774-45A1-9E1E-232A6F2378F3}" type="sibTrans" cxnId="{1631D738-061E-4839-8817-5B35EE758CF1}">
      <dgm:prSet/>
      <dgm:spPr>
        <a:solidFill>
          <a:schemeClr val="tx1">
            <a:lumMod val="50000"/>
            <a:lumOff val="50000"/>
          </a:schemeClr>
        </a:solidFill>
      </dgm:spPr>
      <dgm:t>
        <a:bodyPr/>
        <a:lstStyle/>
        <a:p>
          <a:endParaRPr lang="en-US" dirty="0"/>
        </a:p>
      </dgm:t>
    </dgm:pt>
    <dgm:pt modelId="{2C0BB19F-00A1-451E-916D-DF3FE1BDB594}" type="parTrans" cxnId="{1631D738-061E-4839-8817-5B35EE758CF1}">
      <dgm:prSet/>
      <dgm:spPr/>
      <dgm:t>
        <a:bodyPr/>
        <a:lstStyle/>
        <a:p>
          <a:endParaRPr lang="en-US"/>
        </a:p>
      </dgm:t>
    </dgm:pt>
    <dgm:pt modelId="{8E345FE9-EFB3-465E-997C-52AAB7EED561}">
      <dgm:prSet phldrT="[Text]" custT="1"/>
      <dgm:spPr>
        <a:solidFill>
          <a:srgbClr val="EAA24A"/>
        </a:solidFill>
        <a:ln>
          <a:solidFill>
            <a:schemeClr val="tx2">
              <a:lumMod val="50000"/>
            </a:schemeClr>
          </a:solidFill>
        </a:ln>
      </dgm:spPr>
      <dgm:t>
        <a:bodyPr/>
        <a:lstStyle/>
        <a:p>
          <a:r>
            <a:rPr lang="en-US" sz="1550" b="1" dirty="0" smtClean="0"/>
            <a:t>Cloud Mask/Target Date Mosaics</a:t>
          </a:r>
          <a:endParaRPr lang="en-US" sz="1550" b="1" dirty="0"/>
        </a:p>
      </dgm:t>
    </dgm:pt>
    <dgm:pt modelId="{E8366B81-E6C0-4528-8F0E-AA4F7E8CFD54}" type="sibTrans" cxnId="{72B2F2FF-0B7C-4264-B138-723553EAEC79}">
      <dgm:prSet/>
      <dgm:spPr>
        <a:solidFill>
          <a:schemeClr val="tx1">
            <a:lumMod val="50000"/>
            <a:lumOff val="50000"/>
          </a:schemeClr>
        </a:solidFill>
      </dgm:spPr>
      <dgm:t>
        <a:bodyPr/>
        <a:lstStyle/>
        <a:p>
          <a:endParaRPr lang="en-US"/>
        </a:p>
      </dgm:t>
    </dgm:pt>
    <dgm:pt modelId="{AD87E9A3-0A95-4485-A611-8BB1AA5A0738}" type="parTrans" cxnId="{72B2F2FF-0B7C-4264-B138-723553EAEC79}">
      <dgm:prSet/>
      <dgm:spPr/>
      <dgm:t>
        <a:bodyPr/>
        <a:lstStyle/>
        <a:p>
          <a:endParaRPr lang="en-US"/>
        </a:p>
      </dgm:t>
    </dgm:pt>
    <dgm:pt modelId="{E3C93F0C-952B-4D03-B94A-75E381E268D0}" type="pres">
      <dgm:prSet presAssocID="{064797B4-4113-4C35-AAEB-48EFA237B9A3}" presName="Name0" presStyleCnt="0">
        <dgm:presLayoutVars>
          <dgm:dir/>
          <dgm:resizeHandles val="exact"/>
        </dgm:presLayoutVars>
      </dgm:prSet>
      <dgm:spPr/>
      <dgm:t>
        <a:bodyPr/>
        <a:lstStyle/>
        <a:p>
          <a:endParaRPr lang="en-US"/>
        </a:p>
      </dgm:t>
    </dgm:pt>
    <dgm:pt modelId="{E8CF3FC5-4E10-457A-B622-DD44CC1EA07C}" type="pres">
      <dgm:prSet presAssocID="{8E345FE9-EFB3-465E-997C-52AAB7EED561}" presName="composite" presStyleCnt="0"/>
      <dgm:spPr/>
    </dgm:pt>
    <dgm:pt modelId="{E194BE5E-0775-49DE-A888-5BAC9C7AF97C}" type="pres">
      <dgm:prSet presAssocID="{8E345FE9-EFB3-465E-997C-52AAB7EED561}" presName="imagSh" presStyleLbl="bgImgPlace1" presStyleIdx="0" presStyleCnt="3" custLinFactNeighborX="-308" custLinFactNeighborY="-10531"/>
      <dgm:spPr>
        <a:blipFill rotWithShape="1">
          <a:blip xmlns:r="http://schemas.openxmlformats.org/officeDocument/2006/relationships" r:embed="rId1"/>
          <a:stretch>
            <a:fillRect/>
          </a:stretch>
        </a:blipFill>
      </dgm:spPr>
      <dgm:t>
        <a:bodyPr/>
        <a:lstStyle/>
        <a:p>
          <a:endParaRPr lang="en-US"/>
        </a:p>
      </dgm:t>
    </dgm:pt>
    <dgm:pt modelId="{80107DA9-A5E0-4614-A6AC-38A049A1AEC8}" type="pres">
      <dgm:prSet presAssocID="{8E345FE9-EFB3-465E-997C-52AAB7EED561}" presName="txNode" presStyleLbl="node1" presStyleIdx="0" presStyleCnt="3" custScaleX="126072" custScaleY="120844">
        <dgm:presLayoutVars>
          <dgm:bulletEnabled val="1"/>
        </dgm:presLayoutVars>
      </dgm:prSet>
      <dgm:spPr/>
      <dgm:t>
        <a:bodyPr/>
        <a:lstStyle/>
        <a:p>
          <a:endParaRPr lang="en-US"/>
        </a:p>
      </dgm:t>
    </dgm:pt>
    <dgm:pt modelId="{D30195EC-4069-4583-B6E2-DB3FEED0800A}" type="pres">
      <dgm:prSet presAssocID="{E8366B81-E6C0-4528-8F0E-AA4F7E8CFD54}" presName="sibTrans" presStyleLbl="sibTrans2D1" presStyleIdx="0" presStyleCnt="2" custLinFactNeighborX="37512" custLinFactNeighborY="-19488"/>
      <dgm:spPr/>
      <dgm:t>
        <a:bodyPr/>
        <a:lstStyle/>
        <a:p>
          <a:endParaRPr lang="en-US"/>
        </a:p>
      </dgm:t>
    </dgm:pt>
    <dgm:pt modelId="{17CE76FA-5274-4832-809B-60AA3928F996}" type="pres">
      <dgm:prSet presAssocID="{E8366B81-E6C0-4528-8F0E-AA4F7E8CFD54}" presName="connTx" presStyleLbl="sibTrans2D1" presStyleIdx="0" presStyleCnt="2"/>
      <dgm:spPr/>
      <dgm:t>
        <a:bodyPr/>
        <a:lstStyle/>
        <a:p>
          <a:endParaRPr lang="en-US"/>
        </a:p>
      </dgm:t>
    </dgm:pt>
    <dgm:pt modelId="{6ED287B3-AA5C-40EE-8631-58C4A86A56A0}" type="pres">
      <dgm:prSet presAssocID="{749F855C-DF5C-4E6E-9CFF-C696D1FFA5CC}" presName="composite" presStyleCnt="0"/>
      <dgm:spPr/>
    </dgm:pt>
    <dgm:pt modelId="{390FBA3F-EA45-49D3-ADE6-A63CAE99CD50}" type="pres">
      <dgm:prSet presAssocID="{749F855C-DF5C-4E6E-9CFF-C696D1FFA5CC}" presName="imagSh" presStyleLbl="bgImgPlace1" presStyleIdx="1" presStyleCnt="3" custLinFactNeighborX="-16316" custLinFactNeighborY="-12042"/>
      <dgm:spPr>
        <a:blipFill rotWithShape="1">
          <a:blip xmlns:r="http://schemas.openxmlformats.org/officeDocument/2006/relationships" r:embed="rId2"/>
          <a:stretch>
            <a:fillRect/>
          </a:stretch>
        </a:blipFill>
      </dgm:spPr>
      <dgm:t>
        <a:bodyPr/>
        <a:lstStyle/>
        <a:p>
          <a:endParaRPr lang="en-US"/>
        </a:p>
      </dgm:t>
    </dgm:pt>
    <dgm:pt modelId="{C53EF0E1-2216-475B-8D2B-3F5EEB806B13}" type="pres">
      <dgm:prSet presAssocID="{749F855C-DF5C-4E6E-9CFF-C696D1FFA5CC}" presName="txNode" presStyleLbl="node1" presStyleIdx="1" presStyleCnt="3" custScaleX="126072" custScaleY="120844" custLinFactNeighborX="-20771" custLinFactNeighborY="-468">
        <dgm:presLayoutVars>
          <dgm:bulletEnabled val="1"/>
        </dgm:presLayoutVars>
      </dgm:prSet>
      <dgm:spPr/>
      <dgm:t>
        <a:bodyPr/>
        <a:lstStyle/>
        <a:p>
          <a:endParaRPr lang="en-US"/>
        </a:p>
      </dgm:t>
    </dgm:pt>
    <dgm:pt modelId="{ABB66CA6-4193-457F-A755-6CC653BF89DD}" type="pres">
      <dgm:prSet presAssocID="{7BD34600-F774-45A1-9E1E-232A6F2378F3}" presName="sibTrans" presStyleLbl="sibTrans2D1" presStyleIdx="1" presStyleCnt="2" custLinFactNeighborX="25031" custLinFactNeighborY="-17136"/>
      <dgm:spPr/>
      <dgm:t>
        <a:bodyPr/>
        <a:lstStyle/>
        <a:p>
          <a:endParaRPr lang="en-US"/>
        </a:p>
      </dgm:t>
    </dgm:pt>
    <dgm:pt modelId="{064F47A6-F9B6-45B3-A259-B34EFDE8B0BC}" type="pres">
      <dgm:prSet presAssocID="{7BD34600-F774-45A1-9E1E-232A6F2378F3}" presName="connTx" presStyleLbl="sibTrans2D1" presStyleIdx="1" presStyleCnt="2"/>
      <dgm:spPr/>
      <dgm:t>
        <a:bodyPr/>
        <a:lstStyle/>
        <a:p>
          <a:endParaRPr lang="en-US"/>
        </a:p>
      </dgm:t>
    </dgm:pt>
    <dgm:pt modelId="{DC40E948-47C6-49E0-90ED-DA541B6F5D4D}" type="pres">
      <dgm:prSet presAssocID="{3C05B263-DAD7-4F20-97ED-C87A3FA61719}" presName="composite" presStyleCnt="0"/>
      <dgm:spPr/>
    </dgm:pt>
    <dgm:pt modelId="{2C798C36-0AE2-4E38-B59B-659A91B29242}" type="pres">
      <dgm:prSet presAssocID="{3C05B263-DAD7-4F20-97ED-C87A3FA61719}" presName="imagSh" presStyleLbl="bgImgPlace1" presStyleIdx="2" presStyleCnt="3" custLinFactNeighborX="-29192" custLinFactNeighborY="-11574"/>
      <dgm:spPr>
        <a:blipFill rotWithShape="1">
          <a:blip xmlns:r="http://schemas.openxmlformats.org/officeDocument/2006/relationships" r:embed="rId3"/>
          <a:stretch>
            <a:fillRect/>
          </a:stretch>
        </a:blipFill>
      </dgm:spPr>
      <dgm:t>
        <a:bodyPr/>
        <a:lstStyle/>
        <a:p>
          <a:endParaRPr lang="en-US"/>
        </a:p>
      </dgm:t>
    </dgm:pt>
    <dgm:pt modelId="{6167165A-B7D6-4C4B-A7FB-9DC674F73991}" type="pres">
      <dgm:prSet presAssocID="{3C05B263-DAD7-4F20-97ED-C87A3FA61719}" presName="txNode" presStyleLbl="node1" presStyleIdx="2" presStyleCnt="3" custScaleX="126072" custScaleY="120844" custLinFactNeighborX="-28884" custLinFactNeighborY="-1043">
        <dgm:presLayoutVars>
          <dgm:bulletEnabled val="1"/>
        </dgm:presLayoutVars>
      </dgm:prSet>
      <dgm:spPr/>
      <dgm:t>
        <a:bodyPr/>
        <a:lstStyle/>
        <a:p>
          <a:endParaRPr lang="en-US"/>
        </a:p>
      </dgm:t>
    </dgm:pt>
  </dgm:ptLst>
  <dgm:cxnLst>
    <dgm:cxn modelId="{72B2F2FF-0B7C-4264-B138-723553EAEC79}" srcId="{064797B4-4113-4C35-AAEB-48EFA237B9A3}" destId="{8E345FE9-EFB3-465E-997C-52AAB7EED561}" srcOrd="0" destOrd="0" parTransId="{AD87E9A3-0A95-4485-A611-8BB1AA5A0738}" sibTransId="{E8366B81-E6C0-4528-8F0E-AA4F7E8CFD54}"/>
    <dgm:cxn modelId="{C16FB9ED-CE68-481D-97CE-CA8D60518584}" type="presOf" srcId="{E8366B81-E6C0-4528-8F0E-AA4F7E8CFD54}" destId="{17CE76FA-5274-4832-809B-60AA3928F996}" srcOrd="1" destOrd="0" presId="urn:microsoft.com/office/officeart/2005/8/layout/hProcess10"/>
    <dgm:cxn modelId="{A580E880-98C7-4D2E-A1A8-21B16A85C970}" type="presOf" srcId="{7BD34600-F774-45A1-9E1E-232A6F2378F3}" destId="{064F47A6-F9B6-45B3-A259-B34EFDE8B0BC}" srcOrd="1" destOrd="0" presId="urn:microsoft.com/office/officeart/2005/8/layout/hProcess10"/>
    <dgm:cxn modelId="{C73F742E-B167-46B6-BD9E-15C0A8CED58F}" type="presOf" srcId="{3C05B263-DAD7-4F20-97ED-C87A3FA61719}" destId="{6167165A-B7D6-4C4B-A7FB-9DC674F73991}" srcOrd="0" destOrd="0" presId="urn:microsoft.com/office/officeart/2005/8/layout/hProcess10"/>
    <dgm:cxn modelId="{233A6713-086A-4827-981F-58868403CF84}" type="presOf" srcId="{064797B4-4113-4C35-AAEB-48EFA237B9A3}" destId="{E3C93F0C-952B-4D03-B94A-75E381E268D0}" srcOrd="0" destOrd="0" presId="urn:microsoft.com/office/officeart/2005/8/layout/hProcess10"/>
    <dgm:cxn modelId="{FBA59EE1-A47F-49EE-BDD7-67678462CB0A}" srcId="{064797B4-4113-4C35-AAEB-48EFA237B9A3}" destId="{3C05B263-DAD7-4F20-97ED-C87A3FA61719}" srcOrd="2" destOrd="0" parTransId="{7198FED1-E467-418E-BB96-0D46A7E0DECF}" sibTransId="{55D3B9E5-FC38-46A2-90FF-E5D299F23FAA}"/>
    <dgm:cxn modelId="{37C1F610-129A-4120-A67C-F8EF0CA26902}" type="presOf" srcId="{8E345FE9-EFB3-465E-997C-52AAB7EED561}" destId="{80107DA9-A5E0-4614-A6AC-38A049A1AEC8}" srcOrd="0" destOrd="0" presId="urn:microsoft.com/office/officeart/2005/8/layout/hProcess10"/>
    <dgm:cxn modelId="{D06FECD8-9E14-4AD1-8887-693607A8A942}" type="presOf" srcId="{7BD34600-F774-45A1-9E1E-232A6F2378F3}" destId="{ABB66CA6-4193-457F-A755-6CC653BF89DD}" srcOrd="0" destOrd="0" presId="urn:microsoft.com/office/officeart/2005/8/layout/hProcess10"/>
    <dgm:cxn modelId="{1631D738-061E-4839-8817-5B35EE758CF1}" srcId="{064797B4-4113-4C35-AAEB-48EFA237B9A3}" destId="{749F855C-DF5C-4E6E-9CFF-C696D1FFA5CC}" srcOrd="1" destOrd="0" parTransId="{2C0BB19F-00A1-451E-916D-DF3FE1BDB594}" sibTransId="{7BD34600-F774-45A1-9E1E-232A6F2378F3}"/>
    <dgm:cxn modelId="{2CF68A17-1D64-4976-98F1-B660982B5719}" type="presOf" srcId="{749F855C-DF5C-4E6E-9CFF-C696D1FFA5CC}" destId="{C53EF0E1-2216-475B-8D2B-3F5EEB806B13}" srcOrd="0" destOrd="0" presId="urn:microsoft.com/office/officeart/2005/8/layout/hProcess10"/>
    <dgm:cxn modelId="{200074E3-EBC7-4235-BB00-D4F60C29D407}" type="presOf" srcId="{E8366B81-E6C0-4528-8F0E-AA4F7E8CFD54}" destId="{D30195EC-4069-4583-B6E2-DB3FEED0800A}" srcOrd="0" destOrd="0" presId="urn:microsoft.com/office/officeart/2005/8/layout/hProcess10"/>
    <dgm:cxn modelId="{740CB625-47CF-457A-9A58-A0D9F80D1147}" type="presParOf" srcId="{E3C93F0C-952B-4D03-B94A-75E381E268D0}" destId="{E8CF3FC5-4E10-457A-B622-DD44CC1EA07C}" srcOrd="0" destOrd="0" presId="urn:microsoft.com/office/officeart/2005/8/layout/hProcess10"/>
    <dgm:cxn modelId="{4FE185C9-3DC7-4E85-83E9-7BC6F12DFCD8}" type="presParOf" srcId="{E8CF3FC5-4E10-457A-B622-DD44CC1EA07C}" destId="{E194BE5E-0775-49DE-A888-5BAC9C7AF97C}" srcOrd="0" destOrd="0" presId="urn:microsoft.com/office/officeart/2005/8/layout/hProcess10"/>
    <dgm:cxn modelId="{CA2A6CC7-6446-4651-B54D-24E29FED1B68}" type="presParOf" srcId="{E8CF3FC5-4E10-457A-B622-DD44CC1EA07C}" destId="{80107DA9-A5E0-4614-A6AC-38A049A1AEC8}" srcOrd="1" destOrd="0" presId="urn:microsoft.com/office/officeart/2005/8/layout/hProcess10"/>
    <dgm:cxn modelId="{C4CBB931-696C-428E-A090-6116A371F353}" type="presParOf" srcId="{E3C93F0C-952B-4D03-B94A-75E381E268D0}" destId="{D30195EC-4069-4583-B6E2-DB3FEED0800A}" srcOrd="1" destOrd="0" presId="urn:microsoft.com/office/officeart/2005/8/layout/hProcess10"/>
    <dgm:cxn modelId="{16F25F5F-1417-4375-BD02-6346C5146B13}" type="presParOf" srcId="{D30195EC-4069-4583-B6E2-DB3FEED0800A}" destId="{17CE76FA-5274-4832-809B-60AA3928F996}" srcOrd="0" destOrd="0" presId="urn:microsoft.com/office/officeart/2005/8/layout/hProcess10"/>
    <dgm:cxn modelId="{380071E6-7C69-45A8-94AA-7305B11398FF}" type="presParOf" srcId="{E3C93F0C-952B-4D03-B94A-75E381E268D0}" destId="{6ED287B3-AA5C-40EE-8631-58C4A86A56A0}" srcOrd="2" destOrd="0" presId="urn:microsoft.com/office/officeart/2005/8/layout/hProcess10"/>
    <dgm:cxn modelId="{B7341CF8-DF32-4072-BCB0-36FD444B348F}" type="presParOf" srcId="{6ED287B3-AA5C-40EE-8631-58C4A86A56A0}" destId="{390FBA3F-EA45-49D3-ADE6-A63CAE99CD50}" srcOrd="0" destOrd="0" presId="urn:microsoft.com/office/officeart/2005/8/layout/hProcess10"/>
    <dgm:cxn modelId="{0702DED2-59E3-4142-A605-9E805589A01F}" type="presParOf" srcId="{6ED287B3-AA5C-40EE-8631-58C4A86A56A0}" destId="{C53EF0E1-2216-475B-8D2B-3F5EEB806B13}" srcOrd="1" destOrd="0" presId="urn:microsoft.com/office/officeart/2005/8/layout/hProcess10"/>
    <dgm:cxn modelId="{5718C34D-AD3B-4CF8-A929-60C075092180}" type="presParOf" srcId="{E3C93F0C-952B-4D03-B94A-75E381E268D0}" destId="{ABB66CA6-4193-457F-A755-6CC653BF89DD}" srcOrd="3" destOrd="0" presId="urn:microsoft.com/office/officeart/2005/8/layout/hProcess10"/>
    <dgm:cxn modelId="{86C6BF4C-63E7-49CD-B7B2-F7D60579C36E}" type="presParOf" srcId="{ABB66CA6-4193-457F-A755-6CC653BF89DD}" destId="{064F47A6-F9B6-45B3-A259-B34EFDE8B0BC}" srcOrd="0" destOrd="0" presId="urn:microsoft.com/office/officeart/2005/8/layout/hProcess10"/>
    <dgm:cxn modelId="{F1DA06E4-9486-4648-8E0F-6972041F1B05}" type="presParOf" srcId="{E3C93F0C-952B-4D03-B94A-75E381E268D0}" destId="{DC40E948-47C6-49E0-90ED-DA541B6F5D4D}" srcOrd="4" destOrd="0" presId="urn:microsoft.com/office/officeart/2005/8/layout/hProcess10"/>
    <dgm:cxn modelId="{F2CF14FD-14CD-41DA-BAD3-772C1A6E3F86}" type="presParOf" srcId="{DC40E948-47C6-49E0-90ED-DA541B6F5D4D}" destId="{2C798C36-0AE2-4E38-B59B-659A91B29242}" srcOrd="0" destOrd="0" presId="urn:microsoft.com/office/officeart/2005/8/layout/hProcess10"/>
    <dgm:cxn modelId="{F74581F6-7807-4166-B7E0-F5FE128EED0F}" type="presParOf" srcId="{DC40E948-47C6-49E0-90ED-DA541B6F5D4D}" destId="{6167165A-B7D6-4C4B-A7FB-9DC674F73991}"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BE5E-0775-49DE-A888-5BAC9C7AF97C}">
      <dsp:nvSpPr>
        <dsp:cNvPr id="0" name=""/>
        <dsp:cNvSpPr/>
      </dsp:nvSpPr>
      <dsp:spPr>
        <a:xfrm>
          <a:off x="0" y="662243"/>
          <a:ext cx="1110924" cy="111092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07DA9-A5E0-4614-A6AC-38A049A1AEC8}">
      <dsp:nvSpPr>
        <dsp:cNvPr id="0" name=""/>
        <dsp:cNvSpPr/>
      </dsp:nvSpPr>
      <dsp:spPr>
        <a:xfrm>
          <a:off x="36661" y="1330009"/>
          <a:ext cx="1400565" cy="1342485"/>
        </a:xfrm>
        <a:prstGeom prst="roundRect">
          <a:avLst>
            <a:gd name="adj" fmla="val 10000"/>
          </a:avLst>
        </a:prstGeom>
        <a:solidFill>
          <a:srgbClr val="EAA24A"/>
        </a:solidFill>
        <a:ln w="127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en-US" sz="1550" b="1" kern="1200" dirty="0" smtClean="0"/>
            <a:t>Cloud Mask/Target Date Mosaics</a:t>
          </a:r>
          <a:endParaRPr lang="en-US" sz="1550" b="1" kern="1200" dirty="0"/>
        </a:p>
      </dsp:txBody>
      <dsp:txXfrm>
        <a:off x="75981" y="1369329"/>
        <a:ext cx="1321925" cy="1263845"/>
      </dsp:txXfrm>
    </dsp:sp>
    <dsp:sp modelId="{D30195EC-4069-4583-B6E2-DB3FEED0800A}">
      <dsp:nvSpPr>
        <dsp:cNvPr id="0" name=""/>
        <dsp:cNvSpPr/>
      </dsp:nvSpPr>
      <dsp:spPr>
        <a:xfrm rot="21565785">
          <a:off x="1387951" y="1023678"/>
          <a:ext cx="201467" cy="266939"/>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387952" y="1077367"/>
        <a:ext cx="141027" cy="160163"/>
      </dsp:txXfrm>
    </dsp:sp>
    <dsp:sp modelId="{390FBA3F-EA45-49D3-ADE6-A63CAE99CD50}">
      <dsp:nvSpPr>
        <dsp:cNvPr id="0" name=""/>
        <dsp:cNvSpPr/>
      </dsp:nvSpPr>
      <dsp:spPr>
        <a:xfrm>
          <a:off x="1686516" y="645457"/>
          <a:ext cx="1110924" cy="1110924"/>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EF0E1-2216-475B-8D2B-3F5EEB806B13}">
      <dsp:nvSpPr>
        <dsp:cNvPr id="0" name=""/>
        <dsp:cNvSpPr/>
      </dsp:nvSpPr>
      <dsp:spPr>
        <a:xfrm>
          <a:off x="1673052" y="1324810"/>
          <a:ext cx="1400565" cy="1342485"/>
        </a:xfrm>
        <a:prstGeom prst="roundRect">
          <a:avLst>
            <a:gd name="adj" fmla="val 10000"/>
          </a:avLst>
        </a:prstGeom>
        <a:solidFill>
          <a:srgbClr val="EAA24A"/>
        </a:solidFill>
        <a:ln w="127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en-US" sz="1550" b="1" kern="1200" dirty="0" smtClean="0"/>
            <a:t>Calculate ∆NDMI</a:t>
          </a:r>
          <a:endParaRPr lang="en-US" sz="1550" b="1" kern="1200" dirty="0"/>
        </a:p>
      </dsp:txBody>
      <dsp:txXfrm>
        <a:off x="1712372" y="1364130"/>
        <a:ext cx="1321925" cy="1263845"/>
      </dsp:txXfrm>
    </dsp:sp>
    <dsp:sp modelId="{ABB66CA6-4193-457F-A755-6CC653BF89DD}">
      <dsp:nvSpPr>
        <dsp:cNvPr id="0" name=""/>
        <dsp:cNvSpPr/>
      </dsp:nvSpPr>
      <dsp:spPr>
        <a:xfrm rot="10367">
          <a:off x="3065770" y="1024353"/>
          <a:ext cx="214611" cy="266939"/>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3065770" y="1077644"/>
        <a:ext cx="150228" cy="160163"/>
      </dsp:txXfrm>
    </dsp:sp>
    <dsp:sp modelId="{2C798C36-0AE2-4E38-B59B-659A91B29242}">
      <dsp:nvSpPr>
        <dsp:cNvPr id="0" name=""/>
        <dsp:cNvSpPr/>
      </dsp:nvSpPr>
      <dsp:spPr>
        <a:xfrm>
          <a:off x="3410614" y="650656"/>
          <a:ext cx="1110924" cy="111092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7165A-B7D6-4C4B-A7FB-9DC674F73991}">
      <dsp:nvSpPr>
        <dsp:cNvPr id="0" name=""/>
        <dsp:cNvSpPr/>
      </dsp:nvSpPr>
      <dsp:spPr>
        <a:xfrm>
          <a:off x="3450064" y="1318422"/>
          <a:ext cx="1400565" cy="1342485"/>
        </a:xfrm>
        <a:prstGeom prst="roundRect">
          <a:avLst>
            <a:gd name="adj" fmla="val 10000"/>
          </a:avLst>
        </a:prstGeom>
        <a:solidFill>
          <a:srgbClr val="EAA24A"/>
        </a:solidFill>
        <a:ln w="127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en-US" sz="1550" b="1" kern="1200" dirty="0" smtClean="0"/>
            <a:t>Establish ∆NDMI Thresholds </a:t>
          </a:r>
          <a:endParaRPr lang="en-US" sz="1550" b="1" kern="1200" dirty="0"/>
        </a:p>
      </dsp:txBody>
      <dsp:txXfrm>
        <a:off x="3489384" y="1357742"/>
        <a:ext cx="1321925" cy="12638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3/30/2017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the Glacier National Park Climate Team *Introduce yourself (name, degree/field, school)*</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persistence map was created through separating out moderate disturbance from the rest of the classes and then grouping them into five year periods. This map shows persistence of moderate disturbance from 1 – 5 interannual periods. A fire polygon from a fire in 2001 was added as well as bark beetle polygons from 3 – 5 years after the fire. We can see that after the fire occurred there is not much moderate disturbance in the polygon because it would be mostly abrupt and regenerating vegetation. However, in looking at the bark beetle polygons outside of the fire perimeter, we see that a lot of moderate disturbance is occurring near the perimeter.</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0999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making classification maps, we did an accuracy assessment using three different sets of polygons. This graph shows the number of pixels either correctly classified as moderate disturbance or misclassified. Here, over 60% of pixels in bark beetle polygons are correctly classified as moderate disturbance </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23176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first graph shows that over 70% of pixels were correctly classified as healthy vegetation. The next graph shows that just under 50% of pixels were correctly classified as abrupt disturbance and 35% were misclassified as high disturbance. </a:t>
            </a:r>
            <a:r>
              <a:rPr lang="en-US" baseline="0" smtClean="0"/>
              <a:t>This could be due to how we drew our thresholds on the histograms.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16452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dirty="0" smtClean="0">
                <a:solidFill>
                  <a:schemeClr val="tx1">
                    <a:lumMod val="75000"/>
                  </a:schemeClr>
                </a:solidFill>
              </a:rPr>
              <a:t>Persistence of interannual moderate disturbance coincide with higher activity of bark beetle disturbance 3-5 years after forest fire encounters.</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dirty="0" smtClean="0">
                <a:solidFill>
                  <a:schemeClr val="tx1">
                    <a:lumMod val="75000"/>
                  </a:schemeClr>
                </a:solidFill>
              </a:rPr>
              <a:t>Multi-spectral indices from Landsat can be valuable in locating areas that are at risk or currently impacted by drought, insect, and other moderate disturbances in GNP. </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dirty="0" smtClean="0">
                <a:solidFill>
                  <a:schemeClr val="tx1">
                    <a:lumMod val="75000"/>
                  </a:schemeClr>
                </a:solidFill>
              </a:rPr>
              <a:t>While it is not possible to exclusively detect bark beetle disturbance, the use of threshold-based classification schemes can provide an efficient and accurate approach for identifying and mapping canopies experiencing significant stress.</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endParaRPr lang="en-US" sz="1200" dirty="0" smtClean="0">
              <a:solidFill>
                <a:schemeClr val="tx1">
                  <a:lumMod val="75000"/>
                </a:schemeClr>
              </a:solidFill>
            </a:endParaRPr>
          </a:p>
          <a:p>
            <a:pPr marL="465887" marR="0" lvl="1" indent="0" algn="l" defTabSz="914400" rtl="0" eaLnBrk="1" fontAlgn="auto" latinLnBrk="0" hangingPunct="1">
              <a:lnSpc>
                <a:spcPct val="100000"/>
              </a:lnSpc>
              <a:spcBef>
                <a:spcPts val="204"/>
              </a:spcBef>
              <a:spcAft>
                <a:spcPts val="0"/>
              </a:spcAft>
              <a:buClr>
                <a:srgbClr val="EAA24A"/>
              </a:buClr>
              <a:buSzTx/>
              <a:buFont typeface="Webdings" panose="05030102010509060703" pitchFamily="18" charset="2"/>
              <a:buNone/>
              <a:tabLst/>
              <a:defRPr/>
            </a:pPr>
            <a:r>
              <a:rPr lang="en-US" sz="1200" dirty="0" smtClean="0">
                <a:solidFill>
                  <a:schemeClr val="tx1">
                    <a:lumMod val="75000"/>
                  </a:schemeClr>
                </a:solidFill>
              </a:rPr>
              <a:t>Image</a:t>
            </a:r>
            <a:r>
              <a:rPr lang="en-US" sz="1200" baseline="0" dirty="0" smtClean="0">
                <a:solidFill>
                  <a:schemeClr val="tx1">
                    <a:lumMod val="75000"/>
                  </a:schemeClr>
                </a:solidFill>
              </a:rPr>
              <a:t> Credits:</a:t>
            </a:r>
          </a:p>
          <a:p>
            <a:pPr marL="465887" marR="0" lvl="1" indent="0" algn="l" defTabSz="914400" rtl="0" eaLnBrk="1" fontAlgn="auto" latinLnBrk="0" hangingPunct="1">
              <a:lnSpc>
                <a:spcPct val="100000"/>
              </a:lnSpc>
              <a:spcBef>
                <a:spcPts val="204"/>
              </a:spcBef>
              <a:spcAft>
                <a:spcPts val="0"/>
              </a:spcAft>
              <a:buClr>
                <a:srgbClr val="EAA24A"/>
              </a:buClr>
              <a:buSzTx/>
              <a:buFont typeface="Webdings" panose="05030102010509060703" pitchFamily="18" charset="2"/>
              <a:buNone/>
              <a:tabLst/>
              <a:defRPr/>
            </a:pPr>
            <a:r>
              <a:rPr lang="en-US" sz="1200" baseline="0" dirty="0" smtClean="0">
                <a:solidFill>
                  <a:schemeClr val="tx1">
                    <a:lumMod val="75000"/>
                  </a:schemeClr>
                </a:solidFill>
              </a:rPr>
              <a:t>Top and Bottom Left: Richard Menicke</a:t>
            </a:r>
          </a:p>
          <a:p>
            <a:pPr marL="465887" marR="0" lvl="1" indent="0" algn="l" defTabSz="914400" rtl="0" eaLnBrk="1" fontAlgn="auto" latinLnBrk="0" hangingPunct="1">
              <a:lnSpc>
                <a:spcPct val="100000"/>
              </a:lnSpc>
              <a:spcBef>
                <a:spcPts val="204"/>
              </a:spcBef>
              <a:spcAft>
                <a:spcPts val="0"/>
              </a:spcAft>
              <a:buClr>
                <a:srgbClr val="EAA24A"/>
              </a:buClr>
              <a:buSzTx/>
              <a:buFont typeface="Webdings" panose="05030102010509060703" pitchFamily="18" charset="2"/>
              <a:buNone/>
              <a:tabLst/>
              <a:defRPr/>
            </a:pPr>
            <a:r>
              <a:rPr lang="en-US" sz="1200" baseline="0" dirty="0" smtClean="0">
                <a:solidFill>
                  <a:schemeClr val="tx1">
                    <a:lumMod val="75000"/>
                  </a:schemeClr>
                </a:solidFill>
              </a:rPr>
              <a:t>Center Right: Jordan Lubbers</a:t>
            </a:r>
            <a:endParaRPr lang="en-US" sz="1200" dirty="0" smtClean="0">
              <a:solidFill>
                <a:schemeClr val="tx1">
                  <a:lumMod val="75000"/>
                </a:schemeClr>
              </a:solidFill>
            </a:endParaRPr>
          </a:p>
          <a:p>
            <a:pPr marL="815302" marR="0" lvl="1" indent="-349415" algn="l" defTabSz="914400" rtl="0" eaLnBrk="1" fontAlgn="auto" latinLnBrk="0" hangingPunct="1">
              <a:lnSpc>
                <a:spcPct val="100000"/>
              </a:lnSpc>
              <a:spcBef>
                <a:spcPts val="204"/>
              </a:spcBef>
              <a:spcAft>
                <a:spcPts val="0"/>
              </a:spcAft>
              <a:buClr>
                <a:srgbClr val="EAA24A"/>
              </a:buClr>
              <a:buSzTx/>
              <a:buFont typeface="Webdings" panose="05030102010509060703" pitchFamily="18" charset="2"/>
              <a:buChar char="4"/>
              <a:tabLst/>
              <a:defRPr/>
            </a:pPr>
            <a:endParaRPr lang="en-US" sz="1200" dirty="0" smtClean="0">
              <a:solidFill>
                <a:schemeClr val="tx1">
                  <a:lumMod val="75000"/>
                </a:schemeClr>
              </a:solidFill>
            </a:endParaRPr>
          </a:p>
          <a:p>
            <a:pPr marL="815302" marR="0" lvl="1" indent="-349415" algn="l" defTabSz="914400" rtl="0" eaLnBrk="1" fontAlgn="auto" latinLnBrk="0" hangingPunct="1">
              <a:lnSpc>
                <a:spcPct val="100000"/>
              </a:lnSpc>
              <a:spcBef>
                <a:spcPts val="204"/>
              </a:spcBef>
              <a:spcAft>
                <a:spcPts val="0"/>
              </a:spcAft>
              <a:buClr>
                <a:srgbClr val="EAA24A"/>
              </a:buClr>
              <a:buSzTx/>
              <a:buFont typeface="Webdings" panose="05030102010509060703" pitchFamily="18" charset="2"/>
              <a:buChar char="4"/>
              <a:tabLst/>
              <a:defRPr/>
            </a:pPr>
            <a:endParaRPr lang="en-US" sz="1200" dirty="0" smtClean="0">
              <a:solidFill>
                <a:schemeClr val="tx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dirty="0"/>
          </a:p>
        </p:txBody>
      </p:sp>
    </p:spTree>
    <p:extLst>
      <p:ext uri="{BB962C8B-B14F-4D97-AF65-F5344CB8AC3E}">
        <p14:creationId xmlns:p14="http://schemas.microsoft.com/office/powerpoint/2010/main" val="188521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bg2">
                    <a:lumMod val="50000"/>
                  </a:schemeClr>
                </a:solidFill>
              </a:rPr>
              <a:t>Expand the study area to include sister park, Waterton.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bg2">
                    <a:lumMod val="50000"/>
                  </a:schemeClr>
                </a:solidFill>
              </a:rPr>
              <a:t>Explore a better methodology for analyzing red attack.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bg2">
                    <a:lumMod val="50000"/>
                  </a:schemeClr>
                </a:solidFill>
              </a:rPr>
              <a:t>Actually spend time analyzing the classification and frequency maps and look for trends. </a:t>
            </a:r>
            <a:endParaRPr lang="en-US" dirty="0" smtClean="0">
              <a:solidFill>
                <a:schemeClr val="bg2">
                  <a:lumMod val="50000"/>
                </a:schemeClr>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bg2">
                    <a:lumMod val="50000"/>
                  </a:schemeClr>
                </a:solidFill>
              </a:rPr>
              <a:t>Refine previous code to obtain a more abstract and versatile script</a:t>
            </a:r>
            <a:r>
              <a:rPr lang="en-US" baseline="0" dirty="0" smtClean="0">
                <a:solidFill>
                  <a:schemeClr val="bg2">
                    <a:lumMod val="50000"/>
                  </a:schemeClr>
                </a:solidFill>
              </a:rPr>
              <a:t> that allows user to access with more ease.</a:t>
            </a:r>
          </a:p>
          <a:p>
            <a:endParaRPr lang="en-US" baseline="0" dirty="0" smtClean="0"/>
          </a:p>
          <a:p>
            <a:r>
              <a:rPr lang="en-US" baseline="0" dirty="0" smtClean="0"/>
              <a:t>Image credits: </a:t>
            </a:r>
          </a:p>
          <a:p>
            <a:r>
              <a:rPr lang="en-US" baseline="0" dirty="0" smtClean="0"/>
              <a:t>Left photo: Jordan Lubbers</a:t>
            </a:r>
          </a:p>
          <a:p>
            <a:r>
              <a:rPr lang="en-US" baseline="0" dirty="0" smtClean="0"/>
              <a:t>Right photo: Eric </a:t>
            </a:r>
            <a:r>
              <a:rPr lang="en-US" baseline="0" dirty="0" err="1" smtClean="0"/>
              <a:t>Sawtelle</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dirty="0"/>
          </a:p>
        </p:txBody>
      </p:sp>
    </p:spTree>
    <p:extLst>
      <p:ext uri="{BB962C8B-B14F-4D97-AF65-F5344CB8AC3E}">
        <p14:creationId xmlns:p14="http://schemas.microsoft.com/office/powerpoint/2010/main" val="235232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the following individuals for their assistance on this project. Without them, this work would not have been possible.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143008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Century Gothic" panose="020B0502020202020204" pitchFamily="34" charset="0"/>
              </a:rPr>
              <a:t>Roughly</a:t>
            </a:r>
            <a:r>
              <a:rPr lang="en-US" baseline="0" dirty="0" smtClean="0">
                <a:latin typeface="Century Gothic" panose="020B0502020202020204" pitchFamily="34" charset="0"/>
              </a:rPr>
              <a:t> encompassing over</a:t>
            </a:r>
            <a:r>
              <a:rPr lang="en-US" dirty="0" smtClean="0">
                <a:latin typeface="Century Gothic" panose="020B0502020202020204" pitchFamily="34" charset="0"/>
              </a:rPr>
              <a:t> 1,500 square miles,</a:t>
            </a:r>
            <a:r>
              <a:rPr lang="en-US" baseline="0" dirty="0" smtClean="0">
                <a:latin typeface="Century Gothic" panose="020B0502020202020204" pitchFamily="34" charset="0"/>
              </a:rPr>
              <a:t> </a:t>
            </a:r>
            <a:r>
              <a:rPr lang="en-US" dirty="0" smtClean="0">
                <a:latin typeface="Century Gothic" panose="020B0502020202020204" pitchFamily="34" charset="0"/>
              </a:rPr>
              <a:t>Glacier National Park </a:t>
            </a:r>
            <a:r>
              <a:rPr lang="en-US" baseline="0" dirty="0" smtClean="0">
                <a:latin typeface="Century Gothic" panose="020B0502020202020204" pitchFamily="34" charset="0"/>
              </a:rPr>
              <a:t>is part of the larger Crown of the Continent ecosystem </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smtClean="0">
                <a:latin typeface="Century Gothic" panose="020B0502020202020204" pitchFamily="34" charset="0"/>
              </a:rPr>
              <a:t>Source: (https://www.nps.gov/glac/learn/news/fact-sheet.htm)</a:t>
            </a:r>
            <a:endParaRPr lang="en-US" sz="1200" b="0" kern="1200" baseline="0" dirty="0" smtClean="0">
              <a:solidFill>
                <a:schemeClr val="tx1"/>
              </a:solidFill>
              <a:effectLst/>
              <a:latin typeface="Century Gothic" panose="020B0502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Source: Waldt, R., (2004). Crown of the Continent. Helena, Montana: </a:t>
            </a:r>
            <a:r>
              <a:rPr lang="en-US" sz="1200" kern="1200" dirty="0" err="1" smtClean="0">
                <a:solidFill>
                  <a:schemeClr val="tx1"/>
                </a:solidFill>
                <a:effectLst/>
                <a:latin typeface="+mn-lt"/>
                <a:ea typeface="+mn-ea"/>
                <a:cs typeface="+mn-cs"/>
              </a:rPr>
              <a:t>Riverbend</a:t>
            </a:r>
            <a:r>
              <a:rPr lang="en-US" sz="1200" kern="1200" dirty="0" smtClean="0">
                <a:solidFill>
                  <a:schemeClr val="tx1"/>
                </a:solidFill>
                <a:effectLst/>
                <a:latin typeface="+mn-lt"/>
                <a:ea typeface="+mn-ea"/>
                <a:cs typeface="+mn-cs"/>
              </a:rPr>
              <a:t> Publishing</a:t>
            </a:r>
            <a:endParaRPr lang="en-US" b="1" baseline="0" dirty="0" smtClean="0">
              <a:latin typeface="Century Gothic" panose="020B0502020202020204" pitchFamily="34" charset="0"/>
            </a:endParaRPr>
          </a:p>
          <a:p>
            <a:pPr marL="171450" indent="-171450">
              <a:buFont typeface="Arial" panose="020B0604020202020204" pitchFamily="34" charset="0"/>
              <a:buChar char="•"/>
            </a:pPr>
            <a:endParaRPr lang="en-US" baseline="0" dirty="0" smtClean="0">
              <a:latin typeface="Century Gothic" panose="020B0502020202020204" pitchFamily="34" charset="0"/>
            </a:endParaRPr>
          </a:p>
          <a:p>
            <a:pPr marL="0" indent="0">
              <a:buFont typeface="Arial" panose="020B0604020202020204" pitchFamily="34" charset="0"/>
              <a:buNone/>
            </a:pPr>
            <a:r>
              <a:rPr lang="en-US" baseline="0" dirty="0" smtClean="0">
                <a:latin typeface="Century Gothic" panose="020B0502020202020204" pitchFamily="34" charset="0"/>
              </a:rPr>
              <a:t>GNP’s unique landscape and ecosystem has established it among the US’s most popular national parks.</a:t>
            </a:r>
            <a:endParaRPr lang="en-US" b="1" baseline="0" dirty="0" smtClean="0">
              <a:latin typeface="Century Gothic" panose="020B0502020202020204" pitchFamily="34" charset="0"/>
            </a:endParaRPr>
          </a:p>
          <a:p>
            <a:pPr marL="171450" indent="-171450">
              <a:buFont typeface="Arial" panose="020B0604020202020204" pitchFamily="34" charset="0"/>
              <a:buChar char="•"/>
            </a:pPr>
            <a:endParaRPr lang="en-US" baseline="0"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latin typeface="Century Gothic" panose="020B0502020202020204" pitchFamily="34" charset="0"/>
              </a:rPr>
              <a:t>Floristic Provinces: </a:t>
            </a:r>
            <a:r>
              <a:rPr lang="en-US" sz="1200" b="0" i="0" kern="1200" dirty="0" smtClean="0">
                <a:solidFill>
                  <a:schemeClr val="tx1"/>
                </a:solidFill>
                <a:effectLst/>
                <a:latin typeface="+mn-lt"/>
                <a:ea typeface="+mn-ea"/>
                <a:cs typeface="+mn-cs"/>
              </a:rPr>
              <a:t>(Source: https://www.nps.gov/glac/learn/nature/plants.htm)</a:t>
            </a:r>
            <a:endParaRPr lang="en-US" baseline="0" dirty="0" smtClean="0">
              <a:latin typeface="Century Gothic" panose="020B0502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Cordilleran [49%], including the southern and central Rocky Mountains as well as the Cascade Mountains of the Pacific Northwest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Boreal [39%], sub</a:t>
            </a:r>
            <a:r>
              <a:rPr lang="en-US" sz="1200" b="0" i="0" kern="1200" baseline="0" dirty="0" smtClean="0">
                <a:solidFill>
                  <a:schemeClr val="tx1"/>
                </a:solidFill>
                <a:effectLst/>
                <a:latin typeface="+mn-lt"/>
                <a:ea typeface="+mn-ea"/>
                <a:cs typeface="+mn-cs"/>
              </a:rPr>
              <a:t> arctic forest</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Arctic-Alpine [10%],</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Great Plains [1%], prairie, steppe and grassland</a:t>
            </a:r>
          </a:p>
          <a:p>
            <a:endParaRPr lang="en-US" baseline="0" dirty="0">
              <a:latin typeface="Century Gothic" panose="020B0502020202020204" pitchFamily="34" charset="0"/>
            </a:endParaRPr>
          </a:p>
          <a:p>
            <a:pPr marL="0" indent="0">
              <a:buFont typeface="Arial" panose="020B0604020202020204" pitchFamily="34" charset="0"/>
              <a:buNone/>
            </a:pPr>
            <a:r>
              <a:rPr lang="en-US" baseline="0" dirty="0" smtClean="0">
                <a:latin typeface="Century Gothic" panose="020B0502020202020204" pitchFamily="34" charset="0"/>
              </a:rPr>
              <a:t>pine image: https://www.flickr.com/photos/glaciernps/30058012794/</a:t>
            </a:r>
          </a:p>
          <a:p>
            <a:pPr marL="0" indent="0">
              <a:buFont typeface="Arial" panose="020B0604020202020204" pitchFamily="34" charset="0"/>
              <a:buNone/>
            </a:pPr>
            <a:r>
              <a:rPr lang="en-US" baseline="0" dirty="0" smtClean="0">
                <a:latin typeface="Century Gothic" panose="020B0502020202020204" pitchFamily="34" charset="0"/>
              </a:rPr>
              <a:t>Lake image: https://www.flickr.com/photos/glaciernps/30601537111/</a:t>
            </a:r>
          </a:p>
          <a:p>
            <a:pPr marL="0" indent="0">
              <a:buFont typeface="Arial" panose="020B0604020202020204" pitchFamily="34" charset="0"/>
              <a:buNone/>
            </a:pPr>
            <a:r>
              <a:rPr lang="en-US" baseline="0" dirty="0" smtClean="0">
                <a:latin typeface="Century Gothic" panose="020B0502020202020204" pitchFamily="34" charset="0"/>
              </a:rPr>
              <a:t>Bear image: https://www.flickr.com/photos/glaciernps/24868375952/in/album-72157623549884756/</a:t>
            </a:r>
          </a:p>
          <a:p>
            <a:pPr marL="0" indent="0">
              <a:buFont typeface="Arial" panose="020B0604020202020204" pitchFamily="34" charset="0"/>
              <a:buNone/>
            </a:pPr>
            <a:endParaRPr lang="en-US" baseline="0" dirty="0" smtClean="0">
              <a:latin typeface="Century Gothic" panose="020B0502020202020204" pitchFamily="34" charset="0"/>
            </a:endParaRPr>
          </a:p>
          <a:p>
            <a:pPr marL="0" indent="0">
              <a:buFont typeface="Arial" panose="020B0604020202020204" pitchFamily="34" charset="0"/>
              <a:buNone/>
            </a:pPr>
            <a:endParaRPr lang="en-US" baseline="0" dirty="0" smtClean="0">
              <a:latin typeface="Century Gothic" panose="020B0502020202020204" pitchFamily="34" charset="0"/>
            </a:endParaRPr>
          </a:p>
          <a:p>
            <a:pPr marL="0" indent="0">
              <a:buFont typeface="Arial" panose="020B0604020202020204" pitchFamily="34" charset="0"/>
              <a:buNone/>
            </a:pPr>
            <a:endParaRPr lang="en-US" baseline="0"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203345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sz="1200" kern="1200" dirty="0" smtClean="0">
                <a:solidFill>
                  <a:schemeClr val="tx1"/>
                </a:solidFill>
                <a:effectLst/>
                <a:latin typeface="+mn-lt"/>
                <a:ea typeface="+mn-ea"/>
                <a:cs typeface="+mn-cs"/>
              </a:rPr>
              <a:t>Over the past decade insects such as the</a:t>
            </a:r>
            <a:r>
              <a:rPr lang="en-US" sz="1200" kern="1200" baseline="0" dirty="0" smtClean="0">
                <a:solidFill>
                  <a:schemeClr val="tx1"/>
                </a:solidFill>
                <a:effectLst/>
                <a:latin typeface="+mn-lt"/>
                <a:ea typeface="+mn-ea"/>
                <a:cs typeface="+mn-cs"/>
              </a:rPr>
              <a:t> bark beetle have caused intensifying disturbance.</a:t>
            </a:r>
          </a:p>
          <a:p>
            <a:pPr marL="171450" indent="-171450" defTabSz="931774">
              <a:buFont typeface="Arial" panose="020B0604020202020204" pitchFamily="34" charset="0"/>
              <a:buChar char="•"/>
              <a:defRPr/>
            </a:pPr>
            <a:endParaRPr lang="en-US" sz="1200" kern="1200" dirty="0" smtClean="0">
              <a:solidFill>
                <a:schemeClr val="tx1"/>
              </a:solidFill>
              <a:effectLst/>
              <a:latin typeface="+mn-lt"/>
              <a:ea typeface="+mn-ea"/>
              <a:cs typeface="+mn-cs"/>
            </a:endParaRPr>
          </a:p>
          <a:p>
            <a:pPr marL="171450" indent="-171450" defTabSz="931774">
              <a:buFont typeface="Arial" panose="020B0604020202020204" pitchFamily="34" charset="0"/>
              <a:buChar char="•"/>
              <a:defRPr/>
            </a:pPr>
            <a:r>
              <a:rPr lang="en-US" sz="1200" kern="1200" dirty="0" smtClean="0">
                <a:solidFill>
                  <a:schemeClr val="tx1"/>
                </a:solidFill>
                <a:effectLst/>
                <a:latin typeface="+mn-lt"/>
                <a:ea typeface="+mn-ea"/>
                <a:cs typeface="+mn-cs"/>
              </a:rPr>
              <a:t>Intensifying landscape</a:t>
            </a:r>
            <a:r>
              <a:rPr lang="en-US" sz="1200" kern="1200" baseline="0" dirty="0" smtClean="0">
                <a:solidFill>
                  <a:schemeClr val="tx1"/>
                </a:solidFill>
                <a:effectLst/>
                <a:latin typeface="+mn-lt"/>
                <a:ea typeface="+mn-ea"/>
                <a:cs typeface="+mn-cs"/>
              </a:rPr>
              <a:t> disturbances have been observed in recent decades due in part to a changing climate </a:t>
            </a:r>
            <a:r>
              <a:rPr lang="en-US" sz="1200" kern="1200" dirty="0" smtClean="0">
                <a:solidFill>
                  <a:schemeClr val="tx1"/>
                </a:solidFill>
                <a:effectLst/>
                <a:latin typeface="+mn-lt"/>
                <a:ea typeface="+mn-ea"/>
                <a:cs typeface="+mn-cs"/>
              </a:rPr>
              <a:t>(“Montana Insect and Disease Conditions,” 2001). </a:t>
            </a:r>
          </a:p>
          <a:p>
            <a:pPr marL="171450" indent="-171450" defTabSz="931774">
              <a:buFont typeface="Arial" panose="020B0604020202020204" pitchFamily="34" charset="0"/>
              <a:buChar char="•"/>
              <a:defRPr/>
            </a:pPr>
            <a:r>
              <a:rPr lang="en-US" sz="1200" b="0" i="0" u="none" strike="noStrike" cap="none" baseline="0" dirty="0" smtClean="0">
                <a:solidFill>
                  <a:schemeClr val="tx1"/>
                </a:solidFill>
                <a:effectLst/>
                <a:latin typeface="+mn-lt"/>
                <a:ea typeface="+mn-ea"/>
                <a:cs typeface="+mn-cs"/>
                <a:sym typeface="Arial"/>
                <a:rtl val="0"/>
              </a:rPr>
              <a:t>Parasitic insects have caused extensive damage to the park’s pristine pine forests since 1999.</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baseline="0" dirty="0" smtClean="0">
                <a:solidFill>
                  <a:schemeClr val="tx1"/>
                </a:solidFill>
                <a:effectLst/>
                <a:latin typeface="+mn-lt"/>
                <a:ea typeface="+mn-ea"/>
                <a:cs typeface="+mn-cs"/>
                <a:sym typeface="Arial"/>
                <a:rtl val="0"/>
              </a:rPr>
              <a:t>The timber </a:t>
            </a:r>
            <a:r>
              <a:rPr lang="en-US" sz="1200" dirty="0" smtClean="0">
                <a:solidFill>
                  <a:schemeClr val="bg2">
                    <a:lumMod val="50000"/>
                  </a:schemeClr>
                </a:solidFill>
              </a:rPr>
              <a:t>industry must account for the impact that bark beetle outbreaks may</a:t>
            </a:r>
            <a:r>
              <a:rPr lang="en-US" sz="1200" baseline="0" dirty="0" smtClean="0">
                <a:solidFill>
                  <a:schemeClr val="bg2">
                    <a:lumMod val="50000"/>
                  </a:schemeClr>
                </a:solidFill>
              </a:rPr>
              <a:t> have on timber production and optimal harvesting period </a:t>
            </a:r>
            <a:r>
              <a:rPr lang="en-US" sz="1200" kern="1200" dirty="0" smtClean="0">
                <a:solidFill>
                  <a:schemeClr val="tx1"/>
                </a:solidFill>
                <a:effectLst/>
                <a:latin typeface="+mn-lt"/>
                <a:ea typeface="+mn-ea"/>
                <a:cs typeface="+mn-cs"/>
              </a:rPr>
              <a:t>(Goodwin et al., 2008).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bg2">
                    <a:lumMod val="50000"/>
                  </a:schemeClr>
                </a:solidFill>
              </a:rPr>
              <a:t>Outbreaks may also </a:t>
            </a:r>
            <a:r>
              <a:rPr lang="en-US" sz="1200" b="0" i="0" u="none" strike="noStrike" cap="none" baseline="0" dirty="0" smtClean="0">
                <a:solidFill>
                  <a:schemeClr val="tx1"/>
                </a:solidFill>
                <a:effectLst/>
                <a:latin typeface="+mn-lt"/>
                <a:ea typeface="+mn-ea"/>
                <a:cs typeface="+mn-cs"/>
                <a:sym typeface="Arial"/>
                <a:rtl val="0"/>
              </a:rPr>
              <a:t>compromise the aesthetic value of the park. The park service must consider this in managing bark beetle in order to preserve the pristine and primitive nature of Glacier National Park.</a:t>
            </a:r>
            <a:endParaRPr lang="en-US" sz="1200" kern="1200" dirty="0" smtClean="0">
              <a:solidFill>
                <a:schemeClr val="tx1"/>
              </a:solidFill>
              <a:effectLst/>
              <a:latin typeface="+mn-lt"/>
              <a:ea typeface="+mn-ea"/>
              <a:cs typeface="+mn-cs"/>
            </a:endParaRPr>
          </a:p>
          <a:p>
            <a:endParaRPr lang="en-US" dirty="0" smtClean="0">
              <a:latin typeface="Century Gothic" panose="020B0502020202020204" pitchFamily="34" charset="0"/>
            </a:endParaRPr>
          </a:p>
          <a:p>
            <a:pPr marL="0" marR="0" indent="0" algn="l" defTabSz="931774"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Image </a:t>
            </a:r>
            <a:r>
              <a:rPr lang="en-US" dirty="0" smtClean="0">
                <a:latin typeface="Century Gothic" panose="020B0502020202020204" pitchFamily="34" charset="0"/>
              </a:rPr>
              <a:t>Credits</a:t>
            </a:r>
            <a:r>
              <a:rPr lang="en-US" sz="1200" dirty="0" smtClean="0"/>
              <a:t>: Glacier National Park Service’s Frank W. Jacobs</a:t>
            </a:r>
            <a:endParaRPr lang="en-US" dirty="0" smtClean="0">
              <a:latin typeface="Century Gothic" panose="020B0502020202020204" pitchFamily="34" charset="0"/>
            </a:endParaRPr>
          </a:p>
          <a:p>
            <a:pPr defTabSz="931774">
              <a:defRPr/>
            </a:pPr>
            <a:endParaRPr lang="en-US" dirty="0" smtClean="0">
              <a:latin typeface="Century Gothic" panose="020B0502020202020204" pitchFamily="34" charset="0"/>
            </a:endParaRPr>
          </a:p>
          <a:p>
            <a:pPr defTabSz="931774">
              <a:defRPr/>
            </a:pPr>
            <a:r>
              <a:rPr lang="en-US" dirty="0" smtClean="0">
                <a:latin typeface="Century Gothic" panose="020B0502020202020204" pitchFamily="34" charset="0"/>
              </a:rPr>
              <a:t>Upper photo:</a:t>
            </a:r>
            <a:r>
              <a:rPr lang="en-US" baseline="0" dirty="0" smtClean="0">
                <a:latin typeface="Century Gothic" panose="020B0502020202020204" pitchFamily="34" charset="0"/>
              </a:rPr>
              <a:t> https://www.flickr.com/photos/glaciernps/30284703360/</a:t>
            </a:r>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smtClean="0">
                <a:latin typeface="Century Gothic" panose="020B0502020202020204" pitchFamily="34" charset="0"/>
              </a:rPr>
              <a:t>Right photo: </a:t>
            </a:r>
            <a:r>
              <a:rPr lang="en-US" dirty="0" smtClean="0"/>
              <a:t>http://scienceline.org/2014/11/a-portrait-of-the-artist-as-a-mountain-pine-beetle/</a:t>
            </a:r>
            <a:endParaRPr lang="en-US" baseline="0" dirty="0" smtClean="0">
              <a:latin typeface="Century Gothic" panose="020B0502020202020204" pitchFamily="34" charset="0"/>
            </a:endParaRPr>
          </a:p>
          <a:p>
            <a:pPr defTabSz="931774">
              <a:defRPr/>
            </a:pPr>
            <a:r>
              <a:rPr lang="en-US" baseline="0" dirty="0" smtClean="0">
                <a:latin typeface="Century Gothic" panose="020B0502020202020204" pitchFamily="34" charset="0"/>
              </a:rPr>
              <a:t>Lower photo: https://www.flickr.com/photos/glaciernps/24619954129/</a:t>
            </a:r>
          </a:p>
          <a:p>
            <a:pPr defTabSz="931774">
              <a:defRPr/>
            </a:pPr>
            <a:endParaRPr lang="en-US" dirty="0">
              <a:latin typeface="Century Gothic" panose="020B0502020202020204" pitchFamily="34" charset="0"/>
            </a:endParaRPr>
          </a:p>
          <a:p>
            <a:r>
              <a:rPr lang="en-US" dirty="0" smtClean="0"/>
              <a:t>Formal Citations: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Bullet</a:t>
            </a:r>
            <a:r>
              <a:rPr lang="en-US" baseline="0" dirty="0" smtClean="0"/>
              <a:t> 1: </a:t>
            </a:r>
            <a:r>
              <a:rPr lang="en-US" sz="1200" kern="1200" dirty="0" smtClean="0">
                <a:solidFill>
                  <a:schemeClr val="tx1"/>
                </a:solidFill>
                <a:effectLst/>
                <a:latin typeface="+mn-lt"/>
                <a:ea typeface="+mn-ea"/>
                <a:cs typeface="+mn-cs"/>
              </a:rPr>
              <a:t>“Montana Insect and Disease Conditions and Program Highlights 2001 - stelprdb5196901.pdf.” Accessed February 16, 2017. https://www.fs.usda.gov/Internet/FSE_DOCUMENTS/stelprdb5196901.pdf.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Bullet 3: </a:t>
            </a:r>
            <a:r>
              <a:rPr lang="en-US" sz="1200" kern="1200" dirty="0" smtClean="0">
                <a:solidFill>
                  <a:schemeClr val="tx1"/>
                </a:solidFill>
                <a:effectLst/>
                <a:latin typeface="+mn-lt"/>
                <a:ea typeface="+mn-ea"/>
                <a:cs typeface="+mn-cs"/>
              </a:rPr>
              <a:t>Goodwin, Nicholas R., Nicholas C. Coops, Michael A. Wulder, Steve </a:t>
            </a:r>
            <a:r>
              <a:rPr lang="en-US" sz="1200" kern="1200" dirty="0" err="1" smtClean="0">
                <a:solidFill>
                  <a:schemeClr val="tx1"/>
                </a:solidFill>
                <a:effectLst/>
                <a:latin typeface="+mn-lt"/>
                <a:ea typeface="+mn-ea"/>
                <a:cs typeface="+mn-cs"/>
              </a:rPr>
              <a:t>Gillanders</a:t>
            </a:r>
            <a:r>
              <a:rPr lang="en-US" sz="1200" kern="1200" dirty="0" smtClean="0">
                <a:solidFill>
                  <a:schemeClr val="tx1"/>
                </a:solidFill>
                <a:effectLst/>
                <a:latin typeface="+mn-lt"/>
                <a:ea typeface="+mn-ea"/>
                <a:cs typeface="+mn-cs"/>
              </a:rPr>
              <a:t>, Todd A. Schroeder, and </a:t>
            </a:r>
            <a:r>
              <a:rPr lang="en-US" sz="1200" kern="1200" dirty="0" err="1" smtClean="0">
                <a:solidFill>
                  <a:schemeClr val="tx1"/>
                </a:solidFill>
                <a:effectLst/>
                <a:latin typeface="+mn-lt"/>
                <a:ea typeface="+mn-ea"/>
                <a:cs typeface="+mn-cs"/>
              </a:rPr>
              <a:t>Trisalyn</a:t>
            </a:r>
            <a:r>
              <a:rPr lang="en-US" sz="1200" kern="1200" dirty="0" smtClean="0">
                <a:solidFill>
                  <a:schemeClr val="tx1"/>
                </a:solidFill>
                <a:effectLst/>
                <a:latin typeface="+mn-lt"/>
                <a:ea typeface="+mn-ea"/>
                <a:cs typeface="+mn-cs"/>
              </a:rPr>
              <a:t> Nelson. “Estimation of Insect Infestation Dynamics Using a Temporal Sequence of Landsat Data.” </a:t>
            </a:r>
            <a:r>
              <a:rPr lang="en-US" sz="1200" i="1" kern="1200" dirty="0" smtClean="0">
                <a:solidFill>
                  <a:schemeClr val="tx1"/>
                </a:solidFill>
                <a:effectLst/>
                <a:latin typeface="+mn-lt"/>
                <a:ea typeface="+mn-ea"/>
                <a:cs typeface="+mn-cs"/>
              </a:rPr>
              <a:t>Remote Sensing of Environment</a:t>
            </a:r>
            <a:r>
              <a:rPr lang="en-US" sz="1200" kern="1200" dirty="0" smtClean="0">
                <a:solidFill>
                  <a:schemeClr val="tx1"/>
                </a:solidFill>
                <a:effectLst/>
                <a:latin typeface="+mn-lt"/>
                <a:ea typeface="+mn-ea"/>
                <a:cs typeface="+mn-cs"/>
              </a:rPr>
              <a:t> 112, no. 9 (September 15, 2008): 3680–89. doi:10.1016/j.rse.2008.05.005.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336527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smtClean="0">
                <a:solidFill>
                  <a:schemeClr val="tx1"/>
                </a:solidFill>
                <a:effectLst/>
                <a:latin typeface="+mn-lt"/>
                <a:ea typeface="+mn-ea"/>
                <a:cs typeface="+mn-cs"/>
              </a:rPr>
              <a:t>The primary objectives for the</a:t>
            </a:r>
            <a:r>
              <a:rPr lang="en-US" sz="1200" kern="1200" baseline="0" dirty="0" smtClean="0">
                <a:solidFill>
                  <a:schemeClr val="tx1"/>
                </a:solidFill>
                <a:effectLst/>
                <a:latin typeface="+mn-lt"/>
                <a:ea typeface="+mn-ea"/>
                <a:cs typeface="+mn-cs"/>
              </a:rPr>
              <a:t> project are composed of:</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Classifying landscape disturbance within Glacier National Park utilizing a threshold- based decision tree approach</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Developing an automated Python program utilizing NASA Earth observations that expedites mapping disturbance within GNP.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Educating students in Whitefish and Columbia Falls High School through interactions with NASA Earth observation tools. </a:t>
            </a:r>
            <a:endParaRPr lang="en-US" baseline="0" dirty="0" smtClean="0">
              <a:latin typeface="Century Gothic" panose="020B0502020202020204" pitchFamily="34" charset="0"/>
            </a:endParaRPr>
          </a:p>
          <a:p>
            <a:endParaRPr lang="en-US" baseline="0" dirty="0" smtClean="0">
              <a:latin typeface="Century Gothic" panose="020B0502020202020204" pitchFamily="34" charset="0"/>
            </a:endParaRPr>
          </a:p>
          <a:p>
            <a:pPr defTabSz="931774">
              <a:defRPr/>
            </a:pPr>
            <a:r>
              <a:rPr lang="en-US" dirty="0">
                <a:latin typeface="Century Gothic" panose="020B0502020202020204" pitchFamily="34" charset="0"/>
              </a:rPr>
              <a:t>Image Credits: Richard Menicke</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10220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Images</a:t>
            </a:r>
            <a:r>
              <a:rPr lang="en-US" b="0" baseline="0" dirty="0" smtClean="0"/>
              <a:t> </a:t>
            </a:r>
            <a:r>
              <a:rPr lang="en-US" b="0" baseline="0" smtClean="0"/>
              <a:t>from Landsat 5</a:t>
            </a:r>
            <a:r>
              <a:rPr lang="en-US" b="0" baseline="0" dirty="0" smtClean="0"/>
              <a:t>, 7, 8 were composited for the months of June to August of every year within Glacier National Park form 1999-2016. </a:t>
            </a:r>
          </a:p>
          <a:p>
            <a:pPr marL="171450" indent="-171450">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79485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baseline="0" dirty="0" smtClean="0"/>
              <a:t>We hypothesized that disturbance from bark beetle causes decreases in canopy moisture, up until tree mortality. </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baseline="0" dirty="0" smtClean="0"/>
              <a:t>Because of this, a normalized difference moisture index was computed from Landsat to track changes in moisture for our time series. </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baseline="0" dirty="0" smtClean="0"/>
              <a:t>Thresholds for categorizing disturbance were established to map interannual changes in NDMI. </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baseline="0" dirty="0" smtClean="0"/>
              <a:t>We used five categories; Abrupt, High, Moderate, Healthy, and Regenerating Vegetation. The moderate disturbance category was the class most closely associated with insect disturbance. </a:t>
            </a:r>
          </a:p>
          <a:p>
            <a:pPr marL="637337" marR="0" lvl="1" indent="-171450" algn="l" defTabSz="914400" rtl="0" eaLnBrk="1" fontAlgn="auto" latinLnBrk="0" hangingPunct="1">
              <a:lnSpc>
                <a:spcPct val="100000"/>
              </a:lnSpc>
              <a:spcBef>
                <a:spcPts val="204"/>
              </a:spcBef>
              <a:spcAft>
                <a:spcPts val="0"/>
              </a:spcAft>
              <a:buClr>
                <a:srgbClr val="EAA24A"/>
              </a:buClr>
              <a:buSzTx/>
              <a:buFont typeface="Arial" panose="020B0604020202020204" pitchFamily="34" charset="0"/>
              <a:buChar char="•"/>
              <a:tabLst/>
              <a:defRPr/>
            </a:pPr>
            <a:r>
              <a:rPr lang="en-US" baseline="0" dirty="0" smtClean="0"/>
              <a:t>Because of this, a Red Green Index</a:t>
            </a:r>
            <a:r>
              <a:rPr lang="en-US" sz="1200" kern="1200" dirty="0" smtClean="0">
                <a:solidFill>
                  <a:schemeClr val="tx1"/>
                </a:solidFill>
                <a:effectLst/>
                <a:latin typeface="+mn-lt"/>
                <a:ea typeface="+mn-ea"/>
                <a:cs typeface="+mn-cs"/>
              </a:rPr>
              <a:t> was then used</a:t>
            </a:r>
            <a:r>
              <a:rPr lang="en-US" sz="1200" kern="1200" baseline="0" dirty="0" smtClean="0">
                <a:solidFill>
                  <a:schemeClr val="tx1"/>
                </a:solidFill>
                <a:effectLst/>
                <a:latin typeface="+mn-lt"/>
                <a:ea typeface="+mn-ea"/>
                <a:cs typeface="+mn-cs"/>
              </a:rPr>
              <a:t> to further separate</a:t>
            </a:r>
            <a:r>
              <a:rPr lang="en-US" sz="1200" kern="1200" dirty="0" smtClean="0">
                <a:solidFill>
                  <a:schemeClr val="tx1"/>
                </a:solidFill>
                <a:effectLst/>
                <a:latin typeface="+mn-lt"/>
                <a:ea typeface="+mn-ea"/>
                <a:cs typeface="+mn-cs"/>
              </a:rPr>
              <a:t> Moderate disturbance.</a:t>
            </a:r>
            <a:r>
              <a:rPr lang="en-US" sz="1200" kern="1200" baseline="0" dirty="0" smtClean="0">
                <a:solidFill>
                  <a:schemeClr val="tx1"/>
                </a:solidFill>
                <a:effectLst/>
                <a:latin typeface="+mn-lt"/>
                <a:ea typeface="+mn-ea"/>
                <a:cs typeface="+mn-cs"/>
              </a:rPr>
              <a:t> </a:t>
            </a:r>
            <a:endParaRPr lang="en-US" baseline="0" dirty="0" smtClean="0"/>
          </a:p>
          <a:p>
            <a:pPr marL="465887" lvl="1" indent="0">
              <a:spcBef>
                <a:spcPts val="204"/>
              </a:spcBef>
              <a:buClr>
                <a:srgbClr val="EAA24A"/>
              </a:buClr>
              <a:buFont typeface="Webdings" panose="05030102010509060703" pitchFamily="18" charset="2"/>
              <a:buNone/>
            </a:pPr>
            <a:endParaRPr lang="en-US" baseline="0" dirty="0" smtClean="0"/>
          </a:p>
          <a:p>
            <a:pPr marL="815302" lvl="1" indent="-349415">
              <a:spcBef>
                <a:spcPts val="204"/>
              </a:spcBef>
              <a:buClr>
                <a:srgbClr val="EAA24A"/>
              </a:buClr>
              <a:buFont typeface="Webdings" panose="05030102010509060703" pitchFamily="18" charset="2"/>
              <a:buChar char="4"/>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dirty="0"/>
          </a:p>
        </p:txBody>
      </p:sp>
    </p:spTree>
    <p:extLst>
      <p:ext uri="{BB962C8B-B14F-4D97-AF65-F5344CB8AC3E}">
        <p14:creationId xmlns:p14="http://schemas.microsoft.com/office/powerpoint/2010/main" val="358725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aseline="0" dirty="0" smtClean="0"/>
              <a:t>Here are the thresholds that the team determined by overlaying changes in NDMI subset to the following categories; bark beetle (outlined here, point to the orange histogram), healthy forest (Outlined here, point to the green), and fire (outlined here, point to the blue/purple). The black lines represent the thresholds that we visually interpreted for each class.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dirty="0"/>
          </a:p>
        </p:txBody>
      </p:sp>
    </p:spTree>
    <p:extLst>
      <p:ext uri="{BB962C8B-B14F-4D97-AF65-F5344CB8AC3E}">
        <p14:creationId xmlns:p14="http://schemas.microsoft.com/office/powerpoint/2010/main" val="119025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the thresholds established, we reclassified </a:t>
            </a:r>
            <a:r>
              <a:rPr lang="en-US" baseline="0" dirty="0" err="1" smtClean="0"/>
              <a:t>dNDMI</a:t>
            </a:r>
            <a:r>
              <a:rPr lang="en-US" baseline="0" dirty="0" smtClean="0"/>
              <a:t> to create classification maps. As you can see these maps do a good job of mapping fire or abrupt disturbance in red. There is also a varied amount of moderate disturbance in yellow between the two years.</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7878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see in this time series that when fires appear in red, the next year there is regeneration in dark green. We can again see how varied the moderate disturbance is from year to year.</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816626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1" name="contract info"/>
          <p:cNvSpPr/>
          <p:nvPr userDrawn="1"/>
        </p:nvSpPr>
        <p:spPr>
          <a:xfrm>
            <a:off x="0" y="6566241"/>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6240600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8E6729-B1A5-44AA-A87D-32AA5289A1DD}" type="datetimeFigureOut">
              <a:rPr lang="en-US" smtClean="0"/>
              <a:t>3/30/2017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C13B54-4823-4F1A-B492-E507B34696E5}" type="slidenum">
              <a:rPr lang="en-US" smtClean="0"/>
              <a:t>‹#›</a:t>
            </a:fld>
            <a:endParaRPr lang="en-US"/>
          </a:p>
        </p:txBody>
      </p:sp>
    </p:spTree>
    <p:extLst>
      <p:ext uri="{BB962C8B-B14F-4D97-AF65-F5344CB8AC3E}">
        <p14:creationId xmlns:p14="http://schemas.microsoft.com/office/powerpoint/2010/main" val="147254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6" r:id="rId4"/>
    <p:sldLayoutId id="2147483664" r:id="rId5"/>
    <p:sldLayoutId id="2147483665" r:id="rId6"/>
    <p:sldLayoutId id="2147483668" r:id="rId7"/>
    <p:sldLayoutId id="2147483693" r:id="rId8"/>
    <p:sldLayoutId id="2147483694"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8.jpeg"/><Relationship Id="rId4" Type="http://schemas.openxmlformats.org/officeDocument/2006/relationships/diagramLayout" Target="../diagrams/layout1.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6719" y="0"/>
            <a:ext cx="7249999" cy="340357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07" y="0"/>
            <a:ext cx="8069589" cy="6872486"/>
          </a:xfrm>
          <a:prstGeom prst="rect">
            <a:avLst/>
          </a:prstGeom>
        </p:spPr>
      </p:pic>
      <p:sp>
        <p:nvSpPr>
          <p:cNvPr id="18" name="Text Placeholder 18"/>
          <p:cNvSpPr txBox="1">
            <a:spLocks/>
          </p:cNvSpPr>
          <p:nvPr/>
        </p:nvSpPr>
        <p:spPr>
          <a:xfrm>
            <a:off x="7918855" y="3314364"/>
            <a:ext cx="2953664"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Antonio Alvarado</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7918855" y="3726027"/>
            <a:ext cx="3070275"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Ryan Avery</a:t>
            </a:r>
            <a:endParaRPr lang="en-US" dirty="0">
              <a:solidFill>
                <a:schemeClr val="bg2">
                  <a:lumMod val="50000"/>
                </a:schemeClr>
              </a:solidFill>
              <a:latin typeface="Century Gothic" panose="020B0502020202020204" pitchFamily="34" charset="0"/>
            </a:endParaRPr>
          </a:p>
        </p:txBody>
      </p:sp>
      <p:sp>
        <p:nvSpPr>
          <p:cNvPr id="20" name="Text Placeholder 20"/>
          <p:cNvSpPr txBox="1">
            <a:spLocks/>
          </p:cNvSpPr>
          <p:nvPr/>
        </p:nvSpPr>
        <p:spPr>
          <a:xfrm>
            <a:off x="7918855" y="4087586"/>
            <a:ext cx="4138863"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smtClean="0">
                <a:solidFill>
                  <a:schemeClr val="bg2">
                    <a:lumMod val="50000"/>
                  </a:schemeClr>
                </a:solidFill>
                <a:latin typeface="Century Gothic" panose="020B0502020202020204" pitchFamily="34" charset="0"/>
              </a:rPr>
              <a:t>Jemiris</a:t>
            </a:r>
            <a:r>
              <a:rPr lang="en-US" sz="2400" dirty="0" smtClean="0">
                <a:solidFill>
                  <a:schemeClr val="bg2">
                    <a:lumMod val="50000"/>
                  </a:schemeClr>
                </a:solidFill>
                <a:latin typeface="Century Gothic" panose="020B0502020202020204" pitchFamily="34" charset="0"/>
              </a:rPr>
              <a:t> Gonzalez-de Jesus</a:t>
            </a:r>
            <a:endParaRPr lang="en-US" sz="2400" dirty="0">
              <a:solidFill>
                <a:schemeClr val="bg2">
                  <a:lumMod val="50000"/>
                </a:schemeClr>
              </a:solidFill>
              <a:latin typeface="Century Gothic" panose="020B0502020202020204" pitchFamily="34" charset="0"/>
            </a:endParaRPr>
          </a:p>
        </p:txBody>
      </p:sp>
      <p:sp>
        <p:nvSpPr>
          <p:cNvPr id="21" name="Text Placeholder 21"/>
          <p:cNvSpPr txBox="1">
            <a:spLocks/>
          </p:cNvSpPr>
          <p:nvPr/>
        </p:nvSpPr>
        <p:spPr>
          <a:xfrm>
            <a:off x="7918855" y="4579739"/>
            <a:ext cx="3070276"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Suzannah Richards</a:t>
            </a:r>
            <a:endParaRPr lang="en-US" dirty="0">
              <a:solidFill>
                <a:schemeClr val="bg2">
                  <a:lumMod val="50000"/>
                </a:schemeClr>
              </a:solidFill>
              <a:latin typeface="Century Gothic" panose="020B0502020202020204" pitchFamily="34" charset="0"/>
            </a:endParaRPr>
          </a:p>
        </p:txBody>
      </p:sp>
      <p:sp>
        <p:nvSpPr>
          <p:cNvPr id="22" name="Text Placeholder 22"/>
          <p:cNvSpPr txBox="1">
            <a:spLocks/>
          </p:cNvSpPr>
          <p:nvPr/>
        </p:nvSpPr>
        <p:spPr>
          <a:xfrm>
            <a:off x="8605679" y="4924019"/>
            <a:ext cx="3070276"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2">
                  <a:lumMod val="50000"/>
                </a:schemeClr>
              </a:solidFill>
              <a:latin typeface="Century Gothic" panose="020B0502020202020204" pitchFamily="34" charset="0"/>
            </a:endParaRPr>
          </a:p>
        </p:txBody>
      </p:sp>
      <p:sp>
        <p:nvSpPr>
          <p:cNvPr id="14" name="TextBox 13"/>
          <p:cNvSpPr txBox="1"/>
          <p:nvPr/>
        </p:nvSpPr>
        <p:spPr>
          <a:xfrm>
            <a:off x="668856" y="3441170"/>
            <a:ext cx="643834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GLACIER NATIONAL PARK CLIMATE II</a:t>
            </a:r>
            <a:endParaRPr lang="en-US" sz="2800" dirty="0"/>
          </a:p>
        </p:txBody>
      </p:sp>
      <p:sp>
        <p:nvSpPr>
          <p:cNvPr id="15" name="Title 16"/>
          <p:cNvSpPr txBox="1">
            <a:spLocks/>
          </p:cNvSpPr>
          <p:nvPr/>
        </p:nvSpPr>
        <p:spPr>
          <a:xfrm>
            <a:off x="977431" y="3964390"/>
            <a:ext cx="5726097" cy="11474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a:solidFill>
                  <a:schemeClr val="bg1"/>
                </a:solidFill>
              </a:rPr>
              <a:t>A Threshold-Based Decision Tree Approach to Mapping Landscape Disturbance in Glacier National Park</a:t>
            </a:r>
          </a:p>
        </p:txBody>
      </p:sp>
      <p:sp>
        <p:nvSpPr>
          <p:cNvPr id="16" name="Text Placeholder 17"/>
          <p:cNvSpPr txBox="1">
            <a:spLocks/>
          </p:cNvSpPr>
          <p:nvPr/>
        </p:nvSpPr>
        <p:spPr>
          <a:xfrm>
            <a:off x="7918855" y="2525983"/>
            <a:ext cx="2939442"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Charlotte Mays (Team Lead)</a:t>
            </a:r>
            <a:endParaRPr lang="en-US" sz="2400" dirty="0">
              <a:solidFill>
                <a:schemeClr val="bg2">
                  <a:lumMod val="50000"/>
                </a:schemeClr>
              </a:solidFill>
              <a:latin typeface="Century Gothic" panose="020B0502020202020204" pitchFamily="34" charset="0"/>
            </a:endParaRPr>
          </a:p>
        </p:txBody>
      </p:sp>
      <p:sp>
        <p:nvSpPr>
          <p:cNvPr id="12" name="TextBox 11"/>
          <p:cNvSpPr txBox="1"/>
          <p:nvPr/>
        </p:nvSpPr>
        <p:spPr>
          <a:xfrm>
            <a:off x="8159262" y="5551464"/>
            <a:ext cx="3663331" cy="738664"/>
          </a:xfrm>
          <a:prstGeom prst="rect">
            <a:avLst/>
          </a:prstGeom>
          <a:noFill/>
        </p:spPr>
        <p:txBody>
          <a:bodyPr wrap="square" rtlCol="0">
            <a:spAutoFit/>
          </a:bodyPr>
          <a:lstStyle/>
          <a:p>
            <a:pPr algn="r"/>
            <a:r>
              <a:rPr lang="en-US" sz="1400" b="1" dirty="0" smtClean="0"/>
              <a:t>NASA Langley Research Center</a:t>
            </a:r>
          </a:p>
          <a:p>
            <a:pPr algn="r"/>
            <a:endParaRPr lang="en-US" sz="1400" b="1" dirty="0" smtClean="0"/>
          </a:p>
          <a:p>
            <a:pPr algn="r"/>
            <a:r>
              <a:rPr lang="en-US" sz="1400" i="1" dirty="0" smtClean="0"/>
              <a:t>2017 Spring</a:t>
            </a:r>
            <a:endParaRPr lang="en-US" sz="1400" i="1"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75148" y="1516602"/>
            <a:ext cx="7769937" cy="4888254"/>
          </a:xfrm>
          <a:prstGeom prst="rect">
            <a:avLst/>
          </a:prstGeom>
        </p:spPr>
      </p:pic>
      <p:sp>
        <p:nvSpPr>
          <p:cNvPr id="5" name="Text Placeholder 2"/>
          <p:cNvSpPr txBox="1">
            <a:spLocks/>
          </p:cNvSpPr>
          <p:nvPr/>
        </p:nvSpPr>
        <p:spPr>
          <a:xfrm>
            <a:off x="2000250" y="514350"/>
            <a:ext cx="1019175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Results: Disturbance Frequency Maps</a:t>
            </a:r>
            <a:endParaRPr lang="en-US" sz="4000" dirty="0">
              <a:solidFill>
                <a:prstClr val="white"/>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559" y="5411663"/>
            <a:ext cx="567576" cy="683408"/>
          </a:xfrm>
          <a:prstGeom prst="rect">
            <a:avLst/>
          </a:prstGeom>
        </p:spPr>
      </p:pic>
      <p:sp>
        <p:nvSpPr>
          <p:cNvPr id="17" name="TextBox 16"/>
          <p:cNvSpPr txBox="1"/>
          <p:nvPr/>
        </p:nvSpPr>
        <p:spPr>
          <a:xfrm>
            <a:off x="151505" y="6095071"/>
            <a:ext cx="6337135" cy="584775"/>
          </a:xfrm>
          <a:prstGeom prst="rect">
            <a:avLst/>
          </a:prstGeom>
          <a:noFill/>
        </p:spPr>
        <p:txBody>
          <a:bodyPr wrap="square" rtlCol="0">
            <a:spAutoFit/>
          </a:bodyPr>
          <a:lstStyle/>
          <a:p>
            <a:pPr algn="ctr"/>
            <a:r>
              <a:rPr lang="en-US" sz="1600" b="1" dirty="0" smtClean="0">
                <a:solidFill>
                  <a:schemeClr val="tx1">
                    <a:lumMod val="50000"/>
                  </a:schemeClr>
                </a:solidFill>
              </a:rPr>
              <a:t>Persistence of Moderate Disturbance from Interannual Periods</a:t>
            </a:r>
          </a:p>
          <a:p>
            <a:pPr algn="ctr"/>
            <a:r>
              <a:rPr lang="en-US" sz="1600" b="1" dirty="0" smtClean="0">
                <a:solidFill>
                  <a:schemeClr val="tx1">
                    <a:lumMod val="50000"/>
                  </a:schemeClr>
                </a:solidFill>
              </a:rPr>
              <a:t>2001- 2002 to 2005-2006</a:t>
            </a:r>
            <a:endParaRPr lang="en-US" sz="1600" b="1" dirty="0">
              <a:solidFill>
                <a:schemeClr val="tx1">
                  <a:lumMod val="50000"/>
                </a:schemeClr>
              </a:solidFill>
            </a:endParaRPr>
          </a:p>
        </p:txBody>
      </p:sp>
      <p:grpSp>
        <p:nvGrpSpPr>
          <p:cNvPr id="19" name="Group 18"/>
          <p:cNvGrpSpPr/>
          <p:nvPr/>
        </p:nvGrpSpPr>
        <p:grpSpPr>
          <a:xfrm>
            <a:off x="8131211" y="1438941"/>
            <a:ext cx="3165515" cy="2661318"/>
            <a:chOff x="8160212" y="1513159"/>
            <a:chExt cx="3165515" cy="2661318"/>
          </a:xfrm>
        </p:grpSpPr>
        <p:sp>
          <p:nvSpPr>
            <p:cNvPr id="7" name="TextBox 6"/>
            <p:cNvSpPr txBox="1"/>
            <p:nvPr/>
          </p:nvSpPr>
          <p:spPr>
            <a:xfrm>
              <a:off x="8160212" y="1513159"/>
              <a:ext cx="3165515" cy="584775"/>
            </a:xfrm>
            <a:prstGeom prst="rect">
              <a:avLst/>
            </a:prstGeom>
            <a:noFill/>
          </p:spPr>
          <p:txBody>
            <a:bodyPr wrap="square" rtlCol="0">
              <a:spAutoFit/>
            </a:bodyPr>
            <a:lstStyle/>
            <a:p>
              <a:r>
                <a:rPr lang="en-US" sz="1600" b="1" dirty="0" smtClean="0">
                  <a:solidFill>
                    <a:schemeClr val="tx1">
                      <a:lumMod val="50000"/>
                    </a:schemeClr>
                  </a:solidFill>
                </a:rPr>
                <a:t>Number of Interannual Periods Showing Persistence</a:t>
              </a:r>
              <a:endParaRPr lang="en-US" sz="1600" b="1" dirty="0">
                <a:solidFill>
                  <a:schemeClr val="tx1">
                    <a:lumMod val="50000"/>
                  </a:schemeClr>
                </a:solidFill>
              </a:endParaRPr>
            </a:p>
          </p:txBody>
        </p:sp>
        <p:sp>
          <p:nvSpPr>
            <p:cNvPr id="8" name="TextBox 7"/>
            <p:cNvSpPr txBox="1"/>
            <p:nvPr/>
          </p:nvSpPr>
          <p:spPr>
            <a:xfrm>
              <a:off x="8621439" y="2111277"/>
              <a:ext cx="1512255" cy="338554"/>
            </a:xfrm>
            <a:prstGeom prst="rect">
              <a:avLst/>
            </a:prstGeom>
            <a:noFill/>
          </p:spPr>
          <p:txBody>
            <a:bodyPr wrap="square" rtlCol="0">
              <a:spAutoFit/>
            </a:bodyPr>
            <a:lstStyle/>
            <a:p>
              <a:r>
                <a:rPr lang="en-US" sz="1600" dirty="0" smtClean="0">
                  <a:solidFill>
                    <a:schemeClr val="tx1">
                      <a:lumMod val="50000"/>
                    </a:schemeClr>
                  </a:solidFill>
                </a:rPr>
                <a:t>1</a:t>
              </a:r>
              <a:endParaRPr lang="en-US" sz="1600" dirty="0">
                <a:solidFill>
                  <a:schemeClr val="tx1">
                    <a:lumMod val="50000"/>
                  </a:schemeClr>
                </a:solidFill>
              </a:endParaRPr>
            </a:p>
          </p:txBody>
        </p:sp>
        <p:sp>
          <p:nvSpPr>
            <p:cNvPr id="9" name="TextBox 8"/>
            <p:cNvSpPr txBox="1"/>
            <p:nvPr/>
          </p:nvSpPr>
          <p:spPr>
            <a:xfrm>
              <a:off x="8621439" y="2321965"/>
              <a:ext cx="1594016" cy="338554"/>
            </a:xfrm>
            <a:prstGeom prst="rect">
              <a:avLst/>
            </a:prstGeom>
            <a:noFill/>
          </p:spPr>
          <p:txBody>
            <a:bodyPr wrap="square" rtlCol="0">
              <a:spAutoFit/>
            </a:bodyPr>
            <a:lstStyle/>
            <a:p>
              <a:r>
                <a:rPr lang="en-US" sz="1600" dirty="0" smtClean="0">
                  <a:solidFill>
                    <a:schemeClr val="tx1">
                      <a:lumMod val="50000"/>
                    </a:schemeClr>
                  </a:solidFill>
                </a:rPr>
                <a:t>2</a:t>
              </a:r>
              <a:endParaRPr lang="en-US" sz="1600" dirty="0">
                <a:solidFill>
                  <a:schemeClr val="tx1">
                    <a:lumMod val="50000"/>
                  </a:schemeClr>
                </a:solidFill>
              </a:endParaRPr>
            </a:p>
          </p:txBody>
        </p:sp>
        <p:sp>
          <p:nvSpPr>
            <p:cNvPr id="10" name="TextBox 9"/>
            <p:cNvSpPr txBox="1"/>
            <p:nvPr/>
          </p:nvSpPr>
          <p:spPr>
            <a:xfrm>
              <a:off x="8621439" y="2541362"/>
              <a:ext cx="1601811" cy="338554"/>
            </a:xfrm>
            <a:prstGeom prst="rect">
              <a:avLst/>
            </a:prstGeom>
            <a:noFill/>
          </p:spPr>
          <p:txBody>
            <a:bodyPr wrap="square" rtlCol="0">
              <a:spAutoFit/>
            </a:bodyPr>
            <a:lstStyle/>
            <a:p>
              <a:r>
                <a:rPr lang="en-US" sz="1600" dirty="0" smtClean="0">
                  <a:solidFill>
                    <a:schemeClr val="tx1">
                      <a:lumMod val="50000"/>
                    </a:schemeClr>
                  </a:solidFill>
                </a:rPr>
                <a:t>3</a:t>
              </a:r>
              <a:endParaRPr lang="en-US" sz="1600" dirty="0">
                <a:solidFill>
                  <a:schemeClr val="tx1">
                    <a:lumMod val="50000"/>
                  </a:schemeClr>
                </a:solidFill>
              </a:endParaRPr>
            </a:p>
          </p:txBody>
        </p:sp>
        <p:sp>
          <p:nvSpPr>
            <p:cNvPr id="11" name="TextBox 10"/>
            <p:cNvSpPr txBox="1"/>
            <p:nvPr/>
          </p:nvSpPr>
          <p:spPr>
            <a:xfrm>
              <a:off x="8621439" y="2758084"/>
              <a:ext cx="1601811" cy="338554"/>
            </a:xfrm>
            <a:prstGeom prst="rect">
              <a:avLst/>
            </a:prstGeom>
            <a:noFill/>
          </p:spPr>
          <p:txBody>
            <a:bodyPr wrap="square" rtlCol="0">
              <a:spAutoFit/>
            </a:bodyPr>
            <a:lstStyle/>
            <a:p>
              <a:r>
                <a:rPr lang="en-US" sz="1600" dirty="0" smtClean="0">
                  <a:solidFill>
                    <a:schemeClr val="tx1">
                      <a:lumMod val="50000"/>
                    </a:schemeClr>
                  </a:solidFill>
                </a:rPr>
                <a:t>4</a:t>
              </a:r>
              <a:endParaRPr lang="en-US" sz="1600" dirty="0">
                <a:solidFill>
                  <a:schemeClr val="tx1">
                    <a:lumMod val="50000"/>
                  </a:schemeClr>
                </a:solidFill>
              </a:endParaRPr>
            </a:p>
          </p:txBody>
        </p:sp>
        <p:sp>
          <p:nvSpPr>
            <p:cNvPr id="12" name="TextBox 11"/>
            <p:cNvSpPr txBox="1"/>
            <p:nvPr/>
          </p:nvSpPr>
          <p:spPr>
            <a:xfrm>
              <a:off x="8621439" y="3008034"/>
              <a:ext cx="1586852" cy="338554"/>
            </a:xfrm>
            <a:prstGeom prst="rect">
              <a:avLst/>
            </a:prstGeom>
            <a:noFill/>
          </p:spPr>
          <p:txBody>
            <a:bodyPr wrap="square" rtlCol="0">
              <a:spAutoFit/>
            </a:bodyPr>
            <a:lstStyle/>
            <a:p>
              <a:r>
                <a:rPr lang="en-US" sz="1600" dirty="0" smtClean="0">
                  <a:solidFill>
                    <a:schemeClr val="tx1">
                      <a:lumMod val="50000"/>
                    </a:schemeClr>
                  </a:solidFill>
                </a:rPr>
                <a:t>5</a:t>
              </a:r>
              <a:endParaRPr lang="en-US" sz="1600" dirty="0">
                <a:solidFill>
                  <a:schemeClr val="tx1">
                    <a:lumMod val="50000"/>
                  </a:schemeClr>
                </a:solidFill>
              </a:endParaRPr>
            </a:p>
          </p:txBody>
        </p:sp>
        <p:sp>
          <p:nvSpPr>
            <p:cNvPr id="14" name="TextBox 13"/>
            <p:cNvSpPr txBox="1"/>
            <p:nvPr/>
          </p:nvSpPr>
          <p:spPr>
            <a:xfrm>
              <a:off x="8596654" y="3255476"/>
              <a:ext cx="2160447" cy="338554"/>
            </a:xfrm>
            <a:prstGeom prst="rect">
              <a:avLst/>
            </a:prstGeom>
            <a:noFill/>
          </p:spPr>
          <p:txBody>
            <a:bodyPr wrap="square" rtlCol="0">
              <a:spAutoFit/>
            </a:bodyPr>
            <a:lstStyle/>
            <a:p>
              <a:r>
                <a:rPr lang="en-US" sz="1600" dirty="0" smtClean="0">
                  <a:solidFill>
                    <a:schemeClr val="tx1">
                      <a:lumMod val="50000"/>
                    </a:schemeClr>
                  </a:solidFill>
                </a:rPr>
                <a:t>2001 Fire Outline</a:t>
              </a:r>
              <a:endParaRPr lang="en-US" sz="1600" dirty="0">
                <a:solidFill>
                  <a:schemeClr val="tx1">
                    <a:lumMod val="50000"/>
                  </a:schemeClr>
                </a:solidFill>
              </a:endParaRPr>
            </a:p>
          </p:txBody>
        </p:sp>
        <p:sp>
          <p:nvSpPr>
            <p:cNvPr id="16" name="TextBox 15"/>
            <p:cNvSpPr txBox="1"/>
            <p:nvPr/>
          </p:nvSpPr>
          <p:spPr>
            <a:xfrm>
              <a:off x="8596655" y="3493099"/>
              <a:ext cx="2729072" cy="584775"/>
            </a:xfrm>
            <a:prstGeom prst="rect">
              <a:avLst/>
            </a:prstGeom>
            <a:noFill/>
          </p:spPr>
          <p:txBody>
            <a:bodyPr wrap="square" rtlCol="0">
              <a:spAutoFit/>
            </a:bodyPr>
            <a:lstStyle/>
            <a:p>
              <a:r>
                <a:rPr lang="en-US" sz="1600" dirty="0">
                  <a:solidFill>
                    <a:schemeClr val="tx1">
                      <a:lumMod val="50000"/>
                    </a:schemeClr>
                  </a:solidFill>
                </a:rPr>
                <a:t>ADS Top 15% DTPA </a:t>
              </a:r>
              <a:r>
                <a:rPr lang="en-US" sz="1600" dirty="0" smtClean="0">
                  <a:solidFill>
                    <a:schemeClr val="tx1">
                      <a:lumMod val="50000"/>
                    </a:schemeClr>
                  </a:solidFill>
                </a:rPr>
                <a:t>2004, 2005, and 2006</a:t>
              </a:r>
              <a:endParaRPr lang="en-US" sz="1600" dirty="0">
                <a:solidFill>
                  <a:schemeClr val="tx1">
                    <a:lumMod val="50000"/>
                  </a:schemeClr>
                </a:solidFill>
              </a:endParaRPr>
            </a:p>
          </p:txBody>
        </p:sp>
        <p:sp>
          <p:nvSpPr>
            <p:cNvPr id="18" name="Rectangle 17"/>
            <p:cNvSpPr/>
            <p:nvPr/>
          </p:nvSpPr>
          <p:spPr>
            <a:xfrm>
              <a:off x="8212972" y="1534525"/>
              <a:ext cx="3112755" cy="263995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25" name="Picture 24"/>
          <p:cNvPicPr>
            <a:picLocks noChangeAspect="1"/>
          </p:cNvPicPr>
          <p:nvPr/>
        </p:nvPicPr>
        <p:blipFill>
          <a:blip r:embed="rId5"/>
          <a:stretch>
            <a:fillRect/>
          </a:stretch>
        </p:blipFill>
        <p:spPr>
          <a:xfrm>
            <a:off x="8233505" y="2048960"/>
            <a:ext cx="390525" cy="1609725"/>
          </a:xfrm>
          <a:prstGeom prst="rect">
            <a:avLst/>
          </a:prstGeom>
        </p:spPr>
      </p:pic>
      <p:sp>
        <p:nvSpPr>
          <p:cNvPr id="26" name="TextBox 25"/>
          <p:cNvSpPr txBox="1"/>
          <p:nvPr/>
        </p:nvSpPr>
        <p:spPr>
          <a:xfrm>
            <a:off x="8183971" y="4426804"/>
            <a:ext cx="3153186" cy="830997"/>
          </a:xfrm>
          <a:prstGeom prst="rect">
            <a:avLst/>
          </a:prstGeom>
          <a:noFill/>
        </p:spPr>
        <p:txBody>
          <a:bodyPr wrap="square" rtlCol="0">
            <a:spAutoFit/>
          </a:bodyPr>
          <a:lstStyle/>
          <a:p>
            <a:r>
              <a:rPr lang="en-US" sz="1600" b="1" dirty="0" smtClean="0">
                <a:solidFill>
                  <a:schemeClr val="tx1">
                    <a:lumMod val="50000"/>
                  </a:schemeClr>
                </a:solidFill>
              </a:rPr>
              <a:t>ADS</a:t>
            </a:r>
            <a:r>
              <a:rPr lang="en-US" sz="1600" dirty="0" smtClean="0">
                <a:solidFill>
                  <a:schemeClr val="tx1">
                    <a:lumMod val="50000"/>
                  </a:schemeClr>
                </a:solidFill>
              </a:rPr>
              <a:t> = Aerial Detection Survey</a:t>
            </a:r>
          </a:p>
          <a:p>
            <a:endParaRPr lang="en-US" sz="1600" dirty="0">
              <a:solidFill>
                <a:schemeClr val="tx1">
                  <a:lumMod val="50000"/>
                </a:schemeClr>
              </a:solidFill>
            </a:endParaRPr>
          </a:p>
          <a:p>
            <a:r>
              <a:rPr lang="en-US" sz="1600" b="1" dirty="0" smtClean="0">
                <a:solidFill>
                  <a:schemeClr val="tx1">
                    <a:lumMod val="50000"/>
                  </a:schemeClr>
                </a:solidFill>
              </a:rPr>
              <a:t>DTPA</a:t>
            </a:r>
            <a:r>
              <a:rPr lang="en-US" sz="1600" dirty="0" smtClean="0">
                <a:solidFill>
                  <a:schemeClr val="tx1">
                    <a:lumMod val="50000"/>
                  </a:schemeClr>
                </a:solidFill>
              </a:rPr>
              <a:t> = Dead Trees Per Acre</a:t>
            </a:r>
            <a:endParaRPr lang="en-US" sz="1600" dirty="0">
              <a:solidFill>
                <a:schemeClr val="tx1">
                  <a:lumMod val="50000"/>
                </a:schemeClr>
              </a:solidFill>
            </a:endParaRPr>
          </a:p>
        </p:txBody>
      </p:sp>
      <p:sp>
        <p:nvSpPr>
          <p:cNvPr id="21" name="TextBox 20"/>
          <p:cNvSpPr txBox="1"/>
          <p:nvPr/>
        </p:nvSpPr>
        <p:spPr>
          <a:xfrm>
            <a:off x="11686116" y="6375931"/>
            <a:ext cx="369407" cy="369332"/>
          </a:xfrm>
          <a:prstGeom prst="rect">
            <a:avLst/>
          </a:prstGeom>
          <a:noFill/>
        </p:spPr>
        <p:txBody>
          <a:bodyPr wrap="square" rtlCol="0">
            <a:spAutoFit/>
          </a:bodyPr>
          <a:lstStyle/>
          <a:p>
            <a:r>
              <a:rPr lang="en-US" dirty="0" smtClean="0"/>
              <a:t>9</a:t>
            </a:r>
          </a:p>
        </p:txBody>
      </p:sp>
    </p:spTree>
    <p:extLst>
      <p:ext uri="{BB962C8B-B14F-4D97-AF65-F5344CB8AC3E}">
        <p14:creationId xmlns:p14="http://schemas.microsoft.com/office/powerpoint/2010/main" val="879925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Results: Bark Beetle Accuracy</a:t>
            </a:r>
            <a:endParaRPr lang="en-US" sz="4000" dirty="0">
              <a:solidFill>
                <a:prstClr val="white"/>
              </a:solidFill>
            </a:endParaRPr>
          </a:p>
        </p:txBody>
      </p:sp>
      <p:sp>
        <p:nvSpPr>
          <p:cNvPr id="40" name="Text Placeholder 16"/>
          <p:cNvSpPr txBox="1">
            <a:spLocks/>
          </p:cNvSpPr>
          <p:nvPr/>
        </p:nvSpPr>
        <p:spPr>
          <a:xfrm>
            <a:off x="86539" y="2101866"/>
            <a:ext cx="5685878" cy="374920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E9A149"/>
              </a:buClr>
              <a:buNone/>
            </a:pPr>
            <a:r>
              <a:rPr lang="en-US" sz="2000" i="1" u="sng" dirty="0" smtClean="0">
                <a:solidFill>
                  <a:schemeClr val="bg2">
                    <a:lumMod val="50000"/>
                  </a:schemeClr>
                </a:solidFill>
              </a:rPr>
              <a:t>Tabulated Area Results:</a:t>
            </a:r>
          </a:p>
          <a:p>
            <a:pPr marL="347663" indent="-347663">
              <a:buClr>
                <a:srgbClr val="E9A149"/>
              </a:buClr>
            </a:pPr>
            <a:r>
              <a:rPr lang="en-US" sz="2000" dirty="0" smtClean="0">
                <a:solidFill>
                  <a:schemeClr val="bg2">
                    <a:lumMod val="50000"/>
                  </a:schemeClr>
                </a:solidFill>
              </a:rPr>
              <a:t>Classification maps using three sets of validation polygons:</a:t>
            </a:r>
          </a:p>
          <a:p>
            <a:pPr marL="1947863" lvl="1" indent="-347663">
              <a:buClr>
                <a:srgbClr val="E9A149"/>
              </a:buClr>
            </a:pPr>
            <a:r>
              <a:rPr lang="en-US" sz="2000" dirty="0" smtClean="0">
                <a:solidFill>
                  <a:schemeClr val="bg2">
                    <a:lumMod val="50000"/>
                  </a:schemeClr>
                </a:solidFill>
              </a:rPr>
              <a:t>ADS</a:t>
            </a:r>
          </a:p>
          <a:p>
            <a:pPr marL="1947863" lvl="1" indent="-347663">
              <a:buClr>
                <a:srgbClr val="E9A149"/>
              </a:buClr>
            </a:pPr>
            <a:r>
              <a:rPr lang="en-US" sz="2000" dirty="0" smtClean="0">
                <a:solidFill>
                  <a:schemeClr val="bg2">
                    <a:lumMod val="50000"/>
                  </a:schemeClr>
                </a:solidFill>
              </a:rPr>
              <a:t>Fire </a:t>
            </a:r>
          </a:p>
          <a:p>
            <a:pPr marL="1947863" lvl="1" indent="-347663">
              <a:buClr>
                <a:srgbClr val="E9A149"/>
              </a:buClr>
            </a:pPr>
            <a:r>
              <a:rPr lang="en-US" sz="2000" dirty="0" smtClean="0">
                <a:solidFill>
                  <a:schemeClr val="bg2">
                    <a:lumMod val="50000"/>
                  </a:schemeClr>
                </a:solidFill>
              </a:rPr>
              <a:t>Healthy Forest</a:t>
            </a:r>
          </a:p>
          <a:p>
            <a:pPr marL="347663" indent="-347663">
              <a:buClr>
                <a:srgbClr val="E9A149"/>
              </a:buClr>
            </a:pPr>
            <a:r>
              <a:rPr lang="en-US" sz="2000" dirty="0" smtClean="0">
                <a:solidFill>
                  <a:schemeClr val="bg2">
                    <a:lumMod val="50000"/>
                  </a:schemeClr>
                </a:solidFill>
              </a:rPr>
              <a:t>Percentage of pixels by disturbance category for each set of polygons.</a:t>
            </a:r>
          </a:p>
        </p:txBody>
      </p:sp>
      <p:graphicFrame>
        <p:nvGraphicFramePr>
          <p:cNvPr id="16" name="Chart 15"/>
          <p:cNvGraphicFramePr>
            <a:graphicFrameLocks/>
          </p:cNvGraphicFramePr>
          <p:nvPr>
            <p:extLst>
              <p:ext uri="{D42A27DB-BD31-4B8C-83A1-F6EECF244321}">
                <p14:modId xmlns:p14="http://schemas.microsoft.com/office/powerpoint/2010/main" val="1973192439"/>
              </p:ext>
            </p:extLst>
          </p:nvPr>
        </p:nvGraphicFramePr>
        <p:xfrm>
          <a:off x="5772417" y="1998205"/>
          <a:ext cx="5828922" cy="437853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5638800" y="1387015"/>
            <a:ext cx="6206277" cy="4989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29605" y="1381774"/>
            <a:ext cx="3805676" cy="584775"/>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dirty="0">
                <a:latin typeface="Century Gothic" panose="020B0502020202020204" pitchFamily="34" charset="0"/>
              </a:rPr>
              <a:t>2013 - 2014 Classification within Bark Beetle Polygons </a:t>
            </a:r>
            <a:r>
              <a:rPr lang="en-US" sz="1600" dirty="0" smtClean="0">
                <a:latin typeface="Century Gothic" panose="020B0502020202020204" pitchFamily="34" charset="0"/>
              </a:rPr>
              <a:t>(Top 15</a:t>
            </a:r>
            <a:r>
              <a:rPr lang="en-US" sz="1600" dirty="0">
                <a:latin typeface="Century Gothic" panose="020B0502020202020204" pitchFamily="34" charset="0"/>
              </a:rPr>
              <a:t>%)</a:t>
            </a:r>
          </a:p>
        </p:txBody>
      </p:sp>
      <p:sp>
        <p:nvSpPr>
          <p:cNvPr id="8" name="TextBox 7"/>
          <p:cNvSpPr txBox="1"/>
          <p:nvPr/>
        </p:nvSpPr>
        <p:spPr>
          <a:xfrm>
            <a:off x="11686116" y="6375931"/>
            <a:ext cx="505884" cy="369332"/>
          </a:xfrm>
          <a:prstGeom prst="rect">
            <a:avLst/>
          </a:prstGeom>
          <a:noFill/>
        </p:spPr>
        <p:txBody>
          <a:bodyPr wrap="square" rtlCol="0">
            <a:spAutoFit/>
          </a:bodyPr>
          <a:lstStyle/>
          <a:p>
            <a:r>
              <a:rPr lang="en-US" dirty="0" smtClean="0"/>
              <a:t>10</a:t>
            </a:r>
          </a:p>
        </p:txBody>
      </p:sp>
    </p:spTree>
    <p:extLst>
      <p:ext uri="{BB962C8B-B14F-4D97-AF65-F5344CB8AC3E}">
        <p14:creationId xmlns:p14="http://schemas.microsoft.com/office/powerpoint/2010/main" val="651325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2"/>
          <p:cNvSpPr txBox="1">
            <a:spLocks/>
          </p:cNvSpPr>
          <p:nvPr/>
        </p:nvSpPr>
        <p:spPr>
          <a:xfrm>
            <a:off x="2073271" y="454486"/>
            <a:ext cx="963883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prstClr val="white"/>
                </a:solidFill>
              </a:rPr>
              <a:t>Results: HV and </a:t>
            </a:r>
            <a:r>
              <a:rPr lang="en-US" sz="4000" dirty="0">
                <a:solidFill>
                  <a:prstClr val="white"/>
                </a:solidFill>
              </a:rPr>
              <a:t>Fire Accuracy </a:t>
            </a:r>
          </a:p>
        </p:txBody>
      </p:sp>
      <p:graphicFrame>
        <p:nvGraphicFramePr>
          <p:cNvPr id="9" name="Chart 8"/>
          <p:cNvGraphicFramePr>
            <a:graphicFrameLocks/>
          </p:cNvGraphicFramePr>
          <p:nvPr>
            <p:extLst>
              <p:ext uri="{D42A27DB-BD31-4B8C-83A1-F6EECF244321}">
                <p14:modId xmlns:p14="http://schemas.microsoft.com/office/powerpoint/2010/main" val="2505635626"/>
              </p:ext>
            </p:extLst>
          </p:nvPr>
        </p:nvGraphicFramePr>
        <p:xfrm>
          <a:off x="314573" y="2071990"/>
          <a:ext cx="5734454" cy="4040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461003300"/>
              </p:ext>
            </p:extLst>
          </p:nvPr>
        </p:nvGraphicFramePr>
        <p:xfrm>
          <a:off x="6265341" y="2071990"/>
          <a:ext cx="5566525" cy="404005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99800" y="1612086"/>
            <a:ext cx="5930503" cy="615553"/>
          </a:xfrm>
          <a:prstGeom prst="rect">
            <a:avLst/>
          </a:prstGeom>
          <a:noFill/>
        </p:spPr>
        <p:txBody>
          <a:bodyPr wrap="square" rtlCol="0">
            <a:spAutoFit/>
          </a:bodyPr>
          <a:lstStyle/>
          <a:p>
            <a:r>
              <a:rPr lang="en-US" sz="1600" dirty="0">
                <a:solidFill>
                  <a:schemeClr val="bg2">
                    <a:lumMod val="50000"/>
                  </a:schemeClr>
                </a:solidFill>
              </a:rPr>
              <a:t>2013 - 2014 Classified within Healthy Vegetation Polygons</a:t>
            </a:r>
          </a:p>
          <a:p>
            <a:endParaRPr lang="en-US" dirty="0"/>
          </a:p>
        </p:txBody>
      </p:sp>
      <p:sp>
        <p:nvSpPr>
          <p:cNvPr id="12" name="TextBox 11"/>
          <p:cNvSpPr txBox="1"/>
          <p:nvPr/>
        </p:nvSpPr>
        <p:spPr>
          <a:xfrm>
            <a:off x="6868197" y="1612086"/>
            <a:ext cx="4579426" cy="615553"/>
          </a:xfrm>
          <a:prstGeom prst="rect">
            <a:avLst/>
          </a:prstGeom>
          <a:noFill/>
        </p:spPr>
        <p:txBody>
          <a:bodyPr wrap="square" rtlCol="0">
            <a:spAutoFit/>
          </a:bodyPr>
          <a:lstStyle/>
          <a:p>
            <a:r>
              <a:rPr lang="en-US" sz="1600" dirty="0" smtClean="0">
                <a:solidFill>
                  <a:schemeClr val="bg2">
                    <a:lumMod val="50000"/>
                  </a:schemeClr>
                </a:solidFill>
              </a:rPr>
              <a:t>2015 </a:t>
            </a:r>
            <a:r>
              <a:rPr lang="en-US" sz="1600" dirty="0">
                <a:solidFill>
                  <a:schemeClr val="bg2">
                    <a:lumMod val="50000"/>
                  </a:schemeClr>
                </a:solidFill>
              </a:rPr>
              <a:t>- </a:t>
            </a:r>
            <a:r>
              <a:rPr lang="en-US" sz="1600" dirty="0" smtClean="0">
                <a:solidFill>
                  <a:schemeClr val="bg2">
                    <a:lumMod val="50000"/>
                  </a:schemeClr>
                </a:solidFill>
              </a:rPr>
              <a:t>2016 </a:t>
            </a:r>
            <a:r>
              <a:rPr lang="en-US" sz="1600" dirty="0">
                <a:solidFill>
                  <a:schemeClr val="bg2">
                    <a:lumMod val="50000"/>
                  </a:schemeClr>
                </a:solidFill>
              </a:rPr>
              <a:t>Classified within </a:t>
            </a:r>
            <a:r>
              <a:rPr lang="en-US" sz="1600" dirty="0" smtClean="0">
                <a:solidFill>
                  <a:schemeClr val="bg2">
                    <a:lumMod val="50000"/>
                  </a:schemeClr>
                </a:solidFill>
              </a:rPr>
              <a:t>Fire Polygons</a:t>
            </a:r>
            <a:endParaRPr lang="en-US" sz="1600" dirty="0">
              <a:solidFill>
                <a:schemeClr val="bg2">
                  <a:lumMod val="50000"/>
                </a:schemeClr>
              </a:solidFill>
            </a:endParaRPr>
          </a:p>
          <a:p>
            <a:endParaRPr lang="en-US" dirty="0"/>
          </a:p>
        </p:txBody>
      </p:sp>
      <p:sp>
        <p:nvSpPr>
          <p:cNvPr id="13" name="Rectangle 12"/>
          <p:cNvSpPr/>
          <p:nvPr/>
        </p:nvSpPr>
        <p:spPr>
          <a:xfrm>
            <a:off x="142587" y="1530621"/>
            <a:ext cx="6044930" cy="4695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67641" y="1530621"/>
            <a:ext cx="5780539" cy="46950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582400" y="6373208"/>
            <a:ext cx="479898" cy="369332"/>
          </a:xfrm>
          <a:prstGeom prst="rect">
            <a:avLst/>
          </a:prstGeom>
          <a:noFill/>
        </p:spPr>
        <p:txBody>
          <a:bodyPr wrap="square" rtlCol="0">
            <a:spAutoFit/>
          </a:bodyPr>
          <a:lstStyle/>
          <a:p>
            <a:r>
              <a:rPr lang="en-US" dirty="0" smtClean="0"/>
              <a:t>11</a:t>
            </a:r>
          </a:p>
        </p:txBody>
      </p:sp>
    </p:spTree>
    <p:extLst>
      <p:ext uri="{BB962C8B-B14F-4D97-AF65-F5344CB8AC3E}">
        <p14:creationId xmlns:p14="http://schemas.microsoft.com/office/powerpoint/2010/main" val="1733697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8" name="Text Placeholder 7"/>
          <p:cNvSpPr>
            <a:spLocks noGrp="1"/>
          </p:cNvSpPr>
          <p:nvPr>
            <p:ph type="body" sz="quarter" idx="13"/>
          </p:nvPr>
        </p:nvSpPr>
        <p:spPr>
          <a:xfrm>
            <a:off x="3637936" y="5787134"/>
            <a:ext cx="3185890" cy="466520"/>
          </a:xfrm>
        </p:spPr>
        <p:txBody>
          <a:bodyPr>
            <a:normAutofit/>
          </a:bodyPr>
          <a:lstStyle/>
          <a:p>
            <a:pPr algn="l"/>
            <a:r>
              <a:rPr lang="en-US" sz="1000" dirty="0" smtClean="0"/>
              <a:t>Image Credit: (Top and Bottom Left) Richard Menicke, (Center Right) Jordan Lubbers</a:t>
            </a:r>
            <a:endParaRPr lang="en-US" sz="1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5" y="1475168"/>
            <a:ext cx="3575641" cy="2392104"/>
          </a:xfrm>
          <a:prstGeom prst="rect">
            <a:avLst/>
          </a:prstGeom>
          <a:effectLst>
            <a:outerShdw blurRad="292100" dist="139700" dir="2700000" algn="tl" rotWithShape="0">
              <a:prstClr val="black">
                <a:alpha val="65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5" y="4027332"/>
            <a:ext cx="3575641" cy="2383760"/>
          </a:xfrm>
          <a:prstGeom prst="rect">
            <a:avLst/>
          </a:prstGeom>
          <a:effectLst>
            <a:outerShdw blurRad="292100" dist="139700" dir="2700000" algn="tl" rotWithShape="0">
              <a:prstClr val="black">
                <a:alpha val="65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45" y="2175571"/>
            <a:ext cx="2649714" cy="3532952"/>
          </a:xfrm>
          <a:prstGeom prst="rect">
            <a:avLst/>
          </a:prstGeom>
          <a:ln>
            <a:noFill/>
          </a:ln>
          <a:effectLst>
            <a:outerShdw blurRad="292100" dist="139700" dir="2700000" algn="tl" rotWithShape="0">
              <a:prstClr val="black">
                <a:alpha val="65000"/>
              </a:prstClr>
            </a:outerShdw>
          </a:effectLst>
        </p:spPr>
      </p:pic>
      <p:sp>
        <p:nvSpPr>
          <p:cNvPr id="7" name="Rectangle 6"/>
          <p:cNvSpPr/>
          <p:nvPr/>
        </p:nvSpPr>
        <p:spPr>
          <a:xfrm>
            <a:off x="5843751" y="2474978"/>
            <a:ext cx="6358759" cy="2934137"/>
          </a:xfrm>
          <a:prstGeom prst="rect">
            <a:avLst/>
          </a:prstGeom>
        </p:spPr>
        <p:txBody>
          <a:bodyPr wrap="square">
            <a:spAutoFit/>
          </a:bodyPr>
          <a:lstStyle/>
          <a:p>
            <a:pPr marL="815302" lvl="1" indent="-349415">
              <a:spcBef>
                <a:spcPts val="204"/>
              </a:spcBef>
              <a:buClr>
                <a:srgbClr val="EAA24A"/>
              </a:buClr>
              <a:buFont typeface="Webdings" panose="05030102010509060703" pitchFamily="18" charset="2"/>
              <a:buChar char="4"/>
              <a:defRPr/>
            </a:pPr>
            <a:r>
              <a:rPr lang="en-US" sz="2000" dirty="0" smtClean="0">
                <a:solidFill>
                  <a:schemeClr val="bg2">
                    <a:lumMod val="50000"/>
                  </a:schemeClr>
                </a:solidFill>
                <a:latin typeface="+mj-lt"/>
              </a:rPr>
              <a:t>Higher </a:t>
            </a:r>
            <a:r>
              <a:rPr lang="en-US" sz="2000" dirty="0">
                <a:solidFill>
                  <a:schemeClr val="bg2">
                    <a:lumMod val="50000"/>
                  </a:schemeClr>
                </a:solidFill>
                <a:latin typeface="+mj-lt"/>
              </a:rPr>
              <a:t>activity of bark beetle disturbance 3-5 years after forest fire </a:t>
            </a:r>
            <a:r>
              <a:rPr lang="en-US" sz="2000" dirty="0" smtClean="0">
                <a:solidFill>
                  <a:schemeClr val="bg2">
                    <a:lumMod val="50000"/>
                  </a:schemeClr>
                </a:solidFill>
                <a:latin typeface="+mj-lt"/>
              </a:rPr>
              <a:t>encounters</a:t>
            </a:r>
          </a:p>
          <a:p>
            <a:pPr marL="465887" lvl="1">
              <a:spcBef>
                <a:spcPts val="204"/>
              </a:spcBef>
              <a:buClr>
                <a:srgbClr val="EAA24A"/>
              </a:buClr>
              <a:defRPr/>
            </a:pPr>
            <a:endParaRPr lang="en-US" sz="2000" dirty="0" smtClean="0">
              <a:solidFill>
                <a:schemeClr val="bg2">
                  <a:lumMod val="50000"/>
                </a:schemeClr>
              </a:solidFill>
            </a:endParaRPr>
          </a:p>
          <a:p>
            <a:pPr marL="815302" lvl="1" indent="-349415">
              <a:spcBef>
                <a:spcPts val="204"/>
              </a:spcBef>
              <a:buClr>
                <a:srgbClr val="EAA24A"/>
              </a:buClr>
              <a:buFont typeface="Webdings" panose="05030102010509060703" pitchFamily="18" charset="2"/>
              <a:buChar char="4"/>
              <a:defRPr/>
            </a:pPr>
            <a:r>
              <a:rPr lang="en-US" sz="2000" dirty="0" smtClean="0">
                <a:solidFill>
                  <a:schemeClr val="bg2">
                    <a:lumMod val="50000"/>
                  </a:schemeClr>
                </a:solidFill>
              </a:rPr>
              <a:t>Landsat multi-spectral </a:t>
            </a:r>
            <a:r>
              <a:rPr lang="en-US" sz="2000" dirty="0">
                <a:solidFill>
                  <a:schemeClr val="bg2">
                    <a:lumMod val="50000"/>
                  </a:schemeClr>
                </a:solidFill>
              </a:rPr>
              <a:t>indices </a:t>
            </a:r>
            <a:r>
              <a:rPr lang="en-US" sz="2000" dirty="0" smtClean="0">
                <a:solidFill>
                  <a:schemeClr val="bg2">
                    <a:lumMod val="50000"/>
                  </a:schemeClr>
                </a:solidFill>
              </a:rPr>
              <a:t>valuable with locating moderate </a:t>
            </a:r>
            <a:r>
              <a:rPr lang="en-US" sz="2000" dirty="0">
                <a:solidFill>
                  <a:schemeClr val="bg2">
                    <a:lumMod val="50000"/>
                  </a:schemeClr>
                </a:solidFill>
              </a:rPr>
              <a:t>disturbances in </a:t>
            </a:r>
            <a:r>
              <a:rPr lang="en-US" sz="2000" dirty="0" smtClean="0">
                <a:solidFill>
                  <a:schemeClr val="bg2">
                    <a:lumMod val="50000"/>
                  </a:schemeClr>
                </a:solidFill>
              </a:rPr>
              <a:t>GNP </a:t>
            </a:r>
          </a:p>
          <a:p>
            <a:pPr marL="465887" lvl="1">
              <a:spcBef>
                <a:spcPts val="204"/>
              </a:spcBef>
              <a:buClr>
                <a:srgbClr val="EAA24A"/>
              </a:buClr>
              <a:defRPr/>
            </a:pPr>
            <a:endParaRPr lang="en-US" dirty="0" smtClean="0">
              <a:solidFill>
                <a:schemeClr val="bg2">
                  <a:lumMod val="50000"/>
                </a:schemeClr>
              </a:solidFill>
            </a:endParaRPr>
          </a:p>
          <a:p>
            <a:pPr marL="815302" lvl="1" indent="-349415">
              <a:spcBef>
                <a:spcPts val="204"/>
              </a:spcBef>
              <a:buClr>
                <a:srgbClr val="EAA24A"/>
              </a:buClr>
              <a:buFont typeface="Webdings" panose="05030102010509060703" pitchFamily="18" charset="2"/>
              <a:buChar char="4"/>
              <a:defRPr/>
            </a:pPr>
            <a:r>
              <a:rPr lang="en-US" sz="2000" dirty="0" smtClean="0">
                <a:solidFill>
                  <a:schemeClr val="bg2">
                    <a:lumMod val="50000"/>
                  </a:schemeClr>
                </a:solidFill>
              </a:rPr>
              <a:t>Threshold-based </a:t>
            </a:r>
            <a:r>
              <a:rPr lang="en-US" sz="2000" dirty="0">
                <a:solidFill>
                  <a:schemeClr val="bg2">
                    <a:lumMod val="50000"/>
                  </a:schemeClr>
                </a:solidFill>
              </a:rPr>
              <a:t>classification schemes </a:t>
            </a:r>
            <a:r>
              <a:rPr lang="en-US" sz="2000" dirty="0" smtClean="0">
                <a:solidFill>
                  <a:schemeClr val="bg2">
                    <a:lumMod val="50000"/>
                  </a:schemeClr>
                </a:solidFill>
              </a:rPr>
              <a:t>provide </a:t>
            </a:r>
            <a:r>
              <a:rPr lang="en-US" sz="2000" dirty="0">
                <a:solidFill>
                  <a:schemeClr val="bg2">
                    <a:lumMod val="50000"/>
                  </a:schemeClr>
                </a:solidFill>
              </a:rPr>
              <a:t>an efficient </a:t>
            </a:r>
            <a:r>
              <a:rPr lang="en-US" sz="2000" dirty="0" smtClean="0">
                <a:solidFill>
                  <a:schemeClr val="bg2">
                    <a:lumMod val="50000"/>
                  </a:schemeClr>
                </a:solidFill>
              </a:rPr>
              <a:t>approach </a:t>
            </a:r>
            <a:r>
              <a:rPr lang="en-US" sz="2000" dirty="0">
                <a:solidFill>
                  <a:schemeClr val="bg2">
                    <a:lumMod val="50000"/>
                  </a:schemeClr>
                </a:solidFill>
              </a:rPr>
              <a:t>for </a:t>
            </a:r>
            <a:r>
              <a:rPr lang="en-US" sz="2000" dirty="0" smtClean="0">
                <a:solidFill>
                  <a:schemeClr val="bg2">
                    <a:lumMod val="50000"/>
                  </a:schemeClr>
                </a:solidFill>
              </a:rPr>
              <a:t>identification of stressed canopies </a:t>
            </a:r>
            <a:endParaRPr lang="en-US" sz="2000" dirty="0">
              <a:solidFill>
                <a:schemeClr val="bg2">
                  <a:lumMod val="50000"/>
                </a:schemeClr>
              </a:solidFill>
            </a:endParaRPr>
          </a:p>
        </p:txBody>
      </p:sp>
      <p:sp>
        <p:nvSpPr>
          <p:cNvPr id="10" name="TextBox 9"/>
          <p:cNvSpPr txBox="1"/>
          <p:nvPr/>
        </p:nvSpPr>
        <p:spPr>
          <a:xfrm>
            <a:off x="11498318" y="6375931"/>
            <a:ext cx="557206" cy="369332"/>
          </a:xfrm>
          <a:prstGeom prst="rect">
            <a:avLst/>
          </a:prstGeom>
          <a:noFill/>
        </p:spPr>
        <p:txBody>
          <a:bodyPr wrap="square" rtlCol="0">
            <a:spAutoFit/>
          </a:bodyPr>
          <a:lstStyle/>
          <a:p>
            <a:r>
              <a:rPr lang="en-US" dirty="0" smtClean="0"/>
              <a:t>12</a:t>
            </a:r>
          </a:p>
        </p:txBody>
      </p:sp>
    </p:spTree>
    <p:extLst>
      <p:ext uri="{BB962C8B-B14F-4D97-AF65-F5344CB8AC3E}">
        <p14:creationId xmlns:p14="http://schemas.microsoft.com/office/powerpoint/2010/main" val="4012431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76743" y="1370363"/>
            <a:ext cx="5703012" cy="2536575"/>
          </a:xfrm>
        </p:spPr>
        <p:txBody>
          <a:bodyPr>
            <a:normAutofit/>
          </a:bodyPr>
          <a:lstStyle/>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Explore other methods to examine red attack</a:t>
            </a:r>
          </a:p>
          <a:p>
            <a:pPr>
              <a:spcBef>
                <a:spcPts val="200"/>
              </a:spcBef>
              <a:buClr>
                <a:srgbClr val="EAA24A"/>
              </a:buClr>
            </a:pPr>
            <a:r>
              <a:rPr lang="en-US" sz="2300" dirty="0" smtClean="0">
                <a:solidFill>
                  <a:schemeClr val="bg2">
                    <a:lumMod val="50000"/>
                  </a:schemeClr>
                </a:solidFill>
              </a:rPr>
              <a:t> </a:t>
            </a: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Analyze maps and look for trends </a:t>
            </a:r>
          </a:p>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Refine automation process</a:t>
            </a:r>
            <a:endParaRPr lang="en-US" sz="2300" dirty="0">
              <a:solidFill>
                <a:schemeClr val="bg2">
                  <a:lumMod val="50000"/>
                </a:schemeClr>
              </a:solidFill>
            </a:endParaRPr>
          </a:p>
        </p:txBody>
      </p:sp>
      <p:sp>
        <p:nvSpPr>
          <p:cNvPr id="5" name="Text Placeholder 2"/>
          <p:cNvSpPr txBox="1">
            <a:spLocks/>
          </p:cNvSpPr>
          <p:nvPr/>
        </p:nvSpPr>
        <p:spPr>
          <a:xfrm>
            <a:off x="223318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sp>
        <p:nvSpPr>
          <p:cNvPr id="6" name="Text Placeholder 5"/>
          <p:cNvSpPr>
            <a:spLocks noGrp="1"/>
          </p:cNvSpPr>
          <p:nvPr>
            <p:ph type="body" sz="quarter" idx="13"/>
          </p:nvPr>
        </p:nvSpPr>
        <p:spPr>
          <a:xfrm>
            <a:off x="0" y="6093620"/>
            <a:ext cx="2657855" cy="628734"/>
          </a:xfrm>
        </p:spPr>
        <p:txBody>
          <a:bodyPr>
            <a:normAutofit/>
          </a:bodyPr>
          <a:lstStyle/>
          <a:p>
            <a:pPr algn="l"/>
            <a:r>
              <a:rPr lang="en-US" sz="1000" dirty="0" smtClean="0"/>
              <a:t>Image Credits: (Left) Jordan Lubbers, (Center) Eric </a:t>
            </a:r>
            <a:r>
              <a:rPr lang="en-US" sz="1000" dirty="0" err="1" smtClean="0"/>
              <a:t>Sawtelle</a:t>
            </a:r>
            <a:r>
              <a:rPr lang="en-US" sz="1000" dirty="0"/>
              <a:t>, </a:t>
            </a:r>
            <a:r>
              <a:rPr lang="en-US" sz="1000" dirty="0" smtClean="0"/>
              <a:t>(Right) </a:t>
            </a:r>
            <a:r>
              <a:rPr lang="en-US" sz="1000" dirty="0"/>
              <a:t>Richard Menicke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5" y="1866263"/>
            <a:ext cx="2949204" cy="3932269"/>
          </a:xfrm>
          <a:prstGeom prst="rect">
            <a:avLst/>
          </a:prstGeom>
          <a:ln>
            <a:noFill/>
          </a:ln>
          <a:effectLst>
            <a:outerShdw blurRad="292100" dist="139700" dir="2700000" algn="tl" rotWithShape="0">
              <a:prstClr val="black">
                <a:alpha val="65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19437" y="2357798"/>
            <a:ext cx="3932268" cy="2949200"/>
          </a:xfrm>
          <a:prstGeom prst="rect">
            <a:avLst/>
          </a:prstGeom>
          <a:ln>
            <a:noFill/>
          </a:ln>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770" y="4073914"/>
            <a:ext cx="3828155" cy="2334073"/>
          </a:xfrm>
          <a:prstGeom prst="rect">
            <a:avLst/>
          </a:prstGeom>
          <a:effectLst>
            <a:outerShdw blurRad="292100" dist="139700" dir="2700000" algn="tl" rotWithShape="0">
              <a:prstClr val="black">
                <a:alpha val="65000"/>
              </a:prstClr>
            </a:outerShdw>
          </a:effectLst>
        </p:spPr>
      </p:pic>
      <p:sp>
        <p:nvSpPr>
          <p:cNvPr id="9" name="TextBox 8"/>
          <p:cNvSpPr txBox="1"/>
          <p:nvPr/>
        </p:nvSpPr>
        <p:spPr>
          <a:xfrm>
            <a:off x="11498318" y="6375931"/>
            <a:ext cx="557206" cy="369332"/>
          </a:xfrm>
          <a:prstGeom prst="rect">
            <a:avLst/>
          </a:prstGeom>
          <a:noFill/>
        </p:spPr>
        <p:txBody>
          <a:bodyPr wrap="square" rtlCol="0">
            <a:spAutoFit/>
          </a:bodyPr>
          <a:lstStyle/>
          <a:p>
            <a:r>
              <a:rPr lang="en-US" dirty="0" smtClean="0"/>
              <a:t>13</a:t>
            </a:r>
          </a:p>
        </p:txBody>
      </p:sp>
    </p:spTree>
    <p:extLst>
      <p:ext uri="{BB962C8B-B14F-4D97-AF65-F5344CB8AC3E}">
        <p14:creationId xmlns:p14="http://schemas.microsoft.com/office/powerpoint/2010/main" val="661088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3055" y="1422784"/>
            <a:ext cx="2577819" cy="492443"/>
          </a:xfrm>
          <a:prstGeom prst="rect">
            <a:avLst/>
          </a:prstGeom>
          <a:noFill/>
        </p:spPr>
        <p:txBody>
          <a:bodyPr wrap="square" rtlCol="0">
            <a:spAutoFit/>
          </a:bodyPr>
          <a:lstStyle/>
          <a:p>
            <a:r>
              <a:rPr lang="en-US" sz="2600" b="1" dirty="0" smtClean="0">
                <a:solidFill>
                  <a:srgbClr val="E9A149"/>
                </a:solidFill>
              </a:rPr>
              <a:t>Advisor</a:t>
            </a:r>
            <a:endParaRPr lang="en-US" sz="2600" dirty="0" smtClean="0">
              <a:solidFill>
                <a:srgbClr val="E9A149"/>
              </a:solidFill>
            </a:endParaRPr>
          </a:p>
        </p:txBody>
      </p:sp>
      <p:sp>
        <p:nvSpPr>
          <p:cNvPr id="4" name="Text Placeholder 1"/>
          <p:cNvSpPr>
            <a:spLocks noGrp="1"/>
          </p:cNvSpPr>
          <p:nvPr>
            <p:ph type="body" sz="quarter" idx="10"/>
          </p:nvPr>
        </p:nvSpPr>
        <p:spPr>
          <a:xfrm>
            <a:off x="583053" y="1860804"/>
            <a:ext cx="3287198" cy="433645"/>
          </a:xfrm>
        </p:spPr>
        <p:txBody>
          <a:bodyPr>
            <a:normAutofit lnSpcReduction="10000"/>
          </a:bodyPr>
          <a:lstStyle/>
          <a:p>
            <a:pPr>
              <a:spcBef>
                <a:spcPts val="0"/>
              </a:spcBef>
            </a:pPr>
            <a:r>
              <a:rPr lang="en-US" sz="1400" b="1" dirty="0" smtClean="0">
                <a:solidFill>
                  <a:schemeClr val="tx1">
                    <a:lumMod val="65000"/>
                    <a:lumOff val="35000"/>
                  </a:schemeClr>
                </a:solidFill>
              </a:rPr>
              <a:t>NASA Langley Research Center:</a:t>
            </a:r>
          </a:p>
          <a:p>
            <a:pPr>
              <a:spcBef>
                <a:spcPts val="0"/>
              </a:spcBef>
            </a:pPr>
            <a:r>
              <a:rPr lang="en-US" sz="1400" i="1" dirty="0" smtClean="0">
                <a:solidFill>
                  <a:schemeClr val="tx1">
                    <a:lumMod val="65000"/>
                    <a:lumOff val="35000"/>
                  </a:schemeClr>
                </a:solidFill>
              </a:rPr>
              <a:t>Dr</a:t>
            </a:r>
            <a:r>
              <a:rPr lang="en-US" sz="1400" i="1" dirty="0">
                <a:solidFill>
                  <a:schemeClr val="tx1">
                    <a:lumMod val="65000"/>
                    <a:lumOff val="35000"/>
                  </a:schemeClr>
                </a:solidFill>
              </a:rPr>
              <a:t>. </a:t>
            </a:r>
            <a:r>
              <a:rPr lang="en-US" sz="1400" i="1" dirty="0" smtClean="0">
                <a:solidFill>
                  <a:schemeClr val="tx1">
                    <a:lumMod val="65000"/>
                    <a:lumOff val="35000"/>
                  </a:schemeClr>
                </a:solidFill>
              </a:rPr>
              <a:t>Kenton Ross</a:t>
            </a:r>
            <a:endParaRPr lang="en-US" sz="1400" i="1" dirty="0">
              <a:solidFill>
                <a:schemeClr val="tx1">
                  <a:lumMod val="65000"/>
                  <a:lumOff val="35000"/>
                </a:schemeClr>
              </a:solidFill>
            </a:endParaRPr>
          </a:p>
        </p:txBody>
      </p:sp>
      <p:sp>
        <p:nvSpPr>
          <p:cNvPr id="5" name="TextBox 4"/>
          <p:cNvSpPr txBox="1"/>
          <p:nvPr/>
        </p:nvSpPr>
        <p:spPr>
          <a:xfrm>
            <a:off x="568242" y="2285058"/>
            <a:ext cx="1855982" cy="492443"/>
          </a:xfrm>
          <a:prstGeom prst="rect">
            <a:avLst/>
          </a:prstGeom>
          <a:noFill/>
        </p:spPr>
        <p:txBody>
          <a:bodyPr wrap="square" rtlCol="0">
            <a:spAutoFit/>
          </a:bodyPr>
          <a:lstStyle/>
          <a:p>
            <a:r>
              <a:rPr lang="en-US" sz="2600" b="1" dirty="0" smtClean="0">
                <a:solidFill>
                  <a:srgbClr val="E9A149"/>
                </a:solidFill>
              </a:rPr>
              <a:t>Partners</a:t>
            </a:r>
            <a:endParaRPr lang="en-US" sz="2600" dirty="0" smtClean="0">
              <a:solidFill>
                <a:srgbClr val="E9A149"/>
              </a:solidFill>
            </a:endParaRPr>
          </a:p>
        </p:txBody>
      </p:sp>
      <p:sp>
        <p:nvSpPr>
          <p:cNvPr id="6" name="Text Placeholder 2"/>
          <p:cNvSpPr>
            <a:spLocks noGrp="1"/>
          </p:cNvSpPr>
          <p:nvPr>
            <p:ph type="body" sz="quarter" idx="11"/>
          </p:nvPr>
        </p:nvSpPr>
        <p:spPr>
          <a:xfrm>
            <a:off x="568243" y="2698052"/>
            <a:ext cx="4110084" cy="1574367"/>
          </a:xfrm>
        </p:spPr>
        <p:txBody>
          <a:bodyPr>
            <a:noAutofit/>
          </a:bodyPr>
          <a:lstStyle/>
          <a:p>
            <a:pPr>
              <a:spcBef>
                <a:spcPts val="0"/>
              </a:spcBef>
            </a:pPr>
            <a:r>
              <a:rPr lang="en-US" sz="1400" b="1" dirty="0" smtClean="0">
                <a:solidFill>
                  <a:schemeClr val="tx1">
                    <a:lumMod val="65000"/>
                    <a:lumOff val="35000"/>
                  </a:schemeClr>
                </a:solidFill>
              </a:rPr>
              <a:t>National Park Service, Glacier National Park:</a:t>
            </a:r>
            <a:endParaRPr lang="en-US" sz="1400" b="1" dirty="0">
              <a:solidFill>
                <a:schemeClr val="tx1">
                  <a:lumMod val="65000"/>
                  <a:lumOff val="35000"/>
                </a:schemeClr>
              </a:solidFill>
            </a:endParaRPr>
          </a:p>
          <a:p>
            <a:pPr>
              <a:spcBef>
                <a:spcPts val="0"/>
              </a:spcBef>
            </a:pPr>
            <a:r>
              <a:rPr lang="en-US" sz="1400" i="1" dirty="0" smtClean="0">
                <a:solidFill>
                  <a:schemeClr val="tx1">
                    <a:lumMod val="65000"/>
                    <a:lumOff val="35000"/>
                  </a:schemeClr>
                </a:solidFill>
              </a:rPr>
              <a:t>Richard </a:t>
            </a:r>
            <a:r>
              <a:rPr lang="en-US" sz="1400" i="1" dirty="0" err="1" smtClean="0">
                <a:solidFill>
                  <a:schemeClr val="tx1">
                    <a:lumMod val="65000"/>
                    <a:lumOff val="35000"/>
                  </a:schemeClr>
                </a:solidFill>
              </a:rPr>
              <a:t>Menicke</a:t>
            </a:r>
            <a:endParaRPr lang="en-US" sz="1400" i="1" dirty="0" smtClean="0">
              <a:solidFill>
                <a:schemeClr val="tx1">
                  <a:lumMod val="65000"/>
                  <a:lumOff val="35000"/>
                </a:schemeClr>
              </a:solidFill>
            </a:endParaRPr>
          </a:p>
          <a:p>
            <a:pPr>
              <a:spcBef>
                <a:spcPts val="0"/>
              </a:spcBef>
            </a:pPr>
            <a:endParaRPr lang="en-US" sz="1400" b="1" i="1" dirty="0" smtClean="0">
              <a:solidFill>
                <a:schemeClr val="tx1">
                  <a:lumMod val="65000"/>
                  <a:lumOff val="35000"/>
                </a:schemeClr>
              </a:solidFill>
            </a:endParaRPr>
          </a:p>
          <a:p>
            <a:pPr>
              <a:spcBef>
                <a:spcPts val="0"/>
              </a:spcBef>
            </a:pPr>
            <a:r>
              <a:rPr lang="en-US" sz="1400" b="1" dirty="0" smtClean="0">
                <a:solidFill>
                  <a:schemeClr val="tx1">
                    <a:lumMod val="65000"/>
                    <a:lumOff val="35000"/>
                  </a:schemeClr>
                </a:solidFill>
              </a:rPr>
              <a:t>NASA Ames Research Center:</a:t>
            </a:r>
            <a:endParaRPr lang="en-US" sz="1400" b="1" dirty="0">
              <a:solidFill>
                <a:schemeClr val="tx1">
                  <a:lumMod val="65000"/>
                  <a:lumOff val="35000"/>
                </a:schemeClr>
              </a:solidFill>
            </a:endParaRPr>
          </a:p>
          <a:p>
            <a:pPr>
              <a:spcBef>
                <a:spcPts val="0"/>
              </a:spcBef>
            </a:pPr>
            <a:r>
              <a:rPr lang="en-US" sz="1400" i="1" smtClean="0">
                <a:solidFill>
                  <a:schemeClr val="tx1">
                    <a:lumMod val="65000"/>
                    <a:lumOff val="35000"/>
                  </a:schemeClr>
                </a:solidFill>
              </a:rPr>
              <a:t>Dr</a:t>
            </a:r>
            <a:r>
              <a:rPr lang="en-US" sz="1400" i="1" dirty="0">
                <a:solidFill>
                  <a:schemeClr val="tx1">
                    <a:lumMod val="65000"/>
                    <a:lumOff val="35000"/>
                  </a:schemeClr>
                </a:solidFill>
              </a:rPr>
              <a:t>. Chris </a:t>
            </a:r>
            <a:r>
              <a:rPr lang="en-US" sz="1400" i="1" dirty="0" smtClean="0">
                <a:solidFill>
                  <a:schemeClr val="tx1">
                    <a:lumMod val="65000"/>
                    <a:lumOff val="35000"/>
                  </a:schemeClr>
                </a:solidFill>
              </a:rPr>
              <a:t>Potter</a:t>
            </a:r>
          </a:p>
          <a:p>
            <a:pPr>
              <a:spcBef>
                <a:spcPts val="0"/>
              </a:spcBef>
            </a:pPr>
            <a:endParaRPr lang="en-US" sz="1400" i="1" dirty="0" smtClean="0">
              <a:solidFill>
                <a:schemeClr val="tx1">
                  <a:lumMod val="65000"/>
                  <a:lumOff val="35000"/>
                </a:schemeClr>
              </a:solidFill>
            </a:endParaRPr>
          </a:p>
          <a:p>
            <a:pPr>
              <a:spcBef>
                <a:spcPts val="0"/>
              </a:spcBef>
            </a:pPr>
            <a:r>
              <a:rPr lang="en-US" sz="1400" b="1" dirty="0" smtClean="0">
                <a:solidFill>
                  <a:schemeClr val="tx1">
                    <a:lumMod val="65000"/>
                    <a:lumOff val="35000"/>
                  </a:schemeClr>
                </a:solidFill>
              </a:rPr>
              <a:t>University of Idaho:</a:t>
            </a:r>
          </a:p>
          <a:p>
            <a:pPr>
              <a:spcBef>
                <a:spcPts val="0"/>
              </a:spcBef>
            </a:pPr>
            <a:r>
              <a:rPr lang="en-US" sz="1400" i="1" dirty="0">
                <a:solidFill>
                  <a:schemeClr val="tx1">
                    <a:lumMod val="65000"/>
                    <a:lumOff val="35000"/>
                  </a:schemeClr>
                </a:solidFill>
              </a:rPr>
              <a:t>Dr</a:t>
            </a:r>
            <a:r>
              <a:rPr lang="en-US" sz="1400" i="1" dirty="0" smtClean="0">
                <a:solidFill>
                  <a:schemeClr val="tx1">
                    <a:lumMod val="65000"/>
                    <a:lumOff val="35000"/>
                  </a:schemeClr>
                </a:solidFill>
              </a:rPr>
              <a:t>. Jeffrey </a:t>
            </a:r>
            <a:r>
              <a:rPr lang="en-US" sz="1400" i="1" dirty="0" err="1" smtClean="0">
                <a:solidFill>
                  <a:schemeClr val="tx1">
                    <a:lumMod val="65000"/>
                    <a:lumOff val="35000"/>
                  </a:schemeClr>
                </a:solidFill>
              </a:rPr>
              <a:t>Hicke</a:t>
            </a:r>
            <a:endParaRPr lang="en-US" sz="1400" i="1" dirty="0">
              <a:solidFill>
                <a:schemeClr val="tx1">
                  <a:lumMod val="65000"/>
                  <a:lumOff val="35000"/>
                </a:schemeClr>
              </a:solidFill>
            </a:endParaRPr>
          </a:p>
          <a:p>
            <a:pPr>
              <a:spcBef>
                <a:spcPts val="0"/>
              </a:spcBef>
            </a:pPr>
            <a:endParaRPr lang="en-US" sz="1600" b="1" dirty="0">
              <a:solidFill>
                <a:schemeClr val="tx1">
                  <a:lumMod val="65000"/>
                  <a:lumOff val="35000"/>
                </a:schemeClr>
              </a:solidFill>
            </a:endParaRPr>
          </a:p>
          <a:p>
            <a:pPr>
              <a:spcBef>
                <a:spcPts val="0"/>
              </a:spcBef>
            </a:pPr>
            <a:endParaRPr lang="en-US" sz="1600" b="1" i="1" dirty="0" smtClean="0">
              <a:solidFill>
                <a:schemeClr val="tx1">
                  <a:lumMod val="65000"/>
                  <a:lumOff val="35000"/>
                </a:schemeClr>
              </a:solidFill>
            </a:endParaRPr>
          </a:p>
        </p:txBody>
      </p:sp>
      <p:sp>
        <p:nvSpPr>
          <p:cNvPr id="7" name="Text Placeholder 3"/>
          <p:cNvSpPr>
            <a:spLocks noGrp="1"/>
          </p:cNvSpPr>
          <p:nvPr>
            <p:ph type="body" sz="quarter" idx="12"/>
          </p:nvPr>
        </p:nvSpPr>
        <p:spPr>
          <a:xfrm>
            <a:off x="601070" y="4719043"/>
            <a:ext cx="4945404" cy="1164886"/>
          </a:xfrm>
        </p:spPr>
        <p:txBody>
          <a:bodyPr>
            <a:normAutofit/>
          </a:bodyPr>
          <a:lstStyle/>
          <a:p>
            <a:r>
              <a:rPr lang="en-US" sz="1400" i="1" dirty="0" smtClean="0">
                <a:solidFill>
                  <a:schemeClr val="tx1">
                    <a:lumMod val="65000"/>
                    <a:lumOff val="35000"/>
                  </a:schemeClr>
                </a:solidFill>
              </a:rPr>
              <a:t>Center Lead: </a:t>
            </a:r>
            <a:r>
              <a:rPr lang="en-US" sz="1400" dirty="0" smtClean="0">
                <a:solidFill>
                  <a:schemeClr val="tx1">
                    <a:lumMod val="65000"/>
                    <a:lumOff val="35000"/>
                  </a:schemeClr>
                </a:solidFill>
              </a:rPr>
              <a:t>Emily Gotschalk</a:t>
            </a:r>
          </a:p>
          <a:p>
            <a:r>
              <a:rPr lang="en-US" sz="1400" i="1" dirty="0" smtClean="0">
                <a:solidFill>
                  <a:schemeClr val="tx1">
                    <a:lumMod val="65000"/>
                    <a:lumOff val="35000"/>
                  </a:schemeClr>
                </a:solidFill>
              </a:rPr>
              <a:t>Previous Term Affiliates: </a:t>
            </a:r>
            <a:r>
              <a:rPr lang="en-US" sz="1400" dirty="0" smtClean="0">
                <a:solidFill>
                  <a:schemeClr val="tx1">
                    <a:lumMod val="65000"/>
                    <a:lumOff val="35000"/>
                  </a:schemeClr>
                </a:solidFill>
              </a:rPr>
              <a:t>Jordan Lubbers, Dr. </a:t>
            </a:r>
            <a:r>
              <a:rPr lang="en-US" sz="1400" dirty="0" err="1" smtClean="0">
                <a:solidFill>
                  <a:schemeClr val="tx1">
                    <a:lumMod val="65000"/>
                    <a:lumOff val="35000"/>
                  </a:schemeClr>
                </a:solidFill>
              </a:rPr>
              <a:t>Sunita</a:t>
            </a:r>
            <a:r>
              <a:rPr lang="en-US" sz="1400" dirty="0" smtClean="0">
                <a:solidFill>
                  <a:schemeClr val="tx1">
                    <a:lumMod val="65000"/>
                    <a:lumOff val="35000"/>
                  </a:schemeClr>
                </a:solidFill>
              </a:rPr>
              <a:t> Yadav-</a:t>
            </a:r>
            <a:r>
              <a:rPr lang="en-US" sz="1400" dirty="0" err="1" smtClean="0">
                <a:solidFill>
                  <a:schemeClr val="tx1">
                    <a:lumMod val="65000"/>
                    <a:lumOff val="35000"/>
                  </a:schemeClr>
                </a:solidFill>
              </a:rPr>
              <a:t>Pauletti</a:t>
            </a:r>
            <a:r>
              <a:rPr lang="en-US" sz="1400" dirty="0" smtClean="0">
                <a:solidFill>
                  <a:schemeClr val="tx1">
                    <a:lumMod val="65000"/>
                    <a:lumOff val="35000"/>
                  </a:schemeClr>
                </a:solidFill>
              </a:rPr>
              <a:t>, Joe </a:t>
            </a:r>
            <a:r>
              <a:rPr lang="en-US" sz="1400" dirty="0">
                <a:solidFill>
                  <a:schemeClr val="tx1">
                    <a:lumMod val="65000"/>
                    <a:lumOff val="35000"/>
                  </a:schemeClr>
                </a:solidFill>
              </a:rPr>
              <a:t>H</a:t>
            </a:r>
            <a:r>
              <a:rPr lang="en-US" sz="1400" dirty="0" smtClean="0">
                <a:solidFill>
                  <a:schemeClr val="tx1">
                    <a:lumMod val="65000"/>
                    <a:lumOff val="35000"/>
                  </a:schemeClr>
                </a:solidFill>
              </a:rPr>
              <a:t>arris, Zachary Wardle</a:t>
            </a:r>
            <a:endParaRPr lang="en-US" sz="1400" dirty="0">
              <a:solidFill>
                <a:schemeClr val="tx1">
                  <a:lumMod val="65000"/>
                  <a:lumOff val="35000"/>
                </a:schemeClr>
              </a:solidFill>
            </a:endParaRPr>
          </a:p>
          <a:p>
            <a:endParaRPr lang="en-US" sz="1800" dirty="0">
              <a:solidFill>
                <a:schemeClr val="tx1">
                  <a:lumMod val="65000"/>
                  <a:lumOff val="35000"/>
                </a:schemeClr>
              </a:solidFill>
            </a:endParaRPr>
          </a:p>
        </p:txBody>
      </p:sp>
      <p:sp>
        <p:nvSpPr>
          <p:cNvPr id="9" name="TextBox 8"/>
          <p:cNvSpPr txBox="1"/>
          <p:nvPr/>
        </p:nvSpPr>
        <p:spPr>
          <a:xfrm>
            <a:off x="568242" y="4308046"/>
            <a:ext cx="3206749" cy="492443"/>
          </a:xfrm>
          <a:prstGeom prst="rect">
            <a:avLst/>
          </a:prstGeom>
          <a:noFill/>
        </p:spPr>
        <p:txBody>
          <a:bodyPr wrap="square" rtlCol="0">
            <a:spAutoFit/>
          </a:bodyPr>
          <a:lstStyle/>
          <a:p>
            <a:r>
              <a:rPr lang="en-US" sz="2600" b="1" dirty="0" smtClean="0">
                <a:solidFill>
                  <a:srgbClr val="E9A149"/>
                </a:solidFill>
              </a:rPr>
              <a:t>NASA DEVELOP</a:t>
            </a:r>
            <a:endParaRPr lang="en-US" sz="2600" dirty="0" smtClean="0">
              <a:solidFill>
                <a:srgbClr val="E9A149"/>
              </a:solidFill>
            </a:endParaRPr>
          </a:p>
        </p:txBody>
      </p:sp>
      <p:sp>
        <p:nvSpPr>
          <p:cNvPr id="8" name="TextBox 7"/>
          <p:cNvSpPr txBox="1"/>
          <p:nvPr/>
        </p:nvSpPr>
        <p:spPr>
          <a:xfrm>
            <a:off x="583053" y="5539438"/>
            <a:ext cx="2803471" cy="492443"/>
          </a:xfrm>
          <a:prstGeom prst="rect">
            <a:avLst/>
          </a:prstGeom>
          <a:noFill/>
        </p:spPr>
        <p:txBody>
          <a:bodyPr wrap="square" rtlCol="0">
            <a:spAutoFit/>
          </a:bodyPr>
          <a:lstStyle/>
          <a:p>
            <a:r>
              <a:rPr lang="en-US" sz="2600" b="1" dirty="0" smtClean="0">
                <a:solidFill>
                  <a:srgbClr val="E9A149"/>
                </a:solidFill>
              </a:rPr>
              <a:t>Special Thanks</a:t>
            </a:r>
            <a:endParaRPr lang="en-US" sz="2600" dirty="0" smtClean="0">
              <a:solidFill>
                <a:srgbClr val="E9A149"/>
              </a:solidFill>
            </a:endParaRPr>
          </a:p>
        </p:txBody>
      </p:sp>
      <p:sp>
        <p:nvSpPr>
          <p:cNvPr id="10" name="Text Placeholder 3"/>
          <p:cNvSpPr txBox="1">
            <a:spLocks/>
          </p:cNvSpPr>
          <p:nvPr/>
        </p:nvSpPr>
        <p:spPr>
          <a:xfrm>
            <a:off x="601070" y="6031880"/>
            <a:ext cx="3157702" cy="517775"/>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tx1">
                    <a:lumMod val="65000"/>
                    <a:lumOff val="35000"/>
                  </a:schemeClr>
                </a:solidFill>
              </a:rPr>
              <a:t>Whitefish High School, MT</a:t>
            </a:r>
          </a:p>
          <a:p>
            <a:r>
              <a:rPr lang="en-US" sz="1400" dirty="0" smtClean="0">
                <a:solidFill>
                  <a:schemeClr val="tx1">
                    <a:lumMod val="65000"/>
                    <a:lumOff val="35000"/>
                  </a:schemeClr>
                </a:solidFill>
              </a:rPr>
              <a:t>Columbia Falls High School, MT</a:t>
            </a:r>
            <a:endParaRPr lang="en-US" sz="1400" dirty="0">
              <a:solidFill>
                <a:schemeClr val="tx1">
                  <a:lumMod val="65000"/>
                  <a:lumOff val="35000"/>
                </a:schemeClr>
              </a:solidFill>
            </a:endParaRPr>
          </a:p>
        </p:txBody>
      </p:sp>
      <p:pic>
        <p:nvPicPr>
          <p:cNvPr id="11" name="Shape 240"/>
          <p:cNvPicPr preferRelativeResize="0">
            <a:picLocks noChangeAspect="1"/>
          </p:cNvPicPr>
          <p:nvPr/>
        </p:nvPicPr>
        <p:blipFill>
          <a:blip r:embed="rId3">
            <a:alphaModFix/>
          </a:blip>
          <a:stretch>
            <a:fillRect/>
          </a:stretch>
        </p:blipFill>
        <p:spPr>
          <a:xfrm>
            <a:off x="5855294" y="4588203"/>
            <a:ext cx="972902" cy="126670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9312" y="4018714"/>
            <a:ext cx="4291741" cy="2405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3872" y="1314423"/>
            <a:ext cx="4283807" cy="2646824"/>
          </a:xfrm>
          <a:prstGeom prst="rect">
            <a:avLst/>
          </a:prstGeom>
          <a:ln>
            <a:noFill/>
          </a:ln>
          <a:effectLst>
            <a:outerShdw blurRad="292100" dist="139700" dir="2700000" algn="tl" rotWithShape="0">
              <a:srgbClr val="333333">
                <a:alpha val="65000"/>
              </a:srgbClr>
            </a:outerShdw>
          </a:effectLst>
        </p:spPr>
      </p:pic>
      <p:sp>
        <p:nvSpPr>
          <p:cNvPr id="13" name="Text Placeholder 3"/>
          <p:cNvSpPr txBox="1">
            <a:spLocks/>
          </p:cNvSpPr>
          <p:nvPr/>
        </p:nvSpPr>
        <p:spPr>
          <a:xfrm>
            <a:off x="10383118" y="6424394"/>
            <a:ext cx="2949257" cy="67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smtClean="0"/>
              <a:t>Image Credit: Richard </a:t>
            </a:r>
            <a:r>
              <a:rPr lang="en-US" sz="800" dirty="0" err="1" smtClean="0"/>
              <a:t>Menicke</a:t>
            </a:r>
            <a:endParaRPr lang="en-US" sz="800" dirty="0"/>
          </a:p>
        </p:txBody>
      </p:sp>
    </p:spTree>
    <p:extLst>
      <p:ext uri="{BB962C8B-B14F-4D97-AF65-F5344CB8AC3E}">
        <p14:creationId xmlns:p14="http://schemas.microsoft.com/office/powerpoint/2010/main" val="3742274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6877" y="1519103"/>
            <a:ext cx="5638572" cy="4004455"/>
          </a:xfrm>
        </p:spPr>
        <p:txBody>
          <a:bodyPr>
            <a:noAutofit/>
          </a:bodyPr>
          <a:lstStyle/>
          <a:p>
            <a:endParaRPr lang="en-US" sz="2200" dirty="0" smtClean="0"/>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Study Area: GNP and Waterton National Park (Canada)</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Study Period: 2000 - 2016</a:t>
            </a: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Part of the Crown of the Continent ecosystem</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International </a:t>
            </a:r>
            <a:r>
              <a:rPr lang="en-US" sz="2300" dirty="0">
                <a:solidFill>
                  <a:schemeClr val="bg2">
                    <a:lumMod val="50000"/>
                  </a:schemeClr>
                </a:solidFill>
              </a:rPr>
              <a:t>biosphere </a:t>
            </a:r>
            <a:r>
              <a:rPr lang="en-US" sz="2300" dirty="0" smtClean="0">
                <a:solidFill>
                  <a:schemeClr val="bg2">
                    <a:lumMod val="50000"/>
                  </a:schemeClr>
                </a:solidFill>
              </a:rPr>
              <a:t>reserve</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4 major floristic provinces = diversity</a:t>
            </a:r>
            <a:endParaRPr lang="en-US" sz="2300" dirty="0">
              <a:solidFill>
                <a:schemeClr val="bg2">
                  <a:lumMod val="50000"/>
                </a:schemeClr>
              </a:solidFill>
            </a:endParaRPr>
          </a:p>
        </p:txBody>
      </p:sp>
      <p:sp>
        <p:nvSpPr>
          <p:cNvPr id="5" name="Text Placeholder 2"/>
          <p:cNvSpPr txBox="1">
            <a:spLocks/>
          </p:cNvSpPr>
          <p:nvPr/>
        </p:nvSpPr>
        <p:spPr>
          <a:xfrm>
            <a:off x="1987723" y="456724"/>
            <a:ext cx="1008437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Glacier National Park (GNP)</a:t>
            </a:r>
            <a:endParaRPr lang="en-US" sz="3600" dirty="0">
              <a:solidFill>
                <a:schemeClr val="bg1"/>
              </a:solidFill>
              <a:latin typeface="Century Gothic" panose="020B0502020202020204" pitchFamily="34" charset="0"/>
            </a:endParaRPr>
          </a:p>
        </p:txBody>
      </p:sp>
      <p:sp>
        <p:nvSpPr>
          <p:cNvPr id="13" name="Text Placeholder 3"/>
          <p:cNvSpPr txBox="1">
            <a:spLocks/>
          </p:cNvSpPr>
          <p:nvPr/>
        </p:nvSpPr>
        <p:spPr>
          <a:xfrm>
            <a:off x="86877" y="6194744"/>
            <a:ext cx="3541986" cy="46973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smtClean="0"/>
              <a:t>Image Credits: (Top Right Images) Glacier National Park’s Jacob W. Frank, (Top Left/Bottom Right) ArcGIS Online, (Bottom Left), NPS</a:t>
            </a:r>
            <a:endParaRPr lang="en-US" sz="1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0732" y="1519103"/>
            <a:ext cx="1354580" cy="1981828"/>
          </a:xfrm>
          <a:prstGeom prst="rect">
            <a:avLst/>
          </a:prstGeom>
          <a:effectLst>
            <a:outerShdw blurRad="292100" dist="139700" dir="2700000" algn="tl" rotWithShape="0">
              <a:prstClr val="black">
                <a:alpha val="65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2662" y="2724104"/>
            <a:ext cx="1871125" cy="1247112"/>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2662" y="1306372"/>
            <a:ext cx="1862332" cy="1276525"/>
          </a:xfrm>
          <a:prstGeom prst="rect">
            <a:avLst/>
          </a:prstGeom>
          <a:effectLst>
            <a:outerShdw blurRad="292100" dist="139700" dir="2700000" algn="tl" rotWithShape="0">
              <a:prstClr val="black">
                <a:alpha val="65000"/>
              </a:prstClr>
            </a:outerShdw>
          </a:effectLst>
        </p:spPr>
      </p:pic>
      <p:grpSp>
        <p:nvGrpSpPr>
          <p:cNvPr id="6" name="Group 5"/>
          <p:cNvGrpSpPr/>
          <p:nvPr/>
        </p:nvGrpSpPr>
        <p:grpSpPr>
          <a:xfrm>
            <a:off x="5655875" y="1776474"/>
            <a:ext cx="6227912" cy="4653139"/>
            <a:chOff x="5351075" y="1910915"/>
            <a:chExt cx="6227912" cy="4653139"/>
          </a:xfrm>
        </p:grpSpPr>
        <p:pic>
          <p:nvPicPr>
            <p:cNvPr id="4" name="Picture 3"/>
            <p:cNvPicPr>
              <a:picLocks noChangeAspect="1"/>
            </p:cNvPicPr>
            <p:nvPr/>
          </p:nvPicPr>
          <p:blipFill>
            <a:blip r:embed="rId6"/>
            <a:stretch>
              <a:fillRect/>
            </a:stretch>
          </p:blipFill>
          <p:spPr>
            <a:xfrm>
              <a:off x="7909468" y="4200321"/>
              <a:ext cx="3669519" cy="2363733"/>
            </a:xfrm>
            <a:prstGeom prst="rect">
              <a:avLst/>
            </a:prstGeom>
          </p:spPr>
        </p:pic>
        <p:sp>
          <p:nvSpPr>
            <p:cNvPr id="23" name="Rectangle 22"/>
            <p:cNvSpPr/>
            <p:nvPr/>
          </p:nvSpPr>
          <p:spPr>
            <a:xfrm>
              <a:off x="8714004" y="4480301"/>
              <a:ext cx="45719" cy="85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1075" y="1910915"/>
              <a:ext cx="2076450" cy="2752725"/>
            </a:xfrm>
            <a:prstGeom prst="rect">
              <a:avLst/>
            </a:prstGeom>
          </p:spPr>
        </p:pic>
        <p:cxnSp>
          <p:nvCxnSpPr>
            <p:cNvPr id="24" name="Straight Connector 23"/>
            <p:cNvCxnSpPr>
              <a:endCxn id="23" idx="2"/>
            </p:cNvCxnSpPr>
            <p:nvPr/>
          </p:nvCxnSpPr>
          <p:spPr>
            <a:xfrm>
              <a:off x="7215585" y="4337555"/>
              <a:ext cx="1521279" cy="228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01221" y="2062615"/>
              <a:ext cx="1458502" cy="2417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Shape 240"/>
          <p:cNvPicPr preferRelativeResize="0">
            <a:picLocks noChangeAspect="1"/>
          </p:cNvPicPr>
          <p:nvPr/>
        </p:nvPicPr>
        <p:blipFill>
          <a:blip r:embed="rId8">
            <a:alphaModFix/>
          </a:blip>
          <a:stretch>
            <a:fillRect/>
          </a:stretch>
        </p:blipFill>
        <p:spPr>
          <a:xfrm>
            <a:off x="6207649" y="4890207"/>
            <a:ext cx="972902" cy="1266701"/>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1686116" y="6375931"/>
            <a:ext cx="369407" cy="369332"/>
          </a:xfrm>
          <a:prstGeom prst="rect">
            <a:avLst/>
          </a:prstGeom>
          <a:noFill/>
        </p:spPr>
        <p:txBody>
          <a:bodyPr wrap="square" rtlCol="0">
            <a:spAutoFit/>
          </a:bodyPr>
          <a:lstStyle/>
          <a:p>
            <a:r>
              <a:rPr lang="en-US" dirty="0" smtClean="0"/>
              <a:t>1</a:t>
            </a:r>
          </a:p>
        </p:txBody>
      </p:sp>
    </p:spTree>
    <p:extLst>
      <p:ext uri="{BB962C8B-B14F-4D97-AF65-F5344CB8AC3E}">
        <p14:creationId xmlns:p14="http://schemas.microsoft.com/office/powerpoint/2010/main" val="3590383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372774" y="1542770"/>
            <a:ext cx="4419423" cy="4828698"/>
          </a:xfrm>
        </p:spPr>
        <p:txBody>
          <a:bodyPr>
            <a:normAutofit/>
          </a:bodyPr>
          <a:lstStyle/>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Outbreaks from bark beetles cause extensive </a:t>
            </a:r>
            <a:r>
              <a:rPr lang="en-US" sz="2300" b="1" dirty="0" smtClean="0">
                <a:solidFill>
                  <a:srgbClr val="E9A149"/>
                </a:solidFill>
              </a:rPr>
              <a:t>damage to pine forests</a:t>
            </a:r>
          </a:p>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Severe outbreaks can </a:t>
            </a:r>
            <a:r>
              <a:rPr lang="en-US" sz="2300" b="1" dirty="0" smtClean="0">
                <a:solidFill>
                  <a:srgbClr val="E9A149"/>
                </a:solidFill>
              </a:rPr>
              <a:t>impact timber industry</a:t>
            </a:r>
          </a:p>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Insect disturbance </a:t>
            </a:r>
            <a:r>
              <a:rPr lang="en-US" sz="2300" b="1" dirty="0" smtClean="0">
                <a:solidFill>
                  <a:srgbClr val="E9A149"/>
                </a:solidFill>
              </a:rPr>
              <a:t>compromises aesthetic value </a:t>
            </a:r>
            <a:r>
              <a:rPr lang="en-US" sz="2300" dirty="0" smtClean="0">
                <a:solidFill>
                  <a:schemeClr val="bg2">
                    <a:lumMod val="50000"/>
                  </a:schemeClr>
                </a:solidFill>
              </a:rPr>
              <a:t>of park</a:t>
            </a:r>
            <a:br>
              <a:rPr lang="en-US" sz="2300" dirty="0" smtClean="0">
                <a:solidFill>
                  <a:schemeClr val="bg2">
                    <a:lumMod val="50000"/>
                  </a:schemeClr>
                </a:solidFill>
              </a:rPr>
            </a:b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Dead trees are </a:t>
            </a:r>
            <a:r>
              <a:rPr lang="en-US" sz="2300" b="1" dirty="0" smtClean="0">
                <a:solidFill>
                  <a:srgbClr val="E9A149"/>
                </a:solidFill>
              </a:rPr>
              <a:t>safety hazards</a:t>
            </a:r>
          </a:p>
          <a:p>
            <a:pPr marL="342900" indent="-342900">
              <a:spcBef>
                <a:spcPts val="200"/>
              </a:spcBef>
              <a:buClr>
                <a:srgbClr val="EAA24A"/>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300" dirty="0" smtClean="0">
              <a:solidFill>
                <a:schemeClr val="bg2">
                  <a:lumMod val="50000"/>
                </a:schemeClr>
              </a:solidFill>
            </a:endParaRPr>
          </a:p>
        </p:txBody>
      </p:sp>
      <p:sp>
        <p:nvSpPr>
          <p:cNvPr id="5" name="Text Placeholder 2"/>
          <p:cNvSpPr txBox="1">
            <a:spLocks/>
          </p:cNvSpPr>
          <p:nvPr/>
        </p:nvSpPr>
        <p:spPr>
          <a:xfrm>
            <a:off x="1987723" y="492500"/>
            <a:ext cx="10084377"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3600" dirty="0">
              <a:solidFill>
                <a:schemeClr val="bg1"/>
              </a:solidFill>
              <a:latin typeface="Century Gothic" panose="020B0502020202020204" pitchFamily="34" charset="0"/>
            </a:endParaRPr>
          </a:p>
        </p:txBody>
      </p:sp>
      <p:sp>
        <p:nvSpPr>
          <p:cNvPr id="13" name="Text Placeholder 3"/>
          <p:cNvSpPr txBox="1">
            <a:spLocks/>
          </p:cNvSpPr>
          <p:nvPr/>
        </p:nvSpPr>
        <p:spPr>
          <a:xfrm>
            <a:off x="118077" y="6336485"/>
            <a:ext cx="3090344" cy="42504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smtClean="0"/>
              <a:t>Image Credits: NPS, Glacier National Park’s Jacob W. Frank, </a:t>
            </a:r>
            <a:r>
              <a:rPr lang="en-US" sz="1000" dirty="0" err="1" smtClean="0"/>
              <a:t>Scienceline</a:t>
            </a:r>
            <a:endParaRPr lang="en-US" sz="1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27" y="1750877"/>
            <a:ext cx="3112117" cy="2067211"/>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26" y="3957119"/>
            <a:ext cx="3112117" cy="2170719"/>
          </a:xfrm>
          <a:prstGeom prst="rect">
            <a:avLst/>
          </a:prstGeom>
          <a:effectLst>
            <a:outerShdw blurRad="292100" dist="139700" dir="2700000" algn="tl" rotWithShape="0">
              <a:prstClr val="black">
                <a:alpha val="65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515" y="2622421"/>
            <a:ext cx="3315982" cy="239133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1686116" y="6375931"/>
            <a:ext cx="369407" cy="369332"/>
          </a:xfrm>
          <a:prstGeom prst="rect">
            <a:avLst/>
          </a:prstGeom>
          <a:noFill/>
        </p:spPr>
        <p:txBody>
          <a:bodyPr wrap="square" rtlCol="0">
            <a:spAutoFit/>
          </a:bodyPr>
          <a:lstStyle/>
          <a:p>
            <a:r>
              <a:rPr lang="en-US" dirty="0" smtClean="0"/>
              <a:t>2</a:t>
            </a:r>
          </a:p>
        </p:txBody>
      </p:sp>
    </p:spTree>
    <p:extLst>
      <p:ext uri="{BB962C8B-B14F-4D97-AF65-F5344CB8AC3E}">
        <p14:creationId xmlns:p14="http://schemas.microsoft.com/office/powerpoint/2010/main" val="353355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09772" y="2140167"/>
            <a:ext cx="5082228" cy="3625683"/>
          </a:xfrm>
        </p:spPr>
        <p:txBody>
          <a:bodyPr>
            <a:normAutofit lnSpcReduction="10000"/>
          </a:bodyPr>
          <a:lstStyle/>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Classify landscape disturbance using threshold-based, decision tree approach </a:t>
            </a:r>
          </a:p>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Develop automated Python program that expedites mapping of disturbances</a:t>
            </a:r>
          </a:p>
          <a:p>
            <a:pPr>
              <a:spcBef>
                <a:spcPts val="200"/>
              </a:spcBef>
              <a:buClr>
                <a:srgbClr val="EAA24A"/>
              </a:buClr>
            </a:pPr>
            <a:endParaRPr lang="en-US" sz="23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300" dirty="0" smtClean="0">
                <a:solidFill>
                  <a:schemeClr val="bg2">
                    <a:lumMod val="50000"/>
                  </a:schemeClr>
                </a:solidFill>
              </a:rPr>
              <a:t>Create educational tutorial for high school students</a:t>
            </a:r>
          </a:p>
          <a:p>
            <a:pPr>
              <a:spcBef>
                <a:spcPts val="200"/>
              </a:spcBef>
              <a:buClr>
                <a:srgbClr val="EAA24A"/>
              </a:buClr>
            </a:pPr>
            <a:endParaRPr lang="en-US"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dirty="0" smtClean="0">
              <a:solidFill>
                <a:schemeClr val="bg2">
                  <a:lumMod val="50000"/>
                </a:schemeClr>
              </a:solidFill>
            </a:endParaRPr>
          </a:p>
        </p:txBody>
      </p:sp>
      <p:sp>
        <p:nvSpPr>
          <p:cNvPr id="4" name="Text Placeholder 3"/>
          <p:cNvSpPr>
            <a:spLocks noGrp="1"/>
          </p:cNvSpPr>
          <p:nvPr>
            <p:ph type="body" sz="quarter" idx="13"/>
          </p:nvPr>
        </p:nvSpPr>
        <p:spPr>
          <a:xfrm>
            <a:off x="0" y="6438378"/>
            <a:ext cx="2420390" cy="263047"/>
          </a:xfrm>
        </p:spPr>
        <p:txBody>
          <a:bodyPr>
            <a:noAutofit/>
          </a:bodyPr>
          <a:lstStyle/>
          <a:p>
            <a:r>
              <a:rPr lang="en-US" sz="1100" dirty="0" smtClean="0"/>
              <a:t>Image Credits: Richard Menicke</a:t>
            </a:r>
            <a:endParaRPr lang="en-US" sz="1100" dirty="0"/>
          </a:p>
        </p:txBody>
      </p:sp>
      <p:sp>
        <p:nvSpPr>
          <p:cNvPr id="5" name="Text Placeholder 2"/>
          <p:cNvSpPr txBox="1">
            <a:spLocks/>
          </p:cNvSpPr>
          <p:nvPr/>
        </p:nvSpPr>
        <p:spPr>
          <a:xfrm>
            <a:off x="2000250" y="514350"/>
            <a:ext cx="86400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Project Objectives</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935" y="1868358"/>
            <a:ext cx="2988353" cy="199920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35" y="4092527"/>
            <a:ext cx="3458015" cy="19451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8582" y="1868358"/>
            <a:ext cx="2845473" cy="416930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1686116" y="6375931"/>
            <a:ext cx="369407" cy="369332"/>
          </a:xfrm>
          <a:prstGeom prst="rect">
            <a:avLst/>
          </a:prstGeom>
          <a:noFill/>
        </p:spPr>
        <p:txBody>
          <a:bodyPr wrap="square" rtlCol="0">
            <a:spAutoFit/>
          </a:bodyPr>
          <a:lstStyle/>
          <a:p>
            <a:r>
              <a:rPr lang="en-US" dirty="0" smtClean="0"/>
              <a:t>3</a:t>
            </a:r>
          </a:p>
        </p:txBody>
      </p:sp>
    </p:spTree>
    <p:extLst>
      <p:ext uri="{BB962C8B-B14F-4D97-AF65-F5344CB8AC3E}">
        <p14:creationId xmlns:p14="http://schemas.microsoft.com/office/powerpoint/2010/main" val="3509212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99" t="1945" r="3893" b="35072"/>
          <a:stretch/>
        </p:blipFill>
        <p:spPr>
          <a:xfrm>
            <a:off x="0" y="1539527"/>
            <a:ext cx="12172013" cy="5216525"/>
          </a:xfrm>
          <a:prstGeom prst="rect">
            <a:avLst/>
          </a:prstGeom>
        </p:spPr>
      </p:pic>
      <p:sp>
        <p:nvSpPr>
          <p:cNvPr id="4" name="Text Placeholder 3"/>
          <p:cNvSpPr>
            <a:spLocks noGrp="1"/>
          </p:cNvSpPr>
          <p:nvPr>
            <p:ph type="body" sz="quarter" idx="13"/>
          </p:nvPr>
        </p:nvSpPr>
        <p:spPr>
          <a:xfrm>
            <a:off x="-1484025" y="6456680"/>
            <a:ext cx="2657856" cy="274320"/>
          </a:xfrm>
        </p:spPr>
        <p:txBody>
          <a:bodyPr>
            <a:normAutofit/>
          </a:bodyPr>
          <a:lstStyle/>
          <a:p>
            <a:r>
              <a:rPr lang="en-US" sz="800" dirty="0" smtClean="0">
                <a:solidFill>
                  <a:schemeClr val="bg1"/>
                </a:solidFill>
              </a:rPr>
              <a:t>Image Credit: NASA</a:t>
            </a:r>
            <a:endParaRPr lang="en-US" sz="800" dirty="0">
              <a:solidFill>
                <a:schemeClr val="bg1"/>
              </a:solidFill>
            </a:endParaRPr>
          </a:p>
        </p:txBody>
      </p:sp>
      <p:sp>
        <p:nvSpPr>
          <p:cNvPr id="5" name="Text Placeholder 2"/>
          <p:cNvSpPr txBox="1">
            <a:spLocks/>
          </p:cNvSpPr>
          <p:nvPr/>
        </p:nvSpPr>
        <p:spPr>
          <a:xfrm>
            <a:off x="2000250" y="514350"/>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NASA Earth Observations</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904" y="2685120"/>
            <a:ext cx="2573437" cy="24862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1026" y="1414449"/>
            <a:ext cx="5152952" cy="20955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8733" y="2902536"/>
            <a:ext cx="3288457" cy="2687650"/>
          </a:xfrm>
          <a:prstGeom prst="rect">
            <a:avLst/>
          </a:prstGeom>
        </p:spPr>
      </p:pic>
      <p:sp>
        <p:nvSpPr>
          <p:cNvPr id="11" name="TextBox 10"/>
          <p:cNvSpPr txBox="1"/>
          <p:nvPr/>
        </p:nvSpPr>
        <p:spPr>
          <a:xfrm>
            <a:off x="1173831" y="5081714"/>
            <a:ext cx="2251510" cy="446276"/>
          </a:xfrm>
          <a:prstGeom prst="rect">
            <a:avLst/>
          </a:prstGeom>
          <a:noFill/>
        </p:spPr>
        <p:txBody>
          <a:bodyPr wrap="square" rtlCol="0">
            <a:spAutoFit/>
          </a:bodyPr>
          <a:lstStyle/>
          <a:p>
            <a:r>
              <a:rPr lang="en-US" sz="2300" b="1" dirty="0" smtClean="0">
                <a:solidFill>
                  <a:schemeClr val="bg1"/>
                </a:solidFill>
              </a:rPr>
              <a:t>Landsat 5 TM</a:t>
            </a:r>
            <a:endParaRPr lang="en-US" sz="2300" b="1" dirty="0">
              <a:solidFill>
                <a:schemeClr val="bg1"/>
              </a:solidFill>
            </a:endParaRPr>
          </a:p>
        </p:txBody>
      </p:sp>
      <p:sp>
        <p:nvSpPr>
          <p:cNvPr id="12" name="TextBox 11"/>
          <p:cNvSpPr txBox="1"/>
          <p:nvPr/>
        </p:nvSpPr>
        <p:spPr>
          <a:xfrm>
            <a:off x="2852017" y="3104641"/>
            <a:ext cx="2358961" cy="446276"/>
          </a:xfrm>
          <a:prstGeom prst="rect">
            <a:avLst/>
          </a:prstGeom>
          <a:noFill/>
        </p:spPr>
        <p:txBody>
          <a:bodyPr wrap="square" rtlCol="0">
            <a:spAutoFit/>
          </a:bodyPr>
          <a:lstStyle/>
          <a:p>
            <a:r>
              <a:rPr lang="en-US" sz="2300" b="1" dirty="0" smtClean="0">
                <a:solidFill>
                  <a:schemeClr val="bg1"/>
                </a:solidFill>
              </a:rPr>
              <a:t>Landsat 7 ETM+</a:t>
            </a:r>
            <a:endParaRPr lang="en-US" sz="2300" b="1" dirty="0">
              <a:solidFill>
                <a:schemeClr val="bg1"/>
              </a:solidFill>
            </a:endParaRPr>
          </a:p>
        </p:txBody>
      </p:sp>
      <p:sp>
        <p:nvSpPr>
          <p:cNvPr id="13" name="TextBox 12"/>
          <p:cNvSpPr txBox="1"/>
          <p:nvPr/>
        </p:nvSpPr>
        <p:spPr>
          <a:xfrm>
            <a:off x="7276404" y="4411018"/>
            <a:ext cx="2063896" cy="446276"/>
          </a:xfrm>
          <a:prstGeom prst="rect">
            <a:avLst/>
          </a:prstGeom>
          <a:noFill/>
        </p:spPr>
        <p:txBody>
          <a:bodyPr wrap="square" rtlCol="0">
            <a:spAutoFit/>
          </a:bodyPr>
          <a:lstStyle/>
          <a:p>
            <a:r>
              <a:rPr lang="en-US" sz="2300" b="1" dirty="0" smtClean="0">
                <a:solidFill>
                  <a:schemeClr val="bg1"/>
                </a:solidFill>
              </a:rPr>
              <a:t>Landsat 8 OLI</a:t>
            </a:r>
            <a:endParaRPr lang="en-US" sz="2300" b="1" dirty="0">
              <a:solidFill>
                <a:schemeClr val="bg1"/>
              </a:solidFill>
            </a:endParaRPr>
          </a:p>
        </p:txBody>
      </p:sp>
      <p:sp>
        <p:nvSpPr>
          <p:cNvPr id="14" name="TextBox 13"/>
          <p:cNvSpPr txBox="1"/>
          <p:nvPr/>
        </p:nvSpPr>
        <p:spPr>
          <a:xfrm>
            <a:off x="11686116" y="6375931"/>
            <a:ext cx="369407" cy="369332"/>
          </a:xfrm>
          <a:prstGeom prst="rect">
            <a:avLst/>
          </a:prstGeom>
          <a:noFill/>
        </p:spPr>
        <p:txBody>
          <a:bodyPr wrap="square" rtlCol="0">
            <a:spAutoFit/>
          </a:bodyPr>
          <a:lstStyle/>
          <a:p>
            <a:r>
              <a:rPr lang="en-US" dirty="0" smtClean="0">
                <a:solidFill>
                  <a:schemeClr val="bg1"/>
                </a:solidFill>
              </a:rPr>
              <a:t>4</a:t>
            </a:r>
          </a:p>
        </p:txBody>
      </p:sp>
    </p:spTree>
    <p:extLst>
      <p:ext uri="{BB962C8B-B14F-4D97-AF65-F5344CB8AC3E}">
        <p14:creationId xmlns:p14="http://schemas.microsoft.com/office/powerpoint/2010/main" val="2443973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268844" y="537001"/>
            <a:ext cx="772564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Decision Tree Methodology</a:t>
            </a:r>
            <a:endParaRPr lang="en-US" sz="4000" dirty="0">
              <a:solidFill>
                <a:schemeClr val="bg1"/>
              </a:solidFill>
              <a:latin typeface="Century Gothic" panose="020B0502020202020204" pitchFamily="34" charset="0"/>
            </a:endParaRPr>
          </a:p>
        </p:txBody>
      </p:sp>
      <p:graphicFrame>
        <p:nvGraphicFramePr>
          <p:cNvPr id="6" name="Diagram 5"/>
          <p:cNvGraphicFramePr/>
          <p:nvPr>
            <p:extLst>
              <p:ext uri="{D42A27DB-BD31-4B8C-83A1-F6EECF244321}">
                <p14:modId xmlns:p14="http://schemas.microsoft.com/office/powerpoint/2010/main" val="3434474585"/>
              </p:ext>
            </p:extLst>
          </p:nvPr>
        </p:nvGraphicFramePr>
        <p:xfrm>
          <a:off x="94113" y="2734609"/>
          <a:ext cx="5172143" cy="3451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9884" y="1416053"/>
            <a:ext cx="2590492" cy="1733207"/>
          </a:xfrm>
          <a:prstGeom prst="rect">
            <a:avLst/>
          </a:prstGeom>
          <a:solidFill>
            <a:srgbClr val="E9A149"/>
          </a:solidFill>
          <a:ln>
            <a:solidFill>
              <a:schemeClr val="tx1"/>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9884" y="4926749"/>
            <a:ext cx="2568602" cy="1771450"/>
          </a:xfrm>
          <a:prstGeom prst="rect">
            <a:avLst/>
          </a:prstGeom>
          <a:solidFill>
            <a:srgbClr val="E9A149"/>
          </a:solidFill>
          <a:ln>
            <a:solidFill>
              <a:schemeClr val="tx1"/>
            </a:solidFill>
          </a:ln>
        </p:spPr>
      </p:pic>
      <p:sp>
        <p:nvSpPr>
          <p:cNvPr id="19" name="Right Arrow 18"/>
          <p:cNvSpPr/>
          <p:nvPr/>
        </p:nvSpPr>
        <p:spPr>
          <a:xfrm rot="23860">
            <a:off x="4709279" y="3724390"/>
            <a:ext cx="220468" cy="301072"/>
          </a:xfrm>
          <a:prstGeom prst="rightArrow">
            <a:avLst>
              <a:gd name="adj1" fmla="val 60000"/>
              <a:gd name="adj2" fmla="val 50000"/>
            </a:avLst>
          </a:prstGeom>
          <a:solidFill>
            <a:schemeClr val="tx1">
              <a:lumMod val="50000"/>
              <a:lumOff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21723" y="3249059"/>
            <a:ext cx="1338404" cy="1582458"/>
          </a:xfrm>
          <a:prstGeom prst="rect">
            <a:avLst/>
          </a:prstGeom>
          <a:solidFill>
            <a:srgbClr val="E9A149"/>
          </a:solidFill>
          <a:ln>
            <a:solidFill>
              <a:schemeClr val="tx1"/>
            </a:solidFill>
          </a:ln>
        </p:spPr>
      </p:pic>
      <p:sp>
        <p:nvSpPr>
          <p:cNvPr id="2" name="Text Placeholder 1"/>
          <p:cNvSpPr>
            <a:spLocks noGrp="1"/>
          </p:cNvSpPr>
          <p:nvPr>
            <p:ph type="body" sz="quarter" idx="13"/>
          </p:nvPr>
        </p:nvSpPr>
        <p:spPr>
          <a:xfrm>
            <a:off x="-122950" y="6428852"/>
            <a:ext cx="2657856" cy="274320"/>
          </a:xfrm>
        </p:spPr>
        <p:txBody>
          <a:bodyPr/>
          <a:lstStyle/>
          <a:p>
            <a:r>
              <a:rPr lang="en-US" dirty="0" smtClean="0"/>
              <a:t>Image Credits: Richard Menicke</a:t>
            </a:r>
            <a:endParaRPr lang="en-US" dirty="0"/>
          </a:p>
        </p:txBody>
      </p:sp>
      <p:sp>
        <p:nvSpPr>
          <p:cNvPr id="25" name="TextBox 24"/>
          <p:cNvSpPr txBox="1"/>
          <p:nvPr/>
        </p:nvSpPr>
        <p:spPr>
          <a:xfrm>
            <a:off x="11686116" y="6375931"/>
            <a:ext cx="369407" cy="369332"/>
          </a:xfrm>
          <a:prstGeom prst="rect">
            <a:avLst/>
          </a:prstGeom>
          <a:noFill/>
        </p:spPr>
        <p:txBody>
          <a:bodyPr wrap="square" rtlCol="0">
            <a:spAutoFit/>
          </a:bodyPr>
          <a:lstStyle/>
          <a:p>
            <a:r>
              <a:rPr lang="en-US" dirty="0" smtClean="0"/>
              <a:t>5</a:t>
            </a:r>
          </a:p>
        </p:txBody>
      </p:sp>
      <p:grpSp>
        <p:nvGrpSpPr>
          <p:cNvPr id="33" name="Group 32"/>
          <p:cNvGrpSpPr/>
          <p:nvPr/>
        </p:nvGrpSpPr>
        <p:grpSpPr>
          <a:xfrm>
            <a:off x="5789074" y="1416053"/>
            <a:ext cx="2018817" cy="5075030"/>
            <a:chOff x="5663565" y="1485567"/>
            <a:chExt cx="2018817" cy="5075030"/>
          </a:xfrm>
        </p:grpSpPr>
        <p:sp>
          <p:nvSpPr>
            <p:cNvPr id="16" name="Rounded Rectangle 15"/>
            <p:cNvSpPr/>
            <p:nvPr/>
          </p:nvSpPr>
          <p:spPr>
            <a:xfrm>
              <a:off x="5664995" y="1485567"/>
              <a:ext cx="2017387" cy="878042"/>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Abrupt Disturbance</a:t>
              </a:r>
              <a:endParaRPr lang="en-US" sz="1500" b="1" dirty="0"/>
            </a:p>
          </p:txBody>
        </p:sp>
        <p:sp>
          <p:nvSpPr>
            <p:cNvPr id="17" name="Rounded Rectangle 16"/>
            <p:cNvSpPr/>
            <p:nvPr/>
          </p:nvSpPr>
          <p:spPr>
            <a:xfrm>
              <a:off x="5664994" y="3571871"/>
              <a:ext cx="2015958" cy="902421"/>
            </a:xfrm>
            <a:prstGeom prst="roundRect">
              <a:avLst/>
            </a:prstGeom>
            <a:solidFill>
              <a:srgbClr val="E9A14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Moderate Disturbance (Potentially Insect)</a:t>
              </a:r>
              <a:endParaRPr lang="en-US" sz="1500" b="1" dirty="0"/>
            </a:p>
          </p:txBody>
        </p:sp>
        <p:sp>
          <p:nvSpPr>
            <p:cNvPr id="18" name="Rounded Rectangle 17"/>
            <p:cNvSpPr/>
            <p:nvPr/>
          </p:nvSpPr>
          <p:spPr>
            <a:xfrm>
              <a:off x="5663566" y="4639402"/>
              <a:ext cx="2017387" cy="878043"/>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Healthy </a:t>
              </a:r>
              <a:r>
                <a:rPr lang="en-US" sz="1500" b="1" dirty="0" smtClean="0"/>
                <a:t>Vegetation </a:t>
              </a:r>
              <a:endParaRPr lang="en-US" sz="1500" b="1" dirty="0"/>
            </a:p>
          </p:txBody>
        </p:sp>
        <p:sp>
          <p:nvSpPr>
            <p:cNvPr id="26" name="Rounded Rectangle 25"/>
            <p:cNvSpPr/>
            <p:nvPr/>
          </p:nvSpPr>
          <p:spPr>
            <a:xfrm>
              <a:off x="5663565" y="5682555"/>
              <a:ext cx="2017387" cy="878042"/>
            </a:xfrm>
            <a:prstGeom prst="roundRect">
              <a:avLst/>
            </a:prstGeom>
            <a:solidFill>
              <a:schemeClr val="accent6">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Regenerating Vegetation</a:t>
              </a:r>
              <a:endParaRPr lang="en-US" sz="1500" b="1" dirty="0"/>
            </a:p>
          </p:txBody>
        </p:sp>
        <p:sp>
          <p:nvSpPr>
            <p:cNvPr id="28" name="Rounded Rectangle 27"/>
            <p:cNvSpPr/>
            <p:nvPr/>
          </p:nvSpPr>
          <p:spPr>
            <a:xfrm>
              <a:off x="5664994" y="2528719"/>
              <a:ext cx="2017387" cy="878042"/>
            </a:xfrm>
            <a:prstGeom prst="roundRect">
              <a:avLst/>
            </a:prstGeom>
            <a:solidFill>
              <a:schemeClr val="accent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t>High Disturbance</a:t>
              </a:r>
              <a:endParaRPr lang="en-US" sz="1500" b="1" dirty="0"/>
            </a:p>
          </p:txBody>
        </p:sp>
      </p:grpSp>
      <p:grpSp>
        <p:nvGrpSpPr>
          <p:cNvPr id="10" name="Group 9"/>
          <p:cNvGrpSpPr/>
          <p:nvPr/>
        </p:nvGrpSpPr>
        <p:grpSpPr>
          <a:xfrm>
            <a:off x="5287472" y="1832166"/>
            <a:ext cx="455667" cy="4365306"/>
            <a:chOff x="5161963" y="1901680"/>
            <a:chExt cx="455667" cy="4365306"/>
          </a:xfrm>
        </p:grpSpPr>
        <p:cxnSp>
          <p:nvCxnSpPr>
            <p:cNvPr id="12" name="Straight Connector 11"/>
            <p:cNvCxnSpPr/>
            <p:nvPr/>
          </p:nvCxnSpPr>
          <p:spPr>
            <a:xfrm flipH="1" flipV="1">
              <a:off x="5187647" y="1901680"/>
              <a:ext cx="399" cy="4365306"/>
            </a:xfrm>
            <a:prstGeom prst="line">
              <a:avLst/>
            </a:prstGeom>
            <a:solidFill>
              <a:srgbClr val="E9A149"/>
            </a:solidFill>
            <a:ln w="762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rot="16200000">
              <a:off x="5385425" y="3785654"/>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a:off x="5385425" y="1696755"/>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a:off x="5385425" y="4852270"/>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385425" y="2792737"/>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a:off x="5385425" y="6032393"/>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p:nvPr/>
        </p:nvCxnSpPr>
        <p:spPr>
          <a:xfrm rot="16200000">
            <a:off x="8097794" y="2140147"/>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a:off x="8097794" y="5428048"/>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6200000">
            <a:off x="8131247" y="3793765"/>
            <a:ext cx="8743" cy="455667"/>
          </a:xfrm>
          <a:prstGeom prst="straightConnector1">
            <a:avLst/>
          </a:prstGeom>
          <a:solidFill>
            <a:srgbClr val="E9A149"/>
          </a:solidFill>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470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84553" y="1780560"/>
            <a:ext cx="5287637" cy="5019371"/>
            <a:chOff x="434422" y="2042286"/>
            <a:chExt cx="4840953" cy="4698102"/>
          </a:xfrm>
        </p:grpSpPr>
        <p:pic>
          <p:nvPicPr>
            <p:cNvPr id="10" name="Picture 9"/>
            <p:cNvPicPr>
              <a:picLocks noChangeAspect="1"/>
            </p:cNvPicPr>
            <p:nvPr/>
          </p:nvPicPr>
          <p:blipFill>
            <a:blip r:embed="rId3"/>
            <a:stretch>
              <a:fillRect/>
            </a:stretch>
          </p:blipFill>
          <p:spPr>
            <a:xfrm>
              <a:off x="805605" y="2042286"/>
              <a:ext cx="4469770" cy="4434712"/>
            </a:xfrm>
            <a:prstGeom prst="rect">
              <a:avLst/>
            </a:prstGeom>
          </p:spPr>
        </p:pic>
        <p:sp>
          <p:nvSpPr>
            <p:cNvPr id="7" name="TextBox 6"/>
            <p:cNvSpPr txBox="1"/>
            <p:nvPr/>
          </p:nvSpPr>
          <p:spPr>
            <a:xfrm rot="16200000">
              <a:off x="-644415" y="3803943"/>
              <a:ext cx="2467627" cy="309954"/>
            </a:xfrm>
            <a:prstGeom prst="rect">
              <a:avLst/>
            </a:prstGeom>
            <a:noFill/>
          </p:spPr>
          <p:txBody>
            <a:bodyPr wrap="square" rtlCol="0">
              <a:spAutoFit/>
            </a:bodyPr>
            <a:lstStyle/>
            <a:p>
              <a:r>
                <a:rPr lang="en-US" sz="1600" dirty="0" smtClean="0"/>
                <a:t>Frequency of ∆NDMI </a:t>
              </a:r>
              <a:endParaRPr lang="en-US" sz="1600" dirty="0"/>
            </a:p>
          </p:txBody>
        </p:sp>
        <p:sp>
          <p:nvSpPr>
            <p:cNvPr id="8" name="TextBox 7"/>
            <p:cNvSpPr txBox="1"/>
            <p:nvPr/>
          </p:nvSpPr>
          <p:spPr>
            <a:xfrm>
              <a:off x="2883662" y="6423503"/>
              <a:ext cx="926926" cy="316885"/>
            </a:xfrm>
            <a:prstGeom prst="rect">
              <a:avLst/>
            </a:prstGeom>
            <a:noFill/>
          </p:spPr>
          <p:txBody>
            <a:bodyPr wrap="square" rtlCol="0">
              <a:spAutoFit/>
            </a:bodyPr>
            <a:lstStyle/>
            <a:p>
              <a:r>
                <a:rPr lang="en-US" sz="1600" dirty="0"/>
                <a:t>∆NDMI</a:t>
              </a:r>
            </a:p>
          </p:txBody>
        </p:sp>
        <p:grpSp>
          <p:nvGrpSpPr>
            <p:cNvPr id="16" name="Group 15"/>
            <p:cNvGrpSpPr/>
            <p:nvPr/>
          </p:nvGrpSpPr>
          <p:grpSpPr>
            <a:xfrm>
              <a:off x="1050199" y="2192286"/>
              <a:ext cx="2492499" cy="1096760"/>
              <a:chOff x="7856718" y="1497683"/>
              <a:chExt cx="2492499" cy="1096760"/>
            </a:xfrm>
          </p:grpSpPr>
          <p:sp>
            <p:nvSpPr>
              <p:cNvPr id="15" name="Rectangle 14"/>
              <p:cNvSpPr/>
              <p:nvPr/>
            </p:nvSpPr>
            <p:spPr>
              <a:xfrm>
                <a:off x="7856718" y="1497683"/>
                <a:ext cx="2376780" cy="1096760"/>
              </a:xfrm>
              <a:prstGeom prst="rect">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1" name="Group 10"/>
              <p:cNvGrpSpPr/>
              <p:nvPr/>
            </p:nvGrpSpPr>
            <p:grpSpPr>
              <a:xfrm>
                <a:off x="7918287" y="1540219"/>
                <a:ext cx="2430930" cy="1023357"/>
                <a:chOff x="5897792" y="5386860"/>
                <a:chExt cx="2430930" cy="1023357"/>
              </a:xfrm>
            </p:grpSpPr>
            <p:sp>
              <p:nvSpPr>
                <p:cNvPr id="6" name="Rectangle 5"/>
                <p:cNvSpPr/>
                <p:nvPr/>
              </p:nvSpPr>
              <p:spPr>
                <a:xfrm>
                  <a:off x="5897792" y="5491924"/>
                  <a:ext cx="330740" cy="168194"/>
                </a:xfrm>
                <a:prstGeom prst="rec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p:cNvSpPr/>
                <p:nvPr/>
              </p:nvSpPr>
              <p:spPr>
                <a:xfrm>
                  <a:off x="5897792" y="5745835"/>
                  <a:ext cx="330740" cy="168194"/>
                </a:xfrm>
                <a:prstGeom prst="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6228532" y="5386860"/>
                  <a:ext cx="2100190" cy="1023357"/>
                </a:xfrm>
                <a:prstGeom prst="rect">
                  <a:avLst/>
                </a:prstGeom>
                <a:noFill/>
                <a:ln>
                  <a:noFill/>
                </a:ln>
              </p:spPr>
              <p:txBody>
                <a:bodyPr wrap="square" rtlCol="0">
                  <a:spAutoFit/>
                </a:bodyPr>
                <a:lstStyle/>
                <a:p>
                  <a:pPr>
                    <a:lnSpc>
                      <a:spcPct val="150000"/>
                    </a:lnSpc>
                  </a:pPr>
                  <a:r>
                    <a:rPr lang="en-US" sz="1100" dirty="0" smtClean="0"/>
                    <a:t>Fire Polygons (2015 – 2016) </a:t>
                  </a:r>
                </a:p>
                <a:p>
                  <a:r>
                    <a:rPr lang="en-US" sz="1100" dirty="0" smtClean="0"/>
                    <a:t>Bark Beetle Polygons </a:t>
                  </a:r>
                </a:p>
                <a:p>
                  <a:r>
                    <a:rPr lang="en-US" sz="1100" dirty="0" smtClean="0"/>
                    <a:t>(2013 – 2014)</a:t>
                  </a:r>
                </a:p>
                <a:p>
                  <a:r>
                    <a:rPr lang="en-US" sz="1100" dirty="0" smtClean="0"/>
                    <a:t>Healthy Forest Polygons </a:t>
                  </a:r>
                </a:p>
                <a:p>
                  <a:r>
                    <a:rPr lang="en-US" sz="1100" dirty="0" smtClean="0"/>
                    <a:t>(2013 – 2014)</a:t>
                  </a:r>
                  <a:endParaRPr lang="en-US" sz="1100" dirty="0"/>
                </a:p>
              </p:txBody>
            </p:sp>
            <p:sp>
              <p:nvSpPr>
                <p:cNvPr id="21" name="Rectangle 20"/>
                <p:cNvSpPr/>
                <p:nvPr/>
              </p:nvSpPr>
              <p:spPr>
                <a:xfrm>
                  <a:off x="5897792" y="6017820"/>
                  <a:ext cx="330740" cy="16819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sp>
        <p:nvSpPr>
          <p:cNvPr id="5" name="Text Placeholder 2"/>
          <p:cNvSpPr txBox="1">
            <a:spLocks/>
          </p:cNvSpPr>
          <p:nvPr/>
        </p:nvSpPr>
        <p:spPr>
          <a:xfrm>
            <a:off x="2000250" y="514350"/>
            <a:ext cx="974064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Threshold Reclassification</a:t>
            </a:r>
            <a:endParaRPr lang="en-US" sz="4000" dirty="0">
              <a:solidFill>
                <a:schemeClr val="bg1"/>
              </a:solidFill>
              <a:latin typeface="Century Gothic" panose="020B0502020202020204" pitchFamily="34" charset="0"/>
            </a:endParaRPr>
          </a:p>
        </p:txBody>
      </p:sp>
      <p:sp>
        <p:nvSpPr>
          <p:cNvPr id="9" name="TextBox 8"/>
          <p:cNvSpPr txBox="1"/>
          <p:nvPr/>
        </p:nvSpPr>
        <p:spPr>
          <a:xfrm>
            <a:off x="5583008" y="1175188"/>
            <a:ext cx="6004796" cy="615553"/>
          </a:xfrm>
          <a:prstGeom prst="rect">
            <a:avLst/>
          </a:prstGeom>
          <a:noFill/>
        </p:spPr>
        <p:txBody>
          <a:bodyPr wrap="square" rtlCol="0">
            <a:spAutoFit/>
          </a:bodyPr>
          <a:lstStyle/>
          <a:p>
            <a:pPr algn="ctr"/>
            <a:r>
              <a:rPr lang="en-US" sz="1700" b="1" dirty="0" smtClean="0"/>
              <a:t>Comparison of </a:t>
            </a:r>
            <a:r>
              <a:rPr lang="en-US" sz="1700" b="1" dirty="0"/>
              <a:t>∆NDMI </a:t>
            </a:r>
            <a:r>
              <a:rPr lang="en-US" sz="1700" b="1" dirty="0" smtClean="0"/>
              <a:t>Subset to Bark Beetle, Healthy Forest, and Fire Polygons</a:t>
            </a:r>
            <a:endParaRPr lang="en-US" sz="1700" b="1" dirty="0"/>
          </a:p>
        </p:txBody>
      </p:sp>
      <p:sp>
        <p:nvSpPr>
          <p:cNvPr id="12" name="Text Placeholder 16"/>
          <p:cNvSpPr txBox="1">
            <a:spLocks/>
          </p:cNvSpPr>
          <p:nvPr/>
        </p:nvSpPr>
        <p:spPr>
          <a:xfrm>
            <a:off x="275577" y="2221580"/>
            <a:ext cx="6680547" cy="32133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E9A149"/>
              </a:buClr>
              <a:buNone/>
            </a:pPr>
            <a:r>
              <a:rPr lang="en-US" sz="2200" i="1" u="sng" dirty="0" smtClean="0">
                <a:solidFill>
                  <a:schemeClr val="bg2">
                    <a:lumMod val="50000"/>
                  </a:schemeClr>
                </a:solidFill>
              </a:rPr>
              <a:t>Thresholds: </a:t>
            </a:r>
          </a:p>
          <a:p>
            <a:pPr marL="347663" indent="-347663">
              <a:buClr>
                <a:srgbClr val="E9A149"/>
              </a:buClr>
            </a:pPr>
            <a:r>
              <a:rPr lang="en-US" sz="2000" dirty="0" smtClean="0">
                <a:solidFill>
                  <a:schemeClr val="bg2">
                    <a:lumMod val="50000"/>
                  </a:schemeClr>
                </a:solidFill>
              </a:rPr>
              <a:t>Abrupt Disturbance: </a:t>
            </a:r>
            <a:r>
              <a:rPr lang="en-US" sz="2000" b="1" dirty="0">
                <a:solidFill>
                  <a:schemeClr val="bg2">
                    <a:lumMod val="50000"/>
                  </a:schemeClr>
                </a:solidFill>
              </a:rPr>
              <a:t>∆</a:t>
            </a:r>
            <a:r>
              <a:rPr lang="en-US" sz="2000" b="1" dirty="0" smtClean="0">
                <a:solidFill>
                  <a:schemeClr val="bg2">
                    <a:lumMod val="50000"/>
                  </a:schemeClr>
                </a:solidFill>
              </a:rPr>
              <a:t>NDMI &lt; -4000 </a:t>
            </a:r>
          </a:p>
          <a:p>
            <a:pPr marL="347663" indent="-347663">
              <a:buClr>
                <a:srgbClr val="E9A149"/>
              </a:buClr>
            </a:pPr>
            <a:r>
              <a:rPr lang="en-US" sz="2000" dirty="0" smtClean="0">
                <a:solidFill>
                  <a:schemeClr val="bg2">
                    <a:lumMod val="50000"/>
                  </a:schemeClr>
                </a:solidFill>
              </a:rPr>
              <a:t>High Disturbance: </a:t>
            </a:r>
            <a:r>
              <a:rPr lang="en-US" sz="2000" b="1" dirty="0" smtClean="0">
                <a:solidFill>
                  <a:schemeClr val="bg2">
                    <a:lumMod val="50000"/>
                  </a:schemeClr>
                </a:solidFill>
              </a:rPr>
              <a:t>-4000 ≤ ∆NDMI &lt; -1500</a:t>
            </a:r>
          </a:p>
          <a:p>
            <a:pPr marL="347663" indent="-347663">
              <a:buClr>
                <a:srgbClr val="E9A149"/>
              </a:buClr>
            </a:pPr>
            <a:r>
              <a:rPr lang="en-US" sz="2000" dirty="0" smtClean="0">
                <a:solidFill>
                  <a:schemeClr val="bg2">
                    <a:lumMod val="50000"/>
                  </a:schemeClr>
                </a:solidFill>
              </a:rPr>
              <a:t>Moderate Disturbance</a:t>
            </a:r>
            <a:r>
              <a:rPr lang="en-US" sz="2000" dirty="0">
                <a:solidFill>
                  <a:schemeClr val="bg2">
                    <a:lumMod val="50000"/>
                  </a:schemeClr>
                </a:solidFill>
              </a:rPr>
              <a:t>: </a:t>
            </a:r>
            <a:r>
              <a:rPr lang="en-US" sz="2000" b="1" dirty="0" smtClean="0">
                <a:solidFill>
                  <a:schemeClr val="bg2">
                    <a:lumMod val="50000"/>
                  </a:schemeClr>
                </a:solidFill>
              </a:rPr>
              <a:t>-1500 </a:t>
            </a:r>
            <a:r>
              <a:rPr lang="en-US" sz="2000" b="1" dirty="0">
                <a:solidFill>
                  <a:schemeClr val="bg2">
                    <a:lumMod val="50000"/>
                  </a:schemeClr>
                </a:solidFill>
              </a:rPr>
              <a:t>≤ ∆NDMI </a:t>
            </a:r>
            <a:r>
              <a:rPr lang="en-US" sz="2000" b="1" dirty="0" smtClean="0">
                <a:solidFill>
                  <a:schemeClr val="bg2">
                    <a:lumMod val="50000"/>
                  </a:schemeClr>
                </a:solidFill>
              </a:rPr>
              <a:t>&lt;  0</a:t>
            </a:r>
          </a:p>
          <a:p>
            <a:pPr marL="347663" indent="-347663">
              <a:buClr>
                <a:srgbClr val="E9A149"/>
              </a:buClr>
            </a:pPr>
            <a:r>
              <a:rPr lang="en-US" sz="2000" dirty="0" smtClean="0">
                <a:solidFill>
                  <a:schemeClr val="bg2">
                    <a:lumMod val="50000"/>
                  </a:schemeClr>
                </a:solidFill>
              </a:rPr>
              <a:t>Healthy Vegetation: </a:t>
            </a:r>
            <a:r>
              <a:rPr lang="en-US" sz="2000" b="1" dirty="0" smtClean="0">
                <a:solidFill>
                  <a:schemeClr val="bg2">
                    <a:lumMod val="50000"/>
                  </a:schemeClr>
                </a:solidFill>
              </a:rPr>
              <a:t>0 </a:t>
            </a:r>
            <a:r>
              <a:rPr lang="en-US" sz="2000" b="1" dirty="0">
                <a:solidFill>
                  <a:schemeClr val="bg2">
                    <a:lumMod val="50000"/>
                  </a:schemeClr>
                </a:solidFill>
              </a:rPr>
              <a:t>≤ ∆NDMI </a:t>
            </a:r>
            <a:r>
              <a:rPr lang="en-US" sz="2000" b="1" dirty="0" smtClean="0">
                <a:solidFill>
                  <a:schemeClr val="bg2">
                    <a:lumMod val="50000"/>
                  </a:schemeClr>
                </a:solidFill>
              </a:rPr>
              <a:t>&lt; 500</a:t>
            </a:r>
            <a:endParaRPr lang="en-US" sz="2000" b="1" dirty="0">
              <a:solidFill>
                <a:schemeClr val="bg2">
                  <a:lumMod val="50000"/>
                </a:schemeClr>
              </a:solidFill>
            </a:endParaRPr>
          </a:p>
          <a:p>
            <a:pPr marL="347663" indent="-347663">
              <a:buClr>
                <a:srgbClr val="E9A149"/>
              </a:buClr>
            </a:pPr>
            <a:r>
              <a:rPr lang="en-US" sz="2000" dirty="0" smtClean="0">
                <a:solidFill>
                  <a:schemeClr val="bg2">
                    <a:lumMod val="50000"/>
                  </a:schemeClr>
                </a:solidFill>
              </a:rPr>
              <a:t>Regenerating Vegetation: </a:t>
            </a:r>
            <a:r>
              <a:rPr lang="en-US" sz="2000" b="1" dirty="0" smtClean="0">
                <a:solidFill>
                  <a:schemeClr val="bg2">
                    <a:lumMod val="50000"/>
                  </a:schemeClr>
                </a:solidFill>
              </a:rPr>
              <a:t>∆</a:t>
            </a:r>
            <a:r>
              <a:rPr lang="en-US" sz="2000" b="1" dirty="0">
                <a:solidFill>
                  <a:schemeClr val="bg2">
                    <a:lumMod val="50000"/>
                  </a:schemeClr>
                </a:solidFill>
              </a:rPr>
              <a:t>NDMI ≥</a:t>
            </a:r>
            <a:r>
              <a:rPr lang="en-US" sz="2000" b="1" dirty="0" smtClean="0">
                <a:solidFill>
                  <a:schemeClr val="bg2">
                    <a:lumMod val="50000"/>
                  </a:schemeClr>
                </a:solidFill>
              </a:rPr>
              <a:t> 500</a:t>
            </a:r>
            <a:endParaRPr lang="en-US" sz="2000" b="1" dirty="0">
              <a:solidFill>
                <a:schemeClr val="bg2">
                  <a:lumMod val="50000"/>
                </a:schemeClr>
              </a:solidFill>
            </a:endParaRPr>
          </a:p>
          <a:p>
            <a:pPr marL="347663" indent="-347663">
              <a:buClr>
                <a:srgbClr val="E9A149"/>
              </a:buClr>
            </a:pPr>
            <a:endParaRPr lang="en-US" sz="2000" dirty="0" smtClean="0"/>
          </a:p>
        </p:txBody>
      </p:sp>
      <p:sp>
        <p:nvSpPr>
          <p:cNvPr id="20" name="TextBox 19"/>
          <p:cNvSpPr txBox="1"/>
          <p:nvPr/>
        </p:nvSpPr>
        <p:spPr>
          <a:xfrm>
            <a:off x="11686116" y="6375931"/>
            <a:ext cx="369407" cy="369332"/>
          </a:xfrm>
          <a:prstGeom prst="rect">
            <a:avLst/>
          </a:prstGeom>
          <a:noFill/>
        </p:spPr>
        <p:txBody>
          <a:bodyPr wrap="square" rtlCol="0">
            <a:spAutoFit/>
          </a:bodyPr>
          <a:lstStyle/>
          <a:p>
            <a:r>
              <a:rPr lang="en-US" dirty="0" smtClean="0"/>
              <a:t>6</a:t>
            </a:r>
          </a:p>
        </p:txBody>
      </p:sp>
    </p:spTree>
    <p:extLst>
      <p:ext uri="{BB962C8B-B14F-4D97-AF65-F5344CB8AC3E}">
        <p14:creationId xmlns:p14="http://schemas.microsoft.com/office/powerpoint/2010/main" val="1735775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10" y="1824515"/>
            <a:ext cx="3822452" cy="4896265"/>
          </a:xfrm>
          <a:prstGeom prst="rect">
            <a:avLst/>
          </a:prstGeom>
        </p:spPr>
      </p:pic>
      <p:sp>
        <p:nvSpPr>
          <p:cNvPr id="5" name="Text Placeholder 2"/>
          <p:cNvSpPr txBox="1">
            <a:spLocks/>
          </p:cNvSpPr>
          <p:nvPr/>
        </p:nvSpPr>
        <p:spPr>
          <a:xfrm>
            <a:off x="1914144" y="514350"/>
            <a:ext cx="999168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Results: Interannual Classification Maps</a:t>
            </a:r>
            <a:endParaRPr lang="en-US" sz="4000" dirty="0">
              <a:solidFill>
                <a:prstClr val="white"/>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327" y="5647447"/>
            <a:ext cx="567576" cy="68340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586" y="1823554"/>
            <a:ext cx="3872600" cy="4897226"/>
          </a:xfrm>
          <a:prstGeom prst="rect">
            <a:avLst/>
          </a:prstGeom>
        </p:spPr>
      </p:pic>
      <p:sp>
        <p:nvSpPr>
          <p:cNvPr id="23" name="TextBox 22"/>
          <p:cNvSpPr txBox="1"/>
          <p:nvPr/>
        </p:nvSpPr>
        <p:spPr>
          <a:xfrm>
            <a:off x="-312297" y="1344039"/>
            <a:ext cx="5274938" cy="584775"/>
          </a:xfrm>
          <a:prstGeom prst="rect">
            <a:avLst/>
          </a:prstGeom>
          <a:noFill/>
        </p:spPr>
        <p:txBody>
          <a:bodyPr wrap="square" rtlCol="0">
            <a:spAutoFit/>
          </a:bodyPr>
          <a:lstStyle/>
          <a:p>
            <a:pPr algn="ctr"/>
            <a:r>
              <a:rPr lang="en-US" sz="1600" b="1" dirty="0">
                <a:solidFill>
                  <a:schemeClr val="tx1">
                    <a:lumMod val="50000"/>
                  </a:schemeClr>
                </a:solidFill>
              </a:rPr>
              <a:t>Landscape Disturbance </a:t>
            </a:r>
          </a:p>
          <a:p>
            <a:pPr algn="ctr"/>
            <a:r>
              <a:rPr lang="en-US" sz="1600" b="1" dirty="0">
                <a:solidFill>
                  <a:schemeClr val="tx1">
                    <a:lumMod val="50000"/>
                  </a:schemeClr>
                </a:solidFill>
              </a:rPr>
              <a:t>Glacier National Park (</a:t>
            </a:r>
            <a:r>
              <a:rPr lang="en-US" sz="1600" b="1" dirty="0" smtClean="0">
                <a:solidFill>
                  <a:schemeClr val="tx1">
                    <a:lumMod val="50000"/>
                  </a:schemeClr>
                </a:solidFill>
              </a:rPr>
              <a:t>2005 </a:t>
            </a:r>
            <a:r>
              <a:rPr lang="en-US" sz="1600" b="1" dirty="0">
                <a:solidFill>
                  <a:schemeClr val="tx1">
                    <a:lumMod val="50000"/>
                  </a:schemeClr>
                </a:solidFill>
              </a:rPr>
              <a:t>– </a:t>
            </a:r>
            <a:r>
              <a:rPr lang="en-US" sz="1600" b="1" dirty="0" smtClean="0">
                <a:solidFill>
                  <a:schemeClr val="tx1">
                    <a:lumMod val="50000"/>
                  </a:schemeClr>
                </a:solidFill>
              </a:rPr>
              <a:t>2006</a:t>
            </a:r>
            <a:r>
              <a:rPr lang="en-US" sz="1600" b="1" dirty="0">
                <a:solidFill>
                  <a:schemeClr val="tx1">
                    <a:lumMod val="50000"/>
                  </a:schemeClr>
                </a:solidFill>
              </a:rPr>
              <a:t>)</a:t>
            </a:r>
          </a:p>
        </p:txBody>
      </p:sp>
      <p:sp>
        <p:nvSpPr>
          <p:cNvPr id="24" name="TextBox 23"/>
          <p:cNvSpPr txBox="1"/>
          <p:nvPr/>
        </p:nvSpPr>
        <p:spPr>
          <a:xfrm>
            <a:off x="3840748" y="1302874"/>
            <a:ext cx="5282602" cy="584775"/>
          </a:xfrm>
          <a:prstGeom prst="rect">
            <a:avLst/>
          </a:prstGeom>
          <a:noFill/>
        </p:spPr>
        <p:txBody>
          <a:bodyPr wrap="square" rtlCol="0">
            <a:spAutoFit/>
          </a:bodyPr>
          <a:lstStyle/>
          <a:p>
            <a:pPr algn="ctr"/>
            <a:r>
              <a:rPr lang="en-US" sz="1600" b="1" dirty="0" smtClean="0">
                <a:solidFill>
                  <a:schemeClr val="tx1">
                    <a:lumMod val="50000"/>
                  </a:schemeClr>
                </a:solidFill>
              </a:rPr>
              <a:t>Landscape Disturbance </a:t>
            </a:r>
          </a:p>
          <a:p>
            <a:pPr algn="ctr"/>
            <a:r>
              <a:rPr lang="en-US" sz="1600" b="1" dirty="0" smtClean="0">
                <a:solidFill>
                  <a:schemeClr val="tx1">
                    <a:lumMod val="50000"/>
                  </a:schemeClr>
                </a:solidFill>
              </a:rPr>
              <a:t>Glacier National Park (2015 – 2016)</a:t>
            </a:r>
            <a:endParaRPr lang="en-US" sz="1600" b="1" dirty="0">
              <a:solidFill>
                <a:schemeClr val="tx1">
                  <a:lumMod val="50000"/>
                </a:schemeClr>
              </a:solidFill>
            </a:endParaRPr>
          </a:p>
        </p:txBody>
      </p:sp>
      <p:grpSp>
        <p:nvGrpSpPr>
          <p:cNvPr id="2" name="Group 1"/>
          <p:cNvGrpSpPr/>
          <p:nvPr/>
        </p:nvGrpSpPr>
        <p:grpSpPr>
          <a:xfrm>
            <a:off x="8337580" y="1851082"/>
            <a:ext cx="3961744" cy="3000537"/>
            <a:chOff x="8337580" y="1851082"/>
            <a:chExt cx="3757736" cy="3000537"/>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580" y="2177486"/>
              <a:ext cx="622605" cy="2625769"/>
            </a:xfrm>
            <a:prstGeom prst="rect">
              <a:avLst/>
            </a:prstGeom>
          </p:spPr>
        </p:pic>
        <p:sp>
          <p:nvSpPr>
            <p:cNvPr id="14" name="TextBox 13"/>
            <p:cNvSpPr txBox="1"/>
            <p:nvPr/>
          </p:nvSpPr>
          <p:spPr>
            <a:xfrm>
              <a:off x="8417075" y="1851082"/>
              <a:ext cx="3286425" cy="338554"/>
            </a:xfrm>
            <a:prstGeom prst="rect">
              <a:avLst/>
            </a:prstGeom>
            <a:noFill/>
          </p:spPr>
          <p:txBody>
            <a:bodyPr wrap="square" rtlCol="0">
              <a:spAutoFit/>
            </a:bodyPr>
            <a:lstStyle/>
            <a:p>
              <a:r>
                <a:rPr lang="en-US" sz="1600" b="1" dirty="0" err="1" smtClean="0">
                  <a:solidFill>
                    <a:schemeClr val="tx1">
                      <a:lumMod val="50000"/>
                    </a:schemeClr>
                  </a:solidFill>
                </a:rPr>
                <a:t>Landcover</a:t>
              </a:r>
              <a:r>
                <a:rPr lang="en-US" sz="1600" b="1" dirty="0" smtClean="0">
                  <a:solidFill>
                    <a:schemeClr val="tx1">
                      <a:lumMod val="50000"/>
                    </a:schemeClr>
                  </a:solidFill>
                </a:rPr>
                <a:t> Classification</a:t>
              </a:r>
              <a:endParaRPr lang="en-US" sz="1600" b="1" dirty="0">
                <a:solidFill>
                  <a:schemeClr val="tx1">
                    <a:lumMod val="50000"/>
                  </a:schemeClr>
                </a:solidFill>
              </a:endParaRPr>
            </a:p>
          </p:txBody>
        </p:sp>
        <p:sp>
          <p:nvSpPr>
            <p:cNvPr id="15" name="TextBox 14"/>
            <p:cNvSpPr txBox="1"/>
            <p:nvPr/>
          </p:nvSpPr>
          <p:spPr>
            <a:xfrm>
              <a:off x="8969024" y="2204250"/>
              <a:ext cx="2734476" cy="338554"/>
            </a:xfrm>
            <a:prstGeom prst="rect">
              <a:avLst/>
            </a:prstGeom>
            <a:noFill/>
          </p:spPr>
          <p:txBody>
            <a:bodyPr wrap="square" rtlCol="0">
              <a:spAutoFit/>
            </a:bodyPr>
            <a:lstStyle/>
            <a:p>
              <a:r>
                <a:rPr lang="en-US" sz="1600" dirty="0" smtClean="0">
                  <a:solidFill>
                    <a:schemeClr val="tx1">
                      <a:lumMod val="50000"/>
                    </a:schemeClr>
                  </a:solidFill>
                </a:rPr>
                <a:t>Abrupt Disturbance</a:t>
              </a:r>
              <a:endParaRPr lang="en-US" sz="1600" dirty="0">
                <a:solidFill>
                  <a:schemeClr val="tx1">
                    <a:lumMod val="50000"/>
                  </a:schemeClr>
                </a:solidFill>
              </a:endParaRPr>
            </a:p>
          </p:txBody>
        </p:sp>
        <p:sp>
          <p:nvSpPr>
            <p:cNvPr id="16" name="TextBox 15"/>
            <p:cNvSpPr txBox="1"/>
            <p:nvPr/>
          </p:nvSpPr>
          <p:spPr>
            <a:xfrm>
              <a:off x="8969024" y="2479328"/>
              <a:ext cx="2442214" cy="338554"/>
            </a:xfrm>
            <a:prstGeom prst="rect">
              <a:avLst/>
            </a:prstGeom>
            <a:noFill/>
          </p:spPr>
          <p:txBody>
            <a:bodyPr wrap="square" rtlCol="0">
              <a:spAutoFit/>
            </a:bodyPr>
            <a:lstStyle/>
            <a:p>
              <a:r>
                <a:rPr lang="en-US" sz="1600" dirty="0" smtClean="0">
                  <a:solidFill>
                    <a:schemeClr val="tx1">
                      <a:lumMod val="50000"/>
                    </a:schemeClr>
                  </a:solidFill>
                </a:rPr>
                <a:t>High Disturbance</a:t>
              </a:r>
              <a:endParaRPr lang="en-US" sz="1600" dirty="0">
                <a:solidFill>
                  <a:schemeClr val="tx1">
                    <a:lumMod val="50000"/>
                  </a:schemeClr>
                </a:solidFill>
              </a:endParaRPr>
            </a:p>
          </p:txBody>
        </p:sp>
        <p:sp>
          <p:nvSpPr>
            <p:cNvPr id="17" name="TextBox 16"/>
            <p:cNvSpPr txBox="1"/>
            <p:nvPr/>
          </p:nvSpPr>
          <p:spPr>
            <a:xfrm>
              <a:off x="8969023" y="2754406"/>
              <a:ext cx="2753059" cy="338554"/>
            </a:xfrm>
            <a:prstGeom prst="rect">
              <a:avLst/>
            </a:prstGeom>
            <a:noFill/>
          </p:spPr>
          <p:txBody>
            <a:bodyPr wrap="square" rtlCol="0">
              <a:spAutoFit/>
            </a:bodyPr>
            <a:lstStyle/>
            <a:p>
              <a:r>
                <a:rPr lang="en-US" sz="1600" dirty="0" smtClean="0">
                  <a:solidFill>
                    <a:schemeClr val="tx1">
                      <a:lumMod val="50000"/>
                    </a:schemeClr>
                  </a:solidFill>
                </a:rPr>
                <a:t>Moderate Disturbance</a:t>
              </a:r>
              <a:endParaRPr lang="en-US" sz="1600" dirty="0">
                <a:solidFill>
                  <a:schemeClr val="tx1">
                    <a:lumMod val="50000"/>
                  </a:schemeClr>
                </a:solidFill>
              </a:endParaRPr>
            </a:p>
          </p:txBody>
        </p:sp>
        <p:sp>
          <p:nvSpPr>
            <p:cNvPr id="18" name="TextBox 17"/>
            <p:cNvSpPr txBox="1"/>
            <p:nvPr/>
          </p:nvSpPr>
          <p:spPr>
            <a:xfrm>
              <a:off x="8969024" y="3029484"/>
              <a:ext cx="2013600" cy="584775"/>
            </a:xfrm>
            <a:prstGeom prst="rect">
              <a:avLst/>
            </a:prstGeom>
            <a:noFill/>
          </p:spPr>
          <p:txBody>
            <a:bodyPr wrap="square" rtlCol="0">
              <a:spAutoFit/>
            </a:bodyPr>
            <a:lstStyle/>
            <a:p>
              <a:r>
                <a:rPr lang="en-US" sz="1600" dirty="0" smtClean="0">
                  <a:solidFill>
                    <a:schemeClr val="tx1">
                      <a:lumMod val="50000"/>
                    </a:schemeClr>
                  </a:solidFill>
                </a:rPr>
                <a:t>Healthy Vegetation</a:t>
              </a:r>
              <a:endParaRPr lang="en-US" sz="1600" dirty="0">
                <a:solidFill>
                  <a:schemeClr val="tx1">
                    <a:lumMod val="50000"/>
                  </a:schemeClr>
                </a:solidFill>
              </a:endParaRPr>
            </a:p>
          </p:txBody>
        </p:sp>
        <p:sp>
          <p:nvSpPr>
            <p:cNvPr id="19" name="TextBox 18"/>
            <p:cNvSpPr txBox="1"/>
            <p:nvPr/>
          </p:nvSpPr>
          <p:spPr>
            <a:xfrm>
              <a:off x="8969024" y="3304562"/>
              <a:ext cx="3126292" cy="338554"/>
            </a:xfrm>
            <a:prstGeom prst="rect">
              <a:avLst/>
            </a:prstGeom>
            <a:noFill/>
          </p:spPr>
          <p:txBody>
            <a:bodyPr wrap="square" rtlCol="0">
              <a:spAutoFit/>
            </a:bodyPr>
            <a:lstStyle/>
            <a:p>
              <a:r>
                <a:rPr lang="en-US" sz="1600" dirty="0" smtClean="0">
                  <a:solidFill>
                    <a:schemeClr val="tx1">
                      <a:lumMod val="50000"/>
                    </a:schemeClr>
                  </a:solidFill>
                </a:rPr>
                <a:t>Regenerating Vegetation</a:t>
              </a:r>
              <a:endParaRPr lang="en-US" sz="1600" dirty="0">
                <a:solidFill>
                  <a:schemeClr val="tx1">
                    <a:lumMod val="50000"/>
                  </a:schemeClr>
                </a:solidFill>
              </a:endParaRPr>
            </a:p>
          </p:txBody>
        </p:sp>
        <p:sp>
          <p:nvSpPr>
            <p:cNvPr id="20" name="TextBox 19"/>
            <p:cNvSpPr txBox="1"/>
            <p:nvPr/>
          </p:nvSpPr>
          <p:spPr>
            <a:xfrm>
              <a:off x="9012384" y="4431570"/>
              <a:ext cx="1695144" cy="338554"/>
            </a:xfrm>
            <a:prstGeom prst="rect">
              <a:avLst/>
            </a:prstGeom>
            <a:noFill/>
          </p:spPr>
          <p:txBody>
            <a:bodyPr wrap="square" rtlCol="0">
              <a:spAutoFit/>
            </a:bodyPr>
            <a:lstStyle/>
            <a:p>
              <a:r>
                <a:rPr lang="en-US" sz="1600" dirty="0" smtClean="0">
                  <a:solidFill>
                    <a:schemeClr val="tx1">
                      <a:lumMod val="50000"/>
                    </a:schemeClr>
                  </a:solidFill>
                </a:rPr>
                <a:t>Masked Areas</a:t>
              </a:r>
              <a:endParaRPr lang="en-US" sz="1600" dirty="0">
                <a:solidFill>
                  <a:schemeClr val="tx1">
                    <a:lumMod val="50000"/>
                  </a:schemeClr>
                </a:solidFill>
              </a:endParaRPr>
            </a:p>
          </p:txBody>
        </p:sp>
        <p:sp>
          <p:nvSpPr>
            <p:cNvPr id="21" name="TextBox 20"/>
            <p:cNvSpPr txBox="1"/>
            <p:nvPr/>
          </p:nvSpPr>
          <p:spPr>
            <a:xfrm>
              <a:off x="9012384" y="4128807"/>
              <a:ext cx="1970240" cy="338554"/>
            </a:xfrm>
            <a:prstGeom prst="rect">
              <a:avLst/>
            </a:prstGeom>
            <a:noFill/>
          </p:spPr>
          <p:txBody>
            <a:bodyPr wrap="square" rtlCol="0">
              <a:spAutoFit/>
            </a:bodyPr>
            <a:lstStyle/>
            <a:p>
              <a:r>
                <a:rPr lang="en-US" sz="1600" dirty="0" smtClean="0">
                  <a:solidFill>
                    <a:schemeClr val="tx1">
                      <a:lumMod val="50000"/>
                    </a:schemeClr>
                  </a:solidFill>
                </a:rPr>
                <a:t>Park Boundaries</a:t>
              </a:r>
              <a:endParaRPr lang="en-US" sz="1600" dirty="0">
                <a:solidFill>
                  <a:schemeClr val="tx1">
                    <a:lumMod val="50000"/>
                  </a:schemeClr>
                </a:solidFill>
              </a:endParaRPr>
            </a:p>
          </p:txBody>
        </p:sp>
        <p:sp>
          <p:nvSpPr>
            <p:cNvPr id="22" name="TextBox 21"/>
            <p:cNvSpPr txBox="1"/>
            <p:nvPr/>
          </p:nvSpPr>
          <p:spPr>
            <a:xfrm>
              <a:off x="9012384" y="3826041"/>
              <a:ext cx="2398854" cy="338554"/>
            </a:xfrm>
            <a:prstGeom prst="rect">
              <a:avLst/>
            </a:prstGeom>
            <a:noFill/>
          </p:spPr>
          <p:txBody>
            <a:bodyPr wrap="square" rtlCol="0">
              <a:spAutoFit/>
            </a:bodyPr>
            <a:lstStyle/>
            <a:p>
              <a:r>
                <a:rPr lang="en-US" sz="1600" dirty="0" smtClean="0">
                  <a:solidFill>
                    <a:schemeClr val="tx1">
                      <a:lumMod val="50000"/>
                    </a:schemeClr>
                  </a:solidFill>
                </a:rPr>
                <a:t>Water Bodies</a:t>
              </a:r>
              <a:endParaRPr lang="en-US" sz="1600" dirty="0">
                <a:solidFill>
                  <a:schemeClr val="tx1">
                    <a:lumMod val="50000"/>
                  </a:schemeClr>
                </a:solidFill>
              </a:endParaRPr>
            </a:p>
          </p:txBody>
        </p:sp>
        <p:sp>
          <p:nvSpPr>
            <p:cNvPr id="25" name="Rectangle 24"/>
            <p:cNvSpPr/>
            <p:nvPr/>
          </p:nvSpPr>
          <p:spPr>
            <a:xfrm>
              <a:off x="8379738" y="1851082"/>
              <a:ext cx="3526090" cy="3000537"/>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 name="TextBox 25"/>
          <p:cNvSpPr txBox="1"/>
          <p:nvPr/>
        </p:nvSpPr>
        <p:spPr>
          <a:xfrm>
            <a:off x="7296290" y="2242201"/>
            <a:ext cx="1120785" cy="292388"/>
          </a:xfrm>
          <a:prstGeom prst="rect">
            <a:avLst/>
          </a:prstGeom>
          <a:noFill/>
        </p:spPr>
        <p:txBody>
          <a:bodyPr wrap="square" rtlCol="0">
            <a:spAutoFit/>
          </a:bodyPr>
          <a:lstStyle/>
          <a:p>
            <a:r>
              <a:rPr lang="en-US" sz="1300" dirty="0" smtClean="0">
                <a:solidFill>
                  <a:schemeClr val="tx1">
                    <a:lumMod val="50000"/>
                  </a:schemeClr>
                </a:solidFill>
              </a:rPr>
              <a:t>Cardston</a:t>
            </a:r>
            <a:endParaRPr lang="en-US" sz="1300" dirty="0">
              <a:solidFill>
                <a:schemeClr val="tx1">
                  <a:lumMod val="50000"/>
                </a:schemeClr>
              </a:solidFill>
            </a:endParaRPr>
          </a:p>
        </p:txBody>
      </p:sp>
      <p:sp>
        <p:nvSpPr>
          <p:cNvPr id="27" name="TextBox 26"/>
          <p:cNvSpPr txBox="1"/>
          <p:nvPr/>
        </p:nvSpPr>
        <p:spPr>
          <a:xfrm>
            <a:off x="3160663" y="2242201"/>
            <a:ext cx="1069886" cy="292388"/>
          </a:xfrm>
          <a:prstGeom prst="rect">
            <a:avLst/>
          </a:prstGeom>
          <a:noFill/>
        </p:spPr>
        <p:txBody>
          <a:bodyPr wrap="square" rtlCol="0">
            <a:spAutoFit/>
          </a:bodyPr>
          <a:lstStyle/>
          <a:p>
            <a:r>
              <a:rPr lang="en-US" sz="1300" dirty="0" smtClean="0">
                <a:solidFill>
                  <a:schemeClr val="tx1">
                    <a:lumMod val="50000"/>
                  </a:schemeClr>
                </a:solidFill>
              </a:rPr>
              <a:t>Cardston</a:t>
            </a:r>
            <a:endParaRPr lang="en-US" sz="1300" dirty="0">
              <a:solidFill>
                <a:schemeClr val="tx1">
                  <a:lumMod val="50000"/>
                </a:schemeClr>
              </a:solidFill>
            </a:endParaRPr>
          </a:p>
        </p:txBody>
      </p:sp>
      <p:sp>
        <p:nvSpPr>
          <p:cNvPr id="28" name="TextBox 27"/>
          <p:cNvSpPr txBox="1"/>
          <p:nvPr/>
        </p:nvSpPr>
        <p:spPr>
          <a:xfrm>
            <a:off x="4826400" y="5455014"/>
            <a:ext cx="877568" cy="246221"/>
          </a:xfrm>
          <a:prstGeom prst="rect">
            <a:avLst/>
          </a:prstGeom>
          <a:noFill/>
        </p:spPr>
        <p:txBody>
          <a:bodyPr wrap="square" rtlCol="0">
            <a:spAutoFit/>
          </a:bodyPr>
          <a:lstStyle/>
          <a:p>
            <a:r>
              <a:rPr lang="en-US" sz="1000" dirty="0" err="1" smtClean="0">
                <a:solidFill>
                  <a:schemeClr val="tx1">
                    <a:lumMod val="50000"/>
                  </a:schemeClr>
                </a:solidFill>
              </a:rPr>
              <a:t>WhiteFish</a:t>
            </a:r>
            <a:endParaRPr lang="en-US" sz="1000" dirty="0">
              <a:solidFill>
                <a:schemeClr val="tx1">
                  <a:lumMod val="50000"/>
                </a:schemeClr>
              </a:solidFill>
            </a:endParaRPr>
          </a:p>
        </p:txBody>
      </p:sp>
      <p:sp>
        <p:nvSpPr>
          <p:cNvPr id="29" name="TextBox 28"/>
          <p:cNvSpPr txBox="1"/>
          <p:nvPr/>
        </p:nvSpPr>
        <p:spPr>
          <a:xfrm>
            <a:off x="4484183" y="5817631"/>
            <a:ext cx="1123102" cy="246221"/>
          </a:xfrm>
          <a:prstGeom prst="rect">
            <a:avLst/>
          </a:prstGeom>
          <a:noFill/>
        </p:spPr>
        <p:txBody>
          <a:bodyPr wrap="square" rtlCol="0">
            <a:spAutoFit/>
          </a:bodyPr>
          <a:lstStyle/>
          <a:p>
            <a:r>
              <a:rPr lang="en-US" sz="1000" dirty="0" smtClean="0">
                <a:solidFill>
                  <a:schemeClr val="tx1">
                    <a:lumMod val="50000"/>
                  </a:schemeClr>
                </a:solidFill>
              </a:rPr>
              <a:t>Columbia Falls</a:t>
            </a:r>
            <a:endParaRPr lang="en-US" sz="1000" dirty="0">
              <a:solidFill>
                <a:schemeClr val="tx1">
                  <a:lumMod val="50000"/>
                </a:schemeClr>
              </a:solidFill>
            </a:endParaRPr>
          </a:p>
        </p:txBody>
      </p:sp>
      <p:sp>
        <p:nvSpPr>
          <p:cNvPr id="30" name="TextBox 29"/>
          <p:cNvSpPr txBox="1"/>
          <p:nvPr/>
        </p:nvSpPr>
        <p:spPr>
          <a:xfrm>
            <a:off x="376110" y="5810257"/>
            <a:ext cx="1123102" cy="276999"/>
          </a:xfrm>
          <a:prstGeom prst="rect">
            <a:avLst/>
          </a:prstGeom>
          <a:noFill/>
        </p:spPr>
        <p:txBody>
          <a:bodyPr wrap="square" rtlCol="0">
            <a:spAutoFit/>
          </a:bodyPr>
          <a:lstStyle/>
          <a:p>
            <a:r>
              <a:rPr lang="en-US" sz="1000" dirty="0" smtClean="0">
                <a:solidFill>
                  <a:schemeClr val="tx1">
                    <a:lumMod val="50000"/>
                  </a:schemeClr>
                </a:solidFill>
              </a:rPr>
              <a:t>Columbia</a:t>
            </a:r>
            <a:r>
              <a:rPr lang="en-US" sz="1200" dirty="0" smtClean="0">
                <a:solidFill>
                  <a:schemeClr val="tx1">
                    <a:lumMod val="50000"/>
                  </a:schemeClr>
                </a:solidFill>
              </a:rPr>
              <a:t> </a:t>
            </a:r>
            <a:r>
              <a:rPr lang="en-US" sz="1000" dirty="0" smtClean="0">
                <a:solidFill>
                  <a:schemeClr val="tx1">
                    <a:lumMod val="50000"/>
                  </a:schemeClr>
                </a:solidFill>
              </a:rPr>
              <a:t>Falls</a:t>
            </a:r>
            <a:endParaRPr lang="en-US" sz="1000" dirty="0">
              <a:solidFill>
                <a:schemeClr val="tx1">
                  <a:lumMod val="50000"/>
                </a:schemeClr>
              </a:solidFill>
            </a:endParaRPr>
          </a:p>
        </p:txBody>
      </p:sp>
      <p:sp>
        <p:nvSpPr>
          <p:cNvPr id="31" name="TextBox 30"/>
          <p:cNvSpPr txBox="1"/>
          <p:nvPr/>
        </p:nvSpPr>
        <p:spPr>
          <a:xfrm>
            <a:off x="704459" y="5455014"/>
            <a:ext cx="877568" cy="246221"/>
          </a:xfrm>
          <a:prstGeom prst="rect">
            <a:avLst/>
          </a:prstGeom>
          <a:noFill/>
        </p:spPr>
        <p:txBody>
          <a:bodyPr wrap="square" rtlCol="0">
            <a:spAutoFit/>
          </a:bodyPr>
          <a:lstStyle/>
          <a:p>
            <a:r>
              <a:rPr lang="en-US" sz="1000" dirty="0" err="1" smtClean="0">
                <a:solidFill>
                  <a:schemeClr val="tx1">
                    <a:lumMod val="50000"/>
                  </a:schemeClr>
                </a:solidFill>
              </a:rPr>
              <a:t>WhiteFish</a:t>
            </a:r>
            <a:endParaRPr lang="en-US" sz="1000" dirty="0">
              <a:solidFill>
                <a:schemeClr val="tx1">
                  <a:lumMod val="50000"/>
                </a:schemeClr>
              </a:solidFill>
            </a:endParaRPr>
          </a:p>
        </p:txBody>
      </p:sp>
      <p:sp>
        <p:nvSpPr>
          <p:cNvPr id="33" name="TextBox 32"/>
          <p:cNvSpPr txBox="1"/>
          <p:nvPr/>
        </p:nvSpPr>
        <p:spPr>
          <a:xfrm>
            <a:off x="11686116" y="6375931"/>
            <a:ext cx="369407" cy="369332"/>
          </a:xfrm>
          <a:prstGeom prst="rect">
            <a:avLst/>
          </a:prstGeom>
          <a:noFill/>
        </p:spPr>
        <p:txBody>
          <a:bodyPr wrap="square" rtlCol="0">
            <a:spAutoFit/>
          </a:bodyPr>
          <a:lstStyle/>
          <a:p>
            <a:r>
              <a:rPr lang="en-US" dirty="0" smtClean="0"/>
              <a:t>7</a:t>
            </a:r>
          </a:p>
        </p:txBody>
      </p:sp>
    </p:spTree>
    <p:extLst>
      <p:ext uri="{BB962C8B-B14F-4D97-AF65-F5344CB8AC3E}">
        <p14:creationId xmlns:p14="http://schemas.microsoft.com/office/powerpoint/2010/main" val="2280636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83" y="-439813"/>
            <a:ext cx="6083988" cy="7868624"/>
          </a:xfrm>
          <a:prstGeom prst="rect">
            <a:avLst/>
          </a:prstGeom>
        </p:spPr>
      </p:pic>
      <p:grpSp>
        <p:nvGrpSpPr>
          <p:cNvPr id="3" name="Group 2"/>
          <p:cNvGrpSpPr/>
          <p:nvPr/>
        </p:nvGrpSpPr>
        <p:grpSpPr>
          <a:xfrm>
            <a:off x="6061647" y="2604315"/>
            <a:ext cx="4532321" cy="3929144"/>
            <a:chOff x="8337580" y="1851082"/>
            <a:chExt cx="3757737" cy="300053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580" y="2177486"/>
              <a:ext cx="622605" cy="2625769"/>
            </a:xfrm>
            <a:prstGeom prst="rect">
              <a:avLst/>
            </a:prstGeom>
          </p:spPr>
        </p:pic>
        <p:sp>
          <p:nvSpPr>
            <p:cNvPr id="5" name="TextBox 4"/>
            <p:cNvSpPr txBox="1"/>
            <p:nvPr/>
          </p:nvSpPr>
          <p:spPr>
            <a:xfrm>
              <a:off x="8417075" y="1851082"/>
              <a:ext cx="3286425" cy="258541"/>
            </a:xfrm>
            <a:prstGeom prst="rect">
              <a:avLst/>
            </a:prstGeom>
            <a:noFill/>
          </p:spPr>
          <p:txBody>
            <a:bodyPr wrap="square" rtlCol="0">
              <a:spAutoFit/>
            </a:bodyPr>
            <a:lstStyle/>
            <a:p>
              <a:r>
                <a:rPr lang="en-US" sz="1600" b="1" dirty="0" err="1" smtClean="0">
                  <a:solidFill>
                    <a:schemeClr val="tx1">
                      <a:lumMod val="50000"/>
                    </a:schemeClr>
                  </a:solidFill>
                </a:rPr>
                <a:t>Landcover</a:t>
              </a:r>
              <a:r>
                <a:rPr lang="en-US" sz="1600" b="1" dirty="0" smtClean="0">
                  <a:solidFill>
                    <a:schemeClr val="tx1">
                      <a:lumMod val="50000"/>
                    </a:schemeClr>
                  </a:solidFill>
                </a:rPr>
                <a:t> Classification</a:t>
              </a:r>
              <a:endParaRPr lang="en-US" sz="1600" b="1" dirty="0">
                <a:solidFill>
                  <a:schemeClr val="tx1">
                    <a:lumMod val="50000"/>
                  </a:schemeClr>
                </a:solidFill>
              </a:endParaRPr>
            </a:p>
          </p:txBody>
        </p:sp>
        <p:sp>
          <p:nvSpPr>
            <p:cNvPr id="6" name="TextBox 5"/>
            <p:cNvSpPr txBox="1"/>
            <p:nvPr/>
          </p:nvSpPr>
          <p:spPr>
            <a:xfrm>
              <a:off x="8969024" y="2241003"/>
              <a:ext cx="1940698" cy="258541"/>
            </a:xfrm>
            <a:prstGeom prst="rect">
              <a:avLst/>
            </a:prstGeom>
            <a:noFill/>
          </p:spPr>
          <p:txBody>
            <a:bodyPr wrap="square" rtlCol="0">
              <a:spAutoFit/>
            </a:bodyPr>
            <a:lstStyle/>
            <a:p>
              <a:r>
                <a:rPr lang="en-US" sz="1600" dirty="0" smtClean="0">
                  <a:solidFill>
                    <a:schemeClr val="tx1">
                      <a:lumMod val="50000"/>
                    </a:schemeClr>
                  </a:solidFill>
                </a:rPr>
                <a:t>Abrupt Disturbance</a:t>
              </a:r>
              <a:endParaRPr lang="en-US" sz="1600" dirty="0">
                <a:solidFill>
                  <a:schemeClr val="tx1">
                    <a:lumMod val="50000"/>
                  </a:schemeClr>
                </a:solidFill>
              </a:endParaRPr>
            </a:p>
          </p:txBody>
        </p:sp>
        <p:sp>
          <p:nvSpPr>
            <p:cNvPr id="7" name="TextBox 6"/>
            <p:cNvSpPr txBox="1"/>
            <p:nvPr/>
          </p:nvSpPr>
          <p:spPr>
            <a:xfrm>
              <a:off x="8969023" y="2516082"/>
              <a:ext cx="2087478" cy="258541"/>
            </a:xfrm>
            <a:prstGeom prst="rect">
              <a:avLst/>
            </a:prstGeom>
            <a:noFill/>
          </p:spPr>
          <p:txBody>
            <a:bodyPr wrap="square" rtlCol="0">
              <a:spAutoFit/>
            </a:bodyPr>
            <a:lstStyle/>
            <a:p>
              <a:r>
                <a:rPr lang="en-US" sz="1600" dirty="0" smtClean="0">
                  <a:solidFill>
                    <a:schemeClr val="tx1">
                      <a:lumMod val="50000"/>
                    </a:schemeClr>
                  </a:solidFill>
                </a:rPr>
                <a:t>High Disturbance</a:t>
              </a:r>
              <a:endParaRPr lang="en-US" sz="1600" dirty="0">
                <a:solidFill>
                  <a:schemeClr val="tx1">
                    <a:lumMod val="50000"/>
                  </a:schemeClr>
                </a:solidFill>
              </a:endParaRPr>
            </a:p>
          </p:txBody>
        </p:sp>
        <p:sp>
          <p:nvSpPr>
            <p:cNvPr id="8" name="TextBox 7"/>
            <p:cNvSpPr txBox="1"/>
            <p:nvPr/>
          </p:nvSpPr>
          <p:spPr>
            <a:xfrm>
              <a:off x="8969024" y="2791158"/>
              <a:ext cx="2162845" cy="258541"/>
            </a:xfrm>
            <a:prstGeom prst="rect">
              <a:avLst/>
            </a:prstGeom>
            <a:noFill/>
          </p:spPr>
          <p:txBody>
            <a:bodyPr wrap="square" rtlCol="0">
              <a:spAutoFit/>
            </a:bodyPr>
            <a:lstStyle/>
            <a:p>
              <a:r>
                <a:rPr lang="en-US" sz="1600" dirty="0" smtClean="0">
                  <a:solidFill>
                    <a:schemeClr val="tx1">
                      <a:lumMod val="50000"/>
                    </a:schemeClr>
                  </a:solidFill>
                </a:rPr>
                <a:t>Moderate Disturbance</a:t>
              </a:r>
              <a:endParaRPr lang="en-US" sz="1600" dirty="0">
                <a:solidFill>
                  <a:schemeClr val="tx1">
                    <a:lumMod val="50000"/>
                  </a:schemeClr>
                </a:solidFill>
              </a:endParaRPr>
            </a:p>
          </p:txBody>
        </p:sp>
        <p:sp>
          <p:nvSpPr>
            <p:cNvPr id="9" name="TextBox 8"/>
            <p:cNvSpPr txBox="1"/>
            <p:nvPr/>
          </p:nvSpPr>
          <p:spPr>
            <a:xfrm>
              <a:off x="8969024" y="3066237"/>
              <a:ext cx="2013600" cy="258541"/>
            </a:xfrm>
            <a:prstGeom prst="rect">
              <a:avLst/>
            </a:prstGeom>
            <a:noFill/>
          </p:spPr>
          <p:txBody>
            <a:bodyPr wrap="square" rtlCol="0">
              <a:spAutoFit/>
            </a:bodyPr>
            <a:lstStyle/>
            <a:p>
              <a:r>
                <a:rPr lang="en-US" sz="1600" dirty="0" smtClean="0">
                  <a:solidFill>
                    <a:schemeClr val="tx1">
                      <a:lumMod val="50000"/>
                    </a:schemeClr>
                  </a:solidFill>
                </a:rPr>
                <a:t>Healthy Vegetation</a:t>
              </a:r>
              <a:endParaRPr lang="en-US" sz="1600" dirty="0">
                <a:solidFill>
                  <a:schemeClr val="tx1">
                    <a:lumMod val="50000"/>
                  </a:schemeClr>
                </a:solidFill>
              </a:endParaRPr>
            </a:p>
          </p:txBody>
        </p:sp>
        <p:sp>
          <p:nvSpPr>
            <p:cNvPr id="10" name="TextBox 9"/>
            <p:cNvSpPr txBox="1"/>
            <p:nvPr/>
          </p:nvSpPr>
          <p:spPr>
            <a:xfrm>
              <a:off x="8969025" y="3341314"/>
              <a:ext cx="3126292" cy="258541"/>
            </a:xfrm>
            <a:prstGeom prst="rect">
              <a:avLst/>
            </a:prstGeom>
            <a:noFill/>
          </p:spPr>
          <p:txBody>
            <a:bodyPr wrap="square" rtlCol="0">
              <a:spAutoFit/>
            </a:bodyPr>
            <a:lstStyle/>
            <a:p>
              <a:r>
                <a:rPr lang="en-US" sz="1600" dirty="0" smtClean="0">
                  <a:solidFill>
                    <a:schemeClr val="tx1">
                      <a:lumMod val="50000"/>
                    </a:schemeClr>
                  </a:solidFill>
                </a:rPr>
                <a:t>Regenerating Vegetation</a:t>
              </a:r>
              <a:endParaRPr lang="en-US" sz="1600" dirty="0">
                <a:solidFill>
                  <a:schemeClr val="tx1">
                    <a:lumMod val="50000"/>
                  </a:schemeClr>
                </a:solidFill>
              </a:endParaRPr>
            </a:p>
          </p:txBody>
        </p:sp>
        <p:sp>
          <p:nvSpPr>
            <p:cNvPr id="11" name="TextBox 10"/>
            <p:cNvSpPr txBox="1"/>
            <p:nvPr/>
          </p:nvSpPr>
          <p:spPr>
            <a:xfrm>
              <a:off x="9012384" y="4468323"/>
              <a:ext cx="1695144" cy="258541"/>
            </a:xfrm>
            <a:prstGeom prst="rect">
              <a:avLst/>
            </a:prstGeom>
            <a:noFill/>
          </p:spPr>
          <p:txBody>
            <a:bodyPr wrap="square" rtlCol="0">
              <a:spAutoFit/>
            </a:bodyPr>
            <a:lstStyle/>
            <a:p>
              <a:r>
                <a:rPr lang="en-US" sz="1600" dirty="0" smtClean="0">
                  <a:solidFill>
                    <a:schemeClr val="tx1">
                      <a:lumMod val="50000"/>
                    </a:schemeClr>
                  </a:solidFill>
                </a:rPr>
                <a:t>Masked Areas</a:t>
              </a:r>
              <a:endParaRPr lang="en-US" sz="1600" dirty="0">
                <a:solidFill>
                  <a:schemeClr val="tx1">
                    <a:lumMod val="50000"/>
                  </a:schemeClr>
                </a:solidFill>
              </a:endParaRPr>
            </a:p>
          </p:txBody>
        </p:sp>
        <p:sp>
          <p:nvSpPr>
            <p:cNvPr id="12" name="TextBox 11"/>
            <p:cNvSpPr txBox="1"/>
            <p:nvPr/>
          </p:nvSpPr>
          <p:spPr>
            <a:xfrm>
              <a:off x="9012384" y="4165559"/>
              <a:ext cx="1970240" cy="258541"/>
            </a:xfrm>
            <a:prstGeom prst="rect">
              <a:avLst/>
            </a:prstGeom>
            <a:noFill/>
          </p:spPr>
          <p:txBody>
            <a:bodyPr wrap="square" rtlCol="0">
              <a:spAutoFit/>
            </a:bodyPr>
            <a:lstStyle/>
            <a:p>
              <a:r>
                <a:rPr lang="en-US" sz="1600" dirty="0" smtClean="0">
                  <a:solidFill>
                    <a:schemeClr val="tx1">
                      <a:lumMod val="50000"/>
                    </a:schemeClr>
                  </a:solidFill>
                </a:rPr>
                <a:t>Park Boundaries</a:t>
              </a:r>
              <a:endParaRPr lang="en-US" sz="1600" dirty="0">
                <a:solidFill>
                  <a:schemeClr val="tx1">
                    <a:lumMod val="50000"/>
                  </a:schemeClr>
                </a:solidFill>
              </a:endParaRPr>
            </a:p>
          </p:txBody>
        </p:sp>
        <p:sp>
          <p:nvSpPr>
            <p:cNvPr id="13" name="TextBox 12"/>
            <p:cNvSpPr txBox="1"/>
            <p:nvPr/>
          </p:nvSpPr>
          <p:spPr>
            <a:xfrm>
              <a:off x="9012384" y="3862793"/>
              <a:ext cx="1322732" cy="258541"/>
            </a:xfrm>
            <a:prstGeom prst="rect">
              <a:avLst/>
            </a:prstGeom>
            <a:noFill/>
          </p:spPr>
          <p:txBody>
            <a:bodyPr wrap="square" rtlCol="0">
              <a:spAutoFit/>
            </a:bodyPr>
            <a:lstStyle/>
            <a:p>
              <a:r>
                <a:rPr lang="en-US" sz="1600" dirty="0" smtClean="0">
                  <a:solidFill>
                    <a:schemeClr val="tx1">
                      <a:lumMod val="50000"/>
                    </a:schemeClr>
                  </a:solidFill>
                </a:rPr>
                <a:t>Water Bodies</a:t>
              </a:r>
              <a:endParaRPr lang="en-US" sz="1600" dirty="0">
                <a:solidFill>
                  <a:schemeClr val="tx1">
                    <a:lumMod val="50000"/>
                  </a:schemeClr>
                </a:solidFill>
              </a:endParaRPr>
            </a:p>
          </p:txBody>
        </p:sp>
        <p:sp>
          <p:nvSpPr>
            <p:cNvPr id="14" name="Rectangle 13"/>
            <p:cNvSpPr/>
            <p:nvPr/>
          </p:nvSpPr>
          <p:spPr>
            <a:xfrm>
              <a:off x="8379738" y="1851082"/>
              <a:ext cx="3526090" cy="3000537"/>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5" name="TextBox 14"/>
          <p:cNvSpPr txBox="1"/>
          <p:nvPr/>
        </p:nvSpPr>
        <p:spPr>
          <a:xfrm>
            <a:off x="5972796" y="1938816"/>
            <a:ext cx="4532321" cy="646331"/>
          </a:xfrm>
          <a:prstGeom prst="rect">
            <a:avLst/>
          </a:prstGeom>
          <a:noFill/>
        </p:spPr>
        <p:txBody>
          <a:bodyPr wrap="square" rtlCol="0">
            <a:spAutoFit/>
          </a:bodyPr>
          <a:lstStyle/>
          <a:p>
            <a:pPr algn="ctr"/>
            <a:r>
              <a:rPr lang="en-US" b="1" dirty="0" smtClean="0">
                <a:solidFill>
                  <a:schemeClr val="tx1">
                    <a:lumMod val="50000"/>
                  </a:schemeClr>
                </a:solidFill>
              </a:rPr>
              <a:t>Landscape Disturbance within </a:t>
            </a:r>
            <a:endParaRPr lang="en-US" b="1" dirty="0">
              <a:solidFill>
                <a:schemeClr val="tx1">
                  <a:lumMod val="50000"/>
                </a:schemeClr>
              </a:solidFill>
            </a:endParaRPr>
          </a:p>
          <a:p>
            <a:pPr algn="ctr"/>
            <a:r>
              <a:rPr lang="en-US" b="1" dirty="0">
                <a:solidFill>
                  <a:schemeClr val="tx1">
                    <a:lumMod val="50000"/>
                  </a:schemeClr>
                </a:solidFill>
              </a:rPr>
              <a:t>Glacier National </a:t>
            </a:r>
            <a:r>
              <a:rPr lang="en-US" b="1" dirty="0" smtClean="0">
                <a:solidFill>
                  <a:schemeClr val="tx1">
                    <a:lumMod val="50000"/>
                  </a:schemeClr>
                </a:solidFill>
              </a:rPr>
              <a:t>Park (2000-2016)</a:t>
            </a:r>
            <a:endParaRPr lang="en-US" b="1" dirty="0">
              <a:solidFill>
                <a:schemeClr val="tx1">
                  <a:lumMod val="50000"/>
                </a:schemeClr>
              </a:solidFill>
            </a:endParaRPr>
          </a:p>
        </p:txBody>
      </p:sp>
      <p:sp>
        <p:nvSpPr>
          <p:cNvPr id="16" name="TextBox 15"/>
          <p:cNvSpPr txBox="1"/>
          <p:nvPr/>
        </p:nvSpPr>
        <p:spPr>
          <a:xfrm>
            <a:off x="11686116" y="6375931"/>
            <a:ext cx="369407" cy="369332"/>
          </a:xfrm>
          <a:prstGeom prst="rect">
            <a:avLst/>
          </a:prstGeom>
          <a:noFill/>
        </p:spPr>
        <p:txBody>
          <a:bodyPr wrap="square" rtlCol="0">
            <a:spAutoFit/>
          </a:bodyPr>
          <a:lstStyle/>
          <a:p>
            <a:r>
              <a:rPr lang="en-US" dirty="0" smtClean="0"/>
              <a:t>8</a:t>
            </a:r>
          </a:p>
        </p:txBody>
      </p:sp>
    </p:spTree>
    <p:extLst>
      <p:ext uri="{BB962C8B-B14F-4D97-AF65-F5344CB8AC3E}">
        <p14:creationId xmlns:p14="http://schemas.microsoft.com/office/powerpoint/2010/main" val="1723013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7986</TotalTime>
  <Words>1892</Words>
  <Application>Microsoft Office PowerPoint</Application>
  <PresentationFormat>Widescreen</PresentationFormat>
  <Paragraphs>263</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Hilte</cp:lastModifiedBy>
  <cp:revision>598</cp:revision>
  <cp:lastPrinted>2016-11-14T15:24:58Z</cp:lastPrinted>
  <dcterms:created xsi:type="dcterms:W3CDTF">2016-11-08T01:08:16Z</dcterms:created>
  <dcterms:modified xsi:type="dcterms:W3CDTF">2017-03-30T19:20:07Z</dcterms:modified>
</cp:coreProperties>
</file>