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1260" y="-309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tiff"/><Relationship Id="rId5" Type="http://schemas.openxmlformats.org/officeDocument/2006/relationships/image" Target="../media/image6.pn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Ames Research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Utilizing Nasa Earth Observations to detect factors contributing to hypoxic events in the southern Gulf of Mexico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Gulf of Mexico Water Resources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1" y="28285658"/>
            <a:ext cx="8686800" cy="669665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Left to Right: Mackenzie Taggart, Irma Caraballo </a:t>
            </a:r>
            <a:r>
              <a:rPr lang="en-US" dirty="0" err="1" smtClean="0"/>
              <a:t>Álvarez</a:t>
            </a:r>
            <a:r>
              <a:rPr lang="en-US" dirty="0" smtClean="0"/>
              <a:t>, Bridget Smith, Rebecca Chapman, Alannah Johansen, </a:t>
            </a:r>
            <a:r>
              <a:rPr lang="en-US" dirty="0" err="1" smtClean="0"/>
              <a:t>Åse</a:t>
            </a:r>
            <a:r>
              <a:rPr lang="en-US" dirty="0" smtClean="0"/>
              <a:t> Mitchell</a:t>
            </a:r>
            <a:r>
              <a:rPr lang="en-US" dirty="0"/>
              <a:t> </a:t>
            </a:r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891519" y="28381949"/>
            <a:ext cx="7866992" cy="635855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s-ES" sz="2800" dirty="0"/>
              <a:t>Consorcio de Instituciones de Investigación Marina del Golfo de México y del Caribe (</a:t>
            </a:r>
            <a:r>
              <a:rPr lang="es-ES" sz="2800" dirty="0" err="1"/>
              <a:t>CiiMar-GoMC</a:t>
            </a:r>
            <a:r>
              <a:rPr lang="es-ES" sz="2800" dirty="0"/>
              <a:t>)</a:t>
            </a:r>
          </a:p>
          <a:p>
            <a:pPr fontAlgn="base">
              <a:lnSpc>
                <a:spcPct val="100000"/>
              </a:lnSpc>
            </a:pPr>
            <a:r>
              <a:rPr lang="es-ES" sz="2800" dirty="0"/>
              <a:t>Centro del Cambio Global y la Sustentabilidad en el Sureste (CCGSS)</a:t>
            </a:r>
          </a:p>
          <a:p>
            <a:pPr fontAlgn="base">
              <a:lnSpc>
                <a:spcPct val="100000"/>
              </a:lnSpc>
            </a:pPr>
            <a:r>
              <a:rPr lang="es-ES" sz="2800" dirty="0"/>
              <a:t>Comisión Nacional para el Conocimiento y Uso de la Biodiversidad (CONABIO)</a:t>
            </a:r>
          </a:p>
          <a:p>
            <a:pPr fontAlgn="base">
              <a:lnSpc>
                <a:spcPct val="100000"/>
              </a:lnSpc>
            </a:pPr>
            <a:r>
              <a:rPr lang="es-ES" sz="2800" dirty="0"/>
              <a:t>Centro Nacional de Datos Oceanográficos (CENDO)</a:t>
            </a:r>
          </a:p>
          <a:p>
            <a:pPr fontAlgn="base">
              <a:lnSpc>
                <a:spcPct val="100000"/>
              </a:lnSpc>
            </a:pPr>
            <a:r>
              <a:rPr lang="es-ES" sz="2800" dirty="0"/>
              <a:t>Universidad Autónoma de Baja California (UABC)</a:t>
            </a:r>
          </a:p>
          <a:p>
            <a:pPr fontAlgn="base">
              <a:lnSpc>
                <a:spcPct val="100000"/>
              </a:lnSpc>
            </a:pPr>
            <a:r>
              <a:rPr lang="es-ES" sz="2800" dirty="0"/>
              <a:t>Universidad Juárez Autónoma De Tabasco (UJAT)</a:t>
            </a:r>
          </a:p>
          <a:p>
            <a:pPr fontAlgn="base">
              <a:lnSpc>
                <a:spcPct val="100000"/>
              </a:lnSpc>
            </a:pPr>
            <a:r>
              <a:rPr lang="es-ES" sz="2800" dirty="0"/>
              <a:t>Secretaría de Marina (</a:t>
            </a:r>
            <a:r>
              <a:rPr lang="es-ES" sz="2800" dirty="0" smtClean="0"/>
              <a:t>SEMAR)</a:t>
            </a:r>
          </a:p>
          <a:p>
            <a:pPr fontAlgn="base">
              <a:lnSpc>
                <a:spcPct val="100000"/>
              </a:lnSpc>
            </a:pPr>
            <a:r>
              <a:rPr lang="es-ES" sz="2800" dirty="0" err="1" smtClean="0"/>
              <a:t>The</a:t>
            </a:r>
            <a:r>
              <a:rPr lang="es-ES" sz="2800" dirty="0" smtClean="0"/>
              <a:t> Federal </a:t>
            </a:r>
            <a:r>
              <a:rPr lang="es-ES" sz="2800" dirty="0" err="1" smtClean="0"/>
              <a:t>Ministry</a:t>
            </a:r>
            <a:r>
              <a:rPr lang="es-ES" sz="2800" dirty="0" smtClean="0"/>
              <a:t> of </a:t>
            </a:r>
            <a:r>
              <a:rPr lang="es-ES" sz="2800" dirty="0" err="1" smtClean="0"/>
              <a:t>Health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059666" y="31624350"/>
            <a:ext cx="8812924" cy="450524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Special thanks to our science advisors Dr</a:t>
            </a:r>
            <a:r>
              <a:rPr lang="en-US" sz="2800" dirty="0"/>
              <a:t>. Juan L. </a:t>
            </a:r>
            <a:r>
              <a:rPr lang="en-US" sz="2800" dirty="0" smtClean="0"/>
              <a:t>Torres-Pérez, </a:t>
            </a:r>
            <a:r>
              <a:rPr lang="en-US" sz="2800" dirty="0"/>
              <a:t>Dr. Sherry L. </a:t>
            </a:r>
            <a:r>
              <a:rPr lang="en-US" sz="2800" dirty="0" smtClean="0"/>
              <a:t>Palacios, and Chase Mueller from the Bay Area Environmental Research Institute for assistance with the project and creation of the </a:t>
            </a:r>
            <a:r>
              <a:rPr lang="en-US" sz="2800" dirty="0" err="1" smtClean="0"/>
              <a:t>ArcPy</a:t>
            </a:r>
            <a:r>
              <a:rPr lang="en-US" sz="2800" dirty="0" smtClean="0"/>
              <a:t> Reflectance to Index script.</a:t>
            </a:r>
          </a:p>
          <a:p>
            <a:r>
              <a:rPr lang="en-US" sz="2800" dirty="0" smtClean="0"/>
              <a:t>The authors also wish to thank the Ames DEVELOP management team for their overall support and help with this project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008662"/>
            <a:ext cx="16916400" cy="529936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Results Placeholder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023068" y="24435863"/>
            <a:ext cx="8229600" cy="500067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200" dirty="0" smtClean="0"/>
              <a:t>Satellite measurements of </a:t>
            </a:r>
            <a:r>
              <a:rPr lang="en-US" sz="3200" dirty="0" err="1" smtClean="0"/>
              <a:t>Chl</a:t>
            </a:r>
            <a:r>
              <a:rPr lang="en-US" sz="3200" dirty="0" smtClean="0"/>
              <a:t>-a anomalies and SST can provide many important indicators of HAB’s.</a:t>
            </a:r>
          </a:p>
          <a:p>
            <a:pPr marL="347663" indent="-347663"/>
            <a:r>
              <a:rPr lang="en-US" sz="3200" dirty="0" smtClean="0"/>
              <a:t>Identifying specific blooms species remains a challenge in remote sensing and may be mitigated with the availability of hyperspectral missions.</a:t>
            </a:r>
          </a:p>
          <a:p>
            <a:pPr marL="347663" indent="-347663"/>
            <a:r>
              <a:rPr lang="en-US" sz="3200" dirty="0" smtClean="0"/>
              <a:t>More conclusions placeholder.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7830797" y="17427314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146379" y="20390564"/>
            <a:ext cx="8387256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      Landsat 8 OLI                              Aqua MODIS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6513256" y="12894774"/>
            <a:ext cx="10864682" cy="668185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200" dirty="0" smtClean="0"/>
              <a:t>Utilize NASA Earth observations to identify indicators of hypoxic events and HABs in the southern Gulf of Mexico and connect their occurrences to nutrient and sediment loading from the </a:t>
            </a:r>
            <a:r>
              <a:rPr lang="en-US" sz="3200" dirty="0" err="1" smtClean="0"/>
              <a:t>Grijalva</a:t>
            </a:r>
            <a:r>
              <a:rPr lang="en-US" sz="3200" dirty="0" smtClean="0"/>
              <a:t> – Usumacinta river basin.</a:t>
            </a:r>
          </a:p>
          <a:p>
            <a:pPr marL="347663" indent="-347663"/>
            <a:r>
              <a:rPr lang="en-US" sz="3200" dirty="0" smtClean="0"/>
              <a:t>Conduct time series analysis on MODIS Level III 8-day SMI products of chlorophyll a (</a:t>
            </a:r>
            <a:r>
              <a:rPr lang="en-US" sz="3200" dirty="0" err="1" smtClean="0"/>
              <a:t>Chl</a:t>
            </a:r>
            <a:r>
              <a:rPr lang="en-US" sz="3200" dirty="0" smtClean="0"/>
              <a:t>), sea surface temperature (SST), colored dissolved organic matter (CDOM) and </a:t>
            </a:r>
            <a:r>
              <a:rPr lang="en-US" sz="3200" dirty="0" err="1" smtClean="0"/>
              <a:t>photosynthetically</a:t>
            </a:r>
            <a:r>
              <a:rPr lang="en-US" sz="3200" dirty="0" smtClean="0"/>
              <a:t> available radiation (PAR).</a:t>
            </a:r>
          </a:p>
          <a:p>
            <a:pPr marL="347663" indent="-347663"/>
            <a:r>
              <a:rPr lang="en-US" sz="3200" dirty="0" smtClean="0"/>
              <a:t>Apply both the Floating Algal Index (FAI) and Normalized Difference Turbidity Index (NDTI) to Landsat 8 OLI data</a:t>
            </a:r>
          </a:p>
          <a:p>
            <a:pPr marL="347663" indent="-347663"/>
            <a:r>
              <a:rPr lang="en-US" sz="3200" dirty="0" smtClean="0"/>
              <a:t>Run the Soil Water Assessment Tool (SWAT) to model nutrient and sediment loading for the entire </a:t>
            </a:r>
            <a:r>
              <a:rPr lang="en-US" sz="3200" dirty="0" err="1" smtClean="0"/>
              <a:t>Grijalava</a:t>
            </a:r>
            <a:r>
              <a:rPr lang="en-US" sz="3200" dirty="0" smtClean="0"/>
              <a:t>-Usumacinta river basin.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32563" y="1185106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158" y="106888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32563" y="527518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32563" y="195003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399" y="21164649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469373" y="2303292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32563" y="3083096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302963" y="275196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19812" y="276876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Rebecca Chapman(Project Lead)</a:t>
            </a:r>
            <a:r>
              <a:rPr lang="en-US" b="1" baseline="30000" dirty="0" smtClean="0"/>
              <a:t>1</a:t>
            </a:r>
            <a:r>
              <a:rPr lang="en-US" b="1" dirty="0" smtClean="0"/>
              <a:t>, Irma Caraballo Álvarez</a:t>
            </a:r>
            <a:r>
              <a:rPr lang="en-US" b="1" baseline="30000" dirty="0" smtClean="0"/>
              <a:t>1,2</a:t>
            </a:r>
            <a:r>
              <a:rPr lang="en-US" b="1" dirty="0" smtClean="0"/>
              <a:t>, Alannah Johansen</a:t>
            </a:r>
            <a:r>
              <a:rPr lang="en-US" b="1" baseline="30000" dirty="0" smtClean="0"/>
              <a:t>1</a:t>
            </a:r>
            <a:r>
              <a:rPr lang="en-US" b="1" dirty="0" smtClean="0"/>
              <a:t>, </a:t>
            </a:r>
            <a:r>
              <a:rPr lang="en-US" b="1" dirty="0" err="1" smtClean="0"/>
              <a:t>Åse</a:t>
            </a:r>
            <a:r>
              <a:rPr lang="en-US" b="1" dirty="0" smtClean="0"/>
              <a:t> Mitchell</a:t>
            </a:r>
            <a:r>
              <a:rPr lang="en-US" b="1" baseline="30000" dirty="0" smtClean="0"/>
              <a:t>1</a:t>
            </a:r>
            <a:r>
              <a:rPr lang="en-US" b="1" dirty="0" smtClean="0"/>
              <a:t>, Bridget Smith</a:t>
            </a:r>
            <a:r>
              <a:rPr lang="en-US" b="1" baseline="30000" dirty="0" smtClean="0"/>
              <a:t>1</a:t>
            </a:r>
            <a:r>
              <a:rPr lang="en-US" b="1" dirty="0" smtClean="0"/>
              <a:t>, Mackenzie Taggart</a:t>
            </a:r>
            <a:r>
              <a:rPr lang="en-US" b="1" baseline="30000" dirty="0" smtClean="0"/>
              <a:t>1,3</a:t>
            </a:r>
            <a:r>
              <a:rPr lang="en-US" b="1" dirty="0" smtClean="0"/>
              <a:t> </a:t>
            </a:r>
          </a:p>
          <a:p>
            <a:r>
              <a:rPr lang="en-US" sz="2400" dirty="0" smtClean="0"/>
              <a:t>NASA Ames DEVELOP Program, University of Puerto Rico, Rio </a:t>
            </a:r>
            <a:r>
              <a:rPr lang="en-US" sz="2400" dirty="0" err="1" smtClean="0"/>
              <a:t>Piedras</a:t>
            </a:r>
            <a:r>
              <a:rPr lang="en-US" sz="2400" dirty="0" smtClean="0"/>
              <a:t>, California Polytechnic State University, San Luis Obispo)</a:t>
            </a:r>
            <a:endParaRPr lang="en-US" sz="2400" dirty="0"/>
          </a:p>
        </p:txBody>
      </p:sp>
      <p:pic>
        <p:nvPicPr>
          <p:cNvPr id="1026" name="Picture 2" descr="C:\Users\amitche5\Desktop\PPT_materials\IMG_10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6540" r="13715" b="7744"/>
          <a:stretch/>
        </p:blipFill>
        <p:spPr bwMode="auto">
          <a:xfrm>
            <a:off x="1621877" y="28365857"/>
            <a:ext cx="7126013" cy="53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itche5\Desktop\PPT_materials\03_Landsa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246" y="20892452"/>
            <a:ext cx="2618960" cy="21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itche5\Desktop\PPT_materials\06_Aqu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121" y="21028133"/>
            <a:ext cx="3033809" cy="158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itche5\Desktop\PPT_materials\Chl_Nov1220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1884312"/>
            <a:ext cx="3436882" cy="20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itche5\Desktop\PPT_materials\presn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12632"/>
            <a:ext cx="3995552" cy="18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itche5\Desktop\PPT_materials\landus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/>
        </p:blipFill>
        <p:spPr bwMode="auto">
          <a:xfrm>
            <a:off x="1040527" y="18185095"/>
            <a:ext cx="2451552" cy="18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mitche5\Desktop\PPT_materials\trubsni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46" y="14955761"/>
            <a:ext cx="3841220" cy="1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mitche5\Desktop\PPT_materials\imager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8"/>
          <a:stretch/>
        </p:blipFill>
        <p:spPr bwMode="auto">
          <a:xfrm>
            <a:off x="5717304" y="18176782"/>
            <a:ext cx="2622655" cy="18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399" y="13933787"/>
            <a:ext cx="382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Download Aqua Modis Data: 2002 - 2014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2" y="16702787"/>
            <a:ext cx="537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Download Landsat 8 OLI Data: 2013 - 2014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1482" y="20115069"/>
            <a:ext cx="5298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Acquire SWAT inputs: DEM, weather, soil &amp; hydrologic data</a:t>
            </a:r>
            <a:endParaRPr lang="en-US" sz="2800" b="1" dirty="0"/>
          </a:p>
        </p:txBody>
      </p:sp>
      <p:cxnSp>
        <p:nvCxnSpPr>
          <p:cNvPr id="20" name="Straight Arrow Connector 19"/>
          <p:cNvCxnSpPr>
            <a:stCxn id="1029" idx="3"/>
            <a:endCxn id="36" idx="1"/>
          </p:cNvCxnSpPr>
          <p:nvPr/>
        </p:nvCxnSpPr>
        <p:spPr>
          <a:xfrm flipV="1">
            <a:off x="4351284" y="12896854"/>
            <a:ext cx="37206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14748" y="12402858"/>
            <a:ext cx="362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Run </a:t>
            </a:r>
            <a:r>
              <a:rPr lang="en-US" sz="2800" b="1" dirty="0" err="1" smtClean="0"/>
              <a:t>TerrSet</a:t>
            </a:r>
            <a:r>
              <a:rPr lang="en-US" sz="2800" b="1" dirty="0" smtClean="0"/>
              <a:t> Earth</a:t>
            </a:r>
          </a:p>
          <a:p>
            <a:pPr algn="ctr"/>
            <a:r>
              <a:rPr lang="en-US" sz="2800" b="1" dirty="0" smtClean="0"/>
              <a:t>Trends Modeler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71944" y="11988913"/>
            <a:ext cx="236482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Chl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SST</a:t>
            </a:r>
          </a:p>
          <a:p>
            <a:pPr algn="ctr"/>
            <a:r>
              <a:rPr lang="en-US" sz="2800" b="1" dirty="0" smtClean="0"/>
              <a:t>CDOM</a:t>
            </a:r>
          </a:p>
          <a:p>
            <a:pPr algn="ctr"/>
            <a:r>
              <a:rPr lang="en-US" sz="2800" b="1" dirty="0" smtClean="0"/>
              <a:t>PAR</a:t>
            </a:r>
            <a:endParaRPr lang="en-US" sz="2800" b="1" dirty="0"/>
          </a:p>
        </p:txBody>
      </p:sp>
      <p:cxnSp>
        <p:nvCxnSpPr>
          <p:cNvPr id="39" name="Straight Arrow Connector 38"/>
          <p:cNvCxnSpPr>
            <a:stCxn id="1030" idx="3"/>
            <a:endCxn id="1032" idx="1"/>
          </p:cNvCxnSpPr>
          <p:nvPr/>
        </p:nvCxnSpPr>
        <p:spPr>
          <a:xfrm>
            <a:off x="4909952" y="15852597"/>
            <a:ext cx="29067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55151" y="15380278"/>
            <a:ext cx="2711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Apply FAI</a:t>
            </a:r>
          </a:p>
          <a:p>
            <a:pPr algn="ctr"/>
            <a:r>
              <a:rPr lang="en-US" sz="2800" b="1" dirty="0" smtClean="0"/>
              <a:t>&amp; NDTI</a:t>
            </a:r>
            <a:endParaRPr lang="en-US" sz="2800" b="1" dirty="0"/>
          </a:p>
        </p:txBody>
      </p:sp>
      <p:cxnSp>
        <p:nvCxnSpPr>
          <p:cNvPr id="44" name="Straight Arrow Connector 43"/>
          <p:cNvCxnSpPr>
            <a:stCxn id="1031" idx="3"/>
            <a:endCxn id="1033" idx="1"/>
          </p:cNvCxnSpPr>
          <p:nvPr/>
        </p:nvCxnSpPr>
        <p:spPr>
          <a:xfrm>
            <a:off x="3492079" y="19109993"/>
            <a:ext cx="2225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17872" y="18583024"/>
            <a:ext cx="272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Run SWAT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679696" y="18202052"/>
            <a:ext cx="234181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SWAT Results Image Placeholder</a:t>
            </a:r>
            <a:endParaRPr lang="en-US" sz="2800" b="1" dirty="0"/>
          </a:p>
        </p:txBody>
      </p:sp>
      <p:cxnSp>
        <p:nvCxnSpPr>
          <p:cNvPr id="49" name="Straight Arrow Connector 48"/>
          <p:cNvCxnSpPr>
            <a:stCxn id="1033" idx="3"/>
            <a:endCxn id="47" idx="1"/>
          </p:cNvCxnSpPr>
          <p:nvPr/>
        </p:nvCxnSpPr>
        <p:spPr>
          <a:xfrm>
            <a:off x="8339959" y="19109993"/>
            <a:ext cx="2339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07215" y="18210703"/>
            <a:ext cx="2427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Output Nutrient &amp; </a:t>
            </a:r>
          </a:p>
          <a:p>
            <a:pPr algn="ctr"/>
            <a:r>
              <a:rPr lang="en-US" sz="2800" b="1" dirty="0" smtClean="0"/>
              <a:t>Sediment loading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3274565" y="15190878"/>
            <a:ext cx="3153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Analyze Trends</a:t>
            </a:r>
            <a:endParaRPr lang="en-US" sz="4000" b="1" dirty="0"/>
          </a:p>
        </p:txBody>
      </p:sp>
      <p:cxnSp>
        <p:nvCxnSpPr>
          <p:cNvPr id="59" name="Straight Arrow Connector 58"/>
          <p:cNvCxnSpPr>
            <a:stCxn id="36" idx="3"/>
            <a:endCxn id="57" idx="0"/>
          </p:cNvCxnSpPr>
          <p:nvPr/>
        </p:nvCxnSpPr>
        <p:spPr>
          <a:xfrm>
            <a:off x="10436773" y="12896854"/>
            <a:ext cx="4414344" cy="2294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32" idx="3"/>
            <a:endCxn id="57" idx="1"/>
          </p:cNvCxnSpPr>
          <p:nvPr/>
        </p:nvCxnSpPr>
        <p:spPr>
          <a:xfrm>
            <a:off x="11657966" y="15852598"/>
            <a:ext cx="16165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47" idx="3"/>
            <a:endCxn id="57" idx="2"/>
          </p:cNvCxnSpPr>
          <p:nvPr/>
        </p:nvCxnSpPr>
        <p:spPr>
          <a:xfrm flipV="1">
            <a:off x="13021509" y="16514317"/>
            <a:ext cx="1829608" cy="2595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/>
          <p:cNvSpPr txBox="1"/>
          <p:nvPr/>
        </p:nvSpPr>
        <p:spPr>
          <a:xfrm rot="1584405">
            <a:off x="10594428" y="13615503"/>
            <a:ext cx="4256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Output Time</a:t>
            </a:r>
          </a:p>
          <a:p>
            <a:pPr algn="ctr"/>
            <a:r>
              <a:rPr lang="en-US" sz="2800" b="1" dirty="0" smtClean="0"/>
              <a:t>Series Analysis</a:t>
            </a:r>
            <a:endParaRPr lang="en-US" sz="2800" b="1" dirty="0"/>
          </a:p>
        </p:txBody>
      </p:sp>
      <p:pic>
        <p:nvPicPr>
          <p:cNvPr id="1039" name="Picture 10" descr="C:\Users\amitche5\Desktop\PPT_materials\Study_Area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982" y="6158215"/>
            <a:ext cx="6734131" cy="52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mitche5\Desktop\PPT_materials\ETOPO_Base_Map.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189" y="6001364"/>
            <a:ext cx="6957478" cy="53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/>
          <p:cNvCxnSpPr/>
          <p:nvPr/>
        </p:nvCxnSpPr>
        <p:spPr>
          <a:xfrm flipV="1">
            <a:off x="18493483" y="6480815"/>
            <a:ext cx="2571006" cy="235430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>
            <a:off x="18677097" y="10400629"/>
            <a:ext cx="2366844" cy="60425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</TotalTime>
  <Words>513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Andrew Nguyen</cp:lastModifiedBy>
  <cp:revision>108</cp:revision>
  <dcterms:created xsi:type="dcterms:W3CDTF">2015-06-02T14:58:58Z</dcterms:created>
  <dcterms:modified xsi:type="dcterms:W3CDTF">2015-07-03T09:22:44Z</dcterms:modified>
</cp:coreProperties>
</file>