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94711" autoAdjust="0"/>
  </p:normalViewPr>
  <p:slideViewPr>
    <p:cSldViewPr snapToGrid="0">
      <p:cViewPr>
        <p:scale>
          <a:sx n="91" d="100"/>
          <a:sy n="91" d="100"/>
        </p:scale>
        <p:origin x="-402" y="-480"/>
      </p:cViewPr>
      <p:guideLst>
        <p:guide orient="horz" pos="2160"/>
        <p:guide pos="2880"/>
      </p:guideLst>
    </p:cSldViewPr>
  </p:slideViewPr>
  <p:outlineViewPr>
    <p:cViewPr>
      <p:scale>
        <a:sx n="33" d="100"/>
        <a:sy n="33" d="100"/>
      </p:scale>
      <p:origin x="0" y="0"/>
    </p:cViewPr>
  </p:outlineViewPr>
  <p:notesTextViewPr>
    <p:cViewPr>
      <p:scale>
        <a:sx n="1" d="1"/>
        <a:sy n="1" d="1"/>
      </p:scale>
      <p:origin x="0" y="30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776AD-4AF7-48FD-B8BA-7275210BDC25}" type="datetimeFigureOut">
              <a:rPr lang="en-US" smtClean="0"/>
              <a:t>11/19/2015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07FC8-2263-4CA5-92C7-5FFA54C540D0}" type="slidenum">
              <a:rPr lang="en-US" smtClean="0"/>
              <a:t>‹#›</a:t>
            </a:fld>
            <a:endParaRPr lang="en-US"/>
          </a:p>
        </p:txBody>
      </p:sp>
    </p:spTree>
    <p:extLst>
      <p:ext uri="{BB962C8B-B14F-4D97-AF65-F5344CB8AC3E}">
        <p14:creationId xmlns:p14="http://schemas.microsoft.com/office/powerpoint/2010/main" val="100817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Front (left, </a:t>
            </a:r>
            <a:r>
              <a:rPr lang="en-US" dirty="0" err="1" smtClean="0"/>
              <a:t>centre</a:t>
            </a:r>
            <a:r>
              <a:rPr lang="en-US" dirty="0" smtClean="0"/>
              <a:t>, right inside)</a:t>
            </a:r>
            <a:endParaRPr lang="en-US" dirty="0"/>
          </a:p>
        </p:txBody>
      </p:sp>
      <p:sp>
        <p:nvSpPr>
          <p:cNvPr id="4" name="Slide Number Placeholder 3"/>
          <p:cNvSpPr>
            <a:spLocks noGrp="1"/>
          </p:cNvSpPr>
          <p:nvPr>
            <p:ph type="sldNum" sz="quarter" idx="10"/>
          </p:nvPr>
        </p:nvSpPr>
        <p:spPr/>
        <p:txBody>
          <a:bodyPr/>
          <a:lstStyle/>
          <a:p>
            <a:fld id="{92C07FC8-2263-4CA5-92C7-5FFA54C540D0}" type="slidenum">
              <a:rPr lang="en-US" smtClean="0"/>
              <a:t>1</a:t>
            </a:fld>
            <a:endParaRPr lang="en-US"/>
          </a:p>
        </p:txBody>
      </p:sp>
    </p:spTree>
    <p:extLst>
      <p:ext uri="{BB962C8B-B14F-4D97-AF65-F5344CB8AC3E}">
        <p14:creationId xmlns:p14="http://schemas.microsoft.com/office/powerpoint/2010/main" val="41091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Back (second cover, backside,</a:t>
            </a:r>
            <a:r>
              <a:rPr lang="en-US" baseline="0" dirty="0" smtClean="0"/>
              <a:t> main cover</a:t>
            </a:r>
            <a:r>
              <a:rPr lang="en-US" baseline="0" dirty="0" smtClean="0"/>
              <a:t>)</a:t>
            </a:r>
            <a:r>
              <a:rPr lang="en-US" sz="1200" b="1" kern="1200" dirty="0" smtClean="0">
                <a:solidFill>
                  <a:schemeClr val="tx1"/>
                </a:solidFill>
                <a:effectLst/>
                <a:latin typeface="+mn-lt"/>
                <a:ea typeface="+mn-ea"/>
                <a:cs typeface="+mn-cs"/>
              </a:rPr>
              <a:t> Figure 3.</a:t>
            </a:r>
            <a:r>
              <a:rPr lang="en-US" sz="1200" b="0" kern="1200" dirty="0" smtClean="0">
                <a:solidFill>
                  <a:schemeClr val="tx1"/>
                </a:solidFill>
                <a:effectLst/>
                <a:latin typeface="+mn-lt"/>
                <a:ea typeface="+mn-ea"/>
                <a:cs typeface="+mn-cs"/>
              </a:rPr>
              <a:t>  A true color composition of the Lower York River, created from Landsat bands 4, 3, and 2.  Circled in red are three boats that were traveling in the river at the time the Landsat 8 OLI captured the image.  The movement of boats like these in the water may have shifted the location of algae in the water, and thus affected the locations of detected chlorophyll in the Landsat 8 OLI data and the VIMS data cruise data.</a:t>
            </a:r>
            <a:endParaRPr lang="en-US" sz="1200" b="1" kern="1200" dirty="0" smtClean="0">
              <a:solidFill>
                <a:schemeClr val="tx1"/>
              </a:solidFill>
              <a:effectLst/>
              <a:latin typeface="+mn-lt"/>
              <a:ea typeface="+mn-ea"/>
              <a:cs typeface="+mn-cs"/>
            </a:endParaRPr>
          </a:p>
          <a:p>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92C07FC8-2263-4CA5-92C7-5FFA54C540D0}" type="slidenum">
              <a:rPr lang="en-US" smtClean="0"/>
              <a:t>2</a:t>
            </a:fld>
            <a:endParaRPr lang="en-US"/>
          </a:p>
        </p:txBody>
      </p:sp>
    </p:spTree>
    <p:extLst>
      <p:ext uri="{BB962C8B-B14F-4D97-AF65-F5344CB8AC3E}">
        <p14:creationId xmlns:p14="http://schemas.microsoft.com/office/powerpoint/2010/main" val="84751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CC92FC-3858-4CD0-9E82-6A75D7779E53}"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22927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0BFD74-C1C6-48B0-BAFC-8CF20744DEB8}"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372999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9F654E-4441-4CCA-852F-2A9996BE8435}"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360157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F0D73C-C7EF-4079-8400-3B49DFD80173}"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8105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47FF5-8013-4E11-B04D-FFEF7C32CE53}" type="datetime1">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181704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A76C36-EC8A-4A0D-A49A-4D36C0BAE130}"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382934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361B0F-D2BE-48B9-97A8-161390108392}" type="datetime1">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125223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2D1E5A-6A5F-41E8-8AE6-E695CB2D2AF8}" type="datetime1">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19839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F28A6-8BAA-4BF8-B1D5-A036700D2752}" type="datetime1">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225813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67170A-FE23-4189-B05C-61969ED4639F}"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321562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7BD0BC-F481-47E9-9713-6783680D5801}" type="datetime1">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EF0BC-20D3-42C1-9D7B-05DC720BBC1A}" type="slidenum">
              <a:rPr lang="en-US" smtClean="0"/>
              <a:t>‹#›</a:t>
            </a:fld>
            <a:endParaRPr lang="en-US"/>
          </a:p>
        </p:txBody>
      </p:sp>
    </p:spTree>
    <p:extLst>
      <p:ext uri="{BB962C8B-B14F-4D97-AF65-F5344CB8AC3E}">
        <p14:creationId xmlns:p14="http://schemas.microsoft.com/office/powerpoint/2010/main" val="322123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3CBFC1-9C93-4C6C-9FA6-18C7BCF1994A}" type="datetime1">
              <a:rPr lang="en-US" smtClean="0"/>
              <a:t>11/19/2015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EF0BC-20D3-42C1-9D7B-05DC720BBC1A}" type="slidenum">
              <a:rPr lang="en-US" smtClean="0"/>
              <a:t>‹#›</a:t>
            </a:fld>
            <a:endParaRPr lang="en-US"/>
          </a:p>
        </p:txBody>
      </p:sp>
    </p:spTree>
    <p:extLst>
      <p:ext uri="{BB962C8B-B14F-4D97-AF65-F5344CB8AC3E}">
        <p14:creationId xmlns:p14="http://schemas.microsoft.com/office/powerpoint/2010/main" val="23863625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911" y="-225959"/>
            <a:ext cx="2584814" cy="974102"/>
          </a:xfrm>
        </p:spPr>
        <p:txBody>
          <a:bodyPr>
            <a:normAutofit/>
          </a:bodyPr>
          <a:lstStyle/>
          <a:p>
            <a:pPr algn="ctr"/>
            <a:r>
              <a:rPr lang="en-US" sz="2700" b="1" dirty="0">
                <a:solidFill>
                  <a:schemeClr val="accent1"/>
                </a:solidFill>
                <a:latin typeface="+mn-lt"/>
              </a:rPr>
              <a:t>Overview</a:t>
            </a:r>
            <a:endParaRPr lang="en-US" sz="2700" dirty="0">
              <a:latin typeface="+mn-lt"/>
            </a:endParaRPr>
          </a:p>
        </p:txBody>
      </p:sp>
      <p:sp>
        <p:nvSpPr>
          <p:cNvPr id="8" name="TextBox 7"/>
          <p:cNvSpPr txBox="1"/>
          <p:nvPr/>
        </p:nvSpPr>
        <p:spPr>
          <a:xfrm>
            <a:off x="6268538" y="3082607"/>
            <a:ext cx="2584814" cy="946413"/>
          </a:xfrm>
          <a:prstGeom prst="rect">
            <a:avLst/>
          </a:prstGeom>
          <a:noFill/>
        </p:spPr>
        <p:txBody>
          <a:bodyPr wrap="square" rtlCol="0">
            <a:spAutoFit/>
          </a:bodyPr>
          <a:lstStyle/>
          <a:p>
            <a:pPr algn="just"/>
            <a:r>
              <a:rPr lang="en-US" sz="1050" dirty="0">
                <a:solidFill>
                  <a:schemeClr val="tx1">
                    <a:lumMod val="50000"/>
                  </a:schemeClr>
                </a:solidFill>
              </a:rPr>
              <a:t>The Virginia Water Resources II NASA DEVELOP team created a tool which takes raw Landsat 8 data and produces two image composites used to identify chlorophyll.</a:t>
            </a:r>
          </a:p>
          <a:p>
            <a:endParaRPr lang="en-US" sz="1400" dirty="0"/>
          </a:p>
        </p:txBody>
      </p:sp>
      <p:sp>
        <p:nvSpPr>
          <p:cNvPr id="9" name="TextBox 8"/>
          <p:cNvSpPr txBox="1"/>
          <p:nvPr/>
        </p:nvSpPr>
        <p:spPr>
          <a:xfrm>
            <a:off x="3261903" y="7176"/>
            <a:ext cx="2584814" cy="507831"/>
          </a:xfrm>
          <a:prstGeom prst="rect">
            <a:avLst/>
          </a:prstGeom>
          <a:noFill/>
        </p:spPr>
        <p:txBody>
          <a:bodyPr wrap="square" rtlCol="0">
            <a:spAutoFit/>
          </a:bodyPr>
          <a:lstStyle/>
          <a:p>
            <a:pPr algn="ctr"/>
            <a:r>
              <a:rPr lang="en-US" sz="2700" b="1" dirty="0">
                <a:solidFill>
                  <a:schemeClr val="accent1"/>
                </a:solidFill>
              </a:rPr>
              <a:t>Concerns</a:t>
            </a:r>
            <a:endParaRPr lang="en-US" sz="2700" dirty="0"/>
          </a:p>
        </p:txBody>
      </p:sp>
      <p:sp>
        <p:nvSpPr>
          <p:cNvPr id="10" name="TextBox 9"/>
          <p:cNvSpPr txBox="1"/>
          <p:nvPr/>
        </p:nvSpPr>
        <p:spPr>
          <a:xfrm>
            <a:off x="6295989" y="10464"/>
            <a:ext cx="2584814" cy="507831"/>
          </a:xfrm>
          <a:prstGeom prst="rect">
            <a:avLst/>
          </a:prstGeom>
          <a:noFill/>
        </p:spPr>
        <p:txBody>
          <a:bodyPr wrap="square" rtlCol="0">
            <a:spAutoFit/>
          </a:bodyPr>
          <a:lstStyle/>
          <a:p>
            <a:pPr algn="ctr"/>
            <a:r>
              <a:rPr lang="en-US" sz="2700" b="1" dirty="0">
                <a:solidFill>
                  <a:schemeClr val="accent1"/>
                </a:solidFill>
              </a:rPr>
              <a:t>Results</a:t>
            </a:r>
            <a:endParaRPr lang="en-US" sz="2700" dirty="0"/>
          </a:p>
        </p:txBody>
      </p:sp>
      <p:sp>
        <p:nvSpPr>
          <p:cNvPr id="27" name="Rectangle 26"/>
          <p:cNvSpPr/>
          <p:nvPr/>
        </p:nvSpPr>
        <p:spPr>
          <a:xfrm>
            <a:off x="6295989" y="5338962"/>
            <a:ext cx="2581358" cy="1223412"/>
          </a:xfrm>
          <a:prstGeom prst="rect">
            <a:avLst/>
          </a:prstGeom>
        </p:spPr>
        <p:txBody>
          <a:bodyPr wrap="square">
            <a:spAutoFit/>
          </a:bodyPr>
          <a:lstStyle/>
          <a:p>
            <a:pPr algn="just"/>
            <a:r>
              <a:rPr lang="en-US" sz="1050" dirty="0"/>
              <a:t>The data is taken in by the python code. Two final images are created with chlorophyll concentration gradients. The green areas show lower concentrations of chlorophyll whereas the red areas show higher concentrations of chlorophyll, and higher probability of a HAB hotspot.</a:t>
            </a:r>
          </a:p>
        </p:txBody>
      </p:sp>
      <p:pic>
        <p:nvPicPr>
          <p:cNvPr id="7" name="Picture 6"/>
          <p:cNvPicPr>
            <a:picLocks noChangeAspect="1"/>
          </p:cNvPicPr>
          <p:nvPr/>
        </p:nvPicPr>
        <p:blipFill>
          <a:blip r:embed="rId3"/>
          <a:stretch>
            <a:fillRect/>
          </a:stretch>
        </p:blipFill>
        <p:spPr>
          <a:xfrm>
            <a:off x="6321189" y="724796"/>
            <a:ext cx="2479510" cy="19549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ctangle 13"/>
          <p:cNvSpPr/>
          <p:nvPr/>
        </p:nvSpPr>
        <p:spPr>
          <a:xfrm>
            <a:off x="330454" y="2645855"/>
            <a:ext cx="2509627" cy="4131900"/>
          </a:xfrm>
          <a:prstGeom prst="rect">
            <a:avLst/>
          </a:prstGeom>
        </p:spPr>
        <p:txBody>
          <a:bodyPr wrap="square">
            <a:spAutoFit/>
          </a:bodyPr>
          <a:lstStyle/>
          <a:p>
            <a:pPr algn="just"/>
            <a:r>
              <a:rPr lang="en-US" sz="1050" dirty="0"/>
              <a:t>The population of the Chesapeake Bay Watershed is currently approaching 18 million people. As a result, increases in urban and agricultural land use have led to higher concentrations of nutrient runoff into the Chesapeake Bay and its estuaries. High concentrations of </a:t>
            </a:r>
            <a:r>
              <a:rPr lang="en-US" sz="1050" dirty="0" smtClean="0"/>
              <a:t>nitrogen </a:t>
            </a:r>
            <a:r>
              <a:rPr lang="en-US" sz="1050" dirty="0"/>
              <a:t>and phosphorus in the water trigger the excessive growth of algae, known as </a:t>
            </a:r>
            <a:r>
              <a:rPr lang="en-US" sz="1050" b="1" dirty="0">
                <a:solidFill>
                  <a:schemeClr val="accent1">
                    <a:lumMod val="50000"/>
                  </a:schemeClr>
                </a:solidFill>
              </a:rPr>
              <a:t>Harmful Algal Blooms</a:t>
            </a:r>
            <a:r>
              <a:rPr lang="en-US" sz="1050" dirty="0"/>
              <a:t>, or HABs. </a:t>
            </a:r>
          </a:p>
          <a:p>
            <a:pPr algn="just"/>
            <a:r>
              <a:rPr lang="en-US" sz="1050" dirty="0"/>
              <a:t>Harmful Algal Blooms degrade water quality and negatively affect human and marine life  by:</a:t>
            </a:r>
          </a:p>
          <a:p>
            <a:pPr algn="just"/>
            <a:endParaRPr lang="en-US" sz="1050" dirty="0"/>
          </a:p>
          <a:p>
            <a:pPr marL="158265" indent="-158265" algn="just">
              <a:buFont typeface="Arial" panose="020B0604020202020204" pitchFamily="34" charset="0"/>
              <a:buChar char="•"/>
            </a:pPr>
            <a:r>
              <a:rPr lang="en-US" sz="1050" b="1" dirty="0">
                <a:solidFill>
                  <a:schemeClr val="accent1">
                    <a:lumMod val="50000"/>
                  </a:schemeClr>
                </a:solidFill>
              </a:rPr>
              <a:t>Blocking Sunlight</a:t>
            </a:r>
          </a:p>
          <a:p>
            <a:pPr marL="158265" indent="-158265" algn="just">
              <a:buFont typeface="Arial" panose="020B0604020202020204" pitchFamily="34" charset="0"/>
              <a:buChar char="•"/>
            </a:pPr>
            <a:r>
              <a:rPr lang="en-US" sz="1050" b="1" dirty="0">
                <a:solidFill>
                  <a:schemeClr val="accent1">
                    <a:lumMod val="50000"/>
                  </a:schemeClr>
                </a:solidFill>
              </a:rPr>
              <a:t>Depleting Oxygen</a:t>
            </a:r>
          </a:p>
          <a:p>
            <a:pPr marL="158265" indent="-158265" algn="just">
              <a:buFont typeface="Arial" panose="020B0604020202020204" pitchFamily="34" charset="0"/>
              <a:buChar char="•"/>
            </a:pPr>
            <a:r>
              <a:rPr lang="en-US" sz="1050" b="1" dirty="0">
                <a:solidFill>
                  <a:schemeClr val="accent1">
                    <a:lumMod val="50000"/>
                  </a:schemeClr>
                </a:solidFill>
              </a:rPr>
              <a:t>Producing Toxins</a:t>
            </a:r>
          </a:p>
          <a:p>
            <a:pPr algn="just"/>
            <a:endParaRPr lang="en-US" sz="1050" b="1" dirty="0"/>
          </a:p>
          <a:p>
            <a:pPr algn="just"/>
            <a:r>
              <a:rPr lang="en-US" sz="1050" dirty="0"/>
              <a:t>Since the total area of the Bay is too large to continuously monitor and current methods do not allow for the desired real-time monitoring of the area, a more efficient and cost-effective method of identifying HABs is necessary to protect the Chesapeake Bay.</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637" y="765633"/>
            <a:ext cx="2434442" cy="1482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1" name="Rectangle 30"/>
          <p:cNvSpPr/>
          <p:nvPr/>
        </p:nvSpPr>
        <p:spPr>
          <a:xfrm>
            <a:off x="3258232" y="2849958"/>
            <a:ext cx="2592157" cy="2031325"/>
          </a:xfrm>
          <a:prstGeom prst="rect">
            <a:avLst/>
          </a:prstGeom>
        </p:spPr>
        <p:txBody>
          <a:bodyPr wrap="square">
            <a:spAutoFit/>
          </a:bodyPr>
          <a:lstStyle/>
          <a:p>
            <a:pPr algn="just"/>
            <a:r>
              <a:rPr lang="en-US" sz="1050" dirty="0"/>
              <a:t>Harmful Algal Blooms may:</a:t>
            </a:r>
          </a:p>
          <a:p>
            <a:pPr algn="just"/>
            <a:endParaRPr lang="en-US" sz="1050" b="1" dirty="0"/>
          </a:p>
          <a:p>
            <a:pPr marL="158265" indent="-158265" algn="just">
              <a:buFont typeface="Arial" panose="020B0604020202020204" pitchFamily="34" charset="0"/>
              <a:buChar char="•"/>
            </a:pPr>
            <a:r>
              <a:rPr lang="en-US" sz="1050" b="1" dirty="0">
                <a:solidFill>
                  <a:schemeClr val="accent1">
                    <a:lumMod val="50000"/>
                  </a:schemeClr>
                </a:solidFill>
              </a:rPr>
              <a:t>Produce unpleasant-smelling toxins</a:t>
            </a:r>
          </a:p>
          <a:p>
            <a:pPr marL="158265" indent="-158265" algn="just">
              <a:buFont typeface="Arial" panose="020B0604020202020204" pitchFamily="34" charset="0"/>
              <a:buChar char="•"/>
            </a:pPr>
            <a:r>
              <a:rPr lang="en-US" sz="1050" b="1" dirty="0">
                <a:solidFill>
                  <a:schemeClr val="accent1">
                    <a:lumMod val="50000"/>
                  </a:schemeClr>
                </a:solidFill>
              </a:rPr>
              <a:t>Mutate and contaminate organisms</a:t>
            </a:r>
          </a:p>
          <a:p>
            <a:pPr marL="158265" indent="-158265" algn="just">
              <a:buFont typeface="Arial" panose="020B0604020202020204" pitchFamily="34" charset="0"/>
              <a:buChar char="•"/>
            </a:pPr>
            <a:r>
              <a:rPr lang="en-US" sz="1050" b="1" dirty="0">
                <a:solidFill>
                  <a:schemeClr val="accent1">
                    <a:lumMod val="50000"/>
                  </a:schemeClr>
                </a:solidFill>
              </a:rPr>
              <a:t>Require beach closures to ensure safety</a:t>
            </a:r>
          </a:p>
          <a:p>
            <a:pPr marL="158265" indent="-158265" algn="just">
              <a:buFont typeface="Arial" panose="020B0604020202020204" pitchFamily="34" charset="0"/>
              <a:buChar char="•"/>
            </a:pPr>
            <a:r>
              <a:rPr lang="en-US" sz="1050" b="1" dirty="0">
                <a:solidFill>
                  <a:schemeClr val="accent1">
                    <a:lumMod val="50000"/>
                  </a:schemeClr>
                </a:solidFill>
              </a:rPr>
              <a:t>Cause massive fish mortality events </a:t>
            </a:r>
          </a:p>
          <a:p>
            <a:pPr algn="just"/>
            <a:endParaRPr lang="en-US" sz="1050" dirty="0"/>
          </a:p>
          <a:p>
            <a:pPr algn="just"/>
            <a:r>
              <a:rPr lang="en-US" sz="1050" dirty="0"/>
              <a:t>As fishing, oyster harvesting, and tourism are three major economic industries for Virginia’s coastal communities, HABs pose serious threats to the economic security of the area.</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434" y="741184"/>
            <a:ext cx="2475753" cy="1732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8308" y="5070620"/>
            <a:ext cx="1754491" cy="1312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4" name="Picture 33"/>
          <p:cNvPicPr>
            <a:picLocks noChangeAspect="1"/>
          </p:cNvPicPr>
          <p:nvPr/>
        </p:nvPicPr>
        <p:blipFill>
          <a:blip r:embed="rId7"/>
          <a:stretch>
            <a:fillRect/>
          </a:stretch>
        </p:blipFill>
        <p:spPr>
          <a:xfrm>
            <a:off x="6249780" y="4006729"/>
            <a:ext cx="1336888" cy="1155352"/>
          </a:xfrm>
          <a:prstGeom prst="rect">
            <a:avLst/>
          </a:prstGeom>
        </p:spPr>
      </p:pic>
      <p:pic>
        <p:nvPicPr>
          <p:cNvPr id="35" name="Picture 34"/>
          <p:cNvPicPr>
            <a:picLocks noChangeAspect="1"/>
          </p:cNvPicPr>
          <p:nvPr/>
        </p:nvPicPr>
        <p:blipFill>
          <a:blip r:embed="rId8"/>
          <a:stretch>
            <a:fillRect/>
          </a:stretch>
        </p:blipFill>
        <p:spPr>
          <a:xfrm>
            <a:off x="7586670" y="3987179"/>
            <a:ext cx="1357499" cy="1156147"/>
          </a:xfrm>
          <a:prstGeom prst="rect">
            <a:avLst/>
          </a:prstGeom>
        </p:spPr>
      </p:pic>
      <p:sp>
        <p:nvSpPr>
          <p:cNvPr id="2" name="Rectangle 1"/>
          <p:cNvSpPr/>
          <p:nvPr/>
        </p:nvSpPr>
        <p:spPr>
          <a:xfrm>
            <a:off x="3504757" y="2562678"/>
            <a:ext cx="2224118" cy="205890"/>
          </a:xfrm>
          <a:prstGeom prst="rect">
            <a:avLst/>
          </a:prstGeom>
        </p:spPr>
        <p:txBody>
          <a:bodyPr wrap="square">
            <a:spAutoFit/>
          </a:bodyPr>
          <a:lstStyle/>
          <a:p>
            <a:r>
              <a:rPr lang="en-US" sz="738" dirty="0"/>
              <a:t>Jennifer Graham. Harmful Algal Blooms. 10/19/2015</a:t>
            </a:r>
          </a:p>
        </p:txBody>
      </p:sp>
      <p:sp>
        <p:nvSpPr>
          <p:cNvPr id="3" name="Rectangle 2"/>
          <p:cNvSpPr/>
          <p:nvPr/>
        </p:nvSpPr>
        <p:spPr>
          <a:xfrm>
            <a:off x="3612964" y="6454654"/>
            <a:ext cx="1882693" cy="319446"/>
          </a:xfrm>
          <a:prstGeom prst="rect">
            <a:avLst/>
          </a:prstGeom>
        </p:spPr>
        <p:txBody>
          <a:bodyPr wrap="square">
            <a:spAutoFit/>
          </a:bodyPr>
          <a:lstStyle/>
          <a:p>
            <a:r>
              <a:rPr lang="en-US" sz="738" dirty="0"/>
              <a:t>Mike Hooper. Dead Fish Washed Ashore during Golden Alga Toxic Bloom. 10/19/15</a:t>
            </a:r>
          </a:p>
        </p:txBody>
      </p:sp>
      <p:sp>
        <p:nvSpPr>
          <p:cNvPr id="5" name="Rectangle 4"/>
          <p:cNvSpPr/>
          <p:nvPr/>
        </p:nvSpPr>
        <p:spPr>
          <a:xfrm>
            <a:off x="713439" y="2320894"/>
            <a:ext cx="1835759" cy="205890"/>
          </a:xfrm>
          <a:prstGeom prst="rect">
            <a:avLst/>
          </a:prstGeom>
        </p:spPr>
        <p:txBody>
          <a:bodyPr wrap="none">
            <a:spAutoFit/>
          </a:bodyPr>
          <a:lstStyle/>
          <a:p>
            <a:r>
              <a:rPr lang="nl-NL" sz="738" dirty="0"/>
              <a:t>Wolfgang Vogelbein, York River, 8-17-2015</a:t>
            </a:r>
            <a:endParaRPr lang="en-US" sz="738" dirty="0"/>
          </a:p>
        </p:txBody>
      </p:sp>
    </p:spTree>
    <p:extLst>
      <p:ext uri="{BB962C8B-B14F-4D97-AF65-F5344CB8AC3E}">
        <p14:creationId xmlns:p14="http://schemas.microsoft.com/office/powerpoint/2010/main" val="4174238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714" y="291989"/>
            <a:ext cx="2584814" cy="974102"/>
          </a:xfrm>
        </p:spPr>
        <p:txBody>
          <a:bodyPr>
            <a:normAutofit/>
          </a:bodyPr>
          <a:lstStyle/>
          <a:p>
            <a:pPr algn="ctr"/>
            <a:r>
              <a:rPr lang="en-US" sz="2700" b="1" dirty="0">
                <a:solidFill>
                  <a:schemeClr val="accent1"/>
                </a:solidFill>
                <a:latin typeface="+mn-lt"/>
              </a:rPr>
              <a:t>What Can Be Done to Help?</a:t>
            </a:r>
            <a:endParaRPr lang="en-US" sz="2700" b="1" dirty="0">
              <a:latin typeface="+mn-lt"/>
            </a:endParaRPr>
          </a:p>
        </p:txBody>
      </p:sp>
      <p:pic>
        <p:nvPicPr>
          <p:cNvPr id="16" name="Content Placeholder 1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96677" y="2377706"/>
            <a:ext cx="1277539" cy="1060357"/>
          </a:xfrm>
        </p:spPr>
      </p:pic>
      <p:pic>
        <p:nvPicPr>
          <p:cNvPr id="17" name="Content Placeholder 1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653629" y="2324558"/>
            <a:ext cx="1120193" cy="1120193"/>
          </a:xfrm>
        </p:spPr>
      </p:pic>
      <p:sp>
        <p:nvSpPr>
          <p:cNvPr id="9" name="TextBox 8"/>
          <p:cNvSpPr txBox="1"/>
          <p:nvPr/>
        </p:nvSpPr>
        <p:spPr>
          <a:xfrm>
            <a:off x="3254626" y="1169152"/>
            <a:ext cx="2584814" cy="415498"/>
          </a:xfrm>
          <a:prstGeom prst="rect">
            <a:avLst/>
          </a:prstGeom>
          <a:noFill/>
        </p:spPr>
        <p:txBody>
          <a:bodyPr wrap="square" rtlCol="0">
            <a:spAutoFit/>
          </a:bodyPr>
          <a:lstStyle/>
          <a:p>
            <a:pPr algn="ctr"/>
            <a:r>
              <a:rPr lang="en-US" sz="2100" b="1" dirty="0">
                <a:solidFill>
                  <a:schemeClr val="accent1"/>
                </a:solidFill>
              </a:rPr>
              <a:t>Acknowledgements</a:t>
            </a:r>
            <a:r>
              <a:rPr lang="en-US" sz="1350" b="1" dirty="0">
                <a:solidFill>
                  <a:schemeClr val="accent1"/>
                </a:solidFill>
              </a:rPr>
              <a:t> </a:t>
            </a:r>
            <a:endParaRPr lang="en-US" sz="1350" dirty="0"/>
          </a:p>
        </p:txBody>
      </p:sp>
      <p:sp>
        <p:nvSpPr>
          <p:cNvPr id="10" name="TextBox 9"/>
          <p:cNvSpPr txBox="1"/>
          <p:nvPr/>
        </p:nvSpPr>
        <p:spPr>
          <a:xfrm>
            <a:off x="6268538" y="291989"/>
            <a:ext cx="2584814" cy="1754326"/>
          </a:xfrm>
          <a:prstGeom prst="rect">
            <a:avLst/>
          </a:prstGeom>
          <a:noFill/>
        </p:spPr>
        <p:txBody>
          <a:bodyPr wrap="square" rtlCol="0">
            <a:spAutoFit/>
          </a:bodyPr>
          <a:lstStyle/>
          <a:p>
            <a:pPr algn="ctr"/>
            <a:r>
              <a:rPr lang="en-US" sz="2700" b="1" dirty="0">
                <a:solidFill>
                  <a:schemeClr val="accent1"/>
                </a:solidFill>
              </a:rPr>
              <a:t>Virginia</a:t>
            </a:r>
          </a:p>
          <a:p>
            <a:pPr algn="ctr"/>
            <a:r>
              <a:rPr lang="en-US" sz="2700" b="1" dirty="0">
                <a:solidFill>
                  <a:schemeClr val="accent1"/>
                </a:solidFill>
              </a:rPr>
              <a:t>Water Resources </a:t>
            </a:r>
          </a:p>
          <a:p>
            <a:pPr algn="ctr"/>
            <a:r>
              <a:rPr lang="en-US" sz="1350" dirty="0"/>
              <a:t>Utilizing NASA Earth Observations to Identify Algal Hotspots in the Chesapeake Bay</a:t>
            </a:r>
          </a:p>
          <a:p>
            <a:endParaRPr lang="en-US" sz="1350" dirty="0"/>
          </a:p>
        </p:txBody>
      </p:sp>
      <p:sp>
        <p:nvSpPr>
          <p:cNvPr id="14" name="TextBox 13"/>
          <p:cNvSpPr txBox="1"/>
          <p:nvPr/>
        </p:nvSpPr>
        <p:spPr>
          <a:xfrm>
            <a:off x="321377" y="3278722"/>
            <a:ext cx="2621848" cy="3690369"/>
          </a:xfrm>
          <a:prstGeom prst="rect">
            <a:avLst/>
          </a:prstGeom>
          <a:noFill/>
        </p:spPr>
        <p:txBody>
          <a:bodyPr wrap="square" rtlCol="0">
            <a:spAutoFit/>
          </a:bodyPr>
          <a:lstStyle/>
          <a:p>
            <a:pPr algn="just"/>
            <a:r>
              <a:rPr lang="en-US" sz="1050" dirty="0"/>
              <a:t>A 24 hour HAB Hotline has been established and community members are asked to report suspicious colors, smells, or fish kills in their areas. When HABs are detected or reported, the response team can collect samples that are analyzed at different institutions depending on the nature of the report. The VA Health Department is then able to determine future actions based on guidelines set by the Clean Water Act and State of Virginia Water Quality Standards.</a:t>
            </a:r>
          </a:p>
          <a:p>
            <a:pPr algn="just"/>
            <a:endParaRPr lang="en-US" sz="1050" dirty="0"/>
          </a:p>
          <a:p>
            <a:pPr algn="just"/>
            <a:r>
              <a:rPr lang="en-US" sz="1050" b="1" dirty="0"/>
              <a:t>To report any suspicious phenomena in the Chesapeake Bay area, contact the HAB Hotline:  </a:t>
            </a:r>
            <a:endParaRPr lang="en-US" sz="1050" b="1" dirty="0" smtClean="0"/>
          </a:p>
          <a:p>
            <a:pPr algn="just"/>
            <a:endParaRPr lang="en-US" sz="1050" b="1" dirty="0"/>
          </a:p>
          <a:p>
            <a:pPr algn="just"/>
            <a:r>
              <a:rPr lang="en-US" sz="1050" b="1" dirty="0">
                <a:solidFill>
                  <a:schemeClr val="accent1">
                    <a:lumMod val="50000"/>
                  </a:schemeClr>
                </a:solidFill>
              </a:rPr>
              <a:t>1-888-238-6154</a:t>
            </a:r>
          </a:p>
          <a:p>
            <a:pPr algn="just"/>
            <a:endParaRPr lang="en-US" sz="1000" dirty="0"/>
          </a:p>
          <a:p>
            <a:pPr algn="just"/>
            <a:r>
              <a:rPr lang="en-US" sz="1050" dirty="0"/>
              <a:t>Virginia Department of Health Website:</a:t>
            </a:r>
          </a:p>
          <a:p>
            <a:pPr algn="just"/>
            <a:r>
              <a:rPr lang="en-US" sz="831" dirty="0">
                <a:solidFill>
                  <a:schemeClr val="accent1">
                    <a:lumMod val="50000"/>
                  </a:schemeClr>
                </a:solidFill>
              </a:rPr>
              <a:t>https://</a:t>
            </a:r>
            <a:r>
              <a:rPr lang="en-US" sz="831" dirty="0" smtClean="0">
                <a:solidFill>
                  <a:schemeClr val="accent1">
                    <a:lumMod val="50000"/>
                  </a:schemeClr>
                </a:solidFill>
              </a:rPr>
              <a:t>www.vdh.virginia.gov/epidemiology/DEE/HABS/</a:t>
            </a:r>
            <a:endParaRPr lang="en-US" sz="831" dirty="0">
              <a:solidFill>
                <a:schemeClr val="accent1">
                  <a:lumMod val="50000"/>
                </a:schemeClr>
              </a:solidFill>
            </a:endParaRPr>
          </a:p>
          <a:p>
            <a:pPr algn="just"/>
            <a:r>
              <a:rPr lang="en-US" sz="900" dirty="0"/>
              <a:t>	</a:t>
            </a:r>
          </a:p>
          <a:p>
            <a:pPr algn="just"/>
            <a:endParaRPr lang="en-US" sz="900" dirty="0"/>
          </a:p>
          <a:p>
            <a:pPr algn="just"/>
            <a:endParaRPr lang="en-US" sz="900" dirty="0"/>
          </a:p>
        </p:txBody>
      </p:sp>
      <p:sp>
        <p:nvSpPr>
          <p:cNvPr id="15" name="TextBox 14"/>
          <p:cNvSpPr txBox="1"/>
          <p:nvPr/>
        </p:nvSpPr>
        <p:spPr>
          <a:xfrm>
            <a:off x="3216299" y="1981982"/>
            <a:ext cx="2584814" cy="3647152"/>
          </a:xfrm>
          <a:prstGeom prst="rect">
            <a:avLst/>
          </a:prstGeom>
          <a:noFill/>
        </p:spPr>
        <p:txBody>
          <a:bodyPr wrap="square" rtlCol="0">
            <a:spAutoFit/>
          </a:bodyPr>
          <a:lstStyle/>
          <a:p>
            <a:pPr algn="ctr"/>
            <a:r>
              <a:rPr lang="en-US" sz="1050" b="1" dirty="0">
                <a:solidFill>
                  <a:schemeClr val="accent1">
                    <a:lumMod val="50000"/>
                  </a:schemeClr>
                </a:solidFill>
              </a:rPr>
              <a:t>DEVELOP Location</a:t>
            </a:r>
          </a:p>
          <a:p>
            <a:pPr algn="ctr"/>
            <a:r>
              <a:rPr lang="en-US" sz="1050" dirty="0"/>
              <a:t>NASA DEVELOP Wise,</a:t>
            </a:r>
          </a:p>
          <a:p>
            <a:pPr algn="ctr"/>
            <a:r>
              <a:rPr lang="en-US" sz="1050" dirty="0"/>
              <a:t>NASA Langley Research Centre </a:t>
            </a:r>
          </a:p>
          <a:p>
            <a:pPr algn="ctr"/>
            <a:endParaRPr lang="en-US" sz="1050" dirty="0"/>
          </a:p>
          <a:p>
            <a:pPr algn="ctr"/>
            <a:r>
              <a:rPr lang="en-US" sz="1050" b="1" dirty="0">
                <a:solidFill>
                  <a:schemeClr val="accent1">
                    <a:lumMod val="50000"/>
                  </a:schemeClr>
                </a:solidFill>
              </a:rPr>
              <a:t>NASA Earth Observations</a:t>
            </a:r>
          </a:p>
          <a:p>
            <a:pPr algn="ctr"/>
            <a:r>
              <a:rPr lang="en-US" sz="1050" dirty="0"/>
              <a:t>Landsat 8 OLI</a:t>
            </a:r>
          </a:p>
          <a:p>
            <a:pPr algn="ctr"/>
            <a:endParaRPr lang="en-US" sz="1050" dirty="0"/>
          </a:p>
          <a:p>
            <a:pPr algn="ctr"/>
            <a:r>
              <a:rPr lang="en-US" sz="1050" b="1" dirty="0">
                <a:solidFill>
                  <a:schemeClr val="accent1">
                    <a:lumMod val="50000"/>
                  </a:schemeClr>
                </a:solidFill>
              </a:rPr>
              <a:t>Partners</a:t>
            </a:r>
          </a:p>
          <a:p>
            <a:pPr algn="ctr"/>
            <a:r>
              <a:rPr lang="en-US" sz="1050" dirty="0"/>
              <a:t>Dr. Kim Reece, Virginia Institute of Marine Science</a:t>
            </a:r>
          </a:p>
          <a:p>
            <a:pPr algn="ctr"/>
            <a:r>
              <a:rPr lang="en-US" sz="1050" dirty="0"/>
              <a:t>Russ Baxter, Virginia Deputy Secretary of Natural Resources for the Chesapeake Bay</a:t>
            </a:r>
          </a:p>
          <a:p>
            <a:pPr algn="ctr"/>
            <a:r>
              <a:rPr lang="en-US" sz="1050" dirty="0"/>
              <a:t>Will </a:t>
            </a:r>
            <a:r>
              <a:rPr lang="en-US" sz="1050" dirty="0" err="1"/>
              <a:t>Hunley</a:t>
            </a:r>
            <a:r>
              <a:rPr lang="en-US" sz="1050" dirty="0"/>
              <a:t>, Hampton Roads Sanitation Department</a:t>
            </a:r>
          </a:p>
          <a:p>
            <a:pPr algn="ctr"/>
            <a:r>
              <a:rPr lang="en-US" sz="1050" dirty="0"/>
              <a:t>Todd Egerton, Old Dominion University</a:t>
            </a:r>
          </a:p>
          <a:p>
            <a:pPr algn="ctr"/>
            <a:endParaRPr lang="en-US" sz="1050" dirty="0"/>
          </a:p>
          <a:p>
            <a:pPr algn="ctr"/>
            <a:r>
              <a:rPr lang="en-US" sz="1050" b="1" dirty="0">
                <a:solidFill>
                  <a:schemeClr val="accent1">
                    <a:lumMod val="50000"/>
                  </a:schemeClr>
                </a:solidFill>
              </a:rPr>
              <a:t>Advisors</a:t>
            </a:r>
          </a:p>
          <a:p>
            <a:pPr algn="ctr"/>
            <a:r>
              <a:rPr lang="en-US" sz="1050" dirty="0"/>
              <a:t>Dr. Kenton Ross [NASA DEVELOP National Program],</a:t>
            </a:r>
          </a:p>
          <a:p>
            <a:pPr algn="ctr"/>
            <a:r>
              <a:rPr lang="en-US" sz="1050" dirty="0"/>
              <a:t>Dr. DeWayne Cecil [Global Science and Technology Inc.],</a:t>
            </a:r>
          </a:p>
          <a:p>
            <a:pPr algn="ctr"/>
            <a:r>
              <a:rPr lang="en-US" sz="1050" dirty="0"/>
              <a:t>Melanie </a:t>
            </a:r>
            <a:r>
              <a:rPr lang="en-US" sz="1050" dirty="0" err="1"/>
              <a:t>Salyer</a:t>
            </a:r>
            <a:r>
              <a:rPr lang="en-US" sz="1050" dirty="0"/>
              <a:t> [NASA DEVELOP Wise]</a:t>
            </a:r>
          </a:p>
        </p:txBody>
      </p:sp>
      <p:sp>
        <p:nvSpPr>
          <p:cNvPr id="18" name="TextBox 17"/>
          <p:cNvSpPr txBox="1"/>
          <p:nvPr/>
        </p:nvSpPr>
        <p:spPr>
          <a:xfrm>
            <a:off x="6337051" y="5811809"/>
            <a:ext cx="2447788" cy="455702"/>
          </a:xfrm>
          <a:prstGeom prst="rect">
            <a:avLst/>
          </a:prstGeom>
          <a:noFill/>
        </p:spPr>
        <p:txBody>
          <a:bodyPr wrap="square" rtlCol="0">
            <a:spAutoFit/>
          </a:bodyPr>
          <a:lstStyle/>
          <a:p>
            <a:pPr algn="ctr"/>
            <a:r>
              <a:rPr lang="en-US" sz="787" dirty="0"/>
              <a:t>Authors: </a:t>
            </a:r>
          </a:p>
          <a:p>
            <a:pPr algn="ctr"/>
            <a:r>
              <a:rPr lang="en-US" sz="787" dirty="0" err="1"/>
              <a:t>Arika</a:t>
            </a:r>
            <a:r>
              <a:rPr lang="en-US" sz="787" dirty="0"/>
              <a:t> Egan (Project Lead), Zachary Tate, Jakub </a:t>
            </a:r>
            <a:r>
              <a:rPr lang="en-US" sz="787" dirty="0" err="1"/>
              <a:t>Blach</a:t>
            </a:r>
            <a:r>
              <a:rPr lang="en-US" sz="787" dirty="0"/>
              <a:t>, Jessica </a:t>
            </a:r>
            <a:r>
              <a:rPr lang="en-US" sz="787" dirty="0" err="1"/>
              <a:t>Jozwik</a:t>
            </a:r>
            <a:r>
              <a:rPr lang="en-US" sz="787" dirty="0"/>
              <a:t>, Tyler Rhodes.</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5920" y="4006573"/>
            <a:ext cx="2490053" cy="12367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775" y="1346398"/>
            <a:ext cx="2287098" cy="1492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p:cNvSpPr txBox="1"/>
          <p:nvPr/>
        </p:nvSpPr>
        <p:spPr>
          <a:xfrm>
            <a:off x="3216299" y="6061621"/>
            <a:ext cx="2584814" cy="205890"/>
          </a:xfrm>
          <a:prstGeom prst="rect">
            <a:avLst/>
          </a:prstGeom>
          <a:noFill/>
        </p:spPr>
        <p:txBody>
          <a:bodyPr wrap="square" rtlCol="0">
            <a:spAutoFit/>
          </a:bodyPr>
          <a:lstStyle/>
          <a:p>
            <a:r>
              <a:rPr lang="en-US" sz="738" dirty="0"/>
              <a:t>Cover photo credit: Wolfgang </a:t>
            </a:r>
            <a:r>
              <a:rPr lang="en-US" sz="738" dirty="0" err="1"/>
              <a:t>Vogelbein</a:t>
            </a:r>
            <a:r>
              <a:rPr lang="en-US" sz="738" dirty="0"/>
              <a:t>, York River, 8-17-2015</a:t>
            </a:r>
          </a:p>
        </p:txBody>
      </p:sp>
      <p:sp>
        <p:nvSpPr>
          <p:cNvPr id="3" name="Rectangle 2"/>
          <p:cNvSpPr/>
          <p:nvPr/>
        </p:nvSpPr>
        <p:spPr>
          <a:xfrm>
            <a:off x="695905" y="2918600"/>
            <a:ext cx="1835759" cy="205890"/>
          </a:xfrm>
          <a:prstGeom prst="rect">
            <a:avLst/>
          </a:prstGeom>
        </p:spPr>
        <p:txBody>
          <a:bodyPr wrap="none">
            <a:spAutoFit/>
          </a:bodyPr>
          <a:lstStyle/>
          <a:p>
            <a:r>
              <a:rPr lang="nl-NL" sz="738" dirty="0"/>
              <a:t>Wolfgang Vogelbein, York River, 8-17-2015</a:t>
            </a:r>
            <a:endParaRPr lang="en-US" sz="738" dirty="0"/>
          </a:p>
        </p:txBody>
      </p:sp>
    </p:spTree>
    <p:extLst>
      <p:ext uri="{BB962C8B-B14F-4D97-AF65-F5344CB8AC3E}">
        <p14:creationId xmlns:p14="http://schemas.microsoft.com/office/powerpoint/2010/main" val="74590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TotalTime>
  <Words>651</Words>
  <Application>Microsoft Office PowerPoint</Application>
  <PresentationFormat>On-screen Show (4:3)</PresentationFormat>
  <Paragraphs>64</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Overview</vt:lpstr>
      <vt:lpstr>What Can Be Done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DEVELOP-15</dc:creator>
  <cp:lastModifiedBy>DEVELOP4</cp:lastModifiedBy>
  <cp:revision>46</cp:revision>
  <cp:lastPrinted>2015-11-18T21:36:03Z</cp:lastPrinted>
  <dcterms:created xsi:type="dcterms:W3CDTF">2015-11-12T19:30:27Z</dcterms:created>
  <dcterms:modified xsi:type="dcterms:W3CDTF">2015-11-19T21:00:43Z</dcterms:modified>
</cp:coreProperties>
</file>