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handoutMasterIdLst>
    <p:handoutMasterId r:id="rId38"/>
  </p:handoutMasterIdLst>
  <p:sldIdLst>
    <p:sldId id="257" r:id="rId2"/>
    <p:sldId id="267" r:id="rId3"/>
    <p:sldId id="274" r:id="rId4"/>
    <p:sldId id="256" r:id="rId5"/>
    <p:sldId id="332" r:id="rId6"/>
    <p:sldId id="333" r:id="rId7"/>
    <p:sldId id="314" r:id="rId8"/>
    <p:sldId id="318" r:id="rId9"/>
    <p:sldId id="328" r:id="rId10"/>
    <p:sldId id="330" r:id="rId11"/>
    <p:sldId id="331" r:id="rId12"/>
    <p:sldId id="259" r:id="rId13"/>
    <p:sldId id="275" r:id="rId14"/>
    <p:sldId id="287" r:id="rId15"/>
    <p:sldId id="286" r:id="rId16"/>
    <p:sldId id="276" r:id="rId17"/>
    <p:sldId id="288" r:id="rId18"/>
    <p:sldId id="294" r:id="rId19"/>
    <p:sldId id="305" r:id="rId20"/>
    <p:sldId id="306" r:id="rId21"/>
    <p:sldId id="308" r:id="rId22"/>
    <p:sldId id="307" r:id="rId23"/>
    <p:sldId id="301" r:id="rId24"/>
    <p:sldId id="302" r:id="rId25"/>
    <p:sldId id="303" r:id="rId26"/>
    <p:sldId id="336" r:id="rId27"/>
    <p:sldId id="340" r:id="rId28"/>
    <p:sldId id="341" r:id="rId29"/>
    <p:sldId id="342" r:id="rId30"/>
    <p:sldId id="343" r:id="rId31"/>
    <p:sldId id="338" r:id="rId32"/>
    <p:sldId id="344" r:id="rId33"/>
    <p:sldId id="339" r:id="rId34"/>
    <p:sldId id="337" r:id="rId35"/>
    <p:sldId id="273" r:id="rId36"/>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66CC"/>
    <a:srgbClr val="FFFFCC"/>
    <a:srgbClr val="BB051F"/>
    <a:srgbClr val="0099FF"/>
    <a:srgbClr val="FF5050"/>
    <a:srgbClr val="F78009"/>
    <a:srgbClr val="FCD7B2"/>
    <a:srgbClr val="B3DEFF"/>
    <a:srgbClr val="CEEA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620"/>
    <p:restoredTop sz="94660"/>
  </p:normalViewPr>
  <p:slideViewPr>
    <p:cSldViewPr>
      <p:cViewPr varScale="1">
        <p:scale>
          <a:sx n="61" d="100"/>
          <a:sy n="61" d="100"/>
        </p:scale>
        <p:origin x="84" y="1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E9EE1D-D0E6-48A9-9413-C76FB2AF108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8C4C20C-14C9-4A31-A2C3-538BAEB5B10F}">
      <dgm:prSet phldrT="[Text]"/>
      <dgm:spPr/>
      <dgm:t>
        <a:bodyPr/>
        <a:lstStyle/>
        <a:p>
          <a:r>
            <a:rPr lang="en-US" b="1" dirty="0" smtClean="0"/>
            <a:t>Attitude</a:t>
          </a:r>
        </a:p>
        <a:p>
          <a:r>
            <a:rPr lang="en-US" i="1" dirty="0" smtClean="0"/>
            <a:t>Where do we get our energy?</a:t>
          </a:r>
          <a:endParaRPr lang="en-US" i="1" dirty="0"/>
        </a:p>
      </dgm:t>
    </dgm:pt>
    <dgm:pt modelId="{07E58006-3724-430E-9CC4-544EEB0C3C89}" type="parTrans" cxnId="{781E6288-7BFC-4537-A984-36C1773033DC}">
      <dgm:prSet/>
      <dgm:spPr/>
      <dgm:t>
        <a:bodyPr/>
        <a:lstStyle/>
        <a:p>
          <a:endParaRPr lang="en-US"/>
        </a:p>
      </dgm:t>
    </dgm:pt>
    <dgm:pt modelId="{BCDD86A2-7D50-4FA0-A3A3-94CD11B54A95}" type="sibTrans" cxnId="{781E6288-7BFC-4537-A984-36C1773033DC}">
      <dgm:prSet/>
      <dgm:spPr/>
      <dgm:t>
        <a:bodyPr/>
        <a:lstStyle/>
        <a:p>
          <a:endParaRPr lang="en-US"/>
        </a:p>
      </dgm:t>
    </dgm:pt>
    <dgm:pt modelId="{60906987-31F7-4002-8999-C354B4C563A3}">
      <dgm:prSet phldrT="[Text]"/>
      <dgm:spPr/>
      <dgm:t>
        <a:bodyPr/>
        <a:lstStyle/>
        <a:p>
          <a:r>
            <a:rPr lang="en-US" dirty="0" smtClean="0"/>
            <a:t>Extroversion</a:t>
          </a:r>
        </a:p>
        <a:p>
          <a:r>
            <a:rPr lang="en-US" dirty="0" smtClean="0"/>
            <a:t>(E)</a:t>
          </a:r>
          <a:endParaRPr lang="en-US" dirty="0"/>
        </a:p>
      </dgm:t>
    </dgm:pt>
    <dgm:pt modelId="{C0C9FEC3-6550-4215-960E-9DE51F73EBEA}" type="parTrans" cxnId="{8B0F8479-FB1D-4E5F-BF14-9BE119FD8B73}">
      <dgm:prSet/>
      <dgm:spPr/>
      <dgm:t>
        <a:bodyPr/>
        <a:lstStyle/>
        <a:p>
          <a:endParaRPr lang="en-US"/>
        </a:p>
      </dgm:t>
    </dgm:pt>
    <dgm:pt modelId="{18C7A9BC-2C37-44A6-9418-A3AB9ECC9FCE}" type="sibTrans" cxnId="{8B0F8479-FB1D-4E5F-BF14-9BE119FD8B73}">
      <dgm:prSet/>
      <dgm:spPr/>
      <dgm:t>
        <a:bodyPr/>
        <a:lstStyle/>
        <a:p>
          <a:endParaRPr lang="en-US"/>
        </a:p>
      </dgm:t>
    </dgm:pt>
    <dgm:pt modelId="{99C82905-8128-46D0-981A-17FE2A821420}">
      <dgm:prSet phldrT="[Text]"/>
      <dgm:spPr/>
      <dgm:t>
        <a:bodyPr/>
        <a:lstStyle/>
        <a:p>
          <a:r>
            <a:rPr lang="en-US" dirty="0" smtClean="0"/>
            <a:t>Introversion</a:t>
          </a:r>
        </a:p>
        <a:p>
          <a:r>
            <a:rPr lang="en-US" dirty="0" smtClean="0"/>
            <a:t>(I)</a:t>
          </a:r>
          <a:endParaRPr lang="en-US" dirty="0"/>
        </a:p>
      </dgm:t>
    </dgm:pt>
    <dgm:pt modelId="{873587C4-480A-4085-BB3A-8E70E44BF278}" type="parTrans" cxnId="{0EA8ED7C-E333-4ED8-A93C-DCEE5FD0FC9B}">
      <dgm:prSet/>
      <dgm:spPr/>
      <dgm:t>
        <a:bodyPr/>
        <a:lstStyle/>
        <a:p>
          <a:endParaRPr lang="en-US"/>
        </a:p>
      </dgm:t>
    </dgm:pt>
    <dgm:pt modelId="{13412264-6CCA-483C-A279-8D74CBB380E4}" type="sibTrans" cxnId="{0EA8ED7C-E333-4ED8-A93C-DCEE5FD0FC9B}">
      <dgm:prSet/>
      <dgm:spPr/>
      <dgm:t>
        <a:bodyPr/>
        <a:lstStyle/>
        <a:p>
          <a:endParaRPr lang="en-US"/>
        </a:p>
      </dgm:t>
    </dgm:pt>
    <dgm:pt modelId="{C860E886-A7FC-4BA8-BBCA-85272BEB4B08}">
      <dgm:prSet phldrT="[Text]"/>
      <dgm:spPr/>
      <dgm:t>
        <a:bodyPr/>
        <a:lstStyle/>
        <a:p>
          <a:r>
            <a:rPr lang="en-US" b="1" dirty="0" smtClean="0"/>
            <a:t>Information Gathering</a:t>
          </a:r>
        </a:p>
        <a:p>
          <a:r>
            <a:rPr lang="en-US" i="1" dirty="0" smtClean="0"/>
            <a:t>How do we take in our information?</a:t>
          </a:r>
          <a:endParaRPr lang="en-US" i="1" dirty="0"/>
        </a:p>
      </dgm:t>
    </dgm:pt>
    <dgm:pt modelId="{9ABE4F85-A5AF-4E71-8DF1-678F69253BB2}" type="parTrans" cxnId="{6B5B10C3-25C2-4B49-AF52-2E203AC5033E}">
      <dgm:prSet/>
      <dgm:spPr/>
      <dgm:t>
        <a:bodyPr/>
        <a:lstStyle/>
        <a:p>
          <a:endParaRPr lang="en-US"/>
        </a:p>
      </dgm:t>
    </dgm:pt>
    <dgm:pt modelId="{2008B773-5002-44F2-90BA-F14E26304911}" type="sibTrans" cxnId="{6B5B10C3-25C2-4B49-AF52-2E203AC5033E}">
      <dgm:prSet/>
      <dgm:spPr/>
      <dgm:t>
        <a:bodyPr/>
        <a:lstStyle/>
        <a:p>
          <a:endParaRPr lang="en-US"/>
        </a:p>
      </dgm:t>
    </dgm:pt>
    <dgm:pt modelId="{44658C34-FCC9-4605-AA7B-54A8A515769E}">
      <dgm:prSet phldrT="[Text]"/>
      <dgm:spPr/>
      <dgm:t>
        <a:bodyPr/>
        <a:lstStyle/>
        <a:p>
          <a:r>
            <a:rPr lang="en-US" dirty="0" smtClean="0"/>
            <a:t>Intuiting</a:t>
          </a:r>
        </a:p>
        <a:p>
          <a:r>
            <a:rPr lang="en-US" dirty="0" smtClean="0"/>
            <a:t>(N)</a:t>
          </a:r>
          <a:endParaRPr lang="en-US" dirty="0"/>
        </a:p>
      </dgm:t>
    </dgm:pt>
    <dgm:pt modelId="{84CC91B3-B261-43BE-ABC0-AB7B595BF639}" type="parTrans" cxnId="{257BCC26-6CD9-4180-9662-55D1092DA059}">
      <dgm:prSet/>
      <dgm:spPr/>
      <dgm:t>
        <a:bodyPr/>
        <a:lstStyle/>
        <a:p>
          <a:endParaRPr lang="en-US"/>
        </a:p>
      </dgm:t>
    </dgm:pt>
    <dgm:pt modelId="{CD464BF2-19EB-4088-90CB-8A78A88ED75C}" type="sibTrans" cxnId="{257BCC26-6CD9-4180-9662-55D1092DA059}">
      <dgm:prSet/>
      <dgm:spPr/>
      <dgm:t>
        <a:bodyPr/>
        <a:lstStyle/>
        <a:p>
          <a:endParaRPr lang="en-US"/>
        </a:p>
      </dgm:t>
    </dgm:pt>
    <dgm:pt modelId="{8BDDD6BB-39C3-40C3-8476-63221D658C89}">
      <dgm:prSet phldrT="[Text]"/>
      <dgm:spPr/>
      <dgm:t>
        <a:bodyPr/>
        <a:lstStyle/>
        <a:p>
          <a:r>
            <a:rPr lang="en-US" dirty="0" smtClean="0"/>
            <a:t>Sensing</a:t>
          </a:r>
        </a:p>
        <a:p>
          <a:r>
            <a:rPr lang="en-US" dirty="0" smtClean="0"/>
            <a:t>(S)</a:t>
          </a:r>
          <a:endParaRPr lang="en-US" dirty="0"/>
        </a:p>
      </dgm:t>
    </dgm:pt>
    <dgm:pt modelId="{5AF42A1B-30EC-4974-82FE-4866AF38323E}" type="parTrans" cxnId="{390C0BB2-CFDE-47AE-ACBA-25DB5ADAA56B}">
      <dgm:prSet/>
      <dgm:spPr/>
      <dgm:t>
        <a:bodyPr/>
        <a:lstStyle/>
        <a:p>
          <a:endParaRPr lang="en-US"/>
        </a:p>
      </dgm:t>
    </dgm:pt>
    <dgm:pt modelId="{3FDBF39C-1C3E-4E57-B8A2-CC15988C0977}" type="sibTrans" cxnId="{390C0BB2-CFDE-47AE-ACBA-25DB5ADAA56B}">
      <dgm:prSet/>
      <dgm:spPr/>
      <dgm:t>
        <a:bodyPr/>
        <a:lstStyle/>
        <a:p>
          <a:endParaRPr lang="en-US"/>
        </a:p>
      </dgm:t>
    </dgm:pt>
    <dgm:pt modelId="{00EA935B-0E3B-476E-9A60-0500CF222D9C}">
      <dgm:prSet phldrT="[Text]"/>
      <dgm:spPr/>
      <dgm:t>
        <a:bodyPr/>
        <a:lstStyle/>
        <a:p>
          <a:r>
            <a:rPr lang="en-US" b="1" dirty="0" smtClean="0"/>
            <a:t>Decision-Making</a:t>
          </a:r>
        </a:p>
        <a:p>
          <a:r>
            <a:rPr lang="en-US" i="1" dirty="0" smtClean="0"/>
            <a:t>How do we make our decisions?</a:t>
          </a:r>
          <a:endParaRPr lang="en-US" i="1" dirty="0"/>
        </a:p>
      </dgm:t>
    </dgm:pt>
    <dgm:pt modelId="{2014C9D7-1974-4321-BBA6-1025CF251A5B}" type="parTrans" cxnId="{C5B92BC4-E709-4947-B8AC-75B39B2C135F}">
      <dgm:prSet/>
      <dgm:spPr/>
      <dgm:t>
        <a:bodyPr/>
        <a:lstStyle/>
        <a:p>
          <a:endParaRPr lang="en-US"/>
        </a:p>
      </dgm:t>
    </dgm:pt>
    <dgm:pt modelId="{C41F495F-66B7-4E1B-A532-B1E9066E053A}" type="sibTrans" cxnId="{C5B92BC4-E709-4947-B8AC-75B39B2C135F}">
      <dgm:prSet/>
      <dgm:spPr/>
      <dgm:t>
        <a:bodyPr/>
        <a:lstStyle/>
        <a:p>
          <a:endParaRPr lang="en-US"/>
        </a:p>
      </dgm:t>
    </dgm:pt>
    <dgm:pt modelId="{D6737BDE-3867-4EB9-A411-4E6FC1508415}">
      <dgm:prSet phldrT="[Text]"/>
      <dgm:spPr/>
      <dgm:t>
        <a:bodyPr/>
        <a:lstStyle/>
        <a:p>
          <a:r>
            <a:rPr lang="en-US" dirty="0" smtClean="0"/>
            <a:t>Thinking</a:t>
          </a:r>
        </a:p>
        <a:p>
          <a:r>
            <a:rPr lang="en-US" dirty="0" smtClean="0"/>
            <a:t>(T)</a:t>
          </a:r>
          <a:endParaRPr lang="en-US" dirty="0"/>
        </a:p>
      </dgm:t>
    </dgm:pt>
    <dgm:pt modelId="{A46A1E37-46B5-45F3-97CB-89D7E4ACFDE7}" type="parTrans" cxnId="{C44E0879-87CA-419D-976B-8821E5E0A2B5}">
      <dgm:prSet/>
      <dgm:spPr/>
      <dgm:t>
        <a:bodyPr/>
        <a:lstStyle/>
        <a:p>
          <a:endParaRPr lang="en-US"/>
        </a:p>
      </dgm:t>
    </dgm:pt>
    <dgm:pt modelId="{0D5640F3-A541-4E15-9A7E-02BEA3AA90CE}" type="sibTrans" cxnId="{C44E0879-87CA-419D-976B-8821E5E0A2B5}">
      <dgm:prSet/>
      <dgm:spPr/>
      <dgm:t>
        <a:bodyPr/>
        <a:lstStyle/>
        <a:p>
          <a:endParaRPr lang="en-US"/>
        </a:p>
      </dgm:t>
    </dgm:pt>
    <dgm:pt modelId="{856F0B2D-6E14-4C5C-85CF-2436DE492953}">
      <dgm:prSet phldrT="[Text]"/>
      <dgm:spPr/>
      <dgm:t>
        <a:bodyPr/>
        <a:lstStyle/>
        <a:p>
          <a:r>
            <a:rPr lang="en-US" dirty="0" smtClean="0"/>
            <a:t>Feeling</a:t>
          </a:r>
        </a:p>
        <a:p>
          <a:r>
            <a:rPr lang="en-US" dirty="0" smtClean="0"/>
            <a:t>(F)</a:t>
          </a:r>
          <a:endParaRPr lang="en-US" dirty="0"/>
        </a:p>
      </dgm:t>
    </dgm:pt>
    <dgm:pt modelId="{6525D1AE-D24B-48AF-A444-EC15B96EB829}" type="parTrans" cxnId="{A5EC665B-54E5-4320-9313-DCE2A201D25C}">
      <dgm:prSet/>
      <dgm:spPr/>
      <dgm:t>
        <a:bodyPr/>
        <a:lstStyle/>
        <a:p>
          <a:endParaRPr lang="en-US"/>
        </a:p>
      </dgm:t>
    </dgm:pt>
    <dgm:pt modelId="{43545958-12C4-450E-80BE-E620959FD5F4}" type="sibTrans" cxnId="{A5EC665B-54E5-4320-9313-DCE2A201D25C}">
      <dgm:prSet/>
      <dgm:spPr/>
      <dgm:t>
        <a:bodyPr/>
        <a:lstStyle/>
        <a:p>
          <a:endParaRPr lang="en-US"/>
        </a:p>
      </dgm:t>
    </dgm:pt>
    <dgm:pt modelId="{3E3184C9-B6D2-4299-A1EC-D345216F3F15}">
      <dgm:prSet/>
      <dgm:spPr/>
      <dgm:t>
        <a:bodyPr/>
        <a:lstStyle/>
        <a:p>
          <a:r>
            <a:rPr lang="en-US" b="1" dirty="0" smtClean="0"/>
            <a:t>Lifestyle</a:t>
          </a:r>
        </a:p>
        <a:p>
          <a:r>
            <a:rPr lang="en-US" i="1" dirty="0" smtClean="0"/>
            <a:t>How do we organize our world?</a:t>
          </a:r>
          <a:endParaRPr lang="en-US" i="1" dirty="0"/>
        </a:p>
      </dgm:t>
    </dgm:pt>
    <dgm:pt modelId="{C08E3C08-5F56-4444-921B-82877716BCBD}" type="parTrans" cxnId="{75A2746B-A9A3-4229-B388-840128BB8F97}">
      <dgm:prSet/>
      <dgm:spPr/>
      <dgm:t>
        <a:bodyPr/>
        <a:lstStyle/>
        <a:p>
          <a:endParaRPr lang="en-US"/>
        </a:p>
      </dgm:t>
    </dgm:pt>
    <dgm:pt modelId="{8AE1296F-7A02-4A5A-B239-683040B0C349}" type="sibTrans" cxnId="{75A2746B-A9A3-4229-B388-840128BB8F97}">
      <dgm:prSet/>
      <dgm:spPr/>
      <dgm:t>
        <a:bodyPr/>
        <a:lstStyle/>
        <a:p>
          <a:endParaRPr lang="en-US"/>
        </a:p>
      </dgm:t>
    </dgm:pt>
    <dgm:pt modelId="{54851ABA-8206-4646-BE3E-BDE49BBD0FD2}">
      <dgm:prSet/>
      <dgm:spPr/>
      <dgm:t>
        <a:bodyPr/>
        <a:lstStyle/>
        <a:p>
          <a:r>
            <a:rPr lang="en-US" dirty="0" smtClean="0"/>
            <a:t>Judging </a:t>
          </a:r>
        </a:p>
        <a:p>
          <a:r>
            <a:rPr lang="en-US" dirty="0" smtClean="0"/>
            <a:t>(J)</a:t>
          </a:r>
          <a:endParaRPr lang="en-US" dirty="0"/>
        </a:p>
      </dgm:t>
    </dgm:pt>
    <dgm:pt modelId="{930E8F3C-D731-46CA-9296-5480917912B0}" type="parTrans" cxnId="{ED7FD7CE-7663-49BA-B207-0AE6F3DD6DB7}">
      <dgm:prSet/>
      <dgm:spPr/>
      <dgm:t>
        <a:bodyPr/>
        <a:lstStyle/>
        <a:p>
          <a:endParaRPr lang="en-US"/>
        </a:p>
      </dgm:t>
    </dgm:pt>
    <dgm:pt modelId="{F9418526-AAD7-4FC9-98AB-55EEFDE0FD89}" type="sibTrans" cxnId="{ED7FD7CE-7663-49BA-B207-0AE6F3DD6DB7}">
      <dgm:prSet/>
      <dgm:spPr/>
      <dgm:t>
        <a:bodyPr/>
        <a:lstStyle/>
        <a:p>
          <a:endParaRPr lang="en-US"/>
        </a:p>
      </dgm:t>
    </dgm:pt>
    <dgm:pt modelId="{42E47B82-8AE9-4FB8-AB92-F8CE6FAFE783}">
      <dgm:prSet/>
      <dgm:spPr/>
      <dgm:t>
        <a:bodyPr/>
        <a:lstStyle/>
        <a:p>
          <a:r>
            <a:rPr lang="en-US" dirty="0" smtClean="0"/>
            <a:t>Perceiving</a:t>
          </a:r>
        </a:p>
        <a:p>
          <a:r>
            <a:rPr lang="en-US" dirty="0" smtClean="0"/>
            <a:t>(P)</a:t>
          </a:r>
          <a:endParaRPr lang="en-US" dirty="0"/>
        </a:p>
      </dgm:t>
    </dgm:pt>
    <dgm:pt modelId="{2DBD8408-0DB2-4D13-887A-88B6E878F44F}" type="parTrans" cxnId="{B56EA687-E2D6-4445-97C5-0EEA1BAE42F7}">
      <dgm:prSet/>
      <dgm:spPr/>
      <dgm:t>
        <a:bodyPr/>
        <a:lstStyle/>
        <a:p>
          <a:endParaRPr lang="en-US"/>
        </a:p>
      </dgm:t>
    </dgm:pt>
    <dgm:pt modelId="{BF14E4C6-5ACA-42E6-BADE-6119D425B47C}" type="sibTrans" cxnId="{B56EA687-E2D6-4445-97C5-0EEA1BAE42F7}">
      <dgm:prSet/>
      <dgm:spPr/>
      <dgm:t>
        <a:bodyPr/>
        <a:lstStyle/>
        <a:p>
          <a:endParaRPr lang="en-US"/>
        </a:p>
      </dgm:t>
    </dgm:pt>
    <dgm:pt modelId="{C5D7C39C-46F1-460E-AE54-A984F2BEF9F8}" type="pres">
      <dgm:prSet presAssocID="{3EE9EE1D-D0E6-48A9-9413-C76FB2AF1086}" presName="theList" presStyleCnt="0">
        <dgm:presLayoutVars>
          <dgm:dir/>
          <dgm:animLvl val="lvl"/>
          <dgm:resizeHandles val="exact"/>
        </dgm:presLayoutVars>
      </dgm:prSet>
      <dgm:spPr/>
      <dgm:t>
        <a:bodyPr/>
        <a:lstStyle/>
        <a:p>
          <a:endParaRPr lang="en-US"/>
        </a:p>
      </dgm:t>
    </dgm:pt>
    <dgm:pt modelId="{66092028-CB7F-4315-8C19-4610895808DB}" type="pres">
      <dgm:prSet presAssocID="{A8C4C20C-14C9-4A31-A2C3-538BAEB5B10F}" presName="compNode" presStyleCnt="0"/>
      <dgm:spPr/>
    </dgm:pt>
    <dgm:pt modelId="{E78BB7E7-A473-4B4A-AE26-6251099954AC}" type="pres">
      <dgm:prSet presAssocID="{A8C4C20C-14C9-4A31-A2C3-538BAEB5B10F}" presName="aNode" presStyleLbl="bgShp" presStyleIdx="0" presStyleCnt="4"/>
      <dgm:spPr/>
      <dgm:t>
        <a:bodyPr/>
        <a:lstStyle/>
        <a:p>
          <a:endParaRPr lang="en-US"/>
        </a:p>
      </dgm:t>
    </dgm:pt>
    <dgm:pt modelId="{C9CE66A5-AABA-4856-9872-51C0098A6ABF}" type="pres">
      <dgm:prSet presAssocID="{A8C4C20C-14C9-4A31-A2C3-538BAEB5B10F}" presName="textNode" presStyleLbl="bgShp" presStyleIdx="0" presStyleCnt="4"/>
      <dgm:spPr/>
      <dgm:t>
        <a:bodyPr/>
        <a:lstStyle/>
        <a:p>
          <a:endParaRPr lang="en-US"/>
        </a:p>
      </dgm:t>
    </dgm:pt>
    <dgm:pt modelId="{F5E76DBB-6142-4779-9DFC-4B801FA471DC}" type="pres">
      <dgm:prSet presAssocID="{A8C4C20C-14C9-4A31-A2C3-538BAEB5B10F}" presName="compChildNode" presStyleCnt="0"/>
      <dgm:spPr/>
    </dgm:pt>
    <dgm:pt modelId="{64F0D39E-53D5-497B-8DFE-0A8972731E6F}" type="pres">
      <dgm:prSet presAssocID="{A8C4C20C-14C9-4A31-A2C3-538BAEB5B10F}" presName="theInnerList" presStyleCnt="0"/>
      <dgm:spPr/>
    </dgm:pt>
    <dgm:pt modelId="{2C2E053A-B380-4239-B465-F9A18D433F72}" type="pres">
      <dgm:prSet presAssocID="{60906987-31F7-4002-8999-C354B4C563A3}" presName="childNode" presStyleLbl="node1" presStyleIdx="0" presStyleCnt="8">
        <dgm:presLayoutVars>
          <dgm:bulletEnabled val="1"/>
        </dgm:presLayoutVars>
      </dgm:prSet>
      <dgm:spPr/>
      <dgm:t>
        <a:bodyPr/>
        <a:lstStyle/>
        <a:p>
          <a:endParaRPr lang="en-US"/>
        </a:p>
      </dgm:t>
    </dgm:pt>
    <dgm:pt modelId="{00529DA8-C44C-4282-B548-1ADE82B5741A}" type="pres">
      <dgm:prSet presAssocID="{60906987-31F7-4002-8999-C354B4C563A3}" presName="aSpace2" presStyleCnt="0"/>
      <dgm:spPr/>
    </dgm:pt>
    <dgm:pt modelId="{CCC4FE2D-407D-4D17-AE61-2F20F6CBA2E5}" type="pres">
      <dgm:prSet presAssocID="{99C82905-8128-46D0-981A-17FE2A821420}" presName="childNode" presStyleLbl="node1" presStyleIdx="1" presStyleCnt="8">
        <dgm:presLayoutVars>
          <dgm:bulletEnabled val="1"/>
        </dgm:presLayoutVars>
      </dgm:prSet>
      <dgm:spPr/>
      <dgm:t>
        <a:bodyPr/>
        <a:lstStyle/>
        <a:p>
          <a:endParaRPr lang="en-US"/>
        </a:p>
      </dgm:t>
    </dgm:pt>
    <dgm:pt modelId="{EF2EE7D3-1514-4F3D-9326-F1D26DAFE3BB}" type="pres">
      <dgm:prSet presAssocID="{A8C4C20C-14C9-4A31-A2C3-538BAEB5B10F}" presName="aSpace" presStyleCnt="0"/>
      <dgm:spPr/>
    </dgm:pt>
    <dgm:pt modelId="{9A3132AE-63D7-43CD-A3FC-A45B5ECEF8B0}" type="pres">
      <dgm:prSet presAssocID="{C860E886-A7FC-4BA8-BBCA-85272BEB4B08}" presName="compNode" presStyleCnt="0"/>
      <dgm:spPr/>
    </dgm:pt>
    <dgm:pt modelId="{9EC27BBF-F883-475B-BE66-C33B444B2C4E}" type="pres">
      <dgm:prSet presAssocID="{C860E886-A7FC-4BA8-BBCA-85272BEB4B08}" presName="aNode" presStyleLbl="bgShp" presStyleIdx="1" presStyleCnt="4"/>
      <dgm:spPr/>
      <dgm:t>
        <a:bodyPr/>
        <a:lstStyle/>
        <a:p>
          <a:endParaRPr lang="en-US"/>
        </a:p>
      </dgm:t>
    </dgm:pt>
    <dgm:pt modelId="{C7A7E891-969A-4B34-A315-19405D3AB313}" type="pres">
      <dgm:prSet presAssocID="{C860E886-A7FC-4BA8-BBCA-85272BEB4B08}" presName="textNode" presStyleLbl="bgShp" presStyleIdx="1" presStyleCnt="4"/>
      <dgm:spPr/>
      <dgm:t>
        <a:bodyPr/>
        <a:lstStyle/>
        <a:p>
          <a:endParaRPr lang="en-US"/>
        </a:p>
      </dgm:t>
    </dgm:pt>
    <dgm:pt modelId="{FAA32490-7364-483B-8F37-E009A15109F0}" type="pres">
      <dgm:prSet presAssocID="{C860E886-A7FC-4BA8-BBCA-85272BEB4B08}" presName="compChildNode" presStyleCnt="0"/>
      <dgm:spPr/>
    </dgm:pt>
    <dgm:pt modelId="{E6BAAAB5-5CDB-4FA5-B51E-C0EF387470E2}" type="pres">
      <dgm:prSet presAssocID="{C860E886-A7FC-4BA8-BBCA-85272BEB4B08}" presName="theInnerList" presStyleCnt="0"/>
      <dgm:spPr/>
    </dgm:pt>
    <dgm:pt modelId="{F03BB198-D57F-4A61-B8C3-9CAA1B070687}" type="pres">
      <dgm:prSet presAssocID="{44658C34-FCC9-4605-AA7B-54A8A515769E}" presName="childNode" presStyleLbl="node1" presStyleIdx="2" presStyleCnt="8">
        <dgm:presLayoutVars>
          <dgm:bulletEnabled val="1"/>
        </dgm:presLayoutVars>
      </dgm:prSet>
      <dgm:spPr/>
      <dgm:t>
        <a:bodyPr/>
        <a:lstStyle/>
        <a:p>
          <a:endParaRPr lang="en-US"/>
        </a:p>
      </dgm:t>
    </dgm:pt>
    <dgm:pt modelId="{E5D19FD3-4439-476E-ABE3-A1158F4D6253}" type="pres">
      <dgm:prSet presAssocID="{44658C34-FCC9-4605-AA7B-54A8A515769E}" presName="aSpace2" presStyleCnt="0"/>
      <dgm:spPr/>
    </dgm:pt>
    <dgm:pt modelId="{28788360-FA9C-463A-AE40-CC86496B6ED7}" type="pres">
      <dgm:prSet presAssocID="{8BDDD6BB-39C3-40C3-8476-63221D658C89}" presName="childNode" presStyleLbl="node1" presStyleIdx="3" presStyleCnt="8">
        <dgm:presLayoutVars>
          <dgm:bulletEnabled val="1"/>
        </dgm:presLayoutVars>
      </dgm:prSet>
      <dgm:spPr/>
      <dgm:t>
        <a:bodyPr/>
        <a:lstStyle/>
        <a:p>
          <a:endParaRPr lang="en-US"/>
        </a:p>
      </dgm:t>
    </dgm:pt>
    <dgm:pt modelId="{B6FC9072-2D0D-4CC8-BDDC-9F7BAB954476}" type="pres">
      <dgm:prSet presAssocID="{C860E886-A7FC-4BA8-BBCA-85272BEB4B08}" presName="aSpace" presStyleCnt="0"/>
      <dgm:spPr/>
    </dgm:pt>
    <dgm:pt modelId="{60FB62CE-EAED-47EC-852E-74ACBBD149D9}" type="pres">
      <dgm:prSet presAssocID="{00EA935B-0E3B-476E-9A60-0500CF222D9C}" presName="compNode" presStyleCnt="0"/>
      <dgm:spPr/>
    </dgm:pt>
    <dgm:pt modelId="{98B3C198-8481-4176-AF20-6423C945B489}" type="pres">
      <dgm:prSet presAssocID="{00EA935B-0E3B-476E-9A60-0500CF222D9C}" presName="aNode" presStyleLbl="bgShp" presStyleIdx="2" presStyleCnt="4"/>
      <dgm:spPr/>
      <dgm:t>
        <a:bodyPr/>
        <a:lstStyle/>
        <a:p>
          <a:endParaRPr lang="en-US"/>
        </a:p>
      </dgm:t>
    </dgm:pt>
    <dgm:pt modelId="{1DC0B1BE-56FE-46E7-92C1-0271FAC36F43}" type="pres">
      <dgm:prSet presAssocID="{00EA935B-0E3B-476E-9A60-0500CF222D9C}" presName="textNode" presStyleLbl="bgShp" presStyleIdx="2" presStyleCnt="4"/>
      <dgm:spPr/>
      <dgm:t>
        <a:bodyPr/>
        <a:lstStyle/>
        <a:p>
          <a:endParaRPr lang="en-US"/>
        </a:p>
      </dgm:t>
    </dgm:pt>
    <dgm:pt modelId="{3B3723CA-5CD1-4B39-BC98-7AB7154B502F}" type="pres">
      <dgm:prSet presAssocID="{00EA935B-0E3B-476E-9A60-0500CF222D9C}" presName="compChildNode" presStyleCnt="0"/>
      <dgm:spPr/>
    </dgm:pt>
    <dgm:pt modelId="{81181431-0D85-433E-9A3E-473E970D9199}" type="pres">
      <dgm:prSet presAssocID="{00EA935B-0E3B-476E-9A60-0500CF222D9C}" presName="theInnerList" presStyleCnt="0"/>
      <dgm:spPr/>
    </dgm:pt>
    <dgm:pt modelId="{35857EB2-B15F-4EB7-B14B-1C7F9CE7F307}" type="pres">
      <dgm:prSet presAssocID="{D6737BDE-3867-4EB9-A411-4E6FC1508415}" presName="childNode" presStyleLbl="node1" presStyleIdx="4" presStyleCnt="8">
        <dgm:presLayoutVars>
          <dgm:bulletEnabled val="1"/>
        </dgm:presLayoutVars>
      </dgm:prSet>
      <dgm:spPr/>
      <dgm:t>
        <a:bodyPr/>
        <a:lstStyle/>
        <a:p>
          <a:endParaRPr lang="en-US"/>
        </a:p>
      </dgm:t>
    </dgm:pt>
    <dgm:pt modelId="{4CBE5962-F222-47A7-BDF0-A36A12569FF0}" type="pres">
      <dgm:prSet presAssocID="{D6737BDE-3867-4EB9-A411-4E6FC1508415}" presName="aSpace2" presStyleCnt="0"/>
      <dgm:spPr/>
    </dgm:pt>
    <dgm:pt modelId="{6C876F2B-5805-425D-945C-BCD2760E1817}" type="pres">
      <dgm:prSet presAssocID="{856F0B2D-6E14-4C5C-85CF-2436DE492953}" presName="childNode" presStyleLbl="node1" presStyleIdx="5" presStyleCnt="8">
        <dgm:presLayoutVars>
          <dgm:bulletEnabled val="1"/>
        </dgm:presLayoutVars>
      </dgm:prSet>
      <dgm:spPr/>
      <dgm:t>
        <a:bodyPr/>
        <a:lstStyle/>
        <a:p>
          <a:endParaRPr lang="en-US"/>
        </a:p>
      </dgm:t>
    </dgm:pt>
    <dgm:pt modelId="{2EC43434-CD55-4337-A8DE-6AEBACD31885}" type="pres">
      <dgm:prSet presAssocID="{00EA935B-0E3B-476E-9A60-0500CF222D9C}" presName="aSpace" presStyleCnt="0"/>
      <dgm:spPr/>
    </dgm:pt>
    <dgm:pt modelId="{F36605C6-F8C3-4190-95EE-7A1775266FED}" type="pres">
      <dgm:prSet presAssocID="{3E3184C9-B6D2-4299-A1EC-D345216F3F15}" presName="compNode" presStyleCnt="0"/>
      <dgm:spPr/>
    </dgm:pt>
    <dgm:pt modelId="{B42BDFCE-DB32-47EA-B08B-C18F70F371D2}" type="pres">
      <dgm:prSet presAssocID="{3E3184C9-B6D2-4299-A1EC-D345216F3F15}" presName="aNode" presStyleLbl="bgShp" presStyleIdx="3" presStyleCnt="4"/>
      <dgm:spPr/>
      <dgm:t>
        <a:bodyPr/>
        <a:lstStyle/>
        <a:p>
          <a:endParaRPr lang="en-US"/>
        </a:p>
      </dgm:t>
    </dgm:pt>
    <dgm:pt modelId="{784E20EC-7242-42C1-B898-9255A287E2E7}" type="pres">
      <dgm:prSet presAssocID="{3E3184C9-B6D2-4299-A1EC-D345216F3F15}" presName="textNode" presStyleLbl="bgShp" presStyleIdx="3" presStyleCnt="4"/>
      <dgm:spPr/>
      <dgm:t>
        <a:bodyPr/>
        <a:lstStyle/>
        <a:p>
          <a:endParaRPr lang="en-US"/>
        </a:p>
      </dgm:t>
    </dgm:pt>
    <dgm:pt modelId="{39C23CA4-CB6A-4A13-B64A-FEC116FB6853}" type="pres">
      <dgm:prSet presAssocID="{3E3184C9-B6D2-4299-A1EC-D345216F3F15}" presName="compChildNode" presStyleCnt="0"/>
      <dgm:spPr/>
    </dgm:pt>
    <dgm:pt modelId="{BBEC138A-6575-48F8-9D8D-5429B5267FC2}" type="pres">
      <dgm:prSet presAssocID="{3E3184C9-B6D2-4299-A1EC-D345216F3F15}" presName="theInnerList" presStyleCnt="0"/>
      <dgm:spPr/>
    </dgm:pt>
    <dgm:pt modelId="{FF999915-CD19-4841-ADBC-0C1996F23599}" type="pres">
      <dgm:prSet presAssocID="{42E47B82-8AE9-4FB8-AB92-F8CE6FAFE783}" presName="childNode" presStyleLbl="node1" presStyleIdx="6" presStyleCnt="8">
        <dgm:presLayoutVars>
          <dgm:bulletEnabled val="1"/>
        </dgm:presLayoutVars>
      </dgm:prSet>
      <dgm:spPr/>
      <dgm:t>
        <a:bodyPr/>
        <a:lstStyle/>
        <a:p>
          <a:endParaRPr lang="en-US"/>
        </a:p>
      </dgm:t>
    </dgm:pt>
    <dgm:pt modelId="{9A4D8E02-5789-4B36-903E-4D71D4B21FEE}" type="pres">
      <dgm:prSet presAssocID="{42E47B82-8AE9-4FB8-AB92-F8CE6FAFE783}" presName="aSpace2" presStyleCnt="0"/>
      <dgm:spPr/>
    </dgm:pt>
    <dgm:pt modelId="{2DE22401-2DAA-49C8-8B32-2098101477A0}" type="pres">
      <dgm:prSet presAssocID="{54851ABA-8206-4646-BE3E-BDE49BBD0FD2}" presName="childNode" presStyleLbl="node1" presStyleIdx="7" presStyleCnt="8">
        <dgm:presLayoutVars>
          <dgm:bulletEnabled val="1"/>
        </dgm:presLayoutVars>
      </dgm:prSet>
      <dgm:spPr/>
      <dgm:t>
        <a:bodyPr/>
        <a:lstStyle/>
        <a:p>
          <a:endParaRPr lang="en-US"/>
        </a:p>
      </dgm:t>
    </dgm:pt>
  </dgm:ptLst>
  <dgm:cxnLst>
    <dgm:cxn modelId="{93E187EE-40F3-4F34-8761-0C6DE119ED16}" type="presOf" srcId="{D6737BDE-3867-4EB9-A411-4E6FC1508415}" destId="{35857EB2-B15F-4EB7-B14B-1C7F9CE7F307}" srcOrd="0" destOrd="0" presId="urn:microsoft.com/office/officeart/2005/8/layout/lProcess2"/>
    <dgm:cxn modelId="{44FB2751-B18E-47B8-A7D0-F98738021746}" type="presOf" srcId="{856F0B2D-6E14-4C5C-85CF-2436DE492953}" destId="{6C876F2B-5805-425D-945C-BCD2760E1817}" srcOrd="0" destOrd="0" presId="urn:microsoft.com/office/officeart/2005/8/layout/lProcess2"/>
    <dgm:cxn modelId="{F5F28AAD-414C-413E-85C5-D147F3FFE6E8}" type="presOf" srcId="{C860E886-A7FC-4BA8-BBCA-85272BEB4B08}" destId="{C7A7E891-969A-4B34-A315-19405D3AB313}" srcOrd="1" destOrd="0" presId="urn:microsoft.com/office/officeart/2005/8/layout/lProcess2"/>
    <dgm:cxn modelId="{0D30DFD0-71AF-42C2-BFCC-C58B98477610}" type="presOf" srcId="{A8C4C20C-14C9-4A31-A2C3-538BAEB5B10F}" destId="{E78BB7E7-A473-4B4A-AE26-6251099954AC}" srcOrd="0" destOrd="0" presId="urn:microsoft.com/office/officeart/2005/8/layout/lProcess2"/>
    <dgm:cxn modelId="{75DF9150-DDB7-4FC0-A794-B6906E46CEC4}" type="presOf" srcId="{54851ABA-8206-4646-BE3E-BDE49BBD0FD2}" destId="{2DE22401-2DAA-49C8-8B32-2098101477A0}" srcOrd="0" destOrd="0" presId="urn:microsoft.com/office/officeart/2005/8/layout/lProcess2"/>
    <dgm:cxn modelId="{E0D6C6F9-29F3-40CB-9086-7E5F9E1E4C0A}" type="presOf" srcId="{99C82905-8128-46D0-981A-17FE2A821420}" destId="{CCC4FE2D-407D-4D17-AE61-2F20F6CBA2E5}" srcOrd="0" destOrd="0" presId="urn:microsoft.com/office/officeart/2005/8/layout/lProcess2"/>
    <dgm:cxn modelId="{004D42CE-2946-4135-BED6-A67F20F1C5BB}" type="presOf" srcId="{44658C34-FCC9-4605-AA7B-54A8A515769E}" destId="{F03BB198-D57F-4A61-B8C3-9CAA1B070687}" srcOrd="0" destOrd="0" presId="urn:microsoft.com/office/officeart/2005/8/layout/lProcess2"/>
    <dgm:cxn modelId="{390C0BB2-CFDE-47AE-ACBA-25DB5ADAA56B}" srcId="{C860E886-A7FC-4BA8-BBCA-85272BEB4B08}" destId="{8BDDD6BB-39C3-40C3-8476-63221D658C89}" srcOrd="1" destOrd="0" parTransId="{5AF42A1B-30EC-4974-82FE-4866AF38323E}" sibTransId="{3FDBF39C-1C3E-4E57-B8A2-CC15988C0977}"/>
    <dgm:cxn modelId="{B56EA687-E2D6-4445-97C5-0EEA1BAE42F7}" srcId="{3E3184C9-B6D2-4299-A1EC-D345216F3F15}" destId="{42E47B82-8AE9-4FB8-AB92-F8CE6FAFE783}" srcOrd="0" destOrd="0" parTransId="{2DBD8408-0DB2-4D13-887A-88B6E878F44F}" sibTransId="{BF14E4C6-5ACA-42E6-BADE-6119D425B47C}"/>
    <dgm:cxn modelId="{6B5B10C3-25C2-4B49-AF52-2E203AC5033E}" srcId="{3EE9EE1D-D0E6-48A9-9413-C76FB2AF1086}" destId="{C860E886-A7FC-4BA8-BBCA-85272BEB4B08}" srcOrd="1" destOrd="0" parTransId="{9ABE4F85-A5AF-4E71-8DF1-678F69253BB2}" sibTransId="{2008B773-5002-44F2-90BA-F14E26304911}"/>
    <dgm:cxn modelId="{56A52D0F-EF1A-4D1A-80BA-F98888823983}" type="presOf" srcId="{3E3184C9-B6D2-4299-A1EC-D345216F3F15}" destId="{B42BDFCE-DB32-47EA-B08B-C18F70F371D2}" srcOrd="0" destOrd="0" presId="urn:microsoft.com/office/officeart/2005/8/layout/lProcess2"/>
    <dgm:cxn modelId="{E0D2F140-8A5A-4337-8D2F-7FCE6E8F8FB3}" type="presOf" srcId="{00EA935B-0E3B-476E-9A60-0500CF222D9C}" destId="{98B3C198-8481-4176-AF20-6423C945B489}" srcOrd="0" destOrd="0" presId="urn:microsoft.com/office/officeart/2005/8/layout/lProcess2"/>
    <dgm:cxn modelId="{75A2746B-A9A3-4229-B388-840128BB8F97}" srcId="{3EE9EE1D-D0E6-48A9-9413-C76FB2AF1086}" destId="{3E3184C9-B6D2-4299-A1EC-D345216F3F15}" srcOrd="3" destOrd="0" parTransId="{C08E3C08-5F56-4444-921B-82877716BCBD}" sibTransId="{8AE1296F-7A02-4A5A-B239-683040B0C349}"/>
    <dgm:cxn modelId="{8B0F8479-FB1D-4E5F-BF14-9BE119FD8B73}" srcId="{A8C4C20C-14C9-4A31-A2C3-538BAEB5B10F}" destId="{60906987-31F7-4002-8999-C354B4C563A3}" srcOrd="0" destOrd="0" parTransId="{C0C9FEC3-6550-4215-960E-9DE51F73EBEA}" sibTransId="{18C7A9BC-2C37-44A6-9418-A3AB9ECC9FCE}"/>
    <dgm:cxn modelId="{257BCC26-6CD9-4180-9662-55D1092DA059}" srcId="{C860E886-A7FC-4BA8-BBCA-85272BEB4B08}" destId="{44658C34-FCC9-4605-AA7B-54A8A515769E}" srcOrd="0" destOrd="0" parTransId="{84CC91B3-B261-43BE-ABC0-AB7B595BF639}" sibTransId="{CD464BF2-19EB-4088-90CB-8A78A88ED75C}"/>
    <dgm:cxn modelId="{A5EC665B-54E5-4320-9313-DCE2A201D25C}" srcId="{00EA935B-0E3B-476E-9A60-0500CF222D9C}" destId="{856F0B2D-6E14-4C5C-85CF-2436DE492953}" srcOrd="1" destOrd="0" parTransId="{6525D1AE-D24B-48AF-A444-EC15B96EB829}" sibTransId="{43545958-12C4-450E-80BE-E620959FD5F4}"/>
    <dgm:cxn modelId="{FDF66FF8-6286-4685-87E9-51C85A2F92DD}" type="presOf" srcId="{60906987-31F7-4002-8999-C354B4C563A3}" destId="{2C2E053A-B380-4239-B465-F9A18D433F72}" srcOrd="0" destOrd="0" presId="urn:microsoft.com/office/officeart/2005/8/layout/lProcess2"/>
    <dgm:cxn modelId="{ED7FD7CE-7663-49BA-B207-0AE6F3DD6DB7}" srcId="{3E3184C9-B6D2-4299-A1EC-D345216F3F15}" destId="{54851ABA-8206-4646-BE3E-BDE49BBD0FD2}" srcOrd="1" destOrd="0" parTransId="{930E8F3C-D731-46CA-9296-5480917912B0}" sibTransId="{F9418526-AAD7-4FC9-98AB-55EEFDE0FD89}"/>
    <dgm:cxn modelId="{AD858464-09B4-48C6-8EB6-EFFEEF1C81D1}" type="presOf" srcId="{A8C4C20C-14C9-4A31-A2C3-538BAEB5B10F}" destId="{C9CE66A5-AABA-4856-9872-51C0098A6ABF}" srcOrd="1" destOrd="0" presId="urn:microsoft.com/office/officeart/2005/8/layout/lProcess2"/>
    <dgm:cxn modelId="{0EA8ED7C-E333-4ED8-A93C-DCEE5FD0FC9B}" srcId="{A8C4C20C-14C9-4A31-A2C3-538BAEB5B10F}" destId="{99C82905-8128-46D0-981A-17FE2A821420}" srcOrd="1" destOrd="0" parTransId="{873587C4-480A-4085-BB3A-8E70E44BF278}" sibTransId="{13412264-6CCA-483C-A279-8D74CBB380E4}"/>
    <dgm:cxn modelId="{B616B6AF-F237-4806-B814-FD072078767F}" type="presOf" srcId="{C860E886-A7FC-4BA8-BBCA-85272BEB4B08}" destId="{9EC27BBF-F883-475B-BE66-C33B444B2C4E}" srcOrd="0" destOrd="0" presId="urn:microsoft.com/office/officeart/2005/8/layout/lProcess2"/>
    <dgm:cxn modelId="{C5B92BC4-E709-4947-B8AC-75B39B2C135F}" srcId="{3EE9EE1D-D0E6-48A9-9413-C76FB2AF1086}" destId="{00EA935B-0E3B-476E-9A60-0500CF222D9C}" srcOrd="2" destOrd="0" parTransId="{2014C9D7-1974-4321-BBA6-1025CF251A5B}" sibTransId="{C41F495F-66B7-4E1B-A532-B1E9066E053A}"/>
    <dgm:cxn modelId="{781E6288-7BFC-4537-A984-36C1773033DC}" srcId="{3EE9EE1D-D0E6-48A9-9413-C76FB2AF1086}" destId="{A8C4C20C-14C9-4A31-A2C3-538BAEB5B10F}" srcOrd="0" destOrd="0" parTransId="{07E58006-3724-430E-9CC4-544EEB0C3C89}" sibTransId="{BCDD86A2-7D50-4FA0-A3A3-94CD11B54A95}"/>
    <dgm:cxn modelId="{D099D8D9-7B8F-4402-A842-A4719068E409}" type="presOf" srcId="{42E47B82-8AE9-4FB8-AB92-F8CE6FAFE783}" destId="{FF999915-CD19-4841-ADBC-0C1996F23599}" srcOrd="0" destOrd="0" presId="urn:microsoft.com/office/officeart/2005/8/layout/lProcess2"/>
    <dgm:cxn modelId="{D827C5AD-7143-4BA3-AC2D-5274E901692E}" type="presOf" srcId="{8BDDD6BB-39C3-40C3-8476-63221D658C89}" destId="{28788360-FA9C-463A-AE40-CC86496B6ED7}" srcOrd="0" destOrd="0" presId="urn:microsoft.com/office/officeart/2005/8/layout/lProcess2"/>
    <dgm:cxn modelId="{E710A79C-82C5-4494-BB46-CC7817518545}" type="presOf" srcId="{3EE9EE1D-D0E6-48A9-9413-C76FB2AF1086}" destId="{C5D7C39C-46F1-460E-AE54-A984F2BEF9F8}" srcOrd="0" destOrd="0" presId="urn:microsoft.com/office/officeart/2005/8/layout/lProcess2"/>
    <dgm:cxn modelId="{C44E0879-87CA-419D-976B-8821E5E0A2B5}" srcId="{00EA935B-0E3B-476E-9A60-0500CF222D9C}" destId="{D6737BDE-3867-4EB9-A411-4E6FC1508415}" srcOrd="0" destOrd="0" parTransId="{A46A1E37-46B5-45F3-97CB-89D7E4ACFDE7}" sibTransId="{0D5640F3-A541-4E15-9A7E-02BEA3AA90CE}"/>
    <dgm:cxn modelId="{B267A8AC-3DDF-4013-93D3-3962C965AD5B}" type="presOf" srcId="{00EA935B-0E3B-476E-9A60-0500CF222D9C}" destId="{1DC0B1BE-56FE-46E7-92C1-0271FAC36F43}" srcOrd="1" destOrd="0" presId="urn:microsoft.com/office/officeart/2005/8/layout/lProcess2"/>
    <dgm:cxn modelId="{DF3C202C-24C2-46BF-891E-07A7DCA810C1}" type="presOf" srcId="{3E3184C9-B6D2-4299-A1EC-D345216F3F15}" destId="{784E20EC-7242-42C1-B898-9255A287E2E7}" srcOrd="1" destOrd="0" presId="urn:microsoft.com/office/officeart/2005/8/layout/lProcess2"/>
    <dgm:cxn modelId="{40A90EF7-8198-4025-85CD-4DC97F553403}" type="presParOf" srcId="{C5D7C39C-46F1-460E-AE54-A984F2BEF9F8}" destId="{66092028-CB7F-4315-8C19-4610895808DB}" srcOrd="0" destOrd="0" presId="urn:microsoft.com/office/officeart/2005/8/layout/lProcess2"/>
    <dgm:cxn modelId="{E096DFD5-74DF-4B12-BEE1-7F8E34FF065F}" type="presParOf" srcId="{66092028-CB7F-4315-8C19-4610895808DB}" destId="{E78BB7E7-A473-4B4A-AE26-6251099954AC}" srcOrd="0" destOrd="0" presId="urn:microsoft.com/office/officeart/2005/8/layout/lProcess2"/>
    <dgm:cxn modelId="{779F4F7D-E415-4DF4-832E-12CDE9108A94}" type="presParOf" srcId="{66092028-CB7F-4315-8C19-4610895808DB}" destId="{C9CE66A5-AABA-4856-9872-51C0098A6ABF}" srcOrd="1" destOrd="0" presId="urn:microsoft.com/office/officeart/2005/8/layout/lProcess2"/>
    <dgm:cxn modelId="{9A0EFE0F-C673-448B-8992-0EBD16750F07}" type="presParOf" srcId="{66092028-CB7F-4315-8C19-4610895808DB}" destId="{F5E76DBB-6142-4779-9DFC-4B801FA471DC}" srcOrd="2" destOrd="0" presId="urn:microsoft.com/office/officeart/2005/8/layout/lProcess2"/>
    <dgm:cxn modelId="{42CB5575-9EFF-48C8-A377-B667CF5CC5CB}" type="presParOf" srcId="{F5E76DBB-6142-4779-9DFC-4B801FA471DC}" destId="{64F0D39E-53D5-497B-8DFE-0A8972731E6F}" srcOrd="0" destOrd="0" presId="urn:microsoft.com/office/officeart/2005/8/layout/lProcess2"/>
    <dgm:cxn modelId="{615F3763-3349-48A4-8452-99A9DC2F6D8F}" type="presParOf" srcId="{64F0D39E-53D5-497B-8DFE-0A8972731E6F}" destId="{2C2E053A-B380-4239-B465-F9A18D433F72}" srcOrd="0" destOrd="0" presId="urn:microsoft.com/office/officeart/2005/8/layout/lProcess2"/>
    <dgm:cxn modelId="{342EB408-EE78-4281-A60C-AD7E4111CE42}" type="presParOf" srcId="{64F0D39E-53D5-497B-8DFE-0A8972731E6F}" destId="{00529DA8-C44C-4282-B548-1ADE82B5741A}" srcOrd="1" destOrd="0" presId="urn:microsoft.com/office/officeart/2005/8/layout/lProcess2"/>
    <dgm:cxn modelId="{596FDE24-E4B9-49B9-914C-F4D407FC3C0F}" type="presParOf" srcId="{64F0D39E-53D5-497B-8DFE-0A8972731E6F}" destId="{CCC4FE2D-407D-4D17-AE61-2F20F6CBA2E5}" srcOrd="2" destOrd="0" presId="urn:microsoft.com/office/officeart/2005/8/layout/lProcess2"/>
    <dgm:cxn modelId="{EB0BCC95-B320-40A9-85AC-1AE3A8E15E73}" type="presParOf" srcId="{C5D7C39C-46F1-460E-AE54-A984F2BEF9F8}" destId="{EF2EE7D3-1514-4F3D-9326-F1D26DAFE3BB}" srcOrd="1" destOrd="0" presId="urn:microsoft.com/office/officeart/2005/8/layout/lProcess2"/>
    <dgm:cxn modelId="{EC70452D-EBCF-4315-BD20-C168F3254ADC}" type="presParOf" srcId="{C5D7C39C-46F1-460E-AE54-A984F2BEF9F8}" destId="{9A3132AE-63D7-43CD-A3FC-A45B5ECEF8B0}" srcOrd="2" destOrd="0" presId="urn:microsoft.com/office/officeart/2005/8/layout/lProcess2"/>
    <dgm:cxn modelId="{4287C2DA-A84F-48A3-A49B-A47601BEAE7A}" type="presParOf" srcId="{9A3132AE-63D7-43CD-A3FC-A45B5ECEF8B0}" destId="{9EC27BBF-F883-475B-BE66-C33B444B2C4E}" srcOrd="0" destOrd="0" presId="urn:microsoft.com/office/officeart/2005/8/layout/lProcess2"/>
    <dgm:cxn modelId="{4FAFD66B-78F2-4927-83C0-CBE2C482844E}" type="presParOf" srcId="{9A3132AE-63D7-43CD-A3FC-A45B5ECEF8B0}" destId="{C7A7E891-969A-4B34-A315-19405D3AB313}" srcOrd="1" destOrd="0" presId="urn:microsoft.com/office/officeart/2005/8/layout/lProcess2"/>
    <dgm:cxn modelId="{681AB870-9B23-4631-83C5-2DF4FF6A5ED9}" type="presParOf" srcId="{9A3132AE-63D7-43CD-A3FC-A45B5ECEF8B0}" destId="{FAA32490-7364-483B-8F37-E009A15109F0}" srcOrd="2" destOrd="0" presId="urn:microsoft.com/office/officeart/2005/8/layout/lProcess2"/>
    <dgm:cxn modelId="{19BC6F39-55B1-43B5-919A-8C5ABD2DFC63}" type="presParOf" srcId="{FAA32490-7364-483B-8F37-E009A15109F0}" destId="{E6BAAAB5-5CDB-4FA5-B51E-C0EF387470E2}" srcOrd="0" destOrd="0" presId="urn:microsoft.com/office/officeart/2005/8/layout/lProcess2"/>
    <dgm:cxn modelId="{6DAB8A79-F80C-4CB7-A214-6553CE8551B9}" type="presParOf" srcId="{E6BAAAB5-5CDB-4FA5-B51E-C0EF387470E2}" destId="{F03BB198-D57F-4A61-B8C3-9CAA1B070687}" srcOrd="0" destOrd="0" presId="urn:microsoft.com/office/officeart/2005/8/layout/lProcess2"/>
    <dgm:cxn modelId="{CC694523-1268-48BB-AE67-B67ACAC9293C}" type="presParOf" srcId="{E6BAAAB5-5CDB-4FA5-B51E-C0EF387470E2}" destId="{E5D19FD3-4439-476E-ABE3-A1158F4D6253}" srcOrd="1" destOrd="0" presId="urn:microsoft.com/office/officeart/2005/8/layout/lProcess2"/>
    <dgm:cxn modelId="{725C1851-E159-4563-9F93-558381CD4998}" type="presParOf" srcId="{E6BAAAB5-5CDB-4FA5-B51E-C0EF387470E2}" destId="{28788360-FA9C-463A-AE40-CC86496B6ED7}" srcOrd="2" destOrd="0" presId="urn:microsoft.com/office/officeart/2005/8/layout/lProcess2"/>
    <dgm:cxn modelId="{BD32566F-BFFB-47F6-9DDD-C711772D2C28}" type="presParOf" srcId="{C5D7C39C-46F1-460E-AE54-A984F2BEF9F8}" destId="{B6FC9072-2D0D-4CC8-BDDC-9F7BAB954476}" srcOrd="3" destOrd="0" presId="urn:microsoft.com/office/officeart/2005/8/layout/lProcess2"/>
    <dgm:cxn modelId="{13905FCB-0510-4922-8032-7C8C91D72BBA}" type="presParOf" srcId="{C5D7C39C-46F1-460E-AE54-A984F2BEF9F8}" destId="{60FB62CE-EAED-47EC-852E-74ACBBD149D9}" srcOrd="4" destOrd="0" presId="urn:microsoft.com/office/officeart/2005/8/layout/lProcess2"/>
    <dgm:cxn modelId="{DFB90E77-BB28-4F20-98D2-559BED1D5F08}" type="presParOf" srcId="{60FB62CE-EAED-47EC-852E-74ACBBD149D9}" destId="{98B3C198-8481-4176-AF20-6423C945B489}" srcOrd="0" destOrd="0" presId="urn:microsoft.com/office/officeart/2005/8/layout/lProcess2"/>
    <dgm:cxn modelId="{BB377FC5-0AA1-45F1-87AC-5D50EAD07804}" type="presParOf" srcId="{60FB62CE-EAED-47EC-852E-74ACBBD149D9}" destId="{1DC0B1BE-56FE-46E7-92C1-0271FAC36F43}" srcOrd="1" destOrd="0" presId="urn:microsoft.com/office/officeart/2005/8/layout/lProcess2"/>
    <dgm:cxn modelId="{B17834EE-5B79-4B43-AB57-19C2CC70721D}" type="presParOf" srcId="{60FB62CE-EAED-47EC-852E-74ACBBD149D9}" destId="{3B3723CA-5CD1-4B39-BC98-7AB7154B502F}" srcOrd="2" destOrd="0" presId="urn:microsoft.com/office/officeart/2005/8/layout/lProcess2"/>
    <dgm:cxn modelId="{F7AB7AAE-F007-4BA0-94BD-00A7BE5768B3}" type="presParOf" srcId="{3B3723CA-5CD1-4B39-BC98-7AB7154B502F}" destId="{81181431-0D85-433E-9A3E-473E970D9199}" srcOrd="0" destOrd="0" presId="urn:microsoft.com/office/officeart/2005/8/layout/lProcess2"/>
    <dgm:cxn modelId="{F468CB6E-592A-470A-A210-97DC59DB8CD5}" type="presParOf" srcId="{81181431-0D85-433E-9A3E-473E970D9199}" destId="{35857EB2-B15F-4EB7-B14B-1C7F9CE7F307}" srcOrd="0" destOrd="0" presId="urn:microsoft.com/office/officeart/2005/8/layout/lProcess2"/>
    <dgm:cxn modelId="{F90BBBE8-918E-4001-B75B-878D89C97823}" type="presParOf" srcId="{81181431-0D85-433E-9A3E-473E970D9199}" destId="{4CBE5962-F222-47A7-BDF0-A36A12569FF0}" srcOrd="1" destOrd="0" presId="urn:microsoft.com/office/officeart/2005/8/layout/lProcess2"/>
    <dgm:cxn modelId="{F59490BB-4287-4558-8693-26618E95E64F}" type="presParOf" srcId="{81181431-0D85-433E-9A3E-473E970D9199}" destId="{6C876F2B-5805-425D-945C-BCD2760E1817}" srcOrd="2" destOrd="0" presId="urn:microsoft.com/office/officeart/2005/8/layout/lProcess2"/>
    <dgm:cxn modelId="{A089F132-7B29-455B-B9DE-582D4B09D04F}" type="presParOf" srcId="{C5D7C39C-46F1-460E-AE54-A984F2BEF9F8}" destId="{2EC43434-CD55-4337-A8DE-6AEBACD31885}" srcOrd="5" destOrd="0" presId="urn:microsoft.com/office/officeart/2005/8/layout/lProcess2"/>
    <dgm:cxn modelId="{485E1377-ABE1-4AD8-AF00-0661C91E661F}" type="presParOf" srcId="{C5D7C39C-46F1-460E-AE54-A984F2BEF9F8}" destId="{F36605C6-F8C3-4190-95EE-7A1775266FED}" srcOrd="6" destOrd="0" presId="urn:microsoft.com/office/officeart/2005/8/layout/lProcess2"/>
    <dgm:cxn modelId="{EB29F675-7E22-4178-9450-33FE188113C5}" type="presParOf" srcId="{F36605C6-F8C3-4190-95EE-7A1775266FED}" destId="{B42BDFCE-DB32-47EA-B08B-C18F70F371D2}" srcOrd="0" destOrd="0" presId="urn:microsoft.com/office/officeart/2005/8/layout/lProcess2"/>
    <dgm:cxn modelId="{E55F848B-5175-4123-815A-686EEA25DDE3}" type="presParOf" srcId="{F36605C6-F8C3-4190-95EE-7A1775266FED}" destId="{784E20EC-7242-42C1-B898-9255A287E2E7}" srcOrd="1" destOrd="0" presId="urn:microsoft.com/office/officeart/2005/8/layout/lProcess2"/>
    <dgm:cxn modelId="{C423BF29-26C5-4E9B-9C7B-ABFCDE9300A4}" type="presParOf" srcId="{F36605C6-F8C3-4190-95EE-7A1775266FED}" destId="{39C23CA4-CB6A-4A13-B64A-FEC116FB6853}" srcOrd="2" destOrd="0" presId="urn:microsoft.com/office/officeart/2005/8/layout/lProcess2"/>
    <dgm:cxn modelId="{FBF8E8D6-0620-4B10-A704-F379C47D8EA3}" type="presParOf" srcId="{39C23CA4-CB6A-4A13-B64A-FEC116FB6853}" destId="{BBEC138A-6575-48F8-9D8D-5429B5267FC2}" srcOrd="0" destOrd="0" presId="urn:microsoft.com/office/officeart/2005/8/layout/lProcess2"/>
    <dgm:cxn modelId="{4AE5D3B8-A9D8-4B27-B426-CEED81732019}" type="presParOf" srcId="{BBEC138A-6575-48F8-9D8D-5429B5267FC2}" destId="{FF999915-CD19-4841-ADBC-0C1996F23599}" srcOrd="0" destOrd="0" presId="urn:microsoft.com/office/officeart/2005/8/layout/lProcess2"/>
    <dgm:cxn modelId="{0CE5E572-5BA3-4677-BDAF-23A73EEEE458}" type="presParOf" srcId="{BBEC138A-6575-48F8-9D8D-5429B5267FC2}" destId="{9A4D8E02-5789-4B36-903E-4D71D4B21FEE}" srcOrd="1" destOrd="0" presId="urn:microsoft.com/office/officeart/2005/8/layout/lProcess2"/>
    <dgm:cxn modelId="{FC2253F5-2CDA-451D-9D2D-62EA664861CE}" type="presParOf" srcId="{BBEC138A-6575-48F8-9D8D-5429B5267FC2}" destId="{2DE22401-2DAA-49C8-8B32-2098101477A0}"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DCC5EAAA-6ECE-4589-9702-331181F890A4}" type="datetimeFigureOut">
              <a:rPr lang="en-US" smtClean="0"/>
              <a:t>9/17/2014</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5E8856A9-6A40-4B70-AB5B-065DFA12FF30}" type="slidenum">
              <a:rPr lang="en-US" smtClean="0"/>
              <a:t>‹#›</a:t>
            </a:fld>
            <a:endParaRPr lang="en-US"/>
          </a:p>
        </p:txBody>
      </p:sp>
    </p:spTree>
    <p:extLst>
      <p:ext uri="{BB962C8B-B14F-4D97-AF65-F5344CB8AC3E}">
        <p14:creationId xmlns:p14="http://schemas.microsoft.com/office/powerpoint/2010/main" val="4004067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F5586F49-FE39-4696-A57E-5B5275E429C6}" type="datetimeFigureOut">
              <a:rPr lang="en-US" smtClean="0"/>
              <a:pPr/>
              <a:t>9/17/2014</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157ACEB9-2ADA-4B7B-B0BC-D9F4928C3BB9}" type="slidenum">
              <a:rPr lang="en-US" smtClean="0"/>
              <a:pPr/>
              <a:t>‹#›</a:t>
            </a:fld>
            <a:endParaRPr lang="en-US"/>
          </a:p>
        </p:txBody>
      </p:sp>
    </p:spTree>
    <p:extLst>
      <p:ext uri="{BB962C8B-B14F-4D97-AF65-F5344CB8AC3E}">
        <p14:creationId xmlns:p14="http://schemas.microsoft.com/office/powerpoint/2010/main" val="8851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2" name="Rectangle 11"/>
          <p:cNvSpPr>
            <a:spLocks noChangeArrowheads="1"/>
          </p:cNvSpPr>
          <p:nvPr/>
        </p:nvSpPr>
        <p:spPr bwMode="auto">
          <a:xfrm>
            <a:off x="158496" y="639165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noFill/>
        </p:spPr>
        <p:txBody>
          <a:bodyPr/>
          <a:lstStyle>
            <a:lvl1pPr>
              <a:defRPr>
                <a:solidFill>
                  <a:schemeClr val="bg1"/>
                </a:solidFill>
              </a:defRPr>
            </a:lvl1pPr>
          </a:lstStyle>
          <a:p>
            <a:fld id="{EE289CF8-4C39-49E0-AC7D-C209D6C0BFB9}" type="datetimeFigureOut">
              <a:rPr lang="en-US" smtClean="0"/>
              <a:pPr/>
              <a:t>9/17/2014</a:t>
            </a:fld>
            <a:endParaRPr lang="en-US"/>
          </a:p>
        </p:txBody>
      </p:sp>
      <p:sp>
        <p:nvSpPr>
          <p:cNvPr id="17" name="Footer Placeholder 16"/>
          <p:cNvSpPr>
            <a:spLocks noGrp="1"/>
          </p:cNvSpPr>
          <p:nvPr>
            <p:ph type="ftr" sz="quarter" idx="11"/>
          </p:nvPr>
        </p:nvSpPr>
        <p:spPr>
          <a:noFill/>
        </p:spPr>
        <p:txBody>
          <a:bodyPr/>
          <a:lstStyle>
            <a:lvl1pPr>
              <a:defRPr>
                <a:solidFill>
                  <a:schemeClr val="bg1"/>
                </a:solidFill>
              </a:defRPr>
            </a:lvl1p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solidFill>
                <a:schemeClr val="tx1"/>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solidFill>
                <a:schemeClr val="tx1"/>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solidFill>
                <a:schemeClr val="tx1"/>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tx1"/>
                </a:solidFill>
              </a:defRPr>
            </a:lvl1pPr>
          </a:lstStyle>
          <a:p>
            <a:fld id="{74107330-A4E1-497D-BB24-CE6B6F1E90AA}"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tx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89CF8-4C39-49E0-AC7D-C209D6C0BFB9}" type="datetimeFigureOut">
              <a:rPr lang="en-US" smtClean="0"/>
              <a:pPr/>
              <a:t>9/17/2014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107330-A4E1-497D-BB24-CE6B6F1E90A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74107330-A4E1-497D-BB24-CE6B6F1E90AA}"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89CF8-4C39-49E0-AC7D-C209D6C0BFB9}" type="datetimeFigureOut">
              <a:rPr lang="en-US" smtClean="0"/>
              <a:pPr/>
              <a:t>9/17/2014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EE289CF8-4C39-49E0-AC7D-C209D6C0BFB9}" type="datetimeFigureOut">
              <a:rPr lang="en-US" smtClean="0"/>
              <a:pPr/>
              <a:t>9/17/2014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74107330-A4E1-497D-BB24-CE6B6F1E90AA}"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58496" y="639165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E289CF8-4C39-49E0-AC7D-C209D6C0BFB9}" type="datetimeFigureOut">
              <a:rPr lang="en-US" smtClean="0"/>
              <a:pPr/>
              <a:t>9/17/2014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4107330-A4E1-497D-BB24-CE6B6F1E90AA}"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E289CF8-4C39-49E0-AC7D-C209D6C0BFB9}" type="datetimeFigureOut">
              <a:rPr lang="en-US" smtClean="0"/>
              <a:pPr/>
              <a:t>9/17/2014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107330-A4E1-497D-BB24-CE6B6F1E90AA}"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tx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58496" y="6391656"/>
            <a:ext cx="8833104" cy="310896"/>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E289CF8-4C39-49E0-AC7D-C209D6C0BFB9}" type="datetimeFigureOut">
              <a:rPr lang="en-US" smtClean="0"/>
              <a:pPr/>
              <a:t>9/17/2014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74107330-A4E1-497D-BB24-CE6B6F1E90AA}"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E289CF8-4C39-49E0-AC7D-C209D6C0BFB9}" type="datetimeFigureOut">
              <a:rPr lang="en-US" smtClean="0"/>
              <a:pPr/>
              <a:t>9/17/2014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74107330-A4E1-497D-BB24-CE6B6F1E90A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58496" y="6400800"/>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E289CF8-4C39-49E0-AC7D-C209D6C0BFB9}" type="datetimeFigureOut">
              <a:rPr lang="en-US" smtClean="0"/>
              <a:pPr/>
              <a:t>9/17/2014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4107330-A4E1-497D-BB24-CE6B6F1E90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4107330-A4E1-497D-BB24-CE6B6F1E90AA}" type="slidenum">
              <a:rPr lang="en-US" smtClean="0"/>
              <a:pPr/>
              <a:t>‹#›</a:t>
            </a:fld>
            <a:endParaRPr lang="en-US"/>
          </a:p>
        </p:txBody>
      </p:sp>
      <p:sp>
        <p:nvSpPr>
          <p:cNvPr id="21" name="Rectangle 20"/>
          <p:cNvSpPr>
            <a:spLocks noChangeArrowheads="1"/>
          </p:cNvSpPr>
          <p:nvPr userDrawn="1"/>
        </p:nvSpPr>
        <p:spPr bwMode="auto">
          <a:xfrm>
            <a:off x="152400" y="64008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E289CF8-4C39-49E0-AC7D-C209D6C0BFB9}" type="datetimeFigureOut">
              <a:rPr lang="en-US" smtClean="0"/>
              <a:pPr/>
              <a:t>9/17/2014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74107330-A4E1-497D-BB24-CE6B6F1E90AA}"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52400" y="64008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EE289CF8-4C39-49E0-AC7D-C209D6C0BFB9}" type="datetimeFigureOut">
              <a:rPr lang="en-US" smtClean="0"/>
              <a:pPr/>
              <a:t>9/17/2014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52400" y="6396037"/>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E289CF8-4C39-49E0-AC7D-C209D6C0BFB9}" type="datetimeFigureOut">
              <a:rPr lang="en-US" smtClean="0"/>
              <a:pPr/>
              <a:t>9/17/2014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4107330-A4E1-497D-BB24-CE6B6F1E90AA}"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ysClr val="windowText" lastClr="000000"/>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www.myersbriggs.org/" TargetMode="External"/><Relationship Id="rId7" Type="http://schemas.openxmlformats.org/officeDocument/2006/relationships/hyperlink" Target="http://faculty.winthrop.edu/olsena/CSCI475/How%20Nasa%20Builds%20Teams%20%204D%20system.pdf" TargetMode="External"/><Relationship Id="rId2" Type="http://schemas.openxmlformats.org/officeDocument/2006/relationships/hyperlink" Target="http://www.typefinder.com/view/types" TargetMode="External"/><Relationship Id="rId1" Type="http://schemas.openxmlformats.org/officeDocument/2006/relationships/slideLayout" Target="../slideLayouts/slideLayout2.xml"/><Relationship Id="rId6" Type="http://schemas.openxmlformats.org/officeDocument/2006/relationships/hyperlink" Target="http://www.4-dsystems.com/" TargetMode="External"/><Relationship Id="rId5" Type="http://schemas.openxmlformats.org/officeDocument/2006/relationships/hyperlink" Target="http://www.celebritytypes.com/" TargetMode="External"/><Relationship Id="rId4" Type="http://schemas.openxmlformats.org/officeDocument/2006/relationships/hyperlink" Target="http://kindredgrace.com/mbti/"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0" y="2743200"/>
            <a:ext cx="7696200" cy="1673225"/>
          </a:xfrm>
        </p:spPr>
        <p:txBody>
          <a:bodyPr>
            <a:normAutofit/>
          </a:bodyPr>
          <a:lstStyle/>
          <a:p>
            <a:r>
              <a:rPr lang="en-US" sz="1800" dirty="0" smtClean="0"/>
              <a:t>An Introduction to Personality Typing and its application in Effective Leadership</a:t>
            </a:r>
            <a:endParaRPr lang="en-US" sz="1800" dirty="0"/>
          </a:p>
        </p:txBody>
      </p:sp>
      <p:sp>
        <p:nvSpPr>
          <p:cNvPr id="2" name="Title 1"/>
          <p:cNvSpPr>
            <a:spLocks noGrp="1"/>
          </p:cNvSpPr>
          <p:nvPr>
            <p:ph type="title"/>
          </p:nvPr>
        </p:nvSpPr>
        <p:spPr/>
        <p:txBody>
          <a:bodyPr/>
          <a:lstStyle/>
          <a:p>
            <a:r>
              <a:rPr lang="en-US" dirty="0" smtClean="0"/>
              <a:t>How DEVELOP Builds Teams I</a:t>
            </a:r>
            <a:endParaRPr lang="en-US" dirty="0"/>
          </a:p>
        </p:txBody>
      </p:sp>
      <p:pic>
        <p:nvPicPr>
          <p:cNvPr id="6" name="Picture 5" descr="phreneologyhead-graphicsfairy010b.jpg"/>
          <p:cNvPicPr>
            <a:picLocks noChangeAspect="1"/>
          </p:cNvPicPr>
          <p:nvPr/>
        </p:nvPicPr>
        <p:blipFill>
          <a:blip r:embed="rId2" cstate="print"/>
          <a:stretch>
            <a:fillRect/>
          </a:stretch>
        </p:blipFill>
        <p:spPr>
          <a:xfrm>
            <a:off x="3200399" y="3505200"/>
            <a:ext cx="2799183" cy="2743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Orange: “Directing” System-Builders</a:t>
            </a:r>
            <a:endParaRPr lang="en-US" sz="3200" dirty="0"/>
          </a:p>
        </p:txBody>
      </p:sp>
      <p:sp>
        <p:nvSpPr>
          <p:cNvPr id="3" name="Content Placeholder 2"/>
          <p:cNvSpPr>
            <a:spLocks noGrp="1"/>
          </p:cNvSpPr>
          <p:nvPr>
            <p:ph sz="quarter" idx="1"/>
          </p:nvPr>
        </p:nvSpPr>
        <p:spPr>
          <a:xfrm>
            <a:off x="301752" y="1527048"/>
            <a:ext cx="8503920" cy="3273552"/>
          </a:xfrm>
        </p:spPr>
        <p:txBody>
          <a:bodyPr>
            <a:normAutofit/>
          </a:bodyPr>
          <a:lstStyle/>
          <a:p>
            <a:r>
              <a:rPr lang="en-US" sz="1600" b="1" dirty="0" smtClean="0"/>
              <a:t>Signature Personality DNA: </a:t>
            </a:r>
            <a:r>
              <a:rPr lang="en-US" sz="1600" dirty="0" smtClean="0"/>
              <a:t>Primary motivation  is to get the job done. Oranges stay on track until it’s done, achievement is huge. They are the directors and organizers of the team.     </a:t>
            </a:r>
          </a:p>
          <a:p>
            <a:r>
              <a:rPr lang="en-US" sz="1600" b="1" dirty="0" smtClean="0"/>
              <a:t>Strengths: </a:t>
            </a:r>
            <a:r>
              <a:rPr lang="en-US" sz="1600" dirty="0" smtClean="0"/>
              <a:t>Takes responsibility, organized, goal oriented, seeks practical solutions, stimulates activity, moves quickly to action, decisive, exudes confidence, excels in emergencies, reliable, task focused, logical </a:t>
            </a:r>
          </a:p>
          <a:p>
            <a:r>
              <a:rPr lang="en-US" sz="1600" b="1" dirty="0" smtClean="0"/>
              <a:t>Weaknesses: </a:t>
            </a:r>
            <a:r>
              <a:rPr lang="en-US" sz="1600" dirty="0" smtClean="0"/>
              <a:t>Inflexible, intolerant of mistakes, blames others, judgmental, controlling, close-minded, insensitive, decides for others, impatient, tactless</a:t>
            </a:r>
          </a:p>
          <a:p>
            <a:r>
              <a:rPr lang="en-US" sz="1600" b="1" dirty="0" smtClean="0"/>
              <a:t>Major Challenge: </a:t>
            </a:r>
            <a:r>
              <a:rPr lang="en-US" sz="1600" dirty="0" smtClean="0"/>
              <a:t>Seeing people as people, with legitimate personal needs</a:t>
            </a:r>
          </a:p>
          <a:p>
            <a:r>
              <a:rPr lang="en-US" sz="1600" b="1" dirty="0" smtClean="0"/>
              <a:t>Inherent Desire: </a:t>
            </a:r>
            <a:r>
              <a:rPr lang="en-US" sz="1600" dirty="0" smtClean="0"/>
              <a:t>to know that the team in on board, to be validated</a:t>
            </a:r>
          </a:p>
          <a:p>
            <a:endParaRPr lang="en-US" sz="1600" dirty="0"/>
          </a:p>
        </p:txBody>
      </p:sp>
      <p:sp>
        <p:nvSpPr>
          <p:cNvPr id="4" name="TextBox 3"/>
          <p:cNvSpPr txBox="1"/>
          <p:nvPr/>
        </p:nvSpPr>
        <p:spPr>
          <a:xfrm>
            <a:off x="3657600" y="4705290"/>
            <a:ext cx="1782860" cy="400110"/>
          </a:xfrm>
          <a:prstGeom prst="rect">
            <a:avLst/>
          </a:prstGeom>
          <a:noFill/>
        </p:spPr>
        <p:txBody>
          <a:bodyPr wrap="none" lIns="91387" tIns="45693" rIns="91387" bIns="45693" rtlCol="0">
            <a:spAutoFit/>
          </a:bodyPr>
          <a:lstStyle/>
          <a:p>
            <a:pPr defTabSz="1018229"/>
            <a:r>
              <a:rPr lang="en-US" sz="2000" b="1" dirty="0">
                <a:latin typeface="Century Gothic"/>
              </a:rPr>
              <a:t>Innate AMBR</a:t>
            </a:r>
          </a:p>
        </p:txBody>
      </p:sp>
      <p:sp>
        <p:nvSpPr>
          <p:cNvPr id="5" name="Text Box 12"/>
          <p:cNvSpPr txBox="1">
            <a:spLocks noChangeArrowheads="1"/>
          </p:cNvSpPr>
          <p:nvPr/>
        </p:nvSpPr>
        <p:spPr bwMode="auto">
          <a:xfrm>
            <a:off x="533400" y="5176927"/>
            <a:ext cx="8077200" cy="954107"/>
          </a:xfrm>
          <a:prstGeom prst="rect">
            <a:avLst/>
          </a:prstGeom>
          <a:solidFill>
            <a:srgbClr val="F78009"/>
          </a:solidFill>
          <a:ln w="9525">
            <a:solidFill>
              <a:schemeClr val="tx1"/>
            </a:solidFill>
            <a:miter lim="800000"/>
            <a:headEnd/>
            <a:tailEnd/>
          </a:ln>
        </p:spPr>
        <p:txBody>
          <a:bodyPr wrap="square" lIns="91387" tIns="45693" rIns="91387" bIns="45693">
            <a:spAutoFit/>
          </a:bodyPr>
          <a:lstStyle/>
          <a:p>
            <a:pPr lvl="0" algn="ctr" defTabSz="1018229">
              <a:defRPr/>
            </a:pPr>
            <a:r>
              <a:rPr kumimoji="0" lang="en-US" sz="1400" b="1" i="0" u="none" strike="noStrike" kern="0" cap="none" spc="0" normalizeH="0" baseline="0" noProof="0" dirty="0" smtClean="0">
                <a:ln>
                  <a:noFill/>
                </a:ln>
                <a:effectLst/>
                <a:uLnTx/>
                <a:uFillTx/>
                <a:latin typeface="Century Gothic"/>
                <a:cs typeface="Arial" charset="0"/>
              </a:rPr>
              <a:t>A</a:t>
            </a:r>
            <a:r>
              <a:rPr kumimoji="0" lang="en-US" sz="1400" b="0" i="0" u="none" strike="noStrike" kern="0" cap="none" spc="0" normalizeH="0" baseline="0" noProof="0" dirty="0" smtClean="0">
                <a:ln>
                  <a:noFill/>
                </a:ln>
                <a:effectLst/>
                <a:uLnTx/>
                <a:uFillTx/>
                <a:latin typeface="Century Gothic"/>
                <a:cs typeface="Arial" charset="0"/>
              </a:rPr>
              <a:t>ttention</a:t>
            </a:r>
            <a:r>
              <a:rPr kumimoji="0" lang="en-US" sz="1400" b="1" i="0" u="none" strike="noStrike" kern="0" cap="none" spc="0" normalizeH="0" baseline="0" noProof="0" dirty="0" smtClean="0">
                <a:ln>
                  <a:noFill/>
                </a:ln>
                <a:effectLst/>
                <a:uLnTx/>
                <a:uFillTx/>
                <a:latin typeface="Century Gothic"/>
                <a:cs typeface="Arial" charset="0"/>
              </a:rPr>
              <a:t>:</a:t>
            </a:r>
            <a:r>
              <a:rPr kumimoji="0" lang="en-US" sz="1400" b="0" i="0" u="none" strike="noStrike" kern="0" cap="none" spc="0" normalizeH="0" baseline="0" noProof="0" dirty="0" smtClean="0">
                <a:ln>
                  <a:noFill/>
                </a:ln>
                <a:effectLst/>
                <a:uLnTx/>
                <a:uFillTx/>
                <a:latin typeface="Century Gothic"/>
                <a:cs typeface="Arial" charset="0"/>
              </a:rPr>
              <a:t>  </a:t>
            </a:r>
            <a:r>
              <a:rPr lang="en-US" sz="1400" kern="0" dirty="0" smtClean="0">
                <a:cs typeface="Arial" charset="0"/>
              </a:rPr>
              <a:t>Oranges naturally attend to task, process, and certainty</a:t>
            </a:r>
            <a:endParaRPr kumimoji="0" lang="en-US" sz="1400" b="0" i="0" u="none" strike="noStrike" kern="0" cap="none" spc="0" normalizeH="0" baseline="0" noProof="0" dirty="0" smtClean="0">
              <a:ln>
                <a:noFill/>
              </a:ln>
              <a:effectLst/>
              <a:uLnTx/>
              <a:uFillTx/>
              <a:latin typeface="Century Gothic"/>
              <a:cs typeface="Arial" charset="0"/>
            </a:endParaRPr>
          </a:p>
          <a:p>
            <a:pPr lvl="0" algn="ctr" defTabSz="1018229">
              <a:defRPr/>
            </a:pPr>
            <a:r>
              <a:rPr kumimoji="0" lang="en-US" sz="1400" b="1" i="0" u="none" strike="noStrike" kern="0" cap="none" spc="0" normalizeH="0" baseline="0" noProof="0" dirty="0" smtClean="0">
                <a:ln>
                  <a:noFill/>
                </a:ln>
                <a:effectLst/>
                <a:uLnTx/>
                <a:uFillTx/>
                <a:latin typeface="Century Gothic"/>
                <a:cs typeface="Arial" charset="0"/>
              </a:rPr>
              <a:t>M</a:t>
            </a:r>
            <a:r>
              <a:rPr kumimoji="0" lang="en-US" sz="1400" b="0" i="0" u="none" strike="noStrike" kern="0" cap="none" spc="0" normalizeH="0" baseline="0" noProof="0" dirty="0" smtClean="0">
                <a:ln>
                  <a:noFill/>
                </a:ln>
                <a:effectLst/>
                <a:uLnTx/>
                <a:uFillTx/>
                <a:latin typeface="Century Gothic"/>
                <a:cs typeface="Arial" charset="0"/>
              </a:rPr>
              <a:t>indset</a:t>
            </a:r>
            <a:r>
              <a:rPr kumimoji="0" lang="en-US" sz="1400" b="1" i="0" u="none" strike="noStrike" kern="0" cap="none" spc="0" normalizeH="0" baseline="0" noProof="0" dirty="0" smtClean="0">
                <a:ln>
                  <a:noFill/>
                </a:ln>
                <a:effectLst/>
                <a:uLnTx/>
                <a:uFillTx/>
                <a:latin typeface="Century Gothic"/>
                <a:cs typeface="Arial" charset="0"/>
              </a:rPr>
              <a:t>:</a:t>
            </a:r>
            <a:r>
              <a:rPr kumimoji="0" lang="en-US" sz="1400" b="0" i="0" u="none" strike="noStrike" kern="0" cap="none" spc="0" normalizeH="0" baseline="0" noProof="0" dirty="0" smtClean="0">
                <a:ln>
                  <a:noFill/>
                </a:ln>
                <a:effectLst/>
                <a:uLnTx/>
                <a:uFillTx/>
                <a:latin typeface="Century Gothic"/>
                <a:cs typeface="Arial" charset="0"/>
              </a:rPr>
              <a:t>  </a:t>
            </a:r>
            <a:r>
              <a:rPr lang="en-US" sz="1400" kern="0" dirty="0" smtClean="0">
                <a:cs typeface="Arial" charset="0"/>
              </a:rPr>
              <a:t>Plan the work–work the plan </a:t>
            </a:r>
            <a:endParaRPr kumimoji="0" lang="en-US" sz="1400" b="0" i="0" u="none" strike="noStrike" kern="0" cap="none" spc="0" normalizeH="0" baseline="0" noProof="0" dirty="0" smtClean="0">
              <a:ln>
                <a:noFill/>
              </a:ln>
              <a:effectLst/>
              <a:uLnTx/>
              <a:uFillTx/>
              <a:latin typeface="Century Gothic"/>
              <a:cs typeface="Arial" charset="0"/>
            </a:endParaRPr>
          </a:p>
          <a:p>
            <a:pPr lvl="0" algn="ctr" defTabSz="1018229">
              <a:defRPr/>
            </a:pPr>
            <a:r>
              <a:rPr kumimoji="0" lang="en-US" sz="1400" b="1" i="0" u="none" strike="noStrike" kern="0" cap="none" spc="0" normalizeH="0" baseline="0" noProof="0" dirty="0" smtClean="0">
                <a:ln>
                  <a:noFill/>
                </a:ln>
                <a:effectLst/>
                <a:uLnTx/>
                <a:uFillTx/>
                <a:latin typeface="Century Gothic"/>
                <a:cs typeface="Arial" charset="0"/>
              </a:rPr>
              <a:t>B</a:t>
            </a:r>
            <a:r>
              <a:rPr kumimoji="0" lang="en-US" sz="1400" b="0" i="0" u="none" strike="noStrike" kern="0" cap="none" spc="0" normalizeH="0" baseline="0" noProof="0" dirty="0" smtClean="0">
                <a:ln>
                  <a:noFill/>
                </a:ln>
                <a:effectLst/>
                <a:uLnTx/>
                <a:uFillTx/>
                <a:latin typeface="Century Gothic"/>
                <a:cs typeface="Arial" charset="0"/>
              </a:rPr>
              <a:t>ehavior</a:t>
            </a:r>
            <a:r>
              <a:rPr kumimoji="0" lang="en-US" sz="1400" b="1" i="0" u="none" strike="noStrike" kern="0" cap="none" spc="0" normalizeH="0" baseline="0" noProof="0" dirty="0" smtClean="0">
                <a:ln>
                  <a:noFill/>
                </a:ln>
                <a:effectLst/>
                <a:uLnTx/>
                <a:uFillTx/>
                <a:latin typeface="Century Gothic"/>
                <a:cs typeface="Arial" charset="0"/>
              </a:rPr>
              <a:t>:</a:t>
            </a:r>
            <a:r>
              <a:rPr kumimoji="0" lang="en-US" sz="1400" b="0" i="0" u="none" strike="noStrike" kern="0" cap="none" spc="0" normalizeH="0" baseline="0" noProof="0" dirty="0" smtClean="0">
                <a:ln>
                  <a:noFill/>
                </a:ln>
                <a:effectLst/>
                <a:uLnTx/>
                <a:uFillTx/>
                <a:latin typeface="Century Gothic"/>
                <a:cs typeface="Arial" charset="0"/>
              </a:rPr>
              <a:t>  </a:t>
            </a:r>
            <a:r>
              <a:rPr lang="en-US" sz="1400" kern="0" dirty="0" smtClean="0">
                <a:cs typeface="Arial" charset="0"/>
              </a:rPr>
              <a:t>Execute with discipline and rigor</a:t>
            </a:r>
            <a:endParaRPr kumimoji="0" lang="en-US" sz="1400" b="0" i="0" u="none" strike="noStrike" kern="0" cap="none" spc="0" normalizeH="0" baseline="0" noProof="0" dirty="0" smtClean="0">
              <a:ln>
                <a:noFill/>
              </a:ln>
              <a:effectLst/>
              <a:uLnTx/>
              <a:uFillTx/>
              <a:latin typeface="Century Gothic"/>
              <a:cs typeface="Arial" charset="0"/>
            </a:endParaRPr>
          </a:p>
          <a:p>
            <a:pPr lvl="0" algn="ctr" defTabSz="1018229">
              <a:defRPr/>
            </a:pPr>
            <a:r>
              <a:rPr kumimoji="0" lang="en-US" sz="1400" b="1" i="0" u="none" strike="noStrike" kern="0" cap="none" spc="0" normalizeH="0" baseline="0" noProof="0" dirty="0" smtClean="0">
                <a:ln>
                  <a:noFill/>
                </a:ln>
                <a:effectLst/>
                <a:uLnTx/>
                <a:uFillTx/>
                <a:latin typeface="Century Gothic"/>
                <a:cs typeface="Arial" charset="0"/>
              </a:rPr>
              <a:t>R</a:t>
            </a:r>
            <a:r>
              <a:rPr kumimoji="0" lang="en-US" sz="1400" b="0" i="0" u="none" strike="noStrike" kern="0" cap="none" spc="0" normalizeH="0" baseline="0" noProof="0" dirty="0" smtClean="0">
                <a:ln>
                  <a:noFill/>
                </a:ln>
                <a:effectLst/>
                <a:uLnTx/>
                <a:uFillTx/>
                <a:latin typeface="Century Gothic"/>
                <a:cs typeface="Arial" charset="0"/>
              </a:rPr>
              <a:t>esults</a:t>
            </a:r>
            <a:r>
              <a:rPr kumimoji="0" lang="en-US" sz="1400" b="1" i="0" u="none" strike="noStrike" kern="0" cap="none" spc="0" normalizeH="0" baseline="0" noProof="0" dirty="0" smtClean="0">
                <a:ln>
                  <a:noFill/>
                </a:ln>
                <a:effectLst/>
                <a:uLnTx/>
                <a:uFillTx/>
                <a:latin typeface="Century Gothic"/>
                <a:cs typeface="Arial" charset="0"/>
              </a:rPr>
              <a:t>:</a:t>
            </a:r>
            <a:r>
              <a:rPr kumimoji="0" lang="en-US" sz="1400" b="0" i="0" u="none" strike="noStrike" kern="0" cap="none" spc="0" normalizeH="0" baseline="0" noProof="0" dirty="0" smtClean="0">
                <a:ln>
                  <a:noFill/>
                </a:ln>
                <a:effectLst/>
                <a:uLnTx/>
                <a:uFillTx/>
                <a:latin typeface="Century Gothic"/>
                <a:cs typeface="Arial" charset="0"/>
              </a:rPr>
              <a:t>  </a:t>
            </a:r>
            <a:r>
              <a:rPr lang="en-US" sz="1400" kern="0" dirty="0" smtClean="0">
                <a:cs typeface="Arial" charset="0"/>
              </a:rPr>
              <a:t>Success through processes and consistency</a:t>
            </a:r>
            <a:endParaRPr kumimoji="0" lang="en-US" sz="1400" b="0" i="0" u="none" strike="noStrike" kern="0" cap="none" spc="0" normalizeH="0" baseline="0" noProof="0" dirty="0" smtClean="0">
              <a:ln>
                <a:noFill/>
              </a:ln>
              <a:effectLst/>
              <a:uLnTx/>
              <a:uFillTx/>
              <a:latin typeface="Century Gothic"/>
              <a:cs typeface="Arial" charset="0"/>
            </a:endParaRPr>
          </a:p>
        </p:txBody>
      </p:sp>
      <p:sp>
        <p:nvSpPr>
          <p:cNvPr id="7" name="TextBox 6"/>
          <p:cNvSpPr txBox="1"/>
          <p:nvPr/>
        </p:nvSpPr>
        <p:spPr>
          <a:xfrm>
            <a:off x="533400" y="4343400"/>
            <a:ext cx="8077200" cy="523220"/>
          </a:xfrm>
          <a:prstGeom prst="rect">
            <a:avLst/>
          </a:prstGeom>
          <a:noFill/>
        </p:spPr>
        <p:txBody>
          <a:bodyPr wrap="square" rtlCol="0">
            <a:spAutoFit/>
          </a:bodyPr>
          <a:lstStyle/>
          <a:p>
            <a:pPr algn="ctr"/>
            <a:r>
              <a:rPr lang="en-US" sz="1600" b="1" i="1" dirty="0" smtClean="0">
                <a:solidFill>
                  <a:srgbClr val="F78009"/>
                </a:solidFill>
                <a:effectLst>
                  <a:outerShdw blurRad="38100" dist="38100" dir="2700000" algn="tl">
                    <a:srgbClr val="000000">
                      <a:alpha val="43137"/>
                    </a:srgbClr>
                  </a:outerShdw>
                </a:effectLst>
              </a:rPr>
              <a:t>“A team effort is a lot of people doing what I say.”</a:t>
            </a:r>
          </a:p>
          <a:p>
            <a:pPr algn="r"/>
            <a:r>
              <a:rPr lang="en-US" sz="1200" dirty="0" smtClean="0">
                <a:solidFill>
                  <a:srgbClr val="F78009"/>
                </a:solidFill>
                <a:effectLst>
                  <a:outerShdw blurRad="38100" dist="38100" dir="2700000" algn="tl">
                    <a:srgbClr val="000000">
                      <a:alpha val="43137"/>
                    </a:srgbClr>
                  </a:outerShdw>
                </a:effectLst>
              </a:rPr>
              <a:t>- Michael Winner</a:t>
            </a:r>
            <a:endParaRPr lang="en-US" sz="1200" dirty="0">
              <a:solidFill>
                <a:srgbClr val="F78009"/>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Blue: “Visioning” Idea-Builders</a:t>
            </a:r>
            <a:endParaRPr lang="en-US" sz="3200" dirty="0"/>
          </a:p>
        </p:txBody>
      </p:sp>
      <p:sp>
        <p:nvSpPr>
          <p:cNvPr id="3" name="Content Placeholder 2"/>
          <p:cNvSpPr>
            <a:spLocks noGrp="1"/>
          </p:cNvSpPr>
          <p:nvPr>
            <p:ph sz="quarter" idx="1"/>
          </p:nvPr>
        </p:nvSpPr>
        <p:spPr>
          <a:xfrm>
            <a:off x="301752" y="1527048"/>
            <a:ext cx="8503920" cy="2816352"/>
          </a:xfrm>
        </p:spPr>
        <p:txBody>
          <a:bodyPr>
            <a:normAutofit/>
          </a:bodyPr>
          <a:lstStyle/>
          <a:p>
            <a:r>
              <a:rPr lang="en-US" sz="1600" b="1" dirty="0" smtClean="0"/>
              <a:t>Signature Personality DNA: </a:t>
            </a:r>
            <a:r>
              <a:rPr lang="en-US" sz="1600" dirty="0" smtClean="0"/>
              <a:t>Primary motivation is to plan and be the best at whatever they set out to do.  Blues are the team thinkers and visionaries.    </a:t>
            </a:r>
          </a:p>
          <a:p>
            <a:r>
              <a:rPr lang="en-US" sz="1600" b="1" dirty="0" smtClean="0"/>
              <a:t>Strengths: </a:t>
            </a:r>
            <a:r>
              <a:rPr lang="en-US" sz="1600" dirty="0" smtClean="0"/>
              <a:t>Visionary,  innovative, inquisitive, analytical, bright, independent, schedule oriented, detail conscious, persistent, thorough, finds creative solutions, finishes what they start, orderly, organized, can solve others’ problems </a:t>
            </a:r>
          </a:p>
          <a:p>
            <a:r>
              <a:rPr lang="en-US" sz="1600" b="1" dirty="0" smtClean="0"/>
              <a:t>Weaknesses: </a:t>
            </a:r>
            <a:r>
              <a:rPr lang="en-US" sz="1600" dirty="0" smtClean="0"/>
              <a:t>Standards often too high, argumentative, critical, depressed over imperfections, remembers the negatives, self-centered, hard to please, anti-authority, values ideas more than people </a:t>
            </a:r>
          </a:p>
          <a:p>
            <a:r>
              <a:rPr lang="en-US" sz="1600" b="1" dirty="0" smtClean="0"/>
              <a:t>Major Challenge: </a:t>
            </a:r>
            <a:r>
              <a:rPr lang="en-US" sz="1600" dirty="0" smtClean="0"/>
              <a:t>Joining teams as collaborators</a:t>
            </a:r>
          </a:p>
          <a:p>
            <a:r>
              <a:rPr lang="en-US" sz="1600" b="1" dirty="0" smtClean="0"/>
              <a:t>Inherent Desire: </a:t>
            </a:r>
            <a:r>
              <a:rPr lang="en-US" sz="1600" dirty="0" smtClean="0"/>
              <a:t>Team approval and attention</a:t>
            </a:r>
          </a:p>
          <a:p>
            <a:endParaRPr lang="en-US" sz="1600" dirty="0"/>
          </a:p>
        </p:txBody>
      </p:sp>
      <p:sp>
        <p:nvSpPr>
          <p:cNvPr id="4" name="TextBox 3"/>
          <p:cNvSpPr txBox="1"/>
          <p:nvPr/>
        </p:nvSpPr>
        <p:spPr>
          <a:xfrm>
            <a:off x="3657600" y="4705290"/>
            <a:ext cx="1782860" cy="400110"/>
          </a:xfrm>
          <a:prstGeom prst="rect">
            <a:avLst/>
          </a:prstGeom>
          <a:noFill/>
        </p:spPr>
        <p:txBody>
          <a:bodyPr wrap="none" lIns="91387" tIns="45693" rIns="91387" bIns="45693" rtlCol="0">
            <a:spAutoFit/>
          </a:bodyPr>
          <a:lstStyle/>
          <a:p>
            <a:pPr defTabSz="1018229"/>
            <a:r>
              <a:rPr lang="en-US" sz="2000" b="1" dirty="0">
                <a:latin typeface="Century Gothic"/>
              </a:rPr>
              <a:t>Innate AMBR</a:t>
            </a:r>
          </a:p>
        </p:txBody>
      </p:sp>
      <p:sp>
        <p:nvSpPr>
          <p:cNvPr id="5" name="Text Box 12"/>
          <p:cNvSpPr txBox="1">
            <a:spLocks noChangeArrowheads="1"/>
          </p:cNvSpPr>
          <p:nvPr/>
        </p:nvSpPr>
        <p:spPr bwMode="auto">
          <a:xfrm>
            <a:off x="533400" y="5176927"/>
            <a:ext cx="8077200" cy="1169496"/>
          </a:xfrm>
          <a:prstGeom prst="rect">
            <a:avLst/>
          </a:prstGeom>
          <a:solidFill>
            <a:srgbClr val="0070C0"/>
          </a:solidFill>
          <a:ln w="9525">
            <a:solidFill>
              <a:schemeClr val="tx1"/>
            </a:solidFill>
            <a:miter lim="800000"/>
            <a:headEnd/>
            <a:tailEnd/>
          </a:ln>
        </p:spPr>
        <p:txBody>
          <a:bodyPr wrap="square" lIns="91387" tIns="45693" rIns="91387" bIns="45693">
            <a:spAutoFit/>
          </a:bodyPr>
          <a:lstStyle/>
          <a:p>
            <a:pPr algn="ctr" defTabSz="1018229">
              <a:defRPr/>
            </a:pPr>
            <a:r>
              <a:rPr kumimoji="0" lang="en-US" sz="1400" b="1" i="0" u="none" strike="noStrike" kern="0" cap="none" spc="0" normalizeH="0" baseline="0" noProof="0" dirty="0" smtClean="0">
                <a:ln>
                  <a:noFill/>
                </a:ln>
                <a:solidFill>
                  <a:schemeClr val="bg1"/>
                </a:solidFill>
                <a:effectLst/>
                <a:uLnTx/>
                <a:uFillTx/>
                <a:latin typeface="Century Gothic"/>
                <a:cs typeface="Arial" charset="0"/>
              </a:rPr>
              <a:t>A</a:t>
            </a:r>
            <a:r>
              <a:rPr kumimoji="0" lang="en-US" sz="1400" b="0" i="0" u="none" strike="noStrike" kern="0" cap="none" spc="0" normalizeH="0" baseline="0" noProof="0" dirty="0" smtClean="0">
                <a:ln>
                  <a:noFill/>
                </a:ln>
                <a:solidFill>
                  <a:schemeClr val="bg1"/>
                </a:solidFill>
                <a:effectLst/>
                <a:uLnTx/>
                <a:uFillTx/>
                <a:latin typeface="Century Gothic"/>
                <a:cs typeface="Arial" charset="0"/>
              </a:rPr>
              <a:t>ttention</a:t>
            </a:r>
            <a:r>
              <a:rPr kumimoji="0" lang="en-US" sz="1400" b="1" i="0" u="none" strike="noStrike" kern="0" cap="none" spc="0" normalizeH="0" baseline="0" noProof="0" dirty="0" smtClean="0">
                <a:ln>
                  <a:noFill/>
                </a:ln>
                <a:solidFill>
                  <a:schemeClr val="bg1"/>
                </a:solidFill>
                <a:effectLst/>
                <a:uLnTx/>
                <a:uFillTx/>
                <a:latin typeface="Century Gothic"/>
                <a:cs typeface="Arial" charset="0"/>
              </a:rPr>
              <a:t>:</a:t>
            </a:r>
            <a:r>
              <a:rPr kumimoji="0" lang="en-US" sz="1400" b="0" i="0" u="none" strike="noStrike" kern="0" cap="none" spc="0" normalizeH="0" baseline="0" noProof="0" dirty="0" smtClean="0">
                <a:ln>
                  <a:noFill/>
                </a:ln>
                <a:solidFill>
                  <a:schemeClr val="bg1"/>
                </a:solidFill>
                <a:effectLst/>
                <a:uLnTx/>
                <a:uFillTx/>
                <a:latin typeface="Century Gothic"/>
                <a:cs typeface="Arial" charset="0"/>
              </a:rPr>
              <a:t>  </a:t>
            </a:r>
            <a:r>
              <a:rPr lang="en-US" sz="1400" kern="0" dirty="0" smtClean="0">
                <a:solidFill>
                  <a:schemeClr val="bg1"/>
                </a:solidFill>
                <a:cs typeface="Arial" charset="0"/>
              </a:rPr>
              <a:t>Blues naturally tend to ideas, concepts, and being the “best”</a:t>
            </a:r>
            <a:endParaRPr kumimoji="0" lang="en-US" sz="1400" b="0" i="0" u="none" strike="noStrike" kern="0" cap="none" spc="0" normalizeH="0" baseline="0" noProof="0" dirty="0" smtClean="0">
              <a:ln>
                <a:noFill/>
              </a:ln>
              <a:solidFill>
                <a:schemeClr val="bg1"/>
              </a:solidFill>
              <a:effectLst/>
              <a:uLnTx/>
              <a:uFillTx/>
              <a:latin typeface="Century Gothic"/>
              <a:cs typeface="Arial" charset="0"/>
            </a:endParaRPr>
          </a:p>
          <a:p>
            <a:pPr algn="ctr" defTabSz="1018229">
              <a:defRPr/>
            </a:pPr>
            <a:r>
              <a:rPr kumimoji="0" lang="en-US" sz="1400" b="1" i="0" u="none" strike="noStrike" kern="0" cap="none" spc="0" normalizeH="0" baseline="0" noProof="0" dirty="0" smtClean="0">
                <a:ln>
                  <a:noFill/>
                </a:ln>
                <a:solidFill>
                  <a:schemeClr val="bg1"/>
                </a:solidFill>
                <a:effectLst/>
                <a:uLnTx/>
                <a:uFillTx/>
                <a:latin typeface="Century Gothic"/>
                <a:cs typeface="Arial" charset="0"/>
              </a:rPr>
              <a:t>M</a:t>
            </a:r>
            <a:r>
              <a:rPr kumimoji="0" lang="en-US" sz="1400" b="0" i="0" u="none" strike="noStrike" kern="0" cap="none" spc="0" normalizeH="0" baseline="0" noProof="0" dirty="0" smtClean="0">
                <a:ln>
                  <a:noFill/>
                </a:ln>
                <a:solidFill>
                  <a:schemeClr val="bg1"/>
                </a:solidFill>
                <a:effectLst/>
                <a:uLnTx/>
                <a:uFillTx/>
                <a:latin typeface="Century Gothic"/>
                <a:cs typeface="Arial" charset="0"/>
              </a:rPr>
              <a:t>indset</a:t>
            </a:r>
            <a:r>
              <a:rPr kumimoji="0" lang="en-US" sz="1400" b="1" i="0" u="none" strike="noStrike" kern="0" cap="none" spc="0" normalizeH="0" baseline="0" noProof="0" dirty="0" smtClean="0">
                <a:ln>
                  <a:noFill/>
                </a:ln>
                <a:solidFill>
                  <a:schemeClr val="bg1"/>
                </a:solidFill>
                <a:effectLst/>
                <a:uLnTx/>
                <a:uFillTx/>
                <a:latin typeface="Century Gothic"/>
                <a:cs typeface="Arial" charset="0"/>
              </a:rPr>
              <a:t>:</a:t>
            </a:r>
            <a:r>
              <a:rPr kumimoji="0" lang="en-US" sz="1400" b="0" i="0" u="none" strike="noStrike" kern="0" cap="none" spc="0" normalizeH="0" baseline="0" noProof="0" dirty="0" smtClean="0">
                <a:ln>
                  <a:noFill/>
                </a:ln>
                <a:solidFill>
                  <a:schemeClr val="bg1"/>
                </a:solidFill>
                <a:effectLst/>
                <a:uLnTx/>
                <a:uFillTx/>
                <a:latin typeface="Century Gothic"/>
                <a:cs typeface="Arial" charset="0"/>
              </a:rPr>
              <a:t>  </a:t>
            </a:r>
            <a:r>
              <a:rPr lang="en-US" sz="1400" kern="0" dirty="0" smtClean="0">
                <a:solidFill>
                  <a:schemeClr val="bg1"/>
                </a:solidFill>
                <a:cs typeface="Arial" charset="0"/>
              </a:rPr>
              <a:t>Big, novel ideals are the deal</a:t>
            </a:r>
            <a:endParaRPr kumimoji="0" lang="en-US" sz="1400" b="0" i="0" u="none" strike="noStrike" kern="0" cap="none" spc="0" normalizeH="0" baseline="0" noProof="0" dirty="0" smtClean="0">
              <a:ln>
                <a:noFill/>
              </a:ln>
              <a:solidFill>
                <a:schemeClr val="bg1"/>
              </a:solidFill>
              <a:effectLst/>
              <a:uLnTx/>
              <a:uFillTx/>
              <a:latin typeface="Century Gothic"/>
              <a:cs typeface="Arial" charset="0"/>
            </a:endParaRPr>
          </a:p>
          <a:p>
            <a:pPr algn="ctr" defTabSz="1018229">
              <a:defRPr/>
            </a:pPr>
            <a:r>
              <a:rPr kumimoji="0" lang="en-US" sz="1400" b="1" i="0" u="none" strike="noStrike" kern="0" cap="none" spc="0" normalizeH="0" baseline="0" noProof="0" dirty="0" smtClean="0">
                <a:ln>
                  <a:noFill/>
                </a:ln>
                <a:solidFill>
                  <a:schemeClr val="bg1"/>
                </a:solidFill>
                <a:effectLst/>
                <a:uLnTx/>
                <a:uFillTx/>
                <a:latin typeface="Century Gothic"/>
                <a:cs typeface="Arial" charset="0"/>
              </a:rPr>
              <a:t>B</a:t>
            </a:r>
            <a:r>
              <a:rPr kumimoji="0" lang="en-US" sz="1400" b="0" i="0" u="none" strike="noStrike" kern="0" cap="none" spc="0" normalizeH="0" baseline="0" noProof="0" dirty="0" smtClean="0">
                <a:ln>
                  <a:noFill/>
                </a:ln>
                <a:solidFill>
                  <a:schemeClr val="bg1"/>
                </a:solidFill>
                <a:effectLst/>
                <a:uLnTx/>
                <a:uFillTx/>
                <a:latin typeface="Century Gothic"/>
                <a:cs typeface="Arial" charset="0"/>
              </a:rPr>
              <a:t>ehavior</a:t>
            </a:r>
            <a:r>
              <a:rPr kumimoji="0" lang="en-US" sz="1400" b="1" i="0" u="none" strike="noStrike" kern="0" cap="none" spc="0" normalizeH="0" baseline="0" noProof="0" dirty="0" smtClean="0">
                <a:ln>
                  <a:noFill/>
                </a:ln>
                <a:solidFill>
                  <a:schemeClr val="bg1"/>
                </a:solidFill>
                <a:effectLst/>
                <a:uLnTx/>
                <a:uFillTx/>
                <a:latin typeface="Century Gothic"/>
                <a:cs typeface="Arial" charset="0"/>
              </a:rPr>
              <a:t>:</a:t>
            </a:r>
            <a:r>
              <a:rPr kumimoji="0" lang="en-US" sz="1400" b="0" i="0" u="none" strike="noStrike" kern="0" cap="none" spc="0" normalizeH="0" baseline="0" noProof="0" dirty="0" smtClean="0">
                <a:ln>
                  <a:noFill/>
                </a:ln>
                <a:solidFill>
                  <a:schemeClr val="bg1"/>
                </a:solidFill>
                <a:effectLst/>
                <a:uLnTx/>
                <a:uFillTx/>
                <a:latin typeface="Century Gothic"/>
                <a:cs typeface="Arial" charset="0"/>
              </a:rPr>
              <a:t>  </a:t>
            </a:r>
            <a:r>
              <a:rPr lang="en-US" sz="1400" kern="0" dirty="0" smtClean="0">
                <a:solidFill>
                  <a:schemeClr val="bg1"/>
                </a:solidFill>
                <a:cs typeface="Arial" charset="0"/>
              </a:rPr>
              <a:t>Blues generate, and then promulgate their ideas </a:t>
            </a:r>
          </a:p>
          <a:p>
            <a:pPr algn="ctr" defTabSz="1018229">
              <a:defRPr/>
            </a:pPr>
            <a:r>
              <a:rPr lang="en-US" sz="1400" kern="0" dirty="0" smtClean="0">
                <a:solidFill>
                  <a:schemeClr val="bg1"/>
                </a:solidFill>
                <a:cs typeface="Arial" charset="0"/>
              </a:rPr>
              <a:t>(often faster than anyone can respond to them)</a:t>
            </a:r>
            <a:endParaRPr kumimoji="0" lang="en-US" sz="1400" b="0" i="0" u="none" strike="noStrike" kern="0" cap="none" spc="0" normalizeH="0" baseline="0" noProof="0" dirty="0" smtClean="0">
              <a:ln>
                <a:noFill/>
              </a:ln>
              <a:solidFill>
                <a:schemeClr val="bg1"/>
              </a:solidFill>
              <a:effectLst/>
              <a:uLnTx/>
              <a:uFillTx/>
              <a:latin typeface="Century Gothic"/>
              <a:cs typeface="Arial" charset="0"/>
            </a:endParaRPr>
          </a:p>
          <a:p>
            <a:pPr algn="ctr" defTabSz="1018229">
              <a:defRPr/>
            </a:pPr>
            <a:r>
              <a:rPr kumimoji="0" lang="en-US" sz="1400" b="1" i="0" u="none" strike="noStrike" kern="0" cap="none" spc="0" normalizeH="0" baseline="0" noProof="0" dirty="0" smtClean="0">
                <a:ln>
                  <a:noFill/>
                </a:ln>
                <a:solidFill>
                  <a:schemeClr val="bg1"/>
                </a:solidFill>
                <a:effectLst/>
                <a:uLnTx/>
                <a:uFillTx/>
                <a:latin typeface="Century Gothic"/>
                <a:cs typeface="Arial" charset="0"/>
              </a:rPr>
              <a:t>R</a:t>
            </a:r>
            <a:r>
              <a:rPr kumimoji="0" lang="en-US" sz="1400" b="0" i="0" u="none" strike="noStrike" kern="0" cap="none" spc="0" normalizeH="0" baseline="0" noProof="0" dirty="0" smtClean="0">
                <a:ln>
                  <a:noFill/>
                </a:ln>
                <a:solidFill>
                  <a:schemeClr val="bg1"/>
                </a:solidFill>
                <a:effectLst/>
                <a:uLnTx/>
                <a:uFillTx/>
                <a:latin typeface="Century Gothic"/>
                <a:cs typeface="Arial" charset="0"/>
              </a:rPr>
              <a:t>esults</a:t>
            </a:r>
            <a:r>
              <a:rPr kumimoji="0" lang="en-US" sz="1400" b="1" i="0" u="none" strike="noStrike" kern="0" cap="none" spc="0" normalizeH="0" baseline="0" noProof="0" dirty="0" smtClean="0">
                <a:ln>
                  <a:noFill/>
                </a:ln>
                <a:solidFill>
                  <a:schemeClr val="bg1"/>
                </a:solidFill>
                <a:effectLst/>
                <a:uLnTx/>
                <a:uFillTx/>
                <a:latin typeface="Century Gothic"/>
                <a:cs typeface="Arial" charset="0"/>
              </a:rPr>
              <a:t>:</a:t>
            </a:r>
            <a:r>
              <a:rPr kumimoji="0" lang="en-US" sz="1400" b="0" i="0" u="none" strike="noStrike" kern="0" cap="none" spc="0" normalizeH="0" baseline="0" noProof="0" dirty="0" smtClean="0">
                <a:ln>
                  <a:noFill/>
                </a:ln>
                <a:solidFill>
                  <a:schemeClr val="bg1"/>
                </a:solidFill>
                <a:effectLst/>
                <a:uLnTx/>
                <a:uFillTx/>
                <a:latin typeface="Century Gothic"/>
                <a:cs typeface="Arial" charset="0"/>
              </a:rPr>
              <a:t>  </a:t>
            </a:r>
            <a:r>
              <a:rPr lang="en-US" sz="1400" kern="0" dirty="0" smtClean="0">
                <a:solidFill>
                  <a:schemeClr val="bg1"/>
                </a:solidFill>
                <a:cs typeface="Arial" charset="0"/>
              </a:rPr>
              <a:t>Success through excellence and innovation</a:t>
            </a:r>
            <a:endParaRPr kumimoji="0" lang="en-US" sz="1400" b="0" i="0" u="none" strike="noStrike" kern="0" cap="none" spc="0" normalizeH="0" baseline="0" noProof="0" dirty="0" smtClean="0">
              <a:ln>
                <a:noFill/>
              </a:ln>
              <a:solidFill>
                <a:schemeClr val="bg1"/>
              </a:solidFill>
              <a:effectLst/>
              <a:uLnTx/>
              <a:uFillTx/>
              <a:latin typeface="Century Gothic"/>
              <a:cs typeface="Arial" charset="0"/>
            </a:endParaRPr>
          </a:p>
        </p:txBody>
      </p:sp>
      <p:sp>
        <p:nvSpPr>
          <p:cNvPr id="7" name="TextBox 6"/>
          <p:cNvSpPr txBox="1"/>
          <p:nvPr/>
        </p:nvSpPr>
        <p:spPr>
          <a:xfrm>
            <a:off x="533400" y="4343400"/>
            <a:ext cx="8077200" cy="523220"/>
          </a:xfrm>
          <a:prstGeom prst="rect">
            <a:avLst/>
          </a:prstGeom>
          <a:noFill/>
        </p:spPr>
        <p:txBody>
          <a:bodyPr wrap="square" rtlCol="0">
            <a:spAutoFit/>
          </a:bodyPr>
          <a:lstStyle/>
          <a:p>
            <a:pPr algn="ctr"/>
            <a:r>
              <a:rPr lang="en-US" sz="1600" b="1" i="1" dirty="0" smtClean="0">
                <a:solidFill>
                  <a:srgbClr val="0070C0"/>
                </a:solidFill>
                <a:effectLst>
                  <a:outerShdw blurRad="38100" dist="38100" dir="2700000" algn="tl">
                    <a:srgbClr val="000000">
                      <a:alpha val="43137"/>
                    </a:srgbClr>
                  </a:outerShdw>
                </a:effectLst>
              </a:rPr>
              <a:t>“As long as you are going to think anyway, think big.”</a:t>
            </a:r>
          </a:p>
          <a:p>
            <a:pPr algn="r"/>
            <a:r>
              <a:rPr lang="en-US" sz="1200" dirty="0" smtClean="0">
                <a:solidFill>
                  <a:srgbClr val="0070C0"/>
                </a:solidFill>
                <a:effectLst>
                  <a:outerShdw blurRad="38100" dist="38100" dir="2700000" algn="tl">
                    <a:srgbClr val="000000">
                      <a:alpha val="43137"/>
                    </a:srgbClr>
                  </a:outerShdw>
                </a:effectLst>
              </a:rPr>
              <a:t>- Donald Trump</a:t>
            </a:r>
            <a:endParaRPr lang="en-US" sz="1200" dirty="0">
              <a:solidFill>
                <a:srgbClr val="0070C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Sixteen Personality Types based on four dimensions of personality</a:t>
            </a:r>
            <a:endParaRPr lang="en-US" dirty="0"/>
          </a:p>
        </p:txBody>
      </p:sp>
      <p:sp>
        <p:nvSpPr>
          <p:cNvPr id="2" name="Title 1"/>
          <p:cNvSpPr>
            <a:spLocks noGrp="1"/>
          </p:cNvSpPr>
          <p:nvPr>
            <p:ph type="ctrTitle"/>
          </p:nvPr>
        </p:nvSpPr>
        <p:spPr/>
        <p:txBody>
          <a:bodyPr/>
          <a:lstStyle/>
          <a:p>
            <a:r>
              <a:rPr lang="en-US" dirty="0" smtClean="0"/>
              <a:t>Myers Briggs Type Indicator</a:t>
            </a:r>
            <a:endParaRPr lang="en-US" dirty="0"/>
          </a:p>
        </p:txBody>
      </p:sp>
      <p:pic>
        <p:nvPicPr>
          <p:cNvPr id="4" name="Picture 3" descr="mbti-heads.png"/>
          <p:cNvPicPr>
            <a:picLocks noChangeAspect="1"/>
          </p:cNvPicPr>
          <p:nvPr/>
        </p:nvPicPr>
        <p:blipFill>
          <a:blip r:embed="rId2" cstate="print"/>
          <a:stretch>
            <a:fillRect/>
          </a:stretch>
        </p:blipFill>
        <p:spPr>
          <a:xfrm>
            <a:off x="3337560" y="3581400"/>
            <a:ext cx="2468880" cy="246888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Dichotomies </a:t>
            </a:r>
            <a:endParaRPr lang="en-US" dirty="0"/>
          </a:p>
        </p:txBody>
      </p:sp>
      <p:graphicFrame>
        <p:nvGraphicFramePr>
          <p:cNvPr id="4" name="Content Placeholder 3"/>
          <p:cNvGraphicFramePr>
            <a:graphicFrameLocks noGrp="1"/>
          </p:cNvGraphicFramePr>
          <p:nvPr>
            <p:ph sz="quarter" idx="1"/>
          </p:nvPr>
        </p:nvGraphicFramePr>
        <p:xfrm>
          <a:off x="301625" y="1676400"/>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ntrovert-vs-Extrovert-267x300.png"/>
          <p:cNvPicPr>
            <a:picLocks noChangeAspect="1"/>
          </p:cNvPicPr>
          <p:nvPr/>
        </p:nvPicPr>
        <p:blipFill>
          <a:blip r:embed="rId2" cstate="print"/>
          <a:stretch>
            <a:fillRect/>
          </a:stretch>
        </p:blipFill>
        <p:spPr>
          <a:xfrm>
            <a:off x="6431661" y="3543300"/>
            <a:ext cx="2407539" cy="2705100"/>
          </a:xfrm>
          <a:prstGeom prst="rect">
            <a:avLst/>
          </a:prstGeom>
        </p:spPr>
      </p:pic>
      <p:sp>
        <p:nvSpPr>
          <p:cNvPr id="2" name="Title 1"/>
          <p:cNvSpPr>
            <a:spLocks noGrp="1"/>
          </p:cNvSpPr>
          <p:nvPr>
            <p:ph type="title"/>
          </p:nvPr>
        </p:nvSpPr>
        <p:spPr/>
        <p:txBody>
          <a:bodyPr/>
          <a:lstStyle/>
          <a:p>
            <a:r>
              <a:rPr lang="en-US" dirty="0" smtClean="0"/>
              <a:t>Extroversion vs. Introversion</a:t>
            </a:r>
            <a:endParaRPr lang="en-US" dirty="0"/>
          </a:p>
        </p:txBody>
      </p:sp>
      <p:sp>
        <p:nvSpPr>
          <p:cNvPr id="3" name="Content Placeholder 2"/>
          <p:cNvSpPr>
            <a:spLocks noGrp="1"/>
          </p:cNvSpPr>
          <p:nvPr>
            <p:ph sz="quarter" idx="1"/>
          </p:nvPr>
        </p:nvSpPr>
        <p:spPr>
          <a:xfrm>
            <a:off x="301752" y="1524000"/>
            <a:ext cx="6403848" cy="4724400"/>
          </a:xfrm>
        </p:spPr>
        <p:txBody>
          <a:bodyPr>
            <a:noAutofit/>
          </a:bodyPr>
          <a:lstStyle/>
          <a:p>
            <a:pPr>
              <a:spcAft>
                <a:spcPts val="400"/>
              </a:spcAft>
              <a:buNone/>
            </a:pPr>
            <a:r>
              <a:rPr lang="en-US" sz="2000" i="1" dirty="0" smtClean="0"/>
              <a:t>Attitude… Where do you get your energy?</a:t>
            </a:r>
          </a:p>
          <a:p>
            <a:r>
              <a:rPr lang="en-US" sz="2000" b="1" dirty="0" smtClean="0"/>
              <a:t>Extraversion (E): Outward-turning</a:t>
            </a:r>
          </a:p>
          <a:p>
            <a:pPr lvl="1">
              <a:spcBef>
                <a:spcPts val="0"/>
              </a:spcBef>
            </a:pPr>
            <a:r>
              <a:rPr lang="en-US" sz="1600" dirty="0" smtClean="0"/>
              <a:t>Flow is directed outward toward people and objects</a:t>
            </a:r>
          </a:p>
          <a:p>
            <a:pPr lvl="1">
              <a:spcBef>
                <a:spcPts val="0"/>
              </a:spcBef>
            </a:pPr>
            <a:r>
              <a:rPr lang="en-US" sz="1600" dirty="0" smtClean="0"/>
              <a:t>Action-oriented</a:t>
            </a:r>
          </a:p>
          <a:p>
            <a:pPr lvl="1">
              <a:spcBef>
                <a:spcPts val="0"/>
              </a:spcBef>
            </a:pPr>
            <a:r>
              <a:rPr lang="en-US" sz="1600" dirty="0" smtClean="0"/>
              <a:t>Seek breadth of knowledge and influence</a:t>
            </a:r>
          </a:p>
          <a:p>
            <a:pPr lvl="1">
              <a:spcBef>
                <a:spcPts val="0"/>
              </a:spcBef>
            </a:pPr>
            <a:r>
              <a:rPr lang="en-US" sz="1600" dirty="0" smtClean="0"/>
              <a:t>Prefer more frequent interaction with others</a:t>
            </a:r>
          </a:p>
          <a:p>
            <a:pPr lvl="1">
              <a:spcBef>
                <a:spcPts val="0"/>
              </a:spcBef>
            </a:pPr>
            <a:r>
              <a:rPr lang="en-US" sz="1600" dirty="0" smtClean="0"/>
              <a:t>Recharge and get energy from spending time with people (need break from time spent in reflection)</a:t>
            </a:r>
          </a:p>
          <a:p>
            <a:pPr lvl="1">
              <a:spcBef>
                <a:spcPts val="0"/>
              </a:spcBef>
            </a:pPr>
            <a:r>
              <a:rPr lang="en-US" sz="1600" dirty="0" smtClean="0"/>
              <a:t>Act, then think</a:t>
            </a:r>
          </a:p>
          <a:p>
            <a:pPr lvl="1"/>
            <a:endParaRPr lang="en-US" sz="1000" dirty="0" smtClean="0"/>
          </a:p>
          <a:p>
            <a:r>
              <a:rPr lang="en-US" sz="2000" b="1" dirty="0" smtClean="0"/>
              <a:t>Introversion (I): Inward-turning</a:t>
            </a:r>
          </a:p>
          <a:p>
            <a:pPr lvl="1">
              <a:spcBef>
                <a:spcPts val="0"/>
              </a:spcBef>
            </a:pPr>
            <a:r>
              <a:rPr lang="en-US" sz="1600" dirty="0" smtClean="0"/>
              <a:t>Flow is directed inward toward concepts and ideas</a:t>
            </a:r>
          </a:p>
          <a:p>
            <a:pPr lvl="1">
              <a:spcBef>
                <a:spcPts val="0"/>
              </a:spcBef>
            </a:pPr>
            <a:r>
              <a:rPr lang="en-US" sz="1600" dirty="0" smtClean="0"/>
              <a:t>Thought-oriented</a:t>
            </a:r>
          </a:p>
          <a:p>
            <a:pPr lvl="1">
              <a:spcBef>
                <a:spcPts val="0"/>
              </a:spcBef>
            </a:pPr>
            <a:r>
              <a:rPr lang="en-US" sz="1600" dirty="0" smtClean="0"/>
              <a:t>Seek depth of knowledge and influence</a:t>
            </a:r>
          </a:p>
          <a:p>
            <a:pPr lvl="1">
              <a:spcBef>
                <a:spcPts val="0"/>
              </a:spcBef>
            </a:pPr>
            <a:r>
              <a:rPr lang="en-US" sz="1600" dirty="0" smtClean="0"/>
              <a:t>Prefer more substantial interaction with others</a:t>
            </a:r>
          </a:p>
          <a:p>
            <a:pPr lvl="1">
              <a:spcBef>
                <a:spcPts val="0"/>
              </a:spcBef>
            </a:pPr>
            <a:r>
              <a:rPr lang="en-US" sz="1600" dirty="0" smtClean="0"/>
              <a:t>Recharge and get energy from spending time alone (away from activity)</a:t>
            </a:r>
          </a:p>
          <a:p>
            <a:pPr lvl="1">
              <a:spcBef>
                <a:spcPts val="0"/>
              </a:spcBef>
            </a:pPr>
            <a:r>
              <a:rPr lang="en-US" sz="1600" dirty="0" smtClean="0"/>
              <a:t>Think, then act</a:t>
            </a:r>
          </a:p>
        </p:txBody>
      </p:sp>
      <p:pic>
        <p:nvPicPr>
          <p:cNvPr id="5" name="Picture 4" descr="extrovert-vs-introvert.jpg"/>
          <p:cNvPicPr>
            <a:picLocks noChangeAspect="1"/>
          </p:cNvPicPr>
          <p:nvPr/>
        </p:nvPicPr>
        <p:blipFill>
          <a:blip r:embed="rId3" cstate="print"/>
          <a:stretch>
            <a:fillRect/>
          </a:stretch>
        </p:blipFill>
        <p:spPr>
          <a:xfrm>
            <a:off x="6553200" y="1447800"/>
            <a:ext cx="2095500" cy="211388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Sensing vs. Intuition</a:t>
            </a:r>
            <a:endParaRPr lang="en-US" dirty="0"/>
          </a:p>
        </p:txBody>
      </p:sp>
      <p:sp>
        <p:nvSpPr>
          <p:cNvPr id="3" name="Content Placeholder 2"/>
          <p:cNvSpPr>
            <a:spLocks noGrp="1"/>
          </p:cNvSpPr>
          <p:nvPr>
            <p:ph sz="quarter" idx="1"/>
          </p:nvPr>
        </p:nvSpPr>
        <p:spPr>
          <a:xfrm>
            <a:off x="301752" y="1524000"/>
            <a:ext cx="6937248" cy="4724400"/>
          </a:xfrm>
        </p:spPr>
        <p:txBody>
          <a:bodyPr>
            <a:noAutofit/>
          </a:bodyPr>
          <a:lstStyle/>
          <a:p>
            <a:endParaRPr lang="en-US" sz="2000" b="1" dirty="0" smtClean="0"/>
          </a:p>
          <a:p>
            <a:r>
              <a:rPr lang="en-US" sz="2000" b="1" dirty="0" smtClean="0"/>
              <a:t>Sensing (S): Experiences</a:t>
            </a:r>
          </a:p>
          <a:p>
            <a:pPr lvl="1">
              <a:spcBef>
                <a:spcPts val="0"/>
              </a:spcBef>
            </a:pPr>
            <a:r>
              <a:rPr lang="en-US" sz="1600" dirty="0" smtClean="0"/>
              <a:t>Trust information that is present, tangible, concrete, and interpreted (collected by the five senses)</a:t>
            </a:r>
          </a:p>
          <a:p>
            <a:pPr lvl="1">
              <a:spcBef>
                <a:spcPts val="0"/>
              </a:spcBef>
            </a:pPr>
            <a:r>
              <a:rPr lang="en-US" sz="1600" dirty="0" smtClean="0"/>
              <a:t>Distrust hunches</a:t>
            </a:r>
          </a:p>
          <a:p>
            <a:pPr lvl="1">
              <a:spcBef>
                <a:spcPts val="0"/>
              </a:spcBef>
            </a:pPr>
            <a:r>
              <a:rPr lang="en-US" sz="1600" dirty="0" smtClean="0"/>
              <a:t>Prefer to look for details and facts</a:t>
            </a:r>
          </a:p>
          <a:p>
            <a:pPr lvl="1">
              <a:spcBef>
                <a:spcPts val="0"/>
              </a:spcBef>
            </a:pPr>
            <a:r>
              <a:rPr lang="en-US" sz="1600" dirty="0" smtClean="0"/>
              <a:t>Admire practical solutions</a:t>
            </a:r>
          </a:p>
          <a:p>
            <a:pPr lvl="1">
              <a:spcBef>
                <a:spcPts val="0"/>
              </a:spcBef>
            </a:pPr>
            <a:r>
              <a:rPr lang="en-US" sz="1600" dirty="0" smtClean="0"/>
              <a:t>Work at a steady pace</a:t>
            </a:r>
          </a:p>
          <a:p>
            <a:pPr lvl="1">
              <a:spcBef>
                <a:spcPts val="0"/>
              </a:spcBef>
            </a:pPr>
            <a:r>
              <a:rPr lang="en-US" sz="1600" dirty="0" smtClean="0"/>
              <a:t>Meaning is in the data</a:t>
            </a:r>
          </a:p>
          <a:p>
            <a:pPr lvl="1"/>
            <a:endParaRPr lang="en-US" sz="1000" dirty="0" smtClean="0"/>
          </a:p>
          <a:p>
            <a:r>
              <a:rPr lang="en-US" sz="2000" b="1" dirty="0" smtClean="0"/>
              <a:t>Intuition (N): Concepts</a:t>
            </a:r>
          </a:p>
          <a:p>
            <a:pPr lvl="1">
              <a:spcBef>
                <a:spcPts val="0"/>
              </a:spcBef>
            </a:pPr>
            <a:r>
              <a:rPr lang="en-US" sz="1600" dirty="0" smtClean="0"/>
              <a:t>Trust information that is more abstract and theoretical, and can be associated with other information (memories/patterns)</a:t>
            </a:r>
          </a:p>
          <a:p>
            <a:pPr lvl="1">
              <a:spcBef>
                <a:spcPts val="0"/>
              </a:spcBef>
            </a:pPr>
            <a:r>
              <a:rPr lang="en-US" sz="1600" dirty="0" smtClean="0"/>
              <a:t>More interested in future possibilities &amp; big picture</a:t>
            </a:r>
          </a:p>
          <a:p>
            <a:pPr lvl="1">
              <a:spcBef>
                <a:spcPts val="0"/>
              </a:spcBef>
            </a:pPr>
            <a:r>
              <a:rPr lang="en-US" sz="1600" dirty="0" smtClean="0"/>
              <a:t>Admire creative ideas</a:t>
            </a:r>
          </a:p>
          <a:p>
            <a:pPr lvl="1">
              <a:spcBef>
                <a:spcPts val="0"/>
              </a:spcBef>
            </a:pPr>
            <a:r>
              <a:rPr lang="en-US" sz="1600" dirty="0" smtClean="0"/>
              <a:t>Work in bursts of energy</a:t>
            </a:r>
          </a:p>
          <a:p>
            <a:pPr lvl="1">
              <a:spcBef>
                <a:spcPts val="0"/>
              </a:spcBef>
            </a:pPr>
            <a:r>
              <a:rPr lang="en-US" sz="1600" dirty="0" smtClean="0"/>
              <a:t>Meaning is in the underlying theory and principles manifested in the data</a:t>
            </a:r>
          </a:p>
        </p:txBody>
      </p:sp>
      <p:sp>
        <p:nvSpPr>
          <p:cNvPr id="4" name="Rectangle 3"/>
          <p:cNvSpPr/>
          <p:nvPr/>
        </p:nvSpPr>
        <p:spPr>
          <a:xfrm>
            <a:off x="304800" y="1524000"/>
            <a:ext cx="8732838" cy="400110"/>
          </a:xfrm>
          <a:prstGeom prst="rect">
            <a:avLst/>
          </a:prstGeom>
        </p:spPr>
        <p:txBody>
          <a:bodyPr wrap="square">
            <a:spAutoFit/>
          </a:bodyPr>
          <a:lstStyle/>
          <a:p>
            <a:pPr marL="274320" lvl="0" indent="-274320">
              <a:spcBef>
                <a:spcPct val="20000"/>
              </a:spcBef>
              <a:spcAft>
                <a:spcPts val="400"/>
              </a:spcAft>
              <a:buClr>
                <a:srgbClr val="3F3F3F"/>
              </a:buClr>
              <a:buSzPct val="85000"/>
            </a:pPr>
            <a:r>
              <a:rPr lang="en-US" sz="2000" i="1" dirty="0" smtClean="0">
                <a:solidFill>
                  <a:sysClr val="windowText" lastClr="000000"/>
                </a:solidFill>
              </a:rPr>
              <a:t>Information Gathering… How do you take in your information?</a:t>
            </a:r>
          </a:p>
        </p:txBody>
      </p:sp>
      <p:pic>
        <p:nvPicPr>
          <p:cNvPr id="5" name="Picture 4" descr="6a00d8341c570e53ef0163006da079970d-500wi.jpg"/>
          <p:cNvPicPr>
            <a:picLocks noChangeAspect="1"/>
          </p:cNvPicPr>
          <p:nvPr/>
        </p:nvPicPr>
        <p:blipFill>
          <a:blip r:embed="rId2" cstate="print"/>
          <a:srcRect t="20833"/>
          <a:stretch>
            <a:fillRect/>
          </a:stretch>
        </p:blipFill>
        <p:spPr>
          <a:xfrm>
            <a:off x="5334000" y="2589784"/>
            <a:ext cx="3581400" cy="181457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rt-vs-brain.jpg"/>
          <p:cNvPicPr>
            <a:picLocks noChangeAspect="1"/>
          </p:cNvPicPr>
          <p:nvPr/>
        </p:nvPicPr>
        <p:blipFill>
          <a:blip r:embed="rId2" cstate="print"/>
          <a:srcRect l="5945" r="4875" b="8492"/>
          <a:stretch>
            <a:fillRect/>
          </a:stretch>
        </p:blipFill>
        <p:spPr>
          <a:xfrm>
            <a:off x="6400800" y="2590800"/>
            <a:ext cx="2514600" cy="2095500"/>
          </a:xfrm>
          <a:prstGeom prst="ellipse">
            <a:avLst/>
          </a:prstGeom>
          <a:ln>
            <a:noFill/>
          </a:ln>
          <a:effectLst>
            <a:softEdge rad="112500"/>
          </a:effectLst>
        </p:spPr>
      </p:pic>
      <p:sp>
        <p:nvSpPr>
          <p:cNvPr id="2" name="Title 1"/>
          <p:cNvSpPr>
            <a:spLocks noGrp="1"/>
          </p:cNvSpPr>
          <p:nvPr>
            <p:ph type="title"/>
          </p:nvPr>
        </p:nvSpPr>
        <p:spPr/>
        <p:txBody>
          <a:bodyPr/>
          <a:lstStyle/>
          <a:p>
            <a:r>
              <a:rPr lang="en-US" dirty="0" smtClean="0"/>
              <a:t>Thinking vs. Feeling</a:t>
            </a:r>
            <a:endParaRPr lang="en-US" dirty="0"/>
          </a:p>
        </p:txBody>
      </p:sp>
      <p:sp>
        <p:nvSpPr>
          <p:cNvPr id="3" name="Content Placeholder 2"/>
          <p:cNvSpPr>
            <a:spLocks noGrp="1"/>
          </p:cNvSpPr>
          <p:nvPr>
            <p:ph sz="quarter" idx="1"/>
          </p:nvPr>
        </p:nvSpPr>
        <p:spPr>
          <a:xfrm>
            <a:off x="301752" y="1524000"/>
            <a:ext cx="6708648" cy="4724400"/>
          </a:xfrm>
        </p:spPr>
        <p:txBody>
          <a:bodyPr>
            <a:noAutofit/>
          </a:bodyPr>
          <a:lstStyle/>
          <a:p>
            <a:pPr>
              <a:spcAft>
                <a:spcPts val="400"/>
              </a:spcAft>
              <a:buNone/>
            </a:pPr>
            <a:r>
              <a:rPr lang="en-US" sz="1800" i="1" dirty="0" smtClean="0"/>
              <a:t>Decision-Making… How do you make your decisions?</a:t>
            </a:r>
          </a:p>
          <a:p>
            <a:r>
              <a:rPr lang="en-US" sz="1800" b="1" dirty="0" smtClean="0"/>
              <a:t>Thinking (T): By the Rules</a:t>
            </a:r>
          </a:p>
          <a:p>
            <a:pPr lvl="1">
              <a:spcBef>
                <a:spcPts val="0"/>
              </a:spcBef>
            </a:pPr>
            <a:r>
              <a:rPr lang="en-US" sz="1600" dirty="0" smtClean="0"/>
              <a:t>Make decisions objectively - measure by what is reasonable, logical, causal, consistent, and matching a given set of rules</a:t>
            </a:r>
          </a:p>
          <a:p>
            <a:pPr lvl="1">
              <a:spcBef>
                <a:spcPts val="0"/>
              </a:spcBef>
            </a:pPr>
            <a:r>
              <a:rPr lang="en-US" sz="1600" dirty="0" smtClean="0"/>
              <a:t>Value truth, fairness and honesty </a:t>
            </a:r>
          </a:p>
          <a:p>
            <a:pPr lvl="1">
              <a:spcBef>
                <a:spcPts val="0"/>
              </a:spcBef>
            </a:pPr>
            <a:r>
              <a:rPr lang="en-US" sz="1600" dirty="0" smtClean="0"/>
              <a:t>Tend to give very honest and direct feedback to others</a:t>
            </a:r>
          </a:p>
          <a:p>
            <a:pPr lvl="1">
              <a:spcBef>
                <a:spcPts val="0"/>
              </a:spcBef>
            </a:pPr>
            <a:r>
              <a:rPr lang="en-US" sz="1600" dirty="0" smtClean="0"/>
              <a:t>Good at seeing flaws, debating</a:t>
            </a:r>
          </a:p>
          <a:p>
            <a:pPr lvl="1">
              <a:spcBef>
                <a:spcPts val="0"/>
              </a:spcBef>
            </a:pPr>
            <a:r>
              <a:rPr lang="en-US" sz="1600" dirty="0" smtClean="0"/>
              <a:t>Motivated by achievement</a:t>
            </a:r>
          </a:p>
          <a:p>
            <a:pPr lvl="1"/>
            <a:endParaRPr lang="en-US" sz="1600" dirty="0" smtClean="0"/>
          </a:p>
          <a:p>
            <a:r>
              <a:rPr lang="en-US" sz="1800" b="1" dirty="0" smtClean="0"/>
              <a:t>Feeling (F): Empathizing </a:t>
            </a:r>
          </a:p>
          <a:p>
            <a:pPr lvl="1">
              <a:spcBef>
                <a:spcPts val="0"/>
              </a:spcBef>
            </a:pPr>
            <a:r>
              <a:rPr lang="en-US" sz="1600" dirty="0" smtClean="0"/>
              <a:t>Make decisions based on feelings - measure from the inside, associate or empathize with the situation</a:t>
            </a:r>
          </a:p>
          <a:p>
            <a:pPr lvl="1">
              <a:spcBef>
                <a:spcPts val="0"/>
              </a:spcBef>
            </a:pPr>
            <a:r>
              <a:rPr lang="en-US" sz="1600" dirty="0" smtClean="0"/>
              <a:t>Value people, harmony and compassion</a:t>
            </a:r>
          </a:p>
          <a:p>
            <a:pPr lvl="1">
              <a:spcBef>
                <a:spcPts val="0"/>
              </a:spcBef>
            </a:pPr>
            <a:r>
              <a:rPr lang="en-US" sz="1600" dirty="0" smtClean="0"/>
              <a:t>Tend to be diplomatic and tactful with feedback</a:t>
            </a:r>
          </a:p>
          <a:p>
            <a:pPr lvl="1">
              <a:spcBef>
                <a:spcPts val="0"/>
              </a:spcBef>
            </a:pPr>
            <a:r>
              <a:rPr lang="en-US" sz="1600" dirty="0" smtClean="0"/>
              <a:t>Weighs the situation to achieve the greatest harmony, consensus of the people involved</a:t>
            </a:r>
          </a:p>
          <a:p>
            <a:pPr lvl="1">
              <a:spcBef>
                <a:spcPts val="0"/>
              </a:spcBef>
            </a:pPr>
            <a:r>
              <a:rPr lang="en-US" sz="1600" dirty="0" smtClean="0"/>
              <a:t>Motivated by appreciation</a:t>
            </a:r>
          </a:p>
          <a:p>
            <a:pPr lvl="1"/>
            <a:endParaRPr lang="en-US"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Perceiving vs. Judging</a:t>
            </a:r>
            <a:endParaRPr lang="en-US" dirty="0"/>
          </a:p>
        </p:txBody>
      </p:sp>
      <p:sp>
        <p:nvSpPr>
          <p:cNvPr id="3" name="Content Placeholder 2"/>
          <p:cNvSpPr>
            <a:spLocks noGrp="1"/>
          </p:cNvSpPr>
          <p:nvPr>
            <p:ph sz="quarter" idx="1"/>
          </p:nvPr>
        </p:nvSpPr>
        <p:spPr>
          <a:xfrm>
            <a:off x="301752" y="1524000"/>
            <a:ext cx="8503920" cy="4724400"/>
          </a:xfrm>
        </p:spPr>
        <p:txBody>
          <a:bodyPr>
            <a:noAutofit/>
          </a:bodyPr>
          <a:lstStyle/>
          <a:p>
            <a:pPr algn="ctr">
              <a:spcAft>
                <a:spcPts val="400"/>
              </a:spcAft>
              <a:buNone/>
            </a:pPr>
            <a:r>
              <a:rPr lang="en-US" sz="1800" i="1" dirty="0" smtClean="0"/>
              <a:t>Lifestyle… How do you organize your world?</a:t>
            </a:r>
          </a:p>
          <a:p>
            <a:r>
              <a:rPr lang="en-US" sz="1800" b="1" dirty="0" smtClean="0"/>
              <a:t>Perceiving (P): Spontaneous</a:t>
            </a:r>
          </a:p>
          <a:p>
            <a:pPr lvl="1">
              <a:spcBef>
                <a:spcPts val="0"/>
              </a:spcBef>
            </a:pPr>
            <a:r>
              <a:rPr lang="en-US" sz="1600" dirty="0" smtClean="0"/>
              <a:t>Like to keep options open</a:t>
            </a:r>
          </a:p>
          <a:p>
            <a:pPr lvl="1">
              <a:spcBef>
                <a:spcPts val="0"/>
              </a:spcBef>
            </a:pPr>
            <a:r>
              <a:rPr lang="en-US" sz="1600" dirty="0" smtClean="0"/>
              <a:t>Are playful and casual</a:t>
            </a:r>
          </a:p>
          <a:p>
            <a:pPr lvl="1">
              <a:spcBef>
                <a:spcPts val="0"/>
              </a:spcBef>
            </a:pPr>
            <a:r>
              <a:rPr lang="en-US" sz="1600" dirty="0" smtClean="0"/>
              <a:t>Less aware of time, may run late</a:t>
            </a:r>
          </a:p>
          <a:p>
            <a:pPr lvl="1">
              <a:spcBef>
                <a:spcPts val="0"/>
              </a:spcBef>
            </a:pPr>
            <a:r>
              <a:rPr lang="en-US" sz="1600" dirty="0" smtClean="0"/>
              <a:t>Play first, work later</a:t>
            </a:r>
          </a:p>
          <a:p>
            <a:pPr lvl="1">
              <a:spcBef>
                <a:spcPts val="0"/>
              </a:spcBef>
            </a:pPr>
            <a:r>
              <a:rPr lang="en-US" sz="1600" dirty="0" smtClean="0"/>
              <a:t>Question the need for many rules</a:t>
            </a:r>
          </a:p>
          <a:p>
            <a:pPr lvl="1">
              <a:spcBef>
                <a:spcPts val="0"/>
              </a:spcBef>
            </a:pPr>
            <a:r>
              <a:rPr lang="en-US" sz="1600" dirty="0" smtClean="0"/>
              <a:t>Find comfort in flexibility and freedom</a:t>
            </a:r>
          </a:p>
          <a:p>
            <a:pPr lvl="1"/>
            <a:endParaRPr lang="en-US" sz="1600" dirty="0" smtClean="0"/>
          </a:p>
          <a:p>
            <a:r>
              <a:rPr lang="en-US" sz="1800" b="1" dirty="0" smtClean="0"/>
              <a:t>Judging (J): Organized</a:t>
            </a:r>
          </a:p>
          <a:p>
            <a:pPr lvl="1">
              <a:spcBef>
                <a:spcPts val="0"/>
              </a:spcBef>
            </a:pPr>
            <a:r>
              <a:rPr lang="en-US" sz="1600" dirty="0" smtClean="0"/>
              <a:t>Like to have things settled</a:t>
            </a:r>
          </a:p>
          <a:p>
            <a:pPr lvl="1">
              <a:spcBef>
                <a:spcPts val="0"/>
              </a:spcBef>
            </a:pPr>
            <a:r>
              <a:rPr lang="en-US" sz="1600" dirty="0" smtClean="0"/>
              <a:t>Take responsibility seriously</a:t>
            </a:r>
          </a:p>
          <a:p>
            <a:pPr lvl="1">
              <a:spcBef>
                <a:spcPts val="0"/>
              </a:spcBef>
            </a:pPr>
            <a:r>
              <a:rPr lang="en-US" sz="1600" dirty="0" smtClean="0"/>
              <a:t>Pay attention to time, usually prompt</a:t>
            </a:r>
          </a:p>
          <a:p>
            <a:pPr lvl="1">
              <a:spcBef>
                <a:spcPts val="0"/>
              </a:spcBef>
            </a:pPr>
            <a:r>
              <a:rPr lang="en-US" sz="1600" dirty="0" smtClean="0"/>
              <a:t>Work first, play later</a:t>
            </a:r>
          </a:p>
          <a:p>
            <a:pPr lvl="1">
              <a:spcBef>
                <a:spcPts val="0"/>
              </a:spcBef>
            </a:pPr>
            <a:r>
              <a:rPr lang="en-US" sz="1600" dirty="0" smtClean="0"/>
              <a:t>Like to make, stick with plans</a:t>
            </a:r>
          </a:p>
          <a:p>
            <a:pPr lvl="1">
              <a:spcBef>
                <a:spcPts val="0"/>
              </a:spcBef>
            </a:pPr>
            <a:r>
              <a:rPr lang="en-US" sz="1600" dirty="0" smtClean="0"/>
              <a:t>Find comfort in schedules and organization</a:t>
            </a:r>
          </a:p>
          <a:p>
            <a:pPr lvl="1"/>
            <a:endParaRPr lang="en-US" sz="1600" dirty="0"/>
          </a:p>
        </p:txBody>
      </p:sp>
      <p:pic>
        <p:nvPicPr>
          <p:cNvPr id="4" name="Picture 3" descr="Judging Perceiving planning.png"/>
          <p:cNvPicPr>
            <a:picLocks noChangeAspect="1"/>
          </p:cNvPicPr>
          <p:nvPr/>
        </p:nvPicPr>
        <p:blipFill>
          <a:blip r:embed="rId2" cstate="print"/>
          <a:stretch>
            <a:fillRect/>
          </a:stretch>
        </p:blipFill>
        <p:spPr>
          <a:xfrm>
            <a:off x="4953000" y="2209800"/>
            <a:ext cx="3938158" cy="301269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16 Myers Briggs Type Indicators</a:t>
            </a:r>
            <a:endParaRPr lang="en-US" dirty="0"/>
          </a:p>
        </p:txBody>
      </p:sp>
      <p:sp>
        <p:nvSpPr>
          <p:cNvPr id="9" name="Rounded Rectangle 8"/>
          <p:cNvSpPr/>
          <p:nvPr/>
        </p:nvSpPr>
        <p:spPr>
          <a:xfrm>
            <a:off x="304800" y="1676400"/>
            <a:ext cx="2057400" cy="1066800"/>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ENFJ</a:t>
            </a:r>
          </a:p>
          <a:p>
            <a:pPr algn="ctr"/>
            <a:r>
              <a:rPr lang="en-US" dirty="0" smtClean="0">
                <a:solidFill>
                  <a:schemeClr val="tx1"/>
                </a:solidFill>
              </a:rPr>
              <a:t>Teacher</a:t>
            </a:r>
          </a:p>
          <a:p>
            <a:pPr algn="ctr"/>
            <a:r>
              <a:rPr lang="en-US" sz="1200" dirty="0" smtClean="0">
                <a:solidFill>
                  <a:schemeClr val="tx1"/>
                </a:solidFill>
              </a:rPr>
              <a:t>2-5%</a:t>
            </a:r>
          </a:p>
        </p:txBody>
      </p:sp>
      <p:sp>
        <p:nvSpPr>
          <p:cNvPr id="10" name="Rounded Rectangle 9"/>
          <p:cNvSpPr/>
          <p:nvPr/>
        </p:nvSpPr>
        <p:spPr>
          <a:xfrm>
            <a:off x="2438400" y="1676400"/>
            <a:ext cx="2057400" cy="1066800"/>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ENFP</a:t>
            </a:r>
          </a:p>
          <a:p>
            <a:pPr algn="ctr"/>
            <a:r>
              <a:rPr lang="en-US" dirty="0" smtClean="0">
                <a:solidFill>
                  <a:schemeClr val="tx1"/>
                </a:solidFill>
              </a:rPr>
              <a:t>Champion</a:t>
            </a:r>
          </a:p>
          <a:p>
            <a:pPr algn="ctr"/>
            <a:r>
              <a:rPr lang="en-US" sz="1200" dirty="0" smtClean="0">
                <a:solidFill>
                  <a:schemeClr val="tx1"/>
                </a:solidFill>
              </a:rPr>
              <a:t>6-8%</a:t>
            </a:r>
          </a:p>
        </p:txBody>
      </p:sp>
      <p:sp>
        <p:nvSpPr>
          <p:cNvPr id="11" name="Rounded Rectangle 10"/>
          <p:cNvSpPr/>
          <p:nvPr/>
        </p:nvSpPr>
        <p:spPr>
          <a:xfrm>
            <a:off x="4648200" y="1676400"/>
            <a:ext cx="2057400" cy="1066800"/>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ENTP</a:t>
            </a:r>
          </a:p>
          <a:p>
            <a:pPr algn="ctr"/>
            <a:r>
              <a:rPr lang="en-US" dirty="0" smtClean="0">
                <a:solidFill>
                  <a:schemeClr val="tx1"/>
                </a:solidFill>
              </a:rPr>
              <a:t>Inventor</a:t>
            </a:r>
          </a:p>
          <a:p>
            <a:pPr algn="ctr"/>
            <a:r>
              <a:rPr lang="en-US" sz="1200" dirty="0" smtClean="0">
                <a:solidFill>
                  <a:schemeClr val="tx1"/>
                </a:solidFill>
              </a:rPr>
              <a:t>2-5%</a:t>
            </a:r>
          </a:p>
        </p:txBody>
      </p:sp>
      <p:sp>
        <p:nvSpPr>
          <p:cNvPr id="12" name="Rounded Rectangle 11"/>
          <p:cNvSpPr/>
          <p:nvPr/>
        </p:nvSpPr>
        <p:spPr>
          <a:xfrm>
            <a:off x="6781800" y="1676400"/>
            <a:ext cx="2057400" cy="1066800"/>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ENTJ</a:t>
            </a:r>
          </a:p>
          <a:p>
            <a:pPr algn="ctr"/>
            <a:r>
              <a:rPr lang="en-US" dirty="0" smtClean="0">
                <a:solidFill>
                  <a:schemeClr val="tx1"/>
                </a:solidFill>
              </a:rPr>
              <a:t>Field Marshall</a:t>
            </a:r>
          </a:p>
          <a:p>
            <a:pPr algn="ctr"/>
            <a:r>
              <a:rPr lang="en-US" sz="1200" dirty="0" smtClean="0">
                <a:solidFill>
                  <a:schemeClr val="tx1"/>
                </a:solidFill>
              </a:rPr>
              <a:t>2-5%</a:t>
            </a:r>
          </a:p>
        </p:txBody>
      </p:sp>
      <p:sp>
        <p:nvSpPr>
          <p:cNvPr id="13" name="Rounded Rectangle 12"/>
          <p:cNvSpPr/>
          <p:nvPr/>
        </p:nvSpPr>
        <p:spPr>
          <a:xfrm>
            <a:off x="304800" y="2819400"/>
            <a:ext cx="2057400" cy="1066800"/>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INFJ</a:t>
            </a:r>
          </a:p>
          <a:p>
            <a:pPr algn="ctr"/>
            <a:r>
              <a:rPr lang="en-US" dirty="0" smtClean="0">
                <a:solidFill>
                  <a:schemeClr val="tx1"/>
                </a:solidFill>
              </a:rPr>
              <a:t>Counselor</a:t>
            </a:r>
          </a:p>
          <a:p>
            <a:pPr algn="ctr"/>
            <a:r>
              <a:rPr lang="en-US" sz="1200" dirty="0" smtClean="0">
                <a:solidFill>
                  <a:schemeClr val="tx1"/>
                </a:solidFill>
              </a:rPr>
              <a:t>1-3%</a:t>
            </a:r>
          </a:p>
        </p:txBody>
      </p:sp>
      <p:sp>
        <p:nvSpPr>
          <p:cNvPr id="14" name="Rounded Rectangle 13"/>
          <p:cNvSpPr/>
          <p:nvPr/>
        </p:nvSpPr>
        <p:spPr>
          <a:xfrm>
            <a:off x="2438400" y="2819400"/>
            <a:ext cx="2057400" cy="1066800"/>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INFP</a:t>
            </a:r>
          </a:p>
          <a:p>
            <a:pPr algn="ctr"/>
            <a:r>
              <a:rPr lang="en-US" dirty="0" smtClean="0">
                <a:solidFill>
                  <a:schemeClr val="tx1"/>
                </a:solidFill>
              </a:rPr>
              <a:t>Healer</a:t>
            </a:r>
          </a:p>
          <a:p>
            <a:pPr algn="ctr"/>
            <a:r>
              <a:rPr lang="en-US" sz="1200" dirty="0" smtClean="0">
                <a:solidFill>
                  <a:schemeClr val="tx1"/>
                </a:solidFill>
              </a:rPr>
              <a:t>4-5%</a:t>
            </a:r>
          </a:p>
        </p:txBody>
      </p:sp>
      <p:sp>
        <p:nvSpPr>
          <p:cNvPr id="15" name="Rounded Rectangle 14"/>
          <p:cNvSpPr/>
          <p:nvPr/>
        </p:nvSpPr>
        <p:spPr>
          <a:xfrm>
            <a:off x="4648200" y="2819400"/>
            <a:ext cx="2057400" cy="1066800"/>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INTP</a:t>
            </a:r>
          </a:p>
          <a:p>
            <a:pPr algn="ctr"/>
            <a:r>
              <a:rPr lang="en-US" dirty="0" smtClean="0">
                <a:solidFill>
                  <a:schemeClr val="tx1"/>
                </a:solidFill>
              </a:rPr>
              <a:t>Architect</a:t>
            </a:r>
          </a:p>
          <a:p>
            <a:pPr algn="ctr"/>
            <a:r>
              <a:rPr lang="en-US" sz="1200" dirty="0" smtClean="0">
                <a:solidFill>
                  <a:schemeClr val="tx1"/>
                </a:solidFill>
              </a:rPr>
              <a:t>3-5%</a:t>
            </a:r>
          </a:p>
        </p:txBody>
      </p:sp>
      <p:sp>
        <p:nvSpPr>
          <p:cNvPr id="16" name="Rounded Rectangle 15"/>
          <p:cNvSpPr/>
          <p:nvPr/>
        </p:nvSpPr>
        <p:spPr>
          <a:xfrm>
            <a:off x="6781800" y="2819400"/>
            <a:ext cx="2057400" cy="1066800"/>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INTJ</a:t>
            </a:r>
          </a:p>
          <a:p>
            <a:pPr algn="ctr"/>
            <a:r>
              <a:rPr lang="en-US" dirty="0" smtClean="0">
                <a:solidFill>
                  <a:schemeClr val="tx1"/>
                </a:solidFill>
              </a:rPr>
              <a:t>Mastermind</a:t>
            </a:r>
          </a:p>
          <a:p>
            <a:pPr algn="ctr"/>
            <a:r>
              <a:rPr lang="en-US" sz="1200" dirty="0" smtClean="0">
                <a:solidFill>
                  <a:schemeClr val="tx1"/>
                </a:solidFill>
              </a:rPr>
              <a:t>2-4%</a:t>
            </a:r>
          </a:p>
        </p:txBody>
      </p:sp>
      <p:sp>
        <p:nvSpPr>
          <p:cNvPr id="17" name="Rounded Rectangle 16"/>
          <p:cNvSpPr/>
          <p:nvPr/>
        </p:nvSpPr>
        <p:spPr>
          <a:xfrm>
            <a:off x="304800" y="4038600"/>
            <a:ext cx="2057400" cy="1066800"/>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ISFJ</a:t>
            </a:r>
          </a:p>
          <a:p>
            <a:pPr algn="ctr"/>
            <a:r>
              <a:rPr lang="en-US" dirty="0" smtClean="0">
                <a:solidFill>
                  <a:schemeClr val="tx1"/>
                </a:solidFill>
              </a:rPr>
              <a:t>Protector</a:t>
            </a:r>
          </a:p>
          <a:p>
            <a:pPr algn="ctr"/>
            <a:r>
              <a:rPr lang="en-US" sz="1200" dirty="0" smtClean="0">
                <a:solidFill>
                  <a:schemeClr val="tx1"/>
                </a:solidFill>
              </a:rPr>
              <a:t>9-14%</a:t>
            </a:r>
          </a:p>
        </p:txBody>
      </p:sp>
      <p:sp>
        <p:nvSpPr>
          <p:cNvPr id="18" name="Rounded Rectangle 17"/>
          <p:cNvSpPr/>
          <p:nvPr/>
        </p:nvSpPr>
        <p:spPr>
          <a:xfrm>
            <a:off x="2438400" y="4038600"/>
            <a:ext cx="2057400" cy="1066800"/>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ISFP</a:t>
            </a:r>
          </a:p>
          <a:p>
            <a:pPr algn="ctr"/>
            <a:r>
              <a:rPr lang="en-US" dirty="0" smtClean="0">
                <a:solidFill>
                  <a:schemeClr val="tx1"/>
                </a:solidFill>
              </a:rPr>
              <a:t>Composer</a:t>
            </a:r>
          </a:p>
          <a:p>
            <a:pPr algn="ctr"/>
            <a:r>
              <a:rPr lang="en-US" sz="1200" dirty="0" smtClean="0">
                <a:solidFill>
                  <a:schemeClr val="tx1"/>
                </a:solidFill>
              </a:rPr>
              <a:t>5-9%</a:t>
            </a:r>
          </a:p>
        </p:txBody>
      </p:sp>
      <p:sp>
        <p:nvSpPr>
          <p:cNvPr id="19" name="Rounded Rectangle 18"/>
          <p:cNvSpPr/>
          <p:nvPr/>
        </p:nvSpPr>
        <p:spPr>
          <a:xfrm>
            <a:off x="4648200" y="4038600"/>
            <a:ext cx="2057400" cy="1066800"/>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ISTP</a:t>
            </a:r>
          </a:p>
          <a:p>
            <a:pPr algn="ctr"/>
            <a:r>
              <a:rPr lang="en-US" dirty="0" smtClean="0">
                <a:solidFill>
                  <a:schemeClr val="tx1"/>
                </a:solidFill>
              </a:rPr>
              <a:t>Operator</a:t>
            </a:r>
          </a:p>
          <a:p>
            <a:pPr algn="ctr"/>
            <a:r>
              <a:rPr lang="en-US" sz="1200" dirty="0" smtClean="0">
                <a:solidFill>
                  <a:schemeClr val="tx1"/>
                </a:solidFill>
              </a:rPr>
              <a:t>4-6%</a:t>
            </a:r>
          </a:p>
        </p:txBody>
      </p:sp>
      <p:sp>
        <p:nvSpPr>
          <p:cNvPr id="20" name="Rounded Rectangle 19"/>
          <p:cNvSpPr/>
          <p:nvPr/>
        </p:nvSpPr>
        <p:spPr>
          <a:xfrm>
            <a:off x="6781800" y="4038600"/>
            <a:ext cx="2057400" cy="1066800"/>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ISTJ</a:t>
            </a:r>
          </a:p>
          <a:p>
            <a:pPr algn="ctr"/>
            <a:r>
              <a:rPr lang="en-US" dirty="0" smtClean="0">
                <a:solidFill>
                  <a:schemeClr val="tx1"/>
                </a:solidFill>
              </a:rPr>
              <a:t>Inspector</a:t>
            </a:r>
          </a:p>
          <a:p>
            <a:pPr algn="ctr"/>
            <a:r>
              <a:rPr lang="en-US" sz="1200" dirty="0" smtClean="0">
                <a:solidFill>
                  <a:schemeClr val="tx1"/>
                </a:solidFill>
              </a:rPr>
              <a:t>11-14%</a:t>
            </a:r>
          </a:p>
        </p:txBody>
      </p:sp>
      <p:sp>
        <p:nvSpPr>
          <p:cNvPr id="21" name="Rounded Rectangle 20"/>
          <p:cNvSpPr/>
          <p:nvPr/>
        </p:nvSpPr>
        <p:spPr>
          <a:xfrm>
            <a:off x="304800" y="5181600"/>
            <a:ext cx="2057400" cy="1066800"/>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ESFJ</a:t>
            </a:r>
          </a:p>
          <a:p>
            <a:pPr algn="ctr"/>
            <a:r>
              <a:rPr lang="en-US" dirty="0" smtClean="0">
                <a:solidFill>
                  <a:schemeClr val="tx1"/>
                </a:solidFill>
              </a:rPr>
              <a:t>Provider</a:t>
            </a:r>
          </a:p>
          <a:p>
            <a:pPr algn="ctr"/>
            <a:r>
              <a:rPr lang="en-US" sz="1200" dirty="0" smtClean="0">
                <a:solidFill>
                  <a:schemeClr val="tx1"/>
                </a:solidFill>
              </a:rPr>
              <a:t>9-13%</a:t>
            </a:r>
          </a:p>
        </p:txBody>
      </p:sp>
      <p:sp>
        <p:nvSpPr>
          <p:cNvPr id="22" name="Rounded Rectangle 21"/>
          <p:cNvSpPr/>
          <p:nvPr/>
        </p:nvSpPr>
        <p:spPr>
          <a:xfrm>
            <a:off x="2438400" y="5181600"/>
            <a:ext cx="2057400" cy="1066800"/>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ESFP</a:t>
            </a:r>
          </a:p>
          <a:p>
            <a:pPr algn="ctr"/>
            <a:r>
              <a:rPr lang="en-US" dirty="0" smtClean="0">
                <a:solidFill>
                  <a:schemeClr val="tx1"/>
                </a:solidFill>
              </a:rPr>
              <a:t>Performer</a:t>
            </a:r>
          </a:p>
          <a:p>
            <a:pPr algn="ctr"/>
            <a:r>
              <a:rPr lang="en-US" sz="1200" dirty="0" smtClean="0">
                <a:solidFill>
                  <a:schemeClr val="tx1"/>
                </a:solidFill>
              </a:rPr>
              <a:t>4-9%</a:t>
            </a:r>
          </a:p>
        </p:txBody>
      </p:sp>
      <p:sp>
        <p:nvSpPr>
          <p:cNvPr id="23" name="Rounded Rectangle 22"/>
          <p:cNvSpPr/>
          <p:nvPr/>
        </p:nvSpPr>
        <p:spPr>
          <a:xfrm>
            <a:off x="4648200" y="5181600"/>
            <a:ext cx="2057400" cy="1066800"/>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ESTP</a:t>
            </a:r>
          </a:p>
          <a:p>
            <a:pPr algn="ctr"/>
            <a:r>
              <a:rPr lang="en-US" dirty="0" smtClean="0">
                <a:solidFill>
                  <a:schemeClr val="tx1"/>
                </a:solidFill>
              </a:rPr>
              <a:t>Promoter</a:t>
            </a:r>
          </a:p>
          <a:p>
            <a:pPr algn="ctr"/>
            <a:r>
              <a:rPr lang="en-US" sz="1200" dirty="0" smtClean="0">
                <a:solidFill>
                  <a:schemeClr val="tx1"/>
                </a:solidFill>
              </a:rPr>
              <a:t>4-5%</a:t>
            </a:r>
          </a:p>
        </p:txBody>
      </p:sp>
      <p:sp>
        <p:nvSpPr>
          <p:cNvPr id="24" name="Rounded Rectangle 23"/>
          <p:cNvSpPr/>
          <p:nvPr/>
        </p:nvSpPr>
        <p:spPr>
          <a:xfrm>
            <a:off x="6781800" y="5181600"/>
            <a:ext cx="2057400" cy="1066800"/>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ESTJ</a:t>
            </a:r>
          </a:p>
          <a:p>
            <a:pPr algn="ctr"/>
            <a:r>
              <a:rPr lang="en-US" dirty="0" smtClean="0">
                <a:solidFill>
                  <a:schemeClr val="tx1"/>
                </a:solidFill>
              </a:rPr>
              <a:t>Supervisor</a:t>
            </a:r>
          </a:p>
          <a:p>
            <a:pPr algn="ctr"/>
            <a:r>
              <a:rPr lang="en-US" sz="1200" dirty="0" smtClean="0">
                <a:solidFill>
                  <a:schemeClr val="tx1"/>
                </a:solidFill>
              </a:rPr>
              <a:t>8-12%</a:t>
            </a:r>
          </a:p>
        </p:txBody>
      </p:sp>
      <p:cxnSp>
        <p:nvCxnSpPr>
          <p:cNvPr id="25" name="Straight Arrow Connector 24"/>
          <p:cNvCxnSpPr/>
          <p:nvPr/>
        </p:nvCxnSpPr>
        <p:spPr>
          <a:xfrm>
            <a:off x="4572000" y="1676400"/>
            <a:ext cx="0" cy="457200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04800" y="3962400"/>
            <a:ext cx="8595360"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ENTJ: </a:t>
            </a:r>
            <a:r>
              <a:rPr lang="en-US" i="1" dirty="0" smtClean="0"/>
              <a:t>The Field Marshall</a:t>
            </a:r>
            <a:endParaRPr lang="en-US" i="1" dirty="0"/>
          </a:p>
        </p:txBody>
      </p:sp>
      <p:sp>
        <p:nvSpPr>
          <p:cNvPr id="9" name="Rounded Rectangle 8"/>
          <p:cNvSpPr/>
          <p:nvPr/>
        </p:nvSpPr>
        <p:spPr>
          <a:xfrm>
            <a:off x="304800" y="14478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E</a:t>
            </a:r>
            <a:r>
              <a:rPr lang="en-US" sz="2400" dirty="0" smtClean="0">
                <a:solidFill>
                  <a:schemeClr val="tx1"/>
                </a:solidFill>
              </a:rPr>
              <a:t>XTROVERTED:</a:t>
            </a:r>
          </a:p>
        </p:txBody>
      </p:sp>
      <p:sp>
        <p:nvSpPr>
          <p:cNvPr id="12" name="Rounded Rectangle 11"/>
          <p:cNvSpPr/>
          <p:nvPr/>
        </p:nvSpPr>
        <p:spPr>
          <a:xfrm>
            <a:off x="304800" y="28194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J</a:t>
            </a:r>
            <a:r>
              <a:rPr lang="en-US" sz="2400" dirty="0" smtClean="0">
                <a:solidFill>
                  <a:schemeClr val="tx1"/>
                </a:solidFill>
              </a:rPr>
              <a:t>UDGING</a:t>
            </a:r>
          </a:p>
        </p:txBody>
      </p:sp>
      <p:sp>
        <p:nvSpPr>
          <p:cNvPr id="13" name="Rounded Rectangle 12"/>
          <p:cNvSpPr/>
          <p:nvPr/>
        </p:nvSpPr>
        <p:spPr>
          <a:xfrm>
            <a:off x="304800" y="19050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I</a:t>
            </a:r>
            <a:r>
              <a:rPr lang="en-US" sz="2400" b="1" dirty="0" smtClean="0">
                <a:solidFill>
                  <a:schemeClr val="tx1"/>
                </a:solidFill>
              </a:rPr>
              <a:t>N</a:t>
            </a:r>
            <a:r>
              <a:rPr lang="en-US" sz="2400" dirty="0" smtClean="0">
                <a:solidFill>
                  <a:schemeClr val="tx1"/>
                </a:solidFill>
              </a:rPr>
              <a:t>TUITING:</a:t>
            </a:r>
          </a:p>
        </p:txBody>
      </p:sp>
      <p:sp>
        <p:nvSpPr>
          <p:cNvPr id="14" name="Rounded Rectangle 13"/>
          <p:cNvSpPr/>
          <p:nvPr/>
        </p:nvSpPr>
        <p:spPr>
          <a:xfrm>
            <a:off x="304800" y="23622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T</a:t>
            </a:r>
            <a:r>
              <a:rPr lang="en-US" sz="2400" dirty="0" smtClean="0">
                <a:solidFill>
                  <a:schemeClr val="tx1"/>
                </a:solidFill>
              </a:rPr>
              <a:t>HINKING</a:t>
            </a:r>
          </a:p>
        </p:txBody>
      </p:sp>
      <p:sp>
        <p:nvSpPr>
          <p:cNvPr id="25" name="TextBox 24"/>
          <p:cNvSpPr txBox="1"/>
          <p:nvPr/>
        </p:nvSpPr>
        <p:spPr>
          <a:xfrm>
            <a:off x="2667000" y="1447800"/>
            <a:ext cx="6172200" cy="369332"/>
          </a:xfrm>
          <a:prstGeom prst="rect">
            <a:avLst/>
          </a:prstGeom>
          <a:noFill/>
        </p:spPr>
        <p:txBody>
          <a:bodyPr wrap="square" rtlCol="0">
            <a:spAutoFit/>
          </a:bodyPr>
          <a:lstStyle/>
          <a:p>
            <a:r>
              <a:rPr lang="en-US" dirty="0" smtClean="0"/>
              <a:t>Dominant, Outgoing, Energetic, Communicative</a:t>
            </a:r>
            <a:endParaRPr lang="en-US" dirty="0"/>
          </a:p>
        </p:txBody>
      </p:sp>
      <p:sp>
        <p:nvSpPr>
          <p:cNvPr id="26" name="TextBox 25"/>
          <p:cNvSpPr txBox="1"/>
          <p:nvPr/>
        </p:nvSpPr>
        <p:spPr>
          <a:xfrm>
            <a:off x="2667000" y="1905000"/>
            <a:ext cx="6172200" cy="369332"/>
          </a:xfrm>
          <a:prstGeom prst="rect">
            <a:avLst/>
          </a:prstGeom>
          <a:noFill/>
        </p:spPr>
        <p:txBody>
          <a:bodyPr wrap="square" rtlCol="0">
            <a:spAutoFit/>
          </a:bodyPr>
          <a:lstStyle/>
          <a:p>
            <a:r>
              <a:rPr lang="en-US" dirty="0" smtClean="0"/>
              <a:t>Innovative, Forward-Thinking, Visionary, Bold </a:t>
            </a:r>
            <a:endParaRPr lang="en-US" dirty="0"/>
          </a:p>
        </p:txBody>
      </p:sp>
      <p:sp>
        <p:nvSpPr>
          <p:cNvPr id="27" name="TextBox 26"/>
          <p:cNvSpPr txBox="1"/>
          <p:nvPr/>
        </p:nvSpPr>
        <p:spPr>
          <a:xfrm>
            <a:off x="2667000" y="2362200"/>
            <a:ext cx="6172200" cy="369332"/>
          </a:xfrm>
          <a:prstGeom prst="rect">
            <a:avLst/>
          </a:prstGeom>
          <a:noFill/>
        </p:spPr>
        <p:txBody>
          <a:bodyPr wrap="square" rtlCol="0">
            <a:spAutoFit/>
          </a:bodyPr>
          <a:lstStyle/>
          <a:p>
            <a:r>
              <a:rPr lang="en-US" dirty="0" smtClean="0"/>
              <a:t>Analytical, Objective, Rational, Blunt</a:t>
            </a:r>
            <a:endParaRPr lang="en-US" dirty="0"/>
          </a:p>
        </p:txBody>
      </p:sp>
      <p:sp>
        <p:nvSpPr>
          <p:cNvPr id="28" name="TextBox 27"/>
          <p:cNvSpPr txBox="1"/>
          <p:nvPr/>
        </p:nvSpPr>
        <p:spPr>
          <a:xfrm>
            <a:off x="2667000" y="2831068"/>
            <a:ext cx="6172200" cy="369332"/>
          </a:xfrm>
          <a:prstGeom prst="rect">
            <a:avLst/>
          </a:prstGeom>
          <a:noFill/>
        </p:spPr>
        <p:txBody>
          <a:bodyPr wrap="square" rtlCol="0">
            <a:spAutoFit/>
          </a:bodyPr>
          <a:lstStyle/>
          <a:p>
            <a:r>
              <a:rPr lang="en-US" dirty="0" smtClean="0"/>
              <a:t>Ambitious, Determined, Organized, Decisive</a:t>
            </a:r>
            <a:endParaRPr lang="en-US" dirty="0"/>
          </a:p>
        </p:txBody>
      </p:sp>
      <p:sp>
        <p:nvSpPr>
          <p:cNvPr id="17" name="TextBox 16"/>
          <p:cNvSpPr txBox="1"/>
          <p:nvPr/>
        </p:nvSpPr>
        <p:spPr>
          <a:xfrm>
            <a:off x="2743200" y="3328987"/>
            <a:ext cx="6172200" cy="2462213"/>
          </a:xfrm>
          <a:prstGeom prst="rect">
            <a:avLst/>
          </a:prstGeom>
          <a:noFill/>
        </p:spPr>
        <p:txBody>
          <a:bodyPr wrap="square" rtlCol="0">
            <a:spAutoFit/>
          </a:bodyPr>
          <a:lstStyle/>
          <a:p>
            <a:r>
              <a:rPr lang="en-US" sz="1400" b="1" i="1" dirty="0" smtClean="0"/>
              <a:t>Strategic leaders</a:t>
            </a:r>
            <a:r>
              <a:rPr lang="en-US" sz="1400" dirty="0" smtClean="0"/>
              <a:t>, motivated to organize change, enjoy bringing order to the world around them, good at conceptualizing new solutions, quick to see inefficiency and flaws, decisive, enjoy developing long-range plans, organizes people and processes, excel in discovering and implementing solutions, enjoy logical reasoning, articulate, quick-witted, analytical, objective, assertive, enjoys taking charge, very motivated by success, enjoys hard work, ambitious, interested in gaining power and influence, decision-making is a vocation, blunt, driven to get things done, critical, friendly, outgoing, love working with others toward a common goal, focused on results and want to be productive, competent, and influential.</a:t>
            </a:r>
            <a:endParaRPr lang="en-US" sz="1400" dirty="0"/>
          </a:p>
        </p:txBody>
      </p:sp>
      <p:pic>
        <p:nvPicPr>
          <p:cNvPr id="18" name="Picture 17" descr="ENFJ-1024x1024.png"/>
          <p:cNvPicPr>
            <a:picLocks noChangeAspect="1"/>
          </p:cNvPicPr>
          <p:nvPr/>
        </p:nvPicPr>
        <p:blipFill>
          <a:blip r:embed="rId2" cstate="print"/>
          <a:stretch>
            <a:fillRect/>
          </a:stretch>
        </p:blipFill>
        <p:spPr>
          <a:xfrm>
            <a:off x="304800" y="3352800"/>
            <a:ext cx="2362200" cy="2362200"/>
          </a:xfrm>
          <a:prstGeom prst="rect">
            <a:avLst/>
          </a:prstGeom>
        </p:spPr>
      </p:pic>
      <p:sp>
        <p:nvSpPr>
          <p:cNvPr id="19" name="TextBox 18"/>
          <p:cNvSpPr txBox="1"/>
          <p:nvPr/>
        </p:nvSpPr>
        <p:spPr>
          <a:xfrm>
            <a:off x="304800" y="5791200"/>
            <a:ext cx="8534400" cy="569387"/>
          </a:xfrm>
          <a:prstGeom prst="rect">
            <a:avLst/>
          </a:prstGeom>
          <a:noFill/>
        </p:spPr>
        <p:txBody>
          <a:bodyPr wrap="square" rtlCol="0">
            <a:spAutoFit/>
          </a:bodyPr>
          <a:lstStyle/>
          <a:p>
            <a:pPr marL="1427163" indent="-1427163"/>
            <a:r>
              <a:rPr lang="en-US" sz="1600" b="1" dirty="0" smtClean="0"/>
              <a:t>Famous ENTJs: </a:t>
            </a:r>
            <a:r>
              <a:rPr lang="en-US" sz="1500" dirty="0" smtClean="0"/>
              <a:t>Bill Gates, Carl Sagan, Margaret Thatcher, Napoleon Bonaparte, Al Gore, Madeleine Albright, Douglas MacArthur, Alexander Hamilton, Nancy Pelosi</a:t>
            </a:r>
            <a:endParaRPr lang="en-US" sz="1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sz="quarter" idx="1"/>
          </p:nvPr>
        </p:nvSpPr>
        <p:spPr>
          <a:xfrm>
            <a:off x="301752" y="1527048"/>
            <a:ext cx="8503920" cy="4873752"/>
          </a:xfrm>
        </p:spPr>
        <p:txBody>
          <a:bodyPr>
            <a:normAutofit fontScale="77500" lnSpcReduction="20000"/>
          </a:bodyPr>
          <a:lstStyle/>
          <a:p>
            <a:r>
              <a:rPr lang="en-US" sz="2300" b="1" dirty="0" smtClean="0"/>
              <a:t>Introspection: </a:t>
            </a:r>
            <a:r>
              <a:rPr lang="en-US" sz="2300" dirty="0" smtClean="0"/>
              <a:t>to understand your tendencies and motivations, strengths and weaknesses, and innate preferences</a:t>
            </a:r>
          </a:p>
          <a:p>
            <a:r>
              <a:rPr lang="en-US" sz="2300" b="1" dirty="0" smtClean="0"/>
              <a:t>Interpersonal Skills: </a:t>
            </a:r>
            <a:r>
              <a:rPr lang="en-US" sz="2300" dirty="0" smtClean="0"/>
              <a:t>recognize these traits in others</a:t>
            </a:r>
          </a:p>
          <a:p>
            <a:r>
              <a:rPr lang="en-US" sz="2300" b="1" dirty="0" smtClean="0"/>
              <a:t>Common Language: </a:t>
            </a:r>
            <a:r>
              <a:rPr lang="en-US" sz="2300" dirty="0" smtClean="0"/>
              <a:t>provides terminology </a:t>
            </a:r>
            <a:r>
              <a:rPr lang="en-US" sz="2300" smtClean="0"/>
              <a:t>for identifying </a:t>
            </a:r>
            <a:r>
              <a:rPr lang="en-US" sz="2300" dirty="0" smtClean="0"/>
              <a:t>inherent nature</a:t>
            </a:r>
          </a:p>
          <a:p>
            <a:r>
              <a:rPr lang="en-US" sz="2300" b="1" dirty="0" smtClean="0"/>
              <a:t>Freedom: </a:t>
            </a:r>
            <a:r>
              <a:rPr lang="en-US" sz="2300" dirty="0" smtClean="0"/>
              <a:t>assesses what’s “normal”, identifies inherent needs, and helps alleviate pressure, all so you can be accepted for just being you</a:t>
            </a:r>
          </a:p>
          <a:p>
            <a:endParaRPr lang="en-US" sz="2300" dirty="0" smtClean="0"/>
          </a:p>
          <a:p>
            <a:r>
              <a:rPr lang="en-US" sz="2300" b="1" dirty="0" smtClean="0"/>
              <a:t>Benefits:</a:t>
            </a:r>
            <a:endParaRPr lang="en-US" sz="2400" b="1" dirty="0" smtClean="0"/>
          </a:p>
          <a:p>
            <a:pPr lvl="1"/>
            <a:r>
              <a:rPr lang="en-US" sz="2000" dirty="0" smtClean="0"/>
              <a:t>Amplified strengths, minimized weaknesses</a:t>
            </a:r>
          </a:p>
          <a:p>
            <a:pPr lvl="1"/>
            <a:r>
              <a:rPr lang="en-US" sz="2000" dirty="0" smtClean="0"/>
              <a:t>Improved interaction and communication</a:t>
            </a:r>
          </a:p>
          <a:p>
            <a:pPr lvl="1"/>
            <a:r>
              <a:rPr lang="en-US" sz="2000" dirty="0" smtClean="0"/>
              <a:t>Enriched team dynamic and relationships</a:t>
            </a:r>
          </a:p>
          <a:p>
            <a:pPr lvl="1"/>
            <a:r>
              <a:rPr lang="en-US" sz="2000" dirty="0" smtClean="0"/>
              <a:t>Increased understanding and patience</a:t>
            </a:r>
          </a:p>
          <a:p>
            <a:pPr lvl="1"/>
            <a:r>
              <a:rPr lang="en-US" sz="2000" dirty="0" smtClean="0"/>
              <a:t>Enhanced leadership capabilities</a:t>
            </a:r>
          </a:p>
          <a:p>
            <a:pPr lvl="1"/>
            <a:r>
              <a:rPr lang="en-US" sz="2000" dirty="0" smtClean="0"/>
              <a:t>Increased team performance and efficiency</a:t>
            </a:r>
          </a:p>
          <a:p>
            <a:pPr lvl="1"/>
            <a:r>
              <a:rPr lang="en-US" sz="2000" dirty="0" smtClean="0"/>
              <a:t>Broadened viewpoints and awareness</a:t>
            </a:r>
          </a:p>
          <a:p>
            <a:pPr lvl="1"/>
            <a:r>
              <a:rPr lang="en-US" sz="2000" dirty="0" smtClean="0"/>
              <a:t>Enhanced job selection and satisfaction </a:t>
            </a:r>
          </a:p>
          <a:p>
            <a:pPr lvl="1"/>
            <a:r>
              <a:rPr lang="en-US" sz="2000" dirty="0" smtClean="0"/>
              <a:t>Balanced and diverse teams</a:t>
            </a:r>
          </a:p>
        </p:txBody>
      </p:sp>
      <p:pic>
        <p:nvPicPr>
          <p:cNvPr id="4" name="Picture 3" descr="social-psychology.jpg"/>
          <p:cNvPicPr>
            <a:picLocks noChangeAspect="1"/>
          </p:cNvPicPr>
          <p:nvPr/>
        </p:nvPicPr>
        <p:blipFill>
          <a:blip r:embed="rId2" cstate="print"/>
          <a:stretch>
            <a:fillRect/>
          </a:stretch>
        </p:blipFill>
        <p:spPr>
          <a:xfrm>
            <a:off x="6236187" y="3657600"/>
            <a:ext cx="2365938" cy="236885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INTJ: </a:t>
            </a:r>
            <a:r>
              <a:rPr lang="en-US" i="1" dirty="0" smtClean="0"/>
              <a:t>The Mastermind</a:t>
            </a:r>
            <a:endParaRPr lang="en-US" i="1" dirty="0"/>
          </a:p>
        </p:txBody>
      </p:sp>
      <p:sp>
        <p:nvSpPr>
          <p:cNvPr id="9" name="Rounded Rectangle 8"/>
          <p:cNvSpPr/>
          <p:nvPr/>
        </p:nvSpPr>
        <p:spPr>
          <a:xfrm>
            <a:off x="304800" y="14478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I</a:t>
            </a:r>
            <a:r>
              <a:rPr lang="en-US" sz="2400" dirty="0" smtClean="0">
                <a:solidFill>
                  <a:schemeClr val="tx1"/>
                </a:solidFill>
              </a:rPr>
              <a:t>NTROVERTED:</a:t>
            </a:r>
          </a:p>
        </p:txBody>
      </p:sp>
      <p:sp>
        <p:nvSpPr>
          <p:cNvPr id="12" name="Rounded Rectangle 11"/>
          <p:cNvSpPr/>
          <p:nvPr/>
        </p:nvSpPr>
        <p:spPr>
          <a:xfrm>
            <a:off x="304800" y="28194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J</a:t>
            </a:r>
            <a:r>
              <a:rPr lang="en-US" sz="2400" dirty="0" smtClean="0">
                <a:solidFill>
                  <a:schemeClr val="tx1"/>
                </a:solidFill>
              </a:rPr>
              <a:t>UDGING</a:t>
            </a:r>
          </a:p>
        </p:txBody>
      </p:sp>
      <p:sp>
        <p:nvSpPr>
          <p:cNvPr id="13" name="Rounded Rectangle 12"/>
          <p:cNvSpPr/>
          <p:nvPr/>
        </p:nvSpPr>
        <p:spPr>
          <a:xfrm>
            <a:off x="304800" y="19050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I</a:t>
            </a:r>
            <a:r>
              <a:rPr lang="en-US" sz="2400" b="1" dirty="0" smtClean="0">
                <a:solidFill>
                  <a:schemeClr val="tx1"/>
                </a:solidFill>
              </a:rPr>
              <a:t>N</a:t>
            </a:r>
            <a:r>
              <a:rPr lang="en-US" sz="2400" dirty="0" smtClean="0">
                <a:solidFill>
                  <a:schemeClr val="tx1"/>
                </a:solidFill>
              </a:rPr>
              <a:t>TUITING:</a:t>
            </a:r>
          </a:p>
        </p:txBody>
      </p:sp>
      <p:sp>
        <p:nvSpPr>
          <p:cNvPr id="14" name="Rounded Rectangle 13"/>
          <p:cNvSpPr/>
          <p:nvPr/>
        </p:nvSpPr>
        <p:spPr>
          <a:xfrm>
            <a:off x="304800" y="23622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T</a:t>
            </a:r>
            <a:r>
              <a:rPr lang="en-US" sz="2400" dirty="0" smtClean="0">
                <a:solidFill>
                  <a:schemeClr val="tx1"/>
                </a:solidFill>
              </a:rPr>
              <a:t>HINKING</a:t>
            </a:r>
          </a:p>
        </p:txBody>
      </p:sp>
      <p:sp>
        <p:nvSpPr>
          <p:cNvPr id="25" name="TextBox 24"/>
          <p:cNvSpPr txBox="1"/>
          <p:nvPr/>
        </p:nvSpPr>
        <p:spPr>
          <a:xfrm>
            <a:off x="2667000" y="1447800"/>
            <a:ext cx="6172200" cy="369332"/>
          </a:xfrm>
          <a:prstGeom prst="rect">
            <a:avLst/>
          </a:prstGeom>
          <a:noFill/>
        </p:spPr>
        <p:txBody>
          <a:bodyPr wrap="square" rtlCol="0">
            <a:spAutoFit/>
          </a:bodyPr>
          <a:lstStyle/>
          <a:p>
            <a:r>
              <a:rPr lang="en-US" dirty="0" smtClean="0"/>
              <a:t>Thoughtful, Reserved, Independent, Focused</a:t>
            </a:r>
            <a:endParaRPr lang="en-US" dirty="0"/>
          </a:p>
        </p:txBody>
      </p:sp>
      <p:sp>
        <p:nvSpPr>
          <p:cNvPr id="26" name="TextBox 25"/>
          <p:cNvSpPr txBox="1"/>
          <p:nvPr/>
        </p:nvSpPr>
        <p:spPr>
          <a:xfrm>
            <a:off x="2667000" y="1905000"/>
            <a:ext cx="6172200" cy="369332"/>
          </a:xfrm>
          <a:prstGeom prst="rect">
            <a:avLst/>
          </a:prstGeom>
          <a:noFill/>
        </p:spPr>
        <p:txBody>
          <a:bodyPr wrap="square" rtlCol="0">
            <a:spAutoFit/>
          </a:bodyPr>
          <a:lstStyle/>
          <a:p>
            <a:r>
              <a:rPr lang="en-US" dirty="0" smtClean="0"/>
              <a:t>Innovative, Forward-Thinking, Imaginary, Theoretical</a:t>
            </a:r>
            <a:endParaRPr lang="en-US" dirty="0"/>
          </a:p>
        </p:txBody>
      </p:sp>
      <p:sp>
        <p:nvSpPr>
          <p:cNvPr id="27" name="TextBox 26"/>
          <p:cNvSpPr txBox="1"/>
          <p:nvPr/>
        </p:nvSpPr>
        <p:spPr>
          <a:xfrm>
            <a:off x="2667000" y="2362200"/>
            <a:ext cx="6172200" cy="369332"/>
          </a:xfrm>
          <a:prstGeom prst="rect">
            <a:avLst/>
          </a:prstGeom>
          <a:noFill/>
        </p:spPr>
        <p:txBody>
          <a:bodyPr wrap="square" rtlCol="0">
            <a:spAutoFit/>
          </a:bodyPr>
          <a:lstStyle/>
          <a:p>
            <a:r>
              <a:rPr lang="en-US" dirty="0" smtClean="0"/>
              <a:t>Analytical, Objective, Rational, Tough-Minded</a:t>
            </a:r>
            <a:endParaRPr lang="en-US" dirty="0"/>
          </a:p>
        </p:txBody>
      </p:sp>
      <p:sp>
        <p:nvSpPr>
          <p:cNvPr id="28" name="TextBox 27"/>
          <p:cNvSpPr txBox="1"/>
          <p:nvPr/>
        </p:nvSpPr>
        <p:spPr>
          <a:xfrm>
            <a:off x="2667000" y="2831068"/>
            <a:ext cx="6172200" cy="369332"/>
          </a:xfrm>
          <a:prstGeom prst="rect">
            <a:avLst/>
          </a:prstGeom>
          <a:noFill/>
        </p:spPr>
        <p:txBody>
          <a:bodyPr wrap="square" rtlCol="0">
            <a:spAutoFit/>
          </a:bodyPr>
          <a:lstStyle/>
          <a:p>
            <a:r>
              <a:rPr lang="en-US" dirty="0" smtClean="0"/>
              <a:t>Organized, Determined, Dedicated, Decisive</a:t>
            </a:r>
            <a:endParaRPr lang="en-US" dirty="0"/>
          </a:p>
        </p:txBody>
      </p:sp>
      <p:sp>
        <p:nvSpPr>
          <p:cNvPr id="17" name="TextBox 16"/>
          <p:cNvSpPr txBox="1"/>
          <p:nvPr/>
        </p:nvSpPr>
        <p:spPr>
          <a:xfrm>
            <a:off x="2743200" y="3328987"/>
            <a:ext cx="6172200" cy="2462213"/>
          </a:xfrm>
          <a:prstGeom prst="rect">
            <a:avLst/>
          </a:prstGeom>
          <a:noFill/>
        </p:spPr>
        <p:txBody>
          <a:bodyPr wrap="square" rtlCol="0">
            <a:spAutoFit/>
          </a:bodyPr>
          <a:lstStyle/>
          <a:p>
            <a:r>
              <a:rPr lang="en-US" sz="1400" b="1" i="1" dirty="0" smtClean="0"/>
              <a:t>Analytical problem-solvers</a:t>
            </a:r>
            <a:r>
              <a:rPr lang="en-US" sz="1400" dirty="0" smtClean="0"/>
              <a:t>, eager to improve systems and processes with innovative ideas, perceptive about systems and strategy, enjoy logical reasoning and complex problem-solving, intellectual, able to foresee logical outcomes, enjoy applying themselves to a project or idea in depth, approach life by analyzing the theory behind what they see, uncomfortable with unpredictable nature of other people and their emotions, drawn to logical systems, focused inward, hunger for knowledge, strive to constantly increase their competence, often perfectionists with extremely high standards, lifelong learners, keen interest in self-improvement, selective, independent, always looking to add to their base of information and awareness.</a:t>
            </a:r>
            <a:endParaRPr lang="en-US" sz="1400" dirty="0"/>
          </a:p>
        </p:txBody>
      </p:sp>
      <p:pic>
        <p:nvPicPr>
          <p:cNvPr id="18" name="Picture 17" descr="ENFJ-1024x1024.png"/>
          <p:cNvPicPr>
            <a:picLocks noChangeAspect="1"/>
          </p:cNvPicPr>
          <p:nvPr/>
        </p:nvPicPr>
        <p:blipFill>
          <a:blip r:embed="rId2" cstate="print"/>
          <a:stretch>
            <a:fillRect/>
          </a:stretch>
        </p:blipFill>
        <p:spPr>
          <a:xfrm>
            <a:off x="304800" y="3352800"/>
            <a:ext cx="2362200" cy="2362200"/>
          </a:xfrm>
          <a:prstGeom prst="rect">
            <a:avLst/>
          </a:prstGeom>
        </p:spPr>
      </p:pic>
      <p:sp>
        <p:nvSpPr>
          <p:cNvPr id="19" name="TextBox 18"/>
          <p:cNvSpPr txBox="1"/>
          <p:nvPr/>
        </p:nvSpPr>
        <p:spPr>
          <a:xfrm>
            <a:off x="304800" y="5791200"/>
            <a:ext cx="8686800" cy="569387"/>
          </a:xfrm>
          <a:prstGeom prst="rect">
            <a:avLst/>
          </a:prstGeom>
          <a:noFill/>
        </p:spPr>
        <p:txBody>
          <a:bodyPr wrap="square" rtlCol="0">
            <a:spAutoFit/>
          </a:bodyPr>
          <a:lstStyle/>
          <a:p>
            <a:pPr marL="1371600" indent="-1371600"/>
            <a:r>
              <a:rPr lang="en-US" sz="1600" b="1" dirty="0" smtClean="0"/>
              <a:t>Famous INTJs: </a:t>
            </a:r>
            <a:r>
              <a:rPr lang="en-US" sz="1500" dirty="0" err="1" smtClean="0"/>
              <a:t>Elon</a:t>
            </a:r>
            <a:r>
              <a:rPr lang="en-US" sz="1500" dirty="0" smtClean="0"/>
              <a:t> Musk, Isaac Newton, </a:t>
            </a:r>
            <a:r>
              <a:rPr lang="en-US" sz="1500" dirty="0" err="1" smtClean="0"/>
              <a:t>Ayn</a:t>
            </a:r>
            <a:r>
              <a:rPr lang="en-US" sz="1500" dirty="0" smtClean="0"/>
              <a:t> Rand, Karl Marx, Nicola Tesla, Steven Hawking, James Cameron, Isaac Asimov, Mark </a:t>
            </a:r>
            <a:r>
              <a:rPr lang="en-US" sz="1500" dirty="0" err="1" smtClean="0"/>
              <a:t>Zuckerberg</a:t>
            </a:r>
            <a:r>
              <a:rPr lang="en-US" sz="1500" dirty="0" smtClean="0"/>
              <a:t>, Jane Austen, John Adams</a:t>
            </a:r>
            <a:endParaRPr lang="en-US" sz="15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ESTJ: </a:t>
            </a:r>
            <a:r>
              <a:rPr lang="en-US" i="1" dirty="0" smtClean="0"/>
              <a:t>The Supervisor</a:t>
            </a:r>
            <a:endParaRPr lang="en-US" i="1" dirty="0"/>
          </a:p>
        </p:txBody>
      </p:sp>
      <p:sp>
        <p:nvSpPr>
          <p:cNvPr id="9" name="Rounded Rectangle 8"/>
          <p:cNvSpPr/>
          <p:nvPr/>
        </p:nvSpPr>
        <p:spPr>
          <a:xfrm>
            <a:off x="304800" y="14478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E</a:t>
            </a:r>
            <a:r>
              <a:rPr lang="en-US" sz="2400" dirty="0" smtClean="0">
                <a:solidFill>
                  <a:schemeClr val="tx1"/>
                </a:solidFill>
              </a:rPr>
              <a:t>XTROVERTED:</a:t>
            </a:r>
          </a:p>
        </p:txBody>
      </p:sp>
      <p:sp>
        <p:nvSpPr>
          <p:cNvPr id="12" name="Rounded Rectangle 11"/>
          <p:cNvSpPr/>
          <p:nvPr/>
        </p:nvSpPr>
        <p:spPr>
          <a:xfrm>
            <a:off x="304800" y="28194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J</a:t>
            </a:r>
            <a:r>
              <a:rPr lang="en-US" sz="2400" dirty="0" smtClean="0">
                <a:solidFill>
                  <a:schemeClr val="tx1"/>
                </a:solidFill>
              </a:rPr>
              <a:t>UDGING</a:t>
            </a:r>
          </a:p>
        </p:txBody>
      </p:sp>
      <p:sp>
        <p:nvSpPr>
          <p:cNvPr id="13" name="Rounded Rectangle 12"/>
          <p:cNvSpPr/>
          <p:nvPr/>
        </p:nvSpPr>
        <p:spPr>
          <a:xfrm>
            <a:off x="304800" y="19050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S</a:t>
            </a:r>
            <a:r>
              <a:rPr lang="en-US" sz="2400" dirty="0" smtClean="0">
                <a:solidFill>
                  <a:schemeClr val="tx1"/>
                </a:solidFill>
              </a:rPr>
              <a:t>ENSING:</a:t>
            </a:r>
          </a:p>
        </p:txBody>
      </p:sp>
      <p:sp>
        <p:nvSpPr>
          <p:cNvPr id="14" name="Rounded Rectangle 13"/>
          <p:cNvSpPr/>
          <p:nvPr/>
        </p:nvSpPr>
        <p:spPr>
          <a:xfrm>
            <a:off x="304800" y="23622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T</a:t>
            </a:r>
            <a:r>
              <a:rPr lang="en-US" sz="2400" dirty="0" smtClean="0">
                <a:solidFill>
                  <a:schemeClr val="tx1"/>
                </a:solidFill>
              </a:rPr>
              <a:t>HINKING</a:t>
            </a:r>
          </a:p>
        </p:txBody>
      </p:sp>
      <p:sp>
        <p:nvSpPr>
          <p:cNvPr id="25" name="TextBox 24"/>
          <p:cNvSpPr txBox="1"/>
          <p:nvPr/>
        </p:nvSpPr>
        <p:spPr>
          <a:xfrm>
            <a:off x="2667000" y="1447800"/>
            <a:ext cx="6172200" cy="369332"/>
          </a:xfrm>
          <a:prstGeom prst="rect">
            <a:avLst/>
          </a:prstGeom>
          <a:noFill/>
        </p:spPr>
        <p:txBody>
          <a:bodyPr wrap="square" rtlCol="0">
            <a:spAutoFit/>
          </a:bodyPr>
          <a:lstStyle/>
          <a:p>
            <a:r>
              <a:rPr lang="en-US" dirty="0" smtClean="0"/>
              <a:t>Dominant, Outgoing, Straightforward, Forceful</a:t>
            </a:r>
            <a:endParaRPr lang="en-US" dirty="0"/>
          </a:p>
        </p:txBody>
      </p:sp>
      <p:sp>
        <p:nvSpPr>
          <p:cNvPr id="26" name="TextBox 25"/>
          <p:cNvSpPr txBox="1"/>
          <p:nvPr/>
        </p:nvSpPr>
        <p:spPr>
          <a:xfrm>
            <a:off x="2667000" y="1905000"/>
            <a:ext cx="6172200" cy="369332"/>
          </a:xfrm>
          <a:prstGeom prst="rect">
            <a:avLst/>
          </a:prstGeom>
          <a:noFill/>
        </p:spPr>
        <p:txBody>
          <a:bodyPr wrap="square" rtlCol="0">
            <a:spAutoFit/>
          </a:bodyPr>
          <a:lstStyle/>
          <a:p>
            <a:r>
              <a:rPr lang="en-US" dirty="0" smtClean="0"/>
              <a:t>Practical, Hands-on, Conventional, Detailed</a:t>
            </a:r>
            <a:endParaRPr lang="en-US" dirty="0"/>
          </a:p>
        </p:txBody>
      </p:sp>
      <p:sp>
        <p:nvSpPr>
          <p:cNvPr id="27" name="TextBox 26"/>
          <p:cNvSpPr txBox="1"/>
          <p:nvPr/>
        </p:nvSpPr>
        <p:spPr>
          <a:xfrm>
            <a:off x="2667000" y="2362200"/>
            <a:ext cx="6172200" cy="369332"/>
          </a:xfrm>
          <a:prstGeom prst="rect">
            <a:avLst/>
          </a:prstGeom>
          <a:noFill/>
        </p:spPr>
        <p:txBody>
          <a:bodyPr wrap="square" rtlCol="0">
            <a:spAutoFit/>
          </a:bodyPr>
          <a:lstStyle/>
          <a:p>
            <a:r>
              <a:rPr lang="en-US" dirty="0" smtClean="0"/>
              <a:t>Logical, Objective, Pragmatic, Rational</a:t>
            </a:r>
            <a:endParaRPr lang="en-US" dirty="0"/>
          </a:p>
        </p:txBody>
      </p:sp>
      <p:sp>
        <p:nvSpPr>
          <p:cNvPr id="28" name="TextBox 27"/>
          <p:cNvSpPr txBox="1"/>
          <p:nvPr/>
        </p:nvSpPr>
        <p:spPr>
          <a:xfrm>
            <a:off x="2667000" y="2831068"/>
            <a:ext cx="6172200" cy="369332"/>
          </a:xfrm>
          <a:prstGeom prst="rect">
            <a:avLst/>
          </a:prstGeom>
          <a:noFill/>
        </p:spPr>
        <p:txBody>
          <a:bodyPr wrap="square" rtlCol="0">
            <a:spAutoFit/>
          </a:bodyPr>
          <a:lstStyle/>
          <a:p>
            <a:r>
              <a:rPr lang="en-US" dirty="0" smtClean="0"/>
              <a:t>Organized, Structured, Decisive, Persistent</a:t>
            </a:r>
            <a:endParaRPr lang="en-US" dirty="0"/>
          </a:p>
        </p:txBody>
      </p:sp>
      <p:sp>
        <p:nvSpPr>
          <p:cNvPr id="17" name="TextBox 16"/>
          <p:cNvSpPr txBox="1"/>
          <p:nvPr/>
        </p:nvSpPr>
        <p:spPr>
          <a:xfrm>
            <a:off x="2743200" y="3328987"/>
            <a:ext cx="6172200" cy="2462213"/>
          </a:xfrm>
          <a:prstGeom prst="rect">
            <a:avLst/>
          </a:prstGeom>
          <a:noFill/>
        </p:spPr>
        <p:txBody>
          <a:bodyPr wrap="square" rtlCol="0">
            <a:spAutoFit/>
          </a:bodyPr>
          <a:lstStyle/>
          <a:p>
            <a:r>
              <a:rPr lang="en-US" sz="1400" b="1" i="1" dirty="0" smtClean="0"/>
              <a:t>Hardworking traditionalists</a:t>
            </a:r>
            <a:r>
              <a:rPr lang="en-US" sz="1400" dirty="0" smtClean="0"/>
              <a:t>, eager to take charge in organizing projects and people, excel at setting goals, making decisions, organizing resources to accomplish a task, orderly, rule-abiding, conscientious, like to get things done, systematic, methodical, consummate organizers, bring structure to their surroundings, value predictability, prefer things to proceed in a logical order, take initiative to establish processes and guidelines when organization is lacking, conventional, factual, grounded in reality, value evidence over conjecture, trust their personal experience, look for rules to follow and standards to meet, help other people meet expectations and goals, want to achieve efficient productivity.</a:t>
            </a:r>
            <a:endParaRPr lang="en-US" sz="1400" dirty="0"/>
          </a:p>
        </p:txBody>
      </p:sp>
      <p:pic>
        <p:nvPicPr>
          <p:cNvPr id="18" name="Picture 17" descr="ENFJ-1024x1024.png"/>
          <p:cNvPicPr>
            <a:picLocks noChangeAspect="1"/>
          </p:cNvPicPr>
          <p:nvPr/>
        </p:nvPicPr>
        <p:blipFill>
          <a:blip r:embed="rId2" cstate="print"/>
          <a:stretch>
            <a:fillRect/>
          </a:stretch>
        </p:blipFill>
        <p:spPr>
          <a:xfrm>
            <a:off x="304800" y="3352800"/>
            <a:ext cx="2362200" cy="2362200"/>
          </a:xfrm>
          <a:prstGeom prst="rect">
            <a:avLst/>
          </a:prstGeom>
        </p:spPr>
      </p:pic>
      <p:sp>
        <p:nvSpPr>
          <p:cNvPr id="19" name="TextBox 18"/>
          <p:cNvSpPr txBox="1"/>
          <p:nvPr/>
        </p:nvSpPr>
        <p:spPr>
          <a:xfrm>
            <a:off x="304800" y="5791200"/>
            <a:ext cx="8534400" cy="569387"/>
          </a:xfrm>
          <a:prstGeom prst="rect">
            <a:avLst/>
          </a:prstGeom>
          <a:noFill/>
        </p:spPr>
        <p:txBody>
          <a:bodyPr wrap="square" rtlCol="0">
            <a:spAutoFit/>
          </a:bodyPr>
          <a:lstStyle/>
          <a:p>
            <a:pPr marL="1371600" indent="-1371600"/>
            <a:r>
              <a:rPr lang="en-US" sz="1600" b="1" dirty="0" smtClean="0"/>
              <a:t>Famous ISTJs: </a:t>
            </a:r>
            <a:r>
              <a:rPr lang="en-US" sz="1500" dirty="0" smtClean="0"/>
              <a:t>Henry Ford, Hillary Clinton, Condoleezza Rice, Martha Stewart, Dr. Phil, Michelle Obama, Bill O’Reilly, Tom Clancy, Judge Judy, Nancy Grace </a:t>
            </a:r>
            <a:endParaRPr lang="en-US" sz="15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ISTJ: </a:t>
            </a:r>
            <a:r>
              <a:rPr lang="en-US" i="1" dirty="0" smtClean="0"/>
              <a:t>The Inspector</a:t>
            </a:r>
            <a:endParaRPr lang="en-US" i="1" dirty="0"/>
          </a:p>
        </p:txBody>
      </p:sp>
      <p:sp>
        <p:nvSpPr>
          <p:cNvPr id="9" name="Rounded Rectangle 8"/>
          <p:cNvSpPr/>
          <p:nvPr/>
        </p:nvSpPr>
        <p:spPr>
          <a:xfrm>
            <a:off x="304800" y="14478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I</a:t>
            </a:r>
            <a:r>
              <a:rPr lang="en-US" sz="2400" dirty="0" smtClean="0">
                <a:solidFill>
                  <a:schemeClr val="tx1"/>
                </a:solidFill>
              </a:rPr>
              <a:t>NTROVERTED:</a:t>
            </a:r>
          </a:p>
        </p:txBody>
      </p:sp>
      <p:sp>
        <p:nvSpPr>
          <p:cNvPr id="12" name="Rounded Rectangle 11"/>
          <p:cNvSpPr/>
          <p:nvPr/>
        </p:nvSpPr>
        <p:spPr>
          <a:xfrm>
            <a:off x="304800" y="28194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J</a:t>
            </a:r>
            <a:r>
              <a:rPr lang="en-US" sz="2400" dirty="0" smtClean="0">
                <a:solidFill>
                  <a:schemeClr val="tx1"/>
                </a:solidFill>
              </a:rPr>
              <a:t>UDGING</a:t>
            </a:r>
          </a:p>
        </p:txBody>
      </p:sp>
      <p:sp>
        <p:nvSpPr>
          <p:cNvPr id="13" name="Rounded Rectangle 12"/>
          <p:cNvSpPr/>
          <p:nvPr/>
        </p:nvSpPr>
        <p:spPr>
          <a:xfrm>
            <a:off x="304800" y="19050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S</a:t>
            </a:r>
            <a:r>
              <a:rPr lang="en-US" sz="2400" dirty="0" smtClean="0">
                <a:solidFill>
                  <a:schemeClr val="tx1"/>
                </a:solidFill>
              </a:rPr>
              <a:t>ENSING:</a:t>
            </a:r>
          </a:p>
        </p:txBody>
      </p:sp>
      <p:sp>
        <p:nvSpPr>
          <p:cNvPr id="14" name="Rounded Rectangle 13"/>
          <p:cNvSpPr/>
          <p:nvPr/>
        </p:nvSpPr>
        <p:spPr>
          <a:xfrm>
            <a:off x="304800" y="23622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T</a:t>
            </a:r>
            <a:r>
              <a:rPr lang="en-US" sz="2400" dirty="0" smtClean="0">
                <a:solidFill>
                  <a:schemeClr val="tx1"/>
                </a:solidFill>
              </a:rPr>
              <a:t>HINKING</a:t>
            </a:r>
          </a:p>
        </p:txBody>
      </p:sp>
      <p:sp>
        <p:nvSpPr>
          <p:cNvPr id="25" name="TextBox 24"/>
          <p:cNvSpPr txBox="1"/>
          <p:nvPr/>
        </p:nvSpPr>
        <p:spPr>
          <a:xfrm>
            <a:off x="2667000" y="1447800"/>
            <a:ext cx="6172200" cy="369332"/>
          </a:xfrm>
          <a:prstGeom prst="rect">
            <a:avLst/>
          </a:prstGeom>
          <a:noFill/>
        </p:spPr>
        <p:txBody>
          <a:bodyPr wrap="square" rtlCol="0">
            <a:spAutoFit/>
          </a:bodyPr>
          <a:lstStyle/>
          <a:p>
            <a:r>
              <a:rPr lang="en-US" dirty="0" smtClean="0"/>
              <a:t>Reserved, Controlled, Self-Motivated, Deliberate</a:t>
            </a:r>
            <a:endParaRPr lang="en-US" dirty="0"/>
          </a:p>
        </p:txBody>
      </p:sp>
      <p:sp>
        <p:nvSpPr>
          <p:cNvPr id="26" name="TextBox 25"/>
          <p:cNvSpPr txBox="1"/>
          <p:nvPr/>
        </p:nvSpPr>
        <p:spPr>
          <a:xfrm>
            <a:off x="2667000" y="1905000"/>
            <a:ext cx="6172200" cy="369332"/>
          </a:xfrm>
          <a:prstGeom prst="rect">
            <a:avLst/>
          </a:prstGeom>
          <a:noFill/>
        </p:spPr>
        <p:txBody>
          <a:bodyPr wrap="square" rtlCol="0">
            <a:spAutoFit/>
          </a:bodyPr>
          <a:lstStyle/>
          <a:p>
            <a:r>
              <a:rPr lang="en-US" dirty="0" smtClean="0"/>
              <a:t>Realistic, Practical, Detail-Oriented, Traditional</a:t>
            </a:r>
            <a:endParaRPr lang="en-US" dirty="0"/>
          </a:p>
        </p:txBody>
      </p:sp>
      <p:sp>
        <p:nvSpPr>
          <p:cNvPr id="27" name="TextBox 26"/>
          <p:cNvSpPr txBox="1"/>
          <p:nvPr/>
        </p:nvSpPr>
        <p:spPr>
          <a:xfrm>
            <a:off x="2667000" y="2362200"/>
            <a:ext cx="6172200" cy="369332"/>
          </a:xfrm>
          <a:prstGeom prst="rect">
            <a:avLst/>
          </a:prstGeom>
          <a:noFill/>
        </p:spPr>
        <p:txBody>
          <a:bodyPr wrap="square" rtlCol="0">
            <a:spAutoFit/>
          </a:bodyPr>
          <a:lstStyle/>
          <a:p>
            <a:r>
              <a:rPr lang="en-US" dirty="0" smtClean="0"/>
              <a:t>Logical, Objective, Pragmatic, Levelheaded</a:t>
            </a:r>
            <a:endParaRPr lang="en-US" dirty="0"/>
          </a:p>
        </p:txBody>
      </p:sp>
      <p:sp>
        <p:nvSpPr>
          <p:cNvPr id="28" name="TextBox 27"/>
          <p:cNvSpPr txBox="1"/>
          <p:nvPr/>
        </p:nvSpPr>
        <p:spPr>
          <a:xfrm>
            <a:off x="2667000" y="2831068"/>
            <a:ext cx="6172200" cy="369332"/>
          </a:xfrm>
          <a:prstGeom prst="rect">
            <a:avLst/>
          </a:prstGeom>
          <a:noFill/>
        </p:spPr>
        <p:txBody>
          <a:bodyPr wrap="square" rtlCol="0">
            <a:spAutoFit/>
          </a:bodyPr>
          <a:lstStyle/>
          <a:p>
            <a:r>
              <a:rPr lang="en-US" dirty="0" smtClean="0"/>
              <a:t>Orderly, Responsible, Methodical, Hardworking</a:t>
            </a:r>
            <a:endParaRPr lang="en-US" dirty="0"/>
          </a:p>
        </p:txBody>
      </p:sp>
      <p:sp>
        <p:nvSpPr>
          <p:cNvPr id="17" name="TextBox 16"/>
          <p:cNvSpPr txBox="1"/>
          <p:nvPr/>
        </p:nvSpPr>
        <p:spPr>
          <a:xfrm>
            <a:off x="2743200" y="3328987"/>
            <a:ext cx="6172200" cy="2462213"/>
          </a:xfrm>
          <a:prstGeom prst="rect">
            <a:avLst/>
          </a:prstGeom>
          <a:noFill/>
        </p:spPr>
        <p:txBody>
          <a:bodyPr wrap="square" rtlCol="0">
            <a:spAutoFit/>
          </a:bodyPr>
          <a:lstStyle/>
          <a:p>
            <a:r>
              <a:rPr lang="en-US" sz="1400" b="1" i="1" dirty="0" smtClean="0"/>
              <a:t>Responsible organizers</a:t>
            </a:r>
            <a:r>
              <a:rPr lang="en-US" sz="1400" dirty="0" smtClean="0"/>
              <a:t>, driven to create and enforce order within systems and institutions, neat and orderly, tend to have a procedure for everything, reliable, dutiful, uphold tradition, follow regulations, steady, productive, contributor, maintains social order, ensure standards are met, need to know the rules of the game, value predictability more than imagination, most comfortable in familiar surroundings, trust the proven method, hardworking, will persist until a task is done, logical, methodical, enjoy tasks that require them to use step-by-step reasoning to solve a problem, meticulous in attention to details, examine things closely to be sure they are correct, work systematically to bring order to their own small parts of the world.</a:t>
            </a:r>
            <a:endParaRPr lang="en-US" sz="1400" dirty="0"/>
          </a:p>
        </p:txBody>
      </p:sp>
      <p:pic>
        <p:nvPicPr>
          <p:cNvPr id="18" name="Picture 17" descr="ENFJ-1024x1024.png"/>
          <p:cNvPicPr>
            <a:picLocks noChangeAspect="1"/>
          </p:cNvPicPr>
          <p:nvPr/>
        </p:nvPicPr>
        <p:blipFill>
          <a:blip r:embed="rId2" cstate="print"/>
          <a:srcRect l="19355" t="19355" r="19355" b="19355"/>
          <a:stretch>
            <a:fillRect/>
          </a:stretch>
        </p:blipFill>
        <p:spPr>
          <a:xfrm>
            <a:off x="304800" y="3352800"/>
            <a:ext cx="2362200" cy="2362200"/>
          </a:xfrm>
          <a:prstGeom prst="rect">
            <a:avLst/>
          </a:prstGeom>
        </p:spPr>
      </p:pic>
      <p:sp>
        <p:nvSpPr>
          <p:cNvPr id="19" name="TextBox 18"/>
          <p:cNvSpPr txBox="1"/>
          <p:nvPr/>
        </p:nvSpPr>
        <p:spPr>
          <a:xfrm>
            <a:off x="304800" y="5791200"/>
            <a:ext cx="8534400" cy="569387"/>
          </a:xfrm>
          <a:prstGeom prst="rect">
            <a:avLst/>
          </a:prstGeom>
          <a:noFill/>
        </p:spPr>
        <p:txBody>
          <a:bodyPr wrap="square" rtlCol="0">
            <a:spAutoFit/>
          </a:bodyPr>
          <a:lstStyle/>
          <a:p>
            <a:pPr marL="1371600" indent="-1371600"/>
            <a:r>
              <a:rPr lang="en-US" sz="1600" b="1" dirty="0" smtClean="0"/>
              <a:t>Famous ISTJs: </a:t>
            </a:r>
            <a:r>
              <a:rPr lang="en-US" sz="1500" dirty="0" smtClean="0"/>
              <a:t>George Washington, Jeff </a:t>
            </a:r>
            <a:r>
              <a:rPr lang="en-US" sz="1500" dirty="0" err="1" smtClean="0"/>
              <a:t>Bezos</a:t>
            </a:r>
            <a:r>
              <a:rPr lang="en-US" sz="1500" dirty="0" smtClean="0"/>
              <a:t>, Queen Elizabeth II, Harry Truman, Dwight D. Eisenhower, JD Rockefeller, Sigmund Freud, Warren Buffett, Sean Connery</a:t>
            </a:r>
            <a:endParaRPr lang="en-US" sz="15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ENFJ: </a:t>
            </a:r>
            <a:r>
              <a:rPr lang="en-US" i="1" dirty="0" smtClean="0"/>
              <a:t>The Teacher</a:t>
            </a:r>
            <a:endParaRPr lang="en-US" i="1" dirty="0"/>
          </a:p>
        </p:txBody>
      </p:sp>
      <p:sp>
        <p:nvSpPr>
          <p:cNvPr id="9" name="Rounded Rectangle 8"/>
          <p:cNvSpPr/>
          <p:nvPr/>
        </p:nvSpPr>
        <p:spPr>
          <a:xfrm>
            <a:off x="304800" y="14478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E</a:t>
            </a:r>
            <a:r>
              <a:rPr lang="en-US" sz="2400" dirty="0" smtClean="0">
                <a:solidFill>
                  <a:schemeClr val="tx1"/>
                </a:solidFill>
              </a:rPr>
              <a:t>XTROVERTED:</a:t>
            </a:r>
          </a:p>
        </p:txBody>
      </p:sp>
      <p:sp>
        <p:nvSpPr>
          <p:cNvPr id="12" name="Rounded Rectangle 11"/>
          <p:cNvSpPr/>
          <p:nvPr/>
        </p:nvSpPr>
        <p:spPr>
          <a:xfrm>
            <a:off x="304800" y="28194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J</a:t>
            </a:r>
            <a:r>
              <a:rPr lang="en-US" sz="2400" dirty="0" smtClean="0">
                <a:solidFill>
                  <a:schemeClr val="tx1"/>
                </a:solidFill>
              </a:rPr>
              <a:t>UDGING</a:t>
            </a:r>
          </a:p>
        </p:txBody>
      </p:sp>
      <p:sp>
        <p:nvSpPr>
          <p:cNvPr id="13" name="Rounded Rectangle 12"/>
          <p:cNvSpPr/>
          <p:nvPr/>
        </p:nvSpPr>
        <p:spPr>
          <a:xfrm>
            <a:off x="304800" y="19050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I</a:t>
            </a:r>
            <a:r>
              <a:rPr lang="en-US" sz="2400" b="1" dirty="0" smtClean="0">
                <a:solidFill>
                  <a:schemeClr val="tx1"/>
                </a:solidFill>
              </a:rPr>
              <a:t>N</a:t>
            </a:r>
            <a:r>
              <a:rPr lang="en-US" sz="2400" dirty="0" smtClean="0">
                <a:solidFill>
                  <a:schemeClr val="tx1"/>
                </a:solidFill>
              </a:rPr>
              <a:t>TUITING:</a:t>
            </a:r>
          </a:p>
        </p:txBody>
      </p:sp>
      <p:sp>
        <p:nvSpPr>
          <p:cNvPr id="14" name="Rounded Rectangle 13"/>
          <p:cNvSpPr/>
          <p:nvPr/>
        </p:nvSpPr>
        <p:spPr>
          <a:xfrm>
            <a:off x="304800" y="23622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F</a:t>
            </a:r>
            <a:r>
              <a:rPr lang="en-US" sz="2400" dirty="0" smtClean="0">
                <a:solidFill>
                  <a:schemeClr val="tx1"/>
                </a:solidFill>
              </a:rPr>
              <a:t>EELING</a:t>
            </a:r>
          </a:p>
        </p:txBody>
      </p:sp>
      <p:sp>
        <p:nvSpPr>
          <p:cNvPr id="25" name="TextBox 24"/>
          <p:cNvSpPr txBox="1"/>
          <p:nvPr/>
        </p:nvSpPr>
        <p:spPr>
          <a:xfrm>
            <a:off x="2667000" y="1447800"/>
            <a:ext cx="6172200" cy="369332"/>
          </a:xfrm>
          <a:prstGeom prst="rect">
            <a:avLst/>
          </a:prstGeom>
          <a:noFill/>
        </p:spPr>
        <p:txBody>
          <a:bodyPr wrap="square" rtlCol="0">
            <a:spAutoFit/>
          </a:bodyPr>
          <a:lstStyle/>
          <a:p>
            <a:r>
              <a:rPr lang="en-US" dirty="0" smtClean="0"/>
              <a:t>Outgoing, Energetic, Communicative, Warm</a:t>
            </a:r>
            <a:endParaRPr lang="en-US" dirty="0"/>
          </a:p>
        </p:txBody>
      </p:sp>
      <p:sp>
        <p:nvSpPr>
          <p:cNvPr id="26" name="TextBox 25"/>
          <p:cNvSpPr txBox="1"/>
          <p:nvPr/>
        </p:nvSpPr>
        <p:spPr>
          <a:xfrm>
            <a:off x="2667000" y="1905000"/>
            <a:ext cx="6172200" cy="369332"/>
          </a:xfrm>
          <a:prstGeom prst="rect">
            <a:avLst/>
          </a:prstGeom>
          <a:noFill/>
        </p:spPr>
        <p:txBody>
          <a:bodyPr wrap="square" rtlCol="0">
            <a:spAutoFit/>
          </a:bodyPr>
          <a:lstStyle/>
          <a:p>
            <a:r>
              <a:rPr lang="en-US" dirty="0" smtClean="0"/>
              <a:t>Idealistic, Imaginative, Forward-Thinking, Visionary</a:t>
            </a:r>
            <a:endParaRPr lang="en-US" dirty="0"/>
          </a:p>
        </p:txBody>
      </p:sp>
      <p:sp>
        <p:nvSpPr>
          <p:cNvPr id="27" name="TextBox 26"/>
          <p:cNvSpPr txBox="1"/>
          <p:nvPr/>
        </p:nvSpPr>
        <p:spPr>
          <a:xfrm>
            <a:off x="2667000" y="2362200"/>
            <a:ext cx="6172200" cy="369332"/>
          </a:xfrm>
          <a:prstGeom prst="rect">
            <a:avLst/>
          </a:prstGeom>
          <a:noFill/>
        </p:spPr>
        <p:txBody>
          <a:bodyPr wrap="square" rtlCol="0">
            <a:spAutoFit/>
          </a:bodyPr>
          <a:lstStyle/>
          <a:p>
            <a:r>
              <a:rPr lang="en-US" dirty="0" smtClean="0"/>
              <a:t>Compassionate, Sympathetic, Ethical, Humanitarian</a:t>
            </a:r>
            <a:endParaRPr lang="en-US" dirty="0"/>
          </a:p>
        </p:txBody>
      </p:sp>
      <p:sp>
        <p:nvSpPr>
          <p:cNvPr id="28" name="TextBox 27"/>
          <p:cNvSpPr txBox="1"/>
          <p:nvPr/>
        </p:nvSpPr>
        <p:spPr>
          <a:xfrm>
            <a:off x="2667000" y="2831068"/>
            <a:ext cx="6172200" cy="369332"/>
          </a:xfrm>
          <a:prstGeom prst="rect">
            <a:avLst/>
          </a:prstGeom>
          <a:noFill/>
        </p:spPr>
        <p:txBody>
          <a:bodyPr wrap="square" rtlCol="0">
            <a:spAutoFit/>
          </a:bodyPr>
          <a:lstStyle/>
          <a:p>
            <a:r>
              <a:rPr lang="en-US" dirty="0" smtClean="0"/>
              <a:t>Dedicated, Ambitious, Organized, Authoritative </a:t>
            </a:r>
            <a:endParaRPr lang="en-US" dirty="0"/>
          </a:p>
        </p:txBody>
      </p:sp>
      <p:sp>
        <p:nvSpPr>
          <p:cNvPr id="17" name="TextBox 16"/>
          <p:cNvSpPr txBox="1"/>
          <p:nvPr/>
        </p:nvSpPr>
        <p:spPr>
          <a:xfrm>
            <a:off x="2743200" y="3328987"/>
            <a:ext cx="6172200" cy="2462213"/>
          </a:xfrm>
          <a:prstGeom prst="rect">
            <a:avLst/>
          </a:prstGeom>
          <a:noFill/>
        </p:spPr>
        <p:txBody>
          <a:bodyPr wrap="square" rtlCol="0">
            <a:spAutoFit/>
          </a:bodyPr>
          <a:lstStyle/>
          <a:p>
            <a:r>
              <a:rPr lang="en-US" sz="1400" b="1" i="1" dirty="0" smtClean="0"/>
              <a:t>Idealist organizers</a:t>
            </a:r>
            <a:r>
              <a:rPr lang="en-US" sz="1400" dirty="0" smtClean="0"/>
              <a:t>, driven to implement their vision of what is best for humanity, often act as catalysts for human growth, able to see potential in other people, charismatic, focused on values and vision, passionate about the possibilities for people, typically energetic and driven, often have a lot on their plates, tuned into the needs of others, acutely aware of human suffering, tend to be optimistic and forward-thinking, intuitively seeing opportunity for improvement, ambitious, not self-serving, driven by a deep sense of altruism and empathy for other people, believe that cooperation is the best way to get things done, feel personally responsible for making the world a better place.</a:t>
            </a:r>
            <a:endParaRPr lang="en-US" sz="1400" dirty="0"/>
          </a:p>
        </p:txBody>
      </p:sp>
      <p:pic>
        <p:nvPicPr>
          <p:cNvPr id="18" name="Picture 17" descr="ENFJ-1024x1024.png"/>
          <p:cNvPicPr>
            <a:picLocks noChangeAspect="1"/>
          </p:cNvPicPr>
          <p:nvPr/>
        </p:nvPicPr>
        <p:blipFill>
          <a:blip r:embed="rId2" cstate="print"/>
          <a:stretch>
            <a:fillRect/>
          </a:stretch>
        </p:blipFill>
        <p:spPr>
          <a:xfrm>
            <a:off x="304800" y="3352800"/>
            <a:ext cx="2362200" cy="2362200"/>
          </a:xfrm>
          <a:prstGeom prst="rect">
            <a:avLst/>
          </a:prstGeom>
        </p:spPr>
      </p:pic>
      <p:sp>
        <p:nvSpPr>
          <p:cNvPr id="19" name="TextBox 18"/>
          <p:cNvSpPr txBox="1"/>
          <p:nvPr/>
        </p:nvSpPr>
        <p:spPr>
          <a:xfrm>
            <a:off x="304800" y="5791200"/>
            <a:ext cx="8534400" cy="569387"/>
          </a:xfrm>
          <a:prstGeom prst="rect">
            <a:avLst/>
          </a:prstGeom>
          <a:noFill/>
        </p:spPr>
        <p:txBody>
          <a:bodyPr wrap="square" rtlCol="0">
            <a:spAutoFit/>
          </a:bodyPr>
          <a:lstStyle/>
          <a:p>
            <a:pPr marL="1427163" indent="-1427163"/>
            <a:r>
              <a:rPr lang="en-US" sz="1600" b="1" dirty="0" smtClean="0"/>
              <a:t>Famous ENFJs: </a:t>
            </a:r>
            <a:r>
              <a:rPr lang="en-US" sz="1500" dirty="0" smtClean="0"/>
              <a:t>Martin Luther King Jr., Neil </a:t>
            </a:r>
            <a:r>
              <a:rPr lang="en-US" sz="1500" dirty="0" err="1" smtClean="0"/>
              <a:t>deGrasse</a:t>
            </a:r>
            <a:r>
              <a:rPr lang="en-US" sz="1500" dirty="0" smtClean="0"/>
              <a:t> Tyson, Nelson Mandela, Ronald Reagan, Oprah Winfrey, Tony Blair, James Lipton, Bono, Morgan Freeman</a:t>
            </a:r>
            <a:endParaRPr lang="en-US" sz="15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INFJ: </a:t>
            </a:r>
            <a:r>
              <a:rPr lang="en-US" i="1" dirty="0" smtClean="0"/>
              <a:t>The Counselor</a:t>
            </a:r>
            <a:endParaRPr lang="en-US" i="1" dirty="0"/>
          </a:p>
        </p:txBody>
      </p:sp>
      <p:sp>
        <p:nvSpPr>
          <p:cNvPr id="9" name="Rounded Rectangle 8"/>
          <p:cNvSpPr/>
          <p:nvPr/>
        </p:nvSpPr>
        <p:spPr>
          <a:xfrm>
            <a:off x="304800" y="14478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I</a:t>
            </a:r>
            <a:r>
              <a:rPr lang="en-US" sz="2400" dirty="0" smtClean="0">
                <a:solidFill>
                  <a:schemeClr val="tx1"/>
                </a:solidFill>
              </a:rPr>
              <a:t>NTROVERTED:</a:t>
            </a:r>
          </a:p>
        </p:txBody>
      </p:sp>
      <p:sp>
        <p:nvSpPr>
          <p:cNvPr id="12" name="Rounded Rectangle 11"/>
          <p:cNvSpPr/>
          <p:nvPr/>
        </p:nvSpPr>
        <p:spPr>
          <a:xfrm>
            <a:off x="304800" y="28194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J</a:t>
            </a:r>
            <a:r>
              <a:rPr lang="en-US" sz="2400" dirty="0" smtClean="0">
                <a:solidFill>
                  <a:schemeClr val="tx1"/>
                </a:solidFill>
              </a:rPr>
              <a:t>UDGING</a:t>
            </a:r>
          </a:p>
        </p:txBody>
      </p:sp>
      <p:sp>
        <p:nvSpPr>
          <p:cNvPr id="13" name="Rounded Rectangle 12"/>
          <p:cNvSpPr/>
          <p:nvPr/>
        </p:nvSpPr>
        <p:spPr>
          <a:xfrm>
            <a:off x="304800" y="19050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I</a:t>
            </a:r>
            <a:r>
              <a:rPr lang="en-US" sz="2400" b="1" dirty="0" smtClean="0">
                <a:solidFill>
                  <a:schemeClr val="tx1"/>
                </a:solidFill>
              </a:rPr>
              <a:t>N</a:t>
            </a:r>
            <a:r>
              <a:rPr lang="en-US" sz="2400" dirty="0" smtClean="0">
                <a:solidFill>
                  <a:schemeClr val="tx1"/>
                </a:solidFill>
              </a:rPr>
              <a:t>TUITING:</a:t>
            </a:r>
          </a:p>
        </p:txBody>
      </p:sp>
      <p:sp>
        <p:nvSpPr>
          <p:cNvPr id="14" name="Rounded Rectangle 13"/>
          <p:cNvSpPr/>
          <p:nvPr/>
        </p:nvSpPr>
        <p:spPr>
          <a:xfrm>
            <a:off x="304800" y="23622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F</a:t>
            </a:r>
            <a:r>
              <a:rPr lang="en-US" sz="2400" dirty="0" smtClean="0">
                <a:solidFill>
                  <a:schemeClr val="tx1"/>
                </a:solidFill>
              </a:rPr>
              <a:t>EELING</a:t>
            </a:r>
          </a:p>
        </p:txBody>
      </p:sp>
      <p:sp>
        <p:nvSpPr>
          <p:cNvPr id="25" name="TextBox 24"/>
          <p:cNvSpPr txBox="1"/>
          <p:nvPr/>
        </p:nvSpPr>
        <p:spPr>
          <a:xfrm>
            <a:off x="2667000" y="1447800"/>
            <a:ext cx="6172200" cy="369332"/>
          </a:xfrm>
          <a:prstGeom prst="rect">
            <a:avLst/>
          </a:prstGeom>
          <a:noFill/>
        </p:spPr>
        <p:txBody>
          <a:bodyPr wrap="square" rtlCol="0">
            <a:spAutoFit/>
          </a:bodyPr>
          <a:lstStyle/>
          <a:p>
            <a:r>
              <a:rPr lang="en-US" dirty="0" smtClean="0"/>
              <a:t>Composed, Reserved, Independent, Focused</a:t>
            </a:r>
            <a:endParaRPr lang="en-US" dirty="0"/>
          </a:p>
        </p:txBody>
      </p:sp>
      <p:sp>
        <p:nvSpPr>
          <p:cNvPr id="26" name="TextBox 25"/>
          <p:cNvSpPr txBox="1"/>
          <p:nvPr/>
        </p:nvSpPr>
        <p:spPr>
          <a:xfrm>
            <a:off x="2667000" y="1905000"/>
            <a:ext cx="6172200" cy="369332"/>
          </a:xfrm>
          <a:prstGeom prst="rect">
            <a:avLst/>
          </a:prstGeom>
          <a:noFill/>
        </p:spPr>
        <p:txBody>
          <a:bodyPr wrap="square" rtlCol="0">
            <a:spAutoFit/>
          </a:bodyPr>
          <a:lstStyle/>
          <a:p>
            <a:r>
              <a:rPr lang="en-US" dirty="0" smtClean="0"/>
              <a:t>Idealistic, Perceptive, Imaginative, Complex</a:t>
            </a:r>
            <a:endParaRPr lang="en-US" dirty="0"/>
          </a:p>
        </p:txBody>
      </p:sp>
      <p:sp>
        <p:nvSpPr>
          <p:cNvPr id="27" name="TextBox 26"/>
          <p:cNvSpPr txBox="1"/>
          <p:nvPr/>
        </p:nvSpPr>
        <p:spPr>
          <a:xfrm>
            <a:off x="2667000" y="2362200"/>
            <a:ext cx="6172200" cy="369332"/>
          </a:xfrm>
          <a:prstGeom prst="rect">
            <a:avLst/>
          </a:prstGeom>
          <a:noFill/>
        </p:spPr>
        <p:txBody>
          <a:bodyPr wrap="square" rtlCol="0">
            <a:spAutoFit/>
          </a:bodyPr>
          <a:lstStyle/>
          <a:p>
            <a:r>
              <a:rPr lang="en-US" dirty="0" smtClean="0"/>
              <a:t>Ethical, Compassionate, Sensitive, Empathetic</a:t>
            </a:r>
            <a:endParaRPr lang="en-US" dirty="0"/>
          </a:p>
        </p:txBody>
      </p:sp>
      <p:sp>
        <p:nvSpPr>
          <p:cNvPr id="28" name="TextBox 27"/>
          <p:cNvSpPr txBox="1"/>
          <p:nvPr/>
        </p:nvSpPr>
        <p:spPr>
          <a:xfrm>
            <a:off x="2667000" y="2831068"/>
            <a:ext cx="6172200" cy="369332"/>
          </a:xfrm>
          <a:prstGeom prst="rect">
            <a:avLst/>
          </a:prstGeom>
          <a:noFill/>
        </p:spPr>
        <p:txBody>
          <a:bodyPr wrap="square" rtlCol="0">
            <a:spAutoFit/>
          </a:bodyPr>
          <a:lstStyle/>
          <a:p>
            <a:r>
              <a:rPr lang="en-US" dirty="0" smtClean="0"/>
              <a:t>Dedicated, Conscientious, Loyal, Steady</a:t>
            </a:r>
            <a:endParaRPr lang="en-US" dirty="0"/>
          </a:p>
        </p:txBody>
      </p:sp>
      <p:sp>
        <p:nvSpPr>
          <p:cNvPr id="17" name="TextBox 16"/>
          <p:cNvSpPr txBox="1"/>
          <p:nvPr/>
        </p:nvSpPr>
        <p:spPr>
          <a:xfrm>
            <a:off x="2743200" y="3328987"/>
            <a:ext cx="6172200" cy="2462213"/>
          </a:xfrm>
          <a:prstGeom prst="rect">
            <a:avLst/>
          </a:prstGeom>
          <a:noFill/>
        </p:spPr>
        <p:txBody>
          <a:bodyPr wrap="square" rtlCol="0">
            <a:spAutoFit/>
          </a:bodyPr>
          <a:lstStyle/>
          <a:p>
            <a:r>
              <a:rPr lang="en-US" sz="1400" b="1" i="1" dirty="0" smtClean="0"/>
              <a:t>Creative nurturers</a:t>
            </a:r>
            <a:r>
              <a:rPr lang="en-US" sz="1400" dirty="0" smtClean="0"/>
              <a:t>, strong sense of personal integrity, drive to help others realize their potential, creative and dedicated, talented in helping others with original solutions to their personal challenges, able to intuit others' emotions and motivations, trust their insights about others, strong faith in their ability to read people, sensitive, reserved, private, guided by a deeply considered set of personal values, intensely idealistic, can be discouraged by the harsh realities, want a meaningful life and deep connections with others people, typically motivated and persistent in taking positive action, profoundly value authentic connections with people they trust, feel an intrinsic drive to do what they can to make the world a better place.</a:t>
            </a:r>
            <a:endParaRPr lang="en-US" sz="1400" dirty="0"/>
          </a:p>
        </p:txBody>
      </p:sp>
      <p:pic>
        <p:nvPicPr>
          <p:cNvPr id="18" name="Picture 17" descr="ENFJ-1024x1024.png"/>
          <p:cNvPicPr>
            <a:picLocks noChangeAspect="1"/>
          </p:cNvPicPr>
          <p:nvPr/>
        </p:nvPicPr>
        <p:blipFill>
          <a:blip r:embed="rId2" cstate="print"/>
          <a:srcRect l="22581" t="21332" r="19355" b="19355"/>
          <a:stretch>
            <a:fillRect/>
          </a:stretch>
        </p:blipFill>
        <p:spPr>
          <a:xfrm>
            <a:off x="304800" y="3352800"/>
            <a:ext cx="2362200" cy="2362200"/>
          </a:xfrm>
          <a:prstGeom prst="rect">
            <a:avLst/>
          </a:prstGeom>
        </p:spPr>
      </p:pic>
      <p:sp>
        <p:nvSpPr>
          <p:cNvPr id="19" name="TextBox 18"/>
          <p:cNvSpPr txBox="1"/>
          <p:nvPr/>
        </p:nvSpPr>
        <p:spPr>
          <a:xfrm>
            <a:off x="304800" y="5791200"/>
            <a:ext cx="8534400" cy="569387"/>
          </a:xfrm>
          <a:prstGeom prst="rect">
            <a:avLst/>
          </a:prstGeom>
          <a:noFill/>
        </p:spPr>
        <p:txBody>
          <a:bodyPr wrap="square" rtlCol="0">
            <a:spAutoFit/>
          </a:bodyPr>
          <a:lstStyle/>
          <a:p>
            <a:pPr marL="1427163" indent="-1427163"/>
            <a:r>
              <a:rPr lang="en-US" sz="1600" b="1" dirty="0" smtClean="0"/>
              <a:t>Famous INFJs: </a:t>
            </a:r>
            <a:r>
              <a:rPr lang="en-US" sz="1500" dirty="0" smtClean="0"/>
              <a:t>Mahatma Gandhi, Thomas Jefferson, Eleanor Roosevelt, Carl Jung, Jimmy Carter, Florence Nightingale, Woodrow Wilson, Ron Paul, George Harrison</a:t>
            </a:r>
            <a:endParaRPr lang="en-US" sz="15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INFP: </a:t>
            </a:r>
            <a:r>
              <a:rPr lang="en-US" i="1" dirty="0" smtClean="0"/>
              <a:t>The Healer</a:t>
            </a:r>
            <a:endParaRPr lang="en-US" i="1" dirty="0"/>
          </a:p>
        </p:txBody>
      </p:sp>
      <p:sp>
        <p:nvSpPr>
          <p:cNvPr id="9" name="Rounded Rectangle 8"/>
          <p:cNvSpPr/>
          <p:nvPr/>
        </p:nvSpPr>
        <p:spPr>
          <a:xfrm>
            <a:off x="304800" y="14478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I</a:t>
            </a:r>
            <a:r>
              <a:rPr lang="en-US" sz="2400" dirty="0" smtClean="0">
                <a:solidFill>
                  <a:schemeClr val="tx1"/>
                </a:solidFill>
              </a:rPr>
              <a:t>NTROVERTED:</a:t>
            </a:r>
          </a:p>
        </p:txBody>
      </p:sp>
      <p:sp>
        <p:nvSpPr>
          <p:cNvPr id="12" name="Rounded Rectangle 11"/>
          <p:cNvSpPr/>
          <p:nvPr/>
        </p:nvSpPr>
        <p:spPr>
          <a:xfrm>
            <a:off x="304800" y="28194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P</a:t>
            </a:r>
            <a:r>
              <a:rPr lang="en-US" sz="2400" dirty="0" smtClean="0">
                <a:solidFill>
                  <a:schemeClr val="tx1"/>
                </a:solidFill>
              </a:rPr>
              <a:t>ERCEIVING</a:t>
            </a:r>
          </a:p>
        </p:txBody>
      </p:sp>
      <p:sp>
        <p:nvSpPr>
          <p:cNvPr id="13" name="Rounded Rectangle 12"/>
          <p:cNvSpPr/>
          <p:nvPr/>
        </p:nvSpPr>
        <p:spPr>
          <a:xfrm>
            <a:off x="304800" y="19050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I</a:t>
            </a:r>
            <a:r>
              <a:rPr lang="en-US" sz="2400" b="1" dirty="0" smtClean="0">
                <a:solidFill>
                  <a:schemeClr val="tx1"/>
                </a:solidFill>
              </a:rPr>
              <a:t>N</a:t>
            </a:r>
            <a:r>
              <a:rPr lang="en-US" sz="2400" dirty="0" smtClean="0">
                <a:solidFill>
                  <a:schemeClr val="tx1"/>
                </a:solidFill>
              </a:rPr>
              <a:t>TUITING:</a:t>
            </a:r>
          </a:p>
        </p:txBody>
      </p:sp>
      <p:sp>
        <p:nvSpPr>
          <p:cNvPr id="14" name="Rounded Rectangle 13"/>
          <p:cNvSpPr/>
          <p:nvPr/>
        </p:nvSpPr>
        <p:spPr>
          <a:xfrm>
            <a:off x="304800" y="23622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F</a:t>
            </a:r>
            <a:r>
              <a:rPr lang="en-US" sz="2400" dirty="0" smtClean="0">
                <a:solidFill>
                  <a:schemeClr val="tx1"/>
                </a:solidFill>
              </a:rPr>
              <a:t>EELING</a:t>
            </a:r>
          </a:p>
        </p:txBody>
      </p:sp>
      <p:sp>
        <p:nvSpPr>
          <p:cNvPr id="25" name="TextBox 24"/>
          <p:cNvSpPr txBox="1"/>
          <p:nvPr/>
        </p:nvSpPr>
        <p:spPr>
          <a:xfrm>
            <a:off x="2667000" y="1447800"/>
            <a:ext cx="6172200" cy="369332"/>
          </a:xfrm>
          <a:prstGeom prst="rect">
            <a:avLst/>
          </a:prstGeom>
          <a:noFill/>
        </p:spPr>
        <p:txBody>
          <a:bodyPr wrap="square" rtlCol="0">
            <a:spAutoFit/>
          </a:bodyPr>
          <a:lstStyle/>
          <a:p>
            <a:r>
              <a:rPr lang="en-US" dirty="0" smtClean="0"/>
              <a:t>Composed, Self-Reliant, Reserved, Thoughtful</a:t>
            </a:r>
            <a:endParaRPr lang="en-US" dirty="0"/>
          </a:p>
        </p:txBody>
      </p:sp>
      <p:sp>
        <p:nvSpPr>
          <p:cNvPr id="26" name="TextBox 25"/>
          <p:cNvSpPr txBox="1"/>
          <p:nvPr/>
        </p:nvSpPr>
        <p:spPr>
          <a:xfrm>
            <a:off x="2667000" y="1905000"/>
            <a:ext cx="6172200" cy="369332"/>
          </a:xfrm>
          <a:prstGeom prst="rect">
            <a:avLst/>
          </a:prstGeom>
          <a:noFill/>
        </p:spPr>
        <p:txBody>
          <a:bodyPr wrap="square" rtlCol="0">
            <a:spAutoFit/>
          </a:bodyPr>
          <a:lstStyle/>
          <a:p>
            <a:r>
              <a:rPr lang="en-US" dirty="0" smtClean="0"/>
              <a:t>Creative, Imaginative, Idealistic, Innovative</a:t>
            </a:r>
            <a:endParaRPr lang="en-US" dirty="0"/>
          </a:p>
        </p:txBody>
      </p:sp>
      <p:sp>
        <p:nvSpPr>
          <p:cNvPr id="27" name="TextBox 26"/>
          <p:cNvSpPr txBox="1"/>
          <p:nvPr/>
        </p:nvSpPr>
        <p:spPr>
          <a:xfrm>
            <a:off x="2667000" y="2362200"/>
            <a:ext cx="6172200" cy="369332"/>
          </a:xfrm>
          <a:prstGeom prst="rect">
            <a:avLst/>
          </a:prstGeom>
          <a:noFill/>
        </p:spPr>
        <p:txBody>
          <a:bodyPr wrap="square" rtlCol="0">
            <a:spAutoFit/>
          </a:bodyPr>
          <a:lstStyle/>
          <a:p>
            <a:r>
              <a:rPr lang="en-US" dirty="0" smtClean="0"/>
              <a:t>Empathetic, Sensitive, Ethical, Authentic </a:t>
            </a:r>
            <a:endParaRPr lang="en-US" dirty="0"/>
          </a:p>
        </p:txBody>
      </p:sp>
      <p:sp>
        <p:nvSpPr>
          <p:cNvPr id="28" name="TextBox 27"/>
          <p:cNvSpPr txBox="1"/>
          <p:nvPr/>
        </p:nvSpPr>
        <p:spPr>
          <a:xfrm>
            <a:off x="2667000" y="2831068"/>
            <a:ext cx="6172200" cy="369332"/>
          </a:xfrm>
          <a:prstGeom prst="rect">
            <a:avLst/>
          </a:prstGeom>
          <a:noFill/>
        </p:spPr>
        <p:txBody>
          <a:bodyPr wrap="square" rtlCol="0">
            <a:spAutoFit/>
          </a:bodyPr>
          <a:lstStyle/>
          <a:p>
            <a:r>
              <a:rPr lang="en-US" dirty="0" smtClean="0"/>
              <a:t>Flexible, Accepting, Tolerant, Open-Minded</a:t>
            </a:r>
            <a:endParaRPr lang="en-US" dirty="0"/>
          </a:p>
        </p:txBody>
      </p:sp>
      <p:sp>
        <p:nvSpPr>
          <p:cNvPr id="17" name="TextBox 16"/>
          <p:cNvSpPr txBox="1"/>
          <p:nvPr/>
        </p:nvSpPr>
        <p:spPr>
          <a:xfrm>
            <a:off x="2743200" y="3328987"/>
            <a:ext cx="6172200" cy="2462213"/>
          </a:xfrm>
          <a:prstGeom prst="rect">
            <a:avLst/>
          </a:prstGeom>
          <a:noFill/>
        </p:spPr>
        <p:txBody>
          <a:bodyPr wrap="square" rtlCol="0">
            <a:spAutoFit/>
          </a:bodyPr>
          <a:lstStyle/>
          <a:p>
            <a:r>
              <a:rPr lang="en-US" sz="1400" b="1" i="1" dirty="0" smtClean="0"/>
              <a:t>Imaginative idealists</a:t>
            </a:r>
            <a:r>
              <a:rPr lang="en-US" sz="1400" dirty="0" smtClean="0"/>
              <a:t>, guided by core values and beliefs, possibilities and potential are paramount, pursue truth and meaning with their own individual flair, sensitive, caring, compassionate, deeply concerned with the personal growth of themselves and others, individualistic, nonjudgmental, creative, often artistic, value authenticity, want to be original and individual in what they do, decide for themselves what seems right, often offbeat and unconventional, feel no desire to conform, accepting, flexible, nonjudgmental, accommodating, support others, may react strongly if they feel their values are violated, dislike the idea of one right way to do things, want an open and supportive exchange of ideas.</a:t>
            </a:r>
            <a:endParaRPr lang="en-US" sz="1400" dirty="0"/>
          </a:p>
        </p:txBody>
      </p:sp>
      <p:pic>
        <p:nvPicPr>
          <p:cNvPr id="18" name="Picture 17" descr="ENFJ-1024x1024.png"/>
          <p:cNvPicPr>
            <a:picLocks noChangeAspect="1"/>
          </p:cNvPicPr>
          <p:nvPr/>
        </p:nvPicPr>
        <p:blipFill>
          <a:blip r:embed="rId2" cstate="print"/>
          <a:stretch>
            <a:fillRect/>
          </a:stretch>
        </p:blipFill>
        <p:spPr>
          <a:xfrm>
            <a:off x="304800" y="3352800"/>
            <a:ext cx="2362200" cy="2362200"/>
          </a:xfrm>
          <a:prstGeom prst="rect">
            <a:avLst/>
          </a:prstGeom>
        </p:spPr>
      </p:pic>
      <p:sp>
        <p:nvSpPr>
          <p:cNvPr id="19" name="TextBox 18"/>
          <p:cNvSpPr txBox="1"/>
          <p:nvPr/>
        </p:nvSpPr>
        <p:spPr>
          <a:xfrm>
            <a:off x="304800" y="5791200"/>
            <a:ext cx="8534400" cy="569387"/>
          </a:xfrm>
          <a:prstGeom prst="rect">
            <a:avLst/>
          </a:prstGeom>
          <a:noFill/>
        </p:spPr>
        <p:txBody>
          <a:bodyPr wrap="square" rtlCol="0">
            <a:spAutoFit/>
          </a:bodyPr>
          <a:lstStyle/>
          <a:p>
            <a:pPr marL="1427163" indent="-1427163"/>
            <a:r>
              <a:rPr lang="en-US" sz="1600" b="1" dirty="0" smtClean="0"/>
              <a:t>Famous INFPs: </a:t>
            </a:r>
            <a:r>
              <a:rPr lang="en-US" sz="1500" dirty="0" smtClean="0"/>
              <a:t>John Lennon, JRR Tolkien, Princess Diana, Helen Keller, Jim Morrison, William Shakespeare, Edgar Allen Poe, Vincent van Gogh, Andy Warhol</a:t>
            </a:r>
            <a:endParaRPr lang="en-US" sz="15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ENFP: </a:t>
            </a:r>
            <a:r>
              <a:rPr lang="en-US" i="1" dirty="0" smtClean="0"/>
              <a:t>The Champion</a:t>
            </a:r>
            <a:endParaRPr lang="en-US" i="1" dirty="0"/>
          </a:p>
        </p:txBody>
      </p:sp>
      <p:sp>
        <p:nvSpPr>
          <p:cNvPr id="9" name="Rounded Rectangle 8"/>
          <p:cNvSpPr/>
          <p:nvPr/>
        </p:nvSpPr>
        <p:spPr>
          <a:xfrm>
            <a:off x="304800" y="14478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E</a:t>
            </a:r>
            <a:r>
              <a:rPr lang="en-US" sz="2400" dirty="0" smtClean="0">
                <a:solidFill>
                  <a:schemeClr val="tx1"/>
                </a:solidFill>
              </a:rPr>
              <a:t>XTROVERTED:</a:t>
            </a:r>
          </a:p>
        </p:txBody>
      </p:sp>
      <p:sp>
        <p:nvSpPr>
          <p:cNvPr id="12" name="Rounded Rectangle 11"/>
          <p:cNvSpPr/>
          <p:nvPr/>
        </p:nvSpPr>
        <p:spPr>
          <a:xfrm>
            <a:off x="304800" y="28194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P</a:t>
            </a:r>
            <a:r>
              <a:rPr lang="en-US" sz="2400" dirty="0" smtClean="0">
                <a:solidFill>
                  <a:schemeClr val="tx1"/>
                </a:solidFill>
              </a:rPr>
              <a:t>ERCEIVING</a:t>
            </a:r>
          </a:p>
        </p:txBody>
      </p:sp>
      <p:sp>
        <p:nvSpPr>
          <p:cNvPr id="13" name="Rounded Rectangle 12"/>
          <p:cNvSpPr/>
          <p:nvPr/>
        </p:nvSpPr>
        <p:spPr>
          <a:xfrm>
            <a:off x="304800" y="19050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I</a:t>
            </a:r>
            <a:r>
              <a:rPr lang="en-US" sz="2400" b="1" dirty="0" smtClean="0">
                <a:solidFill>
                  <a:schemeClr val="tx1"/>
                </a:solidFill>
              </a:rPr>
              <a:t>N</a:t>
            </a:r>
            <a:r>
              <a:rPr lang="en-US" sz="2400" dirty="0" smtClean="0">
                <a:solidFill>
                  <a:schemeClr val="tx1"/>
                </a:solidFill>
              </a:rPr>
              <a:t>TUITING:</a:t>
            </a:r>
          </a:p>
        </p:txBody>
      </p:sp>
      <p:sp>
        <p:nvSpPr>
          <p:cNvPr id="14" name="Rounded Rectangle 13"/>
          <p:cNvSpPr/>
          <p:nvPr/>
        </p:nvSpPr>
        <p:spPr>
          <a:xfrm>
            <a:off x="304800" y="23622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F</a:t>
            </a:r>
            <a:r>
              <a:rPr lang="en-US" sz="2400" dirty="0" smtClean="0">
                <a:solidFill>
                  <a:schemeClr val="tx1"/>
                </a:solidFill>
              </a:rPr>
              <a:t>EELING</a:t>
            </a:r>
          </a:p>
        </p:txBody>
      </p:sp>
      <p:sp>
        <p:nvSpPr>
          <p:cNvPr id="25" name="TextBox 24"/>
          <p:cNvSpPr txBox="1"/>
          <p:nvPr/>
        </p:nvSpPr>
        <p:spPr>
          <a:xfrm>
            <a:off x="2667000" y="1447800"/>
            <a:ext cx="6172200" cy="369332"/>
          </a:xfrm>
          <a:prstGeom prst="rect">
            <a:avLst/>
          </a:prstGeom>
          <a:noFill/>
        </p:spPr>
        <p:txBody>
          <a:bodyPr wrap="square" rtlCol="0">
            <a:spAutoFit/>
          </a:bodyPr>
          <a:lstStyle/>
          <a:p>
            <a:r>
              <a:rPr lang="en-US" dirty="0" smtClean="0"/>
              <a:t>Enthusiastic, Gregarious, Sociable, Expressive</a:t>
            </a:r>
            <a:endParaRPr lang="en-US" dirty="0"/>
          </a:p>
        </p:txBody>
      </p:sp>
      <p:sp>
        <p:nvSpPr>
          <p:cNvPr id="26" name="TextBox 25"/>
          <p:cNvSpPr txBox="1"/>
          <p:nvPr/>
        </p:nvSpPr>
        <p:spPr>
          <a:xfrm>
            <a:off x="2667000" y="1905000"/>
            <a:ext cx="6477000" cy="369332"/>
          </a:xfrm>
          <a:prstGeom prst="rect">
            <a:avLst/>
          </a:prstGeom>
          <a:noFill/>
        </p:spPr>
        <p:txBody>
          <a:bodyPr wrap="square" rtlCol="0">
            <a:spAutoFit/>
          </a:bodyPr>
          <a:lstStyle/>
          <a:p>
            <a:r>
              <a:rPr lang="en-US" dirty="0" smtClean="0"/>
              <a:t>Imaginative, Unconventional, Forward-Thinking</a:t>
            </a:r>
            <a:endParaRPr lang="en-US" dirty="0"/>
          </a:p>
        </p:txBody>
      </p:sp>
      <p:sp>
        <p:nvSpPr>
          <p:cNvPr id="27" name="TextBox 26"/>
          <p:cNvSpPr txBox="1"/>
          <p:nvPr/>
        </p:nvSpPr>
        <p:spPr>
          <a:xfrm>
            <a:off x="2667000" y="2362200"/>
            <a:ext cx="6172200" cy="369332"/>
          </a:xfrm>
          <a:prstGeom prst="rect">
            <a:avLst/>
          </a:prstGeom>
          <a:noFill/>
        </p:spPr>
        <p:txBody>
          <a:bodyPr wrap="square" rtlCol="0">
            <a:spAutoFit/>
          </a:bodyPr>
          <a:lstStyle/>
          <a:p>
            <a:r>
              <a:rPr lang="en-US" dirty="0" smtClean="0"/>
              <a:t>Open-Minded, Spontaneous, Adaptable, Whimsical</a:t>
            </a:r>
            <a:endParaRPr lang="en-US" dirty="0"/>
          </a:p>
        </p:txBody>
      </p:sp>
      <p:sp>
        <p:nvSpPr>
          <p:cNvPr id="28" name="TextBox 27"/>
          <p:cNvSpPr txBox="1"/>
          <p:nvPr/>
        </p:nvSpPr>
        <p:spPr>
          <a:xfrm>
            <a:off x="2667000" y="2831068"/>
            <a:ext cx="6172200" cy="369332"/>
          </a:xfrm>
          <a:prstGeom prst="rect">
            <a:avLst/>
          </a:prstGeom>
          <a:noFill/>
        </p:spPr>
        <p:txBody>
          <a:bodyPr wrap="square" rtlCol="0">
            <a:spAutoFit/>
          </a:bodyPr>
          <a:lstStyle/>
          <a:p>
            <a:r>
              <a:rPr lang="en-US" dirty="0" smtClean="0"/>
              <a:t>Orderly, Responsible, Methodical, Hardworking</a:t>
            </a:r>
            <a:endParaRPr lang="en-US" dirty="0"/>
          </a:p>
        </p:txBody>
      </p:sp>
      <p:sp>
        <p:nvSpPr>
          <p:cNvPr id="17" name="TextBox 16"/>
          <p:cNvSpPr txBox="1"/>
          <p:nvPr/>
        </p:nvSpPr>
        <p:spPr>
          <a:xfrm>
            <a:off x="2731168" y="3332747"/>
            <a:ext cx="6172200" cy="2462213"/>
          </a:xfrm>
          <a:prstGeom prst="rect">
            <a:avLst/>
          </a:prstGeom>
          <a:noFill/>
        </p:spPr>
        <p:txBody>
          <a:bodyPr wrap="square" rtlCol="0">
            <a:spAutoFit/>
          </a:bodyPr>
          <a:lstStyle/>
          <a:p>
            <a:r>
              <a:rPr lang="en-US" sz="1400" b="1" i="1" dirty="0" smtClean="0"/>
              <a:t>People-centered creators</a:t>
            </a:r>
            <a:r>
              <a:rPr lang="en-US" sz="1400" dirty="0"/>
              <a:t>, </a:t>
            </a:r>
            <a:r>
              <a:rPr lang="en-US" sz="1400" dirty="0" smtClean="0"/>
              <a:t>focus </a:t>
            </a:r>
            <a:r>
              <a:rPr lang="en-US" sz="1400" dirty="0"/>
              <a:t>on </a:t>
            </a:r>
            <a:r>
              <a:rPr lang="en-US" sz="1400" dirty="0" smtClean="0"/>
              <a:t>possibilities, contagious enthusiasm, energetic</a:t>
            </a:r>
            <a:r>
              <a:rPr lang="en-US" sz="1400" dirty="0"/>
              <a:t>, warm, </a:t>
            </a:r>
            <a:r>
              <a:rPr lang="en-US" sz="1400" dirty="0" smtClean="0"/>
              <a:t>passionate</a:t>
            </a:r>
            <a:r>
              <a:rPr lang="en-US" sz="1400" dirty="0"/>
              <a:t>, </a:t>
            </a:r>
            <a:r>
              <a:rPr lang="en-US" sz="1400" dirty="0" smtClean="0"/>
              <a:t>love </a:t>
            </a:r>
            <a:r>
              <a:rPr lang="en-US" sz="1400" dirty="0"/>
              <a:t>to help other people explore their </a:t>
            </a:r>
            <a:r>
              <a:rPr lang="en-US" sz="1400" dirty="0" smtClean="0"/>
              <a:t>creative potential, agile </a:t>
            </a:r>
            <a:r>
              <a:rPr lang="en-US" sz="1400" dirty="0"/>
              <a:t>and expressive communicators, </a:t>
            </a:r>
            <a:r>
              <a:rPr lang="en-US" sz="1400" dirty="0" smtClean="0"/>
              <a:t>o </a:t>
            </a:r>
            <a:r>
              <a:rPr lang="en-US" sz="1400" dirty="0"/>
              <a:t>create engaging </a:t>
            </a:r>
            <a:r>
              <a:rPr lang="en-US" sz="1400" dirty="0" smtClean="0"/>
              <a:t>stories, imaginative </a:t>
            </a:r>
            <a:r>
              <a:rPr lang="en-US" sz="1400" dirty="0"/>
              <a:t>and original, </a:t>
            </a:r>
            <a:r>
              <a:rPr lang="en-US" sz="1400" dirty="0" smtClean="0"/>
              <a:t>strong </a:t>
            </a:r>
            <a:r>
              <a:rPr lang="en-US" sz="1400" dirty="0"/>
              <a:t>artistic </a:t>
            </a:r>
            <a:r>
              <a:rPr lang="en-US" sz="1400" dirty="0" smtClean="0"/>
              <a:t>side, drawn </a:t>
            </a:r>
            <a:r>
              <a:rPr lang="en-US" sz="1400" dirty="0"/>
              <a:t>to </a:t>
            </a:r>
            <a:r>
              <a:rPr lang="en-US" sz="1400" dirty="0" smtClean="0"/>
              <a:t>art, curious </a:t>
            </a:r>
            <a:r>
              <a:rPr lang="en-US" sz="1400" dirty="0"/>
              <a:t>about </a:t>
            </a:r>
            <a:r>
              <a:rPr lang="en-US" sz="1400" dirty="0" smtClean="0"/>
              <a:t>others, preoccupied </a:t>
            </a:r>
            <a:r>
              <a:rPr lang="en-US" sz="1400" dirty="0"/>
              <a:t>with discovering the deeper meaning in people and </a:t>
            </a:r>
            <a:r>
              <a:rPr lang="en-US" sz="1400" dirty="0" smtClean="0"/>
              <a:t>ideas, want authentic experiences, often </a:t>
            </a:r>
            <a:r>
              <a:rPr lang="en-US" sz="1400" dirty="0"/>
              <a:t>seek emotional </a:t>
            </a:r>
            <a:r>
              <a:rPr lang="en-US" sz="1400" dirty="0" smtClean="0"/>
              <a:t>intensity, easily </a:t>
            </a:r>
            <a:r>
              <a:rPr lang="en-US" sz="1400" dirty="0"/>
              <a:t>bored by details and </a:t>
            </a:r>
            <a:r>
              <a:rPr lang="en-US" sz="1400" dirty="0" smtClean="0"/>
              <a:t>repetition, seek </a:t>
            </a:r>
            <a:r>
              <a:rPr lang="en-US" sz="1400" dirty="0"/>
              <a:t>out situations that offer an escape from the </a:t>
            </a:r>
            <a:r>
              <a:rPr lang="en-US" sz="1400" dirty="0" smtClean="0"/>
              <a:t>mundane, prize individuality, place </a:t>
            </a:r>
            <a:r>
              <a:rPr lang="en-US" sz="1400" dirty="0"/>
              <a:t>great importance on personal freedom and self-expression, and want to be able to go wherever inspiration leads</a:t>
            </a:r>
            <a:r>
              <a:rPr lang="en-US" sz="1400" dirty="0" smtClean="0"/>
              <a:t>.</a:t>
            </a:r>
          </a:p>
        </p:txBody>
      </p:sp>
      <p:sp>
        <p:nvSpPr>
          <p:cNvPr id="19" name="TextBox 18"/>
          <p:cNvSpPr txBox="1"/>
          <p:nvPr/>
        </p:nvSpPr>
        <p:spPr>
          <a:xfrm>
            <a:off x="304800" y="5791200"/>
            <a:ext cx="8534400" cy="569387"/>
          </a:xfrm>
          <a:prstGeom prst="rect">
            <a:avLst/>
          </a:prstGeom>
          <a:noFill/>
        </p:spPr>
        <p:txBody>
          <a:bodyPr wrap="square" rtlCol="0">
            <a:spAutoFit/>
          </a:bodyPr>
          <a:lstStyle/>
          <a:p>
            <a:pPr marL="1427163" indent="-1427163"/>
            <a:r>
              <a:rPr lang="en-US" sz="1600" b="1" dirty="0" smtClean="0"/>
              <a:t>Famous ENFPs: </a:t>
            </a:r>
            <a:r>
              <a:rPr lang="en-US" sz="1500" dirty="0" smtClean="0"/>
              <a:t>Oscar Wilde, Mark Twain, Hunter S. Thompson, Ralph Nader, Walt Disney, Anne Frank, Kurt Vonnegut, Joseph Campbell, Katie Couric, Jerry Seinfeld</a:t>
            </a:r>
            <a:endParaRPr lang="en-US" sz="1500" dirty="0"/>
          </a:p>
        </p:txBody>
      </p:sp>
      <p:pic>
        <p:nvPicPr>
          <p:cNvPr id="1028" name="Picture 4" descr="http://www.opp.com/tools/mbti/mbti-personality-types/~/media/Images/Content-images/MBTI%20type%20heads/enfphe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348789"/>
            <a:ext cx="2366211" cy="2366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6899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ENTP: </a:t>
            </a:r>
            <a:r>
              <a:rPr lang="en-US" i="1" dirty="0" smtClean="0"/>
              <a:t>The Inventor</a:t>
            </a:r>
            <a:endParaRPr lang="en-US" i="1" dirty="0"/>
          </a:p>
        </p:txBody>
      </p:sp>
      <p:sp>
        <p:nvSpPr>
          <p:cNvPr id="9" name="Rounded Rectangle 8"/>
          <p:cNvSpPr/>
          <p:nvPr/>
        </p:nvSpPr>
        <p:spPr>
          <a:xfrm>
            <a:off x="304800" y="14478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E</a:t>
            </a:r>
            <a:r>
              <a:rPr lang="en-US" sz="2400" dirty="0" smtClean="0">
                <a:solidFill>
                  <a:schemeClr val="tx1"/>
                </a:solidFill>
              </a:rPr>
              <a:t>XTROVERTED:</a:t>
            </a:r>
          </a:p>
        </p:txBody>
      </p:sp>
      <p:sp>
        <p:nvSpPr>
          <p:cNvPr id="12" name="Rounded Rectangle 11"/>
          <p:cNvSpPr/>
          <p:nvPr/>
        </p:nvSpPr>
        <p:spPr>
          <a:xfrm>
            <a:off x="304800" y="28194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P</a:t>
            </a:r>
            <a:r>
              <a:rPr lang="en-US" sz="2400" dirty="0" smtClean="0">
                <a:solidFill>
                  <a:schemeClr val="tx1"/>
                </a:solidFill>
              </a:rPr>
              <a:t>ERCEIVING</a:t>
            </a:r>
          </a:p>
        </p:txBody>
      </p:sp>
      <p:sp>
        <p:nvSpPr>
          <p:cNvPr id="13" name="Rounded Rectangle 12"/>
          <p:cNvSpPr/>
          <p:nvPr/>
        </p:nvSpPr>
        <p:spPr>
          <a:xfrm>
            <a:off x="304800" y="19050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I</a:t>
            </a:r>
            <a:r>
              <a:rPr lang="en-US" sz="2400" b="1" dirty="0" smtClean="0">
                <a:solidFill>
                  <a:schemeClr val="tx1"/>
                </a:solidFill>
              </a:rPr>
              <a:t>N</a:t>
            </a:r>
            <a:r>
              <a:rPr lang="en-US" sz="2400" dirty="0" smtClean="0">
                <a:solidFill>
                  <a:schemeClr val="tx1"/>
                </a:solidFill>
              </a:rPr>
              <a:t>TUITING:</a:t>
            </a:r>
          </a:p>
        </p:txBody>
      </p:sp>
      <p:sp>
        <p:nvSpPr>
          <p:cNvPr id="14" name="Rounded Rectangle 13"/>
          <p:cNvSpPr/>
          <p:nvPr/>
        </p:nvSpPr>
        <p:spPr>
          <a:xfrm>
            <a:off x="304800" y="23622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T</a:t>
            </a:r>
            <a:r>
              <a:rPr lang="en-US" sz="2400" dirty="0" smtClean="0">
                <a:solidFill>
                  <a:schemeClr val="tx1"/>
                </a:solidFill>
              </a:rPr>
              <a:t>HINKING</a:t>
            </a:r>
          </a:p>
        </p:txBody>
      </p:sp>
      <p:sp>
        <p:nvSpPr>
          <p:cNvPr id="25" name="TextBox 24"/>
          <p:cNvSpPr txBox="1"/>
          <p:nvPr/>
        </p:nvSpPr>
        <p:spPr>
          <a:xfrm>
            <a:off x="2667000" y="1447800"/>
            <a:ext cx="6172200" cy="369332"/>
          </a:xfrm>
          <a:prstGeom prst="rect">
            <a:avLst/>
          </a:prstGeom>
          <a:noFill/>
        </p:spPr>
        <p:txBody>
          <a:bodyPr wrap="square" rtlCol="0">
            <a:spAutoFit/>
          </a:bodyPr>
          <a:lstStyle/>
          <a:p>
            <a:r>
              <a:rPr lang="en-US" dirty="0" smtClean="0"/>
              <a:t>Lively, Energetic, Quick-Witted, Clever</a:t>
            </a:r>
            <a:endParaRPr lang="en-US" dirty="0"/>
          </a:p>
        </p:txBody>
      </p:sp>
      <p:sp>
        <p:nvSpPr>
          <p:cNvPr id="26" name="TextBox 25"/>
          <p:cNvSpPr txBox="1"/>
          <p:nvPr/>
        </p:nvSpPr>
        <p:spPr>
          <a:xfrm>
            <a:off x="2667000" y="1905000"/>
            <a:ext cx="6172200" cy="369332"/>
          </a:xfrm>
          <a:prstGeom prst="rect">
            <a:avLst/>
          </a:prstGeom>
          <a:noFill/>
        </p:spPr>
        <p:txBody>
          <a:bodyPr wrap="square" rtlCol="0">
            <a:spAutoFit/>
          </a:bodyPr>
          <a:lstStyle/>
          <a:p>
            <a:r>
              <a:rPr lang="en-US" dirty="0" smtClean="0"/>
              <a:t>Inventive, Imaginative, Entrepreneurial, Futuristic</a:t>
            </a:r>
            <a:endParaRPr lang="en-US" dirty="0"/>
          </a:p>
        </p:txBody>
      </p:sp>
      <p:sp>
        <p:nvSpPr>
          <p:cNvPr id="27" name="TextBox 26"/>
          <p:cNvSpPr txBox="1"/>
          <p:nvPr/>
        </p:nvSpPr>
        <p:spPr>
          <a:xfrm>
            <a:off x="2667000" y="2362200"/>
            <a:ext cx="6172200" cy="369332"/>
          </a:xfrm>
          <a:prstGeom prst="rect">
            <a:avLst/>
          </a:prstGeom>
          <a:noFill/>
        </p:spPr>
        <p:txBody>
          <a:bodyPr wrap="square" rtlCol="0">
            <a:spAutoFit/>
          </a:bodyPr>
          <a:lstStyle/>
          <a:p>
            <a:r>
              <a:rPr lang="en-US" dirty="0" smtClean="0"/>
              <a:t>Analytical, Logical, Objective, Unsentimental</a:t>
            </a:r>
            <a:endParaRPr lang="en-US" dirty="0"/>
          </a:p>
        </p:txBody>
      </p:sp>
      <p:sp>
        <p:nvSpPr>
          <p:cNvPr id="28" name="TextBox 27"/>
          <p:cNvSpPr txBox="1"/>
          <p:nvPr/>
        </p:nvSpPr>
        <p:spPr>
          <a:xfrm>
            <a:off x="2667000" y="2831068"/>
            <a:ext cx="6324600" cy="369332"/>
          </a:xfrm>
          <a:prstGeom prst="rect">
            <a:avLst/>
          </a:prstGeom>
          <a:noFill/>
        </p:spPr>
        <p:txBody>
          <a:bodyPr wrap="square" rtlCol="0">
            <a:spAutoFit/>
          </a:bodyPr>
          <a:lstStyle/>
          <a:p>
            <a:r>
              <a:rPr lang="en-US" dirty="0" smtClean="0"/>
              <a:t>Open-Minded, Adaptable, Spontaneous, Changeable</a:t>
            </a:r>
            <a:endParaRPr lang="en-US" dirty="0"/>
          </a:p>
        </p:txBody>
      </p:sp>
      <p:sp>
        <p:nvSpPr>
          <p:cNvPr id="17" name="TextBox 16"/>
          <p:cNvSpPr txBox="1"/>
          <p:nvPr/>
        </p:nvSpPr>
        <p:spPr>
          <a:xfrm>
            <a:off x="2743200" y="3328987"/>
            <a:ext cx="6172200" cy="2462213"/>
          </a:xfrm>
          <a:prstGeom prst="rect">
            <a:avLst/>
          </a:prstGeom>
          <a:noFill/>
        </p:spPr>
        <p:txBody>
          <a:bodyPr wrap="square" rtlCol="0">
            <a:spAutoFit/>
          </a:bodyPr>
          <a:lstStyle/>
          <a:p>
            <a:r>
              <a:rPr lang="en-US" sz="1400" b="1" i="1" dirty="0" smtClean="0"/>
              <a:t>Inspired innovators</a:t>
            </a:r>
            <a:r>
              <a:rPr lang="en-US" sz="1400" dirty="0"/>
              <a:t>, </a:t>
            </a:r>
            <a:r>
              <a:rPr lang="en-US" sz="1400" dirty="0" smtClean="0"/>
              <a:t>find </a:t>
            </a:r>
            <a:r>
              <a:rPr lang="en-US" sz="1400" dirty="0"/>
              <a:t>new solutions to intellectually challenging </a:t>
            </a:r>
            <a:r>
              <a:rPr lang="en-US" sz="1400" dirty="0" smtClean="0"/>
              <a:t>problems, curious </a:t>
            </a:r>
            <a:r>
              <a:rPr lang="en-US" sz="1400" dirty="0"/>
              <a:t>and clever, </a:t>
            </a:r>
            <a:r>
              <a:rPr lang="en-US" sz="1400" dirty="0" smtClean="0"/>
              <a:t>seek </a:t>
            </a:r>
            <a:r>
              <a:rPr lang="en-US" sz="1400" dirty="0"/>
              <a:t>to comprehend the people, systems, and principles that surround </a:t>
            </a:r>
            <a:r>
              <a:rPr lang="en-US" sz="1400" dirty="0" smtClean="0"/>
              <a:t>them, open-minded, unconventional</a:t>
            </a:r>
            <a:r>
              <a:rPr lang="en-US" sz="1400" dirty="0"/>
              <a:t>, </a:t>
            </a:r>
            <a:r>
              <a:rPr lang="en-US" sz="1400" dirty="0" smtClean="0"/>
              <a:t>want </a:t>
            </a:r>
            <a:r>
              <a:rPr lang="en-US" sz="1400" dirty="0"/>
              <a:t>to analyze, understand, and influence other </a:t>
            </a:r>
            <a:r>
              <a:rPr lang="en-US" sz="1400" dirty="0" smtClean="0"/>
              <a:t>people, enjoy </a:t>
            </a:r>
            <a:r>
              <a:rPr lang="en-US" sz="1400" dirty="0"/>
              <a:t>playing with ideas and </a:t>
            </a:r>
            <a:r>
              <a:rPr lang="en-US" sz="1400" dirty="0" smtClean="0"/>
              <a:t>like </a:t>
            </a:r>
            <a:r>
              <a:rPr lang="en-US" sz="1400" dirty="0"/>
              <a:t>to </a:t>
            </a:r>
            <a:r>
              <a:rPr lang="en-US" sz="1400" dirty="0" smtClean="0"/>
              <a:t>banter, use </a:t>
            </a:r>
            <a:r>
              <a:rPr lang="en-US" sz="1400" dirty="0"/>
              <a:t>their quick wit and command of language to keep the upper hand with other people, often cheerfully poking fun at their habits and eccentricities. </a:t>
            </a:r>
            <a:r>
              <a:rPr lang="en-US" sz="1400" dirty="0" smtClean="0"/>
              <a:t>enjoys </a:t>
            </a:r>
            <a:r>
              <a:rPr lang="en-US" sz="1400" dirty="0"/>
              <a:t>challenging others</a:t>
            </a:r>
            <a:r>
              <a:rPr lang="en-US" sz="1400" dirty="0" smtClean="0"/>
              <a:t>, but </a:t>
            </a:r>
            <a:r>
              <a:rPr lang="en-US" sz="1400" dirty="0"/>
              <a:t>in the end they are usually happy to live and let </a:t>
            </a:r>
            <a:r>
              <a:rPr lang="en-US" sz="1400" dirty="0" smtClean="0"/>
              <a:t>live, rarely </a:t>
            </a:r>
            <a:r>
              <a:rPr lang="en-US" sz="1400" dirty="0"/>
              <a:t>judgmental, </a:t>
            </a:r>
            <a:r>
              <a:rPr lang="en-US" sz="1400" dirty="0" smtClean="0"/>
              <a:t>re-invent the wheel, question norms, prefer to try a new method, jump into new situations and trust themselves to adapt as they go.</a:t>
            </a:r>
            <a:endParaRPr lang="en-US" sz="1400" dirty="0"/>
          </a:p>
        </p:txBody>
      </p:sp>
      <p:sp>
        <p:nvSpPr>
          <p:cNvPr id="19" name="TextBox 18"/>
          <p:cNvSpPr txBox="1"/>
          <p:nvPr/>
        </p:nvSpPr>
        <p:spPr>
          <a:xfrm>
            <a:off x="304800" y="5791200"/>
            <a:ext cx="8534400" cy="569387"/>
          </a:xfrm>
          <a:prstGeom prst="rect">
            <a:avLst/>
          </a:prstGeom>
          <a:noFill/>
        </p:spPr>
        <p:txBody>
          <a:bodyPr wrap="square" rtlCol="0">
            <a:spAutoFit/>
          </a:bodyPr>
          <a:lstStyle/>
          <a:p>
            <a:pPr marL="1427163" indent="-1427163"/>
            <a:r>
              <a:rPr lang="en-US" sz="1600" b="1" dirty="0" smtClean="0"/>
              <a:t>Famous ENTPs: </a:t>
            </a:r>
            <a:r>
              <a:rPr lang="en-US" sz="1500" dirty="0" smtClean="0"/>
              <a:t>Leonardo da Vinci, Benjamin Franklin, Steve Wozniak, Barack Obama, Henry Kissinger, Newt Gingrich, Catherine the Great, Voltaire</a:t>
            </a:r>
            <a:endParaRPr lang="en-US" sz="1500"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799" y="3355848"/>
            <a:ext cx="2359152"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85375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INTP: </a:t>
            </a:r>
            <a:r>
              <a:rPr lang="en-US" i="1" dirty="0" smtClean="0"/>
              <a:t>The Architect</a:t>
            </a:r>
            <a:endParaRPr lang="en-US" i="1" dirty="0"/>
          </a:p>
        </p:txBody>
      </p:sp>
      <p:sp>
        <p:nvSpPr>
          <p:cNvPr id="9" name="Rounded Rectangle 8"/>
          <p:cNvSpPr/>
          <p:nvPr/>
        </p:nvSpPr>
        <p:spPr>
          <a:xfrm>
            <a:off x="304800" y="14478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I</a:t>
            </a:r>
            <a:r>
              <a:rPr lang="en-US" sz="2400" dirty="0" smtClean="0">
                <a:solidFill>
                  <a:schemeClr val="tx1"/>
                </a:solidFill>
              </a:rPr>
              <a:t>NTROVERTED:</a:t>
            </a:r>
          </a:p>
        </p:txBody>
      </p:sp>
      <p:sp>
        <p:nvSpPr>
          <p:cNvPr id="12" name="Rounded Rectangle 11"/>
          <p:cNvSpPr/>
          <p:nvPr/>
        </p:nvSpPr>
        <p:spPr>
          <a:xfrm>
            <a:off x="304800" y="28194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P</a:t>
            </a:r>
            <a:r>
              <a:rPr lang="en-US" sz="2400" dirty="0" smtClean="0">
                <a:solidFill>
                  <a:schemeClr val="tx1"/>
                </a:solidFill>
              </a:rPr>
              <a:t>ERCEIVING</a:t>
            </a:r>
          </a:p>
        </p:txBody>
      </p:sp>
      <p:sp>
        <p:nvSpPr>
          <p:cNvPr id="13" name="Rounded Rectangle 12"/>
          <p:cNvSpPr/>
          <p:nvPr/>
        </p:nvSpPr>
        <p:spPr>
          <a:xfrm>
            <a:off x="304800" y="19050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I</a:t>
            </a:r>
            <a:r>
              <a:rPr lang="en-US" sz="2400" b="1" dirty="0" smtClean="0">
                <a:solidFill>
                  <a:schemeClr val="tx1"/>
                </a:solidFill>
              </a:rPr>
              <a:t>N</a:t>
            </a:r>
            <a:r>
              <a:rPr lang="en-US" sz="2400" dirty="0" smtClean="0">
                <a:solidFill>
                  <a:schemeClr val="tx1"/>
                </a:solidFill>
              </a:rPr>
              <a:t>TUITING:</a:t>
            </a:r>
          </a:p>
        </p:txBody>
      </p:sp>
      <p:sp>
        <p:nvSpPr>
          <p:cNvPr id="14" name="Rounded Rectangle 13"/>
          <p:cNvSpPr/>
          <p:nvPr/>
        </p:nvSpPr>
        <p:spPr>
          <a:xfrm>
            <a:off x="304800" y="23622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T</a:t>
            </a:r>
            <a:r>
              <a:rPr lang="en-US" sz="2400" dirty="0" smtClean="0">
                <a:solidFill>
                  <a:schemeClr val="tx1"/>
                </a:solidFill>
              </a:rPr>
              <a:t>HINKING</a:t>
            </a:r>
          </a:p>
        </p:txBody>
      </p:sp>
      <p:sp>
        <p:nvSpPr>
          <p:cNvPr id="25" name="TextBox 24"/>
          <p:cNvSpPr txBox="1"/>
          <p:nvPr/>
        </p:nvSpPr>
        <p:spPr>
          <a:xfrm>
            <a:off x="2667000" y="1447800"/>
            <a:ext cx="6172200" cy="369332"/>
          </a:xfrm>
          <a:prstGeom prst="rect">
            <a:avLst/>
          </a:prstGeom>
          <a:noFill/>
        </p:spPr>
        <p:txBody>
          <a:bodyPr wrap="square" rtlCol="0">
            <a:spAutoFit/>
          </a:bodyPr>
          <a:lstStyle/>
          <a:p>
            <a:r>
              <a:rPr lang="en-US" dirty="0" smtClean="0"/>
              <a:t>Independent, Cool, Thoughtful, Self-Reliant</a:t>
            </a:r>
            <a:endParaRPr lang="en-US" dirty="0"/>
          </a:p>
        </p:txBody>
      </p:sp>
      <p:sp>
        <p:nvSpPr>
          <p:cNvPr id="26" name="TextBox 25"/>
          <p:cNvSpPr txBox="1"/>
          <p:nvPr/>
        </p:nvSpPr>
        <p:spPr>
          <a:xfrm>
            <a:off x="2667000" y="1905000"/>
            <a:ext cx="6172200" cy="369332"/>
          </a:xfrm>
          <a:prstGeom prst="rect">
            <a:avLst/>
          </a:prstGeom>
          <a:noFill/>
        </p:spPr>
        <p:txBody>
          <a:bodyPr wrap="square" rtlCol="0">
            <a:spAutoFit/>
          </a:bodyPr>
          <a:lstStyle/>
          <a:p>
            <a:r>
              <a:rPr lang="en-US" dirty="0" smtClean="0"/>
              <a:t>Innovative, Unconventional, Theoretical, Complex</a:t>
            </a:r>
            <a:endParaRPr lang="en-US" dirty="0"/>
          </a:p>
        </p:txBody>
      </p:sp>
      <p:sp>
        <p:nvSpPr>
          <p:cNvPr id="27" name="TextBox 26"/>
          <p:cNvSpPr txBox="1"/>
          <p:nvPr/>
        </p:nvSpPr>
        <p:spPr>
          <a:xfrm>
            <a:off x="2667000" y="2362200"/>
            <a:ext cx="6172200" cy="369332"/>
          </a:xfrm>
          <a:prstGeom prst="rect">
            <a:avLst/>
          </a:prstGeom>
          <a:noFill/>
        </p:spPr>
        <p:txBody>
          <a:bodyPr wrap="square" rtlCol="0">
            <a:spAutoFit/>
          </a:bodyPr>
          <a:lstStyle/>
          <a:p>
            <a:r>
              <a:rPr lang="en-US" dirty="0" smtClean="0"/>
              <a:t>Analytical, Objective, Rational, Unsentimental</a:t>
            </a:r>
            <a:endParaRPr lang="en-US" dirty="0"/>
          </a:p>
        </p:txBody>
      </p:sp>
      <p:sp>
        <p:nvSpPr>
          <p:cNvPr id="28" name="TextBox 27"/>
          <p:cNvSpPr txBox="1"/>
          <p:nvPr/>
        </p:nvSpPr>
        <p:spPr>
          <a:xfrm>
            <a:off x="2667000" y="2831068"/>
            <a:ext cx="6172200" cy="369332"/>
          </a:xfrm>
          <a:prstGeom prst="rect">
            <a:avLst/>
          </a:prstGeom>
          <a:noFill/>
        </p:spPr>
        <p:txBody>
          <a:bodyPr wrap="square" rtlCol="0">
            <a:spAutoFit/>
          </a:bodyPr>
          <a:lstStyle/>
          <a:p>
            <a:r>
              <a:rPr lang="en-US" dirty="0" smtClean="0"/>
              <a:t>Tolerant, Open-Minded, Changeable, Unstructured</a:t>
            </a:r>
            <a:endParaRPr lang="en-US" dirty="0"/>
          </a:p>
        </p:txBody>
      </p:sp>
      <p:sp>
        <p:nvSpPr>
          <p:cNvPr id="17" name="TextBox 16"/>
          <p:cNvSpPr txBox="1"/>
          <p:nvPr/>
        </p:nvSpPr>
        <p:spPr>
          <a:xfrm>
            <a:off x="2743200" y="3328987"/>
            <a:ext cx="6172200" cy="2462213"/>
          </a:xfrm>
          <a:prstGeom prst="rect">
            <a:avLst/>
          </a:prstGeom>
          <a:noFill/>
        </p:spPr>
        <p:txBody>
          <a:bodyPr wrap="square" rtlCol="0">
            <a:spAutoFit/>
          </a:bodyPr>
          <a:lstStyle/>
          <a:p>
            <a:r>
              <a:rPr lang="en-US" sz="1400" b="1" i="1" dirty="0" smtClean="0"/>
              <a:t>Philosophical innovators</a:t>
            </a:r>
            <a:r>
              <a:rPr lang="en-US" sz="1400" dirty="0"/>
              <a:t>, fascinated by logical analysis, </a:t>
            </a:r>
            <a:r>
              <a:rPr lang="en-US" sz="1400" dirty="0" smtClean="0"/>
              <a:t>systems </a:t>
            </a:r>
            <a:r>
              <a:rPr lang="en-US" sz="1400" dirty="0"/>
              <a:t>and design, focus on theory, </a:t>
            </a:r>
            <a:r>
              <a:rPr lang="en-US" sz="1400" dirty="0" smtClean="0"/>
              <a:t>seek to understand unifying themes, </a:t>
            </a:r>
            <a:r>
              <a:rPr lang="en-US" sz="1400" dirty="0"/>
              <a:t>detached, analytical observers, focus internally: exploring concepts, making </a:t>
            </a:r>
            <a:r>
              <a:rPr lang="en-US" sz="1400" dirty="0" smtClean="0"/>
              <a:t>connections </a:t>
            </a:r>
            <a:r>
              <a:rPr lang="en-US" sz="1400" dirty="0"/>
              <a:t>and seeking understanding, </a:t>
            </a:r>
            <a:r>
              <a:rPr lang="en-US" sz="1400" dirty="0" smtClean="0"/>
              <a:t>inquisitive, </a:t>
            </a:r>
            <a:r>
              <a:rPr lang="en-US" sz="1400" dirty="0"/>
              <a:t>cool exterior, privately passionate about reason, analysis, and </a:t>
            </a:r>
            <a:r>
              <a:rPr lang="en-US" sz="1400" dirty="0" smtClean="0"/>
              <a:t>innovation, seek </a:t>
            </a:r>
            <a:r>
              <a:rPr lang="en-US" sz="1400" dirty="0"/>
              <a:t>to create complex systems of understanding to unify the principles they've observed in their </a:t>
            </a:r>
            <a:r>
              <a:rPr lang="en-US" sz="1400" dirty="0" smtClean="0"/>
              <a:t>environments, independent problem solvers, active mind, more interested in theory than reality, non-traditional</a:t>
            </a:r>
            <a:r>
              <a:rPr lang="en-US" sz="1400" dirty="0"/>
              <a:t>, </a:t>
            </a:r>
            <a:r>
              <a:rPr lang="en-US" sz="1400" dirty="0" smtClean="0"/>
              <a:t>suspicious </a:t>
            </a:r>
            <a:r>
              <a:rPr lang="en-US" sz="1400" dirty="0"/>
              <a:t>of assumptions and conventions, eager to break apart ideas that others take for </a:t>
            </a:r>
            <a:r>
              <a:rPr lang="en-US" sz="1400" dirty="0" smtClean="0"/>
              <a:t>granted, thoroughly analyze concepts </a:t>
            </a:r>
            <a:r>
              <a:rPr lang="en-US" sz="1400" dirty="0"/>
              <a:t>and </a:t>
            </a:r>
            <a:r>
              <a:rPr lang="en-US" sz="1400" dirty="0" smtClean="0"/>
              <a:t>beliefs.</a:t>
            </a:r>
            <a:endParaRPr lang="en-US" sz="1400" dirty="0"/>
          </a:p>
        </p:txBody>
      </p:sp>
      <p:sp>
        <p:nvSpPr>
          <p:cNvPr id="19" name="TextBox 18"/>
          <p:cNvSpPr txBox="1"/>
          <p:nvPr/>
        </p:nvSpPr>
        <p:spPr>
          <a:xfrm>
            <a:off x="304800" y="5791200"/>
            <a:ext cx="8534400" cy="569387"/>
          </a:xfrm>
          <a:prstGeom prst="rect">
            <a:avLst/>
          </a:prstGeom>
          <a:noFill/>
        </p:spPr>
        <p:txBody>
          <a:bodyPr wrap="square" rtlCol="0">
            <a:spAutoFit/>
          </a:bodyPr>
          <a:lstStyle/>
          <a:p>
            <a:pPr marL="1427163" indent="-1427163"/>
            <a:r>
              <a:rPr lang="en-US" sz="1600" b="1" dirty="0" smtClean="0"/>
              <a:t>Famous INTPs: </a:t>
            </a:r>
            <a:r>
              <a:rPr lang="en-US" sz="1500" dirty="0" smtClean="0"/>
              <a:t>Albert Einstein, Charles Darwin, Abraham Lincoln, Marie Curie</a:t>
            </a:r>
            <a:r>
              <a:rPr lang="en-US" sz="1500" dirty="0"/>
              <a:t>, Paul Allen, </a:t>
            </a:r>
            <a:r>
              <a:rPr lang="en-US" sz="1500" dirty="0" smtClean="0"/>
              <a:t>Jane </a:t>
            </a:r>
            <a:r>
              <a:rPr lang="en-US" sz="1500" dirty="0"/>
              <a:t>Austen, James </a:t>
            </a:r>
            <a:r>
              <a:rPr lang="en-US" sz="1500" dirty="0" smtClean="0"/>
              <a:t>Madison, Jimmy Wales, Larry Page, Alan Greenspan</a:t>
            </a:r>
            <a:endParaRPr lang="en-US" sz="1500"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186" y="3355848"/>
            <a:ext cx="2367814"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84845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ISTP: </a:t>
            </a:r>
            <a:r>
              <a:rPr lang="en-US" i="1" dirty="0" smtClean="0"/>
              <a:t>The Operator</a:t>
            </a:r>
            <a:endParaRPr lang="en-US" i="1" dirty="0"/>
          </a:p>
        </p:txBody>
      </p:sp>
      <p:sp>
        <p:nvSpPr>
          <p:cNvPr id="9" name="Rounded Rectangle 8"/>
          <p:cNvSpPr/>
          <p:nvPr/>
        </p:nvSpPr>
        <p:spPr>
          <a:xfrm>
            <a:off x="304800" y="14478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I</a:t>
            </a:r>
            <a:r>
              <a:rPr lang="en-US" sz="2400" dirty="0" smtClean="0">
                <a:solidFill>
                  <a:schemeClr val="tx1"/>
                </a:solidFill>
              </a:rPr>
              <a:t>NTROVERTED:</a:t>
            </a:r>
          </a:p>
        </p:txBody>
      </p:sp>
      <p:sp>
        <p:nvSpPr>
          <p:cNvPr id="12" name="Rounded Rectangle 11"/>
          <p:cNvSpPr/>
          <p:nvPr/>
        </p:nvSpPr>
        <p:spPr>
          <a:xfrm>
            <a:off x="304800" y="28194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P</a:t>
            </a:r>
            <a:r>
              <a:rPr lang="en-US" sz="2400" dirty="0" smtClean="0">
                <a:solidFill>
                  <a:schemeClr val="tx1"/>
                </a:solidFill>
              </a:rPr>
              <a:t>ERCEIVING</a:t>
            </a:r>
          </a:p>
        </p:txBody>
      </p:sp>
      <p:sp>
        <p:nvSpPr>
          <p:cNvPr id="13" name="Rounded Rectangle 12"/>
          <p:cNvSpPr/>
          <p:nvPr/>
        </p:nvSpPr>
        <p:spPr>
          <a:xfrm>
            <a:off x="304800" y="19050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S</a:t>
            </a:r>
            <a:r>
              <a:rPr lang="en-US" sz="2400" dirty="0" smtClean="0">
                <a:solidFill>
                  <a:schemeClr val="tx1"/>
                </a:solidFill>
              </a:rPr>
              <a:t>ENSING:</a:t>
            </a:r>
          </a:p>
        </p:txBody>
      </p:sp>
      <p:sp>
        <p:nvSpPr>
          <p:cNvPr id="14" name="Rounded Rectangle 13"/>
          <p:cNvSpPr/>
          <p:nvPr/>
        </p:nvSpPr>
        <p:spPr>
          <a:xfrm>
            <a:off x="304800" y="23622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T</a:t>
            </a:r>
            <a:r>
              <a:rPr lang="en-US" sz="2400" dirty="0" smtClean="0">
                <a:solidFill>
                  <a:schemeClr val="tx1"/>
                </a:solidFill>
              </a:rPr>
              <a:t>HINKING</a:t>
            </a:r>
          </a:p>
        </p:txBody>
      </p:sp>
      <p:sp>
        <p:nvSpPr>
          <p:cNvPr id="25" name="TextBox 24"/>
          <p:cNvSpPr txBox="1"/>
          <p:nvPr/>
        </p:nvSpPr>
        <p:spPr>
          <a:xfrm>
            <a:off x="2667000" y="1447800"/>
            <a:ext cx="6172200" cy="369332"/>
          </a:xfrm>
          <a:prstGeom prst="rect">
            <a:avLst/>
          </a:prstGeom>
          <a:noFill/>
        </p:spPr>
        <p:txBody>
          <a:bodyPr wrap="square" rtlCol="0">
            <a:spAutoFit/>
          </a:bodyPr>
          <a:lstStyle/>
          <a:p>
            <a:r>
              <a:rPr lang="en-US" dirty="0" smtClean="0"/>
              <a:t>Independent, Self-Reliant, Reserved, Cool</a:t>
            </a:r>
            <a:endParaRPr lang="en-US" dirty="0"/>
          </a:p>
        </p:txBody>
      </p:sp>
      <p:sp>
        <p:nvSpPr>
          <p:cNvPr id="26" name="TextBox 25"/>
          <p:cNvSpPr txBox="1"/>
          <p:nvPr/>
        </p:nvSpPr>
        <p:spPr>
          <a:xfrm>
            <a:off x="2667000" y="1905000"/>
            <a:ext cx="6172200" cy="369332"/>
          </a:xfrm>
          <a:prstGeom prst="rect">
            <a:avLst/>
          </a:prstGeom>
          <a:noFill/>
        </p:spPr>
        <p:txBody>
          <a:bodyPr wrap="square" rtlCol="0">
            <a:spAutoFit/>
          </a:bodyPr>
          <a:lstStyle/>
          <a:p>
            <a:r>
              <a:rPr lang="en-US" dirty="0" smtClean="0"/>
              <a:t>Realistic, Hands-On, Grounded, Mechanical</a:t>
            </a:r>
            <a:endParaRPr lang="en-US" dirty="0"/>
          </a:p>
        </p:txBody>
      </p:sp>
      <p:sp>
        <p:nvSpPr>
          <p:cNvPr id="27" name="TextBox 26"/>
          <p:cNvSpPr txBox="1"/>
          <p:nvPr/>
        </p:nvSpPr>
        <p:spPr>
          <a:xfrm>
            <a:off x="2667000" y="2362200"/>
            <a:ext cx="6172200" cy="369332"/>
          </a:xfrm>
          <a:prstGeom prst="rect">
            <a:avLst/>
          </a:prstGeom>
          <a:noFill/>
        </p:spPr>
        <p:txBody>
          <a:bodyPr wrap="square" rtlCol="0">
            <a:spAutoFit/>
          </a:bodyPr>
          <a:lstStyle/>
          <a:p>
            <a:r>
              <a:rPr lang="en-US" dirty="0" smtClean="0"/>
              <a:t>Logical, Objective, Unbiased, Pragmatic</a:t>
            </a:r>
            <a:endParaRPr lang="en-US" dirty="0"/>
          </a:p>
        </p:txBody>
      </p:sp>
      <p:sp>
        <p:nvSpPr>
          <p:cNvPr id="28" name="TextBox 27"/>
          <p:cNvSpPr txBox="1"/>
          <p:nvPr/>
        </p:nvSpPr>
        <p:spPr>
          <a:xfrm>
            <a:off x="2667000" y="2831068"/>
            <a:ext cx="6172200" cy="369332"/>
          </a:xfrm>
          <a:prstGeom prst="rect">
            <a:avLst/>
          </a:prstGeom>
          <a:noFill/>
        </p:spPr>
        <p:txBody>
          <a:bodyPr wrap="square" rtlCol="0">
            <a:spAutoFit/>
          </a:bodyPr>
          <a:lstStyle/>
          <a:p>
            <a:r>
              <a:rPr lang="en-US" dirty="0" smtClean="0"/>
              <a:t>Responsive, Spontaneous, Flexible, Active</a:t>
            </a:r>
            <a:endParaRPr lang="en-US" dirty="0"/>
          </a:p>
        </p:txBody>
      </p:sp>
      <p:sp>
        <p:nvSpPr>
          <p:cNvPr id="17" name="TextBox 16"/>
          <p:cNvSpPr txBox="1"/>
          <p:nvPr/>
        </p:nvSpPr>
        <p:spPr>
          <a:xfrm>
            <a:off x="2743200" y="3328987"/>
            <a:ext cx="6172200" cy="2462213"/>
          </a:xfrm>
          <a:prstGeom prst="rect">
            <a:avLst/>
          </a:prstGeom>
          <a:noFill/>
        </p:spPr>
        <p:txBody>
          <a:bodyPr wrap="square" rtlCol="0">
            <a:spAutoFit/>
          </a:bodyPr>
          <a:lstStyle/>
          <a:p>
            <a:r>
              <a:rPr lang="en-US" sz="1400" b="1" i="1" dirty="0" smtClean="0"/>
              <a:t>Observant artisans</a:t>
            </a:r>
            <a:r>
              <a:rPr lang="en-US" sz="1400" dirty="0"/>
              <a:t>, understand mechanics, interested in troubleshooting, flexible logic approach, looking for practical solutions to the problems at </a:t>
            </a:r>
            <a:r>
              <a:rPr lang="en-US" sz="1400" dirty="0" smtClean="0"/>
              <a:t>hand, optimistic, generous, confident in abilities, independent</a:t>
            </a:r>
            <a:r>
              <a:rPr lang="en-US" sz="1400" dirty="0"/>
              <a:t>, adaptable, self-directed, spontaneous, attentive to details, responsive to demands, astute sense of their environment, quickly respond to emergencies, reserved but not withdrawn, enjoy taking action, appreciates physical and sensory experiences, </a:t>
            </a:r>
            <a:r>
              <a:rPr lang="en-US" sz="1400" dirty="0" smtClean="0"/>
              <a:t>curious about how things work, detached</a:t>
            </a:r>
            <a:r>
              <a:rPr lang="en-US" sz="1400" dirty="0"/>
              <a:t>, independent, treasure personal space, spontaneous, follow their own lead, seek practical understanding, appreciate freedom to do their own thing, prefer technical knowledge to theory.</a:t>
            </a:r>
          </a:p>
        </p:txBody>
      </p:sp>
      <p:sp>
        <p:nvSpPr>
          <p:cNvPr id="19" name="TextBox 18"/>
          <p:cNvSpPr txBox="1"/>
          <p:nvPr/>
        </p:nvSpPr>
        <p:spPr>
          <a:xfrm>
            <a:off x="304800" y="5791200"/>
            <a:ext cx="8534400" cy="569387"/>
          </a:xfrm>
          <a:prstGeom prst="rect">
            <a:avLst/>
          </a:prstGeom>
          <a:noFill/>
        </p:spPr>
        <p:txBody>
          <a:bodyPr wrap="square" rtlCol="0">
            <a:spAutoFit/>
          </a:bodyPr>
          <a:lstStyle/>
          <a:p>
            <a:pPr marL="1427163" indent="-1427163"/>
            <a:r>
              <a:rPr lang="en-US" sz="1600" b="1" dirty="0" smtClean="0"/>
              <a:t>Famous ISTPs: </a:t>
            </a:r>
            <a:r>
              <a:rPr lang="en-US" sz="1500" dirty="0" smtClean="0"/>
              <a:t>Steve Jobs, Stanley Kubrick, Jack Dorsey, Donald Rumsfeld, Erwin Rommel, Michael Jordan, Amelia Earhart, Frank Zappa, Jack Bauer</a:t>
            </a:r>
            <a:endParaRPr lang="en-US" sz="15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616" y="3355848"/>
            <a:ext cx="2353384"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8707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dirty="0" smtClean="0"/>
              <a:t>Myers Briggs Indicator Type</a:t>
            </a:r>
            <a:endParaRPr lang="en-US" dirty="0"/>
          </a:p>
        </p:txBody>
      </p:sp>
      <p:sp>
        <p:nvSpPr>
          <p:cNvPr id="3" name="Text Placeholder 2"/>
          <p:cNvSpPr>
            <a:spLocks noGrp="1"/>
          </p:cNvSpPr>
          <p:nvPr>
            <p:ph type="body" sz="half" idx="3"/>
          </p:nvPr>
        </p:nvSpPr>
        <p:spPr>
          <a:xfrm>
            <a:off x="4791331" y="1524000"/>
            <a:ext cx="3438270" cy="731520"/>
          </a:xfrm>
        </p:spPr>
        <p:txBody>
          <a:bodyPr/>
          <a:lstStyle/>
          <a:p>
            <a:pPr algn="ctr"/>
            <a:r>
              <a:rPr lang="en-US" dirty="0" smtClean="0"/>
              <a:t>NASA’s 4D System</a:t>
            </a:r>
            <a:endParaRPr lang="en-US" dirty="0"/>
          </a:p>
        </p:txBody>
      </p:sp>
      <p:sp>
        <p:nvSpPr>
          <p:cNvPr id="4" name="Content Placeholder 3"/>
          <p:cNvSpPr>
            <a:spLocks noGrp="1"/>
          </p:cNvSpPr>
          <p:nvPr>
            <p:ph sz="quarter" idx="2"/>
          </p:nvPr>
        </p:nvSpPr>
        <p:spPr/>
        <p:txBody>
          <a:bodyPr>
            <a:normAutofit/>
          </a:bodyPr>
          <a:lstStyle/>
          <a:p>
            <a:pPr>
              <a:spcBef>
                <a:spcPts val="1200"/>
              </a:spcBef>
            </a:pPr>
            <a:r>
              <a:rPr lang="en-US" sz="2000" dirty="0" smtClean="0"/>
              <a:t>Based on Carl Jung’s work, developed by Katharine Cook Briggs and Isabel Briggs Myers, categorizes personalities into 16 types</a:t>
            </a:r>
          </a:p>
          <a:p>
            <a:pPr>
              <a:spcBef>
                <a:spcPts val="1200"/>
              </a:spcBef>
            </a:pPr>
            <a:r>
              <a:rPr lang="en-US" sz="2000" dirty="0" smtClean="0"/>
              <a:t>Created to put psychological theory to practical use - assisting women entering the WWII workforce with job selection</a:t>
            </a:r>
            <a:endParaRPr lang="en-US" sz="2000" dirty="0"/>
          </a:p>
        </p:txBody>
      </p:sp>
      <p:sp>
        <p:nvSpPr>
          <p:cNvPr id="5" name="Content Placeholder 4"/>
          <p:cNvSpPr>
            <a:spLocks noGrp="1"/>
          </p:cNvSpPr>
          <p:nvPr>
            <p:ph sz="quarter" idx="4"/>
          </p:nvPr>
        </p:nvSpPr>
        <p:spPr/>
        <p:txBody>
          <a:bodyPr>
            <a:normAutofit/>
          </a:bodyPr>
          <a:lstStyle/>
          <a:p>
            <a:pPr>
              <a:spcBef>
                <a:spcPts val="1200"/>
              </a:spcBef>
            </a:pPr>
            <a:r>
              <a:rPr lang="en-US" sz="2000" dirty="0" smtClean="0"/>
              <a:t>Foundation from MBTI, developed by Charles </a:t>
            </a:r>
            <a:r>
              <a:rPr lang="en-US" sz="2000" dirty="0" err="1" smtClean="0"/>
              <a:t>Pellerin</a:t>
            </a:r>
            <a:r>
              <a:rPr lang="en-US" sz="2000" dirty="0" smtClean="0"/>
              <a:t>, refines personalities to four types</a:t>
            </a:r>
          </a:p>
          <a:p>
            <a:pPr>
              <a:spcBef>
                <a:spcPts val="1200"/>
              </a:spcBef>
            </a:pPr>
            <a:r>
              <a:rPr lang="en-US" sz="2000" dirty="0" smtClean="0"/>
              <a:t>Applicable to individuals and organizations</a:t>
            </a:r>
          </a:p>
          <a:p>
            <a:pPr>
              <a:spcBef>
                <a:spcPts val="1200"/>
              </a:spcBef>
            </a:pPr>
            <a:r>
              <a:rPr lang="en-US" sz="2000" dirty="0" smtClean="0"/>
              <a:t>Created to help science/engineering teams (like those at NASA) boost performance and avoid mistakes</a:t>
            </a:r>
            <a:endParaRPr lang="en-US" sz="2000" dirty="0"/>
          </a:p>
        </p:txBody>
      </p:sp>
      <p:sp>
        <p:nvSpPr>
          <p:cNvPr id="6" name="Title 5"/>
          <p:cNvSpPr>
            <a:spLocks noGrp="1"/>
          </p:cNvSpPr>
          <p:nvPr>
            <p:ph type="title"/>
          </p:nvPr>
        </p:nvSpPr>
        <p:spPr/>
        <p:txBody>
          <a:bodyPr/>
          <a:lstStyle/>
          <a:p>
            <a:r>
              <a:rPr lang="en-US" dirty="0" smtClean="0"/>
              <a:t>Two Systems</a:t>
            </a:r>
            <a:endParaRPr lang="en-US" dirty="0"/>
          </a:p>
        </p:txBody>
      </p:sp>
      <p:pic>
        <p:nvPicPr>
          <p:cNvPr id="7" name="Picture 6" descr="51jlm-V-DXL.jpg"/>
          <p:cNvPicPr>
            <a:picLocks noChangeAspect="1"/>
          </p:cNvPicPr>
          <p:nvPr/>
        </p:nvPicPr>
        <p:blipFill>
          <a:blip r:embed="rId2" cstate="print"/>
          <a:stretch>
            <a:fillRect/>
          </a:stretch>
        </p:blipFill>
        <p:spPr>
          <a:xfrm rot="558846">
            <a:off x="8005972" y="1498512"/>
            <a:ext cx="713105" cy="106116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ESTP: </a:t>
            </a:r>
            <a:r>
              <a:rPr lang="en-US" i="1" dirty="0" smtClean="0"/>
              <a:t>The Promoter</a:t>
            </a:r>
            <a:endParaRPr lang="en-US" i="1" dirty="0"/>
          </a:p>
        </p:txBody>
      </p:sp>
      <p:sp>
        <p:nvSpPr>
          <p:cNvPr id="9" name="Rounded Rectangle 8"/>
          <p:cNvSpPr/>
          <p:nvPr/>
        </p:nvSpPr>
        <p:spPr>
          <a:xfrm>
            <a:off x="304800" y="14478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E</a:t>
            </a:r>
            <a:r>
              <a:rPr lang="en-US" sz="2400" dirty="0" smtClean="0">
                <a:solidFill>
                  <a:schemeClr val="tx1"/>
                </a:solidFill>
              </a:rPr>
              <a:t>XTROVERTED:</a:t>
            </a:r>
          </a:p>
        </p:txBody>
      </p:sp>
      <p:sp>
        <p:nvSpPr>
          <p:cNvPr id="12" name="Rounded Rectangle 11"/>
          <p:cNvSpPr/>
          <p:nvPr/>
        </p:nvSpPr>
        <p:spPr>
          <a:xfrm>
            <a:off x="304800" y="28194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P</a:t>
            </a:r>
            <a:r>
              <a:rPr lang="en-US" sz="2400" dirty="0" smtClean="0">
                <a:solidFill>
                  <a:schemeClr val="tx1"/>
                </a:solidFill>
              </a:rPr>
              <a:t>ERCEIVING</a:t>
            </a:r>
          </a:p>
        </p:txBody>
      </p:sp>
      <p:sp>
        <p:nvSpPr>
          <p:cNvPr id="13" name="Rounded Rectangle 12"/>
          <p:cNvSpPr/>
          <p:nvPr/>
        </p:nvSpPr>
        <p:spPr>
          <a:xfrm>
            <a:off x="304800" y="19050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S</a:t>
            </a:r>
            <a:r>
              <a:rPr lang="en-US" sz="2400" dirty="0" smtClean="0">
                <a:solidFill>
                  <a:schemeClr val="tx1"/>
                </a:solidFill>
              </a:rPr>
              <a:t>ENSING:</a:t>
            </a:r>
          </a:p>
        </p:txBody>
      </p:sp>
      <p:sp>
        <p:nvSpPr>
          <p:cNvPr id="14" name="Rounded Rectangle 13"/>
          <p:cNvSpPr/>
          <p:nvPr/>
        </p:nvSpPr>
        <p:spPr>
          <a:xfrm>
            <a:off x="304800" y="23622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T</a:t>
            </a:r>
            <a:r>
              <a:rPr lang="en-US" sz="2400" dirty="0" smtClean="0">
                <a:solidFill>
                  <a:schemeClr val="tx1"/>
                </a:solidFill>
              </a:rPr>
              <a:t>HINKING</a:t>
            </a:r>
          </a:p>
        </p:txBody>
      </p:sp>
      <p:sp>
        <p:nvSpPr>
          <p:cNvPr id="25" name="TextBox 24"/>
          <p:cNvSpPr txBox="1"/>
          <p:nvPr/>
        </p:nvSpPr>
        <p:spPr>
          <a:xfrm>
            <a:off x="2667000" y="1447800"/>
            <a:ext cx="6172200" cy="369332"/>
          </a:xfrm>
          <a:prstGeom prst="rect">
            <a:avLst/>
          </a:prstGeom>
          <a:noFill/>
        </p:spPr>
        <p:txBody>
          <a:bodyPr wrap="square" rtlCol="0">
            <a:spAutoFit/>
          </a:bodyPr>
          <a:lstStyle/>
          <a:p>
            <a:r>
              <a:rPr lang="en-US" dirty="0" smtClean="0"/>
              <a:t>Outgoing, Friendly, Engaging, Energetic</a:t>
            </a:r>
            <a:endParaRPr lang="en-US" dirty="0"/>
          </a:p>
        </p:txBody>
      </p:sp>
      <p:sp>
        <p:nvSpPr>
          <p:cNvPr id="26" name="TextBox 25"/>
          <p:cNvSpPr txBox="1"/>
          <p:nvPr/>
        </p:nvSpPr>
        <p:spPr>
          <a:xfrm>
            <a:off x="2667000" y="1905000"/>
            <a:ext cx="6172200" cy="369332"/>
          </a:xfrm>
          <a:prstGeom prst="rect">
            <a:avLst/>
          </a:prstGeom>
          <a:noFill/>
        </p:spPr>
        <p:txBody>
          <a:bodyPr wrap="square" rtlCol="0">
            <a:spAutoFit/>
          </a:bodyPr>
          <a:lstStyle/>
          <a:p>
            <a:r>
              <a:rPr lang="en-US" dirty="0" smtClean="0"/>
              <a:t>Hands-On, Practical, Observant, Physical</a:t>
            </a:r>
            <a:endParaRPr lang="en-US" dirty="0"/>
          </a:p>
        </p:txBody>
      </p:sp>
      <p:sp>
        <p:nvSpPr>
          <p:cNvPr id="27" name="TextBox 26"/>
          <p:cNvSpPr txBox="1"/>
          <p:nvPr/>
        </p:nvSpPr>
        <p:spPr>
          <a:xfrm>
            <a:off x="2667000" y="2362200"/>
            <a:ext cx="6172200" cy="369332"/>
          </a:xfrm>
          <a:prstGeom prst="rect">
            <a:avLst/>
          </a:prstGeom>
          <a:noFill/>
        </p:spPr>
        <p:txBody>
          <a:bodyPr wrap="square" rtlCol="0">
            <a:spAutoFit/>
          </a:bodyPr>
          <a:lstStyle/>
          <a:p>
            <a:r>
              <a:rPr lang="en-US" dirty="0" smtClean="0"/>
              <a:t>Logical, Objective, Pragmatic, Outspoken</a:t>
            </a:r>
            <a:endParaRPr lang="en-US" dirty="0"/>
          </a:p>
        </p:txBody>
      </p:sp>
      <p:sp>
        <p:nvSpPr>
          <p:cNvPr id="28" name="TextBox 27"/>
          <p:cNvSpPr txBox="1"/>
          <p:nvPr/>
        </p:nvSpPr>
        <p:spPr>
          <a:xfrm>
            <a:off x="2667000" y="2831068"/>
            <a:ext cx="6172200" cy="369332"/>
          </a:xfrm>
          <a:prstGeom prst="rect">
            <a:avLst/>
          </a:prstGeom>
          <a:noFill/>
        </p:spPr>
        <p:txBody>
          <a:bodyPr wrap="square" rtlCol="0">
            <a:spAutoFit/>
          </a:bodyPr>
          <a:lstStyle/>
          <a:p>
            <a:r>
              <a:rPr lang="en-US" dirty="0" smtClean="0"/>
              <a:t>Responsive, Spontaneous, Adaptable, Adventurous</a:t>
            </a:r>
            <a:endParaRPr lang="en-US" dirty="0"/>
          </a:p>
        </p:txBody>
      </p:sp>
      <p:sp>
        <p:nvSpPr>
          <p:cNvPr id="17" name="TextBox 16"/>
          <p:cNvSpPr txBox="1"/>
          <p:nvPr/>
        </p:nvSpPr>
        <p:spPr>
          <a:xfrm>
            <a:off x="2743200" y="3328987"/>
            <a:ext cx="6172200" cy="2031325"/>
          </a:xfrm>
          <a:prstGeom prst="rect">
            <a:avLst/>
          </a:prstGeom>
          <a:noFill/>
        </p:spPr>
        <p:txBody>
          <a:bodyPr wrap="square" rtlCol="0">
            <a:spAutoFit/>
          </a:bodyPr>
          <a:lstStyle/>
          <a:p>
            <a:r>
              <a:rPr lang="en-US" sz="1400" b="1" i="1" dirty="0" smtClean="0"/>
              <a:t>Energetic thrill-seekers</a:t>
            </a:r>
            <a:r>
              <a:rPr lang="en-US" sz="1400" dirty="0"/>
              <a:t>, </a:t>
            </a:r>
            <a:r>
              <a:rPr lang="en-US" sz="1400" dirty="0" smtClean="0"/>
              <a:t>dynamic, </a:t>
            </a:r>
            <a:r>
              <a:rPr lang="en-US" sz="1400" dirty="0"/>
              <a:t>energetic, assess situations quickly, move adeptly to respond to immediate problems with practical solutions, active, playful, </a:t>
            </a:r>
            <a:r>
              <a:rPr lang="en-US" sz="1400" dirty="0" smtClean="0"/>
              <a:t>life </a:t>
            </a:r>
            <a:r>
              <a:rPr lang="en-US" sz="1400" dirty="0"/>
              <a:t>of the party, at their best when putting out fires (literal or metaphorical), </a:t>
            </a:r>
            <a:r>
              <a:rPr lang="en-US" sz="1400" dirty="0" smtClean="0"/>
              <a:t>risk takers, good </a:t>
            </a:r>
            <a:r>
              <a:rPr lang="en-US" sz="1400" dirty="0"/>
              <a:t>sense of humor, observers,  adapt quickly, social but rarely sensitive, fast-paced, natural athletes, highly coordinated, engaged with environment, excellent in </a:t>
            </a:r>
            <a:r>
              <a:rPr lang="en-US" sz="1400" dirty="0" smtClean="0"/>
              <a:t>emergencies, place a high value on integrity, rational, logical, flexible, tolerant, pragmatic, focus on immediate results, spontaneous, learn through doing, straight-forward, intuitive. </a:t>
            </a:r>
            <a:endParaRPr lang="en-US" sz="1400" dirty="0"/>
          </a:p>
        </p:txBody>
      </p:sp>
      <p:sp>
        <p:nvSpPr>
          <p:cNvPr id="19" name="TextBox 18"/>
          <p:cNvSpPr txBox="1"/>
          <p:nvPr/>
        </p:nvSpPr>
        <p:spPr>
          <a:xfrm>
            <a:off x="304800" y="5791200"/>
            <a:ext cx="8534400" cy="569387"/>
          </a:xfrm>
          <a:prstGeom prst="rect">
            <a:avLst/>
          </a:prstGeom>
          <a:noFill/>
        </p:spPr>
        <p:txBody>
          <a:bodyPr wrap="square" rtlCol="0">
            <a:spAutoFit/>
          </a:bodyPr>
          <a:lstStyle/>
          <a:p>
            <a:pPr marL="1427163" indent="-1427163"/>
            <a:r>
              <a:rPr lang="en-US" sz="1600" b="1" dirty="0" smtClean="0"/>
              <a:t>Famous ESTPs: </a:t>
            </a:r>
            <a:r>
              <a:rPr lang="en-US" sz="1500" dirty="0"/>
              <a:t>Winston Churchill, </a:t>
            </a:r>
            <a:r>
              <a:rPr lang="en-US" sz="1500" dirty="0" smtClean="0"/>
              <a:t>Theodore </a:t>
            </a:r>
            <a:r>
              <a:rPr lang="en-US" sz="1500" dirty="0"/>
              <a:t>Roosevelt, Malcom X, Franklin D. Roosevelt, </a:t>
            </a:r>
            <a:r>
              <a:rPr lang="en-US" sz="1500" dirty="0" smtClean="0"/>
              <a:t>Alexander </a:t>
            </a:r>
            <a:r>
              <a:rPr lang="en-US" sz="1500" dirty="0"/>
              <a:t>the </a:t>
            </a:r>
            <a:r>
              <a:rPr lang="en-US" sz="1500" dirty="0" smtClean="0"/>
              <a:t>Great, George </a:t>
            </a:r>
            <a:r>
              <a:rPr lang="en-US" sz="1500" dirty="0"/>
              <a:t>S. </a:t>
            </a:r>
            <a:r>
              <a:rPr lang="en-US" sz="1500" dirty="0" smtClean="0"/>
              <a:t>Patton, Bruce Willis, MacGyver</a:t>
            </a:r>
            <a:endParaRPr lang="en-US" sz="1500"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987" y="3355848"/>
            <a:ext cx="2367825"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67786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ISFJ: </a:t>
            </a:r>
            <a:r>
              <a:rPr lang="en-US" i="1" dirty="0" smtClean="0"/>
              <a:t>The Protector</a:t>
            </a:r>
            <a:endParaRPr lang="en-US" i="1" dirty="0"/>
          </a:p>
        </p:txBody>
      </p:sp>
      <p:sp>
        <p:nvSpPr>
          <p:cNvPr id="9" name="Rounded Rectangle 8"/>
          <p:cNvSpPr/>
          <p:nvPr/>
        </p:nvSpPr>
        <p:spPr>
          <a:xfrm>
            <a:off x="304800" y="14478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I</a:t>
            </a:r>
            <a:r>
              <a:rPr lang="en-US" sz="2400" dirty="0" smtClean="0">
                <a:solidFill>
                  <a:schemeClr val="tx1"/>
                </a:solidFill>
              </a:rPr>
              <a:t>NTROVERTED:</a:t>
            </a:r>
          </a:p>
        </p:txBody>
      </p:sp>
      <p:sp>
        <p:nvSpPr>
          <p:cNvPr id="12" name="Rounded Rectangle 11"/>
          <p:cNvSpPr/>
          <p:nvPr/>
        </p:nvSpPr>
        <p:spPr>
          <a:xfrm>
            <a:off x="304800" y="28194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J</a:t>
            </a:r>
            <a:r>
              <a:rPr lang="en-US" sz="2400" dirty="0" smtClean="0">
                <a:solidFill>
                  <a:schemeClr val="tx1"/>
                </a:solidFill>
              </a:rPr>
              <a:t>UDGING</a:t>
            </a:r>
          </a:p>
        </p:txBody>
      </p:sp>
      <p:sp>
        <p:nvSpPr>
          <p:cNvPr id="13" name="Rounded Rectangle 12"/>
          <p:cNvSpPr/>
          <p:nvPr/>
        </p:nvSpPr>
        <p:spPr>
          <a:xfrm>
            <a:off x="304800" y="19050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S</a:t>
            </a:r>
            <a:r>
              <a:rPr lang="en-US" sz="2400" dirty="0" smtClean="0">
                <a:solidFill>
                  <a:schemeClr val="tx1"/>
                </a:solidFill>
              </a:rPr>
              <a:t>ENSING:</a:t>
            </a:r>
          </a:p>
        </p:txBody>
      </p:sp>
      <p:sp>
        <p:nvSpPr>
          <p:cNvPr id="14" name="Rounded Rectangle 13"/>
          <p:cNvSpPr/>
          <p:nvPr/>
        </p:nvSpPr>
        <p:spPr>
          <a:xfrm>
            <a:off x="304800" y="23622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F</a:t>
            </a:r>
            <a:r>
              <a:rPr lang="en-US" sz="2400" dirty="0" smtClean="0">
                <a:solidFill>
                  <a:schemeClr val="tx1"/>
                </a:solidFill>
              </a:rPr>
              <a:t>EELING</a:t>
            </a:r>
          </a:p>
        </p:txBody>
      </p:sp>
      <p:sp>
        <p:nvSpPr>
          <p:cNvPr id="25" name="TextBox 24"/>
          <p:cNvSpPr txBox="1"/>
          <p:nvPr/>
        </p:nvSpPr>
        <p:spPr>
          <a:xfrm>
            <a:off x="2667000" y="1447800"/>
            <a:ext cx="6172200" cy="369332"/>
          </a:xfrm>
          <a:prstGeom prst="rect">
            <a:avLst/>
          </a:prstGeom>
          <a:noFill/>
        </p:spPr>
        <p:txBody>
          <a:bodyPr wrap="square" rtlCol="0">
            <a:spAutoFit/>
          </a:bodyPr>
          <a:lstStyle/>
          <a:p>
            <a:r>
              <a:rPr lang="en-US" dirty="0" smtClean="0"/>
              <a:t>Reserved, Unassuming, Thoughtful, Calm</a:t>
            </a:r>
            <a:endParaRPr lang="en-US" dirty="0"/>
          </a:p>
        </p:txBody>
      </p:sp>
      <p:sp>
        <p:nvSpPr>
          <p:cNvPr id="26" name="TextBox 25"/>
          <p:cNvSpPr txBox="1"/>
          <p:nvPr/>
        </p:nvSpPr>
        <p:spPr>
          <a:xfrm>
            <a:off x="2667000" y="1905000"/>
            <a:ext cx="6172200" cy="369332"/>
          </a:xfrm>
          <a:prstGeom prst="rect">
            <a:avLst/>
          </a:prstGeom>
          <a:noFill/>
        </p:spPr>
        <p:txBody>
          <a:bodyPr wrap="square" rtlCol="0">
            <a:spAutoFit/>
          </a:bodyPr>
          <a:lstStyle/>
          <a:p>
            <a:r>
              <a:rPr lang="en-US" dirty="0" smtClean="0"/>
              <a:t>Practical, Traditional, Observant, Factual</a:t>
            </a:r>
            <a:endParaRPr lang="en-US" dirty="0"/>
          </a:p>
        </p:txBody>
      </p:sp>
      <p:sp>
        <p:nvSpPr>
          <p:cNvPr id="27" name="TextBox 26"/>
          <p:cNvSpPr txBox="1"/>
          <p:nvPr/>
        </p:nvSpPr>
        <p:spPr>
          <a:xfrm>
            <a:off x="2667000" y="2362200"/>
            <a:ext cx="6172200" cy="369332"/>
          </a:xfrm>
          <a:prstGeom prst="rect">
            <a:avLst/>
          </a:prstGeom>
          <a:noFill/>
        </p:spPr>
        <p:txBody>
          <a:bodyPr wrap="square" rtlCol="0">
            <a:spAutoFit/>
          </a:bodyPr>
          <a:lstStyle/>
          <a:p>
            <a:r>
              <a:rPr lang="en-US" dirty="0" smtClean="0"/>
              <a:t>Devoted, Caring, Kind, Principled</a:t>
            </a:r>
            <a:endParaRPr lang="en-US" dirty="0"/>
          </a:p>
        </p:txBody>
      </p:sp>
      <p:sp>
        <p:nvSpPr>
          <p:cNvPr id="28" name="TextBox 27"/>
          <p:cNvSpPr txBox="1"/>
          <p:nvPr/>
        </p:nvSpPr>
        <p:spPr>
          <a:xfrm>
            <a:off x="2667000" y="2831068"/>
            <a:ext cx="6172200" cy="369332"/>
          </a:xfrm>
          <a:prstGeom prst="rect">
            <a:avLst/>
          </a:prstGeom>
          <a:noFill/>
        </p:spPr>
        <p:txBody>
          <a:bodyPr wrap="square" rtlCol="0">
            <a:spAutoFit/>
          </a:bodyPr>
          <a:lstStyle/>
          <a:p>
            <a:r>
              <a:rPr lang="en-US" dirty="0" smtClean="0"/>
              <a:t>Organized, Methodical, Dedicated, Persistent</a:t>
            </a:r>
            <a:endParaRPr lang="en-US" dirty="0"/>
          </a:p>
        </p:txBody>
      </p:sp>
      <p:sp>
        <p:nvSpPr>
          <p:cNvPr id="17" name="TextBox 16"/>
          <p:cNvSpPr txBox="1"/>
          <p:nvPr/>
        </p:nvSpPr>
        <p:spPr>
          <a:xfrm>
            <a:off x="2743200" y="3328987"/>
            <a:ext cx="6172200" cy="2462213"/>
          </a:xfrm>
          <a:prstGeom prst="rect">
            <a:avLst/>
          </a:prstGeom>
          <a:noFill/>
        </p:spPr>
        <p:txBody>
          <a:bodyPr wrap="square" rtlCol="0">
            <a:spAutoFit/>
          </a:bodyPr>
          <a:lstStyle/>
          <a:p>
            <a:r>
              <a:rPr lang="en-US" sz="1400" b="1" i="1" dirty="0" smtClean="0"/>
              <a:t>Industrious caretakers</a:t>
            </a:r>
            <a:r>
              <a:rPr lang="en-US" sz="1400" dirty="0"/>
              <a:t>, loyal, practical, compassionate, caring, motivated to provide for and protect others, conventional, grounded, steady and committed workers, deep sense of responsibility to others, focus on fulfilling their duties, particularly when they are taking care of the needs of other people, reliable, trustworthy, conscientious, methodical, persist until the job is done, driven by personal values, conscientious in their behavior, want to work hard, get along with others, meet responsibilities and expectations, highly value relationships, cooperative, seek stability and longevity in their relationships</a:t>
            </a:r>
            <a:r>
              <a:rPr lang="en-US" sz="1400" dirty="0" smtClean="0"/>
              <a:t>, appreciate tradition and established methods and values.</a:t>
            </a:r>
            <a:endParaRPr lang="en-US" sz="1400" dirty="0"/>
          </a:p>
        </p:txBody>
      </p:sp>
      <p:sp>
        <p:nvSpPr>
          <p:cNvPr id="19" name="TextBox 18"/>
          <p:cNvSpPr txBox="1"/>
          <p:nvPr/>
        </p:nvSpPr>
        <p:spPr>
          <a:xfrm>
            <a:off x="304800" y="5791200"/>
            <a:ext cx="8534400" cy="569387"/>
          </a:xfrm>
          <a:prstGeom prst="rect">
            <a:avLst/>
          </a:prstGeom>
          <a:noFill/>
        </p:spPr>
        <p:txBody>
          <a:bodyPr wrap="square" rtlCol="0">
            <a:spAutoFit/>
          </a:bodyPr>
          <a:lstStyle/>
          <a:p>
            <a:pPr marL="1371600" indent="-1371600"/>
            <a:r>
              <a:rPr lang="en-US" sz="1600" b="1" dirty="0" smtClean="0"/>
              <a:t>Famous ISFJs: </a:t>
            </a:r>
            <a:r>
              <a:rPr lang="en-US" sz="1500" dirty="0" smtClean="0"/>
              <a:t>Mother Teresa, George Marshall</a:t>
            </a:r>
            <a:r>
              <a:rPr lang="en-US" sz="1500" dirty="0"/>
              <a:t>, Rosa </a:t>
            </a:r>
            <a:r>
              <a:rPr lang="en-US" sz="1500" dirty="0" smtClean="0"/>
              <a:t>Parks, Robert E. Lee, </a:t>
            </a:r>
            <a:r>
              <a:rPr lang="en-US" sz="1500" dirty="0"/>
              <a:t>Clara Barton, </a:t>
            </a:r>
          </a:p>
          <a:p>
            <a:pPr marL="1371600" indent="-1371600"/>
            <a:r>
              <a:rPr lang="en-US" sz="1500" dirty="0" smtClean="0"/>
              <a:t>	George H.W. Bush, King George IV, Dr. Watson</a:t>
            </a:r>
            <a:endParaRPr lang="en-US" sz="15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355848"/>
            <a:ext cx="2356264"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62985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ESFJ: </a:t>
            </a:r>
            <a:r>
              <a:rPr lang="en-US" i="1" dirty="0" smtClean="0"/>
              <a:t>The Provider</a:t>
            </a:r>
            <a:endParaRPr lang="en-US" i="1" dirty="0"/>
          </a:p>
        </p:txBody>
      </p:sp>
      <p:sp>
        <p:nvSpPr>
          <p:cNvPr id="9" name="Rounded Rectangle 8"/>
          <p:cNvSpPr/>
          <p:nvPr/>
        </p:nvSpPr>
        <p:spPr>
          <a:xfrm>
            <a:off x="304800" y="14478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E</a:t>
            </a:r>
            <a:r>
              <a:rPr lang="en-US" sz="2400" dirty="0" smtClean="0">
                <a:solidFill>
                  <a:schemeClr val="tx1"/>
                </a:solidFill>
              </a:rPr>
              <a:t>XTROVERTED:</a:t>
            </a:r>
          </a:p>
        </p:txBody>
      </p:sp>
      <p:sp>
        <p:nvSpPr>
          <p:cNvPr id="12" name="Rounded Rectangle 11"/>
          <p:cNvSpPr/>
          <p:nvPr/>
        </p:nvSpPr>
        <p:spPr>
          <a:xfrm>
            <a:off x="304800" y="28194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J</a:t>
            </a:r>
            <a:r>
              <a:rPr lang="en-US" sz="2400" dirty="0" smtClean="0">
                <a:solidFill>
                  <a:schemeClr val="tx1"/>
                </a:solidFill>
              </a:rPr>
              <a:t>UDGING</a:t>
            </a:r>
          </a:p>
        </p:txBody>
      </p:sp>
      <p:sp>
        <p:nvSpPr>
          <p:cNvPr id="13" name="Rounded Rectangle 12"/>
          <p:cNvSpPr/>
          <p:nvPr/>
        </p:nvSpPr>
        <p:spPr>
          <a:xfrm>
            <a:off x="304800" y="19050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S</a:t>
            </a:r>
            <a:r>
              <a:rPr lang="en-US" sz="2400" dirty="0" smtClean="0">
                <a:solidFill>
                  <a:schemeClr val="tx1"/>
                </a:solidFill>
              </a:rPr>
              <a:t>ENSING:</a:t>
            </a:r>
          </a:p>
        </p:txBody>
      </p:sp>
      <p:sp>
        <p:nvSpPr>
          <p:cNvPr id="14" name="Rounded Rectangle 13"/>
          <p:cNvSpPr/>
          <p:nvPr/>
        </p:nvSpPr>
        <p:spPr>
          <a:xfrm>
            <a:off x="304800" y="23622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F</a:t>
            </a:r>
            <a:r>
              <a:rPr lang="en-US" sz="2400" dirty="0" smtClean="0">
                <a:solidFill>
                  <a:schemeClr val="tx1"/>
                </a:solidFill>
              </a:rPr>
              <a:t>EELING</a:t>
            </a:r>
          </a:p>
        </p:txBody>
      </p:sp>
      <p:sp>
        <p:nvSpPr>
          <p:cNvPr id="25" name="TextBox 24"/>
          <p:cNvSpPr txBox="1"/>
          <p:nvPr/>
        </p:nvSpPr>
        <p:spPr>
          <a:xfrm>
            <a:off x="2667000" y="1447800"/>
            <a:ext cx="6172200" cy="369332"/>
          </a:xfrm>
          <a:prstGeom prst="rect">
            <a:avLst/>
          </a:prstGeom>
          <a:noFill/>
        </p:spPr>
        <p:txBody>
          <a:bodyPr wrap="square" rtlCol="0">
            <a:spAutoFit/>
          </a:bodyPr>
          <a:lstStyle/>
          <a:p>
            <a:r>
              <a:rPr lang="en-US" dirty="0" smtClean="0"/>
              <a:t>Friendly, Outgoing, Expressive, Communicative</a:t>
            </a:r>
            <a:endParaRPr lang="en-US" dirty="0"/>
          </a:p>
        </p:txBody>
      </p:sp>
      <p:sp>
        <p:nvSpPr>
          <p:cNvPr id="26" name="TextBox 25"/>
          <p:cNvSpPr txBox="1"/>
          <p:nvPr/>
        </p:nvSpPr>
        <p:spPr>
          <a:xfrm>
            <a:off x="2667000" y="1905000"/>
            <a:ext cx="6172200" cy="369332"/>
          </a:xfrm>
          <a:prstGeom prst="rect">
            <a:avLst/>
          </a:prstGeom>
          <a:noFill/>
        </p:spPr>
        <p:txBody>
          <a:bodyPr wrap="square" rtlCol="0">
            <a:spAutoFit/>
          </a:bodyPr>
          <a:lstStyle/>
          <a:p>
            <a:r>
              <a:rPr lang="en-US" dirty="0" smtClean="0"/>
              <a:t>Grounded, Hands-On, Traditional, Practical</a:t>
            </a:r>
            <a:endParaRPr lang="en-US" dirty="0"/>
          </a:p>
        </p:txBody>
      </p:sp>
      <p:sp>
        <p:nvSpPr>
          <p:cNvPr id="27" name="TextBox 26"/>
          <p:cNvSpPr txBox="1"/>
          <p:nvPr/>
        </p:nvSpPr>
        <p:spPr>
          <a:xfrm>
            <a:off x="2667000" y="2362200"/>
            <a:ext cx="6172200" cy="369332"/>
          </a:xfrm>
          <a:prstGeom prst="rect">
            <a:avLst/>
          </a:prstGeom>
          <a:noFill/>
        </p:spPr>
        <p:txBody>
          <a:bodyPr wrap="square" rtlCol="0">
            <a:spAutoFit/>
          </a:bodyPr>
          <a:lstStyle/>
          <a:p>
            <a:r>
              <a:rPr lang="en-US" dirty="0" smtClean="0"/>
              <a:t>Caring, Generous, Sensitive, Nurturing</a:t>
            </a:r>
            <a:endParaRPr lang="en-US" dirty="0"/>
          </a:p>
        </p:txBody>
      </p:sp>
      <p:sp>
        <p:nvSpPr>
          <p:cNvPr id="28" name="TextBox 27"/>
          <p:cNvSpPr txBox="1"/>
          <p:nvPr/>
        </p:nvSpPr>
        <p:spPr>
          <a:xfrm>
            <a:off x="2667000" y="2831068"/>
            <a:ext cx="6172200" cy="369332"/>
          </a:xfrm>
          <a:prstGeom prst="rect">
            <a:avLst/>
          </a:prstGeom>
          <a:noFill/>
        </p:spPr>
        <p:txBody>
          <a:bodyPr wrap="square" rtlCol="0">
            <a:spAutoFit/>
          </a:bodyPr>
          <a:lstStyle/>
          <a:p>
            <a:r>
              <a:rPr lang="en-US" dirty="0" smtClean="0"/>
              <a:t>Loyal, Organized, Conscientious, Disciplined</a:t>
            </a:r>
            <a:endParaRPr lang="en-US" dirty="0"/>
          </a:p>
        </p:txBody>
      </p:sp>
      <p:sp>
        <p:nvSpPr>
          <p:cNvPr id="17" name="TextBox 16"/>
          <p:cNvSpPr txBox="1"/>
          <p:nvPr/>
        </p:nvSpPr>
        <p:spPr>
          <a:xfrm>
            <a:off x="2743200" y="3328987"/>
            <a:ext cx="6172200" cy="2246769"/>
          </a:xfrm>
          <a:prstGeom prst="rect">
            <a:avLst/>
          </a:prstGeom>
          <a:noFill/>
        </p:spPr>
        <p:txBody>
          <a:bodyPr wrap="square" rtlCol="0">
            <a:spAutoFit/>
          </a:bodyPr>
          <a:lstStyle/>
          <a:p>
            <a:r>
              <a:rPr lang="en-US" sz="1400" b="1" i="1" dirty="0" smtClean="0"/>
              <a:t>Conscientious helpers</a:t>
            </a:r>
            <a:r>
              <a:rPr lang="en-US" sz="1400" dirty="0"/>
              <a:t>, sensitive to the needs of others, energetic, dedicated, attuned to emotional environment, considerate and attentive to the feelings and perceptions of others, </a:t>
            </a:r>
            <a:r>
              <a:rPr lang="en-US" sz="1400" dirty="0" smtClean="0"/>
              <a:t>take commitments seriously, high value on safety and security, strong team players, stable, loyal, </a:t>
            </a:r>
            <a:r>
              <a:rPr lang="en-US" sz="1400" dirty="0"/>
              <a:t>value loyalty and tradition, generous with their time, effort, and emotions, understand and try to address the needs of others, organized, strict moral code, seek harmony and cooperation, strong </a:t>
            </a:r>
            <a:r>
              <a:rPr lang="en-US" sz="1400" dirty="0" smtClean="0"/>
              <a:t>sense of personal </a:t>
            </a:r>
            <a:r>
              <a:rPr lang="en-US" sz="1400" dirty="0"/>
              <a:t>responsibility, enjoy routine, </a:t>
            </a:r>
            <a:r>
              <a:rPr lang="en-US" sz="1400" dirty="0" smtClean="0"/>
              <a:t>serious, devoted, </a:t>
            </a:r>
            <a:r>
              <a:rPr lang="en-US" sz="1400" dirty="0"/>
              <a:t>practical, productive, </a:t>
            </a:r>
            <a:r>
              <a:rPr lang="en-US" sz="1400" dirty="0" smtClean="0"/>
              <a:t>warmhearted, altruistic, sociable, perceptive.</a:t>
            </a:r>
            <a:endParaRPr lang="en-US" sz="1400" dirty="0"/>
          </a:p>
        </p:txBody>
      </p:sp>
      <p:sp>
        <p:nvSpPr>
          <p:cNvPr id="19" name="TextBox 18"/>
          <p:cNvSpPr txBox="1"/>
          <p:nvPr/>
        </p:nvSpPr>
        <p:spPr>
          <a:xfrm>
            <a:off x="304800" y="5791200"/>
            <a:ext cx="8610600" cy="569387"/>
          </a:xfrm>
          <a:prstGeom prst="rect">
            <a:avLst/>
          </a:prstGeom>
          <a:noFill/>
        </p:spPr>
        <p:txBody>
          <a:bodyPr wrap="square" rtlCol="0">
            <a:spAutoFit/>
          </a:bodyPr>
          <a:lstStyle/>
          <a:p>
            <a:pPr marL="1371600" indent="-1371600"/>
            <a:r>
              <a:rPr lang="en-US" sz="1600" b="1" dirty="0" smtClean="0"/>
              <a:t>Famous </a:t>
            </a:r>
            <a:r>
              <a:rPr lang="en-US" sz="1600" b="1" dirty="0"/>
              <a:t>E</a:t>
            </a:r>
            <a:r>
              <a:rPr lang="en-US" sz="1600" b="1" dirty="0" smtClean="0"/>
              <a:t>SFJs: </a:t>
            </a:r>
            <a:r>
              <a:rPr lang="en-US" sz="1500" dirty="0" smtClean="0"/>
              <a:t>Andrew Carnegie, Harry S. Truman, Pope Francis, </a:t>
            </a:r>
            <a:r>
              <a:rPr lang="en-US" sz="1500" dirty="0"/>
              <a:t>Gerald </a:t>
            </a:r>
            <a:r>
              <a:rPr lang="en-US" sz="1500" dirty="0" smtClean="0"/>
              <a:t>Ford, </a:t>
            </a:r>
            <a:r>
              <a:rPr lang="en-US" sz="1500" dirty="0"/>
              <a:t>Sam </a:t>
            </a:r>
            <a:r>
              <a:rPr lang="en-US" sz="1500" dirty="0" smtClean="0"/>
              <a:t>Walton, Colin Powell, Barbara Walters, Dave Thomas</a:t>
            </a:r>
            <a:endParaRPr lang="en-US" sz="1500"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355848"/>
            <a:ext cx="2353377"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08277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ISFP: </a:t>
            </a:r>
            <a:r>
              <a:rPr lang="en-US" i="1" dirty="0" smtClean="0"/>
              <a:t>The Composer</a:t>
            </a:r>
            <a:endParaRPr lang="en-US" i="1" dirty="0"/>
          </a:p>
        </p:txBody>
      </p:sp>
      <p:sp>
        <p:nvSpPr>
          <p:cNvPr id="9" name="Rounded Rectangle 8"/>
          <p:cNvSpPr/>
          <p:nvPr/>
        </p:nvSpPr>
        <p:spPr>
          <a:xfrm>
            <a:off x="304800" y="14478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I</a:t>
            </a:r>
            <a:r>
              <a:rPr lang="en-US" sz="2400" dirty="0" smtClean="0">
                <a:solidFill>
                  <a:schemeClr val="tx1"/>
                </a:solidFill>
              </a:rPr>
              <a:t>NTROVERTED:</a:t>
            </a:r>
          </a:p>
        </p:txBody>
      </p:sp>
      <p:sp>
        <p:nvSpPr>
          <p:cNvPr id="12" name="Rounded Rectangle 11"/>
          <p:cNvSpPr/>
          <p:nvPr/>
        </p:nvSpPr>
        <p:spPr>
          <a:xfrm>
            <a:off x="304800" y="28194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P</a:t>
            </a:r>
            <a:r>
              <a:rPr lang="en-US" sz="2400" dirty="0" smtClean="0">
                <a:solidFill>
                  <a:schemeClr val="tx1"/>
                </a:solidFill>
              </a:rPr>
              <a:t>ERCEIVING</a:t>
            </a:r>
          </a:p>
        </p:txBody>
      </p:sp>
      <p:sp>
        <p:nvSpPr>
          <p:cNvPr id="13" name="Rounded Rectangle 12"/>
          <p:cNvSpPr/>
          <p:nvPr/>
        </p:nvSpPr>
        <p:spPr>
          <a:xfrm>
            <a:off x="304800" y="19050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S</a:t>
            </a:r>
            <a:r>
              <a:rPr lang="en-US" sz="2400" dirty="0" smtClean="0">
                <a:solidFill>
                  <a:schemeClr val="tx1"/>
                </a:solidFill>
              </a:rPr>
              <a:t>ENSING:</a:t>
            </a:r>
          </a:p>
        </p:txBody>
      </p:sp>
      <p:sp>
        <p:nvSpPr>
          <p:cNvPr id="14" name="Rounded Rectangle 13"/>
          <p:cNvSpPr/>
          <p:nvPr/>
        </p:nvSpPr>
        <p:spPr>
          <a:xfrm>
            <a:off x="304800" y="23622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F</a:t>
            </a:r>
            <a:r>
              <a:rPr lang="en-US" sz="2400" dirty="0" smtClean="0">
                <a:solidFill>
                  <a:schemeClr val="tx1"/>
                </a:solidFill>
              </a:rPr>
              <a:t>EELING</a:t>
            </a:r>
          </a:p>
        </p:txBody>
      </p:sp>
      <p:sp>
        <p:nvSpPr>
          <p:cNvPr id="25" name="TextBox 24"/>
          <p:cNvSpPr txBox="1"/>
          <p:nvPr/>
        </p:nvSpPr>
        <p:spPr>
          <a:xfrm>
            <a:off x="2667000" y="1447800"/>
            <a:ext cx="6172200" cy="369332"/>
          </a:xfrm>
          <a:prstGeom prst="rect">
            <a:avLst/>
          </a:prstGeom>
          <a:noFill/>
        </p:spPr>
        <p:txBody>
          <a:bodyPr wrap="square" rtlCol="0">
            <a:spAutoFit/>
          </a:bodyPr>
          <a:lstStyle/>
          <a:p>
            <a:r>
              <a:rPr lang="en-US" dirty="0" smtClean="0"/>
              <a:t>Quiet, Modest, Calm, Gentle</a:t>
            </a:r>
            <a:endParaRPr lang="en-US" dirty="0"/>
          </a:p>
        </p:txBody>
      </p:sp>
      <p:sp>
        <p:nvSpPr>
          <p:cNvPr id="26" name="TextBox 25"/>
          <p:cNvSpPr txBox="1"/>
          <p:nvPr/>
        </p:nvSpPr>
        <p:spPr>
          <a:xfrm>
            <a:off x="2667000" y="1905000"/>
            <a:ext cx="6172200" cy="369332"/>
          </a:xfrm>
          <a:prstGeom prst="rect">
            <a:avLst/>
          </a:prstGeom>
          <a:noFill/>
        </p:spPr>
        <p:txBody>
          <a:bodyPr wrap="square" rtlCol="0">
            <a:spAutoFit/>
          </a:bodyPr>
          <a:lstStyle/>
          <a:p>
            <a:r>
              <a:rPr lang="en-US" dirty="0" smtClean="0"/>
              <a:t>Practical, Observant, Hands-On, Grounded</a:t>
            </a:r>
            <a:endParaRPr lang="en-US" dirty="0"/>
          </a:p>
        </p:txBody>
      </p:sp>
      <p:sp>
        <p:nvSpPr>
          <p:cNvPr id="27" name="TextBox 26"/>
          <p:cNvSpPr txBox="1"/>
          <p:nvPr/>
        </p:nvSpPr>
        <p:spPr>
          <a:xfrm>
            <a:off x="2667000" y="2362200"/>
            <a:ext cx="6172200" cy="369332"/>
          </a:xfrm>
          <a:prstGeom prst="rect">
            <a:avLst/>
          </a:prstGeom>
          <a:noFill/>
        </p:spPr>
        <p:txBody>
          <a:bodyPr wrap="square" rtlCol="0">
            <a:spAutoFit/>
          </a:bodyPr>
          <a:lstStyle/>
          <a:p>
            <a:r>
              <a:rPr lang="en-US" dirty="0" smtClean="0"/>
              <a:t>Attentive, Kind, Sensitive, Accepting</a:t>
            </a:r>
            <a:endParaRPr lang="en-US" dirty="0"/>
          </a:p>
        </p:txBody>
      </p:sp>
      <p:sp>
        <p:nvSpPr>
          <p:cNvPr id="28" name="TextBox 27"/>
          <p:cNvSpPr txBox="1"/>
          <p:nvPr/>
        </p:nvSpPr>
        <p:spPr>
          <a:xfrm>
            <a:off x="2667000" y="2831068"/>
            <a:ext cx="6172200" cy="369332"/>
          </a:xfrm>
          <a:prstGeom prst="rect">
            <a:avLst/>
          </a:prstGeom>
          <a:noFill/>
        </p:spPr>
        <p:txBody>
          <a:bodyPr wrap="square" rtlCol="0">
            <a:spAutoFit/>
          </a:bodyPr>
          <a:lstStyle/>
          <a:p>
            <a:r>
              <a:rPr lang="en-US" dirty="0" smtClean="0"/>
              <a:t>Flexible, Spontaneous, Easygoing, Responsive</a:t>
            </a:r>
            <a:endParaRPr lang="en-US" dirty="0"/>
          </a:p>
        </p:txBody>
      </p:sp>
      <p:sp>
        <p:nvSpPr>
          <p:cNvPr id="17" name="TextBox 16"/>
          <p:cNvSpPr txBox="1"/>
          <p:nvPr/>
        </p:nvSpPr>
        <p:spPr>
          <a:xfrm>
            <a:off x="2743200" y="3328987"/>
            <a:ext cx="6172200" cy="2246769"/>
          </a:xfrm>
          <a:prstGeom prst="rect">
            <a:avLst/>
          </a:prstGeom>
          <a:noFill/>
        </p:spPr>
        <p:txBody>
          <a:bodyPr wrap="square" rtlCol="0">
            <a:spAutoFit/>
          </a:bodyPr>
          <a:lstStyle/>
          <a:p>
            <a:r>
              <a:rPr lang="en-US" sz="1400" b="1" i="1" dirty="0" smtClean="0"/>
              <a:t>Gentle caretakers</a:t>
            </a:r>
            <a:r>
              <a:rPr lang="en-US" sz="1400" dirty="0"/>
              <a:t>, cheerful, spontaneous, go with the flow, quiet, unassuming, enjoy the present moment, strong aesthetic sense, seek out beauty in their surroundings, attuned to sensory experience, often have a natural talent for the arts, tolerant, nonjudgmental,  deeply loyal to the people and causes that matter to them, accept and support others, ultimately guided by their own core values, accommodating, modest, may underestimate themselves, avoid the spotlight, prefer supporting roles, sensitive, responsive, step in to do what needs to be done and are satisfied by their personal sense of being helpful to others.</a:t>
            </a:r>
          </a:p>
        </p:txBody>
      </p:sp>
      <p:sp>
        <p:nvSpPr>
          <p:cNvPr id="19" name="TextBox 18"/>
          <p:cNvSpPr txBox="1"/>
          <p:nvPr/>
        </p:nvSpPr>
        <p:spPr>
          <a:xfrm>
            <a:off x="304800" y="5791200"/>
            <a:ext cx="8534400" cy="569387"/>
          </a:xfrm>
          <a:prstGeom prst="rect">
            <a:avLst/>
          </a:prstGeom>
          <a:noFill/>
        </p:spPr>
        <p:txBody>
          <a:bodyPr wrap="square" rtlCol="0">
            <a:spAutoFit/>
          </a:bodyPr>
          <a:lstStyle/>
          <a:p>
            <a:pPr marL="1371600" indent="-1371600"/>
            <a:r>
              <a:rPr lang="en-US" sz="1600" b="1" dirty="0" smtClean="0"/>
              <a:t>Famous ISFPs: </a:t>
            </a:r>
            <a:r>
              <a:rPr lang="en-US" sz="1500" dirty="0" smtClean="0"/>
              <a:t>Jacqueline Kennedy Onassis, Princess Diana, Jonathan </a:t>
            </a:r>
            <a:r>
              <a:rPr lang="en-US" sz="1500" dirty="0" err="1" smtClean="0"/>
              <a:t>Ive</a:t>
            </a:r>
            <a:r>
              <a:rPr lang="en-US" sz="1500" dirty="0" smtClean="0"/>
              <a:t>, Sofia Coppola</a:t>
            </a:r>
            <a:r>
              <a:rPr lang="en-US" sz="1500" dirty="0"/>
              <a:t>, Bob </a:t>
            </a:r>
            <a:r>
              <a:rPr lang="en-US" sz="1500" dirty="0" smtClean="0"/>
              <a:t>Dylan, Steven Spielberg, Wolfgang </a:t>
            </a:r>
            <a:endParaRPr lang="en-US" sz="1500"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816" y="3355848"/>
            <a:ext cx="2359152"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17657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ESFP: </a:t>
            </a:r>
            <a:r>
              <a:rPr lang="en-US" i="1" dirty="0" smtClean="0"/>
              <a:t>The Performer</a:t>
            </a:r>
            <a:endParaRPr lang="en-US" i="1" dirty="0"/>
          </a:p>
        </p:txBody>
      </p:sp>
      <p:sp>
        <p:nvSpPr>
          <p:cNvPr id="9" name="Rounded Rectangle 8"/>
          <p:cNvSpPr/>
          <p:nvPr/>
        </p:nvSpPr>
        <p:spPr>
          <a:xfrm>
            <a:off x="304800" y="14478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E</a:t>
            </a:r>
            <a:r>
              <a:rPr lang="en-US" sz="2400" dirty="0" smtClean="0">
                <a:solidFill>
                  <a:schemeClr val="tx1"/>
                </a:solidFill>
              </a:rPr>
              <a:t>XTROVERTED:</a:t>
            </a:r>
          </a:p>
        </p:txBody>
      </p:sp>
      <p:sp>
        <p:nvSpPr>
          <p:cNvPr id="12" name="Rounded Rectangle 11"/>
          <p:cNvSpPr/>
          <p:nvPr/>
        </p:nvSpPr>
        <p:spPr>
          <a:xfrm>
            <a:off x="304800" y="28194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P</a:t>
            </a:r>
            <a:r>
              <a:rPr lang="en-US" sz="2400" dirty="0" smtClean="0">
                <a:solidFill>
                  <a:schemeClr val="tx1"/>
                </a:solidFill>
              </a:rPr>
              <a:t>ERCEIVING</a:t>
            </a:r>
          </a:p>
        </p:txBody>
      </p:sp>
      <p:sp>
        <p:nvSpPr>
          <p:cNvPr id="13" name="Rounded Rectangle 12"/>
          <p:cNvSpPr/>
          <p:nvPr/>
        </p:nvSpPr>
        <p:spPr>
          <a:xfrm>
            <a:off x="304800" y="19050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S</a:t>
            </a:r>
            <a:r>
              <a:rPr lang="en-US" sz="2400" dirty="0" smtClean="0">
                <a:solidFill>
                  <a:schemeClr val="tx1"/>
                </a:solidFill>
              </a:rPr>
              <a:t>ENSING:</a:t>
            </a:r>
          </a:p>
        </p:txBody>
      </p:sp>
      <p:sp>
        <p:nvSpPr>
          <p:cNvPr id="14" name="Rounded Rectangle 13"/>
          <p:cNvSpPr/>
          <p:nvPr/>
        </p:nvSpPr>
        <p:spPr>
          <a:xfrm>
            <a:off x="304800" y="23622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F</a:t>
            </a:r>
            <a:r>
              <a:rPr lang="en-US" sz="2400" dirty="0" smtClean="0">
                <a:solidFill>
                  <a:schemeClr val="tx1"/>
                </a:solidFill>
              </a:rPr>
              <a:t>EELING</a:t>
            </a:r>
          </a:p>
        </p:txBody>
      </p:sp>
      <p:sp>
        <p:nvSpPr>
          <p:cNvPr id="25" name="TextBox 24"/>
          <p:cNvSpPr txBox="1"/>
          <p:nvPr/>
        </p:nvSpPr>
        <p:spPr>
          <a:xfrm>
            <a:off x="2667000" y="1447800"/>
            <a:ext cx="6172200" cy="369332"/>
          </a:xfrm>
          <a:prstGeom prst="rect">
            <a:avLst/>
          </a:prstGeom>
          <a:noFill/>
        </p:spPr>
        <p:txBody>
          <a:bodyPr wrap="square" rtlCol="0">
            <a:spAutoFit/>
          </a:bodyPr>
          <a:lstStyle/>
          <a:p>
            <a:r>
              <a:rPr lang="en-US" dirty="0" smtClean="0"/>
              <a:t>Enthusiastic, Friendly, Lively, Vivacious</a:t>
            </a:r>
            <a:endParaRPr lang="en-US" dirty="0"/>
          </a:p>
        </p:txBody>
      </p:sp>
      <p:sp>
        <p:nvSpPr>
          <p:cNvPr id="26" name="TextBox 25"/>
          <p:cNvSpPr txBox="1"/>
          <p:nvPr/>
        </p:nvSpPr>
        <p:spPr>
          <a:xfrm>
            <a:off x="2667000" y="1905000"/>
            <a:ext cx="6172200" cy="369332"/>
          </a:xfrm>
          <a:prstGeom prst="rect">
            <a:avLst/>
          </a:prstGeom>
          <a:noFill/>
        </p:spPr>
        <p:txBody>
          <a:bodyPr wrap="square" rtlCol="0">
            <a:spAutoFit/>
          </a:bodyPr>
          <a:lstStyle/>
          <a:p>
            <a:r>
              <a:rPr lang="en-US" dirty="0" smtClean="0"/>
              <a:t>Down-to-Earth, Practical, Observant, Sensual</a:t>
            </a:r>
            <a:endParaRPr lang="en-US" dirty="0"/>
          </a:p>
        </p:txBody>
      </p:sp>
      <p:sp>
        <p:nvSpPr>
          <p:cNvPr id="27" name="TextBox 26"/>
          <p:cNvSpPr txBox="1"/>
          <p:nvPr/>
        </p:nvSpPr>
        <p:spPr>
          <a:xfrm>
            <a:off x="2667000" y="2362200"/>
            <a:ext cx="6172200" cy="369332"/>
          </a:xfrm>
          <a:prstGeom prst="rect">
            <a:avLst/>
          </a:prstGeom>
          <a:noFill/>
        </p:spPr>
        <p:txBody>
          <a:bodyPr wrap="square" rtlCol="0">
            <a:spAutoFit/>
          </a:bodyPr>
          <a:lstStyle/>
          <a:p>
            <a:r>
              <a:rPr lang="en-US" dirty="0" smtClean="0"/>
              <a:t>Warm, Caring, Expressive, Personable</a:t>
            </a:r>
            <a:endParaRPr lang="en-US" dirty="0"/>
          </a:p>
        </p:txBody>
      </p:sp>
      <p:sp>
        <p:nvSpPr>
          <p:cNvPr id="28" name="TextBox 27"/>
          <p:cNvSpPr txBox="1"/>
          <p:nvPr/>
        </p:nvSpPr>
        <p:spPr>
          <a:xfrm>
            <a:off x="2667000" y="2831068"/>
            <a:ext cx="6172200" cy="369332"/>
          </a:xfrm>
          <a:prstGeom prst="rect">
            <a:avLst/>
          </a:prstGeom>
          <a:noFill/>
        </p:spPr>
        <p:txBody>
          <a:bodyPr wrap="square" rtlCol="0">
            <a:spAutoFit/>
          </a:bodyPr>
          <a:lstStyle/>
          <a:p>
            <a:r>
              <a:rPr lang="en-US" dirty="0" smtClean="0"/>
              <a:t>Playful, Spontaneous, Responsive, Casual</a:t>
            </a:r>
            <a:endParaRPr lang="en-US" dirty="0"/>
          </a:p>
        </p:txBody>
      </p:sp>
      <p:sp>
        <p:nvSpPr>
          <p:cNvPr id="17" name="TextBox 16"/>
          <p:cNvSpPr txBox="1"/>
          <p:nvPr/>
        </p:nvSpPr>
        <p:spPr>
          <a:xfrm>
            <a:off x="2743200" y="3328987"/>
            <a:ext cx="6172200" cy="2246769"/>
          </a:xfrm>
          <a:prstGeom prst="rect">
            <a:avLst/>
          </a:prstGeom>
          <a:noFill/>
        </p:spPr>
        <p:txBody>
          <a:bodyPr wrap="square" rtlCol="0">
            <a:spAutoFit/>
          </a:bodyPr>
          <a:lstStyle/>
          <a:p>
            <a:r>
              <a:rPr lang="en-US" sz="1400" b="1" i="1" dirty="0" smtClean="0"/>
              <a:t>Vivacious entertainers</a:t>
            </a:r>
            <a:r>
              <a:rPr lang="en-US" sz="1400" dirty="0" smtClean="0"/>
              <a:t>, charming, engaging, spontaneous, energetic, people-oriented, fun-loving, warm, talkative, contagious enthusiasm for life, outgoing, friendly, accepting, flexible, like to be in the middle of the action and the center of attention, have a playful, open sense of humor, like to keep busy, can become overextended, practical, down-to-Earth, grounded in reality, strong aesthetic sense, keenly aware of the facts and details in their environment, especially as they pertain to people, observant, responsive in offering assistance, adapt readily to new people and environments, enjoy helping other people, especially in practical, tangible ways. </a:t>
            </a:r>
            <a:endParaRPr lang="en-US" sz="1400" dirty="0"/>
          </a:p>
        </p:txBody>
      </p:sp>
      <p:sp>
        <p:nvSpPr>
          <p:cNvPr id="19" name="TextBox 18"/>
          <p:cNvSpPr txBox="1"/>
          <p:nvPr/>
        </p:nvSpPr>
        <p:spPr>
          <a:xfrm>
            <a:off x="304800" y="5791200"/>
            <a:ext cx="8534400" cy="569387"/>
          </a:xfrm>
          <a:prstGeom prst="rect">
            <a:avLst/>
          </a:prstGeom>
          <a:noFill/>
        </p:spPr>
        <p:txBody>
          <a:bodyPr wrap="square" rtlCol="0">
            <a:spAutoFit/>
          </a:bodyPr>
          <a:lstStyle/>
          <a:p>
            <a:pPr marL="1427163" indent="-1427163"/>
            <a:r>
              <a:rPr lang="en-US" sz="1600" b="1" dirty="0" smtClean="0"/>
              <a:t>Famous ESFPs: </a:t>
            </a:r>
            <a:r>
              <a:rPr lang="en-US" sz="1500" dirty="0" smtClean="0"/>
              <a:t>Bill Clinton, John F. Kennedy, Ronald Reagan, Richard Branson, Larry Ellison</a:t>
            </a:r>
            <a:r>
              <a:rPr lang="en-US" sz="1500" dirty="0"/>
              <a:t>, Magic </a:t>
            </a:r>
            <a:r>
              <a:rPr lang="en-US" sz="1500" dirty="0" smtClean="0"/>
              <a:t>Johnson, Marilyn Monroe, Paul McCartney</a:t>
            </a:r>
            <a:endParaRPr lang="en-US" sz="1500"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666" y="3355848"/>
            <a:ext cx="2350468"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23804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sz="quarter" idx="1"/>
          </p:nvPr>
        </p:nvSpPr>
        <p:spPr/>
        <p:txBody>
          <a:bodyPr/>
          <a:lstStyle/>
          <a:p>
            <a:r>
              <a:rPr lang="en-US" dirty="0" smtClean="0"/>
              <a:t>Myers Briggs</a:t>
            </a:r>
          </a:p>
          <a:p>
            <a:pPr lvl="1"/>
            <a:r>
              <a:rPr lang="en-US" dirty="0" smtClean="0">
                <a:hlinkClick r:id="rId2"/>
              </a:rPr>
              <a:t>www.typefinder.com/view/types</a:t>
            </a:r>
            <a:endParaRPr lang="en-US" dirty="0" smtClean="0"/>
          </a:p>
          <a:p>
            <a:pPr lvl="1"/>
            <a:r>
              <a:rPr lang="en-US" dirty="0" smtClean="0">
                <a:hlinkClick r:id="rId3"/>
              </a:rPr>
              <a:t>www.myersbriggs.org/</a:t>
            </a:r>
            <a:endParaRPr lang="en-US" dirty="0" smtClean="0"/>
          </a:p>
          <a:p>
            <a:pPr lvl="1"/>
            <a:r>
              <a:rPr lang="en-US" dirty="0" smtClean="0">
                <a:hlinkClick r:id="rId4"/>
              </a:rPr>
              <a:t>http://kindredgrace.com/mbti/</a:t>
            </a:r>
            <a:endParaRPr lang="en-US" dirty="0" smtClean="0"/>
          </a:p>
          <a:p>
            <a:pPr lvl="1"/>
            <a:r>
              <a:rPr lang="en-US" dirty="0" smtClean="0">
                <a:hlinkClick r:id="rId5"/>
              </a:rPr>
              <a:t>www.celebritytypes.com/</a:t>
            </a:r>
            <a:endParaRPr lang="en-US" dirty="0" smtClean="0"/>
          </a:p>
          <a:p>
            <a:pPr lvl="1"/>
            <a:endParaRPr lang="en-US" dirty="0" smtClean="0"/>
          </a:p>
          <a:p>
            <a:r>
              <a:rPr lang="en-US" dirty="0" smtClean="0"/>
              <a:t>4D System</a:t>
            </a:r>
          </a:p>
          <a:p>
            <a:pPr lvl="1"/>
            <a:r>
              <a:rPr lang="en-US" dirty="0" smtClean="0">
                <a:hlinkClick r:id="rId6"/>
              </a:rPr>
              <a:t>http://www.4-dsystems.com/ </a:t>
            </a:r>
            <a:endParaRPr lang="en-US" dirty="0" smtClean="0"/>
          </a:p>
          <a:p>
            <a:pPr lvl="1"/>
            <a:r>
              <a:rPr lang="en-US" dirty="0" smtClean="0">
                <a:hlinkClick r:id="rId7"/>
              </a:rPr>
              <a:t>http://faculty.winthrop.edu/olsena/CSCI475/How%20Nasa%20Builds%20Teams%20%204D%20system.pdf</a:t>
            </a: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z="1800" dirty="0" smtClean="0"/>
              <a:t>How NASA Builds Teams</a:t>
            </a:r>
          </a:p>
          <a:p>
            <a:r>
              <a:rPr lang="en-US" i="1" dirty="0" smtClean="0"/>
              <a:t>Mission Critical Soft Skills for Scientists, Engineers, and Project teams</a:t>
            </a:r>
            <a:endParaRPr lang="en-US" i="1" dirty="0"/>
          </a:p>
        </p:txBody>
      </p:sp>
      <p:sp>
        <p:nvSpPr>
          <p:cNvPr id="2" name="Title 1"/>
          <p:cNvSpPr>
            <a:spLocks noGrp="1"/>
          </p:cNvSpPr>
          <p:nvPr>
            <p:ph type="ctrTitle"/>
          </p:nvPr>
        </p:nvSpPr>
        <p:spPr/>
        <p:txBody>
          <a:bodyPr/>
          <a:lstStyle/>
          <a:p>
            <a:r>
              <a:rPr lang="en-US" dirty="0" smtClean="0"/>
              <a:t>NASA’s 4D System</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t="10799"/>
          <a:stretch>
            <a:fillRect/>
          </a:stretch>
        </p:blipFill>
        <p:spPr>
          <a:xfrm>
            <a:off x="3194297" y="4191000"/>
            <a:ext cx="2825503" cy="1524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Innate Deciding Preference </a:t>
            </a:r>
            <a:endParaRPr lang="en-US" dirty="0"/>
          </a:p>
        </p:txBody>
      </p:sp>
      <p:sp>
        <p:nvSpPr>
          <p:cNvPr id="7" name="Rectangle 6"/>
          <p:cNvSpPr/>
          <p:nvPr/>
        </p:nvSpPr>
        <p:spPr>
          <a:xfrm>
            <a:off x="411480" y="2514600"/>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Prefer to act on “what feels right”?</a:t>
            </a:r>
            <a:endParaRPr lang="en-US" sz="1000" dirty="0" smtClean="0">
              <a:solidFill>
                <a:schemeClr val="tx1"/>
              </a:solidFill>
            </a:endParaRPr>
          </a:p>
        </p:txBody>
      </p:sp>
      <p:sp>
        <p:nvSpPr>
          <p:cNvPr id="11" name="Rectangle 10"/>
          <p:cNvSpPr/>
          <p:nvPr/>
        </p:nvSpPr>
        <p:spPr>
          <a:xfrm>
            <a:off x="411480" y="1600200"/>
            <a:ext cx="347472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EMOTIONAL</a:t>
            </a:r>
            <a:endParaRPr lang="en-US" sz="1200" b="1" dirty="0">
              <a:solidFill>
                <a:schemeClr val="tx1"/>
              </a:solidFill>
            </a:endParaRPr>
          </a:p>
        </p:txBody>
      </p:sp>
      <p:sp>
        <p:nvSpPr>
          <p:cNvPr id="12" name="Rectangle 11"/>
          <p:cNvSpPr/>
          <p:nvPr/>
        </p:nvSpPr>
        <p:spPr>
          <a:xfrm>
            <a:off x="411480" y="1905000"/>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Harmony is intrinsically valuable?</a:t>
            </a:r>
            <a:endParaRPr lang="en-US" sz="1000" dirty="0">
              <a:solidFill>
                <a:schemeClr val="tx1"/>
              </a:solidFill>
            </a:endParaRPr>
          </a:p>
        </p:txBody>
      </p:sp>
      <p:sp>
        <p:nvSpPr>
          <p:cNvPr id="15" name="Rectangle 14"/>
          <p:cNvSpPr/>
          <p:nvPr/>
        </p:nvSpPr>
        <p:spPr>
          <a:xfrm>
            <a:off x="411480" y="4953000"/>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First, trust my heart?</a:t>
            </a:r>
            <a:endParaRPr lang="en-US" sz="1000" dirty="0">
              <a:solidFill>
                <a:schemeClr val="tx1"/>
              </a:solidFill>
            </a:endParaRPr>
          </a:p>
        </p:txBody>
      </p:sp>
      <p:sp>
        <p:nvSpPr>
          <p:cNvPr id="16" name="Rectangle 15"/>
          <p:cNvSpPr/>
          <p:nvPr/>
        </p:nvSpPr>
        <p:spPr>
          <a:xfrm>
            <a:off x="411480" y="3733800"/>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Prefer harmonious relationships?</a:t>
            </a:r>
            <a:endParaRPr lang="en-US" sz="1000" dirty="0">
              <a:solidFill>
                <a:schemeClr val="tx1"/>
              </a:solidFill>
            </a:endParaRPr>
          </a:p>
        </p:txBody>
      </p:sp>
      <p:sp>
        <p:nvSpPr>
          <p:cNvPr id="19" name="Rectangle 18"/>
          <p:cNvSpPr/>
          <p:nvPr/>
        </p:nvSpPr>
        <p:spPr>
          <a:xfrm>
            <a:off x="411480" y="3124200"/>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Consider the people first?</a:t>
            </a:r>
            <a:endParaRPr lang="en-US" sz="1000" dirty="0">
              <a:solidFill>
                <a:schemeClr val="tx1"/>
              </a:solidFill>
            </a:endParaRPr>
          </a:p>
        </p:txBody>
      </p:sp>
      <p:sp>
        <p:nvSpPr>
          <p:cNvPr id="20" name="Rectangle 19"/>
          <p:cNvSpPr/>
          <p:nvPr/>
        </p:nvSpPr>
        <p:spPr>
          <a:xfrm>
            <a:off x="411480" y="5562600"/>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Intolerant of conflict?</a:t>
            </a:r>
            <a:endParaRPr lang="en-US" sz="1000" dirty="0">
              <a:solidFill>
                <a:schemeClr val="tx1"/>
              </a:solidFill>
            </a:endParaRPr>
          </a:p>
        </p:txBody>
      </p:sp>
      <p:sp>
        <p:nvSpPr>
          <p:cNvPr id="21" name="Rectangle 20"/>
          <p:cNvSpPr/>
          <p:nvPr/>
        </p:nvSpPr>
        <p:spPr>
          <a:xfrm>
            <a:off x="411480" y="4343400"/>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Decide through consensus?</a:t>
            </a:r>
            <a:endParaRPr lang="en-US" sz="1000" dirty="0">
              <a:solidFill>
                <a:schemeClr val="tx1"/>
              </a:solidFill>
            </a:endParaRPr>
          </a:p>
        </p:txBody>
      </p:sp>
      <p:sp>
        <p:nvSpPr>
          <p:cNvPr id="28" name="Rectangle 27"/>
          <p:cNvSpPr/>
          <p:nvPr/>
        </p:nvSpPr>
        <p:spPr>
          <a:xfrm>
            <a:off x="5181600" y="3124200"/>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Consider the task first?</a:t>
            </a:r>
            <a:endParaRPr lang="en-US" sz="1000" dirty="0">
              <a:solidFill>
                <a:schemeClr val="tx1"/>
              </a:solidFill>
            </a:endParaRPr>
          </a:p>
        </p:txBody>
      </p:sp>
      <p:sp>
        <p:nvSpPr>
          <p:cNvPr id="29" name="Rectangle 28"/>
          <p:cNvSpPr/>
          <p:nvPr/>
        </p:nvSpPr>
        <p:spPr>
          <a:xfrm>
            <a:off x="5181600" y="1905000"/>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Harmony is a means to an end?</a:t>
            </a:r>
            <a:endParaRPr lang="en-US" sz="1000" dirty="0">
              <a:solidFill>
                <a:schemeClr val="tx1"/>
              </a:solidFill>
            </a:endParaRPr>
          </a:p>
        </p:txBody>
      </p:sp>
      <p:sp>
        <p:nvSpPr>
          <p:cNvPr id="30" name="Rectangle 29"/>
          <p:cNvSpPr/>
          <p:nvPr/>
        </p:nvSpPr>
        <p:spPr>
          <a:xfrm>
            <a:off x="5181600" y="1600200"/>
            <a:ext cx="347472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LOGICAL</a:t>
            </a:r>
            <a:endParaRPr lang="en-US" sz="1200" b="1" dirty="0">
              <a:solidFill>
                <a:schemeClr val="tx1"/>
              </a:solidFill>
            </a:endParaRPr>
          </a:p>
        </p:txBody>
      </p:sp>
      <p:sp>
        <p:nvSpPr>
          <p:cNvPr id="31" name="Rectangle 30"/>
          <p:cNvSpPr/>
          <p:nvPr/>
        </p:nvSpPr>
        <p:spPr>
          <a:xfrm>
            <a:off x="5181600" y="3733800"/>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Prefer being right?</a:t>
            </a:r>
            <a:endParaRPr lang="en-US" sz="1000" dirty="0">
              <a:solidFill>
                <a:schemeClr val="tx1"/>
              </a:solidFill>
            </a:endParaRPr>
          </a:p>
        </p:txBody>
      </p:sp>
      <p:sp>
        <p:nvSpPr>
          <p:cNvPr id="32" name="Rectangle 31"/>
          <p:cNvSpPr/>
          <p:nvPr/>
        </p:nvSpPr>
        <p:spPr>
          <a:xfrm>
            <a:off x="5181600" y="2514600"/>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Prefer to act on “what’s logical”?</a:t>
            </a:r>
            <a:endParaRPr lang="en-US" sz="1000" dirty="0">
              <a:solidFill>
                <a:schemeClr val="tx1"/>
              </a:solidFill>
            </a:endParaRPr>
          </a:p>
        </p:txBody>
      </p:sp>
      <p:sp>
        <p:nvSpPr>
          <p:cNvPr id="33" name="Rectangle 32"/>
          <p:cNvSpPr/>
          <p:nvPr/>
        </p:nvSpPr>
        <p:spPr>
          <a:xfrm>
            <a:off x="5181600" y="4953000"/>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First, trust my head?</a:t>
            </a:r>
            <a:endParaRPr lang="en-US" sz="1000" dirty="0">
              <a:solidFill>
                <a:schemeClr val="tx1"/>
              </a:solidFill>
            </a:endParaRPr>
          </a:p>
        </p:txBody>
      </p:sp>
      <p:sp>
        <p:nvSpPr>
          <p:cNvPr id="34" name="Rectangle 33"/>
          <p:cNvSpPr/>
          <p:nvPr/>
        </p:nvSpPr>
        <p:spPr>
          <a:xfrm>
            <a:off x="5181600" y="5562600"/>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OK with conflict?</a:t>
            </a:r>
            <a:endParaRPr lang="en-US" sz="1000" dirty="0">
              <a:solidFill>
                <a:schemeClr val="tx1"/>
              </a:solidFill>
            </a:endParaRPr>
          </a:p>
        </p:txBody>
      </p:sp>
      <p:sp>
        <p:nvSpPr>
          <p:cNvPr id="35" name="Rectangle 34"/>
          <p:cNvSpPr/>
          <p:nvPr/>
        </p:nvSpPr>
        <p:spPr>
          <a:xfrm>
            <a:off x="5181600" y="4343400"/>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Decide with my own thinking?</a:t>
            </a:r>
            <a:endParaRPr lang="en-US" sz="1000" dirty="0">
              <a:solidFill>
                <a:schemeClr val="tx1"/>
              </a:solidFill>
            </a:endParaRPr>
          </a:p>
        </p:txBody>
      </p:sp>
      <p:cxnSp>
        <p:nvCxnSpPr>
          <p:cNvPr id="4" name="Straight Arrow Connector 3"/>
          <p:cNvCxnSpPr>
            <a:endCxn id="29" idx="1"/>
          </p:cNvCxnSpPr>
          <p:nvPr/>
        </p:nvCxnSpPr>
        <p:spPr>
          <a:xfrm>
            <a:off x="3886200" y="2209800"/>
            <a:ext cx="1295400" cy="0"/>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191" name="Straight Arrow Connector 190"/>
          <p:cNvCxnSpPr/>
          <p:nvPr/>
        </p:nvCxnSpPr>
        <p:spPr>
          <a:xfrm>
            <a:off x="3886200" y="2819400"/>
            <a:ext cx="1295400" cy="0"/>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192" name="Straight Arrow Connector 191"/>
          <p:cNvCxnSpPr/>
          <p:nvPr/>
        </p:nvCxnSpPr>
        <p:spPr>
          <a:xfrm>
            <a:off x="3881751" y="3438525"/>
            <a:ext cx="1295400" cy="0"/>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193" name="Straight Arrow Connector 192"/>
          <p:cNvCxnSpPr/>
          <p:nvPr/>
        </p:nvCxnSpPr>
        <p:spPr>
          <a:xfrm>
            <a:off x="3886200" y="4038600"/>
            <a:ext cx="1295400" cy="0"/>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194" name="Straight Arrow Connector 193"/>
          <p:cNvCxnSpPr/>
          <p:nvPr/>
        </p:nvCxnSpPr>
        <p:spPr>
          <a:xfrm>
            <a:off x="3886200" y="4648200"/>
            <a:ext cx="1295400" cy="0"/>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195" name="Straight Arrow Connector 194"/>
          <p:cNvCxnSpPr/>
          <p:nvPr/>
        </p:nvCxnSpPr>
        <p:spPr>
          <a:xfrm>
            <a:off x="3886200" y="5257800"/>
            <a:ext cx="1295400" cy="0"/>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196" name="Straight Arrow Connector 195"/>
          <p:cNvCxnSpPr/>
          <p:nvPr/>
        </p:nvCxnSpPr>
        <p:spPr>
          <a:xfrm>
            <a:off x="3881751" y="5867400"/>
            <a:ext cx="1295400" cy="0"/>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197" name="TextBox 196"/>
          <p:cNvSpPr txBox="1"/>
          <p:nvPr/>
        </p:nvSpPr>
        <p:spPr>
          <a:xfrm>
            <a:off x="4267200" y="1828800"/>
            <a:ext cx="524503" cy="369332"/>
          </a:xfrm>
          <a:prstGeom prst="rect">
            <a:avLst/>
          </a:prstGeom>
          <a:noFill/>
        </p:spPr>
        <p:txBody>
          <a:bodyPr wrap="none" rtlCol="0">
            <a:spAutoFit/>
          </a:bodyPr>
          <a:lstStyle/>
          <a:p>
            <a:r>
              <a:rPr lang="en-US" dirty="0" smtClean="0"/>
              <a:t>OR</a:t>
            </a:r>
            <a:endParaRPr lang="en-US" dirty="0"/>
          </a:p>
        </p:txBody>
      </p:sp>
      <p:sp>
        <p:nvSpPr>
          <p:cNvPr id="198" name="TextBox 197"/>
          <p:cNvSpPr txBox="1"/>
          <p:nvPr/>
        </p:nvSpPr>
        <p:spPr>
          <a:xfrm>
            <a:off x="4271648" y="2450068"/>
            <a:ext cx="524503" cy="369332"/>
          </a:xfrm>
          <a:prstGeom prst="rect">
            <a:avLst/>
          </a:prstGeom>
          <a:noFill/>
        </p:spPr>
        <p:txBody>
          <a:bodyPr wrap="none" rtlCol="0">
            <a:spAutoFit/>
          </a:bodyPr>
          <a:lstStyle/>
          <a:p>
            <a:r>
              <a:rPr lang="en-US" dirty="0" smtClean="0"/>
              <a:t>OR</a:t>
            </a:r>
            <a:endParaRPr lang="en-US" dirty="0"/>
          </a:p>
        </p:txBody>
      </p:sp>
      <p:sp>
        <p:nvSpPr>
          <p:cNvPr id="199" name="TextBox 198"/>
          <p:cNvSpPr txBox="1"/>
          <p:nvPr/>
        </p:nvSpPr>
        <p:spPr>
          <a:xfrm>
            <a:off x="4271648" y="3059668"/>
            <a:ext cx="524503" cy="369332"/>
          </a:xfrm>
          <a:prstGeom prst="rect">
            <a:avLst/>
          </a:prstGeom>
          <a:noFill/>
        </p:spPr>
        <p:txBody>
          <a:bodyPr wrap="none" rtlCol="0">
            <a:spAutoFit/>
          </a:bodyPr>
          <a:lstStyle/>
          <a:p>
            <a:r>
              <a:rPr lang="en-US" dirty="0" smtClean="0"/>
              <a:t>OR</a:t>
            </a:r>
            <a:endParaRPr lang="en-US" dirty="0"/>
          </a:p>
        </p:txBody>
      </p:sp>
      <p:sp>
        <p:nvSpPr>
          <p:cNvPr id="200" name="TextBox 199"/>
          <p:cNvSpPr txBox="1"/>
          <p:nvPr/>
        </p:nvSpPr>
        <p:spPr>
          <a:xfrm>
            <a:off x="4267200" y="3638550"/>
            <a:ext cx="524503" cy="369332"/>
          </a:xfrm>
          <a:prstGeom prst="rect">
            <a:avLst/>
          </a:prstGeom>
          <a:noFill/>
        </p:spPr>
        <p:txBody>
          <a:bodyPr wrap="none" rtlCol="0">
            <a:spAutoFit/>
          </a:bodyPr>
          <a:lstStyle/>
          <a:p>
            <a:r>
              <a:rPr lang="en-US" dirty="0" smtClean="0"/>
              <a:t>OR</a:t>
            </a:r>
            <a:endParaRPr lang="en-US" dirty="0"/>
          </a:p>
        </p:txBody>
      </p:sp>
      <p:sp>
        <p:nvSpPr>
          <p:cNvPr id="201" name="TextBox 200"/>
          <p:cNvSpPr txBox="1"/>
          <p:nvPr/>
        </p:nvSpPr>
        <p:spPr>
          <a:xfrm>
            <a:off x="4271648" y="4259818"/>
            <a:ext cx="524503" cy="369332"/>
          </a:xfrm>
          <a:prstGeom prst="rect">
            <a:avLst/>
          </a:prstGeom>
          <a:noFill/>
        </p:spPr>
        <p:txBody>
          <a:bodyPr wrap="none" rtlCol="0">
            <a:spAutoFit/>
          </a:bodyPr>
          <a:lstStyle/>
          <a:p>
            <a:r>
              <a:rPr lang="en-US" dirty="0" smtClean="0"/>
              <a:t>OR</a:t>
            </a:r>
            <a:endParaRPr lang="en-US" dirty="0"/>
          </a:p>
        </p:txBody>
      </p:sp>
      <p:sp>
        <p:nvSpPr>
          <p:cNvPr id="202" name="TextBox 201"/>
          <p:cNvSpPr txBox="1"/>
          <p:nvPr/>
        </p:nvSpPr>
        <p:spPr>
          <a:xfrm>
            <a:off x="4271648" y="4869418"/>
            <a:ext cx="524503" cy="369332"/>
          </a:xfrm>
          <a:prstGeom prst="rect">
            <a:avLst/>
          </a:prstGeom>
          <a:noFill/>
        </p:spPr>
        <p:txBody>
          <a:bodyPr wrap="none" rtlCol="0">
            <a:spAutoFit/>
          </a:bodyPr>
          <a:lstStyle/>
          <a:p>
            <a:r>
              <a:rPr lang="en-US" dirty="0" smtClean="0"/>
              <a:t>OR</a:t>
            </a:r>
            <a:endParaRPr lang="en-US" dirty="0"/>
          </a:p>
        </p:txBody>
      </p:sp>
      <p:sp>
        <p:nvSpPr>
          <p:cNvPr id="203" name="TextBox 202"/>
          <p:cNvSpPr txBox="1"/>
          <p:nvPr/>
        </p:nvSpPr>
        <p:spPr>
          <a:xfrm>
            <a:off x="4271648" y="5498068"/>
            <a:ext cx="524503" cy="369332"/>
          </a:xfrm>
          <a:prstGeom prst="rect">
            <a:avLst/>
          </a:prstGeom>
          <a:noFill/>
        </p:spPr>
        <p:txBody>
          <a:bodyPr wrap="none" rtlCol="0">
            <a:spAutoFit/>
          </a:bodyPr>
          <a:lstStyle/>
          <a:p>
            <a:r>
              <a:rPr lang="en-US" dirty="0" smtClean="0"/>
              <a:t>OR</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Innate Information Preference </a:t>
            </a:r>
            <a:endParaRPr lang="en-US" dirty="0"/>
          </a:p>
        </p:txBody>
      </p:sp>
      <p:sp>
        <p:nvSpPr>
          <p:cNvPr id="7" name="Rectangle 6"/>
          <p:cNvSpPr/>
          <p:nvPr/>
        </p:nvSpPr>
        <p:spPr>
          <a:xfrm>
            <a:off x="411480" y="2514600"/>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Think more about “what could be”?</a:t>
            </a:r>
            <a:endParaRPr lang="en-US" sz="1000" dirty="0" smtClean="0">
              <a:solidFill>
                <a:schemeClr val="tx1"/>
              </a:solidFill>
            </a:endParaRPr>
          </a:p>
        </p:txBody>
      </p:sp>
      <p:sp>
        <p:nvSpPr>
          <p:cNvPr id="11" name="Rectangle 10"/>
          <p:cNvSpPr/>
          <p:nvPr/>
        </p:nvSpPr>
        <p:spPr>
          <a:xfrm>
            <a:off x="411480" y="1600200"/>
            <a:ext cx="355092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INTUITED</a:t>
            </a:r>
            <a:endParaRPr lang="en-US" sz="1200" b="1" dirty="0">
              <a:solidFill>
                <a:schemeClr val="tx1"/>
              </a:solidFill>
            </a:endParaRPr>
          </a:p>
        </p:txBody>
      </p:sp>
      <p:sp>
        <p:nvSpPr>
          <p:cNvPr id="12" name="Rectangle 11"/>
          <p:cNvSpPr/>
          <p:nvPr/>
        </p:nvSpPr>
        <p:spPr>
          <a:xfrm>
            <a:off x="411480" y="1905000"/>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Rely on my inner knowing?</a:t>
            </a:r>
            <a:endParaRPr lang="en-US" sz="1000" dirty="0">
              <a:solidFill>
                <a:schemeClr val="tx1"/>
              </a:solidFill>
            </a:endParaRPr>
          </a:p>
        </p:txBody>
      </p:sp>
      <p:sp>
        <p:nvSpPr>
          <p:cNvPr id="15" name="Rectangle 14"/>
          <p:cNvSpPr/>
          <p:nvPr/>
        </p:nvSpPr>
        <p:spPr>
          <a:xfrm>
            <a:off x="411480" y="4953000"/>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Prefer holistic perspectives?</a:t>
            </a:r>
            <a:endParaRPr lang="en-US" sz="1000" dirty="0">
              <a:solidFill>
                <a:schemeClr val="tx1"/>
              </a:solidFill>
            </a:endParaRPr>
          </a:p>
        </p:txBody>
      </p:sp>
      <p:sp>
        <p:nvSpPr>
          <p:cNvPr id="16" name="Rectangle 15"/>
          <p:cNvSpPr/>
          <p:nvPr/>
        </p:nvSpPr>
        <p:spPr>
          <a:xfrm>
            <a:off x="411480" y="3733800"/>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Act on flashes of insight?</a:t>
            </a:r>
            <a:endParaRPr lang="en-US" sz="1000" dirty="0">
              <a:solidFill>
                <a:schemeClr val="tx1"/>
              </a:solidFill>
            </a:endParaRPr>
          </a:p>
        </p:txBody>
      </p:sp>
      <p:sp>
        <p:nvSpPr>
          <p:cNvPr id="19" name="Rectangle 18"/>
          <p:cNvSpPr/>
          <p:nvPr/>
        </p:nvSpPr>
        <p:spPr>
          <a:xfrm>
            <a:off x="411480" y="3124200"/>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Prefer creativity?</a:t>
            </a:r>
            <a:endParaRPr lang="en-US" sz="1000" dirty="0">
              <a:solidFill>
                <a:schemeClr val="tx1"/>
              </a:solidFill>
            </a:endParaRPr>
          </a:p>
        </p:txBody>
      </p:sp>
      <p:sp>
        <p:nvSpPr>
          <p:cNvPr id="20" name="Rectangle 19"/>
          <p:cNvSpPr/>
          <p:nvPr/>
        </p:nvSpPr>
        <p:spPr>
          <a:xfrm>
            <a:off x="411480" y="5562600"/>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Love big ideas?</a:t>
            </a:r>
            <a:endParaRPr lang="en-US" sz="1000" dirty="0">
              <a:solidFill>
                <a:schemeClr val="tx1"/>
              </a:solidFill>
            </a:endParaRPr>
          </a:p>
        </p:txBody>
      </p:sp>
      <p:sp>
        <p:nvSpPr>
          <p:cNvPr id="21" name="Rectangle 20"/>
          <p:cNvSpPr/>
          <p:nvPr/>
        </p:nvSpPr>
        <p:spPr>
          <a:xfrm>
            <a:off x="411480" y="4343400"/>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Prefer wrestling with concepts?</a:t>
            </a:r>
            <a:endParaRPr lang="en-US" sz="1000" dirty="0">
              <a:solidFill>
                <a:schemeClr val="tx1"/>
              </a:solidFill>
            </a:endParaRPr>
          </a:p>
        </p:txBody>
      </p:sp>
      <p:sp>
        <p:nvSpPr>
          <p:cNvPr id="28" name="Rectangle 27"/>
          <p:cNvSpPr/>
          <p:nvPr/>
        </p:nvSpPr>
        <p:spPr>
          <a:xfrm>
            <a:off x="5257800" y="3124200"/>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Prefer common sense?</a:t>
            </a:r>
            <a:endParaRPr lang="en-US" sz="1000" dirty="0">
              <a:solidFill>
                <a:schemeClr val="tx1"/>
              </a:solidFill>
            </a:endParaRPr>
          </a:p>
        </p:txBody>
      </p:sp>
      <p:sp>
        <p:nvSpPr>
          <p:cNvPr id="29" name="Rectangle 28"/>
          <p:cNvSpPr/>
          <p:nvPr/>
        </p:nvSpPr>
        <p:spPr>
          <a:xfrm>
            <a:off x="5257800" y="1905000"/>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Rely on my observations?</a:t>
            </a:r>
            <a:endParaRPr lang="en-US" sz="1000" dirty="0">
              <a:solidFill>
                <a:schemeClr val="tx1"/>
              </a:solidFill>
            </a:endParaRPr>
          </a:p>
        </p:txBody>
      </p:sp>
      <p:sp>
        <p:nvSpPr>
          <p:cNvPr id="30" name="Rectangle 29"/>
          <p:cNvSpPr/>
          <p:nvPr/>
        </p:nvSpPr>
        <p:spPr>
          <a:xfrm>
            <a:off x="5257800" y="1600200"/>
            <a:ext cx="355092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SENSED</a:t>
            </a:r>
            <a:endParaRPr lang="en-US" sz="1200" b="1" dirty="0">
              <a:solidFill>
                <a:schemeClr val="tx1"/>
              </a:solidFill>
            </a:endParaRPr>
          </a:p>
        </p:txBody>
      </p:sp>
      <p:sp>
        <p:nvSpPr>
          <p:cNvPr id="31" name="Rectangle 30"/>
          <p:cNvSpPr/>
          <p:nvPr/>
        </p:nvSpPr>
        <p:spPr>
          <a:xfrm>
            <a:off x="5257800" y="3733800"/>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Act on careful analysis?</a:t>
            </a:r>
            <a:endParaRPr lang="en-US" sz="1000" dirty="0">
              <a:solidFill>
                <a:schemeClr val="tx1"/>
              </a:solidFill>
            </a:endParaRPr>
          </a:p>
        </p:txBody>
      </p:sp>
      <p:sp>
        <p:nvSpPr>
          <p:cNvPr id="32" name="Rectangle 31"/>
          <p:cNvSpPr/>
          <p:nvPr/>
        </p:nvSpPr>
        <p:spPr>
          <a:xfrm>
            <a:off x="5257800" y="2514600"/>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Think more about “what is”?</a:t>
            </a:r>
            <a:endParaRPr lang="en-US" sz="1000" dirty="0">
              <a:solidFill>
                <a:schemeClr val="tx1"/>
              </a:solidFill>
            </a:endParaRPr>
          </a:p>
        </p:txBody>
      </p:sp>
      <p:sp>
        <p:nvSpPr>
          <p:cNvPr id="33" name="Rectangle 32"/>
          <p:cNvSpPr/>
          <p:nvPr/>
        </p:nvSpPr>
        <p:spPr>
          <a:xfrm>
            <a:off x="5257800" y="4953000"/>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Prefer details?</a:t>
            </a:r>
            <a:endParaRPr lang="en-US" sz="1000" dirty="0">
              <a:solidFill>
                <a:schemeClr val="tx1"/>
              </a:solidFill>
            </a:endParaRPr>
          </a:p>
        </p:txBody>
      </p:sp>
      <p:sp>
        <p:nvSpPr>
          <p:cNvPr id="34" name="Rectangle 33"/>
          <p:cNvSpPr/>
          <p:nvPr/>
        </p:nvSpPr>
        <p:spPr>
          <a:xfrm>
            <a:off x="5257800" y="5562600"/>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Love established reality?</a:t>
            </a:r>
            <a:endParaRPr lang="en-US" sz="1000" dirty="0">
              <a:solidFill>
                <a:schemeClr val="tx1"/>
              </a:solidFill>
            </a:endParaRPr>
          </a:p>
        </p:txBody>
      </p:sp>
      <p:sp>
        <p:nvSpPr>
          <p:cNvPr id="35" name="Rectangle 34"/>
          <p:cNvSpPr/>
          <p:nvPr/>
        </p:nvSpPr>
        <p:spPr>
          <a:xfrm>
            <a:off x="5257800" y="4343400"/>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Prefer wrestling with facts and data?</a:t>
            </a:r>
            <a:endParaRPr lang="en-US" sz="1000" dirty="0">
              <a:solidFill>
                <a:schemeClr val="tx1"/>
              </a:solidFill>
            </a:endParaRPr>
          </a:p>
        </p:txBody>
      </p:sp>
      <p:cxnSp>
        <p:nvCxnSpPr>
          <p:cNvPr id="177" name="Straight Arrow Connector 176"/>
          <p:cNvCxnSpPr/>
          <p:nvPr/>
        </p:nvCxnSpPr>
        <p:spPr>
          <a:xfrm>
            <a:off x="3966849" y="2209800"/>
            <a:ext cx="1295400" cy="0"/>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178" name="TextBox 177"/>
          <p:cNvSpPr txBox="1"/>
          <p:nvPr/>
        </p:nvSpPr>
        <p:spPr>
          <a:xfrm>
            <a:off x="4347849" y="1828800"/>
            <a:ext cx="524503" cy="369332"/>
          </a:xfrm>
          <a:prstGeom prst="rect">
            <a:avLst/>
          </a:prstGeom>
          <a:noFill/>
        </p:spPr>
        <p:txBody>
          <a:bodyPr wrap="none" rtlCol="0">
            <a:spAutoFit/>
          </a:bodyPr>
          <a:lstStyle/>
          <a:p>
            <a:r>
              <a:rPr lang="en-US" dirty="0" smtClean="0"/>
              <a:t>OR</a:t>
            </a:r>
            <a:endParaRPr lang="en-US" dirty="0"/>
          </a:p>
        </p:txBody>
      </p:sp>
      <p:cxnSp>
        <p:nvCxnSpPr>
          <p:cNvPr id="179" name="Straight Arrow Connector 178"/>
          <p:cNvCxnSpPr/>
          <p:nvPr/>
        </p:nvCxnSpPr>
        <p:spPr>
          <a:xfrm>
            <a:off x="3966849" y="2819400"/>
            <a:ext cx="1295400" cy="0"/>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180" name="Straight Arrow Connector 179"/>
          <p:cNvCxnSpPr/>
          <p:nvPr/>
        </p:nvCxnSpPr>
        <p:spPr>
          <a:xfrm>
            <a:off x="3962400" y="3438525"/>
            <a:ext cx="1295400" cy="0"/>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181" name="Straight Arrow Connector 180"/>
          <p:cNvCxnSpPr/>
          <p:nvPr/>
        </p:nvCxnSpPr>
        <p:spPr>
          <a:xfrm>
            <a:off x="3966849" y="4038600"/>
            <a:ext cx="1295400" cy="0"/>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182" name="Straight Arrow Connector 181"/>
          <p:cNvCxnSpPr/>
          <p:nvPr/>
        </p:nvCxnSpPr>
        <p:spPr>
          <a:xfrm>
            <a:off x="3966849" y="4648200"/>
            <a:ext cx="1295400" cy="0"/>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183" name="Straight Arrow Connector 182"/>
          <p:cNvCxnSpPr/>
          <p:nvPr/>
        </p:nvCxnSpPr>
        <p:spPr>
          <a:xfrm>
            <a:off x="3966849" y="5257800"/>
            <a:ext cx="1295400" cy="0"/>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184" name="Straight Arrow Connector 183"/>
          <p:cNvCxnSpPr/>
          <p:nvPr/>
        </p:nvCxnSpPr>
        <p:spPr>
          <a:xfrm>
            <a:off x="3962400" y="5867400"/>
            <a:ext cx="1295400" cy="0"/>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185" name="TextBox 184"/>
          <p:cNvSpPr txBox="1"/>
          <p:nvPr/>
        </p:nvSpPr>
        <p:spPr>
          <a:xfrm>
            <a:off x="4352297" y="2450068"/>
            <a:ext cx="524503" cy="369332"/>
          </a:xfrm>
          <a:prstGeom prst="rect">
            <a:avLst/>
          </a:prstGeom>
          <a:noFill/>
        </p:spPr>
        <p:txBody>
          <a:bodyPr wrap="none" rtlCol="0">
            <a:spAutoFit/>
          </a:bodyPr>
          <a:lstStyle/>
          <a:p>
            <a:r>
              <a:rPr lang="en-US" dirty="0" smtClean="0"/>
              <a:t>OR</a:t>
            </a:r>
            <a:endParaRPr lang="en-US" dirty="0"/>
          </a:p>
        </p:txBody>
      </p:sp>
      <p:sp>
        <p:nvSpPr>
          <p:cNvPr id="186" name="TextBox 185"/>
          <p:cNvSpPr txBox="1"/>
          <p:nvPr/>
        </p:nvSpPr>
        <p:spPr>
          <a:xfrm>
            <a:off x="4352297" y="3059668"/>
            <a:ext cx="524503" cy="369332"/>
          </a:xfrm>
          <a:prstGeom prst="rect">
            <a:avLst/>
          </a:prstGeom>
          <a:noFill/>
        </p:spPr>
        <p:txBody>
          <a:bodyPr wrap="none" rtlCol="0">
            <a:spAutoFit/>
          </a:bodyPr>
          <a:lstStyle/>
          <a:p>
            <a:r>
              <a:rPr lang="en-US" dirty="0" smtClean="0"/>
              <a:t>OR</a:t>
            </a:r>
            <a:endParaRPr lang="en-US" dirty="0"/>
          </a:p>
        </p:txBody>
      </p:sp>
      <p:sp>
        <p:nvSpPr>
          <p:cNvPr id="187" name="TextBox 186"/>
          <p:cNvSpPr txBox="1"/>
          <p:nvPr/>
        </p:nvSpPr>
        <p:spPr>
          <a:xfrm>
            <a:off x="4347849" y="3638550"/>
            <a:ext cx="524503" cy="369332"/>
          </a:xfrm>
          <a:prstGeom prst="rect">
            <a:avLst/>
          </a:prstGeom>
          <a:noFill/>
        </p:spPr>
        <p:txBody>
          <a:bodyPr wrap="none" rtlCol="0">
            <a:spAutoFit/>
          </a:bodyPr>
          <a:lstStyle/>
          <a:p>
            <a:r>
              <a:rPr lang="en-US" dirty="0" smtClean="0"/>
              <a:t>OR</a:t>
            </a:r>
            <a:endParaRPr lang="en-US" dirty="0"/>
          </a:p>
        </p:txBody>
      </p:sp>
      <p:sp>
        <p:nvSpPr>
          <p:cNvPr id="188" name="TextBox 187"/>
          <p:cNvSpPr txBox="1"/>
          <p:nvPr/>
        </p:nvSpPr>
        <p:spPr>
          <a:xfrm>
            <a:off x="4352297" y="4259818"/>
            <a:ext cx="524503" cy="369332"/>
          </a:xfrm>
          <a:prstGeom prst="rect">
            <a:avLst/>
          </a:prstGeom>
          <a:noFill/>
        </p:spPr>
        <p:txBody>
          <a:bodyPr wrap="none" rtlCol="0">
            <a:spAutoFit/>
          </a:bodyPr>
          <a:lstStyle/>
          <a:p>
            <a:r>
              <a:rPr lang="en-US" dirty="0" smtClean="0"/>
              <a:t>OR</a:t>
            </a:r>
            <a:endParaRPr lang="en-US" dirty="0"/>
          </a:p>
        </p:txBody>
      </p:sp>
      <p:sp>
        <p:nvSpPr>
          <p:cNvPr id="189" name="TextBox 188"/>
          <p:cNvSpPr txBox="1"/>
          <p:nvPr/>
        </p:nvSpPr>
        <p:spPr>
          <a:xfrm>
            <a:off x="4352297" y="4869418"/>
            <a:ext cx="524503" cy="369332"/>
          </a:xfrm>
          <a:prstGeom prst="rect">
            <a:avLst/>
          </a:prstGeom>
          <a:noFill/>
        </p:spPr>
        <p:txBody>
          <a:bodyPr wrap="none" rtlCol="0">
            <a:spAutoFit/>
          </a:bodyPr>
          <a:lstStyle/>
          <a:p>
            <a:r>
              <a:rPr lang="en-US" dirty="0" smtClean="0"/>
              <a:t>OR</a:t>
            </a:r>
            <a:endParaRPr lang="en-US" dirty="0"/>
          </a:p>
        </p:txBody>
      </p:sp>
      <p:sp>
        <p:nvSpPr>
          <p:cNvPr id="190" name="TextBox 189"/>
          <p:cNvSpPr txBox="1"/>
          <p:nvPr/>
        </p:nvSpPr>
        <p:spPr>
          <a:xfrm>
            <a:off x="4352297" y="5498068"/>
            <a:ext cx="524503" cy="369332"/>
          </a:xfrm>
          <a:prstGeom prst="rect">
            <a:avLst/>
          </a:prstGeom>
          <a:noFill/>
        </p:spPr>
        <p:txBody>
          <a:bodyPr wrap="none" rtlCol="0">
            <a:spAutoFit/>
          </a:bodyPr>
          <a:lstStyle/>
          <a:p>
            <a:r>
              <a:rPr lang="en-US" dirty="0" smtClean="0"/>
              <a:t>OR</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4D Color Types</a:t>
            </a:r>
            <a:endParaRPr lang="en-US" dirty="0"/>
          </a:p>
        </p:txBody>
      </p:sp>
      <p:sp>
        <p:nvSpPr>
          <p:cNvPr id="5" name="Rectangle 4"/>
          <p:cNvSpPr/>
          <p:nvPr/>
        </p:nvSpPr>
        <p:spPr>
          <a:xfrm>
            <a:off x="2545080" y="3352800"/>
            <a:ext cx="1874520" cy="304800"/>
          </a:xfrm>
          <a:prstGeom prst="rect">
            <a:avLst/>
          </a:prstGeom>
          <a:no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Cultivating</a:t>
            </a:r>
            <a:endParaRPr lang="en-US" sz="1400" b="1" dirty="0" smtClean="0">
              <a:solidFill>
                <a:schemeClr val="tx1"/>
              </a:solidFill>
            </a:endParaRPr>
          </a:p>
        </p:txBody>
      </p:sp>
      <p:sp>
        <p:nvSpPr>
          <p:cNvPr id="6" name="Rectangle 5"/>
          <p:cNvSpPr/>
          <p:nvPr/>
        </p:nvSpPr>
        <p:spPr>
          <a:xfrm>
            <a:off x="4724400" y="3352800"/>
            <a:ext cx="1874520" cy="304800"/>
          </a:xfrm>
          <a:prstGeom prst="rect">
            <a:avLst/>
          </a:prstGeom>
          <a:noFill/>
          <a:ln w="285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Visioning</a:t>
            </a:r>
            <a:endParaRPr lang="en-US" sz="1400" b="1" dirty="0">
              <a:solidFill>
                <a:schemeClr val="tx1"/>
              </a:solidFill>
            </a:endParaRPr>
          </a:p>
        </p:txBody>
      </p:sp>
      <p:sp>
        <p:nvSpPr>
          <p:cNvPr id="7" name="Rectangle 6"/>
          <p:cNvSpPr/>
          <p:nvPr/>
        </p:nvSpPr>
        <p:spPr>
          <a:xfrm>
            <a:off x="4724400" y="4038600"/>
            <a:ext cx="1874520" cy="304800"/>
          </a:xfrm>
          <a:prstGeom prst="rect">
            <a:avLst/>
          </a:prstGeom>
          <a:noFill/>
          <a:ln w="28575">
            <a:solidFill>
              <a:srgbClr val="F7800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Directing</a:t>
            </a:r>
            <a:endParaRPr lang="en-US" sz="1400" b="1" dirty="0">
              <a:solidFill>
                <a:schemeClr val="tx1"/>
              </a:solidFill>
            </a:endParaRPr>
          </a:p>
        </p:txBody>
      </p:sp>
      <p:sp>
        <p:nvSpPr>
          <p:cNvPr id="8" name="Rectangle 7"/>
          <p:cNvSpPr/>
          <p:nvPr/>
        </p:nvSpPr>
        <p:spPr>
          <a:xfrm>
            <a:off x="2545080" y="4038600"/>
            <a:ext cx="1874520" cy="304800"/>
          </a:xfrm>
          <a:prstGeom prst="rect">
            <a:avLst/>
          </a:prstGeom>
          <a:no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Including</a:t>
            </a:r>
            <a:endParaRPr lang="en-US" sz="1400" b="1" dirty="0">
              <a:solidFill>
                <a:schemeClr val="tx1"/>
              </a:solidFill>
            </a:endParaRPr>
          </a:p>
        </p:txBody>
      </p:sp>
      <p:cxnSp>
        <p:nvCxnSpPr>
          <p:cNvPr id="9" name="Straight Arrow Connector 8"/>
          <p:cNvCxnSpPr/>
          <p:nvPr/>
        </p:nvCxnSpPr>
        <p:spPr>
          <a:xfrm>
            <a:off x="4572000" y="2164080"/>
            <a:ext cx="0" cy="347472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828800" y="3840480"/>
            <a:ext cx="5486400"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1000" y="3611880"/>
            <a:ext cx="1420582" cy="400110"/>
          </a:xfrm>
          <a:prstGeom prst="rect">
            <a:avLst/>
          </a:prstGeom>
          <a:noFill/>
        </p:spPr>
        <p:txBody>
          <a:bodyPr wrap="none" rtlCol="0">
            <a:spAutoFit/>
          </a:bodyPr>
          <a:lstStyle/>
          <a:p>
            <a:r>
              <a:rPr lang="en-US" sz="2000" dirty="0" smtClean="0"/>
              <a:t>Emotional</a:t>
            </a:r>
            <a:endParaRPr lang="en-US" sz="2000" dirty="0"/>
          </a:p>
        </p:txBody>
      </p:sp>
      <p:sp>
        <p:nvSpPr>
          <p:cNvPr id="13" name="TextBox 12"/>
          <p:cNvSpPr txBox="1"/>
          <p:nvPr/>
        </p:nvSpPr>
        <p:spPr>
          <a:xfrm>
            <a:off x="7418618" y="3611880"/>
            <a:ext cx="1088760" cy="400110"/>
          </a:xfrm>
          <a:prstGeom prst="rect">
            <a:avLst/>
          </a:prstGeom>
          <a:noFill/>
        </p:spPr>
        <p:txBody>
          <a:bodyPr wrap="none" rtlCol="0">
            <a:spAutoFit/>
          </a:bodyPr>
          <a:lstStyle/>
          <a:p>
            <a:r>
              <a:rPr lang="en-US" sz="2000" dirty="0" smtClean="0"/>
              <a:t>Logical</a:t>
            </a:r>
            <a:endParaRPr lang="en-US" sz="2000" dirty="0"/>
          </a:p>
        </p:txBody>
      </p:sp>
      <p:sp>
        <p:nvSpPr>
          <p:cNvPr id="15" name="TextBox 14"/>
          <p:cNvSpPr txBox="1"/>
          <p:nvPr/>
        </p:nvSpPr>
        <p:spPr>
          <a:xfrm>
            <a:off x="3982977" y="1676400"/>
            <a:ext cx="1122423" cy="400110"/>
          </a:xfrm>
          <a:prstGeom prst="rect">
            <a:avLst/>
          </a:prstGeom>
          <a:noFill/>
        </p:spPr>
        <p:txBody>
          <a:bodyPr wrap="none" rtlCol="0">
            <a:spAutoFit/>
          </a:bodyPr>
          <a:lstStyle/>
          <a:p>
            <a:pPr algn="ctr"/>
            <a:r>
              <a:rPr lang="en-US" sz="2000" dirty="0" smtClean="0"/>
              <a:t>Intuited</a:t>
            </a:r>
            <a:endParaRPr lang="en-US" sz="2000" dirty="0"/>
          </a:p>
        </p:txBody>
      </p:sp>
      <p:sp>
        <p:nvSpPr>
          <p:cNvPr id="16" name="TextBox 15"/>
          <p:cNvSpPr txBox="1"/>
          <p:nvPr/>
        </p:nvSpPr>
        <p:spPr>
          <a:xfrm>
            <a:off x="4060241" y="5695890"/>
            <a:ext cx="1079142" cy="400110"/>
          </a:xfrm>
          <a:prstGeom prst="rect">
            <a:avLst/>
          </a:prstGeom>
          <a:noFill/>
        </p:spPr>
        <p:txBody>
          <a:bodyPr wrap="none" rtlCol="0">
            <a:spAutoFit/>
          </a:bodyPr>
          <a:lstStyle/>
          <a:p>
            <a:pPr algn="ctr"/>
            <a:r>
              <a:rPr lang="en-US" sz="2000" dirty="0" smtClean="0"/>
              <a:t>Sensed</a:t>
            </a:r>
            <a:endParaRPr lang="en-US" sz="2000" dirty="0"/>
          </a:p>
        </p:txBody>
      </p:sp>
      <p:sp>
        <p:nvSpPr>
          <p:cNvPr id="17" name="Teardrop 16"/>
          <p:cNvSpPr/>
          <p:nvPr/>
        </p:nvSpPr>
        <p:spPr>
          <a:xfrm>
            <a:off x="838200" y="3962400"/>
            <a:ext cx="3657600" cy="2057400"/>
          </a:xfrm>
          <a:prstGeom prst="teardrop">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ardrop 17"/>
          <p:cNvSpPr/>
          <p:nvPr/>
        </p:nvSpPr>
        <p:spPr>
          <a:xfrm flipH="1">
            <a:off x="4648200" y="3962400"/>
            <a:ext cx="3657600" cy="2057400"/>
          </a:xfrm>
          <a:prstGeom prst="teardrop">
            <a:avLst/>
          </a:prstGeom>
          <a:no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ardrop 18"/>
          <p:cNvSpPr/>
          <p:nvPr/>
        </p:nvSpPr>
        <p:spPr>
          <a:xfrm flipV="1">
            <a:off x="838200" y="1676400"/>
            <a:ext cx="3657600" cy="2057400"/>
          </a:xfrm>
          <a:prstGeom prst="teardrop">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ardrop 19"/>
          <p:cNvSpPr/>
          <p:nvPr/>
        </p:nvSpPr>
        <p:spPr>
          <a:xfrm flipH="1" flipV="1">
            <a:off x="4648200" y="1676400"/>
            <a:ext cx="3657600" cy="2057400"/>
          </a:xfrm>
          <a:prstGeom prst="teardrop">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742748" y="2414826"/>
            <a:ext cx="3486852" cy="861774"/>
          </a:xfrm>
          <a:prstGeom prst="rect">
            <a:avLst/>
          </a:prstGeom>
          <a:noFill/>
        </p:spPr>
        <p:txBody>
          <a:bodyPr wrap="none" rtlCol="0">
            <a:spAutoFit/>
          </a:bodyPr>
          <a:lstStyle/>
          <a:p>
            <a:pPr marL="119063" indent="-119063">
              <a:buFont typeface="Arial" pitchFamily="34" charset="0"/>
              <a:buChar char="•"/>
            </a:pPr>
            <a:r>
              <a:rPr lang="en-US" sz="1600" dirty="0" smtClean="0"/>
              <a:t>Thinking &amp; Imagining</a:t>
            </a:r>
          </a:p>
          <a:p>
            <a:pPr marL="119063" indent="-119063">
              <a:buFont typeface="Arial" pitchFamily="34" charset="0"/>
              <a:buChar char="•"/>
            </a:pPr>
            <a:r>
              <a:rPr lang="en-US" sz="1600" dirty="0" smtClean="0"/>
              <a:t>Constantly innovate and create</a:t>
            </a:r>
          </a:p>
          <a:p>
            <a:pPr marL="119063" indent="-119063">
              <a:buFont typeface="Arial" pitchFamily="34" charset="0"/>
              <a:buChar char="•"/>
            </a:pPr>
            <a:r>
              <a:rPr lang="en-US" sz="1600" dirty="0" smtClean="0"/>
              <a:t>Need to be the best/smartest</a:t>
            </a:r>
            <a:endParaRPr lang="en-US" sz="1600" dirty="0"/>
          </a:p>
        </p:txBody>
      </p:sp>
      <p:sp>
        <p:nvSpPr>
          <p:cNvPr id="22" name="TextBox 21"/>
          <p:cNvSpPr txBox="1"/>
          <p:nvPr/>
        </p:nvSpPr>
        <p:spPr>
          <a:xfrm>
            <a:off x="4742748" y="4472226"/>
            <a:ext cx="3057568" cy="830997"/>
          </a:xfrm>
          <a:prstGeom prst="rect">
            <a:avLst/>
          </a:prstGeom>
          <a:noFill/>
        </p:spPr>
        <p:txBody>
          <a:bodyPr wrap="none" rtlCol="0">
            <a:spAutoFit/>
          </a:bodyPr>
          <a:lstStyle/>
          <a:p>
            <a:pPr marL="119063" indent="-119063">
              <a:buFont typeface="Arial" pitchFamily="34" charset="0"/>
              <a:buChar char="•"/>
            </a:pPr>
            <a:r>
              <a:rPr lang="en-US" sz="1600" dirty="0" smtClean="0"/>
              <a:t>Thinking &amp; Sensing</a:t>
            </a:r>
          </a:p>
          <a:p>
            <a:pPr marL="119063" indent="-119063">
              <a:buFont typeface="Arial" pitchFamily="34" charset="0"/>
              <a:buChar char="•"/>
            </a:pPr>
            <a:r>
              <a:rPr lang="en-US" sz="1600" dirty="0" smtClean="0"/>
              <a:t>Take organized action</a:t>
            </a:r>
          </a:p>
          <a:p>
            <a:pPr marL="119063" indent="-119063">
              <a:buFont typeface="Arial" pitchFamily="34" charset="0"/>
              <a:buChar char="•"/>
            </a:pPr>
            <a:r>
              <a:rPr lang="en-US" sz="1600" dirty="0" smtClean="0"/>
              <a:t>Direct others towards results</a:t>
            </a:r>
            <a:endParaRPr lang="en-US" sz="1600" dirty="0"/>
          </a:p>
        </p:txBody>
      </p:sp>
      <p:sp>
        <p:nvSpPr>
          <p:cNvPr id="23" name="TextBox 22"/>
          <p:cNvSpPr txBox="1"/>
          <p:nvPr/>
        </p:nvSpPr>
        <p:spPr>
          <a:xfrm>
            <a:off x="947204" y="2414826"/>
            <a:ext cx="3377848" cy="830997"/>
          </a:xfrm>
          <a:prstGeom prst="rect">
            <a:avLst/>
          </a:prstGeom>
          <a:noFill/>
        </p:spPr>
        <p:txBody>
          <a:bodyPr wrap="none" rtlCol="0">
            <a:spAutoFit/>
          </a:bodyPr>
          <a:lstStyle/>
          <a:p>
            <a:pPr marL="119063" indent="-119063" algn="r"/>
            <a:r>
              <a:rPr lang="en-US" sz="1600" dirty="0" smtClean="0"/>
              <a:t>Feeling &amp; Imagining</a:t>
            </a:r>
          </a:p>
          <a:p>
            <a:pPr marL="119063" indent="-119063" algn="r"/>
            <a:r>
              <a:rPr lang="en-US" sz="1600" dirty="0" smtClean="0"/>
              <a:t>Appreciate and care for others</a:t>
            </a:r>
          </a:p>
          <a:p>
            <a:pPr marL="119063" indent="-119063" algn="r"/>
            <a:r>
              <a:rPr lang="en-US" sz="1600" dirty="0" smtClean="0"/>
              <a:t>Share interests for a better world</a:t>
            </a:r>
            <a:endParaRPr lang="en-US" sz="1600" dirty="0"/>
          </a:p>
        </p:txBody>
      </p:sp>
      <p:sp>
        <p:nvSpPr>
          <p:cNvPr id="24" name="TextBox 23"/>
          <p:cNvSpPr txBox="1"/>
          <p:nvPr/>
        </p:nvSpPr>
        <p:spPr>
          <a:xfrm>
            <a:off x="1131549" y="4472226"/>
            <a:ext cx="3193503" cy="830997"/>
          </a:xfrm>
          <a:prstGeom prst="rect">
            <a:avLst/>
          </a:prstGeom>
          <a:noFill/>
        </p:spPr>
        <p:txBody>
          <a:bodyPr wrap="none" rtlCol="0">
            <a:spAutoFit/>
          </a:bodyPr>
          <a:lstStyle/>
          <a:p>
            <a:pPr marL="119063" indent="-119063" algn="r"/>
            <a:r>
              <a:rPr lang="en-US" sz="1600" dirty="0" smtClean="0"/>
              <a:t>Feeling &amp; Sensing</a:t>
            </a:r>
          </a:p>
          <a:p>
            <a:pPr marL="119063" indent="-119063" algn="r"/>
            <a:r>
              <a:rPr lang="en-US" sz="1600" dirty="0" smtClean="0"/>
              <a:t>Include and motivate others</a:t>
            </a:r>
          </a:p>
          <a:p>
            <a:pPr marL="119063" indent="-119063" algn="r"/>
            <a:r>
              <a:rPr lang="en-US" sz="1600" dirty="0" smtClean="0"/>
              <a:t>Bring integrity and build teams</a:t>
            </a:r>
            <a:endParaRPr lang="en-US" sz="1600" dirty="0"/>
          </a:p>
        </p:txBody>
      </p:sp>
      <p:sp>
        <p:nvSpPr>
          <p:cNvPr id="26" name="TextBox 25"/>
          <p:cNvSpPr txBox="1"/>
          <p:nvPr/>
        </p:nvSpPr>
        <p:spPr>
          <a:xfrm>
            <a:off x="4191001" y="4472226"/>
            <a:ext cx="304800" cy="830997"/>
          </a:xfrm>
          <a:prstGeom prst="rect">
            <a:avLst/>
          </a:prstGeom>
          <a:noFill/>
        </p:spPr>
        <p:txBody>
          <a:bodyPr wrap="square" rtlCol="0">
            <a:spAutoFit/>
          </a:bodyPr>
          <a:lstStyle/>
          <a:p>
            <a:pPr marL="119063" indent="-119063">
              <a:buFont typeface="Arial" pitchFamily="34" charset="0"/>
              <a:buChar char="•"/>
            </a:pPr>
            <a:r>
              <a:rPr lang="en-US" sz="1600" dirty="0" smtClean="0"/>
              <a:t> </a:t>
            </a:r>
          </a:p>
          <a:p>
            <a:pPr marL="119063" indent="-119063">
              <a:buFont typeface="Arial" pitchFamily="34" charset="0"/>
              <a:buChar char="•"/>
            </a:pPr>
            <a:r>
              <a:rPr lang="en-US" sz="1600" dirty="0" smtClean="0"/>
              <a:t> </a:t>
            </a:r>
          </a:p>
          <a:p>
            <a:pPr marL="119063" indent="-119063">
              <a:buFont typeface="Arial" pitchFamily="34" charset="0"/>
              <a:buChar char="•"/>
            </a:pPr>
            <a:r>
              <a:rPr lang="en-US" sz="1600" dirty="0" smtClean="0"/>
              <a:t> </a:t>
            </a:r>
            <a:endParaRPr lang="en-US" sz="1600" dirty="0"/>
          </a:p>
        </p:txBody>
      </p:sp>
      <p:sp>
        <p:nvSpPr>
          <p:cNvPr id="27" name="TextBox 26"/>
          <p:cNvSpPr txBox="1"/>
          <p:nvPr/>
        </p:nvSpPr>
        <p:spPr>
          <a:xfrm>
            <a:off x="4191000" y="2414826"/>
            <a:ext cx="304800" cy="830997"/>
          </a:xfrm>
          <a:prstGeom prst="rect">
            <a:avLst/>
          </a:prstGeom>
          <a:noFill/>
        </p:spPr>
        <p:txBody>
          <a:bodyPr wrap="square" rtlCol="0">
            <a:spAutoFit/>
          </a:bodyPr>
          <a:lstStyle/>
          <a:p>
            <a:pPr marL="119063" indent="-119063">
              <a:buFont typeface="Arial" pitchFamily="34" charset="0"/>
              <a:buChar char="•"/>
            </a:pPr>
            <a:r>
              <a:rPr lang="en-US" sz="1600" dirty="0" smtClean="0"/>
              <a:t> </a:t>
            </a:r>
          </a:p>
          <a:p>
            <a:pPr marL="119063" indent="-119063">
              <a:buFont typeface="Arial" pitchFamily="34" charset="0"/>
              <a:buChar char="•"/>
            </a:pPr>
            <a:r>
              <a:rPr lang="en-US" sz="1600" dirty="0" smtClean="0"/>
              <a:t> </a:t>
            </a:r>
          </a:p>
          <a:p>
            <a:pPr marL="119063" indent="-119063">
              <a:buFont typeface="Arial" pitchFamily="34" charset="0"/>
              <a:buChar char="•"/>
            </a:pPr>
            <a:r>
              <a:rPr lang="en-US" sz="1600" dirty="0" smtClean="0"/>
              <a:t> </a:t>
            </a:r>
            <a:endParaRPr lang="en-US"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Green: “Cultivating” People-Builders</a:t>
            </a:r>
            <a:endParaRPr lang="en-US" sz="3200" dirty="0"/>
          </a:p>
        </p:txBody>
      </p:sp>
      <p:sp>
        <p:nvSpPr>
          <p:cNvPr id="3" name="Content Placeholder 2"/>
          <p:cNvSpPr>
            <a:spLocks noGrp="1"/>
          </p:cNvSpPr>
          <p:nvPr>
            <p:ph sz="quarter" idx="1"/>
          </p:nvPr>
        </p:nvSpPr>
        <p:spPr>
          <a:xfrm>
            <a:off x="301752" y="1527048"/>
            <a:ext cx="8503920" cy="2816352"/>
          </a:xfrm>
        </p:spPr>
        <p:txBody>
          <a:bodyPr>
            <a:normAutofit/>
          </a:bodyPr>
          <a:lstStyle/>
          <a:p>
            <a:r>
              <a:rPr lang="en-US" sz="1600" b="1" dirty="0" smtClean="0"/>
              <a:t>Signature Personality DNA: </a:t>
            </a:r>
            <a:r>
              <a:rPr lang="en-US" sz="1600" dirty="0" smtClean="0"/>
              <a:t>Primary motivation is to avoid conflict by keeping peace and unity within the team.     </a:t>
            </a:r>
          </a:p>
          <a:p>
            <a:r>
              <a:rPr lang="en-US" sz="1600" b="1" dirty="0" smtClean="0"/>
              <a:t>Strengths: </a:t>
            </a:r>
            <a:r>
              <a:rPr lang="en-US" sz="1600" dirty="0" smtClean="0"/>
              <a:t>Compassionate, idealistic, warm-hearted, good coach, easy going, well balanced, conscious of others’ needs/feelings, steady, good under pressure, mediates problems, calm and collected</a:t>
            </a:r>
          </a:p>
          <a:p>
            <a:r>
              <a:rPr lang="en-US" sz="1600" b="1" dirty="0" smtClean="0"/>
              <a:t>Weaknesses: </a:t>
            </a:r>
            <a:r>
              <a:rPr lang="en-US" sz="1600" dirty="0" smtClean="0"/>
              <a:t>Disorganized, indecisive, unrealistic, lacks self-motivation, worrisome, unenthusiastic, hypersensitive, overly emotional, judgmental, often needs goals and decisions to be made by others </a:t>
            </a:r>
          </a:p>
          <a:p>
            <a:r>
              <a:rPr lang="en-US" sz="1600" b="1" dirty="0" smtClean="0"/>
              <a:t>Major Challenge: </a:t>
            </a:r>
            <a:r>
              <a:rPr lang="en-US" sz="1600" dirty="0" smtClean="0"/>
              <a:t>Sufficiently organize themselves to lead</a:t>
            </a:r>
          </a:p>
          <a:p>
            <a:r>
              <a:rPr lang="en-US" sz="1600" b="1" dirty="0" smtClean="0"/>
              <a:t>Inherent Desire: </a:t>
            </a:r>
            <a:r>
              <a:rPr lang="en-US" sz="1600" dirty="0" smtClean="0"/>
              <a:t>To feel worth and that they are needed and respected</a:t>
            </a:r>
          </a:p>
          <a:p>
            <a:endParaRPr lang="en-US" sz="1600" dirty="0"/>
          </a:p>
        </p:txBody>
      </p:sp>
      <p:sp>
        <p:nvSpPr>
          <p:cNvPr id="4" name="TextBox 3"/>
          <p:cNvSpPr txBox="1"/>
          <p:nvPr/>
        </p:nvSpPr>
        <p:spPr>
          <a:xfrm>
            <a:off x="3657600" y="4705290"/>
            <a:ext cx="1782860" cy="400110"/>
          </a:xfrm>
          <a:prstGeom prst="rect">
            <a:avLst/>
          </a:prstGeom>
          <a:noFill/>
        </p:spPr>
        <p:txBody>
          <a:bodyPr wrap="none" lIns="91387" tIns="45693" rIns="91387" bIns="45693" rtlCol="0">
            <a:spAutoFit/>
          </a:bodyPr>
          <a:lstStyle/>
          <a:p>
            <a:pPr defTabSz="1018229"/>
            <a:r>
              <a:rPr lang="en-US" sz="2000" b="1" dirty="0">
                <a:latin typeface="Century Gothic"/>
              </a:rPr>
              <a:t>Innate AMBR</a:t>
            </a:r>
          </a:p>
        </p:txBody>
      </p:sp>
      <p:sp>
        <p:nvSpPr>
          <p:cNvPr id="5" name="Text Box 12"/>
          <p:cNvSpPr txBox="1">
            <a:spLocks noChangeArrowheads="1"/>
          </p:cNvSpPr>
          <p:nvPr/>
        </p:nvSpPr>
        <p:spPr bwMode="auto">
          <a:xfrm>
            <a:off x="533400" y="5176927"/>
            <a:ext cx="8077200" cy="954107"/>
          </a:xfrm>
          <a:prstGeom prst="rect">
            <a:avLst/>
          </a:prstGeom>
          <a:solidFill>
            <a:srgbClr val="92D050"/>
          </a:solidFill>
          <a:ln w="9525">
            <a:solidFill>
              <a:schemeClr val="tx1"/>
            </a:solidFill>
            <a:miter lim="800000"/>
            <a:headEnd/>
            <a:tailEnd/>
          </a:ln>
        </p:spPr>
        <p:txBody>
          <a:bodyPr wrap="square" lIns="91387" tIns="45693" rIns="91387" bIns="45693">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effectLst/>
                <a:uLnTx/>
                <a:uFillTx/>
                <a:latin typeface="Century Gothic"/>
                <a:cs typeface="Arial" charset="0"/>
              </a:rPr>
              <a:t>A</a:t>
            </a:r>
            <a:r>
              <a:rPr kumimoji="0" lang="en-US" sz="1400" b="0" i="0" u="none" strike="noStrike" kern="0" cap="none" spc="0" normalizeH="0" baseline="0" noProof="0" dirty="0" smtClean="0">
                <a:ln>
                  <a:noFill/>
                </a:ln>
                <a:effectLst/>
                <a:uLnTx/>
                <a:uFillTx/>
                <a:latin typeface="Century Gothic"/>
                <a:cs typeface="Arial" charset="0"/>
              </a:rPr>
              <a:t>ttention</a:t>
            </a:r>
            <a:r>
              <a:rPr kumimoji="0" lang="en-US" sz="1400" b="1" i="0" u="none" strike="noStrike" kern="0" cap="none" spc="0" normalizeH="0" baseline="0" noProof="0" dirty="0" smtClean="0">
                <a:ln>
                  <a:noFill/>
                </a:ln>
                <a:effectLst/>
                <a:uLnTx/>
                <a:uFillTx/>
                <a:latin typeface="Century Gothic"/>
                <a:cs typeface="Arial" charset="0"/>
              </a:rPr>
              <a:t>:</a:t>
            </a:r>
            <a:r>
              <a:rPr kumimoji="0" lang="en-US" sz="1400" b="0" i="0" u="none" strike="noStrike" kern="0" cap="none" spc="0" normalizeH="0" baseline="0" noProof="0" dirty="0" smtClean="0">
                <a:ln>
                  <a:noFill/>
                </a:ln>
                <a:effectLst/>
                <a:uLnTx/>
                <a:uFillTx/>
                <a:latin typeface="Century Gothic"/>
                <a:cs typeface="Arial" charset="0"/>
              </a:rPr>
              <a:t>  Greens naturally attend to people’s needs and universal  values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effectLst/>
                <a:uLnTx/>
                <a:uFillTx/>
                <a:latin typeface="Century Gothic"/>
                <a:cs typeface="Arial" charset="0"/>
              </a:rPr>
              <a:t>M</a:t>
            </a:r>
            <a:r>
              <a:rPr kumimoji="0" lang="en-US" sz="1400" b="0" i="0" u="none" strike="noStrike" kern="0" cap="none" spc="0" normalizeH="0" baseline="0" noProof="0" dirty="0" smtClean="0">
                <a:ln>
                  <a:noFill/>
                </a:ln>
                <a:effectLst/>
                <a:uLnTx/>
                <a:uFillTx/>
                <a:latin typeface="Century Gothic"/>
                <a:cs typeface="Arial" charset="0"/>
              </a:rPr>
              <a:t>indset</a:t>
            </a:r>
            <a:r>
              <a:rPr kumimoji="0" lang="en-US" sz="1400" b="1" i="0" u="none" strike="noStrike" kern="0" cap="none" spc="0" normalizeH="0" baseline="0" noProof="0" dirty="0" smtClean="0">
                <a:ln>
                  <a:noFill/>
                </a:ln>
                <a:effectLst/>
                <a:uLnTx/>
                <a:uFillTx/>
                <a:latin typeface="Century Gothic"/>
                <a:cs typeface="Arial" charset="0"/>
              </a:rPr>
              <a:t>:</a:t>
            </a:r>
            <a:r>
              <a:rPr kumimoji="0" lang="en-US" sz="1400" b="0" i="0" u="none" strike="noStrike" kern="0" cap="none" spc="0" normalizeH="0" baseline="0" noProof="0" dirty="0" smtClean="0">
                <a:ln>
                  <a:noFill/>
                </a:ln>
                <a:effectLst/>
                <a:uLnTx/>
                <a:uFillTx/>
                <a:latin typeface="Century Gothic"/>
                <a:cs typeface="Arial" charset="0"/>
              </a:rPr>
              <a:t>  Greens are stewards – for others, family, and religious/spiritual values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effectLst/>
                <a:uLnTx/>
                <a:uFillTx/>
                <a:latin typeface="Century Gothic"/>
                <a:cs typeface="Arial" charset="0"/>
              </a:rPr>
              <a:t>B</a:t>
            </a:r>
            <a:r>
              <a:rPr kumimoji="0" lang="en-US" sz="1400" b="0" i="0" u="none" strike="noStrike" kern="0" cap="none" spc="0" normalizeH="0" baseline="0" noProof="0" dirty="0" smtClean="0">
                <a:ln>
                  <a:noFill/>
                </a:ln>
                <a:effectLst/>
                <a:uLnTx/>
                <a:uFillTx/>
                <a:latin typeface="Century Gothic"/>
                <a:cs typeface="Arial" charset="0"/>
              </a:rPr>
              <a:t>ehavior</a:t>
            </a:r>
            <a:r>
              <a:rPr kumimoji="0" lang="en-US" sz="1400" b="1" i="0" u="none" strike="noStrike" kern="0" cap="none" spc="0" normalizeH="0" baseline="0" noProof="0" dirty="0" smtClean="0">
                <a:ln>
                  <a:noFill/>
                </a:ln>
                <a:effectLst/>
                <a:uLnTx/>
                <a:uFillTx/>
                <a:latin typeface="Century Gothic"/>
                <a:cs typeface="Arial" charset="0"/>
              </a:rPr>
              <a:t>:</a:t>
            </a:r>
            <a:r>
              <a:rPr kumimoji="0" lang="en-US" sz="1400" b="0" i="0" u="none" strike="noStrike" kern="0" cap="none" spc="0" normalizeH="0" baseline="0" noProof="0" dirty="0" smtClean="0">
                <a:ln>
                  <a:noFill/>
                </a:ln>
                <a:effectLst/>
                <a:uLnTx/>
                <a:uFillTx/>
                <a:latin typeface="Century Gothic"/>
                <a:cs typeface="Arial" charset="0"/>
              </a:rPr>
              <a:t>  Supporting others in being happy and successful</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effectLst/>
                <a:uLnTx/>
                <a:uFillTx/>
                <a:latin typeface="Century Gothic"/>
                <a:cs typeface="Arial" charset="0"/>
              </a:rPr>
              <a:t>R</a:t>
            </a:r>
            <a:r>
              <a:rPr kumimoji="0" lang="en-US" sz="1400" b="0" i="0" u="none" strike="noStrike" kern="0" cap="none" spc="0" normalizeH="0" baseline="0" noProof="0" dirty="0" smtClean="0">
                <a:ln>
                  <a:noFill/>
                </a:ln>
                <a:effectLst/>
                <a:uLnTx/>
                <a:uFillTx/>
                <a:latin typeface="Century Gothic"/>
                <a:cs typeface="Arial" charset="0"/>
              </a:rPr>
              <a:t>esults</a:t>
            </a:r>
            <a:r>
              <a:rPr kumimoji="0" lang="en-US" sz="1400" b="1" i="0" u="none" strike="noStrike" kern="0" cap="none" spc="0" normalizeH="0" baseline="0" noProof="0" dirty="0" smtClean="0">
                <a:ln>
                  <a:noFill/>
                </a:ln>
                <a:effectLst/>
                <a:uLnTx/>
                <a:uFillTx/>
                <a:latin typeface="Century Gothic"/>
                <a:cs typeface="Arial" charset="0"/>
              </a:rPr>
              <a:t>:</a:t>
            </a:r>
            <a:r>
              <a:rPr kumimoji="0" lang="en-US" sz="1400" b="0" i="0" u="none" strike="noStrike" kern="0" cap="none" spc="0" normalizeH="0" baseline="0" noProof="0" dirty="0" smtClean="0">
                <a:ln>
                  <a:noFill/>
                </a:ln>
                <a:effectLst/>
                <a:uLnTx/>
                <a:uFillTx/>
                <a:latin typeface="Century Gothic"/>
                <a:cs typeface="Arial" charset="0"/>
              </a:rPr>
              <a:t>  Success without damaging others</a:t>
            </a:r>
          </a:p>
        </p:txBody>
      </p:sp>
      <p:sp>
        <p:nvSpPr>
          <p:cNvPr id="7" name="TextBox 6"/>
          <p:cNvSpPr txBox="1"/>
          <p:nvPr/>
        </p:nvSpPr>
        <p:spPr>
          <a:xfrm>
            <a:off x="533400" y="4343400"/>
            <a:ext cx="8077200" cy="523220"/>
          </a:xfrm>
          <a:prstGeom prst="rect">
            <a:avLst/>
          </a:prstGeom>
          <a:noFill/>
        </p:spPr>
        <p:txBody>
          <a:bodyPr wrap="square" rtlCol="0">
            <a:spAutoFit/>
          </a:bodyPr>
          <a:lstStyle/>
          <a:p>
            <a:pPr algn="ctr"/>
            <a:r>
              <a:rPr lang="en-US" sz="1600" b="1" i="1" dirty="0" smtClean="0">
                <a:solidFill>
                  <a:srgbClr val="92D050"/>
                </a:solidFill>
                <a:effectLst>
                  <a:outerShdw blurRad="38100" dist="38100" dir="2700000" algn="tl">
                    <a:srgbClr val="000000">
                      <a:alpha val="43137"/>
                    </a:srgbClr>
                  </a:outerShdw>
                </a:effectLst>
              </a:rPr>
              <a:t>“It’s hard to get your thing together if your thing is paradise on Earth.”</a:t>
            </a:r>
          </a:p>
          <a:p>
            <a:pPr algn="r"/>
            <a:r>
              <a:rPr lang="en-US" sz="1200" dirty="0" smtClean="0">
                <a:solidFill>
                  <a:srgbClr val="92D050"/>
                </a:solidFill>
                <a:effectLst>
                  <a:outerShdw blurRad="38100" dist="38100" dir="2700000" algn="tl">
                    <a:srgbClr val="000000">
                      <a:alpha val="43137"/>
                    </a:srgbClr>
                  </a:outerShdw>
                </a:effectLst>
              </a:rPr>
              <a:t>- Jerry Garcia</a:t>
            </a:r>
            <a:endParaRPr lang="en-US" sz="1200" dirty="0">
              <a:solidFill>
                <a:srgbClr val="92D05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Yellow: “Including” Team-Builders</a:t>
            </a:r>
            <a:endParaRPr lang="en-US" sz="3200" dirty="0"/>
          </a:p>
        </p:txBody>
      </p:sp>
      <p:sp>
        <p:nvSpPr>
          <p:cNvPr id="3" name="Content Placeholder 2"/>
          <p:cNvSpPr>
            <a:spLocks noGrp="1"/>
          </p:cNvSpPr>
          <p:nvPr>
            <p:ph sz="quarter" idx="1"/>
          </p:nvPr>
        </p:nvSpPr>
        <p:spPr>
          <a:xfrm>
            <a:off x="301752" y="1527048"/>
            <a:ext cx="8503920" cy="2816352"/>
          </a:xfrm>
        </p:spPr>
        <p:txBody>
          <a:bodyPr>
            <a:normAutofit/>
          </a:bodyPr>
          <a:lstStyle/>
          <a:p>
            <a:r>
              <a:rPr lang="en-US" sz="1600" b="1" dirty="0" smtClean="0"/>
              <a:t>Signature Personality DNA: </a:t>
            </a:r>
            <a:r>
              <a:rPr lang="en-US" sz="1600" dirty="0" smtClean="0"/>
              <a:t>Primary motivation  is to have fun and enjoy their team members.  Yellows are the team motivators and encouragers.     </a:t>
            </a:r>
          </a:p>
          <a:p>
            <a:r>
              <a:rPr lang="en-US" sz="1600" b="1" dirty="0" smtClean="0"/>
              <a:t>Strengths: </a:t>
            </a:r>
            <a:r>
              <a:rPr lang="en-US" sz="1600" dirty="0" smtClean="0"/>
              <a:t>Caring, loyal, friendly, cooperative, appreciative of others, enthusiastic, expressive, volunteers for jobs, inspires others to join in, appealing personality, lives in the present, good on stage, has natural optimism , team builder </a:t>
            </a:r>
          </a:p>
          <a:p>
            <a:r>
              <a:rPr lang="en-US" sz="1600" b="1" dirty="0" smtClean="0"/>
              <a:t>Weaknesses: </a:t>
            </a:r>
            <a:r>
              <a:rPr lang="en-US" sz="1600" dirty="0" smtClean="0"/>
              <a:t>Forgets obligations, undisciplined, decides by feelings, easily distracted, compulsive talker, complains, gets angry easily, egotistical, conflict averse, too compliant, need approval, lacks opinions of their own</a:t>
            </a:r>
          </a:p>
          <a:p>
            <a:r>
              <a:rPr lang="en-US" sz="1600" b="1" dirty="0" smtClean="0"/>
              <a:t>Major Challenge: </a:t>
            </a:r>
            <a:r>
              <a:rPr lang="en-US" sz="1600" dirty="0" smtClean="0"/>
              <a:t>Acting on difficult personnel problems and tolerating conflict </a:t>
            </a:r>
          </a:p>
          <a:p>
            <a:r>
              <a:rPr lang="en-US" sz="1600" b="1" dirty="0" smtClean="0"/>
              <a:t>Inherent Desire: </a:t>
            </a:r>
            <a:r>
              <a:rPr lang="en-US" sz="1600" dirty="0" smtClean="0"/>
              <a:t>To know that their team members trust them</a:t>
            </a:r>
          </a:p>
          <a:p>
            <a:endParaRPr lang="en-US" sz="1600" dirty="0"/>
          </a:p>
        </p:txBody>
      </p:sp>
      <p:sp>
        <p:nvSpPr>
          <p:cNvPr id="4" name="TextBox 3"/>
          <p:cNvSpPr txBox="1"/>
          <p:nvPr/>
        </p:nvSpPr>
        <p:spPr>
          <a:xfrm>
            <a:off x="3657600" y="4705290"/>
            <a:ext cx="1782860" cy="400110"/>
          </a:xfrm>
          <a:prstGeom prst="rect">
            <a:avLst/>
          </a:prstGeom>
          <a:noFill/>
        </p:spPr>
        <p:txBody>
          <a:bodyPr wrap="none" lIns="91387" tIns="45693" rIns="91387" bIns="45693" rtlCol="0">
            <a:spAutoFit/>
          </a:bodyPr>
          <a:lstStyle/>
          <a:p>
            <a:pPr defTabSz="1018229"/>
            <a:r>
              <a:rPr lang="en-US" sz="2000" b="1" dirty="0">
                <a:latin typeface="Century Gothic"/>
              </a:rPr>
              <a:t>Innate AMBR</a:t>
            </a:r>
          </a:p>
        </p:txBody>
      </p:sp>
      <p:sp>
        <p:nvSpPr>
          <p:cNvPr id="5" name="Text Box 12"/>
          <p:cNvSpPr txBox="1">
            <a:spLocks noChangeArrowheads="1"/>
          </p:cNvSpPr>
          <p:nvPr/>
        </p:nvSpPr>
        <p:spPr bwMode="auto">
          <a:xfrm>
            <a:off x="533400" y="5176927"/>
            <a:ext cx="8077200" cy="954107"/>
          </a:xfrm>
          <a:prstGeom prst="rect">
            <a:avLst/>
          </a:prstGeom>
          <a:solidFill>
            <a:srgbClr val="FFFF00"/>
          </a:solidFill>
          <a:ln w="9525">
            <a:solidFill>
              <a:schemeClr val="tx1"/>
            </a:solidFill>
            <a:miter lim="800000"/>
            <a:headEnd/>
            <a:tailEnd/>
          </a:ln>
        </p:spPr>
        <p:txBody>
          <a:bodyPr wrap="square" lIns="91387" tIns="45693" rIns="91387" bIns="45693">
            <a:spAutoFit/>
          </a:bodyPr>
          <a:lstStyle/>
          <a:p>
            <a:pPr algn="ctr" defTabSz="1018229">
              <a:defRPr/>
            </a:pPr>
            <a:r>
              <a:rPr kumimoji="0" lang="en-US" sz="1400" b="1" i="0" u="none" strike="noStrike" kern="0" cap="none" spc="0" normalizeH="0" baseline="0" noProof="0" dirty="0" smtClean="0">
                <a:ln>
                  <a:noFill/>
                </a:ln>
                <a:effectLst/>
                <a:uLnTx/>
                <a:uFillTx/>
                <a:latin typeface="Century Gothic"/>
                <a:cs typeface="Arial" charset="0"/>
              </a:rPr>
              <a:t>A</a:t>
            </a:r>
            <a:r>
              <a:rPr kumimoji="0" lang="en-US" sz="1400" b="0" i="0" u="none" strike="noStrike" kern="0" cap="none" spc="0" normalizeH="0" baseline="0" noProof="0" dirty="0" smtClean="0">
                <a:ln>
                  <a:noFill/>
                </a:ln>
                <a:effectLst/>
                <a:uLnTx/>
                <a:uFillTx/>
                <a:latin typeface="Century Gothic"/>
                <a:cs typeface="Arial" charset="0"/>
              </a:rPr>
              <a:t>ttention</a:t>
            </a:r>
            <a:r>
              <a:rPr kumimoji="0" lang="en-US" sz="1400" b="1" i="0" u="none" strike="noStrike" kern="0" cap="none" spc="0" normalizeH="0" baseline="0" noProof="0" dirty="0" smtClean="0">
                <a:ln>
                  <a:noFill/>
                </a:ln>
                <a:effectLst/>
                <a:uLnTx/>
                <a:uFillTx/>
                <a:latin typeface="Century Gothic"/>
                <a:cs typeface="Arial" charset="0"/>
              </a:rPr>
              <a:t>:</a:t>
            </a:r>
            <a:r>
              <a:rPr kumimoji="0" lang="en-US" sz="1400" b="0" i="0" u="none" strike="noStrike" kern="0" cap="none" spc="0" normalizeH="0" baseline="0" noProof="0" dirty="0" smtClean="0">
                <a:ln>
                  <a:noFill/>
                </a:ln>
                <a:effectLst/>
                <a:uLnTx/>
                <a:uFillTx/>
                <a:latin typeface="Century Gothic"/>
                <a:cs typeface="Arial" charset="0"/>
              </a:rPr>
              <a:t> </a:t>
            </a:r>
            <a:r>
              <a:rPr lang="en-US" sz="1400" kern="0" dirty="0" smtClean="0">
                <a:cs typeface="Arial" charset="0"/>
              </a:rPr>
              <a:t> Yellows naturally attend to teamwork and relationships</a:t>
            </a:r>
            <a:endParaRPr kumimoji="0" lang="en-US" sz="1400" b="0" i="0" u="none" strike="noStrike" kern="0" cap="none" spc="0" normalizeH="0" baseline="0" noProof="0" dirty="0" smtClean="0">
              <a:ln>
                <a:noFill/>
              </a:ln>
              <a:effectLst/>
              <a:uLnTx/>
              <a:uFillTx/>
              <a:latin typeface="Century Gothic"/>
              <a:cs typeface="Arial" charset="0"/>
            </a:endParaRPr>
          </a:p>
          <a:p>
            <a:pPr algn="ctr" defTabSz="1018229">
              <a:defRPr/>
            </a:pPr>
            <a:r>
              <a:rPr kumimoji="0" lang="en-US" sz="1400" b="1" i="0" u="none" strike="noStrike" kern="0" cap="none" spc="0" normalizeH="0" baseline="0" noProof="0" dirty="0" smtClean="0">
                <a:ln>
                  <a:noFill/>
                </a:ln>
                <a:effectLst/>
                <a:uLnTx/>
                <a:uFillTx/>
                <a:latin typeface="Century Gothic"/>
                <a:cs typeface="Arial" charset="0"/>
              </a:rPr>
              <a:t>M</a:t>
            </a:r>
            <a:r>
              <a:rPr kumimoji="0" lang="en-US" sz="1400" b="0" i="0" u="none" strike="noStrike" kern="0" cap="none" spc="0" normalizeH="0" baseline="0" noProof="0" dirty="0" smtClean="0">
                <a:ln>
                  <a:noFill/>
                </a:ln>
                <a:effectLst/>
                <a:uLnTx/>
                <a:uFillTx/>
                <a:latin typeface="Century Gothic"/>
                <a:cs typeface="Arial" charset="0"/>
              </a:rPr>
              <a:t>indset</a:t>
            </a:r>
            <a:r>
              <a:rPr kumimoji="0" lang="en-US" sz="1400" b="1" i="0" u="none" strike="noStrike" kern="0" cap="none" spc="0" normalizeH="0" baseline="0" noProof="0" dirty="0" smtClean="0">
                <a:ln>
                  <a:noFill/>
                </a:ln>
                <a:effectLst/>
                <a:uLnTx/>
                <a:uFillTx/>
                <a:latin typeface="Century Gothic"/>
                <a:cs typeface="Arial" charset="0"/>
              </a:rPr>
              <a:t>:</a:t>
            </a:r>
            <a:r>
              <a:rPr kumimoji="0" lang="en-US" sz="1400" b="0" i="0" u="none" strike="noStrike" kern="0" cap="none" spc="0" normalizeH="0" baseline="0" noProof="0" dirty="0" smtClean="0">
                <a:ln>
                  <a:noFill/>
                </a:ln>
                <a:effectLst/>
                <a:uLnTx/>
                <a:uFillTx/>
                <a:latin typeface="Century Gothic"/>
                <a:cs typeface="Arial" charset="0"/>
              </a:rPr>
              <a:t>  </a:t>
            </a:r>
            <a:r>
              <a:rPr lang="en-US" sz="1400" kern="0" dirty="0" smtClean="0">
                <a:cs typeface="Arial" charset="0"/>
              </a:rPr>
              <a:t>We are here to work together</a:t>
            </a:r>
            <a:endParaRPr kumimoji="0" lang="en-US" sz="1400" b="0" i="0" u="none" strike="noStrike" kern="0" cap="none" spc="0" normalizeH="0" baseline="0" noProof="0" dirty="0" smtClean="0">
              <a:ln>
                <a:noFill/>
              </a:ln>
              <a:effectLst/>
              <a:uLnTx/>
              <a:uFillTx/>
              <a:latin typeface="Century Gothic"/>
              <a:cs typeface="Arial" charset="0"/>
            </a:endParaRPr>
          </a:p>
          <a:p>
            <a:pPr algn="ctr" defTabSz="1018229">
              <a:defRPr/>
            </a:pPr>
            <a:r>
              <a:rPr kumimoji="0" lang="en-US" sz="1400" b="1" i="0" u="none" strike="noStrike" kern="0" cap="none" spc="0" normalizeH="0" baseline="0" noProof="0" dirty="0" smtClean="0">
                <a:ln>
                  <a:noFill/>
                </a:ln>
                <a:effectLst/>
                <a:uLnTx/>
                <a:uFillTx/>
                <a:latin typeface="Century Gothic"/>
                <a:cs typeface="Arial" charset="0"/>
              </a:rPr>
              <a:t>B</a:t>
            </a:r>
            <a:r>
              <a:rPr kumimoji="0" lang="en-US" sz="1400" b="0" i="0" u="none" strike="noStrike" kern="0" cap="none" spc="0" normalizeH="0" baseline="0" noProof="0" dirty="0" smtClean="0">
                <a:ln>
                  <a:noFill/>
                </a:ln>
                <a:effectLst/>
                <a:uLnTx/>
                <a:uFillTx/>
                <a:latin typeface="Century Gothic"/>
                <a:cs typeface="Arial" charset="0"/>
              </a:rPr>
              <a:t>ehavior</a:t>
            </a:r>
            <a:r>
              <a:rPr kumimoji="0" lang="en-US" sz="1400" b="1" i="0" u="none" strike="noStrike" kern="0" cap="none" spc="0" normalizeH="0" baseline="0" noProof="0" dirty="0" smtClean="0">
                <a:ln>
                  <a:noFill/>
                </a:ln>
                <a:effectLst/>
                <a:uLnTx/>
                <a:uFillTx/>
                <a:latin typeface="Century Gothic"/>
                <a:cs typeface="Arial" charset="0"/>
              </a:rPr>
              <a:t>:</a:t>
            </a:r>
            <a:r>
              <a:rPr kumimoji="0" lang="en-US" sz="1400" b="0" i="0" u="none" strike="noStrike" kern="0" cap="none" spc="0" normalizeH="0" baseline="0" noProof="0" dirty="0" smtClean="0">
                <a:ln>
                  <a:noFill/>
                </a:ln>
                <a:effectLst/>
                <a:uLnTx/>
                <a:uFillTx/>
                <a:latin typeface="Century Gothic"/>
                <a:cs typeface="Arial" charset="0"/>
              </a:rPr>
              <a:t>  </a:t>
            </a:r>
            <a:r>
              <a:rPr lang="en-US" sz="1400" kern="0" dirty="0" smtClean="0">
                <a:cs typeface="Arial" charset="0"/>
              </a:rPr>
              <a:t>Facilitating teamwork and collaboration</a:t>
            </a:r>
            <a:endParaRPr kumimoji="0" lang="en-US" sz="1400" b="0" i="0" u="none" strike="noStrike" kern="0" cap="none" spc="0" normalizeH="0" baseline="0" noProof="0" dirty="0" smtClean="0">
              <a:ln>
                <a:noFill/>
              </a:ln>
              <a:effectLst/>
              <a:uLnTx/>
              <a:uFillTx/>
              <a:latin typeface="Century Gothic"/>
              <a:cs typeface="Arial" charset="0"/>
            </a:endParaRPr>
          </a:p>
          <a:p>
            <a:pPr algn="ctr" defTabSz="1018229">
              <a:defRPr/>
            </a:pPr>
            <a:r>
              <a:rPr kumimoji="0" lang="en-US" sz="1400" b="1" i="0" u="none" strike="noStrike" kern="0" cap="none" spc="0" normalizeH="0" baseline="0" noProof="0" dirty="0" smtClean="0">
                <a:ln>
                  <a:noFill/>
                </a:ln>
                <a:effectLst/>
                <a:uLnTx/>
                <a:uFillTx/>
                <a:latin typeface="Century Gothic"/>
                <a:cs typeface="Arial" charset="0"/>
              </a:rPr>
              <a:t>R</a:t>
            </a:r>
            <a:r>
              <a:rPr kumimoji="0" lang="en-US" sz="1400" b="0" i="0" u="none" strike="noStrike" kern="0" cap="none" spc="0" normalizeH="0" baseline="0" noProof="0" dirty="0" smtClean="0">
                <a:ln>
                  <a:noFill/>
                </a:ln>
                <a:effectLst/>
                <a:uLnTx/>
                <a:uFillTx/>
                <a:latin typeface="Century Gothic"/>
                <a:cs typeface="Arial" charset="0"/>
              </a:rPr>
              <a:t>esults</a:t>
            </a:r>
            <a:r>
              <a:rPr kumimoji="0" lang="en-US" sz="1400" b="1" i="0" u="none" strike="noStrike" kern="0" cap="none" spc="0" normalizeH="0" baseline="0" noProof="0" dirty="0" smtClean="0">
                <a:ln>
                  <a:noFill/>
                </a:ln>
                <a:effectLst/>
                <a:uLnTx/>
                <a:uFillTx/>
                <a:latin typeface="Century Gothic"/>
                <a:cs typeface="Arial" charset="0"/>
              </a:rPr>
              <a:t>:</a:t>
            </a:r>
            <a:r>
              <a:rPr kumimoji="0" lang="en-US" sz="1400" b="0" i="0" u="none" strike="noStrike" kern="0" cap="none" spc="0" normalizeH="0" baseline="0" noProof="0" dirty="0" smtClean="0">
                <a:ln>
                  <a:noFill/>
                </a:ln>
                <a:effectLst/>
                <a:uLnTx/>
                <a:uFillTx/>
                <a:latin typeface="Century Gothic"/>
                <a:cs typeface="Arial" charset="0"/>
              </a:rPr>
              <a:t>  </a:t>
            </a:r>
            <a:r>
              <a:rPr lang="en-US" sz="1400" kern="0" dirty="0" smtClean="0">
                <a:cs typeface="Arial" charset="0"/>
              </a:rPr>
              <a:t>Success through harmony</a:t>
            </a:r>
            <a:endParaRPr kumimoji="0" lang="en-US" sz="1400" b="0" i="0" u="none" strike="noStrike" kern="0" cap="none" spc="0" normalizeH="0" baseline="0" noProof="0" dirty="0" smtClean="0">
              <a:ln>
                <a:noFill/>
              </a:ln>
              <a:effectLst/>
              <a:uLnTx/>
              <a:uFillTx/>
              <a:latin typeface="Century Gothic"/>
              <a:cs typeface="Arial" charset="0"/>
            </a:endParaRPr>
          </a:p>
        </p:txBody>
      </p:sp>
      <p:sp>
        <p:nvSpPr>
          <p:cNvPr id="7" name="TextBox 6"/>
          <p:cNvSpPr txBox="1"/>
          <p:nvPr/>
        </p:nvSpPr>
        <p:spPr>
          <a:xfrm>
            <a:off x="304800" y="4343400"/>
            <a:ext cx="8534400" cy="523220"/>
          </a:xfrm>
          <a:prstGeom prst="rect">
            <a:avLst/>
          </a:prstGeom>
          <a:noFill/>
        </p:spPr>
        <p:txBody>
          <a:bodyPr wrap="square" rtlCol="0">
            <a:spAutoFit/>
          </a:bodyPr>
          <a:lstStyle/>
          <a:p>
            <a:pPr algn="ctr"/>
            <a:r>
              <a:rPr lang="en-US" sz="1600" b="1" i="1" dirty="0" smtClean="0">
                <a:solidFill>
                  <a:srgbClr val="FFFF00"/>
                </a:solidFill>
                <a:effectLst>
                  <a:outerShdw blurRad="38100" dist="38100" dir="2700000" algn="tl">
                    <a:srgbClr val="000000">
                      <a:alpha val="43137"/>
                    </a:srgbClr>
                  </a:outerShdw>
                </a:effectLst>
              </a:rPr>
              <a:t>“Some of my friends are for it. Some of my friends are against it. I am for my friends.”</a:t>
            </a:r>
          </a:p>
          <a:p>
            <a:pPr algn="r"/>
            <a:r>
              <a:rPr lang="en-US" sz="1200" dirty="0" smtClean="0">
                <a:solidFill>
                  <a:srgbClr val="FFFF00"/>
                </a:solidFill>
                <a:effectLst>
                  <a:outerShdw blurRad="38100" dist="38100" dir="2700000" algn="tl">
                    <a:srgbClr val="000000">
                      <a:alpha val="43137"/>
                    </a:srgbClr>
                  </a:outerShdw>
                </a:effectLst>
              </a:rPr>
              <a:t>- Dwight D. Eisenhower</a:t>
            </a:r>
            <a:endParaRPr lang="en-US" sz="120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7">
      <a:dk1>
        <a:sysClr val="windowText" lastClr="000000"/>
      </a:dk1>
      <a:lt1>
        <a:sysClr val="window" lastClr="FFFFFF"/>
      </a:lt1>
      <a:dk2>
        <a:srgbClr val="000000"/>
      </a:dk2>
      <a:lt2>
        <a:srgbClr val="FFFFFF"/>
      </a:lt2>
      <a:accent1>
        <a:srgbClr val="3F3F3F"/>
      </a:accent1>
      <a:accent2>
        <a:srgbClr val="595959"/>
      </a:accent2>
      <a:accent3>
        <a:srgbClr val="7F7F7F"/>
      </a:accent3>
      <a:accent4>
        <a:srgbClr val="A5A5A5"/>
      </a:accent4>
      <a:accent5>
        <a:srgbClr val="BFBFBF"/>
      </a:accent5>
      <a:accent6>
        <a:srgbClr val="D8D8D8"/>
      </a:accent6>
      <a:hlink>
        <a:srgbClr val="000000"/>
      </a:hlink>
      <a:folHlink>
        <a:srgbClr val="00000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2004</TotalTime>
  <Words>4799</Words>
  <Application>Microsoft Office PowerPoint</Application>
  <PresentationFormat>On-screen Show (4:3)</PresentationFormat>
  <Paragraphs>486</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Century Gothic</vt:lpstr>
      <vt:lpstr>Wingdings</vt:lpstr>
      <vt:lpstr>Wingdings 2</vt:lpstr>
      <vt:lpstr>Civic</vt:lpstr>
      <vt:lpstr>How DEVELOP Builds Teams I</vt:lpstr>
      <vt:lpstr>Why</vt:lpstr>
      <vt:lpstr>Two Systems</vt:lpstr>
      <vt:lpstr>NASA’s 4D System</vt:lpstr>
      <vt:lpstr>Innate Deciding Preference </vt:lpstr>
      <vt:lpstr>Innate Information Preference </vt:lpstr>
      <vt:lpstr>4D Color Types</vt:lpstr>
      <vt:lpstr>Green: “Cultivating” People-Builders</vt:lpstr>
      <vt:lpstr>Yellow: “Including” Team-Builders</vt:lpstr>
      <vt:lpstr>Orange: “Directing” System-Builders</vt:lpstr>
      <vt:lpstr>Blue: “Visioning” Idea-Builders</vt:lpstr>
      <vt:lpstr>Myers Briggs Type Indicator</vt:lpstr>
      <vt:lpstr>Four Dichotomies </vt:lpstr>
      <vt:lpstr>Extroversion vs. Introversion</vt:lpstr>
      <vt:lpstr>Sensing vs. Intuition</vt:lpstr>
      <vt:lpstr>Thinking vs. Feeling</vt:lpstr>
      <vt:lpstr>Perceiving vs. Judging</vt:lpstr>
      <vt:lpstr>16 Myers Briggs Type Indicators</vt:lpstr>
      <vt:lpstr>ENTJ: The Field Marshall</vt:lpstr>
      <vt:lpstr>INTJ: The Mastermind</vt:lpstr>
      <vt:lpstr>ESTJ: The Supervisor</vt:lpstr>
      <vt:lpstr>ISTJ: The Inspector</vt:lpstr>
      <vt:lpstr>ENFJ: The Teacher</vt:lpstr>
      <vt:lpstr>INFJ: The Counselor</vt:lpstr>
      <vt:lpstr>INFP: The Healer</vt:lpstr>
      <vt:lpstr>ENFP: The Champion</vt:lpstr>
      <vt:lpstr>ENTP: The Inventor</vt:lpstr>
      <vt:lpstr>INTP: The Architect</vt:lpstr>
      <vt:lpstr>ISTP: The Operator</vt:lpstr>
      <vt:lpstr>ESTP: The Promoter</vt:lpstr>
      <vt:lpstr>ISFJ: The Protector</vt:lpstr>
      <vt:lpstr>ESFJ: The Provider</vt:lpstr>
      <vt:lpstr>ISFP: The Composer</vt:lpstr>
      <vt:lpstr>ESFP: The Performer</vt:lpstr>
      <vt:lpstr>References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DEVELOP Builds Teams</dc:title>
  <dc:creator>Lauren</dc:creator>
  <cp:lastModifiedBy>Childs, Lauren M. (LARC-E3)[DEVELOP - Wise County (LaRC)]</cp:lastModifiedBy>
  <cp:revision>105</cp:revision>
  <cp:lastPrinted>2014-01-06T23:08:00Z</cp:lastPrinted>
  <dcterms:created xsi:type="dcterms:W3CDTF">2013-12-31T00:35:50Z</dcterms:created>
  <dcterms:modified xsi:type="dcterms:W3CDTF">2014-09-17T20:27:59Z</dcterms:modified>
</cp:coreProperties>
</file>