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comments/modernComment_11F_82022A61.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handoutMasterIdLst>
    <p:handoutMasterId r:id="rId13"/>
  </p:handoutMasterIdLst>
  <p:sldIdLst>
    <p:sldId id="287" r:id="rId5"/>
    <p:sldId id="261" r:id="rId6"/>
    <p:sldId id="262" r:id="rId7"/>
    <p:sldId id="267" r:id="rId8"/>
    <p:sldId id="265" r:id="rId9"/>
    <p:sldId id="259" r:id="rId10"/>
    <p:sldId id="266" r:id="rId11"/>
    <p:sldId id="264" r:id="rId12"/>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632" userDrawn="1">
          <p15:clr>
            <a:srgbClr val="A4A3A4"/>
          </p15:clr>
        </p15:guide>
        <p15:guide id="2" orient="horz" pos="207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0C74BA-51EA-0BC2-2AC6-D25BBD4D4276}" name="Plott, Laramie D. (LARC-E3)[SSAI DEVELOP]" initials="PLD(ED" userId="S::ldplott@ndc.nasa.gov::12fa7add-6da5-4f07-a1f9-aac8f53d42a1" providerId="AD"/>
  <p188:author id="{9B671DC4-F867-8520-73EF-EAFB98317814}" name="Hunter, Shanise Y. (LARC-E3)[SSAI DEVELOP]" initials="HSY(ED" userId="S::syhunter@ndc.nasa.gov::4313d2d7-74c6-49cc-8409-3769577baa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49" clrIdx="0">
    <p:extLst>
      <p:ext uri="{19B8F6BF-5375-455C-9EA6-DF929625EA0E}">
        <p15:presenceInfo xmlns:p15="http://schemas.microsoft.com/office/powerpoint/2012/main" userId="S-1-5-21-330711430-3775241029-4075259233-879551" providerId="AD"/>
      </p:ext>
    </p:extLst>
  </p:cmAuthor>
  <p:cmAuthor id="2" name="Ross" initials="R" lastIdx="2" clrIdx="1">
    <p:extLst>
      <p:ext uri="{19B8F6BF-5375-455C-9EA6-DF929625EA0E}">
        <p15:presenceInfo xmlns:p15="http://schemas.microsoft.com/office/powerpoint/2012/main" userId="Ross" providerId="None"/>
      </p:ext>
    </p:extLst>
  </p:cmAuthor>
  <p:cmAuthor id="3" name="Brianne Kendall" initials="BK" lastIdx="4" clrIdx="2">
    <p:extLst>
      <p:ext uri="{19B8F6BF-5375-455C-9EA6-DF929625EA0E}">
        <p15:presenceInfo xmlns:p15="http://schemas.microsoft.com/office/powerpoint/2012/main" userId="S::brianne.kendall@ssaihq.com::faea8925-10cf-4dd4-8fc8-020039f0a6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72B3"/>
    <a:srgbClr val="8A5A9A"/>
    <a:srgbClr val="8A8480"/>
    <a:srgbClr val="895999"/>
    <a:srgbClr val="C13E2D"/>
    <a:srgbClr val="67A478"/>
    <a:srgbClr val="2E6CA4"/>
    <a:srgbClr val="106198"/>
    <a:srgbClr val="236F99"/>
    <a:srgbClr val="6CA4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 d="100"/>
          <a:sy n="12" d="100"/>
        </p:scale>
        <p:origin x="2160" y="32"/>
      </p:cViewPr>
      <p:guideLst>
        <p:guide pos="7632"/>
        <p:guide orient="horz" pos="20736"/>
      </p:guideLst>
    </p:cSldViewPr>
  </p:slideViewPr>
  <p:notesTextViewPr>
    <p:cViewPr>
      <p:scale>
        <a:sx n="1" d="1"/>
        <a:sy n="1" d="1"/>
      </p:scale>
      <p:origin x="0" y="0"/>
    </p:cViewPr>
  </p:notesTextViewPr>
  <p:notesViewPr>
    <p:cSldViewPr snapToGrid="0" showGuides="1">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7030A0"/>
              </a:solidFill>
              <a:ln w="19050">
                <a:noFill/>
              </a:ln>
              <a:effectLst/>
            </c:spPr>
            <c:extLst>
              <c:ext xmlns:c16="http://schemas.microsoft.com/office/drawing/2014/chart" uri="{C3380CC4-5D6E-409C-BE32-E72D297353CC}">
                <c16:uniqueId val="{00000001-77C5-4A2D-BD24-4561D9EC1B3C}"/>
              </c:ext>
            </c:extLst>
          </c:dPt>
          <c:dPt>
            <c:idx val="1"/>
            <c:bubble3D val="0"/>
            <c:spPr>
              <a:solidFill>
                <a:srgbClr val="FFC000"/>
              </a:solidFill>
              <a:ln w="19050">
                <a:noFill/>
              </a:ln>
              <a:effectLst/>
            </c:spPr>
            <c:extLst>
              <c:ext xmlns:c16="http://schemas.microsoft.com/office/drawing/2014/chart" uri="{C3380CC4-5D6E-409C-BE32-E72D297353CC}">
                <c16:uniqueId val="{00000003-77C5-4A2D-BD24-4561D9EC1B3C}"/>
              </c:ext>
            </c:extLst>
          </c:dPt>
          <c:dPt>
            <c:idx val="2"/>
            <c:bubble3D val="0"/>
            <c:spPr>
              <a:solidFill>
                <a:srgbClr val="00B050"/>
              </a:solidFill>
              <a:ln w="19050">
                <a:noFill/>
              </a:ln>
              <a:effectLst/>
            </c:spPr>
            <c:extLst>
              <c:ext xmlns:c16="http://schemas.microsoft.com/office/drawing/2014/chart" uri="{C3380CC4-5D6E-409C-BE32-E72D297353CC}">
                <c16:uniqueId val="{00000005-77C5-4A2D-BD24-4561D9EC1B3C}"/>
              </c:ext>
            </c:extLst>
          </c:dPt>
          <c:dPt>
            <c:idx val="3"/>
            <c:bubble3D val="0"/>
            <c:spPr>
              <a:solidFill>
                <a:srgbClr val="FF0000"/>
              </a:solidFill>
              <a:ln w="19050">
                <a:noFill/>
              </a:ln>
              <a:effectLst/>
            </c:spPr>
            <c:extLst>
              <c:ext xmlns:c16="http://schemas.microsoft.com/office/drawing/2014/chart" uri="{C3380CC4-5D6E-409C-BE32-E72D297353CC}">
                <c16:uniqueId val="{00000007-77C5-4A2D-BD24-4561D9EC1B3C}"/>
              </c:ext>
            </c:extLst>
          </c:dPt>
          <c:dPt>
            <c:idx val="4"/>
            <c:bubble3D val="0"/>
            <c:spPr>
              <a:solidFill>
                <a:srgbClr val="650004"/>
              </a:solidFill>
              <a:ln w="19050">
                <a:noFill/>
              </a:ln>
              <a:effectLst/>
            </c:spPr>
            <c:extLst>
              <c:ext xmlns:c16="http://schemas.microsoft.com/office/drawing/2014/chart" uri="{C3380CC4-5D6E-409C-BE32-E72D297353CC}">
                <c16:uniqueId val="{00000009-77C5-4A2D-BD24-4561D9EC1B3C}"/>
              </c:ext>
            </c:extLst>
          </c:dPt>
          <c:cat>
            <c:strRef>
              <c:f>Sheet1!$A$2:$A$6</c:f>
              <c:strCache>
                <c:ptCount val="5"/>
                <c:pt idx="0">
                  <c:v>Grapes</c:v>
                </c:pt>
                <c:pt idx="1">
                  <c:v>Oranges</c:v>
                </c:pt>
                <c:pt idx="2">
                  <c:v>Pistachios</c:v>
                </c:pt>
                <c:pt idx="3">
                  <c:v>Walnuts</c:v>
                </c:pt>
                <c:pt idx="4">
                  <c:v>Almonds</c:v>
                </c:pt>
              </c:strCache>
            </c:strRef>
          </c:cat>
          <c:val>
            <c:numRef>
              <c:f>Sheet1!$B$2:$B$6</c:f>
              <c:numCache>
                <c:formatCode>General</c:formatCode>
                <c:ptCount val="5"/>
                <c:pt idx="0">
                  <c:v>3.46</c:v>
                </c:pt>
                <c:pt idx="1">
                  <c:v>0.06</c:v>
                </c:pt>
                <c:pt idx="2">
                  <c:v>9.3000000000000007</c:v>
                </c:pt>
                <c:pt idx="3">
                  <c:v>11.58</c:v>
                </c:pt>
                <c:pt idx="4">
                  <c:v>46.32</c:v>
                </c:pt>
              </c:numCache>
            </c:numRef>
          </c:val>
          <c:extLst>
            <c:ext xmlns:c16="http://schemas.microsoft.com/office/drawing/2014/chart" uri="{C3380CC4-5D6E-409C-BE32-E72D297353CC}">
              <c16:uniqueId val="{0000000A-77C5-4A2D-BD24-4561D9EC1B3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863419151305196E-2"/>
          <c:y val="0.35797016268519677"/>
          <c:w val="0.92451377952755909"/>
          <c:h val="0.2071216927354653"/>
        </c:manualLayout>
      </c:layout>
      <c:barChart>
        <c:barDir val="bar"/>
        <c:grouping val="percentStacked"/>
        <c:varyColors val="0"/>
        <c:ser>
          <c:idx val="0"/>
          <c:order val="0"/>
          <c:tx>
            <c:strRef>
              <c:f>Sheet1!$B$1</c:f>
              <c:strCache>
                <c:ptCount val="1"/>
                <c:pt idx="0">
                  <c:v>Almonds</c:v>
                </c:pt>
              </c:strCache>
            </c:strRef>
          </c:tx>
          <c:spPr>
            <a:solidFill>
              <a:srgbClr val="7E0000"/>
            </a:solidFill>
            <a:ln>
              <a:noFill/>
            </a:ln>
            <a:effectLst/>
          </c:spPr>
          <c:invertIfNegative val="0"/>
          <c:cat>
            <c:strRef>
              <c:f>Sheet1!$A$2</c:f>
              <c:strCache>
                <c:ptCount val="1"/>
                <c:pt idx="0">
                  <c:v>Category 1</c:v>
                </c:pt>
              </c:strCache>
            </c:strRef>
          </c:cat>
          <c:val>
            <c:numRef>
              <c:f>Sheet1!$B$2</c:f>
              <c:numCache>
                <c:formatCode>General</c:formatCode>
                <c:ptCount val="1"/>
                <c:pt idx="0">
                  <c:v>46.32</c:v>
                </c:pt>
              </c:numCache>
            </c:numRef>
          </c:val>
          <c:extLst>
            <c:ext xmlns:c16="http://schemas.microsoft.com/office/drawing/2014/chart" uri="{C3380CC4-5D6E-409C-BE32-E72D297353CC}">
              <c16:uniqueId val="{00000000-210C-4798-9746-56776CF9C358}"/>
            </c:ext>
          </c:extLst>
        </c:ser>
        <c:ser>
          <c:idx val="1"/>
          <c:order val="1"/>
          <c:tx>
            <c:strRef>
              <c:f>Sheet1!$C$1</c:f>
              <c:strCache>
                <c:ptCount val="1"/>
                <c:pt idx="0">
                  <c:v>Walnuts</c:v>
                </c:pt>
              </c:strCache>
            </c:strRef>
          </c:tx>
          <c:spPr>
            <a:solidFill>
              <a:srgbClr val="FF0000"/>
            </a:solidFill>
            <a:ln>
              <a:noFill/>
            </a:ln>
            <a:effectLst/>
          </c:spPr>
          <c:invertIfNegative val="0"/>
          <c:cat>
            <c:strRef>
              <c:f>Sheet1!$A$2</c:f>
              <c:strCache>
                <c:ptCount val="1"/>
                <c:pt idx="0">
                  <c:v>Category 1</c:v>
                </c:pt>
              </c:strCache>
            </c:strRef>
          </c:cat>
          <c:val>
            <c:numRef>
              <c:f>Sheet1!$C$2</c:f>
              <c:numCache>
                <c:formatCode>General</c:formatCode>
                <c:ptCount val="1"/>
                <c:pt idx="0">
                  <c:v>11.58</c:v>
                </c:pt>
              </c:numCache>
            </c:numRef>
          </c:val>
          <c:extLst>
            <c:ext xmlns:c16="http://schemas.microsoft.com/office/drawing/2014/chart" uri="{C3380CC4-5D6E-409C-BE32-E72D297353CC}">
              <c16:uniqueId val="{00000001-210C-4798-9746-56776CF9C358}"/>
            </c:ext>
          </c:extLst>
        </c:ser>
        <c:ser>
          <c:idx val="2"/>
          <c:order val="2"/>
          <c:tx>
            <c:strRef>
              <c:f>Sheet1!$D$1</c:f>
              <c:strCache>
                <c:ptCount val="1"/>
                <c:pt idx="0">
                  <c:v>Pistachios</c:v>
                </c:pt>
              </c:strCache>
            </c:strRef>
          </c:tx>
          <c:spPr>
            <a:solidFill>
              <a:srgbClr val="00B050"/>
            </a:solidFill>
            <a:ln>
              <a:noFill/>
            </a:ln>
            <a:effectLst/>
          </c:spPr>
          <c:invertIfNegative val="0"/>
          <c:cat>
            <c:strRef>
              <c:f>Sheet1!$A$2</c:f>
              <c:strCache>
                <c:ptCount val="1"/>
                <c:pt idx="0">
                  <c:v>Category 1</c:v>
                </c:pt>
              </c:strCache>
            </c:strRef>
          </c:cat>
          <c:val>
            <c:numRef>
              <c:f>Sheet1!$D$2</c:f>
              <c:numCache>
                <c:formatCode>General</c:formatCode>
                <c:ptCount val="1"/>
                <c:pt idx="0">
                  <c:v>9.3000000000000007</c:v>
                </c:pt>
              </c:numCache>
            </c:numRef>
          </c:val>
          <c:extLst>
            <c:ext xmlns:c16="http://schemas.microsoft.com/office/drawing/2014/chart" uri="{C3380CC4-5D6E-409C-BE32-E72D297353CC}">
              <c16:uniqueId val="{00000002-210C-4798-9746-56776CF9C358}"/>
            </c:ext>
          </c:extLst>
        </c:ser>
        <c:ser>
          <c:idx val="3"/>
          <c:order val="3"/>
          <c:tx>
            <c:strRef>
              <c:f>Sheet1!$E$1</c:f>
              <c:strCache>
                <c:ptCount val="1"/>
                <c:pt idx="0">
                  <c:v>Grapes</c:v>
                </c:pt>
              </c:strCache>
            </c:strRef>
          </c:tx>
          <c:spPr>
            <a:solidFill>
              <a:srgbClr val="7030A0"/>
            </a:solidFill>
            <a:ln>
              <a:noFill/>
            </a:ln>
            <a:effectLst/>
          </c:spPr>
          <c:invertIfNegative val="0"/>
          <c:cat>
            <c:strRef>
              <c:f>Sheet1!$A$2</c:f>
              <c:strCache>
                <c:ptCount val="1"/>
                <c:pt idx="0">
                  <c:v>Category 1</c:v>
                </c:pt>
              </c:strCache>
            </c:strRef>
          </c:cat>
          <c:val>
            <c:numRef>
              <c:f>Sheet1!$E$2</c:f>
              <c:numCache>
                <c:formatCode>General</c:formatCode>
                <c:ptCount val="1"/>
                <c:pt idx="0">
                  <c:v>3.46</c:v>
                </c:pt>
              </c:numCache>
            </c:numRef>
          </c:val>
          <c:extLst>
            <c:ext xmlns:c16="http://schemas.microsoft.com/office/drawing/2014/chart" uri="{C3380CC4-5D6E-409C-BE32-E72D297353CC}">
              <c16:uniqueId val="{00000004-210C-4798-9746-56776CF9C358}"/>
            </c:ext>
          </c:extLst>
        </c:ser>
        <c:ser>
          <c:idx val="4"/>
          <c:order val="4"/>
          <c:tx>
            <c:strRef>
              <c:f>Sheet1!$F$1</c:f>
              <c:strCache>
                <c:ptCount val="1"/>
                <c:pt idx="0">
                  <c:v>Oranges</c:v>
                </c:pt>
              </c:strCache>
            </c:strRef>
          </c:tx>
          <c:spPr>
            <a:solidFill>
              <a:srgbClr val="FFC000"/>
            </a:solidFill>
            <a:ln>
              <a:noFill/>
            </a:ln>
            <a:effectLst/>
          </c:spPr>
          <c:invertIfNegative val="0"/>
          <c:cat>
            <c:strRef>
              <c:f>Sheet1!$A$2</c:f>
              <c:strCache>
                <c:ptCount val="1"/>
                <c:pt idx="0">
                  <c:v>Category 1</c:v>
                </c:pt>
              </c:strCache>
            </c:strRef>
          </c:cat>
          <c:val>
            <c:numRef>
              <c:f>Sheet1!$F$2</c:f>
              <c:numCache>
                <c:formatCode>General</c:formatCode>
                <c:ptCount val="1"/>
                <c:pt idx="0">
                  <c:v>0.06</c:v>
                </c:pt>
              </c:numCache>
            </c:numRef>
          </c:val>
          <c:extLst>
            <c:ext xmlns:c16="http://schemas.microsoft.com/office/drawing/2014/chart" uri="{C3380CC4-5D6E-409C-BE32-E72D297353CC}">
              <c16:uniqueId val="{00000005-210C-4798-9746-56776CF9C358}"/>
            </c:ext>
          </c:extLst>
        </c:ser>
        <c:dLbls>
          <c:showLegendKey val="0"/>
          <c:showVal val="0"/>
          <c:showCatName val="0"/>
          <c:showSerName val="0"/>
          <c:showPercent val="0"/>
          <c:showBubbleSize val="0"/>
        </c:dLbls>
        <c:gapWidth val="150"/>
        <c:overlap val="100"/>
        <c:axId val="1366148272"/>
        <c:axId val="1366147440"/>
      </c:barChart>
      <c:catAx>
        <c:axId val="1366148272"/>
        <c:scaling>
          <c:orientation val="minMax"/>
        </c:scaling>
        <c:delete val="1"/>
        <c:axPos val="l"/>
        <c:numFmt formatCode="General" sourceLinked="1"/>
        <c:majorTickMark val="none"/>
        <c:minorTickMark val="none"/>
        <c:tickLblPos val="nextTo"/>
        <c:crossAx val="1366147440"/>
        <c:crosses val="autoZero"/>
        <c:auto val="1"/>
        <c:lblAlgn val="ctr"/>
        <c:lblOffset val="100"/>
        <c:noMultiLvlLbl val="0"/>
      </c:catAx>
      <c:valAx>
        <c:axId val="1366147440"/>
        <c:scaling>
          <c:orientation val="minMax"/>
        </c:scaling>
        <c:delete val="1"/>
        <c:axPos val="b"/>
        <c:numFmt formatCode="0%" sourceLinked="1"/>
        <c:majorTickMark val="none"/>
        <c:minorTickMark val="none"/>
        <c:tickLblPos val="nextTo"/>
        <c:crossAx val="13661482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3.088569326520188E-2"/>
          <c:y val="0.49416790666420063"/>
          <c:w val="0.92571920883696424"/>
          <c:h val="0.28320016875404819"/>
        </c:manualLayout>
      </c:layout>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1F_82022A61.xml><?xml version="1.0" encoding="utf-8"?>
<p188:cmLst xmlns:a="http://schemas.openxmlformats.org/drawingml/2006/main" xmlns:r="http://schemas.openxmlformats.org/officeDocument/2006/relationships" xmlns:p188="http://schemas.microsoft.com/office/powerpoint/2018/8/main">
  <p188:cm id="{D96B2FC6-BBA1-4B6F-A292-D30D8406D29A}" authorId="{9B671DC4-F867-8520-73EF-EAFB98317814}" created="2023-01-30T21:55:08.157">
    <pc:sldMkLst xmlns:pc="http://schemas.microsoft.com/office/powerpoint/2013/main/command">
      <pc:docMk/>
      <pc:sldMk cId="2181180001" sldId="287"/>
    </pc:sldMkLst>
    <p188:pos x="20285075" y="1679575"/>
    <p188:txBody>
      <a:bodyPr/>
      <a:lstStyle/>
      <a:p>
        <a:r>
          <a:rPr lang="en-US"/>
          <a:t>Short title should be in 70 to 80pt font. Only shrink the text size if short title cannot fit in provided text box.</a:t>
        </a:r>
      </a:p>
    </p188:txBody>
  </p188:cm>
  <p188:cm id="{7874711C-9330-4B46-8720-F7A9AC78A2FB}" authorId="{9B671DC4-F867-8520-73EF-EAFB98317814}" created="2023-01-30T21:55:43.473">
    <pc:sldMkLst xmlns:pc="http://schemas.microsoft.com/office/powerpoint/2013/main/command">
      <pc:docMk/>
      <pc:sldMk cId="2181180001" sldId="287"/>
    </pc:sldMkLst>
    <p188:pos x="9883775" y="3165475"/>
    <p188:txBody>
      <a:bodyPr/>
      <a:lstStyle/>
      <a:p>
        <a:r>
          <a:rPr lang="en-US"/>
          <a:t>Project long title should be between 40 to 50pt font, taking up a max of 2 lines. Only shrink the text size if title cannot fit in provided text box.</a:t>
        </a:r>
      </a:p>
    </p188:txBody>
  </p188:cm>
  <p188:cm id="{3A4E1776-E8A7-48D5-B190-E279ABA6A102}" authorId="{9B671DC4-F867-8520-73EF-EAFB98317814}" created="2023-01-30T22:50:31.383">
    <pc:sldMkLst xmlns:pc="http://schemas.microsoft.com/office/powerpoint/2013/main/command">
      <pc:docMk/>
      <pc:sldMk cId="2181180001" sldId="287"/>
    </pc:sldMkLst>
    <p188:pos x="22742525" y="1981200"/>
    <p188:txBody>
      <a:bodyPr/>
      <a:lstStyle/>
      <a:p>
        <a:r>
          <a:rPr lang="en-US"/>
          <a:t>Do not have the title text pass this vertical guideline. The NASA meatball has rules about its surrounding space.</a:t>
        </a:r>
      </a:p>
    </p188:txBody>
  </p188:cm>
  <p188:cm id="{521D6BD9-12A1-4723-A43D-58CCA4039B50}" authorId="{9B671DC4-F867-8520-73EF-EAFB98317814}" created="2023-01-31T00:29:19.493">
    <pc:sldMkLst xmlns:pc="http://schemas.microsoft.com/office/powerpoint/2013/main/command">
      <pc:docMk/>
      <pc:sldMk cId="2181180001" sldId="287"/>
    </pc:sldMkLst>
    <p188:pos x="22685375" y="34902775"/>
    <p188:txBody>
      <a:bodyPr/>
      <a:lstStyle/>
      <a:p>
        <a:r>
          <a:rPr lang="en-US"/>
          <a:t>Node Location - Century Gothic BOLD 40pt</a:t>
        </a:r>
      </a:p>
    </p188:txBody>
  </p188:cm>
  <p188:cm id="{3D0235B6-6D84-44D1-B7CB-663E6AADEAFA}" authorId="{FE0C74BA-51EA-0BC2-2AC6-D25BBD4D4276}" created="2023-02-02T22:17:54.119">
    <ac:txMkLst xmlns:ac="http://schemas.microsoft.com/office/drawing/2013/main/command">
      <pc:docMk xmlns:pc="http://schemas.microsoft.com/office/powerpoint/2013/main/command"/>
      <pc:sldMk xmlns:pc="http://schemas.microsoft.com/office/powerpoint/2013/main/command" cId="2181180001" sldId="287"/>
      <ac:spMk id="52" creationId="{5C22F61C-4B3F-48E0-BE1A-0895B9E85F41}"/>
      <ac:txMk cp="0" len="6">
        <ac:context len="7" hash="4172488707"/>
      </ac:txMk>
    </ac:txMkLst>
    <p188:pos x="2383971" y="805605"/>
    <p188:txBody>
      <a:bodyPr/>
      <a:lstStyle/>
      <a:p>
        <a:r>
          <a:rPr lang="en-US"/>
          <a:t>On this poster, be sure to reference the earth observations you used in some way. It can be as creative or simple as you like. The easiest way (easiest but not required) is to put the individual images of each satellite you used.</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B6B147-F332-4F55-B380-4A958912EC49}"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0955A027-E6A5-4531-8FF9-289B69C0B5BE}">
      <dgm:prSet phldrT="[Text]"/>
      <dgm:spPr>
        <a:solidFill>
          <a:srgbClr val="6CA47A"/>
        </a:solidFill>
        <a:ln>
          <a:noFill/>
        </a:ln>
      </dgm:spPr>
      <dgm:t>
        <a:bodyPr/>
        <a:lstStyle/>
        <a:p>
          <a:r>
            <a:rPr lang="en-US" b="1" dirty="0"/>
            <a:t>Distance to rivers</a:t>
          </a:r>
        </a:p>
      </dgm:t>
    </dgm:pt>
    <dgm:pt modelId="{6CEB8458-A2BC-44E1-8212-60ABB7CDFC9B}" type="parTrans" cxnId="{0A71FBC0-0153-4B84-8A6A-0859EC0C43D3}">
      <dgm:prSet/>
      <dgm:spPr/>
      <dgm:t>
        <a:bodyPr/>
        <a:lstStyle/>
        <a:p>
          <a:endParaRPr lang="en-US"/>
        </a:p>
      </dgm:t>
    </dgm:pt>
    <dgm:pt modelId="{856F100F-90BC-4091-ACB0-0C314596CAF2}" type="sibTrans" cxnId="{0A71FBC0-0153-4B84-8A6A-0859EC0C43D3}">
      <dgm:prSet/>
      <dgm:spPr/>
      <dgm:t>
        <a:bodyPr/>
        <a:lstStyle/>
        <a:p>
          <a:endParaRPr lang="en-US"/>
        </a:p>
      </dgm:t>
    </dgm:pt>
    <dgm:pt modelId="{1FC18116-DFDF-4677-B5A1-E1ECDDB0C402}">
      <dgm:prSet phldrT="[Text]"/>
      <dgm:spPr>
        <a:solidFill>
          <a:srgbClr val="6CA47A"/>
        </a:solidFill>
        <a:ln>
          <a:noFill/>
        </a:ln>
      </dgm:spPr>
      <dgm:t>
        <a:bodyPr/>
        <a:lstStyle/>
        <a:p>
          <a:r>
            <a:rPr lang="en-US" b="1" dirty="0"/>
            <a:t>River Depth</a:t>
          </a:r>
        </a:p>
      </dgm:t>
    </dgm:pt>
    <dgm:pt modelId="{7D07F35A-7D49-4190-9453-5BD21E117DBD}" type="parTrans" cxnId="{45F44777-E6F3-4CE4-BE26-F05896AF4117}">
      <dgm:prSet/>
      <dgm:spPr/>
      <dgm:t>
        <a:bodyPr/>
        <a:lstStyle/>
        <a:p>
          <a:endParaRPr lang="en-US"/>
        </a:p>
      </dgm:t>
    </dgm:pt>
    <dgm:pt modelId="{E8CF27AE-46D3-4F5A-A588-357DF921AAFC}" type="sibTrans" cxnId="{45F44777-E6F3-4CE4-BE26-F05896AF4117}">
      <dgm:prSet/>
      <dgm:spPr/>
      <dgm:t>
        <a:bodyPr/>
        <a:lstStyle/>
        <a:p>
          <a:endParaRPr lang="en-US"/>
        </a:p>
      </dgm:t>
    </dgm:pt>
    <dgm:pt modelId="{34CA538D-5504-4E54-AF55-674D05755A11}">
      <dgm:prSet phldrT="[Text]"/>
      <dgm:spPr>
        <a:solidFill>
          <a:srgbClr val="6CA47A"/>
        </a:solidFill>
        <a:ln>
          <a:noFill/>
        </a:ln>
      </dgm:spPr>
      <dgm:t>
        <a:bodyPr/>
        <a:lstStyle/>
        <a:p>
          <a:r>
            <a:rPr lang="en-US" b="1" dirty="0"/>
            <a:t>Land surface temperature</a:t>
          </a:r>
        </a:p>
      </dgm:t>
    </dgm:pt>
    <dgm:pt modelId="{CF6122C1-6719-4E5E-8048-BEAE24142DA9}" type="parTrans" cxnId="{B0BDA877-3FC4-4A5A-ADF2-297A1EE76668}">
      <dgm:prSet/>
      <dgm:spPr/>
      <dgm:t>
        <a:bodyPr/>
        <a:lstStyle/>
        <a:p>
          <a:endParaRPr lang="en-US"/>
        </a:p>
      </dgm:t>
    </dgm:pt>
    <dgm:pt modelId="{194D398F-1F1F-4AF6-86F1-4A6B803A6E4B}" type="sibTrans" cxnId="{B0BDA877-3FC4-4A5A-ADF2-297A1EE76668}">
      <dgm:prSet/>
      <dgm:spPr/>
      <dgm:t>
        <a:bodyPr/>
        <a:lstStyle/>
        <a:p>
          <a:endParaRPr lang="en-US"/>
        </a:p>
      </dgm:t>
    </dgm:pt>
    <dgm:pt modelId="{AFBE5A68-4E95-413F-807D-B0E4F399CDFB}">
      <dgm:prSet phldrT="[Text]"/>
      <dgm:spPr>
        <a:solidFill>
          <a:srgbClr val="6CA47A"/>
        </a:solidFill>
        <a:ln>
          <a:noFill/>
        </a:ln>
      </dgm:spPr>
      <dgm:t>
        <a:bodyPr/>
        <a:lstStyle/>
        <a:p>
          <a:r>
            <a:rPr lang="en-US" b="1" dirty="0"/>
            <a:t>Land cover</a:t>
          </a:r>
        </a:p>
      </dgm:t>
    </dgm:pt>
    <dgm:pt modelId="{F2C2271B-DCEB-4FA6-A39D-08F6E2BEC5E0}" type="parTrans" cxnId="{D2CDC65C-3869-46FE-AFE6-FBE6A7AAED5B}">
      <dgm:prSet/>
      <dgm:spPr/>
      <dgm:t>
        <a:bodyPr/>
        <a:lstStyle/>
        <a:p>
          <a:endParaRPr lang="en-US"/>
        </a:p>
      </dgm:t>
    </dgm:pt>
    <dgm:pt modelId="{73EA7457-D3A7-42A0-BE92-BA6C2DAB13FE}" type="sibTrans" cxnId="{D2CDC65C-3869-46FE-AFE6-FBE6A7AAED5B}">
      <dgm:prSet/>
      <dgm:spPr/>
      <dgm:t>
        <a:bodyPr/>
        <a:lstStyle/>
        <a:p>
          <a:endParaRPr lang="en-US"/>
        </a:p>
      </dgm:t>
    </dgm:pt>
    <dgm:pt modelId="{A7D5BBBC-424F-4980-9761-CA977CB1E70E}" type="pres">
      <dgm:prSet presAssocID="{ADB6B147-F332-4F55-B380-4A958912EC49}" presName="Name0" presStyleCnt="0">
        <dgm:presLayoutVars>
          <dgm:dir/>
          <dgm:animLvl val="lvl"/>
          <dgm:resizeHandles val="exact"/>
        </dgm:presLayoutVars>
      </dgm:prSet>
      <dgm:spPr/>
    </dgm:pt>
    <dgm:pt modelId="{F6DE2D17-CC9D-4DC4-9C66-03B50A611AD7}" type="pres">
      <dgm:prSet presAssocID="{0955A027-E6A5-4531-8FF9-289B69C0B5BE}" presName="parTxOnly" presStyleLbl="node1" presStyleIdx="0" presStyleCnt="4">
        <dgm:presLayoutVars>
          <dgm:chMax val="0"/>
          <dgm:chPref val="0"/>
          <dgm:bulletEnabled val="1"/>
        </dgm:presLayoutVars>
      </dgm:prSet>
      <dgm:spPr/>
    </dgm:pt>
    <dgm:pt modelId="{DAA15D93-56B7-417B-8D6C-2CFB273077A4}" type="pres">
      <dgm:prSet presAssocID="{856F100F-90BC-4091-ACB0-0C314596CAF2}" presName="parTxOnlySpace" presStyleCnt="0"/>
      <dgm:spPr/>
    </dgm:pt>
    <dgm:pt modelId="{F5E1C052-B481-4AB5-85D5-0C654FF5D5EA}" type="pres">
      <dgm:prSet presAssocID="{1FC18116-DFDF-4677-B5A1-E1ECDDB0C402}" presName="parTxOnly" presStyleLbl="node1" presStyleIdx="1" presStyleCnt="4">
        <dgm:presLayoutVars>
          <dgm:chMax val="0"/>
          <dgm:chPref val="0"/>
          <dgm:bulletEnabled val="1"/>
        </dgm:presLayoutVars>
      </dgm:prSet>
      <dgm:spPr/>
    </dgm:pt>
    <dgm:pt modelId="{CA205437-D865-4FD3-886C-29DBBE72DA0A}" type="pres">
      <dgm:prSet presAssocID="{E8CF27AE-46D3-4F5A-A588-357DF921AAFC}" presName="parTxOnlySpace" presStyleCnt="0"/>
      <dgm:spPr/>
    </dgm:pt>
    <dgm:pt modelId="{D4AE42AC-80AA-4A31-B921-7DA545D0D3E6}" type="pres">
      <dgm:prSet presAssocID="{34CA538D-5504-4E54-AF55-674D05755A11}" presName="parTxOnly" presStyleLbl="node1" presStyleIdx="2" presStyleCnt="4">
        <dgm:presLayoutVars>
          <dgm:chMax val="0"/>
          <dgm:chPref val="0"/>
          <dgm:bulletEnabled val="1"/>
        </dgm:presLayoutVars>
      </dgm:prSet>
      <dgm:spPr/>
    </dgm:pt>
    <dgm:pt modelId="{E7EFD20E-8CDB-4C58-96F4-BF4767F34546}" type="pres">
      <dgm:prSet presAssocID="{194D398F-1F1F-4AF6-86F1-4A6B803A6E4B}" presName="parTxOnlySpace" presStyleCnt="0"/>
      <dgm:spPr/>
    </dgm:pt>
    <dgm:pt modelId="{6DAC3305-B08D-4480-88D2-D4177478B6AB}" type="pres">
      <dgm:prSet presAssocID="{AFBE5A68-4E95-413F-807D-B0E4F399CDFB}" presName="parTxOnly" presStyleLbl="node1" presStyleIdx="3" presStyleCnt="4">
        <dgm:presLayoutVars>
          <dgm:chMax val="0"/>
          <dgm:chPref val="0"/>
          <dgm:bulletEnabled val="1"/>
        </dgm:presLayoutVars>
      </dgm:prSet>
      <dgm:spPr/>
    </dgm:pt>
  </dgm:ptLst>
  <dgm:cxnLst>
    <dgm:cxn modelId="{D2CDC65C-3869-46FE-AFE6-FBE6A7AAED5B}" srcId="{ADB6B147-F332-4F55-B380-4A958912EC49}" destId="{AFBE5A68-4E95-413F-807D-B0E4F399CDFB}" srcOrd="3" destOrd="0" parTransId="{F2C2271B-DCEB-4FA6-A39D-08F6E2BEC5E0}" sibTransId="{73EA7457-D3A7-42A0-BE92-BA6C2DAB13FE}"/>
    <dgm:cxn modelId="{4B1D9742-C940-41AC-94F9-1047601DD517}" type="presOf" srcId="{0955A027-E6A5-4531-8FF9-289B69C0B5BE}" destId="{F6DE2D17-CC9D-4DC4-9C66-03B50A611AD7}" srcOrd="0" destOrd="0" presId="urn:microsoft.com/office/officeart/2005/8/layout/chevron1"/>
    <dgm:cxn modelId="{4D2FD947-22D6-4F9F-9A9E-E98110F9AED8}" type="presOf" srcId="{ADB6B147-F332-4F55-B380-4A958912EC49}" destId="{A7D5BBBC-424F-4980-9761-CA977CB1E70E}" srcOrd="0" destOrd="0" presId="urn:microsoft.com/office/officeart/2005/8/layout/chevron1"/>
    <dgm:cxn modelId="{45F44777-E6F3-4CE4-BE26-F05896AF4117}" srcId="{ADB6B147-F332-4F55-B380-4A958912EC49}" destId="{1FC18116-DFDF-4677-B5A1-E1ECDDB0C402}" srcOrd="1" destOrd="0" parTransId="{7D07F35A-7D49-4190-9453-5BD21E117DBD}" sibTransId="{E8CF27AE-46D3-4F5A-A588-357DF921AAFC}"/>
    <dgm:cxn modelId="{B0BDA877-3FC4-4A5A-ADF2-297A1EE76668}" srcId="{ADB6B147-F332-4F55-B380-4A958912EC49}" destId="{34CA538D-5504-4E54-AF55-674D05755A11}" srcOrd="2" destOrd="0" parTransId="{CF6122C1-6719-4E5E-8048-BEAE24142DA9}" sibTransId="{194D398F-1F1F-4AF6-86F1-4A6B803A6E4B}"/>
    <dgm:cxn modelId="{0B7FD182-9204-4EB2-B30F-3CBD7C0CD477}" type="presOf" srcId="{AFBE5A68-4E95-413F-807D-B0E4F399CDFB}" destId="{6DAC3305-B08D-4480-88D2-D4177478B6AB}" srcOrd="0" destOrd="0" presId="urn:microsoft.com/office/officeart/2005/8/layout/chevron1"/>
    <dgm:cxn modelId="{C4CD8888-B950-4CDF-AB21-4BA1026D3601}" type="presOf" srcId="{34CA538D-5504-4E54-AF55-674D05755A11}" destId="{D4AE42AC-80AA-4A31-B921-7DA545D0D3E6}" srcOrd="0" destOrd="0" presId="urn:microsoft.com/office/officeart/2005/8/layout/chevron1"/>
    <dgm:cxn modelId="{A1DD26B7-09EF-4BC0-8BF8-31A8C96B84B2}" type="presOf" srcId="{1FC18116-DFDF-4677-B5A1-E1ECDDB0C402}" destId="{F5E1C052-B481-4AB5-85D5-0C654FF5D5EA}" srcOrd="0" destOrd="0" presId="urn:microsoft.com/office/officeart/2005/8/layout/chevron1"/>
    <dgm:cxn modelId="{0A71FBC0-0153-4B84-8A6A-0859EC0C43D3}" srcId="{ADB6B147-F332-4F55-B380-4A958912EC49}" destId="{0955A027-E6A5-4531-8FF9-289B69C0B5BE}" srcOrd="0" destOrd="0" parTransId="{6CEB8458-A2BC-44E1-8212-60ABB7CDFC9B}" sibTransId="{856F100F-90BC-4091-ACB0-0C314596CAF2}"/>
    <dgm:cxn modelId="{23CDDE4E-8BC9-405D-85D1-142A04A9CCD3}" type="presParOf" srcId="{A7D5BBBC-424F-4980-9761-CA977CB1E70E}" destId="{F6DE2D17-CC9D-4DC4-9C66-03B50A611AD7}" srcOrd="0" destOrd="0" presId="urn:microsoft.com/office/officeart/2005/8/layout/chevron1"/>
    <dgm:cxn modelId="{5AC4EBA5-F24C-483F-A0E7-58014D5A49F4}" type="presParOf" srcId="{A7D5BBBC-424F-4980-9761-CA977CB1E70E}" destId="{DAA15D93-56B7-417B-8D6C-2CFB273077A4}" srcOrd="1" destOrd="0" presId="urn:microsoft.com/office/officeart/2005/8/layout/chevron1"/>
    <dgm:cxn modelId="{C6A4E1D7-1848-4173-A559-CB14BA9F1E5D}" type="presParOf" srcId="{A7D5BBBC-424F-4980-9761-CA977CB1E70E}" destId="{F5E1C052-B481-4AB5-85D5-0C654FF5D5EA}" srcOrd="2" destOrd="0" presId="urn:microsoft.com/office/officeart/2005/8/layout/chevron1"/>
    <dgm:cxn modelId="{DAB05A66-0775-4F1F-87BE-19A762FB346F}" type="presParOf" srcId="{A7D5BBBC-424F-4980-9761-CA977CB1E70E}" destId="{CA205437-D865-4FD3-886C-29DBBE72DA0A}" srcOrd="3" destOrd="0" presId="urn:microsoft.com/office/officeart/2005/8/layout/chevron1"/>
    <dgm:cxn modelId="{4B2EABFB-309D-4B10-82E8-4CF22DA0E8A9}" type="presParOf" srcId="{A7D5BBBC-424F-4980-9761-CA977CB1E70E}" destId="{D4AE42AC-80AA-4A31-B921-7DA545D0D3E6}" srcOrd="4" destOrd="0" presId="urn:microsoft.com/office/officeart/2005/8/layout/chevron1"/>
    <dgm:cxn modelId="{D6A31030-F055-4FA0-8CAF-7F84E1185101}" type="presParOf" srcId="{A7D5BBBC-424F-4980-9761-CA977CB1E70E}" destId="{E7EFD20E-8CDB-4C58-96F4-BF4767F34546}" srcOrd="5" destOrd="0" presId="urn:microsoft.com/office/officeart/2005/8/layout/chevron1"/>
    <dgm:cxn modelId="{4A56FBA0-5CB0-4046-90FA-E3AE6B45A52B}" type="presParOf" srcId="{A7D5BBBC-424F-4980-9761-CA977CB1E70E}" destId="{6DAC3305-B08D-4480-88D2-D4177478B6A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DE2D17-CC9D-4DC4-9C66-03B50A611AD7}">
      <dsp:nvSpPr>
        <dsp:cNvPr id="0" name=""/>
        <dsp:cNvSpPr/>
      </dsp:nvSpPr>
      <dsp:spPr>
        <a:xfrm>
          <a:off x="5707" y="3436665"/>
          <a:ext cx="3322123" cy="1328849"/>
        </a:xfrm>
        <a:prstGeom prst="chevron">
          <a:avLst/>
        </a:prstGeom>
        <a:solidFill>
          <a:srgbClr val="6CA4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Distance to rivers</a:t>
          </a:r>
        </a:p>
      </dsp:txBody>
      <dsp:txXfrm>
        <a:off x="670132" y="3436665"/>
        <a:ext cx="1993274" cy="1328849"/>
      </dsp:txXfrm>
    </dsp:sp>
    <dsp:sp modelId="{F5E1C052-B481-4AB5-85D5-0C654FF5D5EA}">
      <dsp:nvSpPr>
        <dsp:cNvPr id="0" name=""/>
        <dsp:cNvSpPr/>
      </dsp:nvSpPr>
      <dsp:spPr>
        <a:xfrm>
          <a:off x="2995618" y="3436665"/>
          <a:ext cx="3322123" cy="1328849"/>
        </a:xfrm>
        <a:prstGeom prst="chevron">
          <a:avLst/>
        </a:prstGeom>
        <a:solidFill>
          <a:srgbClr val="6CA4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River Depth</a:t>
          </a:r>
        </a:p>
      </dsp:txBody>
      <dsp:txXfrm>
        <a:off x="3660043" y="3436665"/>
        <a:ext cx="1993274" cy="1328849"/>
      </dsp:txXfrm>
    </dsp:sp>
    <dsp:sp modelId="{D4AE42AC-80AA-4A31-B921-7DA545D0D3E6}">
      <dsp:nvSpPr>
        <dsp:cNvPr id="0" name=""/>
        <dsp:cNvSpPr/>
      </dsp:nvSpPr>
      <dsp:spPr>
        <a:xfrm>
          <a:off x="5985529" y="3436665"/>
          <a:ext cx="3322123" cy="1328849"/>
        </a:xfrm>
        <a:prstGeom prst="chevron">
          <a:avLst/>
        </a:prstGeom>
        <a:solidFill>
          <a:srgbClr val="6CA4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Land surface temperature</a:t>
          </a:r>
        </a:p>
      </dsp:txBody>
      <dsp:txXfrm>
        <a:off x="6649954" y="3436665"/>
        <a:ext cx="1993274" cy="1328849"/>
      </dsp:txXfrm>
    </dsp:sp>
    <dsp:sp modelId="{6DAC3305-B08D-4480-88D2-D4177478B6AB}">
      <dsp:nvSpPr>
        <dsp:cNvPr id="0" name=""/>
        <dsp:cNvSpPr/>
      </dsp:nvSpPr>
      <dsp:spPr>
        <a:xfrm>
          <a:off x="8975440" y="3436665"/>
          <a:ext cx="3322123" cy="1328849"/>
        </a:xfrm>
        <a:prstGeom prst="chevron">
          <a:avLst/>
        </a:prstGeom>
        <a:solidFill>
          <a:srgbClr val="6CA4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Land cover</a:t>
          </a:r>
        </a:p>
      </dsp:txBody>
      <dsp:txXfrm>
        <a:off x="9639865" y="3436665"/>
        <a:ext cx="1993274" cy="132884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A30F95-6DE0-4645-A35B-EBF94E3830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4E4F310-8EDA-4E5B-9D2A-ECDAB675EA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D43FA0-962B-44DB-B485-8C7CB4CC3BEF}" type="datetimeFigureOut">
              <a:rPr lang="en-US" smtClean="0"/>
              <a:t>5/17/2023</a:t>
            </a:fld>
            <a:endParaRPr lang="en-US"/>
          </a:p>
        </p:txBody>
      </p:sp>
      <p:sp>
        <p:nvSpPr>
          <p:cNvPr id="4" name="Footer Placeholder 3">
            <a:extLst>
              <a:ext uri="{FF2B5EF4-FFF2-40B4-BE49-F238E27FC236}">
                <a16:creationId xmlns:a16="http://schemas.microsoft.com/office/drawing/2014/main" id="{AF14E4EB-4AD3-45E9-A4B1-C1A36188A8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5843508-7985-4F58-B93B-78BA1AE70CD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BAB051-B52A-4D88-B681-DCE3F7753CB8}" type="slidenum">
              <a:rPr lang="en-US" smtClean="0"/>
              <a:t>‹#›</a:t>
            </a:fld>
            <a:endParaRPr lang="en-US"/>
          </a:p>
        </p:txBody>
      </p:sp>
    </p:spTree>
    <p:extLst>
      <p:ext uri="{BB962C8B-B14F-4D97-AF65-F5344CB8AC3E}">
        <p14:creationId xmlns:p14="http://schemas.microsoft.com/office/powerpoint/2010/main" val="21139083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Blank - Agriculture &amp; Food Securit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1A9DA32-6BCD-4DA2-BAD7-B02FAD6AC283}"/>
              </a:ext>
            </a:extLst>
          </p:cNvPr>
          <p:cNvGrpSpPr/>
          <p:nvPr userDrawn="1"/>
        </p:nvGrpSpPr>
        <p:grpSpPr>
          <a:xfrm>
            <a:off x="837529" y="32673369"/>
            <a:ext cx="25691924" cy="2877394"/>
            <a:chOff x="837529" y="32673369"/>
            <a:chExt cx="25691924" cy="2877394"/>
          </a:xfrm>
        </p:grpSpPr>
        <p:sp>
          <p:nvSpPr>
            <p:cNvPr id="5" name="Rectangle 4">
              <a:extLst>
                <a:ext uri="{FF2B5EF4-FFF2-40B4-BE49-F238E27FC236}">
                  <a16:creationId xmlns:a16="http://schemas.microsoft.com/office/drawing/2014/main" id="{23D86ECD-70A9-42FC-8B16-62C276B67DD2}"/>
                </a:ext>
              </a:extLst>
            </p:cNvPr>
            <p:cNvSpPr/>
            <p:nvPr userDrawn="1"/>
          </p:nvSpPr>
          <p:spPr>
            <a:xfrm>
              <a:off x="926253" y="34808161"/>
              <a:ext cx="25603200" cy="742602"/>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2796D6D-B6E5-41D4-BC6E-30792D909B38}"/>
                </a:ext>
              </a:extLst>
            </p:cNvPr>
            <p:cNvSpPr txBox="1"/>
            <p:nvPr userDrawn="1"/>
          </p:nvSpPr>
          <p:spPr>
            <a:xfrm>
              <a:off x="1059602" y="35021520"/>
              <a:ext cx="5703147" cy="329187"/>
            </a:xfrm>
            <a:prstGeom prst="rect">
              <a:avLst/>
            </a:prstGeom>
            <a:noFill/>
          </p:spPr>
          <p:txBody>
            <a:bodyPr wrap="square" rtlCol="0" anchor="ctr">
              <a:noAutofit/>
            </a:bodyPr>
            <a:lstStyle/>
            <a:p>
              <a:r>
                <a:rPr lang="en-US" sz="3070" b="1" spc="1950" baseline="0" dirty="0">
                  <a:solidFill>
                    <a:schemeClr val="bg1"/>
                  </a:solidFill>
                </a:rPr>
                <a:t>ANNIVERSARY</a:t>
              </a:r>
            </a:p>
          </p:txBody>
        </p:sp>
        <p:pic>
          <p:nvPicPr>
            <p:cNvPr id="4" name="Picture 3">
              <a:extLst>
                <a:ext uri="{FF2B5EF4-FFF2-40B4-BE49-F238E27FC236}">
                  <a16:creationId xmlns:a16="http://schemas.microsoft.com/office/drawing/2014/main" id="{635D4485-E064-44FD-ACC8-9530F8EA7C8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37529" y="32673369"/>
              <a:ext cx="5669950" cy="2310400"/>
            </a:xfrm>
            <a:prstGeom prst="rect">
              <a:avLst/>
            </a:prstGeom>
          </p:spPr>
        </p:pic>
      </p:grpSp>
      <p:sp>
        <p:nvSpPr>
          <p:cNvPr id="155" name="Rectangle 154"/>
          <p:cNvSpPr/>
          <p:nvPr userDrawn="1"/>
        </p:nvSpPr>
        <p:spPr>
          <a:xfrm>
            <a:off x="926253" y="35987383"/>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pic>
        <p:nvPicPr>
          <p:cNvPr id="3" name="Picture 2">
            <a:extLst>
              <a:ext uri="{FF2B5EF4-FFF2-40B4-BE49-F238E27FC236}">
                <a16:creationId xmlns:a16="http://schemas.microsoft.com/office/drawing/2014/main" id="{AA32E274-E1FA-40EE-A75D-FB9098112B1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914400" y="876300"/>
            <a:ext cx="2195621" cy="2195621"/>
          </a:xfrm>
          <a:prstGeom prst="rect">
            <a:avLst/>
          </a:prstGeom>
        </p:spPr>
      </p:pic>
      <p:sp>
        <p:nvSpPr>
          <p:cNvPr id="30" name="Rectangle 29">
            <a:extLst>
              <a:ext uri="{FF2B5EF4-FFF2-40B4-BE49-F238E27FC236}">
                <a16:creationId xmlns:a16="http://schemas.microsoft.com/office/drawing/2014/main" id="{4A0634BC-36C6-46AA-9873-7192E7C34380}"/>
              </a:ext>
            </a:extLst>
          </p:cNvPr>
          <p:cNvSpPr/>
          <p:nvPr userDrawn="1"/>
        </p:nvSpPr>
        <p:spPr>
          <a:xfrm>
            <a:off x="951596" y="3921870"/>
            <a:ext cx="25577857" cy="80641"/>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p:cNvSpPr txBox="1">
            <a:spLocks/>
          </p:cNvSpPr>
          <p:nvPr userDrawn="1"/>
        </p:nvSpPr>
        <p:spPr>
          <a:xfrm>
            <a:off x="22781935" y="34738741"/>
            <a:ext cx="3756449" cy="896694"/>
          </a:xfrm>
          <a:prstGeom prst="rect">
            <a:avLst/>
          </a:prstGeom>
        </p:spPr>
        <p:txBody>
          <a:bodyPr anchor="ctr">
            <a:normAutofit fontScale="92500"/>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spcBef>
                <a:spcPts val="0"/>
              </a:spcBef>
            </a:pPr>
            <a:r>
              <a:rPr lang="en-US" sz="4000" b="1" dirty="0">
                <a:solidFill>
                  <a:schemeClr val="bg1"/>
                </a:solidFill>
              </a:rPr>
              <a:t>| Summer 2023</a:t>
            </a:r>
          </a:p>
        </p:txBody>
      </p:sp>
    </p:spTree>
    <p:extLst>
      <p:ext uri="{BB962C8B-B14F-4D97-AF65-F5344CB8AC3E}">
        <p14:creationId xmlns:p14="http://schemas.microsoft.com/office/powerpoint/2010/main" val="278383420"/>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608" userDrawn="1">
          <p15:clr>
            <a:srgbClr val="FBAE40"/>
          </p15:clr>
        </p15:guide>
        <p15:guide id="6" orient="horz" pos="22248" userDrawn="1">
          <p15:clr>
            <a:srgbClr val="FBAE40"/>
          </p15:clr>
        </p15:guide>
        <p15:guide id="7" orient="horz" pos="22080" userDrawn="1">
          <p15:clr>
            <a:srgbClr val="FBAE40"/>
          </p15:clr>
        </p15:guide>
        <p15:guide id="11" orient="horz" pos="2928">
          <p15:clr>
            <a:srgbClr val="FBAE40"/>
          </p15:clr>
        </p15:guide>
        <p15:guide id="12" pos="14304" userDrawn="1">
          <p15:clr>
            <a:srgbClr val="FBAE40"/>
          </p15:clr>
        </p15:guide>
        <p15:guide id="13" pos="9216">
          <p15:clr>
            <a:srgbClr val="FBAE40"/>
          </p15:clr>
        </p15:guide>
        <p15:guide id="14" orient="horz" pos="1920">
          <p15:clr>
            <a:srgbClr val="FBAE40"/>
          </p15:clr>
        </p15:guide>
        <p15:guide id="15" orient="horz" pos="1536">
          <p15:clr>
            <a:srgbClr val="FBAE40"/>
          </p15:clr>
        </p15:guide>
        <p15:guide id="16" orient="horz" pos="936" userDrawn="1">
          <p15:clr>
            <a:srgbClr val="FBAE40"/>
          </p15:clr>
        </p15:guide>
        <p15:guide id="17" orient="horz" pos="2448" userDrawn="1">
          <p15:clr>
            <a:srgbClr val="FBAE40"/>
          </p15:clr>
        </p15:guide>
        <p15:guide id="18" orient="horz" pos="22392" userDrawn="1">
          <p15:clr>
            <a:srgbClr val="FBAE40"/>
          </p15:clr>
        </p15:guide>
        <p15:guide id="19" orient="horz" pos="21912" userDrawn="1">
          <p15:clr>
            <a:srgbClr val="FBAE40"/>
          </p15:clr>
        </p15:guide>
        <p15:guide id="20" pos="2136" userDrawn="1">
          <p15:clr>
            <a:srgbClr val="FBAE40"/>
          </p15:clr>
        </p15:guide>
        <p15:guide id="21" pos="87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Blank - Agriculture &amp; Food Security">
    <p:spTree>
      <p:nvGrpSpPr>
        <p:cNvPr id="1" name=""/>
        <p:cNvGrpSpPr/>
        <p:nvPr/>
      </p:nvGrpSpPr>
      <p:grpSpPr>
        <a:xfrm>
          <a:off x="0" y="0"/>
          <a:ext cx="0" cy="0"/>
          <a:chOff x="0" y="0"/>
          <a:chExt cx="0" cy="0"/>
        </a:xfrm>
      </p:grpSpPr>
      <p:pic>
        <p:nvPicPr>
          <p:cNvPr id="6" name="Picture 5" descr="A picture containing text, sign, device, meter&#10;&#10;Description automatically generated">
            <a:extLst>
              <a:ext uri="{FF2B5EF4-FFF2-40B4-BE49-F238E27FC236}">
                <a16:creationId xmlns:a16="http://schemas.microsoft.com/office/drawing/2014/main" id="{3A792E37-F1EC-471A-BFC4-D841DB67E7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0537" y="852853"/>
            <a:ext cx="2439773" cy="2468881"/>
          </a:xfrm>
          <a:prstGeom prst="rect">
            <a:avLst/>
          </a:prstGeom>
        </p:spPr>
      </p:pic>
      <p:sp>
        <p:nvSpPr>
          <p:cNvPr id="5" name="Rectangle 4">
            <a:extLst>
              <a:ext uri="{FF2B5EF4-FFF2-40B4-BE49-F238E27FC236}">
                <a16:creationId xmlns:a16="http://schemas.microsoft.com/office/drawing/2014/main" id="{23D86ECD-70A9-42FC-8B16-62C276B67DD2}"/>
              </a:ext>
            </a:extLst>
          </p:cNvPr>
          <p:cNvSpPr/>
          <p:nvPr userDrawn="1"/>
        </p:nvSpPr>
        <p:spPr>
          <a:xfrm>
            <a:off x="939743" y="34594800"/>
            <a:ext cx="25577857" cy="1066800"/>
          </a:xfrm>
          <a:prstGeom prst="rect">
            <a:avLst/>
          </a:prstGeom>
          <a:solidFill>
            <a:srgbClr val="535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userDrawn="1"/>
        </p:nvSpPr>
        <p:spPr>
          <a:xfrm>
            <a:off x="893617" y="3612653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20" name="Text Placeholder 19"/>
          <p:cNvSpPr>
            <a:spLocks noGrp="1"/>
          </p:cNvSpPr>
          <p:nvPr>
            <p:ph type="body" sz="quarter" idx="11" hasCustomPrompt="1"/>
          </p:nvPr>
        </p:nvSpPr>
        <p:spPr>
          <a:xfrm>
            <a:off x="4704382" y="876300"/>
            <a:ext cx="18023236" cy="2171700"/>
          </a:xfrm>
        </p:spPr>
        <p:txBody>
          <a:bodyPr anchor="ctr">
            <a:normAutofit/>
          </a:bodyPr>
          <a:lstStyle>
            <a:lvl1pPr marL="0" indent="0" algn="ctr">
              <a:buNone/>
              <a:defRPr sz="5400" b="1" baseline="0">
                <a:solidFill>
                  <a:srgbClr val="535456"/>
                </a:solidFill>
              </a:defRPr>
            </a:lvl1pPr>
            <a:lvl2pPr marL="1371600" indent="0">
              <a:buNone/>
              <a:defRPr/>
            </a:lvl2pPr>
            <a:lvl3pPr marL="2743200" indent="0">
              <a:buNone/>
              <a:defRPr/>
            </a:lvl3pPr>
            <a:lvl4pPr marL="4114800" indent="0">
              <a:buNone/>
              <a:defRPr/>
            </a:lvl4pPr>
            <a:lvl5pPr marL="5486400" indent="0">
              <a:buNone/>
              <a:defRPr/>
            </a:lvl5pPr>
          </a:lstStyle>
          <a:p>
            <a:pPr lvl="0"/>
            <a:r>
              <a:rPr lang="en-US" dirty="0"/>
              <a:t>Info</a:t>
            </a:r>
          </a:p>
        </p:txBody>
      </p:sp>
      <p:pic>
        <p:nvPicPr>
          <p:cNvPr id="4" name="Picture 3"/>
          <p:cNvPicPr>
            <a:picLocks noChangeAspect="1"/>
          </p:cNvPicPr>
          <p:nvPr userDrawn="1"/>
        </p:nvPicPr>
        <p:blipFill>
          <a:blip r:embed="rId4" cstate="print">
            <a:biLevel thresh="50000"/>
            <a:extLst>
              <a:ext uri="{28A0092B-C50C-407E-A947-70E740481C1C}">
                <a14:useLocalDpi xmlns:a14="http://schemas.microsoft.com/office/drawing/2010/main" val="0"/>
              </a:ext>
            </a:extLst>
          </a:blip>
          <a:stretch>
            <a:fillRect/>
          </a:stretch>
        </p:blipFill>
        <p:spPr>
          <a:xfrm>
            <a:off x="23008970" y="34898289"/>
            <a:ext cx="3213614" cy="500102"/>
          </a:xfrm>
          <a:prstGeom prst="rect">
            <a:avLst/>
          </a:prstGeom>
        </p:spPr>
      </p:pic>
      <p:sp>
        <p:nvSpPr>
          <p:cNvPr id="15" name="Rectangle 14">
            <a:extLst>
              <a:ext uri="{FF2B5EF4-FFF2-40B4-BE49-F238E27FC236}">
                <a16:creationId xmlns:a16="http://schemas.microsoft.com/office/drawing/2014/main" id="{51C8F42E-C00B-4D4F-A6CA-4F1417C00DA0}"/>
              </a:ext>
            </a:extLst>
          </p:cNvPr>
          <p:cNvSpPr/>
          <p:nvPr userDrawn="1"/>
        </p:nvSpPr>
        <p:spPr>
          <a:xfrm>
            <a:off x="939743" y="3694001"/>
            <a:ext cx="25577857" cy="232517"/>
          </a:xfrm>
          <a:prstGeom prst="rect">
            <a:avLst/>
          </a:prstGeom>
          <a:solidFill>
            <a:srgbClr val="535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8064375"/>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p15:clr>
            <a:srgbClr val="FBAE40"/>
          </p15:clr>
        </p15:guide>
        <p15:guide id="6" orient="horz" pos="22296">
          <p15:clr>
            <a:srgbClr val="FBAE40"/>
          </p15:clr>
        </p15:guide>
        <p15:guide id="7" orient="horz" pos="21792">
          <p15:clr>
            <a:srgbClr val="FBAE40"/>
          </p15:clr>
        </p15:guide>
        <p15:guide id="9" orient="horz" pos="21480">
          <p15:clr>
            <a:srgbClr val="FBAE40"/>
          </p15:clr>
        </p15:guide>
        <p15:guide id="11" orient="horz" pos="2928">
          <p15:clr>
            <a:srgbClr val="FBAE40"/>
          </p15:clr>
        </p15:guide>
        <p15:guide id="14" orient="horz" pos="192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5/17/2023</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upport.office.com/en-us/article/Crop-a-picture-to-fit-in-a-shape-1CE8CF89-6A19-4EE4-82CA-4F8E81469590" TargetMode="External"/><Relationship Id="rId2" Type="http://schemas.microsoft.com/office/2018/10/relationships/comments" Target="../comments/modernComment_11F_82022A6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21" Type="http://schemas.openxmlformats.org/officeDocument/2006/relationships/image" Target="../media/image220.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image" Target="../media/image8.png"/><Relationship Id="rId16" Type="http://schemas.openxmlformats.org/officeDocument/2006/relationships/image" Target="../media/image22.png"/><Relationship Id="rId20"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chart" Target="../charts/chart1.xml"/><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chart" Target="../charts/chart2.xml"/><Relationship Id="rId7" Type="http://schemas.openxmlformats.org/officeDocument/2006/relationships/image" Target="../media/image15.png"/><Relationship Id="rId12" Type="http://schemas.openxmlformats.org/officeDocument/2006/relationships/image" Target="../media/image30.png"/><Relationship Id="rId2" Type="http://schemas.openxmlformats.org/officeDocument/2006/relationships/image" Target="../media/image8.png"/><Relationship Id="rId16" Type="http://schemas.openxmlformats.org/officeDocument/2006/relationships/image" Target="../media/image33.sv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29.svg"/><Relationship Id="rId5" Type="http://schemas.openxmlformats.org/officeDocument/2006/relationships/image" Target="../media/image13.png"/><Relationship Id="rId15" Type="http://schemas.openxmlformats.org/officeDocument/2006/relationships/image" Target="../media/image32.png"/><Relationship Id="rId10" Type="http://schemas.openxmlformats.org/officeDocument/2006/relationships/image" Target="../media/image28.png"/><Relationship Id="rId4" Type="http://schemas.openxmlformats.org/officeDocument/2006/relationships/image" Target="../media/image6.jpeg"/><Relationship Id="rId9" Type="http://schemas.openxmlformats.org/officeDocument/2006/relationships/image" Target="../media/image27.sv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13" Type="http://schemas.openxmlformats.org/officeDocument/2006/relationships/image" Target="../media/image45.png"/><Relationship Id="rId18" Type="http://schemas.openxmlformats.org/officeDocument/2006/relationships/image" Target="../media/image50.svg"/><Relationship Id="rId26" Type="http://schemas.openxmlformats.org/officeDocument/2006/relationships/image" Target="../media/image58.png"/><Relationship Id="rId21" Type="http://schemas.openxmlformats.org/officeDocument/2006/relationships/image" Target="../media/image53.png"/><Relationship Id="rId34" Type="http://schemas.openxmlformats.org/officeDocument/2006/relationships/image" Target="../media/image66.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5" Type="http://schemas.openxmlformats.org/officeDocument/2006/relationships/image" Target="../media/image57.png"/><Relationship Id="rId33" Type="http://schemas.openxmlformats.org/officeDocument/2006/relationships/image" Target="../media/image65.png"/><Relationship Id="rId38" Type="http://schemas.openxmlformats.org/officeDocument/2006/relationships/image" Target="../media/image70.svg"/><Relationship Id="rId2" Type="http://schemas.openxmlformats.org/officeDocument/2006/relationships/image" Target="../media/image34.png"/><Relationship Id="rId16" Type="http://schemas.openxmlformats.org/officeDocument/2006/relationships/image" Target="../media/image48.png"/><Relationship Id="rId20" Type="http://schemas.openxmlformats.org/officeDocument/2006/relationships/image" Target="../media/image52.png"/><Relationship Id="rId29"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image" Target="../media/image56.png"/><Relationship Id="rId32" Type="http://schemas.openxmlformats.org/officeDocument/2006/relationships/image" Target="../media/image64.png"/><Relationship Id="rId37" Type="http://schemas.openxmlformats.org/officeDocument/2006/relationships/image" Target="../media/image69.jpe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png"/><Relationship Id="rId28" Type="http://schemas.openxmlformats.org/officeDocument/2006/relationships/image" Target="../media/image60.png"/><Relationship Id="rId36" Type="http://schemas.openxmlformats.org/officeDocument/2006/relationships/image" Target="../media/image68.png"/><Relationship Id="rId10" Type="http://schemas.openxmlformats.org/officeDocument/2006/relationships/image" Target="../media/image42.png"/><Relationship Id="rId19" Type="http://schemas.openxmlformats.org/officeDocument/2006/relationships/image" Target="../media/image51.png"/><Relationship Id="rId31" Type="http://schemas.openxmlformats.org/officeDocument/2006/relationships/image" Target="../media/image63.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svg"/><Relationship Id="rId27" Type="http://schemas.openxmlformats.org/officeDocument/2006/relationships/image" Target="../media/image59.png"/><Relationship Id="rId30" Type="http://schemas.openxmlformats.org/officeDocument/2006/relationships/image" Target="../media/image62.png"/><Relationship Id="rId35" Type="http://schemas.openxmlformats.org/officeDocument/2006/relationships/image" Target="../media/image67.png"/><Relationship Id="rId8" Type="http://schemas.openxmlformats.org/officeDocument/2006/relationships/image" Target="../media/image40.png"/><Relationship Id="rId3" Type="http://schemas.openxmlformats.org/officeDocument/2006/relationships/image" Target="../media/image35.png"/></Relationships>
</file>

<file path=ppt/slides/_rels/slide8.xml.rels><?xml version="1.0" encoding="UTF-8" standalone="yes"?>
<Relationships xmlns="http://schemas.openxmlformats.org/package/2006/relationships"><Relationship Id="rId13" Type="http://schemas.openxmlformats.org/officeDocument/2006/relationships/image" Target="../media/image74.png"/><Relationship Id="rId18" Type="http://schemas.openxmlformats.org/officeDocument/2006/relationships/image" Target="../media/image37.png"/><Relationship Id="rId26" Type="http://schemas.openxmlformats.org/officeDocument/2006/relationships/image" Target="../media/image61.png"/><Relationship Id="rId21" Type="http://schemas.openxmlformats.org/officeDocument/2006/relationships/image" Target="../media/image77.svg"/><Relationship Id="rId34" Type="http://schemas.openxmlformats.org/officeDocument/2006/relationships/image" Target="../media/image51.png"/><Relationship Id="rId7" Type="http://schemas.openxmlformats.org/officeDocument/2006/relationships/image" Target="../media/image71.png"/><Relationship Id="rId12" Type="http://schemas.openxmlformats.org/officeDocument/2006/relationships/image" Target="../media/image70.svg"/><Relationship Id="rId17" Type="http://schemas.openxmlformats.org/officeDocument/2006/relationships/image" Target="../media/image36.png"/><Relationship Id="rId25" Type="http://schemas.openxmlformats.org/officeDocument/2006/relationships/image" Target="../media/image60.png"/><Relationship Id="rId33" Type="http://schemas.openxmlformats.org/officeDocument/2006/relationships/image" Target="../media/image68.png"/><Relationship Id="rId2" Type="http://schemas.openxmlformats.org/officeDocument/2006/relationships/diagramData" Target="../diagrams/data1.xml"/><Relationship Id="rId16" Type="http://schemas.openxmlformats.org/officeDocument/2006/relationships/image" Target="../media/image35.png"/><Relationship Id="rId20" Type="http://schemas.openxmlformats.org/officeDocument/2006/relationships/image" Target="../media/image76.png"/><Relationship Id="rId29" Type="http://schemas.openxmlformats.org/officeDocument/2006/relationships/image" Target="../media/image64.png"/><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73.png"/><Relationship Id="rId24" Type="http://schemas.openxmlformats.org/officeDocument/2006/relationships/image" Target="../media/image59.png"/><Relationship Id="rId32" Type="http://schemas.openxmlformats.org/officeDocument/2006/relationships/image" Target="../media/image67.png"/><Relationship Id="rId37" Type="http://schemas.openxmlformats.org/officeDocument/2006/relationships/image" Target="../media/image54.svg"/><Relationship Id="rId5" Type="http://schemas.openxmlformats.org/officeDocument/2006/relationships/diagramColors" Target="../diagrams/colors1.xml"/><Relationship Id="rId15" Type="http://schemas.openxmlformats.org/officeDocument/2006/relationships/image" Target="../media/image34.png"/><Relationship Id="rId23" Type="http://schemas.openxmlformats.org/officeDocument/2006/relationships/image" Target="../media/image58.png"/><Relationship Id="rId28" Type="http://schemas.openxmlformats.org/officeDocument/2006/relationships/image" Target="../media/image63.png"/><Relationship Id="rId36" Type="http://schemas.openxmlformats.org/officeDocument/2006/relationships/image" Target="../media/image52.png"/><Relationship Id="rId10" Type="http://schemas.openxmlformats.org/officeDocument/2006/relationships/image" Target="../media/image50.svg"/><Relationship Id="rId19" Type="http://schemas.openxmlformats.org/officeDocument/2006/relationships/image" Target="../media/image38.png"/><Relationship Id="rId31" Type="http://schemas.openxmlformats.org/officeDocument/2006/relationships/image" Target="../media/image66.png"/><Relationship Id="rId4" Type="http://schemas.openxmlformats.org/officeDocument/2006/relationships/diagramQuickStyle" Target="../diagrams/quickStyle1.xml"/><Relationship Id="rId9" Type="http://schemas.openxmlformats.org/officeDocument/2006/relationships/image" Target="../media/image72.png"/><Relationship Id="rId14" Type="http://schemas.openxmlformats.org/officeDocument/2006/relationships/image" Target="../media/image75.svg"/><Relationship Id="rId22" Type="http://schemas.openxmlformats.org/officeDocument/2006/relationships/image" Target="../media/image57.png"/><Relationship Id="rId27" Type="http://schemas.openxmlformats.org/officeDocument/2006/relationships/image" Target="../media/image62.png"/><Relationship Id="rId30" Type="http://schemas.openxmlformats.org/officeDocument/2006/relationships/image" Target="../media/image65.png"/><Relationship Id="rId35" Type="http://schemas.openxmlformats.org/officeDocument/2006/relationships/image" Target="../media/image44.png"/><Relationship Id="rId8" Type="http://schemas.openxmlformats.org/officeDocument/2006/relationships/image" Target="../media/image6.jpeg"/><Relationship Id="rId3"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11">
            <a:extLst>
              <a:ext uri="{FF2B5EF4-FFF2-40B4-BE49-F238E27FC236}">
                <a16:creationId xmlns:a16="http://schemas.microsoft.com/office/drawing/2014/main" id="{B48FFDD2-A348-4FDC-8D32-E61A4ABAD358}"/>
              </a:ext>
            </a:extLst>
          </p:cNvPr>
          <p:cNvSpPr txBox="1">
            <a:spLocks/>
          </p:cNvSpPr>
          <p:nvPr/>
        </p:nvSpPr>
        <p:spPr>
          <a:xfrm>
            <a:off x="16916400" y="34862108"/>
            <a:ext cx="5890364" cy="627419"/>
          </a:xfrm>
          <a:prstGeom prst="rect">
            <a:avLst/>
          </a:prstGeom>
        </p:spPr>
        <p:txBody>
          <a:bodyPr>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4000" b="1" spc="100" baseline="0" dirty="0">
                <a:solidFill>
                  <a:schemeClr val="bg1"/>
                </a:solidFill>
              </a:rPr>
              <a:t>Node Location</a:t>
            </a:r>
            <a:endParaRPr lang="en-US" sz="4000" b="1" dirty="0">
              <a:solidFill>
                <a:schemeClr val="bg1"/>
              </a:solidFill>
            </a:endParaRPr>
          </a:p>
        </p:txBody>
      </p:sp>
      <p:sp>
        <p:nvSpPr>
          <p:cNvPr id="38" name="Text Placeholder 1">
            <a:extLst>
              <a:ext uri="{FF2B5EF4-FFF2-40B4-BE49-F238E27FC236}">
                <a16:creationId xmlns:a16="http://schemas.microsoft.com/office/drawing/2014/main" id="{25B855BB-5DCD-4018-AEB6-3A1741EC918D}"/>
              </a:ext>
            </a:extLst>
          </p:cNvPr>
          <p:cNvSpPr txBox="1">
            <a:spLocks/>
          </p:cNvSpPr>
          <p:nvPr/>
        </p:nvSpPr>
        <p:spPr>
          <a:xfrm>
            <a:off x="3429000" y="712788"/>
            <a:ext cx="19145250" cy="1290637"/>
          </a:xfrm>
          <a:prstGeom prst="rect">
            <a:avLst/>
          </a:prstGeom>
        </p:spPr>
        <p:txBody>
          <a:bodyPr vert="horz" lIns="91440" tIns="45720" rIns="91440" bIns="45720" rtlCol="0">
            <a:noAutofit/>
          </a:bodyPr>
          <a:lst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defTabSz="457200">
              <a:lnSpc>
                <a:spcPct val="100000"/>
              </a:lnSpc>
              <a:spcBef>
                <a:spcPts val="0"/>
              </a:spcBef>
              <a:buFontTx/>
              <a:buNone/>
              <a:defRPr/>
            </a:pPr>
            <a:r>
              <a:rPr lang="en-US" sz="7200" b="1" dirty="0">
                <a:solidFill>
                  <a:srgbClr val="5372B3"/>
                </a:solidFill>
                <a:latin typeface="Century Gothic" panose="020F0302020204030204"/>
              </a:rPr>
              <a:t>Study Area </a:t>
            </a:r>
            <a:r>
              <a:rPr lang="en-US" sz="7200" dirty="0">
                <a:solidFill>
                  <a:srgbClr val="5372B3"/>
                </a:solidFill>
                <a:latin typeface="Century Gothic" panose="020F0302020204030204"/>
              </a:rPr>
              <a:t>Climate</a:t>
            </a:r>
            <a:endParaRPr lang="en-US" sz="7500" dirty="0">
              <a:solidFill>
                <a:srgbClr val="5372B3"/>
              </a:solidFill>
              <a:latin typeface="Century Gothic" panose="020F0302020204030204"/>
            </a:endParaRPr>
          </a:p>
        </p:txBody>
      </p:sp>
      <p:sp>
        <p:nvSpPr>
          <p:cNvPr id="39" name="Text Placeholder 1">
            <a:extLst>
              <a:ext uri="{FF2B5EF4-FFF2-40B4-BE49-F238E27FC236}">
                <a16:creationId xmlns:a16="http://schemas.microsoft.com/office/drawing/2014/main" id="{A8FDEB7F-83BE-468A-A8D9-BB9485219044}"/>
              </a:ext>
            </a:extLst>
          </p:cNvPr>
          <p:cNvSpPr txBox="1">
            <a:spLocks/>
          </p:cNvSpPr>
          <p:nvPr/>
        </p:nvSpPr>
        <p:spPr>
          <a:xfrm>
            <a:off x="3412673" y="1901504"/>
            <a:ext cx="19161577" cy="1168870"/>
          </a:xfrm>
          <a:prstGeom prst="rect">
            <a:avLst/>
          </a:prstGeom>
        </p:spPr>
        <p:txBody>
          <a:bodyPr vert="horz" lIns="91440" tIns="45720" rIns="91440" bIns="45720" rtlCol="0" anchor="t">
            <a:no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6CA47A"/>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z="4400" dirty="0">
                <a:solidFill>
                  <a:srgbClr val="5372B3"/>
                </a:solidFill>
              </a:rPr>
              <a:t>Project Long Title</a:t>
            </a:r>
          </a:p>
        </p:txBody>
      </p:sp>
      <p:sp>
        <p:nvSpPr>
          <p:cNvPr id="36" name="Text Placeholder 16">
            <a:extLst>
              <a:ext uri="{FF2B5EF4-FFF2-40B4-BE49-F238E27FC236}">
                <a16:creationId xmlns:a16="http://schemas.microsoft.com/office/drawing/2014/main" id="{FB279676-15BB-4A7F-8410-81A6C422DC0B}"/>
              </a:ext>
            </a:extLst>
          </p:cNvPr>
          <p:cNvSpPr txBox="1">
            <a:spLocks/>
          </p:cNvSpPr>
          <p:nvPr/>
        </p:nvSpPr>
        <p:spPr>
          <a:xfrm>
            <a:off x="1005187" y="26690658"/>
            <a:ext cx="9174477" cy="250601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solidFill>
                  <a:schemeClr val="tx1">
                    <a:lumMod val="75000"/>
                    <a:lumOff val="25000"/>
                  </a:schemeClr>
                </a:solidFill>
                <a:latin typeface="Garamond" panose="02020404030301010803" pitchFamily="18" charset="0"/>
              </a:rPr>
              <a:t>List Team Leads first and include their title below their name. </a:t>
            </a:r>
          </a:p>
          <a:p>
            <a:r>
              <a:rPr lang="en-US" dirty="0">
                <a:solidFill>
                  <a:schemeClr val="tx1">
                    <a:lumMod val="75000"/>
                    <a:lumOff val="25000"/>
                  </a:schemeClr>
                </a:solidFill>
                <a:latin typeface="Garamond" panose="02020404030301010803" pitchFamily="18" charset="0"/>
              </a:rPr>
              <a:t>Headshots should include professional business attire.</a:t>
            </a:r>
          </a:p>
          <a:p>
            <a:r>
              <a:rPr lang="en-US" dirty="0">
                <a:solidFill>
                  <a:schemeClr val="tx1">
                    <a:lumMod val="75000"/>
                    <a:lumOff val="25000"/>
                  </a:schemeClr>
                </a:solidFill>
                <a:latin typeface="Garamond" panose="02020404030301010803" pitchFamily="18" charset="0"/>
              </a:rPr>
              <a:t>Images should be cropped to a circle shape at a 1.8” x 1.8” dimension and centered in aperture shape. Instruction on how to do this can be found </a:t>
            </a:r>
            <a:r>
              <a:rPr lang="en-US" dirty="0">
                <a:solidFill>
                  <a:schemeClr val="tx1">
                    <a:lumMod val="75000"/>
                    <a:lumOff val="25000"/>
                  </a:schemeClr>
                </a:solidFill>
                <a:latin typeface="Garamond" panose="02020404030301010803" pitchFamily="18" charset="0"/>
                <a:hlinkClick r:id="rId3"/>
              </a:rPr>
              <a:t>here</a:t>
            </a:r>
            <a:r>
              <a:rPr lang="en-US" dirty="0">
                <a:solidFill>
                  <a:schemeClr val="tx1">
                    <a:lumMod val="75000"/>
                    <a:lumOff val="25000"/>
                  </a:schemeClr>
                </a:solidFill>
                <a:latin typeface="Garamond" panose="02020404030301010803" pitchFamily="18" charset="0"/>
              </a:rPr>
              <a:t>.</a:t>
            </a:r>
          </a:p>
        </p:txBody>
      </p:sp>
      <p:sp>
        <p:nvSpPr>
          <p:cNvPr id="37" name="Text Placeholder 16">
            <a:extLst>
              <a:ext uri="{FF2B5EF4-FFF2-40B4-BE49-F238E27FC236}">
                <a16:creationId xmlns:a16="http://schemas.microsoft.com/office/drawing/2014/main" id="{BC04BCE7-95A4-4033-BD29-E3F2B976D1A2}"/>
              </a:ext>
            </a:extLst>
          </p:cNvPr>
          <p:cNvSpPr txBox="1">
            <a:spLocks/>
          </p:cNvSpPr>
          <p:nvPr/>
        </p:nvSpPr>
        <p:spPr>
          <a:xfrm>
            <a:off x="722815" y="31670507"/>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a:solidFill>
                  <a:schemeClr val="tx1">
                    <a:lumMod val="75000"/>
                  </a:schemeClr>
                </a:solidFill>
                <a:latin typeface="Garamond" panose="02020404030301010803" pitchFamily="18" charset="0"/>
              </a:rPr>
              <a:t>Participant Name</a:t>
            </a:r>
          </a:p>
          <a:p>
            <a:pPr algn="ctr">
              <a:lnSpc>
                <a:spcPct val="100000"/>
              </a:lnSpc>
              <a:spcBef>
                <a:spcPts val="0"/>
              </a:spcBef>
            </a:pPr>
            <a:r>
              <a:rPr lang="en-US" dirty="0">
                <a:solidFill>
                  <a:schemeClr val="tx1">
                    <a:lumMod val="75000"/>
                  </a:schemeClr>
                </a:solidFill>
                <a:latin typeface="Garamond" panose="02020404030301010803" pitchFamily="18" charset="0"/>
              </a:rPr>
              <a:t>Project Lead</a:t>
            </a:r>
          </a:p>
        </p:txBody>
      </p:sp>
      <p:sp>
        <p:nvSpPr>
          <p:cNvPr id="40" name="Text Placeholder 16">
            <a:extLst>
              <a:ext uri="{FF2B5EF4-FFF2-40B4-BE49-F238E27FC236}">
                <a16:creationId xmlns:a16="http://schemas.microsoft.com/office/drawing/2014/main" id="{40A8DE1A-99C8-4708-B2FA-B5823D8CA9A8}"/>
              </a:ext>
            </a:extLst>
          </p:cNvPr>
          <p:cNvSpPr txBox="1">
            <a:spLocks/>
          </p:cNvSpPr>
          <p:nvPr/>
        </p:nvSpPr>
        <p:spPr>
          <a:xfrm>
            <a:off x="3492336" y="31670506"/>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schemeClr>
                </a:solidFill>
                <a:latin typeface="Garamond" panose="02020404030301010803" pitchFamily="18" charset="0"/>
              </a:rPr>
              <a:t>Participant Name</a:t>
            </a:r>
          </a:p>
        </p:txBody>
      </p:sp>
      <p:sp>
        <p:nvSpPr>
          <p:cNvPr id="41" name="Text Placeholder 16">
            <a:extLst>
              <a:ext uri="{FF2B5EF4-FFF2-40B4-BE49-F238E27FC236}">
                <a16:creationId xmlns:a16="http://schemas.microsoft.com/office/drawing/2014/main" id="{1FCBB964-5258-4B71-9C86-E1ACC63F214D}"/>
              </a:ext>
            </a:extLst>
          </p:cNvPr>
          <p:cNvSpPr txBox="1">
            <a:spLocks/>
          </p:cNvSpPr>
          <p:nvPr/>
        </p:nvSpPr>
        <p:spPr>
          <a:xfrm>
            <a:off x="6381743" y="31670507"/>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schemeClr>
                </a:solidFill>
                <a:latin typeface="Garamond" panose="02020404030301010803" pitchFamily="18" charset="0"/>
              </a:rPr>
              <a:t>Participant Name</a:t>
            </a:r>
          </a:p>
        </p:txBody>
      </p:sp>
      <p:sp>
        <p:nvSpPr>
          <p:cNvPr id="42" name="Text Placeholder 16">
            <a:extLst>
              <a:ext uri="{FF2B5EF4-FFF2-40B4-BE49-F238E27FC236}">
                <a16:creationId xmlns:a16="http://schemas.microsoft.com/office/drawing/2014/main" id="{922888D9-565A-496F-8005-AC81675F97A3}"/>
              </a:ext>
            </a:extLst>
          </p:cNvPr>
          <p:cNvSpPr txBox="1">
            <a:spLocks/>
          </p:cNvSpPr>
          <p:nvPr/>
        </p:nvSpPr>
        <p:spPr>
          <a:xfrm>
            <a:off x="9172303" y="31657326"/>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schemeClr>
                </a:solidFill>
                <a:latin typeface="Garamond" panose="02020404030301010803" pitchFamily="18" charset="0"/>
              </a:rPr>
              <a:t>Participant Name</a:t>
            </a:r>
          </a:p>
        </p:txBody>
      </p:sp>
      <p:grpSp>
        <p:nvGrpSpPr>
          <p:cNvPr id="43" name="Group 42">
            <a:extLst>
              <a:ext uri="{FF2B5EF4-FFF2-40B4-BE49-F238E27FC236}">
                <a16:creationId xmlns:a16="http://schemas.microsoft.com/office/drawing/2014/main" id="{92A53817-A28F-4F33-964F-1AD04ECCD685}"/>
              </a:ext>
            </a:extLst>
          </p:cNvPr>
          <p:cNvGrpSpPr/>
          <p:nvPr/>
        </p:nvGrpSpPr>
        <p:grpSpPr>
          <a:xfrm>
            <a:off x="1182507" y="29623497"/>
            <a:ext cx="1605051" cy="1645920"/>
            <a:chOff x="1320903" y="31059504"/>
            <a:chExt cx="1605051" cy="1645920"/>
          </a:xfrm>
        </p:grpSpPr>
        <p:pic>
          <p:nvPicPr>
            <p:cNvPr id="44" name="Picture 43">
              <a:extLst>
                <a:ext uri="{FF2B5EF4-FFF2-40B4-BE49-F238E27FC236}">
                  <a16:creationId xmlns:a16="http://schemas.microsoft.com/office/drawing/2014/main" id="{4E9C9884-3260-45D2-ACA9-F54FD29BCE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873" r="68067" b="-1"/>
            <a:stretch/>
          </p:blipFill>
          <p:spPr>
            <a:xfrm>
              <a:off x="1320903" y="31059504"/>
              <a:ext cx="1605051" cy="1645920"/>
            </a:xfrm>
            <a:prstGeom prst="ellipse">
              <a:avLst/>
            </a:prstGeom>
          </p:spPr>
        </p:pic>
        <p:sp>
          <p:nvSpPr>
            <p:cNvPr id="45" name="TextBox 44">
              <a:extLst>
                <a:ext uri="{FF2B5EF4-FFF2-40B4-BE49-F238E27FC236}">
                  <a16:creationId xmlns:a16="http://schemas.microsoft.com/office/drawing/2014/main" id="{B74AFFA4-40C5-4FEA-B8A6-56079962721F}"/>
                </a:ext>
              </a:extLst>
            </p:cNvPr>
            <p:cNvSpPr txBox="1"/>
            <p:nvPr/>
          </p:nvSpPr>
          <p:spPr>
            <a:xfrm rot="20028308">
              <a:off x="1468373" y="31610981"/>
              <a:ext cx="1426712" cy="457200"/>
            </a:xfrm>
            <a:prstGeom prst="rect">
              <a:avLst/>
            </a:prstGeom>
          </p:spPr>
          <p:txBody>
            <a:bodyPr wrap="square" numCol="1" spcCol="640080" rtlCol="0">
              <a:spAutoFit/>
            </a:bodyPr>
            <a:lstStyle/>
            <a:p>
              <a:pPr algn="just"/>
              <a:r>
                <a:rPr lang="en-US" sz="2000" b="1" dirty="0">
                  <a:solidFill>
                    <a:schemeClr val="bg1"/>
                  </a:solidFill>
                </a:rPr>
                <a:t>EXAMPLE</a:t>
              </a:r>
            </a:p>
          </p:txBody>
        </p:sp>
      </p:grpSp>
      <p:pic>
        <p:nvPicPr>
          <p:cNvPr id="46" name="Picture 45">
            <a:extLst>
              <a:ext uri="{FF2B5EF4-FFF2-40B4-BE49-F238E27FC236}">
                <a16:creationId xmlns:a16="http://schemas.microsoft.com/office/drawing/2014/main" id="{912CAEC3-07ED-4539-A54F-E152EE75E4D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617420" y="29414860"/>
            <a:ext cx="2103120" cy="2083075"/>
          </a:xfrm>
          <a:prstGeom prst="rect">
            <a:avLst/>
          </a:prstGeom>
        </p:spPr>
      </p:pic>
      <p:pic>
        <p:nvPicPr>
          <p:cNvPr id="47" name="Picture 46">
            <a:extLst>
              <a:ext uri="{FF2B5EF4-FFF2-40B4-BE49-F238E27FC236}">
                <a16:creationId xmlns:a16="http://schemas.microsoft.com/office/drawing/2014/main" id="{70F72E5F-CD4A-4EF8-A3BA-68774063AFF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36536" y="29414860"/>
            <a:ext cx="2103120" cy="2083075"/>
          </a:xfrm>
          <a:prstGeom prst="rect">
            <a:avLst/>
          </a:prstGeom>
        </p:spPr>
      </p:pic>
      <p:pic>
        <p:nvPicPr>
          <p:cNvPr id="48" name="Picture 47">
            <a:extLst>
              <a:ext uri="{FF2B5EF4-FFF2-40B4-BE49-F238E27FC236}">
                <a16:creationId xmlns:a16="http://schemas.microsoft.com/office/drawing/2014/main" id="{4D1654EE-49F9-4AFA-849D-E0E311807D7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830164" y="29414860"/>
            <a:ext cx="2103120" cy="2083075"/>
          </a:xfrm>
          <a:prstGeom prst="rect">
            <a:avLst/>
          </a:prstGeom>
        </p:spPr>
      </p:pic>
      <p:pic>
        <p:nvPicPr>
          <p:cNvPr id="49" name="Picture 48">
            <a:extLst>
              <a:ext uri="{FF2B5EF4-FFF2-40B4-BE49-F238E27FC236}">
                <a16:creationId xmlns:a16="http://schemas.microsoft.com/office/drawing/2014/main" id="{45EA7586-2B4D-450B-8E5F-A1B0AE967FC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723792" y="29414860"/>
            <a:ext cx="2103120" cy="2083075"/>
          </a:xfrm>
          <a:prstGeom prst="rect">
            <a:avLst/>
          </a:prstGeom>
        </p:spPr>
      </p:pic>
      <p:sp>
        <p:nvSpPr>
          <p:cNvPr id="50" name="TextBox 49">
            <a:extLst>
              <a:ext uri="{FF2B5EF4-FFF2-40B4-BE49-F238E27FC236}">
                <a16:creationId xmlns:a16="http://schemas.microsoft.com/office/drawing/2014/main" id="{8CBC3BE1-D289-49DA-95F1-429BDC6F73EC}"/>
              </a:ext>
            </a:extLst>
          </p:cNvPr>
          <p:cNvSpPr txBox="1"/>
          <p:nvPr/>
        </p:nvSpPr>
        <p:spPr>
          <a:xfrm>
            <a:off x="936787" y="25856820"/>
            <a:ext cx="4542503" cy="769441"/>
          </a:xfrm>
          <a:prstGeom prst="rect">
            <a:avLst/>
          </a:prstGeom>
          <a:noFill/>
        </p:spPr>
        <p:txBody>
          <a:bodyPr wrap="square" rtlCol="0">
            <a:spAutoFit/>
          </a:bodyPr>
          <a:lstStyle/>
          <a:p>
            <a:r>
              <a:rPr lang="en-US" sz="4400" b="1" dirty="0">
                <a:solidFill>
                  <a:srgbClr val="5372B3"/>
                </a:solidFill>
                <a:latin typeface="Century Gothic" panose="020B0502020202020204" pitchFamily="34" charset="0"/>
              </a:rPr>
              <a:t>Team Members</a:t>
            </a:r>
          </a:p>
        </p:txBody>
      </p:sp>
      <p:sp>
        <p:nvSpPr>
          <p:cNvPr id="51" name="Text Placeholder 16">
            <a:extLst>
              <a:ext uri="{FF2B5EF4-FFF2-40B4-BE49-F238E27FC236}">
                <a16:creationId xmlns:a16="http://schemas.microsoft.com/office/drawing/2014/main" id="{A38C88FE-EEC4-41B5-99F4-CAA1393309A8}"/>
              </a:ext>
            </a:extLst>
          </p:cNvPr>
          <p:cNvSpPr txBox="1">
            <a:spLocks/>
          </p:cNvSpPr>
          <p:nvPr/>
        </p:nvSpPr>
        <p:spPr>
          <a:xfrm>
            <a:off x="945519" y="23556818"/>
            <a:ext cx="9628012" cy="170856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b="1" dirty="0">
                <a:solidFill>
                  <a:schemeClr val="tx1">
                    <a:lumMod val="75000"/>
                    <a:lumOff val="25000"/>
                  </a:schemeClr>
                </a:solidFill>
                <a:latin typeface="Garamond" panose="02020404030301010803" pitchFamily="18" charset="0"/>
              </a:rPr>
              <a:t>For ALL images – make sure all text is legible and add legends separately (so they can be moved or resized). </a:t>
            </a:r>
            <a:r>
              <a:rPr lang="en-US" dirty="0">
                <a:solidFill>
                  <a:schemeClr val="tx1">
                    <a:lumMod val="75000"/>
                    <a:lumOff val="25000"/>
                  </a:schemeClr>
                </a:solidFill>
                <a:latin typeface="Garamond" panose="02020404030301010803" pitchFamily="18" charset="0"/>
              </a:rPr>
              <a:t>If text is not editable, a team member must be available to make changes with a </a:t>
            </a:r>
            <a:r>
              <a:rPr lang="en-US" b="1" dirty="0">
                <a:solidFill>
                  <a:schemeClr val="tx1">
                    <a:lumMod val="75000"/>
                    <a:lumOff val="25000"/>
                  </a:schemeClr>
                </a:solidFill>
                <a:latin typeface="Garamond" panose="02020404030301010803" pitchFamily="18" charset="0"/>
              </a:rPr>
              <a:t>very short turn-around time </a:t>
            </a:r>
            <a:r>
              <a:rPr lang="en-US" dirty="0">
                <a:solidFill>
                  <a:schemeClr val="tx1">
                    <a:lumMod val="75000"/>
                    <a:lumOff val="25000"/>
                  </a:schemeClr>
                </a:solidFill>
                <a:latin typeface="Garamond" panose="02020404030301010803" pitchFamily="18" charset="0"/>
              </a:rPr>
              <a:t>(hours, not days) after submission.</a:t>
            </a:r>
          </a:p>
        </p:txBody>
      </p:sp>
      <p:sp>
        <p:nvSpPr>
          <p:cNvPr id="52" name="TextBox 51">
            <a:extLst>
              <a:ext uri="{FF2B5EF4-FFF2-40B4-BE49-F238E27FC236}">
                <a16:creationId xmlns:a16="http://schemas.microsoft.com/office/drawing/2014/main" id="{5C22F61C-4B3F-48E0-BE1A-0895B9E85F41}"/>
              </a:ext>
            </a:extLst>
          </p:cNvPr>
          <p:cNvSpPr txBox="1"/>
          <p:nvPr/>
        </p:nvSpPr>
        <p:spPr>
          <a:xfrm>
            <a:off x="914400" y="22674881"/>
            <a:ext cx="9628011" cy="769441"/>
          </a:xfrm>
          <a:prstGeom prst="rect">
            <a:avLst/>
          </a:prstGeom>
          <a:noFill/>
        </p:spPr>
        <p:txBody>
          <a:bodyPr wrap="square" rtlCol="0">
            <a:spAutoFit/>
          </a:bodyPr>
          <a:lstStyle/>
          <a:p>
            <a:r>
              <a:rPr lang="en-US" sz="4400" b="1" dirty="0">
                <a:solidFill>
                  <a:srgbClr val="5372B3"/>
                </a:solidFill>
                <a:latin typeface="Century Gothic" panose="020B0502020202020204" pitchFamily="34" charset="0"/>
              </a:rPr>
              <a:t>Images</a:t>
            </a:r>
          </a:p>
        </p:txBody>
      </p:sp>
      <p:sp>
        <p:nvSpPr>
          <p:cNvPr id="53" name="Text Placeholder 16">
            <a:extLst>
              <a:ext uri="{FF2B5EF4-FFF2-40B4-BE49-F238E27FC236}">
                <a16:creationId xmlns:a16="http://schemas.microsoft.com/office/drawing/2014/main" id="{07063919-C80F-4AD6-8FEB-EE7DEB346244}"/>
              </a:ext>
            </a:extLst>
          </p:cNvPr>
          <p:cNvSpPr txBox="1">
            <a:spLocks/>
          </p:cNvSpPr>
          <p:nvPr/>
        </p:nvSpPr>
        <p:spPr>
          <a:xfrm>
            <a:off x="14648791" y="25650791"/>
            <a:ext cx="9704089" cy="317458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solidFill>
                  <a:schemeClr val="tx1">
                    <a:lumMod val="75000"/>
                  </a:schemeClr>
                </a:solidFill>
                <a:latin typeface="Garamond" panose="02020404030301010803" pitchFamily="18" charset="0"/>
              </a:rPr>
              <a:t>Include anyone who has helped you with the project.</a:t>
            </a:r>
          </a:p>
          <a:p>
            <a:r>
              <a:rPr lang="en-US" dirty="0">
                <a:solidFill>
                  <a:schemeClr val="tx1">
                    <a:lumMod val="75000"/>
                  </a:schemeClr>
                </a:solidFill>
                <a:latin typeface="Garamond" panose="02020404030301010803" pitchFamily="18" charset="0"/>
              </a:rPr>
              <a:t>If this is a continuation project, credit the previous team members and contributors.</a:t>
            </a:r>
          </a:p>
          <a:p>
            <a:r>
              <a:rPr lang="en-US" dirty="0">
                <a:solidFill>
                  <a:schemeClr val="tx1">
                    <a:lumMod val="75000"/>
                  </a:schemeClr>
                </a:solidFill>
                <a:latin typeface="Garamond" panose="02020404030301010803" pitchFamily="18" charset="0"/>
              </a:rPr>
              <a:t>If you are including affiliations, use DEVELOP as the affiliation for a </a:t>
            </a:r>
            <a:r>
              <a:rPr lang="en-US" dirty="0" err="1">
                <a:solidFill>
                  <a:schemeClr val="tx1">
                    <a:lumMod val="75000"/>
                  </a:schemeClr>
                </a:solidFill>
                <a:latin typeface="Garamond" panose="02020404030301010803" pitchFamily="18" charset="0"/>
              </a:rPr>
              <a:t>DEVELOPer</a:t>
            </a:r>
            <a:r>
              <a:rPr lang="en-US" dirty="0">
                <a:solidFill>
                  <a:schemeClr val="tx1">
                    <a:lumMod val="75000"/>
                  </a:schemeClr>
                </a:solidFill>
                <a:latin typeface="Garamond" panose="02020404030301010803" pitchFamily="18" charset="0"/>
              </a:rPr>
              <a:t> or former </a:t>
            </a:r>
            <a:r>
              <a:rPr lang="en-US" dirty="0" err="1">
                <a:solidFill>
                  <a:schemeClr val="tx1">
                    <a:lumMod val="75000"/>
                  </a:schemeClr>
                </a:solidFill>
                <a:latin typeface="Garamond" panose="02020404030301010803" pitchFamily="18" charset="0"/>
              </a:rPr>
              <a:t>DEVELOPer</a:t>
            </a:r>
            <a:r>
              <a:rPr lang="en-US" dirty="0">
                <a:solidFill>
                  <a:schemeClr val="tx1">
                    <a:lumMod val="75000"/>
                  </a:schemeClr>
                </a:solidFill>
                <a:latin typeface="Garamond" panose="02020404030301010803" pitchFamily="18" charset="0"/>
              </a:rPr>
              <a:t>—not their school or former school</a:t>
            </a:r>
            <a:r>
              <a:rPr lang="en-US" dirty="0">
                <a:latin typeface="Garamond" panose="02020404030301010803" pitchFamily="18" charset="0"/>
              </a:rPr>
              <a:t>.</a:t>
            </a:r>
            <a:endParaRPr lang="en-US" sz="2800" dirty="0">
              <a:solidFill>
                <a:schemeClr val="tx1">
                  <a:lumMod val="75000"/>
                </a:schemeClr>
              </a:solidFill>
              <a:latin typeface="Garamond" panose="02020404030301010803" pitchFamily="18" charset="0"/>
            </a:endParaRPr>
          </a:p>
          <a:p>
            <a:endParaRPr lang="en-US" dirty="0"/>
          </a:p>
        </p:txBody>
      </p:sp>
      <p:sp>
        <p:nvSpPr>
          <p:cNvPr id="54" name="TextBox 53">
            <a:extLst>
              <a:ext uri="{FF2B5EF4-FFF2-40B4-BE49-F238E27FC236}">
                <a16:creationId xmlns:a16="http://schemas.microsoft.com/office/drawing/2014/main" id="{C3EC71BE-B1F5-4872-9168-1A5AB4FB9091}"/>
              </a:ext>
            </a:extLst>
          </p:cNvPr>
          <p:cNvSpPr txBox="1"/>
          <p:nvPr/>
        </p:nvSpPr>
        <p:spPr>
          <a:xfrm>
            <a:off x="14630400" y="24743601"/>
            <a:ext cx="7278066" cy="769441"/>
          </a:xfrm>
          <a:prstGeom prst="rect">
            <a:avLst/>
          </a:prstGeom>
          <a:noFill/>
        </p:spPr>
        <p:txBody>
          <a:bodyPr wrap="square" rtlCol="0">
            <a:spAutoFit/>
          </a:bodyPr>
          <a:lstStyle/>
          <a:p>
            <a:r>
              <a:rPr lang="en-US" sz="4400" b="1" dirty="0">
                <a:solidFill>
                  <a:srgbClr val="5372B3"/>
                </a:solidFill>
                <a:latin typeface="Century Gothic" panose="020B0502020202020204" pitchFamily="34" charset="0"/>
              </a:rPr>
              <a:t>Acknowledgements</a:t>
            </a:r>
          </a:p>
        </p:txBody>
      </p:sp>
      <p:sp>
        <p:nvSpPr>
          <p:cNvPr id="55" name="Text Placeholder 16">
            <a:extLst>
              <a:ext uri="{FF2B5EF4-FFF2-40B4-BE49-F238E27FC236}">
                <a16:creationId xmlns:a16="http://schemas.microsoft.com/office/drawing/2014/main" id="{BE23AA2B-7878-46B4-9EBF-892B31FE7326}"/>
              </a:ext>
            </a:extLst>
          </p:cNvPr>
          <p:cNvSpPr txBox="1">
            <a:spLocks/>
          </p:cNvSpPr>
          <p:nvPr/>
        </p:nvSpPr>
        <p:spPr>
          <a:xfrm>
            <a:off x="14681086" y="30235615"/>
            <a:ext cx="9671794" cy="210312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solidFill>
                  <a:schemeClr val="tx1">
                    <a:lumMod val="75000"/>
                    <a:lumOff val="25000"/>
                  </a:schemeClr>
                </a:solidFill>
                <a:latin typeface="Garamond" panose="02020404030301010803" pitchFamily="18" charset="0"/>
              </a:rPr>
              <a:t>Only use federal logos—no state or local government logos, or NGO logos.</a:t>
            </a:r>
          </a:p>
          <a:p>
            <a:r>
              <a:rPr lang="en-US" dirty="0">
                <a:solidFill>
                  <a:schemeClr val="tx1">
                    <a:lumMod val="75000"/>
                    <a:lumOff val="25000"/>
                  </a:schemeClr>
                </a:solidFill>
                <a:latin typeface="Garamond" panose="02020404030301010803" pitchFamily="18" charset="0"/>
              </a:rPr>
              <a:t>Some logos are on </a:t>
            </a:r>
            <a:r>
              <a:rPr lang="en-US" dirty="0" err="1">
                <a:solidFill>
                  <a:schemeClr val="tx1">
                    <a:lumMod val="75000"/>
                    <a:lumOff val="25000"/>
                  </a:schemeClr>
                </a:solidFill>
                <a:latin typeface="Garamond" panose="02020404030301010803" pitchFamily="18" charset="0"/>
              </a:rPr>
              <a:t>DEVELOPedia</a:t>
            </a:r>
            <a:r>
              <a:rPr lang="en-US" dirty="0">
                <a:solidFill>
                  <a:schemeClr val="tx1">
                    <a:lumMod val="75000"/>
                    <a:lumOff val="25000"/>
                  </a:schemeClr>
                </a:solidFill>
                <a:latin typeface="Garamond" panose="02020404030301010803" pitchFamily="18" charset="0"/>
              </a:rPr>
              <a:t>.</a:t>
            </a:r>
          </a:p>
          <a:p>
            <a:r>
              <a:rPr lang="en-US" dirty="0">
                <a:solidFill>
                  <a:schemeClr val="tx1">
                    <a:lumMod val="75000"/>
                    <a:lumOff val="25000"/>
                  </a:schemeClr>
                </a:solidFill>
                <a:latin typeface="Garamond" panose="02020404030301010803" pitchFamily="18" charset="0"/>
              </a:rPr>
              <a:t>Images and text should be added separately (not as an image).</a:t>
            </a:r>
          </a:p>
        </p:txBody>
      </p:sp>
      <p:sp>
        <p:nvSpPr>
          <p:cNvPr id="56" name="TextBox 55">
            <a:extLst>
              <a:ext uri="{FF2B5EF4-FFF2-40B4-BE49-F238E27FC236}">
                <a16:creationId xmlns:a16="http://schemas.microsoft.com/office/drawing/2014/main" id="{297AE56E-DE55-4D62-A89B-EA23733CBF6A}"/>
              </a:ext>
            </a:extLst>
          </p:cNvPr>
          <p:cNvSpPr txBox="1"/>
          <p:nvPr/>
        </p:nvSpPr>
        <p:spPr>
          <a:xfrm>
            <a:off x="14662669" y="29341374"/>
            <a:ext cx="7288030" cy="769441"/>
          </a:xfrm>
          <a:prstGeom prst="rect">
            <a:avLst/>
          </a:prstGeom>
          <a:noFill/>
        </p:spPr>
        <p:txBody>
          <a:bodyPr wrap="square" rtlCol="0">
            <a:spAutoFit/>
          </a:bodyPr>
          <a:lstStyle/>
          <a:p>
            <a:r>
              <a:rPr lang="en-US" sz="4400" b="1" dirty="0">
                <a:solidFill>
                  <a:srgbClr val="5372B3"/>
                </a:solidFill>
                <a:latin typeface="Century Gothic" panose="020B0502020202020204" pitchFamily="34" charset="0"/>
              </a:rPr>
              <a:t>Project Partners</a:t>
            </a:r>
          </a:p>
        </p:txBody>
      </p:sp>
    </p:spTree>
    <p:extLst>
      <p:ext uri="{BB962C8B-B14F-4D97-AF65-F5344CB8AC3E}">
        <p14:creationId xmlns:p14="http://schemas.microsoft.com/office/powerpoint/2010/main" val="2181180001"/>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6"/>
          <p:cNvSpPr txBox="1">
            <a:spLocks/>
          </p:cNvSpPr>
          <p:nvPr/>
        </p:nvSpPr>
        <p:spPr>
          <a:xfrm>
            <a:off x="928002" y="5996572"/>
            <a:ext cx="25589598" cy="2631532"/>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4800" dirty="0">
                <a:solidFill>
                  <a:schemeClr val="tx1">
                    <a:lumMod val="75000"/>
                    <a:lumOff val="25000"/>
                  </a:schemeClr>
                </a:solidFill>
                <a:latin typeface="Garamond"/>
              </a:rPr>
              <a:t>Unlike the scientific posters that DEVELOP has traditionally produced, this new type is meant to face a public, non-scientific audience. It doesn’t need to include everything about your projects! Consider focusing on the aspects of feasibility and project impact to the partners. Steer clear of jargon, keep things simple, and be creative with how you display information! </a:t>
            </a:r>
            <a:endParaRPr lang="en-US" sz="4800" dirty="0">
              <a:solidFill>
                <a:schemeClr val="tx1">
                  <a:lumMod val="75000"/>
                  <a:lumOff val="25000"/>
                </a:schemeClr>
              </a:solidFill>
              <a:latin typeface="Century Gothic" panose="020F0302020204030204"/>
            </a:endParaRPr>
          </a:p>
        </p:txBody>
      </p:sp>
      <p:sp>
        <p:nvSpPr>
          <p:cNvPr id="15" name="TextBox 14"/>
          <p:cNvSpPr txBox="1"/>
          <p:nvPr/>
        </p:nvSpPr>
        <p:spPr>
          <a:xfrm>
            <a:off x="928002" y="4673953"/>
            <a:ext cx="18023236"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What is the purpose of this poster type?</a:t>
            </a:r>
            <a:endParaRPr lang="en-US" sz="7200" dirty="0">
              <a:solidFill>
                <a:srgbClr val="1A5DAD"/>
              </a:solidFill>
            </a:endParaRPr>
          </a:p>
        </p:txBody>
      </p:sp>
      <p:sp>
        <p:nvSpPr>
          <p:cNvPr id="5" name="Text Placeholder 4"/>
          <p:cNvSpPr>
            <a:spLocks noGrp="1"/>
          </p:cNvSpPr>
          <p:nvPr>
            <p:ph type="body" sz="quarter" idx="11"/>
          </p:nvPr>
        </p:nvSpPr>
        <p:spPr/>
        <p:txBody>
          <a:bodyPr>
            <a:normAutofit/>
          </a:bodyPr>
          <a:lstStyle/>
          <a:p>
            <a:r>
              <a:rPr lang="en-US" sz="8000" dirty="0"/>
              <a:t>The Impact Poster</a:t>
            </a:r>
          </a:p>
        </p:txBody>
      </p:sp>
      <p:sp>
        <p:nvSpPr>
          <p:cNvPr id="36" name="Text Placeholder 16">
            <a:extLst>
              <a:ext uri="{FF2B5EF4-FFF2-40B4-BE49-F238E27FC236}">
                <a16:creationId xmlns:a16="http://schemas.microsoft.com/office/drawing/2014/main" id="{05F74300-492E-B168-D603-E311B6F34B13}"/>
              </a:ext>
            </a:extLst>
          </p:cNvPr>
          <p:cNvSpPr txBox="1">
            <a:spLocks/>
          </p:cNvSpPr>
          <p:nvPr/>
        </p:nvSpPr>
        <p:spPr>
          <a:xfrm>
            <a:off x="1567459" y="16383740"/>
            <a:ext cx="10876889" cy="2772940"/>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har char="•"/>
            </a:pPr>
            <a:r>
              <a:rPr lang="en-US" sz="4800" dirty="0">
                <a:solidFill>
                  <a:schemeClr val="tx1">
                    <a:lumMod val="75000"/>
                    <a:lumOff val="25000"/>
                  </a:schemeClr>
                </a:solidFill>
                <a:latin typeface="Garamond"/>
              </a:rPr>
              <a:t>Abstract</a:t>
            </a:r>
            <a:endParaRPr lang="en-US" sz="4800" dirty="0">
              <a:solidFill>
                <a:schemeClr val="tx1">
                  <a:lumMod val="75000"/>
                  <a:lumOff val="25000"/>
                </a:schemeClr>
              </a:solidFill>
            </a:endParaRPr>
          </a:p>
          <a:p>
            <a:pPr marL="457200" indent="-457200">
              <a:buChar char="•"/>
            </a:pPr>
            <a:r>
              <a:rPr lang="en-US" sz="4800" dirty="0">
                <a:solidFill>
                  <a:schemeClr val="tx1">
                    <a:lumMod val="75000"/>
                    <a:lumOff val="25000"/>
                  </a:schemeClr>
                </a:solidFill>
                <a:latin typeface="Garamond"/>
              </a:rPr>
              <a:t>Detailed, tech-heavy methodology</a:t>
            </a:r>
          </a:p>
          <a:p>
            <a:pPr marL="457200" indent="-457200">
              <a:buChar char="•"/>
            </a:pPr>
            <a:r>
              <a:rPr lang="en-US" sz="4800" dirty="0">
                <a:solidFill>
                  <a:schemeClr val="tx1">
                    <a:lumMod val="75000"/>
                    <a:lumOff val="25000"/>
                  </a:schemeClr>
                </a:solidFill>
                <a:latin typeface="Garamond"/>
              </a:rPr>
              <a:t>Overuse of graphs, charts, etc.</a:t>
            </a:r>
          </a:p>
        </p:txBody>
      </p:sp>
      <p:sp>
        <p:nvSpPr>
          <p:cNvPr id="37" name="TextBox 36">
            <a:extLst>
              <a:ext uri="{FF2B5EF4-FFF2-40B4-BE49-F238E27FC236}">
                <a16:creationId xmlns:a16="http://schemas.microsoft.com/office/drawing/2014/main" id="{7A23B57C-CFE8-33F5-A5A9-246075084096}"/>
              </a:ext>
            </a:extLst>
          </p:cNvPr>
          <p:cNvSpPr txBox="1"/>
          <p:nvPr/>
        </p:nvSpPr>
        <p:spPr>
          <a:xfrm>
            <a:off x="928001" y="14698538"/>
            <a:ext cx="7142573" cy="1015663"/>
          </a:xfrm>
          <a:prstGeom prst="rect">
            <a:avLst/>
          </a:prstGeom>
          <a:noFill/>
        </p:spPr>
        <p:txBody>
          <a:bodyPr wrap="square" lIns="91440" tIns="45720" rIns="91440" bIns="45720" rtlCol="0" anchor="t">
            <a:spAutoFit/>
          </a:bodyPr>
          <a:lstStyle/>
          <a:p>
            <a:r>
              <a:rPr lang="en-US" sz="6000" b="1" dirty="0">
                <a:solidFill>
                  <a:srgbClr val="1A5DAD"/>
                </a:solidFill>
                <a:latin typeface="Century Gothic"/>
              </a:rPr>
              <a:t>DO NOT include:</a:t>
            </a:r>
            <a:endParaRPr lang="en-US" sz="6000" dirty="0">
              <a:solidFill>
                <a:srgbClr val="1A5DAD"/>
              </a:solidFill>
            </a:endParaRPr>
          </a:p>
        </p:txBody>
      </p:sp>
      <p:sp>
        <p:nvSpPr>
          <p:cNvPr id="80" name="Text Placeholder 16">
            <a:extLst>
              <a:ext uri="{FF2B5EF4-FFF2-40B4-BE49-F238E27FC236}">
                <a16:creationId xmlns:a16="http://schemas.microsoft.com/office/drawing/2014/main" id="{F1BD16C1-04DC-4ED6-8F1A-7F14103E4ADC}"/>
              </a:ext>
            </a:extLst>
          </p:cNvPr>
          <p:cNvSpPr txBox="1">
            <a:spLocks/>
          </p:cNvSpPr>
          <p:nvPr/>
        </p:nvSpPr>
        <p:spPr>
          <a:xfrm>
            <a:off x="928002" y="10722462"/>
            <a:ext cx="25589598" cy="2989632"/>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lgn="just">
              <a:buChar char="•"/>
            </a:pPr>
            <a:r>
              <a:rPr lang="en-US" sz="4800" dirty="0">
                <a:solidFill>
                  <a:schemeClr val="tx1">
                    <a:lumMod val="75000"/>
                    <a:lumOff val="25000"/>
                  </a:schemeClr>
                </a:solidFill>
                <a:latin typeface="Garamond"/>
              </a:rPr>
              <a:t>You are creating this type of poster either because (a) your team opted to create an Impact Poster instead of a Scientific Poster, or (b) you want to optionally create one in addition to your required Science Poster.</a:t>
            </a:r>
          </a:p>
          <a:p>
            <a:pPr marL="457200" indent="-457200" algn="just">
              <a:buFont typeface="Arial" panose="020B0604020202020204" pitchFamily="34" charset="0"/>
              <a:buChar char="•"/>
            </a:pPr>
            <a:r>
              <a:rPr lang="en-US" sz="4800" dirty="0">
                <a:solidFill>
                  <a:schemeClr val="tx1">
                    <a:lumMod val="75000"/>
                    <a:lumOff val="25000"/>
                  </a:schemeClr>
                </a:solidFill>
                <a:latin typeface="Garamond"/>
              </a:rPr>
              <a:t>Avoid large areas of color when possible and keep the background white. Posters can become too expensive to print with so much color!</a:t>
            </a:r>
            <a:endParaRPr lang="en-US" sz="4800" dirty="0">
              <a:solidFill>
                <a:schemeClr val="tx1">
                  <a:lumMod val="75000"/>
                  <a:lumOff val="25000"/>
                </a:schemeClr>
              </a:solidFill>
            </a:endParaRPr>
          </a:p>
          <a:p>
            <a:pPr marL="457200" indent="-457200" algn="just">
              <a:buChar char="•"/>
            </a:pPr>
            <a:endParaRPr lang="en-US" sz="4800" dirty="0">
              <a:solidFill>
                <a:schemeClr val="tx1">
                  <a:lumMod val="75000"/>
                  <a:lumOff val="25000"/>
                </a:schemeClr>
              </a:solidFill>
              <a:latin typeface="Garamond"/>
            </a:endParaRPr>
          </a:p>
        </p:txBody>
      </p:sp>
      <p:sp>
        <p:nvSpPr>
          <p:cNvPr id="81" name="TextBox 80">
            <a:extLst>
              <a:ext uri="{FF2B5EF4-FFF2-40B4-BE49-F238E27FC236}">
                <a16:creationId xmlns:a16="http://schemas.microsoft.com/office/drawing/2014/main" id="{C99D58FE-70C2-49BF-A11F-E1B09736A420}"/>
              </a:ext>
            </a:extLst>
          </p:cNvPr>
          <p:cNvSpPr txBox="1"/>
          <p:nvPr/>
        </p:nvSpPr>
        <p:spPr>
          <a:xfrm>
            <a:off x="928002" y="9623033"/>
            <a:ext cx="11516347" cy="1015663"/>
          </a:xfrm>
          <a:prstGeom prst="rect">
            <a:avLst/>
          </a:prstGeom>
          <a:noFill/>
        </p:spPr>
        <p:txBody>
          <a:bodyPr wrap="square" lIns="91440" tIns="45720" rIns="91440" bIns="45720" rtlCol="0" anchor="t">
            <a:spAutoFit/>
          </a:bodyPr>
          <a:lstStyle/>
          <a:p>
            <a:r>
              <a:rPr lang="en-US" sz="6000" b="1" dirty="0">
                <a:solidFill>
                  <a:srgbClr val="1A5DAD"/>
                </a:solidFill>
                <a:latin typeface="Century Gothic"/>
              </a:rPr>
              <a:t>Ground Rules</a:t>
            </a:r>
            <a:endParaRPr lang="en-US" sz="6000" dirty="0">
              <a:solidFill>
                <a:srgbClr val="1A5DAD"/>
              </a:solidFill>
            </a:endParaRPr>
          </a:p>
        </p:txBody>
      </p:sp>
      <p:sp>
        <p:nvSpPr>
          <p:cNvPr id="44" name="Text Placeholder 16">
            <a:extLst>
              <a:ext uri="{FF2B5EF4-FFF2-40B4-BE49-F238E27FC236}">
                <a16:creationId xmlns:a16="http://schemas.microsoft.com/office/drawing/2014/main" id="{17B77A62-C5E8-44AC-B899-C9B206AFE326}"/>
              </a:ext>
            </a:extLst>
          </p:cNvPr>
          <p:cNvSpPr txBox="1">
            <a:spLocks/>
          </p:cNvSpPr>
          <p:nvPr/>
        </p:nvSpPr>
        <p:spPr>
          <a:xfrm>
            <a:off x="928001" y="29419801"/>
            <a:ext cx="25575997" cy="4721344"/>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har char="•"/>
            </a:pPr>
            <a:r>
              <a:rPr lang="en-US" sz="4800" dirty="0">
                <a:solidFill>
                  <a:schemeClr val="tx1">
                    <a:lumMod val="75000"/>
                    <a:lumOff val="25000"/>
                  </a:schemeClr>
                </a:solidFill>
                <a:latin typeface="Garamond"/>
              </a:rPr>
              <a:t>Use only Century Gothic (headlines/titles) and Garamond (body text) typefaces.</a:t>
            </a:r>
          </a:p>
          <a:p>
            <a:pPr marL="457200" indent="-457200">
              <a:buChar char="•"/>
            </a:pPr>
            <a:r>
              <a:rPr lang="en-US" sz="4800" dirty="0">
                <a:solidFill>
                  <a:schemeClr val="tx1">
                    <a:lumMod val="75000"/>
                    <a:lumOff val="25000"/>
                  </a:schemeClr>
                </a:solidFill>
                <a:latin typeface="Garamond"/>
              </a:rPr>
              <a:t>Font size minimum is 24 point for body text and 16 point for captions, etc.</a:t>
            </a:r>
          </a:p>
          <a:p>
            <a:pPr marL="457200" indent="-457200">
              <a:buChar char="•"/>
            </a:pPr>
            <a:r>
              <a:rPr lang="en-US" sz="4800" dirty="0">
                <a:solidFill>
                  <a:schemeClr val="tx1">
                    <a:lumMod val="75000"/>
                    <a:lumOff val="25000"/>
                  </a:schemeClr>
                </a:solidFill>
                <a:latin typeface="Garamond"/>
              </a:rPr>
              <a:t>Stay inside boundaries and retain the template header, footer, and project title on the righthand side</a:t>
            </a:r>
          </a:p>
          <a:p>
            <a:pPr marL="457200" indent="-457200">
              <a:buChar char="•"/>
            </a:pPr>
            <a:r>
              <a:rPr lang="en-US" sz="4800" dirty="0">
                <a:solidFill>
                  <a:schemeClr val="tx1">
                    <a:lumMod val="75000"/>
                    <a:lumOff val="25000"/>
                  </a:schemeClr>
                </a:solidFill>
                <a:latin typeface="Garamond"/>
              </a:rPr>
              <a:t>Use the align tool and automatic gridlines </a:t>
            </a:r>
          </a:p>
          <a:p>
            <a:pPr marL="457200" indent="-457200">
              <a:buChar char="•"/>
            </a:pPr>
            <a:r>
              <a:rPr lang="en-US" sz="4800" dirty="0">
                <a:solidFill>
                  <a:schemeClr val="tx1">
                    <a:lumMod val="75000"/>
                    <a:lumOff val="25000"/>
                  </a:schemeClr>
                </a:solidFill>
                <a:latin typeface="Garamond"/>
              </a:rPr>
              <a:t>When making your poster colorful, use the application area color the most with 1-2 highlight colors maximum (maps/figures can have more)</a:t>
            </a:r>
            <a:endParaRPr lang="en-US" sz="4800" dirty="0">
              <a:solidFill>
                <a:schemeClr val="tx1">
                  <a:lumMod val="75000"/>
                  <a:lumOff val="25000"/>
                </a:schemeClr>
              </a:solidFill>
            </a:endParaRPr>
          </a:p>
          <a:p>
            <a:pPr marL="457200" indent="-457200">
              <a:buChar char="•"/>
            </a:pPr>
            <a:endParaRPr lang="en-US" sz="4800" dirty="0">
              <a:solidFill>
                <a:schemeClr val="tx1">
                  <a:lumMod val="75000"/>
                  <a:lumOff val="25000"/>
                </a:schemeClr>
              </a:solidFill>
              <a:latin typeface="Garamond"/>
            </a:endParaRPr>
          </a:p>
        </p:txBody>
      </p:sp>
      <p:sp>
        <p:nvSpPr>
          <p:cNvPr id="46" name="TextBox 45">
            <a:extLst>
              <a:ext uri="{FF2B5EF4-FFF2-40B4-BE49-F238E27FC236}">
                <a16:creationId xmlns:a16="http://schemas.microsoft.com/office/drawing/2014/main" id="{BA9FE081-2DA7-49B9-BE9E-1BF863240720}"/>
              </a:ext>
            </a:extLst>
          </p:cNvPr>
          <p:cNvSpPr txBox="1"/>
          <p:nvPr/>
        </p:nvSpPr>
        <p:spPr>
          <a:xfrm>
            <a:off x="928002" y="28313992"/>
            <a:ext cx="11516347" cy="1015663"/>
          </a:xfrm>
          <a:prstGeom prst="rect">
            <a:avLst/>
          </a:prstGeom>
          <a:noFill/>
        </p:spPr>
        <p:txBody>
          <a:bodyPr wrap="square" lIns="91440" tIns="45720" rIns="91440" bIns="45720" rtlCol="0" anchor="t">
            <a:spAutoFit/>
          </a:bodyPr>
          <a:lstStyle/>
          <a:p>
            <a:r>
              <a:rPr lang="en-US" sz="6000" b="1" dirty="0">
                <a:solidFill>
                  <a:srgbClr val="1A5DAD"/>
                </a:solidFill>
                <a:latin typeface="Century Gothic"/>
              </a:rPr>
              <a:t>Formatting Guidelines</a:t>
            </a:r>
            <a:endParaRPr lang="en-US" sz="6000" dirty="0">
              <a:solidFill>
                <a:srgbClr val="1A5DAD"/>
              </a:solidFill>
            </a:endParaRPr>
          </a:p>
        </p:txBody>
      </p:sp>
      <p:sp>
        <p:nvSpPr>
          <p:cNvPr id="51" name="Rectangle 50">
            <a:extLst>
              <a:ext uri="{FF2B5EF4-FFF2-40B4-BE49-F238E27FC236}">
                <a16:creationId xmlns:a16="http://schemas.microsoft.com/office/drawing/2014/main" id="{90BE8529-7666-46C0-83C8-4C6ADA5B1EC5}"/>
              </a:ext>
            </a:extLst>
          </p:cNvPr>
          <p:cNvSpPr/>
          <p:nvPr/>
        </p:nvSpPr>
        <p:spPr>
          <a:xfrm>
            <a:off x="928001" y="15794730"/>
            <a:ext cx="12193639" cy="11826778"/>
          </a:xfrm>
          <a:prstGeom prst="rect">
            <a:avLst/>
          </a:prstGeom>
          <a:noFill/>
          <a:ln w="76200">
            <a:solidFill>
              <a:srgbClr val="1A5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16">
            <a:extLst>
              <a:ext uri="{FF2B5EF4-FFF2-40B4-BE49-F238E27FC236}">
                <a16:creationId xmlns:a16="http://schemas.microsoft.com/office/drawing/2014/main" id="{2B84549D-E1D5-4C0B-AE32-D16B0FA1ABA3}"/>
              </a:ext>
            </a:extLst>
          </p:cNvPr>
          <p:cNvSpPr txBox="1">
            <a:spLocks/>
          </p:cNvSpPr>
          <p:nvPr/>
        </p:nvSpPr>
        <p:spPr>
          <a:xfrm>
            <a:off x="14950440" y="16383741"/>
            <a:ext cx="10914100" cy="10524086"/>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har char="•"/>
            </a:pPr>
            <a:r>
              <a:rPr lang="en-US" sz="4800" dirty="0">
                <a:solidFill>
                  <a:schemeClr val="tx1">
                    <a:lumMod val="75000"/>
                    <a:lumOff val="25000"/>
                  </a:schemeClr>
                </a:solidFill>
                <a:latin typeface="Garamond"/>
              </a:rPr>
              <a:t>Plain language summary (optional)</a:t>
            </a:r>
          </a:p>
          <a:p>
            <a:pPr marL="457200" indent="-457200">
              <a:buChar char="•"/>
            </a:pPr>
            <a:r>
              <a:rPr lang="en-US" sz="4800" dirty="0">
                <a:solidFill>
                  <a:schemeClr val="tx1">
                    <a:lumMod val="75000"/>
                    <a:lumOff val="25000"/>
                  </a:schemeClr>
                </a:solidFill>
                <a:latin typeface="Garamond"/>
              </a:rPr>
              <a:t>Study area (map is not required)</a:t>
            </a:r>
          </a:p>
          <a:p>
            <a:pPr marL="457200" indent="-457200">
              <a:buChar char="•"/>
            </a:pPr>
            <a:r>
              <a:rPr lang="en-US" sz="4800" dirty="0">
                <a:solidFill>
                  <a:schemeClr val="tx1">
                    <a:lumMod val="75000"/>
                    <a:lumOff val="25000"/>
                  </a:schemeClr>
                </a:solidFill>
                <a:latin typeface="Garamond"/>
              </a:rPr>
              <a:t>Concise highlights of community concerns, project purpose, and/or objectives (does not need to include everything from the project summary)</a:t>
            </a:r>
          </a:p>
          <a:p>
            <a:pPr marL="457200" indent="-457200">
              <a:buChar char="•"/>
            </a:pPr>
            <a:r>
              <a:rPr lang="en-US" sz="4800" dirty="0">
                <a:solidFill>
                  <a:schemeClr val="tx1">
                    <a:lumMod val="75000"/>
                    <a:lumOff val="25000"/>
                  </a:schemeClr>
                </a:solidFill>
                <a:latin typeface="Garamond"/>
              </a:rPr>
              <a:t>Limited methodology, if you see fit</a:t>
            </a:r>
          </a:p>
          <a:p>
            <a:pPr marL="457200" indent="-457200">
              <a:buChar char="•"/>
            </a:pPr>
            <a:r>
              <a:rPr lang="en-US" sz="4800" dirty="0">
                <a:solidFill>
                  <a:schemeClr val="tx1">
                    <a:lumMod val="75000"/>
                    <a:lumOff val="25000"/>
                  </a:schemeClr>
                </a:solidFill>
                <a:latin typeface="Garamond"/>
              </a:rPr>
              <a:t>Earth observations (satellite illustrations)</a:t>
            </a:r>
          </a:p>
          <a:p>
            <a:pPr marL="457200" indent="-457200">
              <a:buFont typeface="Arial" panose="020B0604020202020204" pitchFamily="34" charset="0"/>
              <a:buChar char="•"/>
            </a:pPr>
            <a:r>
              <a:rPr lang="en-US" sz="4800" dirty="0">
                <a:solidFill>
                  <a:schemeClr val="tx1">
                    <a:lumMod val="75000"/>
                    <a:lumOff val="25000"/>
                  </a:schemeClr>
                </a:solidFill>
                <a:latin typeface="Garamond"/>
              </a:rPr>
              <a:t>Results/Conclusions presented in a simplified and visually-appealing manner (e.g., maps, charts, infographics)</a:t>
            </a:r>
          </a:p>
          <a:p>
            <a:pPr marL="457200" indent="-457200">
              <a:buChar char="•"/>
            </a:pPr>
            <a:r>
              <a:rPr lang="en-US" sz="4800" dirty="0">
                <a:solidFill>
                  <a:schemeClr val="tx1">
                    <a:lumMod val="75000"/>
                    <a:lumOff val="25000"/>
                  </a:schemeClr>
                </a:solidFill>
                <a:latin typeface="Garamond"/>
              </a:rPr>
              <a:t>Team members, end users, and other acknowledgements</a:t>
            </a:r>
          </a:p>
        </p:txBody>
      </p:sp>
      <p:sp>
        <p:nvSpPr>
          <p:cNvPr id="53" name="TextBox 52">
            <a:extLst>
              <a:ext uri="{FF2B5EF4-FFF2-40B4-BE49-F238E27FC236}">
                <a16:creationId xmlns:a16="http://schemas.microsoft.com/office/drawing/2014/main" id="{1D33F3A7-0EFF-4A2D-B445-C6A940789DF3}"/>
              </a:ext>
            </a:extLst>
          </p:cNvPr>
          <p:cNvSpPr txBox="1"/>
          <p:nvPr/>
        </p:nvSpPr>
        <p:spPr>
          <a:xfrm>
            <a:off x="14310359" y="14698537"/>
            <a:ext cx="7142573" cy="1015663"/>
          </a:xfrm>
          <a:prstGeom prst="rect">
            <a:avLst/>
          </a:prstGeom>
          <a:noFill/>
        </p:spPr>
        <p:txBody>
          <a:bodyPr wrap="square" lIns="91440" tIns="45720" rIns="91440" bIns="45720" rtlCol="0" anchor="t">
            <a:spAutoFit/>
          </a:bodyPr>
          <a:lstStyle/>
          <a:p>
            <a:r>
              <a:rPr lang="en-US" sz="6000" b="1" dirty="0">
                <a:solidFill>
                  <a:srgbClr val="1A5DAD"/>
                </a:solidFill>
                <a:latin typeface="Century Gothic"/>
              </a:rPr>
              <a:t>DO include:</a:t>
            </a:r>
            <a:endParaRPr lang="en-US" sz="6000" dirty="0">
              <a:solidFill>
                <a:srgbClr val="1A5DAD"/>
              </a:solidFill>
            </a:endParaRPr>
          </a:p>
        </p:txBody>
      </p:sp>
      <p:sp>
        <p:nvSpPr>
          <p:cNvPr id="54" name="Rectangle 53">
            <a:extLst>
              <a:ext uri="{FF2B5EF4-FFF2-40B4-BE49-F238E27FC236}">
                <a16:creationId xmlns:a16="http://schemas.microsoft.com/office/drawing/2014/main" id="{DAE0DE0A-D52C-4F4B-A283-3AC0E7887107}"/>
              </a:ext>
            </a:extLst>
          </p:cNvPr>
          <p:cNvSpPr/>
          <p:nvPr/>
        </p:nvSpPr>
        <p:spPr>
          <a:xfrm>
            <a:off x="14310359" y="15788102"/>
            <a:ext cx="12193639" cy="11826778"/>
          </a:xfrm>
          <a:prstGeom prst="rect">
            <a:avLst/>
          </a:prstGeom>
          <a:noFill/>
          <a:ln w="76200">
            <a:solidFill>
              <a:srgbClr val="1A5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439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AB05E66-2D0B-43A4-8FEC-D6AF2657709E}"/>
              </a:ext>
            </a:extLst>
          </p:cNvPr>
          <p:cNvSpPr>
            <a:spLocks noGrp="1"/>
          </p:cNvSpPr>
          <p:nvPr>
            <p:ph type="body" sz="quarter" idx="11"/>
          </p:nvPr>
        </p:nvSpPr>
        <p:spPr/>
        <p:txBody>
          <a:bodyPr>
            <a:normAutofit/>
          </a:bodyPr>
          <a:lstStyle/>
          <a:p>
            <a:r>
              <a:rPr lang="en-US" sz="8000" dirty="0"/>
              <a:t>The Impact Poster</a:t>
            </a:r>
          </a:p>
        </p:txBody>
      </p:sp>
      <p:sp>
        <p:nvSpPr>
          <p:cNvPr id="3" name="Text Placeholder 16">
            <a:extLst>
              <a:ext uri="{FF2B5EF4-FFF2-40B4-BE49-F238E27FC236}">
                <a16:creationId xmlns:a16="http://schemas.microsoft.com/office/drawing/2014/main" id="{C4117363-3A52-4988-ACEC-5327CE199E69}"/>
              </a:ext>
            </a:extLst>
          </p:cNvPr>
          <p:cNvSpPr txBox="1">
            <a:spLocks/>
          </p:cNvSpPr>
          <p:nvPr/>
        </p:nvSpPr>
        <p:spPr>
          <a:xfrm>
            <a:off x="1567461" y="10022031"/>
            <a:ext cx="24296996" cy="11963325"/>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har char="•"/>
            </a:pPr>
            <a:r>
              <a:rPr lang="en-US" sz="4800" dirty="0">
                <a:solidFill>
                  <a:schemeClr val="tx1">
                    <a:lumMod val="75000"/>
                    <a:lumOff val="25000"/>
                  </a:schemeClr>
                </a:solidFill>
                <a:latin typeface="Garamond"/>
              </a:rPr>
              <a:t>Who is most interested in and impacted by your project? What level of familiarity does this audience have with Earth observations and geospatial sciences?</a:t>
            </a:r>
          </a:p>
          <a:p>
            <a:pPr marL="457200" indent="-457200">
              <a:buChar char="•"/>
            </a:pPr>
            <a:r>
              <a:rPr lang="en-US" sz="4800" dirty="0">
                <a:solidFill>
                  <a:schemeClr val="tx1">
                    <a:lumMod val="75000"/>
                    <a:lumOff val="25000"/>
                  </a:schemeClr>
                </a:solidFill>
                <a:latin typeface="Garamond"/>
              </a:rPr>
              <a:t>How would you describe your project findings to a friend or family member?</a:t>
            </a:r>
          </a:p>
          <a:p>
            <a:pPr marL="457200" indent="-457200">
              <a:buChar char="•"/>
            </a:pPr>
            <a:r>
              <a:rPr lang="en-US" sz="4800" dirty="0">
                <a:solidFill>
                  <a:schemeClr val="tx1">
                    <a:lumMod val="75000"/>
                    <a:lumOff val="25000"/>
                  </a:schemeClr>
                </a:solidFill>
                <a:latin typeface="Garamond"/>
              </a:rPr>
              <a:t>What is most novel about your project?</a:t>
            </a:r>
          </a:p>
          <a:p>
            <a:pPr marL="457200" indent="-457200">
              <a:buChar char="•"/>
            </a:pPr>
            <a:r>
              <a:rPr lang="en-US" sz="4800" dirty="0">
                <a:solidFill>
                  <a:schemeClr val="tx1">
                    <a:lumMod val="75000"/>
                    <a:lumOff val="25000"/>
                  </a:schemeClr>
                </a:solidFill>
                <a:latin typeface="Garamond"/>
              </a:rPr>
              <a:t>Is the study period / timeline notable? (e.g., before and after a hurricane)</a:t>
            </a:r>
          </a:p>
          <a:p>
            <a:pPr marL="457200" indent="-457200">
              <a:buChar char="•"/>
            </a:pPr>
            <a:r>
              <a:rPr lang="en-US" sz="4800" dirty="0">
                <a:solidFill>
                  <a:schemeClr val="tx1">
                    <a:lumMod val="75000"/>
                    <a:lumOff val="25000"/>
                  </a:schemeClr>
                </a:solidFill>
                <a:latin typeface="Garamond"/>
              </a:rPr>
              <a:t>Are there exciting quantitative results to share?</a:t>
            </a:r>
          </a:p>
          <a:p>
            <a:pPr marL="457200" indent="-457200">
              <a:buChar char="•"/>
            </a:pPr>
            <a:r>
              <a:rPr lang="en-US" sz="4800" dirty="0">
                <a:solidFill>
                  <a:schemeClr val="tx1">
                    <a:lumMod val="75000"/>
                    <a:lumOff val="25000"/>
                  </a:schemeClr>
                </a:solidFill>
                <a:latin typeface="Garamond"/>
              </a:rPr>
              <a:t>Can your main takeaway be summarized in a single sentence?</a:t>
            </a:r>
          </a:p>
          <a:p>
            <a:pPr marL="457200" indent="-457200">
              <a:buChar char="•"/>
            </a:pPr>
            <a:r>
              <a:rPr lang="en-US" sz="4800" dirty="0">
                <a:solidFill>
                  <a:schemeClr val="tx1">
                    <a:lumMod val="75000"/>
                    <a:lumOff val="25000"/>
                  </a:schemeClr>
                </a:solidFill>
                <a:latin typeface="Garamond"/>
              </a:rPr>
              <a:t>What might surprise people about your project or findings?</a:t>
            </a:r>
          </a:p>
          <a:p>
            <a:pPr marL="457200" indent="-457200">
              <a:buChar char="•"/>
            </a:pPr>
            <a:r>
              <a:rPr lang="en-US" sz="4800" dirty="0">
                <a:solidFill>
                  <a:schemeClr val="tx1">
                    <a:lumMod val="75000"/>
                    <a:lumOff val="25000"/>
                  </a:schemeClr>
                </a:solidFill>
                <a:latin typeface="Garamond"/>
              </a:rPr>
              <a:t>If you want people to learn and remember one thing, what would it be?</a:t>
            </a:r>
          </a:p>
          <a:p>
            <a:pPr marL="457200" indent="-457200">
              <a:buChar char="•"/>
            </a:pPr>
            <a:endParaRPr lang="en-US" sz="4800" dirty="0">
              <a:solidFill>
                <a:schemeClr val="tx1">
                  <a:lumMod val="75000"/>
                  <a:lumOff val="25000"/>
                </a:schemeClr>
              </a:solidFill>
              <a:latin typeface="Garamond"/>
            </a:endParaRPr>
          </a:p>
        </p:txBody>
      </p:sp>
      <p:sp>
        <p:nvSpPr>
          <p:cNvPr id="4" name="Rectangle 3">
            <a:extLst>
              <a:ext uri="{FF2B5EF4-FFF2-40B4-BE49-F238E27FC236}">
                <a16:creationId xmlns:a16="http://schemas.microsoft.com/office/drawing/2014/main" id="{1EBD3785-BE84-4A38-B1F4-E86EAA893002}"/>
              </a:ext>
            </a:extLst>
          </p:cNvPr>
          <p:cNvSpPr/>
          <p:nvPr/>
        </p:nvSpPr>
        <p:spPr>
          <a:xfrm>
            <a:off x="928002" y="9433022"/>
            <a:ext cx="25589598" cy="8854978"/>
          </a:xfrm>
          <a:prstGeom prst="rect">
            <a:avLst/>
          </a:prstGeom>
          <a:noFill/>
          <a:ln w="76200">
            <a:solidFill>
              <a:srgbClr val="1A5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35456"/>
              </a:solidFill>
            </a:endParaRPr>
          </a:p>
        </p:txBody>
      </p:sp>
      <p:sp>
        <p:nvSpPr>
          <p:cNvPr id="5" name="Text Placeholder 16">
            <a:extLst>
              <a:ext uri="{FF2B5EF4-FFF2-40B4-BE49-F238E27FC236}">
                <a16:creationId xmlns:a16="http://schemas.microsoft.com/office/drawing/2014/main" id="{4190C4A8-ED0F-4ED0-9DA8-6393F892DE50}"/>
              </a:ext>
            </a:extLst>
          </p:cNvPr>
          <p:cNvSpPr txBox="1">
            <a:spLocks/>
          </p:cNvSpPr>
          <p:nvPr/>
        </p:nvSpPr>
        <p:spPr>
          <a:xfrm>
            <a:off x="928002" y="5996572"/>
            <a:ext cx="25589598" cy="282085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4800" dirty="0">
                <a:solidFill>
                  <a:schemeClr val="tx1">
                    <a:lumMod val="75000"/>
                    <a:lumOff val="25000"/>
                  </a:schemeClr>
                </a:solidFill>
                <a:latin typeface="Garamond"/>
              </a:rPr>
              <a:t>We want to be clear that the examples provided, derived from the Western Montana Ecological Forecasting (Spring 2021) and California Agriculture (Spring 2022) projects, are not “fill-in-the-blank” templates. You might be including totally different things in a different format! Below are some guiding questions that might help your team to determine what to highlight on your poster.</a:t>
            </a:r>
            <a:endParaRPr lang="en-US" sz="4800" dirty="0">
              <a:solidFill>
                <a:schemeClr val="tx1">
                  <a:lumMod val="75000"/>
                  <a:lumOff val="25000"/>
                </a:schemeClr>
              </a:solidFill>
              <a:latin typeface="Century Gothic" panose="020F0302020204030204"/>
            </a:endParaRPr>
          </a:p>
        </p:txBody>
      </p:sp>
      <p:sp>
        <p:nvSpPr>
          <p:cNvPr id="6" name="TextBox 5">
            <a:extLst>
              <a:ext uri="{FF2B5EF4-FFF2-40B4-BE49-F238E27FC236}">
                <a16:creationId xmlns:a16="http://schemas.microsoft.com/office/drawing/2014/main" id="{993DF875-D014-4DC2-AA87-65F6BA58CC2C}"/>
              </a:ext>
            </a:extLst>
          </p:cNvPr>
          <p:cNvSpPr txBox="1"/>
          <p:nvPr/>
        </p:nvSpPr>
        <p:spPr>
          <a:xfrm>
            <a:off x="928002" y="4673953"/>
            <a:ext cx="18023236"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What should I highlight from my project?</a:t>
            </a:r>
            <a:endParaRPr lang="en-US" sz="7200" dirty="0">
              <a:solidFill>
                <a:srgbClr val="1A5DAD"/>
              </a:solidFill>
            </a:endParaRPr>
          </a:p>
        </p:txBody>
      </p:sp>
    </p:spTree>
    <p:extLst>
      <p:ext uri="{BB962C8B-B14F-4D97-AF65-F5344CB8AC3E}">
        <p14:creationId xmlns:p14="http://schemas.microsoft.com/office/powerpoint/2010/main" val="4213333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902A1E-6F1C-4874-9959-789CB4349C4A}"/>
              </a:ext>
            </a:extLst>
          </p:cNvPr>
          <p:cNvSpPr>
            <a:spLocks noGrp="1"/>
          </p:cNvSpPr>
          <p:nvPr>
            <p:ph type="body" sz="quarter" idx="11"/>
          </p:nvPr>
        </p:nvSpPr>
        <p:spPr/>
        <p:txBody>
          <a:bodyPr/>
          <a:lstStyle/>
          <a:p>
            <a:r>
              <a:rPr lang="en-US" dirty="0"/>
              <a:t>Scientific vs Impact</a:t>
            </a:r>
          </a:p>
          <a:p>
            <a:r>
              <a:rPr lang="en-US" dirty="0"/>
              <a:t>Visual Poster Comparison</a:t>
            </a:r>
          </a:p>
        </p:txBody>
      </p:sp>
      <p:sp>
        <p:nvSpPr>
          <p:cNvPr id="4" name="Rectangle 3">
            <a:extLst>
              <a:ext uri="{FF2B5EF4-FFF2-40B4-BE49-F238E27FC236}">
                <a16:creationId xmlns:a16="http://schemas.microsoft.com/office/drawing/2014/main" id="{E1784DD4-C780-4842-BA8C-F8936F41596F}"/>
              </a:ext>
            </a:extLst>
          </p:cNvPr>
          <p:cNvSpPr/>
          <p:nvPr/>
        </p:nvSpPr>
        <p:spPr>
          <a:xfrm>
            <a:off x="914401" y="9356822"/>
            <a:ext cx="11887200" cy="6689822"/>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Use icons to help convey information and use less text (great for lists).</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Instead of a circle or rectangle, try using an icon as the frame. (see the Eco Forecasting example)</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Avoid using too many icons as this can make the poster feel cluttered. </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It is recommended that the icons stay the same color (can be either the application area or highlight from a map).</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5" name="Rectangle 4">
            <a:extLst>
              <a:ext uri="{FF2B5EF4-FFF2-40B4-BE49-F238E27FC236}">
                <a16:creationId xmlns:a16="http://schemas.microsoft.com/office/drawing/2014/main" id="{7D469821-B05C-44A8-98DF-B8FEDE250EC5}"/>
              </a:ext>
            </a:extLst>
          </p:cNvPr>
          <p:cNvSpPr/>
          <p:nvPr/>
        </p:nvSpPr>
        <p:spPr>
          <a:xfrm>
            <a:off x="914400" y="4648200"/>
            <a:ext cx="25603200" cy="2171700"/>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4800" dirty="0">
                <a:solidFill>
                  <a:schemeClr val="tx1"/>
                </a:solidFill>
                <a:latin typeface="Garamond" panose="02020404030301010803" pitchFamily="18" charset="0"/>
              </a:rPr>
              <a:t>The following slides have examples of both the Scientific and Impact posters. Ultimately, everyone’s poster will look different and the examples are meant to be used as inspiration. When making an Impact version, try to keep these tips in mind.</a:t>
            </a:r>
          </a:p>
        </p:txBody>
      </p:sp>
      <p:sp>
        <p:nvSpPr>
          <p:cNvPr id="6" name="TextBox 5">
            <a:extLst>
              <a:ext uri="{FF2B5EF4-FFF2-40B4-BE49-F238E27FC236}">
                <a16:creationId xmlns:a16="http://schemas.microsoft.com/office/drawing/2014/main" id="{8518A928-E822-4262-8FBB-D08F6C01187A}"/>
              </a:ext>
            </a:extLst>
          </p:cNvPr>
          <p:cNvSpPr txBox="1"/>
          <p:nvPr/>
        </p:nvSpPr>
        <p:spPr>
          <a:xfrm>
            <a:off x="928002" y="8103846"/>
            <a:ext cx="4901298" cy="1196878"/>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Icons</a:t>
            </a:r>
            <a:endParaRPr lang="en-US" sz="7200" dirty="0">
              <a:solidFill>
                <a:srgbClr val="1A5DAD"/>
              </a:solidFill>
            </a:endParaRPr>
          </a:p>
        </p:txBody>
      </p:sp>
      <p:sp>
        <p:nvSpPr>
          <p:cNvPr id="8" name="TextBox 7">
            <a:extLst>
              <a:ext uri="{FF2B5EF4-FFF2-40B4-BE49-F238E27FC236}">
                <a16:creationId xmlns:a16="http://schemas.microsoft.com/office/drawing/2014/main" id="{84D832BB-1A65-4DDF-BD01-E3A552BB09E2}"/>
              </a:ext>
            </a:extLst>
          </p:cNvPr>
          <p:cNvSpPr txBox="1"/>
          <p:nvPr/>
        </p:nvSpPr>
        <p:spPr>
          <a:xfrm>
            <a:off x="928002" y="17416720"/>
            <a:ext cx="5472798"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Placement</a:t>
            </a:r>
            <a:endParaRPr lang="en-US" sz="7200" dirty="0">
              <a:solidFill>
                <a:srgbClr val="1A5DAD"/>
              </a:solidFill>
            </a:endParaRPr>
          </a:p>
        </p:txBody>
      </p:sp>
      <p:sp>
        <p:nvSpPr>
          <p:cNvPr id="9" name="Rectangle 8">
            <a:extLst>
              <a:ext uri="{FF2B5EF4-FFF2-40B4-BE49-F238E27FC236}">
                <a16:creationId xmlns:a16="http://schemas.microsoft.com/office/drawing/2014/main" id="{F45F3082-E3C0-4790-A66B-D9F638D6C83C}"/>
              </a:ext>
            </a:extLst>
          </p:cNvPr>
          <p:cNvSpPr/>
          <p:nvPr/>
        </p:nvSpPr>
        <p:spPr>
          <a:xfrm>
            <a:off x="914401" y="18838746"/>
            <a:ext cx="10287000" cy="4643761"/>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Keep Acknowledgements and Team Members at the bottom of the poster. </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Group similar items and information together to help when rearranging.</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Avoid having text or graphics go past the margin lines.</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0" name="TextBox 9">
            <a:extLst>
              <a:ext uri="{FF2B5EF4-FFF2-40B4-BE49-F238E27FC236}">
                <a16:creationId xmlns:a16="http://schemas.microsoft.com/office/drawing/2014/main" id="{7F0DFCB3-D039-4899-95C8-90749C9CA41A}"/>
              </a:ext>
            </a:extLst>
          </p:cNvPr>
          <p:cNvSpPr txBox="1"/>
          <p:nvPr/>
        </p:nvSpPr>
        <p:spPr>
          <a:xfrm>
            <a:off x="928002" y="24301457"/>
            <a:ext cx="6996798"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Sizing &amp; Color</a:t>
            </a:r>
            <a:endParaRPr lang="en-US" sz="7200" dirty="0">
              <a:solidFill>
                <a:srgbClr val="1A5DAD"/>
              </a:solidFill>
            </a:endParaRPr>
          </a:p>
        </p:txBody>
      </p:sp>
      <p:sp>
        <p:nvSpPr>
          <p:cNvPr id="11" name="Rectangle 10">
            <a:extLst>
              <a:ext uri="{FF2B5EF4-FFF2-40B4-BE49-F238E27FC236}">
                <a16:creationId xmlns:a16="http://schemas.microsoft.com/office/drawing/2014/main" id="{4DE0263A-5D8B-4B4A-A761-46059262A3A2}"/>
              </a:ext>
            </a:extLst>
          </p:cNvPr>
          <p:cNvSpPr/>
          <p:nvPr/>
        </p:nvSpPr>
        <p:spPr>
          <a:xfrm>
            <a:off x="914400" y="25563733"/>
            <a:ext cx="10744200" cy="7681789"/>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Make numbers larger than the body text for emphasis.</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For graphs and charts, make sure the Legend is legible.</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Other than color, </a:t>
            </a:r>
            <a:r>
              <a:rPr lang="en-US" sz="4800" b="1" dirty="0">
                <a:solidFill>
                  <a:schemeClr val="tx1"/>
                </a:solidFill>
                <a:latin typeface="Garamond" panose="02020404030301010803" pitchFamily="18" charset="0"/>
              </a:rPr>
              <a:t>bold</a:t>
            </a:r>
            <a:r>
              <a:rPr lang="en-US" sz="4800" dirty="0">
                <a:solidFill>
                  <a:schemeClr val="tx1"/>
                </a:solidFill>
                <a:latin typeface="Garamond" panose="02020404030301010803" pitchFamily="18" charset="0"/>
              </a:rPr>
              <a:t> and </a:t>
            </a:r>
            <a:r>
              <a:rPr lang="en-US" sz="4800" i="1" dirty="0">
                <a:solidFill>
                  <a:schemeClr val="tx1"/>
                </a:solidFill>
                <a:latin typeface="Garamond" panose="02020404030301010803" pitchFamily="18" charset="0"/>
              </a:rPr>
              <a:t>italicized </a:t>
            </a:r>
            <a:r>
              <a:rPr lang="en-US" sz="4800" dirty="0">
                <a:solidFill>
                  <a:schemeClr val="tx1"/>
                </a:solidFill>
                <a:latin typeface="Garamond" panose="02020404030301010803" pitchFamily="18" charset="0"/>
              </a:rPr>
              <a:t>font can also add impact to a section.</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Keep most of the poster background white.</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Additionally, make sure there is a good amount of blank space available.</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2" name="Rectangle 11">
            <a:extLst>
              <a:ext uri="{FF2B5EF4-FFF2-40B4-BE49-F238E27FC236}">
                <a16:creationId xmlns:a16="http://schemas.microsoft.com/office/drawing/2014/main" id="{E48A8FD4-77A7-428D-8B40-3CA27CA1F967}"/>
              </a:ext>
            </a:extLst>
          </p:cNvPr>
          <p:cNvSpPr/>
          <p:nvPr/>
        </p:nvSpPr>
        <p:spPr>
          <a:xfrm>
            <a:off x="14630401" y="9379144"/>
            <a:ext cx="10287000" cy="6689822"/>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When using a bar graph, keep the bars skinny to help use less ink for printing.</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Experiment with using SmartArt – List, Process, and Cycle are good options. </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3" name="TextBox 12">
            <a:extLst>
              <a:ext uri="{FF2B5EF4-FFF2-40B4-BE49-F238E27FC236}">
                <a16:creationId xmlns:a16="http://schemas.microsoft.com/office/drawing/2014/main" id="{B4A686BB-2711-411B-B265-D08622D3537D}"/>
              </a:ext>
            </a:extLst>
          </p:cNvPr>
          <p:cNvSpPr txBox="1"/>
          <p:nvPr/>
        </p:nvSpPr>
        <p:spPr>
          <a:xfrm>
            <a:off x="14630401" y="8100395"/>
            <a:ext cx="8674837"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Charts &amp; Graphs</a:t>
            </a:r>
            <a:endParaRPr lang="en-US" sz="7200" dirty="0">
              <a:solidFill>
                <a:srgbClr val="1A5DAD"/>
              </a:solidFill>
            </a:endParaRPr>
          </a:p>
        </p:txBody>
      </p:sp>
      <p:sp>
        <p:nvSpPr>
          <p:cNvPr id="14" name="Rectangle 13">
            <a:extLst>
              <a:ext uri="{FF2B5EF4-FFF2-40B4-BE49-F238E27FC236}">
                <a16:creationId xmlns:a16="http://schemas.microsoft.com/office/drawing/2014/main" id="{D99229BE-5C68-4898-A72F-A9A236AC59FD}"/>
              </a:ext>
            </a:extLst>
          </p:cNvPr>
          <p:cNvSpPr/>
          <p:nvPr/>
        </p:nvSpPr>
        <p:spPr>
          <a:xfrm>
            <a:off x="14630401" y="15147868"/>
            <a:ext cx="10287000" cy="4643761"/>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Highlight about 3-5 parts from your project.</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Remember to keep the text short and easy to read.</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Proofread and double-check dates, names, descriptions, etc.</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5" name="TextBox 14">
            <a:extLst>
              <a:ext uri="{FF2B5EF4-FFF2-40B4-BE49-F238E27FC236}">
                <a16:creationId xmlns:a16="http://schemas.microsoft.com/office/drawing/2014/main" id="{D119E91A-3677-4FC2-AB1C-9033DBD6D299}"/>
              </a:ext>
            </a:extLst>
          </p:cNvPr>
          <p:cNvSpPr txBox="1"/>
          <p:nvPr/>
        </p:nvSpPr>
        <p:spPr>
          <a:xfrm>
            <a:off x="14630401" y="13928668"/>
            <a:ext cx="8674837"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Information</a:t>
            </a:r>
            <a:endParaRPr lang="en-US" sz="7200" dirty="0">
              <a:solidFill>
                <a:srgbClr val="1A5DAD"/>
              </a:solidFill>
            </a:endParaRPr>
          </a:p>
        </p:txBody>
      </p:sp>
      <p:sp>
        <p:nvSpPr>
          <p:cNvPr id="16" name="Rectangle 15">
            <a:extLst>
              <a:ext uri="{FF2B5EF4-FFF2-40B4-BE49-F238E27FC236}">
                <a16:creationId xmlns:a16="http://schemas.microsoft.com/office/drawing/2014/main" id="{CAD6104A-C65E-4ADF-9FC4-5D12E88598FB}"/>
              </a:ext>
            </a:extLst>
          </p:cNvPr>
          <p:cNvSpPr/>
          <p:nvPr/>
        </p:nvSpPr>
        <p:spPr>
          <a:xfrm>
            <a:off x="14630401" y="22777659"/>
            <a:ext cx="10287000" cy="6689822"/>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Take breaks and save often – looking at so much information at once can get daunting.</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If you decide to try a different layout, make a duplicate of your previous version as back up.</a:t>
            </a:r>
          </a:p>
          <a:p>
            <a:pPr marL="685800" indent="-685800">
              <a:buFont typeface="Arial" panose="020B0604020202020204" pitchFamily="34" charset="0"/>
              <a:buChar char="•"/>
            </a:pPr>
            <a:r>
              <a:rPr lang="en-US" sz="4800" b="1" dirty="0">
                <a:solidFill>
                  <a:schemeClr val="tx1"/>
                </a:solidFill>
                <a:latin typeface="Garamond" panose="02020404030301010803" pitchFamily="18" charset="0"/>
              </a:rPr>
              <a:t>Don’t be afraid to ask for input or feedback from your Node Fellow or the Project Coordination team!</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7" name="TextBox 16">
            <a:extLst>
              <a:ext uri="{FF2B5EF4-FFF2-40B4-BE49-F238E27FC236}">
                <a16:creationId xmlns:a16="http://schemas.microsoft.com/office/drawing/2014/main" id="{A8C42BBC-526C-4D16-8114-0289D667B998}"/>
              </a:ext>
            </a:extLst>
          </p:cNvPr>
          <p:cNvSpPr txBox="1"/>
          <p:nvPr/>
        </p:nvSpPr>
        <p:spPr>
          <a:xfrm>
            <a:off x="14630401" y="21558459"/>
            <a:ext cx="8674837"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Overall Advice</a:t>
            </a:r>
            <a:endParaRPr lang="en-US" sz="7200" dirty="0">
              <a:solidFill>
                <a:srgbClr val="1A5DAD"/>
              </a:solidFill>
            </a:endParaRPr>
          </a:p>
        </p:txBody>
      </p:sp>
    </p:spTree>
    <p:extLst>
      <p:ext uri="{BB962C8B-B14F-4D97-AF65-F5344CB8AC3E}">
        <p14:creationId xmlns:p14="http://schemas.microsoft.com/office/powerpoint/2010/main" val="4035607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 Placeholder 16">
            <a:extLst>
              <a:ext uri="{FF2B5EF4-FFF2-40B4-BE49-F238E27FC236}">
                <a16:creationId xmlns:a16="http://schemas.microsoft.com/office/drawing/2014/main" id="{92CBE32A-6808-4C7A-BF90-821CADDFCCD7}"/>
              </a:ext>
            </a:extLst>
          </p:cNvPr>
          <p:cNvSpPr txBox="1">
            <a:spLocks/>
          </p:cNvSpPr>
          <p:nvPr/>
        </p:nvSpPr>
        <p:spPr>
          <a:xfrm>
            <a:off x="878673" y="16712908"/>
            <a:ext cx="10288506" cy="2632773"/>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a:rPr>
              <a:t>Develop </a:t>
            </a:r>
            <a:r>
              <a:rPr lang="en-US" dirty="0">
                <a:solidFill>
                  <a:schemeClr val="tx1">
                    <a:lumMod val="75000"/>
                    <a:lumOff val="25000"/>
                  </a:schemeClr>
                </a:solidFill>
                <a:latin typeface="Garamond"/>
              </a:rPr>
              <a:t>a Google Earth Engine</a:t>
            </a:r>
            <a:r>
              <a:rPr lang="en-US" b="1" dirty="0">
                <a:solidFill>
                  <a:schemeClr val="tx1">
                    <a:lumMod val="75000"/>
                    <a:lumOff val="25000"/>
                  </a:schemeClr>
                </a:solidFill>
                <a:latin typeface="Garamond"/>
              </a:rPr>
              <a:t> </a:t>
            </a:r>
            <a:r>
              <a:rPr lang="en-US" dirty="0">
                <a:solidFill>
                  <a:schemeClr val="tx1">
                    <a:lumMod val="75000"/>
                    <a:lumOff val="25000"/>
                  </a:schemeClr>
                </a:solidFill>
                <a:latin typeface="Garamond"/>
              </a:rPr>
              <a:t>tool to</a:t>
            </a:r>
            <a:r>
              <a:rPr lang="en-US" b="1" dirty="0">
                <a:solidFill>
                  <a:schemeClr val="tx1">
                    <a:lumMod val="75000"/>
                    <a:lumOff val="25000"/>
                  </a:schemeClr>
                </a:solidFill>
                <a:latin typeface="Garamond"/>
              </a:rPr>
              <a:t> </a:t>
            </a:r>
            <a:r>
              <a:rPr lang="en-US" dirty="0">
                <a:solidFill>
                  <a:schemeClr val="tx1">
                    <a:lumMod val="75000"/>
                    <a:lumOff val="25000"/>
                  </a:schemeClr>
                </a:solidFill>
                <a:latin typeface="Garamond"/>
              </a:rPr>
              <a:t>map crop age and biomass of perennial agriculture in California </a:t>
            </a:r>
            <a:endParaRPr lang="en-US" b="1" dirty="0">
              <a:solidFill>
                <a:schemeClr val="tx1">
                  <a:lumMod val="75000"/>
                  <a:lumOff val="25000"/>
                </a:schemeClr>
              </a:solidFill>
              <a:latin typeface="Garamond"/>
            </a:endParaRPr>
          </a:p>
          <a:p>
            <a:pPr>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a:rPr>
              <a:t>Estimate </a:t>
            </a:r>
            <a:r>
              <a:rPr lang="en-US" dirty="0">
                <a:solidFill>
                  <a:schemeClr val="tx1">
                    <a:lumMod val="75000"/>
                    <a:lumOff val="25000"/>
                  </a:schemeClr>
                </a:solidFill>
                <a:latin typeface="Garamond"/>
              </a:rPr>
              <a:t>the total carbon stock of California’s vineyards and almond, pistachio, walnut, and orange orchards</a:t>
            </a:r>
          </a:p>
          <a:p>
            <a:pPr>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a:rPr>
              <a:t>Compare</a:t>
            </a:r>
            <a:r>
              <a:rPr lang="en-US" dirty="0">
                <a:latin typeface="Garamond"/>
              </a:rPr>
              <a:t> the carbon stock and ages of the different crop types</a:t>
            </a:r>
          </a:p>
          <a:p>
            <a:pPr marL="0" indent="0">
              <a:lnSpc>
                <a:spcPct val="100000"/>
              </a:lnSpc>
              <a:spcBef>
                <a:spcPts val="0"/>
              </a:spcBef>
              <a:spcAft>
                <a:spcPts val="600"/>
              </a:spcAft>
              <a:buClr>
                <a:srgbClr val="D2672B"/>
              </a:buClr>
              <a:buNone/>
            </a:pPr>
            <a:endParaRPr lang="en-US" dirty="0">
              <a:solidFill>
                <a:schemeClr val="tx1">
                  <a:lumMod val="75000"/>
                  <a:lumOff val="25000"/>
                </a:schemeClr>
              </a:solidFill>
              <a:latin typeface="Garamond"/>
            </a:endParaRPr>
          </a:p>
          <a:p>
            <a:pPr marL="0" indent="0">
              <a:lnSpc>
                <a:spcPct val="100000"/>
              </a:lnSpc>
              <a:spcBef>
                <a:spcPts val="0"/>
              </a:spcBef>
              <a:spcAft>
                <a:spcPts val="600"/>
              </a:spcAft>
              <a:buClr>
                <a:srgbClr val="D2672B"/>
              </a:buClr>
              <a:buNone/>
            </a:pPr>
            <a:endParaRPr lang="en-US" dirty="0">
              <a:solidFill>
                <a:schemeClr val="tx1">
                  <a:lumMod val="75000"/>
                  <a:lumOff val="25000"/>
                </a:schemeClr>
              </a:solidFill>
              <a:latin typeface="Garamond"/>
            </a:endParaRPr>
          </a:p>
        </p:txBody>
      </p:sp>
      <p:sp>
        <p:nvSpPr>
          <p:cNvPr id="144" name="TextBox 143">
            <a:extLst>
              <a:ext uri="{FF2B5EF4-FFF2-40B4-BE49-F238E27FC236}">
                <a16:creationId xmlns:a16="http://schemas.microsoft.com/office/drawing/2014/main" id="{3ED54AA6-F816-41A6-AAD3-476F2D73A4A1}"/>
              </a:ext>
            </a:extLst>
          </p:cNvPr>
          <p:cNvSpPr txBox="1"/>
          <p:nvPr/>
        </p:nvSpPr>
        <p:spPr>
          <a:xfrm>
            <a:off x="878673" y="15904120"/>
            <a:ext cx="3127779" cy="769441"/>
          </a:xfrm>
          <a:prstGeom prst="rect">
            <a:avLst/>
          </a:prstGeom>
          <a:noFill/>
        </p:spPr>
        <p:txBody>
          <a:bodyPr wrap="square" rtlCol="0">
            <a:spAutoFit/>
          </a:bodyPr>
          <a:lstStyle/>
          <a:p>
            <a:r>
              <a:rPr lang="en-US" sz="4400" b="1">
                <a:solidFill>
                  <a:srgbClr val="D2672B"/>
                </a:solidFill>
                <a:latin typeface="Century Gothic" panose="020B0502020202020204" pitchFamily="34" charset="0"/>
              </a:rPr>
              <a:t>Objectives</a:t>
            </a:r>
          </a:p>
        </p:txBody>
      </p:sp>
      <p:sp>
        <p:nvSpPr>
          <p:cNvPr id="145" name="TextBox 144">
            <a:extLst>
              <a:ext uri="{FF2B5EF4-FFF2-40B4-BE49-F238E27FC236}">
                <a16:creationId xmlns:a16="http://schemas.microsoft.com/office/drawing/2014/main" id="{3DD2C0AD-FC7D-4177-BEF1-A85B5F9B84DF}"/>
              </a:ext>
            </a:extLst>
          </p:cNvPr>
          <p:cNvSpPr txBox="1"/>
          <p:nvPr/>
        </p:nvSpPr>
        <p:spPr>
          <a:xfrm>
            <a:off x="11722849" y="4592211"/>
            <a:ext cx="3849131" cy="769441"/>
          </a:xfrm>
          <a:prstGeom prst="rect">
            <a:avLst/>
          </a:prstGeom>
          <a:noFill/>
        </p:spPr>
        <p:txBody>
          <a:bodyPr wrap="none" rtlCol="0" anchor="ctr">
            <a:spAutoFit/>
          </a:bodyPr>
          <a:lstStyle/>
          <a:p>
            <a:r>
              <a:rPr lang="en-US" sz="4400" b="1">
                <a:solidFill>
                  <a:srgbClr val="D2672B"/>
                </a:solidFill>
                <a:latin typeface="Century Gothic" panose="020B0502020202020204" pitchFamily="34" charset="0"/>
              </a:rPr>
              <a:t>Methodology</a:t>
            </a:r>
          </a:p>
        </p:txBody>
      </p:sp>
      <p:sp>
        <p:nvSpPr>
          <p:cNvPr id="146" name="TextBox 145">
            <a:extLst>
              <a:ext uri="{FF2B5EF4-FFF2-40B4-BE49-F238E27FC236}">
                <a16:creationId xmlns:a16="http://schemas.microsoft.com/office/drawing/2014/main" id="{0AE65804-75DD-46C2-90D0-CF40E68F3173}"/>
              </a:ext>
            </a:extLst>
          </p:cNvPr>
          <p:cNvSpPr txBox="1"/>
          <p:nvPr/>
        </p:nvSpPr>
        <p:spPr>
          <a:xfrm>
            <a:off x="878674" y="23485030"/>
            <a:ext cx="5594801" cy="769441"/>
          </a:xfrm>
          <a:prstGeom prst="rect">
            <a:avLst/>
          </a:prstGeom>
          <a:noFill/>
        </p:spPr>
        <p:txBody>
          <a:bodyPr wrap="none" rtlCol="0" anchor="ctr">
            <a:spAutoFit/>
          </a:bodyPr>
          <a:lstStyle/>
          <a:p>
            <a:r>
              <a:rPr lang="en-US" sz="4400" b="1">
                <a:solidFill>
                  <a:srgbClr val="D2672B"/>
                </a:solidFill>
                <a:latin typeface="Century Gothic" panose="020B0502020202020204" pitchFamily="34" charset="0"/>
              </a:rPr>
              <a:t>Study Area &amp; Period</a:t>
            </a:r>
          </a:p>
        </p:txBody>
      </p:sp>
      <p:sp>
        <p:nvSpPr>
          <p:cNvPr id="147" name="TextBox 146">
            <a:extLst>
              <a:ext uri="{FF2B5EF4-FFF2-40B4-BE49-F238E27FC236}">
                <a16:creationId xmlns:a16="http://schemas.microsoft.com/office/drawing/2014/main" id="{C22C3227-D6E2-4C44-B029-8E08FD502811}"/>
              </a:ext>
            </a:extLst>
          </p:cNvPr>
          <p:cNvSpPr txBox="1"/>
          <p:nvPr/>
        </p:nvSpPr>
        <p:spPr>
          <a:xfrm>
            <a:off x="878674" y="19299357"/>
            <a:ext cx="5272597" cy="769441"/>
          </a:xfrm>
          <a:prstGeom prst="rect">
            <a:avLst/>
          </a:prstGeom>
          <a:noFill/>
        </p:spPr>
        <p:txBody>
          <a:bodyPr wrap="none" rtlCol="0">
            <a:spAutoFit/>
          </a:bodyPr>
          <a:lstStyle/>
          <a:p>
            <a:r>
              <a:rPr lang="en-US" sz="4400" b="1">
                <a:solidFill>
                  <a:srgbClr val="D2672B"/>
                </a:solidFill>
                <a:latin typeface="Century Gothic" panose="020B0502020202020204" pitchFamily="34" charset="0"/>
              </a:rPr>
              <a:t>Earth Observations</a:t>
            </a:r>
          </a:p>
        </p:txBody>
      </p:sp>
      <p:sp>
        <p:nvSpPr>
          <p:cNvPr id="148" name="TextBox 147">
            <a:extLst>
              <a:ext uri="{FF2B5EF4-FFF2-40B4-BE49-F238E27FC236}">
                <a16:creationId xmlns:a16="http://schemas.microsoft.com/office/drawing/2014/main" id="{62900F3A-2B1A-4759-99D2-613C80856DBA}"/>
              </a:ext>
            </a:extLst>
          </p:cNvPr>
          <p:cNvSpPr txBox="1"/>
          <p:nvPr/>
        </p:nvSpPr>
        <p:spPr>
          <a:xfrm>
            <a:off x="11722849" y="10497246"/>
            <a:ext cx="2012089" cy="769441"/>
          </a:xfrm>
          <a:prstGeom prst="rect">
            <a:avLst/>
          </a:prstGeom>
          <a:noFill/>
        </p:spPr>
        <p:txBody>
          <a:bodyPr wrap="none" rtlCol="0">
            <a:spAutoFit/>
          </a:bodyPr>
          <a:lstStyle/>
          <a:p>
            <a:r>
              <a:rPr lang="en-US" sz="4400" b="1" dirty="0">
                <a:solidFill>
                  <a:srgbClr val="D2672B"/>
                </a:solidFill>
                <a:latin typeface="Century Gothic" panose="020B0502020202020204" pitchFamily="34" charset="0"/>
              </a:rPr>
              <a:t>Results</a:t>
            </a:r>
          </a:p>
        </p:txBody>
      </p:sp>
      <p:sp>
        <p:nvSpPr>
          <p:cNvPr id="149" name="Text Placeholder 16">
            <a:extLst>
              <a:ext uri="{FF2B5EF4-FFF2-40B4-BE49-F238E27FC236}">
                <a16:creationId xmlns:a16="http://schemas.microsoft.com/office/drawing/2014/main" id="{C9ECBB6E-18D7-4F9B-A84E-284BBA019218}"/>
              </a:ext>
            </a:extLst>
          </p:cNvPr>
          <p:cNvSpPr txBox="1">
            <a:spLocks/>
          </p:cNvSpPr>
          <p:nvPr/>
        </p:nvSpPr>
        <p:spPr>
          <a:xfrm>
            <a:off x="11722849" y="23648018"/>
            <a:ext cx="11909246" cy="2757551"/>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PAACET can detect the planting years of most orchards and vineyards in California.</a:t>
            </a:r>
          </a:p>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The accuracy of the tool is limited by Landsat data availability (starting in 1984) and the accuracy of the USDA-NASS Cropland Data Layer in defining orchard boundaries. </a:t>
            </a:r>
          </a:p>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The accuracy of the tool may be improved by incorporating satellite imagery with better spatial resolution.</a:t>
            </a:r>
          </a:p>
          <a:p>
            <a:pPr>
              <a:lnSpc>
                <a:spcPct val="100000"/>
              </a:lnSpc>
              <a:spcBef>
                <a:spcPts val="0"/>
              </a:spcBef>
              <a:spcAft>
                <a:spcPts val="600"/>
              </a:spcAft>
              <a:buClr>
                <a:srgbClr val="D2672B"/>
              </a:buClr>
              <a:buFont typeface="Arial" panose="020B0604020202020204" pitchFamily="34" charset="0"/>
              <a:buChar char="•"/>
            </a:pPr>
            <a:endParaRPr lang="en-US" dirty="0">
              <a:solidFill>
                <a:schemeClr val="tx1">
                  <a:lumMod val="75000"/>
                  <a:lumOff val="25000"/>
                </a:schemeClr>
              </a:solidFill>
              <a:latin typeface="Garamond"/>
            </a:endParaRPr>
          </a:p>
        </p:txBody>
      </p:sp>
      <p:sp>
        <p:nvSpPr>
          <p:cNvPr id="150" name="TextBox 149">
            <a:extLst>
              <a:ext uri="{FF2B5EF4-FFF2-40B4-BE49-F238E27FC236}">
                <a16:creationId xmlns:a16="http://schemas.microsoft.com/office/drawing/2014/main" id="{56832B9D-5652-486F-9E61-281EC6ECCDE9}"/>
              </a:ext>
            </a:extLst>
          </p:cNvPr>
          <p:cNvSpPr txBox="1"/>
          <p:nvPr/>
        </p:nvSpPr>
        <p:spPr>
          <a:xfrm>
            <a:off x="11722849" y="22842572"/>
            <a:ext cx="3486852" cy="769441"/>
          </a:xfrm>
          <a:prstGeom prst="rect">
            <a:avLst/>
          </a:prstGeom>
          <a:noFill/>
        </p:spPr>
        <p:txBody>
          <a:bodyPr wrap="none" rtlCol="0">
            <a:spAutoFit/>
          </a:bodyPr>
          <a:lstStyle/>
          <a:p>
            <a:r>
              <a:rPr lang="en-US" sz="4400" b="1" dirty="0">
                <a:solidFill>
                  <a:srgbClr val="D2672B"/>
                </a:solidFill>
                <a:latin typeface="Century Gothic" panose="020B0502020202020204" pitchFamily="34" charset="0"/>
              </a:rPr>
              <a:t>Conclusions</a:t>
            </a:r>
          </a:p>
        </p:txBody>
      </p:sp>
      <p:sp>
        <p:nvSpPr>
          <p:cNvPr id="151" name="Text Placeholder 16">
            <a:extLst>
              <a:ext uri="{FF2B5EF4-FFF2-40B4-BE49-F238E27FC236}">
                <a16:creationId xmlns:a16="http://schemas.microsoft.com/office/drawing/2014/main" id="{0CBE9AD2-152A-4520-B695-650EF8E2A9F6}"/>
              </a:ext>
            </a:extLst>
          </p:cNvPr>
          <p:cNvSpPr txBox="1">
            <a:spLocks/>
          </p:cNvSpPr>
          <p:nvPr/>
        </p:nvSpPr>
        <p:spPr>
          <a:xfrm>
            <a:off x="11722849" y="27465644"/>
            <a:ext cx="12193705" cy="255156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dirty="0">
                <a:solidFill>
                  <a:schemeClr val="tx1">
                    <a:lumMod val="75000"/>
                    <a:lumOff val="25000"/>
                  </a:schemeClr>
                </a:solidFill>
                <a:latin typeface="Garamond" panose="02020404030301010803" pitchFamily="18" charset="0"/>
              </a:rPr>
              <a:t>The team would like to thank everyone who made this project possible:</a:t>
            </a:r>
          </a:p>
          <a:p>
            <a:pPr marL="457200" indent="-457200">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panose="02020404030301010803" pitchFamily="18" charset="0"/>
              </a:rPr>
              <a:t>Partners:</a:t>
            </a:r>
            <a:r>
              <a:rPr lang="en-US" dirty="0">
                <a:solidFill>
                  <a:srgbClr val="D2672B"/>
                </a:solidFill>
                <a:latin typeface="Garamond" panose="02020404030301010803" pitchFamily="18" charset="0"/>
              </a:rPr>
              <a:t> </a:t>
            </a:r>
            <a:r>
              <a:rPr lang="en-US" dirty="0">
                <a:solidFill>
                  <a:schemeClr val="tx1">
                    <a:lumMod val="75000"/>
                    <a:lumOff val="25000"/>
                  </a:schemeClr>
                </a:solidFill>
                <a:latin typeface="Garamond" panose="02020404030301010803" pitchFamily="18" charset="0"/>
              </a:rPr>
              <a:t>California Air Resources Board</a:t>
            </a:r>
          </a:p>
          <a:p>
            <a:pPr marL="457200" indent="-457200">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panose="02020404030301010803" pitchFamily="18" charset="0"/>
              </a:rPr>
              <a:t>Advisors: </a:t>
            </a:r>
            <a:r>
              <a:rPr lang="en-US" dirty="0">
                <a:solidFill>
                  <a:schemeClr val="tx1">
                    <a:lumMod val="75000"/>
                    <a:lumOff val="25000"/>
                  </a:schemeClr>
                </a:solidFill>
                <a:latin typeface="Garamond" panose="02020404030301010803" pitchFamily="18" charset="0"/>
              </a:rPr>
              <a:t>Dr. Juan Torres-Pérez (NASA ARC), Dr. Kenton Ross (NASA </a:t>
            </a:r>
            <a:r>
              <a:rPr lang="en-US" dirty="0" err="1">
                <a:solidFill>
                  <a:schemeClr val="tx1">
                    <a:lumMod val="75000"/>
                    <a:lumOff val="25000"/>
                  </a:schemeClr>
                </a:solidFill>
                <a:latin typeface="Garamond" panose="02020404030301010803" pitchFamily="18" charset="0"/>
              </a:rPr>
              <a:t>LaRC</a:t>
            </a:r>
            <a:r>
              <a:rPr lang="en-US" dirty="0">
                <a:solidFill>
                  <a:schemeClr val="tx1">
                    <a:lumMod val="75000"/>
                    <a:lumOff val="25000"/>
                  </a:schemeClr>
                </a:solidFill>
                <a:latin typeface="Garamond" panose="02020404030301010803" pitchFamily="18" charset="0"/>
              </a:rPr>
              <a:t>)</a:t>
            </a:r>
          </a:p>
          <a:p>
            <a:pPr marL="457200" indent="-457200">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panose="02020404030301010803" pitchFamily="18" charset="0"/>
              </a:rPr>
              <a:t>Fellows: </a:t>
            </a:r>
            <a:r>
              <a:rPr lang="en-US" dirty="0" err="1">
                <a:solidFill>
                  <a:schemeClr val="tx1">
                    <a:lumMod val="75000"/>
                    <a:lumOff val="25000"/>
                  </a:schemeClr>
                </a:solidFill>
                <a:latin typeface="Garamond" panose="02020404030301010803" pitchFamily="18" charset="0"/>
              </a:rPr>
              <a:t>Britnay</a:t>
            </a:r>
            <a:r>
              <a:rPr lang="en-US" dirty="0">
                <a:solidFill>
                  <a:schemeClr val="tx1">
                    <a:lumMod val="75000"/>
                    <a:lumOff val="25000"/>
                  </a:schemeClr>
                </a:solidFill>
                <a:latin typeface="Garamond" panose="02020404030301010803" pitchFamily="18" charset="0"/>
              </a:rPr>
              <a:t> Beaudry (DEVELOP ARC), Hayley Pippin (DEVELOP ARC)</a:t>
            </a:r>
          </a:p>
          <a:p>
            <a:pPr marL="457200" indent="-457200">
              <a:lnSpc>
                <a:spcPct val="100000"/>
              </a:lnSpc>
              <a:spcBef>
                <a:spcPts val="0"/>
              </a:spcBef>
              <a:spcAft>
                <a:spcPts val="600"/>
              </a:spcAft>
              <a:buClr>
                <a:srgbClr val="D2672B"/>
              </a:buClr>
              <a:buFont typeface="Arial" panose="020B0604020202020204" pitchFamily="34" charset="0"/>
              <a:buChar char="•"/>
            </a:pPr>
            <a:r>
              <a:rPr lang="en-US" sz="2800" b="1" dirty="0">
                <a:solidFill>
                  <a:srgbClr val="D2672B"/>
                </a:solidFill>
                <a:latin typeface="Garamond" panose="02020404030301010803" pitchFamily="18" charset="0"/>
              </a:rPr>
              <a:t>Special thanks: </a:t>
            </a:r>
            <a:r>
              <a:rPr lang="en-US" dirty="0">
                <a:solidFill>
                  <a:schemeClr val="tx1">
                    <a:lumMod val="75000"/>
                    <a:lumOff val="25000"/>
                  </a:schemeClr>
                </a:solidFill>
                <a:latin typeface="Garamond" panose="02020404030301010803" pitchFamily="18" charset="0"/>
              </a:rPr>
              <a:t>Dr. Lee Johnson (NASA ARC), Dr. Forrest Melton (NASA ARC)</a:t>
            </a:r>
          </a:p>
        </p:txBody>
      </p:sp>
      <p:sp>
        <p:nvSpPr>
          <p:cNvPr id="152" name="TextBox 151">
            <a:extLst>
              <a:ext uri="{FF2B5EF4-FFF2-40B4-BE49-F238E27FC236}">
                <a16:creationId xmlns:a16="http://schemas.microsoft.com/office/drawing/2014/main" id="{83AA415C-9A64-4097-9891-06674127119D}"/>
              </a:ext>
            </a:extLst>
          </p:cNvPr>
          <p:cNvSpPr txBox="1"/>
          <p:nvPr/>
        </p:nvSpPr>
        <p:spPr>
          <a:xfrm>
            <a:off x="11722849" y="26639871"/>
            <a:ext cx="5687776" cy="769441"/>
          </a:xfrm>
          <a:prstGeom prst="rect">
            <a:avLst/>
          </a:prstGeom>
          <a:noFill/>
        </p:spPr>
        <p:txBody>
          <a:bodyPr wrap="none" rtlCol="0">
            <a:spAutoFit/>
          </a:bodyPr>
          <a:lstStyle/>
          <a:p>
            <a:r>
              <a:rPr lang="en-US" sz="4400" b="1" dirty="0">
                <a:solidFill>
                  <a:srgbClr val="D2672B"/>
                </a:solidFill>
                <a:latin typeface="Century Gothic" panose="020B0502020202020204" pitchFamily="34" charset="0"/>
              </a:rPr>
              <a:t>Acknowledgements</a:t>
            </a:r>
          </a:p>
        </p:txBody>
      </p:sp>
      <p:sp>
        <p:nvSpPr>
          <p:cNvPr id="153" name="Text Placeholder 16">
            <a:extLst>
              <a:ext uri="{FF2B5EF4-FFF2-40B4-BE49-F238E27FC236}">
                <a16:creationId xmlns:a16="http://schemas.microsoft.com/office/drawing/2014/main" id="{DF114BDD-7636-4108-B781-41B86F45457C}"/>
              </a:ext>
            </a:extLst>
          </p:cNvPr>
          <p:cNvSpPr txBox="1">
            <a:spLocks/>
          </p:cNvSpPr>
          <p:nvPr/>
        </p:nvSpPr>
        <p:spPr>
          <a:xfrm>
            <a:off x="878673" y="13025273"/>
            <a:ext cx="10288507" cy="256407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dirty="0">
                <a:solidFill>
                  <a:schemeClr val="tx1">
                    <a:lumMod val="75000"/>
                    <a:lumOff val="25000"/>
                  </a:schemeClr>
                </a:solidFill>
                <a:latin typeface="Garamond"/>
                <a:ea typeface="Roboto"/>
                <a:cs typeface="Roboto"/>
              </a:rPr>
              <a:t>The NASA DEVELOP team partnered with the </a:t>
            </a:r>
            <a:r>
              <a:rPr lang="en-US" b="1" dirty="0">
                <a:solidFill>
                  <a:schemeClr val="tx1">
                    <a:lumMod val="75000"/>
                    <a:lumOff val="25000"/>
                  </a:schemeClr>
                </a:solidFill>
                <a:latin typeface="Garamond"/>
                <a:ea typeface="Roboto"/>
                <a:cs typeface="Roboto"/>
              </a:rPr>
              <a:t>California Air Resources Board</a:t>
            </a:r>
            <a:r>
              <a:rPr lang="en-US" dirty="0">
                <a:solidFill>
                  <a:schemeClr val="tx1">
                    <a:lumMod val="75000"/>
                    <a:lumOff val="25000"/>
                  </a:schemeClr>
                </a:solidFill>
                <a:latin typeface="Garamond"/>
                <a:ea typeface="Roboto"/>
                <a:cs typeface="Roboto"/>
              </a:rPr>
              <a:t> </a:t>
            </a:r>
            <a:r>
              <a:rPr lang="en-US" b="1" dirty="0">
                <a:solidFill>
                  <a:schemeClr val="tx1">
                    <a:lumMod val="75000"/>
                    <a:lumOff val="25000"/>
                  </a:schemeClr>
                </a:solidFill>
                <a:latin typeface="Garamond"/>
                <a:ea typeface="Roboto"/>
                <a:cs typeface="Roboto"/>
              </a:rPr>
              <a:t>(CARB)</a:t>
            </a:r>
            <a:r>
              <a:rPr lang="en-US" dirty="0">
                <a:solidFill>
                  <a:schemeClr val="tx1">
                    <a:lumMod val="75000"/>
                    <a:lumOff val="25000"/>
                  </a:schemeClr>
                </a:solidFill>
                <a:latin typeface="Garamond"/>
                <a:ea typeface="Roboto"/>
                <a:cs typeface="Roboto"/>
              </a:rPr>
              <a:t>, which is one of six boards, departments, and offices under the umbrella of the California Environmental Protection Agency.</a:t>
            </a:r>
            <a:r>
              <a:rPr lang="en-US" dirty="0">
                <a:solidFill>
                  <a:schemeClr val="tx1">
                    <a:lumMod val="75000"/>
                    <a:lumOff val="25000"/>
                  </a:schemeClr>
                </a:solidFill>
                <a:latin typeface="Garamond"/>
                <a:ea typeface="Roboto"/>
                <a:cs typeface="+mn-lt"/>
              </a:rPr>
              <a:t> </a:t>
            </a:r>
            <a:r>
              <a:rPr lang="en-US" dirty="0">
                <a:solidFill>
                  <a:schemeClr val="tx1">
                    <a:lumMod val="75000"/>
                    <a:lumOff val="25000"/>
                  </a:schemeClr>
                </a:solidFill>
                <a:latin typeface="Garamond"/>
                <a:ea typeface="+mn-lt"/>
                <a:cs typeface="+mn-lt"/>
              </a:rPr>
              <a:t>CARB is California's lead agency on climate change and is responsible for planning a roadmap to achieve the state's climate change goals and implementing programs to reduce greenhouse gas emissions.</a:t>
            </a:r>
          </a:p>
          <a:p>
            <a:pPr>
              <a:lnSpc>
                <a:spcPct val="100000"/>
              </a:lnSpc>
              <a:spcBef>
                <a:spcPts val="0"/>
              </a:spcBef>
              <a:spcAft>
                <a:spcPts val="600"/>
              </a:spcAft>
            </a:pPr>
            <a:endParaRPr lang="en-US" dirty="0">
              <a:solidFill>
                <a:schemeClr val="tx1">
                  <a:lumMod val="75000"/>
                  <a:lumOff val="25000"/>
                </a:schemeClr>
              </a:solidFill>
              <a:latin typeface="Garamond"/>
              <a:ea typeface="Roboto"/>
            </a:endParaRPr>
          </a:p>
        </p:txBody>
      </p:sp>
      <p:sp>
        <p:nvSpPr>
          <p:cNvPr id="154" name="TextBox 153">
            <a:extLst>
              <a:ext uri="{FF2B5EF4-FFF2-40B4-BE49-F238E27FC236}">
                <a16:creationId xmlns:a16="http://schemas.microsoft.com/office/drawing/2014/main" id="{FABAB2D5-1969-4151-A786-A84AC238BA20}"/>
              </a:ext>
            </a:extLst>
          </p:cNvPr>
          <p:cNvSpPr txBox="1"/>
          <p:nvPr/>
        </p:nvSpPr>
        <p:spPr>
          <a:xfrm>
            <a:off x="878674" y="12218841"/>
            <a:ext cx="4403770" cy="769441"/>
          </a:xfrm>
          <a:prstGeom prst="rect">
            <a:avLst/>
          </a:prstGeom>
          <a:noFill/>
        </p:spPr>
        <p:txBody>
          <a:bodyPr wrap="none" rtlCol="0">
            <a:spAutoFit/>
          </a:bodyPr>
          <a:lstStyle/>
          <a:p>
            <a:r>
              <a:rPr lang="en-US" sz="4400" b="1">
                <a:solidFill>
                  <a:srgbClr val="D2672B"/>
                </a:solidFill>
                <a:latin typeface="Century Gothic" panose="020B0502020202020204" pitchFamily="34" charset="0"/>
              </a:rPr>
              <a:t>Project Partners</a:t>
            </a:r>
          </a:p>
        </p:txBody>
      </p:sp>
      <p:sp>
        <p:nvSpPr>
          <p:cNvPr id="155" name="TextBox 154">
            <a:extLst>
              <a:ext uri="{FF2B5EF4-FFF2-40B4-BE49-F238E27FC236}">
                <a16:creationId xmlns:a16="http://schemas.microsoft.com/office/drawing/2014/main" id="{2A396F15-F43E-41C5-8556-BB283B0894D7}"/>
              </a:ext>
            </a:extLst>
          </p:cNvPr>
          <p:cNvSpPr txBox="1"/>
          <p:nvPr/>
        </p:nvSpPr>
        <p:spPr>
          <a:xfrm>
            <a:off x="11722849" y="30292601"/>
            <a:ext cx="4542503" cy="769441"/>
          </a:xfrm>
          <a:prstGeom prst="rect">
            <a:avLst/>
          </a:prstGeom>
          <a:noFill/>
        </p:spPr>
        <p:txBody>
          <a:bodyPr wrap="none" rtlCol="0" anchor="ctr">
            <a:spAutoFit/>
          </a:bodyPr>
          <a:lstStyle/>
          <a:p>
            <a:r>
              <a:rPr lang="en-US" sz="4400" b="1" dirty="0">
                <a:solidFill>
                  <a:srgbClr val="D2672B"/>
                </a:solidFill>
                <a:latin typeface="Century Gothic" panose="020B0502020202020204" pitchFamily="34" charset="0"/>
              </a:rPr>
              <a:t>Team Members</a:t>
            </a:r>
          </a:p>
        </p:txBody>
      </p:sp>
      <p:sp>
        <p:nvSpPr>
          <p:cNvPr id="156" name="Text Placeholder 16">
            <a:extLst>
              <a:ext uri="{FF2B5EF4-FFF2-40B4-BE49-F238E27FC236}">
                <a16:creationId xmlns:a16="http://schemas.microsoft.com/office/drawing/2014/main" id="{A54C1650-4201-45BC-8AF0-CC2C977B87F8}"/>
              </a:ext>
            </a:extLst>
          </p:cNvPr>
          <p:cNvSpPr txBox="1">
            <a:spLocks/>
          </p:cNvSpPr>
          <p:nvPr/>
        </p:nvSpPr>
        <p:spPr>
          <a:xfrm>
            <a:off x="878674" y="5252754"/>
            <a:ext cx="10288507" cy="6674280"/>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solidFill>
                  <a:schemeClr val="tx1">
                    <a:lumMod val="75000"/>
                    <a:lumOff val="25000"/>
                  </a:schemeClr>
                </a:solidFill>
                <a:latin typeface="Garamond"/>
                <a:ea typeface="+mn-lt"/>
                <a:cs typeface="+mn-lt"/>
              </a:rPr>
              <a:t>California seeks to become a carbon neutral state by 2045. To track progress toward this goal, it is important to quantify the amount of carbon stored by various landcover types across the state. Vineyards and orchards make up a large portion of California's agricultural landcover and store considerable amounts of carbon. For this project, NASA DEVELOP partnered with the California Air Resources Board to estimate the age and carbon stock of crop-specific agricultural regions across California between 1984 and 2021. The DEVELOP team created the Perennial Agriculture Age and Carbon Estimation Tool (PAACET), a Google Earth Engine tool that employs Earth observation from the Landsat 5 Thematic Mapper (TM), Landsat 7 Enhanced Thematic Mapper Plus (ETM+), and Landsat 8 Operational Land Imager (OLI) to estimate the age and carbon stock of vineyards and almond, walnut, pistachio, and orange orchards. The team used an ocular sampling accuracy assessment consisting of 53 sample vineyards and orchards and found that on average, PAACET estimated ages within ±4.3 years of their actual age. The tool estimated that vineyards and walnut orchards are the oldest woody croplands, and almond orchards store the largest total carbon.</a:t>
            </a:r>
          </a:p>
        </p:txBody>
      </p:sp>
      <p:sp>
        <p:nvSpPr>
          <p:cNvPr id="157" name="TextBox 156">
            <a:extLst>
              <a:ext uri="{FF2B5EF4-FFF2-40B4-BE49-F238E27FC236}">
                <a16:creationId xmlns:a16="http://schemas.microsoft.com/office/drawing/2014/main" id="{CBC18F4C-7BE2-43D6-8BCD-F61266981325}"/>
              </a:ext>
            </a:extLst>
          </p:cNvPr>
          <p:cNvSpPr txBox="1"/>
          <p:nvPr/>
        </p:nvSpPr>
        <p:spPr>
          <a:xfrm>
            <a:off x="878674" y="4484915"/>
            <a:ext cx="2475358" cy="769441"/>
          </a:xfrm>
          <a:prstGeom prst="rect">
            <a:avLst/>
          </a:prstGeom>
          <a:noFill/>
        </p:spPr>
        <p:txBody>
          <a:bodyPr wrap="none" rtlCol="0">
            <a:spAutoFit/>
          </a:bodyPr>
          <a:lstStyle/>
          <a:p>
            <a:r>
              <a:rPr lang="en-US" sz="4400" b="1">
                <a:solidFill>
                  <a:srgbClr val="D2672B"/>
                </a:solidFill>
                <a:latin typeface="Century Gothic" panose="020B0502020202020204" pitchFamily="34" charset="0"/>
              </a:rPr>
              <a:t>Abstract</a:t>
            </a:r>
          </a:p>
        </p:txBody>
      </p:sp>
      <p:sp>
        <p:nvSpPr>
          <p:cNvPr id="158" name="Text Placeholder 11">
            <a:extLst>
              <a:ext uri="{FF2B5EF4-FFF2-40B4-BE49-F238E27FC236}">
                <a16:creationId xmlns:a16="http://schemas.microsoft.com/office/drawing/2014/main" id="{007B62F5-2F69-4B42-B18D-05912647CA6B}"/>
              </a:ext>
            </a:extLst>
          </p:cNvPr>
          <p:cNvSpPr txBox="1">
            <a:spLocks/>
          </p:cNvSpPr>
          <p:nvPr/>
        </p:nvSpPr>
        <p:spPr>
          <a:xfrm>
            <a:off x="4908038" y="34770348"/>
            <a:ext cx="6404732" cy="653305"/>
          </a:xfrm>
          <a:prstGeom prst="rect">
            <a:avLst/>
          </a:prstGeom>
        </p:spPr>
        <p:txBody>
          <a:bodyPr lIns="91440" tIns="45720" rIns="91440" bIns="45720" anchor="t">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a:solidFill>
                  <a:schemeClr val="bg1"/>
                </a:solidFill>
              </a:rPr>
              <a:t>California – Ames </a:t>
            </a:r>
          </a:p>
        </p:txBody>
      </p:sp>
      <p:sp>
        <p:nvSpPr>
          <p:cNvPr id="159" name="Title 3">
            <a:extLst>
              <a:ext uri="{FF2B5EF4-FFF2-40B4-BE49-F238E27FC236}">
                <a16:creationId xmlns:a16="http://schemas.microsoft.com/office/drawing/2014/main" id="{3AB6E749-AA16-4546-A268-0A1D0A7FC2B5}"/>
              </a:ext>
            </a:extLst>
          </p:cNvPr>
          <p:cNvSpPr txBox="1">
            <a:spLocks/>
          </p:cNvSpPr>
          <p:nvPr/>
        </p:nvSpPr>
        <p:spPr>
          <a:xfrm>
            <a:off x="24995303" y="4648200"/>
            <a:ext cx="1522297" cy="29451299"/>
          </a:xfrm>
          <a:prstGeom prst="rect">
            <a:avLst/>
          </a:prstGeom>
        </p:spPr>
        <p:txBody>
          <a:bodyPr vert="vert270" lIns="91440" tIns="45720" rIns="91440" bIns="45720" anchor="t">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pPr algn="ctr" rtl="0"/>
            <a:endParaRPr lang="en-US" sz="2000" kern="1200">
              <a:solidFill>
                <a:srgbClr val="000000"/>
              </a:solidFill>
              <a:latin typeface="Century Gothic"/>
              <a:ea typeface="+mn-ea"/>
              <a:cs typeface="+mn-cs"/>
            </a:endParaRPr>
          </a:p>
        </p:txBody>
      </p:sp>
      <p:grpSp>
        <p:nvGrpSpPr>
          <p:cNvPr id="160" name="Group 159">
            <a:extLst>
              <a:ext uri="{FF2B5EF4-FFF2-40B4-BE49-F238E27FC236}">
                <a16:creationId xmlns:a16="http://schemas.microsoft.com/office/drawing/2014/main" id="{21704622-900E-4367-A79A-DC0EF58B796B}"/>
              </a:ext>
            </a:extLst>
          </p:cNvPr>
          <p:cNvGrpSpPr/>
          <p:nvPr/>
        </p:nvGrpSpPr>
        <p:grpSpPr>
          <a:xfrm>
            <a:off x="11461593" y="31220012"/>
            <a:ext cx="11551423" cy="3061518"/>
            <a:chOff x="12479296" y="30730157"/>
            <a:chExt cx="11551423" cy="3061518"/>
          </a:xfrm>
        </p:grpSpPr>
        <p:pic>
          <p:nvPicPr>
            <p:cNvPr id="161" name="Picture 160" descr="Shape, circle&#10;&#10;Description automatically generated">
              <a:extLst>
                <a:ext uri="{FF2B5EF4-FFF2-40B4-BE49-F238E27FC236}">
                  <a16:creationId xmlns:a16="http://schemas.microsoft.com/office/drawing/2014/main" id="{39F6937B-D3E1-4D21-9460-0BC81E2839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29403" y="30730157"/>
              <a:ext cx="2103120" cy="2103120"/>
            </a:xfrm>
            <a:prstGeom prst="rect">
              <a:avLst/>
            </a:prstGeom>
          </p:spPr>
        </p:pic>
        <p:pic>
          <p:nvPicPr>
            <p:cNvPr id="162" name="Picture 161">
              <a:extLst>
                <a:ext uri="{FF2B5EF4-FFF2-40B4-BE49-F238E27FC236}">
                  <a16:creationId xmlns:a16="http://schemas.microsoft.com/office/drawing/2014/main" id="{B356363B-667B-4672-9E0E-1E76DB61AE1E}"/>
                </a:ext>
              </a:extLst>
            </p:cNvPr>
            <p:cNvPicPr>
              <a:picLocks noChangeAspect="1"/>
            </p:cNvPicPr>
            <p:nvPr/>
          </p:nvPicPr>
          <p:blipFill rotWithShape="1">
            <a:blip r:embed="rId3"/>
            <a:srcRect l="138" t="11183" r="-138"/>
            <a:stretch/>
          </p:blipFill>
          <p:spPr>
            <a:xfrm>
              <a:off x="18857182" y="30946515"/>
              <a:ext cx="1638701" cy="1645920"/>
            </a:xfrm>
            <a:prstGeom prst="flowChartConnector">
              <a:avLst/>
            </a:prstGeom>
          </p:spPr>
        </p:pic>
        <p:sp>
          <p:nvSpPr>
            <p:cNvPr id="163" name="Text Placeholder 16">
              <a:extLst>
                <a:ext uri="{FF2B5EF4-FFF2-40B4-BE49-F238E27FC236}">
                  <a16:creationId xmlns:a16="http://schemas.microsoft.com/office/drawing/2014/main" id="{FCEAB425-4AD4-4246-B5DD-B684A73C5C47}"/>
                </a:ext>
              </a:extLst>
            </p:cNvPr>
            <p:cNvSpPr txBox="1">
              <a:spLocks/>
            </p:cNvSpPr>
            <p:nvPr/>
          </p:nvSpPr>
          <p:spPr>
            <a:xfrm>
              <a:off x="12479296" y="32868345"/>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a:solidFill>
                    <a:schemeClr val="tx1">
                      <a:lumMod val="75000"/>
                      <a:lumOff val="25000"/>
                    </a:schemeClr>
                  </a:solidFill>
                  <a:latin typeface="Garamond" panose="02020404030301010803" pitchFamily="18" charset="0"/>
                </a:rPr>
                <a:t>Rachael Ross</a:t>
              </a:r>
            </a:p>
            <a:p>
              <a:pPr algn="ctr">
                <a:lnSpc>
                  <a:spcPct val="100000"/>
                </a:lnSpc>
                <a:spcBef>
                  <a:spcPts val="0"/>
                </a:spcBef>
              </a:pPr>
              <a:r>
                <a:rPr lang="en-US">
                  <a:solidFill>
                    <a:schemeClr val="tx1">
                      <a:lumMod val="75000"/>
                      <a:lumOff val="25000"/>
                    </a:schemeClr>
                  </a:solidFill>
                  <a:latin typeface="Garamond" panose="02020404030301010803" pitchFamily="18" charset="0"/>
                </a:rPr>
                <a:t>Project Lead</a:t>
              </a:r>
            </a:p>
          </p:txBody>
        </p:sp>
        <p:sp>
          <p:nvSpPr>
            <p:cNvPr id="164" name="Text Placeholder 16">
              <a:extLst>
                <a:ext uri="{FF2B5EF4-FFF2-40B4-BE49-F238E27FC236}">
                  <a16:creationId xmlns:a16="http://schemas.microsoft.com/office/drawing/2014/main" id="{3D29941C-C547-4592-B612-0F79FA845C4B}"/>
                </a:ext>
              </a:extLst>
            </p:cNvPr>
            <p:cNvSpPr txBox="1">
              <a:spLocks/>
            </p:cNvSpPr>
            <p:nvPr/>
          </p:nvSpPr>
          <p:spPr>
            <a:xfrm>
              <a:off x="18254895"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Shreya Suri</a:t>
              </a:r>
            </a:p>
          </p:txBody>
        </p:sp>
        <p:sp>
          <p:nvSpPr>
            <p:cNvPr id="165" name="Text Placeholder 16">
              <a:extLst>
                <a:ext uri="{FF2B5EF4-FFF2-40B4-BE49-F238E27FC236}">
                  <a16:creationId xmlns:a16="http://schemas.microsoft.com/office/drawing/2014/main" id="{03FC45FC-5D32-4FD2-A7A2-6C9AFD489A6F}"/>
                </a:ext>
              </a:extLst>
            </p:cNvPr>
            <p:cNvSpPr txBox="1">
              <a:spLocks/>
            </p:cNvSpPr>
            <p:nvPr/>
          </p:nvSpPr>
          <p:spPr>
            <a:xfrm>
              <a:off x="21196079"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Stefanie Mendoza</a:t>
              </a:r>
            </a:p>
          </p:txBody>
        </p:sp>
        <p:sp>
          <p:nvSpPr>
            <p:cNvPr id="166" name="Text Placeholder 16">
              <a:extLst>
                <a:ext uri="{FF2B5EF4-FFF2-40B4-BE49-F238E27FC236}">
                  <a16:creationId xmlns:a16="http://schemas.microsoft.com/office/drawing/2014/main" id="{61D70349-A664-4262-8FE8-827274F6CB89}"/>
                </a:ext>
              </a:extLst>
            </p:cNvPr>
            <p:cNvSpPr txBox="1">
              <a:spLocks/>
            </p:cNvSpPr>
            <p:nvPr/>
          </p:nvSpPr>
          <p:spPr>
            <a:xfrm>
              <a:off x="15367096"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Alex Posen</a:t>
              </a:r>
            </a:p>
          </p:txBody>
        </p:sp>
        <p:pic>
          <p:nvPicPr>
            <p:cNvPr id="167" name="Picture 166" descr="Shape, circle&#10;&#10;Description automatically generated">
              <a:extLst>
                <a:ext uri="{FF2B5EF4-FFF2-40B4-BE49-F238E27FC236}">
                  <a16:creationId xmlns:a16="http://schemas.microsoft.com/office/drawing/2014/main" id="{187220AA-D39D-4414-AB40-3C465253B0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23031" y="30730157"/>
              <a:ext cx="2103120" cy="2103120"/>
            </a:xfrm>
            <a:prstGeom prst="rect">
              <a:avLst/>
            </a:prstGeom>
          </p:spPr>
        </p:pic>
        <p:pic>
          <p:nvPicPr>
            <p:cNvPr id="168" name="Picture 167" descr="Shape, circle&#10;&#10;Description automatically generated">
              <a:extLst>
                <a:ext uri="{FF2B5EF4-FFF2-40B4-BE49-F238E27FC236}">
                  <a16:creationId xmlns:a16="http://schemas.microsoft.com/office/drawing/2014/main" id="{04E43CF2-C289-4D2C-8552-4831CCB86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42147" y="30730157"/>
              <a:ext cx="2103120" cy="2103120"/>
            </a:xfrm>
            <a:prstGeom prst="rect">
              <a:avLst/>
            </a:prstGeom>
          </p:spPr>
        </p:pic>
        <p:pic>
          <p:nvPicPr>
            <p:cNvPr id="169" name="Picture 168" descr="Shape, circle&#10;&#10;Description automatically generated">
              <a:extLst>
                <a:ext uri="{FF2B5EF4-FFF2-40B4-BE49-F238E27FC236}">
                  <a16:creationId xmlns:a16="http://schemas.microsoft.com/office/drawing/2014/main" id="{E883F788-8180-4865-972D-C63AC8A3F1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5775" y="30730157"/>
              <a:ext cx="2103120" cy="2103120"/>
            </a:xfrm>
            <a:prstGeom prst="rect">
              <a:avLst/>
            </a:prstGeom>
          </p:spPr>
        </p:pic>
        <p:pic>
          <p:nvPicPr>
            <p:cNvPr id="170" name="Picture 169">
              <a:extLst>
                <a:ext uri="{FF2B5EF4-FFF2-40B4-BE49-F238E27FC236}">
                  <a16:creationId xmlns:a16="http://schemas.microsoft.com/office/drawing/2014/main" id="{393BAC9D-EB73-4110-9EB0-95E2EE681202}"/>
                </a:ext>
              </a:extLst>
            </p:cNvPr>
            <p:cNvPicPr>
              <a:picLocks noChangeAspect="1"/>
            </p:cNvPicPr>
            <p:nvPr/>
          </p:nvPicPr>
          <p:blipFill rotWithShape="1">
            <a:blip r:embed="rId4"/>
            <a:srcRect l="-458" r="458" b="9659"/>
            <a:stretch/>
          </p:blipFill>
          <p:spPr>
            <a:xfrm>
              <a:off x="21746882" y="30956040"/>
              <a:ext cx="1644081" cy="1645920"/>
            </a:xfrm>
            <a:prstGeom prst="flowChartConnector">
              <a:avLst/>
            </a:prstGeom>
          </p:spPr>
        </p:pic>
        <p:pic>
          <p:nvPicPr>
            <p:cNvPr id="171" name="Picture 170">
              <a:extLst>
                <a:ext uri="{FF2B5EF4-FFF2-40B4-BE49-F238E27FC236}">
                  <a16:creationId xmlns:a16="http://schemas.microsoft.com/office/drawing/2014/main" id="{ECF1E595-86FD-4373-95D7-9EB0CBA2A15B}"/>
                </a:ext>
              </a:extLst>
            </p:cNvPr>
            <p:cNvPicPr>
              <a:picLocks noChangeAspect="1"/>
            </p:cNvPicPr>
            <p:nvPr/>
          </p:nvPicPr>
          <p:blipFill rotWithShape="1">
            <a:blip r:embed="rId5"/>
            <a:srcRect l="14602" t="1113" r="3366" b="10167"/>
            <a:stretch/>
          </p:blipFill>
          <p:spPr>
            <a:xfrm>
              <a:off x="15967599" y="30965564"/>
              <a:ext cx="1647333" cy="1645920"/>
            </a:xfrm>
            <a:prstGeom prst="flowChartConnector">
              <a:avLst/>
            </a:prstGeom>
          </p:spPr>
        </p:pic>
        <p:grpSp>
          <p:nvGrpSpPr>
            <p:cNvPr id="172" name="Group 171">
              <a:extLst>
                <a:ext uri="{FF2B5EF4-FFF2-40B4-BE49-F238E27FC236}">
                  <a16:creationId xmlns:a16="http://schemas.microsoft.com/office/drawing/2014/main" id="{CACC0D53-CA98-4E26-9A0E-05750C93F321}"/>
                </a:ext>
              </a:extLst>
            </p:cNvPr>
            <p:cNvGrpSpPr/>
            <p:nvPr/>
          </p:nvGrpSpPr>
          <p:grpSpPr>
            <a:xfrm>
              <a:off x="12479296" y="30730157"/>
              <a:ext cx="11551423" cy="3061518"/>
              <a:chOff x="12479296" y="30730157"/>
              <a:chExt cx="11551423" cy="3061518"/>
            </a:xfrm>
          </p:grpSpPr>
          <p:pic>
            <p:nvPicPr>
              <p:cNvPr id="174" name="Picture 3">
                <a:extLst>
                  <a:ext uri="{FF2B5EF4-FFF2-40B4-BE49-F238E27FC236}">
                    <a16:creationId xmlns:a16="http://schemas.microsoft.com/office/drawing/2014/main" id="{D0E2CE64-FF45-484A-9283-F1B3D29FFA16}"/>
                  </a:ext>
                </a:extLst>
              </p:cNvPr>
              <p:cNvPicPr>
                <a:picLocks noChangeAspect="1"/>
              </p:cNvPicPr>
              <p:nvPr/>
            </p:nvPicPr>
            <p:blipFill rotWithShape="1">
              <a:blip r:embed="rId3"/>
              <a:srcRect l="138" t="11183" r="-138"/>
              <a:stretch/>
            </p:blipFill>
            <p:spPr>
              <a:xfrm>
                <a:off x="18857182" y="30946515"/>
                <a:ext cx="1638701" cy="1645920"/>
              </a:xfrm>
              <a:prstGeom prst="flowChartConnector">
                <a:avLst/>
              </a:prstGeom>
            </p:spPr>
          </p:pic>
          <p:sp>
            <p:nvSpPr>
              <p:cNvPr id="175" name="Text Placeholder 16">
                <a:extLst>
                  <a:ext uri="{FF2B5EF4-FFF2-40B4-BE49-F238E27FC236}">
                    <a16:creationId xmlns:a16="http://schemas.microsoft.com/office/drawing/2014/main" id="{1BF45D2B-741C-40BC-9DA2-0F1D7E2AA2F4}"/>
                  </a:ext>
                </a:extLst>
              </p:cNvPr>
              <p:cNvSpPr txBox="1">
                <a:spLocks/>
              </p:cNvSpPr>
              <p:nvPr/>
            </p:nvSpPr>
            <p:spPr>
              <a:xfrm>
                <a:off x="12479296" y="32868345"/>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dirty="0">
                    <a:solidFill>
                      <a:schemeClr val="tx1">
                        <a:lumMod val="75000"/>
                        <a:lumOff val="25000"/>
                      </a:schemeClr>
                    </a:solidFill>
                    <a:latin typeface="Garamond" panose="02020404030301010803" pitchFamily="18" charset="0"/>
                  </a:rPr>
                  <a:t>Rachael Ross</a:t>
                </a:r>
              </a:p>
              <a:p>
                <a:pPr algn="ctr">
                  <a:lnSpc>
                    <a:spcPct val="100000"/>
                  </a:lnSpc>
                  <a:spcBef>
                    <a:spcPts val="0"/>
                  </a:spcBef>
                </a:pPr>
                <a:r>
                  <a:rPr lang="en-US" dirty="0">
                    <a:solidFill>
                      <a:schemeClr val="tx1">
                        <a:lumMod val="75000"/>
                        <a:lumOff val="25000"/>
                      </a:schemeClr>
                    </a:solidFill>
                    <a:latin typeface="Garamond" panose="02020404030301010803" pitchFamily="18" charset="0"/>
                  </a:rPr>
                  <a:t>Project Lead</a:t>
                </a:r>
              </a:p>
            </p:txBody>
          </p:sp>
          <p:sp>
            <p:nvSpPr>
              <p:cNvPr id="176" name="Text Placeholder 16">
                <a:extLst>
                  <a:ext uri="{FF2B5EF4-FFF2-40B4-BE49-F238E27FC236}">
                    <a16:creationId xmlns:a16="http://schemas.microsoft.com/office/drawing/2014/main" id="{6E2D3637-D9C1-4339-9065-C520A23444CB}"/>
                  </a:ext>
                </a:extLst>
              </p:cNvPr>
              <p:cNvSpPr txBox="1">
                <a:spLocks/>
              </p:cNvSpPr>
              <p:nvPr/>
            </p:nvSpPr>
            <p:spPr>
              <a:xfrm>
                <a:off x="18254895"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Shreya Suri</a:t>
                </a:r>
              </a:p>
            </p:txBody>
          </p:sp>
          <p:sp>
            <p:nvSpPr>
              <p:cNvPr id="177" name="Text Placeholder 16">
                <a:extLst>
                  <a:ext uri="{FF2B5EF4-FFF2-40B4-BE49-F238E27FC236}">
                    <a16:creationId xmlns:a16="http://schemas.microsoft.com/office/drawing/2014/main" id="{8329598A-2A15-4774-9A43-9E5F1B4F406C}"/>
                  </a:ext>
                </a:extLst>
              </p:cNvPr>
              <p:cNvSpPr txBox="1">
                <a:spLocks/>
              </p:cNvSpPr>
              <p:nvPr/>
            </p:nvSpPr>
            <p:spPr>
              <a:xfrm>
                <a:off x="21196079"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Stefanie Mendoza</a:t>
                </a:r>
              </a:p>
            </p:txBody>
          </p:sp>
          <p:sp>
            <p:nvSpPr>
              <p:cNvPr id="178" name="Text Placeholder 16">
                <a:extLst>
                  <a:ext uri="{FF2B5EF4-FFF2-40B4-BE49-F238E27FC236}">
                    <a16:creationId xmlns:a16="http://schemas.microsoft.com/office/drawing/2014/main" id="{92084DE1-981D-47A0-BA2F-A4CBC96B4911}"/>
                  </a:ext>
                </a:extLst>
              </p:cNvPr>
              <p:cNvSpPr txBox="1">
                <a:spLocks/>
              </p:cNvSpPr>
              <p:nvPr/>
            </p:nvSpPr>
            <p:spPr>
              <a:xfrm>
                <a:off x="15367096"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Alex Posen</a:t>
                </a:r>
              </a:p>
            </p:txBody>
          </p:sp>
          <p:pic>
            <p:nvPicPr>
              <p:cNvPr id="179" name="Picture 44" descr="Shape, circle&#10;&#10;Description automatically generated">
                <a:extLst>
                  <a:ext uri="{FF2B5EF4-FFF2-40B4-BE49-F238E27FC236}">
                    <a16:creationId xmlns:a16="http://schemas.microsoft.com/office/drawing/2014/main" id="{A07025F8-D540-4A03-8E38-9872F8D38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42147" y="30730157"/>
                <a:ext cx="2103120" cy="2103120"/>
              </a:xfrm>
              <a:prstGeom prst="rect">
                <a:avLst/>
              </a:prstGeom>
            </p:spPr>
          </p:pic>
          <p:pic>
            <p:nvPicPr>
              <p:cNvPr id="180" name="Picture 27">
                <a:extLst>
                  <a:ext uri="{FF2B5EF4-FFF2-40B4-BE49-F238E27FC236}">
                    <a16:creationId xmlns:a16="http://schemas.microsoft.com/office/drawing/2014/main" id="{431168F5-1B09-415D-A7D6-0AD4549FCF61}"/>
                  </a:ext>
                </a:extLst>
              </p:cNvPr>
              <p:cNvPicPr>
                <a:picLocks noChangeAspect="1"/>
              </p:cNvPicPr>
              <p:nvPr/>
            </p:nvPicPr>
            <p:blipFill rotWithShape="1">
              <a:blip r:embed="rId4"/>
              <a:srcRect l="-458" r="458" b="9659"/>
              <a:stretch/>
            </p:blipFill>
            <p:spPr>
              <a:xfrm>
                <a:off x="21746882" y="30956040"/>
                <a:ext cx="1644081" cy="1645920"/>
              </a:xfrm>
              <a:prstGeom prst="flowChartConnector">
                <a:avLst/>
              </a:prstGeom>
            </p:spPr>
          </p:pic>
          <p:pic>
            <p:nvPicPr>
              <p:cNvPr id="181" name="Picture 4">
                <a:extLst>
                  <a:ext uri="{FF2B5EF4-FFF2-40B4-BE49-F238E27FC236}">
                    <a16:creationId xmlns:a16="http://schemas.microsoft.com/office/drawing/2014/main" id="{18DAB049-A322-4568-B616-1280730843B3}"/>
                  </a:ext>
                </a:extLst>
              </p:cNvPr>
              <p:cNvPicPr>
                <a:picLocks noChangeAspect="1"/>
              </p:cNvPicPr>
              <p:nvPr/>
            </p:nvPicPr>
            <p:blipFill rotWithShape="1">
              <a:blip r:embed="rId5"/>
              <a:srcRect l="14602" t="1113" r="3366" b="10167"/>
              <a:stretch/>
            </p:blipFill>
            <p:spPr>
              <a:xfrm>
                <a:off x="15967599" y="30965564"/>
                <a:ext cx="1647333" cy="1645920"/>
              </a:xfrm>
              <a:prstGeom prst="flowChartConnector">
                <a:avLst/>
              </a:prstGeom>
            </p:spPr>
          </p:pic>
        </p:grpSp>
        <p:pic>
          <p:nvPicPr>
            <p:cNvPr id="173" name="Picture 172">
              <a:extLst>
                <a:ext uri="{FF2B5EF4-FFF2-40B4-BE49-F238E27FC236}">
                  <a16:creationId xmlns:a16="http://schemas.microsoft.com/office/drawing/2014/main" id="{B432658F-575B-4E85-B1EE-26CFD6DD281A}"/>
                </a:ext>
              </a:extLst>
            </p:cNvPr>
            <p:cNvPicPr>
              <a:picLocks noChangeAspect="1"/>
            </p:cNvPicPr>
            <p:nvPr/>
          </p:nvPicPr>
          <p:blipFill rotWithShape="1">
            <a:blip r:embed="rId6"/>
            <a:srcRect t="5584" b="4005"/>
            <a:stretch/>
          </p:blipFill>
          <p:spPr>
            <a:xfrm>
              <a:off x="13067719" y="30949043"/>
              <a:ext cx="1645920" cy="1662188"/>
            </a:xfrm>
            <a:prstGeom prst="flowChartConnector">
              <a:avLst/>
            </a:prstGeom>
          </p:spPr>
        </p:pic>
      </p:grpSp>
      <p:sp>
        <p:nvSpPr>
          <p:cNvPr id="182" name="Text Placeholder 16">
            <a:extLst>
              <a:ext uri="{FF2B5EF4-FFF2-40B4-BE49-F238E27FC236}">
                <a16:creationId xmlns:a16="http://schemas.microsoft.com/office/drawing/2014/main" id="{ED806B98-A9CC-485B-AF35-E54C309DD407}"/>
              </a:ext>
            </a:extLst>
          </p:cNvPr>
          <p:cNvSpPr txBox="1">
            <a:spLocks/>
          </p:cNvSpPr>
          <p:nvPr/>
        </p:nvSpPr>
        <p:spPr>
          <a:xfrm>
            <a:off x="878674" y="24300425"/>
            <a:ext cx="10288506" cy="1246057"/>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Crop-specific agricultural regions of California</a:t>
            </a:r>
          </a:p>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March 1984 – December 2021</a:t>
            </a:r>
          </a:p>
          <a:p>
            <a:pPr>
              <a:lnSpc>
                <a:spcPct val="100000"/>
              </a:lnSpc>
              <a:spcBef>
                <a:spcPts val="0"/>
              </a:spcBef>
              <a:spcAft>
                <a:spcPts val="600"/>
              </a:spcAft>
              <a:buClr>
                <a:srgbClr val="D2672B"/>
              </a:buClr>
              <a:buFont typeface="Arial" panose="020B0604020202020204" pitchFamily="34" charset="0"/>
              <a:buChar char="•"/>
            </a:pPr>
            <a:endParaRPr lang="en-US" dirty="0">
              <a:solidFill>
                <a:schemeClr val="tx1">
                  <a:lumMod val="75000"/>
                  <a:lumOff val="25000"/>
                </a:schemeClr>
              </a:solidFill>
              <a:latin typeface="Garamond"/>
            </a:endParaRPr>
          </a:p>
        </p:txBody>
      </p:sp>
      <p:grpSp>
        <p:nvGrpSpPr>
          <p:cNvPr id="183" name="Group 182">
            <a:extLst>
              <a:ext uri="{FF2B5EF4-FFF2-40B4-BE49-F238E27FC236}">
                <a16:creationId xmlns:a16="http://schemas.microsoft.com/office/drawing/2014/main" id="{15CBD902-1FF4-4563-ADA3-8B9D0F28F2E4}"/>
              </a:ext>
            </a:extLst>
          </p:cNvPr>
          <p:cNvGrpSpPr/>
          <p:nvPr/>
        </p:nvGrpSpPr>
        <p:grpSpPr>
          <a:xfrm>
            <a:off x="977329" y="20045619"/>
            <a:ext cx="9395126" cy="3676387"/>
            <a:chOff x="1091718" y="19657889"/>
            <a:chExt cx="9395126" cy="3676387"/>
          </a:xfrm>
        </p:grpSpPr>
        <p:pic>
          <p:nvPicPr>
            <p:cNvPr id="184" name="Picture 13" descr="A picture containing satellite, transport&#10;&#10;Description automatically generated">
              <a:extLst>
                <a:ext uri="{FF2B5EF4-FFF2-40B4-BE49-F238E27FC236}">
                  <a16:creationId xmlns:a16="http://schemas.microsoft.com/office/drawing/2014/main" id="{D3362FF3-3D0E-4D88-9FA8-981830E9BF6A}"/>
                </a:ext>
              </a:extLst>
            </p:cNvPr>
            <p:cNvPicPr>
              <a:picLocks noChangeAspect="1"/>
            </p:cNvPicPr>
            <p:nvPr/>
          </p:nvPicPr>
          <p:blipFill>
            <a:blip r:embed="rId7"/>
            <a:stretch>
              <a:fillRect/>
            </a:stretch>
          </p:blipFill>
          <p:spPr>
            <a:xfrm>
              <a:off x="1241467" y="19657889"/>
              <a:ext cx="2589842" cy="2554410"/>
            </a:xfrm>
            <a:prstGeom prst="rect">
              <a:avLst/>
            </a:prstGeom>
          </p:spPr>
        </p:pic>
        <p:pic>
          <p:nvPicPr>
            <p:cNvPr id="185" name="Picture 23" descr="A picture containing indoor&#10;&#10;Description automatically generated">
              <a:extLst>
                <a:ext uri="{FF2B5EF4-FFF2-40B4-BE49-F238E27FC236}">
                  <a16:creationId xmlns:a16="http://schemas.microsoft.com/office/drawing/2014/main" id="{D59018AC-AA21-43B8-98F4-674BE7FF3C4B}"/>
                </a:ext>
              </a:extLst>
            </p:cNvPr>
            <p:cNvPicPr>
              <a:picLocks noChangeAspect="1"/>
            </p:cNvPicPr>
            <p:nvPr/>
          </p:nvPicPr>
          <p:blipFill>
            <a:blip r:embed="rId8"/>
            <a:stretch>
              <a:fillRect/>
            </a:stretch>
          </p:blipFill>
          <p:spPr>
            <a:xfrm>
              <a:off x="4117579" y="19953681"/>
              <a:ext cx="2743200" cy="1115568"/>
            </a:xfrm>
            <a:prstGeom prst="rect">
              <a:avLst/>
            </a:prstGeom>
          </p:spPr>
        </p:pic>
        <p:pic>
          <p:nvPicPr>
            <p:cNvPr id="186" name="Picture 24">
              <a:extLst>
                <a:ext uri="{FF2B5EF4-FFF2-40B4-BE49-F238E27FC236}">
                  <a16:creationId xmlns:a16="http://schemas.microsoft.com/office/drawing/2014/main" id="{72BA50EE-309D-4473-9F97-621F6A1DABD7}"/>
                </a:ext>
              </a:extLst>
            </p:cNvPr>
            <p:cNvPicPr>
              <a:picLocks noChangeAspect="1"/>
            </p:cNvPicPr>
            <p:nvPr/>
          </p:nvPicPr>
          <p:blipFill>
            <a:blip r:embed="rId9"/>
            <a:stretch>
              <a:fillRect/>
            </a:stretch>
          </p:blipFill>
          <p:spPr>
            <a:xfrm>
              <a:off x="7737411" y="20130332"/>
              <a:ext cx="2743200" cy="2242013"/>
            </a:xfrm>
            <a:prstGeom prst="rect">
              <a:avLst/>
            </a:prstGeom>
          </p:spPr>
        </p:pic>
        <p:sp>
          <p:nvSpPr>
            <p:cNvPr id="187" name="TextBox 186">
              <a:extLst>
                <a:ext uri="{FF2B5EF4-FFF2-40B4-BE49-F238E27FC236}">
                  <a16:creationId xmlns:a16="http://schemas.microsoft.com/office/drawing/2014/main" id="{3B3C2B02-645E-4F3D-A8F8-59329BDDA1DB}"/>
                </a:ext>
              </a:extLst>
            </p:cNvPr>
            <p:cNvSpPr txBox="1"/>
            <p:nvPr/>
          </p:nvSpPr>
          <p:spPr>
            <a:xfrm>
              <a:off x="7743644" y="22410946"/>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Garamond"/>
                  <a:ea typeface="+mn-lt"/>
                  <a:cs typeface="+mn-lt"/>
                </a:rPr>
                <a:t>Landsat 8 OLI </a:t>
              </a:r>
              <a:endParaRPr lang="en-US">
                <a:solidFill>
                  <a:schemeClr val="tx1">
                    <a:lumMod val="75000"/>
                    <a:lumOff val="25000"/>
                  </a:schemeClr>
                </a:solidFill>
                <a:latin typeface="Garamond"/>
              </a:endParaRPr>
            </a:p>
            <a:p>
              <a:pPr algn="ctr"/>
              <a:r>
                <a:rPr lang="en-US" i="1">
                  <a:solidFill>
                    <a:schemeClr val="tx1">
                      <a:lumMod val="75000"/>
                      <a:lumOff val="25000"/>
                    </a:schemeClr>
                  </a:solidFill>
                  <a:latin typeface="Garamond"/>
                  <a:ea typeface="+mn-lt"/>
                  <a:cs typeface="+mn-lt"/>
                </a:rPr>
                <a:t>2013 – Present </a:t>
              </a:r>
              <a:endParaRPr lang="en-US">
                <a:solidFill>
                  <a:schemeClr val="tx1">
                    <a:lumMod val="75000"/>
                    <a:lumOff val="25000"/>
                  </a:schemeClr>
                </a:solidFill>
                <a:latin typeface="Garamond"/>
              </a:endParaRPr>
            </a:p>
            <a:p>
              <a:pPr algn="l"/>
              <a:endParaRPr lang="en-US">
                <a:solidFill>
                  <a:schemeClr val="tx1">
                    <a:lumMod val="75000"/>
                    <a:lumOff val="25000"/>
                  </a:schemeClr>
                </a:solidFill>
              </a:endParaRPr>
            </a:p>
          </p:txBody>
        </p:sp>
        <p:sp>
          <p:nvSpPr>
            <p:cNvPr id="188" name="TextBox 187">
              <a:extLst>
                <a:ext uri="{FF2B5EF4-FFF2-40B4-BE49-F238E27FC236}">
                  <a16:creationId xmlns:a16="http://schemas.microsoft.com/office/drawing/2014/main" id="{36D78B8B-735D-408A-919A-126130924BA6}"/>
                </a:ext>
              </a:extLst>
            </p:cNvPr>
            <p:cNvSpPr txBox="1"/>
            <p:nvPr/>
          </p:nvSpPr>
          <p:spPr>
            <a:xfrm>
              <a:off x="4362124" y="21069058"/>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Garamond"/>
                  <a:ea typeface="+mn-lt"/>
                  <a:cs typeface="+mn-lt"/>
                </a:rPr>
                <a:t>Landsat 7 ETM+</a:t>
              </a:r>
            </a:p>
            <a:p>
              <a:pPr algn="ctr"/>
              <a:r>
                <a:rPr lang="en-US" i="1">
                  <a:solidFill>
                    <a:schemeClr val="tx1">
                      <a:lumMod val="75000"/>
                      <a:lumOff val="25000"/>
                    </a:schemeClr>
                  </a:solidFill>
                  <a:latin typeface="Garamond"/>
                  <a:ea typeface="+mn-lt"/>
                  <a:cs typeface="+mn-lt"/>
                </a:rPr>
                <a:t>1999 – Present </a:t>
              </a:r>
            </a:p>
            <a:p>
              <a:endParaRPr lang="en-US">
                <a:solidFill>
                  <a:schemeClr val="tx1">
                    <a:lumMod val="75000"/>
                    <a:lumOff val="25000"/>
                  </a:schemeClr>
                </a:solidFill>
                <a:latin typeface="Century Gothic" panose="020F0302020204030204"/>
              </a:endParaRPr>
            </a:p>
          </p:txBody>
        </p:sp>
        <p:sp>
          <p:nvSpPr>
            <p:cNvPr id="189" name="TextBox 188">
              <a:extLst>
                <a:ext uri="{FF2B5EF4-FFF2-40B4-BE49-F238E27FC236}">
                  <a16:creationId xmlns:a16="http://schemas.microsoft.com/office/drawing/2014/main" id="{FD86D214-8234-4D2B-A8F3-48EDE796B525}"/>
                </a:ext>
              </a:extLst>
            </p:cNvPr>
            <p:cNvSpPr txBox="1"/>
            <p:nvPr/>
          </p:nvSpPr>
          <p:spPr>
            <a:xfrm>
              <a:off x="1091718" y="22085057"/>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Garamond"/>
                  <a:ea typeface="+mn-lt"/>
                  <a:cs typeface="+mn-lt"/>
                </a:rPr>
                <a:t>Landsat 5 TM</a:t>
              </a:r>
            </a:p>
            <a:p>
              <a:pPr algn="ctr"/>
              <a:r>
                <a:rPr lang="en-US" i="1" dirty="0">
                  <a:solidFill>
                    <a:schemeClr val="tx1">
                      <a:lumMod val="75000"/>
                      <a:lumOff val="25000"/>
                    </a:schemeClr>
                  </a:solidFill>
                  <a:latin typeface="Garamond"/>
                  <a:ea typeface="+mn-lt"/>
                  <a:cs typeface="+mn-lt"/>
                </a:rPr>
                <a:t>1984 – 2012</a:t>
              </a:r>
            </a:p>
            <a:p>
              <a:pPr algn="ctr"/>
              <a:endParaRPr lang="en-US" i="1" dirty="0">
                <a:solidFill>
                  <a:schemeClr val="tx1">
                    <a:lumMod val="75000"/>
                    <a:lumOff val="25000"/>
                  </a:schemeClr>
                </a:solidFill>
                <a:latin typeface="Garamond"/>
                <a:ea typeface="+mn-lt"/>
                <a:cs typeface="+mn-lt"/>
              </a:endParaRPr>
            </a:p>
            <a:p>
              <a:endParaRPr lang="en-US" dirty="0">
                <a:solidFill>
                  <a:schemeClr val="tx1">
                    <a:lumMod val="75000"/>
                    <a:lumOff val="25000"/>
                  </a:schemeClr>
                </a:solidFill>
                <a:latin typeface="Century Gothic" panose="020F0302020204030204"/>
              </a:endParaRPr>
            </a:p>
          </p:txBody>
        </p:sp>
      </p:grpSp>
      <p:grpSp>
        <p:nvGrpSpPr>
          <p:cNvPr id="190" name="Group 189">
            <a:extLst>
              <a:ext uri="{FF2B5EF4-FFF2-40B4-BE49-F238E27FC236}">
                <a16:creationId xmlns:a16="http://schemas.microsoft.com/office/drawing/2014/main" id="{61824A1A-BB83-4A45-BE06-B86E6C3C4211}"/>
              </a:ext>
            </a:extLst>
          </p:cNvPr>
          <p:cNvGrpSpPr/>
          <p:nvPr/>
        </p:nvGrpSpPr>
        <p:grpSpPr>
          <a:xfrm>
            <a:off x="1410459" y="25493187"/>
            <a:ext cx="8217801" cy="8789244"/>
            <a:chOff x="1913864" y="25353869"/>
            <a:chExt cx="8217801" cy="8789244"/>
          </a:xfrm>
        </p:grpSpPr>
        <p:grpSp>
          <p:nvGrpSpPr>
            <p:cNvPr id="191" name="Group 190">
              <a:extLst>
                <a:ext uri="{FF2B5EF4-FFF2-40B4-BE49-F238E27FC236}">
                  <a16:creationId xmlns:a16="http://schemas.microsoft.com/office/drawing/2014/main" id="{35501421-A837-4C89-B9F6-88882F9A62BF}"/>
                </a:ext>
              </a:extLst>
            </p:cNvPr>
            <p:cNvGrpSpPr/>
            <p:nvPr/>
          </p:nvGrpSpPr>
          <p:grpSpPr>
            <a:xfrm>
              <a:off x="1913864" y="25353869"/>
              <a:ext cx="8217800" cy="7945717"/>
              <a:chOff x="2258659" y="25500408"/>
              <a:chExt cx="8393645" cy="8268101"/>
            </a:xfrm>
          </p:grpSpPr>
          <p:pic>
            <p:nvPicPr>
              <p:cNvPr id="193" name="Picture 40">
                <a:extLst>
                  <a:ext uri="{FF2B5EF4-FFF2-40B4-BE49-F238E27FC236}">
                    <a16:creationId xmlns:a16="http://schemas.microsoft.com/office/drawing/2014/main" id="{4516888E-03A5-4523-8EE3-1D2243DF2317}"/>
                  </a:ext>
                </a:extLst>
              </p:cNvPr>
              <p:cNvPicPr>
                <a:picLocks noChangeAspect="1"/>
              </p:cNvPicPr>
              <p:nvPr/>
            </p:nvPicPr>
            <p:blipFill>
              <a:blip r:embed="rId10"/>
              <a:stretch>
                <a:fillRect/>
              </a:stretch>
            </p:blipFill>
            <p:spPr>
              <a:xfrm>
                <a:off x="2258659" y="25500408"/>
                <a:ext cx="8393645" cy="8268101"/>
              </a:xfrm>
              <a:prstGeom prst="rect">
                <a:avLst/>
              </a:prstGeom>
            </p:spPr>
          </p:pic>
          <p:pic>
            <p:nvPicPr>
              <p:cNvPr id="194" name="Picture 40" descr="A picture containing chart&#10;&#10;Description automatically generated">
                <a:extLst>
                  <a:ext uri="{FF2B5EF4-FFF2-40B4-BE49-F238E27FC236}">
                    <a16:creationId xmlns:a16="http://schemas.microsoft.com/office/drawing/2014/main" id="{A85D884D-82BF-4773-807C-F1755584B070}"/>
                  </a:ext>
                </a:extLst>
              </p:cNvPr>
              <p:cNvPicPr>
                <a:picLocks noChangeAspect="1"/>
              </p:cNvPicPr>
              <p:nvPr/>
            </p:nvPicPr>
            <p:blipFill>
              <a:blip r:embed="rId11"/>
              <a:stretch>
                <a:fillRect/>
              </a:stretch>
            </p:blipFill>
            <p:spPr>
              <a:xfrm>
                <a:off x="7645727" y="26156948"/>
                <a:ext cx="2419350" cy="2914650"/>
              </a:xfrm>
              <a:prstGeom prst="rect">
                <a:avLst/>
              </a:prstGeom>
            </p:spPr>
          </p:pic>
        </p:grpSp>
        <p:sp>
          <p:nvSpPr>
            <p:cNvPr id="192" name="TextBox 191">
              <a:extLst>
                <a:ext uri="{FF2B5EF4-FFF2-40B4-BE49-F238E27FC236}">
                  <a16:creationId xmlns:a16="http://schemas.microsoft.com/office/drawing/2014/main" id="{8F44E84B-8055-4339-A621-3BE092B57D9B}"/>
                </a:ext>
              </a:extLst>
            </p:cNvPr>
            <p:cNvSpPr txBox="1"/>
            <p:nvPr/>
          </p:nvSpPr>
          <p:spPr>
            <a:xfrm>
              <a:off x="1913864" y="33489808"/>
              <a:ext cx="8217801" cy="6533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Garamond"/>
                </a:rPr>
                <a:t>Fig. 1. </a:t>
              </a:r>
              <a:r>
                <a:rPr lang="en-US" dirty="0">
                  <a:solidFill>
                    <a:schemeClr val="tx1">
                      <a:lumMod val="75000"/>
                      <a:lumOff val="25000"/>
                    </a:schemeClr>
                  </a:solidFill>
                  <a:latin typeface="Garamond"/>
                </a:rPr>
                <a:t>Map of study area including vineyards and almond, walnut, pistachio, and orange orchards in 2021.</a:t>
              </a:r>
              <a:endParaRPr lang="en-US" b="1" dirty="0">
                <a:solidFill>
                  <a:schemeClr val="tx1">
                    <a:lumMod val="75000"/>
                    <a:lumOff val="25000"/>
                  </a:schemeClr>
                </a:solidFill>
              </a:endParaRPr>
            </a:p>
          </p:txBody>
        </p:sp>
      </p:grpSp>
      <p:grpSp>
        <p:nvGrpSpPr>
          <p:cNvPr id="195" name="Group 194">
            <a:extLst>
              <a:ext uri="{FF2B5EF4-FFF2-40B4-BE49-F238E27FC236}">
                <a16:creationId xmlns:a16="http://schemas.microsoft.com/office/drawing/2014/main" id="{F7E97953-DC7F-4964-8A9F-3E44F48E2D22}"/>
              </a:ext>
            </a:extLst>
          </p:cNvPr>
          <p:cNvGrpSpPr/>
          <p:nvPr/>
        </p:nvGrpSpPr>
        <p:grpSpPr>
          <a:xfrm>
            <a:off x="11901397" y="11451345"/>
            <a:ext cx="14601032" cy="11160788"/>
            <a:chOff x="11892723" y="10568585"/>
            <a:chExt cx="15702824" cy="11140026"/>
          </a:xfrm>
        </p:grpSpPr>
        <p:grpSp>
          <p:nvGrpSpPr>
            <p:cNvPr id="196" name="Group 195">
              <a:extLst>
                <a:ext uri="{FF2B5EF4-FFF2-40B4-BE49-F238E27FC236}">
                  <a16:creationId xmlns:a16="http://schemas.microsoft.com/office/drawing/2014/main" id="{C6FEEC09-671B-4EE6-BD47-6C4EA722F9FD}"/>
                </a:ext>
              </a:extLst>
            </p:cNvPr>
            <p:cNvGrpSpPr/>
            <p:nvPr/>
          </p:nvGrpSpPr>
          <p:grpSpPr>
            <a:xfrm>
              <a:off x="12294929" y="16007132"/>
              <a:ext cx="15300618" cy="5701479"/>
              <a:chOff x="12282180" y="16441858"/>
              <a:chExt cx="15300618" cy="5701479"/>
            </a:xfrm>
          </p:grpSpPr>
          <p:grpSp>
            <p:nvGrpSpPr>
              <p:cNvPr id="216" name="Group 215">
                <a:extLst>
                  <a:ext uri="{FF2B5EF4-FFF2-40B4-BE49-F238E27FC236}">
                    <a16:creationId xmlns:a16="http://schemas.microsoft.com/office/drawing/2014/main" id="{C0508715-8F76-4E6F-BB86-005B8EF2DDDE}"/>
                  </a:ext>
                </a:extLst>
              </p:cNvPr>
              <p:cNvGrpSpPr/>
              <p:nvPr/>
            </p:nvGrpSpPr>
            <p:grpSpPr>
              <a:xfrm>
                <a:off x="12282180" y="16444160"/>
                <a:ext cx="8426971" cy="5699177"/>
                <a:chOff x="13026451" y="16229137"/>
                <a:chExt cx="7992374" cy="5084539"/>
              </a:xfrm>
            </p:grpSpPr>
            <p:grpSp>
              <p:nvGrpSpPr>
                <p:cNvPr id="226" name="Group 225">
                  <a:extLst>
                    <a:ext uri="{FF2B5EF4-FFF2-40B4-BE49-F238E27FC236}">
                      <a16:creationId xmlns:a16="http://schemas.microsoft.com/office/drawing/2014/main" id="{22D29DDB-8D52-4FBC-9595-6E9B717169E3}"/>
                    </a:ext>
                  </a:extLst>
                </p:cNvPr>
                <p:cNvGrpSpPr/>
                <p:nvPr/>
              </p:nvGrpSpPr>
              <p:grpSpPr>
                <a:xfrm>
                  <a:off x="18495107" y="16976419"/>
                  <a:ext cx="2523718" cy="1785306"/>
                  <a:chOff x="18828923" y="16982397"/>
                  <a:chExt cx="2638268" cy="1818377"/>
                </a:xfrm>
              </p:grpSpPr>
              <p:sp>
                <p:nvSpPr>
                  <p:cNvPr id="229" name="TextBox 228">
                    <a:extLst>
                      <a:ext uri="{FF2B5EF4-FFF2-40B4-BE49-F238E27FC236}">
                        <a16:creationId xmlns:a16="http://schemas.microsoft.com/office/drawing/2014/main" id="{018EB286-38DF-421C-8614-FFCA29963AA0}"/>
                      </a:ext>
                    </a:extLst>
                  </p:cNvPr>
                  <p:cNvSpPr txBox="1"/>
                  <p:nvPr/>
                </p:nvSpPr>
                <p:spPr>
                  <a:xfrm>
                    <a:off x="18828923" y="16982397"/>
                    <a:ext cx="2638268" cy="3070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Garamond"/>
                      </a:rPr>
                      <a:t>Age (years)</a:t>
                    </a:r>
                  </a:p>
                </p:txBody>
              </p:sp>
              <p:pic>
                <p:nvPicPr>
                  <p:cNvPr id="230" name="Picture 59" descr="Shape, rectangle&#10;&#10;Description automatically generated">
                    <a:extLst>
                      <a:ext uri="{FF2B5EF4-FFF2-40B4-BE49-F238E27FC236}">
                        <a16:creationId xmlns:a16="http://schemas.microsoft.com/office/drawing/2014/main" id="{2F7F7563-009C-40A0-B119-FEB91DE5E6DF}"/>
                      </a:ext>
                    </a:extLst>
                  </p:cNvPr>
                  <p:cNvPicPr>
                    <a:picLocks noChangeAspect="1"/>
                  </p:cNvPicPr>
                  <p:nvPr/>
                </p:nvPicPr>
                <p:blipFill>
                  <a:blip r:embed="rId12"/>
                  <a:stretch>
                    <a:fillRect/>
                  </a:stretch>
                </p:blipFill>
                <p:spPr>
                  <a:xfrm>
                    <a:off x="18898349" y="17380789"/>
                    <a:ext cx="437229" cy="1411858"/>
                  </a:xfrm>
                  <a:prstGeom prst="rect">
                    <a:avLst/>
                  </a:prstGeom>
                </p:spPr>
              </p:pic>
              <p:sp>
                <p:nvSpPr>
                  <p:cNvPr id="231" name="TextBox 230">
                    <a:extLst>
                      <a:ext uri="{FF2B5EF4-FFF2-40B4-BE49-F238E27FC236}">
                        <a16:creationId xmlns:a16="http://schemas.microsoft.com/office/drawing/2014/main" id="{19ECC696-B436-4233-A06A-EB6EC809493E}"/>
                      </a:ext>
                    </a:extLst>
                  </p:cNvPr>
                  <p:cNvSpPr txBox="1"/>
                  <p:nvPr/>
                </p:nvSpPr>
                <p:spPr>
                  <a:xfrm>
                    <a:off x="19336457" y="17313666"/>
                    <a:ext cx="481162" cy="3070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38</a:t>
                    </a:r>
                    <a:endParaRPr lang="en-US">
                      <a:solidFill>
                        <a:schemeClr val="tx1">
                          <a:lumMod val="75000"/>
                          <a:lumOff val="25000"/>
                        </a:schemeClr>
                      </a:solidFill>
                      <a:latin typeface="Garamond"/>
                    </a:endParaRPr>
                  </a:p>
                </p:txBody>
              </p:sp>
              <p:sp>
                <p:nvSpPr>
                  <p:cNvPr id="232" name="TextBox 231">
                    <a:extLst>
                      <a:ext uri="{FF2B5EF4-FFF2-40B4-BE49-F238E27FC236}">
                        <a16:creationId xmlns:a16="http://schemas.microsoft.com/office/drawing/2014/main" id="{4015BA05-D847-4E9B-B7EE-FAA6D1AFFB27}"/>
                      </a:ext>
                    </a:extLst>
                  </p:cNvPr>
                  <p:cNvSpPr txBox="1"/>
                  <p:nvPr/>
                </p:nvSpPr>
                <p:spPr>
                  <a:xfrm>
                    <a:off x="19336456" y="18493709"/>
                    <a:ext cx="481162" cy="3070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a:t>
                    </a:r>
                    <a:endParaRPr lang="en-US">
                      <a:solidFill>
                        <a:schemeClr val="tx1">
                          <a:lumMod val="75000"/>
                          <a:lumOff val="25000"/>
                        </a:schemeClr>
                      </a:solidFill>
                      <a:latin typeface="Garamond"/>
                    </a:endParaRPr>
                  </a:p>
                </p:txBody>
              </p:sp>
            </p:grpSp>
            <p:pic>
              <p:nvPicPr>
                <p:cNvPr id="227" name="Picture 64">
                  <a:extLst>
                    <a:ext uri="{FF2B5EF4-FFF2-40B4-BE49-F238E27FC236}">
                      <a16:creationId xmlns:a16="http://schemas.microsoft.com/office/drawing/2014/main" id="{D17658A8-B0E4-42DC-93A9-4AF89E31552F}"/>
                    </a:ext>
                  </a:extLst>
                </p:cNvPr>
                <p:cNvPicPr>
                  <a:picLocks noChangeAspect="1"/>
                </p:cNvPicPr>
                <p:nvPr/>
              </p:nvPicPr>
              <p:blipFill>
                <a:blip r:embed="rId13"/>
                <a:stretch>
                  <a:fillRect/>
                </a:stretch>
              </p:blipFill>
              <p:spPr>
                <a:xfrm>
                  <a:off x="13026451" y="16229137"/>
                  <a:ext cx="5473366" cy="4478469"/>
                </a:xfrm>
                <a:prstGeom prst="rect">
                  <a:avLst/>
                </a:prstGeom>
              </p:spPr>
            </p:pic>
            <p:sp>
              <p:nvSpPr>
                <p:cNvPr id="228" name="TextBox 227">
                  <a:extLst>
                    <a:ext uri="{FF2B5EF4-FFF2-40B4-BE49-F238E27FC236}">
                      <a16:creationId xmlns:a16="http://schemas.microsoft.com/office/drawing/2014/main" id="{65E53B21-C04E-4D9C-9133-1BD9D4B8C014}"/>
                    </a:ext>
                  </a:extLst>
                </p:cNvPr>
                <p:cNvSpPr txBox="1"/>
                <p:nvPr/>
              </p:nvSpPr>
              <p:spPr>
                <a:xfrm>
                  <a:off x="13065976" y="20738123"/>
                  <a:ext cx="5271991" cy="57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Garamond"/>
                    </a:rPr>
                    <a:t>Fig. 4. </a:t>
                  </a:r>
                  <a:r>
                    <a:rPr lang="en-US" dirty="0">
                      <a:solidFill>
                        <a:schemeClr val="tx1">
                          <a:lumMod val="75000"/>
                          <a:lumOff val="25000"/>
                        </a:schemeClr>
                      </a:solidFill>
                      <a:latin typeface="Garamond"/>
                    </a:rPr>
                    <a:t>PAACET cropland age estimates near Modesto, California in 2021.</a:t>
                  </a:r>
                </a:p>
              </p:txBody>
            </p:sp>
          </p:grpSp>
          <p:grpSp>
            <p:nvGrpSpPr>
              <p:cNvPr id="217" name="Group 100">
                <a:extLst>
                  <a:ext uri="{FF2B5EF4-FFF2-40B4-BE49-F238E27FC236}">
                    <a16:creationId xmlns:a16="http://schemas.microsoft.com/office/drawing/2014/main" id="{F3AB2B28-4426-4821-BD86-06B2C6BDDFB6}"/>
                  </a:ext>
                </a:extLst>
              </p:cNvPr>
              <p:cNvGrpSpPr/>
              <p:nvPr/>
            </p:nvGrpSpPr>
            <p:grpSpPr>
              <a:xfrm>
                <a:off x="19283521" y="16441858"/>
                <a:ext cx="8299277" cy="5701479"/>
                <a:chOff x="19536762" y="16000913"/>
                <a:chExt cx="7871266" cy="5086594"/>
              </a:xfrm>
            </p:grpSpPr>
            <p:sp>
              <p:nvSpPr>
                <p:cNvPr id="218" name="TextBox 217">
                  <a:extLst>
                    <a:ext uri="{FF2B5EF4-FFF2-40B4-BE49-F238E27FC236}">
                      <a16:creationId xmlns:a16="http://schemas.microsoft.com/office/drawing/2014/main" id="{CFCE80A4-0276-4441-B27F-57E195182FD8}"/>
                    </a:ext>
                  </a:extLst>
                </p:cNvPr>
                <p:cNvSpPr txBox="1"/>
                <p:nvPr/>
              </p:nvSpPr>
              <p:spPr>
                <a:xfrm>
                  <a:off x="25528370" y="17074052"/>
                  <a:ext cx="845160"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13,000</a:t>
                  </a:r>
                </a:p>
              </p:txBody>
            </p:sp>
            <p:sp>
              <p:nvSpPr>
                <p:cNvPr id="219" name="TextBox 218">
                  <a:extLst>
                    <a:ext uri="{FF2B5EF4-FFF2-40B4-BE49-F238E27FC236}">
                      <a16:creationId xmlns:a16="http://schemas.microsoft.com/office/drawing/2014/main" id="{77057188-34D0-425C-87D5-5C7F11F97F34}"/>
                    </a:ext>
                  </a:extLst>
                </p:cNvPr>
                <p:cNvSpPr txBox="1"/>
                <p:nvPr/>
              </p:nvSpPr>
              <p:spPr>
                <a:xfrm>
                  <a:off x="25528370" y="18236265"/>
                  <a:ext cx="845160"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1,000</a:t>
                  </a:r>
                </a:p>
              </p:txBody>
            </p:sp>
            <p:grpSp>
              <p:nvGrpSpPr>
                <p:cNvPr id="220" name="Group 99">
                  <a:extLst>
                    <a:ext uri="{FF2B5EF4-FFF2-40B4-BE49-F238E27FC236}">
                      <a16:creationId xmlns:a16="http://schemas.microsoft.com/office/drawing/2014/main" id="{9474150F-F543-4E46-A75E-0764D6E6F81F}"/>
                    </a:ext>
                  </a:extLst>
                </p:cNvPr>
                <p:cNvGrpSpPr/>
                <p:nvPr/>
              </p:nvGrpSpPr>
              <p:grpSpPr>
                <a:xfrm>
                  <a:off x="19536762" y="16000913"/>
                  <a:ext cx="7871266" cy="5086594"/>
                  <a:chOff x="19536762" y="16000913"/>
                  <a:chExt cx="7871266" cy="5086594"/>
                </a:xfrm>
              </p:grpSpPr>
              <p:grpSp>
                <p:nvGrpSpPr>
                  <p:cNvPr id="221" name="Group 98">
                    <a:extLst>
                      <a:ext uri="{FF2B5EF4-FFF2-40B4-BE49-F238E27FC236}">
                        <a16:creationId xmlns:a16="http://schemas.microsoft.com/office/drawing/2014/main" id="{808C8276-2833-4922-A758-EA4798F6C76C}"/>
                      </a:ext>
                    </a:extLst>
                  </p:cNvPr>
                  <p:cNvGrpSpPr/>
                  <p:nvPr/>
                </p:nvGrpSpPr>
                <p:grpSpPr>
                  <a:xfrm>
                    <a:off x="19536762" y="16000913"/>
                    <a:ext cx="7871266" cy="4511040"/>
                    <a:chOff x="19536762" y="16000913"/>
                    <a:chExt cx="7871266" cy="4511040"/>
                  </a:xfrm>
                </p:grpSpPr>
                <p:pic>
                  <p:nvPicPr>
                    <p:cNvPr id="223" name="Picture 80">
                      <a:extLst>
                        <a:ext uri="{FF2B5EF4-FFF2-40B4-BE49-F238E27FC236}">
                          <a16:creationId xmlns:a16="http://schemas.microsoft.com/office/drawing/2014/main" id="{1C94EECC-7DB9-4AF9-B0B2-647DE8A2B9AB}"/>
                        </a:ext>
                      </a:extLst>
                    </p:cNvPr>
                    <p:cNvPicPr>
                      <a:picLocks noChangeAspect="1"/>
                    </p:cNvPicPr>
                    <p:nvPr/>
                  </p:nvPicPr>
                  <p:blipFill>
                    <a:blip r:embed="rId14"/>
                    <a:stretch>
                      <a:fillRect/>
                    </a:stretch>
                  </p:blipFill>
                  <p:spPr>
                    <a:xfrm>
                      <a:off x="19536762" y="16000913"/>
                      <a:ext cx="5469557" cy="4511040"/>
                    </a:xfrm>
                    <a:prstGeom prst="rect">
                      <a:avLst/>
                    </a:prstGeom>
                  </p:spPr>
                </p:pic>
                <p:pic>
                  <p:nvPicPr>
                    <p:cNvPr id="224" name="Picture 25" descr="Shape, background pattern&#10;&#10;Description automatically generated">
                      <a:extLst>
                        <a:ext uri="{FF2B5EF4-FFF2-40B4-BE49-F238E27FC236}">
                          <a16:creationId xmlns:a16="http://schemas.microsoft.com/office/drawing/2014/main" id="{B4EC1E6F-709C-4278-BF42-A43D7A9D1459}"/>
                        </a:ext>
                      </a:extLst>
                    </p:cNvPr>
                    <p:cNvPicPr>
                      <a:picLocks noChangeAspect="1"/>
                    </p:cNvPicPr>
                    <p:nvPr/>
                  </p:nvPicPr>
                  <p:blipFill>
                    <a:blip r:embed="rId15"/>
                    <a:stretch>
                      <a:fillRect/>
                    </a:stretch>
                  </p:blipFill>
                  <p:spPr>
                    <a:xfrm>
                      <a:off x="25081065" y="17137126"/>
                      <a:ext cx="407073" cy="1359015"/>
                    </a:xfrm>
                    <a:prstGeom prst="rect">
                      <a:avLst/>
                    </a:prstGeom>
                  </p:spPr>
                </p:pic>
                <p:sp>
                  <p:nvSpPr>
                    <p:cNvPr id="225" name="TextBox 224">
                      <a:extLst>
                        <a:ext uri="{FF2B5EF4-FFF2-40B4-BE49-F238E27FC236}">
                          <a16:creationId xmlns:a16="http://schemas.microsoft.com/office/drawing/2014/main" id="{893CB49D-3EAE-4427-8210-67BE8A87A526}"/>
                        </a:ext>
                      </a:extLst>
                    </p:cNvPr>
                    <p:cNvSpPr txBox="1"/>
                    <p:nvPr/>
                  </p:nvSpPr>
                  <p:spPr>
                    <a:xfrm>
                      <a:off x="24981497" y="16531086"/>
                      <a:ext cx="2426531" cy="5207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Carbon stock</a:t>
                      </a:r>
                    </a:p>
                    <a:p>
                      <a:r>
                        <a:rPr lang="en-US" sz="1600">
                          <a:solidFill>
                            <a:schemeClr val="tx1">
                              <a:lumMod val="75000"/>
                              <a:lumOff val="25000"/>
                            </a:schemeClr>
                          </a:solidFill>
                          <a:latin typeface="Garamond"/>
                        </a:rPr>
                        <a:t>(kg/</a:t>
                      </a:r>
                      <a:r>
                        <a:rPr lang="en-US" sz="1600">
                          <a:solidFill>
                            <a:schemeClr val="tx1">
                              <a:lumMod val="75000"/>
                              <a:lumOff val="25000"/>
                            </a:schemeClr>
                          </a:solidFill>
                          <a:latin typeface="Garamond"/>
                          <a:ea typeface="+mn-lt"/>
                          <a:cs typeface="+mn-lt"/>
                        </a:rPr>
                        <a:t>m</a:t>
                      </a:r>
                      <a:r>
                        <a:rPr lang="en-US" sz="1600" baseline="30000">
                          <a:solidFill>
                            <a:schemeClr val="tx1">
                              <a:lumMod val="75000"/>
                              <a:lumOff val="25000"/>
                            </a:schemeClr>
                          </a:solidFill>
                          <a:latin typeface="Garamond"/>
                          <a:ea typeface="+mn-lt"/>
                          <a:cs typeface="+mn-lt"/>
                        </a:rPr>
                        <a:t>2</a:t>
                      </a:r>
                      <a:r>
                        <a:rPr lang="en-US" sz="1600">
                          <a:solidFill>
                            <a:schemeClr val="tx1">
                              <a:lumMod val="75000"/>
                              <a:lumOff val="25000"/>
                            </a:schemeClr>
                          </a:solidFill>
                          <a:latin typeface="Garamond"/>
                        </a:rPr>
                        <a:t>)</a:t>
                      </a:r>
                    </a:p>
                  </p:txBody>
                </p:sp>
              </p:grpSp>
              <p:sp>
                <p:nvSpPr>
                  <p:cNvPr id="222" name="TextBox 1">
                    <a:extLst>
                      <a:ext uri="{FF2B5EF4-FFF2-40B4-BE49-F238E27FC236}">
                        <a16:creationId xmlns:a16="http://schemas.microsoft.com/office/drawing/2014/main" id="{4EBE0385-84E9-424E-B087-558752FC2D2C}"/>
                      </a:ext>
                    </a:extLst>
                  </p:cNvPr>
                  <p:cNvSpPr txBox="1"/>
                  <p:nvPr/>
                </p:nvSpPr>
                <p:spPr>
                  <a:xfrm>
                    <a:off x="19551762" y="20511953"/>
                    <a:ext cx="5336086" cy="575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solidFill>
                          <a:schemeClr val="tx1">
                            <a:lumMod val="75000"/>
                            <a:lumOff val="25000"/>
                          </a:schemeClr>
                        </a:solidFill>
                        <a:latin typeface="Garamond"/>
                      </a:rPr>
                      <a:t>Fig. 5. </a:t>
                    </a:r>
                    <a:r>
                      <a:rPr lang="en-US">
                        <a:solidFill>
                          <a:schemeClr val="tx1">
                            <a:lumMod val="75000"/>
                            <a:lumOff val="25000"/>
                          </a:schemeClr>
                        </a:solidFill>
                        <a:latin typeface="Garamond"/>
                      </a:rPr>
                      <a:t>PAACET cropland carbon stock estimates near Modesto, California in 2021.</a:t>
                    </a:r>
                  </a:p>
                </p:txBody>
              </p:sp>
            </p:grpSp>
          </p:grpSp>
        </p:grpSp>
        <p:grpSp>
          <p:nvGrpSpPr>
            <p:cNvPr id="197" name="Group 196">
              <a:extLst>
                <a:ext uri="{FF2B5EF4-FFF2-40B4-BE49-F238E27FC236}">
                  <a16:creationId xmlns:a16="http://schemas.microsoft.com/office/drawing/2014/main" id="{53E25845-ED50-48B5-B293-7FEB39C036F5}"/>
                </a:ext>
              </a:extLst>
            </p:cNvPr>
            <p:cNvGrpSpPr/>
            <p:nvPr/>
          </p:nvGrpSpPr>
          <p:grpSpPr>
            <a:xfrm>
              <a:off x="11892723" y="10568585"/>
              <a:ext cx="13204737" cy="4946192"/>
              <a:chOff x="11892723" y="10568585"/>
              <a:chExt cx="13204737" cy="4946192"/>
            </a:xfrm>
          </p:grpSpPr>
          <p:grpSp>
            <p:nvGrpSpPr>
              <p:cNvPr id="198" name="Group 197">
                <a:extLst>
                  <a:ext uri="{FF2B5EF4-FFF2-40B4-BE49-F238E27FC236}">
                    <a16:creationId xmlns:a16="http://schemas.microsoft.com/office/drawing/2014/main" id="{E196C0C6-C9B7-4F70-8B13-524EC08619D8}"/>
                  </a:ext>
                </a:extLst>
              </p:cNvPr>
              <p:cNvGrpSpPr/>
              <p:nvPr/>
            </p:nvGrpSpPr>
            <p:grpSpPr>
              <a:xfrm>
                <a:off x="11892723" y="10568585"/>
                <a:ext cx="6386154" cy="4946192"/>
                <a:chOff x="12901055" y="10793685"/>
                <a:chExt cx="6056806" cy="4412761"/>
              </a:xfrm>
            </p:grpSpPr>
            <p:grpSp>
              <p:nvGrpSpPr>
                <p:cNvPr id="200" name="Group 199">
                  <a:extLst>
                    <a:ext uri="{FF2B5EF4-FFF2-40B4-BE49-F238E27FC236}">
                      <a16:creationId xmlns:a16="http://schemas.microsoft.com/office/drawing/2014/main" id="{7C6522A7-0BDC-4EC7-817D-88BFCA6B4234}"/>
                    </a:ext>
                  </a:extLst>
                </p:cNvPr>
                <p:cNvGrpSpPr/>
                <p:nvPr/>
              </p:nvGrpSpPr>
              <p:grpSpPr>
                <a:xfrm>
                  <a:off x="12901055" y="10793685"/>
                  <a:ext cx="6056806" cy="3955820"/>
                  <a:chOff x="12536829" y="11752175"/>
                  <a:chExt cx="6056806" cy="3955820"/>
                </a:xfrm>
              </p:grpSpPr>
              <p:sp>
                <p:nvSpPr>
                  <p:cNvPr id="202" name="TextBox 201">
                    <a:extLst>
                      <a:ext uri="{FF2B5EF4-FFF2-40B4-BE49-F238E27FC236}">
                        <a16:creationId xmlns:a16="http://schemas.microsoft.com/office/drawing/2014/main" id="{90AB700E-641E-488B-A54F-35BDE2DD1CAF}"/>
                      </a:ext>
                    </a:extLst>
                  </p:cNvPr>
                  <p:cNvSpPr txBox="1"/>
                  <p:nvPr/>
                </p:nvSpPr>
                <p:spPr>
                  <a:xfrm>
                    <a:off x="14322673" y="11752175"/>
                    <a:ext cx="2884918" cy="3562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Garamond"/>
                      </a:rPr>
                      <a:t>Mean Age by Crop Type</a:t>
                    </a:r>
                  </a:p>
                </p:txBody>
              </p:sp>
              <p:grpSp>
                <p:nvGrpSpPr>
                  <p:cNvPr id="203" name="Group 202">
                    <a:extLst>
                      <a:ext uri="{FF2B5EF4-FFF2-40B4-BE49-F238E27FC236}">
                        <a16:creationId xmlns:a16="http://schemas.microsoft.com/office/drawing/2014/main" id="{B0A53BDF-06F0-4C5F-B0F4-1CD149585A68}"/>
                      </a:ext>
                    </a:extLst>
                  </p:cNvPr>
                  <p:cNvGrpSpPr/>
                  <p:nvPr/>
                </p:nvGrpSpPr>
                <p:grpSpPr>
                  <a:xfrm>
                    <a:off x="12936625" y="12117612"/>
                    <a:ext cx="5657010" cy="3590383"/>
                    <a:chOff x="12936625" y="12117612"/>
                    <a:chExt cx="5657010" cy="3590383"/>
                  </a:xfrm>
                </p:grpSpPr>
                <p:pic>
                  <p:nvPicPr>
                    <p:cNvPr id="214" name="Picture 67" descr="Chart, bar chart&#10;&#10;Description automatically generated">
                      <a:extLst>
                        <a:ext uri="{FF2B5EF4-FFF2-40B4-BE49-F238E27FC236}">
                          <a16:creationId xmlns:a16="http://schemas.microsoft.com/office/drawing/2014/main" id="{EA21DF4A-C710-4528-BC94-5A8F211328FA}"/>
                        </a:ext>
                      </a:extLst>
                    </p:cNvPr>
                    <p:cNvPicPr>
                      <a:picLocks noChangeAspect="1"/>
                    </p:cNvPicPr>
                    <p:nvPr/>
                  </p:nvPicPr>
                  <p:blipFill>
                    <a:blip r:embed="rId16"/>
                    <a:stretch>
                      <a:fillRect/>
                    </a:stretch>
                  </p:blipFill>
                  <p:spPr>
                    <a:xfrm>
                      <a:off x="12936625" y="12117612"/>
                      <a:ext cx="5657010" cy="3292624"/>
                    </a:xfrm>
                    <a:prstGeom prst="rect">
                      <a:avLst/>
                    </a:prstGeom>
                  </p:spPr>
                </p:pic>
                <p:sp>
                  <p:nvSpPr>
                    <p:cNvPr id="215" name="TextBox 214">
                      <a:extLst>
                        <a:ext uri="{FF2B5EF4-FFF2-40B4-BE49-F238E27FC236}">
                          <a16:creationId xmlns:a16="http://schemas.microsoft.com/office/drawing/2014/main" id="{4CF40A11-4714-4217-A57C-3B22F419CB78}"/>
                        </a:ext>
                      </a:extLst>
                    </p:cNvPr>
                    <p:cNvSpPr txBox="1"/>
                    <p:nvPr/>
                  </p:nvSpPr>
                  <p:spPr>
                    <a:xfrm>
                      <a:off x="12957817" y="15406515"/>
                      <a:ext cx="5614583"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Garamond"/>
                        </a:rPr>
                        <a:t>   Grapes         Oranges        Pistachios        Walnuts         Almonds</a:t>
                      </a:r>
                    </a:p>
                  </p:txBody>
                </p:sp>
              </p:grpSp>
              <p:grpSp>
                <p:nvGrpSpPr>
                  <p:cNvPr id="204" name="Group 203">
                    <a:extLst>
                      <a:ext uri="{FF2B5EF4-FFF2-40B4-BE49-F238E27FC236}">
                        <a16:creationId xmlns:a16="http://schemas.microsoft.com/office/drawing/2014/main" id="{0DF305A1-CCD8-433D-865D-648B1A8B9FE3}"/>
                      </a:ext>
                    </a:extLst>
                  </p:cNvPr>
                  <p:cNvGrpSpPr/>
                  <p:nvPr/>
                </p:nvGrpSpPr>
                <p:grpSpPr>
                  <a:xfrm>
                    <a:off x="12536829" y="11960343"/>
                    <a:ext cx="441663" cy="3474983"/>
                    <a:chOff x="12536829" y="11960343"/>
                    <a:chExt cx="441663" cy="3474983"/>
                  </a:xfrm>
                </p:grpSpPr>
                <p:sp>
                  <p:nvSpPr>
                    <p:cNvPr id="205" name="TextBox 204">
                      <a:extLst>
                        <a:ext uri="{FF2B5EF4-FFF2-40B4-BE49-F238E27FC236}">
                          <a16:creationId xmlns:a16="http://schemas.microsoft.com/office/drawing/2014/main" id="{6376FF57-62E0-49B0-BD5A-7A15A49EBDD3}"/>
                        </a:ext>
                      </a:extLst>
                    </p:cNvPr>
                    <p:cNvSpPr txBox="1"/>
                    <p:nvPr/>
                  </p:nvSpPr>
                  <p:spPr>
                    <a:xfrm>
                      <a:off x="12662329" y="15133846"/>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0</a:t>
                      </a:r>
                    </a:p>
                  </p:txBody>
                </p:sp>
                <p:sp>
                  <p:nvSpPr>
                    <p:cNvPr id="206" name="TextBox 205">
                      <a:extLst>
                        <a:ext uri="{FF2B5EF4-FFF2-40B4-BE49-F238E27FC236}">
                          <a16:creationId xmlns:a16="http://schemas.microsoft.com/office/drawing/2014/main" id="{85BB68C0-ED89-4DDF-8770-4519F723FD36}"/>
                        </a:ext>
                      </a:extLst>
                    </p:cNvPr>
                    <p:cNvSpPr txBox="1"/>
                    <p:nvPr/>
                  </p:nvSpPr>
                  <p:spPr>
                    <a:xfrm>
                      <a:off x="12662329" y="14750449"/>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2</a:t>
                      </a:r>
                    </a:p>
                  </p:txBody>
                </p:sp>
                <p:sp>
                  <p:nvSpPr>
                    <p:cNvPr id="207" name="TextBox 206">
                      <a:extLst>
                        <a:ext uri="{FF2B5EF4-FFF2-40B4-BE49-F238E27FC236}">
                          <a16:creationId xmlns:a16="http://schemas.microsoft.com/office/drawing/2014/main" id="{E3C1C98E-18C7-45E8-BBB1-7C1EC98914C5}"/>
                        </a:ext>
                      </a:extLst>
                    </p:cNvPr>
                    <p:cNvSpPr txBox="1"/>
                    <p:nvPr/>
                  </p:nvSpPr>
                  <p:spPr>
                    <a:xfrm>
                      <a:off x="12662329" y="14367053"/>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4</a:t>
                      </a:r>
                    </a:p>
                  </p:txBody>
                </p:sp>
                <p:sp>
                  <p:nvSpPr>
                    <p:cNvPr id="208" name="TextBox 207">
                      <a:extLst>
                        <a:ext uri="{FF2B5EF4-FFF2-40B4-BE49-F238E27FC236}">
                          <a16:creationId xmlns:a16="http://schemas.microsoft.com/office/drawing/2014/main" id="{8C376584-1AF2-47DA-976C-F2CEB9E49BB0}"/>
                        </a:ext>
                      </a:extLst>
                    </p:cNvPr>
                    <p:cNvSpPr txBox="1"/>
                    <p:nvPr/>
                  </p:nvSpPr>
                  <p:spPr>
                    <a:xfrm>
                      <a:off x="12662329" y="13983658"/>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6</a:t>
                      </a:r>
                    </a:p>
                  </p:txBody>
                </p:sp>
                <p:sp>
                  <p:nvSpPr>
                    <p:cNvPr id="209" name="TextBox 208">
                      <a:extLst>
                        <a:ext uri="{FF2B5EF4-FFF2-40B4-BE49-F238E27FC236}">
                          <a16:creationId xmlns:a16="http://schemas.microsoft.com/office/drawing/2014/main" id="{8D250104-8287-4DA9-862B-0730BE3CE2EB}"/>
                        </a:ext>
                      </a:extLst>
                    </p:cNvPr>
                    <p:cNvSpPr txBox="1"/>
                    <p:nvPr/>
                  </p:nvSpPr>
                  <p:spPr>
                    <a:xfrm>
                      <a:off x="12662329" y="13581091"/>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8</a:t>
                      </a:r>
                    </a:p>
                  </p:txBody>
                </p:sp>
                <p:sp>
                  <p:nvSpPr>
                    <p:cNvPr id="210" name="TextBox 209">
                      <a:extLst>
                        <a:ext uri="{FF2B5EF4-FFF2-40B4-BE49-F238E27FC236}">
                          <a16:creationId xmlns:a16="http://schemas.microsoft.com/office/drawing/2014/main" id="{BE3A6C45-CFE9-4CD1-B749-782A72033EF3}"/>
                        </a:ext>
                      </a:extLst>
                    </p:cNvPr>
                    <p:cNvSpPr txBox="1"/>
                    <p:nvPr/>
                  </p:nvSpPr>
                  <p:spPr>
                    <a:xfrm>
                      <a:off x="12547310" y="13178524"/>
                      <a:ext cx="431182"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Garamond"/>
                        </a:rPr>
                        <a:t>10</a:t>
                      </a:r>
                    </a:p>
                  </p:txBody>
                </p:sp>
                <p:sp>
                  <p:nvSpPr>
                    <p:cNvPr id="211" name="TextBox 210">
                      <a:extLst>
                        <a:ext uri="{FF2B5EF4-FFF2-40B4-BE49-F238E27FC236}">
                          <a16:creationId xmlns:a16="http://schemas.microsoft.com/office/drawing/2014/main" id="{F7929737-146E-4F91-8B7B-4344E0211E0C}"/>
                        </a:ext>
                      </a:extLst>
                    </p:cNvPr>
                    <p:cNvSpPr txBox="1"/>
                    <p:nvPr/>
                  </p:nvSpPr>
                  <p:spPr>
                    <a:xfrm>
                      <a:off x="12547310" y="12756787"/>
                      <a:ext cx="431182"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12</a:t>
                      </a:r>
                    </a:p>
                  </p:txBody>
                </p:sp>
                <p:sp>
                  <p:nvSpPr>
                    <p:cNvPr id="212" name="TextBox 1">
                      <a:extLst>
                        <a:ext uri="{FF2B5EF4-FFF2-40B4-BE49-F238E27FC236}">
                          <a16:creationId xmlns:a16="http://schemas.microsoft.com/office/drawing/2014/main" id="{30975BA3-514B-4925-A98B-2895DBFC9289}"/>
                        </a:ext>
                      </a:extLst>
                    </p:cNvPr>
                    <p:cNvSpPr txBox="1"/>
                    <p:nvPr/>
                  </p:nvSpPr>
                  <p:spPr>
                    <a:xfrm>
                      <a:off x="12547310" y="12354222"/>
                      <a:ext cx="431182" cy="30148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Garamond"/>
                        </a:rPr>
                        <a:t>14</a:t>
                      </a:r>
                    </a:p>
                  </p:txBody>
                </p:sp>
                <p:sp>
                  <p:nvSpPr>
                    <p:cNvPr id="213" name="TextBox 1">
                      <a:extLst>
                        <a:ext uri="{FF2B5EF4-FFF2-40B4-BE49-F238E27FC236}">
                          <a16:creationId xmlns:a16="http://schemas.microsoft.com/office/drawing/2014/main" id="{7ACE81CB-EA2E-4205-9599-238ED9877EDC}"/>
                        </a:ext>
                      </a:extLst>
                    </p:cNvPr>
                    <p:cNvSpPr txBox="1"/>
                    <p:nvPr/>
                  </p:nvSpPr>
                  <p:spPr>
                    <a:xfrm>
                      <a:off x="12536829" y="11960343"/>
                      <a:ext cx="431181" cy="30148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Garamond"/>
                        </a:rPr>
                        <a:t>16</a:t>
                      </a:r>
                    </a:p>
                  </p:txBody>
                </p:sp>
              </p:grpSp>
            </p:grpSp>
            <p:sp>
              <p:nvSpPr>
                <p:cNvPr id="201" name="TextBox 200">
                  <a:extLst>
                    <a:ext uri="{FF2B5EF4-FFF2-40B4-BE49-F238E27FC236}">
                      <a16:creationId xmlns:a16="http://schemas.microsoft.com/office/drawing/2014/main" id="{F9F8A7D5-88D9-40A5-9B77-24F6B367A735}"/>
                    </a:ext>
                  </a:extLst>
                </p:cNvPr>
                <p:cNvSpPr txBox="1"/>
                <p:nvPr/>
              </p:nvSpPr>
              <p:spPr>
                <a:xfrm>
                  <a:off x="13541260" y="14867893"/>
                  <a:ext cx="5176149" cy="338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Garamond"/>
                    </a:rPr>
                    <a:t>Fig. 2. </a:t>
                  </a:r>
                  <a:r>
                    <a:rPr lang="en-US">
                      <a:solidFill>
                        <a:schemeClr val="tx1">
                          <a:lumMod val="75000"/>
                          <a:lumOff val="25000"/>
                        </a:schemeClr>
                      </a:solidFill>
                      <a:latin typeface="Garamond"/>
                    </a:rPr>
                    <a:t>Distribution of mean age by crop type in 2021. </a:t>
                  </a:r>
                  <a:endParaRPr lang="en-US" b="1">
                    <a:solidFill>
                      <a:schemeClr val="tx1">
                        <a:lumMod val="75000"/>
                        <a:lumOff val="25000"/>
                      </a:schemeClr>
                    </a:solidFill>
                  </a:endParaRPr>
                </a:p>
              </p:txBody>
            </p:sp>
          </p:grpSp>
          <p:sp>
            <p:nvSpPr>
              <p:cNvPr id="199" name="TextBox 198">
                <a:extLst>
                  <a:ext uri="{FF2B5EF4-FFF2-40B4-BE49-F238E27FC236}">
                    <a16:creationId xmlns:a16="http://schemas.microsoft.com/office/drawing/2014/main" id="{1F6A6DCE-9C48-4933-9CAC-4CBF7BFE3960}"/>
                  </a:ext>
                </a:extLst>
              </p:cNvPr>
              <p:cNvSpPr txBox="1"/>
              <p:nvPr/>
            </p:nvSpPr>
            <p:spPr>
              <a:xfrm>
                <a:off x="19267493" y="15132646"/>
                <a:ext cx="5829967" cy="368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Garamond"/>
                  </a:rPr>
                  <a:t>Fig. 3. </a:t>
                </a:r>
                <a:r>
                  <a:rPr lang="en-US" dirty="0">
                    <a:solidFill>
                      <a:schemeClr val="tx1">
                        <a:lumMod val="75000"/>
                        <a:lumOff val="25000"/>
                      </a:schemeClr>
                    </a:solidFill>
                    <a:latin typeface="Garamond"/>
                  </a:rPr>
                  <a:t>Distribution of carbon stock by crop type in 2021. </a:t>
                </a:r>
                <a:endParaRPr lang="en-US" b="1" dirty="0">
                  <a:solidFill>
                    <a:schemeClr val="tx1">
                      <a:lumMod val="75000"/>
                      <a:lumOff val="25000"/>
                    </a:schemeClr>
                  </a:solidFill>
                </a:endParaRPr>
              </a:p>
            </p:txBody>
          </p:sp>
        </p:grpSp>
      </p:grpSp>
      <p:grpSp>
        <p:nvGrpSpPr>
          <p:cNvPr id="233" name="Group 232">
            <a:extLst>
              <a:ext uri="{FF2B5EF4-FFF2-40B4-BE49-F238E27FC236}">
                <a16:creationId xmlns:a16="http://schemas.microsoft.com/office/drawing/2014/main" id="{E3ED71D2-4A81-4B13-BFF9-A4C4F9EBA3A0}"/>
              </a:ext>
            </a:extLst>
          </p:cNvPr>
          <p:cNvGrpSpPr/>
          <p:nvPr/>
        </p:nvGrpSpPr>
        <p:grpSpPr>
          <a:xfrm>
            <a:off x="12237780" y="5581809"/>
            <a:ext cx="12845334" cy="4109566"/>
            <a:chOff x="11953196" y="5590385"/>
            <a:chExt cx="15466714" cy="4609207"/>
          </a:xfrm>
        </p:grpSpPr>
        <p:grpSp>
          <p:nvGrpSpPr>
            <p:cNvPr id="234" name="Group 233">
              <a:extLst>
                <a:ext uri="{FF2B5EF4-FFF2-40B4-BE49-F238E27FC236}">
                  <a16:creationId xmlns:a16="http://schemas.microsoft.com/office/drawing/2014/main" id="{AA3E9322-05A0-4676-B29F-C75C10097555}"/>
                </a:ext>
              </a:extLst>
            </p:cNvPr>
            <p:cNvGrpSpPr/>
            <p:nvPr/>
          </p:nvGrpSpPr>
          <p:grpSpPr>
            <a:xfrm>
              <a:off x="11953196" y="5603487"/>
              <a:ext cx="3548332" cy="3514127"/>
              <a:chOff x="12919495" y="5517882"/>
              <a:chExt cx="3548332" cy="3514127"/>
            </a:xfrm>
          </p:grpSpPr>
          <p:pic>
            <p:nvPicPr>
              <p:cNvPr id="255" name="Picture 40" descr="Shape, square&#10;&#10;Description automatically generated">
                <a:extLst>
                  <a:ext uri="{FF2B5EF4-FFF2-40B4-BE49-F238E27FC236}">
                    <a16:creationId xmlns:a16="http://schemas.microsoft.com/office/drawing/2014/main" id="{4928514B-6080-4529-A77C-C34BE08FA30A}"/>
                  </a:ext>
                </a:extLst>
              </p:cNvPr>
              <p:cNvPicPr>
                <a:picLocks noChangeAspect="1"/>
              </p:cNvPicPr>
              <p:nvPr/>
            </p:nvPicPr>
            <p:blipFill>
              <a:blip r:embed="rId17"/>
              <a:stretch>
                <a:fillRect/>
              </a:stretch>
            </p:blipFill>
            <p:spPr>
              <a:xfrm>
                <a:off x="12919495" y="5517882"/>
                <a:ext cx="3433312" cy="3514127"/>
              </a:xfrm>
              <a:prstGeom prst="rect">
                <a:avLst/>
              </a:prstGeom>
            </p:spPr>
          </p:pic>
          <p:sp>
            <p:nvSpPr>
              <p:cNvPr id="256" name="TextBox 255">
                <a:extLst>
                  <a:ext uri="{FF2B5EF4-FFF2-40B4-BE49-F238E27FC236}">
                    <a16:creationId xmlns:a16="http://schemas.microsoft.com/office/drawing/2014/main" id="{82E9D234-1D63-4262-BC02-46C934501867}"/>
                  </a:ext>
                </a:extLst>
              </p:cNvPr>
              <p:cNvSpPr txBox="1"/>
              <p:nvPr/>
            </p:nvSpPr>
            <p:spPr>
              <a:xfrm>
                <a:off x="13185327" y="5703021"/>
                <a:ext cx="2971295" cy="932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Garamond"/>
                  </a:rPr>
                  <a:t>Time series stack</a:t>
                </a:r>
              </a:p>
              <a:p>
                <a:pPr algn="ctr"/>
                <a:r>
                  <a:rPr lang="en-US" sz="2400" b="1">
                    <a:solidFill>
                      <a:schemeClr val="bg1"/>
                    </a:solidFill>
                    <a:latin typeface="Garamond"/>
                  </a:rPr>
                  <a:t>Landsat 5, 7, &amp; 8</a:t>
                </a:r>
              </a:p>
            </p:txBody>
          </p:sp>
          <p:pic>
            <p:nvPicPr>
              <p:cNvPr id="257" name="Picture 53" descr="A picture containing text, mirror, screenshot&#10;&#10;Description automatically generated">
                <a:extLst>
                  <a:ext uri="{FF2B5EF4-FFF2-40B4-BE49-F238E27FC236}">
                    <a16:creationId xmlns:a16="http://schemas.microsoft.com/office/drawing/2014/main" id="{F80BA111-EBF8-4C8E-B074-6BE9CD436DF8}"/>
                  </a:ext>
                </a:extLst>
              </p:cNvPr>
              <p:cNvPicPr>
                <a:picLocks noChangeAspect="1"/>
              </p:cNvPicPr>
              <p:nvPr/>
            </p:nvPicPr>
            <p:blipFill>
              <a:blip r:embed="rId18"/>
              <a:stretch>
                <a:fillRect/>
              </a:stretch>
            </p:blipFill>
            <p:spPr>
              <a:xfrm>
                <a:off x="13330867" y="6628382"/>
                <a:ext cx="1517890" cy="1024747"/>
              </a:xfrm>
              <a:prstGeom prst="rect">
                <a:avLst/>
              </a:prstGeom>
            </p:spPr>
          </p:pic>
          <p:pic>
            <p:nvPicPr>
              <p:cNvPr id="258" name="Picture 54" descr="A picture containing text, mirror, screenshot&#10;&#10;Description automatically generated">
                <a:extLst>
                  <a:ext uri="{FF2B5EF4-FFF2-40B4-BE49-F238E27FC236}">
                    <a16:creationId xmlns:a16="http://schemas.microsoft.com/office/drawing/2014/main" id="{AB019CF1-0D11-4326-B8F9-2DBD3A51E7CC}"/>
                  </a:ext>
                </a:extLst>
              </p:cNvPr>
              <p:cNvPicPr>
                <a:picLocks noChangeAspect="1"/>
              </p:cNvPicPr>
              <p:nvPr/>
            </p:nvPicPr>
            <p:blipFill>
              <a:blip r:embed="rId18"/>
              <a:stretch>
                <a:fillRect/>
              </a:stretch>
            </p:blipFill>
            <p:spPr>
              <a:xfrm>
                <a:off x="13522564" y="7050116"/>
                <a:ext cx="1498720" cy="1005578"/>
              </a:xfrm>
              <a:prstGeom prst="rect">
                <a:avLst/>
              </a:prstGeom>
            </p:spPr>
          </p:pic>
          <p:pic>
            <p:nvPicPr>
              <p:cNvPr id="259" name="Picture 80" descr="A picture containing text, mirror, screenshot&#10;&#10;Description automatically generated">
                <a:extLst>
                  <a:ext uri="{FF2B5EF4-FFF2-40B4-BE49-F238E27FC236}">
                    <a16:creationId xmlns:a16="http://schemas.microsoft.com/office/drawing/2014/main" id="{6559DB49-1DC1-4E58-8A73-DFC0E4C10A95}"/>
                  </a:ext>
                </a:extLst>
              </p:cNvPr>
              <p:cNvPicPr>
                <a:picLocks noChangeAspect="1"/>
              </p:cNvPicPr>
              <p:nvPr/>
            </p:nvPicPr>
            <p:blipFill>
              <a:blip r:embed="rId18"/>
              <a:stretch>
                <a:fillRect/>
              </a:stretch>
            </p:blipFill>
            <p:spPr>
              <a:xfrm>
                <a:off x="13810113" y="7356835"/>
                <a:ext cx="1652078" cy="1082256"/>
              </a:xfrm>
              <a:prstGeom prst="rect">
                <a:avLst/>
              </a:prstGeom>
            </p:spPr>
          </p:pic>
          <p:sp>
            <p:nvSpPr>
              <p:cNvPr id="260" name="TextBox 259">
                <a:extLst>
                  <a:ext uri="{FF2B5EF4-FFF2-40B4-BE49-F238E27FC236}">
                    <a16:creationId xmlns:a16="http://schemas.microsoft.com/office/drawing/2014/main" id="{6E097078-4681-4E2B-BD50-61632E24A4E2}"/>
                  </a:ext>
                </a:extLst>
              </p:cNvPr>
              <p:cNvSpPr txBox="1"/>
              <p:nvPr/>
            </p:nvSpPr>
            <p:spPr>
              <a:xfrm>
                <a:off x="13724627" y="6653362"/>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Garamond"/>
                  </a:rPr>
                  <a:t>1984</a:t>
                </a:r>
              </a:p>
            </p:txBody>
          </p:sp>
          <p:pic>
            <p:nvPicPr>
              <p:cNvPr id="261" name="Picture 80" descr="A picture containing text, mirror, screenshot&#10;&#10;Description automatically generated">
                <a:extLst>
                  <a:ext uri="{FF2B5EF4-FFF2-40B4-BE49-F238E27FC236}">
                    <a16:creationId xmlns:a16="http://schemas.microsoft.com/office/drawing/2014/main" id="{21086945-6734-4ED9-BC2C-2FB288D977DC}"/>
                  </a:ext>
                </a:extLst>
              </p:cNvPr>
              <p:cNvPicPr>
                <a:picLocks noChangeAspect="1"/>
              </p:cNvPicPr>
              <p:nvPr/>
            </p:nvPicPr>
            <p:blipFill>
              <a:blip r:embed="rId18"/>
              <a:stretch>
                <a:fillRect/>
              </a:stretch>
            </p:blipFill>
            <p:spPr>
              <a:xfrm>
                <a:off x="14078491" y="7644383"/>
                <a:ext cx="1920454" cy="1235614"/>
              </a:xfrm>
              <a:prstGeom prst="rect">
                <a:avLst/>
              </a:prstGeom>
            </p:spPr>
          </p:pic>
          <p:sp>
            <p:nvSpPr>
              <p:cNvPr id="262" name="TextBox 261">
                <a:extLst>
                  <a:ext uri="{FF2B5EF4-FFF2-40B4-BE49-F238E27FC236}">
                    <a16:creationId xmlns:a16="http://schemas.microsoft.com/office/drawing/2014/main" id="{037AE83A-9995-4380-BCC2-025143E0AA63}"/>
                  </a:ext>
                </a:extLst>
              </p:cNvPr>
              <p:cNvSpPr txBox="1"/>
              <p:nvPr/>
            </p:nvSpPr>
            <p:spPr>
              <a:xfrm>
                <a:off x="13667117" y="7650193"/>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Garamond"/>
                  </a:rPr>
                  <a:t>2021</a:t>
                </a:r>
              </a:p>
            </p:txBody>
          </p:sp>
          <mc:AlternateContent xmlns:mc="http://schemas.openxmlformats.org/markup-compatibility/2006" xmlns:a14="http://schemas.microsoft.com/office/drawing/2010/main">
            <mc:Choice Requires="a14">
              <p:sp>
                <p:nvSpPr>
                  <p:cNvPr id="263" name="TextBox 262">
                    <a:extLst>
                      <a:ext uri="{FF2B5EF4-FFF2-40B4-BE49-F238E27FC236}">
                        <a16:creationId xmlns:a16="http://schemas.microsoft.com/office/drawing/2014/main" id="{971C9530-D986-425E-B411-27502D8D18F4}"/>
                      </a:ext>
                    </a:extLst>
                  </p:cNvPr>
                  <p:cNvSpPr txBox="1"/>
                  <p:nvPr/>
                </p:nvSpPr>
                <p:spPr>
                  <a:xfrm>
                    <a:off x="13667118" y="8052759"/>
                    <a:ext cx="2743200" cy="6558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latin typeface="Garamond"/>
                      </a:rPr>
                      <a:t>Max NDVI </a:t>
                    </a:r>
                    <a14:m>
                      <m:oMath xmlns:m="http://schemas.openxmlformats.org/officeDocument/2006/math">
                        <m:r>
                          <a:rPr lang="en-US" sz="1600" b="1" i="1" smtClean="0">
                            <a:latin typeface="Cambria Math" panose="02040503050406030204" pitchFamily="18" charset="0"/>
                          </a:rPr>
                          <m:t>𝒙</m:t>
                        </m:r>
                        <m:r>
                          <a:rPr lang="en-US" sz="1600" b="1" i="1" baseline="-25000" smtClean="0">
                            <a:latin typeface="Cambria Math" panose="02040503050406030204" pitchFamily="18" charset="0"/>
                          </a:rPr>
                          <m:t>𝒊</m:t>
                        </m:r>
                        <m:r>
                          <a:rPr lang="el-GR" sz="1600" b="1" i="1" smtClean="0">
                            <a:latin typeface="Cambria Math" panose="02040503050406030204" pitchFamily="18" charset="0"/>
                          </a:rPr>
                          <m:t> </m:t>
                        </m:r>
                      </m:oMath>
                    </a14:m>
                    <a:endParaRPr lang="en-US" sz="1600" b="1">
                      <a:latin typeface="Garamond"/>
                    </a:endParaRPr>
                  </a:p>
                  <a:p>
                    <a:pPr algn="ctr"/>
                    <a:r>
                      <a:rPr lang="en-US" sz="1600" b="1">
                        <a:latin typeface="Garamond"/>
                      </a:rPr>
                      <a:t>(by orchard type)</a:t>
                    </a:r>
                  </a:p>
                </p:txBody>
              </p:sp>
            </mc:Choice>
            <mc:Fallback xmlns="">
              <p:sp>
                <p:nvSpPr>
                  <p:cNvPr id="92" name="TextBox 91">
                    <a:extLst>
                      <a:ext uri="{FF2B5EF4-FFF2-40B4-BE49-F238E27FC236}">
                        <a16:creationId xmlns:a16="http://schemas.microsoft.com/office/drawing/2014/main" id="{BCDDF2AB-181B-8A2D-DC41-7DEEDD4B46BB}"/>
                      </a:ext>
                    </a:extLst>
                  </p:cNvPr>
                  <p:cNvSpPr txBox="1">
                    <a:spLocks noRot="1" noChangeAspect="1" noMove="1" noResize="1" noEditPoints="1" noAdjustHandles="1" noChangeArrowheads="1" noChangeShapeType="1" noTextEdit="1"/>
                  </p:cNvSpPr>
                  <p:nvPr/>
                </p:nvSpPr>
                <p:spPr>
                  <a:xfrm>
                    <a:off x="13667118" y="8052759"/>
                    <a:ext cx="2743200" cy="655872"/>
                  </a:xfrm>
                  <a:prstGeom prst="rect">
                    <a:avLst/>
                  </a:prstGeom>
                  <a:blipFill>
                    <a:blip r:embed="rId20"/>
                    <a:stretch>
                      <a:fillRect t="-2083" b="-13542"/>
                    </a:stretch>
                  </a:blipFill>
                </p:spPr>
                <p:txBody>
                  <a:bodyPr/>
                  <a:lstStyle/>
                  <a:p>
                    <a:r>
                      <a:rPr lang="en-US">
                        <a:noFill/>
                      </a:rPr>
                      <a:t> </a:t>
                    </a:r>
                  </a:p>
                </p:txBody>
              </p:sp>
            </mc:Fallback>
          </mc:AlternateContent>
        </p:grpSp>
        <p:pic>
          <p:nvPicPr>
            <p:cNvPr id="235" name="Picture 102" descr="A picture containing text, mirror, screenshot&#10;&#10;Description automatically generated">
              <a:extLst>
                <a:ext uri="{FF2B5EF4-FFF2-40B4-BE49-F238E27FC236}">
                  <a16:creationId xmlns:a16="http://schemas.microsoft.com/office/drawing/2014/main" id="{38FAB6F1-25D4-4696-937D-5BF8DAFE754E}"/>
                </a:ext>
              </a:extLst>
            </p:cNvPr>
            <p:cNvPicPr>
              <a:picLocks noChangeAspect="1"/>
            </p:cNvPicPr>
            <p:nvPr/>
          </p:nvPicPr>
          <p:blipFill>
            <a:blip r:embed="rId18"/>
            <a:stretch>
              <a:fillRect/>
            </a:stretch>
          </p:blipFill>
          <p:spPr>
            <a:xfrm>
              <a:off x="24921568" y="6575457"/>
              <a:ext cx="2495550" cy="1657350"/>
            </a:xfrm>
            <a:prstGeom prst="rect">
              <a:avLst/>
            </a:prstGeom>
          </p:spPr>
        </p:pic>
        <p:grpSp>
          <p:nvGrpSpPr>
            <p:cNvPr id="236" name="Group 235">
              <a:extLst>
                <a:ext uri="{FF2B5EF4-FFF2-40B4-BE49-F238E27FC236}">
                  <a16:creationId xmlns:a16="http://schemas.microsoft.com/office/drawing/2014/main" id="{98613932-26C0-42F9-981D-8AD7BD828A44}"/>
                </a:ext>
              </a:extLst>
            </p:cNvPr>
            <p:cNvGrpSpPr/>
            <p:nvPr/>
          </p:nvGrpSpPr>
          <p:grpSpPr>
            <a:xfrm>
              <a:off x="15840872" y="5590385"/>
              <a:ext cx="2495550" cy="3785198"/>
              <a:chOff x="16474716" y="5574042"/>
              <a:chExt cx="2495550" cy="3785198"/>
            </a:xfrm>
          </p:grpSpPr>
          <p:grpSp>
            <p:nvGrpSpPr>
              <p:cNvPr id="249" name="Group 248">
                <a:extLst>
                  <a:ext uri="{FF2B5EF4-FFF2-40B4-BE49-F238E27FC236}">
                    <a16:creationId xmlns:a16="http://schemas.microsoft.com/office/drawing/2014/main" id="{B9F15DFD-A8C4-43E2-B9C7-5E7387C571AE}"/>
                  </a:ext>
                </a:extLst>
              </p:cNvPr>
              <p:cNvGrpSpPr/>
              <p:nvPr/>
            </p:nvGrpSpPr>
            <p:grpSpPr>
              <a:xfrm>
                <a:off x="16474716" y="5574042"/>
                <a:ext cx="2495550" cy="1657350"/>
                <a:chOff x="16474716" y="5574042"/>
                <a:chExt cx="2495550" cy="1657350"/>
              </a:xfrm>
            </p:grpSpPr>
            <p:pic>
              <p:nvPicPr>
                <p:cNvPr id="253" name="Picture 98" descr="A picture containing text, mirror, screenshot&#10;&#10;Description automatically generated">
                  <a:extLst>
                    <a:ext uri="{FF2B5EF4-FFF2-40B4-BE49-F238E27FC236}">
                      <a16:creationId xmlns:a16="http://schemas.microsoft.com/office/drawing/2014/main" id="{9F36E77E-7066-428B-B2D0-0223B678F6D1}"/>
                    </a:ext>
                  </a:extLst>
                </p:cNvPr>
                <p:cNvPicPr>
                  <a:picLocks noChangeAspect="1"/>
                </p:cNvPicPr>
                <p:nvPr/>
              </p:nvPicPr>
              <p:blipFill>
                <a:blip r:embed="rId18"/>
                <a:stretch>
                  <a:fillRect/>
                </a:stretch>
              </p:blipFill>
              <p:spPr>
                <a:xfrm>
                  <a:off x="16474716" y="5574042"/>
                  <a:ext cx="2495550" cy="1657350"/>
                </a:xfrm>
                <a:prstGeom prst="rect">
                  <a:avLst/>
                </a:prstGeom>
              </p:spPr>
            </p:pic>
            <p:sp>
              <p:nvSpPr>
                <p:cNvPr id="254" name="TextBox 253">
                  <a:extLst>
                    <a:ext uri="{FF2B5EF4-FFF2-40B4-BE49-F238E27FC236}">
                      <a16:creationId xmlns:a16="http://schemas.microsoft.com/office/drawing/2014/main" id="{7E27D29B-6750-4736-9DA9-0F62996BFFB9}"/>
                    </a:ext>
                  </a:extLst>
                </p:cNvPr>
                <p:cNvSpPr txBox="1"/>
                <p:nvPr/>
              </p:nvSpPr>
              <p:spPr>
                <a:xfrm>
                  <a:off x="16542589" y="5636728"/>
                  <a:ext cx="2359803" cy="14153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Garamond"/>
                    </a:rPr>
                    <a:t>Mean </a:t>
                  </a:r>
                  <a:r>
                    <a:rPr lang="en-US" sz="2800" b="1">
                      <a:latin typeface="Garamond"/>
                      <a:ea typeface="+mn-lt"/>
                      <a:cs typeface="+mn-lt"/>
                    </a:rPr>
                    <a:t>μ</a:t>
                  </a:r>
                  <a:endParaRPr lang="en-US" sz="2800" b="1">
                    <a:latin typeface="Garamond"/>
                  </a:endParaRPr>
                </a:p>
                <a:p>
                  <a:pPr algn="ctr"/>
                  <a:r>
                    <a:rPr lang="en-US" sz="1600" b="1">
                      <a:latin typeface="Garamond"/>
                    </a:rPr>
                    <a:t> (of max NDVI values over 37 years of study period)</a:t>
                  </a:r>
                </a:p>
              </p:txBody>
            </p:sp>
          </p:grpSp>
          <p:grpSp>
            <p:nvGrpSpPr>
              <p:cNvPr id="250" name="Group 249">
                <a:extLst>
                  <a:ext uri="{FF2B5EF4-FFF2-40B4-BE49-F238E27FC236}">
                    <a16:creationId xmlns:a16="http://schemas.microsoft.com/office/drawing/2014/main" id="{5E933E45-9146-49BB-B59D-A4F196D75309}"/>
                  </a:ext>
                </a:extLst>
              </p:cNvPr>
              <p:cNvGrpSpPr/>
              <p:nvPr/>
            </p:nvGrpSpPr>
            <p:grpSpPr>
              <a:xfrm>
                <a:off x="16474716" y="7701890"/>
                <a:ext cx="2495550" cy="1657350"/>
                <a:chOff x="16474716" y="7701890"/>
                <a:chExt cx="2495550" cy="1657350"/>
              </a:xfrm>
            </p:grpSpPr>
            <p:pic>
              <p:nvPicPr>
                <p:cNvPr id="251" name="Picture 99" descr="A picture containing text, mirror, screenshot&#10;&#10;Description automatically generated">
                  <a:extLst>
                    <a:ext uri="{FF2B5EF4-FFF2-40B4-BE49-F238E27FC236}">
                      <a16:creationId xmlns:a16="http://schemas.microsoft.com/office/drawing/2014/main" id="{5FF85E13-0C2B-4CDD-A0EB-39CEF415222F}"/>
                    </a:ext>
                  </a:extLst>
                </p:cNvPr>
                <p:cNvPicPr>
                  <a:picLocks noChangeAspect="1"/>
                </p:cNvPicPr>
                <p:nvPr/>
              </p:nvPicPr>
              <p:blipFill>
                <a:blip r:embed="rId18"/>
                <a:stretch>
                  <a:fillRect/>
                </a:stretch>
              </p:blipFill>
              <p:spPr>
                <a:xfrm>
                  <a:off x="16474716" y="7701890"/>
                  <a:ext cx="2495550" cy="1657350"/>
                </a:xfrm>
                <a:prstGeom prst="rect">
                  <a:avLst/>
                </a:prstGeom>
              </p:spPr>
            </p:pic>
            <p:sp>
              <p:nvSpPr>
                <p:cNvPr id="252" name="TextBox 251">
                  <a:extLst>
                    <a:ext uri="{FF2B5EF4-FFF2-40B4-BE49-F238E27FC236}">
                      <a16:creationId xmlns:a16="http://schemas.microsoft.com/office/drawing/2014/main" id="{A7A3581E-CBB1-490D-9E94-08DB68D3DB9F}"/>
                    </a:ext>
                  </a:extLst>
                </p:cNvPr>
                <p:cNvSpPr txBox="1"/>
                <p:nvPr/>
              </p:nvSpPr>
              <p:spPr>
                <a:xfrm>
                  <a:off x="16580929" y="7761056"/>
                  <a:ext cx="2283125"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Garamond"/>
                    </a:rPr>
                    <a:t>Std </a:t>
                  </a:r>
                  <a:r>
                    <a:rPr lang="en-US" sz="2800" b="1">
                      <a:latin typeface="Garamond"/>
                      <a:ea typeface="+mn-lt"/>
                      <a:cs typeface="+mn-lt"/>
                    </a:rPr>
                    <a:t>σ</a:t>
                  </a:r>
                  <a:endParaRPr lang="en-US" sz="2800" b="1">
                    <a:latin typeface="Garamond"/>
                  </a:endParaRPr>
                </a:p>
                <a:p>
                  <a:pPr algn="ctr"/>
                  <a:r>
                    <a:rPr lang="en-US" sz="1600" b="1">
                      <a:latin typeface="Garamond"/>
                    </a:rPr>
                    <a:t>(of max NDVI values over 37 years of study period)</a:t>
                  </a:r>
                </a:p>
              </p:txBody>
            </p:sp>
          </p:grpSp>
        </p:grpSp>
        <p:grpSp>
          <p:nvGrpSpPr>
            <p:cNvPr id="237" name="Group 236">
              <a:extLst>
                <a:ext uri="{FF2B5EF4-FFF2-40B4-BE49-F238E27FC236}">
                  <a16:creationId xmlns:a16="http://schemas.microsoft.com/office/drawing/2014/main" id="{3E6892F3-C95C-42E2-A194-907DDAA344C6}"/>
                </a:ext>
              </a:extLst>
            </p:cNvPr>
            <p:cNvGrpSpPr/>
            <p:nvPr/>
          </p:nvGrpSpPr>
          <p:grpSpPr>
            <a:xfrm>
              <a:off x="18852807" y="6575457"/>
              <a:ext cx="2495550" cy="1657350"/>
              <a:chOff x="19386687" y="6559659"/>
              <a:chExt cx="2495550" cy="1657350"/>
            </a:xfrm>
          </p:grpSpPr>
          <p:pic>
            <p:nvPicPr>
              <p:cNvPr id="247" name="Picture 100" descr="A picture containing text, mirror, screenshot&#10;&#10;Description automatically generated">
                <a:extLst>
                  <a:ext uri="{FF2B5EF4-FFF2-40B4-BE49-F238E27FC236}">
                    <a16:creationId xmlns:a16="http://schemas.microsoft.com/office/drawing/2014/main" id="{22AA9AC2-1F6B-4C22-A9D6-E7507635E040}"/>
                  </a:ext>
                </a:extLst>
              </p:cNvPr>
              <p:cNvPicPr>
                <a:picLocks noChangeAspect="1"/>
              </p:cNvPicPr>
              <p:nvPr/>
            </p:nvPicPr>
            <p:blipFill>
              <a:blip r:embed="rId18"/>
              <a:stretch>
                <a:fillRect/>
              </a:stretch>
            </p:blipFill>
            <p:spPr>
              <a:xfrm>
                <a:off x="19386687" y="6559659"/>
                <a:ext cx="2495550" cy="1657350"/>
              </a:xfrm>
              <a:prstGeom prst="rect">
                <a:avLst/>
              </a:prstGeom>
            </p:spPr>
          </p:pic>
          <mc:AlternateContent xmlns:mc="http://schemas.openxmlformats.org/markup-compatibility/2006" xmlns:a14="http://schemas.microsoft.com/office/drawing/2010/main">
            <mc:Choice Requires="a14">
              <p:sp>
                <p:nvSpPr>
                  <p:cNvPr id="248" name="TextBox 247">
                    <a:extLst>
                      <a:ext uri="{FF2B5EF4-FFF2-40B4-BE49-F238E27FC236}">
                        <a16:creationId xmlns:a16="http://schemas.microsoft.com/office/drawing/2014/main" id="{659C296B-CABD-4DAF-9553-751266C8AC57}"/>
                      </a:ext>
                    </a:extLst>
                  </p:cNvPr>
                  <p:cNvSpPr txBox="1"/>
                  <p:nvPr/>
                </p:nvSpPr>
                <p:spPr>
                  <a:xfrm>
                    <a:off x="19397402" y="6826671"/>
                    <a:ext cx="2462960" cy="1123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Garamond" panose="02020404030301010803" pitchFamily="18" charset="0"/>
                      </a:rPr>
                      <a:t>Z score </a:t>
                    </a:r>
                    <a:endParaRPr lang="en-US" sz="2800" b="1">
                      <a:latin typeface="Garamond" panose="02020404030301010803" pitchFamily="18" charset="0"/>
                      <a:ea typeface="+mn-lt"/>
                      <a:cs typeface="+mn-lt"/>
                    </a:endParaRPr>
                  </a:p>
                  <a:p>
                    <a:pPr algn="ctr"/>
                    <a14:m>
                      <m:oMathPara xmlns:m="http://schemas.openxmlformats.org/officeDocument/2006/math">
                        <m:oMathParaPr>
                          <m:jc m:val="centerGroup"/>
                        </m:oMathParaPr>
                        <m:oMath xmlns:m="http://schemas.openxmlformats.org/officeDocument/2006/math">
                          <m:r>
                            <a:rPr lang="en-US" b="1" i="1" dirty="0" smtClean="0">
                              <a:latin typeface="Cambria Math" panose="02040503050406030204" pitchFamily="18" charset="0"/>
                              <a:ea typeface="+mn-lt"/>
                              <a:cs typeface="+mn-lt"/>
                            </a:rPr>
                            <m:t>𝒛</m:t>
                          </m:r>
                          <m:r>
                            <a:rPr lang="en-US" b="1" i="1" baseline="-25000" dirty="0" smtClean="0">
                              <a:latin typeface="Cambria Math" panose="02040503050406030204" pitchFamily="18" charset="0"/>
                              <a:ea typeface="+mn-lt"/>
                              <a:cs typeface="+mn-lt"/>
                            </a:rPr>
                            <m:t>𝒊</m:t>
                          </m:r>
                          <m:r>
                            <a:rPr lang="en-US" b="1" i="1" dirty="0" smtClean="0">
                              <a:latin typeface="Cambria Math" panose="02040503050406030204" pitchFamily="18" charset="0"/>
                              <a:ea typeface="+mn-lt"/>
                              <a:cs typeface="+mn-lt"/>
                            </a:rPr>
                            <m:t>=</m:t>
                          </m:r>
                          <m:f>
                            <m:fPr>
                              <m:ctrlPr>
                                <a:rPr lang="en-US" b="1" i="1" dirty="0" smtClean="0">
                                  <a:latin typeface="Cambria Math" panose="02040503050406030204" pitchFamily="18" charset="0"/>
                                  <a:ea typeface="+mn-lt"/>
                                  <a:cs typeface="+mn-lt"/>
                                </a:rPr>
                              </m:ctrlPr>
                            </m:fPr>
                            <m:num>
                              <m:r>
                                <a:rPr lang="en-US" b="1" i="1" dirty="0" smtClean="0">
                                  <a:latin typeface="Cambria Math" panose="02040503050406030204" pitchFamily="18" charset="0"/>
                                  <a:ea typeface="+mn-lt"/>
                                  <a:cs typeface="+mn-lt"/>
                                </a:rPr>
                                <m:t>𝒙</m:t>
                              </m:r>
                              <m:r>
                                <a:rPr lang="en-US" b="1" i="1" baseline="-25000" dirty="0" smtClean="0">
                                  <a:latin typeface="Cambria Math" panose="02040503050406030204" pitchFamily="18" charset="0"/>
                                  <a:ea typeface="+mn-lt"/>
                                  <a:cs typeface="+mn-lt"/>
                                </a:rPr>
                                <m:t>𝒊</m:t>
                              </m:r>
                              <m:r>
                                <a:rPr lang="en-US" b="1" i="1" dirty="0" smtClean="0">
                                  <a:latin typeface="Cambria Math" panose="02040503050406030204" pitchFamily="18" charset="0"/>
                                  <a:ea typeface="+mn-lt"/>
                                  <a:cs typeface="+mn-lt"/>
                                </a:rPr>
                                <m:t>− </m:t>
                              </m:r>
                              <m:r>
                                <a:rPr lang="en-US" b="1" i="1" dirty="0" smtClean="0">
                                  <a:latin typeface="Cambria Math" panose="02040503050406030204" pitchFamily="18" charset="0"/>
                                  <a:ea typeface="+mn-lt"/>
                                  <a:cs typeface="+mn-lt"/>
                                </a:rPr>
                                <m:t>𝝁</m:t>
                              </m:r>
                            </m:num>
                            <m:den>
                              <m:r>
                                <a:rPr lang="en-US" b="1" i="1" dirty="0" smtClean="0">
                                  <a:latin typeface="Cambria Math" panose="02040503050406030204" pitchFamily="18" charset="0"/>
                                  <a:ea typeface="+mn-lt"/>
                                  <a:cs typeface="+mn-lt"/>
                                </a:rPr>
                                <m:t>𝝈</m:t>
                              </m:r>
                            </m:den>
                          </m:f>
                        </m:oMath>
                      </m:oMathPara>
                    </a14:m>
                    <a:endParaRPr lang="en-US" b="1">
                      <a:latin typeface="Garamond" panose="02020404030301010803" pitchFamily="18" charset="0"/>
                    </a:endParaRPr>
                  </a:p>
                </p:txBody>
              </p:sp>
            </mc:Choice>
            <mc:Fallback xmlns="">
              <p:sp>
                <p:nvSpPr>
                  <p:cNvPr id="143" name="TextBox 142">
                    <a:extLst>
                      <a:ext uri="{FF2B5EF4-FFF2-40B4-BE49-F238E27FC236}">
                        <a16:creationId xmlns:a16="http://schemas.microsoft.com/office/drawing/2014/main" id="{6E6F2FA6-C1E4-7DA7-7280-4ECC0FF4672D}"/>
                      </a:ext>
                    </a:extLst>
                  </p:cNvPr>
                  <p:cNvSpPr txBox="1">
                    <a:spLocks noRot="1" noChangeAspect="1" noMove="1" noResize="1" noEditPoints="1" noAdjustHandles="1" noChangeArrowheads="1" noChangeShapeType="1" noTextEdit="1"/>
                  </p:cNvSpPr>
                  <p:nvPr/>
                </p:nvSpPr>
                <p:spPr>
                  <a:xfrm>
                    <a:off x="19397402" y="6826671"/>
                    <a:ext cx="2462960" cy="1123325"/>
                  </a:xfrm>
                  <a:prstGeom prst="rect">
                    <a:avLst/>
                  </a:prstGeom>
                  <a:blipFill>
                    <a:blip r:embed="rId21"/>
                    <a:stretch>
                      <a:fillRect t="-6707"/>
                    </a:stretch>
                  </a:blipFill>
                </p:spPr>
                <p:txBody>
                  <a:bodyPr/>
                  <a:lstStyle/>
                  <a:p>
                    <a:r>
                      <a:rPr lang="en-US">
                        <a:noFill/>
                      </a:rPr>
                      <a:t> </a:t>
                    </a:r>
                  </a:p>
                </p:txBody>
              </p:sp>
            </mc:Fallback>
          </mc:AlternateContent>
        </p:grpSp>
        <p:pic>
          <p:nvPicPr>
            <p:cNvPr id="238" name="Picture 102" descr="A picture containing text, mirror, screenshot&#10;&#10;Description automatically generated">
              <a:extLst>
                <a:ext uri="{FF2B5EF4-FFF2-40B4-BE49-F238E27FC236}">
                  <a16:creationId xmlns:a16="http://schemas.microsoft.com/office/drawing/2014/main" id="{51BC02A2-5D46-462D-8709-5CB225C65776}"/>
                </a:ext>
              </a:extLst>
            </p:cNvPr>
            <p:cNvPicPr>
              <a:picLocks noChangeAspect="1"/>
            </p:cNvPicPr>
            <p:nvPr/>
          </p:nvPicPr>
          <p:blipFill>
            <a:blip r:embed="rId18"/>
            <a:stretch>
              <a:fillRect/>
            </a:stretch>
          </p:blipFill>
          <p:spPr>
            <a:xfrm>
              <a:off x="24924360" y="8542241"/>
              <a:ext cx="2495550" cy="1657351"/>
            </a:xfrm>
            <a:prstGeom prst="rect">
              <a:avLst/>
            </a:prstGeom>
          </p:spPr>
        </p:pic>
        <p:sp>
          <p:nvSpPr>
            <p:cNvPr id="239" name="TextBox 238">
              <a:extLst>
                <a:ext uri="{FF2B5EF4-FFF2-40B4-BE49-F238E27FC236}">
                  <a16:creationId xmlns:a16="http://schemas.microsoft.com/office/drawing/2014/main" id="{78070C16-2917-4646-B818-CA675F40F113}"/>
                </a:ext>
              </a:extLst>
            </p:cNvPr>
            <p:cNvSpPr txBox="1"/>
            <p:nvPr/>
          </p:nvSpPr>
          <p:spPr>
            <a:xfrm>
              <a:off x="24950192" y="6782779"/>
              <a:ext cx="2432721" cy="12427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a:latin typeface="Garamond"/>
                </a:rPr>
                <a:t>Orchard Age</a:t>
              </a:r>
            </a:p>
            <a:p>
              <a:pPr algn="ctr"/>
              <a:r>
                <a:rPr lang="en-US" sz="2000" b="1">
                  <a:latin typeface="Garamond"/>
                </a:rPr>
                <a:t>(Current year – planting year)</a:t>
              </a:r>
            </a:p>
          </p:txBody>
        </p:sp>
        <p:sp>
          <p:nvSpPr>
            <p:cNvPr id="240" name="TextBox 239">
              <a:extLst>
                <a:ext uri="{FF2B5EF4-FFF2-40B4-BE49-F238E27FC236}">
                  <a16:creationId xmlns:a16="http://schemas.microsoft.com/office/drawing/2014/main" id="{4D8C2596-901A-4C73-9EF5-578D2ED4AD95}"/>
                </a:ext>
              </a:extLst>
            </p:cNvPr>
            <p:cNvSpPr txBox="1"/>
            <p:nvPr/>
          </p:nvSpPr>
          <p:spPr>
            <a:xfrm>
              <a:off x="24924360" y="8697783"/>
              <a:ext cx="2495550" cy="13462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Garamond"/>
                </a:rPr>
                <a:t>Carbon Stock</a:t>
              </a:r>
            </a:p>
            <a:p>
              <a:pPr algn="ctr"/>
              <a:r>
                <a:rPr lang="en-US" sz="1600" b="1">
                  <a:latin typeface="Garamond"/>
                </a:rPr>
                <a:t>(Inputting age estimates into allometric equations)</a:t>
              </a:r>
            </a:p>
          </p:txBody>
        </p:sp>
        <p:grpSp>
          <p:nvGrpSpPr>
            <p:cNvPr id="241" name="Group 240">
              <a:extLst>
                <a:ext uri="{FF2B5EF4-FFF2-40B4-BE49-F238E27FC236}">
                  <a16:creationId xmlns:a16="http://schemas.microsoft.com/office/drawing/2014/main" id="{692EF687-5C78-40D8-9A78-77223FE42AD1}"/>
                </a:ext>
              </a:extLst>
            </p:cNvPr>
            <p:cNvGrpSpPr/>
            <p:nvPr/>
          </p:nvGrpSpPr>
          <p:grpSpPr>
            <a:xfrm>
              <a:off x="21865666" y="6575458"/>
              <a:ext cx="2538634" cy="3624132"/>
              <a:chOff x="22208514" y="6537270"/>
              <a:chExt cx="2538634" cy="3624132"/>
            </a:xfrm>
          </p:grpSpPr>
          <p:grpSp>
            <p:nvGrpSpPr>
              <p:cNvPr id="242" name="Group 241">
                <a:extLst>
                  <a:ext uri="{FF2B5EF4-FFF2-40B4-BE49-F238E27FC236}">
                    <a16:creationId xmlns:a16="http://schemas.microsoft.com/office/drawing/2014/main" id="{8E8969BC-78DC-4700-9D5F-9B77CB1C1589}"/>
                  </a:ext>
                </a:extLst>
              </p:cNvPr>
              <p:cNvGrpSpPr/>
              <p:nvPr/>
            </p:nvGrpSpPr>
            <p:grpSpPr>
              <a:xfrm>
                <a:off x="22208514" y="6537270"/>
                <a:ext cx="2538634" cy="1657350"/>
                <a:chOff x="22208514" y="6537270"/>
                <a:chExt cx="2538634" cy="1657350"/>
              </a:xfrm>
            </p:grpSpPr>
            <p:pic>
              <p:nvPicPr>
                <p:cNvPr id="245" name="Picture 101" descr="A picture containing text, mirror, screenshot&#10;&#10;Description automatically generated">
                  <a:extLst>
                    <a:ext uri="{FF2B5EF4-FFF2-40B4-BE49-F238E27FC236}">
                      <a16:creationId xmlns:a16="http://schemas.microsoft.com/office/drawing/2014/main" id="{5BB41E75-7826-4BAB-B764-3EACFC051D4C}"/>
                    </a:ext>
                  </a:extLst>
                </p:cNvPr>
                <p:cNvPicPr>
                  <a:picLocks noChangeAspect="1"/>
                </p:cNvPicPr>
                <p:nvPr/>
              </p:nvPicPr>
              <p:blipFill>
                <a:blip r:embed="rId18"/>
                <a:stretch>
                  <a:fillRect/>
                </a:stretch>
              </p:blipFill>
              <p:spPr>
                <a:xfrm>
                  <a:off x="22230036" y="6537270"/>
                  <a:ext cx="2495550" cy="1657350"/>
                </a:xfrm>
                <a:prstGeom prst="rect">
                  <a:avLst/>
                </a:prstGeom>
              </p:spPr>
            </p:pic>
            <p:sp>
              <p:nvSpPr>
                <p:cNvPr id="246" name="TextBox 245">
                  <a:extLst>
                    <a:ext uri="{FF2B5EF4-FFF2-40B4-BE49-F238E27FC236}">
                      <a16:creationId xmlns:a16="http://schemas.microsoft.com/office/drawing/2014/main" id="{C63E38DC-0625-4B4F-BC6F-702155684205}"/>
                    </a:ext>
                  </a:extLst>
                </p:cNvPr>
                <p:cNvSpPr txBox="1"/>
                <p:nvPr/>
              </p:nvSpPr>
              <p:spPr>
                <a:xfrm>
                  <a:off x="22208514" y="6934451"/>
                  <a:ext cx="2538634" cy="86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a:latin typeface="Garamond"/>
                    </a:rPr>
                    <a:t>Planting Year</a:t>
                  </a:r>
                </a:p>
                <a:p>
                  <a:pPr algn="ctr"/>
                  <a:r>
                    <a:rPr lang="en-US" b="1">
                      <a:latin typeface="Garamond"/>
                    </a:rPr>
                    <a:t>Z score &lt; -2</a:t>
                  </a:r>
                </a:p>
              </p:txBody>
            </p:sp>
          </p:grpSp>
          <p:pic>
            <p:nvPicPr>
              <p:cNvPr id="243" name="Picture 102" descr="A picture containing text, mirror, screenshot&#10;&#10;Description automatically generated">
                <a:extLst>
                  <a:ext uri="{FF2B5EF4-FFF2-40B4-BE49-F238E27FC236}">
                    <a16:creationId xmlns:a16="http://schemas.microsoft.com/office/drawing/2014/main" id="{A9002E46-DC56-4E09-A1A6-1364BA8E77BB}"/>
                  </a:ext>
                </a:extLst>
              </p:cNvPr>
              <p:cNvPicPr>
                <a:picLocks noChangeAspect="1"/>
              </p:cNvPicPr>
              <p:nvPr/>
            </p:nvPicPr>
            <p:blipFill>
              <a:blip r:embed="rId18"/>
              <a:stretch>
                <a:fillRect/>
              </a:stretch>
            </p:blipFill>
            <p:spPr>
              <a:xfrm>
                <a:off x="22237108" y="8504054"/>
                <a:ext cx="2495550" cy="1657348"/>
              </a:xfrm>
              <a:prstGeom prst="rect">
                <a:avLst/>
              </a:prstGeom>
            </p:spPr>
          </p:pic>
          <p:sp>
            <p:nvSpPr>
              <p:cNvPr id="244" name="TextBox 243">
                <a:extLst>
                  <a:ext uri="{FF2B5EF4-FFF2-40B4-BE49-F238E27FC236}">
                    <a16:creationId xmlns:a16="http://schemas.microsoft.com/office/drawing/2014/main" id="{71FDACC3-1E14-475B-BC3E-05ABD2875AEA}"/>
                  </a:ext>
                </a:extLst>
              </p:cNvPr>
              <p:cNvSpPr txBox="1"/>
              <p:nvPr/>
            </p:nvSpPr>
            <p:spPr>
              <a:xfrm>
                <a:off x="22280522" y="8763154"/>
                <a:ext cx="2452136" cy="11391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Garamond"/>
                  </a:rPr>
                  <a:t>Assess accuracy using ocular sampling</a:t>
                </a:r>
                <a:r>
                  <a:rPr lang="en-US" sz="2000" b="1"/>
                  <a:t> </a:t>
                </a:r>
              </a:p>
            </p:txBody>
          </p:sp>
        </p:grpSp>
      </p:grpSp>
      <p:sp>
        <p:nvSpPr>
          <p:cNvPr id="264" name="Title 3">
            <a:extLst>
              <a:ext uri="{FF2B5EF4-FFF2-40B4-BE49-F238E27FC236}">
                <a16:creationId xmlns:a16="http://schemas.microsoft.com/office/drawing/2014/main" id="{AA83CF66-1A65-412A-8B7C-7A5D490F8152}"/>
              </a:ext>
            </a:extLst>
          </p:cNvPr>
          <p:cNvSpPr txBox="1">
            <a:spLocks/>
          </p:cNvSpPr>
          <p:nvPr/>
        </p:nvSpPr>
        <p:spPr>
          <a:xfrm>
            <a:off x="24995303" y="4648200"/>
            <a:ext cx="1522297" cy="29451299"/>
          </a:xfrm>
          <a:prstGeom prst="rect">
            <a:avLst/>
          </a:prstGeom>
        </p:spPr>
        <p:txBody>
          <a:bodyPr vert="vert270" lIns="91440" tIns="45720" rIns="91440" bIns="4572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0" b="1" dirty="0">
                <a:solidFill>
                  <a:srgbClr val="D2672B"/>
                </a:solidFill>
              </a:rPr>
              <a:t>California </a:t>
            </a:r>
            <a:r>
              <a:rPr lang="en-US" sz="10000" dirty="0">
                <a:solidFill>
                  <a:srgbClr val="D2672B"/>
                </a:solidFill>
              </a:rPr>
              <a:t>Agriculture </a:t>
            </a:r>
          </a:p>
        </p:txBody>
      </p:sp>
      <p:pic>
        <p:nvPicPr>
          <p:cNvPr id="265" name="Picture 110">
            <a:extLst>
              <a:ext uri="{FF2B5EF4-FFF2-40B4-BE49-F238E27FC236}">
                <a16:creationId xmlns:a16="http://schemas.microsoft.com/office/drawing/2014/main" id="{8399F267-1F15-4290-88A8-D61D93830C0A}"/>
              </a:ext>
            </a:extLst>
          </p:cNvPr>
          <p:cNvPicPr>
            <a:picLocks noChangeAspect="1"/>
          </p:cNvPicPr>
          <p:nvPr/>
        </p:nvPicPr>
        <p:blipFill>
          <a:blip r:embed="rId22"/>
          <a:stretch>
            <a:fillRect/>
          </a:stretch>
        </p:blipFill>
        <p:spPr>
          <a:xfrm flipV="1">
            <a:off x="15052847" y="6615287"/>
            <a:ext cx="537205" cy="415625"/>
          </a:xfrm>
          <a:prstGeom prst="rect">
            <a:avLst/>
          </a:prstGeom>
        </p:spPr>
      </p:pic>
      <p:pic>
        <p:nvPicPr>
          <p:cNvPr id="266" name="Picture 110">
            <a:extLst>
              <a:ext uri="{FF2B5EF4-FFF2-40B4-BE49-F238E27FC236}">
                <a16:creationId xmlns:a16="http://schemas.microsoft.com/office/drawing/2014/main" id="{40C0DE0C-538C-46E6-A1AC-D74EDB7C858A}"/>
              </a:ext>
            </a:extLst>
          </p:cNvPr>
          <p:cNvPicPr>
            <a:picLocks noChangeAspect="1"/>
          </p:cNvPicPr>
          <p:nvPr/>
        </p:nvPicPr>
        <p:blipFill>
          <a:blip r:embed="rId22"/>
          <a:stretch>
            <a:fillRect/>
          </a:stretch>
        </p:blipFill>
        <p:spPr>
          <a:xfrm>
            <a:off x="15061176" y="7941491"/>
            <a:ext cx="528877" cy="328545"/>
          </a:xfrm>
          <a:prstGeom prst="rect">
            <a:avLst/>
          </a:prstGeom>
        </p:spPr>
      </p:pic>
      <p:pic>
        <p:nvPicPr>
          <p:cNvPr id="267" name="Picture 110">
            <a:extLst>
              <a:ext uri="{FF2B5EF4-FFF2-40B4-BE49-F238E27FC236}">
                <a16:creationId xmlns:a16="http://schemas.microsoft.com/office/drawing/2014/main" id="{7D94428C-773A-4002-8D93-07C0F9D323DF}"/>
              </a:ext>
            </a:extLst>
          </p:cNvPr>
          <p:cNvPicPr>
            <a:picLocks noChangeAspect="1"/>
          </p:cNvPicPr>
          <p:nvPr/>
        </p:nvPicPr>
        <p:blipFill>
          <a:blip r:embed="rId22"/>
          <a:stretch>
            <a:fillRect/>
          </a:stretch>
        </p:blipFill>
        <p:spPr>
          <a:xfrm>
            <a:off x="17561237" y="6721580"/>
            <a:ext cx="528877" cy="328545"/>
          </a:xfrm>
          <a:prstGeom prst="rect">
            <a:avLst/>
          </a:prstGeom>
        </p:spPr>
      </p:pic>
      <p:pic>
        <p:nvPicPr>
          <p:cNvPr id="268" name="Picture 110">
            <a:extLst>
              <a:ext uri="{FF2B5EF4-FFF2-40B4-BE49-F238E27FC236}">
                <a16:creationId xmlns:a16="http://schemas.microsoft.com/office/drawing/2014/main" id="{EF14012D-0A49-4327-BFD8-9151A771B9ED}"/>
              </a:ext>
            </a:extLst>
          </p:cNvPr>
          <p:cNvPicPr>
            <a:picLocks noChangeAspect="1"/>
          </p:cNvPicPr>
          <p:nvPr/>
        </p:nvPicPr>
        <p:blipFill>
          <a:blip r:embed="rId22"/>
          <a:stretch>
            <a:fillRect/>
          </a:stretch>
        </p:blipFill>
        <p:spPr>
          <a:xfrm flipV="1">
            <a:off x="17552909" y="7787898"/>
            <a:ext cx="537205" cy="415625"/>
          </a:xfrm>
          <a:prstGeom prst="rect">
            <a:avLst/>
          </a:prstGeom>
        </p:spPr>
      </p:pic>
      <p:pic>
        <p:nvPicPr>
          <p:cNvPr id="269" name="Picture 110">
            <a:extLst>
              <a:ext uri="{FF2B5EF4-FFF2-40B4-BE49-F238E27FC236}">
                <a16:creationId xmlns:a16="http://schemas.microsoft.com/office/drawing/2014/main" id="{07A03740-F94F-4329-8E8F-53A0AB3D13BE}"/>
              </a:ext>
            </a:extLst>
          </p:cNvPr>
          <p:cNvPicPr>
            <a:picLocks noChangeAspect="1"/>
          </p:cNvPicPr>
          <p:nvPr/>
        </p:nvPicPr>
        <p:blipFill>
          <a:blip r:embed="rId22"/>
          <a:stretch>
            <a:fillRect/>
          </a:stretch>
        </p:blipFill>
        <p:spPr>
          <a:xfrm rot="19701398">
            <a:off x="20057108" y="7210159"/>
            <a:ext cx="505798" cy="314208"/>
          </a:xfrm>
          <a:prstGeom prst="rect">
            <a:avLst/>
          </a:prstGeom>
        </p:spPr>
      </p:pic>
      <p:pic>
        <p:nvPicPr>
          <p:cNvPr id="270" name="Picture 110">
            <a:extLst>
              <a:ext uri="{FF2B5EF4-FFF2-40B4-BE49-F238E27FC236}">
                <a16:creationId xmlns:a16="http://schemas.microsoft.com/office/drawing/2014/main" id="{C9E099B3-F86A-4819-B332-AF0508BF237C}"/>
              </a:ext>
            </a:extLst>
          </p:cNvPr>
          <p:cNvPicPr>
            <a:picLocks noChangeAspect="1"/>
          </p:cNvPicPr>
          <p:nvPr/>
        </p:nvPicPr>
        <p:blipFill>
          <a:blip r:embed="rId22"/>
          <a:stretch>
            <a:fillRect/>
          </a:stretch>
        </p:blipFill>
        <p:spPr>
          <a:xfrm rot="19701398">
            <a:off x="22572715" y="7210158"/>
            <a:ext cx="505798" cy="314208"/>
          </a:xfrm>
          <a:prstGeom prst="rect">
            <a:avLst/>
          </a:prstGeom>
        </p:spPr>
      </p:pic>
      <p:pic>
        <p:nvPicPr>
          <p:cNvPr id="271" name="Picture 110">
            <a:extLst>
              <a:ext uri="{FF2B5EF4-FFF2-40B4-BE49-F238E27FC236}">
                <a16:creationId xmlns:a16="http://schemas.microsoft.com/office/drawing/2014/main" id="{D0520C16-4961-4F4C-AF69-9EAA39E718D9}"/>
              </a:ext>
            </a:extLst>
          </p:cNvPr>
          <p:cNvPicPr>
            <a:picLocks noChangeAspect="1"/>
          </p:cNvPicPr>
          <p:nvPr/>
        </p:nvPicPr>
        <p:blipFill>
          <a:blip r:embed="rId22"/>
          <a:stretch>
            <a:fillRect/>
          </a:stretch>
        </p:blipFill>
        <p:spPr>
          <a:xfrm rot="8840121">
            <a:off x="22512391" y="8946327"/>
            <a:ext cx="505798" cy="314208"/>
          </a:xfrm>
          <a:prstGeom prst="rect">
            <a:avLst/>
          </a:prstGeom>
        </p:spPr>
      </p:pic>
      <p:pic>
        <p:nvPicPr>
          <p:cNvPr id="272" name="Picture 110">
            <a:extLst>
              <a:ext uri="{FF2B5EF4-FFF2-40B4-BE49-F238E27FC236}">
                <a16:creationId xmlns:a16="http://schemas.microsoft.com/office/drawing/2014/main" id="{AAE2D65F-6883-4E75-8430-290BA0653BEE}"/>
              </a:ext>
            </a:extLst>
          </p:cNvPr>
          <p:cNvPicPr>
            <a:picLocks noChangeAspect="1"/>
          </p:cNvPicPr>
          <p:nvPr/>
        </p:nvPicPr>
        <p:blipFill>
          <a:blip r:embed="rId22"/>
          <a:stretch>
            <a:fillRect/>
          </a:stretch>
        </p:blipFill>
        <p:spPr>
          <a:xfrm rot="3441451">
            <a:off x="23954767" y="8005256"/>
            <a:ext cx="314158" cy="195159"/>
          </a:xfrm>
          <a:prstGeom prst="rect">
            <a:avLst/>
          </a:prstGeom>
        </p:spPr>
      </p:pic>
      <p:grpSp>
        <p:nvGrpSpPr>
          <p:cNvPr id="273" name="Group 272">
            <a:extLst>
              <a:ext uri="{FF2B5EF4-FFF2-40B4-BE49-F238E27FC236}">
                <a16:creationId xmlns:a16="http://schemas.microsoft.com/office/drawing/2014/main" id="{48EC4248-AFD0-4A14-BF9A-902ADA11BDDC}"/>
              </a:ext>
            </a:extLst>
          </p:cNvPr>
          <p:cNvGrpSpPr/>
          <p:nvPr/>
        </p:nvGrpSpPr>
        <p:grpSpPr>
          <a:xfrm>
            <a:off x="17577298" y="10212545"/>
            <a:ext cx="7678554" cy="5756921"/>
            <a:chOff x="7975601" y="8741466"/>
            <a:chExt cx="7678554" cy="5756921"/>
          </a:xfrm>
        </p:grpSpPr>
        <p:graphicFrame>
          <p:nvGraphicFramePr>
            <p:cNvPr id="274" name="Chart 273">
              <a:extLst>
                <a:ext uri="{FF2B5EF4-FFF2-40B4-BE49-F238E27FC236}">
                  <a16:creationId xmlns:a16="http://schemas.microsoft.com/office/drawing/2014/main" id="{21139508-511D-4E86-BA88-CED6964A5309}"/>
                </a:ext>
              </a:extLst>
            </p:cNvPr>
            <p:cNvGraphicFramePr/>
            <p:nvPr/>
          </p:nvGraphicFramePr>
          <p:xfrm>
            <a:off x="7975601" y="9379350"/>
            <a:ext cx="7678554" cy="5119037"/>
          </p:xfrm>
          <a:graphic>
            <a:graphicData uri="http://schemas.openxmlformats.org/drawingml/2006/chart">
              <c:chart xmlns:c="http://schemas.openxmlformats.org/drawingml/2006/chart" xmlns:r="http://schemas.openxmlformats.org/officeDocument/2006/relationships" r:id="rId23"/>
            </a:graphicData>
          </a:graphic>
        </p:graphicFrame>
        <p:sp>
          <p:nvSpPr>
            <p:cNvPr id="275" name="TextBox 274">
              <a:extLst>
                <a:ext uri="{FF2B5EF4-FFF2-40B4-BE49-F238E27FC236}">
                  <a16:creationId xmlns:a16="http://schemas.microsoft.com/office/drawing/2014/main" id="{D01DA903-8DD9-4555-AC95-01D055E56BBE}"/>
                </a:ext>
              </a:extLst>
            </p:cNvPr>
            <p:cNvSpPr txBox="1"/>
            <p:nvPr/>
          </p:nvSpPr>
          <p:spPr>
            <a:xfrm>
              <a:off x="11351085" y="9704435"/>
              <a:ext cx="974965"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Grapes</a:t>
              </a:r>
            </a:p>
            <a:p>
              <a:pPr algn="ctr"/>
              <a:r>
                <a:rPr lang="en-US" sz="1600" b="1" dirty="0">
                  <a:solidFill>
                    <a:schemeClr val="tx1">
                      <a:lumMod val="75000"/>
                      <a:lumOff val="25000"/>
                    </a:schemeClr>
                  </a:solidFill>
                  <a:latin typeface="Garamond" panose="02020404030301010803" pitchFamily="18" charset="0"/>
                </a:rPr>
                <a:t>3.46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4.89%</a:t>
              </a:r>
            </a:p>
          </p:txBody>
        </p:sp>
        <p:sp>
          <p:nvSpPr>
            <p:cNvPr id="276" name="TextBox 275">
              <a:extLst>
                <a:ext uri="{FF2B5EF4-FFF2-40B4-BE49-F238E27FC236}">
                  <a16:creationId xmlns:a16="http://schemas.microsoft.com/office/drawing/2014/main" id="{6335698E-9EF4-408E-8C4E-C2A6071DA460}"/>
                </a:ext>
              </a:extLst>
            </p:cNvPr>
            <p:cNvSpPr txBox="1"/>
            <p:nvPr/>
          </p:nvSpPr>
          <p:spPr>
            <a:xfrm>
              <a:off x="12597021" y="8741466"/>
              <a:ext cx="959543"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Oranges</a:t>
              </a:r>
            </a:p>
            <a:p>
              <a:pPr algn="ctr"/>
              <a:r>
                <a:rPr lang="en-US" sz="1600" b="1" dirty="0">
                  <a:solidFill>
                    <a:schemeClr val="tx1">
                      <a:lumMod val="75000"/>
                      <a:lumOff val="25000"/>
                    </a:schemeClr>
                  </a:solidFill>
                  <a:latin typeface="Garamond" panose="02020404030301010803" pitchFamily="18" charset="0"/>
                </a:rPr>
                <a:t>0.06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0.08%</a:t>
              </a:r>
            </a:p>
          </p:txBody>
        </p:sp>
        <p:sp>
          <p:nvSpPr>
            <p:cNvPr id="277" name="TextBox 276">
              <a:extLst>
                <a:ext uri="{FF2B5EF4-FFF2-40B4-BE49-F238E27FC236}">
                  <a16:creationId xmlns:a16="http://schemas.microsoft.com/office/drawing/2014/main" id="{076EDD34-D63E-41D4-8DE7-5E4802B19E22}"/>
                </a:ext>
              </a:extLst>
            </p:cNvPr>
            <p:cNvSpPr txBox="1"/>
            <p:nvPr/>
          </p:nvSpPr>
          <p:spPr>
            <a:xfrm>
              <a:off x="12508030" y="10430942"/>
              <a:ext cx="1068772"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Pistachios</a:t>
              </a:r>
            </a:p>
            <a:p>
              <a:pPr algn="ctr"/>
              <a:r>
                <a:rPr lang="en-US" sz="1600" b="1" dirty="0">
                  <a:solidFill>
                    <a:schemeClr val="tx1">
                      <a:lumMod val="75000"/>
                      <a:lumOff val="25000"/>
                    </a:schemeClr>
                  </a:solidFill>
                  <a:latin typeface="Garamond" panose="02020404030301010803" pitchFamily="18" charset="0"/>
                </a:rPr>
                <a:t>9.30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13.15%</a:t>
              </a:r>
            </a:p>
          </p:txBody>
        </p:sp>
        <p:sp>
          <p:nvSpPr>
            <p:cNvPr id="278" name="TextBox 277">
              <a:extLst>
                <a:ext uri="{FF2B5EF4-FFF2-40B4-BE49-F238E27FC236}">
                  <a16:creationId xmlns:a16="http://schemas.microsoft.com/office/drawing/2014/main" id="{FDB9B073-8089-4365-8908-6B6D3833A8E5}"/>
                </a:ext>
              </a:extLst>
            </p:cNvPr>
            <p:cNvSpPr txBox="1"/>
            <p:nvPr/>
          </p:nvSpPr>
          <p:spPr>
            <a:xfrm>
              <a:off x="10002634" y="12287695"/>
              <a:ext cx="1068773"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Almonds</a:t>
              </a:r>
            </a:p>
            <a:p>
              <a:pPr algn="ctr"/>
              <a:r>
                <a:rPr lang="en-US" sz="1600" b="1" dirty="0">
                  <a:solidFill>
                    <a:schemeClr val="tx1">
                      <a:lumMod val="75000"/>
                      <a:lumOff val="25000"/>
                    </a:schemeClr>
                  </a:solidFill>
                  <a:latin typeface="Garamond" panose="02020404030301010803" pitchFamily="18" charset="0"/>
                </a:rPr>
                <a:t>46.32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65.50%</a:t>
              </a:r>
            </a:p>
          </p:txBody>
        </p:sp>
        <p:sp>
          <p:nvSpPr>
            <p:cNvPr id="279" name="TextBox 278">
              <a:extLst>
                <a:ext uri="{FF2B5EF4-FFF2-40B4-BE49-F238E27FC236}">
                  <a16:creationId xmlns:a16="http://schemas.microsoft.com/office/drawing/2014/main" id="{FABC9DFC-6F4D-4E1F-8612-B7D0C9D54EA9}"/>
                </a:ext>
              </a:extLst>
            </p:cNvPr>
            <p:cNvSpPr txBox="1"/>
            <p:nvPr/>
          </p:nvSpPr>
          <p:spPr>
            <a:xfrm>
              <a:off x="12949959" y="11611572"/>
              <a:ext cx="1068772"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Walnuts</a:t>
              </a:r>
            </a:p>
            <a:p>
              <a:pPr algn="ctr"/>
              <a:r>
                <a:rPr lang="en-US" sz="1600" b="1" dirty="0">
                  <a:solidFill>
                    <a:schemeClr val="tx1">
                      <a:lumMod val="75000"/>
                      <a:lumOff val="25000"/>
                    </a:schemeClr>
                  </a:solidFill>
                  <a:latin typeface="Garamond" panose="02020404030301010803" pitchFamily="18" charset="0"/>
                </a:rPr>
                <a:t>11.58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16.38%</a:t>
              </a:r>
            </a:p>
          </p:txBody>
        </p:sp>
      </p:grpSp>
      <p:cxnSp>
        <p:nvCxnSpPr>
          <p:cNvPr id="280" name="Straight Arrow Connector 279">
            <a:extLst>
              <a:ext uri="{FF2B5EF4-FFF2-40B4-BE49-F238E27FC236}">
                <a16:creationId xmlns:a16="http://schemas.microsoft.com/office/drawing/2014/main" id="{99E20911-83BC-4792-8117-846F77CCA45F}"/>
              </a:ext>
            </a:extLst>
          </p:cNvPr>
          <p:cNvCxnSpPr>
            <a:cxnSpLocks/>
          </p:cNvCxnSpPr>
          <p:nvPr/>
        </p:nvCxnSpPr>
        <p:spPr>
          <a:xfrm flipH="1">
            <a:off x="22152898" y="10831016"/>
            <a:ext cx="162250" cy="279866"/>
          </a:xfrm>
          <a:prstGeom prst="straightConnector1">
            <a:avLst/>
          </a:prstGeom>
          <a:ln w="19050">
            <a:solidFill>
              <a:srgbClr val="FFC000"/>
            </a:solidFill>
          </a:ln>
        </p:spPr>
        <p:style>
          <a:lnRef idx="1">
            <a:schemeClr val="accent2"/>
          </a:lnRef>
          <a:fillRef idx="0">
            <a:schemeClr val="accent2"/>
          </a:fillRef>
          <a:effectRef idx="0">
            <a:schemeClr val="accent2"/>
          </a:effectRef>
          <a:fontRef idx="minor">
            <a:schemeClr val="tx1"/>
          </a:fontRef>
        </p:style>
      </p:cxnSp>
      <p:sp>
        <p:nvSpPr>
          <p:cNvPr id="285" name="TextBox 284">
            <a:extLst>
              <a:ext uri="{FF2B5EF4-FFF2-40B4-BE49-F238E27FC236}">
                <a16:creationId xmlns:a16="http://schemas.microsoft.com/office/drawing/2014/main" id="{8D47F75E-ECA4-48BD-9B73-3FAF27E70296}"/>
              </a:ext>
            </a:extLst>
          </p:cNvPr>
          <p:cNvSpPr txBox="1"/>
          <p:nvPr/>
        </p:nvSpPr>
        <p:spPr>
          <a:xfrm>
            <a:off x="4704382" y="76398"/>
            <a:ext cx="18023236" cy="1015663"/>
          </a:xfrm>
          <a:prstGeom prst="rect">
            <a:avLst/>
          </a:prstGeom>
          <a:noFill/>
        </p:spPr>
        <p:txBody>
          <a:bodyPr wrap="square" rtlCol="0">
            <a:spAutoFit/>
          </a:bodyPr>
          <a:lstStyle/>
          <a:p>
            <a:pPr algn="ctr"/>
            <a:r>
              <a:rPr lang="en-US" sz="6000" b="1" dirty="0">
                <a:solidFill>
                  <a:srgbClr val="FF0000"/>
                </a:solidFill>
              </a:rPr>
              <a:t>**SCIENTIFIC**</a:t>
            </a:r>
          </a:p>
        </p:txBody>
      </p:sp>
      <p:sp>
        <p:nvSpPr>
          <p:cNvPr id="286" name="Text Placeholder 4">
            <a:extLst>
              <a:ext uri="{FF2B5EF4-FFF2-40B4-BE49-F238E27FC236}">
                <a16:creationId xmlns:a16="http://schemas.microsoft.com/office/drawing/2014/main" id="{D52C3E83-D640-422C-A4C9-02366395A147}"/>
              </a:ext>
            </a:extLst>
          </p:cNvPr>
          <p:cNvSpPr txBox="1">
            <a:spLocks noGrp="1"/>
          </p:cNvSpPr>
          <p:nvPr>
            <p:ph type="body" sz="quarter" idx="11"/>
          </p:nvPr>
        </p:nvSpPr>
        <p:spPr>
          <a:xfrm>
            <a:off x="4703763" y="876300"/>
            <a:ext cx="18024475" cy="2171700"/>
          </a:xfrm>
          <a:prstGeom prst="rect">
            <a:avLst/>
          </a:prstGeom>
        </p:spPr>
        <p:txBody>
          <a:bodyPr vert="horz" lIns="91440" tIns="45720" rIns="91440" bIns="45720" rtlCol="0" anchor="ctr">
            <a:norm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D2672B"/>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a:ea typeface="+mn-lt"/>
                <a:cs typeface="+mn-lt"/>
              </a:rPr>
              <a:t>Using Earth Observations to Estimate the Age and Carbon Stock of Perennial Agriculture</a:t>
            </a:r>
            <a:endParaRPr lang="en-US" b="0" dirty="0">
              <a:ea typeface="+mn-lt"/>
              <a:cs typeface="+mn-lt"/>
            </a:endParaRPr>
          </a:p>
        </p:txBody>
      </p:sp>
    </p:spTree>
    <p:extLst>
      <p:ext uri="{BB962C8B-B14F-4D97-AF65-F5344CB8AC3E}">
        <p14:creationId xmlns:p14="http://schemas.microsoft.com/office/powerpoint/2010/main" val="960386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ext Placeholder 16"/>
          <p:cNvSpPr txBox="1">
            <a:spLocks/>
          </p:cNvSpPr>
          <p:nvPr/>
        </p:nvSpPr>
        <p:spPr>
          <a:xfrm>
            <a:off x="602929" y="33143753"/>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a:solidFill>
                  <a:schemeClr val="tx1">
                    <a:lumMod val="75000"/>
                  </a:schemeClr>
                </a:solidFill>
                <a:latin typeface="Garamond" panose="02020404030301010803" pitchFamily="18" charset="0"/>
              </a:rPr>
              <a:t>Rachael Ross</a:t>
            </a:r>
          </a:p>
          <a:p>
            <a:pPr algn="ctr">
              <a:lnSpc>
                <a:spcPct val="100000"/>
              </a:lnSpc>
              <a:spcBef>
                <a:spcPts val="0"/>
              </a:spcBef>
            </a:pPr>
            <a:r>
              <a:rPr lang="en-US" dirty="0">
                <a:solidFill>
                  <a:schemeClr val="tx1">
                    <a:lumMod val="75000"/>
                  </a:schemeClr>
                </a:solidFill>
                <a:latin typeface="Garamond" panose="02020404030301010803" pitchFamily="18" charset="0"/>
              </a:rPr>
              <a:t>Project Lead</a:t>
            </a:r>
          </a:p>
        </p:txBody>
      </p:sp>
      <p:pic>
        <p:nvPicPr>
          <p:cNvPr id="38" name="Picture 37" descr="Shape, circle&#10;&#10;Description automatically generated">
            <a:extLst>
              <a:ext uri="{FF2B5EF4-FFF2-40B4-BE49-F238E27FC236}">
                <a16:creationId xmlns:a16="http://schemas.microsoft.com/office/drawing/2014/main" id="{D85F19ED-A889-4695-A2C7-908E623B01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494" y="30878085"/>
            <a:ext cx="2103120" cy="2103120"/>
          </a:xfrm>
          <a:prstGeom prst="rect">
            <a:avLst/>
          </a:prstGeom>
        </p:spPr>
      </p:pic>
      <p:graphicFrame>
        <p:nvGraphicFramePr>
          <p:cNvPr id="77" name="Chart 76" hidden="1">
            <a:extLst>
              <a:ext uri="{FF2B5EF4-FFF2-40B4-BE49-F238E27FC236}">
                <a16:creationId xmlns:a16="http://schemas.microsoft.com/office/drawing/2014/main" id="{7BABE7AD-50A3-4D62-A6FD-6FF0040EF6AE}"/>
              </a:ext>
            </a:extLst>
          </p:cNvPr>
          <p:cNvGraphicFramePr/>
          <p:nvPr/>
        </p:nvGraphicFramePr>
        <p:xfrm>
          <a:off x="324301" y="17815134"/>
          <a:ext cx="13452452" cy="645565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16"/>
          <p:cNvSpPr txBox="1">
            <a:spLocks/>
          </p:cNvSpPr>
          <p:nvPr/>
        </p:nvSpPr>
        <p:spPr>
          <a:xfrm>
            <a:off x="13019121" y="30761417"/>
            <a:ext cx="11470006" cy="317458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rtl="0" fontAlgn="base"/>
            <a:r>
              <a:rPr lang="en-US" b="0" i="0" u="none" strike="noStrike">
                <a:solidFill>
                  <a:srgbClr val="404040"/>
                </a:solidFill>
                <a:effectLst/>
                <a:latin typeface="Garamond" panose="02020404030301010803" pitchFamily="18" charset="0"/>
              </a:rPr>
              <a:t>The team would like to thank everyone who made this project possible:</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1" i="0" u="none" strike="noStrike">
                <a:solidFill>
                  <a:srgbClr val="D2672B"/>
                </a:solidFill>
                <a:effectLst/>
                <a:latin typeface="Garamond" panose="02020404030301010803" pitchFamily="18" charset="0"/>
              </a:rPr>
              <a:t>Partners</a:t>
            </a:r>
            <a:r>
              <a:rPr lang="en-US" b="0" i="0" u="none" strike="noStrike">
                <a:solidFill>
                  <a:srgbClr val="D2672B"/>
                </a:solidFill>
                <a:effectLst/>
                <a:latin typeface="Garamond" panose="02020404030301010803" pitchFamily="18" charset="0"/>
              </a:rPr>
              <a:t>: </a:t>
            </a:r>
            <a:r>
              <a:rPr lang="en-US" b="0" i="0" u="none" strike="noStrike">
                <a:solidFill>
                  <a:srgbClr val="000000"/>
                </a:solidFill>
                <a:effectLst/>
                <a:latin typeface="Garamond" panose="02020404030301010803" pitchFamily="18" charset="0"/>
              </a:rPr>
              <a:t>California Air Resources Board</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1" i="0" u="none" strike="noStrike">
                <a:solidFill>
                  <a:srgbClr val="D2672B"/>
                </a:solidFill>
                <a:effectLst/>
                <a:latin typeface="Garamond" panose="02020404030301010803" pitchFamily="18" charset="0"/>
              </a:rPr>
              <a:t>Advisors: </a:t>
            </a:r>
            <a:r>
              <a:rPr lang="en-US" b="0" i="0" u="none" strike="noStrike">
                <a:solidFill>
                  <a:srgbClr val="000000"/>
                </a:solidFill>
                <a:effectLst/>
                <a:latin typeface="Garamond" panose="02020404030301010803" pitchFamily="18" charset="0"/>
              </a:rPr>
              <a:t>Dr. Juan Torres-Pérez (NASA ARC), Dr. Kenton Ross (NASA </a:t>
            </a:r>
            <a:r>
              <a:rPr lang="en-US" b="0" i="0" u="none" strike="noStrike" err="1">
                <a:solidFill>
                  <a:srgbClr val="000000"/>
                </a:solidFill>
                <a:effectLst/>
                <a:latin typeface="Garamond" panose="02020404030301010803" pitchFamily="18" charset="0"/>
              </a:rPr>
              <a:t>LaRC</a:t>
            </a:r>
            <a:r>
              <a:rPr lang="en-US" b="0" i="0" u="none" strike="noStrike">
                <a:solidFill>
                  <a:srgbClr val="000000"/>
                </a:solidFill>
                <a:effectLst/>
                <a:latin typeface="Garamond" panose="02020404030301010803" pitchFamily="18" charset="0"/>
              </a:rPr>
              <a:t>)</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1" i="0" u="none" strike="noStrike">
                <a:solidFill>
                  <a:srgbClr val="D2672B"/>
                </a:solidFill>
                <a:effectLst/>
                <a:latin typeface="Garamond" panose="02020404030301010803" pitchFamily="18" charset="0"/>
              </a:rPr>
              <a:t>Fellows: </a:t>
            </a:r>
            <a:r>
              <a:rPr lang="en-US" b="0" i="0" u="none" strike="noStrike" err="1">
                <a:solidFill>
                  <a:srgbClr val="000000"/>
                </a:solidFill>
                <a:effectLst/>
                <a:latin typeface="Garamond" panose="02020404030301010803" pitchFamily="18" charset="0"/>
              </a:rPr>
              <a:t>Britnay</a:t>
            </a:r>
            <a:r>
              <a:rPr lang="en-US" b="0" i="0" u="none" strike="noStrike">
                <a:solidFill>
                  <a:srgbClr val="000000"/>
                </a:solidFill>
                <a:effectLst/>
                <a:latin typeface="Garamond" panose="02020404030301010803" pitchFamily="18" charset="0"/>
              </a:rPr>
              <a:t> Beaudry (DEVELOP ARC), Hayley Pippin (DEVELOP ARC)</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1" i="0" u="none" strike="noStrike">
                <a:solidFill>
                  <a:srgbClr val="D2672B"/>
                </a:solidFill>
                <a:effectLst/>
                <a:latin typeface="Garamond" panose="02020404030301010803" pitchFamily="18" charset="0"/>
              </a:rPr>
              <a:t>Special thanks: </a:t>
            </a:r>
            <a:r>
              <a:rPr lang="en-US" b="0" i="0" u="none" strike="noStrike">
                <a:solidFill>
                  <a:srgbClr val="000000"/>
                </a:solidFill>
                <a:effectLst/>
                <a:latin typeface="Garamond" panose="02020404030301010803" pitchFamily="18" charset="0"/>
              </a:rPr>
              <a:t>Dr. Lee Johnson (NASA ARC), Dr. Forrest Melton (NASA ARC)</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p:txBody>
      </p:sp>
      <p:sp>
        <p:nvSpPr>
          <p:cNvPr id="99" name="Text Placeholder 16"/>
          <p:cNvSpPr txBox="1">
            <a:spLocks/>
          </p:cNvSpPr>
          <p:nvPr/>
        </p:nvSpPr>
        <p:spPr>
          <a:xfrm>
            <a:off x="3492336" y="33130572"/>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Garamond" panose="02020404030301010803" pitchFamily="18" charset="0"/>
              </a:rPr>
              <a:t>Alex Posen</a:t>
            </a:r>
          </a:p>
        </p:txBody>
      </p:sp>
      <p:sp>
        <p:nvSpPr>
          <p:cNvPr id="100" name="Text Placeholder 16"/>
          <p:cNvSpPr txBox="1">
            <a:spLocks/>
          </p:cNvSpPr>
          <p:nvPr/>
        </p:nvSpPr>
        <p:spPr>
          <a:xfrm>
            <a:off x="6299273" y="33143753"/>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Garamond" panose="02020404030301010803" pitchFamily="18" charset="0"/>
              </a:rPr>
              <a:t>Shreya Suri</a:t>
            </a:r>
          </a:p>
        </p:txBody>
      </p:sp>
      <p:sp>
        <p:nvSpPr>
          <p:cNvPr id="104" name="Text Placeholder 16"/>
          <p:cNvSpPr txBox="1">
            <a:spLocks/>
          </p:cNvSpPr>
          <p:nvPr/>
        </p:nvSpPr>
        <p:spPr>
          <a:xfrm>
            <a:off x="9172303" y="33130573"/>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Garamond" panose="02020404030301010803" pitchFamily="18" charset="0"/>
              </a:rPr>
              <a:t>Stefanie Mendoza</a:t>
            </a:r>
          </a:p>
        </p:txBody>
      </p:sp>
      <p:grpSp>
        <p:nvGrpSpPr>
          <p:cNvPr id="4" name="Group 3"/>
          <p:cNvGrpSpPr/>
          <p:nvPr/>
        </p:nvGrpSpPr>
        <p:grpSpPr>
          <a:xfrm>
            <a:off x="1230633" y="31096744"/>
            <a:ext cx="1605051" cy="1645920"/>
            <a:chOff x="1320903" y="31059504"/>
            <a:chExt cx="1605051" cy="1645920"/>
          </a:xfrm>
        </p:grpSpPr>
        <p:pic>
          <p:nvPicPr>
            <p:cNvPr id="47" name="Picture 46"/>
            <p:cNvPicPr>
              <a:picLocks noChangeAspect="1"/>
            </p:cNvPicPr>
            <p:nvPr/>
          </p:nvPicPr>
          <p:blipFill rotWithShape="1">
            <a:blip r:embed="rId4" cstate="print">
              <a:extLst>
                <a:ext uri="{28A0092B-C50C-407E-A947-70E740481C1C}">
                  <a14:useLocalDpi xmlns:a14="http://schemas.microsoft.com/office/drawing/2010/main" val="0"/>
                </a:ext>
              </a:extLst>
            </a:blip>
            <a:srcRect t="27873" r="68067" b="-1"/>
            <a:stretch/>
          </p:blipFill>
          <p:spPr>
            <a:xfrm>
              <a:off x="1320903" y="31059504"/>
              <a:ext cx="1605051" cy="1645920"/>
            </a:xfrm>
            <a:prstGeom prst="ellipse">
              <a:avLst/>
            </a:prstGeom>
          </p:spPr>
        </p:pic>
        <p:sp>
          <p:nvSpPr>
            <p:cNvPr id="49" name="TextBox 48"/>
            <p:cNvSpPr txBox="1"/>
            <p:nvPr/>
          </p:nvSpPr>
          <p:spPr>
            <a:xfrm rot="20028308">
              <a:off x="1468373" y="31610981"/>
              <a:ext cx="1426712" cy="457200"/>
            </a:xfrm>
            <a:prstGeom prst="rect">
              <a:avLst/>
            </a:prstGeom>
          </p:spPr>
          <p:txBody>
            <a:bodyPr wrap="square" numCol="1" spcCol="640080" rtlCol="0">
              <a:spAutoFit/>
            </a:bodyPr>
            <a:lstStyle/>
            <a:p>
              <a:pPr algn="just"/>
              <a:r>
                <a:rPr lang="en-US" sz="2000" b="1">
                  <a:solidFill>
                    <a:schemeClr val="bg1"/>
                  </a:solidFill>
                </a:rPr>
                <a:t>EXAMPLE</a:t>
              </a:r>
            </a:p>
          </p:txBody>
        </p:sp>
      </p:grpSp>
      <p:sp>
        <p:nvSpPr>
          <p:cNvPr id="42" name="Text Placeholder 11">
            <a:extLst>
              <a:ext uri="{FF2B5EF4-FFF2-40B4-BE49-F238E27FC236}">
                <a16:creationId xmlns:a16="http://schemas.microsoft.com/office/drawing/2014/main" id="{6B53F6D1-7A67-4850-87EE-194C08BE1316}"/>
              </a:ext>
            </a:extLst>
          </p:cNvPr>
          <p:cNvSpPr txBox="1">
            <a:spLocks/>
          </p:cNvSpPr>
          <p:nvPr/>
        </p:nvSpPr>
        <p:spPr>
          <a:xfrm>
            <a:off x="4908038" y="34770348"/>
            <a:ext cx="6404732" cy="653305"/>
          </a:xfrm>
          <a:prstGeom prst="rect">
            <a:avLst/>
          </a:prstGeom>
        </p:spPr>
        <p:txBody>
          <a:bodyPr lIns="91440" tIns="45720" rIns="91440" bIns="45720" anchor="t">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dirty="0">
                <a:solidFill>
                  <a:schemeClr val="bg1"/>
                </a:solidFill>
                <a:ea typeface="+mn-lt"/>
                <a:cs typeface="+mn-lt"/>
              </a:rPr>
              <a:t>California – Ames </a:t>
            </a:r>
          </a:p>
          <a:p>
            <a:pPr algn="l"/>
            <a:endParaRPr lang="en-US" spc="100" dirty="0">
              <a:solidFill>
                <a:schemeClr val="bg1"/>
              </a:solidFill>
            </a:endParaRPr>
          </a:p>
        </p:txBody>
      </p:sp>
      <p:pic>
        <p:nvPicPr>
          <p:cNvPr id="3" name="Picture 2" descr="Shape, circle&#10;&#10;Description automatically generated">
            <a:extLst>
              <a:ext uri="{FF2B5EF4-FFF2-40B4-BE49-F238E27FC236}">
                <a16:creationId xmlns:a16="http://schemas.microsoft.com/office/drawing/2014/main" id="{D670AF60-6DC1-4CC9-8EDA-D90BF120D1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1823" y="30878085"/>
            <a:ext cx="2103120" cy="2103120"/>
          </a:xfrm>
          <a:prstGeom prst="rect">
            <a:avLst/>
          </a:prstGeom>
        </p:spPr>
      </p:pic>
      <p:pic>
        <p:nvPicPr>
          <p:cNvPr id="39" name="Picture 38" descr="Shape, circle&#10;&#10;Description automatically generated">
            <a:extLst>
              <a:ext uri="{FF2B5EF4-FFF2-40B4-BE49-F238E27FC236}">
                <a16:creationId xmlns:a16="http://schemas.microsoft.com/office/drawing/2014/main" id="{DD3486DA-134F-4FCE-9BB8-D22BB449F3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6901" y="30878085"/>
            <a:ext cx="2103120" cy="2103120"/>
          </a:xfrm>
          <a:prstGeom prst="rect">
            <a:avLst/>
          </a:prstGeom>
        </p:spPr>
      </p:pic>
      <p:pic>
        <p:nvPicPr>
          <p:cNvPr id="40" name="Picture 39" descr="Shape, circle&#10;&#10;Description automatically generated">
            <a:extLst>
              <a:ext uri="{FF2B5EF4-FFF2-40B4-BE49-F238E27FC236}">
                <a16:creationId xmlns:a16="http://schemas.microsoft.com/office/drawing/2014/main" id="{112A0FED-0F12-42A2-AFAF-B3983CF8A6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8793" y="30878085"/>
            <a:ext cx="2103120" cy="2103120"/>
          </a:xfrm>
          <a:prstGeom prst="rect">
            <a:avLst/>
          </a:prstGeom>
        </p:spPr>
      </p:pic>
      <p:sp>
        <p:nvSpPr>
          <p:cNvPr id="41" name="TextBox 40">
            <a:extLst>
              <a:ext uri="{FF2B5EF4-FFF2-40B4-BE49-F238E27FC236}">
                <a16:creationId xmlns:a16="http://schemas.microsoft.com/office/drawing/2014/main" id="{E7C17165-15E2-C81F-D102-3A32184D9AC7}"/>
              </a:ext>
            </a:extLst>
          </p:cNvPr>
          <p:cNvSpPr txBox="1"/>
          <p:nvPr/>
        </p:nvSpPr>
        <p:spPr>
          <a:xfrm>
            <a:off x="14989672" y="5358428"/>
            <a:ext cx="8956863" cy="1569660"/>
          </a:xfrm>
          <a:prstGeom prst="rect">
            <a:avLst/>
          </a:prstGeom>
          <a:noFill/>
        </p:spPr>
        <p:txBody>
          <a:bodyPr wrap="square" lIns="91440" tIns="45720" rIns="91440" bIns="45720" rtlCol="0" anchor="t">
            <a:spAutoFit/>
          </a:bodyPr>
          <a:lstStyle/>
          <a:p>
            <a:r>
              <a:rPr lang="en-US" sz="4800" dirty="0">
                <a:latin typeface="Century Gothic"/>
              </a:rPr>
              <a:t>California seeks to become a </a:t>
            </a:r>
            <a:r>
              <a:rPr lang="en-US" sz="4800" b="1" dirty="0">
                <a:solidFill>
                  <a:srgbClr val="D2672B"/>
                </a:solidFill>
                <a:latin typeface="Century Gothic"/>
              </a:rPr>
              <a:t>carbon neutral state by 2045.</a:t>
            </a:r>
            <a:endParaRPr lang="en-US" sz="4800" dirty="0">
              <a:latin typeface="Garamond"/>
            </a:endParaRPr>
          </a:p>
        </p:txBody>
      </p:sp>
      <p:sp>
        <p:nvSpPr>
          <p:cNvPr id="44" name="TextBox 43">
            <a:extLst>
              <a:ext uri="{FF2B5EF4-FFF2-40B4-BE49-F238E27FC236}">
                <a16:creationId xmlns:a16="http://schemas.microsoft.com/office/drawing/2014/main" id="{0D7F48EB-796A-45D0-B5E8-AE9E05C50D49}"/>
              </a:ext>
            </a:extLst>
          </p:cNvPr>
          <p:cNvSpPr txBox="1"/>
          <p:nvPr/>
        </p:nvSpPr>
        <p:spPr>
          <a:xfrm>
            <a:off x="15189734" y="25758464"/>
            <a:ext cx="8489996" cy="4154984"/>
          </a:xfrm>
          <a:prstGeom prst="rect">
            <a:avLst/>
          </a:prstGeom>
          <a:noFill/>
        </p:spPr>
        <p:txBody>
          <a:bodyPr wrap="square" rtlCol="0">
            <a:spAutoFit/>
          </a:bodyPr>
          <a:lstStyle/>
          <a:p>
            <a:pPr algn="r"/>
            <a:r>
              <a:rPr lang="en-US" sz="6600" dirty="0">
                <a:solidFill>
                  <a:schemeClr val="tx1">
                    <a:lumMod val="75000"/>
                    <a:lumOff val="25000"/>
                  </a:schemeClr>
                </a:solidFill>
                <a:latin typeface="Century Gothic" panose="020B0502020202020204" pitchFamily="34" charset="0"/>
              </a:rPr>
              <a:t>Taking inventory is a necessary step toward attaining </a:t>
            </a:r>
            <a:r>
              <a:rPr lang="en-US" sz="6600" b="1" dirty="0">
                <a:solidFill>
                  <a:srgbClr val="D2672B"/>
                </a:solidFill>
                <a:latin typeface="Century Gothic" panose="020B0502020202020204" pitchFamily="34" charset="0"/>
              </a:rPr>
              <a:t>carbon neutrality</a:t>
            </a:r>
            <a:r>
              <a:rPr lang="en-US" sz="6600" b="1" dirty="0">
                <a:solidFill>
                  <a:schemeClr val="tx1">
                    <a:lumMod val="75000"/>
                    <a:lumOff val="25000"/>
                  </a:schemeClr>
                </a:solidFill>
                <a:latin typeface="Century Gothic" panose="020B0502020202020204" pitchFamily="34" charset="0"/>
              </a:rPr>
              <a:t>.</a:t>
            </a:r>
          </a:p>
        </p:txBody>
      </p:sp>
      <p:grpSp>
        <p:nvGrpSpPr>
          <p:cNvPr id="32" name="Group 31">
            <a:extLst>
              <a:ext uri="{FF2B5EF4-FFF2-40B4-BE49-F238E27FC236}">
                <a16:creationId xmlns:a16="http://schemas.microsoft.com/office/drawing/2014/main" id="{A76E68A2-4B2A-455D-B464-38429BB1C891}"/>
              </a:ext>
            </a:extLst>
          </p:cNvPr>
          <p:cNvGrpSpPr/>
          <p:nvPr/>
        </p:nvGrpSpPr>
        <p:grpSpPr>
          <a:xfrm>
            <a:off x="12597123" y="8248252"/>
            <a:ext cx="12398180" cy="5308767"/>
            <a:chOff x="-14192620" y="16353277"/>
            <a:chExt cx="12398180" cy="5308767"/>
          </a:xfrm>
        </p:grpSpPr>
        <p:sp>
          <p:nvSpPr>
            <p:cNvPr id="17" name="TextBox 16"/>
            <p:cNvSpPr txBox="1"/>
            <p:nvPr/>
          </p:nvSpPr>
          <p:spPr>
            <a:xfrm>
              <a:off x="-14192620" y="16353277"/>
              <a:ext cx="12398180" cy="1569660"/>
            </a:xfrm>
            <a:prstGeom prst="rect">
              <a:avLst/>
            </a:prstGeom>
            <a:noFill/>
          </p:spPr>
          <p:txBody>
            <a:bodyPr wrap="square" lIns="91440" tIns="45720" rIns="91440" bIns="45720" rtlCol="0" anchor="t">
              <a:spAutoFit/>
            </a:bodyPr>
            <a:lstStyle/>
            <a:p>
              <a:pPr algn="r"/>
              <a:r>
                <a:rPr lang="en-US" sz="4800" dirty="0">
                  <a:latin typeface="Century Gothic"/>
                </a:rPr>
                <a:t>How much carbon are agricultural lands storing away? </a:t>
              </a:r>
              <a:r>
                <a:rPr lang="en-US" sz="4800" b="1" dirty="0">
                  <a:solidFill>
                    <a:srgbClr val="D2672B"/>
                  </a:solidFill>
                  <a:latin typeface="Century Gothic"/>
                </a:rPr>
                <a:t>Satellites can tell us.</a:t>
              </a:r>
              <a:endParaRPr lang="en-US" sz="4800" b="1" dirty="0">
                <a:solidFill>
                  <a:srgbClr val="D2672B"/>
                </a:solidFill>
              </a:endParaRPr>
            </a:p>
          </p:txBody>
        </p:sp>
        <p:grpSp>
          <p:nvGrpSpPr>
            <p:cNvPr id="51" name="Group 50">
              <a:extLst>
                <a:ext uri="{FF2B5EF4-FFF2-40B4-BE49-F238E27FC236}">
                  <a16:creationId xmlns:a16="http://schemas.microsoft.com/office/drawing/2014/main" id="{76C2C370-0BA5-443C-B225-91EFF53C5BAC}"/>
                </a:ext>
              </a:extLst>
            </p:cNvPr>
            <p:cNvGrpSpPr/>
            <p:nvPr/>
          </p:nvGrpSpPr>
          <p:grpSpPr>
            <a:xfrm>
              <a:off x="-13857625" y="17992917"/>
              <a:ext cx="11851706" cy="3669127"/>
              <a:chOff x="-1242251" y="19169900"/>
              <a:chExt cx="11851706" cy="3669127"/>
            </a:xfrm>
          </p:grpSpPr>
          <p:pic>
            <p:nvPicPr>
              <p:cNvPr id="52" name="Picture 13" descr="A picture containing satellite, transport&#10;&#10;Description automatically generated">
                <a:extLst>
                  <a:ext uri="{FF2B5EF4-FFF2-40B4-BE49-F238E27FC236}">
                    <a16:creationId xmlns:a16="http://schemas.microsoft.com/office/drawing/2014/main" id="{D7F28E6E-A033-43FA-AAF1-9C191B6EEB14}"/>
                  </a:ext>
                </a:extLst>
              </p:cNvPr>
              <p:cNvPicPr>
                <a:picLocks noChangeAspect="1"/>
              </p:cNvPicPr>
              <p:nvPr/>
            </p:nvPicPr>
            <p:blipFill>
              <a:blip r:embed="rId5"/>
              <a:stretch>
                <a:fillRect/>
              </a:stretch>
            </p:blipFill>
            <p:spPr>
              <a:xfrm>
                <a:off x="-1242251" y="19169900"/>
                <a:ext cx="2996691" cy="2955693"/>
              </a:xfrm>
              <a:prstGeom prst="rect">
                <a:avLst/>
              </a:prstGeom>
              <a:noFill/>
            </p:spPr>
          </p:pic>
          <p:pic>
            <p:nvPicPr>
              <p:cNvPr id="53" name="Picture 23" descr="A picture containing indoor&#10;&#10;Description automatically generated">
                <a:extLst>
                  <a:ext uri="{FF2B5EF4-FFF2-40B4-BE49-F238E27FC236}">
                    <a16:creationId xmlns:a16="http://schemas.microsoft.com/office/drawing/2014/main" id="{E0B02EAA-6AEA-48E7-9DF6-CFCA8EBF7AA5}"/>
                  </a:ext>
                </a:extLst>
              </p:cNvPr>
              <p:cNvPicPr>
                <a:picLocks noChangeAspect="1"/>
              </p:cNvPicPr>
              <p:nvPr/>
            </p:nvPicPr>
            <p:blipFill>
              <a:blip r:embed="rId6"/>
              <a:stretch>
                <a:fillRect/>
              </a:stretch>
            </p:blipFill>
            <p:spPr>
              <a:xfrm>
                <a:off x="2351133" y="20086720"/>
                <a:ext cx="4411871" cy="1794161"/>
              </a:xfrm>
              <a:prstGeom prst="rect">
                <a:avLst/>
              </a:prstGeom>
            </p:spPr>
          </p:pic>
          <p:pic>
            <p:nvPicPr>
              <p:cNvPr id="54" name="Picture 24">
                <a:extLst>
                  <a:ext uri="{FF2B5EF4-FFF2-40B4-BE49-F238E27FC236}">
                    <a16:creationId xmlns:a16="http://schemas.microsoft.com/office/drawing/2014/main" id="{2A8D0364-07F1-4E2D-AD89-36BF6458F7AA}"/>
                  </a:ext>
                </a:extLst>
              </p:cNvPr>
              <p:cNvPicPr>
                <a:picLocks noChangeAspect="1"/>
              </p:cNvPicPr>
              <p:nvPr/>
            </p:nvPicPr>
            <p:blipFill>
              <a:blip r:embed="rId7"/>
              <a:stretch>
                <a:fillRect/>
              </a:stretch>
            </p:blipFill>
            <p:spPr>
              <a:xfrm>
                <a:off x="7612764" y="19790547"/>
                <a:ext cx="2996691" cy="2449191"/>
              </a:xfrm>
              <a:prstGeom prst="rect">
                <a:avLst/>
              </a:prstGeom>
            </p:spPr>
          </p:pic>
          <p:sp>
            <p:nvSpPr>
              <p:cNvPr id="55" name="TextBox 54">
                <a:extLst>
                  <a:ext uri="{FF2B5EF4-FFF2-40B4-BE49-F238E27FC236}">
                    <a16:creationId xmlns:a16="http://schemas.microsoft.com/office/drawing/2014/main" id="{1AA9DEFB-C140-4C8C-A52A-794FC3FA5AD3}"/>
                  </a:ext>
                </a:extLst>
              </p:cNvPr>
              <p:cNvSpPr txBox="1"/>
              <p:nvPr/>
            </p:nvSpPr>
            <p:spPr>
              <a:xfrm>
                <a:off x="7866255" y="22315807"/>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accent2"/>
                    </a:solidFill>
                    <a:ea typeface="+mn-lt"/>
                    <a:cs typeface="+mn-lt"/>
                  </a:rPr>
                  <a:t>Landsat 8 OLI </a:t>
                </a:r>
                <a:endParaRPr lang="en-US" sz="2800" b="1" dirty="0">
                  <a:solidFill>
                    <a:schemeClr val="accent2"/>
                  </a:solidFill>
                </a:endParaRPr>
              </a:p>
            </p:txBody>
          </p:sp>
          <p:sp>
            <p:nvSpPr>
              <p:cNvPr id="56" name="TextBox 55">
                <a:extLst>
                  <a:ext uri="{FF2B5EF4-FFF2-40B4-BE49-F238E27FC236}">
                    <a16:creationId xmlns:a16="http://schemas.microsoft.com/office/drawing/2014/main" id="{198B8AC3-BA0D-41E0-8947-CFF42A495160}"/>
                  </a:ext>
                </a:extLst>
              </p:cNvPr>
              <p:cNvSpPr txBox="1"/>
              <p:nvPr/>
            </p:nvSpPr>
            <p:spPr>
              <a:xfrm>
                <a:off x="3037459" y="22259583"/>
                <a:ext cx="34728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accent2"/>
                    </a:solidFill>
                    <a:ea typeface="+mn-lt"/>
                    <a:cs typeface="+mn-lt"/>
                  </a:rPr>
                  <a:t>Landsat 7 ETM+</a:t>
                </a:r>
              </a:p>
            </p:txBody>
          </p:sp>
          <p:sp>
            <p:nvSpPr>
              <p:cNvPr id="57" name="TextBox 56">
                <a:extLst>
                  <a:ext uri="{FF2B5EF4-FFF2-40B4-BE49-F238E27FC236}">
                    <a16:creationId xmlns:a16="http://schemas.microsoft.com/office/drawing/2014/main" id="{11099AAE-0A83-4EF3-A617-D1CE7CAE3544}"/>
                  </a:ext>
                </a:extLst>
              </p:cNvPr>
              <p:cNvSpPr txBox="1"/>
              <p:nvPr/>
            </p:nvSpPr>
            <p:spPr>
              <a:xfrm>
                <a:off x="-1153533" y="22274960"/>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accent2"/>
                    </a:solidFill>
                    <a:latin typeface="+mj-lt"/>
                    <a:ea typeface="+mn-lt"/>
                    <a:cs typeface="+mn-lt"/>
                  </a:rPr>
                  <a:t>Landsat 5 TM</a:t>
                </a:r>
              </a:p>
            </p:txBody>
          </p:sp>
        </p:grpSp>
      </p:grpSp>
      <p:sp>
        <p:nvSpPr>
          <p:cNvPr id="60" name="TextBox 59">
            <a:extLst>
              <a:ext uri="{FF2B5EF4-FFF2-40B4-BE49-F238E27FC236}">
                <a16:creationId xmlns:a16="http://schemas.microsoft.com/office/drawing/2014/main" id="{4C771714-9C1D-4BD0-82DE-6E42984B0122}"/>
              </a:ext>
            </a:extLst>
          </p:cNvPr>
          <p:cNvSpPr txBox="1"/>
          <p:nvPr/>
        </p:nvSpPr>
        <p:spPr>
          <a:xfrm>
            <a:off x="11452088" y="76398"/>
            <a:ext cx="4527825" cy="1015663"/>
          </a:xfrm>
          <a:prstGeom prst="rect">
            <a:avLst/>
          </a:prstGeom>
          <a:noFill/>
        </p:spPr>
        <p:txBody>
          <a:bodyPr wrap="square" rtlCol="0">
            <a:spAutoFit/>
          </a:bodyPr>
          <a:lstStyle/>
          <a:p>
            <a:r>
              <a:rPr lang="en-US" sz="6000" b="1" dirty="0">
                <a:solidFill>
                  <a:srgbClr val="FF0000"/>
                </a:solidFill>
              </a:rPr>
              <a:t>**IMPACT**</a:t>
            </a:r>
          </a:p>
        </p:txBody>
      </p:sp>
      <p:grpSp>
        <p:nvGrpSpPr>
          <p:cNvPr id="34" name="Group 33">
            <a:extLst>
              <a:ext uri="{FF2B5EF4-FFF2-40B4-BE49-F238E27FC236}">
                <a16:creationId xmlns:a16="http://schemas.microsoft.com/office/drawing/2014/main" id="{E3B8EC2E-419E-4EEE-B9F6-E105787CAC5D}"/>
              </a:ext>
            </a:extLst>
          </p:cNvPr>
          <p:cNvGrpSpPr/>
          <p:nvPr/>
        </p:nvGrpSpPr>
        <p:grpSpPr>
          <a:xfrm>
            <a:off x="958486" y="5946163"/>
            <a:ext cx="11201400" cy="2657020"/>
            <a:chOff x="14113642" y="14551593"/>
            <a:chExt cx="10513507" cy="2223747"/>
          </a:xfrm>
        </p:grpSpPr>
        <p:pic>
          <p:nvPicPr>
            <p:cNvPr id="85" name="Graphic 84" descr="Grapes with solid fill">
              <a:extLst>
                <a:ext uri="{FF2B5EF4-FFF2-40B4-BE49-F238E27FC236}">
                  <a16:creationId xmlns:a16="http://schemas.microsoft.com/office/drawing/2014/main" id="{E2F34194-8D63-4340-8C88-D4949EB904C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581936" y="14551593"/>
              <a:ext cx="1247743" cy="1247742"/>
            </a:xfrm>
            <a:prstGeom prst="rect">
              <a:avLst/>
            </a:prstGeom>
          </p:spPr>
        </p:pic>
        <p:sp>
          <p:nvSpPr>
            <p:cNvPr id="89" name="TextBox 88">
              <a:extLst>
                <a:ext uri="{FF2B5EF4-FFF2-40B4-BE49-F238E27FC236}">
                  <a16:creationId xmlns:a16="http://schemas.microsoft.com/office/drawing/2014/main" id="{53D0BD4F-B325-4DDD-92DB-8EE1F379F2F7}"/>
                </a:ext>
              </a:extLst>
            </p:cNvPr>
            <p:cNvSpPr txBox="1"/>
            <p:nvPr/>
          </p:nvSpPr>
          <p:spPr>
            <a:xfrm>
              <a:off x="14113642" y="15860901"/>
              <a:ext cx="10513507" cy="914439"/>
            </a:xfrm>
            <a:prstGeom prst="rect">
              <a:avLst/>
            </a:prstGeom>
            <a:noFill/>
          </p:spPr>
          <p:txBody>
            <a:bodyPr wrap="square">
              <a:spAutoFit/>
            </a:bodyPr>
            <a:lstStyle/>
            <a:p>
              <a:pPr lvl="0" algn="ctr"/>
              <a:r>
                <a:rPr lang="en-US" sz="3600" b="1" dirty="0">
                  <a:solidFill>
                    <a:srgbClr val="D2672B"/>
                  </a:solidFill>
                  <a:latin typeface="Century Gothic" panose="020B0502020202020204" pitchFamily="34" charset="0"/>
                </a:rPr>
                <a:t>Crop Type</a:t>
              </a:r>
            </a:p>
            <a:p>
              <a:pPr lvl="0" algn="ctr"/>
              <a:r>
                <a:rPr lang="en-US" sz="2900" b="1" dirty="0">
                  <a:solidFill>
                    <a:schemeClr val="tx1">
                      <a:lumMod val="75000"/>
                      <a:lumOff val="25000"/>
                    </a:schemeClr>
                  </a:solidFill>
                  <a:latin typeface="Century Gothic" panose="020B0502020202020204" pitchFamily="34" charset="0"/>
                </a:rPr>
                <a:t>different plants store different amounts of carbon</a:t>
              </a:r>
              <a:endParaRPr lang="en-US" sz="2900" dirty="0"/>
            </a:p>
          </p:txBody>
        </p:sp>
      </p:grpSp>
      <p:grpSp>
        <p:nvGrpSpPr>
          <p:cNvPr id="35" name="Group 34">
            <a:extLst>
              <a:ext uri="{FF2B5EF4-FFF2-40B4-BE49-F238E27FC236}">
                <a16:creationId xmlns:a16="http://schemas.microsoft.com/office/drawing/2014/main" id="{B4305445-035E-4630-AC70-4C60DF5E825F}"/>
              </a:ext>
            </a:extLst>
          </p:cNvPr>
          <p:cNvGrpSpPr/>
          <p:nvPr/>
        </p:nvGrpSpPr>
        <p:grpSpPr>
          <a:xfrm>
            <a:off x="914401" y="8848564"/>
            <a:ext cx="11201400" cy="2511872"/>
            <a:chOff x="16690706" y="16837766"/>
            <a:chExt cx="9508016" cy="2511872"/>
          </a:xfrm>
        </p:grpSpPr>
        <p:pic>
          <p:nvPicPr>
            <p:cNvPr id="86" name="Graphic 85" descr="Flip calendar with solid fill">
              <a:extLst>
                <a:ext uri="{FF2B5EF4-FFF2-40B4-BE49-F238E27FC236}">
                  <a16:creationId xmlns:a16="http://schemas.microsoft.com/office/drawing/2014/main" id="{1D14AE29-0DD7-48C5-B215-B4C1F549BA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705921" y="16837766"/>
              <a:ext cx="1457890" cy="1457890"/>
            </a:xfrm>
            <a:prstGeom prst="rect">
              <a:avLst/>
            </a:prstGeom>
          </p:spPr>
        </p:pic>
        <p:sp>
          <p:nvSpPr>
            <p:cNvPr id="90" name="TextBox 89">
              <a:extLst>
                <a:ext uri="{FF2B5EF4-FFF2-40B4-BE49-F238E27FC236}">
                  <a16:creationId xmlns:a16="http://schemas.microsoft.com/office/drawing/2014/main" id="{51B2693E-1D52-41AC-BF15-94336ED6BFE5}"/>
                </a:ext>
              </a:extLst>
            </p:cNvPr>
            <p:cNvSpPr txBox="1"/>
            <p:nvPr/>
          </p:nvSpPr>
          <p:spPr>
            <a:xfrm>
              <a:off x="16690706" y="18257031"/>
              <a:ext cx="9508016" cy="1092607"/>
            </a:xfrm>
            <a:prstGeom prst="rect">
              <a:avLst/>
            </a:prstGeom>
            <a:noFill/>
          </p:spPr>
          <p:txBody>
            <a:bodyPr wrap="square">
              <a:spAutoFit/>
            </a:bodyPr>
            <a:lstStyle/>
            <a:p>
              <a:pPr lvl="0" algn="ctr"/>
              <a:r>
                <a:rPr lang="en-US" sz="3600" b="1" dirty="0">
                  <a:solidFill>
                    <a:srgbClr val="D2672B"/>
                  </a:solidFill>
                  <a:latin typeface="Century Gothic" panose="020B0502020202020204" pitchFamily="34" charset="0"/>
                </a:rPr>
                <a:t>Age</a:t>
              </a:r>
            </a:p>
            <a:p>
              <a:pPr lvl="0" algn="ctr"/>
              <a:r>
                <a:rPr lang="en-US" sz="2900" b="1" dirty="0">
                  <a:solidFill>
                    <a:schemeClr val="tx1">
                      <a:lumMod val="75000"/>
                      <a:lumOff val="25000"/>
                    </a:schemeClr>
                  </a:solidFill>
                  <a:latin typeface="Century Gothic" panose="020B0502020202020204" pitchFamily="34" charset="0"/>
                </a:rPr>
                <a:t>the older the field, the more carbon accumulated</a:t>
              </a:r>
              <a:endParaRPr lang="en-US" sz="2900" dirty="0"/>
            </a:p>
          </p:txBody>
        </p:sp>
      </p:grpSp>
      <p:grpSp>
        <p:nvGrpSpPr>
          <p:cNvPr id="36" name="Group 35">
            <a:extLst>
              <a:ext uri="{FF2B5EF4-FFF2-40B4-BE49-F238E27FC236}">
                <a16:creationId xmlns:a16="http://schemas.microsoft.com/office/drawing/2014/main" id="{5510A5A5-BCD6-4E4C-BF01-9202106CEE14}"/>
              </a:ext>
            </a:extLst>
          </p:cNvPr>
          <p:cNvGrpSpPr/>
          <p:nvPr/>
        </p:nvGrpSpPr>
        <p:grpSpPr>
          <a:xfrm>
            <a:off x="958486" y="11787540"/>
            <a:ext cx="11212590" cy="2470330"/>
            <a:chOff x="17240220" y="19971648"/>
            <a:chExt cx="7546126" cy="2470330"/>
          </a:xfrm>
        </p:grpSpPr>
        <p:pic>
          <p:nvPicPr>
            <p:cNvPr id="88" name="Graphic 87" descr="Trigonometry with solid fill">
              <a:extLst>
                <a:ext uri="{FF2B5EF4-FFF2-40B4-BE49-F238E27FC236}">
                  <a16:creationId xmlns:a16="http://schemas.microsoft.com/office/drawing/2014/main" id="{60E31314-D747-4E50-91C6-FF95A9D5346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0444161" y="19971648"/>
              <a:ext cx="1256873" cy="1256873"/>
            </a:xfrm>
            <a:prstGeom prst="rect">
              <a:avLst/>
            </a:prstGeom>
          </p:spPr>
        </p:pic>
        <p:sp>
          <p:nvSpPr>
            <p:cNvPr id="91" name="TextBox 90">
              <a:extLst>
                <a:ext uri="{FF2B5EF4-FFF2-40B4-BE49-F238E27FC236}">
                  <a16:creationId xmlns:a16="http://schemas.microsoft.com/office/drawing/2014/main" id="{10D6DEE0-406A-4B45-B50D-D202BE440EDF}"/>
                </a:ext>
              </a:extLst>
            </p:cNvPr>
            <p:cNvSpPr txBox="1"/>
            <p:nvPr/>
          </p:nvSpPr>
          <p:spPr>
            <a:xfrm>
              <a:off x="17240220" y="21303205"/>
              <a:ext cx="7546126" cy="1138773"/>
            </a:xfrm>
            <a:prstGeom prst="rect">
              <a:avLst/>
            </a:prstGeom>
            <a:noFill/>
          </p:spPr>
          <p:txBody>
            <a:bodyPr wrap="square">
              <a:spAutoFit/>
            </a:bodyPr>
            <a:lstStyle/>
            <a:p>
              <a:pPr lvl="0" algn="ctr"/>
              <a:r>
                <a:rPr lang="en-US" sz="3600" b="1" dirty="0">
                  <a:solidFill>
                    <a:srgbClr val="D2672B"/>
                  </a:solidFill>
                  <a:latin typeface="Century Gothic" panose="020B0502020202020204" pitchFamily="34" charset="0"/>
                </a:rPr>
                <a:t>Area</a:t>
              </a:r>
              <a:r>
                <a:rPr lang="en-US" sz="3900" b="1" dirty="0">
                  <a:solidFill>
                    <a:srgbClr val="4472C4"/>
                  </a:solidFill>
                  <a:latin typeface="Century Gothic" panose="020B0502020202020204" pitchFamily="34" charset="0"/>
                </a:rPr>
                <a:t> </a:t>
              </a:r>
            </a:p>
            <a:p>
              <a:pPr lvl="0" algn="ctr"/>
              <a:r>
                <a:rPr lang="en-US" sz="2900" b="1" dirty="0">
                  <a:solidFill>
                    <a:schemeClr val="tx1">
                      <a:lumMod val="75000"/>
                      <a:lumOff val="25000"/>
                    </a:schemeClr>
                  </a:solidFill>
                  <a:latin typeface="Century Gothic" panose="020B0502020202020204" pitchFamily="34" charset="0"/>
                </a:rPr>
                <a:t>more landcover = more storage space</a:t>
              </a:r>
              <a:endParaRPr lang="en-US" sz="2900" dirty="0"/>
            </a:p>
          </p:txBody>
        </p:sp>
      </p:grpSp>
      <p:sp>
        <p:nvSpPr>
          <p:cNvPr id="92" name="TextBox 91">
            <a:extLst>
              <a:ext uri="{FF2B5EF4-FFF2-40B4-BE49-F238E27FC236}">
                <a16:creationId xmlns:a16="http://schemas.microsoft.com/office/drawing/2014/main" id="{61C50203-DFBB-4321-9CF4-97608890F627}"/>
              </a:ext>
            </a:extLst>
          </p:cNvPr>
          <p:cNvSpPr txBox="1"/>
          <p:nvPr/>
        </p:nvSpPr>
        <p:spPr>
          <a:xfrm>
            <a:off x="914400" y="4565967"/>
            <a:ext cx="11201400" cy="1015663"/>
          </a:xfrm>
          <a:prstGeom prst="rect">
            <a:avLst/>
          </a:prstGeom>
          <a:noFill/>
        </p:spPr>
        <p:txBody>
          <a:bodyPr wrap="square" rtlCol="0">
            <a:spAutoFit/>
          </a:bodyPr>
          <a:lstStyle/>
          <a:p>
            <a:pPr algn="ctr"/>
            <a:r>
              <a:rPr lang="en-US" sz="6000" b="1" dirty="0">
                <a:solidFill>
                  <a:srgbClr val="D2672B"/>
                </a:solidFill>
                <a:latin typeface="Century Gothic" panose="020B0502020202020204" pitchFamily="34" charset="0"/>
              </a:rPr>
              <a:t>Model Input Variables</a:t>
            </a:r>
          </a:p>
        </p:txBody>
      </p:sp>
      <p:grpSp>
        <p:nvGrpSpPr>
          <p:cNvPr id="133" name="Group 132">
            <a:extLst>
              <a:ext uri="{FF2B5EF4-FFF2-40B4-BE49-F238E27FC236}">
                <a16:creationId xmlns:a16="http://schemas.microsoft.com/office/drawing/2014/main" id="{B3AAE6D1-85AC-4562-B0BF-784C21D5F374}"/>
              </a:ext>
            </a:extLst>
          </p:cNvPr>
          <p:cNvGrpSpPr/>
          <p:nvPr/>
        </p:nvGrpSpPr>
        <p:grpSpPr>
          <a:xfrm>
            <a:off x="607028" y="15036689"/>
            <a:ext cx="14222362" cy="15126805"/>
            <a:chOff x="607028" y="11937488"/>
            <a:chExt cx="13349200" cy="14198116"/>
          </a:xfrm>
        </p:grpSpPr>
        <p:pic>
          <p:nvPicPr>
            <p:cNvPr id="58" name="Picture 40">
              <a:extLst>
                <a:ext uri="{FF2B5EF4-FFF2-40B4-BE49-F238E27FC236}">
                  <a16:creationId xmlns:a16="http://schemas.microsoft.com/office/drawing/2014/main" id="{0E1BFBC4-48AC-43EE-BE56-5A8FE322500E}"/>
                </a:ext>
              </a:extLst>
            </p:cNvPr>
            <p:cNvPicPr>
              <a:picLocks noChangeAspect="1"/>
            </p:cNvPicPr>
            <p:nvPr/>
          </p:nvPicPr>
          <p:blipFill rotWithShape="1">
            <a:blip r:embed="rId14"/>
            <a:srcRect l="15004" t="1615" r="982" b="1365"/>
            <a:stretch/>
          </p:blipFill>
          <p:spPr>
            <a:xfrm>
              <a:off x="2217813" y="11937488"/>
              <a:ext cx="11596966" cy="12948799"/>
            </a:xfrm>
            <a:prstGeom prst="rect">
              <a:avLst/>
            </a:prstGeom>
          </p:spPr>
        </p:pic>
        <p:grpSp>
          <p:nvGrpSpPr>
            <p:cNvPr id="124" name="Group 123">
              <a:extLst>
                <a:ext uri="{FF2B5EF4-FFF2-40B4-BE49-F238E27FC236}">
                  <a16:creationId xmlns:a16="http://schemas.microsoft.com/office/drawing/2014/main" id="{C1DD5C96-FA06-4E79-BAB1-8332790823F6}"/>
                </a:ext>
              </a:extLst>
            </p:cNvPr>
            <p:cNvGrpSpPr/>
            <p:nvPr/>
          </p:nvGrpSpPr>
          <p:grpSpPr>
            <a:xfrm>
              <a:off x="1524584" y="25347886"/>
              <a:ext cx="12431644" cy="787718"/>
              <a:chOff x="1990381" y="20125985"/>
              <a:chExt cx="11260325" cy="363051"/>
            </a:xfrm>
          </p:grpSpPr>
          <p:sp>
            <p:nvSpPr>
              <p:cNvPr id="119" name="TextBox 118">
                <a:extLst>
                  <a:ext uri="{FF2B5EF4-FFF2-40B4-BE49-F238E27FC236}">
                    <a16:creationId xmlns:a16="http://schemas.microsoft.com/office/drawing/2014/main" id="{2B1091D0-3B1A-4B58-9605-4AB53BED8149}"/>
                  </a:ext>
                </a:extLst>
              </p:cNvPr>
              <p:cNvSpPr txBox="1"/>
              <p:nvPr/>
            </p:nvSpPr>
            <p:spPr>
              <a:xfrm>
                <a:off x="1990381" y="20145540"/>
                <a:ext cx="1726497" cy="330279"/>
              </a:xfrm>
              <a:prstGeom prst="rect">
                <a:avLst/>
              </a:prstGeom>
              <a:noFill/>
            </p:spPr>
            <p:txBody>
              <a:bodyPr wrap="square" rtlCol="0" anchor="ctr">
                <a:noAutofit/>
              </a:bodyPr>
              <a:lstStyle/>
              <a:p>
                <a:r>
                  <a:rPr lang="en-US" sz="3200" dirty="0"/>
                  <a:t>Almonds</a:t>
                </a:r>
              </a:p>
            </p:txBody>
          </p:sp>
          <p:sp>
            <p:nvSpPr>
              <p:cNvPr id="120" name="TextBox 119">
                <a:extLst>
                  <a:ext uri="{FF2B5EF4-FFF2-40B4-BE49-F238E27FC236}">
                    <a16:creationId xmlns:a16="http://schemas.microsoft.com/office/drawing/2014/main" id="{D9C1F05F-A705-4133-9047-8EECF09A7427}"/>
                  </a:ext>
                </a:extLst>
              </p:cNvPr>
              <p:cNvSpPr txBox="1"/>
              <p:nvPr/>
            </p:nvSpPr>
            <p:spPr>
              <a:xfrm>
                <a:off x="4412583" y="20145556"/>
                <a:ext cx="1487907" cy="330279"/>
              </a:xfrm>
              <a:prstGeom prst="rect">
                <a:avLst/>
              </a:prstGeom>
              <a:noFill/>
            </p:spPr>
            <p:txBody>
              <a:bodyPr wrap="square" rtlCol="0" anchor="ctr">
                <a:noAutofit/>
              </a:bodyPr>
              <a:lstStyle/>
              <a:p>
                <a:r>
                  <a:rPr lang="en-US" sz="3200" dirty="0"/>
                  <a:t>Walnuts</a:t>
                </a:r>
              </a:p>
            </p:txBody>
          </p:sp>
          <p:sp>
            <p:nvSpPr>
              <p:cNvPr id="121" name="TextBox 120">
                <a:extLst>
                  <a:ext uri="{FF2B5EF4-FFF2-40B4-BE49-F238E27FC236}">
                    <a16:creationId xmlns:a16="http://schemas.microsoft.com/office/drawing/2014/main" id="{25777B91-5E85-4301-8881-A9EC51E9B499}"/>
                  </a:ext>
                </a:extLst>
              </p:cNvPr>
              <p:cNvSpPr txBox="1"/>
              <p:nvPr/>
            </p:nvSpPr>
            <p:spPr>
              <a:xfrm>
                <a:off x="6820955" y="20165502"/>
                <a:ext cx="1788010" cy="271006"/>
              </a:xfrm>
              <a:prstGeom prst="rect">
                <a:avLst/>
              </a:prstGeom>
              <a:noFill/>
            </p:spPr>
            <p:txBody>
              <a:bodyPr wrap="square" rtlCol="0" anchor="ctr">
                <a:noAutofit/>
              </a:bodyPr>
              <a:lstStyle/>
              <a:p>
                <a:r>
                  <a:rPr lang="en-US" sz="3200" dirty="0"/>
                  <a:t>Pistachios</a:t>
                </a:r>
              </a:p>
            </p:txBody>
          </p:sp>
          <p:sp>
            <p:nvSpPr>
              <p:cNvPr id="122" name="TextBox 121">
                <a:extLst>
                  <a:ext uri="{FF2B5EF4-FFF2-40B4-BE49-F238E27FC236}">
                    <a16:creationId xmlns:a16="http://schemas.microsoft.com/office/drawing/2014/main" id="{620163BE-14ED-4A93-AB93-E167CB7AA706}"/>
                  </a:ext>
                </a:extLst>
              </p:cNvPr>
              <p:cNvSpPr txBox="1"/>
              <p:nvPr/>
            </p:nvSpPr>
            <p:spPr>
              <a:xfrm>
                <a:off x="9449083" y="20125985"/>
                <a:ext cx="1410983" cy="363051"/>
              </a:xfrm>
              <a:prstGeom prst="rect">
                <a:avLst/>
              </a:prstGeom>
              <a:noFill/>
            </p:spPr>
            <p:txBody>
              <a:bodyPr wrap="square" rtlCol="0" anchor="ctr">
                <a:noAutofit/>
              </a:bodyPr>
              <a:lstStyle/>
              <a:p>
                <a:r>
                  <a:rPr lang="en-US" sz="3200" dirty="0"/>
                  <a:t>Grapes</a:t>
                </a:r>
              </a:p>
            </p:txBody>
          </p:sp>
          <p:sp>
            <p:nvSpPr>
              <p:cNvPr id="123" name="TextBox 122">
                <a:extLst>
                  <a:ext uri="{FF2B5EF4-FFF2-40B4-BE49-F238E27FC236}">
                    <a16:creationId xmlns:a16="http://schemas.microsoft.com/office/drawing/2014/main" id="{DC632069-1F87-45A1-B1AA-A2725294F8E6}"/>
                  </a:ext>
                </a:extLst>
              </p:cNvPr>
              <p:cNvSpPr txBox="1"/>
              <p:nvPr/>
            </p:nvSpPr>
            <p:spPr>
              <a:xfrm>
                <a:off x="11614746" y="20138987"/>
                <a:ext cx="1635960" cy="330279"/>
              </a:xfrm>
              <a:prstGeom prst="rect">
                <a:avLst/>
              </a:prstGeom>
              <a:noFill/>
            </p:spPr>
            <p:txBody>
              <a:bodyPr wrap="square" rtlCol="0" anchor="ctr">
                <a:noAutofit/>
              </a:bodyPr>
              <a:lstStyle/>
              <a:p>
                <a:r>
                  <a:rPr lang="en-US" sz="3200" dirty="0"/>
                  <a:t>Oranges</a:t>
                </a:r>
              </a:p>
            </p:txBody>
          </p:sp>
        </p:grpSp>
        <p:pic>
          <p:nvPicPr>
            <p:cNvPr id="130" name="Picture 40">
              <a:extLst>
                <a:ext uri="{FF2B5EF4-FFF2-40B4-BE49-F238E27FC236}">
                  <a16:creationId xmlns:a16="http://schemas.microsoft.com/office/drawing/2014/main" id="{17CFE47F-2526-4FDA-92B1-6F763AE4BB13}"/>
                </a:ext>
              </a:extLst>
            </p:cNvPr>
            <p:cNvPicPr>
              <a:picLocks noChangeAspect="1"/>
            </p:cNvPicPr>
            <p:nvPr/>
          </p:nvPicPr>
          <p:blipFill rotWithShape="1">
            <a:blip r:embed="rId14"/>
            <a:srcRect l="2418" t="1615" r="84468" b="81881"/>
            <a:stretch/>
          </p:blipFill>
          <p:spPr>
            <a:xfrm>
              <a:off x="607028" y="12243280"/>
              <a:ext cx="1906089" cy="2319450"/>
            </a:xfrm>
            <a:prstGeom prst="rect">
              <a:avLst/>
            </a:prstGeom>
          </p:spPr>
        </p:pic>
        <p:pic>
          <p:nvPicPr>
            <p:cNvPr id="128" name="Picture 40">
              <a:extLst>
                <a:ext uri="{FF2B5EF4-FFF2-40B4-BE49-F238E27FC236}">
                  <a16:creationId xmlns:a16="http://schemas.microsoft.com/office/drawing/2014/main" id="{F39947EC-46C7-4C89-9184-C4957EF3A967}"/>
                </a:ext>
              </a:extLst>
            </p:cNvPr>
            <p:cNvPicPr>
              <a:picLocks noChangeAspect="1"/>
            </p:cNvPicPr>
            <p:nvPr/>
          </p:nvPicPr>
          <p:blipFill rotWithShape="1">
            <a:blip r:embed="rId14"/>
            <a:srcRect l="4746" t="88709" r="72501" b="2616"/>
            <a:stretch/>
          </p:blipFill>
          <p:spPr>
            <a:xfrm>
              <a:off x="1017344" y="23667087"/>
              <a:ext cx="3307230" cy="1219200"/>
            </a:xfrm>
            <a:prstGeom prst="rect">
              <a:avLst/>
            </a:prstGeom>
          </p:spPr>
        </p:pic>
      </p:grpSp>
      <p:grpSp>
        <p:nvGrpSpPr>
          <p:cNvPr id="127" name="Group 126">
            <a:extLst>
              <a:ext uri="{FF2B5EF4-FFF2-40B4-BE49-F238E27FC236}">
                <a16:creationId xmlns:a16="http://schemas.microsoft.com/office/drawing/2014/main" id="{A1AF29FE-A987-4409-A6AA-D761D536D87A}"/>
              </a:ext>
            </a:extLst>
          </p:cNvPr>
          <p:cNvGrpSpPr/>
          <p:nvPr/>
        </p:nvGrpSpPr>
        <p:grpSpPr>
          <a:xfrm>
            <a:off x="14103779" y="14648583"/>
            <a:ext cx="12102085" cy="9997473"/>
            <a:chOff x="14160951" y="15191706"/>
            <a:chExt cx="12102085" cy="9997473"/>
          </a:xfrm>
        </p:grpSpPr>
        <p:grpSp>
          <p:nvGrpSpPr>
            <p:cNvPr id="25" name="Group 24">
              <a:extLst>
                <a:ext uri="{FF2B5EF4-FFF2-40B4-BE49-F238E27FC236}">
                  <a16:creationId xmlns:a16="http://schemas.microsoft.com/office/drawing/2014/main" id="{BBC2FABD-3B7B-425A-8C62-CF03EBD767CB}"/>
                </a:ext>
              </a:extLst>
            </p:cNvPr>
            <p:cNvGrpSpPr/>
            <p:nvPr/>
          </p:nvGrpSpPr>
          <p:grpSpPr>
            <a:xfrm>
              <a:off x="14160951" y="17289065"/>
              <a:ext cx="10964802" cy="3264092"/>
              <a:chOff x="14396460" y="18242804"/>
              <a:chExt cx="10964802" cy="2296209"/>
            </a:xfrm>
          </p:grpSpPr>
          <p:sp>
            <p:nvSpPr>
              <p:cNvPr id="68" name="TextBox 67">
                <a:extLst>
                  <a:ext uri="{FF2B5EF4-FFF2-40B4-BE49-F238E27FC236}">
                    <a16:creationId xmlns:a16="http://schemas.microsoft.com/office/drawing/2014/main" id="{5E17597C-A80C-4450-B592-5BBD2C41AE36}"/>
                  </a:ext>
                </a:extLst>
              </p:cNvPr>
              <p:cNvSpPr txBox="1"/>
              <p:nvPr/>
            </p:nvSpPr>
            <p:spPr>
              <a:xfrm>
                <a:off x="14396460" y="18915164"/>
                <a:ext cx="9641149" cy="1623849"/>
              </a:xfrm>
              <a:prstGeom prst="rect">
                <a:avLst/>
              </a:prstGeom>
              <a:noFill/>
            </p:spPr>
            <p:txBody>
              <a:bodyPr wrap="square" lIns="91440" tIns="45720" rIns="91440" bIns="45720" rtlCol="0" anchor="t">
                <a:spAutoFit/>
              </a:bodyPr>
              <a:lstStyle/>
              <a:p>
                <a:r>
                  <a:rPr lang="en-US" sz="4800" dirty="0">
                    <a:solidFill>
                      <a:schemeClr val="tx1">
                        <a:lumMod val="75000"/>
                        <a:lumOff val="25000"/>
                      </a:schemeClr>
                    </a:solidFill>
                    <a:latin typeface="Century Gothic"/>
                  </a:rPr>
                  <a:t>Using </a:t>
                </a:r>
                <a:r>
                  <a:rPr lang="en-US" sz="4800" dirty="0">
                    <a:latin typeface="Century Gothic"/>
                  </a:rPr>
                  <a:t>our model, </a:t>
                </a:r>
                <a:r>
                  <a:rPr lang="en-US" sz="4800" dirty="0">
                    <a:solidFill>
                      <a:schemeClr val="tx1">
                        <a:lumMod val="75000"/>
                        <a:lumOff val="25000"/>
                      </a:schemeClr>
                    </a:solidFill>
                    <a:latin typeface="Century Gothic"/>
                  </a:rPr>
                  <a:t>we estimated</a:t>
                </a:r>
              </a:p>
              <a:p>
                <a:r>
                  <a:rPr lang="en-US" sz="4800" dirty="0">
                    <a:solidFill>
                      <a:schemeClr val="tx1">
                        <a:lumMod val="75000"/>
                        <a:lumOff val="25000"/>
                      </a:schemeClr>
                    </a:solidFill>
                    <a:latin typeface="Century Gothic"/>
                  </a:rPr>
                  <a:t>this much stored by California agricultural lands in 2021.</a:t>
                </a:r>
                <a:endParaRPr lang="en-US" sz="4800" b="1" dirty="0">
                  <a:solidFill>
                    <a:schemeClr val="tx1">
                      <a:lumMod val="75000"/>
                      <a:lumOff val="25000"/>
                    </a:schemeClr>
                  </a:solidFill>
                </a:endParaRPr>
              </a:p>
            </p:txBody>
          </p:sp>
          <p:sp>
            <p:nvSpPr>
              <p:cNvPr id="46" name="TextBox 45">
                <a:extLst>
                  <a:ext uri="{FF2B5EF4-FFF2-40B4-BE49-F238E27FC236}">
                    <a16:creationId xmlns:a16="http://schemas.microsoft.com/office/drawing/2014/main" id="{86CDA628-CD5D-4CC7-B013-235F0C69875B}"/>
                  </a:ext>
                </a:extLst>
              </p:cNvPr>
              <p:cNvSpPr txBox="1"/>
              <p:nvPr/>
            </p:nvSpPr>
            <p:spPr>
              <a:xfrm>
                <a:off x="14396460" y="18242804"/>
                <a:ext cx="10964802" cy="714494"/>
              </a:xfrm>
              <a:prstGeom prst="rect">
                <a:avLst/>
              </a:prstGeom>
              <a:noFill/>
            </p:spPr>
            <p:txBody>
              <a:bodyPr wrap="square" lIns="91440" tIns="45720" rIns="91440" bIns="45720" rtlCol="0" anchor="t">
                <a:spAutoFit/>
              </a:bodyPr>
              <a:lstStyle/>
              <a:p>
                <a:r>
                  <a:rPr lang="en-US" sz="6000" b="1" dirty="0">
                    <a:solidFill>
                      <a:srgbClr val="D2672B"/>
                    </a:solidFill>
                    <a:latin typeface="Century Gothic"/>
                  </a:rPr>
                  <a:t>TERAGRAMS OF CARBON</a:t>
                </a:r>
                <a:endParaRPr lang="en-US" sz="6000" b="1" dirty="0">
                  <a:solidFill>
                    <a:srgbClr val="D2672B"/>
                  </a:solidFill>
                </a:endParaRPr>
              </a:p>
            </p:txBody>
          </p:sp>
        </p:grpSp>
        <p:grpSp>
          <p:nvGrpSpPr>
            <p:cNvPr id="125" name="Group 124">
              <a:extLst>
                <a:ext uri="{FF2B5EF4-FFF2-40B4-BE49-F238E27FC236}">
                  <a16:creationId xmlns:a16="http://schemas.microsoft.com/office/drawing/2014/main" id="{089D5AA8-0424-4687-A244-17FE1B2F80F8}"/>
                </a:ext>
              </a:extLst>
            </p:cNvPr>
            <p:cNvGrpSpPr/>
            <p:nvPr/>
          </p:nvGrpSpPr>
          <p:grpSpPr>
            <a:xfrm>
              <a:off x="14236360" y="20995962"/>
              <a:ext cx="12026676" cy="4193217"/>
              <a:chOff x="14236360" y="12081963"/>
              <a:chExt cx="12026676" cy="4193217"/>
            </a:xfrm>
          </p:grpSpPr>
          <p:grpSp>
            <p:nvGrpSpPr>
              <p:cNvPr id="111" name="Group 110">
                <a:extLst>
                  <a:ext uri="{FF2B5EF4-FFF2-40B4-BE49-F238E27FC236}">
                    <a16:creationId xmlns:a16="http://schemas.microsoft.com/office/drawing/2014/main" id="{A8A61AC6-A717-4BF4-85E0-C433AABD5348}"/>
                  </a:ext>
                </a:extLst>
              </p:cNvPr>
              <p:cNvGrpSpPr/>
              <p:nvPr/>
            </p:nvGrpSpPr>
            <p:grpSpPr>
              <a:xfrm>
                <a:off x="14236360" y="12081963"/>
                <a:ext cx="12026676" cy="654561"/>
                <a:chOff x="15000736" y="11867986"/>
                <a:chExt cx="12026676" cy="654561"/>
              </a:xfrm>
            </p:grpSpPr>
            <p:sp>
              <p:nvSpPr>
                <p:cNvPr id="37" name="TextBox 36">
                  <a:extLst>
                    <a:ext uri="{FF2B5EF4-FFF2-40B4-BE49-F238E27FC236}">
                      <a16:creationId xmlns:a16="http://schemas.microsoft.com/office/drawing/2014/main" id="{A6E1A85A-0C74-4A46-AA28-564339E92B84}"/>
                    </a:ext>
                  </a:extLst>
                </p:cNvPr>
                <p:cNvSpPr txBox="1"/>
                <p:nvPr/>
              </p:nvSpPr>
              <p:spPr>
                <a:xfrm>
                  <a:off x="21308946" y="11867986"/>
                  <a:ext cx="5718466" cy="632437"/>
                </a:xfrm>
                <a:prstGeom prst="rect">
                  <a:avLst/>
                </a:prstGeom>
                <a:noFill/>
              </p:spPr>
              <p:txBody>
                <a:bodyPr wrap="square" rtlCol="0" anchor="ctr">
                  <a:noAutofit/>
                </a:bodyPr>
                <a:lstStyle/>
                <a:p>
                  <a:r>
                    <a:rPr lang="en-US" sz="4000" b="1" dirty="0">
                      <a:solidFill>
                        <a:srgbClr val="7E0000"/>
                      </a:solidFill>
                    </a:rPr>
                    <a:t>46.32 </a:t>
                  </a:r>
                  <a:r>
                    <a:rPr lang="en-US" sz="4000" dirty="0">
                      <a:solidFill>
                        <a:srgbClr val="7E0000"/>
                      </a:solidFill>
                    </a:rPr>
                    <a:t>Almonds</a:t>
                  </a:r>
                </a:p>
              </p:txBody>
            </p:sp>
            <p:sp>
              <p:nvSpPr>
                <p:cNvPr id="97" name="Rectangle 96">
                  <a:extLst>
                    <a:ext uri="{FF2B5EF4-FFF2-40B4-BE49-F238E27FC236}">
                      <a16:creationId xmlns:a16="http://schemas.microsoft.com/office/drawing/2014/main" id="{0B6F52AE-CF90-47F2-9AD7-D00371E9293D}"/>
                    </a:ext>
                  </a:extLst>
                </p:cNvPr>
                <p:cNvSpPr/>
                <p:nvPr/>
              </p:nvSpPr>
              <p:spPr>
                <a:xfrm>
                  <a:off x="15000736" y="11867986"/>
                  <a:ext cx="6293212" cy="654561"/>
                </a:xfrm>
                <a:prstGeom prst="rect">
                  <a:avLst/>
                </a:prstGeom>
                <a:solidFill>
                  <a:srgbClr val="7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94B725EA-357A-4AC0-BF5E-DBC3B1A74BBA}"/>
                  </a:ext>
                </a:extLst>
              </p:cNvPr>
              <p:cNvGrpSpPr/>
              <p:nvPr/>
            </p:nvGrpSpPr>
            <p:grpSpPr>
              <a:xfrm>
                <a:off x="14236360" y="13020465"/>
                <a:ext cx="6320711" cy="632438"/>
                <a:chOff x="15000736" y="13907783"/>
                <a:chExt cx="6320711" cy="632438"/>
              </a:xfrm>
            </p:grpSpPr>
            <p:sp>
              <p:nvSpPr>
                <p:cNvPr id="101" name="TextBox 100">
                  <a:extLst>
                    <a:ext uri="{FF2B5EF4-FFF2-40B4-BE49-F238E27FC236}">
                      <a16:creationId xmlns:a16="http://schemas.microsoft.com/office/drawing/2014/main" id="{20F75CE2-0B15-4AA0-BBC0-23DC69DE7D68}"/>
                    </a:ext>
                  </a:extLst>
                </p:cNvPr>
                <p:cNvSpPr txBox="1"/>
                <p:nvPr/>
              </p:nvSpPr>
              <p:spPr>
                <a:xfrm>
                  <a:off x="17344608" y="13907783"/>
                  <a:ext cx="3976839" cy="632437"/>
                </a:xfrm>
                <a:prstGeom prst="rect">
                  <a:avLst/>
                </a:prstGeom>
                <a:noFill/>
              </p:spPr>
              <p:txBody>
                <a:bodyPr wrap="square" rtlCol="0" anchor="ctr">
                  <a:noAutofit/>
                </a:bodyPr>
                <a:lstStyle/>
                <a:p>
                  <a:r>
                    <a:rPr lang="en-US" sz="4000" b="1" dirty="0">
                      <a:solidFill>
                        <a:srgbClr val="FF0000"/>
                      </a:solidFill>
                    </a:rPr>
                    <a:t>11.58 </a:t>
                  </a:r>
                  <a:r>
                    <a:rPr lang="en-US" sz="4000" dirty="0">
                      <a:solidFill>
                        <a:srgbClr val="FF0000"/>
                      </a:solidFill>
                    </a:rPr>
                    <a:t>Walnuts</a:t>
                  </a:r>
                </a:p>
              </p:txBody>
            </p:sp>
            <p:sp>
              <p:nvSpPr>
                <p:cNvPr id="106" name="Rectangle 105">
                  <a:extLst>
                    <a:ext uri="{FF2B5EF4-FFF2-40B4-BE49-F238E27FC236}">
                      <a16:creationId xmlns:a16="http://schemas.microsoft.com/office/drawing/2014/main" id="{349F600A-0197-4234-97DD-E64059F27295}"/>
                    </a:ext>
                  </a:extLst>
                </p:cNvPr>
                <p:cNvSpPr/>
                <p:nvPr/>
              </p:nvSpPr>
              <p:spPr>
                <a:xfrm>
                  <a:off x="15000736" y="13909285"/>
                  <a:ext cx="2313625" cy="630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a:extLst>
                  <a:ext uri="{FF2B5EF4-FFF2-40B4-BE49-F238E27FC236}">
                    <a16:creationId xmlns:a16="http://schemas.microsoft.com/office/drawing/2014/main" id="{D2358963-318F-45D3-A1BE-2298CD6B4788}"/>
                  </a:ext>
                </a:extLst>
              </p:cNvPr>
              <p:cNvGrpSpPr/>
              <p:nvPr/>
            </p:nvGrpSpPr>
            <p:grpSpPr>
              <a:xfrm>
                <a:off x="14236360" y="13897844"/>
                <a:ext cx="5897646" cy="666776"/>
                <a:chOff x="15000736" y="15769771"/>
                <a:chExt cx="5897646" cy="666776"/>
              </a:xfrm>
            </p:grpSpPr>
            <p:sp>
              <p:nvSpPr>
                <p:cNvPr id="102" name="TextBox 101">
                  <a:extLst>
                    <a:ext uri="{FF2B5EF4-FFF2-40B4-BE49-F238E27FC236}">
                      <a16:creationId xmlns:a16="http://schemas.microsoft.com/office/drawing/2014/main" id="{014FE5EE-0CA7-439D-8AF9-43D0E0D087F3}"/>
                    </a:ext>
                  </a:extLst>
                </p:cNvPr>
                <p:cNvSpPr txBox="1"/>
                <p:nvPr/>
              </p:nvSpPr>
              <p:spPr>
                <a:xfrm>
                  <a:off x="16921543" y="15769771"/>
                  <a:ext cx="3976839" cy="666775"/>
                </a:xfrm>
                <a:prstGeom prst="rect">
                  <a:avLst/>
                </a:prstGeom>
                <a:noFill/>
              </p:spPr>
              <p:txBody>
                <a:bodyPr wrap="square" rtlCol="0" anchor="ctr">
                  <a:noAutofit/>
                </a:bodyPr>
                <a:lstStyle/>
                <a:p>
                  <a:r>
                    <a:rPr lang="en-US" sz="4000" b="1" dirty="0">
                      <a:solidFill>
                        <a:srgbClr val="00B050"/>
                      </a:solidFill>
                    </a:rPr>
                    <a:t>9.3 </a:t>
                  </a:r>
                  <a:r>
                    <a:rPr lang="en-US" sz="4000" dirty="0">
                      <a:solidFill>
                        <a:srgbClr val="00B050"/>
                      </a:solidFill>
                    </a:rPr>
                    <a:t>Pistachios</a:t>
                  </a:r>
                </a:p>
              </p:txBody>
            </p:sp>
            <p:sp>
              <p:nvSpPr>
                <p:cNvPr id="107" name="Rectangle 106">
                  <a:extLst>
                    <a:ext uri="{FF2B5EF4-FFF2-40B4-BE49-F238E27FC236}">
                      <a16:creationId xmlns:a16="http://schemas.microsoft.com/office/drawing/2014/main" id="{C2EBACA4-C22B-422D-AA63-B2ACA5526CFB}"/>
                    </a:ext>
                  </a:extLst>
                </p:cNvPr>
                <p:cNvSpPr/>
                <p:nvPr/>
              </p:nvSpPr>
              <p:spPr>
                <a:xfrm>
                  <a:off x="15000736" y="15805611"/>
                  <a:ext cx="1778491" cy="63093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a:extLst>
                  <a:ext uri="{FF2B5EF4-FFF2-40B4-BE49-F238E27FC236}">
                    <a16:creationId xmlns:a16="http://schemas.microsoft.com/office/drawing/2014/main" id="{BAA12BE6-7A1E-4BE4-99AF-8DF40202882E}"/>
                  </a:ext>
                </a:extLst>
              </p:cNvPr>
              <p:cNvGrpSpPr/>
              <p:nvPr/>
            </p:nvGrpSpPr>
            <p:grpSpPr>
              <a:xfrm>
                <a:off x="14236360" y="14836346"/>
                <a:ext cx="4920114" cy="630936"/>
                <a:chOff x="15000736" y="17638378"/>
                <a:chExt cx="4920114" cy="630936"/>
              </a:xfrm>
            </p:grpSpPr>
            <p:sp>
              <p:nvSpPr>
                <p:cNvPr id="103" name="TextBox 102">
                  <a:extLst>
                    <a:ext uri="{FF2B5EF4-FFF2-40B4-BE49-F238E27FC236}">
                      <a16:creationId xmlns:a16="http://schemas.microsoft.com/office/drawing/2014/main" id="{3332712A-4506-4679-BEB0-623E29464CE5}"/>
                    </a:ext>
                  </a:extLst>
                </p:cNvPr>
                <p:cNvSpPr txBox="1"/>
                <p:nvPr/>
              </p:nvSpPr>
              <p:spPr>
                <a:xfrm>
                  <a:off x="16171039" y="17638378"/>
                  <a:ext cx="3749811" cy="630936"/>
                </a:xfrm>
                <a:prstGeom prst="rect">
                  <a:avLst/>
                </a:prstGeom>
                <a:noFill/>
              </p:spPr>
              <p:txBody>
                <a:bodyPr wrap="square" rtlCol="0" anchor="ctr">
                  <a:noAutofit/>
                </a:bodyPr>
                <a:lstStyle/>
                <a:p>
                  <a:r>
                    <a:rPr lang="en-US" sz="4000" b="1" dirty="0">
                      <a:solidFill>
                        <a:srgbClr val="7030A0"/>
                      </a:solidFill>
                    </a:rPr>
                    <a:t>3.46 </a:t>
                  </a:r>
                  <a:r>
                    <a:rPr lang="en-US" sz="4000" dirty="0">
                      <a:solidFill>
                        <a:srgbClr val="7030A0"/>
                      </a:solidFill>
                    </a:rPr>
                    <a:t>Grapes</a:t>
                  </a:r>
                </a:p>
              </p:txBody>
            </p:sp>
            <p:sp>
              <p:nvSpPr>
                <p:cNvPr id="108" name="Rectangle 107">
                  <a:extLst>
                    <a:ext uri="{FF2B5EF4-FFF2-40B4-BE49-F238E27FC236}">
                      <a16:creationId xmlns:a16="http://schemas.microsoft.com/office/drawing/2014/main" id="{8559A1E7-70A5-4F9C-8E0C-CF495E215F8C}"/>
                    </a:ext>
                  </a:extLst>
                </p:cNvPr>
                <p:cNvSpPr/>
                <p:nvPr/>
              </p:nvSpPr>
              <p:spPr>
                <a:xfrm>
                  <a:off x="15000736" y="17638378"/>
                  <a:ext cx="979177" cy="63093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9AB044AF-DE29-442B-9BE5-A0480F3A87CD}"/>
                  </a:ext>
                </a:extLst>
              </p:cNvPr>
              <p:cNvGrpSpPr/>
              <p:nvPr/>
            </p:nvGrpSpPr>
            <p:grpSpPr>
              <a:xfrm>
                <a:off x="14236360" y="15644244"/>
                <a:ext cx="4920114" cy="630936"/>
                <a:chOff x="15000736" y="19660618"/>
                <a:chExt cx="4920114" cy="630936"/>
              </a:xfrm>
            </p:grpSpPr>
            <p:sp>
              <p:nvSpPr>
                <p:cNvPr id="105" name="TextBox 104">
                  <a:extLst>
                    <a:ext uri="{FF2B5EF4-FFF2-40B4-BE49-F238E27FC236}">
                      <a16:creationId xmlns:a16="http://schemas.microsoft.com/office/drawing/2014/main" id="{5E5F9092-2C97-4FF3-98DB-7671E500B762}"/>
                    </a:ext>
                  </a:extLst>
                </p:cNvPr>
                <p:cNvSpPr txBox="1"/>
                <p:nvPr/>
              </p:nvSpPr>
              <p:spPr>
                <a:xfrm>
                  <a:off x="15376391" y="19660618"/>
                  <a:ext cx="4544459" cy="630936"/>
                </a:xfrm>
                <a:prstGeom prst="rect">
                  <a:avLst/>
                </a:prstGeom>
                <a:noFill/>
              </p:spPr>
              <p:txBody>
                <a:bodyPr wrap="square" rtlCol="0" anchor="ctr">
                  <a:noAutofit/>
                </a:bodyPr>
                <a:lstStyle/>
                <a:p>
                  <a:r>
                    <a:rPr lang="en-US" sz="4000" b="1" dirty="0">
                      <a:solidFill>
                        <a:srgbClr val="FFC000"/>
                      </a:solidFill>
                    </a:rPr>
                    <a:t>.06 </a:t>
                  </a:r>
                  <a:r>
                    <a:rPr lang="en-US" sz="4000" dirty="0">
                      <a:solidFill>
                        <a:srgbClr val="FFC000"/>
                      </a:solidFill>
                    </a:rPr>
                    <a:t>Oranges</a:t>
                  </a:r>
                </a:p>
              </p:txBody>
            </p:sp>
            <p:sp>
              <p:nvSpPr>
                <p:cNvPr id="109" name="Rectangle 108">
                  <a:extLst>
                    <a:ext uri="{FF2B5EF4-FFF2-40B4-BE49-F238E27FC236}">
                      <a16:creationId xmlns:a16="http://schemas.microsoft.com/office/drawing/2014/main" id="{87F65523-CC8F-4991-98D0-1F0A6B3185B3}"/>
                    </a:ext>
                  </a:extLst>
                </p:cNvPr>
                <p:cNvSpPr/>
                <p:nvPr/>
              </p:nvSpPr>
              <p:spPr>
                <a:xfrm>
                  <a:off x="15000736" y="19660618"/>
                  <a:ext cx="261355" cy="6309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6" name="TextBox 115">
              <a:extLst>
                <a:ext uri="{FF2B5EF4-FFF2-40B4-BE49-F238E27FC236}">
                  <a16:creationId xmlns:a16="http://schemas.microsoft.com/office/drawing/2014/main" id="{637A35EA-132E-4788-A380-EFA10A646FD9}"/>
                </a:ext>
              </a:extLst>
            </p:cNvPr>
            <p:cNvSpPr txBox="1"/>
            <p:nvPr/>
          </p:nvSpPr>
          <p:spPr>
            <a:xfrm>
              <a:off x="14173200" y="15191706"/>
              <a:ext cx="9283250" cy="2246769"/>
            </a:xfrm>
            <a:prstGeom prst="rect">
              <a:avLst/>
            </a:prstGeom>
            <a:noFill/>
          </p:spPr>
          <p:txBody>
            <a:bodyPr wrap="square">
              <a:spAutoFit/>
            </a:bodyPr>
            <a:lstStyle/>
            <a:p>
              <a:pPr algn="ctr"/>
              <a:r>
                <a:rPr lang="en-US" sz="14000" b="1" dirty="0">
                  <a:solidFill>
                    <a:srgbClr val="D2672B"/>
                  </a:solidFill>
                  <a:latin typeface="Century Gothic"/>
                </a:rPr>
                <a:t>70.72</a:t>
              </a:r>
            </a:p>
          </p:txBody>
        </p:sp>
      </p:grpSp>
      <p:cxnSp>
        <p:nvCxnSpPr>
          <p:cNvPr id="148" name="Straight Connector 147">
            <a:extLst>
              <a:ext uri="{FF2B5EF4-FFF2-40B4-BE49-F238E27FC236}">
                <a16:creationId xmlns:a16="http://schemas.microsoft.com/office/drawing/2014/main" id="{D613A967-365D-4E6F-BCA3-A56510853143}"/>
              </a:ext>
            </a:extLst>
          </p:cNvPr>
          <p:cNvCxnSpPr>
            <a:cxnSpLocks/>
          </p:cNvCxnSpPr>
          <p:nvPr/>
        </p:nvCxnSpPr>
        <p:spPr>
          <a:xfrm flipV="1">
            <a:off x="10062119" y="15769772"/>
            <a:ext cx="3653881" cy="4946359"/>
          </a:xfrm>
          <a:prstGeom prst="line">
            <a:avLst/>
          </a:prstGeom>
          <a:ln>
            <a:solidFill>
              <a:srgbClr val="D2672B"/>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2872F992-27FF-4F13-997E-7DB37DBB5865}"/>
              </a:ext>
            </a:extLst>
          </p:cNvPr>
          <p:cNvCxnSpPr>
            <a:cxnSpLocks/>
          </p:cNvCxnSpPr>
          <p:nvPr/>
        </p:nvCxnSpPr>
        <p:spPr>
          <a:xfrm flipH="1">
            <a:off x="13716000" y="15769772"/>
            <a:ext cx="2776813" cy="0"/>
          </a:xfrm>
          <a:prstGeom prst="line">
            <a:avLst/>
          </a:prstGeom>
          <a:ln>
            <a:solidFill>
              <a:srgbClr val="D2672B"/>
            </a:solidFill>
          </a:ln>
        </p:spPr>
        <p:style>
          <a:lnRef idx="1">
            <a:schemeClr val="accent2"/>
          </a:lnRef>
          <a:fillRef idx="0">
            <a:schemeClr val="accent2"/>
          </a:fillRef>
          <a:effectRef idx="0">
            <a:schemeClr val="accent2"/>
          </a:effectRef>
          <a:fontRef idx="minor">
            <a:schemeClr val="tx1"/>
          </a:fontRef>
        </p:style>
      </p:cxnSp>
      <p:sp>
        <p:nvSpPr>
          <p:cNvPr id="151" name="Rectangle: Rounded Corners 150">
            <a:extLst>
              <a:ext uri="{FF2B5EF4-FFF2-40B4-BE49-F238E27FC236}">
                <a16:creationId xmlns:a16="http://schemas.microsoft.com/office/drawing/2014/main" id="{2C7DA182-866E-4EA7-AAE5-DB60AAA097AA}"/>
              </a:ext>
            </a:extLst>
          </p:cNvPr>
          <p:cNvSpPr/>
          <p:nvPr/>
        </p:nvSpPr>
        <p:spPr>
          <a:xfrm>
            <a:off x="13711825" y="4930288"/>
            <a:ext cx="11205575" cy="2406654"/>
          </a:xfrm>
          <a:prstGeom prst="roundRect">
            <a:avLst/>
          </a:prstGeom>
          <a:noFill/>
          <a:ln>
            <a:solidFill>
              <a:srgbClr val="D267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3" name="Group 152">
            <a:extLst>
              <a:ext uri="{FF2B5EF4-FFF2-40B4-BE49-F238E27FC236}">
                <a16:creationId xmlns:a16="http://schemas.microsoft.com/office/drawing/2014/main" id="{729C02A2-A960-46EC-B5A3-2BE683E38FBF}"/>
              </a:ext>
            </a:extLst>
          </p:cNvPr>
          <p:cNvGrpSpPr/>
          <p:nvPr/>
        </p:nvGrpSpPr>
        <p:grpSpPr>
          <a:xfrm>
            <a:off x="12858042" y="4443260"/>
            <a:ext cx="2095608" cy="2095608"/>
            <a:chOff x="-3279473" y="16760264"/>
            <a:chExt cx="2095608" cy="2095608"/>
          </a:xfrm>
        </p:grpSpPr>
        <p:sp>
          <p:nvSpPr>
            <p:cNvPr id="152" name="Rectangle 151">
              <a:extLst>
                <a:ext uri="{FF2B5EF4-FFF2-40B4-BE49-F238E27FC236}">
                  <a16:creationId xmlns:a16="http://schemas.microsoft.com/office/drawing/2014/main" id="{27DB4443-F212-49FA-94A3-96AB07D130EF}"/>
                </a:ext>
              </a:extLst>
            </p:cNvPr>
            <p:cNvSpPr/>
            <p:nvPr/>
          </p:nvSpPr>
          <p:spPr>
            <a:xfrm rot="19246459">
              <a:off x="-2703077" y="17412219"/>
              <a:ext cx="1086652" cy="796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6" name="Graphic 125" descr="Badge Tick1 with solid fill">
              <a:extLst>
                <a:ext uri="{FF2B5EF4-FFF2-40B4-BE49-F238E27FC236}">
                  <a16:creationId xmlns:a16="http://schemas.microsoft.com/office/drawing/2014/main" id="{686E0043-0BF5-400B-A373-B80B543119A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3279473" y="16760264"/>
              <a:ext cx="2095608" cy="2095608"/>
            </a:xfrm>
            <a:prstGeom prst="rect">
              <a:avLst/>
            </a:prstGeom>
          </p:spPr>
        </p:pic>
      </p:grpSp>
      <p:sp>
        <p:nvSpPr>
          <p:cNvPr id="154" name="Rectangle 153">
            <a:extLst>
              <a:ext uri="{FF2B5EF4-FFF2-40B4-BE49-F238E27FC236}">
                <a16:creationId xmlns:a16="http://schemas.microsoft.com/office/drawing/2014/main" id="{891BD8A0-0239-4871-8230-5C4E128A740B}"/>
              </a:ext>
            </a:extLst>
          </p:cNvPr>
          <p:cNvSpPr/>
          <p:nvPr/>
        </p:nvSpPr>
        <p:spPr>
          <a:xfrm>
            <a:off x="1239125" y="29602697"/>
            <a:ext cx="317294" cy="317475"/>
          </a:xfrm>
          <a:prstGeom prst="rect">
            <a:avLst/>
          </a:prstGeom>
          <a:solidFill>
            <a:srgbClr val="7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10EA3C97-B0C0-493B-9313-0F0DB85F60ED}"/>
              </a:ext>
            </a:extLst>
          </p:cNvPr>
          <p:cNvSpPr/>
          <p:nvPr/>
        </p:nvSpPr>
        <p:spPr>
          <a:xfrm>
            <a:off x="4121543" y="29602697"/>
            <a:ext cx="317294" cy="3174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86EF4332-C540-4E66-B427-8D9FFE577D7D}"/>
              </a:ext>
            </a:extLst>
          </p:cNvPr>
          <p:cNvSpPr/>
          <p:nvPr/>
        </p:nvSpPr>
        <p:spPr>
          <a:xfrm>
            <a:off x="6858177" y="29602697"/>
            <a:ext cx="317294" cy="3174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4A5EE46C-3754-442B-83B3-472E1418A40F}"/>
              </a:ext>
            </a:extLst>
          </p:cNvPr>
          <p:cNvSpPr/>
          <p:nvPr/>
        </p:nvSpPr>
        <p:spPr>
          <a:xfrm>
            <a:off x="10025394" y="29602697"/>
            <a:ext cx="317294" cy="31747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386DFF7E-4C09-4A2E-ADFD-8D8A58FBBC23}"/>
              </a:ext>
            </a:extLst>
          </p:cNvPr>
          <p:cNvSpPr/>
          <p:nvPr/>
        </p:nvSpPr>
        <p:spPr>
          <a:xfrm>
            <a:off x="12586175" y="29602697"/>
            <a:ext cx="317294" cy="3174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itle 3">
            <a:extLst>
              <a:ext uri="{FF2B5EF4-FFF2-40B4-BE49-F238E27FC236}">
                <a16:creationId xmlns:a16="http://schemas.microsoft.com/office/drawing/2014/main" id="{0E2A1F57-0542-4092-83BE-13E3D002A2D8}"/>
              </a:ext>
            </a:extLst>
          </p:cNvPr>
          <p:cNvSpPr txBox="1">
            <a:spLocks/>
          </p:cNvSpPr>
          <p:nvPr/>
        </p:nvSpPr>
        <p:spPr>
          <a:xfrm>
            <a:off x="24995303" y="4648200"/>
            <a:ext cx="1522297" cy="29451299"/>
          </a:xfrm>
          <a:prstGeom prst="rect">
            <a:avLst/>
          </a:prstGeom>
        </p:spPr>
        <p:txBody>
          <a:bodyPr vert="vert270" lIns="91440" tIns="45720" rIns="91440" bIns="4572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0" b="1" dirty="0">
                <a:solidFill>
                  <a:srgbClr val="D2672B"/>
                </a:solidFill>
              </a:rPr>
              <a:t>California </a:t>
            </a:r>
            <a:r>
              <a:rPr lang="en-US" sz="10000" dirty="0">
                <a:solidFill>
                  <a:srgbClr val="D2672B"/>
                </a:solidFill>
              </a:rPr>
              <a:t>Agriculture </a:t>
            </a:r>
          </a:p>
        </p:txBody>
      </p:sp>
      <p:sp>
        <p:nvSpPr>
          <p:cNvPr id="163" name="Text Placeholder 4">
            <a:extLst>
              <a:ext uri="{FF2B5EF4-FFF2-40B4-BE49-F238E27FC236}">
                <a16:creationId xmlns:a16="http://schemas.microsoft.com/office/drawing/2014/main" id="{1B021FE1-365C-4108-BF57-F7EAE04E0AC1}"/>
              </a:ext>
            </a:extLst>
          </p:cNvPr>
          <p:cNvSpPr txBox="1">
            <a:spLocks noGrp="1"/>
          </p:cNvSpPr>
          <p:nvPr>
            <p:ph type="body" sz="quarter" idx="11"/>
          </p:nvPr>
        </p:nvSpPr>
        <p:spPr>
          <a:xfrm>
            <a:off x="4703763" y="876300"/>
            <a:ext cx="18024475" cy="2171700"/>
          </a:xfrm>
          <a:prstGeom prst="rect">
            <a:avLst/>
          </a:prstGeom>
        </p:spPr>
        <p:txBody>
          <a:bodyPr vert="horz" lIns="91440" tIns="45720" rIns="91440" bIns="45720" rtlCol="0" anchor="ctr">
            <a:norm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D2672B"/>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a:ea typeface="+mn-lt"/>
                <a:cs typeface="+mn-lt"/>
              </a:rPr>
              <a:t>Using Earth Observations to Estimate the Age and Carbon Stock of Perennial Agriculture</a:t>
            </a:r>
            <a:endParaRPr lang="en-US" b="0" dirty="0">
              <a:ea typeface="+mn-lt"/>
              <a:cs typeface="+mn-lt"/>
            </a:endParaRPr>
          </a:p>
        </p:txBody>
      </p:sp>
    </p:spTree>
    <p:extLst>
      <p:ext uri="{BB962C8B-B14F-4D97-AF65-F5344CB8AC3E}">
        <p14:creationId xmlns:p14="http://schemas.microsoft.com/office/powerpoint/2010/main" val="1532886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7282A598-F44B-4AA8-AE38-34985FE489E9}"/>
              </a:ext>
            </a:extLst>
          </p:cNvPr>
          <p:cNvSpPr>
            <a:spLocks noGrp="1"/>
          </p:cNvSpPr>
          <p:nvPr>
            <p:ph type="body" sz="quarter" idx="11"/>
          </p:nvPr>
        </p:nvSpPr>
        <p:spPr>
          <a:xfrm>
            <a:off x="4704382" y="876299"/>
            <a:ext cx="18023236" cy="2667291"/>
          </a:xfrm>
        </p:spPr>
        <p:txBody>
          <a:bodyPr>
            <a:normAutofit/>
          </a:bodyPr>
          <a:lstStyle/>
          <a:p>
            <a:r>
              <a:rPr lang="en-US" sz="5000" dirty="0"/>
              <a:t>Modeling Habitat Suitability of Mustelid Species to Guide Detection Dog Surveys for Contaminants Monitoring, via Collected Scats, in River Systems in Western Montana</a:t>
            </a:r>
          </a:p>
        </p:txBody>
      </p:sp>
      <p:sp>
        <p:nvSpPr>
          <p:cNvPr id="4" name="Text Placeholder 16">
            <a:extLst>
              <a:ext uri="{FF2B5EF4-FFF2-40B4-BE49-F238E27FC236}">
                <a16:creationId xmlns:a16="http://schemas.microsoft.com/office/drawing/2014/main" id="{17339D76-F25F-4512-B855-21BB75A65DCD}"/>
              </a:ext>
            </a:extLst>
          </p:cNvPr>
          <p:cNvSpPr txBox="1">
            <a:spLocks/>
          </p:cNvSpPr>
          <p:nvPr/>
        </p:nvSpPr>
        <p:spPr>
          <a:xfrm>
            <a:off x="914399" y="4875489"/>
            <a:ext cx="11430000" cy="657540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dirty="0">
                <a:solidFill>
                  <a:schemeClr val="tx1">
                    <a:lumMod val="75000"/>
                    <a:lumOff val="25000"/>
                  </a:schemeClr>
                </a:solidFill>
                <a:latin typeface="Garamond" panose="02020404030301010803" pitchFamily="18" charset="0"/>
              </a:rPr>
              <a:t>Environmental contaminants are becoming increasingly prevalent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riverine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ecosystems.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 status of contaminants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in western Montana’s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relatively pristine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 systems is largely unknown. Monitoring</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for</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heavy metals,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brominated flame-retardants (BFRs), and pharmaceuticals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is important due to their negative effects on ecosystems.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Exposure to these contaminants can have significant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endocrine, neurological, and reproductive effects.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Contaminants easily travel up the food chain and bioaccumulate in apex predators.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As predators with a</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largely aquatic diet,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American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mink (</a:t>
            </a:r>
            <a:r>
              <a:rPr lang="en-US" sz="2400" i="1" dirty="0">
                <a:solidFill>
                  <a:schemeClr val="tx1">
                    <a:lumMod val="75000"/>
                    <a:lumOff val="25000"/>
                  </a:schemeClr>
                </a:solidFill>
                <a:latin typeface="Garamond" panose="02020404030301010803" pitchFamily="18" charset="0"/>
              </a:rPr>
              <a:t>Mustela vison</a:t>
            </a:r>
            <a:r>
              <a:rPr lang="en-US" sz="2400" dirty="0">
                <a:solidFill>
                  <a:schemeClr val="tx1">
                    <a:lumMod val="75000"/>
                    <a:lumOff val="25000"/>
                  </a:schemeClr>
                </a:solidFill>
                <a:latin typeface="Garamond" panose="02020404030301010803" pitchFamily="18" charset="0"/>
              </a:rPr>
              <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and</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North American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 otter (</a:t>
            </a:r>
            <a:r>
              <a:rPr lang="en-US" sz="2400" i="1" dirty="0" err="1">
                <a:solidFill>
                  <a:schemeClr val="tx1">
                    <a:lumMod val="75000"/>
                    <a:lumOff val="25000"/>
                  </a:schemeClr>
                </a:solidFill>
                <a:latin typeface="Garamond" panose="02020404030301010803" pitchFamily="18" charset="0"/>
              </a:rPr>
              <a:t>Lontra</a:t>
            </a:r>
            <a:r>
              <a:rPr lang="en-US" sz="2400" i="1" dirty="0">
                <a:solidFill>
                  <a:schemeClr val="tx1">
                    <a:lumMod val="75000"/>
                    <a:lumOff val="25000"/>
                  </a:schemeClr>
                </a:solidFill>
                <a:latin typeface="Arial" panose="020B0604020202020204" pitchFamily="34" charset="0"/>
              </a:rPr>
              <a:t> </a:t>
            </a:r>
            <a:r>
              <a:rPr lang="en-US" sz="2400" i="1" dirty="0">
                <a:solidFill>
                  <a:schemeClr val="tx1">
                    <a:lumMod val="75000"/>
                    <a:lumOff val="25000"/>
                  </a:schemeClr>
                </a:solidFill>
                <a:latin typeface="Garamond" panose="02020404030301010803" pitchFamily="18" charset="0"/>
              </a:rPr>
              <a:t>canadensis</a:t>
            </a:r>
            <a:r>
              <a:rPr lang="en-US" sz="2400" dirty="0">
                <a:solidFill>
                  <a:schemeClr val="tx1">
                    <a:lumMod val="75000"/>
                    <a:lumOff val="25000"/>
                  </a:schemeClr>
                </a:solidFill>
                <a:latin typeface="Garamond" panose="02020404030301010803" pitchFamily="18" charset="0"/>
              </a:rPr>
              <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serve as reliable indicator species of environmental health and the status of contaminants.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Analysis of scat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from these species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is a noninvasive method to measure contaminant levels, and detection dogs from Working Dogs for Conservation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(WD4C) have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been used to locate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these scat samples.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To aid in the search of these samples, habitat suitability models were created for</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mink and otter for the years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2013-2020 and projected to 2040</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using the random forest algorithm</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Software for Assisted Habitat Modeling (SAHM).</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Predictor variable data were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acquired</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from</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Landsat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8</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Operational Land Imager (OLI), Terra Moderate Resolution Imaging Spectroradiometer (MODIS), Global Precipitation Measurement Integrated Multi-satellite Retrievals for GPM (GPM IMERG), Shuttle Radar Topography Mission (SRTM), and Soil Moisture Active Passive (SMAP). Within these models, the most important variable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for mink and otter habitat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was distance to</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Suitable habitat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also corresponded with emergent herbaceous land cover and deeper river locations.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These habitat suitability models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will inform sampling site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section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for further contaminant analysis.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a:rPr>
              <a:t> </a:t>
            </a:r>
            <a:endParaRPr lang="en-US" dirty="0">
              <a:solidFill>
                <a:schemeClr val="tx1">
                  <a:lumMod val="75000"/>
                  <a:lumOff val="25000"/>
                </a:schemeClr>
              </a:solidFill>
            </a:endParaRPr>
          </a:p>
        </p:txBody>
      </p:sp>
      <p:sp>
        <p:nvSpPr>
          <p:cNvPr id="5" name="TextBox 4">
            <a:extLst>
              <a:ext uri="{FF2B5EF4-FFF2-40B4-BE49-F238E27FC236}">
                <a16:creationId xmlns:a16="http://schemas.microsoft.com/office/drawing/2014/main" id="{4116BC06-CC0F-48E9-8300-25E4201148A7}"/>
              </a:ext>
            </a:extLst>
          </p:cNvPr>
          <p:cNvSpPr txBox="1"/>
          <p:nvPr/>
        </p:nvSpPr>
        <p:spPr>
          <a:xfrm>
            <a:off x="816003" y="4203437"/>
            <a:ext cx="2475358"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Abstract</a:t>
            </a:r>
          </a:p>
        </p:txBody>
      </p:sp>
      <p:sp>
        <p:nvSpPr>
          <p:cNvPr id="6" name="Text Placeholder 11">
            <a:extLst>
              <a:ext uri="{FF2B5EF4-FFF2-40B4-BE49-F238E27FC236}">
                <a16:creationId xmlns:a16="http://schemas.microsoft.com/office/drawing/2014/main" id="{B1E36874-B271-4AA7-9E72-C0A4B4F67E76}"/>
              </a:ext>
            </a:extLst>
          </p:cNvPr>
          <p:cNvSpPr txBox="1">
            <a:spLocks/>
          </p:cNvSpPr>
          <p:nvPr/>
        </p:nvSpPr>
        <p:spPr>
          <a:xfrm>
            <a:off x="16012729" y="34688693"/>
            <a:ext cx="6834194" cy="799613"/>
          </a:xfrm>
          <a:prstGeom prst="rect">
            <a:avLst/>
          </a:prstGeom>
        </p:spPr>
        <p:txBody>
          <a:bodyPr>
            <a:norm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a:solidFill>
                  <a:srgbClr val="67A478"/>
                </a:solidFill>
              </a:rPr>
              <a:t>Maryland - Goddard</a:t>
            </a:r>
          </a:p>
        </p:txBody>
      </p:sp>
      <p:sp>
        <p:nvSpPr>
          <p:cNvPr id="7" name="Title 3">
            <a:extLst>
              <a:ext uri="{FF2B5EF4-FFF2-40B4-BE49-F238E27FC236}">
                <a16:creationId xmlns:a16="http://schemas.microsoft.com/office/drawing/2014/main" id="{312D3146-0929-47C9-8905-F8EF2CCAD64F}"/>
              </a:ext>
            </a:extLst>
          </p:cNvPr>
          <p:cNvSpPr txBox="1">
            <a:spLocks/>
          </p:cNvSpPr>
          <p:nvPr/>
        </p:nvSpPr>
        <p:spPr>
          <a:xfrm>
            <a:off x="24925421" y="4648201"/>
            <a:ext cx="1468585" cy="29222700"/>
          </a:xfrm>
          <a:prstGeom prst="rect">
            <a:avLst/>
          </a:prstGeom>
        </p:spPr>
        <p:txBody>
          <a:bodyPr vert="vert270" anchor="ctr">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10000" b="1" dirty="0">
                <a:solidFill>
                  <a:srgbClr val="67A478"/>
                </a:solidFill>
              </a:rPr>
              <a:t>Western Montana</a:t>
            </a:r>
            <a:r>
              <a:rPr lang="en-US" sz="10000" dirty="0">
                <a:solidFill>
                  <a:srgbClr val="67A478"/>
                </a:solidFill>
              </a:rPr>
              <a:t> Ecological Forecasting</a:t>
            </a:r>
          </a:p>
        </p:txBody>
      </p:sp>
      <p:sp>
        <p:nvSpPr>
          <p:cNvPr id="8" name="TextBox 7">
            <a:extLst>
              <a:ext uri="{FF2B5EF4-FFF2-40B4-BE49-F238E27FC236}">
                <a16:creationId xmlns:a16="http://schemas.microsoft.com/office/drawing/2014/main" id="{D322466C-9E80-4485-A778-EBA8381EC235}"/>
              </a:ext>
            </a:extLst>
          </p:cNvPr>
          <p:cNvSpPr txBox="1"/>
          <p:nvPr/>
        </p:nvSpPr>
        <p:spPr>
          <a:xfrm>
            <a:off x="12686580" y="28938638"/>
            <a:ext cx="4403770"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Project Partners</a:t>
            </a:r>
          </a:p>
        </p:txBody>
      </p:sp>
      <p:sp>
        <p:nvSpPr>
          <p:cNvPr id="9" name="Text Placeholder 16">
            <a:extLst>
              <a:ext uri="{FF2B5EF4-FFF2-40B4-BE49-F238E27FC236}">
                <a16:creationId xmlns:a16="http://schemas.microsoft.com/office/drawing/2014/main" id="{09833B38-D914-472A-BA1C-E2D1398F455C}"/>
              </a:ext>
            </a:extLst>
          </p:cNvPr>
          <p:cNvSpPr txBox="1">
            <a:spLocks/>
          </p:cNvSpPr>
          <p:nvPr/>
        </p:nvSpPr>
        <p:spPr>
          <a:xfrm>
            <a:off x="12826477" y="29638129"/>
            <a:ext cx="11430000" cy="1053123"/>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7DB761"/>
              </a:buClr>
            </a:pPr>
            <a:r>
              <a:rPr lang="en-US" sz="2400" b="1">
                <a:solidFill>
                  <a:schemeClr val="tx1">
                    <a:lumMod val="75000"/>
                    <a:lumOff val="25000"/>
                  </a:schemeClr>
                </a:solidFill>
                <a:latin typeface="Garamond"/>
              </a:rPr>
              <a:t>Dr. Ngaio Richards</a:t>
            </a:r>
            <a:r>
              <a:rPr lang="en-US" sz="2400">
                <a:solidFill>
                  <a:schemeClr val="tx1">
                    <a:lumMod val="75000"/>
                    <a:lumOff val="25000"/>
                  </a:schemeClr>
                </a:solidFill>
                <a:latin typeface="Garamond"/>
              </a:rPr>
              <a:t> – Working Dogs for </a:t>
            </a:r>
            <a:r>
              <a:rPr lang="en-US" sz="2400">
                <a:solidFill>
                  <a:schemeClr val="tx1">
                    <a:lumMod val="75000"/>
                    <a:lumOff val="25000"/>
                  </a:schemeClr>
                </a:solidFill>
                <a:latin typeface="Garamond"/>
                <a:ea typeface="+mn-lt"/>
                <a:cs typeface="+mn-lt"/>
              </a:rPr>
              <a:t>Conservation</a:t>
            </a:r>
            <a:endParaRPr lang="en-US" sz="2400">
              <a:solidFill>
                <a:schemeClr val="tx1">
                  <a:lumMod val="75000"/>
                  <a:lumOff val="25000"/>
                </a:schemeClr>
              </a:solidFill>
              <a:latin typeface="Garamond"/>
            </a:endParaRPr>
          </a:p>
          <a:p>
            <a:pPr>
              <a:lnSpc>
                <a:spcPct val="100000"/>
              </a:lnSpc>
              <a:spcBef>
                <a:spcPts val="0"/>
              </a:spcBef>
              <a:spcAft>
                <a:spcPts val="600"/>
              </a:spcAft>
              <a:buClr>
                <a:srgbClr val="7DB761"/>
              </a:buClr>
            </a:pPr>
            <a:r>
              <a:rPr lang="en-US" sz="2400" b="1">
                <a:solidFill>
                  <a:schemeClr val="tx1">
                    <a:lumMod val="75000"/>
                    <a:lumOff val="25000"/>
                  </a:schemeClr>
                </a:solidFill>
                <a:latin typeface="Garamond"/>
              </a:rPr>
              <a:t>Dr. Mark LaGuardia</a:t>
            </a:r>
            <a:r>
              <a:rPr lang="en-US" sz="2400">
                <a:solidFill>
                  <a:schemeClr val="tx1">
                    <a:lumMod val="75000"/>
                    <a:lumOff val="25000"/>
                  </a:schemeClr>
                </a:solidFill>
                <a:latin typeface="Garamond"/>
              </a:rPr>
              <a:t> – The Virginia Institute of Marine Science</a:t>
            </a:r>
          </a:p>
        </p:txBody>
      </p:sp>
      <p:sp>
        <p:nvSpPr>
          <p:cNvPr id="10" name="TextBox 9">
            <a:extLst>
              <a:ext uri="{FF2B5EF4-FFF2-40B4-BE49-F238E27FC236}">
                <a16:creationId xmlns:a16="http://schemas.microsoft.com/office/drawing/2014/main" id="{564EC7D8-2FB1-4E83-BFFA-A0B6B7FEE902}"/>
              </a:ext>
            </a:extLst>
          </p:cNvPr>
          <p:cNvSpPr txBox="1"/>
          <p:nvPr/>
        </p:nvSpPr>
        <p:spPr>
          <a:xfrm>
            <a:off x="12686580" y="25867219"/>
            <a:ext cx="5687776"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Acknowledgements</a:t>
            </a:r>
          </a:p>
        </p:txBody>
      </p:sp>
      <p:sp>
        <p:nvSpPr>
          <p:cNvPr id="11" name="Text Placeholder 16">
            <a:extLst>
              <a:ext uri="{FF2B5EF4-FFF2-40B4-BE49-F238E27FC236}">
                <a16:creationId xmlns:a16="http://schemas.microsoft.com/office/drawing/2014/main" id="{EF5096E9-CF40-476B-983A-70E339CBF3DF}"/>
              </a:ext>
            </a:extLst>
          </p:cNvPr>
          <p:cNvSpPr txBox="1">
            <a:spLocks/>
          </p:cNvSpPr>
          <p:nvPr/>
        </p:nvSpPr>
        <p:spPr>
          <a:xfrm>
            <a:off x="12826477" y="26632850"/>
            <a:ext cx="9493849" cy="2250215"/>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Allison Howard </a:t>
            </a:r>
            <a:r>
              <a:rPr lang="en-US" sz="2400" dirty="0">
                <a:solidFill>
                  <a:schemeClr val="tx1">
                    <a:lumMod val="75000"/>
                    <a:lumOff val="25000"/>
                  </a:schemeClr>
                </a:solidFill>
                <a:latin typeface="Garamond"/>
              </a:rPr>
              <a:t>– University of Georgia</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John </a:t>
            </a:r>
            <a:r>
              <a:rPr lang="en-US" sz="2400" b="1" dirty="0" err="1">
                <a:solidFill>
                  <a:schemeClr val="tx1">
                    <a:lumMod val="75000"/>
                    <a:lumOff val="25000"/>
                  </a:schemeClr>
                </a:solidFill>
                <a:latin typeface="Garamond"/>
              </a:rPr>
              <a:t>Bolten</a:t>
            </a:r>
            <a:r>
              <a:rPr lang="en-US" sz="2400" b="1" dirty="0">
                <a:solidFill>
                  <a:schemeClr val="tx1">
                    <a:lumMod val="75000"/>
                    <a:lumOff val="25000"/>
                  </a:schemeClr>
                </a:solidFill>
                <a:latin typeface="Garamond"/>
              </a:rPr>
              <a:t> </a:t>
            </a:r>
            <a:r>
              <a:rPr lang="en-US" sz="2400" dirty="0">
                <a:solidFill>
                  <a:schemeClr val="tx1">
                    <a:lumMod val="75000"/>
                    <a:lumOff val="25000"/>
                  </a:schemeClr>
                </a:solidFill>
                <a:latin typeface="Garamond"/>
              </a:rPr>
              <a:t>– NASA Goddard Space Flight Center</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Kenton Ross </a:t>
            </a:r>
            <a:r>
              <a:rPr lang="en-US" sz="2400" dirty="0">
                <a:solidFill>
                  <a:schemeClr val="tx1">
                    <a:lumMod val="75000"/>
                    <a:lumOff val="25000"/>
                  </a:schemeClr>
                </a:solidFill>
                <a:latin typeface="Garamond"/>
              </a:rPr>
              <a:t>– NASA Langley Research Center</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a:t>
            </a:r>
            <a:r>
              <a:rPr lang="en-US" sz="2400" b="1" dirty="0" err="1">
                <a:solidFill>
                  <a:schemeClr val="tx1">
                    <a:lumMod val="75000"/>
                    <a:lumOff val="25000"/>
                  </a:schemeClr>
                </a:solidFill>
                <a:latin typeface="Garamond"/>
              </a:rPr>
              <a:t>Peder</a:t>
            </a:r>
            <a:r>
              <a:rPr lang="en-US" sz="2400" b="1" dirty="0">
                <a:solidFill>
                  <a:schemeClr val="tx1">
                    <a:lumMod val="75000"/>
                    <a:lumOff val="25000"/>
                  </a:schemeClr>
                </a:solidFill>
                <a:latin typeface="Garamond"/>
              </a:rPr>
              <a:t> </a:t>
            </a:r>
            <a:r>
              <a:rPr lang="en-US" sz="2400" b="1" dirty="0" err="1">
                <a:solidFill>
                  <a:schemeClr val="tx1">
                    <a:lumMod val="75000"/>
                    <a:lumOff val="25000"/>
                  </a:schemeClr>
                </a:solidFill>
                <a:latin typeface="Garamond"/>
              </a:rPr>
              <a:t>Engelstad</a:t>
            </a:r>
            <a:r>
              <a:rPr lang="en-US" sz="2400" b="1" dirty="0">
                <a:solidFill>
                  <a:schemeClr val="tx1">
                    <a:lumMod val="75000"/>
                    <a:lumOff val="25000"/>
                  </a:schemeClr>
                </a:solidFill>
                <a:latin typeface="Garamond"/>
              </a:rPr>
              <a:t> </a:t>
            </a:r>
            <a:r>
              <a:rPr lang="en-US" sz="2400" dirty="0">
                <a:solidFill>
                  <a:schemeClr val="tx1">
                    <a:lumMod val="75000"/>
                    <a:lumOff val="25000"/>
                  </a:schemeClr>
                </a:solidFill>
                <a:latin typeface="Garamond"/>
              </a:rPr>
              <a:t>– Colorado State University</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Nicole Ramberg-Pihl </a:t>
            </a:r>
            <a:r>
              <a:rPr lang="en-US" sz="2400" dirty="0">
                <a:solidFill>
                  <a:schemeClr val="tx1">
                    <a:lumMod val="75000"/>
                    <a:lumOff val="25000"/>
                  </a:schemeClr>
                </a:solidFill>
                <a:latin typeface="Garamond"/>
              </a:rPr>
              <a:t>– NASA GSFC Node Fellow</a:t>
            </a:r>
          </a:p>
          <a:p>
            <a:pPr>
              <a:lnSpc>
                <a:spcPct val="100000"/>
              </a:lnSpc>
              <a:spcBef>
                <a:spcPts val="0"/>
              </a:spcBef>
              <a:spcAft>
                <a:spcPts val="600"/>
              </a:spcAft>
              <a:buClr>
                <a:srgbClr val="7DB761"/>
              </a:buClr>
            </a:pPr>
            <a:endParaRPr lang="en-US" dirty="0">
              <a:solidFill>
                <a:schemeClr val="tx1">
                  <a:lumMod val="75000"/>
                  <a:lumOff val="25000"/>
                </a:schemeClr>
              </a:solidFill>
              <a:latin typeface="Garamond" panose="02020404030301010803" pitchFamily="18" charset="0"/>
            </a:endParaRPr>
          </a:p>
        </p:txBody>
      </p:sp>
      <p:sp>
        <p:nvSpPr>
          <p:cNvPr id="12" name="Text Placeholder 16">
            <a:extLst>
              <a:ext uri="{FF2B5EF4-FFF2-40B4-BE49-F238E27FC236}">
                <a16:creationId xmlns:a16="http://schemas.microsoft.com/office/drawing/2014/main" id="{81E9663D-E970-4FA3-B593-BBE6C7990302}"/>
              </a:ext>
            </a:extLst>
          </p:cNvPr>
          <p:cNvSpPr txBox="1">
            <a:spLocks/>
          </p:cNvSpPr>
          <p:nvPr/>
        </p:nvSpPr>
        <p:spPr>
          <a:xfrm>
            <a:off x="21889040" y="6319008"/>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dirty="0">
                <a:solidFill>
                  <a:schemeClr val="tx1">
                    <a:lumMod val="75000"/>
                    <a:lumOff val="25000"/>
                  </a:schemeClr>
                </a:solidFill>
                <a:latin typeface="Garamond" panose="02020404030301010803" pitchFamily="18" charset="0"/>
              </a:rPr>
              <a:t>SMAP</a:t>
            </a:r>
          </a:p>
        </p:txBody>
      </p:sp>
      <p:sp>
        <p:nvSpPr>
          <p:cNvPr id="13" name="Text Placeholder 16">
            <a:extLst>
              <a:ext uri="{FF2B5EF4-FFF2-40B4-BE49-F238E27FC236}">
                <a16:creationId xmlns:a16="http://schemas.microsoft.com/office/drawing/2014/main" id="{B3DC2F78-DFA2-474B-A8AA-DF731E4C13BC}"/>
              </a:ext>
            </a:extLst>
          </p:cNvPr>
          <p:cNvSpPr txBox="1">
            <a:spLocks/>
          </p:cNvSpPr>
          <p:nvPr/>
        </p:nvSpPr>
        <p:spPr>
          <a:xfrm>
            <a:off x="12793167" y="6413346"/>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a:solidFill>
                  <a:schemeClr val="tx1">
                    <a:lumMod val="75000"/>
                    <a:lumOff val="25000"/>
                  </a:schemeClr>
                </a:solidFill>
                <a:latin typeface="Garamond" panose="02020404030301010803" pitchFamily="18" charset="0"/>
              </a:rPr>
              <a:t>Landsat 8 OLI</a:t>
            </a:r>
          </a:p>
        </p:txBody>
      </p:sp>
      <p:sp>
        <p:nvSpPr>
          <p:cNvPr id="14" name="TextBox 13">
            <a:extLst>
              <a:ext uri="{FF2B5EF4-FFF2-40B4-BE49-F238E27FC236}">
                <a16:creationId xmlns:a16="http://schemas.microsoft.com/office/drawing/2014/main" id="{9192F1F3-5ADD-4A1F-9F86-BD51A270A738}"/>
              </a:ext>
            </a:extLst>
          </p:cNvPr>
          <p:cNvSpPr txBox="1"/>
          <p:nvPr/>
        </p:nvSpPr>
        <p:spPr>
          <a:xfrm>
            <a:off x="12686580" y="4203437"/>
            <a:ext cx="5272597"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Earth Observations</a:t>
            </a:r>
          </a:p>
        </p:txBody>
      </p:sp>
      <p:pic>
        <p:nvPicPr>
          <p:cNvPr id="15" name="Picture 16">
            <a:extLst>
              <a:ext uri="{FF2B5EF4-FFF2-40B4-BE49-F238E27FC236}">
                <a16:creationId xmlns:a16="http://schemas.microsoft.com/office/drawing/2014/main" id="{88B371CA-9C38-4EC6-B4B4-C775674B13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599" y="5323685"/>
            <a:ext cx="12700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a:extLst>
              <a:ext uri="{FF2B5EF4-FFF2-40B4-BE49-F238E27FC236}">
                <a16:creationId xmlns:a16="http://schemas.microsoft.com/office/drawing/2014/main" id="{45C6C817-1747-431D-833E-B9A6D345BC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29657" y="5952083"/>
            <a:ext cx="1270000" cy="9525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a:extLst>
              <a:ext uri="{FF2B5EF4-FFF2-40B4-BE49-F238E27FC236}">
                <a16:creationId xmlns:a16="http://schemas.microsoft.com/office/drawing/2014/main" id="{C3D0417F-7484-4B6E-9DBC-84D52E4E51EE}"/>
              </a:ext>
            </a:extLst>
          </p:cNvPr>
          <p:cNvSpPr txBox="1">
            <a:spLocks/>
          </p:cNvSpPr>
          <p:nvPr/>
        </p:nvSpPr>
        <p:spPr>
          <a:xfrm>
            <a:off x="14869266" y="5246070"/>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a:solidFill>
                  <a:schemeClr val="tx1">
                    <a:lumMod val="75000"/>
                    <a:lumOff val="25000"/>
                  </a:schemeClr>
                </a:solidFill>
                <a:latin typeface="Garamond" panose="02020404030301010803" pitchFamily="18" charset="0"/>
              </a:rPr>
              <a:t>Terra MODIS</a:t>
            </a:r>
          </a:p>
        </p:txBody>
      </p:sp>
      <p:pic>
        <p:nvPicPr>
          <p:cNvPr id="18" name="Picture 22">
            <a:extLst>
              <a:ext uri="{FF2B5EF4-FFF2-40B4-BE49-F238E27FC236}">
                <a16:creationId xmlns:a16="http://schemas.microsoft.com/office/drawing/2014/main" id="{980FA5BA-BB3A-48BF-8888-77BA51985D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3478" y="5264872"/>
            <a:ext cx="1596374" cy="79818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4">
            <a:extLst>
              <a:ext uri="{FF2B5EF4-FFF2-40B4-BE49-F238E27FC236}">
                <a16:creationId xmlns:a16="http://schemas.microsoft.com/office/drawing/2014/main" id="{37960549-B51E-477A-80B7-6B907F9FED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02889" y="5769701"/>
            <a:ext cx="1373406" cy="15107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6">
            <a:extLst>
              <a:ext uri="{FF2B5EF4-FFF2-40B4-BE49-F238E27FC236}">
                <a16:creationId xmlns:a16="http://schemas.microsoft.com/office/drawing/2014/main" id="{6E93AC9C-B824-44D9-82E5-CD3726BB4C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96064" y="4527515"/>
            <a:ext cx="1189247" cy="166494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16">
            <a:extLst>
              <a:ext uri="{FF2B5EF4-FFF2-40B4-BE49-F238E27FC236}">
                <a16:creationId xmlns:a16="http://schemas.microsoft.com/office/drawing/2014/main" id="{04F14628-76F4-4AF9-BF19-C14C8E23967B}"/>
              </a:ext>
            </a:extLst>
          </p:cNvPr>
          <p:cNvSpPr txBox="1">
            <a:spLocks/>
          </p:cNvSpPr>
          <p:nvPr/>
        </p:nvSpPr>
        <p:spPr>
          <a:xfrm>
            <a:off x="19776792" y="5246070"/>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a:solidFill>
                  <a:schemeClr val="tx1">
                    <a:lumMod val="75000"/>
                    <a:lumOff val="25000"/>
                  </a:schemeClr>
                </a:solidFill>
                <a:latin typeface="Garamond" panose="02020404030301010803" pitchFamily="18" charset="0"/>
              </a:rPr>
              <a:t>SRTM</a:t>
            </a:r>
          </a:p>
        </p:txBody>
      </p:sp>
      <p:sp>
        <p:nvSpPr>
          <p:cNvPr id="22" name="Text Placeholder 16">
            <a:extLst>
              <a:ext uri="{FF2B5EF4-FFF2-40B4-BE49-F238E27FC236}">
                <a16:creationId xmlns:a16="http://schemas.microsoft.com/office/drawing/2014/main" id="{803CDEDE-CC56-4BE1-8176-AAC59F29D70F}"/>
              </a:ext>
            </a:extLst>
          </p:cNvPr>
          <p:cNvSpPr txBox="1">
            <a:spLocks/>
          </p:cNvSpPr>
          <p:nvPr/>
        </p:nvSpPr>
        <p:spPr>
          <a:xfrm>
            <a:off x="17300176" y="6361314"/>
            <a:ext cx="2146805" cy="61368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dirty="0">
                <a:solidFill>
                  <a:schemeClr val="tx1">
                    <a:lumMod val="75000"/>
                    <a:lumOff val="25000"/>
                  </a:schemeClr>
                </a:solidFill>
                <a:latin typeface="Garamond" panose="02020404030301010803" pitchFamily="18" charset="0"/>
              </a:rPr>
              <a:t>GPM IMERG</a:t>
            </a:r>
          </a:p>
        </p:txBody>
      </p:sp>
      <p:sp>
        <p:nvSpPr>
          <p:cNvPr id="23" name="TextBox 22">
            <a:extLst>
              <a:ext uri="{FF2B5EF4-FFF2-40B4-BE49-F238E27FC236}">
                <a16:creationId xmlns:a16="http://schemas.microsoft.com/office/drawing/2014/main" id="{5FAD1F91-15F8-4549-8F55-6D1FFC685A0B}"/>
              </a:ext>
            </a:extLst>
          </p:cNvPr>
          <p:cNvSpPr txBox="1"/>
          <p:nvPr/>
        </p:nvSpPr>
        <p:spPr>
          <a:xfrm>
            <a:off x="12686580" y="30604884"/>
            <a:ext cx="4542503" cy="769441"/>
          </a:xfrm>
          <a:prstGeom prst="rect">
            <a:avLst/>
          </a:prstGeom>
          <a:noFill/>
        </p:spPr>
        <p:txBody>
          <a:bodyPr wrap="none" rtlCol="0" anchor="ctr">
            <a:spAutoFit/>
          </a:bodyPr>
          <a:lstStyle/>
          <a:p>
            <a:r>
              <a:rPr lang="en-US" sz="4400" b="1" dirty="0">
                <a:solidFill>
                  <a:srgbClr val="67A478"/>
                </a:solidFill>
                <a:latin typeface="Century Gothic" panose="020B0502020202020204" pitchFamily="34" charset="0"/>
              </a:rPr>
              <a:t>Team Members</a:t>
            </a:r>
          </a:p>
        </p:txBody>
      </p:sp>
      <p:sp>
        <p:nvSpPr>
          <p:cNvPr id="24" name="Text Placeholder 16">
            <a:extLst>
              <a:ext uri="{FF2B5EF4-FFF2-40B4-BE49-F238E27FC236}">
                <a16:creationId xmlns:a16="http://schemas.microsoft.com/office/drawing/2014/main" id="{692FAF4B-9939-472C-8FBE-5FA7E9DB090C}"/>
              </a:ext>
            </a:extLst>
          </p:cNvPr>
          <p:cNvSpPr txBox="1">
            <a:spLocks/>
          </p:cNvSpPr>
          <p:nvPr/>
        </p:nvSpPr>
        <p:spPr>
          <a:xfrm>
            <a:off x="12596673" y="33787688"/>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a:solidFill>
                  <a:schemeClr val="tx1">
                    <a:lumMod val="75000"/>
                    <a:lumOff val="25000"/>
                  </a:schemeClr>
                </a:solidFill>
                <a:latin typeface="Garamond" panose="02020404030301010803" pitchFamily="18" charset="0"/>
              </a:rPr>
              <a:t>Anna Winter</a:t>
            </a:r>
          </a:p>
          <a:p>
            <a:pPr algn="ctr">
              <a:lnSpc>
                <a:spcPct val="100000"/>
              </a:lnSpc>
              <a:spcBef>
                <a:spcPts val="0"/>
              </a:spcBef>
            </a:pPr>
            <a:r>
              <a:rPr lang="en-US">
                <a:solidFill>
                  <a:schemeClr val="tx1">
                    <a:lumMod val="75000"/>
                    <a:lumOff val="25000"/>
                  </a:schemeClr>
                </a:solidFill>
                <a:latin typeface="Garamond" panose="02020404030301010803" pitchFamily="18" charset="0"/>
              </a:rPr>
              <a:t>Project Lead</a:t>
            </a:r>
          </a:p>
        </p:txBody>
      </p:sp>
      <p:sp>
        <p:nvSpPr>
          <p:cNvPr id="25" name="Text Placeholder 16">
            <a:extLst>
              <a:ext uri="{FF2B5EF4-FFF2-40B4-BE49-F238E27FC236}">
                <a16:creationId xmlns:a16="http://schemas.microsoft.com/office/drawing/2014/main" id="{1A8B07BF-1987-49CE-BA5E-8685EA7B1EFC}"/>
              </a:ext>
            </a:extLst>
          </p:cNvPr>
          <p:cNvSpPr txBox="1">
            <a:spLocks/>
          </p:cNvSpPr>
          <p:nvPr/>
        </p:nvSpPr>
        <p:spPr>
          <a:xfrm>
            <a:off x="18489162" y="33772190"/>
            <a:ext cx="2834640" cy="923330"/>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Madeleine Gregory</a:t>
            </a:r>
          </a:p>
        </p:txBody>
      </p:sp>
      <p:sp>
        <p:nvSpPr>
          <p:cNvPr id="26" name="Text Placeholder 16">
            <a:extLst>
              <a:ext uri="{FF2B5EF4-FFF2-40B4-BE49-F238E27FC236}">
                <a16:creationId xmlns:a16="http://schemas.microsoft.com/office/drawing/2014/main" id="{97464E43-E2F9-404B-ADE8-E5E40BCA8C53}"/>
              </a:ext>
            </a:extLst>
          </p:cNvPr>
          <p:cNvSpPr txBox="1">
            <a:spLocks/>
          </p:cNvSpPr>
          <p:nvPr/>
        </p:nvSpPr>
        <p:spPr>
          <a:xfrm>
            <a:off x="21439115" y="33772190"/>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Kjirsten Coleman</a:t>
            </a:r>
          </a:p>
        </p:txBody>
      </p:sp>
      <p:sp>
        <p:nvSpPr>
          <p:cNvPr id="27" name="Text Placeholder 16">
            <a:extLst>
              <a:ext uri="{FF2B5EF4-FFF2-40B4-BE49-F238E27FC236}">
                <a16:creationId xmlns:a16="http://schemas.microsoft.com/office/drawing/2014/main" id="{FA98E9AB-8034-407E-8CF9-6817FA60789D}"/>
              </a:ext>
            </a:extLst>
          </p:cNvPr>
          <p:cNvSpPr txBox="1">
            <a:spLocks/>
          </p:cNvSpPr>
          <p:nvPr/>
        </p:nvSpPr>
        <p:spPr>
          <a:xfrm>
            <a:off x="15569554" y="33772190"/>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Kergis Hiebert</a:t>
            </a:r>
          </a:p>
        </p:txBody>
      </p:sp>
      <p:pic>
        <p:nvPicPr>
          <p:cNvPr id="28" name="Picture 27">
            <a:extLst>
              <a:ext uri="{FF2B5EF4-FFF2-40B4-BE49-F238E27FC236}">
                <a16:creationId xmlns:a16="http://schemas.microsoft.com/office/drawing/2014/main" id="{AAD87B05-8BDC-4338-9F00-4B5EB42D82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92565" y="31566962"/>
            <a:ext cx="2103120" cy="2103120"/>
          </a:xfrm>
          <a:prstGeom prst="rect">
            <a:avLst/>
          </a:prstGeom>
        </p:spPr>
      </p:pic>
      <p:pic>
        <p:nvPicPr>
          <p:cNvPr id="29" name="Picture 28">
            <a:extLst>
              <a:ext uri="{FF2B5EF4-FFF2-40B4-BE49-F238E27FC236}">
                <a16:creationId xmlns:a16="http://schemas.microsoft.com/office/drawing/2014/main" id="{2D519537-E374-4009-9652-A42FF548BB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13565" y="31566962"/>
            <a:ext cx="2103120" cy="2103120"/>
          </a:xfrm>
          <a:prstGeom prst="rect">
            <a:avLst/>
          </a:prstGeom>
        </p:spPr>
      </p:pic>
      <p:pic>
        <p:nvPicPr>
          <p:cNvPr id="30" name="Picture 29">
            <a:extLst>
              <a:ext uri="{FF2B5EF4-FFF2-40B4-BE49-F238E27FC236}">
                <a16:creationId xmlns:a16="http://schemas.microsoft.com/office/drawing/2014/main" id="{FB74AC68-19C8-4501-B3BF-FA75605F3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834565" y="31566962"/>
            <a:ext cx="2103120" cy="2103120"/>
          </a:xfrm>
          <a:prstGeom prst="rect">
            <a:avLst/>
          </a:prstGeom>
        </p:spPr>
      </p:pic>
      <p:pic>
        <p:nvPicPr>
          <p:cNvPr id="31" name="Picture 30">
            <a:extLst>
              <a:ext uri="{FF2B5EF4-FFF2-40B4-BE49-F238E27FC236}">
                <a16:creationId xmlns:a16="http://schemas.microsoft.com/office/drawing/2014/main" id="{3B3FAD42-57FD-4690-82F8-202D73BA9E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85910" y="31566962"/>
            <a:ext cx="2103120" cy="2103120"/>
          </a:xfrm>
          <a:prstGeom prst="rect">
            <a:avLst/>
          </a:prstGeom>
        </p:spPr>
      </p:pic>
      <p:pic>
        <p:nvPicPr>
          <p:cNvPr id="32" name="Picture 31" descr="A person smiling for the camera&#10;&#10;Description automatically generated with medium confidence">
            <a:extLst>
              <a:ext uri="{FF2B5EF4-FFF2-40B4-BE49-F238E27FC236}">
                <a16:creationId xmlns:a16="http://schemas.microsoft.com/office/drawing/2014/main" id="{56AE0D82-4887-4394-8160-E4306E84F3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52220" y="31722111"/>
            <a:ext cx="1798408" cy="1798408"/>
          </a:xfrm>
          <a:prstGeom prst="rect">
            <a:avLst/>
          </a:prstGeom>
        </p:spPr>
      </p:pic>
      <p:pic>
        <p:nvPicPr>
          <p:cNvPr id="33" name="Picture 32">
            <a:extLst>
              <a:ext uri="{FF2B5EF4-FFF2-40B4-BE49-F238E27FC236}">
                <a16:creationId xmlns:a16="http://schemas.microsoft.com/office/drawing/2014/main" id="{9BDECB82-34C9-44BA-AF0E-0AF30A5474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67830" y="31720305"/>
            <a:ext cx="1800214" cy="1800214"/>
          </a:xfrm>
          <a:prstGeom prst="rect">
            <a:avLst/>
          </a:prstGeom>
        </p:spPr>
      </p:pic>
      <p:pic>
        <p:nvPicPr>
          <p:cNvPr id="34" name="Picture 33" descr="A person smiling for the camera&#10;&#10;Description automatically generated with medium confidence">
            <a:extLst>
              <a:ext uri="{FF2B5EF4-FFF2-40B4-BE49-F238E27FC236}">
                <a16:creationId xmlns:a16="http://schemas.microsoft.com/office/drawing/2014/main" id="{0555D6A9-C8D3-4C91-A5FE-5F04F906882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999394" y="31720305"/>
            <a:ext cx="1800214" cy="1800214"/>
          </a:xfrm>
          <a:prstGeom prst="rect">
            <a:avLst/>
          </a:prstGeom>
        </p:spPr>
      </p:pic>
      <p:pic>
        <p:nvPicPr>
          <p:cNvPr id="35" name="Picture 34" descr="A person smiling for the camera&#10;&#10;Description automatically generated with medium confidence">
            <a:extLst>
              <a:ext uri="{FF2B5EF4-FFF2-40B4-BE49-F238E27FC236}">
                <a16:creationId xmlns:a16="http://schemas.microsoft.com/office/drawing/2014/main" id="{E6947B88-3A19-4DDE-A15A-417ADAA20FC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950739" y="31720305"/>
            <a:ext cx="1800214" cy="1800214"/>
          </a:xfrm>
          <a:prstGeom prst="rect">
            <a:avLst/>
          </a:prstGeom>
        </p:spPr>
      </p:pic>
      <p:sp>
        <p:nvSpPr>
          <p:cNvPr id="36" name="TextBox 35">
            <a:extLst>
              <a:ext uri="{FF2B5EF4-FFF2-40B4-BE49-F238E27FC236}">
                <a16:creationId xmlns:a16="http://schemas.microsoft.com/office/drawing/2014/main" id="{AA0A6342-E951-4EB4-98AF-A04F913481B5}"/>
              </a:ext>
            </a:extLst>
          </p:cNvPr>
          <p:cNvSpPr txBox="1"/>
          <p:nvPr/>
        </p:nvSpPr>
        <p:spPr>
          <a:xfrm>
            <a:off x="12686580" y="7052310"/>
            <a:ext cx="2012089"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Results</a:t>
            </a:r>
          </a:p>
        </p:txBody>
      </p:sp>
      <p:pic>
        <p:nvPicPr>
          <p:cNvPr id="37" name="Picture 4" descr="A close up of a building&#10;&#10;Description automatically generated">
            <a:extLst>
              <a:ext uri="{FF2B5EF4-FFF2-40B4-BE49-F238E27FC236}">
                <a16:creationId xmlns:a16="http://schemas.microsoft.com/office/drawing/2014/main" id="{691A8CFF-FF90-4821-8CC0-08544E72367B}"/>
              </a:ext>
            </a:extLst>
          </p:cNvPr>
          <p:cNvPicPr>
            <a:picLocks noChangeAspect="1"/>
          </p:cNvPicPr>
          <p:nvPr/>
        </p:nvPicPr>
        <p:blipFill>
          <a:blip r:embed="rId12"/>
          <a:stretch>
            <a:fillRect/>
          </a:stretch>
        </p:blipFill>
        <p:spPr>
          <a:xfrm>
            <a:off x="13232404" y="8804143"/>
            <a:ext cx="492292" cy="484632"/>
          </a:xfrm>
          <a:prstGeom prst="rect">
            <a:avLst/>
          </a:prstGeom>
        </p:spPr>
      </p:pic>
      <p:sp>
        <p:nvSpPr>
          <p:cNvPr id="38" name="TextBox 37">
            <a:extLst>
              <a:ext uri="{FF2B5EF4-FFF2-40B4-BE49-F238E27FC236}">
                <a16:creationId xmlns:a16="http://schemas.microsoft.com/office/drawing/2014/main" id="{FC238420-3C03-4DBA-A19D-40434C714A92}"/>
              </a:ext>
            </a:extLst>
          </p:cNvPr>
          <p:cNvSpPr txBox="1"/>
          <p:nvPr/>
        </p:nvSpPr>
        <p:spPr>
          <a:xfrm>
            <a:off x="13303359" y="9183593"/>
            <a:ext cx="312642" cy="400110"/>
          </a:xfrm>
          <a:prstGeom prst="rect">
            <a:avLst/>
          </a:prstGeom>
          <a:noFill/>
        </p:spPr>
        <p:txBody>
          <a:bodyPr wrap="square" rtlCol="0">
            <a:spAutoFit/>
          </a:bodyPr>
          <a:lstStyle/>
          <a:p>
            <a:r>
              <a:rPr lang="en-US" sz="2000">
                <a:latin typeface="Century Gothic" panose="020B0502020202020204" pitchFamily="34" charset="0"/>
              </a:rPr>
              <a:t>N</a:t>
            </a:r>
          </a:p>
        </p:txBody>
      </p:sp>
      <p:cxnSp>
        <p:nvCxnSpPr>
          <p:cNvPr id="39" name="Straight Connector 38">
            <a:extLst>
              <a:ext uri="{FF2B5EF4-FFF2-40B4-BE49-F238E27FC236}">
                <a16:creationId xmlns:a16="http://schemas.microsoft.com/office/drawing/2014/main" id="{2E1222BC-06DB-4D57-8A3C-1ADE62326C7A}"/>
              </a:ext>
            </a:extLst>
          </p:cNvPr>
          <p:cNvCxnSpPr>
            <a:cxnSpLocks/>
          </p:cNvCxnSpPr>
          <p:nvPr/>
        </p:nvCxnSpPr>
        <p:spPr>
          <a:xfrm>
            <a:off x="16929107" y="11200681"/>
            <a:ext cx="2761101" cy="1395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 Placeholder 16">
            <a:extLst>
              <a:ext uri="{FF2B5EF4-FFF2-40B4-BE49-F238E27FC236}">
                <a16:creationId xmlns:a16="http://schemas.microsoft.com/office/drawing/2014/main" id="{60D57D15-84AB-47CB-B23D-9D02D5F65F6E}"/>
              </a:ext>
            </a:extLst>
          </p:cNvPr>
          <p:cNvSpPr txBox="1">
            <a:spLocks/>
          </p:cNvSpPr>
          <p:nvPr/>
        </p:nvSpPr>
        <p:spPr>
          <a:xfrm>
            <a:off x="12980990" y="13861152"/>
            <a:ext cx="11241096" cy="704707"/>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000" i="1" dirty="0">
                <a:solidFill>
                  <a:schemeClr val="tx1">
                    <a:lumMod val="75000"/>
                    <a:lumOff val="25000"/>
                  </a:schemeClr>
                </a:solidFill>
                <a:latin typeface="Garamond"/>
              </a:rPr>
              <a:t>Fig. 4. Habitat suitability map focused on Missoula, Montana. Habitat suitability is measured in probability of mink and otter occurrence throughout the study area. Blue indicates low probability and red indicates high probability. </a:t>
            </a:r>
          </a:p>
        </p:txBody>
      </p:sp>
      <p:sp>
        <p:nvSpPr>
          <p:cNvPr id="41" name="Text Placeholder 16">
            <a:extLst>
              <a:ext uri="{FF2B5EF4-FFF2-40B4-BE49-F238E27FC236}">
                <a16:creationId xmlns:a16="http://schemas.microsoft.com/office/drawing/2014/main" id="{BC953328-88B4-4432-86EF-48A735B16335}"/>
              </a:ext>
            </a:extLst>
          </p:cNvPr>
          <p:cNvSpPr txBox="1">
            <a:spLocks/>
          </p:cNvSpPr>
          <p:nvPr/>
        </p:nvSpPr>
        <p:spPr>
          <a:xfrm>
            <a:off x="12883878" y="21346792"/>
            <a:ext cx="11500121" cy="937730"/>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000" i="1" dirty="0">
                <a:solidFill>
                  <a:schemeClr val="tx1">
                    <a:lumMod val="75000"/>
                    <a:lumOff val="25000"/>
                  </a:schemeClr>
                </a:solidFill>
                <a:latin typeface="Garamond"/>
              </a:rPr>
              <a:t>Fig. 5. Habitat suitability final model with points of interest (potential contaminant sources) and additional occurrence data. Areas of lowest probability were removed to focus on likely survey areas. The inset map highlights one suggested survey site.</a:t>
            </a:r>
          </a:p>
        </p:txBody>
      </p:sp>
      <p:sp>
        <p:nvSpPr>
          <p:cNvPr id="42" name="TextBox 41">
            <a:extLst>
              <a:ext uri="{FF2B5EF4-FFF2-40B4-BE49-F238E27FC236}">
                <a16:creationId xmlns:a16="http://schemas.microsoft.com/office/drawing/2014/main" id="{FEC5D199-D3D2-40B1-B841-3425D729C936}"/>
              </a:ext>
            </a:extLst>
          </p:cNvPr>
          <p:cNvSpPr txBox="1"/>
          <p:nvPr/>
        </p:nvSpPr>
        <p:spPr>
          <a:xfrm>
            <a:off x="816003" y="28126468"/>
            <a:ext cx="3172663" cy="769441"/>
          </a:xfrm>
          <a:prstGeom prst="rect">
            <a:avLst/>
          </a:prstGeom>
          <a:noFill/>
        </p:spPr>
        <p:txBody>
          <a:bodyPr wrap="none" rtlCol="0" anchor="ctr">
            <a:spAutoFit/>
          </a:bodyPr>
          <a:lstStyle/>
          <a:p>
            <a:r>
              <a:rPr lang="en-US" sz="4400" b="1">
                <a:solidFill>
                  <a:srgbClr val="67A478"/>
                </a:solidFill>
                <a:latin typeface="Century Gothic" panose="020B0502020202020204" pitchFamily="34" charset="0"/>
              </a:rPr>
              <a:t>Study Area</a:t>
            </a:r>
          </a:p>
        </p:txBody>
      </p:sp>
      <p:grpSp>
        <p:nvGrpSpPr>
          <p:cNvPr id="43" name="Group 42">
            <a:extLst>
              <a:ext uri="{FF2B5EF4-FFF2-40B4-BE49-F238E27FC236}">
                <a16:creationId xmlns:a16="http://schemas.microsoft.com/office/drawing/2014/main" id="{1D32CE68-C663-4E0B-8F38-3E97C12BCC89}"/>
              </a:ext>
            </a:extLst>
          </p:cNvPr>
          <p:cNvGrpSpPr/>
          <p:nvPr/>
        </p:nvGrpSpPr>
        <p:grpSpPr>
          <a:xfrm>
            <a:off x="1896732" y="28792333"/>
            <a:ext cx="8708080" cy="5603725"/>
            <a:chOff x="2020913" y="28317637"/>
            <a:chExt cx="8306905" cy="5333580"/>
          </a:xfrm>
        </p:grpSpPr>
        <p:pic>
          <p:nvPicPr>
            <p:cNvPr id="44" name="Picture 9" descr="A picture containing diagram&#10;&#10;Description automatically generated">
              <a:extLst>
                <a:ext uri="{FF2B5EF4-FFF2-40B4-BE49-F238E27FC236}">
                  <a16:creationId xmlns:a16="http://schemas.microsoft.com/office/drawing/2014/main" id="{2D9C29CB-16C1-4AFC-A33B-ADE5FF6A7023}"/>
                </a:ext>
              </a:extLst>
            </p:cNvPr>
            <p:cNvPicPr>
              <a:picLocks noChangeAspect="1"/>
            </p:cNvPicPr>
            <p:nvPr/>
          </p:nvPicPr>
          <p:blipFill>
            <a:blip r:embed="rId13"/>
            <a:stretch>
              <a:fillRect/>
            </a:stretch>
          </p:blipFill>
          <p:spPr>
            <a:xfrm>
              <a:off x="2020913" y="28317637"/>
              <a:ext cx="8306905" cy="5333580"/>
            </a:xfrm>
            <a:prstGeom prst="rect">
              <a:avLst/>
            </a:prstGeom>
          </p:spPr>
        </p:pic>
        <p:sp>
          <p:nvSpPr>
            <p:cNvPr id="45" name="TextBox 44">
              <a:extLst>
                <a:ext uri="{FF2B5EF4-FFF2-40B4-BE49-F238E27FC236}">
                  <a16:creationId xmlns:a16="http://schemas.microsoft.com/office/drawing/2014/main" id="{6444DAE9-CDA4-4F1A-A3F7-A13BAEBA7F1D}"/>
                </a:ext>
              </a:extLst>
            </p:cNvPr>
            <p:cNvSpPr txBox="1"/>
            <p:nvPr/>
          </p:nvSpPr>
          <p:spPr>
            <a:xfrm>
              <a:off x="2743499" y="32839791"/>
              <a:ext cx="187146" cy="31374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a:t>
              </a:r>
            </a:p>
          </p:txBody>
        </p:sp>
        <p:sp>
          <p:nvSpPr>
            <p:cNvPr id="46" name="TextBox 45">
              <a:extLst>
                <a:ext uri="{FF2B5EF4-FFF2-40B4-BE49-F238E27FC236}">
                  <a16:creationId xmlns:a16="http://schemas.microsoft.com/office/drawing/2014/main" id="{9FA96C30-B804-4D92-9597-A97F39730AC3}"/>
                </a:ext>
              </a:extLst>
            </p:cNvPr>
            <p:cNvSpPr txBox="1"/>
            <p:nvPr/>
          </p:nvSpPr>
          <p:spPr>
            <a:xfrm>
              <a:off x="6417996" y="32824890"/>
              <a:ext cx="829534" cy="31374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200 km</a:t>
              </a:r>
            </a:p>
          </p:txBody>
        </p:sp>
        <p:sp>
          <p:nvSpPr>
            <p:cNvPr id="47" name="TextBox 46">
              <a:extLst>
                <a:ext uri="{FF2B5EF4-FFF2-40B4-BE49-F238E27FC236}">
                  <a16:creationId xmlns:a16="http://schemas.microsoft.com/office/drawing/2014/main" id="{B1293D58-2501-4D34-AB96-9AA4FAB2588C}"/>
                </a:ext>
              </a:extLst>
            </p:cNvPr>
            <p:cNvSpPr txBox="1"/>
            <p:nvPr/>
          </p:nvSpPr>
          <p:spPr>
            <a:xfrm>
              <a:off x="4566381" y="32830776"/>
              <a:ext cx="540489" cy="31374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100</a:t>
              </a:r>
            </a:p>
          </p:txBody>
        </p:sp>
        <p:sp>
          <p:nvSpPr>
            <p:cNvPr id="48" name="TextBox 47">
              <a:extLst>
                <a:ext uri="{FF2B5EF4-FFF2-40B4-BE49-F238E27FC236}">
                  <a16:creationId xmlns:a16="http://schemas.microsoft.com/office/drawing/2014/main" id="{A05C1A55-58F3-4C55-B635-7AF32AD7C9A2}"/>
                </a:ext>
              </a:extLst>
            </p:cNvPr>
            <p:cNvSpPr txBox="1"/>
            <p:nvPr/>
          </p:nvSpPr>
          <p:spPr>
            <a:xfrm>
              <a:off x="6748580" y="28807622"/>
              <a:ext cx="3144057" cy="3595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rPr>
                <a:t>Study Area Boundary</a:t>
              </a:r>
            </a:p>
          </p:txBody>
        </p:sp>
        <p:pic>
          <p:nvPicPr>
            <p:cNvPr id="49" name="Picture 4" descr="A close up of a building&#10;&#10;Description automatically generated">
              <a:extLst>
                <a:ext uri="{FF2B5EF4-FFF2-40B4-BE49-F238E27FC236}">
                  <a16:creationId xmlns:a16="http://schemas.microsoft.com/office/drawing/2014/main" id="{C34E19E3-FD98-4D67-82A0-2997C82CA3A1}"/>
                </a:ext>
              </a:extLst>
            </p:cNvPr>
            <p:cNvPicPr>
              <a:picLocks noChangeAspect="1"/>
            </p:cNvPicPr>
            <p:nvPr/>
          </p:nvPicPr>
          <p:blipFill>
            <a:blip r:embed="rId12"/>
            <a:stretch>
              <a:fillRect/>
            </a:stretch>
          </p:blipFill>
          <p:spPr>
            <a:xfrm>
              <a:off x="2469629" y="28914565"/>
              <a:ext cx="245283" cy="239713"/>
            </a:xfrm>
            <a:prstGeom prst="rect">
              <a:avLst/>
            </a:prstGeom>
          </p:spPr>
        </p:pic>
        <p:pic>
          <p:nvPicPr>
            <p:cNvPr id="50" name="Picture 3" descr="Diagram, schematic&#10;&#10;Description automatically generated">
              <a:extLst>
                <a:ext uri="{FF2B5EF4-FFF2-40B4-BE49-F238E27FC236}">
                  <a16:creationId xmlns:a16="http://schemas.microsoft.com/office/drawing/2014/main" id="{99EBBDBD-283E-48A7-A1C4-54310D2A5051}"/>
                </a:ext>
              </a:extLst>
            </p:cNvPr>
            <p:cNvPicPr>
              <a:picLocks noChangeAspect="1"/>
            </p:cNvPicPr>
            <p:nvPr/>
          </p:nvPicPr>
          <p:blipFill rotWithShape="1">
            <a:blip r:embed="rId14"/>
            <a:srcRect l="59782" t="16451" r="9152" b="50000"/>
            <a:stretch/>
          </p:blipFill>
          <p:spPr>
            <a:xfrm>
              <a:off x="6837156" y="29223385"/>
              <a:ext cx="2773314" cy="1925277"/>
            </a:xfrm>
            <a:prstGeom prst="rect">
              <a:avLst/>
            </a:prstGeom>
          </p:spPr>
        </p:pic>
        <p:sp>
          <p:nvSpPr>
            <p:cNvPr id="51" name="TextBox 50">
              <a:extLst>
                <a:ext uri="{FF2B5EF4-FFF2-40B4-BE49-F238E27FC236}">
                  <a16:creationId xmlns:a16="http://schemas.microsoft.com/office/drawing/2014/main" id="{31FCA1BB-1808-48E7-AE60-ABFDF2E7C41A}"/>
                </a:ext>
              </a:extLst>
            </p:cNvPr>
            <p:cNvSpPr txBox="1"/>
            <p:nvPr/>
          </p:nvSpPr>
          <p:spPr>
            <a:xfrm>
              <a:off x="2430445" y="29109191"/>
              <a:ext cx="245283" cy="311627"/>
            </a:xfrm>
            <a:prstGeom prst="rect">
              <a:avLst/>
            </a:prstGeom>
            <a:noFill/>
          </p:spPr>
          <p:txBody>
            <a:bodyPr wrap="square" rtlCol="0">
              <a:spAutoFit/>
            </a:bodyPr>
            <a:lstStyle/>
            <a:p>
              <a:r>
                <a:rPr lang="en-US" sz="2000">
                  <a:latin typeface="Century Gothic" panose="020B0502020202020204" pitchFamily="34" charset="0"/>
                </a:rPr>
                <a:t>N</a:t>
              </a:r>
            </a:p>
          </p:txBody>
        </p:sp>
        <p:sp>
          <p:nvSpPr>
            <p:cNvPr id="52" name="TextBox 51">
              <a:extLst>
                <a:ext uri="{FF2B5EF4-FFF2-40B4-BE49-F238E27FC236}">
                  <a16:creationId xmlns:a16="http://schemas.microsoft.com/office/drawing/2014/main" id="{D410DB23-52C6-44E5-9737-662C7B51D844}"/>
                </a:ext>
              </a:extLst>
            </p:cNvPr>
            <p:cNvSpPr txBox="1"/>
            <p:nvPr/>
          </p:nvSpPr>
          <p:spPr>
            <a:xfrm>
              <a:off x="4331721" y="30671775"/>
              <a:ext cx="1108051" cy="338554"/>
            </a:xfrm>
            <a:prstGeom prst="rect">
              <a:avLst/>
            </a:prstGeom>
            <a:noFill/>
          </p:spPr>
          <p:txBody>
            <a:bodyPr wrap="square" lIns="91440" tIns="45720" rIns="91440" bIns="45720" rtlCol="0" anchor="t">
              <a:spAutoFit/>
            </a:bodyPr>
            <a:lstStyle/>
            <a:p>
              <a:r>
                <a:rPr lang="en-US" sz="1600" dirty="0">
                  <a:latin typeface="Century Gothic"/>
                </a:rPr>
                <a:t>Missoula</a:t>
              </a:r>
            </a:p>
          </p:txBody>
        </p:sp>
      </p:grpSp>
      <p:sp>
        <p:nvSpPr>
          <p:cNvPr id="53" name="TextBox 52">
            <a:extLst>
              <a:ext uri="{FF2B5EF4-FFF2-40B4-BE49-F238E27FC236}">
                <a16:creationId xmlns:a16="http://schemas.microsoft.com/office/drawing/2014/main" id="{1BC38354-EEC3-4281-BF91-36CB7BC78B0C}"/>
              </a:ext>
            </a:extLst>
          </p:cNvPr>
          <p:cNvSpPr txBox="1"/>
          <p:nvPr/>
        </p:nvSpPr>
        <p:spPr>
          <a:xfrm>
            <a:off x="816003" y="14338401"/>
            <a:ext cx="3849131" cy="769441"/>
          </a:xfrm>
          <a:prstGeom prst="rect">
            <a:avLst/>
          </a:prstGeom>
          <a:noFill/>
        </p:spPr>
        <p:txBody>
          <a:bodyPr wrap="none" rtlCol="0" anchor="ctr">
            <a:spAutoFit/>
          </a:bodyPr>
          <a:lstStyle/>
          <a:p>
            <a:r>
              <a:rPr lang="en-US" sz="4400" b="1">
                <a:solidFill>
                  <a:srgbClr val="67A478"/>
                </a:solidFill>
                <a:latin typeface="Century Gothic" panose="020B0502020202020204" pitchFamily="34" charset="0"/>
              </a:rPr>
              <a:t>Methodology</a:t>
            </a:r>
          </a:p>
        </p:txBody>
      </p:sp>
      <p:grpSp>
        <p:nvGrpSpPr>
          <p:cNvPr id="54" name="Group 53">
            <a:extLst>
              <a:ext uri="{FF2B5EF4-FFF2-40B4-BE49-F238E27FC236}">
                <a16:creationId xmlns:a16="http://schemas.microsoft.com/office/drawing/2014/main" id="{0A75EE48-2888-4A84-B11D-343F247C7A9F}"/>
              </a:ext>
            </a:extLst>
          </p:cNvPr>
          <p:cNvGrpSpPr/>
          <p:nvPr/>
        </p:nvGrpSpPr>
        <p:grpSpPr>
          <a:xfrm>
            <a:off x="1097981" y="15154441"/>
            <a:ext cx="11338481" cy="5611281"/>
            <a:chOff x="1097981" y="15154441"/>
            <a:chExt cx="11338481" cy="5611281"/>
          </a:xfrm>
        </p:grpSpPr>
        <p:grpSp>
          <p:nvGrpSpPr>
            <p:cNvPr id="55" name="Group 54">
              <a:extLst>
                <a:ext uri="{FF2B5EF4-FFF2-40B4-BE49-F238E27FC236}">
                  <a16:creationId xmlns:a16="http://schemas.microsoft.com/office/drawing/2014/main" id="{F4BF0E3D-82F9-434E-B75D-292DD99A37E0}"/>
                </a:ext>
              </a:extLst>
            </p:cNvPr>
            <p:cNvGrpSpPr/>
            <p:nvPr/>
          </p:nvGrpSpPr>
          <p:grpSpPr>
            <a:xfrm>
              <a:off x="1097981" y="15166611"/>
              <a:ext cx="3323242" cy="5599111"/>
              <a:chOff x="827053" y="15888185"/>
              <a:chExt cx="3323242" cy="5599111"/>
            </a:xfrm>
          </p:grpSpPr>
          <p:sp>
            <p:nvSpPr>
              <p:cNvPr id="70" name="Rounded Rectangle 133">
                <a:extLst>
                  <a:ext uri="{FF2B5EF4-FFF2-40B4-BE49-F238E27FC236}">
                    <a16:creationId xmlns:a16="http://schemas.microsoft.com/office/drawing/2014/main" id="{18BD3576-4A86-438B-806C-AE108C47C0C2}"/>
                  </a:ext>
                </a:extLst>
              </p:cNvPr>
              <p:cNvSpPr/>
              <p:nvPr/>
            </p:nvSpPr>
            <p:spPr>
              <a:xfrm>
                <a:off x="827053" y="16100148"/>
                <a:ext cx="3323242"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2713728D-FC4D-45CD-A5B6-B974F1B2452E}"/>
                  </a:ext>
                </a:extLst>
              </p:cNvPr>
              <p:cNvSpPr txBox="1"/>
              <p:nvPr/>
            </p:nvSpPr>
            <p:spPr>
              <a:xfrm>
                <a:off x="1267711" y="16630439"/>
                <a:ext cx="2458445" cy="919401"/>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Google Earth Engine</a:t>
                </a:r>
              </a:p>
            </p:txBody>
          </p:sp>
          <p:sp>
            <p:nvSpPr>
              <p:cNvPr id="72" name="TextBox 71">
                <a:extLst>
                  <a:ext uri="{FF2B5EF4-FFF2-40B4-BE49-F238E27FC236}">
                    <a16:creationId xmlns:a16="http://schemas.microsoft.com/office/drawing/2014/main" id="{C4E88751-420D-4DFF-8174-3A66A138E91F}"/>
                  </a:ext>
                </a:extLst>
              </p:cNvPr>
              <p:cNvSpPr txBox="1"/>
              <p:nvPr/>
            </p:nvSpPr>
            <p:spPr>
              <a:xfrm>
                <a:off x="1292049" y="19802017"/>
                <a:ext cx="2459736" cy="510778"/>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GBIF</a:t>
                </a:r>
              </a:p>
            </p:txBody>
          </p:sp>
          <p:sp>
            <p:nvSpPr>
              <p:cNvPr id="73" name="TextBox 72">
                <a:extLst>
                  <a:ext uri="{FF2B5EF4-FFF2-40B4-BE49-F238E27FC236}">
                    <a16:creationId xmlns:a16="http://schemas.microsoft.com/office/drawing/2014/main" id="{F3E78152-F6A5-4CD5-B28B-9C5261DBBF18}"/>
                  </a:ext>
                </a:extLst>
              </p:cNvPr>
              <p:cNvSpPr txBox="1"/>
              <p:nvPr/>
            </p:nvSpPr>
            <p:spPr>
              <a:xfrm>
                <a:off x="1267065" y="18366591"/>
                <a:ext cx="2459736" cy="1328023"/>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Partner occurrence data</a:t>
                </a:r>
              </a:p>
            </p:txBody>
          </p:sp>
          <p:sp>
            <p:nvSpPr>
              <p:cNvPr id="74" name="TextBox 73">
                <a:extLst>
                  <a:ext uri="{FF2B5EF4-FFF2-40B4-BE49-F238E27FC236}">
                    <a16:creationId xmlns:a16="http://schemas.microsoft.com/office/drawing/2014/main" id="{63905B74-221F-4E2F-93EC-437B212A44DA}"/>
                  </a:ext>
                </a:extLst>
              </p:cNvPr>
              <p:cNvSpPr txBox="1"/>
              <p:nvPr/>
            </p:nvSpPr>
            <p:spPr>
              <a:xfrm>
                <a:off x="1267711" y="17689769"/>
                <a:ext cx="2458445" cy="510778"/>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rtlCol="0" anchor="t">
                <a:spAutoFit/>
              </a:bodyPr>
              <a:lstStyle/>
              <a:p>
                <a:pPr algn="ctr"/>
                <a:r>
                  <a:rPr lang="en-US" sz="2400">
                    <a:solidFill>
                      <a:schemeClr val="bg1"/>
                    </a:solidFill>
                    <a:latin typeface="Century Gothic"/>
                  </a:rPr>
                  <a:t>WorldClim</a:t>
                </a:r>
              </a:p>
            </p:txBody>
          </p:sp>
          <p:sp>
            <p:nvSpPr>
              <p:cNvPr id="75" name="TextBox 74">
                <a:extLst>
                  <a:ext uri="{FF2B5EF4-FFF2-40B4-BE49-F238E27FC236}">
                    <a16:creationId xmlns:a16="http://schemas.microsoft.com/office/drawing/2014/main" id="{F2C42DCB-3BCE-46BC-8FA4-E7E94FFA8448}"/>
                  </a:ext>
                </a:extLst>
              </p:cNvPr>
              <p:cNvSpPr txBox="1"/>
              <p:nvPr/>
            </p:nvSpPr>
            <p:spPr>
              <a:xfrm>
                <a:off x="1267065" y="20459133"/>
                <a:ext cx="2459736" cy="919401"/>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Open Street Map</a:t>
                </a:r>
              </a:p>
            </p:txBody>
          </p:sp>
          <p:sp>
            <p:nvSpPr>
              <p:cNvPr id="76" name="Trapezoid 75">
                <a:extLst>
                  <a:ext uri="{FF2B5EF4-FFF2-40B4-BE49-F238E27FC236}">
                    <a16:creationId xmlns:a16="http://schemas.microsoft.com/office/drawing/2014/main" id="{435D90E4-BEEB-4FA5-AF82-092D94D8E752}"/>
                  </a:ext>
                </a:extLst>
              </p:cNvPr>
              <p:cNvSpPr/>
              <p:nvPr/>
            </p:nvSpPr>
            <p:spPr>
              <a:xfrm>
                <a:off x="1119889" y="15888185"/>
                <a:ext cx="2694101"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77" name="TextBox 76">
                <a:extLst>
                  <a:ext uri="{FF2B5EF4-FFF2-40B4-BE49-F238E27FC236}">
                    <a16:creationId xmlns:a16="http://schemas.microsoft.com/office/drawing/2014/main" id="{23114BE2-0385-4670-A4B4-C4DF26A3E430}"/>
                  </a:ext>
                </a:extLst>
              </p:cNvPr>
              <p:cNvSpPr txBox="1"/>
              <p:nvPr/>
            </p:nvSpPr>
            <p:spPr>
              <a:xfrm>
                <a:off x="1242232" y="15928772"/>
                <a:ext cx="2502751" cy="430887"/>
              </a:xfrm>
              <a:prstGeom prst="rect">
                <a:avLst/>
              </a:prstGeom>
              <a:noFill/>
              <a:ln>
                <a:noFill/>
              </a:ln>
            </p:spPr>
            <p:txBody>
              <a:bodyPr wrap="square" lIns="91440" tIns="45720" rIns="91440" bIns="45720" rtlCol="0" anchor="t">
                <a:spAutoFit/>
              </a:bodyPr>
              <a:lstStyle/>
              <a:p>
                <a:pPr algn="ctr"/>
                <a:r>
                  <a:rPr lang="en-US" sz="2200" b="1">
                    <a:solidFill>
                      <a:schemeClr val="tx1">
                        <a:lumMod val="75000"/>
                        <a:lumOff val="25000"/>
                      </a:schemeClr>
                    </a:solidFill>
                    <a:latin typeface="Century Gothic"/>
                  </a:rPr>
                  <a:t>Data Acquisition</a:t>
                </a:r>
              </a:p>
            </p:txBody>
          </p:sp>
        </p:grpSp>
        <p:grpSp>
          <p:nvGrpSpPr>
            <p:cNvPr id="56" name="Group 55">
              <a:extLst>
                <a:ext uri="{FF2B5EF4-FFF2-40B4-BE49-F238E27FC236}">
                  <a16:creationId xmlns:a16="http://schemas.microsoft.com/office/drawing/2014/main" id="{98BE84EB-48F1-420E-BC0E-05F9A3C78E48}"/>
                </a:ext>
              </a:extLst>
            </p:cNvPr>
            <p:cNvGrpSpPr/>
            <p:nvPr/>
          </p:nvGrpSpPr>
          <p:grpSpPr>
            <a:xfrm>
              <a:off x="5105601" y="15159718"/>
              <a:ext cx="3323242" cy="5606004"/>
              <a:chOff x="4970683" y="15881292"/>
              <a:chExt cx="3323242" cy="5606004"/>
            </a:xfrm>
          </p:grpSpPr>
          <p:sp>
            <p:nvSpPr>
              <p:cNvPr id="66" name="Rounded Rectangle 141">
                <a:extLst>
                  <a:ext uri="{FF2B5EF4-FFF2-40B4-BE49-F238E27FC236}">
                    <a16:creationId xmlns:a16="http://schemas.microsoft.com/office/drawing/2014/main" id="{1FBC41C9-9F4B-4A50-BE74-69704C7E2548}"/>
                  </a:ext>
                </a:extLst>
              </p:cNvPr>
              <p:cNvSpPr/>
              <p:nvPr/>
            </p:nvSpPr>
            <p:spPr>
              <a:xfrm>
                <a:off x="4970683" y="16100148"/>
                <a:ext cx="3323242"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a:extLst>
                  <a:ext uri="{FF2B5EF4-FFF2-40B4-BE49-F238E27FC236}">
                    <a16:creationId xmlns:a16="http://schemas.microsoft.com/office/drawing/2014/main" id="{14B5EE61-70F2-43F1-877F-2A71B179752A}"/>
                  </a:ext>
                </a:extLst>
              </p:cNvPr>
              <p:cNvSpPr/>
              <p:nvPr/>
            </p:nvSpPr>
            <p:spPr>
              <a:xfrm>
                <a:off x="5304057" y="15881292"/>
                <a:ext cx="2694101"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68" name="TextBox 67">
                <a:extLst>
                  <a:ext uri="{FF2B5EF4-FFF2-40B4-BE49-F238E27FC236}">
                    <a16:creationId xmlns:a16="http://schemas.microsoft.com/office/drawing/2014/main" id="{4338249D-06CB-4BF8-910A-53F85E59044F}"/>
                  </a:ext>
                </a:extLst>
              </p:cNvPr>
              <p:cNvSpPr txBox="1"/>
              <p:nvPr/>
            </p:nvSpPr>
            <p:spPr>
              <a:xfrm>
                <a:off x="5637630" y="15938420"/>
                <a:ext cx="2026955" cy="430887"/>
              </a:xfrm>
              <a:prstGeom prst="rect">
                <a:avLst/>
              </a:prstGeom>
              <a:noFill/>
              <a:ln>
                <a:noFill/>
              </a:ln>
            </p:spPr>
            <p:txBody>
              <a:bodyPr wrap="square" lIns="91440" tIns="45720" rIns="91440" bIns="45720" rtlCol="0" anchor="t">
                <a:spAutoFit/>
              </a:bodyPr>
              <a:lstStyle/>
              <a:p>
                <a:pPr algn="ctr"/>
                <a:r>
                  <a:rPr lang="en-US" sz="2200" b="1" dirty="0">
                    <a:solidFill>
                      <a:schemeClr val="tx1">
                        <a:lumMod val="75000"/>
                        <a:lumOff val="25000"/>
                      </a:schemeClr>
                    </a:solidFill>
                    <a:latin typeface="Century Gothic"/>
                  </a:rPr>
                  <a:t>Data Analysis</a:t>
                </a:r>
              </a:p>
            </p:txBody>
          </p:sp>
          <p:sp>
            <p:nvSpPr>
              <p:cNvPr id="69" name="TextBox 68">
                <a:extLst>
                  <a:ext uri="{FF2B5EF4-FFF2-40B4-BE49-F238E27FC236}">
                    <a16:creationId xmlns:a16="http://schemas.microsoft.com/office/drawing/2014/main" id="{F724278A-778E-4064-B458-AE5A3566A6A8}"/>
                  </a:ext>
                </a:extLst>
              </p:cNvPr>
              <p:cNvSpPr txBox="1"/>
              <p:nvPr/>
            </p:nvSpPr>
            <p:spPr>
              <a:xfrm>
                <a:off x="5160010" y="17493005"/>
                <a:ext cx="2944589" cy="2553891"/>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rtlCol="0" anchor="t">
                <a:spAutoFit/>
              </a:bodyPr>
              <a:lstStyle/>
              <a:p>
                <a:pPr algn="ctr"/>
                <a:r>
                  <a:rPr lang="en-US" sz="2400" dirty="0">
                    <a:solidFill>
                      <a:schemeClr val="bg1"/>
                    </a:solidFill>
                    <a:latin typeface="Century Gothic"/>
                  </a:rPr>
                  <a:t>Software for Assisted Habitat Modeling (SAHM)</a:t>
                </a:r>
              </a:p>
              <a:p>
                <a:pPr marL="342900" indent="-342900">
                  <a:buFont typeface="Arial" panose="020B0604020202020204" pitchFamily="34" charset="0"/>
                  <a:buChar char="•"/>
                </a:pPr>
                <a:r>
                  <a:rPr lang="en-US" sz="2400" dirty="0">
                    <a:solidFill>
                      <a:schemeClr val="bg1"/>
                    </a:solidFill>
                    <a:latin typeface="Century Gothic"/>
                  </a:rPr>
                  <a:t>Preprocessing</a:t>
                </a:r>
              </a:p>
              <a:p>
                <a:pPr marL="342900" indent="-342900">
                  <a:buFont typeface="Arial" panose="020B0604020202020204" pitchFamily="34" charset="0"/>
                  <a:buChar char="•"/>
                </a:pPr>
                <a:r>
                  <a:rPr lang="en-US" sz="2400" dirty="0">
                    <a:solidFill>
                      <a:schemeClr val="bg1"/>
                    </a:solidFill>
                    <a:latin typeface="Century Gothic"/>
                  </a:rPr>
                  <a:t>Model runs</a:t>
                </a:r>
              </a:p>
            </p:txBody>
          </p:sp>
        </p:grpSp>
        <p:grpSp>
          <p:nvGrpSpPr>
            <p:cNvPr id="57" name="Group 56">
              <a:extLst>
                <a:ext uri="{FF2B5EF4-FFF2-40B4-BE49-F238E27FC236}">
                  <a16:creationId xmlns:a16="http://schemas.microsoft.com/office/drawing/2014/main" id="{AA861535-6888-4842-83E7-8CE0192C785C}"/>
                </a:ext>
              </a:extLst>
            </p:cNvPr>
            <p:cNvGrpSpPr/>
            <p:nvPr/>
          </p:nvGrpSpPr>
          <p:grpSpPr>
            <a:xfrm>
              <a:off x="9113220" y="15154441"/>
              <a:ext cx="3323242" cy="5611281"/>
              <a:chOff x="9113220" y="15876015"/>
              <a:chExt cx="3323242" cy="5611281"/>
            </a:xfrm>
          </p:grpSpPr>
          <p:sp>
            <p:nvSpPr>
              <p:cNvPr id="60" name="Rounded Rectangle 145">
                <a:extLst>
                  <a:ext uri="{FF2B5EF4-FFF2-40B4-BE49-F238E27FC236}">
                    <a16:creationId xmlns:a16="http://schemas.microsoft.com/office/drawing/2014/main" id="{727720B1-29D2-4BE1-BACD-1ADA3D9007D9}"/>
                  </a:ext>
                </a:extLst>
              </p:cNvPr>
              <p:cNvSpPr/>
              <p:nvPr/>
            </p:nvSpPr>
            <p:spPr>
              <a:xfrm>
                <a:off x="9113220" y="16100148"/>
                <a:ext cx="3323242"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a:extLst>
                  <a:ext uri="{FF2B5EF4-FFF2-40B4-BE49-F238E27FC236}">
                    <a16:creationId xmlns:a16="http://schemas.microsoft.com/office/drawing/2014/main" id="{9693BF3B-D3E0-4DB3-80AA-026CDD68A5FD}"/>
                  </a:ext>
                </a:extLst>
              </p:cNvPr>
              <p:cNvSpPr/>
              <p:nvPr/>
            </p:nvSpPr>
            <p:spPr>
              <a:xfrm>
                <a:off x="9427790" y="15876015"/>
                <a:ext cx="2694101"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62" name="TextBox 61">
                <a:extLst>
                  <a:ext uri="{FF2B5EF4-FFF2-40B4-BE49-F238E27FC236}">
                    <a16:creationId xmlns:a16="http://schemas.microsoft.com/office/drawing/2014/main" id="{6C7A3614-452D-485C-AE08-2D5999BBF4E8}"/>
                  </a:ext>
                </a:extLst>
              </p:cNvPr>
              <p:cNvSpPr txBox="1"/>
              <p:nvPr/>
            </p:nvSpPr>
            <p:spPr>
              <a:xfrm>
                <a:off x="10031928" y="15933143"/>
                <a:ext cx="1485824" cy="430887"/>
              </a:xfrm>
              <a:prstGeom prst="rect">
                <a:avLst/>
              </a:prstGeom>
              <a:noFill/>
              <a:ln>
                <a:noFill/>
              </a:ln>
            </p:spPr>
            <p:txBody>
              <a:bodyPr wrap="square" lIns="91440" tIns="45720" rIns="91440" bIns="45720" rtlCol="0" anchor="t">
                <a:spAutoFit/>
              </a:bodyPr>
              <a:lstStyle/>
              <a:p>
                <a:pPr algn="ctr"/>
                <a:r>
                  <a:rPr lang="en-US" sz="2200" b="1" dirty="0">
                    <a:solidFill>
                      <a:schemeClr val="tx1">
                        <a:lumMod val="75000"/>
                        <a:lumOff val="25000"/>
                      </a:schemeClr>
                    </a:solidFill>
                    <a:latin typeface="Century Gothic"/>
                  </a:rPr>
                  <a:t>Mapping</a:t>
                </a:r>
              </a:p>
            </p:txBody>
          </p:sp>
          <p:sp>
            <p:nvSpPr>
              <p:cNvPr id="63" name="TextBox 62">
                <a:extLst>
                  <a:ext uri="{FF2B5EF4-FFF2-40B4-BE49-F238E27FC236}">
                    <a16:creationId xmlns:a16="http://schemas.microsoft.com/office/drawing/2014/main" id="{C7E869E9-ACAA-4190-80C1-5ABD41CAB78E}"/>
                  </a:ext>
                </a:extLst>
              </p:cNvPr>
              <p:cNvSpPr txBox="1"/>
              <p:nvPr/>
            </p:nvSpPr>
            <p:spPr>
              <a:xfrm>
                <a:off x="9545619" y="16597441"/>
                <a:ext cx="2458445" cy="1736646"/>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dirty="0">
                    <a:solidFill>
                      <a:schemeClr val="bg1"/>
                    </a:solidFill>
                    <a:latin typeface="Century Gothic"/>
                  </a:rPr>
                  <a:t>Current habitat suitability maps</a:t>
                </a:r>
              </a:p>
            </p:txBody>
          </p:sp>
          <p:sp>
            <p:nvSpPr>
              <p:cNvPr id="64" name="TextBox 63">
                <a:extLst>
                  <a:ext uri="{FF2B5EF4-FFF2-40B4-BE49-F238E27FC236}">
                    <a16:creationId xmlns:a16="http://schemas.microsoft.com/office/drawing/2014/main" id="{95635A8C-2D3B-4B69-B149-D583571D1DC7}"/>
                  </a:ext>
                </a:extLst>
              </p:cNvPr>
              <p:cNvSpPr txBox="1"/>
              <p:nvPr/>
            </p:nvSpPr>
            <p:spPr>
              <a:xfrm>
                <a:off x="9545619" y="20015667"/>
                <a:ext cx="2458445" cy="1328023"/>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Survey feasibility maps</a:t>
                </a:r>
              </a:p>
            </p:txBody>
          </p:sp>
          <p:sp>
            <p:nvSpPr>
              <p:cNvPr id="65" name="TextBox 64">
                <a:extLst>
                  <a:ext uri="{FF2B5EF4-FFF2-40B4-BE49-F238E27FC236}">
                    <a16:creationId xmlns:a16="http://schemas.microsoft.com/office/drawing/2014/main" id="{AF90239A-9981-4218-9235-D16E312BDEF0}"/>
                  </a:ext>
                </a:extLst>
              </p:cNvPr>
              <p:cNvSpPr txBox="1"/>
              <p:nvPr/>
            </p:nvSpPr>
            <p:spPr>
              <a:xfrm>
                <a:off x="9545619" y="18510865"/>
                <a:ext cx="2458445" cy="1328023"/>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dirty="0">
                    <a:solidFill>
                      <a:schemeClr val="bg1"/>
                    </a:solidFill>
                    <a:latin typeface="Century Gothic"/>
                  </a:rPr>
                  <a:t>Future habitat suitability maps</a:t>
                </a:r>
              </a:p>
            </p:txBody>
          </p:sp>
        </p:grpSp>
        <p:sp>
          <p:nvSpPr>
            <p:cNvPr id="58" name="Right Arrow 151">
              <a:extLst>
                <a:ext uri="{FF2B5EF4-FFF2-40B4-BE49-F238E27FC236}">
                  <a16:creationId xmlns:a16="http://schemas.microsoft.com/office/drawing/2014/main" id="{FE6F7C33-6B1B-46CC-B8E7-BA3F2D0F5368}"/>
                </a:ext>
              </a:extLst>
            </p:cNvPr>
            <p:cNvSpPr/>
            <p:nvPr/>
          </p:nvSpPr>
          <p:spPr>
            <a:xfrm>
              <a:off x="4525356" y="17692221"/>
              <a:ext cx="548640" cy="731520"/>
            </a:xfrm>
            <a:prstGeom prst="rightArrow">
              <a:avLst/>
            </a:prstGeom>
            <a:solidFill>
              <a:srgbClr val="66A478"/>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ight Arrow 152">
              <a:extLst>
                <a:ext uri="{FF2B5EF4-FFF2-40B4-BE49-F238E27FC236}">
                  <a16:creationId xmlns:a16="http://schemas.microsoft.com/office/drawing/2014/main" id="{6D3CF88E-0935-4F97-B053-7763E1335A05}"/>
                </a:ext>
              </a:extLst>
            </p:cNvPr>
            <p:cNvSpPr/>
            <p:nvPr/>
          </p:nvSpPr>
          <p:spPr>
            <a:xfrm>
              <a:off x="8508171" y="17717112"/>
              <a:ext cx="548640" cy="731520"/>
            </a:xfrm>
            <a:prstGeom prst="rightArrow">
              <a:avLst/>
            </a:prstGeom>
            <a:solidFill>
              <a:srgbClr val="66A478"/>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TextBox 77">
            <a:extLst>
              <a:ext uri="{FF2B5EF4-FFF2-40B4-BE49-F238E27FC236}">
                <a16:creationId xmlns:a16="http://schemas.microsoft.com/office/drawing/2014/main" id="{7B09BC5F-77C9-41FF-8DB6-6143C19268EC}"/>
              </a:ext>
            </a:extLst>
          </p:cNvPr>
          <p:cNvSpPr txBox="1"/>
          <p:nvPr/>
        </p:nvSpPr>
        <p:spPr>
          <a:xfrm>
            <a:off x="816003" y="11790167"/>
            <a:ext cx="3127779" cy="769441"/>
          </a:xfrm>
          <a:prstGeom prst="rect">
            <a:avLst/>
          </a:prstGeom>
          <a:noFill/>
        </p:spPr>
        <p:txBody>
          <a:bodyPr wrap="square" lIns="91440" tIns="45720" rIns="91440" bIns="45720" rtlCol="0" anchor="ctr">
            <a:spAutoFit/>
          </a:bodyPr>
          <a:lstStyle/>
          <a:p>
            <a:r>
              <a:rPr lang="en-US" sz="4400" b="1" dirty="0">
                <a:solidFill>
                  <a:srgbClr val="67A478"/>
                </a:solidFill>
                <a:latin typeface="Century Gothic"/>
              </a:rPr>
              <a:t>Objectives</a:t>
            </a:r>
            <a:endParaRPr lang="en-US" sz="4400" b="1" dirty="0">
              <a:solidFill>
                <a:srgbClr val="67A478"/>
              </a:solidFill>
              <a:latin typeface="Century Gothic" panose="020B0502020202020204" pitchFamily="34" charset="0"/>
            </a:endParaRPr>
          </a:p>
        </p:txBody>
      </p:sp>
      <p:sp>
        <p:nvSpPr>
          <p:cNvPr id="79" name="Text Placeholder 16">
            <a:extLst>
              <a:ext uri="{FF2B5EF4-FFF2-40B4-BE49-F238E27FC236}">
                <a16:creationId xmlns:a16="http://schemas.microsoft.com/office/drawing/2014/main" id="{62E18A83-111B-4D45-8778-2778FBA9D2DC}"/>
              </a:ext>
            </a:extLst>
          </p:cNvPr>
          <p:cNvSpPr txBox="1">
            <a:spLocks/>
          </p:cNvSpPr>
          <p:nvPr/>
        </p:nvSpPr>
        <p:spPr>
          <a:xfrm>
            <a:off x="843650" y="12444048"/>
            <a:ext cx="11487507" cy="2026307"/>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200"/>
              </a:spcBef>
              <a:buClr>
                <a:schemeClr val="accent6">
                  <a:lumMod val="60000"/>
                  <a:lumOff val="40000"/>
                </a:schemeClr>
              </a:buClr>
            </a:pPr>
            <a:r>
              <a:rPr lang="en-US" sz="2400" b="1" dirty="0">
                <a:solidFill>
                  <a:srgbClr val="7DB761"/>
                </a:solidFill>
                <a:latin typeface="Garamond"/>
              </a:rPr>
              <a:t>Create</a:t>
            </a:r>
            <a:r>
              <a:rPr lang="en-US" sz="2400" dirty="0">
                <a:solidFill>
                  <a:schemeClr val="tx1">
                    <a:lumMod val="75000"/>
                    <a:lumOff val="25000"/>
                  </a:schemeClr>
                </a:solidFill>
                <a:latin typeface="Garamond"/>
              </a:rPr>
              <a:t> habitat suitability models for American mink and North American river otter to facilitate contaminant monitoring in Western Montana</a:t>
            </a:r>
            <a:endParaRPr lang="en-US" sz="2400" dirty="0">
              <a:solidFill>
                <a:schemeClr val="tx1">
                  <a:lumMod val="75000"/>
                  <a:lumOff val="25000"/>
                </a:schemeClr>
              </a:solidFill>
            </a:endParaRPr>
          </a:p>
          <a:p>
            <a:pPr>
              <a:lnSpc>
                <a:spcPct val="100000"/>
              </a:lnSpc>
              <a:spcBef>
                <a:spcPts val="200"/>
              </a:spcBef>
              <a:spcAft>
                <a:spcPts val="200"/>
              </a:spcAft>
              <a:buClr>
                <a:schemeClr val="accent6">
                  <a:lumMod val="60000"/>
                  <a:lumOff val="40000"/>
                </a:schemeClr>
              </a:buClr>
            </a:pPr>
            <a:r>
              <a:rPr lang="en-US" sz="2400" b="1" dirty="0">
                <a:solidFill>
                  <a:srgbClr val="7DB761"/>
                </a:solidFill>
                <a:latin typeface="Garamond"/>
              </a:rPr>
              <a:t>Project </a:t>
            </a:r>
            <a:r>
              <a:rPr lang="en-US" sz="2400" dirty="0">
                <a:solidFill>
                  <a:schemeClr val="tx1">
                    <a:lumMod val="75000"/>
                    <a:lumOff val="25000"/>
                  </a:schemeClr>
                </a:solidFill>
                <a:latin typeface="Garamond"/>
              </a:rPr>
              <a:t>habitat suitability models to 2040 based on changing climate conditions</a:t>
            </a:r>
            <a:endParaRPr lang="en-US" sz="2400" b="1" dirty="0">
              <a:solidFill>
                <a:schemeClr val="tx1">
                  <a:lumMod val="75000"/>
                  <a:lumOff val="25000"/>
                </a:schemeClr>
              </a:solidFill>
              <a:latin typeface="Garamond"/>
            </a:endParaRPr>
          </a:p>
          <a:p>
            <a:pPr>
              <a:lnSpc>
                <a:spcPct val="100000"/>
              </a:lnSpc>
              <a:spcBef>
                <a:spcPts val="200"/>
              </a:spcBef>
              <a:buClr>
                <a:schemeClr val="accent6">
                  <a:lumMod val="60000"/>
                  <a:lumOff val="40000"/>
                </a:schemeClr>
              </a:buClr>
            </a:pPr>
            <a:r>
              <a:rPr lang="en-US" sz="2400" b="1" dirty="0">
                <a:solidFill>
                  <a:srgbClr val="7DB761"/>
                </a:solidFill>
                <a:latin typeface="Garamond"/>
              </a:rPr>
              <a:t>Develop</a:t>
            </a:r>
            <a:r>
              <a:rPr lang="en-US" sz="2400" dirty="0">
                <a:solidFill>
                  <a:schemeClr val="tx1">
                    <a:lumMod val="75000"/>
                    <a:lumOff val="25000"/>
                  </a:schemeClr>
                </a:solidFill>
                <a:latin typeface="Garamond"/>
              </a:rPr>
              <a:t> tools to determine future survey locations based on proximity to contaminant sources and availability of suitable habitat</a:t>
            </a:r>
            <a:endParaRPr lang="en-US" sz="2400" dirty="0">
              <a:solidFill>
                <a:schemeClr val="tx1">
                  <a:lumMod val="75000"/>
                  <a:lumOff val="25000"/>
                </a:schemeClr>
              </a:solidFill>
            </a:endParaRPr>
          </a:p>
        </p:txBody>
      </p:sp>
      <p:grpSp>
        <p:nvGrpSpPr>
          <p:cNvPr id="80" name="Group 79">
            <a:extLst>
              <a:ext uri="{FF2B5EF4-FFF2-40B4-BE49-F238E27FC236}">
                <a16:creationId xmlns:a16="http://schemas.microsoft.com/office/drawing/2014/main" id="{C33C8A7A-AC58-4718-A526-BE3BBDFA7D57}"/>
              </a:ext>
            </a:extLst>
          </p:cNvPr>
          <p:cNvGrpSpPr/>
          <p:nvPr/>
        </p:nvGrpSpPr>
        <p:grpSpPr>
          <a:xfrm>
            <a:off x="12862433" y="7861046"/>
            <a:ext cx="11531712" cy="5978186"/>
            <a:chOff x="12862433" y="7861046"/>
            <a:chExt cx="11531712" cy="5978186"/>
          </a:xfrm>
        </p:grpSpPr>
        <p:grpSp>
          <p:nvGrpSpPr>
            <p:cNvPr id="81" name="Group 80">
              <a:extLst>
                <a:ext uri="{FF2B5EF4-FFF2-40B4-BE49-F238E27FC236}">
                  <a16:creationId xmlns:a16="http://schemas.microsoft.com/office/drawing/2014/main" id="{B1BCB81E-6F96-4543-8543-2AC76D7C9811}"/>
                </a:ext>
              </a:extLst>
            </p:cNvPr>
            <p:cNvGrpSpPr/>
            <p:nvPr/>
          </p:nvGrpSpPr>
          <p:grpSpPr>
            <a:xfrm>
              <a:off x="12862433" y="7861046"/>
              <a:ext cx="11531712" cy="5978186"/>
              <a:chOff x="12862433" y="7898804"/>
              <a:chExt cx="11458878" cy="5940428"/>
            </a:xfrm>
          </p:grpSpPr>
          <p:pic>
            <p:nvPicPr>
              <p:cNvPr id="85" name="Picture 84" descr="Map&#10;&#10;Description automatically generated">
                <a:extLst>
                  <a:ext uri="{FF2B5EF4-FFF2-40B4-BE49-F238E27FC236}">
                    <a16:creationId xmlns:a16="http://schemas.microsoft.com/office/drawing/2014/main" id="{C8501526-BF12-46AB-8687-C7CC28B130A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862433" y="7898804"/>
                <a:ext cx="11458878" cy="5940428"/>
              </a:xfrm>
              <a:prstGeom prst="rect">
                <a:avLst/>
              </a:prstGeom>
              <a:ln>
                <a:solidFill>
                  <a:schemeClr val="tx1"/>
                </a:solidFill>
              </a:ln>
            </p:spPr>
          </p:pic>
          <p:sp>
            <p:nvSpPr>
              <p:cNvPr id="86" name="TextBox 85">
                <a:extLst>
                  <a:ext uri="{FF2B5EF4-FFF2-40B4-BE49-F238E27FC236}">
                    <a16:creationId xmlns:a16="http://schemas.microsoft.com/office/drawing/2014/main" id="{03645D04-2E14-407D-8A27-93E8EEB5B258}"/>
                  </a:ext>
                </a:extLst>
              </p:cNvPr>
              <p:cNvSpPr txBox="1"/>
              <p:nvPr/>
            </p:nvSpPr>
            <p:spPr>
              <a:xfrm>
                <a:off x="13014640" y="13114504"/>
                <a:ext cx="238539"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a:t>
                </a:r>
              </a:p>
            </p:txBody>
          </p:sp>
          <p:sp>
            <p:nvSpPr>
              <p:cNvPr id="87" name="TextBox 86">
                <a:extLst>
                  <a:ext uri="{FF2B5EF4-FFF2-40B4-BE49-F238E27FC236}">
                    <a16:creationId xmlns:a16="http://schemas.microsoft.com/office/drawing/2014/main" id="{AACB1767-174A-40D2-AE95-156CFA90A3E0}"/>
                  </a:ext>
                </a:extLst>
              </p:cNvPr>
              <p:cNvSpPr txBox="1"/>
              <p:nvPr/>
            </p:nvSpPr>
            <p:spPr>
              <a:xfrm>
                <a:off x="13483263" y="13114504"/>
                <a:ext cx="492292"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25</a:t>
                </a:r>
              </a:p>
            </p:txBody>
          </p:sp>
          <p:sp>
            <p:nvSpPr>
              <p:cNvPr id="88" name="TextBox 87">
                <a:extLst>
                  <a:ext uri="{FF2B5EF4-FFF2-40B4-BE49-F238E27FC236}">
                    <a16:creationId xmlns:a16="http://schemas.microsoft.com/office/drawing/2014/main" id="{9FB22E46-39DD-4F72-8967-A463693C7A8E}"/>
                  </a:ext>
                </a:extLst>
              </p:cNvPr>
              <p:cNvSpPr txBox="1"/>
              <p:nvPr/>
            </p:nvSpPr>
            <p:spPr>
              <a:xfrm>
                <a:off x="14631840" y="13114504"/>
                <a:ext cx="939301"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100 km</a:t>
                </a:r>
              </a:p>
            </p:txBody>
          </p:sp>
          <p:pic>
            <p:nvPicPr>
              <p:cNvPr id="89" name="Picture 88" descr="Map&#10;&#10;Description automatically generated">
                <a:extLst>
                  <a:ext uri="{FF2B5EF4-FFF2-40B4-BE49-F238E27FC236}">
                    <a16:creationId xmlns:a16="http://schemas.microsoft.com/office/drawing/2014/main" id="{BD4D7A37-C247-4B4C-9BB4-5AEA92ED184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707793" y="8830805"/>
                <a:ext cx="4220893" cy="3770043"/>
              </a:xfrm>
              <a:prstGeom prst="rect">
                <a:avLst/>
              </a:prstGeom>
              <a:ln>
                <a:solidFill>
                  <a:schemeClr val="tx1"/>
                </a:solidFill>
              </a:ln>
              <a:effectLst>
                <a:outerShdw blurRad="50800" dist="38100" dir="2700000" algn="tl" rotWithShape="0">
                  <a:prstClr val="black">
                    <a:alpha val="40000"/>
                  </a:prstClr>
                </a:outerShdw>
              </a:effectLst>
            </p:spPr>
          </p:pic>
          <p:sp>
            <p:nvSpPr>
              <p:cNvPr id="90" name="Rectangle 89">
                <a:extLst>
                  <a:ext uri="{FF2B5EF4-FFF2-40B4-BE49-F238E27FC236}">
                    <a16:creationId xmlns:a16="http://schemas.microsoft.com/office/drawing/2014/main" id="{A12F64C9-6A5A-4D40-868D-24D7A65E858C}"/>
                  </a:ext>
                </a:extLst>
              </p:cNvPr>
              <p:cNvSpPr/>
              <p:nvPr/>
            </p:nvSpPr>
            <p:spPr>
              <a:xfrm>
                <a:off x="15736730" y="10141661"/>
                <a:ext cx="1192377" cy="1016813"/>
              </a:xfrm>
              <a:prstGeom prst="rect">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a:extLst>
                  <a:ext uri="{FF2B5EF4-FFF2-40B4-BE49-F238E27FC236}">
                    <a16:creationId xmlns:a16="http://schemas.microsoft.com/office/drawing/2014/main" id="{99B85B82-0280-43FB-9799-0FC816AF1C93}"/>
                  </a:ext>
                </a:extLst>
              </p:cNvPr>
              <p:cNvCxnSpPr>
                <a:cxnSpLocks/>
              </p:cNvCxnSpPr>
              <p:nvPr/>
            </p:nvCxnSpPr>
            <p:spPr>
              <a:xfrm flipV="1">
                <a:off x="16929107" y="8830805"/>
                <a:ext cx="2778686" cy="133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8878D1E4-F533-4EF3-8BEE-81FB19128FF7}"/>
                  </a:ext>
                </a:extLst>
              </p:cNvPr>
              <p:cNvSpPr txBox="1"/>
              <p:nvPr/>
            </p:nvSpPr>
            <p:spPr>
              <a:xfrm>
                <a:off x="15833986" y="10206084"/>
                <a:ext cx="1046353" cy="338554"/>
              </a:xfrm>
              <a:prstGeom prst="rect">
                <a:avLst/>
              </a:prstGeom>
              <a:noFill/>
            </p:spPr>
            <p:txBody>
              <a:bodyPr wrap="square" rtlCol="0">
                <a:spAutoFit/>
              </a:bodyPr>
              <a:lstStyle/>
              <a:p>
                <a:r>
                  <a:rPr lang="en-US" sz="1600" dirty="0">
                    <a:latin typeface="Century Gothic" panose="020B0502020202020204" pitchFamily="34" charset="0"/>
                  </a:rPr>
                  <a:t>Missoula</a:t>
                </a:r>
              </a:p>
            </p:txBody>
          </p:sp>
          <p:sp>
            <p:nvSpPr>
              <p:cNvPr id="93" name="Oval 92">
                <a:extLst>
                  <a:ext uri="{FF2B5EF4-FFF2-40B4-BE49-F238E27FC236}">
                    <a16:creationId xmlns:a16="http://schemas.microsoft.com/office/drawing/2014/main" id="{0EEEE307-7FB7-44D5-B9D0-47EC16650481}"/>
                  </a:ext>
                </a:extLst>
              </p:cNvPr>
              <p:cNvSpPr/>
              <p:nvPr/>
            </p:nvSpPr>
            <p:spPr>
              <a:xfrm>
                <a:off x="16293239" y="10662949"/>
                <a:ext cx="63958" cy="68449"/>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94" name="Group 93">
                <a:extLst>
                  <a:ext uri="{FF2B5EF4-FFF2-40B4-BE49-F238E27FC236}">
                    <a16:creationId xmlns:a16="http://schemas.microsoft.com/office/drawing/2014/main" id="{DE4AA469-B144-4E0E-8E70-02FFBC770D1C}"/>
                  </a:ext>
                </a:extLst>
              </p:cNvPr>
              <p:cNvGrpSpPr/>
              <p:nvPr/>
            </p:nvGrpSpPr>
            <p:grpSpPr>
              <a:xfrm>
                <a:off x="15403995" y="12794702"/>
                <a:ext cx="3493643" cy="1019896"/>
                <a:chOff x="15451305" y="12981305"/>
                <a:chExt cx="3493643" cy="1019896"/>
              </a:xfrm>
            </p:grpSpPr>
            <p:sp>
              <p:nvSpPr>
                <p:cNvPr id="95" name="Rectangle 94">
                  <a:extLst>
                    <a:ext uri="{FF2B5EF4-FFF2-40B4-BE49-F238E27FC236}">
                      <a16:creationId xmlns:a16="http://schemas.microsoft.com/office/drawing/2014/main" id="{8ADC5B68-707D-4CBA-977E-C8633DFBEF35}"/>
                    </a:ext>
                  </a:extLst>
                </p:cNvPr>
                <p:cNvSpPr/>
                <p:nvPr/>
              </p:nvSpPr>
              <p:spPr>
                <a:xfrm>
                  <a:off x="15497392" y="13009147"/>
                  <a:ext cx="3384917" cy="9554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CD46643A-6BEC-454D-954A-37155A3889F5}"/>
                    </a:ext>
                  </a:extLst>
                </p:cNvPr>
                <p:cNvSpPr txBox="1"/>
                <p:nvPr/>
              </p:nvSpPr>
              <p:spPr>
                <a:xfrm>
                  <a:off x="15866716" y="13207755"/>
                  <a:ext cx="1269999"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0.000-0.039</a:t>
                  </a:r>
                </a:p>
              </p:txBody>
            </p:sp>
            <p:sp>
              <p:nvSpPr>
                <p:cNvPr id="97" name="TextBox 96">
                  <a:extLst>
                    <a:ext uri="{FF2B5EF4-FFF2-40B4-BE49-F238E27FC236}">
                      <a16:creationId xmlns:a16="http://schemas.microsoft.com/office/drawing/2014/main" id="{2B8B1892-4FC7-4A04-AAFA-CFA597E2505D}"/>
                    </a:ext>
                  </a:extLst>
                </p:cNvPr>
                <p:cNvSpPr txBox="1"/>
                <p:nvPr/>
              </p:nvSpPr>
              <p:spPr>
                <a:xfrm>
                  <a:off x="15866716" y="13432241"/>
                  <a:ext cx="1269999"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0.040-0.137</a:t>
                  </a:r>
                </a:p>
              </p:txBody>
            </p:sp>
            <p:sp>
              <p:nvSpPr>
                <p:cNvPr id="98" name="TextBox 97">
                  <a:extLst>
                    <a:ext uri="{FF2B5EF4-FFF2-40B4-BE49-F238E27FC236}">
                      <a16:creationId xmlns:a16="http://schemas.microsoft.com/office/drawing/2014/main" id="{AEBC9393-8812-4B58-8A4E-4487F90ABA3B}"/>
                    </a:ext>
                  </a:extLst>
                </p:cNvPr>
                <p:cNvSpPr txBox="1"/>
                <p:nvPr/>
              </p:nvSpPr>
              <p:spPr>
                <a:xfrm>
                  <a:off x="15866716" y="13656727"/>
                  <a:ext cx="1269999"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0.138-0.286</a:t>
                  </a:r>
                </a:p>
              </p:txBody>
            </p:sp>
            <p:sp>
              <p:nvSpPr>
                <p:cNvPr id="99" name="TextBox 98">
                  <a:extLst>
                    <a:ext uri="{FF2B5EF4-FFF2-40B4-BE49-F238E27FC236}">
                      <a16:creationId xmlns:a16="http://schemas.microsoft.com/office/drawing/2014/main" id="{21829F51-B2D6-4CF2-BB49-565AC4F238EC}"/>
                    </a:ext>
                  </a:extLst>
                </p:cNvPr>
                <p:cNvSpPr txBox="1"/>
                <p:nvPr/>
              </p:nvSpPr>
              <p:spPr>
                <a:xfrm>
                  <a:off x="17579056" y="12997364"/>
                  <a:ext cx="136589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0.287-0.466</a:t>
                  </a:r>
                </a:p>
              </p:txBody>
            </p:sp>
            <p:sp>
              <p:nvSpPr>
                <p:cNvPr id="100" name="TextBox 99">
                  <a:extLst>
                    <a:ext uri="{FF2B5EF4-FFF2-40B4-BE49-F238E27FC236}">
                      <a16:creationId xmlns:a16="http://schemas.microsoft.com/office/drawing/2014/main" id="{F92326B8-1B6A-4DFD-B1F4-AD883AE2C2F8}"/>
                    </a:ext>
                  </a:extLst>
                </p:cNvPr>
                <p:cNvSpPr txBox="1"/>
                <p:nvPr/>
              </p:nvSpPr>
              <p:spPr>
                <a:xfrm>
                  <a:off x="17579056" y="13230652"/>
                  <a:ext cx="1284203"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0.467-0.639</a:t>
                  </a:r>
                </a:p>
              </p:txBody>
            </p:sp>
            <p:sp>
              <p:nvSpPr>
                <p:cNvPr id="101" name="TextBox 100">
                  <a:extLst>
                    <a:ext uri="{FF2B5EF4-FFF2-40B4-BE49-F238E27FC236}">
                      <a16:creationId xmlns:a16="http://schemas.microsoft.com/office/drawing/2014/main" id="{4C68F0FF-9993-4D36-98F0-A6A8C8BE3215}"/>
                    </a:ext>
                  </a:extLst>
                </p:cNvPr>
                <p:cNvSpPr txBox="1"/>
                <p:nvPr/>
              </p:nvSpPr>
              <p:spPr>
                <a:xfrm>
                  <a:off x="17579056" y="13439249"/>
                  <a:ext cx="1284203"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0.640-0.823</a:t>
                  </a:r>
                </a:p>
              </p:txBody>
            </p:sp>
            <p:sp>
              <p:nvSpPr>
                <p:cNvPr id="102" name="TextBox 101">
                  <a:extLst>
                    <a:ext uri="{FF2B5EF4-FFF2-40B4-BE49-F238E27FC236}">
                      <a16:creationId xmlns:a16="http://schemas.microsoft.com/office/drawing/2014/main" id="{3FD1094B-647B-48F8-8DB6-2FE2919CB908}"/>
                    </a:ext>
                  </a:extLst>
                </p:cNvPr>
                <p:cNvSpPr txBox="1"/>
                <p:nvPr/>
              </p:nvSpPr>
              <p:spPr>
                <a:xfrm>
                  <a:off x="17579056" y="13662647"/>
                  <a:ext cx="1318583"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0.824-1.000</a:t>
                  </a:r>
                </a:p>
              </p:txBody>
            </p:sp>
            <p:sp>
              <p:nvSpPr>
                <p:cNvPr id="103" name="Rectangle 102">
                  <a:extLst>
                    <a:ext uri="{FF2B5EF4-FFF2-40B4-BE49-F238E27FC236}">
                      <a16:creationId xmlns:a16="http://schemas.microsoft.com/office/drawing/2014/main" id="{E02A1F5F-C298-4EF6-BC31-5654F908B37B}"/>
                    </a:ext>
                  </a:extLst>
                </p:cNvPr>
                <p:cNvSpPr/>
                <p:nvPr/>
              </p:nvSpPr>
              <p:spPr>
                <a:xfrm>
                  <a:off x="15601196" y="13323886"/>
                  <a:ext cx="242289" cy="91440"/>
                </a:xfrm>
                <a:prstGeom prst="rect">
                  <a:avLst/>
                </a:prstGeom>
                <a:solidFill>
                  <a:srgbClr val="7FB6FC"/>
                </a:solidFill>
                <a:ln>
                  <a:solidFill>
                    <a:srgbClr val="7FB6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3AE62CF4-5507-4FEC-A040-99D890C58FF9}"/>
                    </a:ext>
                  </a:extLst>
                </p:cNvPr>
                <p:cNvSpPr/>
                <p:nvPr/>
              </p:nvSpPr>
              <p:spPr>
                <a:xfrm>
                  <a:off x="15602722" y="13565257"/>
                  <a:ext cx="242289" cy="91440"/>
                </a:xfrm>
                <a:prstGeom prst="rect">
                  <a:avLst/>
                </a:prstGeom>
                <a:solidFill>
                  <a:srgbClr val="6893FC"/>
                </a:solidFill>
                <a:ln>
                  <a:solidFill>
                    <a:srgbClr val="6893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1C22A0D0-679F-4857-B342-2EE4F0DCDDCA}"/>
                    </a:ext>
                  </a:extLst>
                </p:cNvPr>
                <p:cNvSpPr/>
                <p:nvPr/>
              </p:nvSpPr>
              <p:spPr>
                <a:xfrm>
                  <a:off x="15602722" y="13806629"/>
                  <a:ext cx="242289" cy="91440"/>
                </a:xfrm>
                <a:prstGeom prst="rect">
                  <a:avLst/>
                </a:prstGeom>
                <a:solidFill>
                  <a:srgbClr val="6CF8FC"/>
                </a:solidFill>
                <a:ln>
                  <a:solidFill>
                    <a:srgbClr val="6CF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78AB7B04-95AE-4F73-8C35-1DADA1EBE220}"/>
                    </a:ext>
                  </a:extLst>
                </p:cNvPr>
                <p:cNvSpPr/>
                <p:nvPr/>
              </p:nvSpPr>
              <p:spPr>
                <a:xfrm>
                  <a:off x="17319643" y="13107385"/>
                  <a:ext cx="242289" cy="91440"/>
                </a:xfrm>
                <a:prstGeom prst="rect">
                  <a:avLst/>
                </a:prstGeom>
                <a:solidFill>
                  <a:srgbClr val="B1F6A4"/>
                </a:solidFill>
                <a:ln>
                  <a:solidFill>
                    <a:srgbClr val="B1F6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FA8342CE-DBC4-4025-B773-1DD85AE2805B}"/>
                    </a:ext>
                  </a:extLst>
                </p:cNvPr>
                <p:cNvSpPr/>
                <p:nvPr/>
              </p:nvSpPr>
              <p:spPr>
                <a:xfrm>
                  <a:off x="17319643" y="13324252"/>
                  <a:ext cx="242289" cy="91440"/>
                </a:xfrm>
                <a:prstGeom prst="rect">
                  <a:avLst/>
                </a:prstGeom>
                <a:solidFill>
                  <a:srgbClr val="F1F730"/>
                </a:solidFill>
                <a:ln>
                  <a:solidFill>
                    <a:srgbClr val="F1F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9057E55B-402C-48DE-A637-53EBAA77350D}"/>
                    </a:ext>
                  </a:extLst>
                </p:cNvPr>
                <p:cNvSpPr/>
                <p:nvPr/>
              </p:nvSpPr>
              <p:spPr>
                <a:xfrm>
                  <a:off x="17319643" y="13541119"/>
                  <a:ext cx="242289" cy="91440"/>
                </a:xfrm>
                <a:prstGeom prst="rect">
                  <a:avLst/>
                </a:prstGeom>
                <a:solidFill>
                  <a:srgbClr val="F6A631"/>
                </a:solidFill>
                <a:ln>
                  <a:solidFill>
                    <a:srgbClr val="F6A6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07AB8BB4-377C-48A1-8327-0483CA52DD80}"/>
                    </a:ext>
                  </a:extLst>
                </p:cNvPr>
                <p:cNvSpPr/>
                <p:nvPr/>
              </p:nvSpPr>
              <p:spPr>
                <a:xfrm>
                  <a:off x="17319643" y="13772787"/>
                  <a:ext cx="242289" cy="91440"/>
                </a:xfrm>
                <a:prstGeom prst="rect">
                  <a:avLst/>
                </a:prstGeom>
                <a:solidFill>
                  <a:srgbClr val="EE462F"/>
                </a:solidFill>
                <a:ln>
                  <a:solidFill>
                    <a:srgbClr val="EE4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a:extLst>
                    <a:ext uri="{FF2B5EF4-FFF2-40B4-BE49-F238E27FC236}">
                      <a16:creationId xmlns:a16="http://schemas.microsoft.com/office/drawing/2014/main" id="{3097C29B-71C6-4F11-A4A8-E85D4331F186}"/>
                    </a:ext>
                  </a:extLst>
                </p:cNvPr>
                <p:cNvSpPr txBox="1"/>
                <p:nvPr/>
              </p:nvSpPr>
              <p:spPr>
                <a:xfrm>
                  <a:off x="15451305" y="12981305"/>
                  <a:ext cx="1913023" cy="338554"/>
                </a:xfrm>
                <a:prstGeom prst="rect">
                  <a:avLst/>
                </a:prstGeom>
                <a:noFill/>
              </p:spPr>
              <p:txBody>
                <a:bodyPr wrap="square" rtlCol="0">
                  <a:spAutoFit/>
                </a:bodyPr>
                <a:lstStyle/>
                <a:p>
                  <a:r>
                    <a:rPr lang="en-US" sz="1600" b="1" dirty="0">
                      <a:solidFill>
                        <a:schemeClr val="tx1">
                          <a:lumMod val="75000"/>
                          <a:lumOff val="25000"/>
                        </a:schemeClr>
                      </a:solidFill>
                      <a:latin typeface="Century Gothic" panose="020B0502020202020204" pitchFamily="34" charset="0"/>
                    </a:rPr>
                    <a:t>Habitat Suitability</a:t>
                  </a:r>
                </a:p>
              </p:txBody>
            </p:sp>
          </p:grpSp>
        </p:grpSp>
        <p:sp>
          <p:nvSpPr>
            <p:cNvPr id="82" name="TextBox 81">
              <a:extLst>
                <a:ext uri="{FF2B5EF4-FFF2-40B4-BE49-F238E27FC236}">
                  <a16:creationId xmlns:a16="http://schemas.microsoft.com/office/drawing/2014/main" id="{C32CD850-062C-47D8-A12D-FE8E31D358B6}"/>
                </a:ext>
              </a:extLst>
            </p:cNvPr>
            <p:cNvSpPr txBox="1"/>
            <p:nvPr/>
          </p:nvSpPr>
          <p:spPr>
            <a:xfrm>
              <a:off x="21989208" y="11979875"/>
              <a:ext cx="240055" cy="340706"/>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a:t>
              </a:r>
            </a:p>
          </p:txBody>
        </p:sp>
        <p:sp>
          <p:nvSpPr>
            <p:cNvPr id="83" name="TextBox 82">
              <a:extLst>
                <a:ext uri="{FF2B5EF4-FFF2-40B4-BE49-F238E27FC236}">
                  <a16:creationId xmlns:a16="http://schemas.microsoft.com/office/drawing/2014/main" id="{B0ED2B09-3791-4BB3-9BDB-93C4B2DE25B5}"/>
                </a:ext>
              </a:extLst>
            </p:cNvPr>
            <p:cNvSpPr txBox="1"/>
            <p:nvPr/>
          </p:nvSpPr>
          <p:spPr>
            <a:xfrm>
              <a:off x="22685284" y="11979875"/>
              <a:ext cx="450203" cy="34070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20</a:t>
              </a:r>
            </a:p>
          </p:txBody>
        </p:sp>
        <p:sp>
          <p:nvSpPr>
            <p:cNvPr id="84" name="TextBox 83">
              <a:extLst>
                <a:ext uri="{FF2B5EF4-FFF2-40B4-BE49-F238E27FC236}">
                  <a16:creationId xmlns:a16="http://schemas.microsoft.com/office/drawing/2014/main" id="{5270A988-65ED-4FC0-93A8-8B95DB0CC0DA}"/>
                </a:ext>
              </a:extLst>
            </p:cNvPr>
            <p:cNvSpPr txBox="1"/>
            <p:nvPr/>
          </p:nvSpPr>
          <p:spPr>
            <a:xfrm>
              <a:off x="23298188" y="11979875"/>
              <a:ext cx="847447" cy="340706"/>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40 km</a:t>
              </a:r>
            </a:p>
          </p:txBody>
        </p:sp>
      </p:grpSp>
      <p:sp>
        <p:nvSpPr>
          <p:cNvPr id="111" name="TextBox 110">
            <a:extLst>
              <a:ext uri="{FF2B5EF4-FFF2-40B4-BE49-F238E27FC236}">
                <a16:creationId xmlns:a16="http://schemas.microsoft.com/office/drawing/2014/main" id="{E229BA65-511B-4644-B909-4024716F8CD4}"/>
              </a:ext>
            </a:extLst>
          </p:cNvPr>
          <p:cNvSpPr txBox="1"/>
          <p:nvPr/>
        </p:nvSpPr>
        <p:spPr>
          <a:xfrm>
            <a:off x="12686580" y="21994184"/>
            <a:ext cx="3486852"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Conclusions</a:t>
            </a:r>
          </a:p>
        </p:txBody>
      </p:sp>
      <p:sp>
        <p:nvSpPr>
          <p:cNvPr id="112" name="Text Placeholder 16">
            <a:extLst>
              <a:ext uri="{FF2B5EF4-FFF2-40B4-BE49-F238E27FC236}">
                <a16:creationId xmlns:a16="http://schemas.microsoft.com/office/drawing/2014/main" id="{0EF09C41-0F7C-402E-BAAD-3D1A40F43AE7}"/>
              </a:ext>
            </a:extLst>
          </p:cNvPr>
          <p:cNvSpPr txBox="1">
            <a:spLocks/>
          </p:cNvSpPr>
          <p:nvPr/>
        </p:nvSpPr>
        <p:spPr>
          <a:xfrm>
            <a:off x="12826476" y="22708932"/>
            <a:ext cx="11862323" cy="314328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DB761"/>
              </a:buClr>
            </a:pPr>
            <a:r>
              <a:rPr lang="en-US" dirty="0">
                <a:solidFill>
                  <a:schemeClr val="tx1">
                    <a:lumMod val="75000"/>
                    <a:lumOff val="25000"/>
                  </a:schemeClr>
                </a:solidFill>
                <a:latin typeface="Garamond" panose="02020404030301010803" pitchFamily="18" charset="0"/>
              </a:rPr>
              <a:t>Mink and otter occurrence was most strongly correlated with distance to rivers, river depth, land surface temperature, and land cover, in that order of importance.</a:t>
            </a:r>
          </a:p>
          <a:p>
            <a:pPr marL="347663" indent="-347663">
              <a:buClr>
                <a:srgbClr val="7DB761"/>
              </a:buClr>
            </a:pPr>
            <a:r>
              <a:rPr lang="en-US" dirty="0">
                <a:solidFill>
                  <a:schemeClr val="tx1">
                    <a:lumMod val="75000"/>
                    <a:lumOff val="25000"/>
                  </a:schemeClr>
                </a:solidFill>
                <a:latin typeface="Garamond" panose="02020404030301010803" pitchFamily="18" charset="0"/>
              </a:rPr>
              <a:t>We identified multiple regions of Western Montana that WD4C should survey based on availability of habitat, proximity to contaminant sources, and proximity to other known otter sightings.</a:t>
            </a:r>
          </a:p>
          <a:p>
            <a:pPr marL="347663" indent="-347663">
              <a:buClr>
                <a:srgbClr val="7DB761"/>
              </a:buClr>
            </a:pPr>
            <a:r>
              <a:rPr lang="en-US" dirty="0">
                <a:solidFill>
                  <a:schemeClr val="tx1">
                    <a:lumMod val="75000"/>
                    <a:lumOff val="25000"/>
                  </a:schemeClr>
                </a:solidFill>
                <a:latin typeface="Garamond" panose="02020404030301010803" pitchFamily="18" charset="0"/>
              </a:rPr>
              <a:t>The habitat suitability maps, research site feasibility maps, and Google Earth package created in this project will help guide WD4C in future survey site selection.</a:t>
            </a:r>
          </a:p>
        </p:txBody>
      </p:sp>
      <p:pic>
        <p:nvPicPr>
          <p:cNvPr id="113" name="Graphic 112" descr="Marker with solid fill">
            <a:extLst>
              <a:ext uri="{FF2B5EF4-FFF2-40B4-BE49-F238E27FC236}">
                <a16:creationId xmlns:a16="http://schemas.microsoft.com/office/drawing/2014/main" id="{0CA941D4-DA09-4566-8A00-51ADBA507D8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175317" y="14903347"/>
            <a:ext cx="457200" cy="457200"/>
          </a:xfrm>
          <a:prstGeom prst="rect">
            <a:avLst/>
          </a:prstGeom>
        </p:spPr>
      </p:pic>
      <p:pic>
        <p:nvPicPr>
          <p:cNvPr id="114" name="Graphic 113" descr="Marker with solid fill">
            <a:extLst>
              <a:ext uri="{FF2B5EF4-FFF2-40B4-BE49-F238E27FC236}">
                <a16:creationId xmlns:a16="http://schemas.microsoft.com/office/drawing/2014/main" id="{A5AC6E91-371A-45E7-BB7F-1B14F0D2825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410442" y="15011205"/>
            <a:ext cx="457200" cy="457200"/>
          </a:xfrm>
          <a:prstGeom prst="rect">
            <a:avLst/>
          </a:prstGeom>
        </p:spPr>
      </p:pic>
      <p:grpSp>
        <p:nvGrpSpPr>
          <p:cNvPr id="115" name="Group 114">
            <a:extLst>
              <a:ext uri="{FF2B5EF4-FFF2-40B4-BE49-F238E27FC236}">
                <a16:creationId xmlns:a16="http://schemas.microsoft.com/office/drawing/2014/main" id="{111F2998-DD49-42AA-8D5E-D96F2A44A17C}"/>
              </a:ext>
            </a:extLst>
          </p:cNvPr>
          <p:cNvGrpSpPr/>
          <p:nvPr/>
        </p:nvGrpSpPr>
        <p:grpSpPr>
          <a:xfrm>
            <a:off x="12862577" y="14633828"/>
            <a:ext cx="11539000" cy="4573029"/>
            <a:chOff x="12862577" y="14560676"/>
            <a:chExt cx="11539000" cy="4573029"/>
          </a:xfrm>
        </p:grpSpPr>
        <p:grpSp>
          <p:nvGrpSpPr>
            <p:cNvPr id="116" name="Group 115">
              <a:extLst>
                <a:ext uri="{FF2B5EF4-FFF2-40B4-BE49-F238E27FC236}">
                  <a16:creationId xmlns:a16="http://schemas.microsoft.com/office/drawing/2014/main" id="{66F13EBB-65B3-4219-922C-47E3BD0C0317}"/>
                </a:ext>
              </a:extLst>
            </p:cNvPr>
            <p:cNvGrpSpPr/>
            <p:nvPr/>
          </p:nvGrpSpPr>
          <p:grpSpPr>
            <a:xfrm>
              <a:off x="12862577" y="14560676"/>
              <a:ext cx="11539000" cy="4573029"/>
              <a:chOff x="12862577" y="14560676"/>
              <a:chExt cx="11539000" cy="4573029"/>
            </a:xfrm>
          </p:grpSpPr>
          <p:grpSp>
            <p:nvGrpSpPr>
              <p:cNvPr id="118" name="Group 117">
                <a:extLst>
                  <a:ext uri="{FF2B5EF4-FFF2-40B4-BE49-F238E27FC236}">
                    <a16:creationId xmlns:a16="http://schemas.microsoft.com/office/drawing/2014/main" id="{FA4087FF-EA02-49F2-9BEF-F4BCED21E61A}"/>
                  </a:ext>
                </a:extLst>
              </p:cNvPr>
              <p:cNvGrpSpPr/>
              <p:nvPr/>
            </p:nvGrpSpPr>
            <p:grpSpPr>
              <a:xfrm>
                <a:off x="12862577" y="14560676"/>
                <a:ext cx="11539000" cy="4573029"/>
                <a:chOff x="12862577" y="14560676"/>
                <a:chExt cx="11539000" cy="4573029"/>
              </a:xfrm>
            </p:grpSpPr>
            <p:grpSp>
              <p:nvGrpSpPr>
                <p:cNvPr id="120" name="Group 119">
                  <a:extLst>
                    <a:ext uri="{FF2B5EF4-FFF2-40B4-BE49-F238E27FC236}">
                      <a16:creationId xmlns:a16="http://schemas.microsoft.com/office/drawing/2014/main" id="{8A99AABD-C3D1-45BF-B2B7-8502AAC1120D}"/>
                    </a:ext>
                  </a:extLst>
                </p:cNvPr>
                <p:cNvGrpSpPr/>
                <p:nvPr/>
              </p:nvGrpSpPr>
              <p:grpSpPr>
                <a:xfrm>
                  <a:off x="12862577" y="14574605"/>
                  <a:ext cx="11539000" cy="4559100"/>
                  <a:chOff x="13063870" y="14655815"/>
                  <a:chExt cx="11539000" cy="4559100"/>
                </a:xfrm>
              </p:grpSpPr>
              <p:pic>
                <p:nvPicPr>
                  <p:cNvPr id="126" name="Picture 125" descr="Map&#10;&#10;Description automatically generated">
                    <a:extLst>
                      <a:ext uri="{FF2B5EF4-FFF2-40B4-BE49-F238E27FC236}">
                        <a16:creationId xmlns:a16="http://schemas.microsoft.com/office/drawing/2014/main" id="{54296348-4B8E-4E4A-AC25-D17B1A20A1A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063870" y="14663200"/>
                    <a:ext cx="5558584" cy="4551715"/>
                  </a:xfrm>
                  <a:prstGeom prst="rect">
                    <a:avLst/>
                  </a:prstGeom>
                  <a:ln>
                    <a:solidFill>
                      <a:schemeClr val="tx1"/>
                    </a:solidFill>
                  </a:ln>
                </p:spPr>
              </p:pic>
              <p:pic>
                <p:nvPicPr>
                  <p:cNvPr id="127" name="Picture 126" descr="Map&#10;&#10;Description automatically generated">
                    <a:extLst>
                      <a:ext uri="{FF2B5EF4-FFF2-40B4-BE49-F238E27FC236}">
                        <a16:creationId xmlns:a16="http://schemas.microsoft.com/office/drawing/2014/main" id="{82D5C0F9-93EE-4D7D-A0EE-7BB7AC2C206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9202425" y="14664819"/>
                    <a:ext cx="5400445" cy="4390866"/>
                  </a:xfrm>
                  <a:prstGeom prst="rect">
                    <a:avLst/>
                  </a:prstGeom>
                  <a:ln>
                    <a:solidFill>
                      <a:schemeClr val="tx1"/>
                    </a:solidFill>
                  </a:ln>
                </p:spPr>
              </p:pic>
              <p:sp>
                <p:nvSpPr>
                  <p:cNvPr id="128" name="TextBox 127">
                    <a:extLst>
                      <a:ext uri="{FF2B5EF4-FFF2-40B4-BE49-F238E27FC236}">
                        <a16:creationId xmlns:a16="http://schemas.microsoft.com/office/drawing/2014/main" id="{A4879C0D-FB0E-4E46-BF34-4526BE8BEDC9}"/>
                      </a:ext>
                    </a:extLst>
                  </p:cNvPr>
                  <p:cNvSpPr txBox="1"/>
                  <p:nvPr/>
                </p:nvSpPr>
                <p:spPr>
                  <a:xfrm>
                    <a:off x="16087177" y="16983269"/>
                    <a:ext cx="116115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panose="020B0502020202020204" pitchFamily="34" charset="0"/>
                      </a:rPr>
                      <a:t>Missoula</a:t>
                    </a:r>
                    <a:endParaRPr lang="en-US" sz="1600" dirty="0">
                      <a:latin typeface="Century Gothic" panose="020B0502020202020204" pitchFamily="34" charset="0"/>
                      <a:cs typeface="Calibri"/>
                    </a:endParaRPr>
                  </a:p>
                </p:txBody>
              </p:sp>
              <p:sp>
                <p:nvSpPr>
                  <p:cNvPr id="129" name="TextBox 128">
                    <a:extLst>
                      <a:ext uri="{FF2B5EF4-FFF2-40B4-BE49-F238E27FC236}">
                        <a16:creationId xmlns:a16="http://schemas.microsoft.com/office/drawing/2014/main" id="{084F1848-088D-42B2-B96B-77D30AF3351F}"/>
                      </a:ext>
                    </a:extLst>
                  </p:cNvPr>
                  <p:cNvSpPr txBox="1"/>
                  <p:nvPr/>
                </p:nvSpPr>
                <p:spPr>
                  <a:xfrm>
                    <a:off x="16958690" y="18474988"/>
                    <a:ext cx="34926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0</a:t>
                    </a:r>
                    <a:endParaRPr lang="en-US" sz="1600">
                      <a:latin typeface="Century Gothic" panose="020B0502020202020204" pitchFamily="34" charset="0"/>
                      <a:cs typeface="Calibri"/>
                    </a:endParaRPr>
                  </a:p>
                </p:txBody>
              </p:sp>
              <p:sp>
                <p:nvSpPr>
                  <p:cNvPr id="130" name="TextBox 129">
                    <a:extLst>
                      <a:ext uri="{FF2B5EF4-FFF2-40B4-BE49-F238E27FC236}">
                        <a16:creationId xmlns:a16="http://schemas.microsoft.com/office/drawing/2014/main" id="{9506FF42-D65A-4777-AF46-326288AEA596}"/>
                      </a:ext>
                    </a:extLst>
                  </p:cNvPr>
                  <p:cNvSpPr txBox="1"/>
                  <p:nvPr/>
                </p:nvSpPr>
                <p:spPr>
                  <a:xfrm>
                    <a:off x="17408995" y="18474988"/>
                    <a:ext cx="48826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panose="020B0502020202020204" pitchFamily="34" charset="0"/>
                      </a:rPr>
                      <a:t>20</a:t>
                    </a:r>
                    <a:endParaRPr lang="en-US" sz="1600" dirty="0">
                      <a:latin typeface="Century Gothic" panose="020B0502020202020204" pitchFamily="34" charset="0"/>
                      <a:cs typeface="Calibri"/>
                    </a:endParaRPr>
                  </a:p>
                </p:txBody>
              </p:sp>
              <p:sp>
                <p:nvSpPr>
                  <p:cNvPr id="131" name="TextBox 130">
                    <a:extLst>
                      <a:ext uri="{FF2B5EF4-FFF2-40B4-BE49-F238E27FC236}">
                        <a16:creationId xmlns:a16="http://schemas.microsoft.com/office/drawing/2014/main" id="{C5AD0769-7FEA-468B-8ACC-1F757D6CE76C}"/>
                      </a:ext>
                    </a:extLst>
                  </p:cNvPr>
                  <p:cNvSpPr txBox="1"/>
                  <p:nvPr/>
                </p:nvSpPr>
                <p:spPr>
                  <a:xfrm>
                    <a:off x="17820157" y="18474988"/>
                    <a:ext cx="75632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40 km</a:t>
                    </a:r>
                    <a:endParaRPr lang="en-US" sz="1600">
                      <a:latin typeface="Century Gothic" panose="020B0502020202020204" pitchFamily="34" charset="0"/>
                      <a:cs typeface="Calibri"/>
                    </a:endParaRPr>
                  </a:p>
                </p:txBody>
              </p:sp>
              <p:pic>
                <p:nvPicPr>
                  <p:cNvPr id="132" name="Picture 4" descr="A close up of a building&#10;&#10;Description automatically generated">
                    <a:extLst>
                      <a:ext uri="{FF2B5EF4-FFF2-40B4-BE49-F238E27FC236}">
                        <a16:creationId xmlns:a16="http://schemas.microsoft.com/office/drawing/2014/main" id="{1C52DF49-A7DA-47FD-948A-2540119C7E73}"/>
                      </a:ext>
                    </a:extLst>
                  </p:cNvPr>
                  <p:cNvPicPr>
                    <a:picLocks noChangeAspect="1"/>
                  </p:cNvPicPr>
                  <p:nvPr/>
                </p:nvPicPr>
                <p:blipFill>
                  <a:blip r:embed="rId12"/>
                  <a:stretch>
                    <a:fillRect/>
                  </a:stretch>
                </p:blipFill>
                <p:spPr>
                  <a:xfrm>
                    <a:off x="13136556" y="14702196"/>
                    <a:ext cx="492292" cy="484632"/>
                  </a:xfrm>
                  <a:prstGeom prst="rect">
                    <a:avLst/>
                  </a:prstGeom>
                </p:spPr>
              </p:pic>
              <p:sp>
                <p:nvSpPr>
                  <p:cNvPr id="133" name="TextBox 132">
                    <a:extLst>
                      <a:ext uri="{FF2B5EF4-FFF2-40B4-BE49-F238E27FC236}">
                        <a16:creationId xmlns:a16="http://schemas.microsoft.com/office/drawing/2014/main" id="{E3A661DA-43AC-430D-9420-584946257591}"/>
                      </a:ext>
                    </a:extLst>
                  </p:cNvPr>
                  <p:cNvSpPr txBox="1"/>
                  <p:nvPr/>
                </p:nvSpPr>
                <p:spPr>
                  <a:xfrm>
                    <a:off x="13204879" y="15101662"/>
                    <a:ext cx="312642" cy="400110"/>
                  </a:xfrm>
                  <a:prstGeom prst="rect">
                    <a:avLst/>
                  </a:prstGeom>
                  <a:noFill/>
                </p:spPr>
                <p:txBody>
                  <a:bodyPr wrap="square" rtlCol="0">
                    <a:spAutoFit/>
                  </a:bodyPr>
                  <a:lstStyle/>
                  <a:p>
                    <a:r>
                      <a:rPr lang="en-US" sz="2000" dirty="0">
                        <a:latin typeface="Century Gothic" panose="020B0502020202020204" pitchFamily="34" charset="0"/>
                      </a:rPr>
                      <a:t>N</a:t>
                    </a:r>
                  </a:p>
                </p:txBody>
              </p:sp>
              <p:sp>
                <p:nvSpPr>
                  <p:cNvPr id="134" name="TextBox 133">
                    <a:extLst>
                      <a:ext uri="{FF2B5EF4-FFF2-40B4-BE49-F238E27FC236}">
                        <a16:creationId xmlns:a16="http://schemas.microsoft.com/office/drawing/2014/main" id="{2811F14F-11B4-4588-B0F0-42268170E98D}"/>
                      </a:ext>
                    </a:extLst>
                  </p:cNvPr>
                  <p:cNvSpPr txBox="1"/>
                  <p:nvPr/>
                </p:nvSpPr>
                <p:spPr>
                  <a:xfrm>
                    <a:off x="22776225" y="18167211"/>
                    <a:ext cx="34926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0</a:t>
                    </a:r>
                    <a:endParaRPr lang="en-US" sz="1600">
                      <a:latin typeface="Century Gothic" panose="020B0502020202020204" pitchFamily="34" charset="0"/>
                      <a:cs typeface="Calibri"/>
                    </a:endParaRPr>
                  </a:p>
                </p:txBody>
              </p:sp>
              <p:sp>
                <p:nvSpPr>
                  <p:cNvPr id="135" name="TextBox 134">
                    <a:extLst>
                      <a:ext uri="{FF2B5EF4-FFF2-40B4-BE49-F238E27FC236}">
                        <a16:creationId xmlns:a16="http://schemas.microsoft.com/office/drawing/2014/main" id="{0BFB910A-CCA0-4D56-9151-A7BE56AAEA96}"/>
                      </a:ext>
                    </a:extLst>
                  </p:cNvPr>
                  <p:cNvSpPr txBox="1"/>
                  <p:nvPr/>
                </p:nvSpPr>
                <p:spPr>
                  <a:xfrm>
                    <a:off x="23349583" y="18167211"/>
                    <a:ext cx="54864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2.5</a:t>
                    </a:r>
                    <a:endParaRPr lang="en-US" sz="1600">
                      <a:latin typeface="Century Gothic" panose="020B0502020202020204" pitchFamily="34" charset="0"/>
                      <a:cs typeface="Calibri"/>
                    </a:endParaRPr>
                  </a:p>
                </p:txBody>
              </p:sp>
              <p:sp>
                <p:nvSpPr>
                  <p:cNvPr id="136" name="TextBox 135">
                    <a:extLst>
                      <a:ext uri="{FF2B5EF4-FFF2-40B4-BE49-F238E27FC236}">
                        <a16:creationId xmlns:a16="http://schemas.microsoft.com/office/drawing/2014/main" id="{A8C549FB-8465-4449-B76F-F7DC130C1345}"/>
                      </a:ext>
                    </a:extLst>
                  </p:cNvPr>
                  <p:cNvSpPr txBox="1"/>
                  <p:nvPr/>
                </p:nvSpPr>
                <p:spPr>
                  <a:xfrm>
                    <a:off x="23897145" y="18167211"/>
                    <a:ext cx="68814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5 km</a:t>
                    </a:r>
                    <a:endParaRPr lang="en-US" sz="1600">
                      <a:latin typeface="Century Gothic" panose="020B0502020202020204" pitchFamily="34" charset="0"/>
                      <a:cs typeface="Calibri"/>
                    </a:endParaRPr>
                  </a:p>
                </p:txBody>
              </p:sp>
              <p:sp>
                <p:nvSpPr>
                  <p:cNvPr id="137" name="Rectangle 136">
                    <a:extLst>
                      <a:ext uri="{FF2B5EF4-FFF2-40B4-BE49-F238E27FC236}">
                        <a16:creationId xmlns:a16="http://schemas.microsoft.com/office/drawing/2014/main" id="{64392C69-2250-4F2B-A88F-BA51C7125846}"/>
                      </a:ext>
                    </a:extLst>
                  </p:cNvPr>
                  <p:cNvSpPr/>
                  <p:nvPr/>
                </p:nvSpPr>
                <p:spPr>
                  <a:xfrm>
                    <a:off x="15816998" y="15044432"/>
                    <a:ext cx="573760" cy="525582"/>
                  </a:xfrm>
                  <a:prstGeom prst="rect">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8" name="Straight Arrow Connector 137">
                    <a:extLst>
                      <a:ext uri="{FF2B5EF4-FFF2-40B4-BE49-F238E27FC236}">
                        <a16:creationId xmlns:a16="http://schemas.microsoft.com/office/drawing/2014/main" id="{626CD278-CD06-4810-951C-DEEAA3176374}"/>
                      </a:ext>
                    </a:extLst>
                  </p:cNvPr>
                  <p:cNvCxnSpPr>
                    <a:cxnSpLocks/>
                  </p:cNvCxnSpPr>
                  <p:nvPr/>
                </p:nvCxnSpPr>
                <p:spPr>
                  <a:xfrm flipV="1">
                    <a:off x="16368393" y="14655815"/>
                    <a:ext cx="2821232" cy="39152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794E00B7-F5F5-4297-AB60-605F10A3325F}"/>
                      </a:ext>
                    </a:extLst>
                  </p:cNvPr>
                  <p:cNvCxnSpPr>
                    <a:cxnSpLocks/>
                  </p:cNvCxnSpPr>
                  <p:nvPr/>
                </p:nvCxnSpPr>
                <p:spPr>
                  <a:xfrm>
                    <a:off x="16401639" y="15557841"/>
                    <a:ext cx="2787986" cy="3500876"/>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FCF7B4DE-1B77-4BAA-8205-7AC9F564E4A4}"/>
                    </a:ext>
                  </a:extLst>
                </p:cNvPr>
                <p:cNvGrpSpPr/>
                <p:nvPr/>
              </p:nvGrpSpPr>
              <p:grpSpPr>
                <a:xfrm>
                  <a:off x="21348990" y="14560676"/>
                  <a:ext cx="2435407" cy="1066856"/>
                  <a:chOff x="21348990" y="14560676"/>
                  <a:chExt cx="2435407" cy="1066856"/>
                </a:xfrm>
              </p:grpSpPr>
              <p:pic>
                <p:nvPicPr>
                  <p:cNvPr id="122" name="Graphic 121" descr="Marker with solid fill">
                    <a:extLst>
                      <a:ext uri="{FF2B5EF4-FFF2-40B4-BE49-F238E27FC236}">
                        <a16:creationId xmlns:a16="http://schemas.microsoft.com/office/drawing/2014/main" id="{7701888C-A792-45DE-9359-4A6846131A0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348990" y="14719045"/>
                    <a:ext cx="457200" cy="457200"/>
                  </a:xfrm>
                  <a:prstGeom prst="rect">
                    <a:avLst/>
                  </a:prstGeom>
                </p:spPr>
              </p:pic>
              <p:pic>
                <p:nvPicPr>
                  <p:cNvPr id="123" name="Graphic 122" descr="Marker with solid fill">
                    <a:extLst>
                      <a:ext uri="{FF2B5EF4-FFF2-40B4-BE49-F238E27FC236}">
                        <a16:creationId xmlns:a16="http://schemas.microsoft.com/office/drawing/2014/main" id="{6D5F5D48-3DA2-4296-8A58-2E3FCB790D7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348990" y="14878172"/>
                    <a:ext cx="457200" cy="457200"/>
                  </a:xfrm>
                  <a:prstGeom prst="rect">
                    <a:avLst/>
                  </a:prstGeom>
                </p:spPr>
              </p:pic>
              <p:pic>
                <p:nvPicPr>
                  <p:cNvPr id="124" name="Graphic 123" descr="Marker with solid fill">
                    <a:extLst>
                      <a:ext uri="{FF2B5EF4-FFF2-40B4-BE49-F238E27FC236}">
                        <a16:creationId xmlns:a16="http://schemas.microsoft.com/office/drawing/2014/main" id="{5264B129-997B-44B2-9FBB-50FC1BBA21F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465369" y="15170332"/>
                    <a:ext cx="457200" cy="457200"/>
                  </a:xfrm>
                  <a:prstGeom prst="rect">
                    <a:avLst/>
                  </a:prstGeom>
                </p:spPr>
              </p:pic>
              <p:pic>
                <p:nvPicPr>
                  <p:cNvPr id="125" name="Graphic 124" descr="Marker with solid fill">
                    <a:extLst>
                      <a:ext uri="{FF2B5EF4-FFF2-40B4-BE49-F238E27FC236}">
                        <a16:creationId xmlns:a16="http://schemas.microsoft.com/office/drawing/2014/main" id="{D0FB5FB0-1BBB-4FC8-BFF5-8F9F57D0A46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3327197" y="14560676"/>
                    <a:ext cx="457200" cy="457200"/>
                  </a:xfrm>
                  <a:prstGeom prst="rect">
                    <a:avLst/>
                  </a:prstGeom>
                </p:spPr>
              </p:pic>
            </p:grpSp>
          </p:grpSp>
          <p:pic>
            <p:nvPicPr>
              <p:cNvPr id="119" name="Graphic 118" descr="Marker with solid fill">
                <a:extLst>
                  <a:ext uri="{FF2B5EF4-FFF2-40B4-BE49-F238E27FC236}">
                    <a16:creationId xmlns:a16="http://schemas.microsoft.com/office/drawing/2014/main" id="{BD836B1B-F07B-415D-B22D-B2BA5C4AADA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175317" y="14903347"/>
                <a:ext cx="457200" cy="457200"/>
              </a:xfrm>
              <a:prstGeom prst="rect">
                <a:avLst/>
              </a:prstGeom>
            </p:spPr>
          </p:pic>
        </p:grpSp>
        <p:pic>
          <p:nvPicPr>
            <p:cNvPr id="117" name="Graphic 116" descr="Marker with solid fill">
              <a:extLst>
                <a:ext uri="{FF2B5EF4-FFF2-40B4-BE49-F238E27FC236}">
                  <a16:creationId xmlns:a16="http://schemas.microsoft.com/office/drawing/2014/main" id="{35F15864-5DD6-43C9-8E81-60CF76E2614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493539" y="14923340"/>
              <a:ext cx="457200" cy="457200"/>
            </a:xfrm>
            <a:prstGeom prst="rect">
              <a:avLst/>
            </a:prstGeom>
          </p:spPr>
        </p:pic>
      </p:grpSp>
      <p:pic>
        <p:nvPicPr>
          <p:cNvPr id="140" name="Graphic 139" descr="Marker with solid fill">
            <a:extLst>
              <a:ext uri="{FF2B5EF4-FFF2-40B4-BE49-F238E27FC236}">
                <a16:creationId xmlns:a16="http://schemas.microsoft.com/office/drawing/2014/main" id="{5C9B916F-9283-467B-8D91-76DD57B95AE9}"/>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1419490" y="17474473"/>
            <a:ext cx="457200" cy="457200"/>
          </a:xfrm>
          <a:prstGeom prst="rect">
            <a:avLst/>
          </a:prstGeom>
        </p:spPr>
      </p:pic>
      <p:pic>
        <p:nvPicPr>
          <p:cNvPr id="141" name="Graphic 140" descr="Marker with solid fill">
            <a:extLst>
              <a:ext uri="{FF2B5EF4-FFF2-40B4-BE49-F238E27FC236}">
                <a16:creationId xmlns:a16="http://schemas.microsoft.com/office/drawing/2014/main" id="{C7D294EC-CEA1-46AC-B0FD-39BBDEB1873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2079215" y="16882034"/>
            <a:ext cx="457200" cy="457200"/>
          </a:xfrm>
          <a:prstGeom prst="rect">
            <a:avLst/>
          </a:prstGeom>
        </p:spPr>
      </p:pic>
      <p:pic>
        <p:nvPicPr>
          <p:cNvPr id="142" name="Picture 4" descr="A close up of a building&#10;&#10;Description automatically generated">
            <a:extLst>
              <a:ext uri="{FF2B5EF4-FFF2-40B4-BE49-F238E27FC236}">
                <a16:creationId xmlns:a16="http://schemas.microsoft.com/office/drawing/2014/main" id="{EF5ED9EA-1856-468F-A279-6CBDD918A184}"/>
              </a:ext>
            </a:extLst>
          </p:cNvPr>
          <p:cNvPicPr>
            <a:picLocks noChangeAspect="1"/>
          </p:cNvPicPr>
          <p:nvPr/>
        </p:nvPicPr>
        <p:blipFill>
          <a:blip r:embed="rId12"/>
          <a:stretch>
            <a:fillRect/>
          </a:stretch>
        </p:blipFill>
        <p:spPr>
          <a:xfrm>
            <a:off x="13188730" y="8561827"/>
            <a:ext cx="492292" cy="484632"/>
          </a:xfrm>
          <a:prstGeom prst="rect">
            <a:avLst/>
          </a:prstGeom>
        </p:spPr>
      </p:pic>
      <p:sp>
        <p:nvSpPr>
          <p:cNvPr id="143" name="TextBox 142">
            <a:extLst>
              <a:ext uri="{FF2B5EF4-FFF2-40B4-BE49-F238E27FC236}">
                <a16:creationId xmlns:a16="http://schemas.microsoft.com/office/drawing/2014/main" id="{CF6057FE-3E00-4665-BE76-390C84A64449}"/>
              </a:ext>
            </a:extLst>
          </p:cNvPr>
          <p:cNvSpPr txBox="1"/>
          <p:nvPr/>
        </p:nvSpPr>
        <p:spPr>
          <a:xfrm>
            <a:off x="13232729" y="9008424"/>
            <a:ext cx="312642" cy="400110"/>
          </a:xfrm>
          <a:prstGeom prst="rect">
            <a:avLst/>
          </a:prstGeom>
          <a:noFill/>
        </p:spPr>
        <p:txBody>
          <a:bodyPr wrap="square" rtlCol="0">
            <a:spAutoFit/>
          </a:bodyPr>
          <a:lstStyle/>
          <a:p>
            <a:r>
              <a:rPr lang="en-US" sz="2000" dirty="0">
                <a:latin typeface="Century Gothic" panose="020B0502020202020204" pitchFamily="34" charset="0"/>
              </a:rPr>
              <a:t>N</a:t>
            </a:r>
          </a:p>
        </p:txBody>
      </p:sp>
      <p:grpSp>
        <p:nvGrpSpPr>
          <p:cNvPr id="144" name="Group 143">
            <a:extLst>
              <a:ext uri="{FF2B5EF4-FFF2-40B4-BE49-F238E27FC236}">
                <a16:creationId xmlns:a16="http://schemas.microsoft.com/office/drawing/2014/main" id="{2D8D5C46-E8BF-4E94-9923-FDF402FCECA8}"/>
              </a:ext>
            </a:extLst>
          </p:cNvPr>
          <p:cNvGrpSpPr/>
          <p:nvPr/>
        </p:nvGrpSpPr>
        <p:grpSpPr>
          <a:xfrm>
            <a:off x="1097981" y="21538103"/>
            <a:ext cx="11338481" cy="5908317"/>
            <a:chOff x="1097981" y="21684407"/>
            <a:chExt cx="11338481" cy="5908317"/>
          </a:xfrm>
        </p:grpSpPr>
        <p:grpSp>
          <p:nvGrpSpPr>
            <p:cNvPr id="145" name="Group 144">
              <a:extLst>
                <a:ext uri="{FF2B5EF4-FFF2-40B4-BE49-F238E27FC236}">
                  <a16:creationId xmlns:a16="http://schemas.microsoft.com/office/drawing/2014/main" id="{8F0BC001-C0FB-4C33-8116-47C8BB98333B}"/>
                </a:ext>
              </a:extLst>
            </p:cNvPr>
            <p:cNvGrpSpPr/>
            <p:nvPr/>
          </p:nvGrpSpPr>
          <p:grpSpPr>
            <a:xfrm>
              <a:off x="9117190" y="21684407"/>
              <a:ext cx="3319272" cy="5908317"/>
              <a:chOff x="8888962" y="21684407"/>
              <a:chExt cx="3319272" cy="5908317"/>
            </a:xfrm>
          </p:grpSpPr>
          <p:sp>
            <p:nvSpPr>
              <p:cNvPr id="210" name="Rounded Rectangle 210">
                <a:extLst>
                  <a:ext uri="{FF2B5EF4-FFF2-40B4-BE49-F238E27FC236}">
                    <a16:creationId xmlns:a16="http://schemas.microsoft.com/office/drawing/2014/main" id="{9A75E57B-0CAE-4AA8-9CA7-9322DCE99250}"/>
                  </a:ext>
                </a:extLst>
              </p:cNvPr>
              <p:cNvSpPr/>
              <p:nvPr/>
            </p:nvSpPr>
            <p:spPr>
              <a:xfrm>
                <a:off x="8888962" y="22106324"/>
                <a:ext cx="3319272" cy="5486400"/>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Trapezoid 210">
                <a:extLst>
                  <a:ext uri="{FF2B5EF4-FFF2-40B4-BE49-F238E27FC236}">
                    <a16:creationId xmlns:a16="http://schemas.microsoft.com/office/drawing/2014/main" id="{FDA11BAE-1F0B-4EE0-B84F-0F1F64191271}"/>
                  </a:ext>
                </a:extLst>
              </p:cNvPr>
              <p:cNvSpPr/>
              <p:nvPr/>
            </p:nvSpPr>
            <p:spPr>
              <a:xfrm>
                <a:off x="9056131" y="21684407"/>
                <a:ext cx="2955556"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212" name="TextBox 211">
                <a:extLst>
                  <a:ext uri="{FF2B5EF4-FFF2-40B4-BE49-F238E27FC236}">
                    <a16:creationId xmlns:a16="http://schemas.microsoft.com/office/drawing/2014/main" id="{4EC51118-F671-4711-AFDD-B9B24D503A40}"/>
                  </a:ext>
                </a:extLst>
              </p:cNvPr>
              <p:cNvSpPr txBox="1"/>
              <p:nvPr/>
            </p:nvSpPr>
            <p:spPr>
              <a:xfrm>
                <a:off x="9569505" y="21689688"/>
                <a:ext cx="1928808" cy="492443"/>
              </a:xfrm>
              <a:prstGeom prst="rect">
                <a:avLst/>
              </a:prstGeom>
              <a:noFill/>
              <a:ln>
                <a:noFill/>
              </a:ln>
            </p:spPr>
            <p:txBody>
              <a:bodyPr wrap="square" lIns="91440" tIns="45720" rIns="91440" bIns="45720" rtlCol="0" anchor="t">
                <a:spAutoFit/>
              </a:bodyPr>
              <a:lstStyle/>
              <a:p>
                <a:pPr algn="ctr"/>
                <a:r>
                  <a:rPr lang="en-US" sz="2600" b="1">
                    <a:solidFill>
                      <a:schemeClr val="tx1">
                        <a:lumMod val="75000"/>
                        <a:lumOff val="25000"/>
                      </a:schemeClr>
                    </a:solidFill>
                    <a:latin typeface="Century Gothic"/>
                  </a:rPr>
                  <a:t>Analysis</a:t>
                </a:r>
                <a:endParaRPr lang="en-US" b="1">
                  <a:solidFill>
                    <a:schemeClr val="tx1">
                      <a:lumMod val="75000"/>
                      <a:lumOff val="25000"/>
                    </a:schemeClr>
                  </a:solidFill>
                </a:endParaRPr>
              </a:p>
            </p:txBody>
          </p:sp>
          <p:sp>
            <p:nvSpPr>
              <p:cNvPr id="213" name="Rectangle 212">
                <a:extLst>
                  <a:ext uri="{FF2B5EF4-FFF2-40B4-BE49-F238E27FC236}">
                    <a16:creationId xmlns:a16="http://schemas.microsoft.com/office/drawing/2014/main" id="{3B778BEA-A6B6-494F-AC66-F4A9427DA230}"/>
                  </a:ext>
                </a:extLst>
              </p:cNvPr>
              <p:cNvSpPr/>
              <p:nvPr/>
            </p:nvSpPr>
            <p:spPr>
              <a:xfrm>
                <a:off x="8971826" y="22598209"/>
                <a:ext cx="3200400" cy="561398"/>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TextBox 213">
                <a:extLst>
                  <a:ext uri="{FF2B5EF4-FFF2-40B4-BE49-F238E27FC236}">
                    <a16:creationId xmlns:a16="http://schemas.microsoft.com/office/drawing/2014/main" id="{D2F9EAEE-725E-4515-84D5-37A792447C17}"/>
                  </a:ext>
                </a:extLst>
              </p:cNvPr>
              <p:cNvSpPr txBox="1"/>
              <p:nvPr/>
            </p:nvSpPr>
            <p:spPr>
              <a:xfrm>
                <a:off x="8994286" y="22677773"/>
                <a:ext cx="3184977" cy="400110"/>
              </a:xfrm>
              <a:prstGeom prst="rect">
                <a:avLst/>
              </a:prstGeom>
              <a:noFill/>
              <a:ln>
                <a:noFill/>
              </a:ln>
            </p:spPr>
            <p:txBody>
              <a:bodyPr wrap="square" rtlCol="0" anchor="t">
                <a:spAutoFit/>
              </a:bodyPr>
              <a:lstStyle/>
              <a:p>
                <a:r>
                  <a:rPr lang="en-US" sz="2000" dirty="0">
                    <a:solidFill>
                      <a:schemeClr val="bg1"/>
                    </a:solidFill>
                    <a:latin typeface="Century Gothic"/>
                  </a:rPr>
                  <a:t>1. Random Forest Model</a:t>
                </a:r>
              </a:p>
            </p:txBody>
          </p:sp>
          <p:sp>
            <p:nvSpPr>
              <p:cNvPr id="215" name="Rectangle 214">
                <a:extLst>
                  <a:ext uri="{FF2B5EF4-FFF2-40B4-BE49-F238E27FC236}">
                    <a16:creationId xmlns:a16="http://schemas.microsoft.com/office/drawing/2014/main" id="{89E4E922-B956-410B-BAFA-E834E3847474}"/>
                  </a:ext>
                </a:extLst>
              </p:cNvPr>
              <p:cNvSpPr/>
              <p:nvPr/>
            </p:nvSpPr>
            <p:spPr>
              <a:xfrm>
                <a:off x="8951862" y="24949544"/>
                <a:ext cx="3200400" cy="561398"/>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extBox 215">
                <a:extLst>
                  <a:ext uri="{FF2B5EF4-FFF2-40B4-BE49-F238E27FC236}">
                    <a16:creationId xmlns:a16="http://schemas.microsoft.com/office/drawing/2014/main" id="{6B844472-8CA7-4353-9E75-C477291C6129}"/>
                  </a:ext>
                </a:extLst>
              </p:cNvPr>
              <p:cNvSpPr txBox="1"/>
              <p:nvPr/>
            </p:nvSpPr>
            <p:spPr>
              <a:xfrm>
                <a:off x="9340275" y="25030188"/>
                <a:ext cx="2423575" cy="400110"/>
              </a:xfrm>
              <a:prstGeom prst="rect">
                <a:avLst/>
              </a:prstGeom>
              <a:noFill/>
              <a:ln>
                <a:noFill/>
              </a:ln>
            </p:spPr>
            <p:txBody>
              <a:bodyPr wrap="square" rtlCol="0" anchor="t">
                <a:spAutoFit/>
              </a:bodyPr>
              <a:lstStyle/>
              <a:p>
                <a:r>
                  <a:rPr lang="en-US" sz="2000" dirty="0">
                    <a:solidFill>
                      <a:schemeClr val="bg1"/>
                    </a:solidFill>
                    <a:latin typeface="Century Gothic"/>
                  </a:rPr>
                  <a:t>2. Probability Map</a:t>
                </a:r>
              </a:p>
            </p:txBody>
          </p:sp>
          <p:pic>
            <p:nvPicPr>
              <p:cNvPr id="217" name="Picture 216" descr="Map&#10;&#10;Description automatically generated">
                <a:extLst>
                  <a:ext uri="{FF2B5EF4-FFF2-40B4-BE49-F238E27FC236}">
                    <a16:creationId xmlns:a16="http://schemas.microsoft.com/office/drawing/2014/main" id="{97F670A0-DCB2-4E39-BDB2-C514420DDA9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558718" y="25656262"/>
                <a:ext cx="1979761" cy="1638100"/>
              </a:xfrm>
              <a:prstGeom prst="rect">
                <a:avLst/>
              </a:prstGeom>
              <a:ln>
                <a:solidFill>
                  <a:schemeClr val="tx1"/>
                </a:solidFill>
              </a:ln>
              <a:effectLst>
                <a:outerShdw blurRad="50800" dist="38100" dir="2700000" algn="tl" rotWithShape="0">
                  <a:prstClr val="black">
                    <a:alpha val="40000"/>
                  </a:prstClr>
                </a:outerShdw>
              </a:effectLst>
            </p:spPr>
          </p:pic>
          <p:pic>
            <p:nvPicPr>
              <p:cNvPr id="218" name="Picture 217" descr="A picture containing diagram&#10;&#10;Description automatically generated">
                <a:extLst>
                  <a:ext uri="{FF2B5EF4-FFF2-40B4-BE49-F238E27FC236}">
                    <a16:creationId xmlns:a16="http://schemas.microsoft.com/office/drawing/2014/main" id="{7FCFC594-B8C5-45A8-94CD-45DF7B5E55A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557317" y="23157447"/>
                <a:ext cx="1982563" cy="1666378"/>
              </a:xfrm>
              <a:prstGeom prst="rect">
                <a:avLst/>
              </a:prstGeom>
            </p:spPr>
          </p:pic>
        </p:grpSp>
        <p:grpSp>
          <p:nvGrpSpPr>
            <p:cNvPr id="146" name="Group 145">
              <a:extLst>
                <a:ext uri="{FF2B5EF4-FFF2-40B4-BE49-F238E27FC236}">
                  <a16:creationId xmlns:a16="http://schemas.microsoft.com/office/drawing/2014/main" id="{1D2CAB75-83CE-4D0F-A07E-94B17358724E}"/>
                </a:ext>
              </a:extLst>
            </p:cNvPr>
            <p:cNvGrpSpPr/>
            <p:nvPr/>
          </p:nvGrpSpPr>
          <p:grpSpPr>
            <a:xfrm>
              <a:off x="4792814" y="21684407"/>
              <a:ext cx="4123949" cy="5908317"/>
              <a:chOff x="4730920" y="21684407"/>
              <a:chExt cx="4123949" cy="5908317"/>
            </a:xfrm>
          </p:grpSpPr>
          <p:sp>
            <p:nvSpPr>
              <p:cNvPr id="156" name="Rounded Rectangle 159">
                <a:extLst>
                  <a:ext uri="{FF2B5EF4-FFF2-40B4-BE49-F238E27FC236}">
                    <a16:creationId xmlns:a16="http://schemas.microsoft.com/office/drawing/2014/main" id="{1218A597-3FD3-4D18-A6C2-A1C4F61F7649}"/>
                  </a:ext>
                </a:extLst>
              </p:cNvPr>
              <p:cNvSpPr/>
              <p:nvPr/>
            </p:nvSpPr>
            <p:spPr>
              <a:xfrm>
                <a:off x="4773064" y="22106324"/>
                <a:ext cx="3863920" cy="5486400"/>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3FB1FF05-F52A-499E-91AE-62E86A5E0211}"/>
                  </a:ext>
                </a:extLst>
              </p:cNvPr>
              <p:cNvGrpSpPr/>
              <p:nvPr/>
            </p:nvGrpSpPr>
            <p:grpSpPr>
              <a:xfrm>
                <a:off x="5122421" y="26756704"/>
                <a:ext cx="1061526" cy="782602"/>
                <a:chOff x="5343745" y="5479860"/>
                <a:chExt cx="1061526" cy="782602"/>
              </a:xfrm>
              <a:effectLst>
                <a:outerShdw blurRad="50800" dist="38100" dir="2700000" algn="tl" rotWithShape="0">
                  <a:prstClr val="black">
                    <a:alpha val="40000"/>
                  </a:prstClr>
                </a:outerShdw>
              </a:effectLst>
            </p:grpSpPr>
            <p:pic>
              <p:nvPicPr>
                <p:cNvPr id="208" name="Picture 207">
                  <a:extLst>
                    <a:ext uri="{FF2B5EF4-FFF2-40B4-BE49-F238E27FC236}">
                      <a16:creationId xmlns:a16="http://schemas.microsoft.com/office/drawing/2014/main" id="{A270994A-7C5D-4E5B-8DED-4C64746A55CC}"/>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451600" y="5479860"/>
                  <a:ext cx="783157" cy="731520"/>
                </a:xfrm>
                <a:prstGeom prst="rect">
                  <a:avLst/>
                </a:prstGeom>
                <a:ln>
                  <a:solidFill>
                    <a:schemeClr val="tx1"/>
                  </a:solidFill>
                </a:ln>
              </p:spPr>
            </p:pic>
            <p:sp>
              <p:nvSpPr>
                <p:cNvPr id="209" name="TextBox 208">
                  <a:extLst>
                    <a:ext uri="{FF2B5EF4-FFF2-40B4-BE49-F238E27FC236}">
                      <a16:creationId xmlns:a16="http://schemas.microsoft.com/office/drawing/2014/main" id="{81536CD3-A721-495C-B85F-140568DF4DE0}"/>
                    </a:ext>
                  </a:extLst>
                </p:cNvPr>
                <p:cNvSpPr txBox="1"/>
                <p:nvPr/>
              </p:nvSpPr>
              <p:spPr>
                <a:xfrm>
                  <a:off x="5343745" y="5923908"/>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river </a:t>
                  </a:r>
                  <a:r>
                    <a:rPr lang="en-US" sz="1600" b="1" err="1">
                      <a:highlight>
                        <a:srgbClr val="C0C0C0"/>
                      </a:highlight>
                      <a:latin typeface="Century Gothic" panose="020B0502020202020204" pitchFamily="34" charset="0"/>
                      <a:cs typeface="Calibri"/>
                    </a:rPr>
                    <a:t>dist</a:t>
                  </a:r>
                  <a:endParaRPr lang="en-US" sz="1600" b="1">
                    <a:highlight>
                      <a:srgbClr val="C0C0C0"/>
                    </a:highlight>
                    <a:latin typeface="Century Gothic" panose="020B0502020202020204" pitchFamily="34" charset="0"/>
                    <a:cs typeface="Calibri"/>
                  </a:endParaRPr>
                </a:p>
              </p:txBody>
            </p:sp>
          </p:grpSp>
          <p:grpSp>
            <p:nvGrpSpPr>
              <p:cNvPr id="158" name="Group 157">
                <a:extLst>
                  <a:ext uri="{FF2B5EF4-FFF2-40B4-BE49-F238E27FC236}">
                    <a16:creationId xmlns:a16="http://schemas.microsoft.com/office/drawing/2014/main" id="{273387C1-7258-4768-8F1A-73F687CC9466}"/>
                  </a:ext>
                </a:extLst>
              </p:cNvPr>
              <p:cNvGrpSpPr/>
              <p:nvPr/>
            </p:nvGrpSpPr>
            <p:grpSpPr>
              <a:xfrm>
                <a:off x="6028467" y="26752605"/>
                <a:ext cx="1061526" cy="781639"/>
                <a:chOff x="5435415" y="5810162"/>
                <a:chExt cx="1061526" cy="781639"/>
              </a:xfrm>
            </p:grpSpPr>
            <p:pic>
              <p:nvPicPr>
                <p:cNvPr id="206" name="Picture 205" descr="A picture containing tree, sky, text, map&#10;&#10;Description automatically generated">
                  <a:extLst>
                    <a:ext uri="{FF2B5EF4-FFF2-40B4-BE49-F238E27FC236}">
                      <a16:creationId xmlns:a16="http://schemas.microsoft.com/office/drawing/2014/main" id="{6842AC40-2654-4FAF-8088-9EAA8191C8E0}"/>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501824" y="5810162"/>
                  <a:ext cx="783157" cy="731520"/>
                </a:xfrm>
                <a:prstGeom prst="rect">
                  <a:avLst/>
                </a:prstGeom>
                <a:ln>
                  <a:solidFill>
                    <a:schemeClr val="tx1"/>
                  </a:solidFill>
                </a:ln>
                <a:effectLst>
                  <a:outerShdw blurRad="50800" dist="38100" dir="2700000" algn="tl" rotWithShape="0">
                    <a:prstClr val="black">
                      <a:alpha val="40000"/>
                    </a:prstClr>
                  </a:outerShdw>
                </a:effectLst>
              </p:spPr>
            </p:pic>
            <p:sp>
              <p:nvSpPr>
                <p:cNvPr id="207" name="TextBox 206">
                  <a:extLst>
                    <a:ext uri="{FF2B5EF4-FFF2-40B4-BE49-F238E27FC236}">
                      <a16:creationId xmlns:a16="http://schemas.microsoft.com/office/drawing/2014/main" id="{860E5660-4162-4C3B-801D-2858A8ECAF71}"/>
                    </a:ext>
                  </a:extLst>
                </p:cNvPr>
                <p:cNvSpPr txBox="1"/>
                <p:nvPr/>
              </p:nvSpPr>
              <p:spPr>
                <a:xfrm>
                  <a:off x="5435415" y="625324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depth</a:t>
                  </a:r>
                </a:p>
              </p:txBody>
            </p:sp>
          </p:grpSp>
          <p:sp>
            <p:nvSpPr>
              <p:cNvPr id="159" name="Trapezoid 158">
                <a:extLst>
                  <a:ext uri="{FF2B5EF4-FFF2-40B4-BE49-F238E27FC236}">
                    <a16:creationId xmlns:a16="http://schemas.microsoft.com/office/drawing/2014/main" id="{CB0DD205-A814-4D76-9B41-E4B497B188F4}"/>
                  </a:ext>
                </a:extLst>
              </p:cNvPr>
              <p:cNvSpPr/>
              <p:nvPr/>
            </p:nvSpPr>
            <p:spPr>
              <a:xfrm>
                <a:off x="5219120" y="21684407"/>
                <a:ext cx="2955556"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160" name="TextBox 159">
                <a:extLst>
                  <a:ext uri="{FF2B5EF4-FFF2-40B4-BE49-F238E27FC236}">
                    <a16:creationId xmlns:a16="http://schemas.microsoft.com/office/drawing/2014/main" id="{5F58EFB1-C9F1-4932-8743-9D99A54B03C0}"/>
                  </a:ext>
                </a:extLst>
              </p:cNvPr>
              <p:cNvSpPr txBox="1"/>
              <p:nvPr/>
            </p:nvSpPr>
            <p:spPr>
              <a:xfrm>
                <a:off x="5690572" y="21689688"/>
                <a:ext cx="1928808" cy="492443"/>
              </a:xfrm>
              <a:prstGeom prst="rect">
                <a:avLst/>
              </a:prstGeom>
              <a:noFill/>
              <a:ln>
                <a:noFill/>
              </a:ln>
            </p:spPr>
            <p:txBody>
              <a:bodyPr wrap="square" lIns="91440" tIns="45720" rIns="91440" bIns="45720" rtlCol="0" anchor="t">
                <a:spAutoFit/>
              </a:bodyPr>
              <a:lstStyle/>
              <a:p>
                <a:pPr algn="ctr"/>
                <a:r>
                  <a:rPr lang="en-US" sz="2600" b="1">
                    <a:solidFill>
                      <a:schemeClr val="tx1">
                        <a:lumMod val="75000"/>
                        <a:lumOff val="25000"/>
                      </a:schemeClr>
                    </a:solidFill>
                    <a:latin typeface="Century Gothic"/>
                  </a:rPr>
                  <a:t>Predictors</a:t>
                </a:r>
                <a:endParaRPr lang="en-US" b="1">
                  <a:solidFill>
                    <a:schemeClr val="tx1">
                      <a:lumMod val="75000"/>
                      <a:lumOff val="25000"/>
                    </a:schemeClr>
                  </a:solidFill>
                </a:endParaRPr>
              </a:p>
            </p:txBody>
          </p:sp>
          <p:grpSp>
            <p:nvGrpSpPr>
              <p:cNvPr id="161" name="Group 160">
                <a:extLst>
                  <a:ext uri="{FF2B5EF4-FFF2-40B4-BE49-F238E27FC236}">
                    <a16:creationId xmlns:a16="http://schemas.microsoft.com/office/drawing/2014/main" id="{94098B04-EFDD-48F5-B7FA-9E6DAA4010ED}"/>
                  </a:ext>
                </a:extLst>
              </p:cNvPr>
              <p:cNvGrpSpPr/>
              <p:nvPr/>
            </p:nvGrpSpPr>
            <p:grpSpPr>
              <a:xfrm>
                <a:off x="6942625" y="23522945"/>
                <a:ext cx="1637154" cy="548640"/>
                <a:chOff x="6375235" y="2892009"/>
                <a:chExt cx="1637154" cy="548640"/>
              </a:xfrm>
            </p:grpSpPr>
            <p:sp>
              <p:nvSpPr>
                <p:cNvPr id="204" name="Google Shape;514;p72">
                  <a:extLst>
                    <a:ext uri="{FF2B5EF4-FFF2-40B4-BE49-F238E27FC236}">
                      <a16:creationId xmlns:a16="http://schemas.microsoft.com/office/drawing/2014/main" id="{54A86971-E19C-4E8E-912B-BDEAA35CBC61}"/>
                    </a:ext>
                  </a:extLst>
                </p:cNvPr>
                <p:cNvSpPr/>
                <p:nvPr/>
              </p:nvSpPr>
              <p:spPr>
                <a:xfrm>
                  <a:off x="6375235" y="2892009"/>
                  <a:ext cx="1637154"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5" name="TextBox 204">
                  <a:extLst>
                    <a:ext uri="{FF2B5EF4-FFF2-40B4-BE49-F238E27FC236}">
                      <a16:creationId xmlns:a16="http://schemas.microsoft.com/office/drawing/2014/main" id="{D7BDFD87-9D00-4FC6-AD27-042BC7166BAC}"/>
                    </a:ext>
                  </a:extLst>
                </p:cNvPr>
                <p:cNvSpPr txBox="1"/>
                <p:nvPr/>
              </p:nvSpPr>
              <p:spPr>
                <a:xfrm>
                  <a:off x="6526877" y="2981663"/>
                  <a:ext cx="1355689" cy="369332"/>
                </a:xfrm>
                <a:prstGeom prst="rect">
                  <a:avLst/>
                </a:prstGeom>
                <a:noFill/>
                <a:ln>
                  <a:noFill/>
                </a:ln>
              </p:spPr>
              <p:txBody>
                <a:bodyPr wrap="square" lIns="91440" tIns="45720" rIns="91440" bIns="45720" rtlCol="0" anchor="t">
                  <a:spAutoFit/>
                </a:bodyPr>
                <a:lstStyle/>
                <a:p>
                  <a:r>
                    <a:rPr lang="en-US">
                      <a:solidFill>
                        <a:schemeClr val="bg1"/>
                      </a:solidFill>
                      <a:latin typeface="Century Gothic"/>
                    </a:rPr>
                    <a:t>Climatic</a:t>
                  </a:r>
                </a:p>
              </p:txBody>
            </p:sp>
          </p:grpSp>
          <p:grpSp>
            <p:nvGrpSpPr>
              <p:cNvPr id="162" name="Group 161">
                <a:extLst>
                  <a:ext uri="{FF2B5EF4-FFF2-40B4-BE49-F238E27FC236}">
                    <a16:creationId xmlns:a16="http://schemas.microsoft.com/office/drawing/2014/main" id="{AAB414F2-4113-4B9B-9D2F-242A480CD1BC}"/>
                  </a:ext>
                </a:extLst>
              </p:cNvPr>
              <p:cNvGrpSpPr/>
              <p:nvPr/>
            </p:nvGrpSpPr>
            <p:grpSpPr>
              <a:xfrm>
                <a:off x="6942625" y="24978669"/>
                <a:ext cx="1912244" cy="548640"/>
                <a:chOff x="6364163" y="4319739"/>
                <a:chExt cx="1912244" cy="548640"/>
              </a:xfrm>
            </p:grpSpPr>
            <p:sp>
              <p:nvSpPr>
                <p:cNvPr id="202" name="Google Shape;514;p72">
                  <a:extLst>
                    <a:ext uri="{FF2B5EF4-FFF2-40B4-BE49-F238E27FC236}">
                      <a16:creationId xmlns:a16="http://schemas.microsoft.com/office/drawing/2014/main" id="{D3001FB0-F2E5-4214-B292-99036DE84474}"/>
                    </a:ext>
                  </a:extLst>
                </p:cNvPr>
                <p:cNvSpPr/>
                <p:nvPr/>
              </p:nvSpPr>
              <p:spPr>
                <a:xfrm>
                  <a:off x="6364163" y="4319739"/>
                  <a:ext cx="1636776"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3" name="TextBox 202">
                  <a:extLst>
                    <a:ext uri="{FF2B5EF4-FFF2-40B4-BE49-F238E27FC236}">
                      <a16:creationId xmlns:a16="http://schemas.microsoft.com/office/drawing/2014/main" id="{B93F56ED-D66D-44D3-A85B-9965C65B1E90}"/>
                    </a:ext>
                  </a:extLst>
                </p:cNvPr>
                <p:cNvSpPr txBox="1"/>
                <p:nvPr/>
              </p:nvSpPr>
              <p:spPr>
                <a:xfrm>
                  <a:off x="6377857" y="4409393"/>
                  <a:ext cx="1898550" cy="369332"/>
                </a:xfrm>
                <a:prstGeom prst="rect">
                  <a:avLst/>
                </a:prstGeom>
                <a:noFill/>
                <a:ln>
                  <a:noFill/>
                </a:ln>
              </p:spPr>
              <p:txBody>
                <a:bodyPr wrap="square" rtlCol="0" anchor="t">
                  <a:spAutoFit/>
                </a:bodyPr>
                <a:lstStyle/>
                <a:p>
                  <a:r>
                    <a:rPr lang="en-US">
                      <a:solidFill>
                        <a:schemeClr val="bg1"/>
                      </a:solidFill>
                      <a:latin typeface="Century Gothic"/>
                    </a:rPr>
                    <a:t>Topographic</a:t>
                  </a:r>
                </a:p>
              </p:txBody>
            </p:sp>
          </p:grpSp>
          <p:grpSp>
            <p:nvGrpSpPr>
              <p:cNvPr id="163" name="Group 162">
                <a:extLst>
                  <a:ext uri="{FF2B5EF4-FFF2-40B4-BE49-F238E27FC236}">
                    <a16:creationId xmlns:a16="http://schemas.microsoft.com/office/drawing/2014/main" id="{5A1BCCDA-537B-4638-A38C-850F95D6A485}"/>
                  </a:ext>
                </a:extLst>
              </p:cNvPr>
              <p:cNvGrpSpPr/>
              <p:nvPr/>
            </p:nvGrpSpPr>
            <p:grpSpPr>
              <a:xfrm>
                <a:off x="6919589" y="22431816"/>
                <a:ext cx="1749961" cy="548640"/>
                <a:chOff x="6340746" y="1655716"/>
                <a:chExt cx="1749961" cy="548640"/>
              </a:xfrm>
            </p:grpSpPr>
            <p:sp>
              <p:nvSpPr>
                <p:cNvPr id="200" name="Google Shape;514;p72">
                  <a:extLst>
                    <a:ext uri="{FF2B5EF4-FFF2-40B4-BE49-F238E27FC236}">
                      <a16:creationId xmlns:a16="http://schemas.microsoft.com/office/drawing/2014/main" id="{2C43AF66-6C11-455D-8D56-870669D7F0C8}"/>
                    </a:ext>
                  </a:extLst>
                </p:cNvPr>
                <p:cNvSpPr/>
                <p:nvPr/>
              </p:nvSpPr>
              <p:spPr>
                <a:xfrm>
                  <a:off x="6363782" y="1655716"/>
                  <a:ext cx="1636776"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1" name="TextBox 200">
                  <a:extLst>
                    <a:ext uri="{FF2B5EF4-FFF2-40B4-BE49-F238E27FC236}">
                      <a16:creationId xmlns:a16="http://schemas.microsoft.com/office/drawing/2014/main" id="{D37B3688-7C0F-48FC-9082-91549A0C800C}"/>
                    </a:ext>
                  </a:extLst>
                </p:cNvPr>
                <p:cNvSpPr txBox="1"/>
                <p:nvPr/>
              </p:nvSpPr>
              <p:spPr>
                <a:xfrm>
                  <a:off x="6340746" y="1745370"/>
                  <a:ext cx="1749961" cy="369332"/>
                </a:xfrm>
                <a:prstGeom prst="rect">
                  <a:avLst/>
                </a:prstGeom>
                <a:noFill/>
                <a:ln>
                  <a:noFill/>
                </a:ln>
              </p:spPr>
              <p:txBody>
                <a:bodyPr wrap="square" lIns="91440" tIns="45720" rIns="91440" bIns="45720" rtlCol="0" anchor="t">
                  <a:spAutoFit/>
                </a:bodyPr>
                <a:lstStyle/>
                <a:p>
                  <a:r>
                    <a:rPr lang="en-US">
                      <a:solidFill>
                        <a:schemeClr val="bg1"/>
                      </a:solidFill>
                      <a:latin typeface="Century Gothic"/>
                    </a:rPr>
                    <a:t>Land Cover</a:t>
                  </a:r>
                </a:p>
              </p:txBody>
            </p:sp>
          </p:grpSp>
          <p:grpSp>
            <p:nvGrpSpPr>
              <p:cNvPr id="164" name="Group 163">
                <a:extLst>
                  <a:ext uri="{FF2B5EF4-FFF2-40B4-BE49-F238E27FC236}">
                    <a16:creationId xmlns:a16="http://schemas.microsoft.com/office/drawing/2014/main" id="{D8DAC75D-8EB9-4685-A41D-022030BFB38D}"/>
                  </a:ext>
                </a:extLst>
              </p:cNvPr>
              <p:cNvGrpSpPr/>
              <p:nvPr/>
            </p:nvGrpSpPr>
            <p:grpSpPr>
              <a:xfrm>
                <a:off x="6942625" y="26543964"/>
                <a:ext cx="1636776" cy="548640"/>
                <a:chOff x="6363485" y="5962757"/>
                <a:chExt cx="1636776" cy="548640"/>
              </a:xfrm>
            </p:grpSpPr>
            <p:sp>
              <p:nvSpPr>
                <p:cNvPr id="198" name="Google Shape;514;p72">
                  <a:extLst>
                    <a:ext uri="{FF2B5EF4-FFF2-40B4-BE49-F238E27FC236}">
                      <a16:creationId xmlns:a16="http://schemas.microsoft.com/office/drawing/2014/main" id="{AC1A68ED-0CE4-48B5-83DC-415B25C1E056}"/>
                    </a:ext>
                  </a:extLst>
                </p:cNvPr>
                <p:cNvSpPr/>
                <p:nvPr/>
              </p:nvSpPr>
              <p:spPr>
                <a:xfrm>
                  <a:off x="6363485" y="5962757"/>
                  <a:ext cx="1636776"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199" name="TextBox 198">
                  <a:extLst>
                    <a:ext uri="{FF2B5EF4-FFF2-40B4-BE49-F238E27FC236}">
                      <a16:creationId xmlns:a16="http://schemas.microsoft.com/office/drawing/2014/main" id="{6A9DBF34-035B-473C-9B34-2CC7B18ED651}"/>
                    </a:ext>
                  </a:extLst>
                </p:cNvPr>
                <p:cNvSpPr txBox="1"/>
                <p:nvPr/>
              </p:nvSpPr>
              <p:spPr>
                <a:xfrm>
                  <a:off x="6594219" y="6052411"/>
                  <a:ext cx="1175308" cy="369332"/>
                </a:xfrm>
                <a:prstGeom prst="rect">
                  <a:avLst/>
                </a:prstGeom>
                <a:noFill/>
                <a:ln>
                  <a:noFill/>
                </a:ln>
              </p:spPr>
              <p:txBody>
                <a:bodyPr wrap="square" lIns="91440" tIns="45720" rIns="91440" bIns="45720" rtlCol="0" anchor="t">
                  <a:spAutoFit/>
                </a:bodyPr>
                <a:lstStyle/>
                <a:p>
                  <a:r>
                    <a:rPr lang="en-US">
                      <a:solidFill>
                        <a:schemeClr val="bg1"/>
                      </a:solidFill>
                      <a:latin typeface="Century Gothic"/>
                    </a:rPr>
                    <a:t>Other</a:t>
                  </a:r>
                </a:p>
              </p:txBody>
            </p:sp>
          </p:grpSp>
          <p:grpSp>
            <p:nvGrpSpPr>
              <p:cNvPr id="165" name="Group 164">
                <a:extLst>
                  <a:ext uri="{FF2B5EF4-FFF2-40B4-BE49-F238E27FC236}">
                    <a16:creationId xmlns:a16="http://schemas.microsoft.com/office/drawing/2014/main" id="{131842D2-5633-4846-9C95-8F0C7366C3C1}"/>
                  </a:ext>
                </a:extLst>
              </p:cNvPr>
              <p:cNvGrpSpPr/>
              <p:nvPr/>
            </p:nvGrpSpPr>
            <p:grpSpPr>
              <a:xfrm>
                <a:off x="5129560" y="22342866"/>
                <a:ext cx="861238" cy="770962"/>
                <a:chOff x="4575124" y="1596291"/>
                <a:chExt cx="861238" cy="770962"/>
              </a:xfrm>
              <a:effectLst>
                <a:outerShdw blurRad="50800" dist="38100" dir="2700000" algn="tl" rotWithShape="0">
                  <a:prstClr val="black">
                    <a:alpha val="40000"/>
                  </a:prstClr>
                </a:outerShdw>
              </a:effectLst>
            </p:grpSpPr>
            <p:pic>
              <p:nvPicPr>
                <p:cNvPr id="196" name="Picture 195" descr="A map of the world&#10;&#10;Description automatically generated with low confidence">
                  <a:extLst>
                    <a:ext uri="{FF2B5EF4-FFF2-40B4-BE49-F238E27FC236}">
                      <a16:creationId xmlns:a16="http://schemas.microsoft.com/office/drawing/2014/main" id="{01CD186F-3F70-4B1F-834B-0FBEF6766533}"/>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654762" y="1596291"/>
                  <a:ext cx="781600" cy="731520"/>
                </a:xfrm>
                <a:prstGeom prst="rect">
                  <a:avLst/>
                </a:prstGeom>
                <a:ln>
                  <a:solidFill>
                    <a:schemeClr val="tx1"/>
                  </a:solidFill>
                </a:ln>
              </p:spPr>
            </p:pic>
            <p:sp>
              <p:nvSpPr>
                <p:cNvPr id="197" name="TextBox 196">
                  <a:extLst>
                    <a:ext uri="{FF2B5EF4-FFF2-40B4-BE49-F238E27FC236}">
                      <a16:creationId xmlns:a16="http://schemas.microsoft.com/office/drawing/2014/main" id="{F72D70F7-F489-446F-82E2-84C05023C39A}"/>
                    </a:ext>
                  </a:extLst>
                </p:cNvPr>
                <p:cNvSpPr txBox="1"/>
                <p:nvPr/>
              </p:nvSpPr>
              <p:spPr>
                <a:xfrm>
                  <a:off x="4575124" y="2028699"/>
                  <a:ext cx="80588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NLCD</a:t>
                  </a:r>
                </a:p>
              </p:txBody>
            </p:sp>
          </p:grpSp>
          <p:grpSp>
            <p:nvGrpSpPr>
              <p:cNvPr id="166" name="Group 165">
                <a:extLst>
                  <a:ext uri="{FF2B5EF4-FFF2-40B4-BE49-F238E27FC236}">
                    <a16:creationId xmlns:a16="http://schemas.microsoft.com/office/drawing/2014/main" id="{256FC95E-F3DF-4F0D-AF6D-A98D60BF479F}"/>
                  </a:ext>
                </a:extLst>
              </p:cNvPr>
              <p:cNvGrpSpPr/>
              <p:nvPr/>
            </p:nvGrpSpPr>
            <p:grpSpPr>
              <a:xfrm>
                <a:off x="4733923" y="26159014"/>
                <a:ext cx="863991" cy="760789"/>
                <a:chOff x="4463413" y="5711783"/>
                <a:chExt cx="863991" cy="760789"/>
              </a:xfrm>
              <a:effectLst>
                <a:outerShdw blurRad="50800" dist="38100" dir="2700000" algn="tl" rotWithShape="0">
                  <a:prstClr val="black">
                    <a:alpha val="40000"/>
                  </a:prstClr>
                </a:outerShdw>
              </a:effectLst>
            </p:grpSpPr>
            <p:pic>
              <p:nvPicPr>
                <p:cNvPr id="194" name="Picture 193" descr="Map&#10;&#10;Description automatically generated">
                  <a:extLst>
                    <a:ext uri="{FF2B5EF4-FFF2-40B4-BE49-F238E27FC236}">
                      <a16:creationId xmlns:a16="http://schemas.microsoft.com/office/drawing/2014/main" id="{D3F9F3D2-3489-4006-8856-4F3D3EDE26E6}"/>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544247" y="5711783"/>
                  <a:ext cx="783157" cy="731520"/>
                </a:xfrm>
                <a:prstGeom prst="rect">
                  <a:avLst/>
                </a:prstGeom>
                <a:ln>
                  <a:solidFill>
                    <a:schemeClr val="tx1"/>
                  </a:solidFill>
                </a:ln>
              </p:spPr>
            </p:pic>
            <p:sp>
              <p:nvSpPr>
                <p:cNvPr id="195" name="TextBox 194">
                  <a:extLst>
                    <a:ext uri="{FF2B5EF4-FFF2-40B4-BE49-F238E27FC236}">
                      <a16:creationId xmlns:a16="http://schemas.microsoft.com/office/drawing/2014/main" id="{8797AF76-C943-47D2-9574-1CEC66CF363A}"/>
                    </a:ext>
                  </a:extLst>
                </p:cNvPr>
                <p:cNvSpPr txBox="1"/>
                <p:nvPr/>
              </p:nvSpPr>
              <p:spPr>
                <a:xfrm>
                  <a:off x="4463413" y="6134018"/>
                  <a:ext cx="63597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burn</a:t>
                  </a:r>
                </a:p>
              </p:txBody>
            </p:sp>
          </p:grpSp>
          <p:grpSp>
            <p:nvGrpSpPr>
              <p:cNvPr id="167" name="Group 166">
                <a:extLst>
                  <a:ext uri="{FF2B5EF4-FFF2-40B4-BE49-F238E27FC236}">
                    <a16:creationId xmlns:a16="http://schemas.microsoft.com/office/drawing/2014/main" id="{057BCF3B-559F-4637-B40B-E52CDF56B794}"/>
                  </a:ext>
                </a:extLst>
              </p:cNvPr>
              <p:cNvGrpSpPr/>
              <p:nvPr/>
            </p:nvGrpSpPr>
            <p:grpSpPr>
              <a:xfrm>
                <a:off x="4764369" y="23230220"/>
                <a:ext cx="1155542" cy="782327"/>
                <a:chOff x="4186882" y="2950644"/>
                <a:chExt cx="1155542" cy="782327"/>
              </a:xfrm>
              <a:effectLst>
                <a:outerShdw blurRad="50800" dist="38100" dir="2700000" algn="tl" rotWithShape="0">
                  <a:prstClr val="black">
                    <a:alpha val="40000"/>
                  </a:prstClr>
                </a:outerShdw>
              </a:effectLst>
            </p:grpSpPr>
            <p:pic>
              <p:nvPicPr>
                <p:cNvPr id="192" name="Picture 191" descr="A red and blue checkered surface&#10;&#10;Description automatically generated with low confidence">
                  <a:extLst>
                    <a:ext uri="{FF2B5EF4-FFF2-40B4-BE49-F238E27FC236}">
                      <a16:creationId xmlns:a16="http://schemas.microsoft.com/office/drawing/2014/main" id="{AE040F56-E306-429B-A3EE-07734E1F0FEB}"/>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246226" y="2950644"/>
                  <a:ext cx="783157" cy="731520"/>
                </a:xfrm>
                <a:prstGeom prst="rect">
                  <a:avLst/>
                </a:prstGeom>
                <a:ln>
                  <a:solidFill>
                    <a:schemeClr val="tx1"/>
                  </a:solidFill>
                </a:ln>
              </p:spPr>
            </p:pic>
            <p:sp>
              <p:nvSpPr>
                <p:cNvPr id="193" name="TextBox 192">
                  <a:extLst>
                    <a:ext uri="{FF2B5EF4-FFF2-40B4-BE49-F238E27FC236}">
                      <a16:creationId xmlns:a16="http://schemas.microsoft.com/office/drawing/2014/main" id="{D6659971-5745-456F-8619-4AF99B9B35F1}"/>
                    </a:ext>
                  </a:extLst>
                </p:cNvPr>
                <p:cNvSpPr txBox="1"/>
                <p:nvPr/>
              </p:nvSpPr>
              <p:spPr>
                <a:xfrm>
                  <a:off x="4186882" y="3394417"/>
                  <a:ext cx="11555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err="1">
                      <a:highlight>
                        <a:srgbClr val="C0C0C0"/>
                      </a:highlight>
                      <a:latin typeface="Century Gothic" panose="020B0502020202020204" pitchFamily="34" charset="0"/>
                      <a:cs typeface="Calibri"/>
                    </a:rPr>
                    <a:t>ssm</a:t>
                  </a:r>
                  <a:endParaRPr lang="en-US" sz="1600" b="1">
                    <a:highlight>
                      <a:srgbClr val="C0C0C0"/>
                    </a:highlight>
                    <a:latin typeface="Century Gothic" panose="020B0502020202020204" pitchFamily="34" charset="0"/>
                    <a:cs typeface="Calibri"/>
                  </a:endParaRPr>
                </a:p>
              </p:txBody>
            </p:sp>
          </p:grpSp>
          <p:grpSp>
            <p:nvGrpSpPr>
              <p:cNvPr id="168" name="Group 167">
                <a:extLst>
                  <a:ext uri="{FF2B5EF4-FFF2-40B4-BE49-F238E27FC236}">
                    <a16:creationId xmlns:a16="http://schemas.microsoft.com/office/drawing/2014/main" id="{F881DE80-6EDA-4389-BC50-073F97C508CC}"/>
                  </a:ext>
                </a:extLst>
              </p:cNvPr>
              <p:cNvGrpSpPr/>
              <p:nvPr/>
            </p:nvGrpSpPr>
            <p:grpSpPr>
              <a:xfrm>
                <a:off x="4730920" y="24638272"/>
                <a:ext cx="1061526" cy="762109"/>
                <a:chOff x="4154484" y="4594082"/>
                <a:chExt cx="1061526" cy="762109"/>
              </a:xfrm>
              <a:effectLst>
                <a:outerShdw blurRad="50800" dist="38100" dir="2700000" algn="tl" rotWithShape="0">
                  <a:prstClr val="black">
                    <a:alpha val="40000"/>
                  </a:prstClr>
                </a:outerShdw>
              </a:effectLst>
            </p:grpSpPr>
            <p:pic>
              <p:nvPicPr>
                <p:cNvPr id="190" name="Picture 189" descr="A close - up of some coral&#10;&#10;Description automatically generated with low confidence">
                  <a:extLst>
                    <a:ext uri="{FF2B5EF4-FFF2-40B4-BE49-F238E27FC236}">
                      <a16:creationId xmlns:a16="http://schemas.microsoft.com/office/drawing/2014/main" id="{E0F2E9D4-FBFA-4C2C-B3A6-207DF3CE9A29}"/>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226340" y="4594082"/>
                  <a:ext cx="783157" cy="731520"/>
                </a:xfrm>
                <a:prstGeom prst="rect">
                  <a:avLst/>
                </a:prstGeom>
                <a:ln>
                  <a:solidFill>
                    <a:schemeClr val="tx1"/>
                  </a:solidFill>
                </a:ln>
              </p:spPr>
            </p:pic>
            <p:sp>
              <p:nvSpPr>
                <p:cNvPr id="191" name="TextBox 190">
                  <a:extLst>
                    <a:ext uri="{FF2B5EF4-FFF2-40B4-BE49-F238E27FC236}">
                      <a16:creationId xmlns:a16="http://schemas.microsoft.com/office/drawing/2014/main" id="{86E25215-EBE3-4A79-8C2E-9FCEBF994C0F}"/>
                    </a:ext>
                  </a:extLst>
                </p:cNvPr>
                <p:cNvSpPr txBox="1"/>
                <p:nvPr/>
              </p:nvSpPr>
              <p:spPr>
                <a:xfrm>
                  <a:off x="4154484" y="501763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err="1">
                      <a:highlight>
                        <a:srgbClr val="C0C0C0"/>
                      </a:highlight>
                      <a:latin typeface="Century Gothic" panose="020B0502020202020204" pitchFamily="34" charset="0"/>
                      <a:cs typeface="Calibri"/>
                    </a:rPr>
                    <a:t>elev</a:t>
                  </a:r>
                  <a:endParaRPr lang="en-US" sz="1600" b="1">
                    <a:highlight>
                      <a:srgbClr val="C0C0C0"/>
                    </a:highlight>
                    <a:latin typeface="Century Gothic" panose="020B0502020202020204" pitchFamily="34" charset="0"/>
                    <a:cs typeface="Calibri"/>
                  </a:endParaRPr>
                </a:p>
              </p:txBody>
            </p:sp>
          </p:grpSp>
          <p:grpSp>
            <p:nvGrpSpPr>
              <p:cNvPr id="169" name="Group 168">
                <a:extLst>
                  <a:ext uri="{FF2B5EF4-FFF2-40B4-BE49-F238E27FC236}">
                    <a16:creationId xmlns:a16="http://schemas.microsoft.com/office/drawing/2014/main" id="{F12879DE-A26A-4863-942F-2A1F94FA755A}"/>
                  </a:ext>
                </a:extLst>
              </p:cNvPr>
              <p:cNvGrpSpPr/>
              <p:nvPr/>
            </p:nvGrpSpPr>
            <p:grpSpPr>
              <a:xfrm>
                <a:off x="5087546" y="25278118"/>
                <a:ext cx="1061526" cy="769457"/>
                <a:chOff x="4576848" y="4350509"/>
                <a:chExt cx="1061526" cy="769457"/>
              </a:xfrm>
              <a:effectLst>
                <a:outerShdw blurRad="50800" dist="38100" dir="2700000" algn="tl" rotWithShape="0">
                  <a:prstClr val="black">
                    <a:alpha val="40000"/>
                  </a:prstClr>
                </a:outerShdw>
              </a:effectLst>
            </p:grpSpPr>
            <p:pic>
              <p:nvPicPr>
                <p:cNvPr id="188" name="Picture 187" descr="A picture containing tree, forest, wooded, lush&#10;&#10;Description automatically generated">
                  <a:extLst>
                    <a:ext uri="{FF2B5EF4-FFF2-40B4-BE49-F238E27FC236}">
                      <a16:creationId xmlns:a16="http://schemas.microsoft.com/office/drawing/2014/main" id="{77CA0B75-4C1E-4BD3-87CC-7615BB44EBA1}"/>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657017" y="4350509"/>
                  <a:ext cx="783157" cy="731520"/>
                </a:xfrm>
                <a:prstGeom prst="rect">
                  <a:avLst/>
                </a:prstGeom>
                <a:ln>
                  <a:solidFill>
                    <a:schemeClr val="tx1"/>
                  </a:solidFill>
                </a:ln>
              </p:spPr>
            </p:pic>
            <p:sp>
              <p:nvSpPr>
                <p:cNvPr id="189" name="TextBox 188">
                  <a:extLst>
                    <a:ext uri="{FF2B5EF4-FFF2-40B4-BE49-F238E27FC236}">
                      <a16:creationId xmlns:a16="http://schemas.microsoft.com/office/drawing/2014/main" id="{8DE79FD0-B43B-4B94-B0E1-9529A5FA5C53}"/>
                    </a:ext>
                  </a:extLst>
                </p:cNvPr>
                <p:cNvSpPr txBox="1"/>
                <p:nvPr/>
              </p:nvSpPr>
              <p:spPr>
                <a:xfrm>
                  <a:off x="4576848" y="4781412"/>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slope</a:t>
                  </a:r>
                </a:p>
              </p:txBody>
            </p:sp>
          </p:grpSp>
          <p:grpSp>
            <p:nvGrpSpPr>
              <p:cNvPr id="170" name="Group 169">
                <a:extLst>
                  <a:ext uri="{FF2B5EF4-FFF2-40B4-BE49-F238E27FC236}">
                    <a16:creationId xmlns:a16="http://schemas.microsoft.com/office/drawing/2014/main" id="{D3E4E2A7-94BA-4A34-B5B0-68EEBCD66928}"/>
                  </a:ext>
                </a:extLst>
              </p:cNvPr>
              <p:cNvGrpSpPr/>
              <p:nvPr/>
            </p:nvGrpSpPr>
            <p:grpSpPr>
              <a:xfrm>
                <a:off x="5249155" y="23724433"/>
                <a:ext cx="843705" cy="773311"/>
                <a:chOff x="5314420" y="2571278"/>
                <a:chExt cx="843705" cy="773311"/>
              </a:xfrm>
              <a:effectLst>
                <a:outerShdw blurRad="50800" dist="38100" dir="2700000" algn="tl" rotWithShape="0">
                  <a:prstClr val="black">
                    <a:alpha val="40000"/>
                  </a:prstClr>
                </a:outerShdw>
              </a:effectLst>
            </p:grpSpPr>
            <p:pic>
              <p:nvPicPr>
                <p:cNvPr id="186" name="Picture 185">
                  <a:extLst>
                    <a:ext uri="{FF2B5EF4-FFF2-40B4-BE49-F238E27FC236}">
                      <a16:creationId xmlns:a16="http://schemas.microsoft.com/office/drawing/2014/main" id="{D5721EA2-3E0B-4A5E-801D-D787FE6DAF4D}"/>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374968" y="2571278"/>
                  <a:ext cx="783157" cy="731520"/>
                </a:xfrm>
                <a:prstGeom prst="rect">
                  <a:avLst/>
                </a:prstGeom>
                <a:ln>
                  <a:solidFill>
                    <a:schemeClr val="tx1"/>
                  </a:solidFill>
                </a:ln>
              </p:spPr>
            </p:pic>
            <p:sp>
              <p:nvSpPr>
                <p:cNvPr id="187" name="TextBox 186">
                  <a:extLst>
                    <a:ext uri="{FF2B5EF4-FFF2-40B4-BE49-F238E27FC236}">
                      <a16:creationId xmlns:a16="http://schemas.microsoft.com/office/drawing/2014/main" id="{B449F26A-1809-4CA3-9336-3E4B34338FD1}"/>
                    </a:ext>
                  </a:extLst>
                </p:cNvPr>
                <p:cNvSpPr txBox="1"/>
                <p:nvPr/>
              </p:nvSpPr>
              <p:spPr>
                <a:xfrm>
                  <a:off x="5314420" y="3006035"/>
                  <a:ext cx="58705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LST</a:t>
                  </a:r>
                </a:p>
              </p:txBody>
            </p:sp>
          </p:grpSp>
          <p:grpSp>
            <p:nvGrpSpPr>
              <p:cNvPr id="171" name="Group 170">
                <a:extLst>
                  <a:ext uri="{FF2B5EF4-FFF2-40B4-BE49-F238E27FC236}">
                    <a16:creationId xmlns:a16="http://schemas.microsoft.com/office/drawing/2014/main" id="{5A721847-21A3-4D96-8F96-68946C0B7B8E}"/>
                  </a:ext>
                </a:extLst>
              </p:cNvPr>
              <p:cNvGrpSpPr/>
              <p:nvPr/>
            </p:nvGrpSpPr>
            <p:grpSpPr>
              <a:xfrm>
                <a:off x="5715114" y="23228153"/>
                <a:ext cx="841538" cy="759823"/>
                <a:chOff x="4727013" y="2666378"/>
                <a:chExt cx="841538" cy="759823"/>
              </a:xfrm>
              <a:effectLst>
                <a:outerShdw blurRad="50800" dist="38100" dir="2700000" algn="tl" rotWithShape="0">
                  <a:prstClr val="black">
                    <a:alpha val="40000"/>
                  </a:prstClr>
                </a:outerShdw>
              </a:effectLst>
            </p:grpSpPr>
            <p:pic>
              <p:nvPicPr>
                <p:cNvPr id="184" name="Picture 183" descr="A blue and white checkered background&#10;&#10;Description automatically generated with low confidence">
                  <a:extLst>
                    <a:ext uri="{FF2B5EF4-FFF2-40B4-BE49-F238E27FC236}">
                      <a16:creationId xmlns:a16="http://schemas.microsoft.com/office/drawing/2014/main" id="{50E293A3-CAD5-407F-9E46-5DE1E7494BDA}"/>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flipH="1">
                  <a:off x="4785394" y="2666378"/>
                  <a:ext cx="783157" cy="731520"/>
                </a:xfrm>
                <a:prstGeom prst="rect">
                  <a:avLst/>
                </a:prstGeom>
                <a:ln>
                  <a:solidFill>
                    <a:schemeClr val="tx1"/>
                  </a:solidFill>
                </a:ln>
              </p:spPr>
            </p:pic>
            <p:sp>
              <p:nvSpPr>
                <p:cNvPr id="185" name="TextBox 184">
                  <a:extLst>
                    <a:ext uri="{FF2B5EF4-FFF2-40B4-BE49-F238E27FC236}">
                      <a16:creationId xmlns:a16="http://schemas.microsoft.com/office/drawing/2014/main" id="{F34B8B36-7C2C-4505-A366-A01AEC65012A}"/>
                    </a:ext>
                  </a:extLst>
                </p:cNvPr>
                <p:cNvSpPr txBox="1"/>
                <p:nvPr/>
              </p:nvSpPr>
              <p:spPr>
                <a:xfrm>
                  <a:off x="4727013" y="3087647"/>
                  <a:ext cx="5139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ppt</a:t>
                  </a:r>
                </a:p>
              </p:txBody>
            </p:sp>
          </p:grpSp>
          <p:grpSp>
            <p:nvGrpSpPr>
              <p:cNvPr id="172" name="Group 171">
                <a:extLst>
                  <a:ext uri="{FF2B5EF4-FFF2-40B4-BE49-F238E27FC236}">
                    <a16:creationId xmlns:a16="http://schemas.microsoft.com/office/drawing/2014/main" id="{8494DA34-66B3-4193-B6AF-F8042B4E9DE1}"/>
                  </a:ext>
                </a:extLst>
              </p:cNvPr>
              <p:cNvGrpSpPr/>
              <p:nvPr/>
            </p:nvGrpSpPr>
            <p:grpSpPr>
              <a:xfrm>
                <a:off x="5981756" y="25278118"/>
                <a:ext cx="1061526" cy="768746"/>
                <a:chOff x="5408256" y="3863365"/>
                <a:chExt cx="1061526" cy="768746"/>
              </a:xfrm>
              <a:effectLst>
                <a:outerShdw blurRad="50800" dist="38100" dir="2700000" algn="tl" rotWithShape="0">
                  <a:prstClr val="black">
                    <a:alpha val="40000"/>
                  </a:prstClr>
                </a:outerShdw>
              </a:effectLst>
            </p:grpSpPr>
            <p:pic>
              <p:nvPicPr>
                <p:cNvPr id="182" name="Picture 181" descr="A picture containing fabric&#10;&#10;Description automatically generated">
                  <a:extLst>
                    <a:ext uri="{FF2B5EF4-FFF2-40B4-BE49-F238E27FC236}">
                      <a16:creationId xmlns:a16="http://schemas.microsoft.com/office/drawing/2014/main" id="{2970B1D5-01FA-48A7-AB49-1A99F4618A4A}"/>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5471873" y="3863365"/>
                  <a:ext cx="783157" cy="731520"/>
                </a:xfrm>
                <a:prstGeom prst="rect">
                  <a:avLst/>
                </a:prstGeom>
                <a:ln>
                  <a:solidFill>
                    <a:schemeClr val="tx1"/>
                  </a:solidFill>
                </a:ln>
              </p:spPr>
            </p:pic>
            <p:sp>
              <p:nvSpPr>
                <p:cNvPr id="183" name="TextBox 182">
                  <a:extLst>
                    <a:ext uri="{FF2B5EF4-FFF2-40B4-BE49-F238E27FC236}">
                      <a16:creationId xmlns:a16="http://schemas.microsoft.com/office/drawing/2014/main" id="{4B71ED9B-9E0B-43BD-A930-1FFF1989F14E}"/>
                    </a:ext>
                  </a:extLst>
                </p:cNvPr>
                <p:cNvSpPr txBox="1"/>
                <p:nvPr/>
              </p:nvSpPr>
              <p:spPr>
                <a:xfrm>
                  <a:off x="5408256" y="429355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HAND</a:t>
                  </a:r>
                </a:p>
              </p:txBody>
            </p:sp>
          </p:grpSp>
          <p:grpSp>
            <p:nvGrpSpPr>
              <p:cNvPr id="173" name="Group 172">
                <a:extLst>
                  <a:ext uri="{FF2B5EF4-FFF2-40B4-BE49-F238E27FC236}">
                    <a16:creationId xmlns:a16="http://schemas.microsoft.com/office/drawing/2014/main" id="{B76F2D7B-4707-4CFA-9CD0-8B9AF109B89F}"/>
                  </a:ext>
                </a:extLst>
              </p:cNvPr>
              <p:cNvGrpSpPr/>
              <p:nvPr/>
            </p:nvGrpSpPr>
            <p:grpSpPr>
              <a:xfrm>
                <a:off x="5634458" y="24638272"/>
                <a:ext cx="1061526" cy="772378"/>
                <a:chOff x="4940083" y="4106937"/>
                <a:chExt cx="1061526" cy="772378"/>
              </a:xfrm>
              <a:effectLst>
                <a:outerShdw blurRad="50800" dist="38100" dir="2700000" algn="tl" rotWithShape="0">
                  <a:prstClr val="black">
                    <a:alpha val="40000"/>
                  </a:prstClr>
                </a:outerShdw>
              </a:effectLst>
            </p:grpSpPr>
            <p:pic>
              <p:nvPicPr>
                <p:cNvPr id="180" name="Picture 179" descr="Background pattern&#10;&#10;Description automatically generated">
                  <a:extLst>
                    <a:ext uri="{FF2B5EF4-FFF2-40B4-BE49-F238E27FC236}">
                      <a16:creationId xmlns:a16="http://schemas.microsoft.com/office/drawing/2014/main" id="{A9E4CF06-F599-49C0-B746-2391A275268B}"/>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5006048" y="4106937"/>
                  <a:ext cx="785499" cy="731520"/>
                </a:xfrm>
                <a:prstGeom prst="rect">
                  <a:avLst/>
                </a:prstGeom>
                <a:ln>
                  <a:solidFill>
                    <a:schemeClr val="tx1"/>
                  </a:solidFill>
                </a:ln>
              </p:spPr>
            </p:pic>
            <p:sp>
              <p:nvSpPr>
                <p:cNvPr id="181" name="TextBox 180">
                  <a:extLst>
                    <a:ext uri="{FF2B5EF4-FFF2-40B4-BE49-F238E27FC236}">
                      <a16:creationId xmlns:a16="http://schemas.microsoft.com/office/drawing/2014/main" id="{99F13369-35B2-479C-B78A-607ECF3F6607}"/>
                    </a:ext>
                  </a:extLst>
                </p:cNvPr>
                <p:cNvSpPr txBox="1"/>
                <p:nvPr/>
              </p:nvSpPr>
              <p:spPr>
                <a:xfrm>
                  <a:off x="4940083" y="454076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aspect</a:t>
                  </a:r>
                </a:p>
              </p:txBody>
            </p:sp>
          </p:grpSp>
          <p:grpSp>
            <p:nvGrpSpPr>
              <p:cNvPr id="174" name="Group 173">
                <a:extLst>
                  <a:ext uri="{FF2B5EF4-FFF2-40B4-BE49-F238E27FC236}">
                    <a16:creationId xmlns:a16="http://schemas.microsoft.com/office/drawing/2014/main" id="{64417ADF-E5CB-4FC9-8E70-1F3A47F6D665}"/>
                  </a:ext>
                </a:extLst>
              </p:cNvPr>
              <p:cNvGrpSpPr/>
              <p:nvPr/>
            </p:nvGrpSpPr>
            <p:grpSpPr>
              <a:xfrm>
                <a:off x="5599688" y="26159014"/>
                <a:ext cx="1061526" cy="767813"/>
                <a:chOff x="5184950" y="5510882"/>
                <a:chExt cx="1061526" cy="767813"/>
              </a:xfrm>
              <a:effectLst>
                <a:outerShdw blurRad="50800" dist="38100" dir="2700000" algn="tl" rotWithShape="0">
                  <a:prstClr val="black">
                    <a:alpha val="40000"/>
                  </a:prstClr>
                </a:outerShdw>
              </a:effectLst>
            </p:grpSpPr>
            <p:pic>
              <p:nvPicPr>
                <p:cNvPr id="178" name="Picture 177" descr="A close up of a plant&#10;&#10;Description automatically generated with low confidence">
                  <a:extLst>
                    <a:ext uri="{FF2B5EF4-FFF2-40B4-BE49-F238E27FC236}">
                      <a16:creationId xmlns:a16="http://schemas.microsoft.com/office/drawing/2014/main" id="{383CA131-B8B2-40EE-8ED9-D943EC275E3E}"/>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5260699" y="5510882"/>
                  <a:ext cx="783157" cy="731520"/>
                </a:xfrm>
                <a:prstGeom prst="rect">
                  <a:avLst/>
                </a:prstGeom>
                <a:ln>
                  <a:solidFill>
                    <a:schemeClr val="tx1"/>
                  </a:solidFill>
                </a:ln>
              </p:spPr>
            </p:pic>
            <p:sp>
              <p:nvSpPr>
                <p:cNvPr id="179" name="TextBox 178">
                  <a:extLst>
                    <a:ext uri="{FF2B5EF4-FFF2-40B4-BE49-F238E27FC236}">
                      <a16:creationId xmlns:a16="http://schemas.microsoft.com/office/drawing/2014/main" id="{C59718A6-CA86-4C0E-A91F-689325C40235}"/>
                    </a:ext>
                  </a:extLst>
                </p:cNvPr>
                <p:cNvSpPr txBox="1"/>
                <p:nvPr/>
              </p:nvSpPr>
              <p:spPr>
                <a:xfrm>
                  <a:off x="5184950" y="594014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NDVI</a:t>
                  </a:r>
                </a:p>
              </p:txBody>
            </p:sp>
          </p:grpSp>
          <p:cxnSp>
            <p:nvCxnSpPr>
              <p:cNvPr id="175" name="Straight Connector 174">
                <a:extLst>
                  <a:ext uri="{FF2B5EF4-FFF2-40B4-BE49-F238E27FC236}">
                    <a16:creationId xmlns:a16="http://schemas.microsoft.com/office/drawing/2014/main" id="{C5C04EAB-ECBA-43A2-BA18-222EAC939136}"/>
                  </a:ext>
                </a:extLst>
              </p:cNvPr>
              <p:cNvCxnSpPr/>
              <p:nvPr/>
            </p:nvCxnSpPr>
            <p:spPr>
              <a:xfrm>
                <a:off x="4803557" y="23142993"/>
                <a:ext cx="3783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AB92F4C2-1357-40E0-BFBD-C151648B921C}"/>
                  </a:ext>
                </a:extLst>
              </p:cNvPr>
              <p:cNvCxnSpPr/>
              <p:nvPr/>
            </p:nvCxnSpPr>
            <p:spPr>
              <a:xfrm>
                <a:off x="4803557" y="24526785"/>
                <a:ext cx="3783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61A7D2C2-9F78-48EB-B7E8-3A653266BCD8}"/>
                  </a:ext>
                </a:extLst>
              </p:cNvPr>
              <p:cNvCxnSpPr/>
              <p:nvPr/>
            </p:nvCxnSpPr>
            <p:spPr>
              <a:xfrm>
                <a:off x="4770178" y="26077482"/>
                <a:ext cx="3783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5A1E51ED-FD92-4E9C-86EA-AC3F5C246E66}"/>
                </a:ext>
              </a:extLst>
            </p:cNvPr>
            <p:cNvGrpSpPr/>
            <p:nvPr/>
          </p:nvGrpSpPr>
          <p:grpSpPr>
            <a:xfrm>
              <a:off x="1097981" y="21757013"/>
              <a:ext cx="3319272" cy="5810012"/>
              <a:chOff x="1124586" y="21757013"/>
              <a:chExt cx="3319272" cy="5810012"/>
            </a:xfrm>
          </p:grpSpPr>
          <p:sp>
            <p:nvSpPr>
              <p:cNvPr id="148" name="Rounded Rectangle 153">
                <a:extLst>
                  <a:ext uri="{FF2B5EF4-FFF2-40B4-BE49-F238E27FC236}">
                    <a16:creationId xmlns:a16="http://schemas.microsoft.com/office/drawing/2014/main" id="{86510F97-DA27-44EE-92BB-B0669FE77CA1}"/>
                  </a:ext>
                </a:extLst>
              </p:cNvPr>
              <p:cNvSpPr/>
              <p:nvPr/>
            </p:nvSpPr>
            <p:spPr>
              <a:xfrm>
                <a:off x="1124586" y="22080625"/>
                <a:ext cx="3319272" cy="5486400"/>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rapezoid 148">
                <a:extLst>
                  <a:ext uri="{FF2B5EF4-FFF2-40B4-BE49-F238E27FC236}">
                    <a16:creationId xmlns:a16="http://schemas.microsoft.com/office/drawing/2014/main" id="{D4B901C1-E2FD-4E73-B961-0ABBFF3A9F2F}"/>
                  </a:ext>
                </a:extLst>
              </p:cNvPr>
              <p:cNvSpPr/>
              <p:nvPr/>
            </p:nvSpPr>
            <p:spPr>
              <a:xfrm>
                <a:off x="1346200" y="21757013"/>
                <a:ext cx="2955556"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150" name="TextBox 149">
                <a:extLst>
                  <a:ext uri="{FF2B5EF4-FFF2-40B4-BE49-F238E27FC236}">
                    <a16:creationId xmlns:a16="http://schemas.microsoft.com/office/drawing/2014/main" id="{7243DBB6-5BA5-406A-991E-EAC9B75872A9}"/>
                  </a:ext>
                </a:extLst>
              </p:cNvPr>
              <p:cNvSpPr txBox="1"/>
              <p:nvPr/>
            </p:nvSpPr>
            <p:spPr>
              <a:xfrm>
                <a:off x="1660146" y="21820084"/>
                <a:ext cx="2343568" cy="400110"/>
              </a:xfrm>
              <a:prstGeom prst="rect">
                <a:avLst/>
              </a:prstGeom>
              <a:noFill/>
              <a:ln>
                <a:noFill/>
              </a:ln>
            </p:spPr>
            <p:txBody>
              <a:bodyPr wrap="square" lIns="91440" tIns="45720" rIns="91440" bIns="45720" rtlCol="0" anchor="t">
                <a:spAutoFit/>
              </a:bodyPr>
              <a:lstStyle/>
              <a:p>
                <a:pPr algn="ctr"/>
                <a:r>
                  <a:rPr lang="en-US" sz="2000" b="1">
                    <a:solidFill>
                      <a:schemeClr val="tx1">
                        <a:lumMod val="75000"/>
                        <a:lumOff val="25000"/>
                      </a:schemeClr>
                    </a:solidFill>
                    <a:latin typeface="Century Gothic"/>
                  </a:rPr>
                  <a:t>Occurrence data</a:t>
                </a:r>
              </a:p>
            </p:txBody>
          </p:sp>
          <p:pic>
            <p:nvPicPr>
              <p:cNvPr id="151" name="Picture 150" descr="A picture containing text&#10;&#10;Description automatically generated">
                <a:extLst>
                  <a:ext uri="{FF2B5EF4-FFF2-40B4-BE49-F238E27FC236}">
                    <a16:creationId xmlns:a16="http://schemas.microsoft.com/office/drawing/2014/main" id="{65B3991D-BD83-4710-AAEF-38C0CA671089}"/>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348994" y="23454528"/>
                <a:ext cx="2870457" cy="1695010"/>
              </a:xfrm>
              <a:prstGeom prst="rect">
                <a:avLst/>
              </a:prstGeom>
              <a:ln>
                <a:solidFill>
                  <a:schemeClr val="tx1"/>
                </a:solidFill>
              </a:ln>
              <a:effectLst>
                <a:outerShdw blurRad="50800" dist="38100" dir="2700000" algn="tl" rotWithShape="0">
                  <a:prstClr val="black">
                    <a:alpha val="40000"/>
                  </a:prstClr>
                </a:outerShdw>
              </a:effectLst>
            </p:spPr>
          </p:pic>
          <p:grpSp>
            <p:nvGrpSpPr>
              <p:cNvPr id="152" name="Group 151">
                <a:extLst>
                  <a:ext uri="{FF2B5EF4-FFF2-40B4-BE49-F238E27FC236}">
                    <a16:creationId xmlns:a16="http://schemas.microsoft.com/office/drawing/2014/main" id="{7C16CB14-D5C2-4D0E-B9B3-5D1A113152E3}"/>
                  </a:ext>
                </a:extLst>
              </p:cNvPr>
              <p:cNvGrpSpPr/>
              <p:nvPr/>
            </p:nvGrpSpPr>
            <p:grpSpPr>
              <a:xfrm>
                <a:off x="1186260" y="25473150"/>
                <a:ext cx="3227173" cy="548640"/>
                <a:chOff x="1120464" y="25427056"/>
                <a:chExt cx="3227173" cy="548640"/>
              </a:xfrm>
            </p:grpSpPr>
            <p:sp>
              <p:nvSpPr>
                <p:cNvPr id="154" name="Google Shape;514;p72">
                  <a:extLst>
                    <a:ext uri="{FF2B5EF4-FFF2-40B4-BE49-F238E27FC236}">
                      <a16:creationId xmlns:a16="http://schemas.microsoft.com/office/drawing/2014/main" id="{1AD4A84B-28A7-476A-B1AB-C458546E6719}"/>
                    </a:ext>
                  </a:extLst>
                </p:cNvPr>
                <p:cNvSpPr/>
                <p:nvPr/>
              </p:nvSpPr>
              <p:spPr>
                <a:xfrm>
                  <a:off x="1144595" y="25427056"/>
                  <a:ext cx="3178910"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155" name="TextBox 154">
                  <a:extLst>
                    <a:ext uri="{FF2B5EF4-FFF2-40B4-BE49-F238E27FC236}">
                      <a16:creationId xmlns:a16="http://schemas.microsoft.com/office/drawing/2014/main" id="{23A5B0D6-09CE-4907-A2F3-DC61A8B03433}"/>
                    </a:ext>
                  </a:extLst>
                </p:cNvPr>
                <p:cNvSpPr txBox="1"/>
                <p:nvPr/>
              </p:nvSpPr>
              <p:spPr>
                <a:xfrm>
                  <a:off x="1120464" y="25509016"/>
                  <a:ext cx="3227173" cy="384721"/>
                </a:xfrm>
                <a:prstGeom prst="rect">
                  <a:avLst/>
                </a:prstGeom>
                <a:noFill/>
                <a:ln>
                  <a:noFill/>
                </a:ln>
              </p:spPr>
              <p:txBody>
                <a:bodyPr wrap="square" rtlCol="0" anchor="t">
                  <a:spAutoFit/>
                </a:bodyPr>
                <a:lstStyle/>
                <a:p>
                  <a:r>
                    <a:rPr lang="en-US" sz="1900">
                      <a:solidFill>
                        <a:schemeClr val="bg1"/>
                      </a:solidFill>
                      <a:latin typeface="Century Gothic"/>
                    </a:rPr>
                    <a:t>Species occurrence data</a:t>
                  </a:r>
                </a:p>
              </p:txBody>
            </p:sp>
          </p:grpSp>
          <p:sp>
            <p:nvSpPr>
              <p:cNvPr id="153" name="TextBox 152">
                <a:extLst>
                  <a:ext uri="{FF2B5EF4-FFF2-40B4-BE49-F238E27FC236}">
                    <a16:creationId xmlns:a16="http://schemas.microsoft.com/office/drawing/2014/main" id="{C39E3F32-261B-4B2C-8BCA-CF82A79CB0B4}"/>
                  </a:ext>
                </a:extLst>
              </p:cNvPr>
              <p:cNvSpPr txBox="1"/>
              <p:nvPr/>
            </p:nvSpPr>
            <p:spPr>
              <a:xfrm>
                <a:off x="1583868" y="24829790"/>
                <a:ext cx="2849032" cy="338554"/>
              </a:xfrm>
              <a:prstGeom prst="rect">
                <a:avLst/>
              </a:prstGeom>
              <a:noFill/>
              <a:ln>
                <a:noFill/>
              </a:ln>
            </p:spPr>
            <p:txBody>
              <a:bodyPr wrap="square" rtlCol="0" anchor="t">
                <a:spAutoFit/>
              </a:bodyPr>
              <a:lstStyle/>
              <a:p>
                <a:r>
                  <a:rPr lang="en-US" sz="1600">
                    <a:solidFill>
                      <a:schemeClr val="bg1"/>
                    </a:solidFill>
                    <a:latin typeface="Century Gothic"/>
                  </a:rPr>
                  <a:t>Image Credit: N. Richards</a:t>
                </a:r>
              </a:p>
            </p:txBody>
          </p:sp>
        </p:grpSp>
      </p:grpSp>
      <p:sp>
        <p:nvSpPr>
          <p:cNvPr id="219" name="Text Placeholder 16">
            <a:extLst>
              <a:ext uri="{FF2B5EF4-FFF2-40B4-BE49-F238E27FC236}">
                <a16:creationId xmlns:a16="http://schemas.microsoft.com/office/drawing/2014/main" id="{A1775637-24AA-488D-B1A7-6EA9CC9DF61B}"/>
              </a:ext>
            </a:extLst>
          </p:cNvPr>
          <p:cNvSpPr txBox="1">
            <a:spLocks/>
          </p:cNvSpPr>
          <p:nvPr/>
        </p:nvSpPr>
        <p:spPr>
          <a:xfrm>
            <a:off x="914399" y="27572181"/>
            <a:ext cx="11508326" cy="897808"/>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000" i="1">
                <a:solidFill>
                  <a:schemeClr val="tx1">
                    <a:lumMod val="75000"/>
                    <a:lumOff val="25000"/>
                  </a:schemeClr>
                </a:solidFill>
                <a:latin typeface="Garamond"/>
              </a:rPr>
              <a:t>Figure 2. Workflow for current habitat suitability models. Predictors defined  as follows: NLCD- National Land Cover Database, LST- Land Surface Temperature, NDVI-  Normalized Difference Vegetation Index , SSM- Surface Soil Moisture</a:t>
            </a:r>
          </a:p>
        </p:txBody>
      </p:sp>
      <p:sp>
        <p:nvSpPr>
          <p:cNvPr id="220" name="Text Placeholder 16">
            <a:extLst>
              <a:ext uri="{FF2B5EF4-FFF2-40B4-BE49-F238E27FC236}">
                <a16:creationId xmlns:a16="http://schemas.microsoft.com/office/drawing/2014/main" id="{07D7086C-4F63-4819-B5C9-B0D6EC9A90BC}"/>
              </a:ext>
            </a:extLst>
          </p:cNvPr>
          <p:cNvSpPr txBox="1">
            <a:spLocks/>
          </p:cNvSpPr>
          <p:nvPr/>
        </p:nvSpPr>
        <p:spPr>
          <a:xfrm>
            <a:off x="2701694" y="20954665"/>
            <a:ext cx="8302866" cy="731520"/>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2000" i="1">
                <a:solidFill>
                  <a:schemeClr val="tx1">
                    <a:lumMod val="75000"/>
                    <a:lumOff val="25000"/>
                  </a:schemeClr>
                </a:solidFill>
                <a:latin typeface="Garamond"/>
              </a:rPr>
              <a:t>Figure 1. General project workflow. GBIF stands for Global Biodiversity Information Facility. </a:t>
            </a:r>
          </a:p>
        </p:txBody>
      </p:sp>
      <p:sp>
        <p:nvSpPr>
          <p:cNvPr id="221" name="Text Placeholder 16">
            <a:extLst>
              <a:ext uri="{FF2B5EF4-FFF2-40B4-BE49-F238E27FC236}">
                <a16:creationId xmlns:a16="http://schemas.microsoft.com/office/drawing/2014/main" id="{388B26CD-74F0-4B82-A01D-2BED1054794F}"/>
              </a:ext>
            </a:extLst>
          </p:cNvPr>
          <p:cNvSpPr txBox="1">
            <a:spLocks/>
          </p:cNvSpPr>
          <p:nvPr/>
        </p:nvSpPr>
        <p:spPr>
          <a:xfrm>
            <a:off x="2679000" y="34127443"/>
            <a:ext cx="6991113" cy="533161"/>
          </a:xfrm>
          <a:prstGeom prst="rect">
            <a:avLst/>
          </a:prstGeom>
        </p:spPr>
        <p:txBody>
          <a:bodyPr wrap="square"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2000" i="1" dirty="0">
                <a:solidFill>
                  <a:schemeClr val="tx1">
                    <a:lumMod val="75000"/>
                    <a:lumOff val="25000"/>
                  </a:schemeClr>
                </a:solidFill>
                <a:latin typeface="Garamond" panose="02020404030301010803" pitchFamily="18" charset="0"/>
              </a:rPr>
              <a:t>Fig. 3. A depiction of the 200km</a:t>
            </a:r>
            <a:r>
              <a:rPr lang="en-US" sz="2000" i="1" baseline="30000" dirty="0">
                <a:solidFill>
                  <a:schemeClr val="tx1">
                    <a:lumMod val="75000"/>
                    <a:lumOff val="25000"/>
                  </a:schemeClr>
                </a:solidFill>
                <a:latin typeface="Garamond" panose="02020404030301010803" pitchFamily="18" charset="0"/>
              </a:rPr>
              <a:t>2</a:t>
            </a:r>
            <a:r>
              <a:rPr lang="en-US" sz="2000" i="1" dirty="0">
                <a:solidFill>
                  <a:schemeClr val="tx1">
                    <a:lumMod val="75000"/>
                    <a:lumOff val="25000"/>
                  </a:schemeClr>
                </a:solidFill>
                <a:latin typeface="Garamond" panose="02020404030301010803" pitchFamily="18" charset="0"/>
              </a:rPr>
              <a:t> study area centered on Missoula, Montana.</a:t>
            </a:r>
          </a:p>
        </p:txBody>
      </p:sp>
      <p:grpSp>
        <p:nvGrpSpPr>
          <p:cNvPr id="222" name="Group 221">
            <a:extLst>
              <a:ext uri="{FF2B5EF4-FFF2-40B4-BE49-F238E27FC236}">
                <a16:creationId xmlns:a16="http://schemas.microsoft.com/office/drawing/2014/main" id="{D1402129-54A3-4CA4-867F-B099C3365473}"/>
              </a:ext>
            </a:extLst>
          </p:cNvPr>
          <p:cNvGrpSpPr/>
          <p:nvPr/>
        </p:nvGrpSpPr>
        <p:grpSpPr>
          <a:xfrm>
            <a:off x="16372994" y="19347105"/>
            <a:ext cx="4738582" cy="1961079"/>
            <a:chOff x="16893935" y="19273953"/>
            <a:chExt cx="4738582" cy="1961079"/>
          </a:xfrm>
        </p:grpSpPr>
        <p:grpSp>
          <p:nvGrpSpPr>
            <p:cNvPr id="223" name="Group 222">
              <a:extLst>
                <a:ext uri="{FF2B5EF4-FFF2-40B4-BE49-F238E27FC236}">
                  <a16:creationId xmlns:a16="http://schemas.microsoft.com/office/drawing/2014/main" id="{720910F9-F489-4F25-A34A-325AF71E1F3D}"/>
                </a:ext>
              </a:extLst>
            </p:cNvPr>
            <p:cNvGrpSpPr/>
            <p:nvPr/>
          </p:nvGrpSpPr>
          <p:grpSpPr>
            <a:xfrm>
              <a:off x="16893935" y="19273953"/>
              <a:ext cx="4738582" cy="1961079"/>
              <a:chOff x="13645837" y="19234224"/>
              <a:chExt cx="4738582" cy="1961079"/>
            </a:xfrm>
          </p:grpSpPr>
          <p:sp>
            <p:nvSpPr>
              <p:cNvPr id="225" name="Rectangle 224">
                <a:extLst>
                  <a:ext uri="{FF2B5EF4-FFF2-40B4-BE49-F238E27FC236}">
                    <a16:creationId xmlns:a16="http://schemas.microsoft.com/office/drawing/2014/main" id="{BAEE9AA6-0919-4BCB-9D5C-BF5A15744FFC}"/>
                  </a:ext>
                </a:extLst>
              </p:cNvPr>
              <p:cNvSpPr/>
              <p:nvPr/>
            </p:nvSpPr>
            <p:spPr>
              <a:xfrm>
                <a:off x="13645837" y="19234224"/>
                <a:ext cx="4738582" cy="19562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6" name="Graphic 225" descr="Marker with solid fill">
                <a:extLst>
                  <a:ext uri="{FF2B5EF4-FFF2-40B4-BE49-F238E27FC236}">
                    <a16:creationId xmlns:a16="http://schemas.microsoft.com/office/drawing/2014/main" id="{7F113E78-E16E-4E82-A94F-6B5BB96D518A}"/>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3645837" y="19259395"/>
                <a:ext cx="338958" cy="338958"/>
              </a:xfrm>
              <a:prstGeom prst="rect">
                <a:avLst/>
              </a:prstGeom>
            </p:spPr>
          </p:pic>
          <p:sp>
            <p:nvSpPr>
              <p:cNvPr id="227" name="TextBox 226">
                <a:extLst>
                  <a:ext uri="{FF2B5EF4-FFF2-40B4-BE49-F238E27FC236}">
                    <a16:creationId xmlns:a16="http://schemas.microsoft.com/office/drawing/2014/main" id="{EB1CFF00-37DC-48FE-A688-55C1363D3BB6}"/>
                  </a:ext>
                </a:extLst>
              </p:cNvPr>
              <p:cNvSpPr txBox="1"/>
              <p:nvPr/>
            </p:nvSpPr>
            <p:spPr>
              <a:xfrm>
                <a:off x="13883957" y="19294396"/>
                <a:ext cx="207445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Points of Interest</a:t>
                </a:r>
              </a:p>
            </p:txBody>
          </p:sp>
          <p:pic>
            <p:nvPicPr>
              <p:cNvPr id="228" name="Graphic 227" descr="Marker with solid fill">
                <a:extLst>
                  <a:ext uri="{FF2B5EF4-FFF2-40B4-BE49-F238E27FC236}">
                    <a16:creationId xmlns:a16="http://schemas.microsoft.com/office/drawing/2014/main" id="{47486503-B1C9-4926-8141-F7AA5D006067}"/>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13645837" y="19594885"/>
                <a:ext cx="338958" cy="338958"/>
              </a:xfrm>
              <a:prstGeom prst="rect">
                <a:avLst/>
              </a:prstGeom>
            </p:spPr>
          </p:pic>
          <p:sp>
            <p:nvSpPr>
              <p:cNvPr id="229" name="TextBox 228">
                <a:extLst>
                  <a:ext uri="{FF2B5EF4-FFF2-40B4-BE49-F238E27FC236}">
                    <a16:creationId xmlns:a16="http://schemas.microsoft.com/office/drawing/2014/main" id="{465564A8-86B8-483A-8EB2-6C3ED634B46C}"/>
                  </a:ext>
                </a:extLst>
              </p:cNvPr>
              <p:cNvSpPr txBox="1"/>
              <p:nvPr/>
            </p:nvSpPr>
            <p:spPr>
              <a:xfrm>
                <a:off x="13883957" y="19564090"/>
                <a:ext cx="2258260"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GBIF Otter  Presence</a:t>
                </a:r>
              </a:p>
            </p:txBody>
          </p:sp>
          <p:sp>
            <p:nvSpPr>
              <p:cNvPr id="230" name="TextBox 229">
                <a:extLst>
                  <a:ext uri="{FF2B5EF4-FFF2-40B4-BE49-F238E27FC236}">
                    <a16:creationId xmlns:a16="http://schemas.microsoft.com/office/drawing/2014/main" id="{A0968720-B8E7-416B-B578-116BE38D3B1C}"/>
                  </a:ext>
                </a:extLst>
              </p:cNvPr>
              <p:cNvSpPr txBox="1"/>
              <p:nvPr/>
            </p:nvSpPr>
            <p:spPr>
              <a:xfrm>
                <a:off x="16338880" y="19281290"/>
                <a:ext cx="1987963" cy="338554"/>
              </a:xfrm>
              <a:prstGeom prst="rect">
                <a:avLst/>
              </a:prstGeom>
              <a:noFill/>
            </p:spPr>
            <p:txBody>
              <a:bodyPr wrap="square" rtlCol="0">
                <a:spAutoFit/>
              </a:bodyPr>
              <a:lstStyle/>
              <a:p>
                <a:r>
                  <a:rPr lang="en-US" sz="1600" b="1">
                    <a:solidFill>
                      <a:schemeClr val="tx1">
                        <a:lumMod val="75000"/>
                        <a:lumOff val="25000"/>
                      </a:schemeClr>
                    </a:solidFill>
                    <a:latin typeface="Century Gothic" panose="020B0502020202020204" pitchFamily="34" charset="0"/>
                  </a:rPr>
                  <a:t>Habitat Suitability</a:t>
                </a:r>
              </a:p>
            </p:txBody>
          </p:sp>
          <p:sp>
            <p:nvSpPr>
              <p:cNvPr id="231" name="Rectangle 230">
                <a:extLst>
                  <a:ext uri="{FF2B5EF4-FFF2-40B4-BE49-F238E27FC236}">
                    <a16:creationId xmlns:a16="http://schemas.microsoft.com/office/drawing/2014/main" id="{F95ABC6B-17A3-421A-8153-E5C1E84F4C67}"/>
                  </a:ext>
                </a:extLst>
              </p:cNvPr>
              <p:cNvSpPr/>
              <p:nvPr/>
            </p:nvSpPr>
            <p:spPr>
              <a:xfrm>
                <a:off x="16758133" y="19674447"/>
                <a:ext cx="268083" cy="11298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2323AD57-72F3-4C63-85A6-76BEA6BEFB2C}"/>
                  </a:ext>
                </a:extLst>
              </p:cNvPr>
              <p:cNvSpPr/>
              <p:nvPr/>
            </p:nvSpPr>
            <p:spPr>
              <a:xfrm>
                <a:off x="16758133" y="19891968"/>
                <a:ext cx="268083" cy="11298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A1AB0BAA-3E8A-45F1-907E-CEAEBC28361C}"/>
                  </a:ext>
                </a:extLst>
              </p:cNvPr>
              <p:cNvSpPr/>
              <p:nvPr/>
            </p:nvSpPr>
            <p:spPr>
              <a:xfrm>
                <a:off x="16758133" y="20109489"/>
                <a:ext cx="268083" cy="112986"/>
              </a:xfrm>
              <a:prstGeom prst="rect">
                <a:avLst/>
              </a:prstGeom>
              <a:solidFill>
                <a:srgbClr val="6CF8FC"/>
              </a:solidFill>
              <a:ln>
                <a:solidFill>
                  <a:srgbClr val="6CF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06E1281F-C5CF-4F23-A11F-F9FACEFF704F}"/>
                  </a:ext>
                </a:extLst>
              </p:cNvPr>
              <p:cNvSpPr/>
              <p:nvPr/>
            </p:nvSpPr>
            <p:spPr>
              <a:xfrm>
                <a:off x="16758133" y="20327011"/>
                <a:ext cx="268083" cy="112986"/>
              </a:xfrm>
              <a:prstGeom prst="rect">
                <a:avLst/>
              </a:prstGeom>
              <a:solidFill>
                <a:srgbClr val="FF0000"/>
              </a:solidFill>
              <a:ln>
                <a:solidFill>
                  <a:srgbClr val="EE4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TextBox 234">
                <a:extLst>
                  <a:ext uri="{FF2B5EF4-FFF2-40B4-BE49-F238E27FC236}">
                    <a16:creationId xmlns:a16="http://schemas.microsoft.com/office/drawing/2014/main" id="{D2C6F06F-0CD7-4C8F-A250-8FE813F1AD68}"/>
                  </a:ext>
                </a:extLst>
              </p:cNvPr>
              <p:cNvSpPr txBox="1"/>
              <p:nvPr/>
            </p:nvSpPr>
            <p:spPr>
              <a:xfrm>
                <a:off x="17040756" y="19559458"/>
                <a:ext cx="1282538"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No Habitat</a:t>
                </a:r>
              </a:p>
            </p:txBody>
          </p:sp>
          <p:sp>
            <p:nvSpPr>
              <p:cNvPr id="236" name="TextBox 235">
                <a:extLst>
                  <a:ext uri="{FF2B5EF4-FFF2-40B4-BE49-F238E27FC236}">
                    <a16:creationId xmlns:a16="http://schemas.microsoft.com/office/drawing/2014/main" id="{24CEEC2C-6EE1-419F-81E8-5E4F0E440D51}"/>
                  </a:ext>
                </a:extLst>
              </p:cNvPr>
              <p:cNvSpPr txBox="1"/>
              <p:nvPr/>
            </p:nvSpPr>
            <p:spPr>
              <a:xfrm>
                <a:off x="17040756" y="19787084"/>
                <a:ext cx="1282538"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Low</a:t>
                </a:r>
              </a:p>
            </p:txBody>
          </p:sp>
          <p:sp>
            <p:nvSpPr>
              <p:cNvPr id="237" name="TextBox 236">
                <a:extLst>
                  <a:ext uri="{FF2B5EF4-FFF2-40B4-BE49-F238E27FC236}">
                    <a16:creationId xmlns:a16="http://schemas.microsoft.com/office/drawing/2014/main" id="{FFC50D47-43FE-4437-8D63-11C1984A6C87}"/>
                  </a:ext>
                </a:extLst>
              </p:cNvPr>
              <p:cNvSpPr txBox="1"/>
              <p:nvPr/>
            </p:nvSpPr>
            <p:spPr>
              <a:xfrm>
                <a:off x="17040756" y="20014710"/>
                <a:ext cx="1068735"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Medium</a:t>
                </a:r>
              </a:p>
            </p:txBody>
          </p:sp>
          <p:sp>
            <p:nvSpPr>
              <p:cNvPr id="238" name="TextBox 237">
                <a:extLst>
                  <a:ext uri="{FF2B5EF4-FFF2-40B4-BE49-F238E27FC236}">
                    <a16:creationId xmlns:a16="http://schemas.microsoft.com/office/drawing/2014/main" id="{B2961A2A-C807-44F4-8E1E-DA6A18EE0EA7}"/>
                  </a:ext>
                </a:extLst>
              </p:cNvPr>
              <p:cNvSpPr txBox="1"/>
              <p:nvPr/>
            </p:nvSpPr>
            <p:spPr>
              <a:xfrm>
                <a:off x="17040756" y="20242335"/>
                <a:ext cx="72177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High</a:t>
                </a:r>
              </a:p>
            </p:txBody>
          </p:sp>
          <p:sp>
            <p:nvSpPr>
              <p:cNvPr id="239" name="TextBox 238">
                <a:extLst>
                  <a:ext uri="{FF2B5EF4-FFF2-40B4-BE49-F238E27FC236}">
                    <a16:creationId xmlns:a16="http://schemas.microsoft.com/office/drawing/2014/main" id="{D6D366F1-4033-45C9-A4D1-712A81E4E296}"/>
                  </a:ext>
                </a:extLst>
              </p:cNvPr>
              <p:cNvSpPr txBox="1"/>
              <p:nvPr/>
            </p:nvSpPr>
            <p:spPr>
              <a:xfrm>
                <a:off x="13947044" y="20610528"/>
                <a:ext cx="3286887" cy="584775"/>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Emergent Herbaceous Wetland</a:t>
                </a:r>
              </a:p>
            </p:txBody>
          </p:sp>
          <p:sp>
            <p:nvSpPr>
              <p:cNvPr id="240" name="TextBox 239">
                <a:extLst>
                  <a:ext uri="{FF2B5EF4-FFF2-40B4-BE49-F238E27FC236}">
                    <a16:creationId xmlns:a16="http://schemas.microsoft.com/office/drawing/2014/main" id="{5415CFBB-5ECE-4A7C-8F38-8856F2B72D97}"/>
                  </a:ext>
                </a:extLst>
              </p:cNvPr>
              <p:cNvSpPr txBox="1"/>
              <p:nvPr/>
            </p:nvSpPr>
            <p:spPr>
              <a:xfrm>
                <a:off x="13982756" y="19854691"/>
                <a:ext cx="1442003"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Study Area</a:t>
                </a:r>
              </a:p>
            </p:txBody>
          </p:sp>
          <p:cxnSp>
            <p:nvCxnSpPr>
              <p:cNvPr id="241" name="Straight Connector 240">
                <a:extLst>
                  <a:ext uri="{FF2B5EF4-FFF2-40B4-BE49-F238E27FC236}">
                    <a16:creationId xmlns:a16="http://schemas.microsoft.com/office/drawing/2014/main" id="{97DBB9CB-66AE-4B90-B780-971FEC4DD736}"/>
                  </a:ext>
                </a:extLst>
              </p:cNvPr>
              <p:cNvCxnSpPr>
                <a:cxnSpLocks/>
              </p:cNvCxnSpPr>
              <p:nvPr/>
            </p:nvCxnSpPr>
            <p:spPr>
              <a:xfrm>
                <a:off x="13693560" y="20246631"/>
                <a:ext cx="273171"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7B4F9F1-F469-47AD-8AE4-84938E8BB6CE}"/>
                  </a:ext>
                </a:extLst>
              </p:cNvPr>
              <p:cNvCxnSpPr>
                <a:cxnSpLocks/>
              </p:cNvCxnSpPr>
              <p:nvPr/>
            </p:nvCxnSpPr>
            <p:spPr>
              <a:xfrm>
                <a:off x="13693560" y="20547642"/>
                <a:ext cx="273171"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43" name="TextBox 242">
                <a:extLst>
                  <a:ext uri="{FF2B5EF4-FFF2-40B4-BE49-F238E27FC236}">
                    <a16:creationId xmlns:a16="http://schemas.microsoft.com/office/drawing/2014/main" id="{B131FEC1-9BF6-4148-90DD-F1FC576B1FE8}"/>
                  </a:ext>
                </a:extLst>
              </p:cNvPr>
              <p:cNvSpPr txBox="1"/>
              <p:nvPr/>
            </p:nvSpPr>
            <p:spPr>
              <a:xfrm>
                <a:off x="13974704" y="20373142"/>
                <a:ext cx="1197814"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Rivers</a:t>
                </a:r>
              </a:p>
            </p:txBody>
          </p:sp>
          <p:sp>
            <p:nvSpPr>
              <p:cNvPr id="244" name="Rectangle 243">
                <a:extLst>
                  <a:ext uri="{FF2B5EF4-FFF2-40B4-BE49-F238E27FC236}">
                    <a16:creationId xmlns:a16="http://schemas.microsoft.com/office/drawing/2014/main" id="{D162789B-641B-4DA1-84F1-CC1A3F963531}"/>
                  </a:ext>
                </a:extLst>
              </p:cNvPr>
              <p:cNvSpPr/>
              <p:nvPr/>
            </p:nvSpPr>
            <p:spPr>
              <a:xfrm>
                <a:off x="13702620" y="19986865"/>
                <a:ext cx="268083" cy="11298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CF2097F0-DD4E-4EB1-8E18-A7B8E1977CBD}"/>
                  </a:ext>
                </a:extLst>
              </p:cNvPr>
              <p:cNvSpPr/>
              <p:nvPr/>
            </p:nvSpPr>
            <p:spPr>
              <a:xfrm>
                <a:off x="13702620" y="20814277"/>
                <a:ext cx="268083" cy="112986"/>
              </a:xfrm>
              <a:prstGeom prst="rect">
                <a:avLst/>
              </a:prstGeom>
              <a:noFill/>
              <a:ln>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TextBox 245">
                <a:extLst>
                  <a:ext uri="{FF2B5EF4-FFF2-40B4-BE49-F238E27FC236}">
                    <a16:creationId xmlns:a16="http://schemas.microsoft.com/office/drawing/2014/main" id="{5435E045-B4CA-4C31-94D3-48912D226484}"/>
                  </a:ext>
                </a:extLst>
              </p:cNvPr>
              <p:cNvSpPr txBox="1"/>
              <p:nvPr/>
            </p:nvSpPr>
            <p:spPr>
              <a:xfrm>
                <a:off x="13974112" y="20090310"/>
                <a:ext cx="1197814"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Roads</a:t>
                </a:r>
              </a:p>
            </p:txBody>
          </p:sp>
        </p:grpSp>
        <p:cxnSp>
          <p:nvCxnSpPr>
            <p:cNvPr id="224" name="Straight Connector 223">
              <a:extLst>
                <a:ext uri="{FF2B5EF4-FFF2-40B4-BE49-F238E27FC236}">
                  <a16:creationId xmlns:a16="http://schemas.microsoft.com/office/drawing/2014/main" id="{C1277115-13DF-42DA-AEF7-395DD46696EE}"/>
                </a:ext>
              </a:extLst>
            </p:cNvPr>
            <p:cNvCxnSpPr/>
            <p:nvPr/>
          </p:nvCxnSpPr>
          <p:spPr>
            <a:xfrm>
              <a:off x="19586978" y="19273953"/>
              <a:ext cx="0" cy="19562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8" name="TextBox 247">
            <a:extLst>
              <a:ext uri="{FF2B5EF4-FFF2-40B4-BE49-F238E27FC236}">
                <a16:creationId xmlns:a16="http://schemas.microsoft.com/office/drawing/2014/main" id="{5DC085B1-C65D-4AA1-8C96-C7B0317ECFA4}"/>
              </a:ext>
            </a:extLst>
          </p:cNvPr>
          <p:cNvSpPr txBox="1"/>
          <p:nvPr/>
        </p:nvSpPr>
        <p:spPr>
          <a:xfrm>
            <a:off x="10841804" y="228797"/>
            <a:ext cx="5748393" cy="1015663"/>
          </a:xfrm>
          <a:prstGeom prst="rect">
            <a:avLst/>
          </a:prstGeom>
          <a:noFill/>
        </p:spPr>
        <p:txBody>
          <a:bodyPr wrap="square" rtlCol="0">
            <a:spAutoFit/>
          </a:bodyPr>
          <a:lstStyle/>
          <a:p>
            <a:r>
              <a:rPr lang="en-US" sz="6000" b="1" dirty="0">
                <a:solidFill>
                  <a:srgbClr val="FF0000"/>
                </a:solidFill>
              </a:rPr>
              <a:t>**SCIENTIFIC**</a:t>
            </a:r>
          </a:p>
        </p:txBody>
      </p:sp>
      <p:sp>
        <p:nvSpPr>
          <p:cNvPr id="249" name="Text Placeholder 11">
            <a:extLst>
              <a:ext uri="{FF2B5EF4-FFF2-40B4-BE49-F238E27FC236}">
                <a16:creationId xmlns:a16="http://schemas.microsoft.com/office/drawing/2014/main" id="{2CFC4C75-807B-430B-A775-497E1E0B24DA}"/>
              </a:ext>
            </a:extLst>
          </p:cNvPr>
          <p:cNvSpPr txBox="1">
            <a:spLocks/>
          </p:cNvSpPr>
          <p:nvPr/>
        </p:nvSpPr>
        <p:spPr>
          <a:xfrm>
            <a:off x="4934179" y="34778914"/>
            <a:ext cx="6187440" cy="799613"/>
          </a:xfrm>
          <a:prstGeom prst="rect">
            <a:avLst/>
          </a:prstGeom>
        </p:spPr>
        <p:txBody>
          <a:bodyPr>
            <a:normAutofit fontScale="92500"/>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baseline="0" dirty="0">
                <a:solidFill>
                  <a:schemeClr val="bg1"/>
                </a:solidFill>
              </a:rPr>
              <a:t>Maryland </a:t>
            </a:r>
            <a:r>
              <a:rPr lang="en-US" spc="100" dirty="0">
                <a:solidFill>
                  <a:schemeClr val="bg1"/>
                </a:solidFill>
                <a:ea typeface="+mn-lt"/>
                <a:cs typeface="+mn-lt"/>
              </a:rPr>
              <a:t>–</a:t>
            </a:r>
            <a:r>
              <a:rPr lang="en-US" spc="100" baseline="0" dirty="0">
                <a:solidFill>
                  <a:schemeClr val="bg1"/>
                </a:solidFill>
              </a:rPr>
              <a:t> Goddard</a:t>
            </a:r>
            <a:endParaRPr lang="en-US" dirty="0">
              <a:solidFill>
                <a:schemeClr val="bg1"/>
              </a:solidFill>
            </a:endParaRPr>
          </a:p>
        </p:txBody>
      </p:sp>
    </p:spTree>
    <p:extLst>
      <p:ext uri="{BB962C8B-B14F-4D97-AF65-F5344CB8AC3E}">
        <p14:creationId xmlns:p14="http://schemas.microsoft.com/office/powerpoint/2010/main" val="2519308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1DE934CB-DAD6-4571-964D-21E8DD8F9367}"/>
              </a:ext>
            </a:extLst>
          </p:cNvPr>
          <p:cNvGraphicFramePr/>
          <p:nvPr/>
        </p:nvGraphicFramePr>
        <p:xfrm>
          <a:off x="11672543" y="16904694"/>
          <a:ext cx="12303271" cy="82021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Shape, circle&#10;&#10;Description automatically generated">
            <a:extLst>
              <a:ext uri="{FF2B5EF4-FFF2-40B4-BE49-F238E27FC236}">
                <a16:creationId xmlns:a16="http://schemas.microsoft.com/office/drawing/2014/main" id="{09A3A261-F012-402F-B9E3-4D35B30F56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85419" y="31957928"/>
            <a:ext cx="2103120" cy="2103120"/>
          </a:xfrm>
          <a:prstGeom prst="rect">
            <a:avLst/>
          </a:prstGeom>
        </p:spPr>
      </p:pic>
      <p:sp>
        <p:nvSpPr>
          <p:cNvPr id="16" name="TextBox 15"/>
          <p:cNvSpPr txBox="1"/>
          <p:nvPr/>
        </p:nvSpPr>
        <p:spPr>
          <a:xfrm>
            <a:off x="925464" y="9397887"/>
            <a:ext cx="13283444" cy="2308324"/>
          </a:xfrm>
          <a:prstGeom prst="rect">
            <a:avLst/>
          </a:prstGeom>
          <a:noFill/>
        </p:spPr>
        <p:txBody>
          <a:bodyPr wrap="square" rtlCol="0">
            <a:spAutoFit/>
          </a:bodyPr>
          <a:lstStyle/>
          <a:p>
            <a:r>
              <a:rPr lang="en-US" sz="4800" b="1" dirty="0">
                <a:solidFill>
                  <a:srgbClr val="1A5DAD"/>
                </a:solidFill>
                <a:latin typeface="Century Gothic" panose="020B0502020202020204" pitchFamily="34" charset="0"/>
              </a:rPr>
              <a:t>NASA DEVELOP </a:t>
            </a:r>
            <a:r>
              <a:rPr lang="en-US" sz="4800" dirty="0">
                <a:solidFill>
                  <a:srgbClr val="1A5DAD"/>
                </a:solidFill>
                <a:latin typeface="Century Gothic" panose="020B0502020202020204" pitchFamily="34" charset="0"/>
              </a:rPr>
              <a:t>is using satellite data to help</a:t>
            </a:r>
            <a:endParaRPr lang="en-US" sz="4800" b="1" dirty="0">
              <a:solidFill>
                <a:srgbClr val="1A5DAD"/>
              </a:solidFill>
              <a:latin typeface="Century Gothic" panose="020B0502020202020204" pitchFamily="34" charset="0"/>
            </a:endParaRPr>
          </a:p>
          <a:p>
            <a:r>
              <a:rPr lang="en-US" sz="4800" b="1" dirty="0">
                <a:solidFill>
                  <a:srgbClr val="1A5DAD"/>
                </a:solidFill>
                <a:latin typeface="Century Gothic" panose="020B0502020202020204" pitchFamily="34" charset="0"/>
              </a:rPr>
              <a:t>Working Dogs for Conservation (WD4C)</a:t>
            </a:r>
          </a:p>
          <a:p>
            <a:r>
              <a:rPr lang="en-US" sz="4800" dirty="0">
                <a:solidFill>
                  <a:srgbClr val="1A5DAD"/>
                </a:solidFill>
                <a:latin typeface="Century Gothic" panose="020B0502020202020204" pitchFamily="34" charset="0"/>
              </a:rPr>
              <a:t>sniff out scat more efficiently.</a:t>
            </a:r>
          </a:p>
        </p:txBody>
      </p:sp>
      <p:grpSp>
        <p:nvGrpSpPr>
          <p:cNvPr id="4" name="Group 3"/>
          <p:cNvGrpSpPr/>
          <p:nvPr/>
        </p:nvGrpSpPr>
        <p:grpSpPr>
          <a:xfrm>
            <a:off x="14937281" y="32185017"/>
            <a:ext cx="1605051" cy="1645920"/>
            <a:chOff x="1378053" y="31078554"/>
            <a:chExt cx="1605051" cy="1645920"/>
          </a:xfrm>
        </p:grpSpPr>
        <p:pic>
          <p:nvPicPr>
            <p:cNvPr id="47" name="Picture 46"/>
            <p:cNvPicPr>
              <a:picLocks noChangeAspect="1"/>
            </p:cNvPicPr>
            <p:nvPr/>
          </p:nvPicPr>
          <p:blipFill rotWithShape="1">
            <a:blip r:embed="rId8" cstate="print">
              <a:extLst>
                <a:ext uri="{28A0092B-C50C-407E-A947-70E740481C1C}">
                  <a14:useLocalDpi xmlns:a14="http://schemas.microsoft.com/office/drawing/2010/main" val="0"/>
                </a:ext>
              </a:extLst>
            </a:blip>
            <a:srcRect t="27873" r="68067" b="-1"/>
            <a:stretch/>
          </p:blipFill>
          <p:spPr>
            <a:xfrm>
              <a:off x="1378053" y="31078554"/>
              <a:ext cx="1605051" cy="1645920"/>
            </a:xfrm>
            <a:prstGeom prst="ellipse">
              <a:avLst/>
            </a:prstGeom>
          </p:spPr>
        </p:pic>
        <p:sp>
          <p:nvSpPr>
            <p:cNvPr id="49" name="TextBox 48"/>
            <p:cNvSpPr txBox="1"/>
            <p:nvPr/>
          </p:nvSpPr>
          <p:spPr>
            <a:xfrm rot="20028308">
              <a:off x="1525523" y="31630031"/>
              <a:ext cx="1426712" cy="457200"/>
            </a:xfrm>
            <a:prstGeom prst="rect">
              <a:avLst/>
            </a:prstGeom>
          </p:spPr>
          <p:txBody>
            <a:bodyPr wrap="square" numCol="1" spcCol="640080" rtlCol="0">
              <a:spAutoFit/>
            </a:bodyPr>
            <a:lstStyle/>
            <a:p>
              <a:pPr algn="just"/>
              <a:r>
                <a:rPr lang="en-US" sz="2000" b="1" dirty="0">
                  <a:solidFill>
                    <a:schemeClr val="bg1"/>
                  </a:solidFill>
                </a:rPr>
                <a:t>EXAMPLE</a:t>
              </a:r>
            </a:p>
          </p:txBody>
        </p:sp>
      </p:grpSp>
      <p:pic>
        <p:nvPicPr>
          <p:cNvPr id="38" name="Picture 37" descr="Shape, circle&#10;&#10;Description automatically generated">
            <a:extLst>
              <a:ext uri="{FF2B5EF4-FFF2-40B4-BE49-F238E27FC236}">
                <a16:creationId xmlns:a16="http://schemas.microsoft.com/office/drawing/2014/main" id="{B82F8CD8-5A94-4889-915D-32170A03B5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38575" y="31957928"/>
            <a:ext cx="2103120" cy="2103120"/>
          </a:xfrm>
          <a:prstGeom prst="rect">
            <a:avLst/>
          </a:prstGeom>
        </p:spPr>
      </p:pic>
      <p:pic>
        <p:nvPicPr>
          <p:cNvPr id="39" name="Picture 38" descr="Shape, circle&#10;&#10;Description automatically generated">
            <a:extLst>
              <a:ext uri="{FF2B5EF4-FFF2-40B4-BE49-F238E27FC236}">
                <a16:creationId xmlns:a16="http://schemas.microsoft.com/office/drawing/2014/main" id="{AE7872B5-30A2-41A9-82C4-4EC500B2E0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29080" y="31957928"/>
            <a:ext cx="2103120" cy="2103120"/>
          </a:xfrm>
          <a:prstGeom prst="rect">
            <a:avLst/>
          </a:prstGeom>
        </p:spPr>
      </p:pic>
      <p:pic>
        <p:nvPicPr>
          <p:cNvPr id="40" name="Picture 39" descr="Shape, circle&#10;&#10;Description automatically generated">
            <a:extLst>
              <a:ext uri="{FF2B5EF4-FFF2-40B4-BE49-F238E27FC236}">
                <a16:creationId xmlns:a16="http://schemas.microsoft.com/office/drawing/2014/main" id="{D0B0CACA-0CB0-43FC-9828-61F3C3B80B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819584" y="31957928"/>
            <a:ext cx="2103120" cy="2103120"/>
          </a:xfrm>
          <a:prstGeom prst="rect">
            <a:avLst/>
          </a:prstGeom>
        </p:spPr>
      </p:pic>
      <p:sp>
        <p:nvSpPr>
          <p:cNvPr id="37" name="Text Placeholder 16">
            <a:extLst>
              <a:ext uri="{FF2B5EF4-FFF2-40B4-BE49-F238E27FC236}">
                <a16:creationId xmlns:a16="http://schemas.microsoft.com/office/drawing/2014/main" id="{781CCCC4-1273-4CB2-9E71-6DAFAF97827A}"/>
              </a:ext>
            </a:extLst>
          </p:cNvPr>
          <p:cNvSpPr txBox="1">
            <a:spLocks/>
          </p:cNvSpPr>
          <p:nvPr/>
        </p:nvSpPr>
        <p:spPr>
          <a:xfrm>
            <a:off x="936114" y="32057941"/>
            <a:ext cx="9839436" cy="1699997"/>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800" i="1" dirty="0">
                <a:solidFill>
                  <a:schemeClr val="tx1">
                    <a:lumMod val="75000"/>
                    <a:lumOff val="25000"/>
                  </a:schemeClr>
                </a:solidFill>
                <a:latin typeface="Garamond"/>
              </a:rPr>
              <a:t>Habitat suitability is based on 2013-2020 environmental conditions. Areas of lowest probability were removed to focus on likely survey areas.</a:t>
            </a:r>
          </a:p>
          <a:p>
            <a:pPr algn="ctr">
              <a:lnSpc>
                <a:spcPct val="100000"/>
              </a:lnSpc>
              <a:spcBef>
                <a:spcPts val="0"/>
              </a:spcBef>
              <a:spcAft>
                <a:spcPts val="600"/>
              </a:spcAft>
            </a:pPr>
            <a:r>
              <a:rPr lang="en-US" sz="2800" i="1" dirty="0">
                <a:solidFill>
                  <a:schemeClr val="tx1">
                    <a:lumMod val="75000"/>
                    <a:lumOff val="25000"/>
                  </a:schemeClr>
                </a:solidFill>
                <a:latin typeface="Garamond"/>
              </a:rPr>
              <a:t>The inset map highlights one suggested survey site.</a:t>
            </a:r>
          </a:p>
        </p:txBody>
      </p:sp>
      <p:grpSp>
        <p:nvGrpSpPr>
          <p:cNvPr id="70" name="Group 69">
            <a:extLst>
              <a:ext uri="{FF2B5EF4-FFF2-40B4-BE49-F238E27FC236}">
                <a16:creationId xmlns:a16="http://schemas.microsoft.com/office/drawing/2014/main" id="{E780CFD4-26EF-4AAC-8462-9A6E635D0EE4}"/>
              </a:ext>
            </a:extLst>
          </p:cNvPr>
          <p:cNvGrpSpPr/>
          <p:nvPr/>
        </p:nvGrpSpPr>
        <p:grpSpPr>
          <a:xfrm>
            <a:off x="11748881" y="15031449"/>
            <a:ext cx="12192052" cy="3352613"/>
            <a:chOff x="13677405" y="19275181"/>
            <a:chExt cx="7050535" cy="1938783"/>
          </a:xfrm>
        </p:grpSpPr>
        <p:pic>
          <p:nvPicPr>
            <p:cNvPr id="73" name="Graphic 72" descr="Marker with solid fill">
              <a:extLst>
                <a:ext uri="{FF2B5EF4-FFF2-40B4-BE49-F238E27FC236}">
                  <a16:creationId xmlns:a16="http://schemas.microsoft.com/office/drawing/2014/main" id="{3857EC50-B58C-4D54-B05F-32989BEF265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677405" y="19275181"/>
              <a:ext cx="338958" cy="338958"/>
            </a:xfrm>
            <a:prstGeom prst="rect">
              <a:avLst/>
            </a:prstGeom>
          </p:spPr>
        </p:pic>
        <p:sp>
          <p:nvSpPr>
            <p:cNvPr id="74" name="TextBox 73">
              <a:extLst>
                <a:ext uri="{FF2B5EF4-FFF2-40B4-BE49-F238E27FC236}">
                  <a16:creationId xmlns:a16="http://schemas.microsoft.com/office/drawing/2014/main" id="{A38B834A-EC49-44DC-95B2-2449B0460B01}"/>
                </a:ext>
              </a:extLst>
            </p:cNvPr>
            <p:cNvSpPr txBox="1"/>
            <p:nvPr/>
          </p:nvSpPr>
          <p:spPr>
            <a:xfrm>
              <a:off x="14064857" y="19309810"/>
              <a:ext cx="2950960"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Potential Contaminant Sources</a:t>
              </a:r>
            </a:p>
          </p:txBody>
        </p:sp>
        <p:pic>
          <p:nvPicPr>
            <p:cNvPr id="75" name="Graphic 74" descr="Marker with solid fill">
              <a:extLst>
                <a:ext uri="{FF2B5EF4-FFF2-40B4-BE49-F238E27FC236}">
                  <a16:creationId xmlns:a16="http://schemas.microsoft.com/office/drawing/2014/main" id="{129BBA84-BB9A-4DB2-AD5F-94FD82946AB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677405" y="19610670"/>
              <a:ext cx="338958" cy="338958"/>
            </a:xfrm>
            <a:prstGeom prst="rect">
              <a:avLst/>
            </a:prstGeom>
          </p:spPr>
        </p:pic>
        <p:sp>
          <p:nvSpPr>
            <p:cNvPr id="76" name="TextBox 75">
              <a:extLst>
                <a:ext uri="{FF2B5EF4-FFF2-40B4-BE49-F238E27FC236}">
                  <a16:creationId xmlns:a16="http://schemas.microsoft.com/office/drawing/2014/main" id="{9A01698F-EB4E-4469-9DD5-ED967C87FCB0}"/>
                </a:ext>
              </a:extLst>
            </p:cNvPr>
            <p:cNvSpPr txBox="1"/>
            <p:nvPr/>
          </p:nvSpPr>
          <p:spPr>
            <a:xfrm>
              <a:off x="14064857" y="19637246"/>
              <a:ext cx="3032120"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GBIF Observed Otter Presence</a:t>
              </a:r>
            </a:p>
          </p:txBody>
        </p:sp>
        <p:sp>
          <p:nvSpPr>
            <p:cNvPr id="77" name="TextBox 76">
              <a:extLst>
                <a:ext uri="{FF2B5EF4-FFF2-40B4-BE49-F238E27FC236}">
                  <a16:creationId xmlns:a16="http://schemas.microsoft.com/office/drawing/2014/main" id="{088D6ED5-C9A1-4019-9887-172822AE268A}"/>
                </a:ext>
              </a:extLst>
            </p:cNvPr>
            <p:cNvSpPr txBox="1"/>
            <p:nvPr/>
          </p:nvSpPr>
          <p:spPr>
            <a:xfrm>
              <a:off x="17446432" y="19313192"/>
              <a:ext cx="3281508" cy="266976"/>
            </a:xfrm>
            <a:prstGeom prst="rect">
              <a:avLst/>
            </a:prstGeom>
            <a:noFill/>
          </p:spPr>
          <p:txBody>
            <a:bodyPr wrap="square" rtlCol="0">
              <a:spAutoFit/>
            </a:bodyPr>
            <a:lstStyle/>
            <a:p>
              <a:r>
                <a:rPr lang="en-US" sz="2400" b="1" dirty="0">
                  <a:solidFill>
                    <a:schemeClr val="tx1">
                      <a:lumMod val="75000"/>
                      <a:lumOff val="25000"/>
                    </a:schemeClr>
                  </a:solidFill>
                  <a:latin typeface="Century Gothic" panose="020B0502020202020204" pitchFamily="34" charset="0"/>
                </a:rPr>
                <a:t>Mink &amp; River Otter Habitat Suitability</a:t>
              </a:r>
            </a:p>
          </p:txBody>
        </p:sp>
        <p:sp>
          <p:nvSpPr>
            <p:cNvPr id="78" name="Rectangle 77">
              <a:extLst>
                <a:ext uri="{FF2B5EF4-FFF2-40B4-BE49-F238E27FC236}">
                  <a16:creationId xmlns:a16="http://schemas.microsoft.com/office/drawing/2014/main" id="{38D72400-A86A-4F00-96B2-43FAE7AE07F6}"/>
                </a:ext>
              </a:extLst>
            </p:cNvPr>
            <p:cNvSpPr/>
            <p:nvPr/>
          </p:nvSpPr>
          <p:spPr>
            <a:xfrm>
              <a:off x="17847281" y="19718172"/>
              <a:ext cx="268083" cy="11298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67607AF7-4C05-4F89-A2B1-BA6BEA21DEAC}"/>
                </a:ext>
              </a:extLst>
            </p:cNvPr>
            <p:cNvSpPr/>
            <p:nvPr/>
          </p:nvSpPr>
          <p:spPr>
            <a:xfrm>
              <a:off x="17847281" y="20046571"/>
              <a:ext cx="268083" cy="11298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8A5785F9-CB98-44AD-BA33-6818194CEE94}"/>
                </a:ext>
              </a:extLst>
            </p:cNvPr>
            <p:cNvSpPr/>
            <p:nvPr/>
          </p:nvSpPr>
          <p:spPr>
            <a:xfrm>
              <a:off x="17847281" y="20370698"/>
              <a:ext cx="268083" cy="112986"/>
            </a:xfrm>
            <a:prstGeom prst="rect">
              <a:avLst/>
            </a:prstGeom>
            <a:solidFill>
              <a:srgbClr val="6CF8FC"/>
            </a:solidFill>
            <a:ln>
              <a:solidFill>
                <a:srgbClr val="6CF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2BEE0B80-386C-4E84-8DBC-5C30C268EAC0}"/>
                </a:ext>
              </a:extLst>
            </p:cNvPr>
            <p:cNvSpPr/>
            <p:nvPr/>
          </p:nvSpPr>
          <p:spPr>
            <a:xfrm>
              <a:off x="17847281" y="20699096"/>
              <a:ext cx="268083" cy="112986"/>
            </a:xfrm>
            <a:prstGeom prst="rect">
              <a:avLst/>
            </a:prstGeom>
            <a:solidFill>
              <a:srgbClr val="FF0000"/>
            </a:solidFill>
            <a:ln>
              <a:solidFill>
                <a:srgbClr val="EE4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BEAF59E9-98E5-4092-B174-DE5E527543CE}"/>
                </a:ext>
              </a:extLst>
            </p:cNvPr>
            <p:cNvSpPr txBox="1"/>
            <p:nvPr/>
          </p:nvSpPr>
          <p:spPr>
            <a:xfrm>
              <a:off x="18129905" y="19637246"/>
              <a:ext cx="1282538"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No Habitat</a:t>
              </a:r>
            </a:p>
          </p:txBody>
        </p:sp>
        <p:sp>
          <p:nvSpPr>
            <p:cNvPr id="83" name="TextBox 82">
              <a:extLst>
                <a:ext uri="{FF2B5EF4-FFF2-40B4-BE49-F238E27FC236}">
                  <a16:creationId xmlns:a16="http://schemas.microsoft.com/office/drawing/2014/main" id="{6DD39361-A703-425E-947E-EE1634B06731}"/>
                </a:ext>
              </a:extLst>
            </p:cNvPr>
            <p:cNvSpPr txBox="1"/>
            <p:nvPr/>
          </p:nvSpPr>
          <p:spPr>
            <a:xfrm>
              <a:off x="18121983" y="19967405"/>
              <a:ext cx="1282538"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Low</a:t>
              </a:r>
            </a:p>
          </p:txBody>
        </p:sp>
        <p:sp>
          <p:nvSpPr>
            <p:cNvPr id="84" name="TextBox 83">
              <a:extLst>
                <a:ext uri="{FF2B5EF4-FFF2-40B4-BE49-F238E27FC236}">
                  <a16:creationId xmlns:a16="http://schemas.microsoft.com/office/drawing/2014/main" id="{02B98F23-307C-4235-9083-9C356651EF19}"/>
                </a:ext>
              </a:extLst>
            </p:cNvPr>
            <p:cNvSpPr txBox="1"/>
            <p:nvPr/>
          </p:nvSpPr>
          <p:spPr>
            <a:xfrm>
              <a:off x="18129905" y="20292118"/>
              <a:ext cx="1068735"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Medium</a:t>
              </a:r>
            </a:p>
          </p:txBody>
        </p:sp>
        <p:sp>
          <p:nvSpPr>
            <p:cNvPr id="85" name="TextBox 84">
              <a:extLst>
                <a:ext uri="{FF2B5EF4-FFF2-40B4-BE49-F238E27FC236}">
                  <a16:creationId xmlns:a16="http://schemas.microsoft.com/office/drawing/2014/main" id="{70FCC85D-772D-45A8-9745-5090CD8F8F58}"/>
                </a:ext>
              </a:extLst>
            </p:cNvPr>
            <p:cNvSpPr txBox="1"/>
            <p:nvPr/>
          </p:nvSpPr>
          <p:spPr>
            <a:xfrm>
              <a:off x="18131416" y="20619647"/>
              <a:ext cx="721772"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High</a:t>
              </a:r>
            </a:p>
          </p:txBody>
        </p:sp>
        <p:sp>
          <p:nvSpPr>
            <p:cNvPr id="86" name="TextBox 85">
              <a:extLst>
                <a:ext uri="{FF2B5EF4-FFF2-40B4-BE49-F238E27FC236}">
                  <a16:creationId xmlns:a16="http://schemas.microsoft.com/office/drawing/2014/main" id="{DAA6BD97-7742-4019-ADB0-AEDCEC185D7C}"/>
                </a:ext>
              </a:extLst>
            </p:cNvPr>
            <p:cNvSpPr txBox="1"/>
            <p:nvPr/>
          </p:nvSpPr>
          <p:spPr>
            <a:xfrm>
              <a:off x="14064857" y="20946988"/>
              <a:ext cx="3286887"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Emergent Herbaceous Wetland</a:t>
              </a:r>
            </a:p>
          </p:txBody>
        </p:sp>
        <p:sp>
          <p:nvSpPr>
            <p:cNvPr id="87" name="TextBox 86">
              <a:extLst>
                <a:ext uri="{FF2B5EF4-FFF2-40B4-BE49-F238E27FC236}">
                  <a16:creationId xmlns:a16="http://schemas.microsoft.com/office/drawing/2014/main" id="{677466BE-39FD-4BD8-9CB7-9DD3FCA84154}"/>
                </a:ext>
              </a:extLst>
            </p:cNvPr>
            <p:cNvSpPr txBox="1"/>
            <p:nvPr/>
          </p:nvSpPr>
          <p:spPr>
            <a:xfrm>
              <a:off x="14064857" y="19964682"/>
              <a:ext cx="1442003"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Study Area</a:t>
              </a:r>
            </a:p>
          </p:txBody>
        </p:sp>
        <p:cxnSp>
          <p:nvCxnSpPr>
            <p:cNvPr id="88" name="Straight Connector 87">
              <a:extLst>
                <a:ext uri="{FF2B5EF4-FFF2-40B4-BE49-F238E27FC236}">
                  <a16:creationId xmlns:a16="http://schemas.microsoft.com/office/drawing/2014/main" id="{0D786535-7102-4868-8451-F626B8554089}"/>
                </a:ext>
              </a:extLst>
            </p:cNvPr>
            <p:cNvCxnSpPr>
              <a:cxnSpLocks/>
            </p:cNvCxnSpPr>
            <p:nvPr/>
          </p:nvCxnSpPr>
          <p:spPr>
            <a:xfrm>
              <a:off x="13693560" y="20428157"/>
              <a:ext cx="273171"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44C2261-6D74-45A1-AC39-33A3427F83C5}"/>
                </a:ext>
              </a:extLst>
            </p:cNvPr>
            <p:cNvCxnSpPr>
              <a:cxnSpLocks/>
            </p:cNvCxnSpPr>
            <p:nvPr/>
          </p:nvCxnSpPr>
          <p:spPr>
            <a:xfrm>
              <a:off x="13693560" y="20752845"/>
              <a:ext cx="273171"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FFDCF04E-2425-4663-A224-FB3EFD0A165D}"/>
                </a:ext>
              </a:extLst>
            </p:cNvPr>
            <p:cNvSpPr txBox="1"/>
            <p:nvPr/>
          </p:nvSpPr>
          <p:spPr>
            <a:xfrm>
              <a:off x="14064857" y="20619554"/>
              <a:ext cx="1197814"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Rivers</a:t>
              </a:r>
            </a:p>
          </p:txBody>
        </p:sp>
        <p:sp>
          <p:nvSpPr>
            <p:cNvPr id="91" name="Rectangle 90">
              <a:extLst>
                <a:ext uri="{FF2B5EF4-FFF2-40B4-BE49-F238E27FC236}">
                  <a16:creationId xmlns:a16="http://schemas.microsoft.com/office/drawing/2014/main" id="{012E6EAB-C2AC-44C4-99E5-D2CA7A5471A1}"/>
                </a:ext>
              </a:extLst>
            </p:cNvPr>
            <p:cNvSpPr/>
            <p:nvPr/>
          </p:nvSpPr>
          <p:spPr>
            <a:xfrm>
              <a:off x="13702620" y="20042112"/>
              <a:ext cx="268083" cy="11298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522098F6-76CA-4BC3-AE7E-ABFADC13269E}"/>
                </a:ext>
              </a:extLst>
            </p:cNvPr>
            <p:cNvSpPr/>
            <p:nvPr/>
          </p:nvSpPr>
          <p:spPr>
            <a:xfrm>
              <a:off x="13702620" y="21019479"/>
              <a:ext cx="268083" cy="112986"/>
            </a:xfrm>
            <a:prstGeom prst="rect">
              <a:avLst/>
            </a:prstGeom>
            <a:noFill/>
            <a:ln>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30EDA827-B1A9-4F35-92B1-483E032E1457}"/>
                </a:ext>
              </a:extLst>
            </p:cNvPr>
            <p:cNvSpPr txBox="1"/>
            <p:nvPr/>
          </p:nvSpPr>
          <p:spPr>
            <a:xfrm>
              <a:off x="14064857" y="20292118"/>
              <a:ext cx="1197814"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Roads</a:t>
              </a:r>
            </a:p>
          </p:txBody>
        </p:sp>
      </p:grpSp>
      <p:grpSp>
        <p:nvGrpSpPr>
          <p:cNvPr id="10" name="Group 9">
            <a:extLst>
              <a:ext uri="{FF2B5EF4-FFF2-40B4-BE49-F238E27FC236}">
                <a16:creationId xmlns:a16="http://schemas.microsoft.com/office/drawing/2014/main" id="{32810345-752F-407E-88AB-DEA153E86E59}"/>
              </a:ext>
            </a:extLst>
          </p:cNvPr>
          <p:cNvGrpSpPr/>
          <p:nvPr/>
        </p:nvGrpSpPr>
        <p:grpSpPr>
          <a:xfrm>
            <a:off x="1061546" y="11970866"/>
            <a:ext cx="12016336" cy="1664946"/>
            <a:chOff x="1061546" y="11246120"/>
            <a:chExt cx="12016336" cy="1664946"/>
          </a:xfrm>
        </p:grpSpPr>
        <p:pic>
          <p:nvPicPr>
            <p:cNvPr id="28" name="Graphic 27" descr="Dog outline">
              <a:extLst>
                <a:ext uri="{FF2B5EF4-FFF2-40B4-BE49-F238E27FC236}">
                  <a16:creationId xmlns:a16="http://schemas.microsoft.com/office/drawing/2014/main" id="{EC139A2B-156B-47ED-8980-BF835714774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544934" y="11312119"/>
              <a:ext cx="1532948" cy="1532948"/>
            </a:xfrm>
            <a:prstGeom prst="rect">
              <a:avLst/>
            </a:prstGeom>
          </p:spPr>
        </p:pic>
        <p:pic>
          <p:nvPicPr>
            <p:cNvPr id="94" name="Picture 16">
              <a:extLst>
                <a:ext uri="{FF2B5EF4-FFF2-40B4-BE49-F238E27FC236}">
                  <a16:creationId xmlns:a16="http://schemas.microsoft.com/office/drawing/2014/main" id="{9E4D2CC8-8D33-4BD0-88AE-09890E3E1212}"/>
                </a:ext>
              </a:extLst>
            </p:cNvPr>
            <p:cNvPicPr>
              <a:picLocks noChangeAspect="1" noChangeArrowheads="1"/>
            </p:cNvPicPr>
            <p:nvPr/>
          </p:nvPicPr>
          <p:blipFill>
            <a:blip r:embed="rId15">
              <a:grayscl/>
              <a:extLst>
                <a:ext uri="{28A0092B-C50C-407E-A947-70E740481C1C}">
                  <a14:useLocalDpi xmlns:a14="http://schemas.microsoft.com/office/drawing/2010/main" val="0"/>
                </a:ext>
              </a:extLst>
            </a:blip>
            <a:srcRect/>
            <a:stretch>
              <a:fillRect/>
            </a:stretch>
          </p:blipFill>
          <p:spPr bwMode="auto">
            <a:xfrm>
              <a:off x="1061546" y="11557893"/>
              <a:ext cx="12700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8">
              <a:extLst>
                <a:ext uri="{FF2B5EF4-FFF2-40B4-BE49-F238E27FC236}">
                  <a16:creationId xmlns:a16="http://schemas.microsoft.com/office/drawing/2014/main" id="{F5D12D09-B910-413F-8DC4-39DB2D9808D1}"/>
                </a:ext>
              </a:extLst>
            </p:cNvPr>
            <p:cNvPicPr>
              <a:picLocks noChangeAspect="1" noChangeArrowheads="1"/>
            </p:cNvPicPr>
            <p:nvPr/>
          </p:nvPicPr>
          <p:blipFill>
            <a:blip r:embed="rId16">
              <a:grayscl/>
              <a:extLst>
                <a:ext uri="{28A0092B-C50C-407E-A947-70E740481C1C}">
                  <a14:useLocalDpi xmlns:a14="http://schemas.microsoft.com/office/drawing/2010/main" val="0"/>
                </a:ext>
              </a:extLst>
            </a:blip>
            <a:srcRect/>
            <a:stretch>
              <a:fillRect/>
            </a:stretch>
          </p:blipFill>
          <p:spPr bwMode="auto">
            <a:xfrm>
              <a:off x="3088418" y="11602343"/>
              <a:ext cx="12700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2">
              <a:extLst>
                <a:ext uri="{FF2B5EF4-FFF2-40B4-BE49-F238E27FC236}">
                  <a16:creationId xmlns:a16="http://schemas.microsoft.com/office/drawing/2014/main" id="{66EFD782-3B3F-43B0-AA8B-B6820B463781}"/>
                </a:ext>
              </a:extLst>
            </p:cNvPr>
            <p:cNvPicPr>
              <a:picLocks noChangeAspect="1" noChangeArrowheads="1"/>
            </p:cNvPicPr>
            <p:nvPr/>
          </p:nvPicPr>
          <p:blipFill>
            <a:blip r:embed="rId17">
              <a:grayscl/>
              <a:extLst>
                <a:ext uri="{28A0092B-C50C-407E-A947-70E740481C1C}">
                  <a14:useLocalDpi xmlns:a14="http://schemas.microsoft.com/office/drawing/2010/main" val="0"/>
                </a:ext>
              </a:extLst>
            </a:blip>
            <a:srcRect/>
            <a:stretch>
              <a:fillRect/>
            </a:stretch>
          </p:blipFill>
          <p:spPr bwMode="auto">
            <a:xfrm>
              <a:off x="5115290" y="11679500"/>
              <a:ext cx="1596374" cy="798187"/>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4">
              <a:extLst>
                <a:ext uri="{FF2B5EF4-FFF2-40B4-BE49-F238E27FC236}">
                  <a16:creationId xmlns:a16="http://schemas.microsoft.com/office/drawing/2014/main" id="{B71D6A82-75CF-4381-9B02-0BC9262B2C83}"/>
                </a:ext>
              </a:extLst>
            </p:cNvPr>
            <p:cNvPicPr>
              <a:picLocks noChangeAspect="1" noChangeArrowheads="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7468536" y="11323220"/>
              <a:ext cx="1373406" cy="1510747"/>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6">
              <a:extLst>
                <a:ext uri="{FF2B5EF4-FFF2-40B4-BE49-F238E27FC236}">
                  <a16:creationId xmlns:a16="http://schemas.microsoft.com/office/drawing/2014/main" id="{8C981417-E428-4903-99B3-368085629847}"/>
                </a:ext>
              </a:extLst>
            </p:cNvPr>
            <p:cNvPicPr>
              <a:picLocks noChangeAspect="1" noChangeArrowheads="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9598814" y="11246120"/>
              <a:ext cx="1189247" cy="1664946"/>
            </a:xfrm>
            <a:prstGeom prst="rect">
              <a:avLst/>
            </a:prstGeom>
            <a:noFill/>
            <a:extLst>
              <a:ext uri="{909E8E84-426E-40DD-AFC4-6F175D3DCCD1}">
                <a14:hiddenFill xmlns:a14="http://schemas.microsoft.com/office/drawing/2010/main">
                  <a:solidFill>
                    <a:srgbClr val="FFFFFF"/>
                  </a:solidFill>
                </a14:hiddenFill>
              </a:ext>
            </a:extLst>
          </p:spPr>
        </p:pic>
      </p:grpSp>
      <p:sp>
        <p:nvSpPr>
          <p:cNvPr id="103" name="Text Placeholder 16">
            <a:extLst>
              <a:ext uri="{FF2B5EF4-FFF2-40B4-BE49-F238E27FC236}">
                <a16:creationId xmlns:a16="http://schemas.microsoft.com/office/drawing/2014/main" id="{9B8E4BA6-3D38-49C0-B269-207960FFB1F5}"/>
              </a:ext>
            </a:extLst>
          </p:cNvPr>
          <p:cNvSpPr txBox="1">
            <a:spLocks/>
          </p:cNvSpPr>
          <p:nvPr/>
        </p:nvSpPr>
        <p:spPr>
          <a:xfrm>
            <a:off x="1033188" y="4711297"/>
            <a:ext cx="13084763" cy="5193122"/>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3600" dirty="0">
                <a:solidFill>
                  <a:schemeClr val="tx1">
                    <a:lumMod val="75000"/>
                    <a:lumOff val="25000"/>
                  </a:schemeClr>
                </a:solidFill>
                <a:latin typeface="Garamond" panose="02020404030301010803" pitchFamily="18" charset="0"/>
              </a:rPr>
              <a:t>Environmental contaminants, such as heavy metals,</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brominated flame-retardants (BFRs), and pharmaceuticals, are harming</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riverine</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ecosystems. These contaminants bioaccumulate, working their way up the food chain and causing significant</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endocrine, neurological, and reproductive effects.</a:t>
            </a:r>
          </a:p>
          <a:p>
            <a:r>
              <a:rPr lang="en-US" sz="3600" dirty="0">
                <a:solidFill>
                  <a:schemeClr val="tx1">
                    <a:lumMod val="75000"/>
                    <a:lumOff val="25000"/>
                  </a:schemeClr>
                </a:solidFill>
                <a:latin typeface="Garamond" panose="02020404030301010803" pitchFamily="18" charset="0"/>
              </a:rPr>
              <a:t>Scientists can measure contaminant levels in the scat of American</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mink (</a:t>
            </a:r>
            <a:r>
              <a:rPr lang="en-US" sz="3600" i="1" dirty="0">
                <a:solidFill>
                  <a:schemeClr val="tx1">
                    <a:lumMod val="75000"/>
                    <a:lumOff val="25000"/>
                  </a:schemeClr>
                </a:solidFill>
                <a:latin typeface="Garamond" panose="02020404030301010803" pitchFamily="18" charset="0"/>
              </a:rPr>
              <a:t>Mustela vison</a:t>
            </a:r>
            <a:r>
              <a:rPr lang="en-US" sz="3600" dirty="0">
                <a:solidFill>
                  <a:schemeClr val="tx1">
                    <a:lumMod val="75000"/>
                    <a:lumOff val="25000"/>
                  </a:schemeClr>
                </a:solidFill>
                <a:latin typeface="Garamond" panose="02020404030301010803" pitchFamily="18" charset="0"/>
              </a:rPr>
              <a:t>)</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and</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North American</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river otter (</a:t>
            </a:r>
            <a:r>
              <a:rPr lang="en-US" sz="3600" i="1" dirty="0" err="1">
                <a:solidFill>
                  <a:schemeClr val="tx1">
                    <a:lumMod val="75000"/>
                    <a:lumOff val="25000"/>
                  </a:schemeClr>
                </a:solidFill>
                <a:latin typeface="Garamond" panose="02020404030301010803" pitchFamily="18" charset="0"/>
              </a:rPr>
              <a:t>Lontra</a:t>
            </a:r>
            <a:r>
              <a:rPr lang="en-US" sz="3600" i="1" dirty="0">
                <a:solidFill>
                  <a:schemeClr val="tx1">
                    <a:lumMod val="75000"/>
                    <a:lumOff val="25000"/>
                  </a:schemeClr>
                </a:solidFill>
                <a:latin typeface="Arial" panose="020B0604020202020204" pitchFamily="34" charset="0"/>
              </a:rPr>
              <a:t> </a:t>
            </a:r>
            <a:r>
              <a:rPr lang="en-US" sz="3600" i="1" dirty="0">
                <a:solidFill>
                  <a:schemeClr val="tx1">
                    <a:lumMod val="75000"/>
                    <a:lumOff val="25000"/>
                  </a:schemeClr>
                </a:solidFill>
                <a:latin typeface="Garamond" panose="02020404030301010803" pitchFamily="18" charset="0"/>
              </a:rPr>
              <a:t>canadensis</a:t>
            </a:r>
            <a:r>
              <a:rPr lang="en-US" sz="3600" dirty="0">
                <a:solidFill>
                  <a:schemeClr val="tx1">
                    <a:lumMod val="75000"/>
                    <a:lumOff val="25000"/>
                  </a:schemeClr>
                </a:solidFill>
                <a:latin typeface="Garamond" panose="02020404030301010803" pitchFamily="18" charset="0"/>
              </a:rPr>
              <a:t>). Trained detection dogs can sniff out scat, but it can be hard to know where to start looking!</a:t>
            </a:r>
          </a:p>
        </p:txBody>
      </p:sp>
      <p:grpSp>
        <p:nvGrpSpPr>
          <p:cNvPr id="6" name="Group 5">
            <a:extLst>
              <a:ext uri="{FF2B5EF4-FFF2-40B4-BE49-F238E27FC236}">
                <a16:creationId xmlns:a16="http://schemas.microsoft.com/office/drawing/2014/main" id="{1DA30067-306D-4469-82DA-C9EE7FE57F6A}"/>
              </a:ext>
            </a:extLst>
          </p:cNvPr>
          <p:cNvGrpSpPr/>
          <p:nvPr/>
        </p:nvGrpSpPr>
        <p:grpSpPr>
          <a:xfrm>
            <a:off x="12567288" y="3341068"/>
            <a:ext cx="15417913" cy="15417913"/>
            <a:chOff x="11920768" y="5180536"/>
            <a:chExt cx="15417913" cy="15417913"/>
          </a:xfrm>
        </p:grpSpPr>
        <p:grpSp>
          <p:nvGrpSpPr>
            <p:cNvPr id="2" name="Group 1">
              <a:extLst>
                <a:ext uri="{FF2B5EF4-FFF2-40B4-BE49-F238E27FC236}">
                  <a16:creationId xmlns:a16="http://schemas.microsoft.com/office/drawing/2014/main" id="{0532CD6F-6F56-4461-9333-0D7900A024EC}"/>
                </a:ext>
              </a:extLst>
            </p:cNvPr>
            <p:cNvGrpSpPr/>
            <p:nvPr/>
          </p:nvGrpSpPr>
          <p:grpSpPr>
            <a:xfrm>
              <a:off x="11920768" y="5180536"/>
              <a:ext cx="15417913" cy="15417913"/>
              <a:chOff x="11920768" y="5180536"/>
              <a:chExt cx="15417913" cy="15417913"/>
            </a:xfrm>
          </p:grpSpPr>
          <p:pic>
            <p:nvPicPr>
              <p:cNvPr id="26" name="Graphic 25" descr="Magnifying glass with solid fill">
                <a:extLst>
                  <a:ext uri="{FF2B5EF4-FFF2-40B4-BE49-F238E27FC236}">
                    <a16:creationId xmlns:a16="http://schemas.microsoft.com/office/drawing/2014/main" id="{AB272186-8ACC-4D9C-976E-27917ED9664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1029624">
                <a:off x="11920768" y="5180536"/>
                <a:ext cx="15417913" cy="15417913"/>
              </a:xfrm>
              <a:prstGeom prst="rect">
                <a:avLst/>
              </a:prstGeom>
            </p:spPr>
          </p:pic>
          <p:sp>
            <p:nvSpPr>
              <p:cNvPr id="20" name="TextBox 19"/>
              <p:cNvSpPr txBox="1"/>
              <p:nvPr/>
            </p:nvSpPr>
            <p:spPr>
              <a:xfrm>
                <a:off x="14299766" y="6746017"/>
                <a:ext cx="8609169" cy="8769747"/>
              </a:xfrm>
              <a:prstGeom prst="rect">
                <a:avLst/>
              </a:prstGeom>
              <a:noFill/>
            </p:spPr>
            <p:txBody>
              <a:bodyPr wrap="square" rtlCol="0">
                <a:prstTxWarp prst="textArchUp">
                  <a:avLst>
                    <a:gd name="adj" fmla="val 10818652"/>
                  </a:avLst>
                </a:prstTxWarp>
                <a:spAutoFit/>
              </a:bodyPr>
              <a:lstStyle/>
              <a:p>
                <a:r>
                  <a:rPr lang="en-US" sz="5400" b="1" dirty="0">
                    <a:solidFill>
                      <a:srgbClr val="6CA47A"/>
                    </a:solidFill>
                    <a:latin typeface="Century Gothic" panose="020B0502020202020204" pitchFamily="34" charset="0"/>
                  </a:rPr>
                  <a:t>What variables determine habitat suitability?</a:t>
                </a:r>
              </a:p>
            </p:txBody>
          </p:sp>
          <p:grpSp>
            <p:nvGrpSpPr>
              <p:cNvPr id="119" name="Group 118">
                <a:extLst>
                  <a:ext uri="{FF2B5EF4-FFF2-40B4-BE49-F238E27FC236}">
                    <a16:creationId xmlns:a16="http://schemas.microsoft.com/office/drawing/2014/main" id="{B2537D35-2BE7-4DC8-9DCD-1944BE39C721}"/>
                  </a:ext>
                </a:extLst>
              </p:cNvPr>
              <p:cNvGrpSpPr/>
              <p:nvPr/>
            </p:nvGrpSpPr>
            <p:grpSpPr>
              <a:xfrm>
                <a:off x="16809687" y="13714856"/>
                <a:ext cx="1061526" cy="782602"/>
                <a:chOff x="5343745" y="5640280"/>
                <a:chExt cx="1061526" cy="782602"/>
              </a:xfrm>
              <a:effectLst>
                <a:outerShdw blurRad="50800" dist="38100" dir="2700000" algn="tl" rotWithShape="0">
                  <a:prstClr val="black">
                    <a:alpha val="40000"/>
                  </a:prstClr>
                </a:outerShdw>
              </a:effectLst>
            </p:grpSpPr>
            <p:pic>
              <p:nvPicPr>
                <p:cNvPr id="170" name="Picture 169">
                  <a:extLst>
                    <a:ext uri="{FF2B5EF4-FFF2-40B4-BE49-F238E27FC236}">
                      <a16:creationId xmlns:a16="http://schemas.microsoft.com/office/drawing/2014/main" id="{837E329E-E6C7-4168-AE2C-ED70DEA58E0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451600" y="5640280"/>
                  <a:ext cx="783157" cy="731520"/>
                </a:xfrm>
                <a:prstGeom prst="rect">
                  <a:avLst/>
                </a:prstGeom>
                <a:ln>
                  <a:solidFill>
                    <a:schemeClr val="tx1"/>
                  </a:solidFill>
                </a:ln>
              </p:spPr>
            </p:pic>
            <p:sp>
              <p:nvSpPr>
                <p:cNvPr id="171" name="TextBox 170">
                  <a:extLst>
                    <a:ext uri="{FF2B5EF4-FFF2-40B4-BE49-F238E27FC236}">
                      <a16:creationId xmlns:a16="http://schemas.microsoft.com/office/drawing/2014/main" id="{66CDBC78-BE1B-44C5-8F7F-155C201D3194}"/>
                    </a:ext>
                  </a:extLst>
                </p:cNvPr>
                <p:cNvSpPr txBox="1"/>
                <p:nvPr/>
              </p:nvSpPr>
              <p:spPr>
                <a:xfrm>
                  <a:off x="5343745" y="6084328"/>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river </a:t>
                  </a:r>
                  <a:r>
                    <a:rPr lang="en-US" sz="1600" b="1" err="1">
                      <a:highlight>
                        <a:srgbClr val="C0C0C0"/>
                      </a:highlight>
                      <a:latin typeface="Century Gothic" panose="020B0502020202020204" pitchFamily="34" charset="0"/>
                      <a:cs typeface="Calibri"/>
                    </a:rPr>
                    <a:t>dist</a:t>
                  </a:r>
                  <a:endParaRPr lang="en-US" sz="1600" b="1">
                    <a:highlight>
                      <a:srgbClr val="C0C0C0"/>
                    </a:highlight>
                    <a:latin typeface="Century Gothic" panose="020B0502020202020204" pitchFamily="34" charset="0"/>
                    <a:cs typeface="Calibri"/>
                  </a:endParaRPr>
                </a:p>
              </p:txBody>
            </p:sp>
          </p:grpSp>
          <p:grpSp>
            <p:nvGrpSpPr>
              <p:cNvPr id="120" name="Group 119">
                <a:extLst>
                  <a:ext uri="{FF2B5EF4-FFF2-40B4-BE49-F238E27FC236}">
                    <a16:creationId xmlns:a16="http://schemas.microsoft.com/office/drawing/2014/main" id="{96CBE4F0-748F-4F34-AA3E-B07123C205D1}"/>
                  </a:ext>
                </a:extLst>
              </p:cNvPr>
              <p:cNvGrpSpPr/>
              <p:nvPr/>
            </p:nvGrpSpPr>
            <p:grpSpPr>
              <a:xfrm>
                <a:off x="17715733" y="13710757"/>
                <a:ext cx="1061526" cy="781639"/>
                <a:chOff x="5435415" y="5970582"/>
                <a:chExt cx="1061526" cy="781639"/>
              </a:xfrm>
            </p:grpSpPr>
            <p:pic>
              <p:nvPicPr>
                <p:cNvPr id="168" name="Picture 167" descr="A picture containing tree, sky, text, map&#10;&#10;Description automatically generated">
                  <a:extLst>
                    <a:ext uri="{FF2B5EF4-FFF2-40B4-BE49-F238E27FC236}">
                      <a16:creationId xmlns:a16="http://schemas.microsoft.com/office/drawing/2014/main" id="{CC73636F-8559-43D6-BEE5-BCF73046B4A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501824" y="5970582"/>
                  <a:ext cx="783157" cy="731520"/>
                </a:xfrm>
                <a:prstGeom prst="rect">
                  <a:avLst/>
                </a:prstGeom>
                <a:ln>
                  <a:solidFill>
                    <a:schemeClr val="tx1"/>
                  </a:solidFill>
                </a:ln>
                <a:effectLst>
                  <a:outerShdw blurRad="50800" dist="38100" dir="2700000" algn="tl" rotWithShape="0">
                    <a:prstClr val="black">
                      <a:alpha val="40000"/>
                    </a:prstClr>
                  </a:outerShdw>
                </a:effectLst>
              </p:spPr>
            </p:pic>
            <p:sp>
              <p:nvSpPr>
                <p:cNvPr id="169" name="TextBox 168">
                  <a:extLst>
                    <a:ext uri="{FF2B5EF4-FFF2-40B4-BE49-F238E27FC236}">
                      <a16:creationId xmlns:a16="http://schemas.microsoft.com/office/drawing/2014/main" id="{E783A41C-6383-4EC1-BE4A-62D6ECA5F6DD}"/>
                    </a:ext>
                  </a:extLst>
                </p:cNvPr>
                <p:cNvSpPr txBox="1"/>
                <p:nvPr/>
              </p:nvSpPr>
              <p:spPr>
                <a:xfrm>
                  <a:off x="5435415" y="641366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depth</a:t>
                  </a:r>
                </a:p>
              </p:txBody>
            </p:sp>
          </p:grpSp>
          <p:grpSp>
            <p:nvGrpSpPr>
              <p:cNvPr id="125" name="Group 124">
                <a:extLst>
                  <a:ext uri="{FF2B5EF4-FFF2-40B4-BE49-F238E27FC236}">
                    <a16:creationId xmlns:a16="http://schemas.microsoft.com/office/drawing/2014/main" id="{D7BCEA96-1925-4A85-A25A-AE2A0FB6BD7C}"/>
                  </a:ext>
                </a:extLst>
              </p:cNvPr>
              <p:cNvGrpSpPr/>
              <p:nvPr/>
            </p:nvGrpSpPr>
            <p:grpSpPr>
              <a:xfrm>
                <a:off x="18887959" y="8226240"/>
                <a:ext cx="2288537" cy="731520"/>
                <a:chOff x="6361839" y="1334876"/>
                <a:chExt cx="1751903" cy="548640"/>
              </a:xfrm>
            </p:grpSpPr>
            <p:sp>
              <p:nvSpPr>
                <p:cNvPr id="162" name="Google Shape;514;p72">
                  <a:extLst>
                    <a:ext uri="{FF2B5EF4-FFF2-40B4-BE49-F238E27FC236}">
                      <a16:creationId xmlns:a16="http://schemas.microsoft.com/office/drawing/2014/main" id="{852D958D-2513-4924-AA4A-68FE8229D89C}"/>
                    </a:ext>
                  </a:extLst>
                </p:cNvPr>
                <p:cNvSpPr/>
                <p:nvPr/>
              </p:nvSpPr>
              <p:spPr>
                <a:xfrm>
                  <a:off x="6363781" y="1334876"/>
                  <a:ext cx="174996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163" name="TextBox 162">
                  <a:extLst>
                    <a:ext uri="{FF2B5EF4-FFF2-40B4-BE49-F238E27FC236}">
                      <a16:creationId xmlns:a16="http://schemas.microsoft.com/office/drawing/2014/main" id="{6618BFC4-889F-4129-B95F-5BBC36DC1A2D}"/>
                    </a:ext>
                  </a:extLst>
                </p:cNvPr>
                <p:cNvSpPr txBox="1"/>
                <p:nvPr/>
              </p:nvSpPr>
              <p:spPr>
                <a:xfrm>
                  <a:off x="6361839" y="1431732"/>
                  <a:ext cx="1749961" cy="346249"/>
                </a:xfrm>
                <a:prstGeom prst="rect">
                  <a:avLst/>
                </a:prstGeom>
                <a:noFill/>
                <a:ln>
                  <a:noFill/>
                </a:ln>
              </p:spPr>
              <p:txBody>
                <a:bodyPr wrap="square" lIns="91440" tIns="45720" rIns="91440" bIns="45720" rtlCol="0" anchor="t">
                  <a:spAutoFit/>
                </a:bodyPr>
                <a:lstStyle/>
                <a:p>
                  <a:r>
                    <a:rPr lang="en-US" sz="2400" dirty="0">
                      <a:solidFill>
                        <a:schemeClr val="bg1"/>
                      </a:solidFill>
                      <a:latin typeface="Century Gothic"/>
                    </a:rPr>
                    <a:t>Land Cover</a:t>
                  </a:r>
                </a:p>
              </p:txBody>
            </p:sp>
          </p:grpSp>
          <p:grpSp>
            <p:nvGrpSpPr>
              <p:cNvPr id="127" name="Group 126">
                <a:extLst>
                  <a:ext uri="{FF2B5EF4-FFF2-40B4-BE49-F238E27FC236}">
                    <a16:creationId xmlns:a16="http://schemas.microsoft.com/office/drawing/2014/main" id="{F510875E-92D0-4543-AB71-1818D48E9C96}"/>
                  </a:ext>
                </a:extLst>
              </p:cNvPr>
              <p:cNvGrpSpPr/>
              <p:nvPr/>
            </p:nvGrpSpPr>
            <p:grpSpPr>
              <a:xfrm>
                <a:off x="17084674" y="8200296"/>
                <a:ext cx="861238" cy="770962"/>
                <a:chOff x="4575124" y="1275451"/>
                <a:chExt cx="861238" cy="770962"/>
              </a:xfrm>
              <a:effectLst>
                <a:outerShdw blurRad="50800" dist="38100" dir="2700000" algn="tl" rotWithShape="0">
                  <a:prstClr val="black">
                    <a:alpha val="40000"/>
                  </a:prstClr>
                </a:outerShdw>
              </a:effectLst>
            </p:grpSpPr>
            <p:pic>
              <p:nvPicPr>
                <p:cNvPr id="158" name="Picture 157" descr="A map of the world&#10;&#10;Description automatically generated with low confidence">
                  <a:extLst>
                    <a:ext uri="{FF2B5EF4-FFF2-40B4-BE49-F238E27FC236}">
                      <a16:creationId xmlns:a16="http://schemas.microsoft.com/office/drawing/2014/main" id="{5B75CF93-E85C-44D0-AFAB-43CAF27CAB39}"/>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54762" y="1275451"/>
                  <a:ext cx="781600" cy="731520"/>
                </a:xfrm>
                <a:prstGeom prst="rect">
                  <a:avLst/>
                </a:prstGeom>
                <a:ln>
                  <a:solidFill>
                    <a:schemeClr val="tx1"/>
                  </a:solidFill>
                </a:ln>
              </p:spPr>
            </p:pic>
            <p:sp>
              <p:nvSpPr>
                <p:cNvPr id="159" name="TextBox 158">
                  <a:extLst>
                    <a:ext uri="{FF2B5EF4-FFF2-40B4-BE49-F238E27FC236}">
                      <a16:creationId xmlns:a16="http://schemas.microsoft.com/office/drawing/2014/main" id="{03EC719B-9138-4BBF-AC2F-B2B49F179E61}"/>
                    </a:ext>
                  </a:extLst>
                </p:cNvPr>
                <p:cNvSpPr txBox="1"/>
                <p:nvPr/>
              </p:nvSpPr>
              <p:spPr>
                <a:xfrm>
                  <a:off x="4575124" y="1707859"/>
                  <a:ext cx="80588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NLCD</a:t>
                  </a:r>
                </a:p>
              </p:txBody>
            </p:sp>
          </p:grpSp>
          <p:grpSp>
            <p:nvGrpSpPr>
              <p:cNvPr id="128" name="Group 127">
                <a:extLst>
                  <a:ext uri="{FF2B5EF4-FFF2-40B4-BE49-F238E27FC236}">
                    <a16:creationId xmlns:a16="http://schemas.microsoft.com/office/drawing/2014/main" id="{09F86200-C576-4E71-B56B-C2921E982798}"/>
                  </a:ext>
                </a:extLst>
              </p:cNvPr>
              <p:cNvGrpSpPr/>
              <p:nvPr/>
            </p:nvGrpSpPr>
            <p:grpSpPr>
              <a:xfrm>
                <a:off x="16421189" y="13117166"/>
                <a:ext cx="863991" cy="760789"/>
                <a:chOff x="4463413" y="5872203"/>
                <a:chExt cx="863991" cy="760789"/>
              </a:xfrm>
              <a:effectLst>
                <a:outerShdw blurRad="50800" dist="38100" dir="2700000" algn="tl" rotWithShape="0">
                  <a:prstClr val="black">
                    <a:alpha val="40000"/>
                  </a:prstClr>
                </a:outerShdw>
              </a:effectLst>
            </p:grpSpPr>
            <p:pic>
              <p:nvPicPr>
                <p:cNvPr id="156" name="Picture 155" descr="Map&#10;&#10;Description automatically generated">
                  <a:extLst>
                    <a:ext uri="{FF2B5EF4-FFF2-40B4-BE49-F238E27FC236}">
                      <a16:creationId xmlns:a16="http://schemas.microsoft.com/office/drawing/2014/main" id="{2605F753-7D95-4DB6-844E-B058705800D9}"/>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544247" y="5872203"/>
                  <a:ext cx="783157" cy="731520"/>
                </a:xfrm>
                <a:prstGeom prst="rect">
                  <a:avLst/>
                </a:prstGeom>
                <a:ln>
                  <a:solidFill>
                    <a:schemeClr val="tx1"/>
                  </a:solidFill>
                </a:ln>
              </p:spPr>
            </p:pic>
            <p:sp>
              <p:nvSpPr>
                <p:cNvPr id="157" name="TextBox 156">
                  <a:extLst>
                    <a:ext uri="{FF2B5EF4-FFF2-40B4-BE49-F238E27FC236}">
                      <a16:creationId xmlns:a16="http://schemas.microsoft.com/office/drawing/2014/main" id="{874CBE1D-E0F9-49FD-91BF-199869B0627A}"/>
                    </a:ext>
                  </a:extLst>
                </p:cNvPr>
                <p:cNvSpPr txBox="1"/>
                <p:nvPr/>
              </p:nvSpPr>
              <p:spPr>
                <a:xfrm>
                  <a:off x="4463413" y="6294438"/>
                  <a:ext cx="63597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burn</a:t>
                  </a:r>
                </a:p>
              </p:txBody>
            </p:sp>
          </p:grpSp>
          <p:grpSp>
            <p:nvGrpSpPr>
              <p:cNvPr id="129" name="Group 128">
                <a:extLst>
                  <a:ext uri="{FF2B5EF4-FFF2-40B4-BE49-F238E27FC236}">
                    <a16:creationId xmlns:a16="http://schemas.microsoft.com/office/drawing/2014/main" id="{EBA73A95-8FC1-4ACF-93E1-3EAEF0CC7B22}"/>
                  </a:ext>
                </a:extLst>
              </p:cNvPr>
              <p:cNvGrpSpPr/>
              <p:nvPr/>
            </p:nvGrpSpPr>
            <p:grpSpPr>
              <a:xfrm>
                <a:off x="16599888" y="9561452"/>
                <a:ext cx="1155542" cy="782327"/>
                <a:chOff x="4186882" y="2950644"/>
                <a:chExt cx="1155542" cy="782327"/>
              </a:xfrm>
              <a:effectLst>
                <a:outerShdw blurRad="50800" dist="38100" dir="2700000" algn="tl" rotWithShape="0">
                  <a:prstClr val="black">
                    <a:alpha val="40000"/>
                  </a:prstClr>
                </a:outerShdw>
              </a:effectLst>
            </p:grpSpPr>
            <p:pic>
              <p:nvPicPr>
                <p:cNvPr id="154" name="Picture 153" descr="A red and blue checkered surface&#10;&#10;Description automatically generated with low confidence">
                  <a:extLst>
                    <a:ext uri="{FF2B5EF4-FFF2-40B4-BE49-F238E27FC236}">
                      <a16:creationId xmlns:a16="http://schemas.microsoft.com/office/drawing/2014/main" id="{7CF87FE8-0208-4302-8FEF-BA544E57E64E}"/>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246226" y="2950644"/>
                  <a:ext cx="783157" cy="731520"/>
                </a:xfrm>
                <a:prstGeom prst="rect">
                  <a:avLst/>
                </a:prstGeom>
                <a:ln>
                  <a:solidFill>
                    <a:schemeClr val="tx1"/>
                  </a:solidFill>
                </a:ln>
              </p:spPr>
            </p:pic>
            <p:sp>
              <p:nvSpPr>
                <p:cNvPr id="155" name="TextBox 154">
                  <a:extLst>
                    <a:ext uri="{FF2B5EF4-FFF2-40B4-BE49-F238E27FC236}">
                      <a16:creationId xmlns:a16="http://schemas.microsoft.com/office/drawing/2014/main" id="{3278137F-0AA2-449E-A2C4-D5A3BC09EC96}"/>
                    </a:ext>
                  </a:extLst>
                </p:cNvPr>
                <p:cNvSpPr txBox="1"/>
                <p:nvPr/>
              </p:nvSpPr>
              <p:spPr>
                <a:xfrm>
                  <a:off x="4186882" y="3394417"/>
                  <a:ext cx="11555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err="1">
                      <a:highlight>
                        <a:srgbClr val="C0C0C0"/>
                      </a:highlight>
                      <a:latin typeface="Century Gothic" panose="020B0502020202020204" pitchFamily="34" charset="0"/>
                      <a:cs typeface="Calibri"/>
                    </a:rPr>
                    <a:t>ssm</a:t>
                  </a:r>
                  <a:endParaRPr lang="en-US" sz="1600" b="1" dirty="0">
                    <a:highlight>
                      <a:srgbClr val="C0C0C0"/>
                    </a:highlight>
                    <a:latin typeface="Century Gothic" panose="020B0502020202020204" pitchFamily="34" charset="0"/>
                    <a:cs typeface="Calibri"/>
                  </a:endParaRPr>
                </a:p>
              </p:txBody>
            </p:sp>
          </p:grpSp>
          <p:grpSp>
            <p:nvGrpSpPr>
              <p:cNvPr id="130" name="Group 129">
                <a:extLst>
                  <a:ext uri="{FF2B5EF4-FFF2-40B4-BE49-F238E27FC236}">
                    <a16:creationId xmlns:a16="http://schemas.microsoft.com/office/drawing/2014/main" id="{AC65EB5D-1553-4619-A343-08A5BE9BC0CC}"/>
                  </a:ext>
                </a:extLst>
              </p:cNvPr>
              <p:cNvGrpSpPr/>
              <p:nvPr/>
            </p:nvGrpSpPr>
            <p:grpSpPr>
              <a:xfrm>
                <a:off x="16454062" y="11302245"/>
                <a:ext cx="1061526" cy="762109"/>
                <a:chOff x="4154484" y="4594082"/>
                <a:chExt cx="1061526" cy="762109"/>
              </a:xfrm>
              <a:effectLst>
                <a:outerShdw blurRad="50800" dist="38100" dir="2700000" algn="tl" rotWithShape="0">
                  <a:prstClr val="black">
                    <a:alpha val="40000"/>
                  </a:prstClr>
                </a:outerShdw>
              </a:effectLst>
            </p:grpSpPr>
            <p:pic>
              <p:nvPicPr>
                <p:cNvPr id="152" name="Picture 151" descr="A close - up of some coral&#10;&#10;Description automatically generated with low confidence">
                  <a:extLst>
                    <a:ext uri="{FF2B5EF4-FFF2-40B4-BE49-F238E27FC236}">
                      <a16:creationId xmlns:a16="http://schemas.microsoft.com/office/drawing/2014/main" id="{F5E554F9-6B95-42FA-B7D6-1D1FA399DD63}"/>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226340" y="4594082"/>
                  <a:ext cx="783157" cy="731520"/>
                </a:xfrm>
                <a:prstGeom prst="rect">
                  <a:avLst/>
                </a:prstGeom>
                <a:ln>
                  <a:solidFill>
                    <a:schemeClr val="tx1"/>
                  </a:solidFill>
                </a:ln>
              </p:spPr>
            </p:pic>
            <p:sp>
              <p:nvSpPr>
                <p:cNvPr id="153" name="TextBox 152">
                  <a:extLst>
                    <a:ext uri="{FF2B5EF4-FFF2-40B4-BE49-F238E27FC236}">
                      <a16:creationId xmlns:a16="http://schemas.microsoft.com/office/drawing/2014/main" id="{BA00D01C-5EB3-4853-A442-5A9B98DC38AF}"/>
                    </a:ext>
                  </a:extLst>
                </p:cNvPr>
                <p:cNvSpPr txBox="1"/>
                <p:nvPr/>
              </p:nvSpPr>
              <p:spPr>
                <a:xfrm>
                  <a:off x="4154484" y="501763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err="1">
                      <a:highlight>
                        <a:srgbClr val="C0C0C0"/>
                      </a:highlight>
                      <a:latin typeface="Century Gothic" panose="020B0502020202020204" pitchFamily="34" charset="0"/>
                      <a:cs typeface="Calibri"/>
                    </a:rPr>
                    <a:t>elev</a:t>
                  </a:r>
                  <a:endParaRPr lang="en-US" sz="1600" b="1">
                    <a:highlight>
                      <a:srgbClr val="C0C0C0"/>
                    </a:highlight>
                    <a:latin typeface="Century Gothic" panose="020B0502020202020204" pitchFamily="34" charset="0"/>
                    <a:cs typeface="Calibri"/>
                  </a:endParaRPr>
                </a:p>
              </p:txBody>
            </p:sp>
          </p:grpSp>
          <p:grpSp>
            <p:nvGrpSpPr>
              <p:cNvPr id="131" name="Group 130">
                <a:extLst>
                  <a:ext uri="{FF2B5EF4-FFF2-40B4-BE49-F238E27FC236}">
                    <a16:creationId xmlns:a16="http://schemas.microsoft.com/office/drawing/2014/main" id="{4C4A80F9-170A-4DE4-A276-E5150B3564F3}"/>
                  </a:ext>
                </a:extLst>
              </p:cNvPr>
              <p:cNvGrpSpPr/>
              <p:nvPr/>
            </p:nvGrpSpPr>
            <p:grpSpPr>
              <a:xfrm>
                <a:off x="16810688" y="11942091"/>
                <a:ext cx="1061526" cy="769457"/>
                <a:chOff x="4576848" y="4350509"/>
                <a:chExt cx="1061526" cy="769457"/>
              </a:xfrm>
              <a:effectLst>
                <a:outerShdw blurRad="50800" dist="38100" dir="2700000" algn="tl" rotWithShape="0">
                  <a:prstClr val="black">
                    <a:alpha val="40000"/>
                  </a:prstClr>
                </a:outerShdw>
              </a:effectLst>
            </p:grpSpPr>
            <p:pic>
              <p:nvPicPr>
                <p:cNvPr id="150" name="Picture 149" descr="A picture containing tree, forest, wooded, lush&#10;&#10;Description automatically generated">
                  <a:extLst>
                    <a:ext uri="{FF2B5EF4-FFF2-40B4-BE49-F238E27FC236}">
                      <a16:creationId xmlns:a16="http://schemas.microsoft.com/office/drawing/2014/main" id="{C141C1BD-1DB4-4E39-8EA4-2494D179AC90}"/>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657017" y="4350509"/>
                  <a:ext cx="783157" cy="731520"/>
                </a:xfrm>
                <a:prstGeom prst="rect">
                  <a:avLst/>
                </a:prstGeom>
                <a:ln>
                  <a:solidFill>
                    <a:schemeClr val="tx1"/>
                  </a:solidFill>
                </a:ln>
              </p:spPr>
            </p:pic>
            <p:sp>
              <p:nvSpPr>
                <p:cNvPr id="151" name="TextBox 150">
                  <a:extLst>
                    <a:ext uri="{FF2B5EF4-FFF2-40B4-BE49-F238E27FC236}">
                      <a16:creationId xmlns:a16="http://schemas.microsoft.com/office/drawing/2014/main" id="{31B96158-4123-4ED0-851A-43A2246B676D}"/>
                    </a:ext>
                  </a:extLst>
                </p:cNvPr>
                <p:cNvSpPr txBox="1"/>
                <p:nvPr/>
              </p:nvSpPr>
              <p:spPr>
                <a:xfrm>
                  <a:off x="4576848" y="4781412"/>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slope</a:t>
                  </a:r>
                </a:p>
              </p:txBody>
            </p:sp>
          </p:grpSp>
          <p:grpSp>
            <p:nvGrpSpPr>
              <p:cNvPr id="132" name="Group 131">
                <a:extLst>
                  <a:ext uri="{FF2B5EF4-FFF2-40B4-BE49-F238E27FC236}">
                    <a16:creationId xmlns:a16="http://schemas.microsoft.com/office/drawing/2014/main" id="{500AA3AB-5EFE-46AA-938C-5691ED8964EE}"/>
                  </a:ext>
                </a:extLst>
              </p:cNvPr>
              <p:cNvGrpSpPr/>
              <p:nvPr/>
            </p:nvGrpSpPr>
            <p:grpSpPr>
              <a:xfrm>
                <a:off x="17084674" y="10055665"/>
                <a:ext cx="843705" cy="773311"/>
                <a:chOff x="5314420" y="2571278"/>
                <a:chExt cx="843705" cy="773311"/>
              </a:xfrm>
              <a:effectLst>
                <a:outerShdw blurRad="50800" dist="38100" dir="2700000" algn="tl" rotWithShape="0">
                  <a:prstClr val="black">
                    <a:alpha val="40000"/>
                  </a:prstClr>
                </a:outerShdw>
              </a:effectLst>
            </p:grpSpPr>
            <p:pic>
              <p:nvPicPr>
                <p:cNvPr id="148" name="Picture 147">
                  <a:extLst>
                    <a:ext uri="{FF2B5EF4-FFF2-40B4-BE49-F238E27FC236}">
                      <a16:creationId xmlns:a16="http://schemas.microsoft.com/office/drawing/2014/main" id="{28B60CAD-E1D4-416A-8BA3-825BFDF803F6}"/>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374968" y="2571278"/>
                  <a:ext cx="783157" cy="731520"/>
                </a:xfrm>
                <a:prstGeom prst="rect">
                  <a:avLst/>
                </a:prstGeom>
                <a:ln>
                  <a:solidFill>
                    <a:schemeClr val="tx1"/>
                  </a:solidFill>
                </a:ln>
              </p:spPr>
            </p:pic>
            <p:sp>
              <p:nvSpPr>
                <p:cNvPr id="149" name="TextBox 148">
                  <a:extLst>
                    <a:ext uri="{FF2B5EF4-FFF2-40B4-BE49-F238E27FC236}">
                      <a16:creationId xmlns:a16="http://schemas.microsoft.com/office/drawing/2014/main" id="{263B4B4D-DD5C-411D-9BDA-97497A49A0D0}"/>
                    </a:ext>
                  </a:extLst>
                </p:cNvPr>
                <p:cNvSpPr txBox="1"/>
                <p:nvPr/>
              </p:nvSpPr>
              <p:spPr>
                <a:xfrm>
                  <a:off x="5314420" y="3006035"/>
                  <a:ext cx="58705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LST</a:t>
                  </a:r>
                </a:p>
              </p:txBody>
            </p:sp>
          </p:grpSp>
          <p:grpSp>
            <p:nvGrpSpPr>
              <p:cNvPr id="133" name="Group 132">
                <a:extLst>
                  <a:ext uri="{FF2B5EF4-FFF2-40B4-BE49-F238E27FC236}">
                    <a16:creationId xmlns:a16="http://schemas.microsoft.com/office/drawing/2014/main" id="{E9C90C3E-C828-478E-B1EE-088665F4589F}"/>
                  </a:ext>
                </a:extLst>
              </p:cNvPr>
              <p:cNvGrpSpPr/>
              <p:nvPr/>
            </p:nvGrpSpPr>
            <p:grpSpPr>
              <a:xfrm>
                <a:off x="17550633" y="9559385"/>
                <a:ext cx="841538" cy="759823"/>
                <a:chOff x="4727013" y="2666378"/>
                <a:chExt cx="841538" cy="759823"/>
              </a:xfrm>
              <a:effectLst>
                <a:outerShdw blurRad="50800" dist="38100" dir="2700000" algn="tl" rotWithShape="0">
                  <a:prstClr val="black">
                    <a:alpha val="40000"/>
                  </a:prstClr>
                </a:outerShdw>
              </a:effectLst>
            </p:grpSpPr>
            <p:pic>
              <p:nvPicPr>
                <p:cNvPr id="146" name="Picture 145" descr="A blue and white checkered background&#10;&#10;Description automatically generated with low confidence">
                  <a:extLst>
                    <a:ext uri="{FF2B5EF4-FFF2-40B4-BE49-F238E27FC236}">
                      <a16:creationId xmlns:a16="http://schemas.microsoft.com/office/drawing/2014/main" id="{996641E0-9123-4D80-805D-F21E4848ADD8}"/>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flipH="1">
                  <a:off x="4785394" y="2666378"/>
                  <a:ext cx="783157" cy="731520"/>
                </a:xfrm>
                <a:prstGeom prst="rect">
                  <a:avLst/>
                </a:prstGeom>
                <a:ln>
                  <a:solidFill>
                    <a:schemeClr val="tx1"/>
                  </a:solidFill>
                </a:ln>
              </p:spPr>
            </p:pic>
            <p:sp>
              <p:nvSpPr>
                <p:cNvPr id="147" name="TextBox 146">
                  <a:extLst>
                    <a:ext uri="{FF2B5EF4-FFF2-40B4-BE49-F238E27FC236}">
                      <a16:creationId xmlns:a16="http://schemas.microsoft.com/office/drawing/2014/main" id="{D88C04FE-60F7-438F-96E2-0C817B373CBD}"/>
                    </a:ext>
                  </a:extLst>
                </p:cNvPr>
                <p:cNvSpPr txBox="1"/>
                <p:nvPr/>
              </p:nvSpPr>
              <p:spPr>
                <a:xfrm>
                  <a:off x="4727013" y="3087647"/>
                  <a:ext cx="5139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ppt</a:t>
                  </a:r>
                </a:p>
              </p:txBody>
            </p:sp>
          </p:grpSp>
          <p:grpSp>
            <p:nvGrpSpPr>
              <p:cNvPr id="134" name="Group 133">
                <a:extLst>
                  <a:ext uri="{FF2B5EF4-FFF2-40B4-BE49-F238E27FC236}">
                    <a16:creationId xmlns:a16="http://schemas.microsoft.com/office/drawing/2014/main" id="{9E5ABEE6-BB68-4B3A-A30C-1FC94DE3A0AB}"/>
                  </a:ext>
                </a:extLst>
              </p:cNvPr>
              <p:cNvGrpSpPr/>
              <p:nvPr/>
            </p:nvGrpSpPr>
            <p:grpSpPr>
              <a:xfrm>
                <a:off x="17704898" y="11942091"/>
                <a:ext cx="1061526" cy="768746"/>
                <a:chOff x="5408256" y="3863365"/>
                <a:chExt cx="1061526" cy="768746"/>
              </a:xfrm>
              <a:effectLst>
                <a:outerShdw blurRad="50800" dist="38100" dir="2700000" algn="tl" rotWithShape="0">
                  <a:prstClr val="black">
                    <a:alpha val="40000"/>
                  </a:prstClr>
                </a:outerShdw>
              </a:effectLst>
            </p:grpSpPr>
            <p:pic>
              <p:nvPicPr>
                <p:cNvPr id="144" name="Picture 143" descr="A picture containing fabric&#10;&#10;Description automatically generated">
                  <a:extLst>
                    <a:ext uri="{FF2B5EF4-FFF2-40B4-BE49-F238E27FC236}">
                      <a16:creationId xmlns:a16="http://schemas.microsoft.com/office/drawing/2014/main" id="{68DD0584-8F64-401C-9C7F-937A24B8425A}"/>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471873" y="3863365"/>
                  <a:ext cx="783157" cy="731520"/>
                </a:xfrm>
                <a:prstGeom prst="rect">
                  <a:avLst/>
                </a:prstGeom>
                <a:ln>
                  <a:solidFill>
                    <a:schemeClr val="tx1"/>
                  </a:solidFill>
                </a:ln>
              </p:spPr>
            </p:pic>
            <p:sp>
              <p:nvSpPr>
                <p:cNvPr id="145" name="TextBox 144">
                  <a:extLst>
                    <a:ext uri="{FF2B5EF4-FFF2-40B4-BE49-F238E27FC236}">
                      <a16:creationId xmlns:a16="http://schemas.microsoft.com/office/drawing/2014/main" id="{6DD6E196-EA52-4FCC-B914-D4031A388896}"/>
                    </a:ext>
                  </a:extLst>
                </p:cNvPr>
                <p:cNvSpPr txBox="1"/>
                <p:nvPr/>
              </p:nvSpPr>
              <p:spPr>
                <a:xfrm>
                  <a:off x="5408256" y="429355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HAND</a:t>
                  </a:r>
                </a:p>
              </p:txBody>
            </p:sp>
          </p:grpSp>
          <p:grpSp>
            <p:nvGrpSpPr>
              <p:cNvPr id="135" name="Group 134">
                <a:extLst>
                  <a:ext uri="{FF2B5EF4-FFF2-40B4-BE49-F238E27FC236}">
                    <a16:creationId xmlns:a16="http://schemas.microsoft.com/office/drawing/2014/main" id="{CCF6211C-4852-439F-846F-931099D11307}"/>
                  </a:ext>
                </a:extLst>
              </p:cNvPr>
              <p:cNvGrpSpPr/>
              <p:nvPr/>
            </p:nvGrpSpPr>
            <p:grpSpPr>
              <a:xfrm>
                <a:off x="17357600" y="11302245"/>
                <a:ext cx="1061526" cy="772378"/>
                <a:chOff x="4940083" y="4106937"/>
                <a:chExt cx="1061526" cy="772378"/>
              </a:xfrm>
              <a:effectLst>
                <a:outerShdw blurRad="50800" dist="38100" dir="2700000" algn="tl" rotWithShape="0">
                  <a:prstClr val="black">
                    <a:alpha val="40000"/>
                  </a:prstClr>
                </a:outerShdw>
              </a:effectLst>
            </p:grpSpPr>
            <p:pic>
              <p:nvPicPr>
                <p:cNvPr id="142" name="Picture 141" descr="Background pattern&#10;&#10;Description automatically generated">
                  <a:extLst>
                    <a:ext uri="{FF2B5EF4-FFF2-40B4-BE49-F238E27FC236}">
                      <a16:creationId xmlns:a16="http://schemas.microsoft.com/office/drawing/2014/main" id="{0D5C7827-D0E4-4584-B3EC-068FF49A98B8}"/>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006048" y="4106937"/>
                  <a:ext cx="785499" cy="731520"/>
                </a:xfrm>
                <a:prstGeom prst="rect">
                  <a:avLst/>
                </a:prstGeom>
                <a:ln>
                  <a:solidFill>
                    <a:schemeClr val="tx1"/>
                  </a:solidFill>
                </a:ln>
              </p:spPr>
            </p:pic>
            <p:sp>
              <p:nvSpPr>
                <p:cNvPr id="143" name="TextBox 142">
                  <a:extLst>
                    <a:ext uri="{FF2B5EF4-FFF2-40B4-BE49-F238E27FC236}">
                      <a16:creationId xmlns:a16="http://schemas.microsoft.com/office/drawing/2014/main" id="{9A883EE4-54B2-4A38-B289-0B0D96A0269D}"/>
                    </a:ext>
                  </a:extLst>
                </p:cNvPr>
                <p:cNvSpPr txBox="1"/>
                <p:nvPr/>
              </p:nvSpPr>
              <p:spPr>
                <a:xfrm>
                  <a:off x="4940083" y="454076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aspect</a:t>
                  </a:r>
                </a:p>
              </p:txBody>
            </p:sp>
          </p:grpSp>
          <p:grpSp>
            <p:nvGrpSpPr>
              <p:cNvPr id="136" name="Group 135">
                <a:extLst>
                  <a:ext uri="{FF2B5EF4-FFF2-40B4-BE49-F238E27FC236}">
                    <a16:creationId xmlns:a16="http://schemas.microsoft.com/office/drawing/2014/main" id="{4E3A6B3E-51BB-44A0-B234-B774D02B4B09}"/>
                  </a:ext>
                </a:extLst>
              </p:cNvPr>
              <p:cNvGrpSpPr/>
              <p:nvPr/>
            </p:nvGrpSpPr>
            <p:grpSpPr>
              <a:xfrm>
                <a:off x="17286954" y="13117166"/>
                <a:ext cx="1061526" cy="767813"/>
                <a:chOff x="5184950" y="5671302"/>
                <a:chExt cx="1061526" cy="767813"/>
              </a:xfrm>
              <a:effectLst>
                <a:outerShdw blurRad="50800" dist="38100" dir="2700000" algn="tl" rotWithShape="0">
                  <a:prstClr val="black">
                    <a:alpha val="40000"/>
                  </a:prstClr>
                </a:outerShdw>
              </a:effectLst>
            </p:grpSpPr>
            <p:pic>
              <p:nvPicPr>
                <p:cNvPr id="140" name="Picture 139" descr="A close up of a plant&#10;&#10;Description automatically generated with low confidence">
                  <a:extLst>
                    <a:ext uri="{FF2B5EF4-FFF2-40B4-BE49-F238E27FC236}">
                      <a16:creationId xmlns:a16="http://schemas.microsoft.com/office/drawing/2014/main" id="{15B6D5C9-4810-4DEA-9F9C-3A25943B8304}"/>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260699" y="5671302"/>
                  <a:ext cx="783157" cy="731520"/>
                </a:xfrm>
                <a:prstGeom prst="rect">
                  <a:avLst/>
                </a:prstGeom>
                <a:ln>
                  <a:solidFill>
                    <a:schemeClr val="tx1"/>
                  </a:solidFill>
                </a:ln>
              </p:spPr>
            </p:pic>
            <p:sp>
              <p:nvSpPr>
                <p:cNvPr id="141" name="TextBox 140">
                  <a:extLst>
                    <a:ext uri="{FF2B5EF4-FFF2-40B4-BE49-F238E27FC236}">
                      <a16:creationId xmlns:a16="http://schemas.microsoft.com/office/drawing/2014/main" id="{A848763F-C5F9-4E72-AB70-C366D1A21B69}"/>
                    </a:ext>
                  </a:extLst>
                </p:cNvPr>
                <p:cNvSpPr txBox="1"/>
                <p:nvPr/>
              </p:nvSpPr>
              <p:spPr>
                <a:xfrm>
                  <a:off x="5184950" y="610056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NDVI</a:t>
                  </a:r>
                </a:p>
              </p:txBody>
            </p:sp>
          </p:grpSp>
          <p:cxnSp>
            <p:nvCxnSpPr>
              <p:cNvPr id="137" name="Straight Connector 136">
                <a:extLst>
                  <a:ext uri="{FF2B5EF4-FFF2-40B4-BE49-F238E27FC236}">
                    <a16:creationId xmlns:a16="http://schemas.microsoft.com/office/drawing/2014/main" id="{8183E218-7B26-4729-975B-A72C0AEC1482}"/>
                  </a:ext>
                </a:extLst>
              </p:cNvPr>
              <p:cNvCxnSpPr>
                <a:cxnSpLocks/>
              </p:cNvCxnSpPr>
              <p:nvPr/>
            </p:nvCxnSpPr>
            <p:spPr>
              <a:xfrm>
                <a:off x="15651460" y="9257935"/>
                <a:ext cx="58289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1F68E05-E980-4463-98AE-6AD367955ADB}"/>
                  </a:ext>
                </a:extLst>
              </p:cNvPr>
              <p:cNvCxnSpPr>
                <a:cxnSpLocks/>
              </p:cNvCxnSpPr>
              <p:nvPr/>
            </p:nvCxnSpPr>
            <p:spPr>
              <a:xfrm>
                <a:off x="15175352" y="11090903"/>
                <a:ext cx="67060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2" name="Group 201">
                <a:extLst>
                  <a:ext uri="{FF2B5EF4-FFF2-40B4-BE49-F238E27FC236}">
                    <a16:creationId xmlns:a16="http://schemas.microsoft.com/office/drawing/2014/main" id="{304BB93E-B67E-49E6-BE5E-5713FC6CB22E}"/>
                  </a:ext>
                </a:extLst>
              </p:cNvPr>
              <p:cNvGrpSpPr/>
              <p:nvPr/>
            </p:nvGrpSpPr>
            <p:grpSpPr>
              <a:xfrm>
                <a:off x="18887959" y="9805417"/>
                <a:ext cx="2288537" cy="731520"/>
                <a:chOff x="6361839" y="1334876"/>
                <a:chExt cx="1751903" cy="548640"/>
              </a:xfrm>
            </p:grpSpPr>
            <p:sp>
              <p:nvSpPr>
                <p:cNvPr id="203" name="Google Shape;514;p72">
                  <a:extLst>
                    <a:ext uri="{FF2B5EF4-FFF2-40B4-BE49-F238E27FC236}">
                      <a16:creationId xmlns:a16="http://schemas.microsoft.com/office/drawing/2014/main" id="{E98EDCA2-F67B-48B3-976C-1136786C3277}"/>
                    </a:ext>
                  </a:extLst>
                </p:cNvPr>
                <p:cNvSpPr/>
                <p:nvPr/>
              </p:nvSpPr>
              <p:spPr>
                <a:xfrm>
                  <a:off x="6363781" y="1334876"/>
                  <a:ext cx="174996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4" name="TextBox 203">
                  <a:extLst>
                    <a:ext uri="{FF2B5EF4-FFF2-40B4-BE49-F238E27FC236}">
                      <a16:creationId xmlns:a16="http://schemas.microsoft.com/office/drawing/2014/main" id="{0EC0F4A9-3252-4AF4-BE46-23EF9BAB1146}"/>
                    </a:ext>
                  </a:extLst>
                </p:cNvPr>
                <p:cNvSpPr txBox="1"/>
                <p:nvPr/>
              </p:nvSpPr>
              <p:spPr>
                <a:xfrm>
                  <a:off x="6361839" y="1431732"/>
                  <a:ext cx="1749961" cy="346249"/>
                </a:xfrm>
                <a:prstGeom prst="rect">
                  <a:avLst/>
                </a:prstGeom>
                <a:noFill/>
                <a:ln>
                  <a:noFill/>
                </a:ln>
              </p:spPr>
              <p:txBody>
                <a:bodyPr wrap="square" lIns="91440" tIns="45720" rIns="91440" bIns="45720" rtlCol="0" anchor="t">
                  <a:spAutoFit/>
                </a:bodyPr>
                <a:lstStyle/>
                <a:p>
                  <a:r>
                    <a:rPr lang="en-US" sz="2400" dirty="0">
                      <a:solidFill>
                        <a:schemeClr val="bg1"/>
                      </a:solidFill>
                      <a:latin typeface="Century Gothic"/>
                    </a:rPr>
                    <a:t>Climatic</a:t>
                  </a:r>
                </a:p>
              </p:txBody>
            </p:sp>
          </p:grpSp>
          <p:grpSp>
            <p:nvGrpSpPr>
              <p:cNvPr id="205" name="Group 204">
                <a:extLst>
                  <a:ext uri="{FF2B5EF4-FFF2-40B4-BE49-F238E27FC236}">
                    <a16:creationId xmlns:a16="http://schemas.microsoft.com/office/drawing/2014/main" id="{7D3725D8-C195-48FC-B059-9E518FCCC463}"/>
                  </a:ext>
                </a:extLst>
              </p:cNvPr>
              <p:cNvGrpSpPr/>
              <p:nvPr/>
            </p:nvGrpSpPr>
            <p:grpSpPr>
              <a:xfrm>
                <a:off x="18887959" y="11643984"/>
                <a:ext cx="2288537" cy="731520"/>
                <a:chOff x="6361839" y="1334876"/>
                <a:chExt cx="1751903" cy="548640"/>
              </a:xfrm>
            </p:grpSpPr>
            <p:sp>
              <p:nvSpPr>
                <p:cNvPr id="206" name="Google Shape;514;p72">
                  <a:extLst>
                    <a:ext uri="{FF2B5EF4-FFF2-40B4-BE49-F238E27FC236}">
                      <a16:creationId xmlns:a16="http://schemas.microsoft.com/office/drawing/2014/main" id="{1FE333A2-6A3B-44B7-A487-5EA052D95817}"/>
                    </a:ext>
                  </a:extLst>
                </p:cNvPr>
                <p:cNvSpPr/>
                <p:nvPr/>
              </p:nvSpPr>
              <p:spPr>
                <a:xfrm>
                  <a:off x="6363781" y="1334876"/>
                  <a:ext cx="174996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7" name="TextBox 206">
                  <a:extLst>
                    <a:ext uri="{FF2B5EF4-FFF2-40B4-BE49-F238E27FC236}">
                      <a16:creationId xmlns:a16="http://schemas.microsoft.com/office/drawing/2014/main" id="{2D7C9CB5-479B-416D-AB4B-BAB973E65879}"/>
                    </a:ext>
                  </a:extLst>
                </p:cNvPr>
                <p:cNvSpPr txBox="1"/>
                <p:nvPr/>
              </p:nvSpPr>
              <p:spPr>
                <a:xfrm>
                  <a:off x="6361839" y="1431732"/>
                  <a:ext cx="1749961" cy="346249"/>
                </a:xfrm>
                <a:prstGeom prst="rect">
                  <a:avLst/>
                </a:prstGeom>
                <a:noFill/>
                <a:ln>
                  <a:noFill/>
                </a:ln>
              </p:spPr>
              <p:txBody>
                <a:bodyPr wrap="square" lIns="91440" tIns="45720" rIns="91440" bIns="45720" rtlCol="0" anchor="t">
                  <a:spAutoFit/>
                </a:bodyPr>
                <a:lstStyle/>
                <a:p>
                  <a:r>
                    <a:rPr lang="en-US" sz="2400" dirty="0">
                      <a:solidFill>
                        <a:schemeClr val="bg1"/>
                      </a:solidFill>
                      <a:latin typeface="Century Gothic"/>
                    </a:rPr>
                    <a:t>Topographic</a:t>
                  </a:r>
                </a:p>
              </p:txBody>
            </p:sp>
          </p:grpSp>
          <p:grpSp>
            <p:nvGrpSpPr>
              <p:cNvPr id="208" name="Group 207">
                <a:extLst>
                  <a:ext uri="{FF2B5EF4-FFF2-40B4-BE49-F238E27FC236}">
                    <a16:creationId xmlns:a16="http://schemas.microsoft.com/office/drawing/2014/main" id="{9A7206B7-E39E-481D-AC45-D905774A9046}"/>
                  </a:ext>
                </a:extLst>
              </p:cNvPr>
              <p:cNvGrpSpPr/>
              <p:nvPr/>
            </p:nvGrpSpPr>
            <p:grpSpPr>
              <a:xfrm>
                <a:off x="18887959" y="13263389"/>
                <a:ext cx="2288537" cy="731520"/>
                <a:chOff x="6361839" y="1334876"/>
                <a:chExt cx="1751903" cy="548640"/>
              </a:xfrm>
            </p:grpSpPr>
            <p:sp>
              <p:nvSpPr>
                <p:cNvPr id="209" name="Google Shape;514;p72">
                  <a:extLst>
                    <a:ext uri="{FF2B5EF4-FFF2-40B4-BE49-F238E27FC236}">
                      <a16:creationId xmlns:a16="http://schemas.microsoft.com/office/drawing/2014/main" id="{38CBE042-CC63-4DDA-A733-28CE126DE80D}"/>
                    </a:ext>
                  </a:extLst>
                </p:cNvPr>
                <p:cNvSpPr/>
                <p:nvPr/>
              </p:nvSpPr>
              <p:spPr>
                <a:xfrm>
                  <a:off x="6363781" y="1334876"/>
                  <a:ext cx="174996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10" name="TextBox 209">
                  <a:extLst>
                    <a:ext uri="{FF2B5EF4-FFF2-40B4-BE49-F238E27FC236}">
                      <a16:creationId xmlns:a16="http://schemas.microsoft.com/office/drawing/2014/main" id="{4FCB7703-903D-41F5-9AAB-F0BF5B967D37}"/>
                    </a:ext>
                  </a:extLst>
                </p:cNvPr>
                <p:cNvSpPr txBox="1"/>
                <p:nvPr/>
              </p:nvSpPr>
              <p:spPr>
                <a:xfrm>
                  <a:off x="6361839" y="1431732"/>
                  <a:ext cx="1749961" cy="346249"/>
                </a:xfrm>
                <a:prstGeom prst="rect">
                  <a:avLst/>
                </a:prstGeom>
                <a:noFill/>
                <a:ln>
                  <a:noFill/>
                </a:ln>
              </p:spPr>
              <p:txBody>
                <a:bodyPr wrap="square" lIns="91440" tIns="45720" rIns="91440" bIns="45720" rtlCol="0" anchor="t">
                  <a:spAutoFit/>
                </a:bodyPr>
                <a:lstStyle/>
                <a:p>
                  <a:r>
                    <a:rPr lang="en-US" sz="2400" dirty="0">
                      <a:solidFill>
                        <a:schemeClr val="bg1"/>
                      </a:solidFill>
                      <a:latin typeface="Century Gothic"/>
                    </a:rPr>
                    <a:t>Other</a:t>
                  </a:r>
                </a:p>
              </p:txBody>
            </p:sp>
          </p:grpSp>
        </p:grpSp>
        <p:cxnSp>
          <p:nvCxnSpPr>
            <p:cNvPr id="139" name="Straight Connector 138">
              <a:extLst>
                <a:ext uri="{FF2B5EF4-FFF2-40B4-BE49-F238E27FC236}">
                  <a16:creationId xmlns:a16="http://schemas.microsoft.com/office/drawing/2014/main" id="{1766FC3D-A4D1-4C6A-898C-A9868A8F8DCC}"/>
                </a:ext>
              </a:extLst>
            </p:cNvPr>
            <p:cNvCxnSpPr>
              <a:cxnSpLocks/>
            </p:cNvCxnSpPr>
            <p:nvPr/>
          </p:nvCxnSpPr>
          <p:spPr>
            <a:xfrm>
              <a:off x="15697430" y="12930356"/>
              <a:ext cx="57829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A5798DD9-8EA3-4311-8A07-EFBA5C5E7AAD}"/>
              </a:ext>
            </a:extLst>
          </p:cNvPr>
          <p:cNvGrpSpPr/>
          <p:nvPr/>
        </p:nvGrpSpPr>
        <p:grpSpPr>
          <a:xfrm>
            <a:off x="967721" y="15075946"/>
            <a:ext cx="10013576" cy="16537956"/>
            <a:chOff x="967721" y="17029667"/>
            <a:chExt cx="10013576" cy="16537956"/>
          </a:xfrm>
        </p:grpSpPr>
        <p:pic>
          <p:nvPicPr>
            <p:cNvPr id="222" name="Picture 221" descr="Map&#10;&#10;Description automatically generated">
              <a:extLst>
                <a:ext uri="{FF2B5EF4-FFF2-40B4-BE49-F238E27FC236}">
                  <a16:creationId xmlns:a16="http://schemas.microsoft.com/office/drawing/2014/main" id="{049ACA81-16F4-4638-9D93-51DA4A1A2F03}"/>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054791" y="17029667"/>
              <a:ext cx="9839436" cy="8057144"/>
            </a:xfrm>
            <a:prstGeom prst="rect">
              <a:avLst/>
            </a:prstGeom>
            <a:ln>
              <a:solidFill>
                <a:schemeClr val="tx1"/>
              </a:solidFill>
            </a:ln>
          </p:spPr>
        </p:pic>
        <p:sp>
          <p:nvSpPr>
            <p:cNvPr id="224" name="TextBox 223">
              <a:extLst>
                <a:ext uri="{FF2B5EF4-FFF2-40B4-BE49-F238E27FC236}">
                  <a16:creationId xmlns:a16="http://schemas.microsoft.com/office/drawing/2014/main" id="{DA9EC1EB-B91D-4632-AA46-1AF4E584A8BD}"/>
                </a:ext>
              </a:extLst>
            </p:cNvPr>
            <p:cNvSpPr txBox="1"/>
            <p:nvPr/>
          </p:nvSpPr>
          <p:spPr>
            <a:xfrm>
              <a:off x="6406448" y="21136499"/>
              <a:ext cx="2055401"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Missoula</a:t>
              </a:r>
              <a:endParaRPr lang="en-US" sz="1600">
                <a:latin typeface="Century Gothic" panose="020B0502020202020204" pitchFamily="34" charset="0"/>
                <a:cs typeface="Calibri"/>
              </a:endParaRPr>
            </a:p>
          </p:txBody>
        </p:sp>
        <p:sp>
          <p:nvSpPr>
            <p:cNvPr id="225" name="TextBox 224">
              <a:extLst>
                <a:ext uri="{FF2B5EF4-FFF2-40B4-BE49-F238E27FC236}">
                  <a16:creationId xmlns:a16="http://schemas.microsoft.com/office/drawing/2014/main" id="{1136555E-97FE-4322-BE24-7059FA03B190}"/>
                </a:ext>
              </a:extLst>
            </p:cNvPr>
            <p:cNvSpPr txBox="1"/>
            <p:nvPr/>
          </p:nvSpPr>
          <p:spPr>
            <a:xfrm>
              <a:off x="8117585" y="23945484"/>
              <a:ext cx="618247"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panose="020B0502020202020204" pitchFamily="34" charset="0"/>
                </a:rPr>
                <a:t>0</a:t>
              </a:r>
              <a:endParaRPr lang="en-US" sz="1600" dirty="0">
                <a:latin typeface="Century Gothic" panose="020B0502020202020204" pitchFamily="34" charset="0"/>
                <a:cs typeface="Calibri"/>
              </a:endParaRPr>
            </a:p>
          </p:txBody>
        </p:sp>
        <p:sp>
          <p:nvSpPr>
            <p:cNvPr id="226" name="TextBox 225">
              <a:extLst>
                <a:ext uri="{FF2B5EF4-FFF2-40B4-BE49-F238E27FC236}">
                  <a16:creationId xmlns:a16="http://schemas.microsoft.com/office/drawing/2014/main" id="{21EEE78D-D327-4CB8-8EDC-EDB452A28A85}"/>
                </a:ext>
              </a:extLst>
            </p:cNvPr>
            <p:cNvSpPr txBox="1"/>
            <p:nvPr/>
          </p:nvSpPr>
          <p:spPr>
            <a:xfrm>
              <a:off x="8914685" y="23945484"/>
              <a:ext cx="864287"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20</a:t>
              </a:r>
              <a:endParaRPr lang="en-US" sz="1600">
                <a:latin typeface="Century Gothic" panose="020B0502020202020204" pitchFamily="34" charset="0"/>
                <a:cs typeface="Calibri"/>
              </a:endParaRPr>
            </a:p>
          </p:txBody>
        </p:sp>
        <p:sp>
          <p:nvSpPr>
            <p:cNvPr id="227" name="TextBox 226">
              <a:extLst>
                <a:ext uri="{FF2B5EF4-FFF2-40B4-BE49-F238E27FC236}">
                  <a16:creationId xmlns:a16="http://schemas.microsoft.com/office/drawing/2014/main" id="{BC5E891D-CAB9-4AA1-BF36-00AD0D52292F}"/>
                </a:ext>
              </a:extLst>
            </p:cNvPr>
            <p:cNvSpPr txBox="1"/>
            <p:nvPr/>
          </p:nvSpPr>
          <p:spPr>
            <a:xfrm>
              <a:off x="9642497" y="23945484"/>
              <a:ext cx="1338800"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40 km</a:t>
              </a:r>
              <a:endParaRPr lang="en-US" sz="1600">
                <a:latin typeface="Century Gothic" panose="020B0502020202020204" pitchFamily="34" charset="0"/>
                <a:cs typeface="Calibri"/>
              </a:endParaRPr>
            </a:p>
          </p:txBody>
        </p:sp>
        <p:pic>
          <p:nvPicPr>
            <p:cNvPr id="228" name="Picture 4" descr="A close up of a building&#10;&#10;Description automatically generated">
              <a:extLst>
                <a:ext uri="{FF2B5EF4-FFF2-40B4-BE49-F238E27FC236}">
                  <a16:creationId xmlns:a16="http://schemas.microsoft.com/office/drawing/2014/main" id="{7C52ADD2-CC4E-4D6F-A4CF-7B20767C6ABD}"/>
                </a:ext>
              </a:extLst>
            </p:cNvPr>
            <p:cNvPicPr>
              <a:picLocks noChangeAspect="1"/>
            </p:cNvPicPr>
            <p:nvPr/>
          </p:nvPicPr>
          <p:blipFill>
            <a:blip r:embed="rId35"/>
            <a:stretch>
              <a:fillRect/>
            </a:stretch>
          </p:blipFill>
          <p:spPr>
            <a:xfrm>
              <a:off x="1183455" y="17098696"/>
              <a:ext cx="871423" cy="857863"/>
            </a:xfrm>
            <a:prstGeom prst="rect">
              <a:avLst/>
            </a:prstGeom>
          </p:spPr>
        </p:pic>
        <p:sp>
          <p:nvSpPr>
            <p:cNvPr id="229" name="TextBox 228">
              <a:extLst>
                <a:ext uri="{FF2B5EF4-FFF2-40B4-BE49-F238E27FC236}">
                  <a16:creationId xmlns:a16="http://schemas.microsoft.com/office/drawing/2014/main" id="{13C235F1-557E-4E86-9F17-90A9140D469B}"/>
                </a:ext>
              </a:extLst>
            </p:cNvPr>
            <p:cNvSpPr txBox="1"/>
            <p:nvPr/>
          </p:nvSpPr>
          <p:spPr>
            <a:xfrm>
              <a:off x="1328459" y="17805804"/>
              <a:ext cx="553418" cy="461665"/>
            </a:xfrm>
            <a:prstGeom prst="rect">
              <a:avLst/>
            </a:prstGeom>
            <a:noFill/>
          </p:spPr>
          <p:txBody>
            <a:bodyPr wrap="square" rtlCol="0">
              <a:spAutoFit/>
            </a:bodyPr>
            <a:lstStyle/>
            <a:p>
              <a:pPr algn="ctr"/>
              <a:r>
                <a:rPr lang="en-US" sz="2400" dirty="0">
                  <a:latin typeface="Century Gothic" panose="020B0502020202020204" pitchFamily="34" charset="0"/>
                </a:rPr>
                <a:t>N</a:t>
              </a:r>
            </a:p>
          </p:txBody>
        </p:sp>
        <p:sp>
          <p:nvSpPr>
            <p:cNvPr id="233" name="Rectangle 232">
              <a:extLst>
                <a:ext uri="{FF2B5EF4-FFF2-40B4-BE49-F238E27FC236}">
                  <a16:creationId xmlns:a16="http://schemas.microsoft.com/office/drawing/2014/main" id="{6F6BB86C-9F2D-4F6D-B723-5E353F0AFF58}"/>
                </a:ext>
              </a:extLst>
            </p:cNvPr>
            <p:cNvSpPr/>
            <p:nvPr/>
          </p:nvSpPr>
          <p:spPr>
            <a:xfrm>
              <a:off x="5928195" y="17704499"/>
              <a:ext cx="1015632" cy="930350"/>
            </a:xfrm>
            <a:prstGeom prst="rect">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4" name="Straight Arrow Connector 233">
              <a:extLst>
                <a:ext uri="{FF2B5EF4-FFF2-40B4-BE49-F238E27FC236}">
                  <a16:creationId xmlns:a16="http://schemas.microsoft.com/office/drawing/2014/main" id="{84FF1FCB-3CF8-4593-AE20-B334E66912F3}"/>
                </a:ext>
              </a:extLst>
            </p:cNvPr>
            <p:cNvCxnSpPr>
              <a:cxnSpLocks/>
            </p:cNvCxnSpPr>
            <p:nvPr/>
          </p:nvCxnSpPr>
          <p:spPr>
            <a:xfrm flipH="1">
              <a:off x="967721" y="18622222"/>
              <a:ext cx="4945756" cy="7207033"/>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313FF50D-B578-4D84-B94E-F1F0760A3AD7}"/>
                </a:ext>
              </a:extLst>
            </p:cNvPr>
            <p:cNvCxnSpPr>
              <a:cxnSpLocks/>
            </p:cNvCxnSpPr>
            <p:nvPr/>
          </p:nvCxnSpPr>
          <p:spPr>
            <a:xfrm>
              <a:off x="6933662" y="18651983"/>
              <a:ext cx="3604850" cy="7143221"/>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648E6C3D-36BE-42F6-9504-2E11FA95EF71}"/>
                </a:ext>
              </a:extLst>
            </p:cNvPr>
            <p:cNvGrpSpPr/>
            <p:nvPr/>
          </p:nvGrpSpPr>
          <p:grpSpPr>
            <a:xfrm>
              <a:off x="1025886" y="25754611"/>
              <a:ext cx="9559509" cy="7813012"/>
              <a:chOff x="11920853" y="16991939"/>
              <a:chExt cx="9559509" cy="7813012"/>
            </a:xfrm>
          </p:grpSpPr>
          <p:pic>
            <p:nvPicPr>
              <p:cNvPr id="223" name="Picture 222" descr="Map&#10;&#10;Description automatically generated">
                <a:extLst>
                  <a:ext uri="{FF2B5EF4-FFF2-40B4-BE49-F238E27FC236}">
                    <a16:creationId xmlns:a16="http://schemas.microsoft.com/office/drawing/2014/main" id="{C6565A3E-8F2C-4806-B8E7-592129A3BBC4}"/>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1920853" y="17032532"/>
                <a:ext cx="9559509" cy="7772419"/>
              </a:xfrm>
              <a:prstGeom prst="rect">
                <a:avLst/>
              </a:prstGeom>
              <a:ln>
                <a:solidFill>
                  <a:schemeClr val="tx1"/>
                </a:solidFill>
              </a:ln>
            </p:spPr>
          </p:pic>
          <p:sp>
            <p:nvSpPr>
              <p:cNvPr id="230" name="TextBox 229">
                <a:extLst>
                  <a:ext uri="{FF2B5EF4-FFF2-40B4-BE49-F238E27FC236}">
                    <a16:creationId xmlns:a16="http://schemas.microsoft.com/office/drawing/2014/main" id="{AF8EA78B-B6AF-4335-B90F-692E0C413BBF}"/>
                  </a:ext>
                </a:extLst>
              </p:cNvPr>
              <p:cNvSpPr txBox="1"/>
              <p:nvPr/>
            </p:nvSpPr>
            <p:spPr>
              <a:xfrm>
                <a:off x="18126640" y="23424741"/>
                <a:ext cx="618247"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panose="020B0502020202020204" pitchFamily="34" charset="0"/>
                  </a:rPr>
                  <a:t>0</a:t>
                </a:r>
                <a:endParaRPr lang="en-US" sz="1600" dirty="0">
                  <a:latin typeface="Century Gothic" panose="020B0502020202020204" pitchFamily="34" charset="0"/>
                  <a:cs typeface="Calibri"/>
                </a:endParaRPr>
              </a:p>
            </p:txBody>
          </p:sp>
          <p:sp>
            <p:nvSpPr>
              <p:cNvPr id="231" name="TextBox 230">
                <a:extLst>
                  <a:ext uri="{FF2B5EF4-FFF2-40B4-BE49-F238E27FC236}">
                    <a16:creationId xmlns:a16="http://schemas.microsoft.com/office/drawing/2014/main" id="{FA302DD3-3A20-4CC6-BFC5-600B614E1F13}"/>
                  </a:ext>
                </a:extLst>
              </p:cNvPr>
              <p:cNvSpPr txBox="1"/>
              <p:nvPr/>
            </p:nvSpPr>
            <p:spPr>
              <a:xfrm>
                <a:off x="19141561" y="23424741"/>
                <a:ext cx="971166"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2.5</a:t>
                </a:r>
                <a:endParaRPr lang="en-US" sz="1600">
                  <a:latin typeface="Century Gothic" panose="020B0502020202020204" pitchFamily="34" charset="0"/>
                  <a:cs typeface="Calibri"/>
                </a:endParaRPr>
              </a:p>
            </p:txBody>
          </p:sp>
          <p:sp>
            <p:nvSpPr>
              <p:cNvPr id="232" name="TextBox 231">
                <a:extLst>
                  <a:ext uri="{FF2B5EF4-FFF2-40B4-BE49-F238E27FC236}">
                    <a16:creationId xmlns:a16="http://schemas.microsoft.com/office/drawing/2014/main" id="{01B3E5F1-6453-4DFA-AEEF-5B2588D96E7C}"/>
                  </a:ext>
                </a:extLst>
              </p:cNvPr>
              <p:cNvSpPr txBox="1"/>
              <p:nvPr/>
            </p:nvSpPr>
            <p:spPr>
              <a:xfrm>
                <a:off x="20110819" y="23424741"/>
                <a:ext cx="1218114"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5 km</a:t>
                </a:r>
                <a:endParaRPr lang="en-US" sz="1600">
                  <a:latin typeface="Century Gothic" panose="020B0502020202020204" pitchFamily="34" charset="0"/>
                  <a:cs typeface="Calibri"/>
                </a:endParaRPr>
              </a:p>
            </p:txBody>
          </p:sp>
          <p:pic>
            <p:nvPicPr>
              <p:cNvPr id="218" name="Graphic 217" descr="Marker with solid fill">
                <a:extLst>
                  <a:ext uri="{FF2B5EF4-FFF2-40B4-BE49-F238E27FC236}">
                    <a16:creationId xmlns:a16="http://schemas.microsoft.com/office/drawing/2014/main" id="{EC55B7B9-A5FD-4F69-BB64-414F71D3A84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076875" y="17272273"/>
                <a:ext cx="809305" cy="809305"/>
              </a:xfrm>
              <a:prstGeom prst="rect">
                <a:avLst/>
              </a:prstGeom>
            </p:spPr>
          </p:pic>
          <p:pic>
            <p:nvPicPr>
              <p:cNvPr id="219" name="Graphic 218" descr="Marker with solid fill">
                <a:extLst>
                  <a:ext uri="{FF2B5EF4-FFF2-40B4-BE49-F238E27FC236}">
                    <a16:creationId xmlns:a16="http://schemas.microsoft.com/office/drawing/2014/main" id="{B825A823-1456-4D5B-A5A3-7498B591671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076875" y="17553949"/>
                <a:ext cx="809305" cy="809305"/>
              </a:xfrm>
              <a:prstGeom prst="rect">
                <a:avLst/>
              </a:prstGeom>
            </p:spPr>
          </p:pic>
          <p:pic>
            <p:nvPicPr>
              <p:cNvPr id="220" name="Graphic 219" descr="Marker with solid fill">
                <a:extLst>
                  <a:ext uri="{FF2B5EF4-FFF2-40B4-BE49-F238E27FC236}">
                    <a16:creationId xmlns:a16="http://schemas.microsoft.com/office/drawing/2014/main" id="{870F0FFA-4222-4195-9E8C-FCC3FCB3984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282881" y="18071112"/>
                <a:ext cx="809305" cy="809305"/>
              </a:xfrm>
              <a:prstGeom prst="rect">
                <a:avLst/>
              </a:prstGeom>
            </p:spPr>
          </p:pic>
          <p:pic>
            <p:nvPicPr>
              <p:cNvPr id="221" name="Graphic 220" descr="Marker with solid fill">
                <a:extLst>
                  <a:ext uri="{FF2B5EF4-FFF2-40B4-BE49-F238E27FC236}">
                    <a16:creationId xmlns:a16="http://schemas.microsoft.com/office/drawing/2014/main" id="{6F782A34-DEB2-4438-80B5-AC0711EB012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578566" y="16991939"/>
                <a:ext cx="809305" cy="809305"/>
              </a:xfrm>
              <a:prstGeom prst="rect">
                <a:avLst/>
              </a:prstGeom>
            </p:spPr>
          </p:pic>
          <p:pic>
            <p:nvPicPr>
              <p:cNvPr id="215" name="Graphic 214" descr="Marker with solid fill">
                <a:extLst>
                  <a:ext uri="{FF2B5EF4-FFF2-40B4-BE49-F238E27FC236}">
                    <a16:creationId xmlns:a16="http://schemas.microsoft.com/office/drawing/2014/main" id="{9C1A8620-6DDD-44F8-B1DB-BDC2012FAC6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769451" y="17598512"/>
                <a:ext cx="809305" cy="809305"/>
              </a:xfrm>
              <a:prstGeom prst="rect">
                <a:avLst/>
              </a:prstGeom>
            </p:spPr>
          </p:pic>
          <p:pic>
            <p:nvPicPr>
              <p:cNvPr id="213" name="Graphic 212" descr="Marker with solid fill">
                <a:extLst>
                  <a:ext uri="{FF2B5EF4-FFF2-40B4-BE49-F238E27FC236}">
                    <a16:creationId xmlns:a16="http://schemas.microsoft.com/office/drawing/2014/main" id="{4ED5D157-F472-4582-8DF3-4B458DDC57B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332746" y="17633903"/>
                <a:ext cx="809305" cy="809305"/>
              </a:xfrm>
              <a:prstGeom prst="rect">
                <a:avLst/>
              </a:prstGeom>
            </p:spPr>
          </p:pic>
          <p:pic>
            <p:nvPicPr>
              <p:cNvPr id="236" name="Graphic 235" descr="Marker with solid fill">
                <a:extLst>
                  <a:ext uri="{FF2B5EF4-FFF2-40B4-BE49-F238E27FC236}">
                    <a16:creationId xmlns:a16="http://schemas.microsoft.com/office/drawing/2014/main" id="{0534E9E3-8A25-4410-9218-CA282B2283A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6201670" y="22020260"/>
                <a:ext cx="809305" cy="809305"/>
              </a:xfrm>
              <a:prstGeom prst="rect">
                <a:avLst/>
              </a:prstGeom>
            </p:spPr>
          </p:pic>
          <p:pic>
            <p:nvPicPr>
              <p:cNvPr id="237" name="Graphic 236" descr="Marker with solid fill">
                <a:extLst>
                  <a:ext uri="{FF2B5EF4-FFF2-40B4-BE49-F238E27FC236}">
                    <a16:creationId xmlns:a16="http://schemas.microsoft.com/office/drawing/2014/main" id="{10063D8C-559D-4C89-B812-746F5825780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7369471" y="20971564"/>
                <a:ext cx="809305" cy="809305"/>
              </a:xfrm>
              <a:prstGeom prst="rect">
                <a:avLst/>
              </a:prstGeom>
            </p:spPr>
          </p:pic>
        </p:grpSp>
      </p:grpSp>
      <p:sp>
        <p:nvSpPr>
          <p:cNvPr id="241" name="Text Placeholder 16">
            <a:extLst>
              <a:ext uri="{FF2B5EF4-FFF2-40B4-BE49-F238E27FC236}">
                <a16:creationId xmlns:a16="http://schemas.microsoft.com/office/drawing/2014/main" id="{85E4A40C-33AA-4351-8FEC-612720FBF086}"/>
              </a:ext>
            </a:extLst>
          </p:cNvPr>
          <p:cNvSpPr txBox="1">
            <a:spLocks/>
          </p:cNvSpPr>
          <p:nvPr/>
        </p:nvSpPr>
        <p:spPr>
          <a:xfrm>
            <a:off x="11983193" y="23071916"/>
            <a:ext cx="11766884" cy="291493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buClr>
                <a:srgbClr val="7DB761"/>
              </a:buClr>
              <a:buNone/>
            </a:pPr>
            <a:r>
              <a:rPr lang="en-US" sz="4000" b="1" dirty="0">
                <a:solidFill>
                  <a:srgbClr val="6CA47A"/>
                </a:solidFill>
              </a:rPr>
              <a:t>NASA DEVELOP </a:t>
            </a:r>
            <a:r>
              <a:rPr lang="en-US" sz="4000" dirty="0">
                <a:solidFill>
                  <a:srgbClr val="6CA47A"/>
                </a:solidFill>
              </a:rPr>
              <a:t>identified multiple regions of Western Montana that WD4C should survey based on availability of habitat, proximity to contaminant sources, and proximity to other known otter sightings.</a:t>
            </a:r>
          </a:p>
        </p:txBody>
      </p:sp>
      <p:sp>
        <p:nvSpPr>
          <p:cNvPr id="242" name="Text Placeholder 16">
            <a:extLst>
              <a:ext uri="{FF2B5EF4-FFF2-40B4-BE49-F238E27FC236}">
                <a16:creationId xmlns:a16="http://schemas.microsoft.com/office/drawing/2014/main" id="{4D473F2F-7AE3-4567-94E4-79380B40E03F}"/>
              </a:ext>
            </a:extLst>
          </p:cNvPr>
          <p:cNvSpPr txBox="1">
            <a:spLocks/>
          </p:cNvSpPr>
          <p:nvPr/>
        </p:nvSpPr>
        <p:spPr>
          <a:xfrm>
            <a:off x="14800448" y="26842222"/>
            <a:ext cx="8208258" cy="395450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Ngaio Richards</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 Working Dogs for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lt"/>
                <a:cs typeface="+mn-lt"/>
              </a:rPr>
              <a:t>Conservation</a:t>
            </a:r>
            <a:endPar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endParaRPr>
          </a:p>
          <a:p>
            <a:pPr marL="0" marR="0" lvl="0" indent="0" algn="l" defTabSz="457200" rtl="0" eaLnBrk="1" fontAlgn="auto" latinLnBrk="0" hangingPunct="1">
              <a:lnSpc>
                <a:spcPct val="100000"/>
              </a:lnSpc>
              <a:spcBef>
                <a:spcPts val="0"/>
              </a:spcBef>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Mark LaGuardia</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 The Virginia Institute of Marine Science</a:t>
            </a:r>
            <a:endParaRPr kumimoji="0" lang="en-US" sz="2400" kern="1200" cap="none" spc="0" normalizeH="0" baseline="0" noProof="0" dirty="0">
              <a:ln>
                <a:noFill/>
              </a:ln>
              <a:solidFill>
                <a:srgbClr val="D2672B"/>
              </a:solidFill>
              <a:uLnTx/>
              <a:uFillTx/>
              <a:latin typeface="Garamond" panose="02020404030301010803" pitchFamily="18" charset="0"/>
              <a:ea typeface="+mn-ea"/>
              <a:cs typeface="+mn-cs"/>
            </a:endParaRPr>
          </a:p>
          <a:p>
            <a:pPr marL="0" marR="0" lvl="0" indent="0" algn="l" defTabSz="457200" rtl="0" eaLnBrk="1" fontAlgn="auto" latinLnBrk="0" hangingPunct="1">
              <a:lnSpc>
                <a:spcPct val="100000"/>
              </a:lnSpc>
              <a:spcBef>
                <a:spcPts val="0"/>
              </a:spcBef>
              <a:buClr>
                <a:srgbClr val="7DB761"/>
              </a:buClr>
              <a:buSzTx/>
              <a:buFontTx/>
              <a:buNone/>
              <a:tabLst/>
              <a:defRPr/>
            </a:pPr>
            <a:endParaRPr lang="en-US" sz="2400" b="1" i="0" u="none" strike="noStrike" dirty="0">
              <a:solidFill>
                <a:srgbClr val="D2672B"/>
              </a:solidFill>
              <a:effectLst/>
              <a:latin typeface="Garamond" panose="02020404030301010803" pitchFamily="18" charset="0"/>
            </a:endParaRP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Allison Howard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University of Georgia</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John </a:t>
            </a:r>
            <a:r>
              <a:rPr kumimoji="0" lang="en-US" sz="2400" b="1" i="0" u="none" strike="noStrike" kern="1200" cap="none" spc="0" normalizeH="0" baseline="0" noProof="0" dirty="0" err="1">
                <a:ln>
                  <a:noFill/>
                </a:ln>
                <a:solidFill>
                  <a:prstClr val="black">
                    <a:lumMod val="75000"/>
                    <a:lumOff val="25000"/>
                  </a:prstClr>
                </a:solidFill>
                <a:effectLst/>
                <a:uLnTx/>
                <a:uFillTx/>
                <a:latin typeface="Garamond"/>
                <a:ea typeface="+mn-ea"/>
                <a:cs typeface="+mn-cs"/>
              </a:rPr>
              <a:t>Bolten</a:t>
            </a: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NASA Goddard Space Flight Center</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Kenton Ross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NASA Langley Research Center</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a:t>
            </a:r>
            <a:r>
              <a:rPr kumimoji="0" lang="en-US" sz="2400" b="1" i="0" u="none" strike="noStrike" kern="1200" cap="none" spc="0" normalizeH="0" baseline="0" noProof="0" dirty="0" err="1">
                <a:ln>
                  <a:noFill/>
                </a:ln>
                <a:solidFill>
                  <a:prstClr val="black">
                    <a:lumMod val="75000"/>
                    <a:lumOff val="25000"/>
                  </a:prstClr>
                </a:solidFill>
                <a:effectLst/>
                <a:uLnTx/>
                <a:uFillTx/>
                <a:latin typeface="Garamond"/>
                <a:ea typeface="+mn-ea"/>
                <a:cs typeface="+mn-cs"/>
              </a:rPr>
              <a:t>Peder</a:t>
            </a: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Garamond"/>
                <a:ea typeface="+mn-ea"/>
                <a:cs typeface="+mn-cs"/>
              </a:rPr>
              <a:t>Engelstad</a:t>
            </a: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Colorado State University</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endParaRPr lang="en-US" sz="2400" b="1" i="0" u="none" strike="noStrike" dirty="0">
              <a:solidFill>
                <a:srgbClr val="D2672B"/>
              </a:solidFill>
              <a:effectLst/>
              <a:latin typeface="Garamond" panose="02020404030301010803" pitchFamily="18" charset="0"/>
            </a:endParaRP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Nicole Ramberg-Pihl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NASA GSFC Node Fellow</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endParaRPr lang="en-US" sz="2400" dirty="0">
              <a:solidFill>
                <a:prstClr val="black">
                  <a:lumMod val="75000"/>
                  <a:lumOff val="25000"/>
                </a:prstClr>
              </a:solidFill>
              <a:latin typeface="Garamond"/>
            </a:endParaRPr>
          </a:p>
        </p:txBody>
      </p:sp>
      <p:sp>
        <p:nvSpPr>
          <p:cNvPr id="246" name="Text Placeholder 16">
            <a:extLst>
              <a:ext uri="{FF2B5EF4-FFF2-40B4-BE49-F238E27FC236}">
                <a16:creationId xmlns:a16="http://schemas.microsoft.com/office/drawing/2014/main" id="{74391C52-9F4D-4256-9F44-E5E1A67C00A1}"/>
              </a:ext>
            </a:extLst>
          </p:cNvPr>
          <p:cNvSpPr txBox="1">
            <a:spLocks/>
          </p:cNvSpPr>
          <p:nvPr/>
        </p:nvSpPr>
        <p:spPr>
          <a:xfrm>
            <a:off x="11709672" y="26842222"/>
            <a:ext cx="2689364" cy="52274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srgbClr val="6CA47A"/>
                </a:solidFill>
                <a:effectLst/>
                <a:uLnTx/>
                <a:uFillTx/>
                <a:latin typeface="Garamond"/>
                <a:ea typeface="+mn-ea"/>
                <a:cs typeface="+mn-cs"/>
              </a:rPr>
              <a:t>Partners:</a:t>
            </a:r>
          </a:p>
          <a:p>
            <a:pPr marL="0" marR="0" lvl="0" indent="0" algn="r" defTabSz="457200" rtl="0" eaLnBrk="1" fontAlgn="auto" latinLnBrk="0" hangingPunct="1">
              <a:lnSpc>
                <a:spcPct val="100000"/>
              </a:lnSpc>
              <a:spcBef>
                <a:spcPts val="0"/>
              </a:spcBef>
              <a:buClr>
                <a:srgbClr val="7DB761"/>
              </a:buClr>
              <a:buSzTx/>
              <a:buFontTx/>
              <a:buNone/>
              <a:tabLst/>
              <a:defRPr/>
            </a:pPr>
            <a:endParaRPr kumimoji="0" lang="en-US" sz="2400" b="1" i="0" u="none" strike="noStrike" kern="1200" cap="none" spc="0" normalizeH="0" baseline="0" noProof="0" dirty="0">
              <a:ln>
                <a:noFill/>
              </a:ln>
              <a:solidFill>
                <a:srgbClr val="6CA47A"/>
              </a:solidFill>
              <a:effectLst/>
              <a:uLnTx/>
              <a:uFillTx/>
              <a:latin typeface="Garamond"/>
              <a:ea typeface="+mn-ea"/>
              <a:cs typeface="+mn-cs"/>
            </a:endParaRPr>
          </a:p>
          <a:p>
            <a:pPr marL="0" marR="0" lvl="0" indent="0" algn="r" defTabSz="457200" rtl="0" eaLnBrk="1" fontAlgn="auto" latinLnBrk="0" hangingPunct="1">
              <a:lnSpc>
                <a:spcPct val="100000"/>
              </a:lnSpc>
              <a:spcBef>
                <a:spcPts val="0"/>
              </a:spcBef>
              <a:buClr>
                <a:srgbClr val="7DB761"/>
              </a:buClr>
              <a:buSzTx/>
              <a:buFontTx/>
              <a:buNone/>
              <a:tabLst/>
              <a:defRPr/>
            </a:pPr>
            <a:endParaRPr lang="en-US" sz="2400" b="1" dirty="0">
              <a:solidFill>
                <a:srgbClr val="6CA47A"/>
              </a:solidFill>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r>
              <a:rPr lang="en-US" sz="2400" b="1" dirty="0">
                <a:solidFill>
                  <a:srgbClr val="6CA47A"/>
                </a:solidFill>
                <a:latin typeface="Garamond"/>
              </a:rPr>
              <a:t>Advisors:</a:t>
            </a: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dirty="0">
              <a:solidFill>
                <a:srgbClr val="6CA47A"/>
              </a:solidFill>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dirty="0">
              <a:solidFill>
                <a:srgbClr val="6CA47A"/>
              </a:solidFill>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i="0" dirty="0">
              <a:solidFill>
                <a:srgbClr val="6CA47A"/>
              </a:solidFill>
              <a:effectLst/>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dirty="0">
              <a:solidFill>
                <a:srgbClr val="6CA47A"/>
              </a:solidFill>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r>
              <a:rPr lang="en-US" sz="2400" b="1" i="0" dirty="0">
                <a:solidFill>
                  <a:srgbClr val="6CA47A"/>
                </a:solidFill>
                <a:effectLst/>
                <a:latin typeface="Garamond"/>
              </a:rPr>
              <a:t>Fellow:</a:t>
            </a: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i="0" dirty="0">
              <a:solidFill>
                <a:srgbClr val="6CA47A"/>
              </a:solidFill>
              <a:effectLst/>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r>
              <a:rPr lang="en-US" sz="2400" b="1" dirty="0">
                <a:solidFill>
                  <a:srgbClr val="6CA47A"/>
                </a:solidFill>
                <a:latin typeface="Garamond"/>
              </a:rPr>
              <a:t>Team Members:</a:t>
            </a:r>
            <a:endParaRPr lang="en-US" sz="2400" b="0" i="0" dirty="0">
              <a:solidFill>
                <a:srgbClr val="6CA47A"/>
              </a:solidFill>
              <a:effectLst/>
              <a:latin typeface="Arial" panose="020B0604020202020204" pitchFamily="34" charset="0"/>
            </a:endParaRPr>
          </a:p>
        </p:txBody>
      </p:sp>
      <p:sp>
        <p:nvSpPr>
          <p:cNvPr id="247" name="Text Placeholder 16">
            <a:extLst>
              <a:ext uri="{FF2B5EF4-FFF2-40B4-BE49-F238E27FC236}">
                <a16:creationId xmlns:a16="http://schemas.microsoft.com/office/drawing/2014/main" id="{A90E72F7-8BE7-4197-80DD-93A00F617F74}"/>
              </a:ext>
            </a:extLst>
          </p:cNvPr>
          <p:cNvSpPr txBox="1">
            <a:spLocks/>
          </p:cNvSpPr>
          <p:nvPr/>
        </p:nvSpPr>
        <p:spPr>
          <a:xfrm>
            <a:off x="14685419" y="31096226"/>
            <a:ext cx="2028423" cy="830997"/>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2400" b="1" dirty="0">
                <a:solidFill>
                  <a:schemeClr val="tx1">
                    <a:lumMod val="75000"/>
                    <a:lumOff val="25000"/>
                  </a:schemeClr>
                </a:solidFill>
                <a:latin typeface="Garamond" panose="02020404030301010803" pitchFamily="18" charset="0"/>
              </a:rPr>
              <a:t>Anna Winter</a:t>
            </a:r>
          </a:p>
          <a:p>
            <a:pPr algn="ctr">
              <a:lnSpc>
                <a:spcPct val="100000"/>
              </a:lnSpc>
              <a:spcBef>
                <a:spcPts val="0"/>
              </a:spcBef>
            </a:pPr>
            <a:r>
              <a:rPr lang="en-US" sz="2400" dirty="0">
                <a:solidFill>
                  <a:schemeClr val="tx1">
                    <a:lumMod val="75000"/>
                    <a:lumOff val="25000"/>
                  </a:schemeClr>
                </a:solidFill>
                <a:latin typeface="Garamond" panose="02020404030301010803" pitchFamily="18" charset="0"/>
              </a:rPr>
              <a:t>Project Lead</a:t>
            </a:r>
          </a:p>
        </p:txBody>
      </p:sp>
      <p:sp>
        <p:nvSpPr>
          <p:cNvPr id="248" name="Text Placeholder 16">
            <a:extLst>
              <a:ext uri="{FF2B5EF4-FFF2-40B4-BE49-F238E27FC236}">
                <a16:creationId xmlns:a16="http://schemas.microsoft.com/office/drawing/2014/main" id="{C63D1863-8DED-4407-84E4-AE2CE4D31276}"/>
              </a:ext>
            </a:extLst>
          </p:cNvPr>
          <p:cNvSpPr txBox="1">
            <a:spLocks/>
          </p:cNvSpPr>
          <p:nvPr/>
        </p:nvSpPr>
        <p:spPr>
          <a:xfrm>
            <a:off x="19698008" y="31096227"/>
            <a:ext cx="1565263" cy="830997"/>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b="1" dirty="0">
                <a:solidFill>
                  <a:schemeClr val="tx1">
                    <a:lumMod val="75000"/>
                    <a:lumOff val="25000"/>
                  </a:schemeClr>
                </a:solidFill>
                <a:latin typeface="Garamond" panose="02020404030301010803" pitchFamily="18" charset="0"/>
              </a:rPr>
              <a:t>Madeleine Gregory</a:t>
            </a:r>
          </a:p>
        </p:txBody>
      </p:sp>
      <p:sp>
        <p:nvSpPr>
          <p:cNvPr id="249" name="Text Placeholder 16">
            <a:extLst>
              <a:ext uri="{FF2B5EF4-FFF2-40B4-BE49-F238E27FC236}">
                <a16:creationId xmlns:a16="http://schemas.microsoft.com/office/drawing/2014/main" id="{1662F3CC-215C-4475-A16A-ED8DA52CEE1B}"/>
              </a:ext>
            </a:extLst>
          </p:cNvPr>
          <p:cNvSpPr txBox="1">
            <a:spLocks/>
          </p:cNvSpPr>
          <p:nvPr/>
        </p:nvSpPr>
        <p:spPr>
          <a:xfrm>
            <a:off x="22115719" y="31096227"/>
            <a:ext cx="1510849" cy="830997"/>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b="1" dirty="0" err="1">
                <a:solidFill>
                  <a:schemeClr val="tx1">
                    <a:lumMod val="75000"/>
                    <a:lumOff val="25000"/>
                  </a:schemeClr>
                </a:solidFill>
                <a:latin typeface="Garamond" panose="02020404030301010803" pitchFamily="18" charset="0"/>
              </a:rPr>
              <a:t>Kjirsten</a:t>
            </a:r>
            <a:r>
              <a:rPr lang="en-US" sz="2400" b="1" dirty="0">
                <a:solidFill>
                  <a:schemeClr val="tx1">
                    <a:lumMod val="75000"/>
                    <a:lumOff val="25000"/>
                  </a:schemeClr>
                </a:solidFill>
                <a:latin typeface="Garamond" panose="02020404030301010803" pitchFamily="18" charset="0"/>
              </a:rPr>
              <a:t> Coleman</a:t>
            </a:r>
          </a:p>
        </p:txBody>
      </p:sp>
      <p:sp>
        <p:nvSpPr>
          <p:cNvPr id="250" name="Text Placeholder 16">
            <a:extLst>
              <a:ext uri="{FF2B5EF4-FFF2-40B4-BE49-F238E27FC236}">
                <a16:creationId xmlns:a16="http://schemas.microsoft.com/office/drawing/2014/main" id="{1D0DCCC3-9B09-467A-8A01-FA31A1828B56}"/>
              </a:ext>
            </a:extLst>
          </p:cNvPr>
          <p:cNvSpPr txBox="1">
            <a:spLocks/>
          </p:cNvSpPr>
          <p:nvPr/>
        </p:nvSpPr>
        <p:spPr>
          <a:xfrm>
            <a:off x="17448949" y="31096227"/>
            <a:ext cx="1282373" cy="830997"/>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b="1" dirty="0" err="1">
                <a:solidFill>
                  <a:schemeClr val="tx1">
                    <a:lumMod val="75000"/>
                    <a:lumOff val="25000"/>
                  </a:schemeClr>
                </a:solidFill>
                <a:latin typeface="Garamond" panose="02020404030301010803" pitchFamily="18" charset="0"/>
              </a:rPr>
              <a:t>Kergis</a:t>
            </a:r>
            <a:r>
              <a:rPr lang="en-US" sz="2400" b="1" dirty="0">
                <a:solidFill>
                  <a:schemeClr val="tx1">
                    <a:lumMod val="75000"/>
                    <a:lumOff val="25000"/>
                  </a:schemeClr>
                </a:solidFill>
                <a:latin typeface="Garamond" panose="02020404030301010803" pitchFamily="18" charset="0"/>
              </a:rPr>
              <a:t> Hiebert</a:t>
            </a:r>
          </a:p>
        </p:txBody>
      </p:sp>
      <p:sp>
        <p:nvSpPr>
          <p:cNvPr id="251" name="Text Placeholder 11">
            <a:extLst>
              <a:ext uri="{FF2B5EF4-FFF2-40B4-BE49-F238E27FC236}">
                <a16:creationId xmlns:a16="http://schemas.microsoft.com/office/drawing/2014/main" id="{B1B262E2-E3BA-4FFE-A9B0-03F17B8581B2}"/>
              </a:ext>
            </a:extLst>
          </p:cNvPr>
          <p:cNvSpPr txBox="1">
            <a:spLocks/>
          </p:cNvSpPr>
          <p:nvPr/>
        </p:nvSpPr>
        <p:spPr>
          <a:xfrm>
            <a:off x="4934179" y="34778914"/>
            <a:ext cx="6187440" cy="799613"/>
          </a:xfrm>
          <a:prstGeom prst="rect">
            <a:avLst/>
          </a:prstGeom>
        </p:spPr>
        <p:txBody>
          <a:bodyPr>
            <a:normAutofit fontScale="92500"/>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baseline="0" dirty="0">
                <a:solidFill>
                  <a:schemeClr val="bg1"/>
                </a:solidFill>
              </a:rPr>
              <a:t>Maryland </a:t>
            </a:r>
            <a:r>
              <a:rPr lang="en-US" spc="100" dirty="0">
                <a:solidFill>
                  <a:schemeClr val="bg1"/>
                </a:solidFill>
                <a:ea typeface="+mn-lt"/>
                <a:cs typeface="+mn-lt"/>
              </a:rPr>
              <a:t>–</a:t>
            </a:r>
            <a:r>
              <a:rPr lang="en-US" spc="100" baseline="0" dirty="0">
                <a:solidFill>
                  <a:schemeClr val="bg1"/>
                </a:solidFill>
              </a:rPr>
              <a:t> Goddard</a:t>
            </a:r>
            <a:endParaRPr lang="en-US" dirty="0">
              <a:solidFill>
                <a:schemeClr val="bg1"/>
              </a:solidFill>
            </a:endParaRPr>
          </a:p>
        </p:txBody>
      </p:sp>
      <p:sp>
        <p:nvSpPr>
          <p:cNvPr id="185" name="TextBox 184">
            <a:extLst>
              <a:ext uri="{FF2B5EF4-FFF2-40B4-BE49-F238E27FC236}">
                <a16:creationId xmlns:a16="http://schemas.microsoft.com/office/drawing/2014/main" id="{47F3885B-3929-416D-A4CB-AE532D52661C}"/>
              </a:ext>
            </a:extLst>
          </p:cNvPr>
          <p:cNvSpPr txBox="1"/>
          <p:nvPr/>
        </p:nvSpPr>
        <p:spPr>
          <a:xfrm>
            <a:off x="12052592" y="19551477"/>
            <a:ext cx="14963774" cy="646331"/>
          </a:xfrm>
          <a:prstGeom prst="rect">
            <a:avLst/>
          </a:prstGeom>
          <a:noFill/>
        </p:spPr>
        <p:txBody>
          <a:bodyPr wrap="square">
            <a:spAutoFit/>
          </a:bodyPr>
          <a:lstStyle/>
          <a:p>
            <a:pPr marL="0" indent="0">
              <a:buClr>
                <a:srgbClr val="7DB761"/>
              </a:buClr>
              <a:buNone/>
            </a:pPr>
            <a:r>
              <a:rPr lang="en-US" sz="3600" b="1" dirty="0">
                <a:latin typeface="Garamond" panose="02020404030301010803" pitchFamily="18" charset="0"/>
              </a:rPr>
              <a:t>Mink and otter presence is most strongly correlated with:</a:t>
            </a:r>
            <a:endParaRPr lang="en-US" sz="3600" dirty="0">
              <a:latin typeface="Garamond" panose="02020404030301010803" pitchFamily="18" charset="0"/>
            </a:endParaRPr>
          </a:p>
        </p:txBody>
      </p:sp>
      <p:sp>
        <p:nvSpPr>
          <p:cNvPr id="186" name="Title 3">
            <a:extLst>
              <a:ext uri="{FF2B5EF4-FFF2-40B4-BE49-F238E27FC236}">
                <a16:creationId xmlns:a16="http://schemas.microsoft.com/office/drawing/2014/main" id="{626BEAA3-042E-4329-B425-86F783F28168}"/>
              </a:ext>
            </a:extLst>
          </p:cNvPr>
          <p:cNvSpPr txBox="1">
            <a:spLocks/>
          </p:cNvSpPr>
          <p:nvPr/>
        </p:nvSpPr>
        <p:spPr>
          <a:xfrm>
            <a:off x="24925421" y="4648201"/>
            <a:ext cx="1468585" cy="29222700"/>
          </a:xfrm>
          <a:prstGeom prst="rect">
            <a:avLst/>
          </a:prstGeom>
        </p:spPr>
        <p:txBody>
          <a:bodyPr vert="vert270" anchor="ctr">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10000" b="1" dirty="0">
                <a:solidFill>
                  <a:srgbClr val="67A478"/>
                </a:solidFill>
              </a:rPr>
              <a:t>Western Montana</a:t>
            </a:r>
            <a:r>
              <a:rPr lang="en-US" sz="10000" dirty="0">
                <a:solidFill>
                  <a:srgbClr val="67A478"/>
                </a:solidFill>
              </a:rPr>
              <a:t> Ecological Forecasting</a:t>
            </a:r>
          </a:p>
        </p:txBody>
      </p:sp>
      <p:sp>
        <p:nvSpPr>
          <p:cNvPr id="187" name="Text Placeholder 1">
            <a:extLst>
              <a:ext uri="{FF2B5EF4-FFF2-40B4-BE49-F238E27FC236}">
                <a16:creationId xmlns:a16="http://schemas.microsoft.com/office/drawing/2014/main" id="{D965071A-6719-411D-BBB6-18E619A08E86}"/>
              </a:ext>
            </a:extLst>
          </p:cNvPr>
          <p:cNvSpPr txBox="1">
            <a:spLocks/>
          </p:cNvSpPr>
          <p:nvPr/>
        </p:nvSpPr>
        <p:spPr>
          <a:xfrm>
            <a:off x="4704382" y="876299"/>
            <a:ext cx="18023236" cy="2667291"/>
          </a:xfrm>
          <a:prstGeom prst="rect">
            <a:avLst/>
          </a:prstGeom>
        </p:spPr>
        <p:txBody>
          <a:bodyPr vert="horz" lIns="91440" tIns="45720" rIns="91440" bIns="45720" rtlCol="0" anchor="ctr">
            <a:norm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6CA47A"/>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5000"/>
              <a:t>Modeling Habitat Suitability of Mustelid Species to Guide Detection Dog Surveys for Contaminants Monitoring, via Collected Scats, in River Systems in Western Montana</a:t>
            </a:r>
            <a:endParaRPr lang="en-US" sz="5000" dirty="0"/>
          </a:p>
        </p:txBody>
      </p:sp>
      <p:sp>
        <p:nvSpPr>
          <p:cNvPr id="188" name="TextBox 187">
            <a:extLst>
              <a:ext uri="{FF2B5EF4-FFF2-40B4-BE49-F238E27FC236}">
                <a16:creationId xmlns:a16="http://schemas.microsoft.com/office/drawing/2014/main" id="{D0464AD8-960A-4661-87EA-73D7898E302D}"/>
              </a:ext>
            </a:extLst>
          </p:cNvPr>
          <p:cNvSpPr txBox="1"/>
          <p:nvPr/>
        </p:nvSpPr>
        <p:spPr>
          <a:xfrm>
            <a:off x="4704382" y="228798"/>
            <a:ext cx="18023236" cy="1015663"/>
          </a:xfrm>
          <a:prstGeom prst="rect">
            <a:avLst/>
          </a:prstGeom>
          <a:noFill/>
        </p:spPr>
        <p:txBody>
          <a:bodyPr wrap="square" rtlCol="0">
            <a:spAutoFit/>
          </a:bodyPr>
          <a:lstStyle/>
          <a:p>
            <a:pPr algn="ctr"/>
            <a:r>
              <a:rPr lang="en-US" sz="6000" b="1" dirty="0">
                <a:solidFill>
                  <a:srgbClr val="FF0000"/>
                </a:solidFill>
              </a:rPr>
              <a:t>**IMPACT**</a:t>
            </a:r>
          </a:p>
        </p:txBody>
      </p:sp>
    </p:spTree>
    <p:extLst>
      <p:ext uri="{BB962C8B-B14F-4D97-AF65-F5344CB8AC3E}">
        <p14:creationId xmlns:p14="http://schemas.microsoft.com/office/powerpoint/2010/main" val="15665553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df78d0b-135a-4de7-9166-7c181cd87fb4" xsi:nil="true"/>
    <lcf76f155ced4ddcb4097134ff3c332f xmlns="21e6a8e8-1dff-48a6-ab9b-8d556c6946c0">
      <Terms xmlns="http://schemas.microsoft.com/office/infopath/2007/PartnerControls"/>
    </lcf76f155ced4ddcb4097134ff3c332f>
    <SharedWithUsers xmlns="7df78d0b-135a-4de7-9166-7c181cd87fb4">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19850C-B132-4F9E-91AE-B86D28DA0AF3}">
  <ds:schemaRefs>
    <ds:schemaRef ds:uri="00f424ab-aac1-4e85-aff3-5353efc4b0c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b82b8420-1224-434e-88dd-320f73c97df7"/>
    <ds:schemaRef ds:uri="b8b77cdf-f277-4f3c-b37c-f518764b1e28"/>
    <ds:schemaRef ds:uri="7df78d0b-135a-4de7-9166-7c181cd87fb4"/>
    <ds:schemaRef ds:uri="21e6a8e8-1dff-48a6-ab9b-8d556c6946c0"/>
  </ds:schemaRefs>
</ds:datastoreItem>
</file>

<file path=customXml/itemProps2.xml><?xml version="1.0" encoding="utf-8"?>
<ds:datastoreItem xmlns:ds="http://schemas.openxmlformats.org/officeDocument/2006/customXml" ds:itemID="{FA8D5C0E-C2C7-498E-A28E-52C73E1CD6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90CFEE1-6CF9-48A4-847C-73FF7C6846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12369</TotalTime>
  <Words>3249</Words>
  <Application>Microsoft Office PowerPoint</Application>
  <PresentationFormat>Custom</PresentationFormat>
  <Paragraphs>435</Paragraphs>
  <Slides>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Arial</vt:lpstr>
      <vt:lpstr>Calibri</vt:lpstr>
      <vt:lpstr>Cambria Math</vt:lpstr>
      <vt:lpstr>Century Gothic</vt:lpstr>
      <vt:lpstr>Garamond</vt:lpstr>
      <vt:lpstr>Roboto</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Byles, Robert C. (LARC-E3)[SSAI DEVELOP]</cp:lastModifiedBy>
  <cp:revision>57</cp:revision>
  <dcterms:created xsi:type="dcterms:W3CDTF">2019-02-05T16:32:03Z</dcterms:created>
  <dcterms:modified xsi:type="dcterms:W3CDTF">2023-05-17T18:17:26Z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MediaServiceImageTags">
    <vt:lpwstr/>
  </property>
  <property fmtid="{D5CDD505-2E9C-101B-9397-08002B2CF9AE}" pid="4" name="Order">
    <vt:lpwstr>42500.0000000000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