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3"/>
  </p:notesMasterIdLst>
  <p:sldIdLst>
    <p:sldId id="321" r:id="rId5"/>
    <p:sldId id="323" r:id="rId6"/>
    <p:sldId id="380" r:id="rId7"/>
    <p:sldId id="351" r:id="rId8"/>
    <p:sldId id="324" r:id="rId9"/>
    <p:sldId id="352" r:id="rId10"/>
    <p:sldId id="377" r:id="rId11"/>
    <p:sldId id="367" r:id="rId12"/>
    <p:sldId id="382" r:id="rId13"/>
    <p:sldId id="326" r:id="rId14"/>
    <p:sldId id="344" r:id="rId15"/>
    <p:sldId id="354" r:id="rId16"/>
    <p:sldId id="393" r:id="rId17"/>
    <p:sldId id="385" r:id="rId18"/>
    <p:sldId id="386" r:id="rId19"/>
    <p:sldId id="390" r:id="rId20"/>
    <p:sldId id="389" r:id="rId21"/>
    <p:sldId id="403" r:id="rId22"/>
    <p:sldId id="383" r:id="rId23"/>
    <p:sldId id="391" r:id="rId24"/>
    <p:sldId id="395" r:id="rId25"/>
    <p:sldId id="404" r:id="rId26"/>
    <p:sldId id="333" r:id="rId27"/>
    <p:sldId id="405" r:id="rId28"/>
    <p:sldId id="394" r:id="rId29"/>
    <p:sldId id="396" r:id="rId30"/>
    <p:sldId id="398" r:id="rId31"/>
    <p:sldId id="40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ecil Byles" initials="CB" lastIdx="4" clrIdx="6">
    <p:extLst>
      <p:ext uri="{19B8F6BF-5375-455C-9EA6-DF929625EA0E}">
        <p15:presenceInfo xmlns:p15="http://schemas.microsoft.com/office/powerpoint/2012/main" userId="Cecil Byles" providerId="None"/>
      </p:ext>
    </p:extLst>
  </p:cmAuthor>
  <p:cmAuthor id="1" name="Sarah Payne" initials="SP" lastIdx="26" clrIdx="0">
    <p:extLst>
      <p:ext uri="{19B8F6BF-5375-455C-9EA6-DF929625EA0E}">
        <p15:presenceInfo xmlns:p15="http://schemas.microsoft.com/office/powerpoint/2012/main" userId="S::sarah.payne@ssaihq.com::bbaed961-01d0-4dc6-ae28-cf6a60d8f039" providerId="AD"/>
      </p:ext>
    </p:extLst>
  </p:cmAuthor>
  <p:cmAuthor id="8" name="Erica Kriner" initials="EK" lastIdx="8" clrIdx="7">
    <p:extLst>
      <p:ext uri="{19B8F6BF-5375-455C-9EA6-DF929625EA0E}">
        <p15:presenceInfo xmlns:p15="http://schemas.microsoft.com/office/powerpoint/2012/main" userId="S::erica.kriner@ssaihq.com::68d87840-6a3d-4152-b2b3-efdd20288d13" providerId="AD"/>
      </p:ext>
    </p:extLst>
  </p:cmAuthor>
  <p:cmAuthor id="2" name="Alexander Gunnerson" initials="AG" lastIdx="1" clrIdx="1">
    <p:extLst>
      <p:ext uri="{19B8F6BF-5375-455C-9EA6-DF929625EA0E}">
        <p15:presenceInfo xmlns:p15="http://schemas.microsoft.com/office/powerpoint/2012/main" userId="S::alexander.gunnerson@ssaihq.com::3455cbce-6c0f-40a4-ae12-8c565e6ed73d" providerId="AD"/>
      </p:ext>
    </p:extLst>
  </p:cmAuthor>
  <p:cmAuthor id="9" name="Alexander Gunnerson" initials="AG [2]" lastIdx="1" clrIdx="8">
    <p:extLst>
      <p:ext uri="{19B8F6BF-5375-455C-9EA6-DF929625EA0E}">
        <p15:presenceInfo xmlns:p15="http://schemas.microsoft.com/office/powerpoint/2012/main" userId="Alexander Gunnerson" providerId="None"/>
      </p:ext>
    </p:extLst>
  </p:cmAuthor>
  <p:cmAuthor id="3" name="Sophia Stonebrook" initials="SS" lastIdx="32" clrIdx="2">
    <p:extLst>
      <p:ext uri="{19B8F6BF-5375-455C-9EA6-DF929625EA0E}">
        <p15:presenceInfo xmlns:p15="http://schemas.microsoft.com/office/powerpoint/2012/main" userId="S::sophia.stonebrook@ssaihq.com::6c351c11-7e80-4b47-bbd4-70ec2367c872" providerId="AD"/>
      </p:ext>
    </p:extLst>
  </p:cmAuthor>
  <p:cmAuthor id="10" name="Karina Alvarez" initials="KA [2]" lastIdx="1" clrIdx="9">
    <p:extLst>
      <p:ext uri="{19B8F6BF-5375-455C-9EA6-DF929625EA0E}">
        <p15:presenceInfo xmlns:p15="http://schemas.microsoft.com/office/powerpoint/2012/main" userId="S::karina.alvarez@ssaihq.com::f90e522d-be19-44a2-b8f2-9a75a9fcab5d" providerId="AD"/>
      </p:ext>
    </p:extLst>
  </p:cmAuthor>
  <p:cmAuthor id="4" name="Rachel Darling" initials="RD" lastIdx="3" clrIdx="3">
    <p:extLst>
      <p:ext uri="{19B8F6BF-5375-455C-9EA6-DF929625EA0E}">
        <p15:presenceInfo xmlns:p15="http://schemas.microsoft.com/office/powerpoint/2012/main" userId="S::rachel.darling@ssaihq.com::2b1f25e4-7fa6-49e6-9ac4-8946c6210dc4" providerId="AD"/>
      </p:ext>
    </p:extLst>
  </p:cmAuthor>
  <p:cmAuthor id="5" name="Erica Carcelen" initials="EC" lastIdx="55" clrIdx="4">
    <p:extLst>
      <p:ext uri="{19B8F6BF-5375-455C-9EA6-DF929625EA0E}">
        <p15:presenceInfo xmlns:p15="http://schemas.microsoft.com/office/powerpoint/2012/main" userId="S::erica.carcelen@ssaihq.com::689eb818-d3c0-4002-8cbb-11fcc823a76b" providerId="AD"/>
      </p:ext>
    </p:extLst>
  </p:cmAuthor>
  <p:cmAuthor id="6" name="Karina Alvarez" initials="KA" lastIdx="9" clrIdx="5">
    <p:extLst>
      <p:ext uri="{19B8F6BF-5375-455C-9EA6-DF929625EA0E}">
        <p15:presenceInfo xmlns:p15="http://schemas.microsoft.com/office/powerpoint/2012/main" userId="Karina Alvare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AEB2"/>
    <a:srgbClr val="266E99"/>
    <a:srgbClr val="8B8580"/>
    <a:srgbClr val="8A599A"/>
    <a:srgbClr val="B73B52"/>
    <a:srgbClr val="9EB13D"/>
    <a:srgbClr val="66A478"/>
    <a:srgbClr val="CD7142"/>
    <a:srgbClr val="CD7124"/>
    <a:srgbClr val="D06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314163-33AC-2A47-9D71-6A8526315C62}" v="271" dt="2021-07-29T18:07:21.476"/>
    <p1510:client id="{7740174D-281C-994C-8EFD-53AF122589C2}" v="1486" dt="2021-07-29T16:17:23.900"/>
    <p1510:client id="{8988A249-390C-AA4C-8EDE-624D14ADD649}" v="1947" dt="2021-07-29T15:10:06.167"/>
    <p1510:client id="{A11745A0-33F0-45A7-A20F-6708B697C166}" v="296" dt="2021-07-28T19:22:11.830"/>
    <p1510:client id="{F251CC41-B0AF-18DC-5103-E1316CBC1867}" v="237" dt="2021-07-28T18:59:35.3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9734" autoAdjust="0"/>
  </p:normalViewPr>
  <p:slideViewPr>
    <p:cSldViewPr snapToGrid="0">
      <p:cViewPr varScale="1">
        <p:scale>
          <a:sx n="37" d="100"/>
          <a:sy n="37" d="100"/>
        </p:scale>
        <p:origin x="1709" y="34"/>
      </p:cViewPr>
      <p:guideLst/>
    </p:cSldViewPr>
  </p:slideViewPr>
  <p:notesTextViewPr>
    <p:cViewPr>
      <p:scale>
        <a:sx n="1" d="1"/>
        <a:sy n="1" d="1"/>
      </p:scale>
      <p:origin x="0" y="-773"/>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8/1/2021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devpedia.developexchange.com/dp/index.php?title=List_of_Satellite_Picture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devpedia.developexchange.com/dp/index.php?title=List_of_Satellite_Pictur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devpedia.developexchange.com/dp/index.php?title=List_of_Satellite_Pictur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devpedia.developexchange.com/dp/index.php?title=List_of_Satellite_Picture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devpedia.developexchange.com/dp/index.php?title=List_of_Satellite_Picture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devpedia.developexchange.com/dp/index.php?title=List_of_Satellite_Picture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a:rPr>
              <a:t>Speaker: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a:rPr>
              <a:t>To best capture estuarine dynamics, we used 3 different satellites and their associated sensors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a:rPr>
              <a:t>We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latin typeface="Century Gothic"/>
              </a:rPr>
              <a:t>Landsat 8 OLI  provided more flexibility in image selection and was an important component in turbidity analysis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latin typeface="Century Gothic"/>
              </a:rPr>
              <a:t>Sentinel-2 MSI was essential in getting high resolution imagery for mouth state and health assessments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latin typeface="Century Gothic"/>
              </a:rPr>
              <a:t>Sentinel-1 C-band was used to capture estuary inundation extent without cloud coverage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FFFF00"/>
                </a:highlight>
                <a:latin typeface="Century Gothic"/>
              </a:rPr>
              <a:t>With these satellites and data availability in mind, we set the study period to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a:rPr>
              <a:t>December 2018 to July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Information Below ------------------------------</a:t>
            </a:r>
            <a:endParaRPr lang="en-US" sz="1200" dirty="0">
              <a:solidFill>
                <a:schemeClr val="tx1"/>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entury Gothic"/>
              </a:rPr>
              <a:t>Image Credit: </a:t>
            </a:r>
            <a:r>
              <a:rPr lang="en-US" sz="1200" dirty="0">
                <a:solidFill>
                  <a:srgbClr val="0563C1"/>
                </a:solidFill>
                <a:latin typeface="Century Gothic"/>
              </a:rPr>
              <a:t>NASA, ESA</a:t>
            </a:r>
            <a:endParaRPr lang="en-US" sz="1200" dirty="0">
              <a:solidFill>
                <a:schemeClr val="tx1"/>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entury Gothic"/>
              </a:rPr>
              <a:t>Image Source: </a:t>
            </a:r>
            <a:r>
              <a:rPr lang="en-US" dirty="0">
                <a:solidFill>
                  <a:srgbClr val="0563C1"/>
                </a:solidFill>
                <a:hlinkClick r:id="rId3" tooltip="https://www.devpedia.developexchange.com/dp/index.php?title=list_of_satellite_pictures">
                  <a:extLst>
                    <a:ext uri="{A12FA001-AC4F-418D-AE19-62706E023703}">
                      <ahyp:hlinkClr xmlns:ahyp="http://schemas.microsoft.com/office/drawing/2018/hyperlinkcolor" xmlns="" val="tx"/>
                    </a:ext>
                  </a:extLst>
                </a:hlinkClick>
              </a:rPr>
              <a:t>https://www.devpedia.developexchange.com/dp/index.php?title=List_of_Satellite_Pictures</a:t>
            </a:r>
            <a:endParaRPr lang="en-US" sz="1200" dirty="0">
              <a:latin typeface="Century Gothic"/>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3678577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p>
          <a:p>
            <a:endParaRPr lang="en-US" dirty="0"/>
          </a:p>
          <a:p>
            <a:r>
              <a:rPr lang="en-US" dirty="0"/>
              <a:t>3 Different shapefiles were used for different analyses....</a:t>
            </a:r>
          </a:p>
          <a:p>
            <a:endParaRPr lang="en-US" dirty="0"/>
          </a:p>
          <a:p>
            <a:pPr marL="228600" indent="-228600">
              <a:buAutoNum type="arabicPeriod"/>
            </a:pPr>
            <a:r>
              <a:rPr lang="en-US" dirty="0"/>
              <a:t>Estuary mouth state analysis used a 5m buffer around a point in the estuary mouth, excluding land in order to examine pixel connectivity</a:t>
            </a:r>
          </a:p>
          <a:p>
            <a:pPr marL="228600" indent="-228600">
              <a:buAutoNum type="arabicPeriod"/>
            </a:pPr>
            <a:r>
              <a:rPr lang="en-US" dirty="0"/>
              <a:t>Inundation analysis focused on areas of potential inundation in the estuary body, </a:t>
            </a:r>
            <a:br>
              <a:rPr lang="en-US" dirty="0"/>
            </a:br>
            <a:r>
              <a:rPr lang="en-US" dirty="0"/>
              <a:t>	- Created using US Fish and Wildlife Wetlands Mapper and USGS 3DEP 1 m DEMs to find areas of potential inundation </a:t>
            </a:r>
          </a:p>
          <a:p>
            <a:pPr marL="228600" indent="-228600">
              <a:buAutoNum type="arabicPeriod"/>
            </a:pPr>
            <a:r>
              <a:rPr lang="en-US" dirty="0"/>
              <a:t>Water quality used a larger area of analysis of a 4 km box to potentially examine sediment plumes </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1252013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rgbClr val="0563C1"/>
                </a:solidFill>
              </a:rPr>
              <a:t>Speaker: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rgbClr val="0563C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563C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563C1"/>
                </a:solidFill>
              </a:rPr>
              <a:t>Last term set the foundation for this analysis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563C1"/>
                </a:solidFill>
              </a:rPr>
              <a:t>filtering clouds based on the estuary mouth shapefile,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563C1"/>
                </a:solidFill>
              </a:rPr>
              <a:t>calculating NDWI and creating a water non-water threshold (in other words, an image in which every pixel is identified as either water or not water)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563C1"/>
                </a:solidFill>
              </a:rPr>
              <a:t>using a pixel connectivity analysis to determine if an estuary mouth is open (1) or closed (2) </a:t>
            </a:r>
            <a:br>
              <a:rPr lang="en-US" dirty="0">
                <a:solidFill>
                  <a:srgbClr val="0563C1"/>
                </a:solidFill>
              </a:rPr>
            </a:br>
            <a:endParaRPr lang="en-US" dirty="0">
              <a:solidFill>
                <a:srgbClr val="0563C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563C1"/>
                </a:solidFill>
              </a:rPr>
              <a:t>This term refined this analysis by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563C1"/>
                </a:solidFill>
              </a:rPr>
              <a:t>Adding an additional cloud filter, excluding images with low inundation levels (most likely indicating a cloud) from the estuary mouth state analysis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563C1"/>
                </a:solidFill>
              </a:rPr>
              <a:t>Determining the ideal NDWI threshold to create the water/non-water binary for each site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563C1"/>
                </a:solidFill>
              </a:rPr>
              <a:t>Adjusting the chart output to only produced open (1) or closed (2) results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563C1"/>
              </a:solidFill>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rgbClr val="0563C1"/>
              </a:solidFill>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Information Below ------------------------------</a:t>
            </a:r>
            <a:endParaRPr lang="en-US" sz="1200" dirty="0">
              <a:solidFill>
                <a:schemeClr val="tx1"/>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entury Gothic"/>
              </a:rPr>
              <a:t>Image Credit: </a:t>
            </a:r>
            <a:r>
              <a:rPr lang="en-US" sz="1200" dirty="0">
                <a:solidFill>
                  <a:srgbClr val="0563C1"/>
                </a:solidFill>
                <a:latin typeface="Century Gothic"/>
              </a:rPr>
              <a:t>NASA, ESA</a:t>
            </a:r>
            <a:endParaRPr lang="en-US" sz="1200" dirty="0">
              <a:solidFill>
                <a:schemeClr val="tx1"/>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entury Gothic"/>
              </a:rPr>
              <a:t>Image Source: </a:t>
            </a:r>
            <a:r>
              <a:rPr lang="en-US" dirty="0">
                <a:solidFill>
                  <a:srgbClr val="0563C1"/>
                </a:solidFill>
                <a:hlinkClick r:id="rId3" tooltip="https://www.devpedia.developexchange.com/dp/index.php?title=list_of_satellite_pictures">
                  <a:extLst>
                    <a:ext uri="{A12FA001-AC4F-418D-AE19-62706E023703}">
                      <ahyp:hlinkClr xmlns:ahyp="http://schemas.microsoft.com/office/drawing/2018/hyperlinkcolor" xmlns="" val="tx"/>
                    </a:ext>
                  </a:extLst>
                </a:hlinkClick>
              </a:rPr>
              <a:t>https://www.devpedia.developexchange.com/dp/index.php?title=List_of_Satellite_Pictures</a:t>
            </a:r>
            <a:endParaRPr lang="en-US" dirty="0">
              <a:solidFill>
                <a:srgbClr val="0563C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ESRI Base </a:t>
            </a:r>
            <a:r>
              <a:rPr lang="en-US" sz="1200" b="0" i="0" kern="1200" dirty="0">
                <a:solidFill>
                  <a:schemeClr val="tx1"/>
                </a:solidFill>
                <a:effectLst/>
                <a:latin typeface="+mn-lt"/>
                <a:ea typeface="+mn-ea"/>
                <a:cs typeface="+mn-cs"/>
              </a:rPr>
              <a:t>Source: Esri, Maxar, GeoEye, Earthstar Geographics, CNES/Airbus DS, USDA, USGS, AeroGRID, IGN, and the GIS User Community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359004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Speaker: </a:t>
            </a:r>
          </a:p>
          <a:p>
            <a:pPr marL="0" indent="0">
              <a:buNone/>
            </a:pPr>
            <a:endParaRPr lang="en-US" dirty="0"/>
          </a:p>
          <a:p>
            <a:pPr marL="0" indent="0">
              <a:buNone/>
            </a:pPr>
            <a:r>
              <a:rPr lang="en-US" dirty="0"/>
              <a:t>First method implemented for looking at inundation extent was using Sentinel-2 MSI imagery.</a:t>
            </a:r>
          </a:p>
          <a:p>
            <a:pPr marL="0" indent="0">
              <a:buNone/>
            </a:pPr>
            <a:endParaRPr lang="en-US" dirty="0"/>
          </a:p>
          <a:p>
            <a:pPr marL="0" indent="0">
              <a:buNone/>
            </a:pPr>
            <a:r>
              <a:rPr lang="en-US" dirty="0"/>
              <a:t>The steps for finding inundation extent are as followed:</a:t>
            </a:r>
          </a:p>
          <a:p>
            <a:pPr marL="228600" indent="-228600">
              <a:buFont typeface="+mj-lt"/>
              <a:buAutoNum type="arabicPeriod"/>
            </a:pPr>
            <a:r>
              <a:rPr lang="en-US" dirty="0"/>
              <a:t>Applying 2 cloud filters </a:t>
            </a:r>
          </a:p>
          <a:p>
            <a:pPr marL="228600" indent="-228600">
              <a:buFont typeface="+mj-lt"/>
              <a:buAutoNum type="arabicPeriod"/>
            </a:pPr>
            <a:r>
              <a:rPr lang="en-US" dirty="0"/>
              <a:t>Calculate NDWI (normalized difference water index) for every image in the image collection (using green and near infrared bands)</a:t>
            </a:r>
          </a:p>
          <a:p>
            <a:pPr marL="228600" indent="-228600">
              <a:buFont typeface="+mj-lt"/>
              <a:buAutoNum type="arabicPeriod"/>
            </a:pPr>
            <a:r>
              <a:rPr lang="en-US" dirty="0"/>
              <a:t>NDWI threshold is applied and land/ water binary created based off of where the NDWI values fall</a:t>
            </a:r>
          </a:p>
          <a:p>
            <a:pPr marL="228600" indent="-228600">
              <a:buFont typeface="+mj-lt"/>
              <a:buAutoNum type="arabicPeriod"/>
            </a:pPr>
            <a:r>
              <a:rPr lang="en-US" dirty="0"/>
              <a:t>Number of water pixels are counted and divided by the total number of pixels to get the percent inundation</a:t>
            </a:r>
          </a:p>
          <a:p>
            <a:pPr marL="0" indent="0">
              <a:buFont typeface="+mj-lt"/>
              <a:buNone/>
            </a:pPr>
            <a:endParaRPr lang="en-US" dirty="0"/>
          </a:p>
          <a:p>
            <a:pPr marL="0" indent="0">
              <a:buFont typeface="+mj-lt"/>
              <a:buNone/>
            </a:pPr>
            <a:r>
              <a:rPr lang="en-US" dirty="0"/>
              <a:t>Refinements made this term:</a:t>
            </a:r>
          </a:p>
          <a:p>
            <a:pPr marL="228600" indent="-228600">
              <a:buFont typeface="+mj-lt"/>
              <a:buAutoNum type="arabicPeriod"/>
            </a:pPr>
            <a:r>
              <a:rPr lang="en-US" dirty="0"/>
              <a:t>A new shapefile was used this term that did not extend out into the ocean, only the interior of the estuary</a:t>
            </a:r>
          </a:p>
          <a:p>
            <a:pPr marL="228600" indent="-228600">
              <a:buFont typeface="+mj-lt"/>
              <a:buAutoNum type="arabicPeriod"/>
            </a:pPr>
            <a:r>
              <a:rPr lang="en-US" dirty="0"/>
              <a:t>Iterated through multiple different threshold across our 5 different study sites to select which threshold captures inundation extents the best</a:t>
            </a:r>
          </a:p>
          <a:p>
            <a:pPr marL="228600" indent="-228600">
              <a:buFont typeface="+mj-lt"/>
              <a:buAutoNum type="arabicPeriod"/>
            </a:pPr>
            <a:r>
              <a:rPr lang="en-US" dirty="0"/>
              <a:t>The time series graph of inundation over time was plotted relative to the maximum inundation. The maximum inundation was found and every inundation was divided by the maximum and then multiplied by 100 to get the new relative inundation. </a:t>
            </a:r>
          </a:p>
          <a:p>
            <a:pPr marL="228600" indent="-228600">
              <a:buFont typeface="+mj-lt"/>
              <a:buAutoNum type="arabicPeriod"/>
            </a:pP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Information Below ------------------------------</a:t>
            </a:r>
            <a:endParaRPr lang="en-US" sz="1200" dirty="0">
              <a:solidFill>
                <a:schemeClr val="tx1"/>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entury Gothic"/>
              </a:rPr>
              <a:t>Image Credit: </a:t>
            </a:r>
            <a:r>
              <a:rPr lang="en-US" sz="1200" dirty="0">
                <a:solidFill>
                  <a:srgbClr val="0563C1"/>
                </a:solidFill>
                <a:latin typeface="Century Gothic"/>
              </a:rPr>
              <a:t>ESA</a:t>
            </a:r>
            <a:endParaRPr lang="en-US" sz="1200" dirty="0">
              <a:solidFill>
                <a:schemeClr val="tx1"/>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entury Gothic"/>
              </a:rPr>
              <a:t>Image Source: </a:t>
            </a:r>
            <a:r>
              <a:rPr lang="en-US" dirty="0">
                <a:solidFill>
                  <a:srgbClr val="0563C1"/>
                </a:solidFill>
                <a:hlinkClick r:id="rId3" tooltip="https://www.devpedia.developexchange.com/dp/index.php?title=list_of_satellite_pictures">
                  <a:extLst>
                    <a:ext uri="{A12FA001-AC4F-418D-AE19-62706E023703}">
                      <ahyp:hlinkClr xmlns:ahyp="http://schemas.microsoft.com/office/drawing/2018/hyperlinkcolor" xmlns="" val="tx"/>
                    </a:ext>
                  </a:extLst>
                </a:hlinkClick>
              </a:rPr>
              <a:t>https://www.devpedia.developexchange.com/dp/index.php?title=List_of_Satellite_Pictures</a:t>
            </a:r>
            <a:endParaRPr lang="en-US" dirty="0">
              <a:solidFill>
                <a:srgbClr val="0563C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ESRI Base </a:t>
            </a:r>
            <a:r>
              <a:rPr lang="en-US" sz="1200" b="0" i="0" kern="1200" dirty="0">
                <a:solidFill>
                  <a:schemeClr val="tx1"/>
                </a:solidFill>
                <a:effectLst/>
                <a:latin typeface="+mn-lt"/>
                <a:ea typeface="+mn-ea"/>
                <a:cs typeface="+mn-cs"/>
              </a:rPr>
              <a:t>Source: Esri, Maxar, GeoEye, Earthstar Geographics, CNES/Airbus DS, USDA, USGS, AeroGRID, IGN, and the GIS User Community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entury Gothic"/>
            </a:endParaRPr>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3000508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p>
          <a:p>
            <a:endParaRPr lang="en-US" dirty="0"/>
          </a:p>
          <a:p>
            <a:r>
              <a:rPr lang="en-US" dirty="0"/>
              <a:t>We also determined levels of inundation using Sentinel-1 C-SAR </a:t>
            </a:r>
          </a:p>
          <a:p>
            <a:r>
              <a:rPr lang="en-US" dirty="0"/>
              <a:t>S1 is a good addition to S2 NDWI since it is not affected by cloud coverage, allowing for a higher temporal resolution</a:t>
            </a:r>
          </a:p>
          <a:p>
            <a:endParaRPr lang="en-US" dirty="0"/>
          </a:p>
          <a:p>
            <a:r>
              <a:rPr lang="en-US" dirty="0"/>
              <a:t>Last Term:</a:t>
            </a:r>
          </a:p>
          <a:p>
            <a:pPr marL="0" indent="0">
              <a:buFont typeface="Arial" panose="020B0604020202020204" pitchFamily="34" charset="0"/>
              <a:buNone/>
            </a:pPr>
            <a:r>
              <a:rPr lang="en-US" dirty="0"/>
              <a:t>- Provided the design of a Lee and VV+2VH filter, thresholding the SAR imagery, and charting the percent inundation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This Term:</a:t>
            </a:r>
          </a:p>
          <a:p>
            <a:pPr marL="0" indent="0">
              <a:buFont typeface="Arial" panose="020B0604020202020204" pitchFamily="34" charset="0"/>
              <a:buNone/>
            </a:pPr>
            <a:r>
              <a:rPr lang="en-US" dirty="0"/>
              <a:t>- Utilized the new shapefile of only the interior of the estuary</a:t>
            </a:r>
          </a:p>
          <a:p>
            <a:pPr marL="171450" indent="-171450">
              <a:buFontTx/>
              <a:buChar char="-"/>
            </a:pPr>
            <a:r>
              <a:rPr lang="en-US" dirty="0"/>
              <a:t>Added additional noise reductions by filtering by near and far ranges using an incidence angle of 36 degrees as the boundary</a:t>
            </a:r>
          </a:p>
          <a:p>
            <a:pPr marL="171450" indent="-171450">
              <a:buFontTx/>
              <a:buChar char="-"/>
            </a:pPr>
            <a:r>
              <a:rPr lang="en-US" dirty="0"/>
              <a:t>Created new thresholds to improve designations of water non-water for VV and VH, S1A and S1B</a:t>
            </a:r>
          </a:p>
          <a:p>
            <a:pPr marL="171450" indent="-171450">
              <a:buFontTx/>
              <a:buChar char="-"/>
            </a:pPr>
            <a:r>
              <a:rPr lang="en-US" dirty="0"/>
              <a:t>Compared percent and area inundated for NDWI and SAR to improve the CEA tool </a:t>
            </a:r>
          </a:p>
          <a:p>
            <a:pPr marL="171450" indent="-171450">
              <a:buFontTx/>
              <a:buChar char="-"/>
            </a:pPr>
            <a:endParaRPr lang="en-US" dirty="0"/>
          </a:p>
          <a:p>
            <a:pPr marL="0" indent="0">
              <a:buFontTx/>
              <a:buNone/>
            </a:pPr>
            <a:r>
              <a:rPr lang="en-US" dirty="0"/>
              <a:t>Outputs:</a:t>
            </a:r>
          </a:p>
          <a:p>
            <a:pPr marL="171450" indent="-171450">
              <a:buFontTx/>
              <a:buChar char="-"/>
            </a:pPr>
            <a:r>
              <a:rPr lang="en-US" dirty="0"/>
              <a:t>The time series was generated with a smoothing line </a:t>
            </a:r>
          </a:p>
          <a:p>
            <a:pPr marL="171450" indent="-171450">
              <a:buFontTx/>
              <a:buChar char="-"/>
            </a:pPr>
            <a:r>
              <a:rPr lang="en-US" dirty="0"/>
              <a:t>In the water/non-water binary, the white represents water</a:t>
            </a:r>
          </a:p>
          <a:p>
            <a:pPr marL="171450" indent="-171450">
              <a:buFontTx/>
              <a:buChar char="-"/>
            </a:pPr>
            <a:endParaRPr lang="en-US" dirty="0">
              <a:cs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Information Below ------------------------------</a:t>
            </a:r>
            <a:endParaRPr lang="en-US" sz="1200" dirty="0">
              <a:solidFill>
                <a:schemeClr val="tx1"/>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entury Gothic"/>
              </a:rPr>
              <a:t>Image Credit: </a:t>
            </a:r>
            <a:r>
              <a:rPr lang="en-US" sz="1200" dirty="0">
                <a:solidFill>
                  <a:srgbClr val="0563C1"/>
                </a:solidFill>
                <a:latin typeface="Century Gothic"/>
              </a:rPr>
              <a:t>ESA</a:t>
            </a:r>
            <a:endParaRPr lang="en-US" sz="1200" dirty="0">
              <a:solidFill>
                <a:schemeClr val="tx1"/>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entury Gothic"/>
              </a:rPr>
              <a:t>Image Source: </a:t>
            </a:r>
            <a:r>
              <a:rPr lang="en-US" dirty="0">
                <a:solidFill>
                  <a:srgbClr val="0563C1"/>
                </a:solidFill>
                <a:hlinkClick r:id="rId3" tooltip="https://www.devpedia.developexchange.com/dp/index.php?title=list_of_satellite_pictures">
                  <a:extLst>
                    <a:ext uri="{A12FA001-AC4F-418D-AE19-62706E023703}">
                      <ahyp:hlinkClr xmlns:ahyp="http://schemas.microsoft.com/office/drawing/2018/hyperlinkcolor" xmlns="" val="tx"/>
                    </a:ext>
                  </a:extLst>
                </a:hlinkClick>
              </a:rPr>
              <a:t>https://www.devpedia.developexchange.com/dp/index.php?title=List_of_Satellite_Pictures</a:t>
            </a:r>
            <a:endParaRPr lang="en-US" dirty="0">
              <a:solidFill>
                <a:srgbClr val="0563C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ESRI Base </a:t>
            </a:r>
            <a:r>
              <a:rPr lang="en-US" sz="1200" b="0" i="0" kern="1200" dirty="0">
                <a:solidFill>
                  <a:schemeClr val="tx1"/>
                </a:solidFill>
                <a:effectLst/>
                <a:latin typeface="+mn-lt"/>
                <a:ea typeface="+mn-ea"/>
                <a:cs typeface="+mn-cs"/>
              </a:rPr>
              <a:t>Source: Esri, Maxar, GeoEye, Earthstar Geographics, CNES/Airbus DS, USDA, USGS, AeroGRID, IGN, and the GIS User Community</a:t>
            </a:r>
            <a:endParaRPr lang="en-US" dirty="0"/>
          </a:p>
          <a:p>
            <a:pPr marL="171450" indent="-171450">
              <a:buFontTx/>
              <a:buChar char="-"/>
            </a:pPr>
            <a:r>
              <a:rPr lang="en-US" dirty="0">
                <a:cs typeface="+mn-lt"/>
              </a:rPr>
              <a:t/>
            </a:r>
            <a:br>
              <a:rPr lang="en-US" dirty="0">
                <a:cs typeface="+mn-lt"/>
              </a:rPr>
            </a:b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1832141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Speaker:</a:t>
            </a:r>
          </a:p>
          <a:p>
            <a:pPr marL="0" indent="0">
              <a:buNone/>
            </a:pPr>
            <a:endParaRPr lang="en-US" dirty="0"/>
          </a:p>
          <a:p>
            <a:pPr marL="171450" indent="-171450">
              <a:buFont typeface="Arial" panose="020B0604020202020204" pitchFamily="34" charset="0"/>
              <a:buChar char="•"/>
            </a:pPr>
            <a:r>
              <a:rPr lang="en-US" dirty="0"/>
              <a:t>Landsat</a:t>
            </a:r>
            <a:r>
              <a:rPr lang="en-US" dirty="0">
                <a:cs typeface="Calibri"/>
              </a:rPr>
              <a:t> 8 OLI and Sentinel-2 MSI were used to generate turbidity data and imagery. </a:t>
            </a:r>
            <a:endParaRPr lang="en-US" dirty="0"/>
          </a:p>
          <a:p>
            <a:pPr marL="171450" indent="-171450">
              <a:buFont typeface="Arial" panose="020B0604020202020204" pitchFamily="34" charset="0"/>
              <a:buChar char="•"/>
            </a:pPr>
            <a:r>
              <a:rPr lang="en-US" dirty="0"/>
              <a:t>The MAIN algorithm was applied this term in GEE as a form of atmospheric correction that is applicable for water quality analyses </a:t>
            </a:r>
            <a:endParaRPr lang="en-US" dirty="0">
              <a:cs typeface="Calibri" panose="020F0502020204030204"/>
            </a:endParaRPr>
          </a:p>
          <a:p>
            <a:pPr marL="171450" indent="-171450">
              <a:buFont typeface="Arial" panose="020B0604020202020204" pitchFamily="34" charset="0"/>
              <a:buChar char="•"/>
            </a:pPr>
            <a:r>
              <a:rPr lang="en-US" dirty="0"/>
              <a:t>To create our turbidity product, we utilized an algorithm take utilizes the red band on Landsat 8 and Sentinel-2 to create a turbidity layer in Google Earth Engine showing turbidity Formazin Nephelometric Unit (FNU)</a:t>
            </a:r>
          </a:p>
          <a:p>
            <a:pPr marL="171450" indent="-171450">
              <a:buFont typeface="Arial" panose="020B0604020202020204" pitchFamily="34" charset="0"/>
              <a:buChar char="•"/>
            </a:pPr>
            <a:r>
              <a:rPr lang="en-US" dirty="0"/>
              <a:t>This algorithm was developed during a previous effort from graduate students Sol Kim, Rafael Grillo Avila, and Xiaowei Wang from UC Berkeley under the guidance of our science advisor Christine Lee</a:t>
            </a:r>
          </a:p>
          <a:p>
            <a:pPr marL="171450" indent="-171450">
              <a:buFont typeface="Arial" panose="020B0604020202020204" pitchFamily="34" charset="0"/>
              <a:buChar char="•"/>
            </a:pPr>
            <a:r>
              <a:rPr lang="en-US" dirty="0"/>
              <a:t>It has been utilized effectively in previous DEVELOP projects that looked at monitoring water quality off the coasts of Belize and Honduras</a:t>
            </a:r>
          </a:p>
          <a:p>
            <a:pPr marL="171450" indent="-171450">
              <a:buFont typeface="Arial" panose="020B0604020202020204" pitchFamily="34" charset="0"/>
              <a:buChar char="•"/>
            </a:pPr>
            <a:endParaRPr lang="en-US" dirty="0"/>
          </a:p>
          <a:p>
            <a:r>
              <a:rPr lang="en-US" dirty="0"/>
              <a:t>------------------------------Image Information Below ------------------------------</a:t>
            </a:r>
          </a:p>
          <a:p>
            <a:r>
              <a:rPr lang="en-US" dirty="0"/>
              <a:t>Image Credit: NASA, ESA, </a:t>
            </a:r>
          </a:p>
          <a:p>
            <a:r>
              <a:rPr lang="en-US" dirty="0"/>
              <a:t>Image Source: </a:t>
            </a:r>
            <a:r>
              <a:rPr lang="en-US" dirty="0">
                <a:hlinkClick r:id="rId3"/>
              </a:rPr>
              <a:t>https://www.devpedia.developexchange.com/dp/index.php?title=List_of_Satellite_Pictures</a:t>
            </a:r>
            <a:endParaRPr lang="en-US" dirty="0"/>
          </a:p>
          <a:p>
            <a:pPr marL="228600" indent="-228600">
              <a:buAutoNum type="arabicPeriod"/>
            </a:pPr>
            <a:endParaRPr lang="en-US" dirty="0"/>
          </a:p>
          <a:p>
            <a:pPr marL="228600" indent="-228600">
              <a:buAutoNum type="arabicPeriod"/>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396814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Speaker: </a:t>
            </a:r>
          </a:p>
          <a:p>
            <a:pPr marL="0" indent="0">
              <a:buNone/>
            </a:pPr>
            <a:endParaRPr lang="en-US" dirty="0"/>
          </a:p>
          <a:p>
            <a:pPr marL="171450" indent="-171450">
              <a:buFont typeface="Arial" panose="020B0604020202020204" pitchFamily="34" charset="0"/>
              <a:buChar char="•"/>
            </a:pPr>
            <a:r>
              <a:rPr lang="en-US" dirty="0"/>
              <a:t>Landsat</a:t>
            </a:r>
            <a:r>
              <a:rPr lang="en-US" dirty="0">
                <a:cs typeface="Calibri"/>
              </a:rPr>
              <a:t> 8 TIRS was used to generate temperature data and imagery. </a:t>
            </a:r>
          </a:p>
          <a:p>
            <a:pPr marL="171450" indent="-171450">
              <a:buFont typeface="Arial" panose="020B0604020202020204" pitchFamily="34" charset="0"/>
              <a:buChar char="•"/>
            </a:pPr>
            <a:r>
              <a:rPr lang="en-US" dirty="0">
                <a:cs typeface="Calibri"/>
              </a:rPr>
              <a:t>The Landsat 8 OLI/TIRS Collection 2 data conveniently includes a temperature band in Kelvin. This value was converted into Celsius. </a:t>
            </a:r>
          </a:p>
          <a:p>
            <a:pPr marL="171450" indent="-171450">
              <a:buFont typeface="Arial" panose="020B0604020202020204" pitchFamily="34" charset="0"/>
              <a:buChar char="•"/>
            </a:pPr>
            <a:r>
              <a:rPr lang="en-US" dirty="0">
                <a:cs typeface="Calibri"/>
              </a:rPr>
              <a:t>Mean temperature values for the interior of the estuary were then calculated. </a:t>
            </a:r>
          </a:p>
          <a:p>
            <a:pPr marL="171450" indent="-171450">
              <a:buFont typeface="Arial" panose="020B0604020202020204" pitchFamily="34" charset="0"/>
              <a:buChar char="•"/>
            </a:pPr>
            <a:r>
              <a:rPr lang="en-US" dirty="0">
                <a:cs typeface="Calibri"/>
              </a:rPr>
              <a:t>A time series and images for the study period were then generated. </a:t>
            </a:r>
          </a:p>
          <a:p>
            <a:endParaRPr lang="en-US" dirty="0"/>
          </a:p>
          <a:p>
            <a:r>
              <a:rPr lang="en-US" dirty="0"/>
              <a:t>------------------------------Image Information Below ------------------------------</a:t>
            </a:r>
          </a:p>
          <a:p>
            <a:r>
              <a:rPr lang="en-US" dirty="0"/>
              <a:t>Image Credit: NASA, ESA</a:t>
            </a:r>
          </a:p>
          <a:p>
            <a:r>
              <a:rPr lang="en-US" dirty="0"/>
              <a:t>Image Source: </a:t>
            </a:r>
            <a:r>
              <a:rPr lang="en-US" dirty="0">
                <a:hlinkClick r:id="rId3"/>
              </a:rPr>
              <a:t>https://www.devpedia.developexchange.com/dp/index.php?title=List_of_Satellite_Pictures</a:t>
            </a: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1665322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Speaker: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For every site every image in the image collection was inspected to determined if the estuary was open or closed or if the image should be skipped due to clouds.</a:t>
            </a:r>
          </a:p>
          <a:p>
            <a:pPr marL="171450" indent="-171450">
              <a:buFont typeface="Arial" panose="020B0604020202020204" pitchFamily="34" charset="0"/>
              <a:buChar char="•"/>
            </a:pPr>
            <a:r>
              <a:rPr lang="en-US" dirty="0"/>
              <a:t>With the visual inspection as a reference, we found the best NDWI threshold for every site which resulted in accuracy of the CEA tool estuary mouth state analysis from 63 to 80 percent</a:t>
            </a:r>
          </a:p>
          <a:p>
            <a:pPr marL="171450" indent="-171450">
              <a:buFont typeface="Arial" panose="020B0604020202020204" pitchFamily="34" charset="0"/>
              <a:buChar char="•"/>
            </a:pPr>
            <a:r>
              <a:rPr lang="en-US" dirty="0"/>
              <a:t>Ventura and Carmel are smaller estuaries and this may be a potential tool limitation that will be discussed in later slides </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732147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p>
          <a:p>
            <a:endParaRPr lang="en-US" dirty="0"/>
          </a:p>
          <a:p>
            <a:r>
              <a:rPr lang="en-US" dirty="0"/>
              <a:t>Images obtained from the month of February for our study site Russian River</a:t>
            </a:r>
          </a:p>
          <a:p>
            <a:endParaRPr lang="en-US" dirty="0"/>
          </a:p>
          <a:p>
            <a:r>
              <a:rPr lang="en-US" dirty="0"/>
              <a:t>Potential Trends Identified </a:t>
            </a:r>
          </a:p>
          <a:p>
            <a:pPr marL="171450" indent="-171450">
              <a:buFont typeface="Arial" panose="020B0604020202020204" pitchFamily="34" charset="0"/>
              <a:buChar char="•"/>
            </a:pPr>
            <a:r>
              <a:rPr lang="en-US" dirty="0"/>
              <a:t>Mouth state is open</a:t>
            </a:r>
          </a:p>
          <a:p>
            <a:pPr marL="628650" lvl="1" indent="-171450">
              <a:buFont typeface="Arial" panose="020B0604020202020204" pitchFamily="34" charset="0"/>
              <a:buChar char="•"/>
            </a:pPr>
            <a:r>
              <a:rPr lang="en-US" dirty="0"/>
              <a:t>Would expect to see lower levels of inundation, cooler waters inside the estuary, and high levels of turbidity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Inundation levels are still relatively high when this image was obtained, but there could be additional factors influencing this such as increased stream flow or increased precipitation during this time of year</a:t>
            </a:r>
          </a:p>
          <a:p>
            <a:pPr marL="171450" indent="-171450">
              <a:buFont typeface="Arial" panose="020B0604020202020204" pitchFamily="34" charset="0"/>
              <a:buChar char="•"/>
            </a:pPr>
            <a:r>
              <a:rPr lang="en-US" dirty="0"/>
              <a:t>Observe a large turbidity plume as well as cooler temperatures inside the estuary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These are the outlines of what an analysis of our CEA tool would produce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CEA tool created in this project provide increased spatial and temporal coverage of estuaries compared to field-based surveys and supplement resource-intensive in-situ data collection</a:t>
            </a:r>
            <a:r>
              <a:rPr lang="en-US" dirty="0">
                <a:effectLst/>
              </a:rPr>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3263999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a:t>
            </a:r>
          </a:p>
          <a:p>
            <a:endParaRPr lang="en-US" dirty="0">
              <a:cs typeface="Calibri"/>
            </a:endParaRPr>
          </a:p>
          <a:p>
            <a:r>
              <a:rPr lang="en-US" dirty="0">
                <a:cs typeface="Calibri"/>
              </a:rPr>
              <a:t>Creation of a graphic user interphase for ease of use by our partners.</a:t>
            </a:r>
          </a:p>
          <a:p>
            <a:endParaRPr lang="en-US" dirty="0">
              <a:cs typeface="Calibri"/>
            </a:endParaRPr>
          </a:p>
          <a:p>
            <a:r>
              <a:rPr lang="en-US" dirty="0">
                <a:cs typeface="Calibri"/>
              </a:rPr>
              <a:t>Condensed our four separate scripts into one tool that would allow the user to do the following things:</a:t>
            </a:r>
          </a:p>
          <a:p>
            <a:pPr marL="171450" indent="-171450">
              <a:buFont typeface="Arial" panose="020B0604020202020204" pitchFamily="34" charset="0"/>
              <a:buChar char="•"/>
            </a:pPr>
            <a:r>
              <a:rPr lang="en-US" dirty="0">
                <a:cs typeface="Calibri"/>
              </a:rPr>
              <a:t>Select the desired dates to study</a:t>
            </a:r>
          </a:p>
          <a:p>
            <a:pPr marL="171450" indent="-171450">
              <a:buFont typeface="Arial" panose="020B0604020202020204" pitchFamily="34" charset="0"/>
              <a:buChar char="•"/>
            </a:pPr>
            <a:r>
              <a:rPr lang="en-US" dirty="0">
                <a:cs typeface="Calibri"/>
              </a:rPr>
              <a:t>Select one of the pre-set locations, or upload their own asset of a specific study site</a:t>
            </a:r>
          </a:p>
          <a:p>
            <a:pPr marL="171450" indent="-171450">
              <a:buFont typeface="Arial" panose="020B0604020202020204" pitchFamily="34" charset="0"/>
              <a:buChar char="•"/>
            </a:pPr>
            <a:r>
              <a:rPr lang="en-US" dirty="0">
                <a:cs typeface="Calibri"/>
              </a:rPr>
              <a:t>Select the parameters that you want to display the time series of (mouth state, inundation (optical + SAR), water quality (SST or turbidity)</a:t>
            </a:r>
          </a:p>
          <a:p>
            <a:pPr marL="628650" lvl="1" indent="-171450">
              <a:buFont typeface="Arial" panose="020B0604020202020204" pitchFamily="34" charset="0"/>
              <a:buChar char="•"/>
            </a:pPr>
            <a:r>
              <a:rPr lang="en-US" dirty="0">
                <a:cs typeface="Calibri"/>
              </a:rPr>
              <a:t>On click function allows for images from selected parameter and day selected to be added to the map</a:t>
            </a:r>
          </a:p>
          <a:p>
            <a:pPr marL="171450" indent="-171450">
              <a:buFont typeface="Arial" panose="020B0604020202020204" pitchFamily="34" charset="0"/>
              <a:buChar char="•"/>
            </a:pPr>
            <a:r>
              <a:rPr lang="en-US" dirty="0">
                <a:cs typeface="Calibri"/>
              </a:rPr>
              <a:t>Users will have the option to export images to google drive </a:t>
            </a:r>
          </a:p>
          <a:p>
            <a:endParaRPr lang="en-US" dirty="0">
              <a:cs typeface="Calibri"/>
            </a:endParaRPr>
          </a:p>
          <a:p>
            <a:pPr marL="228600" indent="-228600">
              <a:buAutoNum type="arabicPeriod"/>
            </a:pPr>
            <a:endParaRPr lang="en-US" dirty="0"/>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1392359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a:t>
            </a:r>
          </a:p>
          <a:p>
            <a:endParaRPr lang="en-US" dirty="0">
              <a:cs typeface="Calibri"/>
            </a:endParaRPr>
          </a:p>
          <a:p>
            <a:r>
              <a:rPr lang="en-US" dirty="0">
                <a:cs typeface="Calibri"/>
              </a:rPr>
              <a:t>Estuarine Ecosystems are… </a:t>
            </a:r>
          </a:p>
          <a:p>
            <a:r>
              <a:rPr lang="en-US" dirty="0">
                <a:cs typeface="Calibri"/>
              </a:rPr>
              <a:t> </a:t>
            </a:r>
          </a:p>
          <a:p>
            <a:pPr marL="171450" indent="-171450">
              <a:buFont typeface="Arial" panose="020B0604020202020204" pitchFamily="34" charset="0"/>
              <a:buChar char="•"/>
            </a:pPr>
            <a:r>
              <a:rPr lang="en-US" dirty="0">
                <a:cs typeface="Calibri"/>
              </a:rPr>
              <a:t>Partially closed meaning they're partially protected from the open ocean and aren't subject to full-force wave dynamics, storms, etc. </a:t>
            </a:r>
          </a:p>
          <a:p>
            <a:pPr marL="171450" indent="-171450">
              <a:buFont typeface="Arial" panose="020B0604020202020204" pitchFamily="34" charset="0"/>
              <a:buChar char="•"/>
            </a:pPr>
            <a:r>
              <a:rPr lang="en-US" dirty="0">
                <a:cs typeface="Calibri"/>
              </a:rPr>
              <a:t>Distinguish from wetlands (a more encompassing term...estuaries are always wetlands but wetlands aren't always estuaries)</a:t>
            </a:r>
          </a:p>
          <a:p>
            <a:pPr marL="171450" indent="-171450">
              <a:buFont typeface="Arial" panose="020B0604020202020204" pitchFamily="34" charset="0"/>
              <a:buChar char="•"/>
            </a:pPr>
            <a:r>
              <a:rPr lang="en-US" dirty="0">
                <a:cs typeface="Calibri"/>
              </a:rPr>
              <a:t>They're brackish; they are a mix of freshwater from a river/water body feeding the system from inland and saltwater from the ocean/sea</a:t>
            </a:r>
          </a:p>
          <a:p>
            <a:pPr marL="171450" indent="-171450">
              <a:buFont typeface="Arial" panose="020B0604020202020204" pitchFamily="34" charset="0"/>
              <a:buChar char="•"/>
            </a:pPr>
            <a:r>
              <a:rPr lang="en-US" dirty="0">
                <a:cs typeface="Calibri"/>
              </a:rPr>
              <a:t>Important breeding grounds/habitat, water filtration, storm buffering, flood prevention, carbon sequestration...TONS of ecosystem services </a:t>
            </a:r>
            <a:endParaRPr lang="en-US" dirty="0">
              <a:cs typeface="+mn-cs"/>
            </a:endParaRPr>
          </a:p>
          <a:p>
            <a:pPr marL="171450" indent="-171450">
              <a:buFont typeface="Arial" panose="020B0604020202020204" pitchFamily="34" charset="0"/>
              <a:buChar char="•"/>
            </a:pPr>
            <a:r>
              <a:rPr lang="en-US" dirty="0">
                <a:cs typeface="Calibri"/>
              </a:rPr>
              <a:t>Degraded by pollution, coastal squeeze issues and development, rising sea levels, overfishing, etc. </a:t>
            </a:r>
          </a:p>
          <a:p>
            <a:pPr marL="171450" indent="-171450">
              <a:buFont typeface="Arial" panose="020B0604020202020204" pitchFamily="34" charset="0"/>
              <a:buChar char="•"/>
            </a:pPr>
            <a:r>
              <a:rPr lang="en-US" dirty="0">
                <a:cs typeface="Calibri"/>
              </a:rPr>
              <a:t>Additionally, these systems are highly dynamic. Bar-built estuaries, which we focused on in this project, are particularly dynamic. In the images on the right of Carmel River Lagoon, you can see the drastic changes that an estuary experiences. These images are taken one day apart following a breach event. In this case, the lagoon lost 4 feet of water overnight.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Information Below ------------------------------</a:t>
            </a:r>
          </a:p>
          <a:p>
            <a:r>
              <a:rPr lang="en-US" dirty="0"/>
              <a:t>Image Credit: Kevin O’Connor, Central Coast Wetlands Group, Moss Landing Marine Labs</a:t>
            </a:r>
          </a:p>
          <a:p>
            <a:r>
              <a:rPr lang="en-US" dirty="0">
                <a:cs typeface="Calibri"/>
              </a:rPr>
              <a:t>Image Source: </a:t>
            </a:r>
            <a:r>
              <a:rPr lang="en-US" dirty="0"/>
              <a:t>Provided by Kevin O’Connor (project partner) with permission</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173717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Speaker:</a:t>
            </a:r>
          </a:p>
          <a:p>
            <a:pPr marL="0" indent="0">
              <a:buNone/>
            </a:pPr>
            <a:endParaRPr lang="en-US" dirty="0"/>
          </a:p>
          <a:p>
            <a:pPr marL="0" indent="0">
              <a:buNone/>
            </a:pPr>
            <a:r>
              <a:rPr lang="en-US" dirty="0"/>
              <a:t>There are a few limitations that we encountered during our future refinement this term:</a:t>
            </a:r>
          </a:p>
          <a:p>
            <a:pPr marL="0" indent="0">
              <a:buNone/>
            </a:pPr>
            <a:endParaRPr lang="en-US" dirty="0"/>
          </a:p>
          <a:p>
            <a:pPr marL="228600" indent="-228600">
              <a:buFont typeface="+mj-lt"/>
              <a:buAutoNum type="arabicPeriod"/>
            </a:pPr>
            <a:r>
              <a:rPr lang="en-US" dirty="0"/>
              <a:t>Clouds continued to get through the cloud mask and filter that we used, which would throw off our analysis at time</a:t>
            </a:r>
          </a:p>
          <a:p>
            <a:pPr marL="228600" indent="-228600">
              <a:buFont typeface="+mj-lt"/>
              <a:buAutoNum type="arabicPeriod"/>
            </a:pPr>
            <a:r>
              <a:rPr lang="en-US" dirty="0"/>
              <a:t>There were times that the NDWI binary was incorrectly identifying areas as water, or water areas as non-water. This term we investigated using a supervised classification, which could help reducing these misclassifications</a:t>
            </a:r>
            <a:br>
              <a:rPr lang="en-US" dirty="0"/>
            </a:br>
            <a:r>
              <a:rPr lang="en-US" dirty="0"/>
              <a:t/>
            </a:r>
            <a:br>
              <a:rPr lang="en-US" dirty="0"/>
            </a:br>
            <a:r>
              <a:rPr lang="en-US" dirty="0"/>
              <a:t>The image displayed is NDWI of Russian River on November 20</a:t>
            </a:r>
            <a:r>
              <a:rPr lang="en-US" baseline="30000" dirty="0"/>
              <a:t>th</a:t>
            </a:r>
            <a:r>
              <a:rPr lang="en-US" dirty="0"/>
              <a:t> 2020, it is an image that made it through the cloud filter and therefore does not properly identify water pixels</a:t>
            </a:r>
            <a:br>
              <a:rPr lang="en-US" dirty="0"/>
            </a:br>
            <a:r>
              <a:rPr lang="en-US" dirty="0"/>
              <a:t>Blue here is meant to indicate water while green is meant to indicate non-water, yet since water is not properly identified due to clouds most of the image is green </a:t>
            </a:r>
          </a:p>
          <a:p>
            <a:pPr marL="228600" indent="-228600">
              <a:buFont typeface="+mj-lt"/>
              <a:buAutoNum type="arabicPeriod"/>
            </a:pPr>
            <a:endParaRPr lang="en-US" dirty="0"/>
          </a:p>
          <a:p>
            <a:pPr marL="228600" indent="-228600">
              <a:buFont typeface="+mj-lt"/>
              <a:buAutoNum type="arabicPeriod"/>
            </a:pPr>
            <a:r>
              <a:rPr lang="en-US" dirty="0"/>
              <a:t>We were limited by spatial and temporal resolution. There are instances where there is a month long period of not having an image, due to the return time and clouds in the area. Spatial resolution limited our ability to capturing smaller mouth openings, and would limit the feasibility of expanding this tool to certain sites that may only have smaller mouth openings. </a:t>
            </a:r>
          </a:p>
          <a:p>
            <a:pPr marL="0" indent="0">
              <a:buNone/>
            </a:pPr>
            <a:endParaRPr lang="en-US" dirty="0"/>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2786654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Speaker:</a:t>
            </a:r>
          </a:p>
          <a:p>
            <a:pPr marL="0" indent="0">
              <a:buNone/>
            </a:pPr>
            <a:endParaRPr lang="en-US" dirty="0"/>
          </a:p>
          <a:p>
            <a:pPr marL="0" indent="0">
              <a:buNone/>
            </a:pPr>
            <a:r>
              <a:rPr lang="en-US" dirty="0"/>
              <a:t>Ways that the partners can expand and improve the use of this tool: </a:t>
            </a:r>
          </a:p>
          <a:p>
            <a:pPr marL="0" indent="0">
              <a:buNone/>
            </a:pPr>
            <a:endParaRPr lang="en-US" dirty="0"/>
          </a:p>
          <a:p>
            <a:pPr marL="228600" indent="-228600">
              <a:buFont typeface="+mj-lt"/>
              <a:buAutoNum type="arabicPeriod"/>
            </a:pPr>
            <a:r>
              <a:rPr lang="en-US" dirty="0"/>
              <a:t>Utilize supplemental in-situ data if available to verify what the tool is saying (ie. Using water level data to understand whether the mouth was actually open at a time, or to see if there was actually a drop in the inundation levels)</a:t>
            </a:r>
          </a:p>
          <a:p>
            <a:pPr marL="228600" indent="-228600">
              <a:buFont typeface="+mj-lt"/>
              <a:buAutoNum type="arabicPeriod"/>
            </a:pPr>
            <a:r>
              <a:rPr lang="en-US" dirty="0"/>
              <a:t>Partners expanding to additional study sites by drawing their own shapefiles for desired study sites</a:t>
            </a:r>
          </a:p>
          <a:p>
            <a:pPr marL="228600" indent="-228600">
              <a:buFont typeface="+mj-lt"/>
              <a:buAutoNum type="arabicPeriod"/>
            </a:pPr>
            <a:r>
              <a:rPr lang="en-US" dirty="0"/>
              <a:t>As data continues to be collected by Sentinel-1, Sentinel-2, and Landsat-8 the partners will have the ability to continue to use this tool in the future as the datasets expand</a:t>
            </a:r>
          </a:p>
          <a:p>
            <a:pPr marL="228600" indent="-228600">
              <a:buFont typeface="+mj-lt"/>
              <a:buAutoNum type="arabicPeriod"/>
            </a:pPr>
            <a:r>
              <a:rPr lang="en-US" dirty="0"/>
              <a:t>Hope that this inspired partners to utilize other NASA EO’s in their research and studies </a:t>
            </a:r>
          </a:p>
          <a:p>
            <a:pPr marL="228600" indent="-228600">
              <a:buFont typeface="+mj-lt"/>
              <a:buAutoNum type="arabicPeriod"/>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Information Below ------------------------------</a:t>
            </a:r>
          </a:p>
          <a:p>
            <a:r>
              <a:rPr lang="en-US" dirty="0"/>
              <a:t>Image Credit: Kevin O’Connor</a:t>
            </a:r>
          </a:p>
          <a:p>
            <a:r>
              <a:rPr lang="en-US" dirty="0"/>
              <a:t>Image Source: provided by Kevin O’Connor</a:t>
            </a:r>
          </a:p>
          <a:p>
            <a:pPr marL="0" indent="0">
              <a:buFont typeface="+mj-lt"/>
              <a:buNone/>
            </a:pPr>
            <a:endParaRPr lang="en-US" dirty="0"/>
          </a:p>
          <a:p>
            <a:pPr marL="0" indent="0">
              <a:buNone/>
            </a:pPr>
            <a:endParaRPr lang="en-US" dirty="0"/>
          </a:p>
          <a:p>
            <a:pPr marL="0" indent="0">
              <a:buNone/>
            </a:pPr>
            <a:endParaRPr lang="en-US" dirty="0"/>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507029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a:cs typeface="Calibri"/>
              </a:rPr>
              <a:t>Speaker:</a:t>
            </a:r>
          </a:p>
          <a:p>
            <a:pPr marL="0" lvl="0" indent="0">
              <a:buFont typeface="Arial" panose="020B0604020202020204" pitchFamily="34" charset="0"/>
              <a:buNone/>
            </a:pPr>
            <a:endParaRPr lang="en-US" dirty="0">
              <a:cs typeface="Calibri"/>
            </a:endParaRPr>
          </a:p>
          <a:p>
            <a:pPr marL="171450" lvl="0" indent="-171450">
              <a:buFont typeface="Arial" panose="020B0604020202020204" pitchFamily="34" charset="0"/>
              <a:buChar char="•"/>
            </a:pPr>
            <a:r>
              <a:rPr lang="en-US" dirty="0">
                <a:cs typeface="Calibri"/>
              </a:rPr>
              <a:t>The CEA tool provides increased spatial and temporal coverage of estuaries when compared to field-based surveys and time and resource intensive in-situ data collection</a:t>
            </a:r>
          </a:p>
          <a:p>
            <a:pPr marL="171450" lvl="0" indent="-171450">
              <a:buFont typeface="Arial" panose="020B0604020202020204" pitchFamily="34" charset="0"/>
              <a:buChar char="•"/>
            </a:pPr>
            <a:r>
              <a:rPr lang="en-US" dirty="0">
                <a:cs typeface="Calibri"/>
              </a:rPr>
              <a:t>Our tool will help project partners investigate potential trends of an open estuary mouth leading to lower levels of inundation,  decreased water temperature, and increased turbidity</a:t>
            </a:r>
          </a:p>
          <a:p>
            <a:pPr marL="171450" lvl="0" indent="-171450">
              <a:buFont typeface="Arial" panose="020B0604020202020204" pitchFamily="34" charset="0"/>
              <a:buChar char="•"/>
            </a:pPr>
            <a:r>
              <a:rPr lang="en-US" dirty="0">
                <a:cs typeface="Calibri"/>
              </a:rPr>
              <a:t>The GUI improves ease of use for our partners to investigate these trends </a:t>
            </a:r>
          </a:p>
          <a:p>
            <a:pPr marL="171450" lvl="0" indent="-171450">
              <a:buFont typeface="Arial" panose="020B0604020202020204" pitchFamily="34" charset="0"/>
              <a:buChar char="•"/>
            </a:pPr>
            <a:endParaRPr lang="en-US" dirty="0">
              <a:cs typeface="Calibri"/>
            </a:endParaRPr>
          </a:p>
          <a:p>
            <a:pPr marL="171450" lvl="0" indent="-171450">
              <a:buFont typeface="Arial" panose="020B0604020202020204" pitchFamily="34" charset="0"/>
              <a:buChar char="•"/>
            </a:pPr>
            <a:r>
              <a:rPr lang="en-US" dirty="0">
                <a:cs typeface="Calibri"/>
              </a:rPr>
              <a:t>Our tool was found to be most effective for </a:t>
            </a:r>
          </a:p>
          <a:p>
            <a:pPr marL="628650" lvl="1" indent="-171450">
              <a:buFont typeface="Arial" panose="020B0604020202020204" pitchFamily="34" charset="0"/>
              <a:buChar char="•"/>
            </a:pPr>
            <a:r>
              <a:rPr lang="en-US" dirty="0">
                <a:cs typeface="Calibri"/>
              </a:rPr>
              <a:t>Estuary mouth state analysis when breach events were larger (swath of stream connecting estuary to the ocean), as S2 resolution is 10 m </a:t>
            </a:r>
          </a:p>
          <a:p>
            <a:pPr marL="628650" lvl="1" indent="-171450">
              <a:buFont typeface="Arial" panose="020B0604020202020204" pitchFamily="34" charset="0"/>
              <a:buChar char="•"/>
            </a:pPr>
            <a:r>
              <a:rPr lang="en-US" dirty="0">
                <a:cs typeface="Calibri"/>
              </a:rPr>
              <a:t>Inundation when water did not have algae or glint that </a:t>
            </a:r>
            <a:r>
              <a:rPr lang="en-US" dirty="0" smtClean="0">
                <a:cs typeface="Calibri"/>
              </a:rPr>
              <a:t>misidentified </a:t>
            </a:r>
            <a:r>
              <a:rPr lang="en-US" dirty="0">
                <a:cs typeface="Calibri"/>
              </a:rPr>
              <a:t>water and non-water</a:t>
            </a:r>
          </a:p>
          <a:p>
            <a:pPr marL="628650" lvl="1" indent="-171450">
              <a:buFont typeface="Arial" panose="020B0604020202020204" pitchFamily="34" charset="0"/>
              <a:buChar char="•"/>
            </a:pPr>
            <a:r>
              <a:rPr lang="en-US" dirty="0">
                <a:cs typeface="Calibri"/>
              </a:rPr>
              <a:t>Water quality when the water’s surface was smooth and not choppy due to strong wind events, particularly for exterior of the estuary.</a:t>
            </a:r>
          </a:p>
          <a:p>
            <a:pPr marL="171450" lvl="0" indent="-171450">
              <a:buFont typeface="Arial" panose="020B0604020202020204" pitchFamily="34" charset="0"/>
              <a:buChar char="•"/>
            </a:pPr>
            <a:endParaRPr lang="en-US" dirty="0">
              <a:cs typeface="Calibri"/>
            </a:endParaRPr>
          </a:p>
          <a:p>
            <a:pPr marL="0" lvl="0" indent="0">
              <a:buFontTx/>
              <a:buNone/>
            </a:pPr>
            <a:r>
              <a:rPr lang="en-US" dirty="0">
                <a:effectLst/>
                <a:cs typeface="Calibri"/>
              </a:rPr>
              <a:t>Overall our CEA tool will a</a:t>
            </a:r>
            <a:r>
              <a:rPr lang="en-US" dirty="0">
                <a:effectLst/>
              </a:rPr>
              <a:t>ssist project partners in the understanding of estuarine marine ecosystems by improving monitoring and management </a:t>
            </a:r>
          </a:p>
          <a:p>
            <a:pPr marL="171450" lvl="0" indent="-171450">
              <a:buFontTx/>
              <a:buChar char="-"/>
            </a:pPr>
            <a:endParaRPr lang="en-US" dirty="0">
              <a:effectLst/>
            </a:endParaRPr>
          </a:p>
          <a:p>
            <a:pPr marL="171450" lvl="0" indent="-171450">
              <a:buFontTx/>
              <a:buChar char="-"/>
            </a:pPr>
            <a:endParaRPr lang="en-US" dirty="0">
              <a:effectLst/>
            </a:endParaRPr>
          </a:p>
          <a:p>
            <a:pPr marL="0" lvl="0" indent="0">
              <a:buFont typeface="Arial" panose="020B0604020202020204" pitchFamily="34" charset="0"/>
              <a:buNone/>
            </a:pPr>
            <a:r>
              <a:rPr lang="en-US" dirty="0"/>
              <a:t>------------------------------Image Information Below</a:t>
            </a:r>
            <a:endParaRPr lang="en-US" dirty="0">
              <a:cs typeface="Calibri"/>
            </a:endParaRPr>
          </a:p>
          <a:p>
            <a:r>
              <a:rPr lang="en-US" dirty="0">
                <a:cs typeface="Calibri"/>
              </a:rPr>
              <a:t>Image Credit: Karina Alvarez</a:t>
            </a:r>
          </a:p>
          <a:p>
            <a:r>
              <a:rPr lang="en-US" dirty="0">
                <a:cs typeface="Calibri"/>
              </a:rPr>
              <a:t>Image Source: Provided by Karina Alvarez</a:t>
            </a: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dirty="0"/>
          </a:p>
        </p:txBody>
      </p:sp>
    </p:spTree>
    <p:extLst>
      <p:ext uri="{BB962C8B-B14F-4D97-AF65-F5344CB8AC3E}">
        <p14:creationId xmlns:p14="http://schemas.microsoft.com/office/powerpoint/2010/main" val="2459920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p>
          <a:p>
            <a:endParaRPr lang="en-US" dirty="0"/>
          </a:p>
          <a:p>
            <a:r>
              <a:rPr lang="en-US" dirty="0"/>
              <a:t>We wanted to send a big thank you to our amazing science advisors and partners!</a:t>
            </a:r>
          </a:p>
          <a:p>
            <a:endParaRPr lang="en-US" dirty="0"/>
          </a:p>
          <a:p>
            <a:r>
              <a:rPr lang="en-US" dirty="0"/>
              <a:t>We greatly appreciate your time, guidance, and support!</a:t>
            </a:r>
          </a:p>
          <a:p>
            <a:endParaRPr lang="en-US" dirty="0"/>
          </a:p>
          <a:p>
            <a:r>
              <a:rPr lang="en-US" dirty="0"/>
              <a:t>:D</a:t>
            </a:r>
          </a:p>
        </p:txBody>
      </p:sp>
      <p:sp>
        <p:nvSpPr>
          <p:cNvPr id="4" name="Slide Number Placeholder 3"/>
          <p:cNvSpPr>
            <a:spLocks noGrp="1"/>
          </p:cNvSpPr>
          <p:nvPr>
            <p:ph type="sldNum" sz="quarter" idx="10"/>
          </p:nvPr>
        </p:nvSpPr>
        <p:spPr/>
        <p:txBody>
          <a:bodyPr/>
          <a:lstStyle/>
          <a:p>
            <a:fld id="{66EE4239-191D-4388-B0F5-1C5222233620}" type="slidenum">
              <a:rPr lang="en-US" smtClean="0"/>
              <a:t>23</a:t>
            </a:fld>
            <a:endParaRPr lang="en-US" dirty="0"/>
          </a:p>
        </p:txBody>
      </p:sp>
    </p:spTree>
    <p:extLst>
      <p:ext uri="{BB962C8B-B14F-4D97-AF65-F5344CB8AC3E}">
        <p14:creationId xmlns:p14="http://schemas.microsoft.com/office/powerpoint/2010/main" val="139439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a:t>
            </a:r>
          </a:p>
          <a:p>
            <a:endParaRPr lang="en-US" dirty="0">
              <a:cs typeface="Calibri"/>
            </a:endParaRPr>
          </a:p>
          <a:p>
            <a:r>
              <a:rPr lang="en-US" dirty="0">
                <a:cs typeface="Calibri"/>
              </a:rPr>
              <a:t>Estuarine Ecosystems are… </a:t>
            </a:r>
          </a:p>
          <a:p>
            <a:r>
              <a:rPr lang="en-US" dirty="0">
                <a:cs typeface="Calibri"/>
              </a:rPr>
              <a:t> </a:t>
            </a:r>
          </a:p>
          <a:p>
            <a:pPr marL="171450" indent="-171450">
              <a:buFont typeface="Arial" panose="020B0604020202020204" pitchFamily="34" charset="0"/>
              <a:buChar char="•"/>
            </a:pPr>
            <a:r>
              <a:rPr lang="en-US" dirty="0">
                <a:cs typeface="Calibri"/>
              </a:rPr>
              <a:t>Partially closed meaning they're partially protected from the open ocean and aren't subject to full-force wave dynamics, storms, etc. </a:t>
            </a:r>
          </a:p>
          <a:p>
            <a:pPr marL="171450" indent="-171450">
              <a:buFont typeface="Arial" panose="020B0604020202020204" pitchFamily="34" charset="0"/>
              <a:buChar char="•"/>
            </a:pPr>
            <a:r>
              <a:rPr lang="en-US" dirty="0">
                <a:cs typeface="Calibri"/>
              </a:rPr>
              <a:t>Distinguish from wetlands (a more encompassing term...estuaries are always wetlands but wetlands aren't always estuaries) Important breeding grounds/habitat, water filtration, storm buffering, flood prevention, carbon sequestration...TONS of ecosystem services </a:t>
            </a:r>
            <a:endParaRPr lang="en-US" dirty="0">
              <a:cs typeface="+mn-cs"/>
            </a:endParaRPr>
          </a:p>
          <a:p>
            <a:pPr marL="171450" indent="-171450">
              <a:buFont typeface="Arial" panose="020B0604020202020204" pitchFamily="34" charset="0"/>
              <a:buChar char="•"/>
            </a:pPr>
            <a:endParaRPr lang="en-US" dirty="0">
              <a:cs typeface="Calibri"/>
            </a:endParaRPr>
          </a:p>
          <a:p>
            <a:r>
              <a:rPr lang="en-US" dirty="0"/>
              <a:t>The primary aims of our project are to…</a:t>
            </a:r>
          </a:p>
          <a:p>
            <a:endParaRPr lang="en-US" dirty="0"/>
          </a:p>
          <a:p>
            <a:pPr marL="228600" indent="-228600">
              <a:buAutoNum type="arabicPeriod"/>
            </a:pPr>
            <a:r>
              <a:rPr lang="en-US" dirty="0"/>
              <a:t>Overall- assist project partners in EMPA monitoring using remotely sensed imagery. </a:t>
            </a:r>
          </a:p>
          <a:p>
            <a:pPr marL="228600" indent="-228600">
              <a:buAutoNum type="arabicPeriod"/>
            </a:pPr>
            <a:r>
              <a:rPr lang="en-US" dirty="0"/>
              <a:t>Refine the CEA tool- the previous term worked to create functioning code of estuary mouth state, inundation, and water quality which we aimed to refine by adjusting thresholds</a:t>
            </a:r>
          </a:p>
          <a:p>
            <a:pPr marL="228600" indent="-228600">
              <a:buAutoNum type="arabicPeriod"/>
            </a:pPr>
            <a:r>
              <a:rPr lang="en-US" dirty="0"/>
              <a:t>Validate with available data– used visual inspection of imagery, in-situ water level data, and comparison among different outputs within the tool itself and other estuary assessment tools to ensure the CEA tool</a:t>
            </a:r>
          </a:p>
          <a:p>
            <a:pPr marL="228600" indent="-228600">
              <a:buAutoNum type="arabicPeriod"/>
            </a:pPr>
            <a:r>
              <a:rPr lang="en-US" dirty="0"/>
              <a:t>Design a GUI that links all the different functions in a user friendly interface and output </a:t>
            </a:r>
            <a:endParaRPr lang="en-US" dirty="0">
              <a:cs typeface="Calibri"/>
            </a:endParaRPr>
          </a:p>
          <a:p>
            <a:pPr marL="171450" indent="-171450">
              <a:buFont typeface="Arial" panose="020B0604020202020204" pitchFamily="34" charset="0"/>
              <a:buChar char="•"/>
            </a:pPr>
            <a:endParaRPr lang="en-US" dirty="0">
              <a:cs typeface="Calibri"/>
            </a:endParaRPr>
          </a:p>
          <a:p>
            <a:pPr marL="171450" lvl="0" indent="-171450">
              <a:buFontTx/>
              <a:buChar char="-"/>
            </a:pPr>
            <a:endParaRPr lang="en-US" dirty="0">
              <a:effectLst/>
            </a:endParaRPr>
          </a:p>
          <a:p>
            <a:pPr marL="0" lvl="0" indent="0">
              <a:buFont typeface="Arial" panose="020B0604020202020204" pitchFamily="34" charset="0"/>
              <a:buNone/>
            </a:pPr>
            <a:r>
              <a:rPr lang="en-US" dirty="0"/>
              <a:t>------------------------------Image Information Below------------------------------</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tx1">
                    <a:lumMod val="75000"/>
                    <a:lumOff val="25000"/>
                  </a:schemeClr>
                </a:solidFill>
                <a:latin typeface="Century Gothic"/>
              </a:rPr>
              <a:t>Image Credit: </a:t>
            </a:r>
            <a:r>
              <a:rPr lang="en-US" sz="1200" dirty="0">
                <a:solidFill>
                  <a:schemeClr val="tx1">
                    <a:lumMod val="75000"/>
                    <a:lumOff val="25000"/>
                  </a:schemeClr>
                </a:solidFill>
                <a:latin typeface="Century Gothic"/>
                <a:ea typeface="+mn-lt"/>
                <a:cs typeface="+mn-lt"/>
              </a:rPr>
              <a:t>John Largier, UC </a:t>
            </a:r>
            <a:r>
              <a:rPr lang="en-US" sz="1200" dirty="0" smtClean="0">
                <a:solidFill>
                  <a:schemeClr val="tx1">
                    <a:lumMod val="75000"/>
                    <a:lumOff val="25000"/>
                  </a:schemeClr>
                </a:solidFill>
                <a:latin typeface="Century Gothic"/>
                <a:ea typeface="+mn-lt"/>
                <a:cs typeface="+mn-lt"/>
              </a:rPr>
              <a:t>Davis </a:t>
            </a:r>
            <a:endParaRPr lang="en-US" sz="1200" dirty="0">
              <a:solidFill>
                <a:schemeClr val="tx1">
                  <a:lumMod val="75000"/>
                  <a:lumOff val="25000"/>
                </a:schemeClr>
              </a:solidFill>
              <a:latin typeface="Century Gothic"/>
              <a:ea typeface="+mn-lt"/>
              <a:cs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tx1">
                    <a:lumMod val="75000"/>
                    <a:lumOff val="25000"/>
                  </a:schemeClr>
                </a:solidFill>
                <a:latin typeface="Century Gothic"/>
              </a:rPr>
              <a:t>Image Source: </a:t>
            </a:r>
            <a:r>
              <a:rPr lang="en-US" sz="1200" smtClean="0">
                <a:solidFill>
                  <a:schemeClr val="tx1">
                    <a:lumMod val="75000"/>
                    <a:lumOff val="25000"/>
                  </a:schemeClr>
                </a:solidFill>
                <a:latin typeface="Century Gothic"/>
                <a:ea typeface="+mn-lt"/>
                <a:cs typeface="+mn-lt"/>
              </a:rPr>
              <a:t>Partner</a:t>
            </a:r>
            <a:r>
              <a:rPr lang="en-US" sz="1200" baseline="0" smtClean="0">
                <a:solidFill>
                  <a:schemeClr val="tx1">
                    <a:lumMod val="75000"/>
                    <a:lumOff val="25000"/>
                  </a:schemeClr>
                </a:solidFill>
                <a:latin typeface="Century Gothic"/>
                <a:ea typeface="+mn-lt"/>
                <a:cs typeface="+mn-lt"/>
              </a:rPr>
              <a:t> Image</a:t>
            </a:r>
            <a:endParaRPr lang="en-US" sz="1200" dirty="0">
              <a:solidFill>
                <a:schemeClr val="tx1">
                  <a:lumMod val="75000"/>
                  <a:lumOff val="25000"/>
                </a:schemeClr>
              </a:solidFill>
              <a:latin typeface="Century Gothic"/>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chemeClr val="tx1">
                  <a:lumMod val="75000"/>
                  <a:lumOff val="25000"/>
                </a:schemeClr>
              </a:solidFill>
              <a:latin typeface="Century Gothic"/>
            </a:endParaRPr>
          </a:p>
          <a:p>
            <a:pPr marL="171450" indent="-171450">
              <a:buFont typeface="Arial" panose="020B0604020202020204" pitchFamily="34" charset="0"/>
              <a:buChar char="•"/>
            </a:pP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dirty="0"/>
          </a:p>
        </p:txBody>
      </p:sp>
    </p:spTree>
    <p:extLst>
      <p:ext uri="{BB962C8B-B14F-4D97-AF65-F5344CB8AC3E}">
        <p14:creationId xmlns:p14="http://schemas.microsoft.com/office/powerpoint/2010/main" val="23428398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p>
          <a:p>
            <a:endParaRPr lang="en-US" dirty="0"/>
          </a:p>
          <a:p>
            <a:r>
              <a:rPr lang="en-US" dirty="0"/>
              <a:t>Our five study sites are spread across the coast of California and include: Navarro, Russian River, Carmel, Ventura, and Malibu</a:t>
            </a:r>
          </a:p>
          <a:p>
            <a:r>
              <a:rPr lang="en-US" dirty="0"/>
              <a:t>When selecting our study sites we took into consideration:</a:t>
            </a:r>
          </a:p>
          <a:p>
            <a:endParaRPr lang="en-US" dirty="0"/>
          </a:p>
          <a:p>
            <a:pPr marL="228600" indent="-228600">
              <a:buAutoNum type="arabicPeriod"/>
            </a:pPr>
            <a:r>
              <a:rPr lang="en-US" dirty="0"/>
              <a:t>Dynamic Estuary Mouths- some that opened and closed and some that were always open </a:t>
            </a:r>
          </a:p>
          <a:p>
            <a:pPr marL="228600" indent="-228600">
              <a:buAutoNum type="arabicPeriod"/>
            </a:pPr>
            <a:r>
              <a:rPr lang="en-US" dirty="0"/>
              <a:t>Spatial Resolution- ensure visible with satellite imagery </a:t>
            </a:r>
          </a:p>
          <a:p>
            <a:pPr marL="228600" indent="-228600">
              <a:buAutoNum type="arabicPeriod"/>
            </a:pPr>
            <a:r>
              <a:rPr lang="en-US" dirty="0"/>
              <a:t>Location- we wanted sites in Northern, Central, and Southern California</a:t>
            </a:r>
          </a:p>
          <a:p>
            <a:endParaRPr lang="en-US" dirty="0"/>
          </a:p>
          <a:p>
            <a:r>
              <a:rPr lang="en-US" dirty="0"/>
              <a:t>With our study sites selected, we then determined which satellites and sensors would properly capture estuary mouth opening and associated health metrics</a:t>
            </a:r>
          </a:p>
          <a:p>
            <a:endParaRPr lang="en-US" dirty="0"/>
          </a:p>
          <a:p>
            <a:r>
              <a:rPr lang="en-US" dirty="0"/>
              <a:t>ESRI World Imagery Base </a:t>
            </a:r>
            <a:r>
              <a:rPr lang="en-US" sz="1200" b="0" i="0" kern="1200" dirty="0">
                <a:solidFill>
                  <a:schemeClr val="tx1"/>
                </a:solidFill>
                <a:effectLst/>
                <a:latin typeface="+mn-lt"/>
                <a:ea typeface="+mn-ea"/>
                <a:cs typeface="+mn-cs"/>
              </a:rPr>
              <a:t>Source: Esri, Maxar, GeoEye, Earthstar Geographics, CNES/Airbus DS, USDA, USGS, AeroGRID, IGN, and the GIS User Community</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dirty="0"/>
          </a:p>
        </p:txBody>
      </p:sp>
    </p:spTree>
    <p:extLst>
      <p:ext uri="{BB962C8B-B14F-4D97-AF65-F5344CB8AC3E}">
        <p14:creationId xmlns:p14="http://schemas.microsoft.com/office/powerpoint/2010/main" val="2244243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a:t>
            </a:r>
          </a:p>
          <a:p>
            <a:endParaRPr lang="en-US" b="1" dirty="0"/>
          </a:p>
          <a:p>
            <a:r>
              <a:rPr lang="en-US" b="1" dirty="0"/>
              <a:t>*Keeping the structure of three columns for methodology*</a:t>
            </a:r>
          </a:p>
          <a:p>
            <a:endParaRPr lang="en-US" dirty="0"/>
          </a:p>
          <a:p>
            <a:r>
              <a:rPr lang="en-US" dirty="0"/>
              <a:t>Speaker:</a:t>
            </a:r>
          </a:p>
          <a:p>
            <a:endParaRPr lang="en-US" dirty="0"/>
          </a:p>
          <a:p>
            <a:r>
              <a:rPr lang="en-US" dirty="0"/>
              <a:t>3 Different shapefiles were used for different analyses....</a:t>
            </a:r>
          </a:p>
          <a:p>
            <a:endParaRPr lang="en-US" dirty="0"/>
          </a:p>
          <a:p>
            <a:pPr marL="228600" indent="-228600">
              <a:buAutoNum type="arabicPeriod"/>
            </a:pPr>
            <a:r>
              <a:rPr lang="en-US" dirty="0"/>
              <a:t>Estuary mouth state analysis used a 5m buffer around a point in the estuary mouth, excluding land in order to examine pixel connectivity</a:t>
            </a:r>
          </a:p>
          <a:p>
            <a:pPr marL="228600" indent="-228600">
              <a:buAutoNum type="arabicPeriod"/>
            </a:pPr>
            <a:r>
              <a:rPr lang="en-US" dirty="0"/>
              <a:t>Inundation analysis focused on areas of potential inundation in the estuary body, </a:t>
            </a:r>
            <a:br>
              <a:rPr lang="en-US" dirty="0"/>
            </a:br>
            <a:r>
              <a:rPr lang="en-US" dirty="0"/>
              <a:t>	- Created using US Fish and Wildlife Wetlands Mapper and USGS 3DEP 1 m DEMs to find areas of potential inundation </a:t>
            </a:r>
          </a:p>
          <a:p>
            <a:pPr marL="228600" indent="-228600">
              <a:buAutoNum type="arabicPeriod"/>
            </a:pPr>
            <a:r>
              <a:rPr lang="en-US" dirty="0"/>
              <a:t>Water quality used a larger area of analysis of a 4 km box to potentially examine sediment plumes </a:t>
            </a:r>
          </a:p>
          <a:p>
            <a:pPr marL="228600" indent="-228600">
              <a:buAutoNum type="arabicPeriod"/>
            </a:pPr>
            <a:endParaRPr lang="en-US" dirty="0"/>
          </a:p>
          <a:p>
            <a:pPr marL="0" indent="0">
              <a:buNone/>
            </a:pPr>
            <a:r>
              <a:rPr lang="en-US" dirty="0"/>
              <a:t>Mouth State:</a:t>
            </a:r>
          </a:p>
          <a:p>
            <a:pPr marL="171450" indent="-171450">
              <a:buFont typeface="Arial" panose="020B0604020202020204" pitchFamily="34" charset="0"/>
              <a:buChar char="•"/>
            </a:pPr>
            <a:r>
              <a:rPr lang="en-US" dirty="0"/>
              <a:t>We used a water non-water binary using an NDWI threshold</a:t>
            </a:r>
          </a:p>
          <a:p>
            <a:pPr marL="171450" indent="-171450">
              <a:buFont typeface="Arial" panose="020B0604020202020204" pitchFamily="34" charset="0"/>
              <a:buChar char="•"/>
            </a:pPr>
            <a:r>
              <a:rPr lang="en-US" dirty="0"/>
              <a:t>We then saw if the water pixels were connected as one object- this would suggest an open mouth state</a:t>
            </a:r>
          </a:p>
          <a:p>
            <a:pPr marL="171450" indent="-171450">
              <a:buFont typeface="Arial" panose="020B0604020202020204" pitchFamily="34" charset="0"/>
              <a:buChar char="•"/>
            </a:pPr>
            <a:r>
              <a:rPr lang="en-US" dirty="0"/>
              <a:t>If the water pixels were not connected (due to sand separating the water)  two objects would be returned and this would suggest a closed mouth state</a:t>
            </a:r>
          </a:p>
          <a:p>
            <a:pPr marL="171450" indent="-171450">
              <a:buFont typeface="Arial" panose="020B0604020202020204" pitchFamily="34" charset="0"/>
              <a:buChar char="•"/>
            </a:pPr>
            <a:endParaRPr lang="en-US" dirty="0"/>
          </a:p>
          <a:p>
            <a:pPr marL="0" indent="0">
              <a:buNone/>
            </a:pPr>
            <a:r>
              <a:rPr lang="en-US" dirty="0"/>
              <a:t>Inundation:</a:t>
            </a:r>
          </a:p>
          <a:p>
            <a:pPr marL="171450" indent="-171450">
              <a:buFont typeface="Arial" panose="020B0604020202020204" pitchFamily="34" charset="0"/>
              <a:buChar char="•"/>
            </a:pPr>
            <a:r>
              <a:rPr lang="en-US" dirty="0"/>
              <a:t>NDWI:</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Used Sentinel-2 imagery to create a water non-water binary using the same NDWI threshold that were found to be most suitable from the mouth state analysis. Graphed the inundation relative to the maximum inundation at every site for the desired time period.</a:t>
            </a:r>
          </a:p>
          <a:p>
            <a:pPr marL="171450" lvl="0" indent="-171450">
              <a:buFont typeface="Arial" panose="020B0604020202020204" pitchFamily="34" charset="0"/>
              <a:buChar char="•"/>
            </a:pPr>
            <a:r>
              <a:rPr lang="en-US" dirty="0"/>
              <a:t>SAR:</a:t>
            </a:r>
          </a:p>
          <a:p>
            <a:pPr marL="628650" lvl="1" indent="-171450">
              <a:buFont typeface="Arial" panose="020B0604020202020204" pitchFamily="34" charset="0"/>
              <a:buChar char="•"/>
            </a:pPr>
            <a:r>
              <a:rPr lang="en-US" dirty="0"/>
              <a:t>Used Sentinel-1 C-SAR to create a water non-water binary. Chose to use VV near at a threshold of ____ (might vary among sites) to discern water from non-water. Graphed the inundation relative to the maximum inundation at every site for the desired time period.</a:t>
            </a:r>
          </a:p>
          <a:p>
            <a:pPr marL="171450" lvl="0" indent="-171450">
              <a:buFont typeface="Arial" panose="020B0604020202020204" pitchFamily="34" charset="0"/>
              <a:buChar char="•"/>
            </a:pPr>
            <a:endParaRPr lang="en-US" dirty="0"/>
          </a:p>
          <a:p>
            <a:pPr marL="0" lvl="0" indent="0">
              <a:buFont typeface="Arial" panose="020B0604020202020204" pitchFamily="34" charset="0"/>
              <a:buNone/>
            </a:pPr>
            <a:r>
              <a:rPr lang="en-US" dirty="0"/>
              <a:t>Water Quality:</a:t>
            </a:r>
          </a:p>
          <a:p>
            <a:pPr marL="171450" lvl="0" indent="-171450">
              <a:buFont typeface="Arial" panose="020B0604020202020204" pitchFamily="34" charset="0"/>
              <a:buChar char="•"/>
            </a:pPr>
            <a:r>
              <a:rPr lang="en-US" dirty="0"/>
              <a:t>Landsat</a:t>
            </a:r>
            <a:r>
              <a:rPr lang="en-US" dirty="0">
                <a:cs typeface="Calibri"/>
              </a:rPr>
              <a:t> 8 OLI and Sentinel-2 MSI were used to generate temperature and turbidity data and imagery in Google Earth Engine</a:t>
            </a:r>
            <a:endParaRPr lang="en-US" dirty="0"/>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dirty="0"/>
          </a:p>
        </p:txBody>
      </p:sp>
    </p:spTree>
    <p:extLst>
      <p:ext uri="{BB962C8B-B14F-4D97-AF65-F5344CB8AC3E}">
        <p14:creationId xmlns:p14="http://schemas.microsoft.com/office/powerpoint/2010/main" val="1301825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p>
          <a:p>
            <a:endParaRPr lang="en-US" dirty="0"/>
          </a:p>
          <a:p>
            <a:r>
              <a:rPr lang="en-US" dirty="0"/>
              <a:t>Images obtained from the month of February</a:t>
            </a:r>
          </a:p>
          <a:p>
            <a:pPr marL="171450" indent="-171450">
              <a:buFont typeface="Arial" panose="020B0604020202020204" pitchFamily="34" charset="0"/>
              <a:buChar char="•"/>
            </a:pPr>
            <a:r>
              <a:rPr lang="en-US" dirty="0"/>
              <a:t>Mouth state is open</a:t>
            </a:r>
          </a:p>
          <a:p>
            <a:pPr marL="628650" lvl="1" indent="-171450">
              <a:buFont typeface="Arial" panose="020B0604020202020204" pitchFamily="34" charset="0"/>
              <a:buChar char="•"/>
            </a:pPr>
            <a:r>
              <a:rPr lang="en-US" dirty="0"/>
              <a:t>Would expect to see lower levels of inundation, cooler waters inside the estuary, and high levels of turbidity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Inundation levels are still relatively high when this image was obtained, but there could be additional factors influencing this such as increased stream flow or increased precipitation during this time of year</a:t>
            </a:r>
          </a:p>
          <a:p>
            <a:pPr marL="171450" indent="-171450">
              <a:buFont typeface="Arial" panose="020B0604020202020204" pitchFamily="34" charset="0"/>
              <a:buChar char="•"/>
            </a:pPr>
            <a:r>
              <a:rPr lang="en-US" dirty="0"/>
              <a:t>Observe a large turbidity plume as well as cooler temperatures inside the estuary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These are the outlines of what an analysis of our CEA tool would produce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CEA tool created in this project provide increased spatial and temporal coverage of estuaries compared to field-based surveys and supplement resource-intensive in-situ data collection</a:t>
            </a:r>
            <a:r>
              <a:rPr lang="en-US" dirty="0">
                <a:effectLst/>
              </a:rPr>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dirty="0"/>
          </a:p>
        </p:txBody>
      </p:sp>
    </p:spTree>
    <p:extLst>
      <p:ext uri="{BB962C8B-B14F-4D97-AF65-F5344CB8AC3E}">
        <p14:creationId xmlns:p14="http://schemas.microsoft.com/office/powerpoint/2010/main" val="549762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breach event occurs when…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 an estuary that was closed is connected to the ocean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Specifically, this is from erosion of the sand barrier at the estuary mouth</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Either the water inside the estuary overflows and a channel is created through the barrier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And/or repeated waves create erode the barrier and a channel is formed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Natural breaches are difficult to predict, but important to monitor as they influence estuary water extent and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Information Below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ianmacd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sz="1200" b="0" i="0" kern="1200" dirty="0">
                <a:solidFill>
                  <a:schemeClr val="tx1"/>
                </a:solidFill>
                <a:effectLst/>
                <a:latin typeface="+mn-lt"/>
                <a:ea typeface="+mn-ea"/>
                <a:cs typeface="+mn-cs"/>
              </a:rPr>
              <a:t>https://search.creativecommons.org/photos/265bcf03-379a-4102-b3f4-0a9ca36904f1 (CC BY-NC-ND 2.0)</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2854840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Speaker: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health of estuaries is important  because they provide habitat to endangered species such as sea otters and salmon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Breach events significantly impact levels of salinity, inundation, chlorophyll-a, and turbidity which affects productivity in the estuarine ecosystem, but also ecosystems off the coast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Frequency or infrequency of estuary breaching can lead to events that can negatively impact estuarine systems permanently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Increasing data of estuary conditions is essential for detecting patterns of breaching and assessing the impacts of breaching to the ecosystem.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also allows land conservation managers and decision makers to make well-informed policy regarding conservation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Information Below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a:t>
            </a:r>
            <a:r>
              <a:rPr lang="en-US" sz="1200" b="0" i="0" kern="1200" dirty="0">
                <a:solidFill>
                  <a:schemeClr val="tx1"/>
                </a:solidFill>
                <a:effectLst/>
                <a:latin typeface="+mn-lt"/>
                <a:ea typeface="+mn-ea"/>
                <a:cs typeface="+mn-cs"/>
              </a:rPr>
              <a:t>Marshal Hedin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a:t>
            </a:r>
            <a:r>
              <a:rPr lang="en-US" sz="1200" b="0" i="0" u="sng" kern="1200" dirty="0">
                <a:solidFill>
                  <a:schemeClr val="accent5"/>
                </a:solidFill>
                <a:effectLst/>
                <a:latin typeface="+mn-lt"/>
                <a:ea typeface="+mn-ea"/>
                <a:cs typeface="+mn-cs"/>
              </a:rPr>
              <a:t>https://search.creativecommons.org/photos/8317b0a7-8382-4448-bd6f-26d64bd522d3</a:t>
            </a:r>
            <a:r>
              <a:rPr lang="en-US" sz="1200" b="0" i="0" u="none" kern="1200" dirty="0">
                <a:solidFill>
                  <a:schemeClr val="accent5"/>
                </a:solidFill>
                <a:effectLst/>
                <a:latin typeface="+mn-lt"/>
                <a:ea typeface="+mn-ea"/>
                <a:cs typeface="+mn-cs"/>
              </a:rPr>
              <a:t> </a:t>
            </a:r>
            <a:r>
              <a:rPr lang="en-US" sz="1200" b="0" i="0" kern="1200" dirty="0">
                <a:solidFill>
                  <a:schemeClr val="tx1"/>
                </a:solidFill>
                <a:effectLst/>
                <a:latin typeface="+mn-lt"/>
                <a:ea typeface="+mn-ea"/>
                <a:cs typeface="+mn-cs"/>
              </a:rPr>
              <a:t>(CC BY-SA 2.0)</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607125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p>
          <a:p>
            <a:endParaRPr lang="en-US" dirty="0"/>
          </a:p>
          <a:p>
            <a:r>
              <a:rPr lang="en-US" dirty="0"/>
              <a:t>Our partner organizations are involved in the monitoring of California estuaries, especially those that are in Marine Protected Areas. These areas are known as EMPAs.</a:t>
            </a:r>
          </a:p>
          <a:p>
            <a:pPr marL="171450" indent="-171450">
              <a:buFont typeface="Arial" panose="020B0604020202020204" pitchFamily="34" charset="0"/>
              <a:buChar char="•"/>
            </a:pPr>
            <a:r>
              <a:rPr lang="en-US" dirty="0"/>
              <a:t>Our end user for our project deliverables is the Ocean Protection Council, which is one of the regulatory agencies tasked with collecting data on EMPAs and reporting to the government of the State of California. </a:t>
            </a:r>
          </a:p>
          <a:p>
            <a:pPr marL="171450" indent="-171450">
              <a:buFont typeface="Arial" panose="020B0604020202020204" pitchFamily="34" charset="0"/>
              <a:buChar char="•"/>
            </a:pPr>
            <a:r>
              <a:rPr lang="en-US" dirty="0"/>
              <a:t>Our collaborators include:</a:t>
            </a:r>
          </a:p>
          <a:p>
            <a:pPr marL="628650" lvl="1" indent="-171450">
              <a:buFont typeface="Arial" panose="020B0604020202020204" pitchFamily="34" charset="0"/>
              <a:buChar char="•"/>
            </a:pPr>
            <a:r>
              <a:rPr lang="en-US" dirty="0"/>
              <a:t>Moss Landing Marine Laboratories Central Coast Wetlands Group, which is funded by the OPC</a:t>
            </a:r>
          </a:p>
          <a:p>
            <a:pPr marL="628650" lvl="1" indent="-171450">
              <a:buFont typeface="Arial" panose="020B0604020202020204" pitchFamily="34" charset="0"/>
              <a:buChar char="•"/>
            </a:pPr>
            <a:r>
              <a:rPr lang="en-US" dirty="0"/>
              <a:t>Southern California Coastal Water Resource Project, whose governing board includes the OPC</a:t>
            </a:r>
          </a:p>
          <a:p>
            <a:pPr marL="628650" lvl="1" indent="-171450">
              <a:buFont typeface="Arial" panose="020B0604020202020204" pitchFamily="34" charset="0"/>
              <a:buChar char="•"/>
            </a:pPr>
            <a:r>
              <a:rPr lang="en-US" dirty="0"/>
              <a:t>And UCLA, and UCD whose expertise lies in coastal ecology and remote sensing</a:t>
            </a:r>
          </a:p>
          <a:p>
            <a:pPr marL="0" lv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Our goal for this project </a:t>
            </a:r>
            <a:r>
              <a:rPr lang="en-US" sz="1200" dirty="0">
                <a:latin typeface="Century Gothic" panose="020B0502020202020204" pitchFamily="34" charset="0"/>
              </a:rPr>
              <a:t>was to provide an efficient workflow for state-agencies and partners interested in EMPA monitoring using remote sensing.</a:t>
            </a:r>
            <a:endParaRPr lang="en-US" dirty="0"/>
          </a:p>
          <a:p>
            <a:pPr marL="628650" lvl="1"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------------------------------Image Information Below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Image Credit: Dis da fi we (Ian Morton)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Image Source: https://search.creativecommons.org/photos/9656420c-87b3-4663-9f01-6f7589329ed8 (CC BY-NC-SA 2.0)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4145227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p>
          <a:p>
            <a:endParaRPr lang="en-US" dirty="0"/>
          </a:p>
          <a:p>
            <a:r>
              <a:rPr lang="en-US" dirty="0"/>
              <a:t>With partner input, we also defined our project objectives…</a:t>
            </a:r>
          </a:p>
          <a:p>
            <a:endParaRPr lang="en-US" dirty="0"/>
          </a:p>
          <a:p>
            <a:r>
              <a:rPr lang="en-US" dirty="0"/>
              <a:t>the primary aims of our project are to…</a:t>
            </a:r>
            <a:br>
              <a:rPr lang="en-US" dirty="0"/>
            </a:br>
            <a:r>
              <a:rPr lang="en-US" dirty="0"/>
              <a:t>Overall- assist project partners in EMPA monitoring using remotely sensed imagery. </a:t>
            </a:r>
            <a:br>
              <a:rPr lang="en-US" dirty="0"/>
            </a:br>
            <a:endParaRPr lang="en-US" dirty="0"/>
          </a:p>
          <a:p>
            <a:pPr marL="228600" indent="-228600">
              <a:buAutoNum type="arabicPeriod"/>
            </a:pPr>
            <a:r>
              <a:rPr lang="en-US" dirty="0"/>
              <a:t>Refine the CEA tool- the previous term worked to create functioning code of estuary mouth state, inundation, and water quality which we aimed to refine by adjusting thresholds</a:t>
            </a:r>
          </a:p>
          <a:p>
            <a:pPr marL="228600" indent="-228600">
              <a:buAutoNum type="arabicPeriod"/>
            </a:pPr>
            <a:r>
              <a:rPr lang="en-US" dirty="0"/>
              <a:t>Validate with available data– used visual inspection of imagery, in-situ water level data, and comparison among different outputs within the tool itself and other estuary assessment tools to ensure the CEA tool</a:t>
            </a:r>
          </a:p>
          <a:p>
            <a:pPr marL="228600" indent="-228600">
              <a:buAutoNum type="arabicPeriod"/>
            </a:pPr>
            <a:r>
              <a:rPr lang="en-US" dirty="0"/>
              <a:t>Design a GUI that links all the different functions in a user friendly interface and output </a:t>
            </a:r>
            <a:br>
              <a:rPr lang="en-US" dirty="0"/>
            </a:br>
            <a:r>
              <a:rPr lang="en-US" dirty="0"/>
              <a:t/>
            </a:r>
            <a:br>
              <a:rPr lang="en-US" dirty="0"/>
            </a:br>
            <a:r>
              <a:rPr lang="en-US" dirty="0"/>
              <a:t>With these objectives in mind, we are now going to talk more specifically about water quality metrics </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4109274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p>
          <a:p>
            <a:endParaRPr lang="en-US" dirty="0"/>
          </a:p>
          <a:p>
            <a:r>
              <a:rPr lang="en-US" dirty="0"/>
              <a:t>Some important background on water quality metrics…</a:t>
            </a:r>
          </a:p>
          <a:p>
            <a:pPr marL="0" indent="0">
              <a:buFontTx/>
              <a:buNone/>
            </a:pPr>
            <a:endParaRPr lang="en-US" dirty="0"/>
          </a:p>
          <a:p>
            <a:pPr marL="171450" indent="-171450">
              <a:buFont typeface="Arial" panose="020B0604020202020204" pitchFamily="34" charset="0"/>
              <a:buChar char="•"/>
            </a:pPr>
            <a:r>
              <a:rPr lang="en-US" dirty="0"/>
              <a:t>Mouth state heavily influences what is going on inside/ right outside the estuary</a:t>
            </a:r>
          </a:p>
          <a:p>
            <a:pPr marL="171450" indent="-171450">
              <a:buFont typeface="Arial" panose="020B0604020202020204" pitchFamily="34" charset="0"/>
              <a:buChar char="•"/>
            </a:pPr>
            <a:r>
              <a:rPr lang="en-US" dirty="0"/>
              <a:t>These water quality metrics that we studied along with others influence the organisms which live in the estuary.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water quality metrics that we studies were:</a:t>
            </a:r>
          </a:p>
          <a:p>
            <a:pPr marL="171450" indent="-171450">
              <a:buFont typeface="Arial" panose="020B0604020202020204" pitchFamily="34" charset="0"/>
              <a:buChar char="•"/>
            </a:pPr>
            <a:r>
              <a:rPr lang="en-US" b="1" dirty="0"/>
              <a:t>Turbidity:</a:t>
            </a:r>
          </a:p>
          <a:p>
            <a:pPr marL="628650" lvl="1" indent="-171450">
              <a:buFont typeface="Arial" panose="020B0604020202020204" pitchFamily="34" charset="0"/>
              <a:buChar char="•"/>
            </a:pPr>
            <a:r>
              <a:rPr lang="en-US" dirty="0"/>
              <a:t>Is the amount of suspended matter in water.</a:t>
            </a:r>
          </a:p>
          <a:p>
            <a:pPr marL="628650" lvl="1" indent="-171450">
              <a:buFont typeface="Arial" panose="020B0604020202020204" pitchFamily="34" charset="0"/>
              <a:buChar char="•"/>
            </a:pPr>
            <a:r>
              <a:rPr lang="en-US" dirty="0"/>
              <a:t>Higher turbidity means that the water is more hazy, limiting light penetration into the water.</a:t>
            </a:r>
          </a:p>
          <a:p>
            <a:pPr marL="171450" lvl="0" indent="-171450">
              <a:buFont typeface="Arial" panose="020B0604020202020204" pitchFamily="34" charset="0"/>
              <a:buChar char="•"/>
            </a:pPr>
            <a:r>
              <a:rPr lang="en-US" b="1" dirty="0"/>
              <a:t>Sea surface temperature </a:t>
            </a:r>
          </a:p>
          <a:p>
            <a:pPr marL="628650" lvl="1" indent="-171450">
              <a:buFont typeface="Arial" panose="020B0604020202020204" pitchFamily="34" charset="0"/>
              <a:buChar char="•"/>
            </a:pPr>
            <a:r>
              <a:rPr lang="en-US" b="0" dirty="0"/>
              <a:t>I</a:t>
            </a:r>
            <a:r>
              <a:rPr lang="en-US" dirty="0"/>
              <a:t>s the temperature on the surface of the water.</a:t>
            </a:r>
          </a:p>
          <a:p>
            <a:pPr marL="628650" lvl="1" indent="-171450">
              <a:buFont typeface="Arial" panose="020B0604020202020204" pitchFamily="34" charset="0"/>
              <a:buChar char="•"/>
            </a:pPr>
            <a:r>
              <a:rPr lang="en-US" dirty="0"/>
              <a:t>Warmer sea surface temperatures limit the ability for cooler nutrient rich water to be brought up to the surface. </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Information Below ------------------------------</a:t>
            </a:r>
          </a:p>
          <a:p>
            <a:r>
              <a:rPr lang="en-US" dirty="0"/>
              <a:t>Image Credit: Kevin O’Connor</a:t>
            </a:r>
          </a:p>
          <a:p>
            <a:r>
              <a:rPr lang="en-US" dirty="0"/>
              <a:t>Image Source: provided by Kevin O’Connor</a:t>
            </a:r>
          </a:p>
          <a:p>
            <a:pPr marL="171450" indent="-171450">
              <a:buFontTx/>
              <a:buChar char="-"/>
            </a:pPr>
            <a:endParaRPr lang="en-US" dirty="0"/>
          </a:p>
          <a:p>
            <a:pPr marL="171450" indent="-171450">
              <a:buFontTx/>
              <a:buChar char="-"/>
            </a:pPr>
            <a:endParaRPr lang="en-US" dirty="0"/>
          </a:p>
          <a:p>
            <a:pPr marL="171450" indent="-171450">
              <a:buFontTx/>
              <a:buChar char="-"/>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357669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a:t>
            </a:r>
          </a:p>
          <a:p>
            <a:endParaRPr lang="en-US" dirty="0">
              <a:cs typeface="Calibri"/>
            </a:endParaRPr>
          </a:p>
          <a:p>
            <a:r>
              <a:rPr lang="en-US" dirty="0">
                <a:cs typeface="Calibri"/>
              </a:rPr>
              <a:t>With our GEE tool using remotely sensed data, here are some potential trends we hope to capture….</a:t>
            </a:r>
          </a:p>
          <a:p>
            <a:endParaRPr lang="en-US" dirty="0">
              <a:cs typeface="Calibri"/>
            </a:endParaRPr>
          </a:p>
          <a:p>
            <a:pPr marL="171450" indent="-171450">
              <a:buFont typeface="Arial" panose="020B0604020202020204" pitchFamily="34" charset="0"/>
              <a:buChar char="•"/>
            </a:pPr>
            <a:r>
              <a:rPr lang="en-US" dirty="0">
                <a:cs typeface="Calibri"/>
              </a:rPr>
              <a:t>On the left we have estuary mouth-state as closed (not connected to the ocean) and mouth-state as open (connected to the ocean)</a:t>
            </a:r>
          </a:p>
          <a:p>
            <a:pPr marL="171450" indent="-171450">
              <a:buFont typeface="Arial" panose="020B0604020202020204" pitchFamily="34" charset="0"/>
              <a:buChar char="•"/>
            </a:pPr>
            <a:r>
              <a:rPr lang="en-US" dirty="0">
                <a:cs typeface="Calibri"/>
              </a:rPr>
              <a:t>With the mouth state as closed we may have </a:t>
            </a:r>
          </a:p>
          <a:p>
            <a:pPr marL="628650" lvl="1" indent="-171450">
              <a:buFont typeface="Arial" panose="020B0604020202020204" pitchFamily="34" charset="0"/>
              <a:buChar char="•"/>
            </a:pPr>
            <a:r>
              <a:rPr lang="en-US" dirty="0">
                <a:cs typeface="Calibri"/>
              </a:rPr>
              <a:t>Higher levels of inundation (as the water builds in the estuary)</a:t>
            </a:r>
          </a:p>
          <a:p>
            <a:pPr marL="628650" lvl="1" indent="-171450">
              <a:buFont typeface="Arial" panose="020B0604020202020204" pitchFamily="34" charset="0"/>
              <a:buChar char="•"/>
              <a:defRPr/>
            </a:pPr>
            <a:r>
              <a:rPr lang="en-US" dirty="0">
                <a:cs typeface="Calibri"/>
              </a:rPr>
              <a:t>Higher sea surface temperature (no influence by the ocean)</a:t>
            </a:r>
            <a:endParaRPr lang="en-US" dirty="0"/>
          </a:p>
          <a:p>
            <a:pPr marL="628650" lvl="1" indent="-171450">
              <a:buFont typeface="Arial" panose="020B0604020202020204" pitchFamily="34" charset="0"/>
              <a:buChar char="•"/>
            </a:pPr>
            <a:r>
              <a:rPr lang="en-US" dirty="0">
                <a:cs typeface="Calibri"/>
              </a:rPr>
              <a:t>Lower levels of turbidity (without the ocean’s influence)</a:t>
            </a:r>
          </a:p>
          <a:p>
            <a:pPr marL="628650" lvl="1"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r>
              <a:rPr lang="en-US" dirty="0">
                <a:cs typeface="Calibri"/>
              </a:rPr>
              <a:t>With mouth state as open, we may have </a:t>
            </a:r>
          </a:p>
          <a:p>
            <a:pPr marL="628650" lvl="1" indent="-171450">
              <a:buFont typeface="Arial" panose="020B0604020202020204" pitchFamily="34" charset="0"/>
              <a:buChar char="•"/>
            </a:pPr>
            <a:r>
              <a:rPr lang="en-US" dirty="0">
                <a:cs typeface="Calibri"/>
              </a:rPr>
              <a:t>Lower levels of inundation (water leaving to ocean)</a:t>
            </a:r>
          </a:p>
          <a:p>
            <a:pPr marL="628650" lvl="1" indent="-171450">
              <a:buFont typeface="Arial" panose="020B0604020202020204" pitchFamily="34" charset="0"/>
              <a:buChar char="•"/>
              <a:defRPr/>
            </a:pPr>
            <a:r>
              <a:rPr lang="en-US" dirty="0">
                <a:cs typeface="Calibri"/>
              </a:rPr>
              <a:t>Lower sea surface temperature (cooler ocean water mixing into the estuary)</a:t>
            </a:r>
            <a:endParaRPr lang="en-US" dirty="0"/>
          </a:p>
          <a:p>
            <a:pPr marL="628650" lvl="1" indent="-171450">
              <a:buFont typeface="Arial" panose="020B0604020202020204" pitchFamily="34" charset="0"/>
              <a:buChar char="•"/>
            </a:pPr>
            <a:r>
              <a:rPr lang="en-US" dirty="0">
                <a:cs typeface="Calibri"/>
              </a:rPr>
              <a:t>Higher levels of turbidity (waves influence, water flow)</a:t>
            </a:r>
          </a:p>
          <a:p>
            <a:pPr marL="628650" lvl="1"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r>
              <a:rPr lang="en-US" dirty="0">
                <a:cs typeface="Calibri"/>
              </a:rPr>
              <a:t>As we move forward with methods and out results, these are trends to keep in mind of how mouth-state might influence inundation and water quality</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1342305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p>
          <a:p>
            <a:endParaRPr lang="en-US" dirty="0"/>
          </a:p>
          <a:p>
            <a:r>
              <a:rPr lang="en-US" dirty="0"/>
              <a:t>Our five study sites are spread across the coast of California and include: Navarro, Russian River, Carmel, Ventura, and Malibu</a:t>
            </a:r>
          </a:p>
          <a:p>
            <a:r>
              <a:rPr lang="en-US" dirty="0"/>
              <a:t>When selecting our study sites we took into consideration:</a:t>
            </a:r>
          </a:p>
          <a:p>
            <a:endParaRPr lang="en-US" dirty="0"/>
          </a:p>
          <a:p>
            <a:pPr marL="228600" indent="-228600">
              <a:buAutoNum type="arabicPeriod"/>
            </a:pPr>
            <a:r>
              <a:rPr lang="en-US" dirty="0"/>
              <a:t>Dynamic Estuary Mouths- some that opened and closed and some that were always open </a:t>
            </a:r>
          </a:p>
          <a:p>
            <a:pPr marL="228600" indent="-228600">
              <a:buAutoNum type="arabicPeriod"/>
            </a:pPr>
            <a:r>
              <a:rPr lang="en-US" dirty="0"/>
              <a:t>Spatial Resolution- ensure visible with satellite imagery </a:t>
            </a:r>
          </a:p>
          <a:p>
            <a:pPr marL="228600" indent="-228600">
              <a:buAutoNum type="arabicPeriod"/>
            </a:pPr>
            <a:r>
              <a:rPr lang="en-US" dirty="0"/>
              <a:t>Location- we wanted sites in Northern, Central, and Southern California</a:t>
            </a:r>
          </a:p>
          <a:p>
            <a:endParaRPr lang="en-US" dirty="0"/>
          </a:p>
          <a:p>
            <a:r>
              <a:rPr lang="en-US" dirty="0"/>
              <a:t>With our study sites selected, we then determined which satellites and sensors would properly capture estuary mouth opening and associated health metrics</a:t>
            </a:r>
          </a:p>
          <a:p>
            <a:endParaRPr lang="en-US" dirty="0"/>
          </a:p>
          <a:p>
            <a:r>
              <a:rPr lang="en-US" dirty="0"/>
              <a:t>ESRI World Imagery Base </a:t>
            </a:r>
            <a:r>
              <a:rPr lang="en-US" sz="1200" b="0" i="0" kern="1200" dirty="0">
                <a:solidFill>
                  <a:schemeClr val="tx1"/>
                </a:solidFill>
                <a:effectLst/>
                <a:latin typeface="+mn-lt"/>
                <a:ea typeface="+mn-ea"/>
                <a:cs typeface="+mn-cs"/>
              </a:rPr>
              <a:t>Source: Esri, Maxar, GeoEye, Earthstar Geographics, CNES/Airbus DS, USDA, USGS, AeroGRID, IGN, and the GIS User Community</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22442437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54AEB2"/>
                </a:solidFill>
                <a:latin typeface="Century Gothic" panose="020B0502020202020204" pitchFamily="34" charset="0"/>
              </a:rPr>
              <a:t>| </a:t>
            </a:r>
            <a:r>
              <a:rPr lang="en-US" sz="1600" spc="100" baseline="0" dirty="0">
                <a:solidFill>
                  <a:srgbClr val="54AEB2"/>
                </a:solidFill>
                <a:latin typeface="Century Gothic" panose="020B0502020202020204" pitchFamily="34" charset="0"/>
              </a:rPr>
              <a:t>Summer 2021</a:t>
            </a:r>
          </a:p>
        </p:txBody>
      </p:sp>
      <p:sp>
        <p:nvSpPr>
          <p:cNvPr id="26" name="Rounded Rectangle 25"/>
          <p:cNvSpPr/>
          <p:nvPr userDrawn="1"/>
        </p:nvSpPr>
        <p:spPr>
          <a:xfrm>
            <a:off x="-143435" y="6091356"/>
            <a:ext cx="12505764" cy="314088"/>
          </a:xfrm>
          <a:prstGeom prst="roundRect">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2" name="Picture 1"/>
          <p:cNvPicPr>
            <a:picLocks noChangeAspect="1"/>
          </p:cNvPicPr>
          <p:nvPr userDrawn="1"/>
        </p:nvPicPr>
        <p:blipFill rotWithShape="1">
          <a:blip r:embed="rId4" cstate="print">
            <a:extLst>
              <a:ext uri="{28A0092B-C50C-407E-A947-70E740481C1C}">
                <a14:useLocalDpi xmlns:a14="http://schemas.microsoft.com/office/drawing/2010/main" val="0"/>
              </a:ext>
            </a:extLst>
          </a:blip>
          <a:srcRect l="9344" r="39151"/>
          <a:stretch/>
        </p:blipFill>
        <p:spPr>
          <a:xfrm>
            <a:off x="0" y="0"/>
            <a:ext cx="5584722" cy="609904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mod="1">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34882"/>
            <a:ext cx="634484" cy="634484"/>
          </a:xfrm>
          <a:prstGeom prst="ellipse">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06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54AEB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B0502020202020204" pitchFamily="34" charset="0"/>
              </a:rPr>
              <a:t>ACKNOWLEDGEMENTS</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3400"/>
            <a:ext cx="1468966" cy="228600"/>
          </a:xfrm>
          <a:prstGeom prst="rect">
            <a:avLst/>
          </a:prstGeom>
        </p:spPr>
      </p:pic>
      <p:sp>
        <p:nvSpPr>
          <p:cNvPr id="11" name="Rectangle 10"/>
          <p:cNvSpPr/>
          <p:nvPr userDrawn="1"/>
        </p:nvSpPr>
        <p:spPr>
          <a:xfrm>
            <a:off x="3702756" y="147295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43.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48830" y="5769422"/>
            <a:ext cx="1728358" cy="338554"/>
          </a:xfrm>
          <a:prstGeom prst="rect">
            <a:avLst/>
          </a:prstGeom>
        </p:spPr>
        <p:txBody>
          <a:bodyPr wrap="none">
            <a:spAutoFit/>
          </a:bodyPr>
          <a:lstStyle/>
          <a:p>
            <a:r>
              <a:rPr lang="en-US" sz="1600" dirty="0">
                <a:solidFill>
                  <a:srgbClr val="54AEB2"/>
                </a:solidFill>
                <a:latin typeface="Century Gothic" panose="020B0502020202020204" pitchFamily="34" charset="0"/>
              </a:rPr>
              <a:t>California – JPL </a:t>
            </a:r>
            <a:endParaRPr lang="en-US" sz="1600" dirty="0">
              <a:solidFill>
                <a:srgbClr val="54AEB2"/>
              </a:solidFill>
            </a:endParaRPr>
          </a:p>
        </p:txBody>
      </p:sp>
      <p:sp>
        <p:nvSpPr>
          <p:cNvPr id="3" name="Title 1"/>
          <p:cNvSpPr txBox="1">
            <a:spLocks/>
          </p:cNvSpPr>
          <p:nvPr/>
        </p:nvSpPr>
        <p:spPr>
          <a:xfrm>
            <a:off x="6102086" y="1837942"/>
            <a:ext cx="5366014"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54AEB2"/>
                </a:solidFill>
              </a:rPr>
              <a:t>Coastal California</a:t>
            </a:r>
          </a:p>
          <a:p>
            <a:pPr algn="l"/>
            <a:r>
              <a:rPr lang="en-US" sz="2800" b="0" spc="0" dirty="0">
                <a:solidFill>
                  <a:srgbClr val="54AEB2"/>
                </a:solidFill>
              </a:rPr>
              <a:t>Water Resources II</a:t>
            </a:r>
            <a:endParaRPr lang="en-US" sz="2800" b="0" spc="0" baseline="0" dirty="0">
              <a:solidFill>
                <a:srgbClr val="54AEB2"/>
              </a:solidFill>
            </a:endParaRPr>
          </a:p>
        </p:txBody>
      </p:sp>
      <p:sp>
        <p:nvSpPr>
          <p:cNvPr id="4" name="Subtitle 2"/>
          <p:cNvSpPr txBox="1">
            <a:spLocks/>
          </p:cNvSpPr>
          <p:nvPr/>
        </p:nvSpPr>
        <p:spPr>
          <a:xfrm>
            <a:off x="6102086" y="3092179"/>
            <a:ext cx="5565658"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Utilizing NASA Earth Observations to Detect and Assess the Impacts of Estuarine Breach Events for Improved Coastal Wetland Monitoring and Management</a:t>
            </a:r>
          </a:p>
        </p:txBody>
      </p:sp>
      <p:sp>
        <p:nvSpPr>
          <p:cNvPr id="5" name="TextBox 4"/>
          <p:cNvSpPr txBox="1"/>
          <p:nvPr/>
        </p:nvSpPr>
        <p:spPr>
          <a:xfrm>
            <a:off x="6102086" y="4722432"/>
            <a:ext cx="4835203" cy="523220"/>
          </a:xfrm>
          <a:prstGeom prst="rect">
            <a:avLst/>
          </a:prstGeom>
          <a:noFill/>
        </p:spPr>
        <p:txBody>
          <a:bodyPr wrap="square" rtlCol="0">
            <a:spAutoFit/>
          </a:bodyPr>
          <a:lstStyle/>
          <a:p>
            <a:pPr algn="l"/>
            <a:r>
              <a:rPr lang="en-US" sz="1400" dirty="0">
                <a:solidFill>
                  <a:schemeClr val="tx1">
                    <a:lumMod val="75000"/>
                    <a:lumOff val="25000"/>
                  </a:schemeClr>
                </a:solidFill>
                <a:latin typeface="Century Gothic" panose="020B0502020202020204" pitchFamily="34" charset="0"/>
              </a:rPr>
              <a:t>Karina Alvarez, Rachel Darling, Alexander Gunnerson, Sarah Payne, </a:t>
            </a:r>
            <a:r>
              <a:rPr lang="en-US" sz="1400" dirty="0" smtClean="0">
                <a:solidFill>
                  <a:schemeClr val="tx1">
                    <a:lumMod val="75000"/>
                    <a:lumOff val="25000"/>
                  </a:schemeClr>
                </a:solidFill>
                <a:latin typeface="Century Gothic" panose="020B0502020202020204" pitchFamily="34" charset="0"/>
              </a:rPr>
              <a:t>&amp; Sophia </a:t>
            </a:r>
            <a:r>
              <a:rPr lang="en-US" sz="1400" dirty="0">
                <a:solidFill>
                  <a:schemeClr val="tx1">
                    <a:lumMod val="75000"/>
                    <a:lumOff val="25000"/>
                  </a:schemeClr>
                </a:solidFill>
                <a:latin typeface="Century Gothic" panose="020B0502020202020204" pitchFamily="34" charset="0"/>
              </a:rPr>
              <a:t>Stonebrook</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3D14D31-58F9-4B59-B203-5DCC846C1C08}"/>
              </a:ext>
            </a:extLst>
          </p:cNvPr>
          <p:cNvSpPr/>
          <p:nvPr/>
        </p:nvSpPr>
        <p:spPr>
          <a:xfrm>
            <a:off x="7344546" y="1549179"/>
            <a:ext cx="4706269" cy="4726818"/>
          </a:xfrm>
          <a:prstGeom prst="ellipse">
            <a:avLst/>
          </a:prstGeom>
          <a:solidFill>
            <a:srgbClr val="54AEB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4">
            <a:extLst>
              <a:ext uri="{FF2B5EF4-FFF2-40B4-BE49-F238E27FC236}">
                <a16:creationId xmlns:a16="http://schemas.microsoft.com/office/drawing/2014/main" id="{6076008E-4881-4B68-B93F-B11CEAE52FD0}"/>
              </a:ext>
            </a:extLst>
          </p:cNvPr>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Satellites and Sensors</a:t>
            </a:r>
          </a:p>
        </p:txBody>
      </p:sp>
      <p:sp>
        <p:nvSpPr>
          <p:cNvPr id="12" name="Google Shape;272;g6529c936c6_0_44">
            <a:extLst>
              <a:ext uri="{FF2B5EF4-FFF2-40B4-BE49-F238E27FC236}">
                <a16:creationId xmlns:a16="http://schemas.microsoft.com/office/drawing/2014/main" id="{98644120-BC2B-0247-83A5-F1FE8EB8B6AC}"/>
              </a:ext>
            </a:extLst>
          </p:cNvPr>
          <p:cNvSpPr txBox="1"/>
          <p:nvPr/>
        </p:nvSpPr>
        <p:spPr>
          <a:xfrm>
            <a:off x="4276936" y="805221"/>
            <a:ext cx="3648615" cy="57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500" b="1" i="0" u="none" strike="noStrike" cap="none" dirty="0">
                <a:solidFill>
                  <a:srgbClr val="3F3F3F"/>
                </a:solidFill>
                <a:latin typeface="Century Gothic"/>
                <a:ea typeface="Century Gothic"/>
                <a:cs typeface="Century Gothic"/>
                <a:sym typeface="Century Gothic"/>
              </a:rPr>
              <a:t>Sentinel-2 Multispectral Instrument</a:t>
            </a:r>
            <a:endParaRPr sz="1500" b="1"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dirty="0">
                <a:solidFill>
                  <a:srgbClr val="3F3F3F"/>
                </a:solidFill>
                <a:latin typeface="Century Gothic"/>
                <a:ea typeface="Century Gothic"/>
                <a:cs typeface="Century Gothic"/>
                <a:sym typeface="Century Gothic"/>
              </a:rPr>
              <a:t>Level </a:t>
            </a:r>
            <a:r>
              <a:rPr lang="en-US" sz="1400" i="1" dirty="0">
                <a:solidFill>
                  <a:srgbClr val="3F3F3F"/>
                </a:solidFill>
                <a:latin typeface="Century Gothic"/>
                <a:ea typeface="Century Gothic"/>
                <a:cs typeface="Century Gothic"/>
                <a:sym typeface="Century Gothic"/>
              </a:rPr>
              <a:t>2A</a:t>
            </a:r>
            <a:r>
              <a:rPr lang="en-US" sz="1400" b="0" i="1" u="none" strike="noStrike" cap="none" dirty="0">
                <a:solidFill>
                  <a:srgbClr val="3F3F3F"/>
                </a:solidFill>
                <a:latin typeface="Century Gothic"/>
                <a:ea typeface="Century Gothic"/>
                <a:cs typeface="Century Gothic"/>
                <a:sym typeface="Century Gothic"/>
              </a:rPr>
              <a:t> Surface Reflectance</a:t>
            </a:r>
            <a:endParaRPr sz="1400" b="0" i="1" u="none" strike="noStrike" cap="none" dirty="0">
              <a:solidFill>
                <a:srgbClr val="3F3F3F"/>
              </a:solidFill>
              <a:latin typeface="Century Gothic"/>
              <a:ea typeface="Century Gothic"/>
              <a:cs typeface="Century Gothic"/>
            </a:endParaRPr>
          </a:p>
        </p:txBody>
      </p:sp>
      <p:grpSp>
        <p:nvGrpSpPr>
          <p:cNvPr id="18" name="Group 17">
            <a:extLst>
              <a:ext uri="{FF2B5EF4-FFF2-40B4-BE49-F238E27FC236}">
                <a16:creationId xmlns:a16="http://schemas.microsoft.com/office/drawing/2014/main" id="{AE173FB8-99DC-E349-AE88-CEE078C8A441}"/>
              </a:ext>
            </a:extLst>
          </p:cNvPr>
          <p:cNvGrpSpPr/>
          <p:nvPr/>
        </p:nvGrpSpPr>
        <p:grpSpPr>
          <a:xfrm>
            <a:off x="114584" y="1384684"/>
            <a:ext cx="8307358" cy="4889088"/>
            <a:chOff x="1760948" y="865910"/>
            <a:chExt cx="8307358" cy="4889088"/>
          </a:xfrm>
        </p:grpSpPr>
        <p:grpSp>
          <p:nvGrpSpPr>
            <p:cNvPr id="14" name="Group 13">
              <a:extLst>
                <a:ext uri="{FF2B5EF4-FFF2-40B4-BE49-F238E27FC236}">
                  <a16:creationId xmlns:a16="http://schemas.microsoft.com/office/drawing/2014/main" id="{8D4FAE9B-3EC6-ED47-8D71-E8EF33680531}"/>
                </a:ext>
              </a:extLst>
            </p:cNvPr>
            <p:cNvGrpSpPr/>
            <p:nvPr/>
          </p:nvGrpSpPr>
          <p:grpSpPr>
            <a:xfrm>
              <a:off x="1760948" y="865910"/>
              <a:ext cx="8307358" cy="4889088"/>
              <a:chOff x="1939787" y="989401"/>
              <a:chExt cx="7750679" cy="4410405"/>
            </a:xfrm>
          </p:grpSpPr>
          <p:sp>
            <p:nvSpPr>
              <p:cNvPr id="13" name="Oval 12">
                <a:extLst>
                  <a:ext uri="{FF2B5EF4-FFF2-40B4-BE49-F238E27FC236}">
                    <a16:creationId xmlns:a16="http://schemas.microsoft.com/office/drawing/2014/main" id="{641BC587-AA86-A547-B3DD-67895E8DC649}"/>
                  </a:ext>
                </a:extLst>
              </p:cNvPr>
              <p:cNvSpPr/>
              <p:nvPr/>
            </p:nvSpPr>
            <p:spPr>
              <a:xfrm>
                <a:off x="5299566" y="989401"/>
                <a:ext cx="4390900" cy="4264019"/>
              </a:xfrm>
              <a:prstGeom prst="ellipse">
                <a:avLst/>
              </a:prstGeom>
              <a:solidFill>
                <a:srgbClr val="54AEB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37E8B963-3919-DC48-AEBF-308370CFB14B}"/>
                  </a:ext>
                </a:extLst>
              </p:cNvPr>
              <p:cNvSpPr/>
              <p:nvPr/>
            </p:nvSpPr>
            <p:spPr>
              <a:xfrm>
                <a:off x="1939787" y="1173346"/>
                <a:ext cx="4390900" cy="4226460"/>
              </a:xfrm>
              <a:prstGeom prst="ellipse">
                <a:avLst/>
              </a:prstGeom>
              <a:solidFill>
                <a:srgbClr val="54AEB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7DBAA8D-5970-D542-A8E8-E3E4EE535C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0622" y="1867362"/>
                <a:ext cx="3430715" cy="2800857"/>
              </a:xfrm>
              <a:prstGeom prst="rect">
                <a:avLst/>
              </a:prstGeom>
            </p:spPr>
          </p:pic>
          <p:pic>
            <p:nvPicPr>
              <p:cNvPr id="7" name="Picture 6">
                <a:extLst>
                  <a:ext uri="{FF2B5EF4-FFF2-40B4-BE49-F238E27FC236}">
                    <a16:creationId xmlns:a16="http://schemas.microsoft.com/office/drawing/2014/main" id="{D5428E64-8FF1-8B4A-9BF3-15585733A2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5107" y="2101786"/>
                <a:ext cx="3023323" cy="2253051"/>
              </a:xfrm>
              <a:prstGeom prst="rect">
                <a:avLst/>
              </a:prstGeom>
            </p:spPr>
          </p:pic>
          <p:sp>
            <p:nvSpPr>
              <p:cNvPr id="9" name="TextBox 8">
                <a:extLst>
                  <a:ext uri="{FF2B5EF4-FFF2-40B4-BE49-F238E27FC236}">
                    <a16:creationId xmlns:a16="http://schemas.microsoft.com/office/drawing/2014/main" id="{9A5945AE-3A95-7D4C-97E6-FD49FBF435D6}"/>
                  </a:ext>
                </a:extLst>
              </p:cNvPr>
              <p:cNvSpPr txBox="1"/>
              <p:nvPr/>
            </p:nvSpPr>
            <p:spPr>
              <a:xfrm>
                <a:off x="5592047" y="2883069"/>
                <a:ext cx="522900" cy="769441"/>
              </a:xfrm>
              <a:prstGeom prst="rect">
                <a:avLst/>
              </a:prstGeom>
              <a:noFill/>
            </p:spPr>
            <p:txBody>
              <a:bodyPr wrap="none" rtlCol="0">
                <a:spAutoFit/>
              </a:bodyPr>
              <a:lstStyle/>
              <a:p>
                <a:r>
                  <a:rPr lang="en-US" sz="4400" b="1" dirty="0">
                    <a:latin typeface="Century Gothic" panose="020B0502020202020204" pitchFamily="34" charset="0"/>
                  </a:rPr>
                  <a:t>+</a:t>
                </a:r>
              </a:p>
            </p:txBody>
          </p:sp>
        </p:grpSp>
        <p:sp>
          <p:nvSpPr>
            <p:cNvPr id="17" name="Rectangle 16">
              <a:extLst>
                <a:ext uri="{FF2B5EF4-FFF2-40B4-BE49-F238E27FC236}">
                  <a16:creationId xmlns:a16="http://schemas.microsoft.com/office/drawing/2014/main" id="{2504FD1D-2AC5-8943-AF5D-83095A02975D}"/>
                </a:ext>
              </a:extLst>
            </p:cNvPr>
            <p:cNvSpPr/>
            <p:nvPr/>
          </p:nvSpPr>
          <p:spPr>
            <a:xfrm>
              <a:off x="2074436" y="1957861"/>
              <a:ext cx="4136324" cy="3680079"/>
            </a:xfrm>
            <a:prstGeom prst="rect">
              <a:avLst/>
            </a:prstGeom>
            <a:noFill/>
          </p:spPr>
          <p:txBody>
            <a:bodyPr wrap="none" lIns="91440" tIns="45720" rIns="91440" bIns="45720">
              <a:prstTxWarp prst="textArchDown">
                <a:avLst>
                  <a:gd name="adj" fmla="val 20449849"/>
                </a:avLst>
              </a:prstTxWarp>
              <a:spAutoFit/>
            </a:bodyPr>
            <a:lstStyle/>
            <a:p>
              <a:pPr algn="ctr"/>
              <a:r>
                <a:rPr lang="en-US" sz="1600" dirty="0">
                  <a:ln w="0"/>
                  <a:solidFill>
                    <a:schemeClr val="tx1">
                      <a:lumMod val="75000"/>
                      <a:lumOff val="25000"/>
                    </a:schemeClr>
                  </a:solidFill>
                  <a:effectLst>
                    <a:outerShdw blurRad="38100" dist="19050" dir="2700000" algn="tl" rotWithShape="0">
                      <a:schemeClr val="dk1">
                        <a:alpha val="40000"/>
                      </a:schemeClr>
                    </a:outerShdw>
                  </a:effectLst>
                  <a:latin typeface="Century Gothic" panose="020B0502020202020204" pitchFamily="34" charset="0"/>
                </a:rPr>
                <a:t>16 days, 30 m, 2013 +</a:t>
              </a:r>
              <a:endParaRPr lang="en-US" sz="1600" b="0" cap="none" spc="0" dirty="0">
                <a:ln w="0"/>
                <a:solidFill>
                  <a:schemeClr val="tx1">
                    <a:lumMod val="75000"/>
                    <a:lumOff val="25000"/>
                  </a:schemeClr>
                </a:solidFill>
                <a:effectLst>
                  <a:outerShdw blurRad="38100" dist="19050" dir="2700000" algn="tl" rotWithShape="0">
                    <a:schemeClr val="dk1">
                      <a:alpha val="40000"/>
                    </a:schemeClr>
                  </a:outerShdw>
                </a:effectLst>
                <a:latin typeface="Century Gothic" panose="020B0502020202020204" pitchFamily="34" charset="0"/>
              </a:endParaRPr>
            </a:p>
          </p:txBody>
        </p:sp>
        <p:sp>
          <p:nvSpPr>
            <p:cNvPr id="21" name="Rectangle 20">
              <a:extLst>
                <a:ext uri="{FF2B5EF4-FFF2-40B4-BE49-F238E27FC236}">
                  <a16:creationId xmlns:a16="http://schemas.microsoft.com/office/drawing/2014/main" id="{DE9ACF8B-7698-6C4B-8212-CB0C5F9CECC2}"/>
                </a:ext>
              </a:extLst>
            </p:cNvPr>
            <p:cNvSpPr/>
            <p:nvPr/>
          </p:nvSpPr>
          <p:spPr>
            <a:xfrm>
              <a:off x="5670249" y="1799620"/>
              <a:ext cx="4136324" cy="3680079"/>
            </a:xfrm>
            <a:prstGeom prst="rect">
              <a:avLst/>
            </a:prstGeom>
            <a:noFill/>
          </p:spPr>
          <p:txBody>
            <a:bodyPr wrap="none" lIns="91440" tIns="45720" rIns="91440" bIns="45720">
              <a:prstTxWarp prst="textArchDown">
                <a:avLst>
                  <a:gd name="adj" fmla="val 20449849"/>
                </a:avLst>
              </a:prstTxWarp>
              <a:spAutoFit/>
            </a:bodyPr>
            <a:lstStyle/>
            <a:p>
              <a:pPr algn="ctr"/>
              <a:r>
                <a:rPr lang="en-US" sz="1600" dirty="0">
                  <a:ln w="0"/>
                  <a:solidFill>
                    <a:schemeClr val="tx1">
                      <a:lumMod val="75000"/>
                      <a:lumOff val="25000"/>
                    </a:schemeClr>
                  </a:solidFill>
                  <a:effectLst>
                    <a:outerShdw blurRad="38100" dist="19050" dir="2700000" algn="tl" rotWithShape="0">
                      <a:schemeClr val="dk1">
                        <a:alpha val="40000"/>
                      </a:schemeClr>
                    </a:outerShdw>
                  </a:effectLst>
                  <a:latin typeface="Century Gothic" panose="020B0502020202020204" pitchFamily="34" charset="0"/>
                </a:rPr>
                <a:t>~5 days, 10-20m, 2018 +</a:t>
              </a:r>
              <a:endParaRPr lang="en-US" sz="1600" b="0" cap="none" spc="0" dirty="0">
                <a:ln w="0"/>
                <a:solidFill>
                  <a:schemeClr val="tx1">
                    <a:lumMod val="75000"/>
                    <a:lumOff val="25000"/>
                  </a:schemeClr>
                </a:solidFill>
                <a:effectLst>
                  <a:outerShdw blurRad="38100" dist="19050" dir="2700000" algn="tl" rotWithShape="0">
                    <a:schemeClr val="dk1">
                      <a:alpha val="40000"/>
                    </a:schemeClr>
                  </a:outerShdw>
                </a:effectLst>
                <a:latin typeface="Century Gothic" panose="020B0502020202020204" pitchFamily="34" charset="0"/>
              </a:endParaRPr>
            </a:p>
          </p:txBody>
        </p:sp>
      </p:grpSp>
      <p:sp>
        <p:nvSpPr>
          <p:cNvPr id="3" name="Google Shape;273;g6529c936c6_0_44">
            <a:extLst>
              <a:ext uri="{FF2B5EF4-FFF2-40B4-BE49-F238E27FC236}">
                <a16:creationId xmlns:a16="http://schemas.microsoft.com/office/drawing/2014/main" id="{D27FDA1F-3524-8047-80F0-63DDC452DD27}"/>
              </a:ext>
            </a:extLst>
          </p:cNvPr>
          <p:cNvSpPr txBox="1"/>
          <p:nvPr/>
        </p:nvSpPr>
        <p:spPr>
          <a:xfrm>
            <a:off x="364031" y="791717"/>
            <a:ext cx="4156213" cy="89551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500" b="1" i="0" u="none" strike="noStrike" cap="none" dirty="0">
                <a:solidFill>
                  <a:schemeClr val="tx1">
                    <a:lumMod val="75000"/>
                    <a:lumOff val="25000"/>
                  </a:schemeClr>
                </a:solidFill>
                <a:latin typeface="Century Gothic"/>
                <a:ea typeface="Century Gothic"/>
                <a:cs typeface="Century Gothic"/>
                <a:sym typeface="Century Gothic"/>
              </a:rPr>
              <a:t>Landsat 8 Operational Land Imager &amp; Thermal Infrared Sensor </a:t>
            </a:r>
            <a:endParaRPr lang="en-US" sz="1500" b="1" i="0" u="none" strike="noStrike" cap="none" dirty="0">
              <a:solidFill>
                <a:schemeClr val="tx1">
                  <a:lumMod val="75000"/>
                  <a:lumOff val="25000"/>
                </a:schemeClr>
              </a:solidFill>
              <a:latin typeface="Century Gothic"/>
              <a:ea typeface="Century Gothic"/>
              <a:cs typeface="Century Gothic"/>
            </a:endParaRPr>
          </a:p>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dirty="0">
                <a:solidFill>
                  <a:schemeClr val="tx1">
                    <a:lumMod val="75000"/>
                    <a:lumOff val="25000"/>
                  </a:schemeClr>
                </a:solidFill>
                <a:latin typeface="Century Gothic"/>
                <a:ea typeface="Century Gothic"/>
                <a:cs typeface="Century Gothic"/>
                <a:sym typeface="Century Gothic"/>
              </a:rPr>
              <a:t>Level 2 Surface Reflectance Tier </a:t>
            </a:r>
            <a:r>
              <a:rPr lang="en-US" sz="1400" i="1" dirty="0">
                <a:solidFill>
                  <a:schemeClr val="tx1">
                    <a:lumMod val="75000"/>
                    <a:lumOff val="25000"/>
                  </a:schemeClr>
                </a:solidFill>
                <a:latin typeface="Century Gothic"/>
                <a:ea typeface="Century Gothic"/>
                <a:cs typeface="Century Gothic"/>
                <a:sym typeface="Century Gothic"/>
              </a:rPr>
              <a:t>1</a:t>
            </a:r>
            <a:endParaRPr lang="en-US" sz="1400" b="0" i="1" u="none" strike="noStrike" cap="none" dirty="0">
              <a:solidFill>
                <a:schemeClr val="tx1">
                  <a:lumMod val="75000"/>
                  <a:lumOff val="25000"/>
                </a:schemeClr>
              </a:solidFill>
              <a:latin typeface="Century Gothic"/>
              <a:ea typeface="Century Gothic"/>
              <a:cs typeface="Century Gothic"/>
            </a:endParaRPr>
          </a:p>
        </p:txBody>
      </p:sp>
      <p:sp>
        <p:nvSpPr>
          <p:cNvPr id="5" name="TextBox 4">
            <a:extLst>
              <a:ext uri="{FF2B5EF4-FFF2-40B4-BE49-F238E27FC236}">
                <a16:creationId xmlns:a16="http://schemas.microsoft.com/office/drawing/2014/main" id="{5A1F259B-4829-46CE-B800-DFDEB6988DA7}"/>
              </a:ext>
            </a:extLst>
          </p:cNvPr>
          <p:cNvSpPr txBox="1"/>
          <p:nvPr/>
        </p:nvSpPr>
        <p:spPr>
          <a:xfrm>
            <a:off x="7599409" y="3569099"/>
            <a:ext cx="560456" cy="852953"/>
          </a:xfrm>
          <a:prstGeom prst="rect">
            <a:avLst/>
          </a:prstGeom>
          <a:noFill/>
        </p:spPr>
        <p:txBody>
          <a:bodyPr wrap="none" rtlCol="0">
            <a:spAutoFit/>
          </a:bodyPr>
          <a:lstStyle/>
          <a:p>
            <a:r>
              <a:rPr lang="en-US" sz="4400" b="1" dirty="0">
                <a:latin typeface="Century Gothic" panose="020B0502020202020204" pitchFamily="34" charset="0"/>
              </a:rPr>
              <a:t>+</a:t>
            </a:r>
          </a:p>
        </p:txBody>
      </p:sp>
      <p:sp>
        <p:nvSpPr>
          <p:cNvPr id="10" name="Rectangle 9">
            <a:extLst>
              <a:ext uri="{FF2B5EF4-FFF2-40B4-BE49-F238E27FC236}">
                <a16:creationId xmlns:a16="http://schemas.microsoft.com/office/drawing/2014/main" id="{BB21C83A-CC95-4457-8217-E6E866C69101}"/>
              </a:ext>
            </a:extLst>
          </p:cNvPr>
          <p:cNvSpPr/>
          <p:nvPr/>
        </p:nvSpPr>
        <p:spPr>
          <a:xfrm>
            <a:off x="7657469" y="2476636"/>
            <a:ext cx="4136324" cy="3680079"/>
          </a:xfrm>
          <a:prstGeom prst="rect">
            <a:avLst/>
          </a:prstGeom>
          <a:noFill/>
        </p:spPr>
        <p:txBody>
          <a:bodyPr spcFirstLastPara="1" wrap="none" lIns="91440" tIns="45720" rIns="91440" bIns="45720" numCol="1" anchor="t">
            <a:prstTxWarp prst="textArchDown">
              <a:avLst>
                <a:gd name="adj" fmla="val 20449849"/>
              </a:avLst>
            </a:prstTxWarp>
            <a:spAutoFit/>
          </a:bodyPr>
          <a:lstStyle/>
          <a:p>
            <a:pPr algn="ctr"/>
            <a:r>
              <a:rPr lang="en-US" sz="1600" dirty="0">
                <a:ln w="0"/>
                <a:solidFill>
                  <a:schemeClr val="tx1">
                    <a:lumMod val="75000"/>
                    <a:lumOff val="25000"/>
                  </a:schemeClr>
                </a:solidFill>
                <a:effectLst>
                  <a:outerShdw blurRad="38100" dist="19050" dir="2700000" algn="tl" rotWithShape="0">
                    <a:schemeClr val="dk1">
                      <a:alpha val="40000"/>
                    </a:schemeClr>
                  </a:outerShdw>
                </a:effectLst>
                <a:latin typeface="Century Gothic"/>
              </a:rPr>
              <a:t>12 days, 10 m, 2016 +</a:t>
            </a:r>
            <a:endParaRPr lang="en-US" sz="1600" b="0" cap="none" spc="0" dirty="0">
              <a:ln w="0"/>
              <a:solidFill>
                <a:schemeClr val="tx1">
                  <a:lumMod val="75000"/>
                  <a:lumOff val="25000"/>
                </a:schemeClr>
              </a:solidFill>
              <a:effectLst>
                <a:outerShdw blurRad="38100" dist="19050" dir="2700000" algn="tl" rotWithShape="0">
                  <a:schemeClr val="dk1">
                    <a:alpha val="40000"/>
                  </a:schemeClr>
                </a:outerShdw>
              </a:effectLst>
              <a:latin typeface="Century Gothic"/>
            </a:endParaRPr>
          </a:p>
        </p:txBody>
      </p:sp>
      <p:sp>
        <p:nvSpPr>
          <p:cNvPr id="30" name="Google Shape;273;g6529c936c6_0_44">
            <a:extLst>
              <a:ext uri="{FF2B5EF4-FFF2-40B4-BE49-F238E27FC236}">
                <a16:creationId xmlns:a16="http://schemas.microsoft.com/office/drawing/2014/main" id="{092779E2-34E4-42AD-9729-261DC4928A76}"/>
              </a:ext>
            </a:extLst>
          </p:cNvPr>
          <p:cNvSpPr txBox="1"/>
          <p:nvPr/>
        </p:nvSpPr>
        <p:spPr>
          <a:xfrm>
            <a:off x="7671757" y="805221"/>
            <a:ext cx="4442905" cy="578100"/>
          </a:xfrm>
          <a:prstGeom prst="rect">
            <a:avLst/>
          </a:prstGeom>
          <a:noFill/>
          <a:ln>
            <a:noFill/>
          </a:ln>
        </p:spPr>
        <p:txBody>
          <a:bodyPr spcFirstLastPara="1" wrap="square" lIns="91425" tIns="91425" rIns="91425" bIns="91425" anchor="t" anchorCtr="0">
            <a:noAutofit/>
          </a:bodyPr>
          <a:lstStyle/>
          <a:p>
            <a:pPr algn="ctr"/>
            <a:r>
              <a:rPr lang="en-US" sz="1500" b="1" dirty="0">
                <a:solidFill>
                  <a:srgbClr val="3F3F3F"/>
                </a:solidFill>
                <a:latin typeface="Century Gothic"/>
                <a:sym typeface="Century Gothic"/>
              </a:rPr>
              <a:t>Sentinel-1 C-Band Synthetic Aperture Radar</a:t>
            </a:r>
            <a:endParaRPr lang="en-US" sz="1500" dirty="0">
              <a:cs typeface="Calibri"/>
            </a:endParaRPr>
          </a:p>
          <a:p>
            <a:pPr algn="ctr"/>
            <a:r>
              <a:rPr lang="en-US" sz="1400" i="1" dirty="0">
                <a:solidFill>
                  <a:srgbClr val="3F3F3F"/>
                </a:solidFill>
                <a:latin typeface="Century Gothic"/>
                <a:cs typeface="Calibri"/>
              </a:rPr>
              <a:t>Level 1 Single Look Complex</a:t>
            </a:r>
          </a:p>
        </p:txBody>
      </p:sp>
      <p:pic>
        <p:nvPicPr>
          <p:cNvPr id="11" name="Picture 30">
            <a:extLst>
              <a:ext uri="{FF2B5EF4-FFF2-40B4-BE49-F238E27FC236}">
                <a16:creationId xmlns:a16="http://schemas.microsoft.com/office/drawing/2014/main" id="{06F2F4FA-512A-458D-A76B-C1EFD328E8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85568" y="2518775"/>
            <a:ext cx="3542923" cy="2896732"/>
          </a:xfrm>
          <a:prstGeom prst="rect">
            <a:avLst/>
          </a:prstGeom>
        </p:spPr>
      </p:pic>
      <p:sp>
        <p:nvSpPr>
          <p:cNvPr id="20" name="TextBox 19">
            <a:extLst>
              <a:ext uri="{FF2B5EF4-FFF2-40B4-BE49-F238E27FC236}">
                <a16:creationId xmlns:a16="http://schemas.microsoft.com/office/drawing/2014/main" id="{D78050F2-8EBA-A04D-ACDF-E7AE7E4CAD60}"/>
              </a:ext>
            </a:extLst>
          </p:cNvPr>
          <p:cNvSpPr txBox="1"/>
          <p:nvPr/>
        </p:nvSpPr>
        <p:spPr>
          <a:xfrm>
            <a:off x="6547757" y="6596390"/>
            <a:ext cx="5644243" cy="246221"/>
          </a:xfrm>
          <a:prstGeom prst="rect">
            <a:avLst/>
          </a:prstGeom>
          <a:noFill/>
        </p:spPr>
        <p:txBody>
          <a:bodyPr wrap="square" rtlCol="0">
            <a:spAutoFit/>
          </a:bodyPr>
          <a:lstStyle/>
          <a:p>
            <a:pPr algn="r"/>
            <a:r>
              <a:rPr lang="en-US" sz="1000" dirty="0">
                <a:solidFill>
                  <a:schemeClr val="tx1">
                    <a:lumMod val="75000"/>
                    <a:lumOff val="25000"/>
                  </a:schemeClr>
                </a:solidFill>
                <a:latin typeface="Century Gothic" panose="020B0502020202020204" pitchFamily="34" charset="0"/>
              </a:rPr>
              <a:t>Image Credit: NASA (Landsat 8), ESA (Sentinel-2 &amp; Sentinel-1)</a:t>
            </a:r>
          </a:p>
        </p:txBody>
      </p:sp>
    </p:spTree>
    <p:extLst>
      <p:ext uri="{BB962C8B-B14F-4D97-AF65-F5344CB8AC3E}">
        <p14:creationId xmlns:p14="http://schemas.microsoft.com/office/powerpoint/2010/main" val="1943883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Rounded 5">
            <a:extLst>
              <a:ext uri="{FF2B5EF4-FFF2-40B4-BE49-F238E27FC236}">
                <a16:creationId xmlns:a16="http://schemas.microsoft.com/office/drawing/2014/main" id="{AE14F820-7E4A-478B-8FB5-763E65DCA6A3}"/>
              </a:ext>
            </a:extLst>
          </p:cNvPr>
          <p:cNvSpPr/>
          <p:nvPr/>
        </p:nvSpPr>
        <p:spPr>
          <a:xfrm>
            <a:off x="8345976" y="1297379"/>
            <a:ext cx="3186759"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Rectangle: Single Corner Rounded 3">
            <a:extLst>
              <a:ext uri="{FF2B5EF4-FFF2-40B4-BE49-F238E27FC236}">
                <a16:creationId xmlns:a16="http://schemas.microsoft.com/office/drawing/2014/main" id="{5CF8871D-2AAD-4C1F-B419-A6E91779222D}"/>
              </a:ext>
            </a:extLst>
          </p:cNvPr>
          <p:cNvSpPr/>
          <p:nvPr/>
        </p:nvSpPr>
        <p:spPr>
          <a:xfrm>
            <a:off x="4399104" y="1297379"/>
            <a:ext cx="3008131"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Rectangle: Single Corner Rounded 2">
            <a:extLst>
              <a:ext uri="{FF2B5EF4-FFF2-40B4-BE49-F238E27FC236}">
                <a16:creationId xmlns:a16="http://schemas.microsoft.com/office/drawing/2014/main" id="{DAD3EF5B-AACD-4061-87B1-D0A00A2D80E2}"/>
              </a:ext>
            </a:extLst>
          </p:cNvPr>
          <p:cNvSpPr/>
          <p:nvPr/>
        </p:nvSpPr>
        <p:spPr>
          <a:xfrm>
            <a:off x="496643" y="1297380"/>
            <a:ext cx="2952450" cy="4785230"/>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4">
            <a:extLst>
              <a:ext uri="{FF2B5EF4-FFF2-40B4-BE49-F238E27FC236}">
                <a16:creationId xmlns:a16="http://schemas.microsoft.com/office/drawing/2014/main" id="{6076008E-4881-4B68-B93F-B11CEAE52FD0}"/>
              </a:ext>
            </a:extLst>
          </p:cNvPr>
          <p:cNvSpPr txBox="1">
            <a:spLocks/>
          </p:cNvSpPr>
          <p:nvPr/>
        </p:nvSpPr>
        <p:spPr>
          <a:xfrm>
            <a:off x="557444" y="525431"/>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Methodology</a:t>
            </a:r>
          </a:p>
          <a:p>
            <a:r>
              <a:rPr lang="en-US" sz="2800" i="1" dirty="0">
                <a:solidFill>
                  <a:srgbClr val="54AEB2"/>
                </a:solidFill>
                <a:latin typeface="Century Gothic" panose="020F0302020204030204"/>
              </a:rPr>
              <a:t>Creation of Study Area Boundaries</a:t>
            </a:r>
          </a:p>
        </p:txBody>
      </p:sp>
      <p:sp>
        <p:nvSpPr>
          <p:cNvPr id="7" name="TextBox 6">
            <a:extLst>
              <a:ext uri="{FF2B5EF4-FFF2-40B4-BE49-F238E27FC236}">
                <a16:creationId xmlns:a16="http://schemas.microsoft.com/office/drawing/2014/main" id="{AEC388E6-0D5D-9944-BD8E-5731B9D2F64F}"/>
              </a:ext>
            </a:extLst>
          </p:cNvPr>
          <p:cNvSpPr txBox="1"/>
          <p:nvPr/>
        </p:nvSpPr>
        <p:spPr>
          <a:xfrm>
            <a:off x="1249125" y="1810385"/>
            <a:ext cx="2005677" cy="461665"/>
          </a:xfrm>
          <a:prstGeom prst="rect">
            <a:avLst/>
          </a:prstGeom>
          <a:noFill/>
        </p:spPr>
        <p:txBody>
          <a:bodyPr wrap="none" rtlCol="0">
            <a:spAutoFit/>
          </a:bodyPr>
          <a:lstStyle/>
          <a:p>
            <a:r>
              <a:rPr lang="en-US" sz="2400" dirty="0">
                <a:solidFill>
                  <a:schemeClr val="bg1"/>
                </a:solidFill>
                <a:latin typeface="Century Gothic" panose="020B0502020202020204" pitchFamily="34" charset="0"/>
              </a:rPr>
              <a:t>Mouth State</a:t>
            </a:r>
          </a:p>
        </p:txBody>
      </p:sp>
      <p:sp>
        <p:nvSpPr>
          <p:cNvPr id="10" name="TextBox 9">
            <a:extLst>
              <a:ext uri="{FF2B5EF4-FFF2-40B4-BE49-F238E27FC236}">
                <a16:creationId xmlns:a16="http://schemas.microsoft.com/office/drawing/2014/main" id="{B994918F-200A-1D41-A500-EA50C3B94861}"/>
              </a:ext>
            </a:extLst>
          </p:cNvPr>
          <p:cNvSpPr txBox="1"/>
          <p:nvPr/>
        </p:nvSpPr>
        <p:spPr>
          <a:xfrm>
            <a:off x="406445" y="1180241"/>
            <a:ext cx="1078091" cy="1200329"/>
          </a:xfrm>
          <a:prstGeom prst="rect">
            <a:avLst/>
          </a:prstGeom>
          <a:noFill/>
        </p:spPr>
        <p:txBody>
          <a:bodyPr wrap="square" rtlCol="0">
            <a:spAutoFit/>
          </a:bodyPr>
          <a:lstStyle/>
          <a:p>
            <a:r>
              <a:rPr lang="en-US" sz="7200" dirty="0">
                <a:solidFill>
                  <a:schemeClr val="bg1"/>
                </a:solidFill>
                <a:latin typeface="Century Gothic" panose="020B0502020202020204" pitchFamily="34" charset="0"/>
              </a:rPr>
              <a:t>1.</a:t>
            </a:r>
          </a:p>
        </p:txBody>
      </p:sp>
      <p:sp>
        <p:nvSpPr>
          <p:cNvPr id="11" name="TextBox 10">
            <a:extLst>
              <a:ext uri="{FF2B5EF4-FFF2-40B4-BE49-F238E27FC236}">
                <a16:creationId xmlns:a16="http://schemas.microsoft.com/office/drawing/2014/main" id="{519DE267-3C39-0042-B046-702F899457CC}"/>
              </a:ext>
            </a:extLst>
          </p:cNvPr>
          <p:cNvSpPr txBox="1"/>
          <p:nvPr/>
        </p:nvSpPr>
        <p:spPr>
          <a:xfrm>
            <a:off x="5303021" y="1822509"/>
            <a:ext cx="1792478" cy="461665"/>
          </a:xfrm>
          <a:prstGeom prst="rect">
            <a:avLst/>
          </a:prstGeom>
          <a:noFill/>
        </p:spPr>
        <p:txBody>
          <a:bodyPr wrap="none" rtlCol="0">
            <a:spAutoFit/>
          </a:bodyPr>
          <a:lstStyle/>
          <a:p>
            <a:r>
              <a:rPr lang="en-US" sz="2400" dirty="0">
                <a:solidFill>
                  <a:schemeClr val="bg1"/>
                </a:solidFill>
                <a:latin typeface="Century Gothic" panose="020B0502020202020204" pitchFamily="34" charset="0"/>
              </a:rPr>
              <a:t>Inundation</a:t>
            </a:r>
          </a:p>
        </p:txBody>
      </p:sp>
      <p:sp>
        <p:nvSpPr>
          <p:cNvPr id="12" name="TextBox 11">
            <a:extLst>
              <a:ext uri="{FF2B5EF4-FFF2-40B4-BE49-F238E27FC236}">
                <a16:creationId xmlns:a16="http://schemas.microsoft.com/office/drawing/2014/main" id="{138F0122-EE81-C24F-937E-F2976C637199}"/>
              </a:ext>
            </a:extLst>
          </p:cNvPr>
          <p:cNvSpPr txBox="1"/>
          <p:nvPr/>
        </p:nvSpPr>
        <p:spPr>
          <a:xfrm>
            <a:off x="4370401" y="1177375"/>
            <a:ext cx="1078091" cy="1200329"/>
          </a:xfrm>
          <a:prstGeom prst="rect">
            <a:avLst/>
          </a:prstGeom>
          <a:noFill/>
        </p:spPr>
        <p:txBody>
          <a:bodyPr wrap="square" rtlCol="0">
            <a:spAutoFit/>
          </a:bodyPr>
          <a:lstStyle/>
          <a:p>
            <a:r>
              <a:rPr lang="en-US" sz="7200" dirty="0">
                <a:solidFill>
                  <a:schemeClr val="bg1"/>
                </a:solidFill>
                <a:latin typeface="Century Gothic" panose="020B0502020202020204" pitchFamily="34" charset="0"/>
              </a:rPr>
              <a:t>2.</a:t>
            </a:r>
          </a:p>
        </p:txBody>
      </p:sp>
      <p:sp>
        <p:nvSpPr>
          <p:cNvPr id="13" name="TextBox 12">
            <a:extLst>
              <a:ext uri="{FF2B5EF4-FFF2-40B4-BE49-F238E27FC236}">
                <a16:creationId xmlns:a16="http://schemas.microsoft.com/office/drawing/2014/main" id="{526568B1-D7FE-164B-A112-1B43AFDC6835}"/>
              </a:ext>
            </a:extLst>
          </p:cNvPr>
          <p:cNvSpPr txBox="1"/>
          <p:nvPr/>
        </p:nvSpPr>
        <p:spPr>
          <a:xfrm>
            <a:off x="9274260" y="1806960"/>
            <a:ext cx="2228495" cy="461665"/>
          </a:xfrm>
          <a:prstGeom prst="rect">
            <a:avLst/>
          </a:prstGeom>
          <a:noFill/>
        </p:spPr>
        <p:txBody>
          <a:bodyPr wrap="none" rtlCol="0">
            <a:spAutoFit/>
          </a:bodyPr>
          <a:lstStyle/>
          <a:p>
            <a:r>
              <a:rPr lang="en-US" sz="2400" dirty="0">
                <a:solidFill>
                  <a:schemeClr val="bg1"/>
                </a:solidFill>
                <a:latin typeface="Century Gothic" panose="020B0502020202020204" pitchFamily="34" charset="0"/>
              </a:rPr>
              <a:t>Water Quality</a:t>
            </a:r>
          </a:p>
        </p:txBody>
      </p:sp>
      <p:sp>
        <p:nvSpPr>
          <p:cNvPr id="14" name="TextBox 13">
            <a:extLst>
              <a:ext uri="{FF2B5EF4-FFF2-40B4-BE49-F238E27FC236}">
                <a16:creationId xmlns:a16="http://schemas.microsoft.com/office/drawing/2014/main" id="{A3509337-ECA6-0C47-B2BF-1DA7BF2D0B11}"/>
              </a:ext>
            </a:extLst>
          </p:cNvPr>
          <p:cNvSpPr txBox="1"/>
          <p:nvPr/>
        </p:nvSpPr>
        <p:spPr>
          <a:xfrm>
            <a:off x="8480204" y="1186633"/>
            <a:ext cx="1078091" cy="1200329"/>
          </a:xfrm>
          <a:prstGeom prst="rect">
            <a:avLst/>
          </a:prstGeom>
          <a:noFill/>
        </p:spPr>
        <p:txBody>
          <a:bodyPr wrap="square" rtlCol="0">
            <a:spAutoFit/>
          </a:bodyPr>
          <a:lstStyle/>
          <a:p>
            <a:r>
              <a:rPr lang="en-US" sz="7200" dirty="0">
                <a:solidFill>
                  <a:schemeClr val="bg1"/>
                </a:solidFill>
                <a:latin typeface="Century Gothic" panose="020B0502020202020204" pitchFamily="34" charset="0"/>
              </a:rPr>
              <a:t>3.</a:t>
            </a:r>
          </a:p>
        </p:txBody>
      </p:sp>
      <p:pic>
        <p:nvPicPr>
          <p:cNvPr id="9" name="Picture 8" descr="Map&#10;&#10;Description automatically generated">
            <a:extLst>
              <a:ext uri="{FF2B5EF4-FFF2-40B4-BE49-F238E27FC236}">
                <a16:creationId xmlns:a16="http://schemas.microsoft.com/office/drawing/2014/main" id="{17B055A9-4F05-9549-912A-FD9997688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339" y="2736067"/>
            <a:ext cx="2738747" cy="2544753"/>
          </a:xfrm>
          <a:prstGeom prst="roundRect">
            <a:avLst/>
          </a:prstGeom>
        </p:spPr>
      </p:pic>
      <p:pic>
        <p:nvPicPr>
          <p:cNvPr id="18" name="Picture 17" descr="Map&#10;&#10;Description automatically generated">
            <a:extLst>
              <a:ext uri="{FF2B5EF4-FFF2-40B4-BE49-F238E27FC236}">
                <a16:creationId xmlns:a16="http://schemas.microsoft.com/office/drawing/2014/main" id="{7E2AF45B-B623-DA47-9A6F-E493B0695B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5520" y="2699589"/>
            <a:ext cx="2816733" cy="2731007"/>
          </a:xfrm>
          <a:prstGeom prst="roundRect">
            <a:avLst/>
          </a:prstGeom>
        </p:spPr>
      </p:pic>
      <p:pic>
        <p:nvPicPr>
          <p:cNvPr id="20" name="Picture 19" descr="Map&#10;&#10;Description automatically generated">
            <a:extLst>
              <a:ext uri="{FF2B5EF4-FFF2-40B4-BE49-F238E27FC236}">
                <a16:creationId xmlns:a16="http://schemas.microsoft.com/office/drawing/2014/main" id="{FB0B47CA-635F-D242-9EF1-AE714A156E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5260" y="2776645"/>
            <a:ext cx="2797875" cy="2573463"/>
          </a:xfrm>
          <a:prstGeom prst="roundRect">
            <a:avLst/>
          </a:prstGeom>
        </p:spPr>
      </p:pic>
      <p:grpSp>
        <p:nvGrpSpPr>
          <p:cNvPr id="15" name="Group 14">
            <a:extLst>
              <a:ext uri="{FF2B5EF4-FFF2-40B4-BE49-F238E27FC236}">
                <a16:creationId xmlns:a16="http://schemas.microsoft.com/office/drawing/2014/main" id="{45F8F93D-96F0-0F4E-95B9-F0F8FE2ACA4A}"/>
              </a:ext>
            </a:extLst>
          </p:cNvPr>
          <p:cNvGrpSpPr/>
          <p:nvPr/>
        </p:nvGrpSpPr>
        <p:grpSpPr>
          <a:xfrm>
            <a:off x="4800083" y="4882759"/>
            <a:ext cx="2206171" cy="677862"/>
            <a:chOff x="4145181" y="5188494"/>
            <a:chExt cx="3127936" cy="878875"/>
          </a:xfrm>
        </p:grpSpPr>
        <p:grpSp>
          <p:nvGrpSpPr>
            <p:cNvPr id="16" name="Group 15">
              <a:extLst>
                <a:ext uri="{FF2B5EF4-FFF2-40B4-BE49-F238E27FC236}">
                  <a16:creationId xmlns:a16="http://schemas.microsoft.com/office/drawing/2014/main" id="{130C8186-FB6F-DA45-A59F-90DAA0B0F787}"/>
                </a:ext>
              </a:extLst>
            </p:cNvPr>
            <p:cNvGrpSpPr/>
            <p:nvPr/>
          </p:nvGrpSpPr>
          <p:grpSpPr>
            <a:xfrm>
              <a:off x="4416915" y="5188494"/>
              <a:ext cx="1136150" cy="61912"/>
              <a:chOff x="376004" y="5260814"/>
              <a:chExt cx="1282700" cy="61912"/>
            </a:xfrm>
          </p:grpSpPr>
          <p:cxnSp>
            <p:nvCxnSpPr>
              <p:cNvPr id="21" name="Straight Connector 20">
                <a:extLst>
                  <a:ext uri="{FF2B5EF4-FFF2-40B4-BE49-F238E27FC236}">
                    <a16:creationId xmlns:a16="http://schemas.microsoft.com/office/drawing/2014/main" id="{8CA02804-6227-D942-9DDB-6C5E8FC568F1}"/>
                  </a:ext>
                </a:extLst>
              </p:cNvPr>
              <p:cNvCxnSpPr>
                <a:cxnSpLocks/>
              </p:cNvCxnSpPr>
              <p:nvPr/>
            </p:nvCxnSpPr>
            <p:spPr>
              <a:xfrm>
                <a:off x="37600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7EE726D-5DE4-9A40-80D2-58AF55B3EFBD}"/>
                  </a:ext>
                </a:extLst>
              </p:cNvPr>
              <p:cNvCxnSpPr>
                <a:cxnSpLocks/>
              </p:cNvCxnSpPr>
              <p:nvPr/>
            </p:nvCxnSpPr>
            <p:spPr>
              <a:xfrm>
                <a:off x="101735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291CA88-EBC6-2242-A38B-338C22C81B48}"/>
                  </a:ext>
                </a:extLst>
              </p:cNvPr>
              <p:cNvCxnSpPr>
                <a:cxnSpLocks/>
              </p:cNvCxnSpPr>
              <p:nvPr/>
            </p:nvCxnSpPr>
            <p:spPr>
              <a:xfrm>
                <a:off x="1017354" y="5260814"/>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5E8651-A8D8-A843-BD2D-F7ECA35276DA}"/>
                  </a:ext>
                </a:extLst>
              </p:cNvPr>
              <p:cNvCxnSpPr>
                <a:cxnSpLocks/>
              </p:cNvCxnSpPr>
              <p:nvPr/>
            </p:nvCxnSpPr>
            <p:spPr>
              <a:xfrm>
                <a:off x="1653382"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A3F3579-8284-D34A-BBBE-E8824B743361}"/>
                  </a:ext>
                </a:extLst>
              </p:cNvPr>
              <p:cNvCxnSpPr>
                <a:cxnSpLocks/>
              </p:cNvCxnSpPr>
              <p:nvPr/>
            </p:nvCxnSpPr>
            <p:spPr>
              <a:xfrm>
                <a:off x="376004"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282E6270-62C3-B54F-8E38-2811A848D426}"/>
                </a:ext>
              </a:extLst>
            </p:cNvPr>
            <p:cNvSpPr txBox="1"/>
            <p:nvPr/>
          </p:nvSpPr>
          <p:spPr>
            <a:xfrm>
              <a:off x="5269030" y="5269280"/>
              <a:ext cx="2004087" cy="798089"/>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2 km</a:t>
              </a:r>
            </a:p>
            <a:p>
              <a:endParaRPr lang="en-US" sz="2000" b="1" dirty="0">
                <a:solidFill>
                  <a:schemeClr val="tx1">
                    <a:lumMod val="75000"/>
                    <a:lumOff val="25000"/>
                  </a:schemeClr>
                </a:solidFill>
              </a:endParaRPr>
            </a:p>
          </p:txBody>
        </p:sp>
        <p:sp>
          <p:nvSpPr>
            <p:cNvPr id="19" name="TextBox 18">
              <a:extLst>
                <a:ext uri="{FF2B5EF4-FFF2-40B4-BE49-F238E27FC236}">
                  <a16:creationId xmlns:a16="http://schemas.microsoft.com/office/drawing/2014/main" id="{31D3C422-A222-2849-A554-A4C09D8A03BC}"/>
                </a:ext>
              </a:extLst>
            </p:cNvPr>
            <p:cNvSpPr txBox="1"/>
            <p:nvPr/>
          </p:nvSpPr>
          <p:spPr>
            <a:xfrm>
              <a:off x="4145181" y="5249326"/>
              <a:ext cx="688520" cy="399045"/>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0  </a:t>
              </a:r>
              <a:endParaRPr lang="en-US" sz="1400" b="1" dirty="0">
                <a:solidFill>
                  <a:schemeClr val="bg1"/>
                </a:solidFill>
                <a:latin typeface="Century Gothic" panose="020B0502020202020204" pitchFamily="34" charset="0"/>
              </a:endParaRPr>
            </a:p>
          </p:txBody>
        </p:sp>
      </p:grpSp>
      <p:grpSp>
        <p:nvGrpSpPr>
          <p:cNvPr id="26" name="Group 25">
            <a:extLst>
              <a:ext uri="{FF2B5EF4-FFF2-40B4-BE49-F238E27FC236}">
                <a16:creationId xmlns:a16="http://schemas.microsoft.com/office/drawing/2014/main" id="{E5D0B039-5A27-3241-A72D-CAB9097067A8}"/>
              </a:ext>
            </a:extLst>
          </p:cNvPr>
          <p:cNvGrpSpPr/>
          <p:nvPr/>
        </p:nvGrpSpPr>
        <p:grpSpPr>
          <a:xfrm>
            <a:off x="869567" y="4853730"/>
            <a:ext cx="2206171" cy="677862"/>
            <a:chOff x="4145181" y="5188494"/>
            <a:chExt cx="3127936" cy="878875"/>
          </a:xfrm>
        </p:grpSpPr>
        <p:grpSp>
          <p:nvGrpSpPr>
            <p:cNvPr id="27" name="Group 26">
              <a:extLst>
                <a:ext uri="{FF2B5EF4-FFF2-40B4-BE49-F238E27FC236}">
                  <a16:creationId xmlns:a16="http://schemas.microsoft.com/office/drawing/2014/main" id="{88FEEFE6-8123-9140-B96E-79B6FEA49BFD}"/>
                </a:ext>
              </a:extLst>
            </p:cNvPr>
            <p:cNvGrpSpPr/>
            <p:nvPr/>
          </p:nvGrpSpPr>
          <p:grpSpPr>
            <a:xfrm>
              <a:off x="4416915" y="5188494"/>
              <a:ext cx="1136150" cy="61912"/>
              <a:chOff x="376004" y="5260814"/>
              <a:chExt cx="1282700" cy="61912"/>
            </a:xfrm>
          </p:grpSpPr>
          <p:cxnSp>
            <p:nvCxnSpPr>
              <p:cNvPr id="30" name="Straight Connector 29">
                <a:extLst>
                  <a:ext uri="{FF2B5EF4-FFF2-40B4-BE49-F238E27FC236}">
                    <a16:creationId xmlns:a16="http://schemas.microsoft.com/office/drawing/2014/main" id="{55255B0B-44FF-B04B-8755-1CC7BB6CE411}"/>
                  </a:ext>
                </a:extLst>
              </p:cNvPr>
              <p:cNvCxnSpPr>
                <a:cxnSpLocks/>
              </p:cNvCxnSpPr>
              <p:nvPr/>
            </p:nvCxnSpPr>
            <p:spPr>
              <a:xfrm>
                <a:off x="37600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7BF02BE-8B80-2C46-8FBA-32A07992C794}"/>
                  </a:ext>
                </a:extLst>
              </p:cNvPr>
              <p:cNvCxnSpPr>
                <a:cxnSpLocks/>
              </p:cNvCxnSpPr>
              <p:nvPr/>
            </p:nvCxnSpPr>
            <p:spPr>
              <a:xfrm>
                <a:off x="101735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2B5EE2E-C528-F14F-897E-E81473535343}"/>
                  </a:ext>
                </a:extLst>
              </p:cNvPr>
              <p:cNvCxnSpPr>
                <a:cxnSpLocks/>
              </p:cNvCxnSpPr>
              <p:nvPr/>
            </p:nvCxnSpPr>
            <p:spPr>
              <a:xfrm>
                <a:off x="1017354" y="5260814"/>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0B1357E-5DB4-EF4C-8F11-2291670B8037}"/>
                  </a:ext>
                </a:extLst>
              </p:cNvPr>
              <p:cNvCxnSpPr>
                <a:cxnSpLocks/>
              </p:cNvCxnSpPr>
              <p:nvPr/>
            </p:nvCxnSpPr>
            <p:spPr>
              <a:xfrm>
                <a:off x="1653382"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D21B7A2-C07D-C14A-874D-1A62750C9D54}"/>
                  </a:ext>
                </a:extLst>
              </p:cNvPr>
              <p:cNvCxnSpPr>
                <a:cxnSpLocks/>
              </p:cNvCxnSpPr>
              <p:nvPr/>
            </p:nvCxnSpPr>
            <p:spPr>
              <a:xfrm>
                <a:off x="376004"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47B5D8CF-3B76-114F-8865-E00E7951BD60}"/>
                </a:ext>
              </a:extLst>
            </p:cNvPr>
            <p:cNvSpPr txBox="1"/>
            <p:nvPr/>
          </p:nvSpPr>
          <p:spPr>
            <a:xfrm>
              <a:off x="5269030" y="5269280"/>
              <a:ext cx="2004087" cy="798089"/>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2 km</a:t>
              </a:r>
            </a:p>
            <a:p>
              <a:endParaRPr lang="en-US" sz="2000" b="1" dirty="0">
                <a:solidFill>
                  <a:schemeClr val="tx1">
                    <a:lumMod val="75000"/>
                    <a:lumOff val="25000"/>
                  </a:schemeClr>
                </a:solidFill>
              </a:endParaRPr>
            </a:p>
          </p:txBody>
        </p:sp>
        <p:sp>
          <p:nvSpPr>
            <p:cNvPr id="29" name="TextBox 28">
              <a:extLst>
                <a:ext uri="{FF2B5EF4-FFF2-40B4-BE49-F238E27FC236}">
                  <a16:creationId xmlns:a16="http://schemas.microsoft.com/office/drawing/2014/main" id="{FBD5A340-8B83-3643-B458-8CF266503206}"/>
                </a:ext>
              </a:extLst>
            </p:cNvPr>
            <p:cNvSpPr txBox="1"/>
            <p:nvPr/>
          </p:nvSpPr>
          <p:spPr>
            <a:xfrm>
              <a:off x="4145181" y="5249326"/>
              <a:ext cx="688520" cy="399045"/>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0  </a:t>
              </a:r>
              <a:endParaRPr lang="en-US" sz="1400" b="1" dirty="0">
                <a:solidFill>
                  <a:schemeClr val="bg1"/>
                </a:solidFill>
                <a:latin typeface="Century Gothic" panose="020B0502020202020204" pitchFamily="34" charset="0"/>
              </a:endParaRPr>
            </a:p>
          </p:txBody>
        </p:sp>
      </p:grpSp>
      <p:grpSp>
        <p:nvGrpSpPr>
          <p:cNvPr id="35" name="Group 34">
            <a:extLst>
              <a:ext uri="{FF2B5EF4-FFF2-40B4-BE49-F238E27FC236}">
                <a16:creationId xmlns:a16="http://schemas.microsoft.com/office/drawing/2014/main" id="{5D6D9278-5920-B94B-9F7E-7EA2EF917718}"/>
              </a:ext>
            </a:extLst>
          </p:cNvPr>
          <p:cNvGrpSpPr/>
          <p:nvPr/>
        </p:nvGrpSpPr>
        <p:grpSpPr>
          <a:xfrm>
            <a:off x="8836269" y="4907767"/>
            <a:ext cx="2206171" cy="677862"/>
            <a:chOff x="4145181" y="5188494"/>
            <a:chExt cx="3127936" cy="878875"/>
          </a:xfrm>
        </p:grpSpPr>
        <p:grpSp>
          <p:nvGrpSpPr>
            <p:cNvPr id="36" name="Group 35">
              <a:extLst>
                <a:ext uri="{FF2B5EF4-FFF2-40B4-BE49-F238E27FC236}">
                  <a16:creationId xmlns:a16="http://schemas.microsoft.com/office/drawing/2014/main" id="{AC043457-936D-7C40-9D3E-AA5931026C5B}"/>
                </a:ext>
              </a:extLst>
            </p:cNvPr>
            <p:cNvGrpSpPr/>
            <p:nvPr/>
          </p:nvGrpSpPr>
          <p:grpSpPr>
            <a:xfrm>
              <a:off x="4416915" y="5188494"/>
              <a:ext cx="1136150" cy="61912"/>
              <a:chOff x="376004" y="5260814"/>
              <a:chExt cx="1282700" cy="61912"/>
            </a:xfrm>
          </p:grpSpPr>
          <p:cxnSp>
            <p:nvCxnSpPr>
              <p:cNvPr id="39" name="Straight Connector 38">
                <a:extLst>
                  <a:ext uri="{FF2B5EF4-FFF2-40B4-BE49-F238E27FC236}">
                    <a16:creationId xmlns:a16="http://schemas.microsoft.com/office/drawing/2014/main" id="{375D80D5-AB52-5542-B8C8-0BFFE3F1C5CF}"/>
                  </a:ext>
                </a:extLst>
              </p:cNvPr>
              <p:cNvCxnSpPr>
                <a:cxnSpLocks/>
              </p:cNvCxnSpPr>
              <p:nvPr/>
            </p:nvCxnSpPr>
            <p:spPr>
              <a:xfrm>
                <a:off x="37600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05B3639-197B-224E-B85D-AEE6E34BF231}"/>
                  </a:ext>
                </a:extLst>
              </p:cNvPr>
              <p:cNvCxnSpPr>
                <a:cxnSpLocks/>
              </p:cNvCxnSpPr>
              <p:nvPr/>
            </p:nvCxnSpPr>
            <p:spPr>
              <a:xfrm>
                <a:off x="101735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EA7F358-2758-7B42-BB22-E6CE96B62515}"/>
                  </a:ext>
                </a:extLst>
              </p:cNvPr>
              <p:cNvCxnSpPr>
                <a:cxnSpLocks/>
              </p:cNvCxnSpPr>
              <p:nvPr/>
            </p:nvCxnSpPr>
            <p:spPr>
              <a:xfrm>
                <a:off x="1017354" y="5260814"/>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C22E78D-307B-E342-A9DA-4E050B056243}"/>
                  </a:ext>
                </a:extLst>
              </p:cNvPr>
              <p:cNvCxnSpPr>
                <a:cxnSpLocks/>
              </p:cNvCxnSpPr>
              <p:nvPr/>
            </p:nvCxnSpPr>
            <p:spPr>
              <a:xfrm>
                <a:off x="1653382"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6A42DAA-D587-E748-A91D-F0420FFFB539}"/>
                  </a:ext>
                </a:extLst>
              </p:cNvPr>
              <p:cNvCxnSpPr>
                <a:cxnSpLocks/>
              </p:cNvCxnSpPr>
              <p:nvPr/>
            </p:nvCxnSpPr>
            <p:spPr>
              <a:xfrm>
                <a:off x="376004"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9B55C37E-E43C-1641-A3D9-14AB8A2BBA88}"/>
                </a:ext>
              </a:extLst>
            </p:cNvPr>
            <p:cNvSpPr txBox="1"/>
            <p:nvPr/>
          </p:nvSpPr>
          <p:spPr>
            <a:xfrm>
              <a:off x="5269030" y="5269280"/>
              <a:ext cx="2004087" cy="798089"/>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2 km</a:t>
              </a:r>
            </a:p>
            <a:p>
              <a:endParaRPr lang="en-US" sz="2000" b="1" dirty="0">
                <a:solidFill>
                  <a:schemeClr val="tx1">
                    <a:lumMod val="75000"/>
                    <a:lumOff val="25000"/>
                  </a:schemeClr>
                </a:solidFill>
              </a:endParaRPr>
            </a:p>
          </p:txBody>
        </p:sp>
        <p:sp>
          <p:nvSpPr>
            <p:cNvPr id="38" name="TextBox 37">
              <a:extLst>
                <a:ext uri="{FF2B5EF4-FFF2-40B4-BE49-F238E27FC236}">
                  <a16:creationId xmlns:a16="http://schemas.microsoft.com/office/drawing/2014/main" id="{5F769774-BC67-FB48-AF96-40D36DEED910}"/>
                </a:ext>
              </a:extLst>
            </p:cNvPr>
            <p:cNvSpPr txBox="1"/>
            <p:nvPr/>
          </p:nvSpPr>
          <p:spPr>
            <a:xfrm>
              <a:off x="4145181" y="5249326"/>
              <a:ext cx="688520" cy="399045"/>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0  </a:t>
              </a:r>
              <a:endParaRPr lang="en-US" sz="1400" b="1" dirty="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2536176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Single Corner Rounded 8">
            <a:extLst>
              <a:ext uri="{FF2B5EF4-FFF2-40B4-BE49-F238E27FC236}">
                <a16:creationId xmlns:a16="http://schemas.microsoft.com/office/drawing/2014/main" id="{326E75DF-ED9E-49D6-85BB-A9057F1753A7}"/>
              </a:ext>
            </a:extLst>
          </p:cNvPr>
          <p:cNvSpPr/>
          <p:nvPr/>
        </p:nvSpPr>
        <p:spPr>
          <a:xfrm>
            <a:off x="8345976" y="1297379"/>
            <a:ext cx="3186759"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Rectangle: Single Corner Rounded 7">
            <a:extLst>
              <a:ext uri="{FF2B5EF4-FFF2-40B4-BE49-F238E27FC236}">
                <a16:creationId xmlns:a16="http://schemas.microsoft.com/office/drawing/2014/main" id="{E137E439-2685-4790-9187-90943644396F}"/>
              </a:ext>
            </a:extLst>
          </p:cNvPr>
          <p:cNvSpPr/>
          <p:nvPr/>
        </p:nvSpPr>
        <p:spPr>
          <a:xfrm>
            <a:off x="4399104" y="1297379"/>
            <a:ext cx="3008131"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Single Corner Rounded 5">
            <a:extLst>
              <a:ext uri="{FF2B5EF4-FFF2-40B4-BE49-F238E27FC236}">
                <a16:creationId xmlns:a16="http://schemas.microsoft.com/office/drawing/2014/main" id="{F2B20895-13AC-49B2-A8BD-DC31B42D5C46}"/>
              </a:ext>
            </a:extLst>
          </p:cNvPr>
          <p:cNvSpPr/>
          <p:nvPr/>
        </p:nvSpPr>
        <p:spPr>
          <a:xfrm>
            <a:off x="496643" y="1297380"/>
            <a:ext cx="2952450" cy="4785230"/>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4">
            <a:extLst>
              <a:ext uri="{FF2B5EF4-FFF2-40B4-BE49-F238E27FC236}">
                <a16:creationId xmlns:a16="http://schemas.microsoft.com/office/drawing/2014/main" id="{6076008E-4881-4B68-B93F-B11CEAE52FD0}"/>
              </a:ext>
            </a:extLst>
          </p:cNvPr>
          <p:cNvSpPr txBox="1">
            <a:spLocks/>
          </p:cNvSpPr>
          <p:nvPr/>
        </p:nvSpPr>
        <p:spPr>
          <a:xfrm>
            <a:off x="557444" y="525431"/>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Methodology</a:t>
            </a:r>
          </a:p>
          <a:p>
            <a:r>
              <a:rPr lang="en-US" sz="2800" i="1" dirty="0">
                <a:solidFill>
                  <a:srgbClr val="54AEB2"/>
                </a:solidFill>
                <a:latin typeface="Century Gothic" panose="020F0302020204030204"/>
              </a:rPr>
              <a:t>Refinement - Estuary Mouth State </a:t>
            </a:r>
          </a:p>
        </p:txBody>
      </p:sp>
      <p:sp>
        <p:nvSpPr>
          <p:cNvPr id="4" name="Rectangle 3">
            <a:extLst>
              <a:ext uri="{FF2B5EF4-FFF2-40B4-BE49-F238E27FC236}">
                <a16:creationId xmlns:a16="http://schemas.microsoft.com/office/drawing/2014/main" id="{6E78A190-DD15-0C4A-B1EA-81F0DDA6F1B3}"/>
              </a:ext>
            </a:extLst>
          </p:cNvPr>
          <p:cNvSpPr/>
          <p:nvPr/>
        </p:nvSpPr>
        <p:spPr>
          <a:xfrm>
            <a:off x="5005754" y="3506507"/>
            <a:ext cx="1477108" cy="7255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DEB1E81A-6E99-4A10-84BB-B0579636D52F}"/>
              </a:ext>
            </a:extLst>
          </p:cNvPr>
          <p:cNvSpPr/>
          <p:nvPr/>
        </p:nvSpPr>
        <p:spPr>
          <a:xfrm>
            <a:off x="3657693" y="3342188"/>
            <a:ext cx="602157" cy="394894"/>
          </a:xfrm>
          <a:prstGeom prst="rightArrow">
            <a:avLst/>
          </a:prstGeom>
          <a:solidFill>
            <a:srgbClr val="54AE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id="{599602A8-E0DE-422D-A933-072D27A8D2CA}"/>
              </a:ext>
            </a:extLst>
          </p:cNvPr>
          <p:cNvSpPr/>
          <p:nvPr/>
        </p:nvSpPr>
        <p:spPr>
          <a:xfrm>
            <a:off x="7607762" y="3342188"/>
            <a:ext cx="602157" cy="394894"/>
          </a:xfrm>
          <a:prstGeom prst="rightArrow">
            <a:avLst/>
          </a:prstGeom>
          <a:solidFill>
            <a:srgbClr val="54AE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86FB1081-24CD-2343-908C-00F68632B78F}"/>
              </a:ext>
            </a:extLst>
          </p:cNvPr>
          <p:cNvSpPr txBox="1"/>
          <p:nvPr/>
        </p:nvSpPr>
        <p:spPr>
          <a:xfrm>
            <a:off x="7749095" y="6596390"/>
            <a:ext cx="4442905" cy="246221"/>
          </a:xfrm>
          <a:prstGeom prst="rect">
            <a:avLst/>
          </a:prstGeom>
          <a:noFill/>
        </p:spPr>
        <p:txBody>
          <a:bodyPr wrap="square" rtlCol="0">
            <a:spAutoFit/>
          </a:bodyPr>
          <a:lstStyle/>
          <a:p>
            <a:pPr algn="r"/>
            <a:r>
              <a:rPr lang="en-US" sz="1000" dirty="0">
                <a:solidFill>
                  <a:schemeClr val="tx1">
                    <a:lumMod val="75000"/>
                    <a:lumOff val="25000"/>
                  </a:schemeClr>
                </a:solidFill>
                <a:latin typeface="Century Gothic" panose="020B0502020202020204" pitchFamily="34" charset="0"/>
              </a:rPr>
              <a:t>Image </a:t>
            </a:r>
            <a:r>
              <a:rPr lang="en-US" sz="1000" dirty="0" smtClean="0">
                <a:solidFill>
                  <a:schemeClr val="tx1">
                    <a:lumMod val="75000"/>
                    <a:lumOff val="25000"/>
                  </a:schemeClr>
                </a:solidFill>
                <a:latin typeface="Century Gothic" panose="020B0502020202020204" pitchFamily="34" charset="0"/>
              </a:rPr>
              <a:t>Credit: ESA </a:t>
            </a:r>
            <a:endParaRPr lang="en-US" sz="1000" dirty="0">
              <a:solidFill>
                <a:schemeClr val="tx1">
                  <a:lumMod val="75000"/>
                  <a:lumOff val="25000"/>
                </a:schemeClr>
              </a:solidFill>
              <a:latin typeface="Century Gothic" panose="020B0502020202020204" pitchFamily="34" charset="0"/>
            </a:endParaRPr>
          </a:p>
        </p:txBody>
      </p:sp>
      <p:sp>
        <p:nvSpPr>
          <p:cNvPr id="49" name="TextBox 48">
            <a:extLst>
              <a:ext uri="{FF2B5EF4-FFF2-40B4-BE49-F238E27FC236}">
                <a16:creationId xmlns:a16="http://schemas.microsoft.com/office/drawing/2014/main" id="{DC251157-1BF3-8243-ABE1-E01C5F64CA4B}"/>
              </a:ext>
            </a:extLst>
          </p:cNvPr>
          <p:cNvSpPr txBox="1"/>
          <p:nvPr/>
        </p:nvSpPr>
        <p:spPr>
          <a:xfrm>
            <a:off x="4437454" y="1737253"/>
            <a:ext cx="2948146" cy="4370427"/>
          </a:xfrm>
          <a:prstGeom prst="rect">
            <a:avLst/>
          </a:prstGeom>
          <a:noFill/>
        </p:spPr>
        <p:txBody>
          <a:bodyPr wrap="square" lIns="91440" tIns="45720" rIns="91440" bIns="45720" rtlCol="0" anchor="t">
            <a:spAutoFit/>
          </a:bodyPr>
          <a:lstStyle/>
          <a:p>
            <a:r>
              <a:rPr lang="en-US" sz="2000" dirty="0">
                <a:solidFill>
                  <a:schemeClr val="bg1"/>
                </a:solidFill>
                <a:latin typeface="Century Gothic" panose="020B0502020202020204" pitchFamily="34" charset="0"/>
              </a:rPr>
              <a:t>1. Applied cloud filter     </a:t>
            </a:r>
          </a:p>
          <a:p>
            <a:r>
              <a:rPr lang="en-US" sz="2000" dirty="0">
                <a:solidFill>
                  <a:schemeClr val="bg1"/>
                </a:solidFill>
                <a:latin typeface="Century Gothic" panose="020B0502020202020204" pitchFamily="34" charset="0"/>
              </a:rPr>
              <a:t>    on AOI</a:t>
            </a:r>
          </a:p>
          <a:p>
            <a:r>
              <a:rPr lang="en-US" sz="2000" dirty="0">
                <a:solidFill>
                  <a:schemeClr val="bg1"/>
                </a:solidFill>
                <a:latin typeface="Century Gothic" panose="020B0502020202020204" pitchFamily="34" charset="0"/>
              </a:rPr>
              <a:t>2. Calculated NDWI</a:t>
            </a:r>
          </a:p>
          <a:p>
            <a:r>
              <a:rPr lang="en-US" sz="2000" dirty="0">
                <a:solidFill>
                  <a:schemeClr val="bg1"/>
                </a:solidFill>
                <a:latin typeface="Century Gothic"/>
              </a:rPr>
              <a:t>3. Applied NDWI </a:t>
            </a:r>
          </a:p>
          <a:p>
            <a:r>
              <a:rPr lang="en-US" sz="2000" dirty="0">
                <a:solidFill>
                  <a:schemeClr val="bg1"/>
                </a:solidFill>
                <a:latin typeface="Century Gothic"/>
              </a:rPr>
              <a:t>    threshold</a:t>
            </a:r>
          </a:p>
          <a:p>
            <a:r>
              <a:rPr lang="en-US" sz="2000" dirty="0">
                <a:solidFill>
                  <a:schemeClr val="bg1"/>
                </a:solidFill>
                <a:latin typeface="Century Gothic" panose="020B0502020202020204" pitchFamily="34" charset="0"/>
              </a:rPr>
              <a:t>4. Determined pixel </a:t>
            </a:r>
          </a:p>
          <a:p>
            <a:r>
              <a:rPr lang="en-US" sz="2000" dirty="0">
                <a:solidFill>
                  <a:schemeClr val="bg1"/>
                </a:solidFill>
                <a:latin typeface="Century Gothic" panose="020B0502020202020204" pitchFamily="34" charset="0"/>
              </a:rPr>
              <a:t>    connectivity</a:t>
            </a:r>
          </a:p>
          <a:p>
            <a:pPr marL="342900" indent="-342900">
              <a:buAutoNum type="arabicPeriod"/>
            </a:pPr>
            <a:endParaRPr lang="en-US" sz="2000" dirty="0">
              <a:solidFill>
                <a:schemeClr val="bg1"/>
              </a:solidFill>
              <a:latin typeface="Century Gothic" panose="020B0502020202020204" pitchFamily="34" charset="0"/>
            </a:endParaRPr>
          </a:p>
          <a:p>
            <a:r>
              <a:rPr lang="en-US" sz="2000" b="1" u="sng" dirty="0">
                <a:solidFill>
                  <a:schemeClr val="bg1"/>
                </a:solidFill>
                <a:latin typeface="Century Gothic"/>
              </a:rPr>
              <a:t>Refinement this term:</a:t>
            </a:r>
          </a:p>
          <a:p>
            <a:pPr marL="342900" indent="-342900">
              <a:buAutoNum type="arabicPeriod"/>
            </a:pPr>
            <a:r>
              <a:rPr lang="en-US" sz="2000" dirty="0">
                <a:solidFill>
                  <a:schemeClr val="bg1"/>
                </a:solidFill>
                <a:latin typeface="Century Gothic" panose="020B0502020202020204" pitchFamily="34" charset="0"/>
              </a:rPr>
              <a:t>Iterated through different thresholds</a:t>
            </a:r>
          </a:p>
          <a:p>
            <a:pPr marL="342900" indent="-342900">
              <a:buAutoNum type="arabicPeriod"/>
            </a:pPr>
            <a:r>
              <a:rPr lang="en-US" sz="2000" dirty="0">
                <a:solidFill>
                  <a:schemeClr val="bg1"/>
                </a:solidFill>
                <a:latin typeface="Century Gothic" panose="020B0502020202020204" pitchFamily="34" charset="0"/>
              </a:rPr>
              <a:t>Adjusted chart output </a:t>
            </a:r>
          </a:p>
          <a:p>
            <a:pPr marL="342900" indent="-342900">
              <a:buAutoNum type="arabicPeriod"/>
            </a:pPr>
            <a:endParaRPr lang="en-US" dirty="0">
              <a:solidFill>
                <a:schemeClr val="bg1"/>
              </a:solidFill>
              <a:latin typeface="Century Gothic" panose="020B0502020202020204" pitchFamily="34" charset="0"/>
            </a:endParaRPr>
          </a:p>
        </p:txBody>
      </p:sp>
      <p:grpSp>
        <p:nvGrpSpPr>
          <p:cNvPr id="19" name="Group 18">
            <a:extLst>
              <a:ext uri="{FF2B5EF4-FFF2-40B4-BE49-F238E27FC236}">
                <a16:creationId xmlns:a16="http://schemas.microsoft.com/office/drawing/2014/main" id="{547E4E8B-56C2-7A4C-832C-6378F40B6AE6}"/>
              </a:ext>
            </a:extLst>
          </p:cNvPr>
          <p:cNvGrpSpPr/>
          <p:nvPr/>
        </p:nvGrpSpPr>
        <p:grpSpPr>
          <a:xfrm>
            <a:off x="8567755" y="1855418"/>
            <a:ext cx="2743199" cy="1449242"/>
            <a:chOff x="8567755" y="2064709"/>
            <a:chExt cx="2743199" cy="1449242"/>
          </a:xfrm>
        </p:grpSpPr>
        <p:sp>
          <p:nvSpPr>
            <p:cNvPr id="21" name="TextBox 20">
              <a:extLst>
                <a:ext uri="{FF2B5EF4-FFF2-40B4-BE49-F238E27FC236}">
                  <a16:creationId xmlns:a16="http://schemas.microsoft.com/office/drawing/2014/main" id="{F6E92F86-100D-554A-A7BA-73DE533E312B}"/>
                </a:ext>
              </a:extLst>
            </p:cNvPr>
            <p:cNvSpPr txBox="1"/>
            <p:nvPr/>
          </p:nvSpPr>
          <p:spPr>
            <a:xfrm>
              <a:off x="8567755" y="314461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solidFill>
                  <a:latin typeface="Century Gothic"/>
                  <a:cs typeface="Calibri"/>
                </a:rPr>
                <a:t>Time Series</a:t>
              </a:r>
              <a:r>
                <a:rPr lang="en-US" dirty="0">
                  <a:solidFill>
                    <a:schemeClr val="bg1"/>
                  </a:solidFill>
                  <a:cs typeface="Calibri"/>
                </a:rPr>
                <a:t> </a:t>
              </a:r>
              <a:endParaRPr lang="en-US" dirty="0"/>
            </a:p>
          </p:txBody>
        </p:sp>
        <p:cxnSp>
          <p:nvCxnSpPr>
            <p:cNvPr id="22" name="Straight Connector 21">
              <a:extLst>
                <a:ext uri="{FF2B5EF4-FFF2-40B4-BE49-F238E27FC236}">
                  <a16:creationId xmlns:a16="http://schemas.microsoft.com/office/drawing/2014/main" id="{6AC68588-BABC-7A4A-A825-5394F77BE750}"/>
                </a:ext>
              </a:extLst>
            </p:cNvPr>
            <p:cNvCxnSpPr>
              <a:cxnSpLocks/>
            </p:cNvCxnSpPr>
            <p:nvPr/>
          </p:nvCxnSpPr>
          <p:spPr>
            <a:xfrm>
              <a:off x="9220437" y="3125092"/>
              <a:ext cx="1478564" cy="0"/>
            </a:xfrm>
            <a:prstGeom prst="line">
              <a:avLst/>
            </a:prstGeom>
            <a:ln w="22225">
              <a:solidFill>
                <a:schemeClr val="bg1"/>
              </a:solidFill>
            </a:ln>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id="{211F94FC-ADAC-8D41-90C8-AEBDF658AAF0}"/>
                </a:ext>
              </a:extLst>
            </p:cNvPr>
            <p:cNvCxnSpPr>
              <a:cxnSpLocks/>
            </p:cNvCxnSpPr>
            <p:nvPr/>
          </p:nvCxnSpPr>
          <p:spPr>
            <a:xfrm>
              <a:off x="9177289" y="2355588"/>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B731FCE-C812-2346-A587-2CBE689727E6}"/>
                </a:ext>
              </a:extLst>
            </p:cNvPr>
            <p:cNvCxnSpPr>
              <a:cxnSpLocks/>
            </p:cNvCxnSpPr>
            <p:nvPr/>
          </p:nvCxnSpPr>
          <p:spPr>
            <a:xfrm>
              <a:off x="9180749" y="24984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ED9CC08-2411-9441-A873-F8C9629D8575}"/>
                </a:ext>
              </a:extLst>
            </p:cNvPr>
            <p:cNvCxnSpPr>
              <a:cxnSpLocks/>
            </p:cNvCxnSpPr>
            <p:nvPr/>
          </p:nvCxnSpPr>
          <p:spPr>
            <a:xfrm>
              <a:off x="9177574" y="26508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F499ADE-B6DA-AC43-BE65-85990D2BCE07}"/>
                </a:ext>
              </a:extLst>
            </p:cNvPr>
            <p:cNvCxnSpPr>
              <a:cxnSpLocks/>
            </p:cNvCxnSpPr>
            <p:nvPr/>
          </p:nvCxnSpPr>
          <p:spPr>
            <a:xfrm>
              <a:off x="9177574" y="28032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53008D-9124-714C-896B-7A8F09AF6688}"/>
                </a:ext>
              </a:extLst>
            </p:cNvPr>
            <p:cNvCxnSpPr>
              <a:cxnSpLocks/>
            </p:cNvCxnSpPr>
            <p:nvPr/>
          </p:nvCxnSpPr>
          <p:spPr>
            <a:xfrm>
              <a:off x="9175702" y="29556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A1A4A88-EA6B-B046-9E38-22BB60CFF8A9}"/>
                </a:ext>
              </a:extLst>
            </p:cNvPr>
            <p:cNvCxnSpPr>
              <a:cxnSpLocks/>
            </p:cNvCxnSpPr>
            <p:nvPr/>
          </p:nvCxnSpPr>
          <p:spPr>
            <a:xfrm>
              <a:off x="9387124" y="3083004"/>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E118C9A-1579-2D41-B638-B7FA22D4BFF5}"/>
                </a:ext>
              </a:extLst>
            </p:cNvPr>
            <p:cNvCxnSpPr>
              <a:cxnSpLocks/>
            </p:cNvCxnSpPr>
            <p:nvPr/>
          </p:nvCxnSpPr>
          <p:spPr>
            <a:xfrm>
              <a:off x="9568099"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3858B18-D0E6-7A4E-9463-F05B66EC4126}"/>
                </a:ext>
              </a:extLst>
            </p:cNvPr>
            <p:cNvCxnSpPr>
              <a:cxnSpLocks/>
            </p:cNvCxnSpPr>
            <p:nvPr/>
          </p:nvCxnSpPr>
          <p:spPr>
            <a:xfrm>
              <a:off x="9734787"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169E813-09DD-5146-86DD-688E8ABA229E}"/>
                </a:ext>
              </a:extLst>
            </p:cNvPr>
            <p:cNvCxnSpPr>
              <a:cxnSpLocks/>
            </p:cNvCxnSpPr>
            <p:nvPr/>
          </p:nvCxnSpPr>
          <p:spPr>
            <a:xfrm>
              <a:off x="9889569"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19C338C-4CB1-CF47-89B6-7B9DE97D7BF5}"/>
                </a:ext>
              </a:extLst>
            </p:cNvPr>
            <p:cNvCxnSpPr>
              <a:cxnSpLocks/>
            </p:cNvCxnSpPr>
            <p:nvPr/>
          </p:nvCxnSpPr>
          <p:spPr>
            <a:xfrm>
              <a:off x="10049112"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CF408E0-714F-FA45-8021-7597738E2394}"/>
                </a:ext>
              </a:extLst>
            </p:cNvPr>
            <p:cNvCxnSpPr>
              <a:cxnSpLocks/>
            </p:cNvCxnSpPr>
            <p:nvPr/>
          </p:nvCxnSpPr>
          <p:spPr>
            <a:xfrm>
              <a:off x="10203893" y="3086536"/>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6671264-5228-7943-B115-E52BDDEA05A2}"/>
                </a:ext>
              </a:extLst>
            </p:cNvPr>
            <p:cNvCxnSpPr>
              <a:cxnSpLocks/>
            </p:cNvCxnSpPr>
            <p:nvPr/>
          </p:nvCxnSpPr>
          <p:spPr>
            <a:xfrm>
              <a:off x="10370580"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F57194A-DDFB-3547-A6FF-1ADFD034A967}"/>
                </a:ext>
              </a:extLst>
            </p:cNvPr>
            <p:cNvCxnSpPr>
              <a:cxnSpLocks/>
            </p:cNvCxnSpPr>
            <p:nvPr/>
          </p:nvCxnSpPr>
          <p:spPr>
            <a:xfrm>
              <a:off x="10520599"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Freeform: Shape 38">
              <a:extLst>
                <a:ext uri="{FF2B5EF4-FFF2-40B4-BE49-F238E27FC236}">
                  <a16:creationId xmlns:a16="http://schemas.microsoft.com/office/drawing/2014/main" id="{5B009402-2AF5-114E-8863-46210E44CCD0}"/>
                </a:ext>
              </a:extLst>
            </p:cNvPr>
            <p:cNvSpPr/>
            <p:nvPr/>
          </p:nvSpPr>
          <p:spPr>
            <a:xfrm>
              <a:off x="9241571" y="2190434"/>
              <a:ext cx="1365877" cy="915129"/>
            </a:xfrm>
            <a:custGeom>
              <a:avLst/>
              <a:gdLst>
                <a:gd name="connsiteX0" fmla="*/ 0 w 875899"/>
                <a:gd name="connsiteY0" fmla="*/ 915129 h 915129"/>
                <a:gd name="connsiteX1" fmla="*/ 269507 w 875899"/>
                <a:gd name="connsiteY1" fmla="*/ 729 h 915129"/>
                <a:gd name="connsiteX2" fmla="*/ 519764 w 875899"/>
                <a:gd name="connsiteY2" fmla="*/ 751500 h 915129"/>
                <a:gd name="connsiteX3" fmla="*/ 875899 w 875899"/>
                <a:gd name="connsiteY3" fmla="*/ 193234 h 915129"/>
              </a:gdLst>
              <a:ahLst/>
              <a:cxnLst>
                <a:cxn ang="0">
                  <a:pos x="connsiteX0" y="connsiteY0"/>
                </a:cxn>
                <a:cxn ang="0">
                  <a:pos x="connsiteX1" y="connsiteY1"/>
                </a:cxn>
                <a:cxn ang="0">
                  <a:pos x="connsiteX2" y="connsiteY2"/>
                </a:cxn>
                <a:cxn ang="0">
                  <a:pos x="connsiteX3" y="connsiteY3"/>
                </a:cxn>
              </a:cxnLst>
              <a:rect l="l" t="t" r="r" b="b"/>
              <a:pathLst>
                <a:path w="875899" h="915129">
                  <a:moveTo>
                    <a:pt x="0" y="915129"/>
                  </a:moveTo>
                  <a:cubicBezTo>
                    <a:pt x="91440" y="471564"/>
                    <a:pt x="182880" y="28000"/>
                    <a:pt x="269507" y="729"/>
                  </a:cubicBezTo>
                  <a:cubicBezTo>
                    <a:pt x="356134" y="-26543"/>
                    <a:pt x="418699" y="719416"/>
                    <a:pt x="519764" y="751500"/>
                  </a:cubicBezTo>
                  <a:cubicBezTo>
                    <a:pt x="620829" y="783584"/>
                    <a:pt x="748364" y="488409"/>
                    <a:pt x="875899" y="193234"/>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8" name="Straight Connector 37">
              <a:extLst>
                <a:ext uri="{FF2B5EF4-FFF2-40B4-BE49-F238E27FC236}">
                  <a16:creationId xmlns:a16="http://schemas.microsoft.com/office/drawing/2014/main" id="{5869C189-A467-814B-9997-B7E1D1078DC6}"/>
                </a:ext>
              </a:extLst>
            </p:cNvPr>
            <p:cNvCxnSpPr>
              <a:cxnSpLocks/>
            </p:cNvCxnSpPr>
            <p:nvPr/>
          </p:nvCxnSpPr>
          <p:spPr>
            <a:xfrm>
              <a:off x="9178405" y="22208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84DC33B-EB0E-CD45-8C37-C3955616866B}"/>
                </a:ext>
              </a:extLst>
            </p:cNvPr>
            <p:cNvCxnSpPr>
              <a:cxnSpLocks/>
            </p:cNvCxnSpPr>
            <p:nvPr/>
          </p:nvCxnSpPr>
          <p:spPr>
            <a:xfrm flipH="1">
              <a:off x="9216579" y="2064709"/>
              <a:ext cx="7144" cy="1060381"/>
            </a:xfrm>
            <a:prstGeom prst="line">
              <a:avLst/>
            </a:prstGeom>
            <a:ln w="22225">
              <a:solidFill>
                <a:schemeClr val="bg1"/>
              </a:solidFill>
            </a:ln>
          </p:spPr>
          <p:style>
            <a:lnRef idx="3">
              <a:schemeClr val="dk1"/>
            </a:lnRef>
            <a:fillRef idx="0">
              <a:schemeClr val="dk1"/>
            </a:fillRef>
            <a:effectRef idx="2">
              <a:schemeClr val="dk1"/>
            </a:effectRef>
            <a:fontRef idx="minor">
              <a:schemeClr val="tx1"/>
            </a:fontRef>
          </p:style>
        </p:cxnSp>
      </p:grpSp>
      <p:sp>
        <p:nvSpPr>
          <p:cNvPr id="40" name="TextBox 39">
            <a:extLst>
              <a:ext uri="{FF2B5EF4-FFF2-40B4-BE49-F238E27FC236}">
                <a16:creationId xmlns:a16="http://schemas.microsoft.com/office/drawing/2014/main" id="{2E3868A5-70A0-DC46-A0B9-791C84CDDABC}"/>
              </a:ext>
            </a:extLst>
          </p:cNvPr>
          <p:cNvSpPr txBox="1"/>
          <p:nvPr/>
        </p:nvSpPr>
        <p:spPr>
          <a:xfrm>
            <a:off x="8682126" y="5491681"/>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solidFill>
                <a:latin typeface="Century Gothic"/>
                <a:cs typeface="Calibri"/>
              </a:rPr>
              <a:t>Pixel Connectivity</a:t>
            </a:r>
            <a:endParaRPr lang="en-US" dirty="0"/>
          </a:p>
        </p:txBody>
      </p:sp>
      <p:pic>
        <p:nvPicPr>
          <p:cNvPr id="7" name="Picture 6" descr="Map&#10;&#10;Description automatically generated">
            <a:extLst>
              <a:ext uri="{FF2B5EF4-FFF2-40B4-BE49-F238E27FC236}">
                <a16:creationId xmlns:a16="http://schemas.microsoft.com/office/drawing/2014/main" id="{0983C662-F06F-B041-A293-87DFA2B64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7969" y="3792374"/>
            <a:ext cx="2743199" cy="1625138"/>
          </a:xfrm>
          <a:prstGeom prst="roundRect">
            <a:avLst/>
          </a:prstGeom>
        </p:spPr>
      </p:pic>
      <p:sp>
        <p:nvSpPr>
          <p:cNvPr id="41" name="Oval 40">
            <a:extLst>
              <a:ext uri="{FF2B5EF4-FFF2-40B4-BE49-F238E27FC236}">
                <a16:creationId xmlns:a16="http://schemas.microsoft.com/office/drawing/2014/main" id="{A3C28F0E-A670-F942-B509-ED17EAF02D6D}"/>
              </a:ext>
            </a:extLst>
          </p:cNvPr>
          <p:cNvSpPr/>
          <p:nvPr/>
        </p:nvSpPr>
        <p:spPr>
          <a:xfrm>
            <a:off x="991892" y="2605726"/>
            <a:ext cx="1920927" cy="1901649"/>
          </a:xfrm>
          <a:prstGeom prst="ellipse">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a:extLst>
              <a:ext uri="{FF2B5EF4-FFF2-40B4-BE49-F238E27FC236}">
                <a16:creationId xmlns:a16="http://schemas.microsoft.com/office/drawing/2014/main" id="{0FE4E510-36D6-7E4D-BFB2-7771EFEA4F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1492" y="3067669"/>
            <a:ext cx="1435991" cy="1073342"/>
          </a:xfrm>
          <a:prstGeom prst="rect">
            <a:avLst/>
          </a:prstGeom>
        </p:spPr>
      </p:pic>
      <p:sp>
        <p:nvSpPr>
          <p:cNvPr id="43" name="TextBox 42">
            <a:extLst>
              <a:ext uri="{FF2B5EF4-FFF2-40B4-BE49-F238E27FC236}">
                <a16:creationId xmlns:a16="http://schemas.microsoft.com/office/drawing/2014/main" id="{6E44949C-3D0C-7A4B-98C8-7772B6E120CB}"/>
              </a:ext>
            </a:extLst>
          </p:cNvPr>
          <p:cNvSpPr txBox="1"/>
          <p:nvPr/>
        </p:nvSpPr>
        <p:spPr>
          <a:xfrm>
            <a:off x="991891" y="4518950"/>
            <a:ext cx="1920927" cy="400110"/>
          </a:xfrm>
          <a:prstGeom prst="rect">
            <a:avLst/>
          </a:prstGeom>
          <a:noFill/>
        </p:spPr>
        <p:txBody>
          <a:bodyPr wrap="square" rtlCol="0">
            <a:spAutoFit/>
          </a:bodyPr>
          <a:lstStyle/>
          <a:p>
            <a:r>
              <a:rPr lang="en-US" sz="2000" dirty="0">
                <a:solidFill>
                  <a:schemeClr val="bg1"/>
                </a:solidFill>
                <a:latin typeface="Century Gothic" panose="020B0502020202020204" pitchFamily="34" charset="0"/>
              </a:rPr>
              <a:t>Sentinel-2 MSI</a:t>
            </a:r>
          </a:p>
        </p:txBody>
      </p:sp>
      <p:sp>
        <p:nvSpPr>
          <p:cNvPr id="44" name="TextBox 43">
            <a:extLst>
              <a:ext uri="{FF2B5EF4-FFF2-40B4-BE49-F238E27FC236}">
                <a16:creationId xmlns:a16="http://schemas.microsoft.com/office/drawing/2014/main" id="{5D55FE12-6E74-8242-9508-2B6DD9A09CA4}"/>
              </a:ext>
            </a:extLst>
          </p:cNvPr>
          <p:cNvSpPr txBox="1"/>
          <p:nvPr/>
        </p:nvSpPr>
        <p:spPr>
          <a:xfrm>
            <a:off x="8391704" y="1337972"/>
            <a:ext cx="2905793" cy="400110"/>
          </a:xfrm>
          <a:prstGeom prst="rect">
            <a:avLst/>
          </a:prstGeom>
          <a:noFill/>
        </p:spPr>
        <p:txBody>
          <a:bodyPr wrap="square" lIns="91440" tIns="45720" rIns="91440" bIns="45720" rtlCol="0" anchor="t">
            <a:spAutoFit/>
          </a:bodyPr>
          <a:lstStyle/>
          <a:p>
            <a:r>
              <a:rPr lang="en-US" sz="2000" b="1" u="sng" dirty="0">
                <a:solidFill>
                  <a:schemeClr val="bg1"/>
                </a:solidFill>
                <a:latin typeface="Century Gothic" panose="020B0502020202020204" pitchFamily="34" charset="0"/>
              </a:rPr>
              <a:t>Outputs:</a:t>
            </a:r>
          </a:p>
        </p:txBody>
      </p:sp>
      <p:sp>
        <p:nvSpPr>
          <p:cNvPr id="45" name="TextBox 44">
            <a:extLst>
              <a:ext uri="{FF2B5EF4-FFF2-40B4-BE49-F238E27FC236}">
                <a16:creationId xmlns:a16="http://schemas.microsoft.com/office/drawing/2014/main" id="{65566FB8-5244-6346-8A68-0ADD4FDF9677}"/>
              </a:ext>
            </a:extLst>
          </p:cNvPr>
          <p:cNvSpPr txBox="1"/>
          <p:nvPr/>
        </p:nvSpPr>
        <p:spPr>
          <a:xfrm>
            <a:off x="4443186" y="1363051"/>
            <a:ext cx="2743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dirty="0">
                <a:solidFill>
                  <a:schemeClr val="bg1"/>
                </a:solidFill>
                <a:latin typeface="Century Gothic"/>
                <a:cs typeface="Calibri"/>
              </a:rPr>
              <a:t>Steps:</a:t>
            </a:r>
            <a:endParaRPr lang="en-US" sz="2000" dirty="0">
              <a:solidFill>
                <a:schemeClr val="bg1"/>
              </a:solidFill>
            </a:endParaRPr>
          </a:p>
        </p:txBody>
      </p:sp>
      <p:sp>
        <p:nvSpPr>
          <p:cNvPr id="46" name="TextBox 45">
            <a:extLst>
              <a:ext uri="{FF2B5EF4-FFF2-40B4-BE49-F238E27FC236}">
                <a16:creationId xmlns:a16="http://schemas.microsoft.com/office/drawing/2014/main" id="{5DC917F1-4578-8749-BE28-CE90D27CB18E}"/>
              </a:ext>
            </a:extLst>
          </p:cNvPr>
          <p:cNvSpPr txBox="1"/>
          <p:nvPr/>
        </p:nvSpPr>
        <p:spPr>
          <a:xfrm>
            <a:off x="526623" y="1337972"/>
            <a:ext cx="2074920" cy="400110"/>
          </a:xfrm>
          <a:prstGeom prst="rect">
            <a:avLst/>
          </a:prstGeom>
          <a:noFill/>
        </p:spPr>
        <p:txBody>
          <a:bodyPr wrap="square" rtlCol="0">
            <a:spAutoFit/>
          </a:bodyPr>
          <a:lstStyle/>
          <a:p>
            <a:r>
              <a:rPr lang="en-US" sz="2000" b="1" u="sng" dirty="0">
                <a:solidFill>
                  <a:schemeClr val="bg1"/>
                </a:solidFill>
                <a:latin typeface="Century Gothic" panose="020B0502020202020204" pitchFamily="34" charset="0"/>
              </a:rPr>
              <a:t>Data Source:</a:t>
            </a:r>
          </a:p>
        </p:txBody>
      </p:sp>
    </p:spTree>
    <p:extLst>
      <p:ext uri="{BB962C8B-B14F-4D97-AF65-F5344CB8AC3E}">
        <p14:creationId xmlns:p14="http://schemas.microsoft.com/office/powerpoint/2010/main" val="779770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Rounded 5">
            <a:extLst>
              <a:ext uri="{FF2B5EF4-FFF2-40B4-BE49-F238E27FC236}">
                <a16:creationId xmlns:a16="http://schemas.microsoft.com/office/drawing/2014/main" id="{AE14F820-7E4A-478B-8FB5-763E65DCA6A3}"/>
              </a:ext>
            </a:extLst>
          </p:cNvPr>
          <p:cNvSpPr/>
          <p:nvPr/>
        </p:nvSpPr>
        <p:spPr>
          <a:xfrm>
            <a:off x="8345976" y="1297379"/>
            <a:ext cx="3186759"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Rectangle: Single Corner Rounded 3">
            <a:extLst>
              <a:ext uri="{FF2B5EF4-FFF2-40B4-BE49-F238E27FC236}">
                <a16:creationId xmlns:a16="http://schemas.microsoft.com/office/drawing/2014/main" id="{5CF8871D-2AAD-4C1F-B419-A6E91779222D}"/>
              </a:ext>
            </a:extLst>
          </p:cNvPr>
          <p:cNvSpPr/>
          <p:nvPr/>
        </p:nvSpPr>
        <p:spPr>
          <a:xfrm>
            <a:off x="4399104" y="1297379"/>
            <a:ext cx="3008131"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Rectangle: Single Corner Rounded 2">
            <a:extLst>
              <a:ext uri="{FF2B5EF4-FFF2-40B4-BE49-F238E27FC236}">
                <a16:creationId xmlns:a16="http://schemas.microsoft.com/office/drawing/2014/main" id="{DAD3EF5B-AACD-4061-87B1-D0A00A2D80E2}"/>
              </a:ext>
            </a:extLst>
          </p:cNvPr>
          <p:cNvSpPr/>
          <p:nvPr/>
        </p:nvSpPr>
        <p:spPr>
          <a:xfrm>
            <a:off x="496643" y="1297380"/>
            <a:ext cx="2952450" cy="4785230"/>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4">
            <a:extLst>
              <a:ext uri="{FF2B5EF4-FFF2-40B4-BE49-F238E27FC236}">
                <a16:creationId xmlns:a16="http://schemas.microsoft.com/office/drawing/2014/main" id="{6076008E-4881-4B68-B93F-B11CEAE52FD0}"/>
              </a:ext>
            </a:extLst>
          </p:cNvPr>
          <p:cNvSpPr txBox="1">
            <a:spLocks/>
          </p:cNvSpPr>
          <p:nvPr/>
        </p:nvSpPr>
        <p:spPr>
          <a:xfrm>
            <a:off x="557444" y="525431"/>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Methodology</a:t>
            </a:r>
          </a:p>
          <a:p>
            <a:r>
              <a:rPr lang="en-US" sz="2800" i="1" dirty="0">
                <a:solidFill>
                  <a:srgbClr val="54AEB2"/>
                </a:solidFill>
                <a:latin typeface="Century Gothic" panose="020F0302020204030204"/>
              </a:rPr>
              <a:t>Refinement - NDWI Inundation</a:t>
            </a:r>
          </a:p>
        </p:txBody>
      </p:sp>
      <p:sp>
        <p:nvSpPr>
          <p:cNvPr id="12" name="Arrow: Right 9">
            <a:extLst>
              <a:ext uri="{FF2B5EF4-FFF2-40B4-BE49-F238E27FC236}">
                <a16:creationId xmlns:a16="http://schemas.microsoft.com/office/drawing/2014/main" id="{7858A536-641F-2F42-AB2B-A601BB4BDD90}"/>
              </a:ext>
            </a:extLst>
          </p:cNvPr>
          <p:cNvSpPr/>
          <p:nvPr/>
        </p:nvSpPr>
        <p:spPr>
          <a:xfrm>
            <a:off x="3628655" y="3493751"/>
            <a:ext cx="602157" cy="394894"/>
          </a:xfrm>
          <a:prstGeom prst="rightArrow">
            <a:avLst/>
          </a:prstGeom>
          <a:solidFill>
            <a:srgbClr val="54AE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Arrow: Right 9">
            <a:extLst>
              <a:ext uri="{FF2B5EF4-FFF2-40B4-BE49-F238E27FC236}">
                <a16:creationId xmlns:a16="http://schemas.microsoft.com/office/drawing/2014/main" id="{CA5B2B68-D659-3646-A381-AEB6F7FCE881}"/>
              </a:ext>
            </a:extLst>
          </p:cNvPr>
          <p:cNvSpPr/>
          <p:nvPr/>
        </p:nvSpPr>
        <p:spPr>
          <a:xfrm>
            <a:off x="7575527" y="3492548"/>
            <a:ext cx="602157" cy="394894"/>
          </a:xfrm>
          <a:prstGeom prst="rightArrow">
            <a:avLst/>
          </a:prstGeom>
          <a:solidFill>
            <a:srgbClr val="54AE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FE3D46C-31AA-114B-AC40-304FF27F975A}"/>
              </a:ext>
            </a:extLst>
          </p:cNvPr>
          <p:cNvSpPr txBox="1"/>
          <p:nvPr/>
        </p:nvSpPr>
        <p:spPr>
          <a:xfrm>
            <a:off x="526623" y="1337972"/>
            <a:ext cx="2074920" cy="400110"/>
          </a:xfrm>
          <a:prstGeom prst="rect">
            <a:avLst/>
          </a:prstGeom>
          <a:noFill/>
        </p:spPr>
        <p:txBody>
          <a:bodyPr wrap="square" rtlCol="0">
            <a:spAutoFit/>
          </a:bodyPr>
          <a:lstStyle/>
          <a:p>
            <a:r>
              <a:rPr lang="en-US" sz="2000" b="1" u="sng" dirty="0">
                <a:solidFill>
                  <a:schemeClr val="bg1"/>
                </a:solidFill>
                <a:latin typeface="Century Gothic" panose="020B0502020202020204" pitchFamily="34" charset="0"/>
              </a:rPr>
              <a:t>Data Source:</a:t>
            </a:r>
          </a:p>
        </p:txBody>
      </p:sp>
      <p:sp>
        <p:nvSpPr>
          <p:cNvPr id="17" name="Oval 16">
            <a:extLst>
              <a:ext uri="{FF2B5EF4-FFF2-40B4-BE49-F238E27FC236}">
                <a16:creationId xmlns:a16="http://schemas.microsoft.com/office/drawing/2014/main" id="{1C3F4125-90DA-A044-9665-D774D48ED7B8}"/>
              </a:ext>
            </a:extLst>
          </p:cNvPr>
          <p:cNvSpPr/>
          <p:nvPr/>
        </p:nvSpPr>
        <p:spPr>
          <a:xfrm>
            <a:off x="991892" y="2605726"/>
            <a:ext cx="1920927" cy="1901649"/>
          </a:xfrm>
          <a:prstGeom prst="ellipse">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C70DBB8-715B-4A47-8D9F-1084771B49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1492" y="3067669"/>
            <a:ext cx="1435991" cy="1073342"/>
          </a:xfrm>
          <a:prstGeom prst="rect">
            <a:avLst/>
          </a:prstGeom>
        </p:spPr>
      </p:pic>
      <p:sp>
        <p:nvSpPr>
          <p:cNvPr id="11" name="TextBox 10">
            <a:extLst>
              <a:ext uri="{FF2B5EF4-FFF2-40B4-BE49-F238E27FC236}">
                <a16:creationId xmlns:a16="http://schemas.microsoft.com/office/drawing/2014/main" id="{7410B642-7549-1244-A964-E209537B3DAC}"/>
              </a:ext>
            </a:extLst>
          </p:cNvPr>
          <p:cNvSpPr txBox="1"/>
          <p:nvPr/>
        </p:nvSpPr>
        <p:spPr>
          <a:xfrm>
            <a:off x="991891" y="4518950"/>
            <a:ext cx="1920927" cy="400110"/>
          </a:xfrm>
          <a:prstGeom prst="rect">
            <a:avLst/>
          </a:prstGeom>
          <a:noFill/>
        </p:spPr>
        <p:txBody>
          <a:bodyPr wrap="square" rtlCol="0">
            <a:spAutoFit/>
          </a:bodyPr>
          <a:lstStyle/>
          <a:p>
            <a:r>
              <a:rPr lang="en-US" sz="2000" dirty="0">
                <a:solidFill>
                  <a:schemeClr val="bg1"/>
                </a:solidFill>
                <a:latin typeface="Century Gothic" panose="020B0502020202020204" pitchFamily="34" charset="0"/>
              </a:rPr>
              <a:t>Sentinel-2 MSI</a:t>
            </a:r>
          </a:p>
        </p:txBody>
      </p:sp>
      <p:sp>
        <p:nvSpPr>
          <p:cNvPr id="15" name="TextBox 14">
            <a:extLst>
              <a:ext uri="{FF2B5EF4-FFF2-40B4-BE49-F238E27FC236}">
                <a16:creationId xmlns:a16="http://schemas.microsoft.com/office/drawing/2014/main" id="{17A504E9-220C-334B-B69E-6C40C411BBB9}"/>
              </a:ext>
            </a:extLst>
          </p:cNvPr>
          <p:cNvSpPr txBox="1"/>
          <p:nvPr/>
        </p:nvSpPr>
        <p:spPr>
          <a:xfrm>
            <a:off x="4410374" y="1723432"/>
            <a:ext cx="2948146" cy="4401205"/>
          </a:xfrm>
          <a:prstGeom prst="rect">
            <a:avLst/>
          </a:prstGeom>
          <a:noFill/>
        </p:spPr>
        <p:txBody>
          <a:bodyPr wrap="square" lIns="91440" tIns="45720" rIns="91440" bIns="45720" rtlCol="0" anchor="t">
            <a:spAutoFit/>
          </a:bodyPr>
          <a:lstStyle/>
          <a:p>
            <a:r>
              <a:rPr lang="en-US" sz="2000" dirty="0">
                <a:solidFill>
                  <a:schemeClr val="bg1"/>
                </a:solidFill>
                <a:latin typeface="Century Gothic" panose="020B0502020202020204" pitchFamily="34" charset="0"/>
              </a:rPr>
              <a:t>1. Applied Cloud filter </a:t>
            </a:r>
          </a:p>
          <a:p>
            <a:r>
              <a:rPr lang="en-US" sz="2000" dirty="0">
                <a:solidFill>
                  <a:schemeClr val="bg1"/>
                </a:solidFill>
                <a:latin typeface="Century Gothic" panose="020B0502020202020204" pitchFamily="34" charset="0"/>
              </a:rPr>
              <a:t>    on AOI</a:t>
            </a:r>
          </a:p>
          <a:p>
            <a:r>
              <a:rPr lang="en-US" sz="2000" dirty="0">
                <a:solidFill>
                  <a:schemeClr val="bg1"/>
                </a:solidFill>
                <a:latin typeface="Century Gothic" panose="020B0502020202020204" pitchFamily="34" charset="0"/>
              </a:rPr>
              <a:t>2. Calculated NDWI</a:t>
            </a:r>
          </a:p>
          <a:p>
            <a:r>
              <a:rPr lang="en-US" sz="2000" dirty="0">
                <a:solidFill>
                  <a:schemeClr val="bg1"/>
                </a:solidFill>
                <a:latin typeface="Century Gothic"/>
              </a:rPr>
              <a:t>3. Applied NDWI </a:t>
            </a:r>
          </a:p>
          <a:p>
            <a:r>
              <a:rPr lang="en-US" sz="2000" dirty="0">
                <a:solidFill>
                  <a:schemeClr val="bg1"/>
                </a:solidFill>
                <a:latin typeface="Century Gothic"/>
              </a:rPr>
              <a:t>    threshold</a:t>
            </a:r>
          </a:p>
          <a:p>
            <a:r>
              <a:rPr lang="en-US" sz="2000" dirty="0">
                <a:solidFill>
                  <a:schemeClr val="bg1"/>
                </a:solidFill>
                <a:latin typeface="Century Gothic" panose="020B0502020202020204" pitchFamily="34" charset="0"/>
              </a:rPr>
              <a:t>4. Counted water </a:t>
            </a:r>
          </a:p>
          <a:p>
            <a:r>
              <a:rPr lang="en-US" sz="2000" dirty="0">
                <a:solidFill>
                  <a:schemeClr val="bg1"/>
                </a:solidFill>
                <a:latin typeface="Century Gothic" panose="020B0502020202020204" pitchFamily="34" charset="0"/>
              </a:rPr>
              <a:t>    pixels</a:t>
            </a:r>
            <a:endParaRPr lang="en-US" dirty="0">
              <a:solidFill>
                <a:schemeClr val="bg1"/>
              </a:solidFill>
              <a:latin typeface="Century Gothic" panose="020B0502020202020204" pitchFamily="34" charset="0"/>
            </a:endParaRPr>
          </a:p>
          <a:p>
            <a:r>
              <a:rPr lang="en-US" sz="2000" b="1" u="sng" dirty="0">
                <a:solidFill>
                  <a:schemeClr val="bg1"/>
                </a:solidFill>
                <a:latin typeface="Century Gothic"/>
              </a:rPr>
              <a:t>Refinement this term:</a:t>
            </a:r>
          </a:p>
          <a:p>
            <a:pPr marL="342900" indent="-342900">
              <a:buAutoNum type="arabicPeriod"/>
            </a:pPr>
            <a:r>
              <a:rPr lang="en-US" sz="2000" dirty="0">
                <a:solidFill>
                  <a:schemeClr val="bg1"/>
                </a:solidFill>
                <a:latin typeface="Century Gothic" panose="020B0502020202020204" pitchFamily="34" charset="0"/>
              </a:rPr>
              <a:t>Used a new shapefile</a:t>
            </a:r>
          </a:p>
          <a:p>
            <a:pPr marL="342900" indent="-342900">
              <a:buAutoNum type="arabicPeriod"/>
            </a:pPr>
            <a:r>
              <a:rPr lang="en-US" sz="2000" dirty="0">
                <a:solidFill>
                  <a:schemeClr val="bg1"/>
                </a:solidFill>
                <a:latin typeface="Century Gothic" panose="020B0502020202020204" pitchFamily="34" charset="0"/>
              </a:rPr>
              <a:t>Graphed relative to maximum inundation and area inundated</a:t>
            </a:r>
          </a:p>
        </p:txBody>
      </p:sp>
      <p:pic>
        <p:nvPicPr>
          <p:cNvPr id="7" name="Picture 6">
            <a:extLst>
              <a:ext uri="{FF2B5EF4-FFF2-40B4-BE49-F238E27FC236}">
                <a16:creationId xmlns:a16="http://schemas.microsoft.com/office/drawing/2014/main" id="{38E05BB0-7639-4C42-92B2-20C35E7B96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4276" y="3980980"/>
            <a:ext cx="2489672" cy="1460159"/>
          </a:xfrm>
          <a:prstGeom prst="roundRect">
            <a:avLst/>
          </a:prstGeom>
        </p:spPr>
      </p:pic>
      <p:sp>
        <p:nvSpPr>
          <p:cNvPr id="41" name="TextBox 40">
            <a:extLst>
              <a:ext uri="{FF2B5EF4-FFF2-40B4-BE49-F238E27FC236}">
                <a16:creationId xmlns:a16="http://schemas.microsoft.com/office/drawing/2014/main" id="{D859CC9E-C835-B547-AB28-3ADB263BC934}"/>
              </a:ext>
            </a:extLst>
          </p:cNvPr>
          <p:cNvSpPr txBox="1"/>
          <p:nvPr/>
        </p:nvSpPr>
        <p:spPr>
          <a:xfrm>
            <a:off x="8682126" y="5491681"/>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solidFill>
                <a:latin typeface="Century Gothic"/>
                <a:cs typeface="Calibri"/>
              </a:rPr>
              <a:t>Binary</a:t>
            </a:r>
            <a:r>
              <a:rPr lang="en-US" dirty="0">
                <a:cs typeface="Calibri"/>
              </a:rPr>
              <a:t> </a:t>
            </a:r>
            <a:endParaRPr lang="en-US" dirty="0"/>
          </a:p>
        </p:txBody>
      </p:sp>
      <p:sp>
        <p:nvSpPr>
          <p:cNvPr id="42" name="TextBox 41">
            <a:extLst>
              <a:ext uri="{FF2B5EF4-FFF2-40B4-BE49-F238E27FC236}">
                <a16:creationId xmlns:a16="http://schemas.microsoft.com/office/drawing/2014/main" id="{9672537A-DE06-8046-92CC-EA95C8CA6849}"/>
              </a:ext>
            </a:extLst>
          </p:cNvPr>
          <p:cNvSpPr txBox="1"/>
          <p:nvPr/>
        </p:nvSpPr>
        <p:spPr>
          <a:xfrm>
            <a:off x="4443186" y="1363051"/>
            <a:ext cx="2743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dirty="0">
                <a:solidFill>
                  <a:schemeClr val="bg1"/>
                </a:solidFill>
                <a:latin typeface="Century Gothic"/>
                <a:cs typeface="Calibri"/>
              </a:rPr>
              <a:t>Steps:</a:t>
            </a:r>
            <a:endParaRPr lang="en-US" sz="2000" dirty="0">
              <a:solidFill>
                <a:schemeClr val="bg1"/>
              </a:solidFill>
            </a:endParaRPr>
          </a:p>
        </p:txBody>
      </p:sp>
      <p:sp>
        <p:nvSpPr>
          <p:cNvPr id="43" name="TextBox 42">
            <a:extLst>
              <a:ext uri="{FF2B5EF4-FFF2-40B4-BE49-F238E27FC236}">
                <a16:creationId xmlns:a16="http://schemas.microsoft.com/office/drawing/2014/main" id="{C8FE6F67-0363-444A-A91B-ECB6ACCCD532}"/>
              </a:ext>
            </a:extLst>
          </p:cNvPr>
          <p:cNvSpPr txBox="1"/>
          <p:nvPr/>
        </p:nvSpPr>
        <p:spPr>
          <a:xfrm>
            <a:off x="8391704" y="1337972"/>
            <a:ext cx="2905793" cy="400110"/>
          </a:xfrm>
          <a:prstGeom prst="rect">
            <a:avLst/>
          </a:prstGeom>
          <a:noFill/>
        </p:spPr>
        <p:txBody>
          <a:bodyPr wrap="square" lIns="91440" tIns="45720" rIns="91440" bIns="45720" rtlCol="0" anchor="t">
            <a:spAutoFit/>
          </a:bodyPr>
          <a:lstStyle/>
          <a:p>
            <a:r>
              <a:rPr lang="en-US" sz="2000" b="1" u="sng" dirty="0">
                <a:solidFill>
                  <a:schemeClr val="bg1"/>
                </a:solidFill>
                <a:latin typeface="Century Gothic" panose="020B0502020202020204" pitchFamily="34" charset="0"/>
              </a:rPr>
              <a:t>Outputs:</a:t>
            </a:r>
          </a:p>
        </p:txBody>
      </p:sp>
      <p:grpSp>
        <p:nvGrpSpPr>
          <p:cNvPr id="44" name="Group 43">
            <a:extLst>
              <a:ext uri="{FF2B5EF4-FFF2-40B4-BE49-F238E27FC236}">
                <a16:creationId xmlns:a16="http://schemas.microsoft.com/office/drawing/2014/main" id="{63C09344-30D0-8542-8EB0-88B117EE9E4E}"/>
              </a:ext>
            </a:extLst>
          </p:cNvPr>
          <p:cNvGrpSpPr/>
          <p:nvPr/>
        </p:nvGrpSpPr>
        <p:grpSpPr>
          <a:xfrm>
            <a:off x="8567755" y="1855418"/>
            <a:ext cx="2743199" cy="1449242"/>
            <a:chOff x="8567755" y="2064709"/>
            <a:chExt cx="2743199" cy="1449242"/>
          </a:xfrm>
        </p:grpSpPr>
        <p:sp>
          <p:nvSpPr>
            <p:cNvPr id="45" name="TextBox 44">
              <a:extLst>
                <a:ext uri="{FF2B5EF4-FFF2-40B4-BE49-F238E27FC236}">
                  <a16:creationId xmlns:a16="http://schemas.microsoft.com/office/drawing/2014/main" id="{6377596F-3447-DE44-B396-8C8BB44EDA77}"/>
                </a:ext>
              </a:extLst>
            </p:cNvPr>
            <p:cNvSpPr txBox="1"/>
            <p:nvPr/>
          </p:nvSpPr>
          <p:spPr>
            <a:xfrm>
              <a:off x="8567755" y="314461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solidFill>
                  <a:latin typeface="Century Gothic"/>
                  <a:cs typeface="Calibri"/>
                </a:rPr>
                <a:t>Time Series</a:t>
              </a:r>
              <a:r>
                <a:rPr lang="en-US" dirty="0">
                  <a:solidFill>
                    <a:schemeClr val="bg1"/>
                  </a:solidFill>
                  <a:cs typeface="Calibri"/>
                </a:rPr>
                <a:t> </a:t>
              </a:r>
              <a:endParaRPr lang="en-US" dirty="0"/>
            </a:p>
          </p:txBody>
        </p:sp>
        <p:cxnSp>
          <p:nvCxnSpPr>
            <p:cNvPr id="46" name="Straight Connector 45">
              <a:extLst>
                <a:ext uri="{FF2B5EF4-FFF2-40B4-BE49-F238E27FC236}">
                  <a16:creationId xmlns:a16="http://schemas.microsoft.com/office/drawing/2014/main" id="{B96C2284-A084-744C-80B7-F4092F009855}"/>
                </a:ext>
              </a:extLst>
            </p:cNvPr>
            <p:cNvCxnSpPr>
              <a:cxnSpLocks/>
            </p:cNvCxnSpPr>
            <p:nvPr/>
          </p:nvCxnSpPr>
          <p:spPr>
            <a:xfrm>
              <a:off x="9220437" y="3125092"/>
              <a:ext cx="1478564" cy="0"/>
            </a:xfrm>
            <a:prstGeom prst="line">
              <a:avLst/>
            </a:prstGeom>
            <a:ln w="22225">
              <a:solidFill>
                <a:schemeClr val="bg1"/>
              </a:solidFill>
            </a:ln>
          </p:spPr>
          <p:style>
            <a:lnRef idx="3">
              <a:schemeClr val="dk1"/>
            </a:lnRef>
            <a:fillRef idx="0">
              <a:schemeClr val="dk1"/>
            </a:fillRef>
            <a:effectRef idx="2">
              <a:schemeClr val="dk1"/>
            </a:effectRef>
            <a:fontRef idx="minor">
              <a:schemeClr val="tx1"/>
            </a:fontRef>
          </p:style>
        </p:cxnSp>
        <p:cxnSp>
          <p:nvCxnSpPr>
            <p:cNvPr id="47" name="Straight Connector 46">
              <a:extLst>
                <a:ext uri="{FF2B5EF4-FFF2-40B4-BE49-F238E27FC236}">
                  <a16:creationId xmlns:a16="http://schemas.microsoft.com/office/drawing/2014/main" id="{B48FDB99-AF15-6641-9AE3-CFAB181980F9}"/>
                </a:ext>
              </a:extLst>
            </p:cNvPr>
            <p:cNvCxnSpPr>
              <a:cxnSpLocks/>
            </p:cNvCxnSpPr>
            <p:nvPr/>
          </p:nvCxnSpPr>
          <p:spPr>
            <a:xfrm>
              <a:off x="9177289" y="2355588"/>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3875D8A-F39E-7048-A81B-32ED4DE4F46E}"/>
                </a:ext>
              </a:extLst>
            </p:cNvPr>
            <p:cNvCxnSpPr>
              <a:cxnSpLocks/>
            </p:cNvCxnSpPr>
            <p:nvPr/>
          </p:nvCxnSpPr>
          <p:spPr>
            <a:xfrm>
              <a:off x="9180749" y="24984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0796CD0-5D92-AC43-AC14-15F974411C63}"/>
                </a:ext>
              </a:extLst>
            </p:cNvPr>
            <p:cNvCxnSpPr>
              <a:cxnSpLocks/>
            </p:cNvCxnSpPr>
            <p:nvPr/>
          </p:nvCxnSpPr>
          <p:spPr>
            <a:xfrm>
              <a:off x="9177574" y="26508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016DF07-A0BB-C443-BF79-5CBCE18508BF}"/>
                </a:ext>
              </a:extLst>
            </p:cNvPr>
            <p:cNvCxnSpPr>
              <a:cxnSpLocks/>
            </p:cNvCxnSpPr>
            <p:nvPr/>
          </p:nvCxnSpPr>
          <p:spPr>
            <a:xfrm>
              <a:off x="9177574" y="28032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ADF4993-6516-D146-B6AE-4A051754B171}"/>
                </a:ext>
              </a:extLst>
            </p:cNvPr>
            <p:cNvCxnSpPr>
              <a:cxnSpLocks/>
            </p:cNvCxnSpPr>
            <p:nvPr/>
          </p:nvCxnSpPr>
          <p:spPr>
            <a:xfrm>
              <a:off x="9175702" y="29556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A0C6360-EE8F-3D43-890A-31CA6BDF6D95}"/>
                </a:ext>
              </a:extLst>
            </p:cNvPr>
            <p:cNvCxnSpPr>
              <a:cxnSpLocks/>
            </p:cNvCxnSpPr>
            <p:nvPr/>
          </p:nvCxnSpPr>
          <p:spPr>
            <a:xfrm>
              <a:off x="9387124" y="3083004"/>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7717928-7C12-0949-8BD3-E7484C0C908C}"/>
                </a:ext>
              </a:extLst>
            </p:cNvPr>
            <p:cNvCxnSpPr>
              <a:cxnSpLocks/>
            </p:cNvCxnSpPr>
            <p:nvPr/>
          </p:nvCxnSpPr>
          <p:spPr>
            <a:xfrm>
              <a:off x="9568099"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EE01F13-45AA-404D-AE19-0EA5C5332587}"/>
                </a:ext>
              </a:extLst>
            </p:cNvPr>
            <p:cNvCxnSpPr>
              <a:cxnSpLocks/>
            </p:cNvCxnSpPr>
            <p:nvPr/>
          </p:nvCxnSpPr>
          <p:spPr>
            <a:xfrm>
              <a:off x="9734787"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6B25FA0-6BB9-FB4E-9C69-635330DC0DCB}"/>
                </a:ext>
              </a:extLst>
            </p:cNvPr>
            <p:cNvCxnSpPr>
              <a:cxnSpLocks/>
            </p:cNvCxnSpPr>
            <p:nvPr/>
          </p:nvCxnSpPr>
          <p:spPr>
            <a:xfrm>
              <a:off x="9889569"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4A0A3C1-B84D-C44E-A693-C6A77385324C}"/>
                </a:ext>
              </a:extLst>
            </p:cNvPr>
            <p:cNvCxnSpPr>
              <a:cxnSpLocks/>
            </p:cNvCxnSpPr>
            <p:nvPr/>
          </p:nvCxnSpPr>
          <p:spPr>
            <a:xfrm>
              <a:off x="10049112"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816439A-6B63-F446-9CCC-169F79B8FF87}"/>
                </a:ext>
              </a:extLst>
            </p:cNvPr>
            <p:cNvCxnSpPr>
              <a:cxnSpLocks/>
            </p:cNvCxnSpPr>
            <p:nvPr/>
          </p:nvCxnSpPr>
          <p:spPr>
            <a:xfrm>
              <a:off x="10203893" y="3086536"/>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17B4EF6-CA96-724B-B1B7-DA68124B3804}"/>
                </a:ext>
              </a:extLst>
            </p:cNvPr>
            <p:cNvCxnSpPr>
              <a:cxnSpLocks/>
            </p:cNvCxnSpPr>
            <p:nvPr/>
          </p:nvCxnSpPr>
          <p:spPr>
            <a:xfrm>
              <a:off x="10370580"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73F9F5D-C65C-1449-A3EA-AA99F4B89DF0}"/>
                </a:ext>
              </a:extLst>
            </p:cNvPr>
            <p:cNvCxnSpPr>
              <a:cxnSpLocks/>
            </p:cNvCxnSpPr>
            <p:nvPr/>
          </p:nvCxnSpPr>
          <p:spPr>
            <a:xfrm>
              <a:off x="10520599"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Freeform: Shape 38">
              <a:extLst>
                <a:ext uri="{FF2B5EF4-FFF2-40B4-BE49-F238E27FC236}">
                  <a16:creationId xmlns:a16="http://schemas.microsoft.com/office/drawing/2014/main" id="{7A337674-65F8-7E41-B6B5-ACAB71B8C285}"/>
                </a:ext>
              </a:extLst>
            </p:cNvPr>
            <p:cNvSpPr/>
            <p:nvPr/>
          </p:nvSpPr>
          <p:spPr>
            <a:xfrm>
              <a:off x="9241571" y="2190434"/>
              <a:ext cx="1365877" cy="915129"/>
            </a:xfrm>
            <a:custGeom>
              <a:avLst/>
              <a:gdLst>
                <a:gd name="connsiteX0" fmla="*/ 0 w 875899"/>
                <a:gd name="connsiteY0" fmla="*/ 915129 h 915129"/>
                <a:gd name="connsiteX1" fmla="*/ 269507 w 875899"/>
                <a:gd name="connsiteY1" fmla="*/ 729 h 915129"/>
                <a:gd name="connsiteX2" fmla="*/ 519764 w 875899"/>
                <a:gd name="connsiteY2" fmla="*/ 751500 h 915129"/>
                <a:gd name="connsiteX3" fmla="*/ 875899 w 875899"/>
                <a:gd name="connsiteY3" fmla="*/ 193234 h 915129"/>
              </a:gdLst>
              <a:ahLst/>
              <a:cxnLst>
                <a:cxn ang="0">
                  <a:pos x="connsiteX0" y="connsiteY0"/>
                </a:cxn>
                <a:cxn ang="0">
                  <a:pos x="connsiteX1" y="connsiteY1"/>
                </a:cxn>
                <a:cxn ang="0">
                  <a:pos x="connsiteX2" y="connsiteY2"/>
                </a:cxn>
                <a:cxn ang="0">
                  <a:pos x="connsiteX3" y="connsiteY3"/>
                </a:cxn>
              </a:cxnLst>
              <a:rect l="l" t="t" r="r" b="b"/>
              <a:pathLst>
                <a:path w="875899" h="915129">
                  <a:moveTo>
                    <a:pt x="0" y="915129"/>
                  </a:moveTo>
                  <a:cubicBezTo>
                    <a:pt x="91440" y="471564"/>
                    <a:pt x="182880" y="28000"/>
                    <a:pt x="269507" y="729"/>
                  </a:cubicBezTo>
                  <a:cubicBezTo>
                    <a:pt x="356134" y="-26543"/>
                    <a:pt x="418699" y="719416"/>
                    <a:pt x="519764" y="751500"/>
                  </a:cubicBezTo>
                  <a:cubicBezTo>
                    <a:pt x="620829" y="783584"/>
                    <a:pt x="748364" y="488409"/>
                    <a:pt x="875899" y="193234"/>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1" name="Straight Connector 60">
              <a:extLst>
                <a:ext uri="{FF2B5EF4-FFF2-40B4-BE49-F238E27FC236}">
                  <a16:creationId xmlns:a16="http://schemas.microsoft.com/office/drawing/2014/main" id="{93A5A6DF-A42F-334E-A5DB-2FA3B60517A4}"/>
                </a:ext>
              </a:extLst>
            </p:cNvPr>
            <p:cNvCxnSpPr>
              <a:cxnSpLocks/>
            </p:cNvCxnSpPr>
            <p:nvPr/>
          </p:nvCxnSpPr>
          <p:spPr>
            <a:xfrm>
              <a:off x="9178405" y="22208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640E4CE-AF20-324F-89FA-657B6FD5D104}"/>
                </a:ext>
              </a:extLst>
            </p:cNvPr>
            <p:cNvCxnSpPr>
              <a:cxnSpLocks/>
            </p:cNvCxnSpPr>
            <p:nvPr/>
          </p:nvCxnSpPr>
          <p:spPr>
            <a:xfrm flipH="1">
              <a:off x="9216579" y="2064709"/>
              <a:ext cx="7144" cy="1060381"/>
            </a:xfrm>
            <a:prstGeom prst="line">
              <a:avLst/>
            </a:prstGeom>
            <a:ln w="22225">
              <a:solidFill>
                <a:schemeClr val="bg1"/>
              </a:solidFill>
            </a:ln>
          </p:spPr>
          <p:style>
            <a:lnRef idx="3">
              <a:schemeClr val="dk1"/>
            </a:lnRef>
            <a:fillRef idx="0">
              <a:schemeClr val="dk1"/>
            </a:fillRef>
            <a:effectRef idx="2">
              <a:schemeClr val="dk1"/>
            </a:effectRef>
            <a:fontRef idx="minor">
              <a:schemeClr val="tx1"/>
            </a:fontRef>
          </p:style>
        </p:cxnSp>
      </p:grpSp>
      <p:sp>
        <p:nvSpPr>
          <p:cNvPr id="37" name="TextBox 36">
            <a:extLst>
              <a:ext uri="{FF2B5EF4-FFF2-40B4-BE49-F238E27FC236}">
                <a16:creationId xmlns:a16="http://schemas.microsoft.com/office/drawing/2014/main" id="{86FB1081-24CD-2343-908C-00F68632B78F}"/>
              </a:ext>
            </a:extLst>
          </p:cNvPr>
          <p:cNvSpPr txBox="1"/>
          <p:nvPr/>
        </p:nvSpPr>
        <p:spPr>
          <a:xfrm>
            <a:off x="7749095" y="6596390"/>
            <a:ext cx="4442905" cy="246221"/>
          </a:xfrm>
          <a:prstGeom prst="rect">
            <a:avLst/>
          </a:prstGeom>
          <a:noFill/>
        </p:spPr>
        <p:txBody>
          <a:bodyPr wrap="square" rtlCol="0">
            <a:spAutoFit/>
          </a:bodyPr>
          <a:lstStyle/>
          <a:p>
            <a:pPr algn="r"/>
            <a:r>
              <a:rPr lang="en-US" sz="1000" dirty="0">
                <a:solidFill>
                  <a:schemeClr val="tx1">
                    <a:lumMod val="75000"/>
                    <a:lumOff val="25000"/>
                  </a:schemeClr>
                </a:solidFill>
                <a:latin typeface="Century Gothic" panose="020B0502020202020204" pitchFamily="34" charset="0"/>
              </a:rPr>
              <a:t>Image </a:t>
            </a:r>
            <a:r>
              <a:rPr lang="en-US" sz="1000" dirty="0" smtClean="0">
                <a:solidFill>
                  <a:schemeClr val="tx1">
                    <a:lumMod val="75000"/>
                    <a:lumOff val="25000"/>
                  </a:schemeClr>
                </a:solidFill>
                <a:latin typeface="Century Gothic" panose="020B0502020202020204" pitchFamily="34" charset="0"/>
              </a:rPr>
              <a:t>Credit: ESA </a:t>
            </a:r>
            <a:endParaRPr lang="en-US" sz="10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980193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Single Corner Rounded 3">
            <a:extLst>
              <a:ext uri="{FF2B5EF4-FFF2-40B4-BE49-F238E27FC236}">
                <a16:creationId xmlns:a16="http://schemas.microsoft.com/office/drawing/2014/main" id="{5CF8871D-2AAD-4C1F-B419-A6E91779222D}"/>
              </a:ext>
            </a:extLst>
          </p:cNvPr>
          <p:cNvSpPr/>
          <p:nvPr/>
        </p:nvSpPr>
        <p:spPr>
          <a:xfrm>
            <a:off x="4399104" y="1297379"/>
            <a:ext cx="3008131"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TextBox 29">
            <a:extLst>
              <a:ext uri="{FF2B5EF4-FFF2-40B4-BE49-F238E27FC236}">
                <a16:creationId xmlns:a16="http://schemas.microsoft.com/office/drawing/2014/main" id="{B3AF877E-980E-4192-A13D-07A17AA133D5}"/>
              </a:ext>
            </a:extLst>
          </p:cNvPr>
          <p:cNvSpPr txBox="1"/>
          <p:nvPr/>
        </p:nvSpPr>
        <p:spPr>
          <a:xfrm>
            <a:off x="4428093" y="1694435"/>
            <a:ext cx="2830151" cy="4401205"/>
          </a:xfrm>
          <a:prstGeom prst="rect">
            <a:avLst/>
          </a:prstGeom>
          <a:noFill/>
        </p:spPr>
        <p:txBody>
          <a:bodyPr wrap="square" lIns="91440" tIns="45720" rIns="91440" bIns="45720" rtlCol="0" anchor="t">
            <a:spAutoFit/>
          </a:bodyPr>
          <a:lstStyle/>
          <a:p>
            <a:pPr marL="457200" indent="-457200">
              <a:buFont typeface="+mj-lt"/>
              <a:buAutoNum type="arabicPeriod"/>
            </a:pPr>
            <a:r>
              <a:rPr lang="en-US" sz="2000" dirty="0">
                <a:solidFill>
                  <a:schemeClr val="bg1"/>
                </a:solidFill>
                <a:latin typeface="Century Gothic"/>
              </a:rPr>
              <a:t>Filtered by near and far range </a:t>
            </a:r>
            <a:endParaRPr lang="en-US" sz="2000" dirty="0">
              <a:solidFill>
                <a:schemeClr val="bg1"/>
              </a:solidFill>
              <a:latin typeface="Century Gothic" panose="020B0502020202020204" pitchFamily="34" charset="0"/>
            </a:endParaRPr>
          </a:p>
          <a:p>
            <a:pPr marL="342900" indent="-342900">
              <a:buAutoNum type="arabicPeriod"/>
            </a:pPr>
            <a:r>
              <a:rPr lang="en-US" sz="2000" dirty="0">
                <a:solidFill>
                  <a:schemeClr val="bg1"/>
                </a:solidFill>
                <a:latin typeface="Century Gothic"/>
              </a:rPr>
              <a:t>Applied Lee filter</a:t>
            </a:r>
            <a:endParaRPr lang="en-US" sz="2000" dirty="0">
              <a:solidFill>
                <a:schemeClr val="bg1"/>
              </a:solidFill>
              <a:latin typeface="Century Gothic" panose="020B0502020202020204" pitchFamily="34" charset="0"/>
            </a:endParaRPr>
          </a:p>
          <a:p>
            <a:pPr marL="342900" indent="-342900">
              <a:buAutoNum type="arabicPeriod"/>
            </a:pPr>
            <a:r>
              <a:rPr lang="en-US" sz="2000" dirty="0">
                <a:solidFill>
                  <a:schemeClr val="bg1"/>
                </a:solidFill>
                <a:latin typeface="Century Gothic"/>
              </a:rPr>
              <a:t>Calculated percent and area inundated </a:t>
            </a:r>
            <a:endParaRPr lang="en-US" sz="2000" b="1" u="sng" dirty="0">
              <a:solidFill>
                <a:schemeClr val="bg1"/>
              </a:solidFill>
              <a:latin typeface="Century Gothic"/>
            </a:endParaRPr>
          </a:p>
          <a:p>
            <a:r>
              <a:rPr lang="en-US" sz="2000" b="1" u="sng" dirty="0">
                <a:solidFill>
                  <a:schemeClr val="bg1"/>
                </a:solidFill>
                <a:latin typeface="Century Gothic"/>
              </a:rPr>
              <a:t>Refinement this term:</a:t>
            </a:r>
          </a:p>
          <a:p>
            <a:pPr marL="342900" indent="-342900">
              <a:buAutoNum type="arabicPeriod"/>
            </a:pPr>
            <a:r>
              <a:rPr lang="en-US" sz="2000" dirty="0">
                <a:solidFill>
                  <a:schemeClr val="bg1"/>
                </a:solidFill>
                <a:latin typeface="Century Gothic"/>
              </a:rPr>
              <a:t>Used a new shapefile</a:t>
            </a:r>
          </a:p>
          <a:p>
            <a:pPr marL="342900" indent="-342900">
              <a:buAutoNum type="arabicPeriod"/>
            </a:pPr>
            <a:r>
              <a:rPr lang="en-US" sz="2000" dirty="0">
                <a:solidFill>
                  <a:schemeClr val="bg1"/>
                </a:solidFill>
                <a:latin typeface="Century Gothic"/>
              </a:rPr>
              <a:t>Refined thresholds based on range and sensor</a:t>
            </a:r>
          </a:p>
          <a:p>
            <a:pPr marL="342900" indent="-342900">
              <a:buAutoNum type="arabicPeriod"/>
            </a:pPr>
            <a:r>
              <a:rPr lang="en-US" sz="2000" dirty="0">
                <a:solidFill>
                  <a:schemeClr val="bg1"/>
                </a:solidFill>
                <a:latin typeface="Century Gothic"/>
              </a:rPr>
              <a:t>Compared trends to NDWI</a:t>
            </a:r>
          </a:p>
        </p:txBody>
      </p:sp>
      <p:sp>
        <p:nvSpPr>
          <p:cNvPr id="3" name="Rectangle: Single Corner Rounded 2">
            <a:extLst>
              <a:ext uri="{FF2B5EF4-FFF2-40B4-BE49-F238E27FC236}">
                <a16:creationId xmlns:a16="http://schemas.microsoft.com/office/drawing/2014/main" id="{DAD3EF5B-AACD-4061-87B1-D0A00A2D80E2}"/>
              </a:ext>
            </a:extLst>
          </p:cNvPr>
          <p:cNvSpPr/>
          <p:nvPr/>
        </p:nvSpPr>
        <p:spPr>
          <a:xfrm>
            <a:off x="496643" y="1297380"/>
            <a:ext cx="2952450" cy="4785230"/>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Single Corner Rounded 5">
            <a:extLst>
              <a:ext uri="{FF2B5EF4-FFF2-40B4-BE49-F238E27FC236}">
                <a16:creationId xmlns:a16="http://schemas.microsoft.com/office/drawing/2014/main" id="{AE14F820-7E4A-478B-8FB5-763E65DCA6A3}"/>
              </a:ext>
            </a:extLst>
          </p:cNvPr>
          <p:cNvSpPr/>
          <p:nvPr/>
        </p:nvSpPr>
        <p:spPr>
          <a:xfrm>
            <a:off x="8366339" y="1295158"/>
            <a:ext cx="3186759"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4">
            <a:extLst>
              <a:ext uri="{FF2B5EF4-FFF2-40B4-BE49-F238E27FC236}">
                <a16:creationId xmlns:a16="http://schemas.microsoft.com/office/drawing/2014/main" id="{6076008E-4881-4B68-B93F-B11CEAE52FD0}"/>
              </a:ext>
            </a:extLst>
          </p:cNvPr>
          <p:cNvSpPr txBox="1">
            <a:spLocks/>
          </p:cNvSpPr>
          <p:nvPr/>
        </p:nvSpPr>
        <p:spPr>
          <a:xfrm>
            <a:off x="557444" y="525431"/>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Methodology</a:t>
            </a:r>
          </a:p>
          <a:p>
            <a:r>
              <a:rPr lang="en-US" sz="2800" i="1" dirty="0">
                <a:solidFill>
                  <a:srgbClr val="54AEB2"/>
                </a:solidFill>
                <a:latin typeface="Century Gothic" panose="020F0302020204030204"/>
              </a:rPr>
              <a:t>Refinement - SAR Inundation</a:t>
            </a:r>
          </a:p>
        </p:txBody>
      </p:sp>
      <p:sp>
        <p:nvSpPr>
          <p:cNvPr id="20" name="Arrow: Right 9">
            <a:extLst>
              <a:ext uri="{FF2B5EF4-FFF2-40B4-BE49-F238E27FC236}">
                <a16:creationId xmlns:a16="http://schemas.microsoft.com/office/drawing/2014/main" id="{C581AE47-7C90-4B24-A049-E4525F1821B7}"/>
              </a:ext>
            </a:extLst>
          </p:cNvPr>
          <p:cNvSpPr/>
          <p:nvPr/>
        </p:nvSpPr>
        <p:spPr>
          <a:xfrm>
            <a:off x="7629155" y="3230680"/>
            <a:ext cx="602157" cy="394894"/>
          </a:xfrm>
          <a:prstGeom prst="rightArrow">
            <a:avLst/>
          </a:prstGeom>
          <a:solidFill>
            <a:srgbClr val="54AE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Arrow: Right 9">
            <a:extLst>
              <a:ext uri="{FF2B5EF4-FFF2-40B4-BE49-F238E27FC236}">
                <a16:creationId xmlns:a16="http://schemas.microsoft.com/office/drawing/2014/main" id="{0703FE93-1A14-4961-9C01-9E96F7F25D91}"/>
              </a:ext>
            </a:extLst>
          </p:cNvPr>
          <p:cNvSpPr/>
          <p:nvPr/>
        </p:nvSpPr>
        <p:spPr>
          <a:xfrm>
            <a:off x="3646798" y="3230680"/>
            <a:ext cx="602157" cy="394894"/>
          </a:xfrm>
          <a:prstGeom prst="rightArrow">
            <a:avLst/>
          </a:prstGeom>
          <a:solidFill>
            <a:srgbClr val="54AE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23B05059-CC8D-9045-934B-39487F3034A7}"/>
              </a:ext>
            </a:extLst>
          </p:cNvPr>
          <p:cNvSpPr txBox="1"/>
          <p:nvPr/>
        </p:nvSpPr>
        <p:spPr>
          <a:xfrm>
            <a:off x="7749095" y="6596390"/>
            <a:ext cx="4442905" cy="246221"/>
          </a:xfrm>
          <a:prstGeom prst="rect">
            <a:avLst/>
          </a:prstGeom>
          <a:noFill/>
        </p:spPr>
        <p:txBody>
          <a:bodyPr wrap="square" rtlCol="0">
            <a:spAutoFit/>
          </a:bodyPr>
          <a:lstStyle/>
          <a:p>
            <a:pPr algn="r"/>
            <a:r>
              <a:rPr lang="en-US" sz="1000" dirty="0">
                <a:solidFill>
                  <a:schemeClr val="tx1">
                    <a:lumMod val="75000"/>
                    <a:lumOff val="25000"/>
                  </a:schemeClr>
                </a:solidFill>
                <a:latin typeface="Century Gothic" panose="020B0502020202020204" pitchFamily="34" charset="0"/>
              </a:rPr>
              <a:t>Image Credit: </a:t>
            </a:r>
            <a:r>
              <a:rPr lang="en-US" sz="1000" dirty="0" smtClean="0">
                <a:solidFill>
                  <a:schemeClr val="tx1">
                    <a:lumMod val="75000"/>
                    <a:lumOff val="25000"/>
                  </a:schemeClr>
                </a:solidFill>
                <a:latin typeface="Century Gothic" panose="020B0502020202020204" pitchFamily="34" charset="0"/>
              </a:rPr>
              <a:t>ESA</a:t>
            </a:r>
            <a:endParaRPr lang="en-US" sz="1000" dirty="0">
              <a:solidFill>
                <a:schemeClr val="tx1">
                  <a:lumMod val="75000"/>
                  <a:lumOff val="25000"/>
                </a:schemeClr>
              </a:solidFill>
              <a:latin typeface="Century Gothic" panose="020B0502020202020204" pitchFamily="34" charset="0"/>
            </a:endParaRPr>
          </a:p>
        </p:txBody>
      </p:sp>
      <p:pic>
        <p:nvPicPr>
          <p:cNvPr id="10" name="Picture 9" descr="A picture containing diagram&#10;&#10;Description automatically generated">
            <a:extLst>
              <a:ext uri="{FF2B5EF4-FFF2-40B4-BE49-F238E27FC236}">
                <a16:creationId xmlns:a16="http://schemas.microsoft.com/office/drawing/2014/main" id="{E549B675-FD27-4AAE-AE3A-1F32063C10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7207" y="3968803"/>
            <a:ext cx="2313036" cy="1590212"/>
          </a:xfrm>
          <a:prstGeom prst="roundRect">
            <a:avLst/>
          </a:prstGeom>
        </p:spPr>
      </p:pic>
      <p:sp>
        <p:nvSpPr>
          <p:cNvPr id="45" name="TextBox 44">
            <a:extLst>
              <a:ext uri="{FF2B5EF4-FFF2-40B4-BE49-F238E27FC236}">
                <a16:creationId xmlns:a16="http://schemas.microsoft.com/office/drawing/2014/main" id="{B61837B7-6C38-435C-92F1-3493ED1A3AF2}"/>
              </a:ext>
            </a:extLst>
          </p:cNvPr>
          <p:cNvSpPr txBox="1"/>
          <p:nvPr/>
        </p:nvSpPr>
        <p:spPr>
          <a:xfrm>
            <a:off x="8682126" y="5556997"/>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solidFill>
                <a:latin typeface="Century Gothic"/>
                <a:cs typeface="Calibri"/>
              </a:rPr>
              <a:t>Binary</a:t>
            </a:r>
            <a:r>
              <a:rPr lang="en-US" dirty="0">
                <a:cs typeface="Calibri"/>
              </a:rPr>
              <a:t> </a:t>
            </a:r>
            <a:endParaRPr lang="en-US" dirty="0"/>
          </a:p>
        </p:txBody>
      </p:sp>
      <p:sp>
        <p:nvSpPr>
          <p:cNvPr id="46" name="Oval 45">
            <a:extLst>
              <a:ext uri="{FF2B5EF4-FFF2-40B4-BE49-F238E27FC236}">
                <a16:creationId xmlns:a16="http://schemas.microsoft.com/office/drawing/2014/main" id="{8D51DB27-7909-4048-A625-A0A94D3815D7}"/>
              </a:ext>
            </a:extLst>
          </p:cNvPr>
          <p:cNvSpPr/>
          <p:nvPr/>
        </p:nvSpPr>
        <p:spPr>
          <a:xfrm>
            <a:off x="991892" y="2605726"/>
            <a:ext cx="1920927" cy="1901649"/>
          </a:xfrm>
          <a:prstGeom prst="ellipse">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662C359E-678D-FC46-A28C-ED9C9FB7C421}"/>
              </a:ext>
            </a:extLst>
          </p:cNvPr>
          <p:cNvSpPr txBox="1"/>
          <p:nvPr/>
        </p:nvSpPr>
        <p:spPr>
          <a:xfrm>
            <a:off x="868613" y="4563854"/>
            <a:ext cx="2208509" cy="400110"/>
          </a:xfrm>
          <a:prstGeom prst="rect">
            <a:avLst/>
          </a:prstGeom>
          <a:noFill/>
        </p:spPr>
        <p:txBody>
          <a:bodyPr wrap="square" rtlCol="0">
            <a:spAutoFit/>
          </a:bodyPr>
          <a:lstStyle/>
          <a:p>
            <a:r>
              <a:rPr lang="en-US" sz="2000" dirty="0">
                <a:solidFill>
                  <a:schemeClr val="bg1"/>
                </a:solidFill>
                <a:latin typeface="Century Gothic"/>
              </a:rPr>
              <a:t>Sentinel-1 C-SAR</a:t>
            </a:r>
          </a:p>
        </p:txBody>
      </p:sp>
      <p:pic>
        <p:nvPicPr>
          <p:cNvPr id="49" name="Picture 30">
            <a:extLst>
              <a:ext uri="{FF2B5EF4-FFF2-40B4-BE49-F238E27FC236}">
                <a16:creationId xmlns:a16="http://schemas.microsoft.com/office/drawing/2014/main" id="{A4178D3F-B17F-1D4B-B92C-D13305D538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63332" y="2996482"/>
            <a:ext cx="1370011" cy="1120136"/>
          </a:xfrm>
          <a:prstGeom prst="rect">
            <a:avLst/>
          </a:prstGeom>
        </p:spPr>
      </p:pic>
      <p:sp>
        <p:nvSpPr>
          <p:cNvPr id="50" name="TextBox 49">
            <a:extLst>
              <a:ext uri="{FF2B5EF4-FFF2-40B4-BE49-F238E27FC236}">
                <a16:creationId xmlns:a16="http://schemas.microsoft.com/office/drawing/2014/main" id="{370D9AFE-240C-134F-B35B-B38228CB981E}"/>
              </a:ext>
            </a:extLst>
          </p:cNvPr>
          <p:cNvSpPr txBox="1"/>
          <p:nvPr/>
        </p:nvSpPr>
        <p:spPr>
          <a:xfrm>
            <a:off x="4443186" y="1363051"/>
            <a:ext cx="2743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dirty="0">
                <a:solidFill>
                  <a:schemeClr val="bg1"/>
                </a:solidFill>
                <a:latin typeface="Century Gothic"/>
                <a:cs typeface="Calibri"/>
              </a:rPr>
              <a:t>Steps:</a:t>
            </a:r>
            <a:endParaRPr lang="en-US" sz="2000" dirty="0">
              <a:solidFill>
                <a:schemeClr val="bg1"/>
              </a:solidFill>
            </a:endParaRPr>
          </a:p>
        </p:txBody>
      </p:sp>
      <p:sp>
        <p:nvSpPr>
          <p:cNvPr id="51" name="TextBox 50">
            <a:extLst>
              <a:ext uri="{FF2B5EF4-FFF2-40B4-BE49-F238E27FC236}">
                <a16:creationId xmlns:a16="http://schemas.microsoft.com/office/drawing/2014/main" id="{F88999B9-E9C4-7E48-A7F1-CED5A0A5A669}"/>
              </a:ext>
            </a:extLst>
          </p:cNvPr>
          <p:cNvSpPr txBox="1"/>
          <p:nvPr/>
        </p:nvSpPr>
        <p:spPr>
          <a:xfrm>
            <a:off x="8391704" y="1337972"/>
            <a:ext cx="2905793" cy="400110"/>
          </a:xfrm>
          <a:prstGeom prst="rect">
            <a:avLst/>
          </a:prstGeom>
          <a:noFill/>
        </p:spPr>
        <p:txBody>
          <a:bodyPr wrap="square" lIns="91440" tIns="45720" rIns="91440" bIns="45720" rtlCol="0" anchor="t">
            <a:spAutoFit/>
          </a:bodyPr>
          <a:lstStyle/>
          <a:p>
            <a:r>
              <a:rPr lang="en-US" sz="2000" b="1" u="sng" dirty="0">
                <a:solidFill>
                  <a:schemeClr val="bg1"/>
                </a:solidFill>
                <a:latin typeface="Century Gothic" panose="020B0502020202020204" pitchFamily="34" charset="0"/>
              </a:rPr>
              <a:t>Outputs:</a:t>
            </a:r>
          </a:p>
        </p:txBody>
      </p:sp>
      <p:grpSp>
        <p:nvGrpSpPr>
          <p:cNvPr id="52" name="Group 51">
            <a:extLst>
              <a:ext uri="{FF2B5EF4-FFF2-40B4-BE49-F238E27FC236}">
                <a16:creationId xmlns:a16="http://schemas.microsoft.com/office/drawing/2014/main" id="{970A164C-F1A0-C244-BC61-9EA092C5F520}"/>
              </a:ext>
            </a:extLst>
          </p:cNvPr>
          <p:cNvGrpSpPr/>
          <p:nvPr/>
        </p:nvGrpSpPr>
        <p:grpSpPr>
          <a:xfrm>
            <a:off x="8567755" y="1855418"/>
            <a:ext cx="2743199" cy="1449242"/>
            <a:chOff x="8567755" y="2064709"/>
            <a:chExt cx="2743199" cy="1449242"/>
          </a:xfrm>
        </p:grpSpPr>
        <p:sp>
          <p:nvSpPr>
            <p:cNvPr id="53" name="TextBox 52">
              <a:extLst>
                <a:ext uri="{FF2B5EF4-FFF2-40B4-BE49-F238E27FC236}">
                  <a16:creationId xmlns:a16="http://schemas.microsoft.com/office/drawing/2014/main" id="{D1C055D4-E9D2-3E4C-B421-1B140CF9BD25}"/>
                </a:ext>
              </a:extLst>
            </p:cNvPr>
            <p:cNvSpPr txBox="1"/>
            <p:nvPr/>
          </p:nvSpPr>
          <p:spPr>
            <a:xfrm>
              <a:off x="8567755" y="314461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solidFill>
                  <a:latin typeface="Century Gothic"/>
                  <a:cs typeface="Calibri"/>
                </a:rPr>
                <a:t>Time Series</a:t>
              </a:r>
              <a:r>
                <a:rPr lang="en-US" dirty="0">
                  <a:solidFill>
                    <a:schemeClr val="bg1"/>
                  </a:solidFill>
                  <a:cs typeface="Calibri"/>
                </a:rPr>
                <a:t> </a:t>
              </a:r>
              <a:endParaRPr lang="en-US" dirty="0"/>
            </a:p>
          </p:txBody>
        </p:sp>
        <p:cxnSp>
          <p:nvCxnSpPr>
            <p:cNvPr id="54" name="Straight Connector 53">
              <a:extLst>
                <a:ext uri="{FF2B5EF4-FFF2-40B4-BE49-F238E27FC236}">
                  <a16:creationId xmlns:a16="http://schemas.microsoft.com/office/drawing/2014/main" id="{3E4E54FC-87C2-0F4C-94DE-44F15C1DFB55}"/>
                </a:ext>
              </a:extLst>
            </p:cNvPr>
            <p:cNvCxnSpPr>
              <a:cxnSpLocks/>
            </p:cNvCxnSpPr>
            <p:nvPr/>
          </p:nvCxnSpPr>
          <p:spPr>
            <a:xfrm>
              <a:off x="9220437" y="3125092"/>
              <a:ext cx="1478564" cy="0"/>
            </a:xfrm>
            <a:prstGeom prst="line">
              <a:avLst/>
            </a:prstGeom>
            <a:ln w="22225">
              <a:solidFill>
                <a:schemeClr val="bg1"/>
              </a:solidFill>
            </a:ln>
          </p:spPr>
          <p:style>
            <a:lnRef idx="3">
              <a:schemeClr val="dk1"/>
            </a:lnRef>
            <a:fillRef idx="0">
              <a:schemeClr val="dk1"/>
            </a:fillRef>
            <a:effectRef idx="2">
              <a:schemeClr val="dk1"/>
            </a:effectRef>
            <a:fontRef idx="minor">
              <a:schemeClr val="tx1"/>
            </a:fontRef>
          </p:style>
        </p:cxnSp>
        <p:cxnSp>
          <p:nvCxnSpPr>
            <p:cNvPr id="55" name="Straight Connector 54">
              <a:extLst>
                <a:ext uri="{FF2B5EF4-FFF2-40B4-BE49-F238E27FC236}">
                  <a16:creationId xmlns:a16="http://schemas.microsoft.com/office/drawing/2014/main" id="{DA2425A4-1591-9748-B386-39EFA04C0ACC}"/>
                </a:ext>
              </a:extLst>
            </p:cNvPr>
            <p:cNvCxnSpPr>
              <a:cxnSpLocks/>
            </p:cNvCxnSpPr>
            <p:nvPr/>
          </p:nvCxnSpPr>
          <p:spPr>
            <a:xfrm>
              <a:off x="9177289" y="2355588"/>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9F1C620-E9C6-F448-BA28-F245D3FB9788}"/>
                </a:ext>
              </a:extLst>
            </p:cNvPr>
            <p:cNvCxnSpPr>
              <a:cxnSpLocks/>
            </p:cNvCxnSpPr>
            <p:nvPr/>
          </p:nvCxnSpPr>
          <p:spPr>
            <a:xfrm>
              <a:off x="9180749" y="24984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C377A46-D9FA-8E44-A4D0-A30435883AE6}"/>
                </a:ext>
              </a:extLst>
            </p:cNvPr>
            <p:cNvCxnSpPr>
              <a:cxnSpLocks/>
            </p:cNvCxnSpPr>
            <p:nvPr/>
          </p:nvCxnSpPr>
          <p:spPr>
            <a:xfrm>
              <a:off x="9177574" y="26508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1AEFAFD-4C28-8346-950A-C6C962DB503C}"/>
                </a:ext>
              </a:extLst>
            </p:cNvPr>
            <p:cNvCxnSpPr>
              <a:cxnSpLocks/>
            </p:cNvCxnSpPr>
            <p:nvPr/>
          </p:nvCxnSpPr>
          <p:spPr>
            <a:xfrm>
              <a:off x="9177574" y="28032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0D96DF9-BD77-9C4A-B3AC-FD417187E6EA}"/>
                </a:ext>
              </a:extLst>
            </p:cNvPr>
            <p:cNvCxnSpPr>
              <a:cxnSpLocks/>
            </p:cNvCxnSpPr>
            <p:nvPr/>
          </p:nvCxnSpPr>
          <p:spPr>
            <a:xfrm>
              <a:off x="9175702" y="29556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6F6E853-86CC-6D4B-B480-D38DB218AB0D}"/>
                </a:ext>
              </a:extLst>
            </p:cNvPr>
            <p:cNvCxnSpPr>
              <a:cxnSpLocks/>
            </p:cNvCxnSpPr>
            <p:nvPr/>
          </p:nvCxnSpPr>
          <p:spPr>
            <a:xfrm>
              <a:off x="9387124" y="3083004"/>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09CACBD-FC11-6549-AE8A-863127ACA082}"/>
                </a:ext>
              </a:extLst>
            </p:cNvPr>
            <p:cNvCxnSpPr>
              <a:cxnSpLocks/>
            </p:cNvCxnSpPr>
            <p:nvPr/>
          </p:nvCxnSpPr>
          <p:spPr>
            <a:xfrm>
              <a:off x="9568099"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8FD5D75-5AD0-8A4A-96ED-8431E806D646}"/>
                </a:ext>
              </a:extLst>
            </p:cNvPr>
            <p:cNvCxnSpPr>
              <a:cxnSpLocks/>
            </p:cNvCxnSpPr>
            <p:nvPr/>
          </p:nvCxnSpPr>
          <p:spPr>
            <a:xfrm>
              <a:off x="9734787"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5FE8494-40F7-B14E-B06F-1481212A66F7}"/>
                </a:ext>
              </a:extLst>
            </p:cNvPr>
            <p:cNvCxnSpPr>
              <a:cxnSpLocks/>
            </p:cNvCxnSpPr>
            <p:nvPr/>
          </p:nvCxnSpPr>
          <p:spPr>
            <a:xfrm>
              <a:off x="9889569"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2414AF6-32D7-504E-82AD-B0ECD2B8A6FA}"/>
                </a:ext>
              </a:extLst>
            </p:cNvPr>
            <p:cNvCxnSpPr>
              <a:cxnSpLocks/>
            </p:cNvCxnSpPr>
            <p:nvPr/>
          </p:nvCxnSpPr>
          <p:spPr>
            <a:xfrm>
              <a:off x="10049112"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C3A400F-508A-CA4C-87F2-66728FA61824}"/>
                </a:ext>
              </a:extLst>
            </p:cNvPr>
            <p:cNvCxnSpPr>
              <a:cxnSpLocks/>
            </p:cNvCxnSpPr>
            <p:nvPr/>
          </p:nvCxnSpPr>
          <p:spPr>
            <a:xfrm>
              <a:off x="10203893" y="3086536"/>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A1639E4-464B-4A41-89CB-4B04934588A2}"/>
                </a:ext>
              </a:extLst>
            </p:cNvPr>
            <p:cNvCxnSpPr>
              <a:cxnSpLocks/>
            </p:cNvCxnSpPr>
            <p:nvPr/>
          </p:nvCxnSpPr>
          <p:spPr>
            <a:xfrm>
              <a:off x="10370580"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529A10C-0CBB-EF42-BE19-0C28E191650C}"/>
                </a:ext>
              </a:extLst>
            </p:cNvPr>
            <p:cNvCxnSpPr>
              <a:cxnSpLocks/>
            </p:cNvCxnSpPr>
            <p:nvPr/>
          </p:nvCxnSpPr>
          <p:spPr>
            <a:xfrm>
              <a:off x="10520599"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Freeform: Shape 38">
              <a:extLst>
                <a:ext uri="{FF2B5EF4-FFF2-40B4-BE49-F238E27FC236}">
                  <a16:creationId xmlns:a16="http://schemas.microsoft.com/office/drawing/2014/main" id="{99AD9846-B36E-8F4E-8182-E77A99E17DEF}"/>
                </a:ext>
              </a:extLst>
            </p:cNvPr>
            <p:cNvSpPr/>
            <p:nvPr/>
          </p:nvSpPr>
          <p:spPr>
            <a:xfrm>
              <a:off x="9241571" y="2190434"/>
              <a:ext cx="1365877" cy="915129"/>
            </a:xfrm>
            <a:custGeom>
              <a:avLst/>
              <a:gdLst>
                <a:gd name="connsiteX0" fmla="*/ 0 w 875899"/>
                <a:gd name="connsiteY0" fmla="*/ 915129 h 915129"/>
                <a:gd name="connsiteX1" fmla="*/ 269507 w 875899"/>
                <a:gd name="connsiteY1" fmla="*/ 729 h 915129"/>
                <a:gd name="connsiteX2" fmla="*/ 519764 w 875899"/>
                <a:gd name="connsiteY2" fmla="*/ 751500 h 915129"/>
                <a:gd name="connsiteX3" fmla="*/ 875899 w 875899"/>
                <a:gd name="connsiteY3" fmla="*/ 193234 h 915129"/>
              </a:gdLst>
              <a:ahLst/>
              <a:cxnLst>
                <a:cxn ang="0">
                  <a:pos x="connsiteX0" y="connsiteY0"/>
                </a:cxn>
                <a:cxn ang="0">
                  <a:pos x="connsiteX1" y="connsiteY1"/>
                </a:cxn>
                <a:cxn ang="0">
                  <a:pos x="connsiteX2" y="connsiteY2"/>
                </a:cxn>
                <a:cxn ang="0">
                  <a:pos x="connsiteX3" y="connsiteY3"/>
                </a:cxn>
              </a:cxnLst>
              <a:rect l="l" t="t" r="r" b="b"/>
              <a:pathLst>
                <a:path w="875899" h="915129">
                  <a:moveTo>
                    <a:pt x="0" y="915129"/>
                  </a:moveTo>
                  <a:cubicBezTo>
                    <a:pt x="91440" y="471564"/>
                    <a:pt x="182880" y="28000"/>
                    <a:pt x="269507" y="729"/>
                  </a:cubicBezTo>
                  <a:cubicBezTo>
                    <a:pt x="356134" y="-26543"/>
                    <a:pt x="418699" y="719416"/>
                    <a:pt x="519764" y="751500"/>
                  </a:cubicBezTo>
                  <a:cubicBezTo>
                    <a:pt x="620829" y="783584"/>
                    <a:pt x="748364" y="488409"/>
                    <a:pt x="875899" y="193234"/>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9" name="Straight Connector 68">
              <a:extLst>
                <a:ext uri="{FF2B5EF4-FFF2-40B4-BE49-F238E27FC236}">
                  <a16:creationId xmlns:a16="http://schemas.microsoft.com/office/drawing/2014/main" id="{91046442-C158-C648-BC82-C489339E2324}"/>
                </a:ext>
              </a:extLst>
            </p:cNvPr>
            <p:cNvCxnSpPr>
              <a:cxnSpLocks/>
            </p:cNvCxnSpPr>
            <p:nvPr/>
          </p:nvCxnSpPr>
          <p:spPr>
            <a:xfrm>
              <a:off x="9178405" y="22208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B8CCB4F-3BC3-B44A-BF10-854303FA3C45}"/>
                </a:ext>
              </a:extLst>
            </p:cNvPr>
            <p:cNvCxnSpPr>
              <a:cxnSpLocks/>
            </p:cNvCxnSpPr>
            <p:nvPr/>
          </p:nvCxnSpPr>
          <p:spPr>
            <a:xfrm flipH="1">
              <a:off x="9216579" y="2064709"/>
              <a:ext cx="7144" cy="1060381"/>
            </a:xfrm>
            <a:prstGeom prst="line">
              <a:avLst/>
            </a:prstGeom>
            <a:ln w="22225">
              <a:solidFill>
                <a:schemeClr val="bg1"/>
              </a:solidFill>
            </a:ln>
          </p:spPr>
          <p:style>
            <a:lnRef idx="3">
              <a:schemeClr val="dk1"/>
            </a:lnRef>
            <a:fillRef idx="0">
              <a:schemeClr val="dk1"/>
            </a:fillRef>
            <a:effectRef idx="2">
              <a:schemeClr val="dk1"/>
            </a:effectRef>
            <a:fontRef idx="minor">
              <a:schemeClr val="tx1"/>
            </a:fontRef>
          </p:style>
        </p:cxnSp>
      </p:grpSp>
      <p:sp>
        <p:nvSpPr>
          <p:cNvPr id="37" name="TextBox 36">
            <a:extLst>
              <a:ext uri="{FF2B5EF4-FFF2-40B4-BE49-F238E27FC236}">
                <a16:creationId xmlns:a16="http://schemas.microsoft.com/office/drawing/2014/main" id="{BFA18931-734C-A34A-8ECB-09F55F31D223}"/>
              </a:ext>
            </a:extLst>
          </p:cNvPr>
          <p:cNvSpPr txBox="1"/>
          <p:nvPr/>
        </p:nvSpPr>
        <p:spPr>
          <a:xfrm>
            <a:off x="526623" y="1337972"/>
            <a:ext cx="2074920" cy="400110"/>
          </a:xfrm>
          <a:prstGeom prst="rect">
            <a:avLst/>
          </a:prstGeom>
          <a:noFill/>
        </p:spPr>
        <p:txBody>
          <a:bodyPr wrap="square" rtlCol="0">
            <a:spAutoFit/>
          </a:bodyPr>
          <a:lstStyle/>
          <a:p>
            <a:r>
              <a:rPr lang="en-US" sz="2000" b="1" u="sng" dirty="0">
                <a:solidFill>
                  <a:schemeClr val="bg1"/>
                </a:solidFill>
                <a:latin typeface="Century Gothic" panose="020B0502020202020204" pitchFamily="34" charset="0"/>
              </a:rPr>
              <a:t>Data Source:</a:t>
            </a:r>
          </a:p>
        </p:txBody>
      </p:sp>
    </p:spTree>
    <p:extLst>
      <p:ext uri="{BB962C8B-B14F-4D97-AF65-F5344CB8AC3E}">
        <p14:creationId xmlns:p14="http://schemas.microsoft.com/office/powerpoint/2010/main" val="2711286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Rounded 5">
            <a:extLst>
              <a:ext uri="{FF2B5EF4-FFF2-40B4-BE49-F238E27FC236}">
                <a16:creationId xmlns:a16="http://schemas.microsoft.com/office/drawing/2014/main" id="{AE14F820-7E4A-478B-8FB5-763E65DCA6A3}"/>
              </a:ext>
            </a:extLst>
          </p:cNvPr>
          <p:cNvSpPr/>
          <p:nvPr/>
        </p:nvSpPr>
        <p:spPr>
          <a:xfrm>
            <a:off x="8345976" y="1297379"/>
            <a:ext cx="3186759"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Rectangle: Single Corner Rounded 3">
            <a:extLst>
              <a:ext uri="{FF2B5EF4-FFF2-40B4-BE49-F238E27FC236}">
                <a16:creationId xmlns:a16="http://schemas.microsoft.com/office/drawing/2014/main" id="{5CF8871D-2AAD-4C1F-B419-A6E91779222D}"/>
              </a:ext>
            </a:extLst>
          </p:cNvPr>
          <p:cNvSpPr/>
          <p:nvPr/>
        </p:nvSpPr>
        <p:spPr>
          <a:xfrm>
            <a:off x="4399104" y="1297379"/>
            <a:ext cx="3008131"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Rectangle: Single Corner Rounded 2">
            <a:extLst>
              <a:ext uri="{FF2B5EF4-FFF2-40B4-BE49-F238E27FC236}">
                <a16:creationId xmlns:a16="http://schemas.microsoft.com/office/drawing/2014/main" id="{DAD3EF5B-AACD-4061-87B1-D0A00A2D80E2}"/>
              </a:ext>
            </a:extLst>
          </p:cNvPr>
          <p:cNvSpPr/>
          <p:nvPr/>
        </p:nvSpPr>
        <p:spPr>
          <a:xfrm>
            <a:off x="496643" y="1297380"/>
            <a:ext cx="2952450" cy="4785230"/>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u="sng" dirty="0">
              <a:solidFill>
                <a:schemeClr val="bg1"/>
              </a:solidFill>
              <a:latin typeface="Century Gothic"/>
            </a:endParaRPr>
          </a:p>
        </p:txBody>
      </p:sp>
      <p:sp>
        <p:nvSpPr>
          <p:cNvPr id="2" name="Title 4">
            <a:extLst>
              <a:ext uri="{FF2B5EF4-FFF2-40B4-BE49-F238E27FC236}">
                <a16:creationId xmlns:a16="http://schemas.microsoft.com/office/drawing/2014/main" id="{6076008E-4881-4B68-B93F-B11CEAE52FD0}"/>
              </a:ext>
            </a:extLst>
          </p:cNvPr>
          <p:cNvSpPr txBox="1">
            <a:spLocks/>
          </p:cNvSpPr>
          <p:nvPr/>
        </p:nvSpPr>
        <p:spPr>
          <a:xfrm>
            <a:off x="557444" y="525431"/>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Methodology</a:t>
            </a:r>
          </a:p>
          <a:p>
            <a:r>
              <a:rPr lang="en-US" sz="2800" i="1" dirty="0">
                <a:solidFill>
                  <a:srgbClr val="54AEB2"/>
                </a:solidFill>
                <a:latin typeface="Century Gothic" panose="020F0302020204030204"/>
              </a:rPr>
              <a:t>Refinement - Water Quality - Turbidity</a:t>
            </a:r>
          </a:p>
        </p:txBody>
      </p:sp>
      <p:sp>
        <p:nvSpPr>
          <p:cNvPr id="5" name="TextBox 4">
            <a:extLst>
              <a:ext uri="{FF2B5EF4-FFF2-40B4-BE49-F238E27FC236}">
                <a16:creationId xmlns:a16="http://schemas.microsoft.com/office/drawing/2014/main" id="{83B55909-2F35-491B-9E2A-2654E553DEA7}"/>
              </a:ext>
            </a:extLst>
          </p:cNvPr>
          <p:cNvSpPr txBox="1"/>
          <p:nvPr/>
        </p:nvSpPr>
        <p:spPr>
          <a:xfrm>
            <a:off x="4411653" y="2078988"/>
            <a:ext cx="3092732"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Century Gothic"/>
                <a:ea typeface="+mn-lt"/>
                <a:cs typeface="+mn-lt"/>
              </a:rPr>
              <a:t>1. Applied MAIN algorithm for atmospheric correction </a:t>
            </a:r>
            <a:endParaRPr lang="en-US" sz="2000" dirty="0">
              <a:solidFill>
                <a:schemeClr val="bg1"/>
              </a:solidFill>
              <a:latin typeface="Century Gothic"/>
              <a:cs typeface="Calibri" panose="020F0502020204030204"/>
            </a:endParaRPr>
          </a:p>
          <a:p>
            <a:endParaRPr lang="en-US" sz="2000" dirty="0">
              <a:solidFill>
                <a:schemeClr val="bg1"/>
              </a:solidFill>
              <a:latin typeface="Century Gothic"/>
              <a:ea typeface="+mn-lt"/>
              <a:cs typeface="+mn-lt"/>
            </a:endParaRPr>
          </a:p>
          <a:p>
            <a:r>
              <a:rPr lang="en-US" sz="2000" dirty="0">
                <a:solidFill>
                  <a:schemeClr val="bg1"/>
                </a:solidFill>
                <a:latin typeface="Century Gothic"/>
                <a:ea typeface="+mn-lt"/>
                <a:cs typeface="+mn-lt"/>
              </a:rPr>
              <a:t>2. Applied turbidity algorithm in GEE</a:t>
            </a:r>
          </a:p>
          <a:p>
            <a:endParaRPr lang="en-US" sz="2000" dirty="0">
              <a:solidFill>
                <a:schemeClr val="bg1"/>
              </a:solidFill>
              <a:latin typeface="Century Gothic"/>
              <a:ea typeface="+mn-lt"/>
              <a:cs typeface="+mn-lt"/>
            </a:endParaRPr>
          </a:p>
          <a:p>
            <a:r>
              <a:rPr lang="en-US" sz="2000" dirty="0">
                <a:solidFill>
                  <a:schemeClr val="bg1"/>
                </a:solidFill>
                <a:latin typeface="Century Gothic"/>
                <a:ea typeface="+mn-lt"/>
                <a:cs typeface="+mn-lt"/>
              </a:rPr>
              <a:t>3. Graphed average values in the interior of the estuary</a:t>
            </a:r>
            <a:endParaRPr lang="en-US" sz="2000" dirty="0">
              <a:solidFill>
                <a:schemeClr val="bg1"/>
              </a:solidFill>
              <a:latin typeface="Century Gothic"/>
            </a:endParaRPr>
          </a:p>
          <a:p>
            <a:pPr algn="l"/>
            <a:endParaRPr lang="en-US" dirty="0">
              <a:cs typeface="Calibri"/>
            </a:endParaRPr>
          </a:p>
        </p:txBody>
      </p:sp>
      <p:sp>
        <p:nvSpPr>
          <p:cNvPr id="8" name="TextBox 7">
            <a:extLst>
              <a:ext uri="{FF2B5EF4-FFF2-40B4-BE49-F238E27FC236}">
                <a16:creationId xmlns:a16="http://schemas.microsoft.com/office/drawing/2014/main" id="{9DE618EA-2D35-4423-B734-4FAB305C9CAA}"/>
              </a:ext>
            </a:extLst>
          </p:cNvPr>
          <p:cNvSpPr txBox="1"/>
          <p:nvPr/>
        </p:nvSpPr>
        <p:spPr>
          <a:xfrm>
            <a:off x="4443186" y="1363051"/>
            <a:ext cx="2743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dirty="0">
                <a:solidFill>
                  <a:schemeClr val="bg1"/>
                </a:solidFill>
                <a:latin typeface="Century Gothic"/>
                <a:cs typeface="Calibri"/>
              </a:rPr>
              <a:t>Steps:</a:t>
            </a:r>
            <a:endParaRPr lang="en-US" sz="2000" dirty="0">
              <a:solidFill>
                <a:schemeClr val="bg1"/>
              </a:solidFill>
            </a:endParaRPr>
          </a:p>
        </p:txBody>
      </p:sp>
      <p:sp>
        <p:nvSpPr>
          <p:cNvPr id="18" name="TextBox 17">
            <a:extLst>
              <a:ext uri="{FF2B5EF4-FFF2-40B4-BE49-F238E27FC236}">
                <a16:creationId xmlns:a16="http://schemas.microsoft.com/office/drawing/2014/main" id="{F16F17BB-919E-4ED0-A87D-CC19BAE9A440}"/>
              </a:ext>
            </a:extLst>
          </p:cNvPr>
          <p:cNvSpPr txBox="1"/>
          <p:nvPr/>
        </p:nvSpPr>
        <p:spPr>
          <a:xfrm>
            <a:off x="8567755" y="550442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solidFill>
                <a:latin typeface="Century Gothic"/>
                <a:cs typeface="Calibri"/>
              </a:rPr>
              <a:t>Images</a:t>
            </a:r>
            <a:r>
              <a:rPr lang="en-US" dirty="0">
                <a:cs typeface="Calibri"/>
              </a:rPr>
              <a:t> </a:t>
            </a:r>
            <a:endParaRPr lang="en-US" dirty="0"/>
          </a:p>
        </p:txBody>
      </p:sp>
      <p:pic>
        <p:nvPicPr>
          <p:cNvPr id="19" name="Picture 19" descr="Map&#10;&#10;Description automatically generated">
            <a:extLst>
              <a:ext uri="{FF2B5EF4-FFF2-40B4-BE49-F238E27FC236}">
                <a16:creationId xmlns:a16="http://schemas.microsoft.com/office/drawing/2014/main" id="{CD659A95-6905-4C00-8B45-EC1742C60D4D}"/>
              </a:ext>
            </a:extLst>
          </p:cNvPr>
          <p:cNvPicPr>
            <a:picLocks noChangeAspect="1"/>
          </p:cNvPicPr>
          <p:nvPr/>
        </p:nvPicPr>
        <p:blipFill rotWithShape="1">
          <a:blip r:embed="rId3"/>
          <a:srcRect l="37283" t="9435" r="36986" b="17468"/>
          <a:stretch/>
        </p:blipFill>
        <p:spPr>
          <a:xfrm>
            <a:off x="9085503" y="3810409"/>
            <a:ext cx="1704330" cy="1716306"/>
          </a:xfrm>
          <a:prstGeom prst="roundRect">
            <a:avLst/>
          </a:prstGeom>
        </p:spPr>
      </p:pic>
      <p:sp>
        <p:nvSpPr>
          <p:cNvPr id="20" name="Arrow: Right 9">
            <a:extLst>
              <a:ext uri="{FF2B5EF4-FFF2-40B4-BE49-F238E27FC236}">
                <a16:creationId xmlns:a16="http://schemas.microsoft.com/office/drawing/2014/main" id="{5D3F2B72-F125-4F1C-BF93-C2A2166AB08A}"/>
              </a:ext>
            </a:extLst>
          </p:cNvPr>
          <p:cNvSpPr/>
          <p:nvPr/>
        </p:nvSpPr>
        <p:spPr>
          <a:xfrm>
            <a:off x="3628655" y="3493751"/>
            <a:ext cx="602157" cy="394894"/>
          </a:xfrm>
          <a:prstGeom prst="rightArrow">
            <a:avLst/>
          </a:prstGeom>
          <a:solidFill>
            <a:srgbClr val="54AE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Arrow: Right 9">
            <a:extLst>
              <a:ext uri="{FF2B5EF4-FFF2-40B4-BE49-F238E27FC236}">
                <a16:creationId xmlns:a16="http://schemas.microsoft.com/office/drawing/2014/main" id="{35739592-DDCB-4743-84ED-FF9C59D6BE20}"/>
              </a:ext>
            </a:extLst>
          </p:cNvPr>
          <p:cNvSpPr/>
          <p:nvPr/>
        </p:nvSpPr>
        <p:spPr>
          <a:xfrm>
            <a:off x="7651327" y="3492548"/>
            <a:ext cx="602157" cy="394894"/>
          </a:xfrm>
          <a:prstGeom prst="rightArrow">
            <a:avLst/>
          </a:prstGeom>
          <a:solidFill>
            <a:srgbClr val="54AE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A92AB764-49CD-D94C-890A-64A30B787B16}"/>
              </a:ext>
            </a:extLst>
          </p:cNvPr>
          <p:cNvSpPr/>
          <p:nvPr/>
        </p:nvSpPr>
        <p:spPr>
          <a:xfrm>
            <a:off x="991892" y="2605726"/>
            <a:ext cx="1920927" cy="1901649"/>
          </a:xfrm>
          <a:prstGeom prst="ellipse">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Picture 48">
            <a:extLst>
              <a:ext uri="{FF2B5EF4-FFF2-40B4-BE49-F238E27FC236}">
                <a16:creationId xmlns:a16="http://schemas.microsoft.com/office/drawing/2014/main" id="{6F66AFF4-65B6-4846-9823-270F6ACF5E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1492" y="3067669"/>
            <a:ext cx="1435991" cy="1073342"/>
          </a:xfrm>
          <a:prstGeom prst="rect">
            <a:avLst/>
          </a:prstGeom>
        </p:spPr>
      </p:pic>
      <p:sp>
        <p:nvSpPr>
          <p:cNvPr id="50" name="TextBox 49">
            <a:extLst>
              <a:ext uri="{FF2B5EF4-FFF2-40B4-BE49-F238E27FC236}">
                <a16:creationId xmlns:a16="http://schemas.microsoft.com/office/drawing/2014/main" id="{3014CB79-7557-0840-A9E4-94D5D09334EF}"/>
              </a:ext>
            </a:extLst>
          </p:cNvPr>
          <p:cNvSpPr txBox="1"/>
          <p:nvPr/>
        </p:nvSpPr>
        <p:spPr>
          <a:xfrm>
            <a:off x="991891" y="4518950"/>
            <a:ext cx="1920927" cy="400110"/>
          </a:xfrm>
          <a:prstGeom prst="rect">
            <a:avLst/>
          </a:prstGeom>
          <a:noFill/>
        </p:spPr>
        <p:txBody>
          <a:bodyPr wrap="square" rtlCol="0">
            <a:spAutoFit/>
          </a:bodyPr>
          <a:lstStyle/>
          <a:p>
            <a:r>
              <a:rPr lang="en-US" sz="2000" dirty="0">
                <a:solidFill>
                  <a:schemeClr val="bg1"/>
                </a:solidFill>
                <a:latin typeface="Century Gothic" panose="020B0502020202020204" pitchFamily="34" charset="0"/>
              </a:rPr>
              <a:t>Sentinel-2 MSI</a:t>
            </a:r>
          </a:p>
        </p:txBody>
      </p:sp>
      <p:sp>
        <p:nvSpPr>
          <p:cNvPr id="53" name="TextBox 52">
            <a:extLst>
              <a:ext uri="{FF2B5EF4-FFF2-40B4-BE49-F238E27FC236}">
                <a16:creationId xmlns:a16="http://schemas.microsoft.com/office/drawing/2014/main" id="{705ADABB-2113-C44A-A489-4C0E23D8BA69}"/>
              </a:ext>
            </a:extLst>
          </p:cNvPr>
          <p:cNvSpPr txBox="1"/>
          <p:nvPr/>
        </p:nvSpPr>
        <p:spPr>
          <a:xfrm>
            <a:off x="8391704" y="1337972"/>
            <a:ext cx="2905793" cy="400110"/>
          </a:xfrm>
          <a:prstGeom prst="rect">
            <a:avLst/>
          </a:prstGeom>
          <a:noFill/>
        </p:spPr>
        <p:txBody>
          <a:bodyPr wrap="square" lIns="91440" tIns="45720" rIns="91440" bIns="45720" rtlCol="0" anchor="t">
            <a:spAutoFit/>
          </a:bodyPr>
          <a:lstStyle/>
          <a:p>
            <a:r>
              <a:rPr lang="en-US" sz="2000" b="1" u="sng" dirty="0">
                <a:solidFill>
                  <a:schemeClr val="bg1"/>
                </a:solidFill>
                <a:latin typeface="Century Gothic" panose="020B0502020202020204" pitchFamily="34" charset="0"/>
              </a:rPr>
              <a:t>Outputs:</a:t>
            </a:r>
          </a:p>
        </p:txBody>
      </p:sp>
      <p:grpSp>
        <p:nvGrpSpPr>
          <p:cNvPr id="54" name="Group 53">
            <a:extLst>
              <a:ext uri="{FF2B5EF4-FFF2-40B4-BE49-F238E27FC236}">
                <a16:creationId xmlns:a16="http://schemas.microsoft.com/office/drawing/2014/main" id="{F520A2C8-4D0A-F344-A48B-11CE7BA19683}"/>
              </a:ext>
            </a:extLst>
          </p:cNvPr>
          <p:cNvGrpSpPr/>
          <p:nvPr/>
        </p:nvGrpSpPr>
        <p:grpSpPr>
          <a:xfrm>
            <a:off x="8567755" y="1855418"/>
            <a:ext cx="2743199" cy="1449242"/>
            <a:chOff x="8567755" y="2064709"/>
            <a:chExt cx="2743199" cy="1449242"/>
          </a:xfrm>
        </p:grpSpPr>
        <p:sp>
          <p:nvSpPr>
            <p:cNvPr id="55" name="TextBox 54">
              <a:extLst>
                <a:ext uri="{FF2B5EF4-FFF2-40B4-BE49-F238E27FC236}">
                  <a16:creationId xmlns:a16="http://schemas.microsoft.com/office/drawing/2014/main" id="{1F39289D-289E-E54B-AFC4-305A1E211BA6}"/>
                </a:ext>
              </a:extLst>
            </p:cNvPr>
            <p:cNvSpPr txBox="1"/>
            <p:nvPr/>
          </p:nvSpPr>
          <p:spPr>
            <a:xfrm>
              <a:off x="8567755" y="314461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solidFill>
                  <a:latin typeface="Century Gothic"/>
                  <a:cs typeface="Calibri"/>
                </a:rPr>
                <a:t>Time Series</a:t>
              </a:r>
              <a:r>
                <a:rPr lang="en-US" dirty="0">
                  <a:solidFill>
                    <a:schemeClr val="bg1"/>
                  </a:solidFill>
                  <a:cs typeface="Calibri"/>
                </a:rPr>
                <a:t> </a:t>
              </a:r>
              <a:endParaRPr lang="en-US" dirty="0"/>
            </a:p>
          </p:txBody>
        </p:sp>
        <p:cxnSp>
          <p:nvCxnSpPr>
            <p:cNvPr id="56" name="Straight Connector 55">
              <a:extLst>
                <a:ext uri="{FF2B5EF4-FFF2-40B4-BE49-F238E27FC236}">
                  <a16:creationId xmlns:a16="http://schemas.microsoft.com/office/drawing/2014/main" id="{DB71B5BF-7172-534F-9AB0-EC5BB6DDBF53}"/>
                </a:ext>
              </a:extLst>
            </p:cNvPr>
            <p:cNvCxnSpPr>
              <a:cxnSpLocks/>
            </p:cNvCxnSpPr>
            <p:nvPr/>
          </p:nvCxnSpPr>
          <p:spPr>
            <a:xfrm>
              <a:off x="9220437" y="3125092"/>
              <a:ext cx="1478564" cy="0"/>
            </a:xfrm>
            <a:prstGeom prst="line">
              <a:avLst/>
            </a:prstGeom>
            <a:ln w="22225">
              <a:solidFill>
                <a:schemeClr val="bg1"/>
              </a:solidFill>
            </a:ln>
          </p:spPr>
          <p:style>
            <a:lnRef idx="3">
              <a:schemeClr val="dk1"/>
            </a:lnRef>
            <a:fillRef idx="0">
              <a:schemeClr val="dk1"/>
            </a:fillRef>
            <a:effectRef idx="2">
              <a:schemeClr val="dk1"/>
            </a:effectRef>
            <a:fontRef idx="minor">
              <a:schemeClr val="tx1"/>
            </a:fontRef>
          </p:style>
        </p:cxnSp>
        <p:cxnSp>
          <p:nvCxnSpPr>
            <p:cNvPr id="57" name="Straight Connector 56">
              <a:extLst>
                <a:ext uri="{FF2B5EF4-FFF2-40B4-BE49-F238E27FC236}">
                  <a16:creationId xmlns:a16="http://schemas.microsoft.com/office/drawing/2014/main" id="{EADA557B-3A60-B041-A7BD-F86A3B9FCA06}"/>
                </a:ext>
              </a:extLst>
            </p:cNvPr>
            <p:cNvCxnSpPr>
              <a:cxnSpLocks/>
            </p:cNvCxnSpPr>
            <p:nvPr/>
          </p:nvCxnSpPr>
          <p:spPr>
            <a:xfrm>
              <a:off x="9177289" y="2355588"/>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10A8A05-8F9D-444E-9305-3E8B61D247FD}"/>
                </a:ext>
              </a:extLst>
            </p:cNvPr>
            <p:cNvCxnSpPr>
              <a:cxnSpLocks/>
            </p:cNvCxnSpPr>
            <p:nvPr/>
          </p:nvCxnSpPr>
          <p:spPr>
            <a:xfrm>
              <a:off x="9180749" y="24984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11B4F2A-F427-F440-9AC8-0DFAF3767634}"/>
                </a:ext>
              </a:extLst>
            </p:cNvPr>
            <p:cNvCxnSpPr>
              <a:cxnSpLocks/>
            </p:cNvCxnSpPr>
            <p:nvPr/>
          </p:nvCxnSpPr>
          <p:spPr>
            <a:xfrm>
              <a:off x="9177574" y="26508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CD9BA07-DAAD-684B-B42F-EE8B6836B428}"/>
                </a:ext>
              </a:extLst>
            </p:cNvPr>
            <p:cNvCxnSpPr>
              <a:cxnSpLocks/>
            </p:cNvCxnSpPr>
            <p:nvPr/>
          </p:nvCxnSpPr>
          <p:spPr>
            <a:xfrm>
              <a:off x="9177574" y="28032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3B52924-D96D-BA47-B4D2-4A9A9175BBBA}"/>
                </a:ext>
              </a:extLst>
            </p:cNvPr>
            <p:cNvCxnSpPr>
              <a:cxnSpLocks/>
            </p:cNvCxnSpPr>
            <p:nvPr/>
          </p:nvCxnSpPr>
          <p:spPr>
            <a:xfrm>
              <a:off x="9175702" y="29556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50F32F2-EC60-2645-B246-72B7EDE792BC}"/>
                </a:ext>
              </a:extLst>
            </p:cNvPr>
            <p:cNvCxnSpPr>
              <a:cxnSpLocks/>
            </p:cNvCxnSpPr>
            <p:nvPr/>
          </p:nvCxnSpPr>
          <p:spPr>
            <a:xfrm>
              <a:off x="9387124" y="3083004"/>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8DDC4E2-3187-914D-9B8C-594C4378F9B3}"/>
                </a:ext>
              </a:extLst>
            </p:cNvPr>
            <p:cNvCxnSpPr>
              <a:cxnSpLocks/>
            </p:cNvCxnSpPr>
            <p:nvPr/>
          </p:nvCxnSpPr>
          <p:spPr>
            <a:xfrm>
              <a:off x="9568099"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B712825-2709-5842-95C6-FC81D9B7DE5B}"/>
                </a:ext>
              </a:extLst>
            </p:cNvPr>
            <p:cNvCxnSpPr>
              <a:cxnSpLocks/>
            </p:cNvCxnSpPr>
            <p:nvPr/>
          </p:nvCxnSpPr>
          <p:spPr>
            <a:xfrm>
              <a:off x="9734787"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69DC514-E86B-ED49-BAFE-29697958E98D}"/>
                </a:ext>
              </a:extLst>
            </p:cNvPr>
            <p:cNvCxnSpPr>
              <a:cxnSpLocks/>
            </p:cNvCxnSpPr>
            <p:nvPr/>
          </p:nvCxnSpPr>
          <p:spPr>
            <a:xfrm>
              <a:off x="9889569"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194C190-FE26-AF4A-AD7A-4C5E2F25D003}"/>
                </a:ext>
              </a:extLst>
            </p:cNvPr>
            <p:cNvCxnSpPr>
              <a:cxnSpLocks/>
            </p:cNvCxnSpPr>
            <p:nvPr/>
          </p:nvCxnSpPr>
          <p:spPr>
            <a:xfrm>
              <a:off x="10049112"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B8AE870-28B7-064B-B7F2-D3BA37ACAC44}"/>
                </a:ext>
              </a:extLst>
            </p:cNvPr>
            <p:cNvCxnSpPr>
              <a:cxnSpLocks/>
            </p:cNvCxnSpPr>
            <p:nvPr/>
          </p:nvCxnSpPr>
          <p:spPr>
            <a:xfrm>
              <a:off x="10203893" y="3086536"/>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8EAEEBC-66AC-9B47-9676-3EE310F1B429}"/>
                </a:ext>
              </a:extLst>
            </p:cNvPr>
            <p:cNvCxnSpPr>
              <a:cxnSpLocks/>
            </p:cNvCxnSpPr>
            <p:nvPr/>
          </p:nvCxnSpPr>
          <p:spPr>
            <a:xfrm>
              <a:off x="10370580"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385FA5B-993A-C945-BF77-93C7F1169E80}"/>
                </a:ext>
              </a:extLst>
            </p:cNvPr>
            <p:cNvCxnSpPr>
              <a:cxnSpLocks/>
            </p:cNvCxnSpPr>
            <p:nvPr/>
          </p:nvCxnSpPr>
          <p:spPr>
            <a:xfrm>
              <a:off x="10520599"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Freeform: Shape 38">
              <a:extLst>
                <a:ext uri="{FF2B5EF4-FFF2-40B4-BE49-F238E27FC236}">
                  <a16:creationId xmlns:a16="http://schemas.microsoft.com/office/drawing/2014/main" id="{A4128394-1899-DB41-BCB4-098C118603C3}"/>
                </a:ext>
              </a:extLst>
            </p:cNvPr>
            <p:cNvSpPr/>
            <p:nvPr/>
          </p:nvSpPr>
          <p:spPr>
            <a:xfrm>
              <a:off x="9241571" y="2190434"/>
              <a:ext cx="1365877" cy="915129"/>
            </a:xfrm>
            <a:custGeom>
              <a:avLst/>
              <a:gdLst>
                <a:gd name="connsiteX0" fmla="*/ 0 w 875899"/>
                <a:gd name="connsiteY0" fmla="*/ 915129 h 915129"/>
                <a:gd name="connsiteX1" fmla="*/ 269507 w 875899"/>
                <a:gd name="connsiteY1" fmla="*/ 729 h 915129"/>
                <a:gd name="connsiteX2" fmla="*/ 519764 w 875899"/>
                <a:gd name="connsiteY2" fmla="*/ 751500 h 915129"/>
                <a:gd name="connsiteX3" fmla="*/ 875899 w 875899"/>
                <a:gd name="connsiteY3" fmla="*/ 193234 h 915129"/>
              </a:gdLst>
              <a:ahLst/>
              <a:cxnLst>
                <a:cxn ang="0">
                  <a:pos x="connsiteX0" y="connsiteY0"/>
                </a:cxn>
                <a:cxn ang="0">
                  <a:pos x="connsiteX1" y="connsiteY1"/>
                </a:cxn>
                <a:cxn ang="0">
                  <a:pos x="connsiteX2" y="connsiteY2"/>
                </a:cxn>
                <a:cxn ang="0">
                  <a:pos x="connsiteX3" y="connsiteY3"/>
                </a:cxn>
              </a:cxnLst>
              <a:rect l="l" t="t" r="r" b="b"/>
              <a:pathLst>
                <a:path w="875899" h="915129">
                  <a:moveTo>
                    <a:pt x="0" y="915129"/>
                  </a:moveTo>
                  <a:cubicBezTo>
                    <a:pt x="91440" y="471564"/>
                    <a:pt x="182880" y="28000"/>
                    <a:pt x="269507" y="729"/>
                  </a:cubicBezTo>
                  <a:cubicBezTo>
                    <a:pt x="356134" y="-26543"/>
                    <a:pt x="418699" y="719416"/>
                    <a:pt x="519764" y="751500"/>
                  </a:cubicBezTo>
                  <a:cubicBezTo>
                    <a:pt x="620829" y="783584"/>
                    <a:pt x="748364" y="488409"/>
                    <a:pt x="875899" y="193234"/>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1" name="Straight Connector 70">
              <a:extLst>
                <a:ext uri="{FF2B5EF4-FFF2-40B4-BE49-F238E27FC236}">
                  <a16:creationId xmlns:a16="http://schemas.microsoft.com/office/drawing/2014/main" id="{D96E5112-D304-CE4A-A0AD-384242C7F331}"/>
                </a:ext>
              </a:extLst>
            </p:cNvPr>
            <p:cNvCxnSpPr>
              <a:cxnSpLocks/>
            </p:cNvCxnSpPr>
            <p:nvPr/>
          </p:nvCxnSpPr>
          <p:spPr>
            <a:xfrm>
              <a:off x="9178405" y="22208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CA2F883-FC7D-8348-9F0D-2F54A20E6346}"/>
                </a:ext>
              </a:extLst>
            </p:cNvPr>
            <p:cNvCxnSpPr>
              <a:cxnSpLocks/>
            </p:cNvCxnSpPr>
            <p:nvPr/>
          </p:nvCxnSpPr>
          <p:spPr>
            <a:xfrm flipH="1">
              <a:off x="9216579" y="2064709"/>
              <a:ext cx="7144" cy="1060381"/>
            </a:xfrm>
            <a:prstGeom prst="line">
              <a:avLst/>
            </a:prstGeom>
            <a:ln w="22225">
              <a:solidFill>
                <a:schemeClr val="bg1"/>
              </a:solidFill>
            </a:ln>
          </p:spPr>
          <p:style>
            <a:lnRef idx="3">
              <a:schemeClr val="dk1"/>
            </a:lnRef>
            <a:fillRef idx="0">
              <a:schemeClr val="dk1"/>
            </a:fillRef>
            <a:effectRef idx="2">
              <a:schemeClr val="dk1"/>
            </a:effectRef>
            <a:fontRef idx="minor">
              <a:schemeClr val="tx1"/>
            </a:fontRef>
          </p:style>
        </p:cxnSp>
      </p:grpSp>
      <p:sp>
        <p:nvSpPr>
          <p:cNvPr id="37" name="TextBox 36">
            <a:extLst>
              <a:ext uri="{FF2B5EF4-FFF2-40B4-BE49-F238E27FC236}">
                <a16:creationId xmlns:a16="http://schemas.microsoft.com/office/drawing/2014/main" id="{94FF1B50-45A2-7949-97AE-5D729D48A6AF}"/>
              </a:ext>
            </a:extLst>
          </p:cNvPr>
          <p:cNvSpPr txBox="1"/>
          <p:nvPr/>
        </p:nvSpPr>
        <p:spPr>
          <a:xfrm>
            <a:off x="526623" y="1337972"/>
            <a:ext cx="2074920" cy="400110"/>
          </a:xfrm>
          <a:prstGeom prst="rect">
            <a:avLst/>
          </a:prstGeom>
          <a:noFill/>
        </p:spPr>
        <p:txBody>
          <a:bodyPr wrap="square" rtlCol="0">
            <a:spAutoFit/>
          </a:bodyPr>
          <a:lstStyle/>
          <a:p>
            <a:r>
              <a:rPr lang="en-US" sz="2000" b="1" u="sng" dirty="0">
                <a:solidFill>
                  <a:schemeClr val="bg1"/>
                </a:solidFill>
                <a:latin typeface="Century Gothic" panose="020B0502020202020204" pitchFamily="34" charset="0"/>
              </a:rPr>
              <a:t>Data Source:</a:t>
            </a:r>
          </a:p>
        </p:txBody>
      </p:sp>
      <p:sp>
        <p:nvSpPr>
          <p:cNvPr id="38" name="TextBox 37">
            <a:extLst>
              <a:ext uri="{FF2B5EF4-FFF2-40B4-BE49-F238E27FC236}">
                <a16:creationId xmlns:a16="http://schemas.microsoft.com/office/drawing/2014/main" id="{86FB1081-24CD-2343-908C-00F68632B78F}"/>
              </a:ext>
            </a:extLst>
          </p:cNvPr>
          <p:cNvSpPr txBox="1"/>
          <p:nvPr/>
        </p:nvSpPr>
        <p:spPr>
          <a:xfrm>
            <a:off x="7749095" y="6596390"/>
            <a:ext cx="4442905" cy="246221"/>
          </a:xfrm>
          <a:prstGeom prst="rect">
            <a:avLst/>
          </a:prstGeom>
          <a:noFill/>
        </p:spPr>
        <p:txBody>
          <a:bodyPr wrap="square" rtlCol="0">
            <a:spAutoFit/>
          </a:bodyPr>
          <a:lstStyle/>
          <a:p>
            <a:pPr algn="r"/>
            <a:r>
              <a:rPr lang="en-US" sz="1000" dirty="0">
                <a:solidFill>
                  <a:schemeClr val="tx1">
                    <a:lumMod val="75000"/>
                    <a:lumOff val="25000"/>
                  </a:schemeClr>
                </a:solidFill>
                <a:latin typeface="Century Gothic" panose="020B0502020202020204" pitchFamily="34" charset="0"/>
              </a:rPr>
              <a:t>Image </a:t>
            </a:r>
            <a:r>
              <a:rPr lang="en-US" sz="1000" dirty="0" smtClean="0">
                <a:solidFill>
                  <a:schemeClr val="tx1">
                    <a:lumMod val="75000"/>
                    <a:lumOff val="25000"/>
                  </a:schemeClr>
                </a:solidFill>
                <a:latin typeface="Century Gothic" panose="020B0502020202020204" pitchFamily="34" charset="0"/>
              </a:rPr>
              <a:t>Credit: ESA </a:t>
            </a:r>
            <a:endParaRPr lang="en-US" sz="10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639293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Rounded 5">
            <a:extLst>
              <a:ext uri="{FF2B5EF4-FFF2-40B4-BE49-F238E27FC236}">
                <a16:creationId xmlns:a16="http://schemas.microsoft.com/office/drawing/2014/main" id="{AE14F820-7E4A-478B-8FB5-763E65DCA6A3}"/>
              </a:ext>
            </a:extLst>
          </p:cNvPr>
          <p:cNvSpPr/>
          <p:nvPr/>
        </p:nvSpPr>
        <p:spPr>
          <a:xfrm>
            <a:off x="8345976" y="1297379"/>
            <a:ext cx="3186759"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Rectangle: Single Corner Rounded 3">
            <a:extLst>
              <a:ext uri="{FF2B5EF4-FFF2-40B4-BE49-F238E27FC236}">
                <a16:creationId xmlns:a16="http://schemas.microsoft.com/office/drawing/2014/main" id="{5CF8871D-2AAD-4C1F-B419-A6E91779222D}"/>
              </a:ext>
            </a:extLst>
          </p:cNvPr>
          <p:cNvSpPr/>
          <p:nvPr/>
        </p:nvSpPr>
        <p:spPr>
          <a:xfrm>
            <a:off x="4399104" y="1297379"/>
            <a:ext cx="3008131"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bg1"/>
              </a:solidFill>
            </a:endParaRPr>
          </a:p>
        </p:txBody>
      </p:sp>
      <p:sp>
        <p:nvSpPr>
          <p:cNvPr id="3" name="Rectangle: Single Corner Rounded 2">
            <a:extLst>
              <a:ext uri="{FF2B5EF4-FFF2-40B4-BE49-F238E27FC236}">
                <a16:creationId xmlns:a16="http://schemas.microsoft.com/office/drawing/2014/main" id="{DAD3EF5B-AACD-4061-87B1-D0A00A2D80E2}"/>
              </a:ext>
            </a:extLst>
          </p:cNvPr>
          <p:cNvSpPr/>
          <p:nvPr/>
        </p:nvSpPr>
        <p:spPr>
          <a:xfrm>
            <a:off x="496643" y="1297380"/>
            <a:ext cx="2952450" cy="4785230"/>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4">
            <a:extLst>
              <a:ext uri="{FF2B5EF4-FFF2-40B4-BE49-F238E27FC236}">
                <a16:creationId xmlns:a16="http://schemas.microsoft.com/office/drawing/2014/main" id="{6076008E-4881-4B68-B93F-B11CEAE52FD0}"/>
              </a:ext>
            </a:extLst>
          </p:cNvPr>
          <p:cNvSpPr txBox="1">
            <a:spLocks/>
          </p:cNvSpPr>
          <p:nvPr/>
        </p:nvSpPr>
        <p:spPr>
          <a:xfrm>
            <a:off x="557444" y="525431"/>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Methodology</a:t>
            </a:r>
          </a:p>
          <a:p>
            <a:r>
              <a:rPr lang="en-US" sz="2800" i="1" dirty="0">
                <a:solidFill>
                  <a:srgbClr val="54AEB2"/>
                </a:solidFill>
                <a:latin typeface="Century Gothic" panose="020F0302020204030204"/>
              </a:rPr>
              <a:t>Refinement - Water Quality - Temperature </a:t>
            </a:r>
          </a:p>
        </p:txBody>
      </p:sp>
      <p:sp>
        <p:nvSpPr>
          <p:cNvPr id="12" name="Arrow: Right 9">
            <a:extLst>
              <a:ext uri="{FF2B5EF4-FFF2-40B4-BE49-F238E27FC236}">
                <a16:creationId xmlns:a16="http://schemas.microsoft.com/office/drawing/2014/main" id="{9D4794EE-D67F-4545-A56F-BC05DCC8E381}"/>
              </a:ext>
            </a:extLst>
          </p:cNvPr>
          <p:cNvSpPr/>
          <p:nvPr/>
        </p:nvSpPr>
        <p:spPr>
          <a:xfrm>
            <a:off x="3628655" y="3493751"/>
            <a:ext cx="602157" cy="394894"/>
          </a:xfrm>
          <a:prstGeom prst="rightArrow">
            <a:avLst/>
          </a:prstGeom>
          <a:solidFill>
            <a:srgbClr val="54AE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Arrow: Right 9">
            <a:extLst>
              <a:ext uri="{FF2B5EF4-FFF2-40B4-BE49-F238E27FC236}">
                <a16:creationId xmlns:a16="http://schemas.microsoft.com/office/drawing/2014/main" id="{AC15EDE5-5C9F-4354-BD1E-597829630BAE}"/>
              </a:ext>
            </a:extLst>
          </p:cNvPr>
          <p:cNvSpPr/>
          <p:nvPr/>
        </p:nvSpPr>
        <p:spPr>
          <a:xfrm>
            <a:off x="7641855" y="3493751"/>
            <a:ext cx="602157" cy="394894"/>
          </a:xfrm>
          <a:prstGeom prst="rightArrow">
            <a:avLst/>
          </a:prstGeom>
          <a:solidFill>
            <a:srgbClr val="54AE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E70F951-FAD1-447B-A18D-A4EA24743EEC}"/>
              </a:ext>
            </a:extLst>
          </p:cNvPr>
          <p:cNvSpPr txBox="1"/>
          <p:nvPr/>
        </p:nvSpPr>
        <p:spPr>
          <a:xfrm>
            <a:off x="9325126" y="5509124"/>
            <a:ext cx="1267900" cy="369332"/>
          </a:xfrm>
          <a:prstGeom prst="rect">
            <a:avLst/>
          </a:prstGeom>
          <a:noFill/>
        </p:spPr>
        <p:txBody>
          <a:bodyPr wrap="square" lIns="91440" tIns="45720" rIns="91440" bIns="45720" rtlCol="0" anchor="t">
            <a:spAutoFit/>
          </a:bodyPr>
          <a:lstStyle/>
          <a:p>
            <a:pPr algn="ctr"/>
            <a:r>
              <a:rPr lang="en-US" dirty="0">
                <a:solidFill>
                  <a:schemeClr val="bg1"/>
                </a:solidFill>
                <a:latin typeface="Century Gothic"/>
                <a:cs typeface="Calibri"/>
              </a:rPr>
              <a:t>Images</a:t>
            </a:r>
            <a:endParaRPr lang="en-US" dirty="0">
              <a:cs typeface="Calibri" panose="020F0502020204030204"/>
            </a:endParaRPr>
          </a:p>
        </p:txBody>
      </p:sp>
      <p:sp>
        <p:nvSpPr>
          <p:cNvPr id="20" name="TextBox 19">
            <a:extLst>
              <a:ext uri="{FF2B5EF4-FFF2-40B4-BE49-F238E27FC236}">
                <a16:creationId xmlns:a16="http://schemas.microsoft.com/office/drawing/2014/main" id="{C0CDF3CE-5D5B-4E73-963F-838C14923F64}"/>
              </a:ext>
            </a:extLst>
          </p:cNvPr>
          <p:cNvSpPr txBox="1"/>
          <p:nvPr/>
        </p:nvSpPr>
        <p:spPr>
          <a:xfrm>
            <a:off x="4552279" y="2337811"/>
            <a:ext cx="2854956"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Century Gothic"/>
                <a:ea typeface="+mn-lt"/>
                <a:cs typeface="+mn-lt"/>
              </a:rPr>
              <a:t>1. Converted sea surface temperature (SST) from Kelvin to Celsius</a:t>
            </a:r>
          </a:p>
          <a:p>
            <a:pPr marL="342900" indent="-342900">
              <a:buAutoNum type="arabicPeriod"/>
            </a:pPr>
            <a:endParaRPr lang="en-US" sz="2000" dirty="0">
              <a:solidFill>
                <a:schemeClr val="bg1"/>
              </a:solidFill>
              <a:latin typeface="Century Gothic"/>
              <a:ea typeface="+mn-lt"/>
              <a:cs typeface="+mn-lt"/>
            </a:endParaRPr>
          </a:p>
          <a:p>
            <a:pPr marL="342900" indent="-342900">
              <a:buAutoNum type="arabicPeriod"/>
            </a:pPr>
            <a:endParaRPr lang="en-US" sz="2000" dirty="0">
              <a:solidFill>
                <a:schemeClr val="bg1"/>
              </a:solidFill>
              <a:latin typeface="Century Gothic"/>
              <a:ea typeface="+mn-lt"/>
              <a:cs typeface="+mn-lt"/>
            </a:endParaRPr>
          </a:p>
          <a:p>
            <a:pPr marL="342900" indent="-342900">
              <a:buAutoNum type="arabicPeriod"/>
            </a:pPr>
            <a:endParaRPr lang="en-US" sz="2000" dirty="0">
              <a:solidFill>
                <a:schemeClr val="bg1"/>
              </a:solidFill>
              <a:latin typeface="Century Gothic"/>
              <a:ea typeface="+mn-lt"/>
              <a:cs typeface="+mn-lt"/>
            </a:endParaRPr>
          </a:p>
          <a:p>
            <a:r>
              <a:rPr lang="en-US" sz="2000" dirty="0">
                <a:solidFill>
                  <a:schemeClr val="bg1"/>
                </a:solidFill>
                <a:latin typeface="Century Gothic"/>
                <a:ea typeface="+mn-lt"/>
                <a:cs typeface="+mn-lt"/>
              </a:rPr>
              <a:t>2. Graphed average values in the interior of the estuary</a:t>
            </a:r>
            <a:endParaRPr lang="en-US" sz="2000" dirty="0">
              <a:solidFill>
                <a:schemeClr val="bg1"/>
              </a:solidFill>
              <a:latin typeface="Century Gothic"/>
            </a:endParaRPr>
          </a:p>
        </p:txBody>
      </p:sp>
      <p:pic>
        <p:nvPicPr>
          <p:cNvPr id="8" name="Picture 13" descr="Map&#10;&#10;Description automatically generated">
            <a:extLst>
              <a:ext uri="{FF2B5EF4-FFF2-40B4-BE49-F238E27FC236}">
                <a16:creationId xmlns:a16="http://schemas.microsoft.com/office/drawing/2014/main" id="{1853A41F-3B1A-49B2-A906-5DAAE4D0BE2C}"/>
              </a:ext>
            </a:extLst>
          </p:cNvPr>
          <p:cNvPicPr>
            <a:picLocks noChangeAspect="1"/>
          </p:cNvPicPr>
          <p:nvPr/>
        </p:nvPicPr>
        <p:blipFill rotWithShape="1">
          <a:blip r:embed="rId3"/>
          <a:srcRect l="2865" t="2443" b="1358"/>
          <a:stretch/>
        </p:blipFill>
        <p:spPr>
          <a:xfrm>
            <a:off x="9047633" y="3859615"/>
            <a:ext cx="1783443" cy="1701006"/>
          </a:xfrm>
          <a:prstGeom prst="roundRect">
            <a:avLst/>
          </a:prstGeom>
        </p:spPr>
      </p:pic>
      <p:sp>
        <p:nvSpPr>
          <p:cNvPr id="41" name="TextBox 40">
            <a:extLst>
              <a:ext uri="{FF2B5EF4-FFF2-40B4-BE49-F238E27FC236}">
                <a16:creationId xmlns:a16="http://schemas.microsoft.com/office/drawing/2014/main" id="{6AD6E6AE-8DB0-0F46-B4AA-06C2982C5B51}"/>
              </a:ext>
            </a:extLst>
          </p:cNvPr>
          <p:cNvSpPr txBox="1"/>
          <p:nvPr/>
        </p:nvSpPr>
        <p:spPr>
          <a:xfrm>
            <a:off x="7749095" y="6596390"/>
            <a:ext cx="4442905" cy="246221"/>
          </a:xfrm>
          <a:prstGeom prst="rect">
            <a:avLst/>
          </a:prstGeom>
          <a:noFill/>
        </p:spPr>
        <p:txBody>
          <a:bodyPr wrap="square" rtlCol="0">
            <a:spAutoFit/>
          </a:bodyPr>
          <a:lstStyle/>
          <a:p>
            <a:pPr algn="r"/>
            <a:r>
              <a:rPr lang="en-US" sz="1000" dirty="0">
                <a:solidFill>
                  <a:schemeClr val="tx1">
                    <a:lumMod val="75000"/>
                    <a:lumOff val="25000"/>
                  </a:schemeClr>
                </a:solidFill>
                <a:latin typeface="Century Gothic" panose="020B0502020202020204" pitchFamily="34" charset="0"/>
              </a:rPr>
              <a:t>Image Credit: </a:t>
            </a:r>
            <a:r>
              <a:rPr lang="en-US" sz="1000" dirty="0" smtClean="0">
                <a:solidFill>
                  <a:schemeClr val="tx1">
                    <a:lumMod val="75000"/>
                    <a:lumOff val="25000"/>
                  </a:schemeClr>
                </a:solidFill>
                <a:latin typeface="Century Gothic" panose="020B0502020202020204" pitchFamily="34" charset="0"/>
              </a:rPr>
              <a:t>NASA</a:t>
            </a:r>
            <a:endParaRPr lang="en-US" sz="1000" dirty="0">
              <a:solidFill>
                <a:schemeClr val="tx1">
                  <a:lumMod val="75000"/>
                  <a:lumOff val="25000"/>
                </a:schemeClr>
              </a:solidFill>
              <a:latin typeface="Century Gothic" panose="020B0502020202020204" pitchFamily="34" charset="0"/>
            </a:endParaRPr>
          </a:p>
        </p:txBody>
      </p:sp>
      <p:sp>
        <p:nvSpPr>
          <p:cNvPr id="43" name="Oval 42">
            <a:extLst>
              <a:ext uri="{FF2B5EF4-FFF2-40B4-BE49-F238E27FC236}">
                <a16:creationId xmlns:a16="http://schemas.microsoft.com/office/drawing/2014/main" id="{1A9C1340-DAFA-214A-B87B-B438495EA876}"/>
              </a:ext>
            </a:extLst>
          </p:cNvPr>
          <p:cNvSpPr/>
          <p:nvPr/>
        </p:nvSpPr>
        <p:spPr>
          <a:xfrm>
            <a:off x="991892" y="2605726"/>
            <a:ext cx="1920927" cy="1901649"/>
          </a:xfrm>
          <a:prstGeom prst="ellipse">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D10D9A95-2E30-1645-9557-CD500DEA15F1}"/>
              </a:ext>
            </a:extLst>
          </p:cNvPr>
          <p:cNvSpPr txBox="1"/>
          <p:nvPr/>
        </p:nvSpPr>
        <p:spPr>
          <a:xfrm>
            <a:off x="991891" y="4518950"/>
            <a:ext cx="1920927" cy="707886"/>
          </a:xfrm>
          <a:prstGeom prst="rect">
            <a:avLst/>
          </a:prstGeom>
          <a:noFill/>
        </p:spPr>
        <p:txBody>
          <a:bodyPr wrap="square" rtlCol="0">
            <a:spAutoFit/>
          </a:bodyPr>
          <a:lstStyle/>
          <a:p>
            <a:pPr algn="ctr"/>
            <a:r>
              <a:rPr lang="en-US" sz="2000" dirty="0">
                <a:solidFill>
                  <a:schemeClr val="bg1"/>
                </a:solidFill>
                <a:latin typeface="Century Gothic" panose="020B0502020202020204" pitchFamily="34" charset="0"/>
              </a:rPr>
              <a:t>Landsat 8 OLI/TIRS</a:t>
            </a:r>
          </a:p>
        </p:txBody>
      </p:sp>
      <p:pic>
        <p:nvPicPr>
          <p:cNvPr id="46" name="Picture 45">
            <a:extLst>
              <a:ext uri="{FF2B5EF4-FFF2-40B4-BE49-F238E27FC236}">
                <a16:creationId xmlns:a16="http://schemas.microsoft.com/office/drawing/2014/main" id="{D12DF742-FA09-BB49-91D4-3D86C41E15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0880" y="2955663"/>
            <a:ext cx="1651007" cy="1394060"/>
          </a:xfrm>
          <a:prstGeom prst="rect">
            <a:avLst/>
          </a:prstGeom>
        </p:spPr>
      </p:pic>
      <p:sp>
        <p:nvSpPr>
          <p:cNvPr id="47" name="TextBox 46">
            <a:extLst>
              <a:ext uri="{FF2B5EF4-FFF2-40B4-BE49-F238E27FC236}">
                <a16:creationId xmlns:a16="http://schemas.microsoft.com/office/drawing/2014/main" id="{66C34E4A-C6A7-1441-A051-2A07F6F2235C}"/>
              </a:ext>
            </a:extLst>
          </p:cNvPr>
          <p:cNvSpPr txBox="1"/>
          <p:nvPr/>
        </p:nvSpPr>
        <p:spPr>
          <a:xfrm>
            <a:off x="4443186" y="1363051"/>
            <a:ext cx="27431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dirty="0">
                <a:solidFill>
                  <a:schemeClr val="bg1"/>
                </a:solidFill>
                <a:latin typeface="Century Gothic"/>
                <a:cs typeface="Calibri"/>
              </a:rPr>
              <a:t>Steps:</a:t>
            </a:r>
            <a:endParaRPr lang="en-US" sz="2000" dirty="0">
              <a:solidFill>
                <a:schemeClr val="bg1"/>
              </a:solidFill>
            </a:endParaRPr>
          </a:p>
        </p:txBody>
      </p:sp>
      <p:sp>
        <p:nvSpPr>
          <p:cNvPr id="48" name="TextBox 47">
            <a:extLst>
              <a:ext uri="{FF2B5EF4-FFF2-40B4-BE49-F238E27FC236}">
                <a16:creationId xmlns:a16="http://schemas.microsoft.com/office/drawing/2014/main" id="{EBC3E58E-786A-2E45-A257-30B23B2E2F67}"/>
              </a:ext>
            </a:extLst>
          </p:cNvPr>
          <p:cNvSpPr txBox="1"/>
          <p:nvPr/>
        </p:nvSpPr>
        <p:spPr>
          <a:xfrm>
            <a:off x="8391704" y="1337972"/>
            <a:ext cx="2905793" cy="400110"/>
          </a:xfrm>
          <a:prstGeom prst="rect">
            <a:avLst/>
          </a:prstGeom>
          <a:noFill/>
        </p:spPr>
        <p:txBody>
          <a:bodyPr wrap="square" lIns="91440" tIns="45720" rIns="91440" bIns="45720" rtlCol="0" anchor="t">
            <a:spAutoFit/>
          </a:bodyPr>
          <a:lstStyle/>
          <a:p>
            <a:r>
              <a:rPr lang="en-US" sz="2000" b="1" u="sng" dirty="0">
                <a:solidFill>
                  <a:schemeClr val="bg1"/>
                </a:solidFill>
                <a:latin typeface="Century Gothic" panose="020B0502020202020204" pitchFamily="34" charset="0"/>
              </a:rPr>
              <a:t>Outputs:</a:t>
            </a:r>
          </a:p>
        </p:txBody>
      </p:sp>
      <p:grpSp>
        <p:nvGrpSpPr>
          <p:cNvPr id="49" name="Group 48">
            <a:extLst>
              <a:ext uri="{FF2B5EF4-FFF2-40B4-BE49-F238E27FC236}">
                <a16:creationId xmlns:a16="http://schemas.microsoft.com/office/drawing/2014/main" id="{564C915A-8110-3643-9060-7CB9093BC7A5}"/>
              </a:ext>
            </a:extLst>
          </p:cNvPr>
          <p:cNvGrpSpPr/>
          <p:nvPr/>
        </p:nvGrpSpPr>
        <p:grpSpPr>
          <a:xfrm>
            <a:off x="8567755" y="1855418"/>
            <a:ext cx="2743199" cy="1449242"/>
            <a:chOff x="8567755" y="2064709"/>
            <a:chExt cx="2743199" cy="1449242"/>
          </a:xfrm>
        </p:grpSpPr>
        <p:sp>
          <p:nvSpPr>
            <p:cNvPr id="50" name="TextBox 49">
              <a:extLst>
                <a:ext uri="{FF2B5EF4-FFF2-40B4-BE49-F238E27FC236}">
                  <a16:creationId xmlns:a16="http://schemas.microsoft.com/office/drawing/2014/main" id="{7D045EB4-A349-0346-AD23-2307190704FD}"/>
                </a:ext>
              </a:extLst>
            </p:cNvPr>
            <p:cNvSpPr txBox="1"/>
            <p:nvPr/>
          </p:nvSpPr>
          <p:spPr>
            <a:xfrm>
              <a:off x="8567755" y="314461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solidFill>
                  <a:latin typeface="Century Gothic"/>
                  <a:cs typeface="Calibri"/>
                </a:rPr>
                <a:t>Time Series</a:t>
              </a:r>
              <a:r>
                <a:rPr lang="en-US" dirty="0">
                  <a:solidFill>
                    <a:schemeClr val="bg1"/>
                  </a:solidFill>
                  <a:cs typeface="Calibri"/>
                </a:rPr>
                <a:t> </a:t>
              </a:r>
              <a:endParaRPr lang="en-US" dirty="0"/>
            </a:p>
          </p:txBody>
        </p:sp>
        <p:cxnSp>
          <p:nvCxnSpPr>
            <p:cNvPr id="51" name="Straight Connector 50">
              <a:extLst>
                <a:ext uri="{FF2B5EF4-FFF2-40B4-BE49-F238E27FC236}">
                  <a16:creationId xmlns:a16="http://schemas.microsoft.com/office/drawing/2014/main" id="{81CB0C74-E0DB-8A42-ADA3-C9F4ABA03D8A}"/>
                </a:ext>
              </a:extLst>
            </p:cNvPr>
            <p:cNvCxnSpPr>
              <a:cxnSpLocks/>
            </p:cNvCxnSpPr>
            <p:nvPr/>
          </p:nvCxnSpPr>
          <p:spPr>
            <a:xfrm>
              <a:off x="9220437" y="3125092"/>
              <a:ext cx="1478564" cy="0"/>
            </a:xfrm>
            <a:prstGeom prst="line">
              <a:avLst/>
            </a:prstGeom>
            <a:ln w="22225">
              <a:solidFill>
                <a:schemeClr val="bg1"/>
              </a:solidFill>
            </a:ln>
          </p:spPr>
          <p:style>
            <a:lnRef idx="3">
              <a:schemeClr val="dk1"/>
            </a:lnRef>
            <a:fillRef idx="0">
              <a:schemeClr val="dk1"/>
            </a:fillRef>
            <a:effectRef idx="2">
              <a:schemeClr val="dk1"/>
            </a:effectRef>
            <a:fontRef idx="minor">
              <a:schemeClr val="tx1"/>
            </a:fontRef>
          </p:style>
        </p:cxnSp>
        <p:cxnSp>
          <p:nvCxnSpPr>
            <p:cNvPr id="52" name="Straight Connector 51">
              <a:extLst>
                <a:ext uri="{FF2B5EF4-FFF2-40B4-BE49-F238E27FC236}">
                  <a16:creationId xmlns:a16="http://schemas.microsoft.com/office/drawing/2014/main" id="{BCBC9CD2-5F44-C649-B635-68B3974243F1}"/>
                </a:ext>
              </a:extLst>
            </p:cNvPr>
            <p:cNvCxnSpPr>
              <a:cxnSpLocks/>
            </p:cNvCxnSpPr>
            <p:nvPr/>
          </p:nvCxnSpPr>
          <p:spPr>
            <a:xfrm>
              <a:off x="9177289" y="2355588"/>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1336469-1095-A541-9B0D-D07DB1DA177A}"/>
                </a:ext>
              </a:extLst>
            </p:cNvPr>
            <p:cNvCxnSpPr>
              <a:cxnSpLocks/>
            </p:cNvCxnSpPr>
            <p:nvPr/>
          </p:nvCxnSpPr>
          <p:spPr>
            <a:xfrm>
              <a:off x="9180749" y="24984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EAD5B36-A023-0944-929E-8F3048644BCB}"/>
                </a:ext>
              </a:extLst>
            </p:cNvPr>
            <p:cNvCxnSpPr>
              <a:cxnSpLocks/>
            </p:cNvCxnSpPr>
            <p:nvPr/>
          </p:nvCxnSpPr>
          <p:spPr>
            <a:xfrm>
              <a:off x="9177574" y="26508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6BA576B-DAC5-4C43-B58C-2522414B6013}"/>
                </a:ext>
              </a:extLst>
            </p:cNvPr>
            <p:cNvCxnSpPr>
              <a:cxnSpLocks/>
            </p:cNvCxnSpPr>
            <p:nvPr/>
          </p:nvCxnSpPr>
          <p:spPr>
            <a:xfrm>
              <a:off x="9177574" y="28032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1BE9CF3-D39F-D343-B9D4-7D48A15A40E3}"/>
                </a:ext>
              </a:extLst>
            </p:cNvPr>
            <p:cNvCxnSpPr>
              <a:cxnSpLocks/>
            </p:cNvCxnSpPr>
            <p:nvPr/>
          </p:nvCxnSpPr>
          <p:spPr>
            <a:xfrm>
              <a:off x="9175702" y="29556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8806E25-F988-664D-9E64-6DE365AF9BA7}"/>
                </a:ext>
              </a:extLst>
            </p:cNvPr>
            <p:cNvCxnSpPr>
              <a:cxnSpLocks/>
            </p:cNvCxnSpPr>
            <p:nvPr/>
          </p:nvCxnSpPr>
          <p:spPr>
            <a:xfrm>
              <a:off x="9387124" y="3083004"/>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87D0C20-27AA-CB45-BCE9-D0DE493B1937}"/>
                </a:ext>
              </a:extLst>
            </p:cNvPr>
            <p:cNvCxnSpPr>
              <a:cxnSpLocks/>
            </p:cNvCxnSpPr>
            <p:nvPr/>
          </p:nvCxnSpPr>
          <p:spPr>
            <a:xfrm>
              <a:off x="9568099"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067003F-523F-4C49-B2F6-06E478B2702A}"/>
                </a:ext>
              </a:extLst>
            </p:cNvPr>
            <p:cNvCxnSpPr>
              <a:cxnSpLocks/>
            </p:cNvCxnSpPr>
            <p:nvPr/>
          </p:nvCxnSpPr>
          <p:spPr>
            <a:xfrm>
              <a:off x="9734787"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7FE759E-42F8-514A-A994-411C476DCEA5}"/>
                </a:ext>
              </a:extLst>
            </p:cNvPr>
            <p:cNvCxnSpPr>
              <a:cxnSpLocks/>
            </p:cNvCxnSpPr>
            <p:nvPr/>
          </p:nvCxnSpPr>
          <p:spPr>
            <a:xfrm>
              <a:off x="9889569"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C756DAA-F464-C644-8662-8B2B20E1B4C8}"/>
                </a:ext>
              </a:extLst>
            </p:cNvPr>
            <p:cNvCxnSpPr>
              <a:cxnSpLocks/>
            </p:cNvCxnSpPr>
            <p:nvPr/>
          </p:nvCxnSpPr>
          <p:spPr>
            <a:xfrm>
              <a:off x="10049112"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4ACDACB-C4AA-1E45-B182-B829A6BF2B6F}"/>
                </a:ext>
              </a:extLst>
            </p:cNvPr>
            <p:cNvCxnSpPr>
              <a:cxnSpLocks/>
            </p:cNvCxnSpPr>
            <p:nvPr/>
          </p:nvCxnSpPr>
          <p:spPr>
            <a:xfrm>
              <a:off x="10203893" y="3086536"/>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CAC0D61-5432-F94A-ABCF-532FD8055223}"/>
                </a:ext>
              </a:extLst>
            </p:cNvPr>
            <p:cNvCxnSpPr>
              <a:cxnSpLocks/>
            </p:cNvCxnSpPr>
            <p:nvPr/>
          </p:nvCxnSpPr>
          <p:spPr>
            <a:xfrm>
              <a:off x="10370580"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223BB0F-89FB-3941-B71A-7941C45018DA}"/>
                </a:ext>
              </a:extLst>
            </p:cNvPr>
            <p:cNvCxnSpPr>
              <a:cxnSpLocks/>
            </p:cNvCxnSpPr>
            <p:nvPr/>
          </p:nvCxnSpPr>
          <p:spPr>
            <a:xfrm>
              <a:off x="10520599"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Freeform: Shape 38">
              <a:extLst>
                <a:ext uri="{FF2B5EF4-FFF2-40B4-BE49-F238E27FC236}">
                  <a16:creationId xmlns:a16="http://schemas.microsoft.com/office/drawing/2014/main" id="{CF27B746-5EB4-0649-BF5A-8FD0E6FF69E1}"/>
                </a:ext>
              </a:extLst>
            </p:cNvPr>
            <p:cNvSpPr/>
            <p:nvPr/>
          </p:nvSpPr>
          <p:spPr>
            <a:xfrm>
              <a:off x="9241571" y="2190434"/>
              <a:ext cx="1365877" cy="915129"/>
            </a:xfrm>
            <a:custGeom>
              <a:avLst/>
              <a:gdLst>
                <a:gd name="connsiteX0" fmla="*/ 0 w 875899"/>
                <a:gd name="connsiteY0" fmla="*/ 915129 h 915129"/>
                <a:gd name="connsiteX1" fmla="*/ 269507 w 875899"/>
                <a:gd name="connsiteY1" fmla="*/ 729 h 915129"/>
                <a:gd name="connsiteX2" fmla="*/ 519764 w 875899"/>
                <a:gd name="connsiteY2" fmla="*/ 751500 h 915129"/>
                <a:gd name="connsiteX3" fmla="*/ 875899 w 875899"/>
                <a:gd name="connsiteY3" fmla="*/ 193234 h 915129"/>
              </a:gdLst>
              <a:ahLst/>
              <a:cxnLst>
                <a:cxn ang="0">
                  <a:pos x="connsiteX0" y="connsiteY0"/>
                </a:cxn>
                <a:cxn ang="0">
                  <a:pos x="connsiteX1" y="connsiteY1"/>
                </a:cxn>
                <a:cxn ang="0">
                  <a:pos x="connsiteX2" y="connsiteY2"/>
                </a:cxn>
                <a:cxn ang="0">
                  <a:pos x="connsiteX3" y="connsiteY3"/>
                </a:cxn>
              </a:cxnLst>
              <a:rect l="l" t="t" r="r" b="b"/>
              <a:pathLst>
                <a:path w="875899" h="915129">
                  <a:moveTo>
                    <a:pt x="0" y="915129"/>
                  </a:moveTo>
                  <a:cubicBezTo>
                    <a:pt x="91440" y="471564"/>
                    <a:pt x="182880" y="28000"/>
                    <a:pt x="269507" y="729"/>
                  </a:cubicBezTo>
                  <a:cubicBezTo>
                    <a:pt x="356134" y="-26543"/>
                    <a:pt x="418699" y="719416"/>
                    <a:pt x="519764" y="751500"/>
                  </a:cubicBezTo>
                  <a:cubicBezTo>
                    <a:pt x="620829" y="783584"/>
                    <a:pt x="748364" y="488409"/>
                    <a:pt x="875899" y="193234"/>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6" name="Straight Connector 65">
              <a:extLst>
                <a:ext uri="{FF2B5EF4-FFF2-40B4-BE49-F238E27FC236}">
                  <a16:creationId xmlns:a16="http://schemas.microsoft.com/office/drawing/2014/main" id="{F27E5318-2868-9E48-B77A-134B844FBDF9}"/>
                </a:ext>
              </a:extLst>
            </p:cNvPr>
            <p:cNvCxnSpPr>
              <a:cxnSpLocks/>
            </p:cNvCxnSpPr>
            <p:nvPr/>
          </p:nvCxnSpPr>
          <p:spPr>
            <a:xfrm>
              <a:off x="9178405" y="22208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FD0D39F-E8AA-F143-9032-966A4AEBA294}"/>
                </a:ext>
              </a:extLst>
            </p:cNvPr>
            <p:cNvCxnSpPr>
              <a:cxnSpLocks/>
            </p:cNvCxnSpPr>
            <p:nvPr/>
          </p:nvCxnSpPr>
          <p:spPr>
            <a:xfrm flipH="1">
              <a:off x="9216579" y="2064709"/>
              <a:ext cx="7144" cy="1060381"/>
            </a:xfrm>
            <a:prstGeom prst="line">
              <a:avLst/>
            </a:prstGeom>
            <a:ln w="22225">
              <a:solidFill>
                <a:schemeClr val="bg1"/>
              </a:solidFill>
            </a:ln>
          </p:spPr>
          <p:style>
            <a:lnRef idx="3">
              <a:schemeClr val="dk1"/>
            </a:lnRef>
            <a:fillRef idx="0">
              <a:schemeClr val="dk1"/>
            </a:fillRef>
            <a:effectRef idx="2">
              <a:schemeClr val="dk1"/>
            </a:effectRef>
            <a:fontRef idx="minor">
              <a:schemeClr val="tx1"/>
            </a:fontRef>
          </p:style>
        </p:cxnSp>
      </p:grpSp>
      <p:sp>
        <p:nvSpPr>
          <p:cNvPr id="37" name="TextBox 36">
            <a:extLst>
              <a:ext uri="{FF2B5EF4-FFF2-40B4-BE49-F238E27FC236}">
                <a16:creationId xmlns:a16="http://schemas.microsoft.com/office/drawing/2014/main" id="{1E4B9B7F-303A-AB4A-8EBA-51E47AD8A8C0}"/>
              </a:ext>
            </a:extLst>
          </p:cNvPr>
          <p:cNvSpPr txBox="1"/>
          <p:nvPr/>
        </p:nvSpPr>
        <p:spPr>
          <a:xfrm>
            <a:off x="526623" y="1337972"/>
            <a:ext cx="2074920" cy="400110"/>
          </a:xfrm>
          <a:prstGeom prst="rect">
            <a:avLst/>
          </a:prstGeom>
          <a:noFill/>
        </p:spPr>
        <p:txBody>
          <a:bodyPr wrap="square" rtlCol="0">
            <a:spAutoFit/>
          </a:bodyPr>
          <a:lstStyle/>
          <a:p>
            <a:r>
              <a:rPr lang="en-US" sz="2000" b="1" u="sng" dirty="0">
                <a:solidFill>
                  <a:schemeClr val="bg1"/>
                </a:solidFill>
                <a:latin typeface="Century Gothic" panose="020B0502020202020204" pitchFamily="34" charset="0"/>
              </a:rPr>
              <a:t>Data Source:</a:t>
            </a:r>
          </a:p>
        </p:txBody>
      </p:sp>
    </p:spTree>
    <p:extLst>
      <p:ext uri="{BB962C8B-B14F-4D97-AF65-F5344CB8AC3E}">
        <p14:creationId xmlns:p14="http://schemas.microsoft.com/office/powerpoint/2010/main" val="31836119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076008E-4881-4B68-B93F-B11CEAE52FD0}"/>
              </a:ext>
            </a:extLst>
          </p:cNvPr>
          <p:cNvSpPr txBox="1">
            <a:spLocks/>
          </p:cNvSpPr>
          <p:nvPr/>
        </p:nvSpPr>
        <p:spPr>
          <a:xfrm>
            <a:off x="377561" y="540421"/>
            <a:ext cx="11959343"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Results: Comparison of NDWI thresholds</a:t>
            </a:r>
          </a:p>
        </p:txBody>
      </p:sp>
      <p:graphicFrame>
        <p:nvGraphicFramePr>
          <p:cNvPr id="7" name="Table 5">
            <a:extLst>
              <a:ext uri="{FF2B5EF4-FFF2-40B4-BE49-F238E27FC236}">
                <a16:creationId xmlns:a16="http://schemas.microsoft.com/office/drawing/2014/main" id="{770886D8-AB2E-4842-8488-DA450BE903E7}"/>
              </a:ext>
            </a:extLst>
          </p:cNvPr>
          <p:cNvGraphicFramePr>
            <a:graphicFrameLocks noGrp="1"/>
          </p:cNvGraphicFramePr>
          <p:nvPr>
            <p:extLst>
              <p:ext uri="{D42A27DB-BD31-4B8C-83A1-F6EECF244321}">
                <p14:modId xmlns:p14="http://schemas.microsoft.com/office/powerpoint/2010/main" val="838423933"/>
              </p:ext>
            </p:extLst>
          </p:nvPr>
        </p:nvGraphicFramePr>
        <p:xfrm>
          <a:off x="1318043" y="1157229"/>
          <a:ext cx="9555914" cy="4853360"/>
        </p:xfrm>
        <a:graphic>
          <a:graphicData uri="http://schemas.openxmlformats.org/drawingml/2006/table">
            <a:tbl>
              <a:tblPr firstRow="1" bandRow="1">
                <a:tableStyleId>{5C22544A-7EE6-4342-B048-85BDC9FD1C3A}</a:tableStyleId>
              </a:tblPr>
              <a:tblGrid>
                <a:gridCol w="2379555">
                  <a:extLst>
                    <a:ext uri="{9D8B030D-6E8A-4147-A177-3AD203B41FA5}">
                      <a16:colId xmlns:a16="http://schemas.microsoft.com/office/drawing/2014/main" val="2932368831"/>
                    </a:ext>
                  </a:extLst>
                </a:gridCol>
                <a:gridCol w="2379555">
                  <a:extLst>
                    <a:ext uri="{9D8B030D-6E8A-4147-A177-3AD203B41FA5}">
                      <a16:colId xmlns:a16="http://schemas.microsoft.com/office/drawing/2014/main" val="3455658501"/>
                    </a:ext>
                  </a:extLst>
                </a:gridCol>
                <a:gridCol w="2429317">
                  <a:extLst>
                    <a:ext uri="{9D8B030D-6E8A-4147-A177-3AD203B41FA5}">
                      <a16:colId xmlns:a16="http://schemas.microsoft.com/office/drawing/2014/main" val="3284282538"/>
                    </a:ext>
                  </a:extLst>
                </a:gridCol>
                <a:gridCol w="2367487">
                  <a:extLst>
                    <a:ext uri="{9D8B030D-6E8A-4147-A177-3AD203B41FA5}">
                      <a16:colId xmlns:a16="http://schemas.microsoft.com/office/drawing/2014/main" val="3527052850"/>
                    </a:ext>
                  </a:extLst>
                </a:gridCol>
              </a:tblGrid>
              <a:tr h="969331">
                <a:tc>
                  <a:txBody>
                    <a:bodyPr/>
                    <a:lstStyle/>
                    <a:p>
                      <a:endParaRPr lang="en-US" dirty="0">
                        <a:solidFill>
                          <a:schemeClr val="tx1">
                            <a:lumMod val="75000"/>
                            <a:lumOff val="25000"/>
                          </a:schemeClr>
                        </a:solidFill>
                      </a:endParaRPr>
                    </a:p>
                  </a:txBody>
                  <a:tcP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pPr algn="ctr"/>
                      <a:r>
                        <a:rPr lang="en-US" sz="2000" b="0" dirty="0">
                          <a:solidFill>
                            <a:schemeClr val="tx1">
                              <a:lumMod val="75000"/>
                              <a:lumOff val="25000"/>
                            </a:schemeClr>
                          </a:solidFill>
                          <a:latin typeface="Century Gothic"/>
                        </a:rPr>
                        <a:t>Number of Images</a:t>
                      </a: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pPr lvl="0" algn="ctr">
                        <a:buNone/>
                      </a:pPr>
                      <a:r>
                        <a:rPr lang="en-US" sz="2000" b="0" dirty="0">
                          <a:solidFill>
                            <a:schemeClr val="tx1">
                              <a:lumMod val="75000"/>
                              <a:lumOff val="25000"/>
                            </a:schemeClr>
                          </a:solidFill>
                          <a:latin typeface="Century Gothic"/>
                        </a:rPr>
                        <a:t>NDWI Threshold</a:t>
                      </a:r>
                      <a:endParaRPr lang="en-US" dirty="0">
                        <a:solidFill>
                          <a:schemeClr val="tx1">
                            <a:lumMod val="75000"/>
                            <a:lumOff val="25000"/>
                          </a:schemeClr>
                        </a:solidFill>
                      </a:endParaRP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pPr algn="ctr"/>
                      <a:r>
                        <a:rPr lang="en-US" sz="2000" b="0" dirty="0">
                          <a:solidFill>
                            <a:schemeClr val="tx1">
                              <a:lumMod val="75000"/>
                              <a:lumOff val="25000"/>
                            </a:schemeClr>
                          </a:solidFill>
                          <a:latin typeface="Century Gothic"/>
                        </a:rPr>
                        <a:t>Accuracy of CEA Tool to Visual Inspection</a:t>
                      </a:r>
                      <a:endParaRPr lang="en-US" dirty="0">
                        <a:solidFill>
                          <a:schemeClr val="tx1">
                            <a:lumMod val="75000"/>
                            <a:lumOff val="25000"/>
                          </a:schemeClr>
                        </a:solidFill>
                        <a:latin typeface="Century Gothic"/>
                      </a:endParaRP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extLst>
                  <a:ext uri="{0D108BD9-81ED-4DB2-BD59-A6C34878D82A}">
                    <a16:rowId xmlns:a16="http://schemas.microsoft.com/office/drawing/2014/main" val="130163739"/>
                  </a:ext>
                </a:extLst>
              </a:tr>
              <a:tr h="769504">
                <a:tc>
                  <a:txBody>
                    <a:bodyPr/>
                    <a:lstStyle/>
                    <a:p>
                      <a:pPr algn="ctr"/>
                      <a:r>
                        <a:rPr lang="en-US" sz="2000" dirty="0">
                          <a:solidFill>
                            <a:schemeClr val="tx1">
                              <a:lumMod val="75000"/>
                              <a:lumOff val="25000"/>
                            </a:schemeClr>
                          </a:solidFill>
                          <a:latin typeface="Century Gothic"/>
                        </a:rPr>
                        <a:t>Navarro</a:t>
                      </a: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pPr algn="ctr"/>
                      <a:r>
                        <a:rPr lang="en-US" sz="2000" dirty="0">
                          <a:solidFill>
                            <a:schemeClr val="tx1">
                              <a:lumMod val="75000"/>
                              <a:lumOff val="25000"/>
                            </a:schemeClr>
                          </a:solidFill>
                          <a:latin typeface="Century Gothic" panose="020B0502020202020204" pitchFamily="34" charset="0"/>
                        </a:rPr>
                        <a:t>185</a:t>
                      </a: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pPr algn="ctr"/>
                      <a:r>
                        <a:rPr lang="en-US" sz="2000" dirty="0">
                          <a:solidFill>
                            <a:schemeClr val="tx1">
                              <a:lumMod val="75000"/>
                              <a:lumOff val="25000"/>
                            </a:schemeClr>
                          </a:solidFill>
                          <a:latin typeface="Century Gothic" panose="020B0502020202020204" pitchFamily="34" charset="0"/>
                        </a:rPr>
                        <a:t>0.05</a:t>
                      </a: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pPr algn="ctr"/>
                      <a:r>
                        <a:rPr lang="en-US" sz="2000" dirty="0">
                          <a:solidFill>
                            <a:schemeClr val="tx1">
                              <a:lumMod val="75000"/>
                              <a:lumOff val="25000"/>
                            </a:schemeClr>
                          </a:solidFill>
                          <a:latin typeface="Century Gothic" panose="020B0502020202020204" pitchFamily="34" charset="0"/>
                        </a:rPr>
                        <a:t>80%</a:t>
                      </a: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extLst>
                  <a:ext uri="{0D108BD9-81ED-4DB2-BD59-A6C34878D82A}">
                    <a16:rowId xmlns:a16="http://schemas.microsoft.com/office/drawing/2014/main" val="266182011"/>
                  </a:ext>
                </a:extLst>
              </a:tr>
              <a:tr h="7695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lumMod val="75000"/>
                              <a:lumOff val="25000"/>
                            </a:schemeClr>
                          </a:solidFill>
                          <a:latin typeface="Century Gothic"/>
                        </a:rPr>
                        <a:t>Russian</a:t>
                      </a: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pPr algn="ctr"/>
                      <a:r>
                        <a:rPr lang="en-US" sz="2000" dirty="0">
                          <a:solidFill>
                            <a:schemeClr val="tx1">
                              <a:lumMod val="75000"/>
                              <a:lumOff val="25000"/>
                            </a:schemeClr>
                          </a:solidFill>
                          <a:latin typeface="Century Gothic" panose="020B0502020202020204" pitchFamily="34" charset="0"/>
                        </a:rPr>
                        <a:t>370</a:t>
                      </a: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pPr algn="ctr"/>
                      <a:r>
                        <a:rPr lang="en-US" sz="2000" dirty="0">
                          <a:solidFill>
                            <a:schemeClr val="tx1">
                              <a:lumMod val="75000"/>
                              <a:lumOff val="25000"/>
                            </a:schemeClr>
                          </a:solidFill>
                          <a:latin typeface="Century Gothic" panose="020B0502020202020204" pitchFamily="34" charset="0"/>
                        </a:rPr>
                        <a:t>0.10</a:t>
                      </a: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pPr algn="ctr"/>
                      <a:r>
                        <a:rPr lang="en-US" sz="2000" dirty="0">
                          <a:solidFill>
                            <a:schemeClr val="tx1">
                              <a:lumMod val="75000"/>
                              <a:lumOff val="25000"/>
                            </a:schemeClr>
                          </a:solidFill>
                          <a:latin typeface="Century Gothic" panose="020B0502020202020204" pitchFamily="34" charset="0"/>
                        </a:rPr>
                        <a:t>76% </a:t>
                      </a: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extLst>
                  <a:ext uri="{0D108BD9-81ED-4DB2-BD59-A6C34878D82A}">
                    <a16:rowId xmlns:a16="http://schemas.microsoft.com/office/drawing/2014/main" val="3430254358"/>
                  </a:ext>
                </a:extLst>
              </a:tr>
              <a:tr h="7695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lumMod val="75000"/>
                              <a:lumOff val="25000"/>
                            </a:schemeClr>
                          </a:solidFill>
                          <a:latin typeface="Century Gothic"/>
                        </a:rPr>
                        <a:t>Carmel</a:t>
                      </a: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pPr algn="ctr"/>
                      <a:r>
                        <a:rPr lang="en-US" sz="2000" dirty="0">
                          <a:solidFill>
                            <a:schemeClr val="tx1">
                              <a:lumMod val="75000"/>
                              <a:lumOff val="25000"/>
                            </a:schemeClr>
                          </a:solidFill>
                          <a:latin typeface="Century Gothic" panose="020B0502020202020204" pitchFamily="34" charset="0"/>
                        </a:rPr>
                        <a:t>185</a:t>
                      </a: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pPr algn="ctr"/>
                      <a:r>
                        <a:rPr lang="en-US" sz="2000" dirty="0">
                          <a:solidFill>
                            <a:schemeClr val="tx1">
                              <a:lumMod val="75000"/>
                              <a:lumOff val="25000"/>
                            </a:schemeClr>
                          </a:solidFill>
                          <a:latin typeface="Century Gothic" panose="020B0502020202020204" pitchFamily="34" charset="0"/>
                        </a:rPr>
                        <a:t>0.00</a:t>
                      </a: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pPr algn="ctr"/>
                      <a:r>
                        <a:rPr lang="en-US" sz="2000" dirty="0">
                          <a:solidFill>
                            <a:schemeClr val="tx1">
                              <a:lumMod val="75000"/>
                              <a:lumOff val="25000"/>
                            </a:schemeClr>
                          </a:solidFill>
                          <a:latin typeface="Century Gothic" panose="020B0502020202020204" pitchFamily="34" charset="0"/>
                        </a:rPr>
                        <a:t>63%</a:t>
                      </a: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extLst>
                  <a:ext uri="{0D108BD9-81ED-4DB2-BD59-A6C34878D82A}">
                    <a16:rowId xmlns:a16="http://schemas.microsoft.com/office/drawing/2014/main" val="1250280497"/>
                  </a:ext>
                </a:extLst>
              </a:tr>
              <a:tr h="7695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lumMod val="75000"/>
                              <a:lumOff val="25000"/>
                            </a:schemeClr>
                          </a:solidFill>
                          <a:latin typeface="Century Gothic"/>
                        </a:rPr>
                        <a:t>Malibu</a:t>
                      </a: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pPr algn="ctr"/>
                      <a:r>
                        <a:rPr lang="en-US" sz="2000" dirty="0">
                          <a:solidFill>
                            <a:schemeClr val="tx1">
                              <a:lumMod val="75000"/>
                              <a:lumOff val="25000"/>
                            </a:schemeClr>
                          </a:solidFill>
                          <a:latin typeface="Century Gothic" panose="020B0502020202020204" pitchFamily="34" charset="0"/>
                        </a:rPr>
                        <a:t>183</a:t>
                      </a: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pPr algn="ctr"/>
                      <a:r>
                        <a:rPr lang="en-US" sz="2000" dirty="0">
                          <a:solidFill>
                            <a:schemeClr val="tx1">
                              <a:lumMod val="75000"/>
                              <a:lumOff val="25000"/>
                            </a:schemeClr>
                          </a:solidFill>
                          <a:latin typeface="Century Gothic" panose="020B0502020202020204" pitchFamily="34" charset="0"/>
                        </a:rPr>
                        <a:t>0.10</a:t>
                      </a: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pPr algn="ctr"/>
                      <a:r>
                        <a:rPr lang="en-US" sz="2000" dirty="0">
                          <a:solidFill>
                            <a:schemeClr val="tx1">
                              <a:lumMod val="75000"/>
                              <a:lumOff val="25000"/>
                            </a:schemeClr>
                          </a:solidFill>
                          <a:latin typeface="Century Gothic" panose="020B0502020202020204" pitchFamily="34" charset="0"/>
                        </a:rPr>
                        <a:t>70%</a:t>
                      </a: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extLst>
                  <a:ext uri="{0D108BD9-81ED-4DB2-BD59-A6C34878D82A}">
                    <a16:rowId xmlns:a16="http://schemas.microsoft.com/office/drawing/2014/main" val="3261938643"/>
                  </a:ext>
                </a:extLst>
              </a:tr>
              <a:tr h="7695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lumMod val="75000"/>
                              <a:lumOff val="25000"/>
                            </a:schemeClr>
                          </a:solidFill>
                          <a:latin typeface="Century Gothic"/>
                        </a:rPr>
                        <a:t>Ventura</a:t>
                      </a: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pPr algn="ctr"/>
                      <a:r>
                        <a:rPr lang="en-US" sz="2000" dirty="0">
                          <a:solidFill>
                            <a:schemeClr val="tx1">
                              <a:lumMod val="75000"/>
                              <a:lumOff val="25000"/>
                            </a:schemeClr>
                          </a:solidFill>
                          <a:latin typeface="Century Gothic" panose="020B0502020202020204" pitchFamily="34" charset="0"/>
                        </a:rPr>
                        <a:t>372</a:t>
                      </a: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pPr algn="ctr"/>
                      <a:r>
                        <a:rPr lang="en-US" sz="2000" dirty="0">
                          <a:solidFill>
                            <a:schemeClr val="tx1">
                              <a:lumMod val="75000"/>
                              <a:lumOff val="25000"/>
                            </a:schemeClr>
                          </a:solidFill>
                          <a:latin typeface="Century Gothic" panose="020B0502020202020204" pitchFamily="34" charset="0"/>
                        </a:rPr>
                        <a:t>0.05</a:t>
                      </a: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pPr algn="ctr"/>
                      <a:r>
                        <a:rPr lang="en-US" sz="2000" dirty="0">
                          <a:solidFill>
                            <a:schemeClr val="tx1">
                              <a:lumMod val="75000"/>
                              <a:lumOff val="25000"/>
                            </a:schemeClr>
                          </a:solidFill>
                          <a:latin typeface="Century Gothic" panose="020B0502020202020204" pitchFamily="34" charset="0"/>
                        </a:rPr>
                        <a:t>65%</a:t>
                      </a: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extLst>
                  <a:ext uri="{0D108BD9-81ED-4DB2-BD59-A6C34878D82A}">
                    <a16:rowId xmlns:a16="http://schemas.microsoft.com/office/drawing/2014/main" val="3437076384"/>
                  </a:ext>
                </a:extLst>
              </a:tr>
            </a:tbl>
          </a:graphicData>
        </a:graphic>
      </p:graphicFrame>
    </p:spTree>
    <p:extLst>
      <p:ext uri="{BB962C8B-B14F-4D97-AF65-F5344CB8AC3E}">
        <p14:creationId xmlns:p14="http://schemas.microsoft.com/office/powerpoint/2010/main" val="16805403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Single Corner Rounded 2">
            <a:extLst>
              <a:ext uri="{FF2B5EF4-FFF2-40B4-BE49-F238E27FC236}">
                <a16:creationId xmlns:a16="http://schemas.microsoft.com/office/drawing/2014/main" id="{DAD3EF5B-AACD-4061-87B1-D0A00A2D80E2}"/>
              </a:ext>
            </a:extLst>
          </p:cNvPr>
          <p:cNvSpPr/>
          <p:nvPr/>
        </p:nvSpPr>
        <p:spPr>
          <a:xfrm>
            <a:off x="496643" y="1297380"/>
            <a:ext cx="2952450" cy="4785230"/>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28" name="Picture 27" descr="A picture containing indoor&#10;&#10;Description automatically generated">
            <a:extLst>
              <a:ext uri="{FF2B5EF4-FFF2-40B4-BE49-F238E27FC236}">
                <a16:creationId xmlns:a16="http://schemas.microsoft.com/office/drawing/2014/main" id="{8A78F31C-2099-A44A-B453-E5A080B802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444" y="2951852"/>
            <a:ext cx="2875377" cy="2008883"/>
          </a:xfrm>
          <a:prstGeom prst="rect">
            <a:avLst/>
          </a:prstGeom>
          <a:ln>
            <a:solidFill>
              <a:schemeClr val="bg1"/>
            </a:solidFill>
          </a:ln>
        </p:spPr>
      </p:pic>
      <p:sp>
        <p:nvSpPr>
          <p:cNvPr id="6" name="Rectangle: Single Corner Rounded 5">
            <a:extLst>
              <a:ext uri="{FF2B5EF4-FFF2-40B4-BE49-F238E27FC236}">
                <a16:creationId xmlns:a16="http://schemas.microsoft.com/office/drawing/2014/main" id="{AE14F820-7E4A-478B-8FB5-763E65DCA6A3}"/>
              </a:ext>
            </a:extLst>
          </p:cNvPr>
          <p:cNvSpPr/>
          <p:nvPr/>
        </p:nvSpPr>
        <p:spPr>
          <a:xfrm>
            <a:off x="8345976" y="1297379"/>
            <a:ext cx="3186759"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Rectangle: Single Corner Rounded 3">
            <a:extLst>
              <a:ext uri="{FF2B5EF4-FFF2-40B4-BE49-F238E27FC236}">
                <a16:creationId xmlns:a16="http://schemas.microsoft.com/office/drawing/2014/main" id="{5CF8871D-2AAD-4C1F-B419-A6E91779222D}"/>
              </a:ext>
            </a:extLst>
          </p:cNvPr>
          <p:cNvSpPr/>
          <p:nvPr/>
        </p:nvSpPr>
        <p:spPr>
          <a:xfrm>
            <a:off x="4399104" y="1297379"/>
            <a:ext cx="3008131"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4">
            <a:extLst>
              <a:ext uri="{FF2B5EF4-FFF2-40B4-BE49-F238E27FC236}">
                <a16:creationId xmlns:a16="http://schemas.microsoft.com/office/drawing/2014/main" id="{6076008E-4881-4B68-B93F-B11CEAE52FD0}"/>
              </a:ext>
            </a:extLst>
          </p:cNvPr>
          <p:cNvSpPr txBox="1">
            <a:spLocks/>
          </p:cNvSpPr>
          <p:nvPr/>
        </p:nvSpPr>
        <p:spPr>
          <a:xfrm>
            <a:off x="557444" y="525431"/>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Results</a:t>
            </a:r>
          </a:p>
          <a:p>
            <a:r>
              <a:rPr lang="en-US" sz="2800" i="1" dirty="0">
                <a:solidFill>
                  <a:srgbClr val="54AEB2"/>
                </a:solidFill>
                <a:latin typeface="Century Gothic" panose="020F0302020204030204"/>
              </a:rPr>
              <a:t>Russian River</a:t>
            </a:r>
          </a:p>
        </p:txBody>
      </p:sp>
      <p:sp>
        <p:nvSpPr>
          <p:cNvPr id="7" name="TextBox 6">
            <a:extLst>
              <a:ext uri="{FF2B5EF4-FFF2-40B4-BE49-F238E27FC236}">
                <a16:creationId xmlns:a16="http://schemas.microsoft.com/office/drawing/2014/main" id="{AEC388E6-0D5D-9944-BD8E-5731B9D2F64F}"/>
              </a:ext>
            </a:extLst>
          </p:cNvPr>
          <p:cNvSpPr txBox="1"/>
          <p:nvPr/>
        </p:nvSpPr>
        <p:spPr>
          <a:xfrm>
            <a:off x="1249125" y="1810385"/>
            <a:ext cx="2005677" cy="461665"/>
          </a:xfrm>
          <a:prstGeom prst="rect">
            <a:avLst/>
          </a:prstGeom>
          <a:noFill/>
        </p:spPr>
        <p:txBody>
          <a:bodyPr wrap="none" rtlCol="0">
            <a:spAutoFit/>
          </a:bodyPr>
          <a:lstStyle/>
          <a:p>
            <a:r>
              <a:rPr lang="en-US" sz="2400" dirty="0">
                <a:solidFill>
                  <a:schemeClr val="bg1"/>
                </a:solidFill>
                <a:latin typeface="Century Gothic" panose="020B0502020202020204" pitchFamily="34" charset="0"/>
              </a:rPr>
              <a:t>Mouth State</a:t>
            </a:r>
          </a:p>
        </p:txBody>
      </p:sp>
      <p:sp>
        <p:nvSpPr>
          <p:cNvPr id="10" name="TextBox 9">
            <a:extLst>
              <a:ext uri="{FF2B5EF4-FFF2-40B4-BE49-F238E27FC236}">
                <a16:creationId xmlns:a16="http://schemas.microsoft.com/office/drawing/2014/main" id="{B994918F-200A-1D41-A500-EA50C3B94861}"/>
              </a:ext>
            </a:extLst>
          </p:cNvPr>
          <p:cNvSpPr txBox="1"/>
          <p:nvPr/>
        </p:nvSpPr>
        <p:spPr>
          <a:xfrm>
            <a:off x="406445" y="1180241"/>
            <a:ext cx="1078091" cy="1200329"/>
          </a:xfrm>
          <a:prstGeom prst="rect">
            <a:avLst/>
          </a:prstGeom>
          <a:noFill/>
        </p:spPr>
        <p:txBody>
          <a:bodyPr wrap="square" rtlCol="0">
            <a:spAutoFit/>
          </a:bodyPr>
          <a:lstStyle/>
          <a:p>
            <a:r>
              <a:rPr lang="en-US" sz="7200" dirty="0">
                <a:solidFill>
                  <a:schemeClr val="bg1"/>
                </a:solidFill>
                <a:latin typeface="Century Gothic" panose="020B0502020202020204" pitchFamily="34" charset="0"/>
              </a:rPr>
              <a:t>1.</a:t>
            </a:r>
          </a:p>
        </p:txBody>
      </p:sp>
      <p:sp>
        <p:nvSpPr>
          <p:cNvPr id="11" name="TextBox 10">
            <a:extLst>
              <a:ext uri="{FF2B5EF4-FFF2-40B4-BE49-F238E27FC236}">
                <a16:creationId xmlns:a16="http://schemas.microsoft.com/office/drawing/2014/main" id="{519DE267-3C39-0042-B046-702F899457CC}"/>
              </a:ext>
            </a:extLst>
          </p:cNvPr>
          <p:cNvSpPr txBox="1"/>
          <p:nvPr/>
        </p:nvSpPr>
        <p:spPr>
          <a:xfrm>
            <a:off x="5303021" y="1822509"/>
            <a:ext cx="1792478" cy="461665"/>
          </a:xfrm>
          <a:prstGeom prst="rect">
            <a:avLst/>
          </a:prstGeom>
          <a:noFill/>
        </p:spPr>
        <p:txBody>
          <a:bodyPr wrap="none" rtlCol="0">
            <a:spAutoFit/>
          </a:bodyPr>
          <a:lstStyle/>
          <a:p>
            <a:r>
              <a:rPr lang="en-US" sz="2400" dirty="0">
                <a:solidFill>
                  <a:schemeClr val="bg1"/>
                </a:solidFill>
                <a:latin typeface="Century Gothic" panose="020B0502020202020204" pitchFamily="34" charset="0"/>
              </a:rPr>
              <a:t>Inundation</a:t>
            </a:r>
          </a:p>
        </p:txBody>
      </p:sp>
      <p:sp>
        <p:nvSpPr>
          <p:cNvPr id="12" name="TextBox 11">
            <a:extLst>
              <a:ext uri="{FF2B5EF4-FFF2-40B4-BE49-F238E27FC236}">
                <a16:creationId xmlns:a16="http://schemas.microsoft.com/office/drawing/2014/main" id="{138F0122-EE81-C24F-937E-F2976C637199}"/>
              </a:ext>
            </a:extLst>
          </p:cNvPr>
          <p:cNvSpPr txBox="1"/>
          <p:nvPr/>
        </p:nvSpPr>
        <p:spPr>
          <a:xfrm>
            <a:off x="4370401" y="1177375"/>
            <a:ext cx="1078091" cy="1200329"/>
          </a:xfrm>
          <a:prstGeom prst="rect">
            <a:avLst/>
          </a:prstGeom>
          <a:noFill/>
        </p:spPr>
        <p:txBody>
          <a:bodyPr wrap="square" rtlCol="0">
            <a:spAutoFit/>
          </a:bodyPr>
          <a:lstStyle/>
          <a:p>
            <a:r>
              <a:rPr lang="en-US" sz="7200" dirty="0">
                <a:solidFill>
                  <a:schemeClr val="bg1"/>
                </a:solidFill>
                <a:latin typeface="Century Gothic" panose="020B0502020202020204" pitchFamily="34" charset="0"/>
              </a:rPr>
              <a:t>2.</a:t>
            </a:r>
          </a:p>
        </p:txBody>
      </p:sp>
      <p:sp>
        <p:nvSpPr>
          <p:cNvPr id="13" name="TextBox 12">
            <a:extLst>
              <a:ext uri="{FF2B5EF4-FFF2-40B4-BE49-F238E27FC236}">
                <a16:creationId xmlns:a16="http://schemas.microsoft.com/office/drawing/2014/main" id="{526568B1-D7FE-164B-A112-1B43AFDC6835}"/>
              </a:ext>
            </a:extLst>
          </p:cNvPr>
          <p:cNvSpPr txBox="1"/>
          <p:nvPr/>
        </p:nvSpPr>
        <p:spPr>
          <a:xfrm>
            <a:off x="9274260" y="1806960"/>
            <a:ext cx="2228495" cy="461665"/>
          </a:xfrm>
          <a:prstGeom prst="rect">
            <a:avLst/>
          </a:prstGeom>
          <a:noFill/>
        </p:spPr>
        <p:txBody>
          <a:bodyPr wrap="none" rtlCol="0">
            <a:spAutoFit/>
          </a:bodyPr>
          <a:lstStyle/>
          <a:p>
            <a:r>
              <a:rPr lang="en-US" sz="2400" dirty="0">
                <a:solidFill>
                  <a:schemeClr val="bg1"/>
                </a:solidFill>
                <a:latin typeface="Century Gothic" panose="020B0502020202020204" pitchFamily="34" charset="0"/>
              </a:rPr>
              <a:t>Water Quality</a:t>
            </a:r>
          </a:p>
        </p:txBody>
      </p:sp>
      <p:sp>
        <p:nvSpPr>
          <p:cNvPr id="14" name="TextBox 13">
            <a:extLst>
              <a:ext uri="{FF2B5EF4-FFF2-40B4-BE49-F238E27FC236}">
                <a16:creationId xmlns:a16="http://schemas.microsoft.com/office/drawing/2014/main" id="{A3509337-ECA6-0C47-B2BF-1DA7BF2D0B11}"/>
              </a:ext>
            </a:extLst>
          </p:cNvPr>
          <p:cNvSpPr txBox="1"/>
          <p:nvPr/>
        </p:nvSpPr>
        <p:spPr>
          <a:xfrm>
            <a:off x="8480204" y="1186633"/>
            <a:ext cx="1078091" cy="1200329"/>
          </a:xfrm>
          <a:prstGeom prst="rect">
            <a:avLst/>
          </a:prstGeom>
          <a:noFill/>
        </p:spPr>
        <p:txBody>
          <a:bodyPr wrap="square" rtlCol="0">
            <a:spAutoFit/>
          </a:bodyPr>
          <a:lstStyle/>
          <a:p>
            <a:r>
              <a:rPr lang="en-US" sz="7200" dirty="0">
                <a:solidFill>
                  <a:schemeClr val="bg1"/>
                </a:solidFill>
                <a:latin typeface="Century Gothic" panose="020B0502020202020204" pitchFamily="34" charset="0"/>
              </a:rPr>
              <a:t>3.</a:t>
            </a:r>
          </a:p>
        </p:txBody>
      </p:sp>
      <p:grpSp>
        <p:nvGrpSpPr>
          <p:cNvPr id="17" name="Group 16">
            <a:extLst>
              <a:ext uri="{FF2B5EF4-FFF2-40B4-BE49-F238E27FC236}">
                <a16:creationId xmlns:a16="http://schemas.microsoft.com/office/drawing/2014/main" id="{8ECF429C-D7EC-334F-AE47-95A81127098C}"/>
              </a:ext>
            </a:extLst>
          </p:cNvPr>
          <p:cNvGrpSpPr/>
          <p:nvPr/>
        </p:nvGrpSpPr>
        <p:grpSpPr>
          <a:xfrm>
            <a:off x="2294633" y="4661039"/>
            <a:ext cx="1286597" cy="649202"/>
            <a:chOff x="3750436" y="5188494"/>
            <a:chExt cx="3948616" cy="689630"/>
          </a:xfrm>
        </p:grpSpPr>
        <p:sp>
          <p:nvSpPr>
            <p:cNvPr id="20" name="TextBox 19">
              <a:extLst>
                <a:ext uri="{FF2B5EF4-FFF2-40B4-BE49-F238E27FC236}">
                  <a16:creationId xmlns:a16="http://schemas.microsoft.com/office/drawing/2014/main" id="{17C68A66-AAFC-294E-9AEA-84FCBBA44689}"/>
                </a:ext>
              </a:extLst>
            </p:cNvPr>
            <p:cNvSpPr txBox="1"/>
            <p:nvPr/>
          </p:nvSpPr>
          <p:spPr>
            <a:xfrm>
              <a:off x="5257371" y="5224239"/>
              <a:ext cx="2441681" cy="653885"/>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450 m </a:t>
              </a:r>
            </a:p>
            <a:p>
              <a:endParaRPr lang="en-US" sz="2000" b="1" dirty="0">
                <a:solidFill>
                  <a:schemeClr val="tx1">
                    <a:lumMod val="75000"/>
                    <a:lumOff val="25000"/>
                  </a:schemeClr>
                </a:solidFill>
              </a:endParaRPr>
            </a:p>
          </p:txBody>
        </p:sp>
        <p:sp>
          <p:nvSpPr>
            <p:cNvPr id="21" name="TextBox 20">
              <a:extLst>
                <a:ext uri="{FF2B5EF4-FFF2-40B4-BE49-F238E27FC236}">
                  <a16:creationId xmlns:a16="http://schemas.microsoft.com/office/drawing/2014/main" id="{E5561B9A-1F3F-4842-8A8B-14E9E405B88F}"/>
                </a:ext>
              </a:extLst>
            </p:cNvPr>
            <p:cNvSpPr txBox="1"/>
            <p:nvPr/>
          </p:nvSpPr>
          <p:spPr>
            <a:xfrm>
              <a:off x="3750436" y="5218260"/>
              <a:ext cx="1901027" cy="326943"/>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0  </a:t>
              </a:r>
              <a:endParaRPr lang="en-US" sz="1400" b="1" dirty="0">
                <a:solidFill>
                  <a:schemeClr val="bg1"/>
                </a:solidFill>
                <a:latin typeface="Century Gothic" panose="020B0502020202020204" pitchFamily="34" charset="0"/>
              </a:endParaRPr>
            </a:p>
          </p:txBody>
        </p:sp>
        <p:grpSp>
          <p:nvGrpSpPr>
            <p:cNvPr id="19" name="Group 18">
              <a:extLst>
                <a:ext uri="{FF2B5EF4-FFF2-40B4-BE49-F238E27FC236}">
                  <a16:creationId xmlns:a16="http://schemas.microsoft.com/office/drawing/2014/main" id="{D7F6D567-56EB-264C-B669-E795EBDBACC2}"/>
                </a:ext>
              </a:extLst>
            </p:cNvPr>
            <p:cNvGrpSpPr/>
            <p:nvPr/>
          </p:nvGrpSpPr>
          <p:grpSpPr>
            <a:xfrm>
              <a:off x="4416915" y="5188494"/>
              <a:ext cx="1136150" cy="61912"/>
              <a:chOff x="376004" y="5260814"/>
              <a:chExt cx="1282700" cy="61912"/>
            </a:xfrm>
          </p:grpSpPr>
          <p:cxnSp>
            <p:nvCxnSpPr>
              <p:cNvPr id="22" name="Straight Connector 21">
                <a:extLst>
                  <a:ext uri="{FF2B5EF4-FFF2-40B4-BE49-F238E27FC236}">
                    <a16:creationId xmlns:a16="http://schemas.microsoft.com/office/drawing/2014/main" id="{41633C5F-305F-1646-9064-0F1295C32AB3}"/>
                  </a:ext>
                </a:extLst>
              </p:cNvPr>
              <p:cNvCxnSpPr>
                <a:cxnSpLocks/>
              </p:cNvCxnSpPr>
              <p:nvPr/>
            </p:nvCxnSpPr>
            <p:spPr>
              <a:xfrm>
                <a:off x="37600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9BE3CD0-35BA-4643-8F1C-F7B7B1461491}"/>
                  </a:ext>
                </a:extLst>
              </p:cNvPr>
              <p:cNvCxnSpPr>
                <a:cxnSpLocks/>
              </p:cNvCxnSpPr>
              <p:nvPr/>
            </p:nvCxnSpPr>
            <p:spPr>
              <a:xfrm>
                <a:off x="101735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AB96B2-E6C3-0B41-ABBC-74B98912A4E8}"/>
                  </a:ext>
                </a:extLst>
              </p:cNvPr>
              <p:cNvCxnSpPr>
                <a:cxnSpLocks/>
              </p:cNvCxnSpPr>
              <p:nvPr/>
            </p:nvCxnSpPr>
            <p:spPr>
              <a:xfrm>
                <a:off x="1017354" y="5260814"/>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F6C3316-EE3B-4043-9B72-8CC831C317BD}"/>
                  </a:ext>
                </a:extLst>
              </p:cNvPr>
              <p:cNvCxnSpPr>
                <a:cxnSpLocks/>
              </p:cNvCxnSpPr>
              <p:nvPr/>
            </p:nvCxnSpPr>
            <p:spPr>
              <a:xfrm>
                <a:off x="1653382"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3510787-607D-2647-B243-C22F67979305}"/>
                  </a:ext>
                </a:extLst>
              </p:cNvPr>
              <p:cNvCxnSpPr>
                <a:cxnSpLocks/>
              </p:cNvCxnSpPr>
              <p:nvPr/>
            </p:nvCxnSpPr>
            <p:spPr>
              <a:xfrm>
                <a:off x="376004"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37" name="Picture 36">
            <a:extLst>
              <a:ext uri="{FF2B5EF4-FFF2-40B4-BE49-F238E27FC236}">
                <a16:creationId xmlns:a16="http://schemas.microsoft.com/office/drawing/2014/main" id="{71A99A24-4A9A-9E41-8AC8-91B761D4D5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318"/>
          <a:stretch/>
        </p:blipFill>
        <p:spPr>
          <a:xfrm>
            <a:off x="8676880" y="2271760"/>
            <a:ext cx="2529344" cy="1662573"/>
          </a:xfrm>
          <a:prstGeom prst="rect">
            <a:avLst/>
          </a:prstGeom>
          <a:ln>
            <a:solidFill>
              <a:schemeClr val="bg1"/>
            </a:solidFill>
          </a:ln>
        </p:spPr>
      </p:pic>
      <p:grpSp>
        <p:nvGrpSpPr>
          <p:cNvPr id="38" name="Group 37">
            <a:extLst>
              <a:ext uri="{FF2B5EF4-FFF2-40B4-BE49-F238E27FC236}">
                <a16:creationId xmlns:a16="http://schemas.microsoft.com/office/drawing/2014/main" id="{9F350C3F-BA3D-7749-A687-4B375E42A060}"/>
              </a:ext>
            </a:extLst>
          </p:cNvPr>
          <p:cNvGrpSpPr/>
          <p:nvPr/>
        </p:nvGrpSpPr>
        <p:grpSpPr>
          <a:xfrm>
            <a:off x="10134634" y="3653059"/>
            <a:ext cx="1350619" cy="461665"/>
            <a:chOff x="3313762" y="5188494"/>
            <a:chExt cx="6461383" cy="899983"/>
          </a:xfrm>
        </p:grpSpPr>
        <p:sp>
          <p:nvSpPr>
            <p:cNvPr id="40" name="TextBox 39">
              <a:extLst>
                <a:ext uri="{FF2B5EF4-FFF2-40B4-BE49-F238E27FC236}">
                  <a16:creationId xmlns:a16="http://schemas.microsoft.com/office/drawing/2014/main" id="{D1C5B61B-F2A2-F842-80B0-47153A10C390}"/>
                </a:ext>
              </a:extLst>
            </p:cNvPr>
            <p:cNvSpPr txBox="1"/>
            <p:nvPr/>
          </p:nvSpPr>
          <p:spPr>
            <a:xfrm>
              <a:off x="5059234" y="5188494"/>
              <a:ext cx="4715911" cy="899983"/>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1.0 km</a:t>
              </a:r>
            </a:p>
            <a:p>
              <a:endParaRPr lang="en-US" sz="1000" b="1" dirty="0">
                <a:solidFill>
                  <a:schemeClr val="tx1">
                    <a:lumMod val="75000"/>
                    <a:lumOff val="25000"/>
                  </a:schemeClr>
                </a:solidFill>
              </a:endParaRPr>
            </a:p>
          </p:txBody>
        </p:sp>
        <p:sp>
          <p:nvSpPr>
            <p:cNvPr id="41" name="TextBox 40">
              <a:extLst>
                <a:ext uri="{FF2B5EF4-FFF2-40B4-BE49-F238E27FC236}">
                  <a16:creationId xmlns:a16="http://schemas.microsoft.com/office/drawing/2014/main" id="{725F8CC9-9C02-3F47-84AD-74987AB911A0}"/>
                </a:ext>
              </a:extLst>
            </p:cNvPr>
            <p:cNvSpPr txBox="1"/>
            <p:nvPr/>
          </p:nvSpPr>
          <p:spPr>
            <a:xfrm>
              <a:off x="3313762" y="5213339"/>
              <a:ext cx="3108410" cy="599989"/>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0  </a:t>
              </a:r>
              <a:endParaRPr lang="en-US" sz="1400" b="1" dirty="0">
                <a:solidFill>
                  <a:schemeClr val="bg1"/>
                </a:solidFill>
                <a:latin typeface="Century Gothic" panose="020B0502020202020204" pitchFamily="34" charset="0"/>
              </a:endParaRPr>
            </a:p>
          </p:txBody>
        </p:sp>
        <p:grpSp>
          <p:nvGrpSpPr>
            <p:cNvPr id="39" name="Group 38">
              <a:extLst>
                <a:ext uri="{FF2B5EF4-FFF2-40B4-BE49-F238E27FC236}">
                  <a16:creationId xmlns:a16="http://schemas.microsoft.com/office/drawing/2014/main" id="{E6F568C2-C42B-8440-B9EB-D8CF82214762}"/>
                </a:ext>
              </a:extLst>
            </p:cNvPr>
            <p:cNvGrpSpPr/>
            <p:nvPr/>
          </p:nvGrpSpPr>
          <p:grpSpPr>
            <a:xfrm>
              <a:off x="4416915" y="5188494"/>
              <a:ext cx="1136150" cy="61912"/>
              <a:chOff x="376004" y="5260814"/>
              <a:chExt cx="1282700" cy="61912"/>
            </a:xfrm>
          </p:grpSpPr>
          <p:cxnSp>
            <p:nvCxnSpPr>
              <p:cNvPr id="42" name="Straight Connector 41">
                <a:extLst>
                  <a:ext uri="{FF2B5EF4-FFF2-40B4-BE49-F238E27FC236}">
                    <a16:creationId xmlns:a16="http://schemas.microsoft.com/office/drawing/2014/main" id="{FB352CCF-9CEC-CA4B-A7F3-80786031C3B8}"/>
                  </a:ext>
                </a:extLst>
              </p:cNvPr>
              <p:cNvCxnSpPr>
                <a:cxnSpLocks/>
              </p:cNvCxnSpPr>
              <p:nvPr/>
            </p:nvCxnSpPr>
            <p:spPr>
              <a:xfrm>
                <a:off x="37600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04AFED6-CA77-BB43-A126-DDB3DE698901}"/>
                  </a:ext>
                </a:extLst>
              </p:cNvPr>
              <p:cNvCxnSpPr>
                <a:cxnSpLocks/>
              </p:cNvCxnSpPr>
              <p:nvPr/>
            </p:nvCxnSpPr>
            <p:spPr>
              <a:xfrm>
                <a:off x="101735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6A11054-87C1-FC4D-9E8B-E7C3A574DC33}"/>
                  </a:ext>
                </a:extLst>
              </p:cNvPr>
              <p:cNvCxnSpPr>
                <a:cxnSpLocks/>
              </p:cNvCxnSpPr>
              <p:nvPr/>
            </p:nvCxnSpPr>
            <p:spPr>
              <a:xfrm>
                <a:off x="1017354" y="5260814"/>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83705BF-CD80-FC46-9E32-58224F7AFF84}"/>
                  </a:ext>
                </a:extLst>
              </p:cNvPr>
              <p:cNvCxnSpPr>
                <a:cxnSpLocks/>
              </p:cNvCxnSpPr>
              <p:nvPr/>
            </p:nvCxnSpPr>
            <p:spPr>
              <a:xfrm>
                <a:off x="1653382"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482D19D-27B2-5E43-A773-2A92D4A977BF}"/>
                  </a:ext>
                </a:extLst>
              </p:cNvPr>
              <p:cNvCxnSpPr>
                <a:cxnSpLocks/>
              </p:cNvCxnSpPr>
              <p:nvPr/>
            </p:nvCxnSpPr>
            <p:spPr>
              <a:xfrm>
                <a:off x="376004"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47" name="Picture 46">
            <a:extLst>
              <a:ext uri="{FF2B5EF4-FFF2-40B4-BE49-F238E27FC236}">
                <a16:creationId xmlns:a16="http://schemas.microsoft.com/office/drawing/2014/main" id="{E5CF4EF5-C32F-7F4F-92D7-E47F667EFF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45" b="13960"/>
          <a:stretch/>
        </p:blipFill>
        <p:spPr>
          <a:xfrm>
            <a:off x="8734793" y="4105114"/>
            <a:ext cx="2464950" cy="1783445"/>
          </a:xfrm>
          <a:prstGeom prst="rect">
            <a:avLst/>
          </a:prstGeom>
          <a:ln>
            <a:solidFill>
              <a:schemeClr val="bg1"/>
            </a:solidFill>
          </a:ln>
        </p:spPr>
      </p:pic>
      <p:pic>
        <p:nvPicPr>
          <p:cNvPr id="59" name="Picture 58">
            <a:extLst>
              <a:ext uri="{FF2B5EF4-FFF2-40B4-BE49-F238E27FC236}">
                <a16:creationId xmlns:a16="http://schemas.microsoft.com/office/drawing/2014/main" id="{18543226-7E5F-9C4E-B40E-993312A2D24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b="3164"/>
          <a:stretch/>
        </p:blipFill>
        <p:spPr>
          <a:xfrm>
            <a:off x="4472281" y="2962795"/>
            <a:ext cx="2868395" cy="1986999"/>
          </a:xfrm>
          <a:prstGeom prst="rect">
            <a:avLst/>
          </a:prstGeom>
          <a:ln>
            <a:solidFill>
              <a:schemeClr val="bg1"/>
            </a:solidFill>
          </a:ln>
        </p:spPr>
      </p:pic>
      <p:grpSp>
        <p:nvGrpSpPr>
          <p:cNvPr id="27" name="Group 26">
            <a:extLst>
              <a:ext uri="{FF2B5EF4-FFF2-40B4-BE49-F238E27FC236}">
                <a16:creationId xmlns:a16="http://schemas.microsoft.com/office/drawing/2014/main" id="{505A4677-B533-7848-91A8-58A6E0FA1B83}"/>
              </a:ext>
            </a:extLst>
          </p:cNvPr>
          <p:cNvGrpSpPr/>
          <p:nvPr/>
        </p:nvGrpSpPr>
        <p:grpSpPr>
          <a:xfrm>
            <a:off x="8667057" y="5272660"/>
            <a:ext cx="1775791" cy="639104"/>
            <a:chOff x="10416209" y="5521130"/>
            <a:chExt cx="1775791" cy="639104"/>
          </a:xfrm>
        </p:grpSpPr>
        <p:pic>
          <p:nvPicPr>
            <p:cNvPr id="9" name="Picture 8">
              <a:extLst>
                <a:ext uri="{FF2B5EF4-FFF2-40B4-BE49-F238E27FC236}">
                  <a16:creationId xmlns:a16="http://schemas.microsoft.com/office/drawing/2014/main" id="{44572ADF-EDD3-9C4A-BA9A-75DFB6ACF8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4971" y="5829668"/>
              <a:ext cx="587453" cy="64086"/>
            </a:xfrm>
            <a:prstGeom prst="rect">
              <a:avLst/>
            </a:prstGeom>
          </p:spPr>
        </p:pic>
        <p:sp>
          <p:nvSpPr>
            <p:cNvPr id="57" name="TextBox 56">
              <a:extLst>
                <a:ext uri="{FF2B5EF4-FFF2-40B4-BE49-F238E27FC236}">
                  <a16:creationId xmlns:a16="http://schemas.microsoft.com/office/drawing/2014/main" id="{6162330E-2229-AC41-842C-1718A2593ADF}"/>
                </a:ext>
              </a:extLst>
            </p:cNvPr>
            <p:cNvSpPr txBox="1"/>
            <p:nvPr/>
          </p:nvSpPr>
          <p:spPr>
            <a:xfrm>
              <a:off x="10416209" y="5851647"/>
              <a:ext cx="291255" cy="307777"/>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0</a:t>
              </a:r>
              <a:r>
                <a:rPr lang="en-US" sz="1000" b="1" dirty="0">
                  <a:solidFill>
                    <a:schemeClr val="bg1"/>
                  </a:solidFill>
                  <a:latin typeface="Century Gothic"/>
                </a:rPr>
                <a:t>  </a:t>
              </a:r>
              <a:endParaRPr lang="en-US" sz="1000" b="1" dirty="0">
                <a:solidFill>
                  <a:schemeClr val="bg1"/>
                </a:solidFill>
                <a:latin typeface="Century Gothic" panose="020B0502020202020204" pitchFamily="34" charset="0"/>
              </a:endParaRPr>
            </a:p>
          </p:txBody>
        </p:sp>
        <p:sp>
          <p:nvSpPr>
            <p:cNvPr id="58" name="TextBox 57">
              <a:extLst>
                <a:ext uri="{FF2B5EF4-FFF2-40B4-BE49-F238E27FC236}">
                  <a16:creationId xmlns:a16="http://schemas.microsoft.com/office/drawing/2014/main" id="{44D6BCDA-5228-8140-B149-07F5AA94C660}"/>
                </a:ext>
              </a:extLst>
            </p:cNvPr>
            <p:cNvSpPr txBox="1"/>
            <p:nvPr/>
          </p:nvSpPr>
          <p:spPr>
            <a:xfrm>
              <a:off x="10970750" y="5852457"/>
              <a:ext cx="649750" cy="307777"/>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35</a:t>
              </a:r>
              <a:endParaRPr lang="en-US" sz="1400" b="1" dirty="0">
                <a:solidFill>
                  <a:schemeClr val="bg1"/>
                </a:solidFill>
                <a:latin typeface="Century Gothic" panose="020B0502020202020204" pitchFamily="34" charset="0"/>
              </a:endParaRPr>
            </a:p>
          </p:txBody>
        </p:sp>
        <p:sp>
          <p:nvSpPr>
            <p:cNvPr id="69" name="TextBox 68">
              <a:extLst>
                <a:ext uri="{FF2B5EF4-FFF2-40B4-BE49-F238E27FC236}">
                  <a16:creationId xmlns:a16="http://schemas.microsoft.com/office/drawing/2014/main" id="{3967A178-ADC1-DD43-A120-CBF10C79719F}"/>
                </a:ext>
              </a:extLst>
            </p:cNvPr>
            <p:cNvSpPr txBox="1"/>
            <p:nvPr/>
          </p:nvSpPr>
          <p:spPr>
            <a:xfrm>
              <a:off x="10474375" y="5521130"/>
              <a:ext cx="1717625" cy="307777"/>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Turbidity (FNU)</a:t>
              </a:r>
              <a:endParaRPr lang="en-US" sz="1400" b="1" dirty="0">
                <a:solidFill>
                  <a:schemeClr val="bg1"/>
                </a:solidFill>
                <a:latin typeface="Century Gothic" panose="020B0502020202020204" pitchFamily="34" charset="0"/>
              </a:endParaRPr>
            </a:p>
          </p:txBody>
        </p:sp>
      </p:grpSp>
      <p:grpSp>
        <p:nvGrpSpPr>
          <p:cNvPr id="15" name="Group 14">
            <a:extLst>
              <a:ext uri="{FF2B5EF4-FFF2-40B4-BE49-F238E27FC236}">
                <a16:creationId xmlns:a16="http://schemas.microsoft.com/office/drawing/2014/main" id="{D7FA2087-EDB7-7344-A1CF-4BEA31765366}"/>
              </a:ext>
            </a:extLst>
          </p:cNvPr>
          <p:cNvGrpSpPr/>
          <p:nvPr/>
        </p:nvGrpSpPr>
        <p:grpSpPr>
          <a:xfrm>
            <a:off x="8672281" y="3334948"/>
            <a:ext cx="1298953" cy="616315"/>
            <a:chOff x="10416209" y="3580467"/>
            <a:chExt cx="1298953" cy="616315"/>
          </a:xfrm>
        </p:grpSpPr>
        <p:pic>
          <p:nvPicPr>
            <p:cNvPr id="16" name="Picture 15">
              <a:extLst>
                <a:ext uri="{FF2B5EF4-FFF2-40B4-BE49-F238E27FC236}">
                  <a16:creationId xmlns:a16="http://schemas.microsoft.com/office/drawing/2014/main" id="{8ABFEB26-FDEA-B540-91DC-A310756456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10564971" y="3861707"/>
              <a:ext cx="582965" cy="63596"/>
            </a:xfrm>
            <a:prstGeom prst="rect">
              <a:avLst/>
            </a:prstGeom>
          </p:spPr>
        </p:pic>
        <p:sp>
          <p:nvSpPr>
            <p:cNvPr id="70" name="TextBox 69">
              <a:extLst>
                <a:ext uri="{FF2B5EF4-FFF2-40B4-BE49-F238E27FC236}">
                  <a16:creationId xmlns:a16="http://schemas.microsoft.com/office/drawing/2014/main" id="{AA6FFE77-02B9-C24F-95CE-94A4E80E0EE7}"/>
                </a:ext>
              </a:extLst>
            </p:cNvPr>
            <p:cNvSpPr txBox="1"/>
            <p:nvPr/>
          </p:nvSpPr>
          <p:spPr>
            <a:xfrm>
              <a:off x="10416209" y="3887483"/>
              <a:ext cx="367606" cy="307777"/>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0</a:t>
              </a:r>
              <a:r>
                <a:rPr lang="en-US" sz="1000" b="1" dirty="0">
                  <a:solidFill>
                    <a:schemeClr val="bg1"/>
                  </a:solidFill>
                  <a:latin typeface="Century Gothic"/>
                </a:rPr>
                <a:t>  </a:t>
              </a:r>
              <a:endParaRPr lang="en-US" sz="1000" b="1" dirty="0">
                <a:solidFill>
                  <a:schemeClr val="bg1"/>
                </a:solidFill>
                <a:latin typeface="Century Gothic" panose="020B0502020202020204" pitchFamily="34" charset="0"/>
              </a:endParaRPr>
            </a:p>
          </p:txBody>
        </p:sp>
        <p:sp>
          <p:nvSpPr>
            <p:cNvPr id="71" name="TextBox 70">
              <a:extLst>
                <a:ext uri="{FF2B5EF4-FFF2-40B4-BE49-F238E27FC236}">
                  <a16:creationId xmlns:a16="http://schemas.microsoft.com/office/drawing/2014/main" id="{9DFF6475-051D-A742-9586-5712389F00AC}"/>
                </a:ext>
              </a:extLst>
            </p:cNvPr>
            <p:cNvSpPr txBox="1"/>
            <p:nvPr/>
          </p:nvSpPr>
          <p:spPr>
            <a:xfrm>
              <a:off x="10488299" y="3580467"/>
              <a:ext cx="1226863" cy="307777"/>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SST (C)</a:t>
              </a:r>
              <a:endParaRPr lang="en-US" sz="1400" b="1" dirty="0">
                <a:solidFill>
                  <a:schemeClr val="bg1"/>
                </a:solidFill>
                <a:latin typeface="Century Gothic" panose="020B0502020202020204" pitchFamily="34" charset="0"/>
              </a:endParaRPr>
            </a:p>
          </p:txBody>
        </p:sp>
        <p:sp>
          <p:nvSpPr>
            <p:cNvPr id="72" name="TextBox 71">
              <a:extLst>
                <a:ext uri="{FF2B5EF4-FFF2-40B4-BE49-F238E27FC236}">
                  <a16:creationId xmlns:a16="http://schemas.microsoft.com/office/drawing/2014/main" id="{3C3CC4FD-56A9-6C4B-8980-3F2620DA0CD3}"/>
                </a:ext>
              </a:extLst>
            </p:cNvPr>
            <p:cNvSpPr txBox="1"/>
            <p:nvPr/>
          </p:nvSpPr>
          <p:spPr>
            <a:xfrm>
              <a:off x="10966242" y="3889005"/>
              <a:ext cx="649750" cy="307777"/>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30</a:t>
              </a:r>
            </a:p>
          </p:txBody>
        </p:sp>
      </p:grpSp>
      <p:grpSp>
        <p:nvGrpSpPr>
          <p:cNvPr id="18" name="Group 17">
            <a:extLst>
              <a:ext uri="{FF2B5EF4-FFF2-40B4-BE49-F238E27FC236}">
                <a16:creationId xmlns:a16="http://schemas.microsoft.com/office/drawing/2014/main" id="{F8E6EA99-2B9E-A14E-9AF4-26569C4D0AD6}"/>
              </a:ext>
            </a:extLst>
          </p:cNvPr>
          <p:cNvGrpSpPr/>
          <p:nvPr/>
        </p:nvGrpSpPr>
        <p:grpSpPr>
          <a:xfrm>
            <a:off x="507529" y="4299407"/>
            <a:ext cx="1862854" cy="493071"/>
            <a:chOff x="632977" y="4893826"/>
            <a:chExt cx="1862854" cy="493071"/>
          </a:xfrm>
        </p:grpSpPr>
        <p:grpSp>
          <p:nvGrpSpPr>
            <p:cNvPr id="78" name="Group 77">
              <a:extLst>
                <a:ext uri="{FF2B5EF4-FFF2-40B4-BE49-F238E27FC236}">
                  <a16:creationId xmlns:a16="http://schemas.microsoft.com/office/drawing/2014/main" id="{3CCEC472-E47B-604A-A0DE-DE4E2CFBC4AA}"/>
                </a:ext>
              </a:extLst>
            </p:cNvPr>
            <p:cNvGrpSpPr/>
            <p:nvPr/>
          </p:nvGrpSpPr>
          <p:grpSpPr>
            <a:xfrm>
              <a:off x="632977" y="5066257"/>
              <a:ext cx="1862854" cy="320640"/>
              <a:chOff x="9775725" y="3110990"/>
              <a:chExt cx="1862854" cy="320640"/>
            </a:xfrm>
          </p:grpSpPr>
          <p:pic>
            <p:nvPicPr>
              <p:cNvPr id="79" name="Picture 78" descr="Background pattern&#10;&#10;Description automatically generated">
                <a:extLst>
                  <a:ext uri="{FF2B5EF4-FFF2-40B4-BE49-F238E27FC236}">
                    <a16:creationId xmlns:a16="http://schemas.microsoft.com/office/drawing/2014/main" id="{D68711EA-BCF6-9E4C-9C19-E2BE476FC76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flipV="1">
                <a:off x="10253978" y="3200953"/>
                <a:ext cx="710663" cy="97019"/>
              </a:xfrm>
              <a:prstGeom prst="rect">
                <a:avLst/>
              </a:prstGeom>
            </p:spPr>
          </p:pic>
          <p:sp>
            <p:nvSpPr>
              <p:cNvPr id="80" name="TextBox 79">
                <a:extLst>
                  <a:ext uri="{FF2B5EF4-FFF2-40B4-BE49-F238E27FC236}">
                    <a16:creationId xmlns:a16="http://schemas.microsoft.com/office/drawing/2014/main" id="{C6994CDE-1D3E-494F-A243-BE38DAC91075}"/>
                  </a:ext>
                </a:extLst>
              </p:cNvPr>
              <p:cNvSpPr txBox="1"/>
              <p:nvPr/>
            </p:nvSpPr>
            <p:spPr>
              <a:xfrm>
                <a:off x="9775725" y="3123853"/>
                <a:ext cx="736995" cy="307777"/>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-0.8</a:t>
                </a:r>
                <a:endParaRPr lang="en-US" sz="1400" b="1" dirty="0">
                  <a:solidFill>
                    <a:schemeClr val="bg1"/>
                  </a:solidFill>
                </a:endParaRPr>
              </a:p>
            </p:txBody>
          </p:sp>
          <p:sp>
            <p:nvSpPr>
              <p:cNvPr id="81" name="TextBox 80">
                <a:extLst>
                  <a:ext uri="{FF2B5EF4-FFF2-40B4-BE49-F238E27FC236}">
                    <a16:creationId xmlns:a16="http://schemas.microsoft.com/office/drawing/2014/main" id="{EE1AAAB5-B700-654A-80B6-147170A2D6A3}"/>
                  </a:ext>
                </a:extLst>
              </p:cNvPr>
              <p:cNvSpPr txBox="1"/>
              <p:nvPr/>
            </p:nvSpPr>
            <p:spPr>
              <a:xfrm>
                <a:off x="10901584" y="3110990"/>
                <a:ext cx="736995" cy="307777"/>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0.8</a:t>
                </a:r>
                <a:endParaRPr lang="en-US" sz="1400" b="1" dirty="0">
                  <a:solidFill>
                    <a:schemeClr val="bg1"/>
                  </a:solidFill>
                </a:endParaRPr>
              </a:p>
            </p:txBody>
          </p:sp>
        </p:grpSp>
        <p:sp>
          <p:nvSpPr>
            <p:cNvPr id="75" name="TextBox 74">
              <a:extLst>
                <a:ext uri="{FF2B5EF4-FFF2-40B4-BE49-F238E27FC236}">
                  <a16:creationId xmlns:a16="http://schemas.microsoft.com/office/drawing/2014/main" id="{43AB129F-64A2-B045-9245-A98B357AB915}"/>
                </a:ext>
              </a:extLst>
            </p:cNvPr>
            <p:cNvSpPr txBox="1"/>
            <p:nvPr/>
          </p:nvSpPr>
          <p:spPr>
            <a:xfrm>
              <a:off x="1041085" y="4893826"/>
              <a:ext cx="736995" cy="307777"/>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NDWI</a:t>
              </a:r>
              <a:endParaRPr lang="en-US" sz="1400" b="1" dirty="0">
                <a:solidFill>
                  <a:schemeClr val="bg1"/>
                </a:solidFill>
              </a:endParaRPr>
            </a:p>
          </p:txBody>
        </p:sp>
      </p:grpSp>
      <p:grpSp>
        <p:nvGrpSpPr>
          <p:cNvPr id="91" name="Group 90">
            <a:extLst>
              <a:ext uri="{FF2B5EF4-FFF2-40B4-BE49-F238E27FC236}">
                <a16:creationId xmlns:a16="http://schemas.microsoft.com/office/drawing/2014/main" id="{9FA66896-6878-8749-BD45-4F449B3A8B08}"/>
              </a:ext>
            </a:extLst>
          </p:cNvPr>
          <p:cNvGrpSpPr/>
          <p:nvPr/>
        </p:nvGrpSpPr>
        <p:grpSpPr>
          <a:xfrm>
            <a:off x="6212861" y="4648939"/>
            <a:ext cx="1247693" cy="649202"/>
            <a:chOff x="3750436" y="5188494"/>
            <a:chExt cx="3829218" cy="689630"/>
          </a:xfrm>
        </p:grpSpPr>
        <p:sp>
          <p:nvSpPr>
            <p:cNvPr id="92" name="TextBox 91">
              <a:extLst>
                <a:ext uri="{FF2B5EF4-FFF2-40B4-BE49-F238E27FC236}">
                  <a16:creationId xmlns:a16="http://schemas.microsoft.com/office/drawing/2014/main" id="{361B0179-E59D-BA41-913B-1F934FA9ABC4}"/>
                </a:ext>
              </a:extLst>
            </p:cNvPr>
            <p:cNvSpPr txBox="1"/>
            <p:nvPr/>
          </p:nvSpPr>
          <p:spPr>
            <a:xfrm>
              <a:off x="5257371" y="5224239"/>
              <a:ext cx="2322283" cy="653885"/>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500 m </a:t>
              </a:r>
            </a:p>
            <a:p>
              <a:endParaRPr lang="en-US" sz="2000" b="1" dirty="0">
                <a:solidFill>
                  <a:schemeClr val="tx1">
                    <a:lumMod val="75000"/>
                    <a:lumOff val="25000"/>
                  </a:schemeClr>
                </a:solidFill>
              </a:endParaRPr>
            </a:p>
          </p:txBody>
        </p:sp>
        <p:sp>
          <p:nvSpPr>
            <p:cNvPr id="93" name="TextBox 92">
              <a:extLst>
                <a:ext uri="{FF2B5EF4-FFF2-40B4-BE49-F238E27FC236}">
                  <a16:creationId xmlns:a16="http://schemas.microsoft.com/office/drawing/2014/main" id="{8D7494F2-0C96-F340-867E-5A503DE71698}"/>
                </a:ext>
              </a:extLst>
            </p:cNvPr>
            <p:cNvSpPr txBox="1"/>
            <p:nvPr/>
          </p:nvSpPr>
          <p:spPr>
            <a:xfrm>
              <a:off x="3750436" y="5218260"/>
              <a:ext cx="1901027" cy="326943"/>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0  </a:t>
              </a:r>
              <a:endParaRPr lang="en-US" sz="1400" b="1" dirty="0">
                <a:solidFill>
                  <a:schemeClr val="bg1"/>
                </a:solidFill>
                <a:latin typeface="Century Gothic" panose="020B0502020202020204" pitchFamily="34" charset="0"/>
              </a:endParaRPr>
            </a:p>
          </p:txBody>
        </p:sp>
        <p:grpSp>
          <p:nvGrpSpPr>
            <p:cNvPr id="94" name="Group 93">
              <a:extLst>
                <a:ext uri="{FF2B5EF4-FFF2-40B4-BE49-F238E27FC236}">
                  <a16:creationId xmlns:a16="http://schemas.microsoft.com/office/drawing/2014/main" id="{A41452EE-A2BD-DD42-9C52-4B58494E153D}"/>
                </a:ext>
              </a:extLst>
            </p:cNvPr>
            <p:cNvGrpSpPr/>
            <p:nvPr/>
          </p:nvGrpSpPr>
          <p:grpSpPr>
            <a:xfrm>
              <a:off x="4416915" y="5188494"/>
              <a:ext cx="1136150" cy="61912"/>
              <a:chOff x="376004" y="5260814"/>
              <a:chExt cx="1282700" cy="61912"/>
            </a:xfrm>
          </p:grpSpPr>
          <p:cxnSp>
            <p:nvCxnSpPr>
              <p:cNvPr id="95" name="Straight Connector 94">
                <a:extLst>
                  <a:ext uri="{FF2B5EF4-FFF2-40B4-BE49-F238E27FC236}">
                    <a16:creationId xmlns:a16="http://schemas.microsoft.com/office/drawing/2014/main" id="{F8B0619C-0E02-7840-B8CA-EB79B85188FC}"/>
                  </a:ext>
                </a:extLst>
              </p:cNvPr>
              <p:cNvCxnSpPr>
                <a:cxnSpLocks/>
              </p:cNvCxnSpPr>
              <p:nvPr/>
            </p:nvCxnSpPr>
            <p:spPr>
              <a:xfrm>
                <a:off x="37600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5827877-BBA1-3445-B194-683D4BA73360}"/>
                  </a:ext>
                </a:extLst>
              </p:cNvPr>
              <p:cNvCxnSpPr>
                <a:cxnSpLocks/>
              </p:cNvCxnSpPr>
              <p:nvPr/>
            </p:nvCxnSpPr>
            <p:spPr>
              <a:xfrm>
                <a:off x="101735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7749FC9-247C-3A45-BAA6-6692DCCCACE1}"/>
                  </a:ext>
                </a:extLst>
              </p:cNvPr>
              <p:cNvCxnSpPr>
                <a:cxnSpLocks/>
              </p:cNvCxnSpPr>
              <p:nvPr/>
            </p:nvCxnSpPr>
            <p:spPr>
              <a:xfrm>
                <a:off x="1017354" y="5260814"/>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BF19B73-923D-D44E-B4E0-4D3F9A71BF1E}"/>
                  </a:ext>
                </a:extLst>
              </p:cNvPr>
              <p:cNvCxnSpPr>
                <a:cxnSpLocks/>
              </p:cNvCxnSpPr>
              <p:nvPr/>
            </p:nvCxnSpPr>
            <p:spPr>
              <a:xfrm>
                <a:off x="1653382"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3B0E38C-4986-3B41-8212-FEB9F13E575A}"/>
                  </a:ext>
                </a:extLst>
              </p:cNvPr>
              <p:cNvCxnSpPr>
                <a:cxnSpLocks/>
              </p:cNvCxnSpPr>
              <p:nvPr/>
            </p:nvCxnSpPr>
            <p:spPr>
              <a:xfrm>
                <a:off x="376004"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5" name="Group 4">
            <a:extLst>
              <a:ext uri="{FF2B5EF4-FFF2-40B4-BE49-F238E27FC236}">
                <a16:creationId xmlns:a16="http://schemas.microsoft.com/office/drawing/2014/main" id="{0CF460D4-1E05-D745-9AE9-F8CDCBDFD0F8}"/>
              </a:ext>
            </a:extLst>
          </p:cNvPr>
          <p:cNvGrpSpPr/>
          <p:nvPr/>
        </p:nvGrpSpPr>
        <p:grpSpPr>
          <a:xfrm>
            <a:off x="4604962" y="4475486"/>
            <a:ext cx="1295359" cy="498054"/>
            <a:chOff x="6107924" y="4478874"/>
            <a:chExt cx="1295359" cy="498054"/>
          </a:xfrm>
        </p:grpSpPr>
        <p:sp>
          <p:nvSpPr>
            <p:cNvPr id="100" name="Rectangle 99">
              <a:extLst>
                <a:ext uri="{FF2B5EF4-FFF2-40B4-BE49-F238E27FC236}">
                  <a16:creationId xmlns:a16="http://schemas.microsoft.com/office/drawing/2014/main" id="{E35DEE19-9982-BB4B-B491-FF0D2EE80901}"/>
                </a:ext>
              </a:extLst>
            </p:cNvPr>
            <p:cNvSpPr/>
            <p:nvPr/>
          </p:nvSpPr>
          <p:spPr>
            <a:xfrm>
              <a:off x="6117184" y="4573353"/>
              <a:ext cx="247385" cy="118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1" name="TextBox 100">
              <a:extLst>
                <a:ext uri="{FF2B5EF4-FFF2-40B4-BE49-F238E27FC236}">
                  <a16:creationId xmlns:a16="http://schemas.microsoft.com/office/drawing/2014/main" id="{7DF249C2-856A-1043-9C13-ADD778C8B396}"/>
                </a:ext>
              </a:extLst>
            </p:cNvPr>
            <p:cNvSpPr txBox="1"/>
            <p:nvPr/>
          </p:nvSpPr>
          <p:spPr>
            <a:xfrm>
              <a:off x="6295287" y="4669151"/>
              <a:ext cx="1107996" cy="307777"/>
            </a:xfrm>
            <a:prstGeom prst="rect">
              <a:avLst/>
            </a:prstGeom>
            <a:noFill/>
          </p:spPr>
          <p:txBody>
            <a:bodyPr wrap="none" lIns="91440" tIns="45720" rIns="91440" bIns="45720" rtlCol="0" anchor="t">
              <a:spAutoFit/>
            </a:bodyPr>
            <a:lstStyle/>
            <a:p>
              <a:r>
                <a:rPr lang="en-US" sz="1400" b="1" dirty="0">
                  <a:solidFill>
                    <a:schemeClr val="bg1"/>
                  </a:solidFill>
                  <a:latin typeface="Century Gothic" panose="020B0502020202020204" pitchFamily="34" charset="0"/>
                  <a:cs typeface="Calibri"/>
                </a:rPr>
                <a:t>Non-water</a:t>
              </a:r>
              <a:endParaRPr lang="en-US" sz="1400" b="1" dirty="0">
                <a:solidFill>
                  <a:schemeClr val="bg1"/>
                </a:solidFill>
                <a:latin typeface="Century Gothic" panose="020B0502020202020204" pitchFamily="34" charset="0"/>
              </a:endParaRPr>
            </a:p>
          </p:txBody>
        </p:sp>
        <p:sp>
          <p:nvSpPr>
            <p:cNvPr id="102" name="TextBox 101">
              <a:extLst>
                <a:ext uri="{FF2B5EF4-FFF2-40B4-BE49-F238E27FC236}">
                  <a16:creationId xmlns:a16="http://schemas.microsoft.com/office/drawing/2014/main" id="{CBADFC43-39FB-024A-9DBE-4ED1E14E19BC}"/>
                </a:ext>
              </a:extLst>
            </p:cNvPr>
            <p:cNvSpPr txBox="1"/>
            <p:nvPr/>
          </p:nvSpPr>
          <p:spPr>
            <a:xfrm>
              <a:off x="6328277" y="4478874"/>
              <a:ext cx="713657" cy="307777"/>
            </a:xfrm>
            <a:prstGeom prst="rect">
              <a:avLst/>
            </a:prstGeom>
            <a:noFill/>
          </p:spPr>
          <p:txBody>
            <a:bodyPr wrap="none" lIns="91440" tIns="45720" rIns="91440" bIns="45720" rtlCol="0" anchor="t">
              <a:spAutoFit/>
            </a:bodyPr>
            <a:lstStyle/>
            <a:p>
              <a:r>
                <a:rPr lang="en-US" sz="1400" b="1" dirty="0">
                  <a:solidFill>
                    <a:schemeClr val="bg1"/>
                  </a:solidFill>
                  <a:latin typeface="Century Gothic" panose="020B0502020202020204" pitchFamily="34" charset="0"/>
                  <a:cs typeface="Calibri"/>
                </a:rPr>
                <a:t>Water</a:t>
              </a:r>
              <a:endParaRPr lang="en-US" sz="1400" b="1" dirty="0">
                <a:solidFill>
                  <a:schemeClr val="bg1"/>
                </a:solidFill>
                <a:latin typeface="Century Gothic" panose="020B0502020202020204" pitchFamily="34" charset="0"/>
              </a:endParaRPr>
            </a:p>
          </p:txBody>
        </p:sp>
        <p:sp>
          <p:nvSpPr>
            <p:cNvPr id="104" name="Rectangle 103">
              <a:extLst>
                <a:ext uri="{FF2B5EF4-FFF2-40B4-BE49-F238E27FC236}">
                  <a16:creationId xmlns:a16="http://schemas.microsoft.com/office/drawing/2014/main" id="{8C6453AA-AC71-A64A-949B-8F032D155B26}"/>
                </a:ext>
              </a:extLst>
            </p:cNvPr>
            <p:cNvSpPr/>
            <p:nvPr/>
          </p:nvSpPr>
          <p:spPr>
            <a:xfrm>
              <a:off x="6107924" y="4767398"/>
              <a:ext cx="247385" cy="1188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 name="Group 104">
            <a:extLst>
              <a:ext uri="{FF2B5EF4-FFF2-40B4-BE49-F238E27FC236}">
                <a16:creationId xmlns:a16="http://schemas.microsoft.com/office/drawing/2014/main" id="{97C10DDE-8AB6-E046-8FC3-ABE82D80227B}"/>
              </a:ext>
            </a:extLst>
          </p:cNvPr>
          <p:cNvGrpSpPr/>
          <p:nvPr/>
        </p:nvGrpSpPr>
        <p:grpSpPr>
          <a:xfrm>
            <a:off x="10134634" y="5622215"/>
            <a:ext cx="1350619" cy="461665"/>
            <a:chOff x="3313762" y="5188494"/>
            <a:chExt cx="6461383" cy="899983"/>
          </a:xfrm>
        </p:grpSpPr>
        <p:sp>
          <p:nvSpPr>
            <p:cNvPr id="106" name="TextBox 105">
              <a:extLst>
                <a:ext uri="{FF2B5EF4-FFF2-40B4-BE49-F238E27FC236}">
                  <a16:creationId xmlns:a16="http://schemas.microsoft.com/office/drawing/2014/main" id="{DEF0C2C4-1D00-AD4A-A622-1A55C0A0B11E}"/>
                </a:ext>
              </a:extLst>
            </p:cNvPr>
            <p:cNvSpPr txBox="1"/>
            <p:nvPr/>
          </p:nvSpPr>
          <p:spPr>
            <a:xfrm>
              <a:off x="5059234" y="5188494"/>
              <a:ext cx="4715911" cy="899983"/>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1.0 km</a:t>
              </a:r>
            </a:p>
            <a:p>
              <a:endParaRPr lang="en-US" sz="1000" b="1" dirty="0">
                <a:solidFill>
                  <a:schemeClr val="tx1">
                    <a:lumMod val="75000"/>
                    <a:lumOff val="25000"/>
                  </a:schemeClr>
                </a:solidFill>
              </a:endParaRPr>
            </a:p>
          </p:txBody>
        </p:sp>
        <p:sp>
          <p:nvSpPr>
            <p:cNvPr id="107" name="TextBox 106">
              <a:extLst>
                <a:ext uri="{FF2B5EF4-FFF2-40B4-BE49-F238E27FC236}">
                  <a16:creationId xmlns:a16="http://schemas.microsoft.com/office/drawing/2014/main" id="{EC61B027-AA67-6F46-8EA3-874386057FCB}"/>
                </a:ext>
              </a:extLst>
            </p:cNvPr>
            <p:cNvSpPr txBox="1"/>
            <p:nvPr/>
          </p:nvSpPr>
          <p:spPr>
            <a:xfrm>
              <a:off x="3313762" y="5213339"/>
              <a:ext cx="3108410" cy="599989"/>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0  </a:t>
              </a:r>
              <a:endParaRPr lang="en-US" sz="1400" b="1" dirty="0">
                <a:solidFill>
                  <a:schemeClr val="bg1"/>
                </a:solidFill>
                <a:latin typeface="Century Gothic" panose="020B0502020202020204" pitchFamily="34" charset="0"/>
              </a:endParaRPr>
            </a:p>
          </p:txBody>
        </p:sp>
        <p:grpSp>
          <p:nvGrpSpPr>
            <p:cNvPr id="108" name="Group 107">
              <a:extLst>
                <a:ext uri="{FF2B5EF4-FFF2-40B4-BE49-F238E27FC236}">
                  <a16:creationId xmlns:a16="http://schemas.microsoft.com/office/drawing/2014/main" id="{738A6B25-FE64-F546-BC51-EAF4C2C80372}"/>
                </a:ext>
              </a:extLst>
            </p:cNvPr>
            <p:cNvGrpSpPr/>
            <p:nvPr/>
          </p:nvGrpSpPr>
          <p:grpSpPr>
            <a:xfrm>
              <a:off x="4416915" y="5188494"/>
              <a:ext cx="1136150" cy="61912"/>
              <a:chOff x="376004" y="5260814"/>
              <a:chExt cx="1282700" cy="61912"/>
            </a:xfrm>
          </p:grpSpPr>
          <p:cxnSp>
            <p:nvCxnSpPr>
              <p:cNvPr id="109" name="Straight Connector 108">
                <a:extLst>
                  <a:ext uri="{FF2B5EF4-FFF2-40B4-BE49-F238E27FC236}">
                    <a16:creationId xmlns:a16="http://schemas.microsoft.com/office/drawing/2014/main" id="{6C40794A-E550-5341-B14D-8F7924293AC6}"/>
                  </a:ext>
                </a:extLst>
              </p:cNvPr>
              <p:cNvCxnSpPr>
                <a:cxnSpLocks/>
              </p:cNvCxnSpPr>
              <p:nvPr/>
            </p:nvCxnSpPr>
            <p:spPr>
              <a:xfrm>
                <a:off x="37600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1FD3DFEB-F1F8-EE42-A84E-DB0D8D266A2A}"/>
                  </a:ext>
                </a:extLst>
              </p:cNvPr>
              <p:cNvCxnSpPr>
                <a:cxnSpLocks/>
              </p:cNvCxnSpPr>
              <p:nvPr/>
            </p:nvCxnSpPr>
            <p:spPr>
              <a:xfrm>
                <a:off x="101735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359F512-B3B7-3B44-BE51-3729055B867F}"/>
                  </a:ext>
                </a:extLst>
              </p:cNvPr>
              <p:cNvCxnSpPr>
                <a:cxnSpLocks/>
              </p:cNvCxnSpPr>
              <p:nvPr/>
            </p:nvCxnSpPr>
            <p:spPr>
              <a:xfrm>
                <a:off x="1017354" y="5260814"/>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6B45071-B857-0446-B500-B9F5F023712B}"/>
                  </a:ext>
                </a:extLst>
              </p:cNvPr>
              <p:cNvCxnSpPr>
                <a:cxnSpLocks/>
              </p:cNvCxnSpPr>
              <p:nvPr/>
            </p:nvCxnSpPr>
            <p:spPr>
              <a:xfrm>
                <a:off x="1653382"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BE65B55-309A-294F-A08B-C00181104728}"/>
                  </a:ext>
                </a:extLst>
              </p:cNvPr>
              <p:cNvCxnSpPr>
                <a:cxnSpLocks/>
              </p:cNvCxnSpPr>
              <p:nvPr/>
            </p:nvCxnSpPr>
            <p:spPr>
              <a:xfrm>
                <a:off x="376004"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8" name="Group 7">
            <a:extLst>
              <a:ext uri="{FF2B5EF4-FFF2-40B4-BE49-F238E27FC236}">
                <a16:creationId xmlns:a16="http://schemas.microsoft.com/office/drawing/2014/main" id="{8F616E27-C423-4047-BDA1-1C12A49BD66A}"/>
              </a:ext>
            </a:extLst>
          </p:cNvPr>
          <p:cNvGrpSpPr/>
          <p:nvPr/>
        </p:nvGrpSpPr>
        <p:grpSpPr>
          <a:xfrm>
            <a:off x="609402" y="4689519"/>
            <a:ext cx="1665337" cy="307777"/>
            <a:chOff x="682052" y="4226972"/>
            <a:chExt cx="1665337" cy="307777"/>
          </a:xfrm>
        </p:grpSpPr>
        <p:sp>
          <p:nvSpPr>
            <p:cNvPr id="73" name="Rectangle 72">
              <a:extLst>
                <a:ext uri="{FF2B5EF4-FFF2-40B4-BE49-F238E27FC236}">
                  <a16:creationId xmlns:a16="http://schemas.microsoft.com/office/drawing/2014/main" id="{0D75C218-8199-B447-8A81-667C83778AB3}"/>
                </a:ext>
              </a:extLst>
            </p:cNvPr>
            <p:cNvSpPr/>
            <p:nvPr/>
          </p:nvSpPr>
          <p:spPr>
            <a:xfrm>
              <a:off x="682052" y="4321451"/>
              <a:ext cx="247385" cy="11882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4" name="TextBox 73">
              <a:extLst>
                <a:ext uri="{FF2B5EF4-FFF2-40B4-BE49-F238E27FC236}">
                  <a16:creationId xmlns:a16="http://schemas.microsoft.com/office/drawing/2014/main" id="{B577CB74-6AD2-0A47-8DA5-79B5AE3745EB}"/>
                </a:ext>
              </a:extLst>
            </p:cNvPr>
            <p:cNvSpPr txBox="1"/>
            <p:nvPr/>
          </p:nvSpPr>
          <p:spPr>
            <a:xfrm>
              <a:off x="893145" y="4226972"/>
              <a:ext cx="1454244" cy="307777"/>
            </a:xfrm>
            <a:prstGeom prst="rect">
              <a:avLst/>
            </a:prstGeom>
            <a:noFill/>
          </p:spPr>
          <p:txBody>
            <a:bodyPr wrap="none" lIns="91440" tIns="45720" rIns="91440" bIns="45720" rtlCol="0" anchor="t">
              <a:spAutoFit/>
            </a:bodyPr>
            <a:lstStyle/>
            <a:p>
              <a:r>
                <a:rPr lang="en-US" sz="1400" b="1" dirty="0">
                  <a:solidFill>
                    <a:schemeClr val="bg1"/>
                  </a:solidFill>
                  <a:latin typeface="Century Gothic" panose="020B0502020202020204" pitchFamily="34" charset="0"/>
                  <a:cs typeface="Calibri"/>
                </a:rPr>
                <a:t>Estuary Mouth </a:t>
              </a:r>
              <a:endParaRPr lang="en-US" sz="1400" b="1" dirty="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3309594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076008E-4881-4B68-B93F-B11CEAE52FD0}"/>
              </a:ext>
            </a:extLst>
          </p:cNvPr>
          <p:cNvSpPr txBox="1">
            <a:spLocks/>
          </p:cNvSpPr>
          <p:nvPr/>
        </p:nvSpPr>
        <p:spPr>
          <a:xfrm>
            <a:off x="417959" y="571926"/>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GUI </a:t>
            </a:r>
          </a:p>
        </p:txBody>
      </p:sp>
      <p:pic>
        <p:nvPicPr>
          <p:cNvPr id="5" name="Picture 4">
            <a:extLst>
              <a:ext uri="{FF2B5EF4-FFF2-40B4-BE49-F238E27FC236}">
                <a16:creationId xmlns:a16="http://schemas.microsoft.com/office/drawing/2014/main" id="{0F952D4A-2B05-504A-BED7-23DA5EE284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031" y="1085151"/>
            <a:ext cx="11007737" cy="506814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79939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DEAEE7-A5C5-470E-841A-DA57846D06BB}"/>
              </a:ext>
            </a:extLst>
          </p:cNvPr>
          <p:cNvSpPr txBox="1">
            <a:spLocks/>
          </p:cNvSpPr>
          <p:nvPr/>
        </p:nvSpPr>
        <p:spPr>
          <a:xfrm>
            <a:off x="338137" y="1788757"/>
            <a:ext cx="6197134" cy="328048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4AEB2"/>
              </a:buClr>
              <a:buFont typeface="Arial" panose="020B0604020202020204" pitchFamily="34" charset="0"/>
              <a:buChar char="•"/>
              <a:defRPr/>
            </a:pPr>
            <a:r>
              <a:rPr lang="en-US" sz="2400" dirty="0">
                <a:latin typeface="Century Gothic"/>
              </a:rPr>
              <a:t>Partially-enclosed spaces where rivers and oceans/seas converge </a:t>
            </a:r>
            <a:endParaRPr lang="en-US" sz="2400" dirty="0"/>
          </a:p>
          <a:p>
            <a:pPr marL="342900" indent="-342900">
              <a:lnSpc>
                <a:spcPct val="100000"/>
              </a:lnSpc>
              <a:spcBef>
                <a:spcPts val="0"/>
              </a:spcBef>
              <a:spcAft>
                <a:spcPts val="600"/>
              </a:spcAft>
              <a:buClr>
                <a:srgbClr val="54AEB2"/>
              </a:buClr>
              <a:buFont typeface="Arial" panose="020B0604020202020204" pitchFamily="34" charset="0"/>
              <a:buChar char="•"/>
              <a:defRPr/>
            </a:pPr>
            <a:r>
              <a:rPr lang="en-US" sz="2400" dirty="0">
                <a:latin typeface="Century Gothic"/>
              </a:rPr>
              <a:t>Brackish</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sz="2400" dirty="0">
                <a:latin typeface="Century Gothic"/>
              </a:rPr>
              <a:t>Extremely </a:t>
            </a:r>
            <a:r>
              <a:rPr lang="en-US" sz="2400" b="1" i="1" dirty="0">
                <a:solidFill>
                  <a:srgbClr val="54AEB2"/>
                </a:solidFill>
                <a:latin typeface="Century Gothic"/>
              </a:rPr>
              <a:t>productive</a:t>
            </a:r>
            <a:r>
              <a:rPr lang="en-US" sz="2400" b="1" i="1" dirty="0">
                <a:latin typeface="Century Gothic"/>
              </a:rPr>
              <a:t> </a:t>
            </a:r>
            <a:r>
              <a:rPr lang="en-US" sz="2400" dirty="0">
                <a:latin typeface="Century Gothic"/>
              </a:rPr>
              <a:t>ecosystems </a:t>
            </a:r>
            <a:endParaRPr lang="en-US" sz="2400" b="0" i="0" u="none" strike="noStrike" kern="1200" cap="none" spc="0" normalizeH="0" baseline="0" noProof="0" dirty="0">
              <a:ln>
                <a:noFill/>
              </a:ln>
              <a:effectLst/>
              <a:uLnTx/>
              <a:uFillTx/>
            </a:endParaRPr>
          </a:p>
          <a:p>
            <a:pPr marL="342900" indent="-342900">
              <a:lnSpc>
                <a:spcPct val="100000"/>
              </a:lnSpc>
              <a:spcBef>
                <a:spcPts val="0"/>
              </a:spcBef>
              <a:spcAft>
                <a:spcPts val="600"/>
              </a:spcAft>
              <a:buClr>
                <a:srgbClr val="54AEB2"/>
              </a:buClr>
              <a:buChar char="•"/>
              <a:defRPr/>
            </a:pPr>
            <a:r>
              <a:rPr lang="en-US" sz="2400" dirty="0">
                <a:latin typeface="Century Gothic"/>
              </a:rPr>
              <a:t>Extremely </a:t>
            </a:r>
            <a:r>
              <a:rPr lang="en-US" sz="2400" b="1" i="1" dirty="0">
                <a:solidFill>
                  <a:srgbClr val="54AEB2"/>
                </a:solidFill>
                <a:latin typeface="Century Gothic"/>
              </a:rPr>
              <a:t>delicate</a:t>
            </a:r>
            <a:r>
              <a:rPr lang="en-US" sz="2400" i="1" dirty="0">
                <a:latin typeface="Century Gothic"/>
              </a:rPr>
              <a:t> </a:t>
            </a:r>
            <a:r>
              <a:rPr lang="en-US" sz="2400" dirty="0">
                <a:latin typeface="Century Gothic"/>
              </a:rPr>
              <a:t>ecosystems </a:t>
            </a:r>
            <a:endParaRPr lang="en-US" sz="2400" b="0" i="0" u="none" strike="noStrike" kern="1200" cap="none" spc="0" normalizeH="0" baseline="0" noProof="0" dirty="0">
              <a:ln>
                <a:noFill/>
              </a:ln>
              <a:effectLst/>
              <a:uLnTx/>
              <a:uFillTx/>
            </a:endParaRPr>
          </a:p>
          <a:p>
            <a:pPr marL="342900" indent="-342900">
              <a:lnSpc>
                <a:spcPct val="100000"/>
              </a:lnSpc>
              <a:spcBef>
                <a:spcPts val="0"/>
              </a:spcBef>
              <a:spcAft>
                <a:spcPts val="600"/>
              </a:spcAft>
              <a:buClr>
                <a:srgbClr val="54AEB2"/>
              </a:buClr>
              <a:buChar char="•"/>
              <a:defRPr/>
            </a:pPr>
            <a:r>
              <a:rPr lang="en-US" sz="2400" dirty="0">
                <a:latin typeface="Century Gothic"/>
              </a:rPr>
              <a:t>Numerous anthropogenic stressors (development, pollution) </a:t>
            </a:r>
            <a:endParaRPr lang="en-US" sz="2400" b="0" i="0" u="none" strike="noStrike" kern="1200" cap="none" spc="0" normalizeH="0" baseline="0" noProof="0" dirty="0">
              <a:ln>
                <a:noFill/>
              </a:ln>
              <a:effectLst/>
              <a:uLnTx/>
              <a:uFillTx/>
            </a:endParaRPr>
          </a:p>
          <a:p>
            <a:pPr marL="342900" indent="-342900">
              <a:lnSpc>
                <a:spcPct val="100000"/>
              </a:lnSpc>
              <a:spcBef>
                <a:spcPts val="0"/>
              </a:spcBef>
              <a:spcAft>
                <a:spcPts val="600"/>
              </a:spcAft>
              <a:buClr>
                <a:srgbClr val="54AEB2"/>
              </a:buClr>
              <a:buChar char="•"/>
              <a:defRPr/>
            </a:pPr>
            <a:endParaRPr lang="en-US" sz="2400" dirty="0"/>
          </a:p>
          <a:p>
            <a:pPr>
              <a:lnSpc>
                <a:spcPct val="100000"/>
              </a:lnSpc>
              <a:spcBef>
                <a:spcPts val="0"/>
              </a:spcBef>
              <a:spcAft>
                <a:spcPts val="600"/>
              </a:spcAft>
              <a:buClr>
                <a:srgbClr val="54AEB2"/>
              </a:buClr>
              <a:defRPr/>
            </a:pPr>
            <a:endParaRPr lang="en-US" sz="2400" dirty="0">
              <a:solidFill>
                <a:srgbClr val="000000"/>
              </a:solidFill>
            </a:endParaRPr>
          </a:p>
          <a:p>
            <a:pPr marL="342900" indent="-342900">
              <a:lnSpc>
                <a:spcPct val="100000"/>
              </a:lnSpc>
              <a:spcBef>
                <a:spcPts val="0"/>
              </a:spcBef>
              <a:spcAft>
                <a:spcPts val="600"/>
              </a:spcAft>
              <a:buClr>
                <a:srgbClr val="54AEB2"/>
              </a:buClr>
              <a:buChar char="•"/>
              <a:defRPr/>
            </a:pPr>
            <a:endParaRPr lang="en-US" dirty="0">
              <a:solidFill>
                <a:prstClr val="black">
                  <a:lumMod val="75000"/>
                  <a:lumOff val="25000"/>
                </a:prstClr>
              </a:solidFill>
            </a:endParaRPr>
          </a:p>
          <a:p>
            <a:pPr>
              <a:lnSpc>
                <a:spcPct val="100000"/>
              </a:lnSpc>
              <a:spcBef>
                <a:spcPts val="0"/>
              </a:spcBef>
              <a:spcAft>
                <a:spcPts val="600"/>
              </a:spcAft>
              <a:defRPr/>
            </a:pPr>
            <a:endParaRPr lang="en-US" dirty="0">
              <a:solidFill>
                <a:prstClr val="black">
                  <a:lumMod val="75000"/>
                  <a:lumOff val="25000"/>
                </a:prstClr>
              </a:solidFill>
            </a:endParaRPr>
          </a:p>
          <a:p>
            <a:pPr>
              <a:lnSpc>
                <a:spcPct val="100000"/>
              </a:lnSpc>
              <a:spcBef>
                <a:spcPts val="0"/>
              </a:spcBef>
              <a:spcAft>
                <a:spcPts val="600"/>
              </a:spcAft>
              <a:defRPr/>
            </a:pPr>
            <a:endParaRPr lang="en-US" dirty="0">
              <a:solidFill>
                <a:prstClr val="black">
                  <a:lumMod val="75000"/>
                  <a:lumOff val="25000"/>
                </a:prstClr>
              </a:solidFill>
            </a:endParaRPr>
          </a:p>
          <a:p>
            <a:pPr>
              <a:lnSpc>
                <a:spcPct val="100000"/>
              </a:lnSpc>
              <a:spcBef>
                <a:spcPts val="0"/>
              </a:spcBef>
              <a:spcAft>
                <a:spcPts val="600"/>
              </a:spcAft>
              <a:defRPr/>
            </a:pPr>
            <a:endParaRPr lang="en-US" dirty="0">
              <a:solidFill>
                <a:prstClr val="black">
                  <a:lumMod val="75000"/>
                  <a:lumOff val="25000"/>
                </a:prstClr>
              </a:solidFill>
            </a:endParaRPr>
          </a:p>
        </p:txBody>
      </p:sp>
      <p:sp>
        <p:nvSpPr>
          <p:cNvPr id="6" name="TextBox 5">
            <a:extLst>
              <a:ext uri="{FF2B5EF4-FFF2-40B4-BE49-F238E27FC236}">
                <a16:creationId xmlns:a16="http://schemas.microsoft.com/office/drawing/2014/main" id="{1E3729E6-532D-4FD7-AEFA-74C296250CD4}"/>
              </a:ext>
            </a:extLst>
          </p:cNvPr>
          <p:cNvSpPr txBox="1"/>
          <p:nvPr/>
        </p:nvSpPr>
        <p:spPr>
          <a:xfrm>
            <a:off x="6932196" y="5917475"/>
            <a:ext cx="4640625" cy="400110"/>
          </a:xfrm>
          <a:prstGeom prst="rect">
            <a:avLst/>
          </a:prstGeom>
          <a:noFill/>
        </p:spPr>
        <p:txBody>
          <a:bodyPr wrap="square" lIns="91440" tIns="45720" rIns="91440" bIns="45720" rtlCol="0" anchor="t">
            <a:spAutoFit/>
          </a:bodyPr>
          <a:lstStyle/>
          <a:p>
            <a:pPr algn="r"/>
            <a:r>
              <a:rPr lang="en-US" sz="1000" dirty="0">
                <a:solidFill>
                  <a:schemeClr val="tx1">
                    <a:lumMod val="75000"/>
                    <a:lumOff val="25000"/>
                  </a:schemeClr>
                </a:solidFill>
                <a:latin typeface="Century Gothic"/>
              </a:rPr>
              <a:t>Image Credit: </a:t>
            </a:r>
            <a:r>
              <a:rPr lang="en-US" sz="1000" dirty="0">
                <a:solidFill>
                  <a:schemeClr val="tx1">
                    <a:lumMod val="75000"/>
                    <a:lumOff val="25000"/>
                  </a:schemeClr>
                </a:solidFill>
                <a:latin typeface="Century Gothic"/>
                <a:ea typeface="+mn-lt"/>
                <a:cs typeface="+mn-lt"/>
              </a:rPr>
              <a:t>Kevin O’Connor, Central Coast Wetlands Group, Moss Landing Marine Labs</a:t>
            </a:r>
            <a:endParaRPr lang="en-US" sz="1000" dirty="0">
              <a:solidFill>
                <a:schemeClr val="tx1">
                  <a:lumMod val="75000"/>
                  <a:lumOff val="25000"/>
                </a:schemeClr>
              </a:solidFill>
              <a:latin typeface="Century Gothic"/>
            </a:endParaRPr>
          </a:p>
        </p:txBody>
      </p:sp>
      <p:sp>
        <p:nvSpPr>
          <p:cNvPr id="7" name="Title 4">
            <a:extLst>
              <a:ext uri="{FF2B5EF4-FFF2-40B4-BE49-F238E27FC236}">
                <a16:creationId xmlns:a16="http://schemas.microsoft.com/office/drawing/2014/main" id="{98A2FCF9-0718-3647-B832-76CDED9D7714}"/>
              </a:ext>
            </a:extLst>
          </p:cNvPr>
          <p:cNvSpPr txBox="1">
            <a:spLocks/>
          </p:cNvSpPr>
          <p:nvPr/>
        </p:nvSpPr>
        <p:spPr>
          <a:xfrm>
            <a:off x="495300" y="705890"/>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Estuarine Ecosystems</a:t>
            </a:r>
          </a:p>
        </p:txBody>
      </p:sp>
      <p:pic>
        <p:nvPicPr>
          <p:cNvPr id="8" name="Picture 7" descr="A beach with a body of water and hills in the background&#10;&#10;Description automatically generated with medium confidence">
            <a:extLst>
              <a:ext uri="{FF2B5EF4-FFF2-40B4-BE49-F238E27FC236}">
                <a16:creationId xmlns:a16="http://schemas.microsoft.com/office/drawing/2014/main" id="{CFBEC7CE-8C4A-AF4E-A598-7985932D36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17896" y="236114"/>
            <a:ext cx="4640625" cy="2796253"/>
          </a:xfrm>
          <a:prstGeom prst="rect">
            <a:avLst/>
          </a:prstGeom>
          <a:effectLst>
            <a:outerShdw blurRad="50800" dist="38100" dir="2700000" algn="tl" rotWithShape="0">
              <a:prstClr val="black">
                <a:alpha val="40000"/>
              </a:prstClr>
            </a:outerShdw>
          </a:effectLst>
        </p:spPr>
      </p:pic>
      <p:pic>
        <p:nvPicPr>
          <p:cNvPr id="9" name="Picture 8" descr="A beach with a body of water and mountains in the background&#10;&#10;Description automatically generated with low confidence">
            <a:extLst>
              <a:ext uri="{FF2B5EF4-FFF2-40B4-BE49-F238E27FC236}">
                <a16:creationId xmlns:a16="http://schemas.microsoft.com/office/drawing/2014/main" id="{87D9ECB7-6641-0448-B53F-934D500C72C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17896" y="3121222"/>
            <a:ext cx="4640625" cy="279625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38667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076008E-4881-4B68-B93F-B11CEAE52FD0}"/>
              </a:ext>
            </a:extLst>
          </p:cNvPr>
          <p:cNvSpPr txBox="1">
            <a:spLocks/>
          </p:cNvSpPr>
          <p:nvPr/>
        </p:nvSpPr>
        <p:spPr>
          <a:xfrm>
            <a:off x="417959" y="571926"/>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Limitations</a:t>
            </a:r>
          </a:p>
        </p:txBody>
      </p:sp>
      <p:sp>
        <p:nvSpPr>
          <p:cNvPr id="4" name="TextBox 3">
            <a:extLst>
              <a:ext uri="{FF2B5EF4-FFF2-40B4-BE49-F238E27FC236}">
                <a16:creationId xmlns:a16="http://schemas.microsoft.com/office/drawing/2014/main" id="{BA95E370-400D-0C4F-982C-C66CB7F2CDB7}"/>
              </a:ext>
            </a:extLst>
          </p:cNvPr>
          <p:cNvSpPr txBox="1"/>
          <p:nvPr/>
        </p:nvSpPr>
        <p:spPr>
          <a:xfrm>
            <a:off x="6761827" y="2042250"/>
            <a:ext cx="5377912" cy="3046988"/>
          </a:xfrm>
          <a:prstGeom prst="rect">
            <a:avLst/>
          </a:prstGeom>
          <a:noFill/>
        </p:spPr>
        <p:txBody>
          <a:bodyPr wrap="square" lIns="91440" tIns="45720" rIns="91440" bIns="45720" rtlCol="0" anchor="t">
            <a:spAutoFit/>
          </a:bodyPr>
          <a:lstStyle/>
          <a:p>
            <a:pPr marL="285750" indent="-285750">
              <a:buClr>
                <a:srgbClr val="54AEB2"/>
              </a:buClr>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Sentinel-2 images bypassed cloud filter</a:t>
            </a:r>
          </a:p>
          <a:p>
            <a:pPr marL="285750" indent="-285750">
              <a:buClr>
                <a:srgbClr val="54AEB2"/>
              </a:buClr>
              <a:buFont typeface="Arial" panose="020B0604020202020204" pitchFamily="34" charset="0"/>
              <a:buChar char="•"/>
            </a:pPr>
            <a:endParaRPr lang="en-US" sz="2400" dirty="0">
              <a:solidFill>
                <a:schemeClr val="tx1">
                  <a:lumMod val="75000"/>
                  <a:lumOff val="25000"/>
                </a:schemeClr>
              </a:solidFill>
              <a:latin typeface="Century Gothic" panose="020B0502020202020204" pitchFamily="34" charset="0"/>
            </a:endParaRPr>
          </a:p>
          <a:p>
            <a:pPr marL="285750" indent="-285750">
              <a:buClr>
                <a:srgbClr val="54AEB2"/>
              </a:buClr>
              <a:buFont typeface="Arial" panose="020B0604020202020204" pitchFamily="34" charset="0"/>
              <a:buChar char="•"/>
            </a:pPr>
            <a:r>
              <a:rPr lang="en-US" sz="2400" dirty="0">
                <a:solidFill>
                  <a:schemeClr val="tx1">
                    <a:lumMod val="75000"/>
                    <a:lumOff val="25000"/>
                  </a:schemeClr>
                </a:solidFill>
                <a:latin typeface="Century Gothic"/>
              </a:rPr>
              <a:t>NDWI Binary</a:t>
            </a:r>
          </a:p>
          <a:p>
            <a:pPr marL="285750" indent="-285750">
              <a:buClr>
                <a:srgbClr val="54AEB2"/>
              </a:buClr>
              <a:buFont typeface="Arial" panose="020B0604020202020204" pitchFamily="34" charset="0"/>
              <a:buChar char="•"/>
            </a:pPr>
            <a:endParaRPr lang="en-US" sz="2400" dirty="0">
              <a:solidFill>
                <a:schemeClr val="tx1">
                  <a:lumMod val="75000"/>
                  <a:lumOff val="25000"/>
                </a:schemeClr>
              </a:solidFill>
              <a:latin typeface="Century Gothic" panose="020B0502020202020204" pitchFamily="34" charset="0"/>
            </a:endParaRPr>
          </a:p>
          <a:p>
            <a:pPr marL="285750" indent="-285750">
              <a:buClr>
                <a:srgbClr val="54AEB2"/>
              </a:buClr>
              <a:buFont typeface="Arial" panose="020B0604020202020204" pitchFamily="34" charset="0"/>
              <a:buChar char="•"/>
            </a:pPr>
            <a:r>
              <a:rPr lang="en-US" sz="2400" dirty="0">
                <a:solidFill>
                  <a:schemeClr val="tx1">
                    <a:lumMod val="75000"/>
                    <a:lumOff val="25000"/>
                  </a:schemeClr>
                </a:solidFill>
                <a:latin typeface="Century Gothic"/>
              </a:rPr>
              <a:t>Temporal Resolution</a:t>
            </a:r>
          </a:p>
          <a:p>
            <a:pPr marL="285750" indent="-285750">
              <a:buClr>
                <a:srgbClr val="54AEB2"/>
              </a:buClr>
              <a:buFont typeface="Arial" panose="020B0604020202020204" pitchFamily="34" charset="0"/>
              <a:buChar char="•"/>
            </a:pPr>
            <a:endParaRPr lang="en-US" sz="2400" dirty="0">
              <a:solidFill>
                <a:schemeClr val="tx1">
                  <a:lumMod val="75000"/>
                  <a:lumOff val="25000"/>
                </a:schemeClr>
              </a:solidFill>
              <a:latin typeface="Century Gothic"/>
            </a:endParaRPr>
          </a:p>
          <a:p>
            <a:pPr marL="285750" indent="-285750">
              <a:buClr>
                <a:srgbClr val="54AEB2"/>
              </a:buClr>
              <a:buFont typeface="Arial" panose="020B0604020202020204" pitchFamily="34" charset="0"/>
              <a:buChar char="•"/>
            </a:pPr>
            <a:r>
              <a:rPr lang="en-US" sz="2400" dirty="0">
                <a:solidFill>
                  <a:schemeClr val="tx1">
                    <a:lumMod val="75000"/>
                    <a:lumOff val="25000"/>
                  </a:schemeClr>
                </a:solidFill>
                <a:latin typeface="Century Gothic"/>
              </a:rPr>
              <a:t>Spatial Resolution </a:t>
            </a:r>
            <a:endParaRPr lang="en-US" sz="2400" dirty="0">
              <a:solidFill>
                <a:schemeClr val="tx1">
                  <a:lumMod val="75000"/>
                  <a:lumOff val="25000"/>
                </a:schemeClr>
              </a:solidFill>
              <a:latin typeface="Century Gothic" panose="020B0502020202020204" pitchFamily="34" charset="0"/>
            </a:endParaRPr>
          </a:p>
        </p:txBody>
      </p:sp>
      <p:pic>
        <p:nvPicPr>
          <p:cNvPr id="9" name="Picture 8" descr="Map&#10;&#10;Description automatically generated">
            <a:extLst>
              <a:ext uri="{FF2B5EF4-FFF2-40B4-BE49-F238E27FC236}">
                <a16:creationId xmlns:a16="http://schemas.microsoft.com/office/drawing/2014/main" id="{17D778AD-0794-714D-B58A-4F1260340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667" y="2095946"/>
            <a:ext cx="5858333" cy="3109210"/>
          </a:xfrm>
          <a:prstGeom prst="rect">
            <a:avLst/>
          </a:prstGeom>
          <a:effectLst>
            <a:outerShdw blurRad="50800" dist="38100" dir="2700000" algn="tl" rotWithShape="0">
              <a:prstClr val="black">
                <a:alpha val="40000"/>
              </a:prstClr>
            </a:outerShdw>
          </a:effectLst>
        </p:spPr>
      </p:pic>
      <p:grpSp>
        <p:nvGrpSpPr>
          <p:cNvPr id="10" name="Group 9">
            <a:extLst>
              <a:ext uri="{FF2B5EF4-FFF2-40B4-BE49-F238E27FC236}">
                <a16:creationId xmlns:a16="http://schemas.microsoft.com/office/drawing/2014/main" id="{5CBFCF89-FEA8-9548-8683-EA6FB22B56A7}"/>
              </a:ext>
            </a:extLst>
          </p:cNvPr>
          <p:cNvGrpSpPr/>
          <p:nvPr/>
        </p:nvGrpSpPr>
        <p:grpSpPr>
          <a:xfrm>
            <a:off x="4726686" y="4756983"/>
            <a:ext cx="1532565" cy="694020"/>
            <a:chOff x="3822903" y="5188494"/>
            <a:chExt cx="3450214" cy="800331"/>
          </a:xfrm>
        </p:grpSpPr>
        <p:grpSp>
          <p:nvGrpSpPr>
            <p:cNvPr id="11" name="Group 10">
              <a:extLst>
                <a:ext uri="{FF2B5EF4-FFF2-40B4-BE49-F238E27FC236}">
                  <a16:creationId xmlns:a16="http://schemas.microsoft.com/office/drawing/2014/main" id="{EA600CED-01E7-C44C-9D1A-DFD0C7E5F68C}"/>
                </a:ext>
              </a:extLst>
            </p:cNvPr>
            <p:cNvGrpSpPr/>
            <p:nvPr/>
          </p:nvGrpSpPr>
          <p:grpSpPr>
            <a:xfrm>
              <a:off x="4416915" y="5188494"/>
              <a:ext cx="1136150" cy="61912"/>
              <a:chOff x="376004" y="5260814"/>
              <a:chExt cx="1282700" cy="61912"/>
            </a:xfrm>
          </p:grpSpPr>
          <p:cxnSp>
            <p:nvCxnSpPr>
              <p:cNvPr id="14" name="Straight Connector 13">
                <a:extLst>
                  <a:ext uri="{FF2B5EF4-FFF2-40B4-BE49-F238E27FC236}">
                    <a16:creationId xmlns:a16="http://schemas.microsoft.com/office/drawing/2014/main" id="{53386536-8EDD-BA4E-8B7F-9BE1CBACA7BD}"/>
                  </a:ext>
                </a:extLst>
              </p:cNvPr>
              <p:cNvCxnSpPr>
                <a:cxnSpLocks/>
              </p:cNvCxnSpPr>
              <p:nvPr/>
            </p:nvCxnSpPr>
            <p:spPr>
              <a:xfrm>
                <a:off x="37600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425DE6-6F69-8D4F-B868-34B105C5B92C}"/>
                  </a:ext>
                </a:extLst>
              </p:cNvPr>
              <p:cNvCxnSpPr>
                <a:cxnSpLocks/>
              </p:cNvCxnSpPr>
              <p:nvPr/>
            </p:nvCxnSpPr>
            <p:spPr>
              <a:xfrm>
                <a:off x="101735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464ED9B-4581-E84C-97BF-CD320DD09ABC}"/>
                  </a:ext>
                </a:extLst>
              </p:cNvPr>
              <p:cNvCxnSpPr>
                <a:cxnSpLocks/>
              </p:cNvCxnSpPr>
              <p:nvPr/>
            </p:nvCxnSpPr>
            <p:spPr>
              <a:xfrm>
                <a:off x="1017354" y="5260814"/>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EB26276-59D3-E94E-9273-BB6FD34B893F}"/>
                  </a:ext>
                </a:extLst>
              </p:cNvPr>
              <p:cNvCxnSpPr>
                <a:cxnSpLocks/>
              </p:cNvCxnSpPr>
              <p:nvPr/>
            </p:nvCxnSpPr>
            <p:spPr>
              <a:xfrm>
                <a:off x="1653382"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7838B54-95C5-714E-B1E5-C755356BCE3F}"/>
                  </a:ext>
                </a:extLst>
              </p:cNvPr>
              <p:cNvCxnSpPr>
                <a:cxnSpLocks/>
              </p:cNvCxnSpPr>
              <p:nvPr/>
            </p:nvCxnSpPr>
            <p:spPr>
              <a:xfrm>
                <a:off x="376004"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C9546C8B-C21F-3249-AF62-B42F2E2A2E38}"/>
                </a:ext>
              </a:extLst>
            </p:cNvPr>
            <p:cNvSpPr txBox="1"/>
            <p:nvPr/>
          </p:nvSpPr>
          <p:spPr>
            <a:xfrm>
              <a:off x="5269030" y="5278981"/>
              <a:ext cx="2004087" cy="709844"/>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500 m</a:t>
              </a:r>
            </a:p>
            <a:p>
              <a:endParaRPr lang="en-US" sz="2000" b="1" dirty="0">
                <a:solidFill>
                  <a:schemeClr val="tx1">
                    <a:lumMod val="75000"/>
                    <a:lumOff val="25000"/>
                  </a:schemeClr>
                </a:solidFill>
              </a:endParaRPr>
            </a:p>
          </p:txBody>
        </p:sp>
        <p:sp>
          <p:nvSpPr>
            <p:cNvPr id="13" name="TextBox 12">
              <a:extLst>
                <a:ext uri="{FF2B5EF4-FFF2-40B4-BE49-F238E27FC236}">
                  <a16:creationId xmlns:a16="http://schemas.microsoft.com/office/drawing/2014/main" id="{F1AF8B0C-B66F-BB47-8649-249642659187}"/>
                </a:ext>
              </a:extLst>
            </p:cNvPr>
            <p:cNvSpPr txBox="1"/>
            <p:nvPr/>
          </p:nvSpPr>
          <p:spPr>
            <a:xfrm>
              <a:off x="3822903" y="5276599"/>
              <a:ext cx="1666915" cy="354920"/>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0  </a:t>
              </a:r>
              <a:endParaRPr lang="en-US" sz="1400" b="1" dirty="0">
                <a:solidFill>
                  <a:schemeClr val="bg1"/>
                </a:solidFill>
                <a:latin typeface="Century Gothic" panose="020B0502020202020204" pitchFamily="34" charset="0"/>
              </a:endParaRPr>
            </a:p>
          </p:txBody>
        </p:sp>
      </p:grpSp>
      <p:grpSp>
        <p:nvGrpSpPr>
          <p:cNvPr id="19" name="Group 18">
            <a:extLst>
              <a:ext uri="{FF2B5EF4-FFF2-40B4-BE49-F238E27FC236}">
                <a16:creationId xmlns:a16="http://schemas.microsoft.com/office/drawing/2014/main" id="{E656DD67-FDB8-A140-B203-B64573F3168C}"/>
              </a:ext>
            </a:extLst>
          </p:cNvPr>
          <p:cNvGrpSpPr/>
          <p:nvPr/>
        </p:nvGrpSpPr>
        <p:grpSpPr>
          <a:xfrm>
            <a:off x="237667" y="4712085"/>
            <a:ext cx="1862854" cy="493071"/>
            <a:chOff x="632977" y="4893826"/>
            <a:chExt cx="1862854" cy="493071"/>
          </a:xfrm>
        </p:grpSpPr>
        <p:grpSp>
          <p:nvGrpSpPr>
            <p:cNvPr id="20" name="Group 19">
              <a:extLst>
                <a:ext uri="{FF2B5EF4-FFF2-40B4-BE49-F238E27FC236}">
                  <a16:creationId xmlns:a16="http://schemas.microsoft.com/office/drawing/2014/main" id="{ACA61E5E-F841-6F4F-9199-F4527F4A0EF4}"/>
                </a:ext>
              </a:extLst>
            </p:cNvPr>
            <p:cNvGrpSpPr/>
            <p:nvPr/>
          </p:nvGrpSpPr>
          <p:grpSpPr>
            <a:xfrm>
              <a:off x="632977" y="5066257"/>
              <a:ext cx="1862854" cy="320640"/>
              <a:chOff x="9775725" y="3110990"/>
              <a:chExt cx="1862854" cy="320640"/>
            </a:xfrm>
          </p:grpSpPr>
          <p:pic>
            <p:nvPicPr>
              <p:cNvPr id="22" name="Picture 21" descr="Background pattern&#10;&#10;Description automatically generated">
                <a:extLst>
                  <a:ext uri="{FF2B5EF4-FFF2-40B4-BE49-F238E27FC236}">
                    <a16:creationId xmlns:a16="http://schemas.microsoft.com/office/drawing/2014/main" id="{4897A59E-4A79-E34B-849E-A7EBB840136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V="1">
                <a:off x="10253978" y="3200953"/>
                <a:ext cx="710663" cy="97019"/>
              </a:xfrm>
              <a:prstGeom prst="rect">
                <a:avLst/>
              </a:prstGeom>
            </p:spPr>
          </p:pic>
          <p:sp>
            <p:nvSpPr>
              <p:cNvPr id="23" name="TextBox 22">
                <a:extLst>
                  <a:ext uri="{FF2B5EF4-FFF2-40B4-BE49-F238E27FC236}">
                    <a16:creationId xmlns:a16="http://schemas.microsoft.com/office/drawing/2014/main" id="{FA2E34B4-0EC9-064F-BD1C-2AD4EB21D2B4}"/>
                  </a:ext>
                </a:extLst>
              </p:cNvPr>
              <p:cNvSpPr txBox="1"/>
              <p:nvPr/>
            </p:nvSpPr>
            <p:spPr>
              <a:xfrm>
                <a:off x="9775725" y="3123853"/>
                <a:ext cx="736995" cy="307777"/>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-0.8</a:t>
                </a:r>
                <a:endParaRPr lang="en-US" sz="1400" b="1" dirty="0">
                  <a:solidFill>
                    <a:schemeClr val="bg1"/>
                  </a:solidFill>
                </a:endParaRPr>
              </a:p>
            </p:txBody>
          </p:sp>
          <p:sp>
            <p:nvSpPr>
              <p:cNvPr id="24" name="TextBox 23">
                <a:extLst>
                  <a:ext uri="{FF2B5EF4-FFF2-40B4-BE49-F238E27FC236}">
                    <a16:creationId xmlns:a16="http://schemas.microsoft.com/office/drawing/2014/main" id="{2596E6D1-1DAE-CE41-9C7B-AE4EAD861E0B}"/>
                  </a:ext>
                </a:extLst>
              </p:cNvPr>
              <p:cNvSpPr txBox="1"/>
              <p:nvPr/>
            </p:nvSpPr>
            <p:spPr>
              <a:xfrm>
                <a:off x="10901584" y="3110990"/>
                <a:ext cx="736995" cy="307777"/>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0.8</a:t>
                </a:r>
                <a:endParaRPr lang="en-US" sz="1400" b="1" dirty="0">
                  <a:solidFill>
                    <a:schemeClr val="bg1"/>
                  </a:solidFill>
                </a:endParaRPr>
              </a:p>
            </p:txBody>
          </p:sp>
        </p:grpSp>
        <p:sp>
          <p:nvSpPr>
            <p:cNvPr id="21" name="TextBox 20">
              <a:extLst>
                <a:ext uri="{FF2B5EF4-FFF2-40B4-BE49-F238E27FC236}">
                  <a16:creationId xmlns:a16="http://schemas.microsoft.com/office/drawing/2014/main" id="{B32B750A-579B-E64F-887F-1E8E8050A1E1}"/>
                </a:ext>
              </a:extLst>
            </p:cNvPr>
            <p:cNvSpPr txBox="1"/>
            <p:nvPr/>
          </p:nvSpPr>
          <p:spPr>
            <a:xfrm>
              <a:off x="1041085" y="4893826"/>
              <a:ext cx="736995" cy="307777"/>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NDWI</a:t>
              </a:r>
              <a:endParaRPr lang="en-US" sz="1400" b="1" dirty="0">
                <a:solidFill>
                  <a:schemeClr val="bg1"/>
                </a:solidFill>
              </a:endParaRPr>
            </a:p>
          </p:txBody>
        </p:sp>
      </p:grpSp>
    </p:spTree>
    <p:extLst>
      <p:ext uri="{BB962C8B-B14F-4D97-AF65-F5344CB8AC3E}">
        <p14:creationId xmlns:p14="http://schemas.microsoft.com/office/powerpoint/2010/main" val="2468576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076008E-4881-4B68-B93F-B11CEAE52FD0}"/>
              </a:ext>
            </a:extLst>
          </p:cNvPr>
          <p:cNvSpPr txBox="1">
            <a:spLocks/>
          </p:cNvSpPr>
          <p:nvPr/>
        </p:nvSpPr>
        <p:spPr>
          <a:xfrm>
            <a:off x="417959" y="571926"/>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Partner Application</a:t>
            </a:r>
          </a:p>
        </p:txBody>
      </p:sp>
      <p:sp>
        <p:nvSpPr>
          <p:cNvPr id="4" name="TextBox 3">
            <a:extLst>
              <a:ext uri="{FF2B5EF4-FFF2-40B4-BE49-F238E27FC236}">
                <a16:creationId xmlns:a16="http://schemas.microsoft.com/office/drawing/2014/main" id="{BA95E370-400D-0C4F-982C-C66CB7F2CDB7}"/>
              </a:ext>
            </a:extLst>
          </p:cNvPr>
          <p:cNvSpPr txBox="1"/>
          <p:nvPr/>
        </p:nvSpPr>
        <p:spPr>
          <a:xfrm>
            <a:off x="417959" y="1329036"/>
            <a:ext cx="4753648" cy="4278094"/>
          </a:xfrm>
          <a:prstGeom prst="rect">
            <a:avLst/>
          </a:prstGeom>
          <a:noFill/>
        </p:spPr>
        <p:txBody>
          <a:bodyPr wrap="square" rtlCol="0">
            <a:spAutoFit/>
          </a:bodyPr>
          <a:lstStyle/>
          <a:p>
            <a:pPr lvl="1"/>
            <a:endParaRPr lang="en-US" sz="2200" dirty="0">
              <a:latin typeface="Century Gothic" panose="020B0502020202020204" pitchFamily="34" charset="0"/>
            </a:endParaRPr>
          </a:p>
          <a:p>
            <a:pPr marL="285750" indent="-285750">
              <a:buClr>
                <a:srgbClr val="54AEB2"/>
              </a:buClr>
              <a:buFont typeface="Arial" panose="020B0604020202020204" pitchFamily="34" charset="0"/>
              <a:buChar char="•"/>
            </a:pPr>
            <a:r>
              <a:rPr lang="en-US" sz="2200" dirty="0">
                <a:solidFill>
                  <a:schemeClr val="tx1">
                    <a:lumMod val="75000"/>
                    <a:lumOff val="25000"/>
                  </a:schemeClr>
                </a:solidFill>
                <a:latin typeface="Century Gothic" panose="020B0502020202020204" pitchFamily="34" charset="0"/>
              </a:rPr>
              <a:t>Integrate their own supplemental in-situ </a:t>
            </a:r>
            <a:r>
              <a:rPr lang="en-US" sz="2200" dirty="0" smtClean="0">
                <a:solidFill>
                  <a:schemeClr val="tx1">
                    <a:lumMod val="75000"/>
                    <a:lumOff val="25000"/>
                  </a:schemeClr>
                </a:solidFill>
                <a:latin typeface="Century Gothic" panose="020B0502020202020204" pitchFamily="34" charset="0"/>
              </a:rPr>
              <a:t>data</a:t>
            </a:r>
            <a:endParaRPr lang="en-US" sz="2200" dirty="0">
              <a:solidFill>
                <a:schemeClr val="tx1">
                  <a:lumMod val="75000"/>
                  <a:lumOff val="25000"/>
                </a:schemeClr>
              </a:solidFill>
              <a:latin typeface="Century Gothic" panose="020B0502020202020204" pitchFamily="34" charset="0"/>
            </a:endParaRPr>
          </a:p>
          <a:p>
            <a:pPr marL="285750" indent="-285750">
              <a:spcBef>
                <a:spcPts val="1200"/>
              </a:spcBef>
              <a:buClr>
                <a:srgbClr val="54AEB2"/>
              </a:buClr>
              <a:buFont typeface="Arial" panose="020B0604020202020204" pitchFamily="34" charset="0"/>
              <a:buChar char="•"/>
            </a:pPr>
            <a:r>
              <a:rPr lang="en-US" sz="2200" dirty="0">
                <a:solidFill>
                  <a:schemeClr val="tx1">
                    <a:lumMod val="75000"/>
                    <a:lumOff val="25000"/>
                  </a:schemeClr>
                </a:solidFill>
                <a:latin typeface="Century Gothic" panose="020B0502020202020204" pitchFamily="34" charset="0"/>
              </a:rPr>
              <a:t>Upload their own asset into the </a:t>
            </a:r>
            <a:r>
              <a:rPr lang="en-US" sz="2200" dirty="0" smtClean="0">
                <a:solidFill>
                  <a:schemeClr val="tx1">
                    <a:lumMod val="75000"/>
                    <a:lumOff val="25000"/>
                  </a:schemeClr>
                </a:solidFill>
                <a:latin typeface="Century Gothic" panose="020B0502020202020204" pitchFamily="34" charset="0"/>
              </a:rPr>
              <a:t>GUI</a:t>
            </a:r>
            <a:endParaRPr lang="en-US" sz="2200" dirty="0">
              <a:solidFill>
                <a:schemeClr val="tx1">
                  <a:lumMod val="75000"/>
                  <a:lumOff val="25000"/>
                </a:schemeClr>
              </a:solidFill>
              <a:latin typeface="Century Gothic" panose="020B0502020202020204" pitchFamily="34" charset="0"/>
            </a:endParaRPr>
          </a:p>
          <a:p>
            <a:pPr marL="285750" indent="-285750">
              <a:spcBef>
                <a:spcPts val="1200"/>
              </a:spcBef>
              <a:buClr>
                <a:srgbClr val="54AEB2"/>
              </a:buClr>
              <a:buFont typeface="Arial" panose="020B0604020202020204" pitchFamily="34" charset="0"/>
              <a:buChar char="•"/>
            </a:pPr>
            <a:r>
              <a:rPr lang="en-US" sz="2200" dirty="0">
                <a:solidFill>
                  <a:schemeClr val="tx1">
                    <a:lumMod val="75000"/>
                    <a:lumOff val="25000"/>
                  </a:schemeClr>
                </a:solidFill>
                <a:latin typeface="Century Gothic" panose="020B0502020202020204" pitchFamily="34" charset="0"/>
              </a:rPr>
              <a:t>Monitor to the present day with updated GEE </a:t>
            </a:r>
            <a:r>
              <a:rPr lang="en-US" sz="2200" dirty="0" smtClean="0">
                <a:solidFill>
                  <a:schemeClr val="tx1">
                    <a:lumMod val="75000"/>
                    <a:lumOff val="25000"/>
                  </a:schemeClr>
                </a:solidFill>
                <a:latin typeface="Century Gothic" panose="020B0502020202020204" pitchFamily="34" charset="0"/>
              </a:rPr>
              <a:t>imagery</a:t>
            </a:r>
            <a:endParaRPr lang="en-US" sz="2200" dirty="0">
              <a:solidFill>
                <a:schemeClr val="tx1">
                  <a:lumMod val="75000"/>
                  <a:lumOff val="25000"/>
                </a:schemeClr>
              </a:solidFill>
              <a:latin typeface="Century Gothic" panose="020B0502020202020204" pitchFamily="34" charset="0"/>
            </a:endParaRPr>
          </a:p>
          <a:p>
            <a:pPr marL="285750" indent="-285750">
              <a:spcBef>
                <a:spcPts val="1200"/>
              </a:spcBef>
              <a:buClr>
                <a:srgbClr val="54AEB2"/>
              </a:buClr>
              <a:buFont typeface="Arial" panose="020B0604020202020204" pitchFamily="34" charset="0"/>
              <a:buChar char="•"/>
            </a:pPr>
            <a:r>
              <a:rPr lang="en-US" sz="2200" dirty="0">
                <a:solidFill>
                  <a:schemeClr val="tx1">
                    <a:lumMod val="75000"/>
                    <a:lumOff val="25000"/>
                  </a:schemeClr>
                </a:solidFill>
                <a:latin typeface="Century Gothic" panose="020B0502020202020204" pitchFamily="34" charset="0"/>
              </a:rPr>
              <a:t>Integrate NASA EO in future studies </a:t>
            </a:r>
          </a:p>
          <a:p>
            <a:pPr lvl="1"/>
            <a:endParaRPr lang="en-US" sz="2200" dirty="0">
              <a:latin typeface="Century Gothic" panose="020B0502020202020204" pitchFamily="34" charset="0"/>
            </a:endParaRPr>
          </a:p>
          <a:p>
            <a:pPr marL="742950" lvl="1" indent="-285750">
              <a:buFont typeface="Arial" panose="020B0604020202020204" pitchFamily="34" charset="0"/>
              <a:buChar char="•"/>
            </a:pPr>
            <a:endParaRPr lang="en-US" sz="2200" dirty="0">
              <a:latin typeface="Century Gothic" panose="020B0502020202020204" pitchFamily="34" charset="0"/>
            </a:endParaRPr>
          </a:p>
        </p:txBody>
      </p:sp>
      <p:pic>
        <p:nvPicPr>
          <p:cNvPr id="2050" name="Picture 2" descr="A picture containing grass, outdoor, sky, water&#10;&#10;Description automatically generated">
            <a:extLst>
              <a:ext uri="{FF2B5EF4-FFF2-40B4-BE49-F238E27FC236}">
                <a16:creationId xmlns:a16="http://schemas.microsoft.com/office/drawing/2014/main" id="{83C73642-63D3-F24B-A272-EB96CA10BE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017" r="23193"/>
          <a:stretch/>
        </p:blipFill>
        <p:spPr bwMode="auto">
          <a:xfrm>
            <a:off x="5614315" y="1109662"/>
            <a:ext cx="6367462" cy="48662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6B02008-338B-6F4C-9559-A9F79E922749}"/>
              </a:ext>
            </a:extLst>
          </p:cNvPr>
          <p:cNvSpPr txBox="1"/>
          <p:nvPr/>
        </p:nvSpPr>
        <p:spPr>
          <a:xfrm>
            <a:off x="5910470" y="5975889"/>
            <a:ext cx="6071307" cy="400110"/>
          </a:xfrm>
          <a:prstGeom prst="rect">
            <a:avLst/>
          </a:prstGeom>
          <a:noFill/>
        </p:spPr>
        <p:txBody>
          <a:bodyPr wrap="square" rtlCol="0">
            <a:spAutoFit/>
          </a:bodyPr>
          <a:lstStyle/>
          <a:p>
            <a:pPr algn="r"/>
            <a:r>
              <a:rPr lang="en-US" sz="1000" dirty="0">
                <a:solidFill>
                  <a:schemeClr val="tx1">
                    <a:lumMod val="75000"/>
                    <a:lumOff val="25000"/>
                  </a:schemeClr>
                </a:solidFill>
                <a:latin typeface="Century Gothic" panose="020B0502020202020204" pitchFamily="34" charset="0"/>
              </a:rPr>
              <a:t>Image Credit: Kevin O’Connor, Central Coast Wetlands Group,</a:t>
            </a:r>
            <a:r>
              <a:rPr lang="en-US" sz="1000" dirty="0">
                <a:solidFill>
                  <a:schemeClr val="tx1">
                    <a:lumMod val="75000"/>
                    <a:lumOff val="25000"/>
                  </a:schemeClr>
                </a:solidFill>
                <a:latin typeface="Century Gothic"/>
                <a:ea typeface="+mn-lt"/>
                <a:cs typeface="+mn-lt"/>
              </a:rPr>
              <a:t> Moss Landing Marine Labs</a:t>
            </a:r>
            <a:endParaRPr lang="en-US" sz="1000" dirty="0">
              <a:solidFill>
                <a:schemeClr val="tx1">
                  <a:lumMod val="75000"/>
                  <a:lumOff val="25000"/>
                </a:schemeClr>
              </a:solidFill>
              <a:latin typeface="Century Gothic" panose="020B0502020202020204" pitchFamily="34" charset="0"/>
            </a:endParaRPr>
          </a:p>
          <a:p>
            <a:pPr algn="r"/>
            <a:endParaRPr lang="en-US" sz="10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7724724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FFEB45A-6791-4F2E-8BCD-323FA7889CB0}"/>
              </a:ext>
            </a:extLst>
          </p:cNvPr>
          <p:cNvSpPr txBox="1">
            <a:spLocks/>
          </p:cNvSpPr>
          <p:nvPr/>
        </p:nvSpPr>
        <p:spPr>
          <a:xfrm>
            <a:off x="495300" y="724788"/>
            <a:ext cx="10772968"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Conclusion</a:t>
            </a:r>
          </a:p>
        </p:txBody>
      </p:sp>
      <p:sp>
        <p:nvSpPr>
          <p:cNvPr id="4" name="Text Placeholder 1">
            <a:extLst>
              <a:ext uri="{FF2B5EF4-FFF2-40B4-BE49-F238E27FC236}">
                <a16:creationId xmlns:a16="http://schemas.microsoft.com/office/drawing/2014/main" id="{F9A49CBD-248A-424D-B275-637352F1602F}"/>
              </a:ext>
            </a:extLst>
          </p:cNvPr>
          <p:cNvSpPr txBox="1">
            <a:spLocks/>
          </p:cNvSpPr>
          <p:nvPr/>
        </p:nvSpPr>
        <p:spPr>
          <a:xfrm>
            <a:off x="133226" y="1655487"/>
            <a:ext cx="6749910" cy="558218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4AEB2"/>
              </a:buClr>
              <a:buFont typeface="Arial" panose="020B0604020202020204" pitchFamily="34" charset="0"/>
              <a:buChar char="•"/>
              <a:defRPr/>
            </a:pPr>
            <a:r>
              <a:rPr lang="en-US" sz="2200" dirty="0">
                <a:latin typeface="Century Gothic"/>
              </a:rPr>
              <a:t>CEA tool </a:t>
            </a:r>
            <a:r>
              <a:rPr lang="en-US" sz="2200" b="1" dirty="0">
                <a:latin typeface="Century Gothic"/>
              </a:rPr>
              <a:t>successfully analyzes </a:t>
            </a:r>
            <a:r>
              <a:rPr lang="en-US" sz="2200" dirty="0">
                <a:latin typeface="Century Gothic"/>
              </a:rPr>
              <a:t>estuary health</a:t>
            </a:r>
          </a:p>
          <a:p>
            <a:pPr marL="1028700" lvl="1" indent="-342900">
              <a:lnSpc>
                <a:spcPct val="100000"/>
              </a:lnSpc>
              <a:spcBef>
                <a:spcPts val="0"/>
              </a:spcBef>
              <a:spcAft>
                <a:spcPts val="600"/>
              </a:spcAft>
              <a:buClr>
                <a:srgbClr val="54AEB2"/>
              </a:buClr>
              <a:defRPr/>
            </a:pPr>
            <a:r>
              <a:rPr lang="en-US" sz="2200" dirty="0">
                <a:solidFill>
                  <a:schemeClr val="tx1">
                    <a:lumMod val="75000"/>
                    <a:lumOff val="25000"/>
                  </a:schemeClr>
                </a:solidFill>
                <a:latin typeface="Century Gothic"/>
              </a:rPr>
              <a:t>Potential trend of open mouth, low inundation, low temperature and high turbidity </a:t>
            </a:r>
            <a:r>
              <a:rPr lang="en-US" sz="2200" dirty="0">
                <a:latin typeface="Century Gothic"/>
              </a:rPr>
              <a:t/>
            </a:r>
            <a:br>
              <a:rPr lang="en-US" sz="2200" dirty="0">
                <a:latin typeface="Century Gothic"/>
              </a:rPr>
            </a:br>
            <a:endParaRPr lang="en-US" sz="2200" dirty="0">
              <a:latin typeface="Century Gothic"/>
            </a:endParaRPr>
          </a:p>
          <a:p>
            <a:pPr marL="342900" indent="-342900">
              <a:lnSpc>
                <a:spcPct val="150000"/>
              </a:lnSpc>
              <a:spcBef>
                <a:spcPts val="0"/>
              </a:spcBef>
              <a:spcAft>
                <a:spcPts val="600"/>
              </a:spcAft>
              <a:buClr>
                <a:srgbClr val="54AEB2"/>
              </a:buClr>
              <a:buFont typeface="Arial" panose="020B0604020202020204" pitchFamily="34" charset="0"/>
              <a:buChar char="•"/>
              <a:defRPr/>
            </a:pPr>
            <a:r>
              <a:rPr lang="en-US" sz="2200" dirty="0">
                <a:latin typeface="Century Gothic"/>
              </a:rPr>
              <a:t>Tool most effective when:</a:t>
            </a:r>
          </a:p>
          <a:p>
            <a:pPr marL="1028700" lvl="1" indent="-342900">
              <a:lnSpc>
                <a:spcPct val="100000"/>
              </a:lnSpc>
              <a:spcBef>
                <a:spcPts val="0"/>
              </a:spcBef>
              <a:spcAft>
                <a:spcPts val="600"/>
              </a:spcAft>
              <a:buClr>
                <a:srgbClr val="54AEB2"/>
              </a:buClr>
              <a:defRPr/>
            </a:pPr>
            <a:r>
              <a:rPr lang="en-US" sz="2200" dirty="0">
                <a:solidFill>
                  <a:schemeClr val="tx1">
                    <a:lumMod val="75000"/>
                    <a:lumOff val="25000"/>
                  </a:schemeClr>
                </a:solidFill>
                <a:latin typeface="Century Gothic"/>
              </a:rPr>
              <a:t>Breach events are larger than the 10 m resolution</a:t>
            </a:r>
          </a:p>
          <a:p>
            <a:pPr marL="1028700" lvl="1" indent="-342900">
              <a:lnSpc>
                <a:spcPct val="100000"/>
              </a:lnSpc>
              <a:spcBef>
                <a:spcPts val="0"/>
              </a:spcBef>
              <a:spcAft>
                <a:spcPts val="600"/>
              </a:spcAft>
              <a:buClr>
                <a:srgbClr val="54AEB2"/>
              </a:buClr>
              <a:defRPr/>
            </a:pPr>
            <a:r>
              <a:rPr lang="en-US" sz="2200" dirty="0">
                <a:solidFill>
                  <a:schemeClr val="tx1">
                    <a:lumMod val="75000"/>
                    <a:lumOff val="25000"/>
                  </a:schemeClr>
                </a:solidFill>
                <a:latin typeface="Century Gothic"/>
              </a:rPr>
              <a:t>Water does not have algae or glint </a:t>
            </a:r>
          </a:p>
          <a:p>
            <a:pPr marL="1028700" lvl="1" indent="-342900">
              <a:lnSpc>
                <a:spcPct val="100000"/>
              </a:lnSpc>
              <a:spcBef>
                <a:spcPts val="0"/>
              </a:spcBef>
              <a:spcAft>
                <a:spcPts val="600"/>
              </a:spcAft>
              <a:buClr>
                <a:srgbClr val="54AEB2"/>
              </a:buClr>
              <a:defRPr/>
            </a:pPr>
            <a:r>
              <a:rPr lang="en-US" sz="2200" dirty="0">
                <a:solidFill>
                  <a:schemeClr val="tx1">
                    <a:lumMod val="75000"/>
                    <a:lumOff val="25000"/>
                  </a:schemeClr>
                </a:solidFill>
                <a:latin typeface="Century Gothic"/>
              </a:rPr>
              <a:t>Water surface is smooth </a:t>
            </a:r>
          </a:p>
          <a:p>
            <a:pPr marL="342900" indent="-342900">
              <a:lnSpc>
                <a:spcPct val="100000"/>
              </a:lnSpc>
              <a:spcBef>
                <a:spcPts val="0"/>
              </a:spcBef>
              <a:spcAft>
                <a:spcPts val="600"/>
              </a:spcAft>
              <a:buClr>
                <a:srgbClr val="54AEB2"/>
              </a:buClr>
              <a:buFont typeface="Arial" panose="020B0604020202020204" pitchFamily="34" charset="0"/>
              <a:buChar char="•"/>
              <a:defRPr/>
            </a:pPr>
            <a:endParaRPr lang="en-US" sz="2200" dirty="0">
              <a:latin typeface="Century Gothic"/>
            </a:endParaRPr>
          </a:p>
        </p:txBody>
      </p:sp>
      <p:pic>
        <p:nvPicPr>
          <p:cNvPr id="5" name="Picture 4" descr="A lake with mountains in the background&#10;&#10;Description automatically generated with low confidence">
            <a:extLst>
              <a:ext uri="{FF2B5EF4-FFF2-40B4-BE49-F238E27FC236}">
                <a16:creationId xmlns:a16="http://schemas.microsoft.com/office/drawing/2014/main" id="{AD11ECD8-CA29-E540-9CBA-20151D9A78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36170" y="1535566"/>
            <a:ext cx="4721321" cy="3916052"/>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21A0D7BA-C2EF-824B-8CD1-40042F860968}"/>
              </a:ext>
            </a:extLst>
          </p:cNvPr>
          <p:cNvSpPr txBox="1"/>
          <p:nvPr/>
        </p:nvSpPr>
        <p:spPr>
          <a:xfrm>
            <a:off x="8279791" y="5456609"/>
            <a:ext cx="3577700" cy="246221"/>
          </a:xfrm>
          <a:prstGeom prst="rect">
            <a:avLst/>
          </a:prstGeom>
          <a:noFill/>
        </p:spPr>
        <p:txBody>
          <a:bodyPr wrap="square" lIns="91440" tIns="45720" rIns="91440" bIns="45720" rtlCol="0" anchor="t">
            <a:spAutoFit/>
          </a:bodyPr>
          <a:lstStyle/>
          <a:p>
            <a:pPr algn="r"/>
            <a:r>
              <a:rPr lang="en-US" sz="1000" dirty="0">
                <a:solidFill>
                  <a:schemeClr val="tx1">
                    <a:lumMod val="75000"/>
                    <a:lumOff val="25000"/>
                  </a:schemeClr>
                </a:solidFill>
                <a:latin typeface="Century Gothic"/>
              </a:rPr>
              <a:t>Image Credit: Karina Alvarez</a:t>
            </a:r>
          </a:p>
        </p:txBody>
      </p:sp>
    </p:spTree>
    <p:extLst>
      <p:ext uri="{BB962C8B-B14F-4D97-AF65-F5344CB8AC3E}">
        <p14:creationId xmlns:p14="http://schemas.microsoft.com/office/powerpoint/2010/main" val="42593595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87135" y="1225595"/>
            <a:ext cx="11217729" cy="51221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4AEB2"/>
              </a:buClr>
              <a:defRPr/>
            </a:pPr>
            <a:r>
              <a:rPr lang="en-US" sz="1800" b="1" dirty="0">
                <a:solidFill>
                  <a:srgbClr val="54AEB2"/>
                </a:solidFill>
                <a:latin typeface="Century Gothic"/>
              </a:rPr>
              <a:t>Science Advisors</a:t>
            </a:r>
          </a:p>
          <a:p>
            <a:pPr marL="342900" marR="0" lvl="0" indent="-342900" algn="l" defTabSz="914400">
              <a:lnSpc>
                <a:spcPct val="100000"/>
              </a:lnSpc>
              <a:spcBef>
                <a:spcPts val="0"/>
              </a:spcBef>
              <a:spcAft>
                <a:spcPts val="600"/>
              </a:spcAft>
              <a:buClr>
                <a:srgbClr val="54AEB2"/>
              </a:buClr>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entury Gothic"/>
              </a:rPr>
              <a:t>Benjamin Holt </a:t>
            </a:r>
            <a:r>
              <a:rPr kumimoji="0" lang="en-US" sz="1800" b="0" i="0" u="none" strike="noStrike" kern="1200" cap="none" spc="0" normalizeH="0" baseline="0" noProof="0" dirty="0">
                <a:ln>
                  <a:noFill/>
                </a:ln>
                <a:effectLst/>
                <a:uLnTx/>
                <a:uFillTx/>
                <a:latin typeface="Century Gothic"/>
              </a:rPr>
              <a:t>(NASA Jet Propulsion Laboratory, California Institute of Technology)</a:t>
            </a:r>
            <a:endParaRPr lang="en-US" sz="1800" dirty="0"/>
          </a:p>
          <a:p>
            <a:pPr marL="342900" lvl="0" indent="-342900">
              <a:lnSpc>
                <a:spcPct val="100000"/>
              </a:lnSpc>
              <a:spcBef>
                <a:spcPts val="0"/>
              </a:spcBef>
              <a:spcAft>
                <a:spcPts val="600"/>
              </a:spcAft>
              <a:buClr>
                <a:srgbClr val="54AEB2"/>
              </a:buClr>
              <a:buFont typeface="Arial" panose="020B0604020202020204" pitchFamily="34" charset="0"/>
              <a:buChar char="•"/>
              <a:defRPr/>
            </a:pPr>
            <a:r>
              <a:rPr lang="en-US" sz="1800" b="1" dirty="0">
                <a:latin typeface="Century Gothic"/>
              </a:rPr>
              <a:t>Dr. Christine Lee </a:t>
            </a:r>
            <a:r>
              <a:rPr lang="en-US" sz="1800" dirty="0">
                <a:latin typeface="Century Gothic"/>
              </a:rPr>
              <a:t>(NASA Jet Propulsion Laboratory, California Institute of Technology)</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sz="1800" b="1" dirty="0">
                <a:latin typeface="Century Gothic"/>
              </a:rPr>
              <a:t>Dr. Bruce Chapman </a:t>
            </a:r>
            <a:r>
              <a:rPr lang="en-US" sz="1800" dirty="0">
                <a:latin typeface="Century Gothic"/>
              </a:rPr>
              <a:t>(NASA Jet Propulsion Laboratory, California Institute of Technology)</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sz="1800" b="1" dirty="0">
                <a:latin typeface="Century Gothic"/>
              </a:rPr>
              <a:t>Erica Carcelén </a:t>
            </a:r>
            <a:r>
              <a:rPr lang="en-US" sz="1800" dirty="0">
                <a:latin typeface="Century Gothic"/>
              </a:rPr>
              <a:t>(NASA DEVELOP, JPL Node Fellow)</a:t>
            </a:r>
          </a:p>
          <a:p>
            <a:pPr>
              <a:lnSpc>
                <a:spcPct val="100000"/>
              </a:lnSpc>
              <a:spcBef>
                <a:spcPts val="0"/>
              </a:spcBef>
              <a:spcAft>
                <a:spcPts val="600"/>
              </a:spcAft>
              <a:buClr>
                <a:srgbClr val="54AEB2"/>
              </a:buClr>
              <a:defRPr/>
            </a:pPr>
            <a:r>
              <a:rPr lang="en-US" sz="1800" b="1" dirty="0">
                <a:solidFill>
                  <a:srgbClr val="54AEB2"/>
                </a:solidFill>
                <a:latin typeface="Century Gothic"/>
              </a:rPr>
              <a:t>Partners</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sz="1800" b="1" dirty="0">
                <a:latin typeface="Century Gothic"/>
              </a:rPr>
              <a:t>Michael Esgro </a:t>
            </a:r>
            <a:r>
              <a:rPr lang="en-US" sz="1800" dirty="0">
                <a:latin typeface="Century Gothic"/>
              </a:rPr>
              <a:t>(Ocean Protection Council)</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sz="1800" b="1" dirty="0">
                <a:latin typeface="Century Gothic"/>
              </a:rPr>
              <a:t>Dr. Eric Stein </a:t>
            </a:r>
            <a:r>
              <a:rPr lang="en-US" sz="1800" dirty="0">
                <a:latin typeface="Century Gothic"/>
              </a:rPr>
              <a:t>(Southern California Coastal Water Resource Project)</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sz="1800" b="1" dirty="0">
                <a:latin typeface="Century Gothic"/>
              </a:rPr>
              <a:t>Dr. Kris Tanaguchi-Quan </a:t>
            </a:r>
            <a:r>
              <a:rPr lang="en-US" sz="1800" dirty="0">
                <a:latin typeface="Century Gothic"/>
              </a:rPr>
              <a:t>(Southern California Coastal Water Resource Project)</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sz="1800" b="1" dirty="0">
                <a:latin typeface="Century Gothic"/>
              </a:rPr>
              <a:t>Ross Clark </a:t>
            </a:r>
            <a:r>
              <a:rPr lang="en-US" sz="1800" dirty="0">
                <a:latin typeface="Century Gothic"/>
              </a:rPr>
              <a:t>(Moss Landing Laboratories, Central Coast Wetlands Group)</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sz="1800" b="1" dirty="0">
                <a:latin typeface="Century Gothic"/>
              </a:rPr>
              <a:t>Kevin O’Connor </a:t>
            </a:r>
            <a:r>
              <a:rPr lang="en-US" sz="1800" dirty="0">
                <a:latin typeface="Century Gothic"/>
              </a:rPr>
              <a:t>(Moss Landing Laboratories, Central Coast Wetlands Group)</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sz="1800" b="1" dirty="0">
                <a:latin typeface="Century Gothic"/>
              </a:rPr>
              <a:t>Dr. Kyle Cavanaugh </a:t>
            </a:r>
            <a:r>
              <a:rPr lang="en-US" sz="1800" dirty="0">
                <a:latin typeface="Century Gothic"/>
              </a:rPr>
              <a:t>(University of California, Los Angeles)</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sz="1800" b="1" dirty="0">
                <a:latin typeface="Century Gothic"/>
              </a:rPr>
              <a:t>Dr. John Largier </a:t>
            </a:r>
            <a:r>
              <a:rPr lang="en-US" sz="1800" dirty="0">
                <a:latin typeface="Century Gothic"/>
              </a:rPr>
              <a:t>(University of California, Davis)</a:t>
            </a:r>
          </a:p>
          <a:p>
            <a:pPr marL="342900" indent="-342900">
              <a:lnSpc>
                <a:spcPct val="100000"/>
              </a:lnSpc>
              <a:spcBef>
                <a:spcPts val="0"/>
              </a:spcBef>
              <a:spcAft>
                <a:spcPts val="600"/>
              </a:spcAft>
              <a:buClr>
                <a:srgbClr val="54AEB2"/>
              </a:buClr>
              <a:buFont typeface="Arial" panose="020B0604020202020204" pitchFamily="34" charset="0"/>
              <a:buChar char="•"/>
              <a:defRPr/>
            </a:pPr>
            <a:endParaRPr lang="en-US" sz="1800" dirty="0">
              <a:latin typeface="Century Gothic"/>
            </a:endParaRPr>
          </a:p>
          <a:p>
            <a:pPr marL="114300" algn="ctr">
              <a:lnSpc>
                <a:spcPct val="100000"/>
              </a:lnSpc>
              <a:spcBef>
                <a:spcPts val="0"/>
              </a:spcBef>
              <a:spcAft>
                <a:spcPts val="600"/>
              </a:spcAft>
              <a:defRPr/>
            </a:pPr>
            <a:r>
              <a:rPr kumimoji="0" lang="en-US" sz="1000" b="0" i="0" u="none" strike="noStrike" kern="1200" cap="none" spc="0" normalizeH="0" baseline="0" noProof="0" dirty="0">
                <a:ln>
                  <a:noFill/>
                </a:ln>
                <a:effectLst/>
                <a:uLnTx/>
                <a:uFillTx/>
                <a:latin typeface="Century Gothic"/>
              </a:rPr>
              <a:t>This material contains modified Copernicus Sentinel data (2018-2021), processed by ESA.</a:t>
            </a:r>
            <a:r>
              <a:rPr lang="en-US" sz="1000" dirty="0">
                <a:latin typeface="Century Gothic"/>
              </a:rPr>
              <a:t> </a:t>
            </a:r>
            <a:endParaRPr lang="en-US" sz="1000" b="0" i="0" u="none" strike="noStrike" kern="1200" cap="none" spc="0" normalizeH="0" baseline="0" noProof="0" dirty="0">
              <a:ln>
                <a:noFill/>
              </a:ln>
              <a:effectLst/>
              <a:uLnTx/>
              <a:uFillTx/>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26796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527B619F-0F7A-3646-B847-0E12A7569C1E}"/>
              </a:ext>
            </a:extLst>
          </p:cNvPr>
          <p:cNvSpPr txBox="1">
            <a:spLocks/>
          </p:cNvSpPr>
          <p:nvPr/>
        </p:nvSpPr>
        <p:spPr>
          <a:xfrm>
            <a:off x="493974" y="681754"/>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54AEB2"/>
                </a:solidFill>
                <a:latin typeface="Century Gothic" panose="020F0302020204030204"/>
              </a:rPr>
              <a:t>Backup Slides</a:t>
            </a:r>
            <a:endParaRPr lang="en-US" sz="4000" b="1" dirty="0">
              <a:solidFill>
                <a:srgbClr val="54AEB2"/>
              </a:solidFill>
              <a:latin typeface="Century Gothic" panose="020F0302020204030204"/>
            </a:endParaRPr>
          </a:p>
        </p:txBody>
      </p:sp>
    </p:spTree>
    <p:extLst>
      <p:ext uri="{BB962C8B-B14F-4D97-AF65-F5344CB8AC3E}">
        <p14:creationId xmlns:p14="http://schemas.microsoft.com/office/powerpoint/2010/main" val="1040808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0B4DB5C-6FAF-6B4D-B1B7-A8F2F3B45E56}"/>
              </a:ext>
            </a:extLst>
          </p:cNvPr>
          <p:cNvPicPr>
            <a:picLocks noChangeAspect="1"/>
          </p:cNvPicPr>
          <p:nvPr/>
        </p:nvPicPr>
        <p:blipFill rotWithShape="1">
          <a:blip r:embed="rId3"/>
          <a:srcRect l="6716" t="12540" r="14072" b="12708"/>
          <a:stretch/>
        </p:blipFill>
        <p:spPr>
          <a:xfrm>
            <a:off x="6513921" y="0"/>
            <a:ext cx="5678080" cy="6384757"/>
          </a:xfrm>
          <a:prstGeom prst="rect">
            <a:avLst/>
          </a:prstGeom>
        </p:spPr>
      </p:pic>
      <p:sp>
        <p:nvSpPr>
          <p:cNvPr id="2" name="Title 4">
            <a:extLst>
              <a:ext uri="{FF2B5EF4-FFF2-40B4-BE49-F238E27FC236}">
                <a16:creationId xmlns:a16="http://schemas.microsoft.com/office/drawing/2014/main" id="{527B619F-0F7A-3646-B847-0E12A7569C1E}"/>
              </a:ext>
            </a:extLst>
          </p:cNvPr>
          <p:cNvSpPr txBox="1">
            <a:spLocks/>
          </p:cNvSpPr>
          <p:nvPr/>
        </p:nvSpPr>
        <p:spPr>
          <a:xfrm>
            <a:off x="493974" y="681754"/>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Estuarine Ecosystems</a:t>
            </a:r>
          </a:p>
        </p:txBody>
      </p:sp>
      <p:sp>
        <p:nvSpPr>
          <p:cNvPr id="3" name="TextBox 2">
            <a:extLst>
              <a:ext uri="{FF2B5EF4-FFF2-40B4-BE49-F238E27FC236}">
                <a16:creationId xmlns:a16="http://schemas.microsoft.com/office/drawing/2014/main" id="{3507B614-C5FA-3540-8FCB-8C35C4638142}"/>
              </a:ext>
            </a:extLst>
          </p:cNvPr>
          <p:cNvSpPr txBox="1"/>
          <p:nvPr/>
        </p:nvSpPr>
        <p:spPr>
          <a:xfrm>
            <a:off x="8782918" y="6573306"/>
            <a:ext cx="3409082" cy="246221"/>
          </a:xfrm>
          <a:prstGeom prst="rect">
            <a:avLst/>
          </a:prstGeom>
          <a:noFill/>
        </p:spPr>
        <p:txBody>
          <a:bodyPr wrap="square" lIns="91440" tIns="45720" rIns="91440" bIns="45720" rtlCol="0" anchor="t">
            <a:spAutoFit/>
          </a:bodyPr>
          <a:lstStyle/>
          <a:p>
            <a:pPr algn="r"/>
            <a:r>
              <a:rPr lang="en-US" sz="1000" dirty="0">
                <a:solidFill>
                  <a:schemeClr val="tx1">
                    <a:lumMod val="75000"/>
                    <a:lumOff val="25000"/>
                  </a:schemeClr>
                </a:solidFill>
                <a:latin typeface="Century Gothic"/>
              </a:rPr>
              <a:t>Image Credit: </a:t>
            </a:r>
            <a:r>
              <a:rPr lang="en-US" sz="1000" dirty="0">
                <a:solidFill>
                  <a:schemeClr val="tx1">
                    <a:lumMod val="75000"/>
                    <a:lumOff val="25000"/>
                  </a:schemeClr>
                </a:solidFill>
                <a:latin typeface="Century Gothic"/>
                <a:ea typeface="+mn-lt"/>
                <a:cs typeface="+mn-lt"/>
              </a:rPr>
              <a:t>John Largier, UC Davis</a:t>
            </a:r>
            <a:endParaRPr lang="en-US" sz="1000" dirty="0">
              <a:solidFill>
                <a:schemeClr val="tx1">
                  <a:lumMod val="75000"/>
                  <a:lumOff val="25000"/>
                </a:schemeClr>
              </a:solidFill>
              <a:latin typeface="Century Gothic"/>
            </a:endParaRPr>
          </a:p>
        </p:txBody>
      </p:sp>
      <p:sp>
        <p:nvSpPr>
          <p:cNvPr id="6" name="Text Placeholder 1">
            <a:extLst>
              <a:ext uri="{FF2B5EF4-FFF2-40B4-BE49-F238E27FC236}">
                <a16:creationId xmlns:a16="http://schemas.microsoft.com/office/drawing/2014/main" id="{4459FD87-1F31-5040-BD63-1B1A881A1659}"/>
              </a:ext>
            </a:extLst>
          </p:cNvPr>
          <p:cNvSpPr txBox="1">
            <a:spLocks/>
          </p:cNvSpPr>
          <p:nvPr/>
        </p:nvSpPr>
        <p:spPr>
          <a:xfrm>
            <a:off x="493974" y="3898660"/>
            <a:ext cx="5437185" cy="282853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4AEB2"/>
              </a:buClr>
              <a:buFont typeface="Arial" panose="020B0604020202020204" pitchFamily="34" charset="0"/>
              <a:buChar char="•"/>
              <a:defRPr/>
            </a:pPr>
            <a:r>
              <a:rPr lang="en-US" b="1" i="1" dirty="0">
                <a:solidFill>
                  <a:srgbClr val="54AEB2"/>
                </a:solidFill>
                <a:latin typeface="Century Gothic"/>
              </a:rPr>
              <a:t>Improve</a:t>
            </a:r>
            <a:r>
              <a:rPr lang="en-US" dirty="0">
                <a:solidFill>
                  <a:schemeClr val="tx1">
                    <a:lumMod val="75000"/>
                    <a:lumOff val="25000"/>
                  </a:schemeClr>
                </a:solidFill>
                <a:latin typeface="Century Gothic"/>
              </a:rPr>
              <a:t> the California Estuary Assessment Tool in Google Earth Engine</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b="1" i="1" dirty="0">
                <a:solidFill>
                  <a:srgbClr val="54AEB2"/>
                </a:solidFill>
                <a:latin typeface="Century Gothic"/>
              </a:rPr>
              <a:t>Compare</a:t>
            </a:r>
            <a:r>
              <a:rPr lang="en-US" dirty="0">
                <a:latin typeface="Century Gothic"/>
              </a:rPr>
              <a:t> outputs of CEA tool to visual inspection and in-situ data</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b="1" i="1" dirty="0">
                <a:solidFill>
                  <a:srgbClr val="54AEB2"/>
                </a:solidFill>
                <a:latin typeface="Century Gothic"/>
              </a:rPr>
              <a:t>Design</a:t>
            </a:r>
            <a:r>
              <a:rPr lang="en-US" dirty="0">
                <a:latin typeface="Century Gothic"/>
              </a:rPr>
              <a:t> a graphical user interphase  </a:t>
            </a:r>
          </a:p>
          <a:p>
            <a:pPr marL="342900" indent="-342900">
              <a:lnSpc>
                <a:spcPct val="100000"/>
              </a:lnSpc>
              <a:spcBef>
                <a:spcPts val="0"/>
              </a:spcBef>
              <a:spcAft>
                <a:spcPts val="600"/>
              </a:spcAft>
              <a:buClr>
                <a:srgbClr val="54AEB2"/>
              </a:buClr>
              <a:buFont typeface="Arial" panose="020B0604020202020204" pitchFamily="34" charset="0"/>
              <a:buChar char="•"/>
              <a:defRPr/>
            </a:pPr>
            <a:endParaRPr lang="en-US" sz="24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54AEB2"/>
              </a:buClr>
              <a:buFont typeface="Arial" panose="020B0604020202020204" pitchFamily="34" charset="0"/>
              <a:buChar char="•"/>
              <a:defRPr/>
            </a:pPr>
            <a:endParaRPr lang="en-US" sz="24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54AEB2"/>
              </a:buClr>
              <a:defRPr/>
            </a:pPr>
            <a:endParaRPr lang="en-US" sz="1000" dirty="0">
              <a:latin typeface="Century Gothic"/>
            </a:endParaRPr>
          </a:p>
          <a:p>
            <a:pPr marL="342900" indent="-342900">
              <a:lnSpc>
                <a:spcPct val="100000"/>
              </a:lnSpc>
              <a:spcBef>
                <a:spcPts val="0"/>
              </a:spcBef>
              <a:spcAft>
                <a:spcPts val="600"/>
              </a:spcAft>
              <a:buClr>
                <a:srgbClr val="54AEB2"/>
              </a:buClr>
              <a:buChar char="•"/>
              <a:defRPr/>
            </a:pPr>
            <a:endParaRPr lang="en-US" sz="1400" dirty="0">
              <a:latin typeface="Century Gothic"/>
            </a:endParaRPr>
          </a:p>
          <a:p>
            <a:pPr marL="342900" indent="-342900">
              <a:lnSpc>
                <a:spcPct val="100000"/>
              </a:lnSpc>
              <a:spcBef>
                <a:spcPts val="0"/>
              </a:spcBef>
              <a:spcAft>
                <a:spcPts val="600"/>
              </a:spcAft>
              <a:buClr>
                <a:srgbClr val="54AEB2"/>
              </a:buClr>
              <a:buFont typeface="Arial" panose="020B0604020202020204" pitchFamily="34" charset="0"/>
              <a:buChar char="•"/>
              <a:defRPr/>
            </a:pPr>
            <a:endParaRPr lang="en-US" sz="2400" b="0" i="0" u="none" strike="noStrike" kern="1200" cap="none" spc="0" normalizeH="0" baseline="0" noProof="0" dirty="0">
              <a:ln>
                <a:noFill/>
              </a:ln>
              <a:effectLst/>
              <a:uLnTx/>
              <a:uFillTx/>
            </a:endParaRPr>
          </a:p>
          <a:p>
            <a:pPr marL="342900" indent="-342900">
              <a:lnSpc>
                <a:spcPct val="100000"/>
              </a:lnSpc>
              <a:spcBef>
                <a:spcPts val="0"/>
              </a:spcBef>
              <a:spcAft>
                <a:spcPts val="600"/>
              </a:spcAft>
              <a:buClr>
                <a:srgbClr val="54AEB2"/>
              </a:buClr>
              <a:buChar char="•"/>
              <a:defRPr/>
            </a:pPr>
            <a:endParaRPr lang="en-US" sz="2400" dirty="0">
              <a:solidFill>
                <a:srgbClr val="000000"/>
              </a:solidFill>
            </a:endParaRPr>
          </a:p>
          <a:p>
            <a:pPr>
              <a:lnSpc>
                <a:spcPct val="100000"/>
              </a:lnSpc>
              <a:spcBef>
                <a:spcPts val="0"/>
              </a:spcBef>
              <a:spcAft>
                <a:spcPts val="600"/>
              </a:spcAft>
              <a:buClr>
                <a:srgbClr val="54AEB2"/>
              </a:buClr>
              <a:defRPr/>
            </a:pPr>
            <a:endParaRPr lang="en-US" sz="2400" dirty="0">
              <a:solidFill>
                <a:srgbClr val="000000"/>
              </a:solidFill>
            </a:endParaRPr>
          </a:p>
          <a:p>
            <a:pPr marL="342900" indent="-342900">
              <a:lnSpc>
                <a:spcPct val="100000"/>
              </a:lnSpc>
              <a:spcBef>
                <a:spcPts val="0"/>
              </a:spcBef>
              <a:spcAft>
                <a:spcPts val="600"/>
              </a:spcAft>
              <a:buClr>
                <a:srgbClr val="54AEB2"/>
              </a:buClr>
              <a:buChar char="•"/>
              <a:defRPr/>
            </a:pPr>
            <a:endParaRPr lang="en-US" dirty="0">
              <a:solidFill>
                <a:prstClr val="black">
                  <a:lumMod val="75000"/>
                  <a:lumOff val="25000"/>
                </a:prstClr>
              </a:solidFill>
            </a:endParaRPr>
          </a:p>
          <a:p>
            <a:pPr>
              <a:lnSpc>
                <a:spcPct val="100000"/>
              </a:lnSpc>
              <a:spcBef>
                <a:spcPts val="0"/>
              </a:spcBef>
              <a:spcAft>
                <a:spcPts val="600"/>
              </a:spcAft>
              <a:defRPr/>
            </a:pPr>
            <a:endParaRPr lang="en-US" dirty="0">
              <a:solidFill>
                <a:prstClr val="black">
                  <a:lumMod val="75000"/>
                  <a:lumOff val="25000"/>
                </a:prstClr>
              </a:solidFill>
            </a:endParaRPr>
          </a:p>
          <a:p>
            <a:pPr>
              <a:lnSpc>
                <a:spcPct val="100000"/>
              </a:lnSpc>
              <a:spcBef>
                <a:spcPts val="0"/>
              </a:spcBef>
              <a:spcAft>
                <a:spcPts val="600"/>
              </a:spcAft>
              <a:defRPr/>
            </a:pPr>
            <a:endParaRPr lang="en-US" dirty="0">
              <a:solidFill>
                <a:prstClr val="black">
                  <a:lumMod val="75000"/>
                  <a:lumOff val="25000"/>
                </a:prstClr>
              </a:solidFill>
            </a:endParaRPr>
          </a:p>
          <a:p>
            <a:pPr>
              <a:lnSpc>
                <a:spcPct val="100000"/>
              </a:lnSpc>
              <a:spcBef>
                <a:spcPts val="0"/>
              </a:spcBef>
              <a:spcAft>
                <a:spcPts val="600"/>
              </a:spcAft>
              <a:defRPr/>
            </a:pPr>
            <a:endParaRPr lang="en-US" dirty="0">
              <a:solidFill>
                <a:prstClr val="black">
                  <a:lumMod val="75000"/>
                  <a:lumOff val="25000"/>
                </a:prstClr>
              </a:solidFill>
            </a:endParaRPr>
          </a:p>
        </p:txBody>
      </p:sp>
      <p:sp>
        <p:nvSpPr>
          <p:cNvPr id="7" name="Title 4">
            <a:extLst>
              <a:ext uri="{FF2B5EF4-FFF2-40B4-BE49-F238E27FC236}">
                <a16:creationId xmlns:a16="http://schemas.microsoft.com/office/drawing/2014/main" id="{F4C3CA32-1D1A-224A-838E-BB925A22201E}"/>
              </a:ext>
            </a:extLst>
          </p:cNvPr>
          <p:cNvSpPr txBox="1">
            <a:spLocks/>
          </p:cNvSpPr>
          <p:nvPr/>
        </p:nvSpPr>
        <p:spPr>
          <a:xfrm>
            <a:off x="493974" y="3210714"/>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Objectives</a:t>
            </a:r>
          </a:p>
        </p:txBody>
      </p:sp>
      <p:sp>
        <p:nvSpPr>
          <p:cNvPr id="8" name="Text Placeholder 1">
            <a:extLst>
              <a:ext uri="{FF2B5EF4-FFF2-40B4-BE49-F238E27FC236}">
                <a16:creationId xmlns:a16="http://schemas.microsoft.com/office/drawing/2014/main" id="{7E954545-D489-EA45-9924-5DFFBD2D636D}"/>
              </a:ext>
            </a:extLst>
          </p:cNvPr>
          <p:cNvSpPr txBox="1">
            <a:spLocks/>
          </p:cNvSpPr>
          <p:nvPr/>
        </p:nvSpPr>
        <p:spPr>
          <a:xfrm>
            <a:off x="493974" y="1286590"/>
            <a:ext cx="5394208" cy="152494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4AEB2"/>
              </a:buClr>
              <a:buFont typeface="Arial" panose="020B0604020202020204" pitchFamily="34" charset="0"/>
              <a:buChar char="•"/>
              <a:defRPr/>
            </a:pPr>
            <a:r>
              <a:rPr lang="en-US" dirty="0">
                <a:latin typeface="Century Gothic"/>
              </a:rPr>
              <a:t>Partially-enclosed spaces where rivers and oceans converge </a:t>
            </a:r>
            <a:endParaRPr lang="en-US" dirty="0"/>
          </a:p>
          <a:p>
            <a:pPr marL="342900" indent="-342900">
              <a:lnSpc>
                <a:spcPct val="100000"/>
              </a:lnSpc>
              <a:spcBef>
                <a:spcPts val="0"/>
              </a:spcBef>
              <a:spcAft>
                <a:spcPts val="600"/>
              </a:spcAft>
              <a:buClr>
                <a:srgbClr val="54AEB2"/>
              </a:buClr>
              <a:buFont typeface="Arial" panose="020B0604020202020204" pitchFamily="34" charset="0"/>
              <a:buChar char="•"/>
              <a:defRPr/>
            </a:pPr>
            <a:r>
              <a:rPr lang="en-US" b="1" i="1" dirty="0">
                <a:solidFill>
                  <a:srgbClr val="54AEB2"/>
                </a:solidFill>
                <a:latin typeface="Century Gothic"/>
              </a:rPr>
              <a:t>Productive + delicate </a:t>
            </a:r>
            <a:r>
              <a:rPr lang="en-US" dirty="0">
                <a:latin typeface="Century Gothic"/>
              </a:rPr>
              <a:t>ecosystems </a:t>
            </a:r>
            <a:endParaRPr lang="en-US" dirty="0">
              <a:solidFill>
                <a:prstClr val="black">
                  <a:lumMod val="75000"/>
                  <a:lumOff val="25000"/>
                </a:prstClr>
              </a:solidFill>
            </a:endParaRPr>
          </a:p>
        </p:txBody>
      </p:sp>
    </p:spTree>
    <p:extLst>
      <p:ext uri="{BB962C8B-B14F-4D97-AF65-F5344CB8AC3E}">
        <p14:creationId xmlns:p14="http://schemas.microsoft.com/office/powerpoint/2010/main" val="3481278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44746A-EFB3-CA40-856D-F4B7DA205ED4}"/>
              </a:ext>
            </a:extLst>
          </p:cNvPr>
          <p:cNvPicPr>
            <a:picLocks noChangeAspect="1"/>
          </p:cNvPicPr>
          <p:nvPr/>
        </p:nvPicPr>
        <p:blipFill rotWithShape="1">
          <a:blip r:embed="rId3">
            <a:extLst>
              <a:ext uri="{28A0092B-C50C-407E-A947-70E740481C1C}">
                <a14:useLocalDpi xmlns:a14="http://schemas.microsoft.com/office/drawing/2010/main" val="0"/>
              </a:ext>
            </a:extLst>
          </a:blip>
          <a:srcRect t="28424"/>
          <a:stretch/>
        </p:blipFill>
        <p:spPr>
          <a:xfrm>
            <a:off x="132638" y="620308"/>
            <a:ext cx="11891019" cy="5507164"/>
          </a:xfrm>
          <a:prstGeom prst="rect">
            <a:avLst/>
          </a:prstGeom>
        </p:spPr>
      </p:pic>
      <p:sp>
        <p:nvSpPr>
          <p:cNvPr id="4" name="Title 4"/>
          <p:cNvSpPr txBox="1">
            <a:spLocks/>
          </p:cNvSpPr>
          <p:nvPr/>
        </p:nvSpPr>
        <p:spPr>
          <a:xfrm>
            <a:off x="389466" y="204770"/>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Study Area</a:t>
            </a:r>
          </a:p>
        </p:txBody>
      </p:sp>
      <p:sp>
        <p:nvSpPr>
          <p:cNvPr id="9" name="TextBox 8">
            <a:extLst>
              <a:ext uri="{FF2B5EF4-FFF2-40B4-BE49-F238E27FC236}">
                <a16:creationId xmlns:a16="http://schemas.microsoft.com/office/drawing/2014/main" id="{357556E0-5922-C341-B34B-3DE50C947DBE}"/>
              </a:ext>
            </a:extLst>
          </p:cNvPr>
          <p:cNvSpPr txBox="1"/>
          <p:nvPr/>
        </p:nvSpPr>
        <p:spPr>
          <a:xfrm>
            <a:off x="620990" y="2088979"/>
            <a:ext cx="420308" cy="369332"/>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A.</a:t>
            </a:r>
          </a:p>
        </p:txBody>
      </p:sp>
      <p:sp>
        <p:nvSpPr>
          <p:cNvPr id="10" name="TextBox 9">
            <a:extLst>
              <a:ext uri="{FF2B5EF4-FFF2-40B4-BE49-F238E27FC236}">
                <a16:creationId xmlns:a16="http://schemas.microsoft.com/office/drawing/2014/main" id="{E8CE6399-21E2-3043-AA52-F7D14D318CB0}"/>
              </a:ext>
            </a:extLst>
          </p:cNvPr>
          <p:cNvSpPr txBox="1"/>
          <p:nvPr/>
        </p:nvSpPr>
        <p:spPr>
          <a:xfrm>
            <a:off x="793517" y="2483966"/>
            <a:ext cx="375424" cy="369332"/>
          </a:xfrm>
          <a:prstGeom prst="rect">
            <a:avLst/>
          </a:prstGeom>
          <a:noFill/>
        </p:spPr>
        <p:txBody>
          <a:bodyPr wrap="none" rtlCol="0">
            <a:spAutoFit/>
          </a:bodyPr>
          <a:lstStyle/>
          <a:p>
            <a:r>
              <a:rPr lang="en-US" dirty="0">
                <a:solidFill>
                  <a:schemeClr val="tx1">
                    <a:lumMod val="85000"/>
                    <a:lumOff val="15000"/>
                  </a:schemeClr>
                </a:solidFill>
                <a:latin typeface="Century Gothic" panose="020B0502020202020204" pitchFamily="34" charset="0"/>
              </a:rPr>
              <a:t>B</a:t>
            </a:r>
            <a:r>
              <a:rPr lang="en-US" dirty="0">
                <a:solidFill>
                  <a:schemeClr val="tx1">
                    <a:lumMod val="85000"/>
                    <a:lumOff val="15000"/>
                  </a:schemeClr>
                </a:solidFill>
              </a:rPr>
              <a:t>.</a:t>
            </a:r>
          </a:p>
        </p:txBody>
      </p:sp>
      <p:sp>
        <p:nvSpPr>
          <p:cNvPr id="11" name="TextBox 10">
            <a:extLst>
              <a:ext uri="{FF2B5EF4-FFF2-40B4-BE49-F238E27FC236}">
                <a16:creationId xmlns:a16="http://schemas.microsoft.com/office/drawing/2014/main" id="{AAB11B21-6983-FF46-AD34-80A6A51C28C1}"/>
              </a:ext>
            </a:extLst>
          </p:cNvPr>
          <p:cNvSpPr txBox="1"/>
          <p:nvPr/>
        </p:nvSpPr>
        <p:spPr>
          <a:xfrm>
            <a:off x="1133491" y="3503705"/>
            <a:ext cx="429926" cy="369332"/>
          </a:xfrm>
          <a:prstGeom prst="rect">
            <a:avLst/>
          </a:prstGeom>
          <a:noFill/>
        </p:spPr>
        <p:txBody>
          <a:bodyPr wrap="none" rtlCol="0">
            <a:spAutoFit/>
          </a:bodyPr>
          <a:lstStyle/>
          <a:p>
            <a:r>
              <a:rPr lang="en-US" dirty="0">
                <a:solidFill>
                  <a:schemeClr val="tx1">
                    <a:lumMod val="85000"/>
                    <a:lumOff val="15000"/>
                  </a:schemeClr>
                </a:solidFill>
                <a:latin typeface="Century Gothic" panose="020B0502020202020204" pitchFamily="34" charset="0"/>
              </a:rPr>
              <a:t>C</a:t>
            </a:r>
            <a:r>
              <a:rPr lang="en-US" dirty="0">
                <a:solidFill>
                  <a:schemeClr val="tx1">
                    <a:lumMod val="85000"/>
                    <a:lumOff val="15000"/>
                  </a:schemeClr>
                </a:solidFill>
              </a:rPr>
              <a:t>.</a:t>
            </a:r>
          </a:p>
        </p:txBody>
      </p:sp>
      <p:sp>
        <p:nvSpPr>
          <p:cNvPr id="12" name="TextBox 11">
            <a:extLst>
              <a:ext uri="{FF2B5EF4-FFF2-40B4-BE49-F238E27FC236}">
                <a16:creationId xmlns:a16="http://schemas.microsoft.com/office/drawing/2014/main" id="{6F0A188F-6911-DD46-B165-0DFF31AC1AF8}"/>
              </a:ext>
            </a:extLst>
          </p:cNvPr>
          <p:cNvSpPr txBox="1"/>
          <p:nvPr/>
        </p:nvSpPr>
        <p:spPr>
          <a:xfrm>
            <a:off x="2079343" y="4661469"/>
            <a:ext cx="413896" cy="369332"/>
          </a:xfrm>
          <a:prstGeom prst="rect">
            <a:avLst/>
          </a:prstGeom>
          <a:noFill/>
        </p:spPr>
        <p:txBody>
          <a:bodyPr wrap="none" rtlCol="0">
            <a:spAutoFit/>
          </a:bodyPr>
          <a:lstStyle/>
          <a:p>
            <a:r>
              <a:rPr lang="en-US" dirty="0">
                <a:solidFill>
                  <a:schemeClr val="bg2">
                    <a:lumMod val="25000"/>
                  </a:schemeClr>
                </a:solidFill>
                <a:latin typeface="Century Gothic" panose="020B0502020202020204" pitchFamily="34" charset="0"/>
              </a:rPr>
              <a:t>D</a:t>
            </a:r>
            <a:r>
              <a:rPr lang="en-US" dirty="0">
                <a:solidFill>
                  <a:schemeClr val="bg2">
                    <a:lumMod val="25000"/>
                  </a:schemeClr>
                </a:solidFill>
              </a:rPr>
              <a:t>.</a:t>
            </a:r>
          </a:p>
        </p:txBody>
      </p:sp>
      <p:sp>
        <p:nvSpPr>
          <p:cNvPr id="13" name="TextBox 12">
            <a:extLst>
              <a:ext uri="{FF2B5EF4-FFF2-40B4-BE49-F238E27FC236}">
                <a16:creationId xmlns:a16="http://schemas.microsoft.com/office/drawing/2014/main" id="{F46A0152-0A10-D74B-9588-43FE61C3ED35}"/>
              </a:ext>
            </a:extLst>
          </p:cNvPr>
          <p:cNvSpPr txBox="1"/>
          <p:nvPr/>
        </p:nvSpPr>
        <p:spPr>
          <a:xfrm>
            <a:off x="2345339" y="4895775"/>
            <a:ext cx="365806" cy="369332"/>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E</a:t>
            </a:r>
            <a:r>
              <a:rPr lang="en-US" dirty="0">
                <a:solidFill>
                  <a:schemeClr val="tx1">
                    <a:lumMod val="75000"/>
                    <a:lumOff val="25000"/>
                  </a:schemeClr>
                </a:solidFill>
              </a:rPr>
              <a:t>.</a:t>
            </a:r>
          </a:p>
        </p:txBody>
      </p:sp>
      <p:sp>
        <p:nvSpPr>
          <p:cNvPr id="15" name="TextBox 14">
            <a:extLst>
              <a:ext uri="{FF2B5EF4-FFF2-40B4-BE49-F238E27FC236}">
                <a16:creationId xmlns:a16="http://schemas.microsoft.com/office/drawing/2014/main" id="{06C62D80-A033-2741-B010-F91B17F91A2A}"/>
              </a:ext>
            </a:extLst>
          </p:cNvPr>
          <p:cNvSpPr txBox="1"/>
          <p:nvPr/>
        </p:nvSpPr>
        <p:spPr>
          <a:xfrm>
            <a:off x="5594218" y="737357"/>
            <a:ext cx="1649811" cy="430887"/>
          </a:xfrm>
          <a:prstGeom prst="rect">
            <a:avLst/>
          </a:prstGeom>
          <a:noFill/>
        </p:spPr>
        <p:txBody>
          <a:bodyPr wrap="none" rtlCol="0">
            <a:spAutoFit/>
          </a:bodyPr>
          <a:lstStyle/>
          <a:p>
            <a:pPr algn="ctr"/>
            <a:r>
              <a:rPr lang="en-US" sz="2200" dirty="0">
                <a:ln>
                  <a:solidFill>
                    <a:schemeClr val="bg1"/>
                  </a:solidFill>
                </a:ln>
                <a:solidFill>
                  <a:schemeClr val="bg1"/>
                </a:solidFill>
                <a:latin typeface="Century Gothic" panose="020B0502020202020204" pitchFamily="34" charset="0"/>
              </a:rPr>
              <a:t>A. Navarro</a:t>
            </a:r>
          </a:p>
        </p:txBody>
      </p:sp>
      <p:sp>
        <p:nvSpPr>
          <p:cNvPr id="16" name="TextBox 15">
            <a:extLst>
              <a:ext uri="{FF2B5EF4-FFF2-40B4-BE49-F238E27FC236}">
                <a16:creationId xmlns:a16="http://schemas.microsoft.com/office/drawing/2014/main" id="{7F290B37-50E8-6C49-BCE9-CCD64629A697}"/>
              </a:ext>
            </a:extLst>
          </p:cNvPr>
          <p:cNvSpPr txBox="1"/>
          <p:nvPr/>
        </p:nvSpPr>
        <p:spPr>
          <a:xfrm>
            <a:off x="8114141" y="755893"/>
            <a:ext cx="2247731" cy="430887"/>
          </a:xfrm>
          <a:prstGeom prst="rect">
            <a:avLst/>
          </a:prstGeom>
          <a:noFill/>
        </p:spPr>
        <p:txBody>
          <a:bodyPr wrap="none" rtlCol="0">
            <a:spAutoFit/>
          </a:bodyPr>
          <a:lstStyle/>
          <a:p>
            <a:r>
              <a:rPr lang="en-US" sz="2200" b="1" dirty="0">
                <a:ln>
                  <a:solidFill>
                    <a:schemeClr val="tx1"/>
                  </a:solidFill>
                </a:ln>
                <a:solidFill>
                  <a:schemeClr val="bg1"/>
                </a:solidFill>
                <a:latin typeface="Century Gothic" panose="020B0502020202020204" pitchFamily="34" charset="0"/>
              </a:rPr>
              <a:t>B. Russian River</a:t>
            </a:r>
            <a:endParaRPr lang="en-US" sz="2200" b="1" dirty="0">
              <a:ln>
                <a:solidFill>
                  <a:schemeClr val="tx1"/>
                </a:solidFill>
              </a:ln>
              <a:solidFill>
                <a:schemeClr val="bg1"/>
              </a:solidFill>
            </a:endParaRPr>
          </a:p>
        </p:txBody>
      </p:sp>
      <p:sp>
        <p:nvSpPr>
          <p:cNvPr id="18" name="TextBox 17">
            <a:extLst>
              <a:ext uri="{FF2B5EF4-FFF2-40B4-BE49-F238E27FC236}">
                <a16:creationId xmlns:a16="http://schemas.microsoft.com/office/drawing/2014/main" id="{AA968906-E141-BB44-9EBF-C419C5EF12CD}"/>
              </a:ext>
            </a:extLst>
          </p:cNvPr>
          <p:cNvSpPr txBox="1"/>
          <p:nvPr/>
        </p:nvSpPr>
        <p:spPr>
          <a:xfrm>
            <a:off x="4374827" y="3395990"/>
            <a:ext cx="1648208" cy="430887"/>
          </a:xfrm>
          <a:prstGeom prst="rect">
            <a:avLst/>
          </a:prstGeom>
          <a:noFill/>
        </p:spPr>
        <p:txBody>
          <a:bodyPr wrap="none" rtlCol="0">
            <a:spAutoFit/>
          </a:bodyPr>
          <a:lstStyle/>
          <a:p>
            <a:r>
              <a:rPr lang="en-US" sz="2200" dirty="0">
                <a:ln w="3175">
                  <a:noFill/>
                </a:ln>
                <a:solidFill>
                  <a:schemeClr val="bg1"/>
                </a:solidFill>
                <a:latin typeface="Century Gothic" panose="020B0502020202020204" pitchFamily="34" charset="0"/>
              </a:rPr>
              <a:t>C. Carmel </a:t>
            </a:r>
            <a:endParaRPr lang="en-US" sz="2200" dirty="0">
              <a:ln w="3175">
                <a:noFill/>
              </a:ln>
              <a:solidFill>
                <a:schemeClr val="bg1"/>
              </a:solidFill>
            </a:endParaRPr>
          </a:p>
        </p:txBody>
      </p:sp>
      <p:sp>
        <p:nvSpPr>
          <p:cNvPr id="19" name="TextBox 18">
            <a:extLst>
              <a:ext uri="{FF2B5EF4-FFF2-40B4-BE49-F238E27FC236}">
                <a16:creationId xmlns:a16="http://schemas.microsoft.com/office/drawing/2014/main" id="{101F8847-1D83-CC47-90B3-F6F192073F37}"/>
              </a:ext>
            </a:extLst>
          </p:cNvPr>
          <p:cNvSpPr txBox="1"/>
          <p:nvPr/>
        </p:nvSpPr>
        <p:spPr>
          <a:xfrm>
            <a:off x="6899443" y="3373890"/>
            <a:ext cx="1617751" cy="430887"/>
          </a:xfrm>
          <a:prstGeom prst="rect">
            <a:avLst/>
          </a:prstGeom>
          <a:noFill/>
        </p:spPr>
        <p:txBody>
          <a:bodyPr wrap="none" rtlCol="0">
            <a:spAutoFit/>
          </a:bodyPr>
          <a:lstStyle/>
          <a:p>
            <a:r>
              <a:rPr lang="en-US" sz="2200" b="1" dirty="0">
                <a:ln>
                  <a:solidFill>
                    <a:schemeClr val="tx1"/>
                  </a:solidFill>
                </a:ln>
                <a:solidFill>
                  <a:schemeClr val="bg1"/>
                </a:solidFill>
                <a:latin typeface="Century Gothic" panose="020B0502020202020204" pitchFamily="34" charset="0"/>
              </a:rPr>
              <a:t>D. Ventura</a:t>
            </a:r>
            <a:endParaRPr lang="en-US" sz="2200" b="1" dirty="0">
              <a:ln>
                <a:solidFill>
                  <a:schemeClr val="tx1"/>
                </a:solidFill>
              </a:ln>
              <a:solidFill>
                <a:schemeClr val="bg1"/>
              </a:solidFill>
            </a:endParaRPr>
          </a:p>
        </p:txBody>
      </p:sp>
      <p:sp>
        <p:nvSpPr>
          <p:cNvPr id="20" name="TextBox 19">
            <a:extLst>
              <a:ext uri="{FF2B5EF4-FFF2-40B4-BE49-F238E27FC236}">
                <a16:creationId xmlns:a16="http://schemas.microsoft.com/office/drawing/2014/main" id="{294B4F31-09BF-6842-ACD4-4D56A80206FC}"/>
              </a:ext>
            </a:extLst>
          </p:cNvPr>
          <p:cNvSpPr txBox="1"/>
          <p:nvPr/>
        </p:nvSpPr>
        <p:spPr>
          <a:xfrm>
            <a:off x="9397548" y="3373890"/>
            <a:ext cx="1418978" cy="430887"/>
          </a:xfrm>
          <a:prstGeom prst="rect">
            <a:avLst/>
          </a:prstGeom>
          <a:noFill/>
        </p:spPr>
        <p:txBody>
          <a:bodyPr wrap="none" rtlCol="0">
            <a:spAutoFit/>
          </a:bodyPr>
          <a:lstStyle/>
          <a:p>
            <a:r>
              <a:rPr lang="en-US" sz="2200" b="1" dirty="0">
                <a:ln>
                  <a:solidFill>
                    <a:schemeClr val="tx1"/>
                  </a:solidFill>
                </a:ln>
                <a:solidFill>
                  <a:schemeClr val="bg1"/>
                </a:solidFill>
                <a:latin typeface="Century Gothic" panose="020B0502020202020204" pitchFamily="34" charset="0"/>
              </a:rPr>
              <a:t>E. Malibu</a:t>
            </a:r>
            <a:endParaRPr lang="en-US" sz="2200" b="1" dirty="0">
              <a:ln>
                <a:solidFill>
                  <a:schemeClr val="tx1"/>
                </a:solidFill>
              </a:ln>
              <a:solidFill>
                <a:schemeClr val="bg1"/>
              </a:solidFill>
            </a:endParaRPr>
          </a:p>
        </p:txBody>
      </p:sp>
      <p:grpSp>
        <p:nvGrpSpPr>
          <p:cNvPr id="46" name="Group 45">
            <a:extLst>
              <a:ext uri="{FF2B5EF4-FFF2-40B4-BE49-F238E27FC236}">
                <a16:creationId xmlns:a16="http://schemas.microsoft.com/office/drawing/2014/main" id="{095503B8-5F33-9746-AE3A-25BBCDF5803D}"/>
              </a:ext>
            </a:extLst>
          </p:cNvPr>
          <p:cNvGrpSpPr/>
          <p:nvPr/>
        </p:nvGrpSpPr>
        <p:grpSpPr>
          <a:xfrm>
            <a:off x="5596107" y="2837766"/>
            <a:ext cx="1303336" cy="560024"/>
            <a:chOff x="4483712" y="3035138"/>
            <a:chExt cx="1303336" cy="560024"/>
          </a:xfrm>
        </p:grpSpPr>
        <p:sp>
          <p:nvSpPr>
            <p:cNvPr id="21" name="TextBox 20">
              <a:extLst>
                <a:ext uri="{FF2B5EF4-FFF2-40B4-BE49-F238E27FC236}">
                  <a16:creationId xmlns:a16="http://schemas.microsoft.com/office/drawing/2014/main" id="{B66D8735-E424-B14F-BDEB-1EC5DC00D0D4}"/>
                </a:ext>
              </a:extLst>
            </p:cNvPr>
            <p:cNvSpPr txBox="1"/>
            <p:nvPr/>
          </p:nvSpPr>
          <p:spPr>
            <a:xfrm>
              <a:off x="4483712" y="3037501"/>
              <a:ext cx="314510" cy="369332"/>
            </a:xfrm>
            <a:prstGeom prst="rect">
              <a:avLst/>
            </a:prstGeom>
            <a:noFill/>
          </p:spPr>
          <p:txBody>
            <a:bodyPr wrap="none" rtlCol="0">
              <a:spAutoFit/>
            </a:bodyPr>
            <a:lstStyle/>
            <a:p>
              <a:r>
                <a:rPr lang="en-US" b="1" dirty="0">
                  <a:ln>
                    <a:solidFill>
                      <a:schemeClr val="tx1"/>
                    </a:solidFill>
                  </a:ln>
                  <a:solidFill>
                    <a:schemeClr val="bg1"/>
                  </a:solidFill>
                  <a:latin typeface="Century Gothic" panose="020B0502020202020204" pitchFamily="34" charset="0"/>
                </a:rPr>
                <a:t>0</a:t>
              </a:r>
              <a:endParaRPr lang="en-US" b="1" dirty="0">
                <a:ln>
                  <a:solidFill>
                    <a:schemeClr val="tx1"/>
                  </a:solidFill>
                </a:ln>
                <a:solidFill>
                  <a:schemeClr val="bg1"/>
                </a:solidFill>
              </a:endParaRPr>
            </a:p>
          </p:txBody>
        </p:sp>
        <p:sp>
          <p:nvSpPr>
            <p:cNvPr id="23" name="TextBox 22">
              <a:extLst>
                <a:ext uri="{FF2B5EF4-FFF2-40B4-BE49-F238E27FC236}">
                  <a16:creationId xmlns:a16="http://schemas.microsoft.com/office/drawing/2014/main" id="{8C0CAB4E-C70C-464F-BFCB-E8FA9839331C}"/>
                </a:ext>
              </a:extLst>
            </p:cNvPr>
            <p:cNvSpPr txBox="1"/>
            <p:nvPr/>
          </p:nvSpPr>
          <p:spPr>
            <a:xfrm>
              <a:off x="5130560" y="3035138"/>
              <a:ext cx="314510" cy="369332"/>
            </a:xfrm>
            <a:prstGeom prst="rect">
              <a:avLst/>
            </a:prstGeom>
            <a:noFill/>
          </p:spPr>
          <p:txBody>
            <a:bodyPr wrap="none" rtlCol="0">
              <a:spAutoFit/>
            </a:bodyPr>
            <a:lstStyle/>
            <a:p>
              <a:r>
                <a:rPr lang="en-US" b="1" dirty="0">
                  <a:ln>
                    <a:solidFill>
                      <a:schemeClr val="tx1"/>
                    </a:solidFill>
                  </a:ln>
                  <a:solidFill>
                    <a:schemeClr val="bg1"/>
                  </a:solidFill>
                  <a:latin typeface="Century Gothic" panose="020B0502020202020204" pitchFamily="34" charset="0"/>
                </a:rPr>
                <a:t>1</a:t>
              </a:r>
              <a:endParaRPr lang="en-US" b="1" dirty="0">
                <a:ln>
                  <a:solidFill>
                    <a:schemeClr val="tx1"/>
                  </a:solidFill>
                </a:ln>
                <a:solidFill>
                  <a:schemeClr val="bg1"/>
                </a:solidFill>
              </a:endParaRPr>
            </a:p>
          </p:txBody>
        </p:sp>
        <p:sp>
          <p:nvSpPr>
            <p:cNvPr id="27" name="TextBox 26">
              <a:extLst>
                <a:ext uri="{FF2B5EF4-FFF2-40B4-BE49-F238E27FC236}">
                  <a16:creationId xmlns:a16="http://schemas.microsoft.com/office/drawing/2014/main" id="{3091534F-C520-0E48-AC1C-1CA1A2741870}"/>
                </a:ext>
              </a:extLst>
            </p:cNvPr>
            <p:cNvSpPr txBox="1"/>
            <p:nvPr/>
          </p:nvSpPr>
          <p:spPr>
            <a:xfrm>
              <a:off x="5243309" y="3225830"/>
              <a:ext cx="543739" cy="369332"/>
            </a:xfrm>
            <a:prstGeom prst="rect">
              <a:avLst/>
            </a:prstGeom>
            <a:noFill/>
          </p:spPr>
          <p:txBody>
            <a:bodyPr wrap="none" rtlCol="0">
              <a:spAutoFit/>
            </a:bodyPr>
            <a:lstStyle/>
            <a:p>
              <a:r>
                <a:rPr lang="en-US" b="1" dirty="0">
                  <a:ln>
                    <a:solidFill>
                      <a:schemeClr val="tx1"/>
                    </a:solidFill>
                  </a:ln>
                  <a:solidFill>
                    <a:schemeClr val="bg1"/>
                  </a:solidFill>
                  <a:latin typeface="Century Gothic" panose="020B0502020202020204" pitchFamily="34" charset="0"/>
                </a:rPr>
                <a:t>Km</a:t>
              </a:r>
              <a:endParaRPr lang="en-US" b="1" dirty="0">
                <a:ln>
                  <a:solidFill>
                    <a:schemeClr val="tx1"/>
                  </a:solidFill>
                </a:ln>
                <a:solidFill>
                  <a:schemeClr val="bg1"/>
                </a:solidFill>
              </a:endParaRPr>
            </a:p>
          </p:txBody>
        </p:sp>
      </p:grpSp>
      <p:grpSp>
        <p:nvGrpSpPr>
          <p:cNvPr id="47" name="Group 46">
            <a:extLst>
              <a:ext uri="{FF2B5EF4-FFF2-40B4-BE49-F238E27FC236}">
                <a16:creationId xmlns:a16="http://schemas.microsoft.com/office/drawing/2014/main" id="{BF1C013D-3556-714F-BF7B-D12F43E04861}"/>
              </a:ext>
            </a:extLst>
          </p:cNvPr>
          <p:cNvGrpSpPr/>
          <p:nvPr/>
        </p:nvGrpSpPr>
        <p:grpSpPr>
          <a:xfrm>
            <a:off x="4392451" y="5479082"/>
            <a:ext cx="1327912" cy="582054"/>
            <a:chOff x="4329305" y="3158126"/>
            <a:chExt cx="1327912" cy="471605"/>
          </a:xfrm>
        </p:grpSpPr>
        <p:sp>
          <p:nvSpPr>
            <p:cNvPr id="48" name="TextBox 47">
              <a:extLst>
                <a:ext uri="{FF2B5EF4-FFF2-40B4-BE49-F238E27FC236}">
                  <a16:creationId xmlns:a16="http://schemas.microsoft.com/office/drawing/2014/main" id="{8321B8E4-46D6-AA40-B12A-EE7B3249A992}"/>
                </a:ext>
              </a:extLst>
            </p:cNvPr>
            <p:cNvSpPr txBox="1"/>
            <p:nvPr/>
          </p:nvSpPr>
          <p:spPr>
            <a:xfrm>
              <a:off x="4329305" y="3161205"/>
              <a:ext cx="314510" cy="299249"/>
            </a:xfrm>
            <a:prstGeom prst="rect">
              <a:avLst/>
            </a:prstGeom>
            <a:noFill/>
          </p:spPr>
          <p:txBody>
            <a:bodyPr wrap="none" rtlCol="0">
              <a:spAutoFit/>
            </a:bodyPr>
            <a:lstStyle/>
            <a:p>
              <a:r>
                <a:rPr lang="en-US" b="1" dirty="0">
                  <a:solidFill>
                    <a:schemeClr val="bg1"/>
                  </a:solidFill>
                  <a:latin typeface="Century Gothic" panose="020B0502020202020204" pitchFamily="34" charset="0"/>
                </a:rPr>
                <a:t>0</a:t>
              </a:r>
              <a:endParaRPr lang="en-US" b="1" dirty="0">
                <a:solidFill>
                  <a:schemeClr val="bg1"/>
                </a:solidFill>
              </a:endParaRPr>
            </a:p>
          </p:txBody>
        </p:sp>
        <p:sp>
          <p:nvSpPr>
            <p:cNvPr id="49" name="TextBox 48">
              <a:extLst>
                <a:ext uri="{FF2B5EF4-FFF2-40B4-BE49-F238E27FC236}">
                  <a16:creationId xmlns:a16="http://schemas.microsoft.com/office/drawing/2014/main" id="{8D944FF9-1525-C04A-AE7B-48ACED5CDD78}"/>
                </a:ext>
              </a:extLst>
            </p:cNvPr>
            <p:cNvSpPr txBox="1"/>
            <p:nvPr/>
          </p:nvSpPr>
          <p:spPr>
            <a:xfrm>
              <a:off x="4924352" y="3158126"/>
              <a:ext cx="508473" cy="299249"/>
            </a:xfrm>
            <a:prstGeom prst="rect">
              <a:avLst/>
            </a:prstGeom>
            <a:noFill/>
            <a:ln>
              <a:noFill/>
            </a:ln>
          </p:spPr>
          <p:txBody>
            <a:bodyPr wrap="none" rtlCol="0">
              <a:spAutoFit/>
            </a:bodyPr>
            <a:lstStyle/>
            <a:p>
              <a:r>
                <a:rPr lang="en-US" b="1" dirty="0">
                  <a:solidFill>
                    <a:schemeClr val="bg1"/>
                  </a:solidFill>
                  <a:latin typeface="Century Gothic" panose="020B0502020202020204" pitchFamily="34" charset="0"/>
                </a:rPr>
                <a:t>0.5</a:t>
              </a:r>
              <a:endParaRPr lang="en-US" b="1" dirty="0">
                <a:solidFill>
                  <a:schemeClr val="bg1"/>
                </a:solidFill>
              </a:endParaRPr>
            </a:p>
          </p:txBody>
        </p:sp>
        <p:sp>
          <p:nvSpPr>
            <p:cNvPr id="51" name="TextBox 50">
              <a:extLst>
                <a:ext uri="{FF2B5EF4-FFF2-40B4-BE49-F238E27FC236}">
                  <a16:creationId xmlns:a16="http://schemas.microsoft.com/office/drawing/2014/main" id="{1F09975F-CF53-7B46-8CD7-F2E2B5D32DE1}"/>
                </a:ext>
              </a:extLst>
            </p:cNvPr>
            <p:cNvSpPr txBox="1"/>
            <p:nvPr/>
          </p:nvSpPr>
          <p:spPr>
            <a:xfrm>
              <a:off x="5113478" y="3330482"/>
              <a:ext cx="543739" cy="299249"/>
            </a:xfrm>
            <a:prstGeom prst="rect">
              <a:avLst/>
            </a:prstGeom>
            <a:noFill/>
          </p:spPr>
          <p:txBody>
            <a:bodyPr wrap="none" rtlCol="0">
              <a:spAutoFit/>
            </a:bodyPr>
            <a:lstStyle/>
            <a:p>
              <a:r>
                <a:rPr lang="en-US" b="1" dirty="0">
                  <a:ln>
                    <a:solidFill>
                      <a:schemeClr val="tx1"/>
                    </a:solidFill>
                  </a:ln>
                  <a:solidFill>
                    <a:schemeClr val="bg1"/>
                  </a:solidFill>
                  <a:latin typeface="Century Gothic" panose="020B0502020202020204" pitchFamily="34" charset="0"/>
                </a:rPr>
                <a:t>Km</a:t>
              </a:r>
              <a:endParaRPr lang="en-US" b="1" dirty="0">
                <a:ln>
                  <a:solidFill>
                    <a:schemeClr val="tx1"/>
                  </a:solidFill>
                </a:ln>
                <a:solidFill>
                  <a:schemeClr val="bg1"/>
                </a:solidFill>
              </a:endParaRPr>
            </a:p>
          </p:txBody>
        </p:sp>
      </p:grpSp>
      <p:grpSp>
        <p:nvGrpSpPr>
          <p:cNvPr id="52" name="Group 51">
            <a:extLst>
              <a:ext uri="{FF2B5EF4-FFF2-40B4-BE49-F238E27FC236}">
                <a16:creationId xmlns:a16="http://schemas.microsoft.com/office/drawing/2014/main" id="{0433F820-A4F5-0548-9515-D5A25F25E542}"/>
              </a:ext>
            </a:extLst>
          </p:cNvPr>
          <p:cNvGrpSpPr/>
          <p:nvPr/>
        </p:nvGrpSpPr>
        <p:grpSpPr>
          <a:xfrm>
            <a:off x="6897118" y="5480358"/>
            <a:ext cx="1402515" cy="569257"/>
            <a:chOff x="4400324" y="3201638"/>
            <a:chExt cx="1402515" cy="569257"/>
          </a:xfrm>
        </p:grpSpPr>
        <p:sp>
          <p:nvSpPr>
            <p:cNvPr id="53" name="TextBox 52">
              <a:extLst>
                <a:ext uri="{FF2B5EF4-FFF2-40B4-BE49-F238E27FC236}">
                  <a16:creationId xmlns:a16="http://schemas.microsoft.com/office/drawing/2014/main" id="{C6B9E206-7CFD-554B-A951-3D8E3877B399}"/>
                </a:ext>
              </a:extLst>
            </p:cNvPr>
            <p:cNvSpPr txBox="1"/>
            <p:nvPr/>
          </p:nvSpPr>
          <p:spPr>
            <a:xfrm>
              <a:off x="4400324" y="3201638"/>
              <a:ext cx="314510" cy="369332"/>
            </a:xfrm>
            <a:prstGeom prst="rect">
              <a:avLst/>
            </a:prstGeom>
            <a:noFill/>
          </p:spPr>
          <p:txBody>
            <a:bodyPr wrap="none" rtlCol="0">
              <a:spAutoFit/>
            </a:bodyPr>
            <a:lstStyle/>
            <a:p>
              <a:r>
                <a:rPr lang="en-US" b="1" dirty="0">
                  <a:ln>
                    <a:solidFill>
                      <a:schemeClr val="tx1"/>
                    </a:solidFill>
                  </a:ln>
                  <a:solidFill>
                    <a:schemeClr val="bg1"/>
                  </a:solidFill>
                  <a:latin typeface="Century Gothic" panose="020B0502020202020204" pitchFamily="34" charset="0"/>
                </a:rPr>
                <a:t>0</a:t>
              </a:r>
              <a:endParaRPr lang="en-US" b="1" dirty="0">
                <a:ln>
                  <a:solidFill>
                    <a:schemeClr val="tx1"/>
                  </a:solidFill>
                </a:ln>
                <a:solidFill>
                  <a:schemeClr val="bg1"/>
                </a:solidFill>
              </a:endParaRPr>
            </a:p>
          </p:txBody>
        </p:sp>
        <p:sp>
          <p:nvSpPr>
            <p:cNvPr id="54" name="TextBox 53">
              <a:extLst>
                <a:ext uri="{FF2B5EF4-FFF2-40B4-BE49-F238E27FC236}">
                  <a16:creationId xmlns:a16="http://schemas.microsoft.com/office/drawing/2014/main" id="{18FFD4E4-9CFE-A94F-B176-CE0E41539C42}"/>
                </a:ext>
              </a:extLst>
            </p:cNvPr>
            <p:cNvSpPr txBox="1"/>
            <p:nvPr/>
          </p:nvSpPr>
          <p:spPr>
            <a:xfrm>
              <a:off x="5059205" y="3208588"/>
              <a:ext cx="508473" cy="369332"/>
            </a:xfrm>
            <a:prstGeom prst="rect">
              <a:avLst/>
            </a:prstGeom>
            <a:noFill/>
          </p:spPr>
          <p:txBody>
            <a:bodyPr wrap="none" rtlCol="0">
              <a:spAutoFit/>
            </a:bodyPr>
            <a:lstStyle/>
            <a:p>
              <a:r>
                <a:rPr lang="en-US" b="1" dirty="0">
                  <a:ln>
                    <a:solidFill>
                      <a:schemeClr val="tx1"/>
                    </a:solidFill>
                  </a:ln>
                  <a:solidFill>
                    <a:schemeClr val="bg1"/>
                  </a:solidFill>
                  <a:latin typeface="Century Gothic" panose="020B0502020202020204" pitchFamily="34" charset="0"/>
                </a:rPr>
                <a:t>0.5</a:t>
              </a:r>
              <a:endParaRPr lang="en-US" b="1" dirty="0">
                <a:ln>
                  <a:solidFill>
                    <a:schemeClr val="tx1"/>
                  </a:solidFill>
                </a:ln>
                <a:solidFill>
                  <a:schemeClr val="bg1"/>
                </a:solidFill>
              </a:endParaRPr>
            </a:p>
          </p:txBody>
        </p:sp>
        <p:sp>
          <p:nvSpPr>
            <p:cNvPr id="56" name="TextBox 55">
              <a:extLst>
                <a:ext uri="{FF2B5EF4-FFF2-40B4-BE49-F238E27FC236}">
                  <a16:creationId xmlns:a16="http://schemas.microsoft.com/office/drawing/2014/main" id="{EDFBA4F2-95C1-6C4C-B1C3-5719640A853C}"/>
                </a:ext>
              </a:extLst>
            </p:cNvPr>
            <p:cNvSpPr txBox="1"/>
            <p:nvPr/>
          </p:nvSpPr>
          <p:spPr>
            <a:xfrm>
              <a:off x="5259100" y="3401563"/>
              <a:ext cx="543739" cy="369332"/>
            </a:xfrm>
            <a:prstGeom prst="rect">
              <a:avLst/>
            </a:prstGeom>
            <a:noFill/>
          </p:spPr>
          <p:txBody>
            <a:bodyPr wrap="none" rtlCol="0">
              <a:spAutoFit/>
            </a:bodyPr>
            <a:lstStyle/>
            <a:p>
              <a:r>
                <a:rPr lang="en-US" b="1" dirty="0">
                  <a:ln>
                    <a:solidFill>
                      <a:schemeClr val="tx1"/>
                    </a:solidFill>
                  </a:ln>
                  <a:solidFill>
                    <a:schemeClr val="bg1"/>
                  </a:solidFill>
                  <a:latin typeface="Century Gothic" panose="020B0502020202020204" pitchFamily="34" charset="0"/>
                </a:rPr>
                <a:t>Km</a:t>
              </a:r>
              <a:endParaRPr lang="en-US" b="1" dirty="0">
                <a:ln>
                  <a:solidFill>
                    <a:schemeClr val="tx1"/>
                  </a:solidFill>
                </a:ln>
                <a:solidFill>
                  <a:schemeClr val="bg1"/>
                </a:solidFill>
              </a:endParaRPr>
            </a:p>
          </p:txBody>
        </p:sp>
      </p:grpSp>
      <p:grpSp>
        <p:nvGrpSpPr>
          <p:cNvPr id="57" name="Group 56">
            <a:extLst>
              <a:ext uri="{FF2B5EF4-FFF2-40B4-BE49-F238E27FC236}">
                <a16:creationId xmlns:a16="http://schemas.microsoft.com/office/drawing/2014/main" id="{F1B34D27-9A13-3F43-9E54-BC2EE803483F}"/>
              </a:ext>
            </a:extLst>
          </p:cNvPr>
          <p:cNvGrpSpPr/>
          <p:nvPr/>
        </p:nvGrpSpPr>
        <p:grpSpPr>
          <a:xfrm>
            <a:off x="9422842" y="5470198"/>
            <a:ext cx="1188061" cy="587248"/>
            <a:chOff x="4454298" y="3191478"/>
            <a:chExt cx="1188061" cy="587248"/>
          </a:xfrm>
        </p:grpSpPr>
        <p:sp>
          <p:nvSpPr>
            <p:cNvPr id="58" name="TextBox 57">
              <a:extLst>
                <a:ext uri="{FF2B5EF4-FFF2-40B4-BE49-F238E27FC236}">
                  <a16:creationId xmlns:a16="http://schemas.microsoft.com/office/drawing/2014/main" id="{16B8DE60-A227-EB44-87B3-B1668696A059}"/>
                </a:ext>
              </a:extLst>
            </p:cNvPr>
            <p:cNvSpPr txBox="1"/>
            <p:nvPr/>
          </p:nvSpPr>
          <p:spPr>
            <a:xfrm>
              <a:off x="4454298" y="3198428"/>
              <a:ext cx="314510" cy="369332"/>
            </a:xfrm>
            <a:prstGeom prst="rect">
              <a:avLst/>
            </a:prstGeom>
            <a:noFill/>
          </p:spPr>
          <p:txBody>
            <a:bodyPr wrap="none" rtlCol="0">
              <a:spAutoFit/>
            </a:bodyPr>
            <a:lstStyle/>
            <a:p>
              <a:r>
                <a:rPr lang="en-US" b="1" dirty="0">
                  <a:ln>
                    <a:solidFill>
                      <a:schemeClr val="tx1"/>
                    </a:solidFill>
                  </a:ln>
                  <a:solidFill>
                    <a:schemeClr val="bg1"/>
                  </a:solidFill>
                  <a:latin typeface="Century Gothic" panose="020B0502020202020204" pitchFamily="34" charset="0"/>
                </a:rPr>
                <a:t>0</a:t>
              </a:r>
              <a:endParaRPr lang="en-US" b="1" dirty="0">
                <a:ln>
                  <a:solidFill>
                    <a:schemeClr val="tx1"/>
                  </a:solidFill>
                </a:ln>
                <a:solidFill>
                  <a:schemeClr val="bg1"/>
                </a:solidFill>
              </a:endParaRPr>
            </a:p>
          </p:txBody>
        </p:sp>
        <p:sp>
          <p:nvSpPr>
            <p:cNvPr id="59" name="TextBox 58">
              <a:extLst>
                <a:ext uri="{FF2B5EF4-FFF2-40B4-BE49-F238E27FC236}">
                  <a16:creationId xmlns:a16="http://schemas.microsoft.com/office/drawing/2014/main" id="{E41E26A2-57A5-4A4D-9A7E-635C17C6F3AB}"/>
                </a:ext>
              </a:extLst>
            </p:cNvPr>
            <p:cNvSpPr txBox="1"/>
            <p:nvPr/>
          </p:nvSpPr>
          <p:spPr>
            <a:xfrm>
              <a:off x="4910595" y="3191478"/>
              <a:ext cx="508473" cy="369332"/>
            </a:xfrm>
            <a:prstGeom prst="rect">
              <a:avLst/>
            </a:prstGeom>
            <a:noFill/>
          </p:spPr>
          <p:txBody>
            <a:bodyPr wrap="none" rtlCol="0">
              <a:spAutoFit/>
            </a:bodyPr>
            <a:lstStyle/>
            <a:p>
              <a:r>
                <a:rPr lang="en-US" b="1" dirty="0">
                  <a:ln>
                    <a:solidFill>
                      <a:schemeClr val="tx1"/>
                    </a:solidFill>
                  </a:ln>
                  <a:solidFill>
                    <a:schemeClr val="bg1"/>
                  </a:solidFill>
                  <a:latin typeface="Century Gothic" panose="020B0502020202020204" pitchFamily="34" charset="0"/>
                </a:rPr>
                <a:t>0.5</a:t>
              </a:r>
              <a:endParaRPr lang="en-US" b="1" dirty="0">
                <a:ln>
                  <a:solidFill>
                    <a:schemeClr val="tx1"/>
                  </a:solidFill>
                </a:ln>
                <a:solidFill>
                  <a:schemeClr val="bg1"/>
                </a:solidFill>
              </a:endParaRPr>
            </a:p>
          </p:txBody>
        </p:sp>
        <p:sp>
          <p:nvSpPr>
            <p:cNvPr id="61" name="TextBox 60">
              <a:extLst>
                <a:ext uri="{FF2B5EF4-FFF2-40B4-BE49-F238E27FC236}">
                  <a16:creationId xmlns:a16="http://schemas.microsoft.com/office/drawing/2014/main" id="{A24B5437-8850-7C42-BD5F-3FCF07536655}"/>
                </a:ext>
              </a:extLst>
            </p:cNvPr>
            <p:cNvSpPr txBox="1"/>
            <p:nvPr/>
          </p:nvSpPr>
          <p:spPr>
            <a:xfrm>
              <a:off x="5098620" y="3409394"/>
              <a:ext cx="543739" cy="369332"/>
            </a:xfrm>
            <a:prstGeom prst="rect">
              <a:avLst/>
            </a:prstGeom>
            <a:noFill/>
          </p:spPr>
          <p:txBody>
            <a:bodyPr wrap="none" rtlCol="0">
              <a:spAutoFit/>
            </a:bodyPr>
            <a:lstStyle/>
            <a:p>
              <a:r>
                <a:rPr lang="en-US" b="1" dirty="0">
                  <a:ln>
                    <a:solidFill>
                      <a:schemeClr val="tx1"/>
                    </a:solidFill>
                  </a:ln>
                  <a:solidFill>
                    <a:schemeClr val="bg1"/>
                  </a:solidFill>
                  <a:latin typeface="Century Gothic" panose="020B0502020202020204" pitchFamily="34" charset="0"/>
                </a:rPr>
                <a:t>Km</a:t>
              </a:r>
              <a:endParaRPr lang="en-US" b="1" dirty="0">
                <a:ln>
                  <a:solidFill>
                    <a:schemeClr val="tx1"/>
                  </a:solidFill>
                </a:ln>
                <a:solidFill>
                  <a:schemeClr val="bg1"/>
                </a:solidFill>
              </a:endParaRPr>
            </a:p>
          </p:txBody>
        </p:sp>
      </p:grpSp>
      <p:grpSp>
        <p:nvGrpSpPr>
          <p:cNvPr id="62" name="Group 61">
            <a:extLst>
              <a:ext uri="{FF2B5EF4-FFF2-40B4-BE49-F238E27FC236}">
                <a16:creationId xmlns:a16="http://schemas.microsoft.com/office/drawing/2014/main" id="{A22B31BD-55E7-9649-8674-CFC3B82BB156}"/>
              </a:ext>
            </a:extLst>
          </p:cNvPr>
          <p:cNvGrpSpPr/>
          <p:nvPr/>
        </p:nvGrpSpPr>
        <p:grpSpPr>
          <a:xfrm>
            <a:off x="8114141" y="2848268"/>
            <a:ext cx="1186204" cy="555068"/>
            <a:chOff x="4178557" y="3046831"/>
            <a:chExt cx="1186204" cy="555068"/>
          </a:xfrm>
        </p:grpSpPr>
        <p:sp>
          <p:nvSpPr>
            <p:cNvPr id="63" name="TextBox 62">
              <a:extLst>
                <a:ext uri="{FF2B5EF4-FFF2-40B4-BE49-F238E27FC236}">
                  <a16:creationId xmlns:a16="http://schemas.microsoft.com/office/drawing/2014/main" id="{003F6218-86EB-8147-B46F-EEA50DEE71BB}"/>
                </a:ext>
              </a:extLst>
            </p:cNvPr>
            <p:cNvSpPr txBox="1"/>
            <p:nvPr/>
          </p:nvSpPr>
          <p:spPr>
            <a:xfrm>
              <a:off x="4178557" y="3057244"/>
              <a:ext cx="314510" cy="369332"/>
            </a:xfrm>
            <a:prstGeom prst="rect">
              <a:avLst/>
            </a:prstGeom>
            <a:noFill/>
          </p:spPr>
          <p:txBody>
            <a:bodyPr wrap="none" rtlCol="0">
              <a:spAutoFit/>
            </a:bodyPr>
            <a:lstStyle/>
            <a:p>
              <a:r>
                <a:rPr lang="en-US" b="1" dirty="0">
                  <a:ln>
                    <a:solidFill>
                      <a:schemeClr val="tx1"/>
                    </a:solidFill>
                  </a:ln>
                  <a:solidFill>
                    <a:schemeClr val="bg1"/>
                  </a:solidFill>
                  <a:latin typeface="Century Gothic" panose="020B0502020202020204" pitchFamily="34" charset="0"/>
                </a:rPr>
                <a:t>0</a:t>
              </a:r>
              <a:endParaRPr lang="en-US" b="1" dirty="0">
                <a:ln>
                  <a:solidFill>
                    <a:schemeClr val="tx1"/>
                  </a:solidFill>
                </a:ln>
                <a:solidFill>
                  <a:schemeClr val="bg1"/>
                </a:solidFill>
              </a:endParaRPr>
            </a:p>
          </p:txBody>
        </p:sp>
        <p:sp>
          <p:nvSpPr>
            <p:cNvPr id="64" name="TextBox 63">
              <a:extLst>
                <a:ext uri="{FF2B5EF4-FFF2-40B4-BE49-F238E27FC236}">
                  <a16:creationId xmlns:a16="http://schemas.microsoft.com/office/drawing/2014/main" id="{A8249424-A664-C347-B687-F16EC279BCC3}"/>
                </a:ext>
              </a:extLst>
            </p:cNvPr>
            <p:cNvSpPr txBox="1"/>
            <p:nvPr/>
          </p:nvSpPr>
          <p:spPr>
            <a:xfrm>
              <a:off x="4717142" y="3046831"/>
              <a:ext cx="314510" cy="369332"/>
            </a:xfrm>
            <a:prstGeom prst="rect">
              <a:avLst/>
            </a:prstGeom>
            <a:noFill/>
          </p:spPr>
          <p:txBody>
            <a:bodyPr wrap="none" rtlCol="0">
              <a:spAutoFit/>
            </a:bodyPr>
            <a:lstStyle/>
            <a:p>
              <a:r>
                <a:rPr lang="en-US" b="1" dirty="0">
                  <a:ln>
                    <a:solidFill>
                      <a:schemeClr val="tx1"/>
                    </a:solidFill>
                  </a:ln>
                  <a:solidFill>
                    <a:schemeClr val="bg1"/>
                  </a:solidFill>
                  <a:latin typeface="Century Gothic" panose="020B0502020202020204" pitchFamily="34" charset="0"/>
                </a:rPr>
                <a:t>2</a:t>
              </a:r>
              <a:endParaRPr lang="en-US" b="1" dirty="0">
                <a:ln>
                  <a:solidFill>
                    <a:schemeClr val="tx1"/>
                  </a:solidFill>
                </a:ln>
                <a:solidFill>
                  <a:schemeClr val="bg1"/>
                </a:solidFill>
              </a:endParaRPr>
            </a:p>
          </p:txBody>
        </p:sp>
        <p:sp>
          <p:nvSpPr>
            <p:cNvPr id="66" name="TextBox 65">
              <a:extLst>
                <a:ext uri="{FF2B5EF4-FFF2-40B4-BE49-F238E27FC236}">
                  <a16:creationId xmlns:a16="http://schemas.microsoft.com/office/drawing/2014/main" id="{C7357013-F3D1-1147-A354-5F13729CBD6F}"/>
                </a:ext>
              </a:extLst>
            </p:cNvPr>
            <p:cNvSpPr txBox="1"/>
            <p:nvPr/>
          </p:nvSpPr>
          <p:spPr>
            <a:xfrm>
              <a:off x="4821022" y="3232567"/>
              <a:ext cx="543739" cy="369332"/>
            </a:xfrm>
            <a:prstGeom prst="rect">
              <a:avLst/>
            </a:prstGeom>
            <a:noFill/>
          </p:spPr>
          <p:txBody>
            <a:bodyPr wrap="none" rtlCol="0">
              <a:spAutoFit/>
            </a:bodyPr>
            <a:lstStyle/>
            <a:p>
              <a:r>
                <a:rPr lang="en-US" b="1" dirty="0">
                  <a:ln>
                    <a:solidFill>
                      <a:schemeClr val="tx1"/>
                    </a:solidFill>
                  </a:ln>
                  <a:solidFill>
                    <a:schemeClr val="bg1"/>
                  </a:solidFill>
                  <a:latin typeface="Century Gothic" panose="020B0502020202020204" pitchFamily="34" charset="0"/>
                </a:rPr>
                <a:t>Km</a:t>
              </a:r>
              <a:endParaRPr lang="en-US" b="1" dirty="0">
                <a:ln>
                  <a:solidFill>
                    <a:schemeClr val="tx1"/>
                  </a:solidFill>
                </a:ln>
                <a:solidFill>
                  <a:schemeClr val="bg1"/>
                </a:solidFill>
              </a:endParaRPr>
            </a:p>
          </p:txBody>
        </p:sp>
      </p:grpSp>
      <p:sp>
        <p:nvSpPr>
          <p:cNvPr id="3" name="Extract 2">
            <a:extLst>
              <a:ext uri="{FF2B5EF4-FFF2-40B4-BE49-F238E27FC236}">
                <a16:creationId xmlns:a16="http://schemas.microsoft.com/office/drawing/2014/main" id="{AE4AD1DD-142B-C04F-ADC6-88AB7A19EBFC}"/>
              </a:ext>
            </a:extLst>
          </p:cNvPr>
          <p:cNvSpPr/>
          <p:nvPr/>
        </p:nvSpPr>
        <p:spPr>
          <a:xfrm rot="179166">
            <a:off x="628318" y="5028484"/>
            <a:ext cx="405653" cy="680005"/>
          </a:xfrm>
          <a:prstGeom prst="flowChartExtra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94456969-3113-0448-8021-BE6B0531CFE7}"/>
              </a:ext>
            </a:extLst>
          </p:cNvPr>
          <p:cNvSpPr txBox="1"/>
          <p:nvPr/>
        </p:nvSpPr>
        <p:spPr>
          <a:xfrm rot="301177">
            <a:off x="539765" y="5355486"/>
            <a:ext cx="373820" cy="400110"/>
          </a:xfrm>
          <a:prstGeom prst="rect">
            <a:avLst/>
          </a:prstGeom>
          <a:noFill/>
        </p:spPr>
        <p:txBody>
          <a:bodyPr wrap="none" rtlCol="0">
            <a:spAutoFit/>
          </a:bodyPr>
          <a:lstStyle/>
          <a:p>
            <a:pPr algn="ctr"/>
            <a:r>
              <a:rPr lang="en-US" sz="2000" dirty="0">
                <a:solidFill>
                  <a:schemeClr val="bg1"/>
                </a:solidFill>
                <a:latin typeface="Century Gothic" panose="020B0502020202020204" pitchFamily="34" charset="0"/>
              </a:rPr>
              <a:t>N</a:t>
            </a:r>
          </a:p>
        </p:txBody>
      </p:sp>
      <p:sp>
        <p:nvSpPr>
          <p:cNvPr id="2" name="Rectangle 1">
            <a:extLst>
              <a:ext uri="{FF2B5EF4-FFF2-40B4-BE49-F238E27FC236}">
                <a16:creationId xmlns:a16="http://schemas.microsoft.com/office/drawing/2014/main" id="{0DB1DAE4-6960-4043-95A0-3D30EF31C9E5}"/>
              </a:ext>
            </a:extLst>
          </p:cNvPr>
          <p:cNvSpPr/>
          <p:nvPr/>
        </p:nvSpPr>
        <p:spPr>
          <a:xfrm>
            <a:off x="8149167" y="755893"/>
            <a:ext cx="2461736" cy="2607705"/>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35111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Rounded 5">
            <a:extLst>
              <a:ext uri="{FF2B5EF4-FFF2-40B4-BE49-F238E27FC236}">
                <a16:creationId xmlns:a16="http://schemas.microsoft.com/office/drawing/2014/main" id="{AE14F820-7E4A-478B-8FB5-763E65DCA6A3}"/>
              </a:ext>
            </a:extLst>
          </p:cNvPr>
          <p:cNvSpPr/>
          <p:nvPr/>
        </p:nvSpPr>
        <p:spPr>
          <a:xfrm>
            <a:off x="8345976" y="1297379"/>
            <a:ext cx="3186759"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Rectangle: Single Corner Rounded 3">
            <a:extLst>
              <a:ext uri="{FF2B5EF4-FFF2-40B4-BE49-F238E27FC236}">
                <a16:creationId xmlns:a16="http://schemas.microsoft.com/office/drawing/2014/main" id="{5CF8871D-2AAD-4C1F-B419-A6E91779222D}"/>
              </a:ext>
            </a:extLst>
          </p:cNvPr>
          <p:cNvSpPr/>
          <p:nvPr/>
        </p:nvSpPr>
        <p:spPr>
          <a:xfrm>
            <a:off x="4399104" y="1297379"/>
            <a:ext cx="3008131"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Rectangle: Single Corner Rounded 2">
            <a:extLst>
              <a:ext uri="{FF2B5EF4-FFF2-40B4-BE49-F238E27FC236}">
                <a16:creationId xmlns:a16="http://schemas.microsoft.com/office/drawing/2014/main" id="{DAD3EF5B-AACD-4061-87B1-D0A00A2D80E2}"/>
              </a:ext>
            </a:extLst>
          </p:cNvPr>
          <p:cNvSpPr/>
          <p:nvPr/>
        </p:nvSpPr>
        <p:spPr>
          <a:xfrm>
            <a:off x="496643" y="1297380"/>
            <a:ext cx="2952450" cy="4785230"/>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4">
            <a:extLst>
              <a:ext uri="{FF2B5EF4-FFF2-40B4-BE49-F238E27FC236}">
                <a16:creationId xmlns:a16="http://schemas.microsoft.com/office/drawing/2014/main" id="{6076008E-4881-4B68-B93F-B11CEAE52FD0}"/>
              </a:ext>
            </a:extLst>
          </p:cNvPr>
          <p:cNvSpPr txBox="1">
            <a:spLocks/>
          </p:cNvSpPr>
          <p:nvPr/>
        </p:nvSpPr>
        <p:spPr>
          <a:xfrm>
            <a:off x="496643" y="288916"/>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Methodology</a:t>
            </a:r>
          </a:p>
        </p:txBody>
      </p:sp>
      <p:sp>
        <p:nvSpPr>
          <p:cNvPr id="7" name="TextBox 6">
            <a:extLst>
              <a:ext uri="{FF2B5EF4-FFF2-40B4-BE49-F238E27FC236}">
                <a16:creationId xmlns:a16="http://schemas.microsoft.com/office/drawing/2014/main" id="{AEC388E6-0D5D-9944-BD8E-5731B9D2F64F}"/>
              </a:ext>
            </a:extLst>
          </p:cNvPr>
          <p:cNvSpPr txBox="1"/>
          <p:nvPr/>
        </p:nvSpPr>
        <p:spPr>
          <a:xfrm>
            <a:off x="1249125" y="1810385"/>
            <a:ext cx="2005677" cy="461665"/>
          </a:xfrm>
          <a:prstGeom prst="rect">
            <a:avLst/>
          </a:prstGeom>
          <a:noFill/>
        </p:spPr>
        <p:txBody>
          <a:bodyPr wrap="none" rtlCol="0">
            <a:spAutoFit/>
          </a:bodyPr>
          <a:lstStyle/>
          <a:p>
            <a:r>
              <a:rPr lang="en-US" sz="2400" dirty="0">
                <a:solidFill>
                  <a:schemeClr val="bg1"/>
                </a:solidFill>
                <a:latin typeface="Century Gothic" panose="020B0502020202020204" pitchFamily="34" charset="0"/>
              </a:rPr>
              <a:t>Mouth State</a:t>
            </a:r>
          </a:p>
        </p:txBody>
      </p:sp>
      <p:sp>
        <p:nvSpPr>
          <p:cNvPr id="10" name="TextBox 9">
            <a:extLst>
              <a:ext uri="{FF2B5EF4-FFF2-40B4-BE49-F238E27FC236}">
                <a16:creationId xmlns:a16="http://schemas.microsoft.com/office/drawing/2014/main" id="{B994918F-200A-1D41-A500-EA50C3B94861}"/>
              </a:ext>
            </a:extLst>
          </p:cNvPr>
          <p:cNvSpPr txBox="1"/>
          <p:nvPr/>
        </p:nvSpPr>
        <p:spPr>
          <a:xfrm>
            <a:off x="406445" y="1180241"/>
            <a:ext cx="1078091" cy="1200329"/>
          </a:xfrm>
          <a:prstGeom prst="rect">
            <a:avLst/>
          </a:prstGeom>
          <a:noFill/>
        </p:spPr>
        <p:txBody>
          <a:bodyPr wrap="square" rtlCol="0">
            <a:spAutoFit/>
          </a:bodyPr>
          <a:lstStyle/>
          <a:p>
            <a:r>
              <a:rPr lang="en-US" sz="7200" dirty="0">
                <a:solidFill>
                  <a:schemeClr val="bg1"/>
                </a:solidFill>
                <a:latin typeface="Century Gothic" panose="020B0502020202020204" pitchFamily="34" charset="0"/>
              </a:rPr>
              <a:t>1.</a:t>
            </a:r>
          </a:p>
        </p:txBody>
      </p:sp>
      <p:sp>
        <p:nvSpPr>
          <p:cNvPr id="11" name="TextBox 10">
            <a:extLst>
              <a:ext uri="{FF2B5EF4-FFF2-40B4-BE49-F238E27FC236}">
                <a16:creationId xmlns:a16="http://schemas.microsoft.com/office/drawing/2014/main" id="{519DE267-3C39-0042-B046-702F899457CC}"/>
              </a:ext>
            </a:extLst>
          </p:cNvPr>
          <p:cNvSpPr txBox="1"/>
          <p:nvPr/>
        </p:nvSpPr>
        <p:spPr>
          <a:xfrm>
            <a:off x="5303021" y="1822509"/>
            <a:ext cx="1792478" cy="461665"/>
          </a:xfrm>
          <a:prstGeom prst="rect">
            <a:avLst/>
          </a:prstGeom>
          <a:noFill/>
        </p:spPr>
        <p:txBody>
          <a:bodyPr wrap="none" rtlCol="0">
            <a:spAutoFit/>
          </a:bodyPr>
          <a:lstStyle/>
          <a:p>
            <a:r>
              <a:rPr lang="en-US" sz="2400" dirty="0">
                <a:solidFill>
                  <a:schemeClr val="bg1"/>
                </a:solidFill>
                <a:latin typeface="Century Gothic" panose="020B0502020202020204" pitchFamily="34" charset="0"/>
              </a:rPr>
              <a:t>Inundation</a:t>
            </a:r>
          </a:p>
        </p:txBody>
      </p:sp>
      <p:sp>
        <p:nvSpPr>
          <p:cNvPr id="12" name="TextBox 11">
            <a:extLst>
              <a:ext uri="{FF2B5EF4-FFF2-40B4-BE49-F238E27FC236}">
                <a16:creationId xmlns:a16="http://schemas.microsoft.com/office/drawing/2014/main" id="{138F0122-EE81-C24F-937E-F2976C637199}"/>
              </a:ext>
            </a:extLst>
          </p:cNvPr>
          <p:cNvSpPr txBox="1"/>
          <p:nvPr/>
        </p:nvSpPr>
        <p:spPr>
          <a:xfrm>
            <a:off x="4370401" y="1177375"/>
            <a:ext cx="1078091" cy="1200329"/>
          </a:xfrm>
          <a:prstGeom prst="rect">
            <a:avLst/>
          </a:prstGeom>
          <a:noFill/>
        </p:spPr>
        <p:txBody>
          <a:bodyPr wrap="square" rtlCol="0">
            <a:spAutoFit/>
          </a:bodyPr>
          <a:lstStyle/>
          <a:p>
            <a:r>
              <a:rPr lang="en-US" sz="7200" dirty="0">
                <a:solidFill>
                  <a:schemeClr val="bg1"/>
                </a:solidFill>
                <a:latin typeface="Century Gothic" panose="020B0502020202020204" pitchFamily="34" charset="0"/>
              </a:rPr>
              <a:t>2.</a:t>
            </a:r>
          </a:p>
        </p:txBody>
      </p:sp>
      <p:sp>
        <p:nvSpPr>
          <p:cNvPr id="13" name="TextBox 12">
            <a:extLst>
              <a:ext uri="{FF2B5EF4-FFF2-40B4-BE49-F238E27FC236}">
                <a16:creationId xmlns:a16="http://schemas.microsoft.com/office/drawing/2014/main" id="{526568B1-D7FE-164B-A112-1B43AFDC6835}"/>
              </a:ext>
            </a:extLst>
          </p:cNvPr>
          <p:cNvSpPr txBox="1"/>
          <p:nvPr/>
        </p:nvSpPr>
        <p:spPr>
          <a:xfrm>
            <a:off x="9274260" y="1806960"/>
            <a:ext cx="2228495" cy="461665"/>
          </a:xfrm>
          <a:prstGeom prst="rect">
            <a:avLst/>
          </a:prstGeom>
          <a:noFill/>
        </p:spPr>
        <p:txBody>
          <a:bodyPr wrap="none" rtlCol="0">
            <a:spAutoFit/>
          </a:bodyPr>
          <a:lstStyle/>
          <a:p>
            <a:r>
              <a:rPr lang="en-US" sz="2400" dirty="0">
                <a:solidFill>
                  <a:schemeClr val="bg1"/>
                </a:solidFill>
                <a:latin typeface="Century Gothic" panose="020B0502020202020204" pitchFamily="34" charset="0"/>
              </a:rPr>
              <a:t>Water Quality</a:t>
            </a:r>
          </a:p>
        </p:txBody>
      </p:sp>
      <p:sp>
        <p:nvSpPr>
          <p:cNvPr id="14" name="TextBox 13">
            <a:extLst>
              <a:ext uri="{FF2B5EF4-FFF2-40B4-BE49-F238E27FC236}">
                <a16:creationId xmlns:a16="http://schemas.microsoft.com/office/drawing/2014/main" id="{A3509337-ECA6-0C47-B2BF-1DA7BF2D0B11}"/>
              </a:ext>
            </a:extLst>
          </p:cNvPr>
          <p:cNvSpPr txBox="1"/>
          <p:nvPr/>
        </p:nvSpPr>
        <p:spPr>
          <a:xfrm>
            <a:off x="8480204" y="1186633"/>
            <a:ext cx="1078091" cy="1200329"/>
          </a:xfrm>
          <a:prstGeom prst="rect">
            <a:avLst/>
          </a:prstGeom>
          <a:noFill/>
        </p:spPr>
        <p:txBody>
          <a:bodyPr wrap="square" rtlCol="0">
            <a:spAutoFit/>
          </a:bodyPr>
          <a:lstStyle/>
          <a:p>
            <a:r>
              <a:rPr lang="en-US" sz="7200" dirty="0">
                <a:solidFill>
                  <a:schemeClr val="bg1"/>
                </a:solidFill>
                <a:latin typeface="Century Gothic" panose="020B0502020202020204" pitchFamily="34" charset="0"/>
              </a:rPr>
              <a:t>3.</a:t>
            </a:r>
          </a:p>
        </p:txBody>
      </p:sp>
      <p:sp>
        <p:nvSpPr>
          <p:cNvPr id="15" name="TextBox 14">
            <a:extLst>
              <a:ext uri="{FF2B5EF4-FFF2-40B4-BE49-F238E27FC236}">
                <a16:creationId xmlns:a16="http://schemas.microsoft.com/office/drawing/2014/main" id="{B8FF8090-196E-F146-8C74-E413FB8492FA}"/>
              </a:ext>
            </a:extLst>
          </p:cNvPr>
          <p:cNvSpPr txBox="1"/>
          <p:nvPr/>
        </p:nvSpPr>
        <p:spPr>
          <a:xfrm>
            <a:off x="859148" y="5532217"/>
            <a:ext cx="2161169"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Pixel Connectivity</a:t>
            </a:r>
          </a:p>
        </p:txBody>
      </p:sp>
      <p:sp>
        <p:nvSpPr>
          <p:cNvPr id="16" name="TextBox 15">
            <a:extLst>
              <a:ext uri="{FF2B5EF4-FFF2-40B4-BE49-F238E27FC236}">
                <a16:creationId xmlns:a16="http://schemas.microsoft.com/office/drawing/2014/main" id="{F90D5639-76A2-554A-9C2D-A42B022EB578}"/>
              </a:ext>
            </a:extLst>
          </p:cNvPr>
          <p:cNvSpPr txBox="1"/>
          <p:nvPr/>
        </p:nvSpPr>
        <p:spPr>
          <a:xfrm>
            <a:off x="5105514" y="5577598"/>
            <a:ext cx="1595309" cy="369332"/>
          </a:xfrm>
          <a:prstGeom prst="rect">
            <a:avLst/>
          </a:prstGeom>
          <a:noFill/>
        </p:spPr>
        <p:txBody>
          <a:bodyPr wrap="square" rtlCol="0">
            <a:spAutoFit/>
          </a:bodyPr>
          <a:lstStyle/>
          <a:p>
            <a:r>
              <a:rPr lang="en-US" dirty="0">
                <a:solidFill>
                  <a:schemeClr val="bg1"/>
                </a:solidFill>
                <a:latin typeface="Century Gothic" panose="020B0502020202020204" pitchFamily="34" charset="0"/>
              </a:rPr>
              <a:t>Water Binary</a:t>
            </a:r>
          </a:p>
        </p:txBody>
      </p:sp>
      <p:sp>
        <p:nvSpPr>
          <p:cNvPr id="17" name="TextBox 16">
            <a:extLst>
              <a:ext uri="{FF2B5EF4-FFF2-40B4-BE49-F238E27FC236}">
                <a16:creationId xmlns:a16="http://schemas.microsoft.com/office/drawing/2014/main" id="{7B6EDFE7-77C5-0241-9228-F78E2B85DD3D}"/>
              </a:ext>
            </a:extLst>
          </p:cNvPr>
          <p:cNvSpPr txBox="1"/>
          <p:nvPr/>
        </p:nvSpPr>
        <p:spPr>
          <a:xfrm>
            <a:off x="8619226" y="5564456"/>
            <a:ext cx="2669320" cy="369332"/>
          </a:xfrm>
          <a:prstGeom prst="rect">
            <a:avLst/>
          </a:prstGeom>
          <a:noFill/>
        </p:spPr>
        <p:txBody>
          <a:bodyPr wrap="none" rtlCol="0">
            <a:spAutoFit/>
          </a:bodyPr>
          <a:lstStyle/>
          <a:p>
            <a:r>
              <a:rPr lang="en-US" dirty="0">
                <a:solidFill>
                  <a:schemeClr val="bg1"/>
                </a:solidFill>
                <a:latin typeface="Century Gothic" panose="020B0502020202020204" pitchFamily="34" charset="0"/>
              </a:rPr>
              <a:t>Temperature, Turbidity</a:t>
            </a:r>
          </a:p>
        </p:txBody>
      </p:sp>
      <p:sp>
        <p:nvSpPr>
          <p:cNvPr id="19" name="Title 4">
            <a:extLst>
              <a:ext uri="{FF2B5EF4-FFF2-40B4-BE49-F238E27FC236}">
                <a16:creationId xmlns:a16="http://schemas.microsoft.com/office/drawing/2014/main" id="{51CDB72A-2C99-9941-8D6C-EBB6A4378178}"/>
              </a:ext>
            </a:extLst>
          </p:cNvPr>
          <p:cNvSpPr txBox="1">
            <a:spLocks/>
          </p:cNvSpPr>
          <p:nvPr/>
        </p:nvSpPr>
        <p:spPr>
          <a:xfrm>
            <a:off x="506678" y="786718"/>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i="1" dirty="0">
                <a:solidFill>
                  <a:srgbClr val="54AEB2"/>
                </a:solidFill>
                <a:latin typeface="Century Gothic" panose="020F0302020204030204"/>
              </a:rPr>
              <a:t>Russian River</a:t>
            </a:r>
          </a:p>
        </p:txBody>
      </p:sp>
      <p:pic>
        <p:nvPicPr>
          <p:cNvPr id="8" name="Picture 7" descr="Map&#10;&#10;Description automatically generated">
            <a:extLst>
              <a:ext uri="{FF2B5EF4-FFF2-40B4-BE49-F238E27FC236}">
                <a16:creationId xmlns:a16="http://schemas.microsoft.com/office/drawing/2014/main" id="{AE6B28A3-E9B6-BC43-9DA8-4304FF9B2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8054" y="2790980"/>
            <a:ext cx="3002602" cy="2324436"/>
          </a:xfrm>
          <a:prstGeom prst="roundRect">
            <a:avLst>
              <a:gd name="adj" fmla="val 8892"/>
            </a:avLst>
          </a:prstGeom>
        </p:spPr>
      </p:pic>
      <p:pic>
        <p:nvPicPr>
          <p:cNvPr id="22" name="Picture 21" descr="A picture containing mountain, nature&#10;&#10;Description automatically generated">
            <a:extLst>
              <a:ext uri="{FF2B5EF4-FFF2-40B4-BE49-F238E27FC236}">
                <a16:creationId xmlns:a16="http://schemas.microsoft.com/office/drawing/2014/main" id="{76AFB04D-0356-E247-A1CE-0609A8BD8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677" y="2907733"/>
            <a:ext cx="2880381" cy="2097321"/>
          </a:xfrm>
          <a:prstGeom prst="roundRect">
            <a:avLst/>
          </a:prstGeom>
        </p:spPr>
      </p:pic>
      <p:pic>
        <p:nvPicPr>
          <p:cNvPr id="26" name="Picture 25" descr="Map&#10;&#10;Description automatically generated">
            <a:extLst>
              <a:ext uri="{FF2B5EF4-FFF2-40B4-BE49-F238E27FC236}">
                <a16:creationId xmlns:a16="http://schemas.microsoft.com/office/drawing/2014/main" id="{834642D0-9C07-8A4A-86AB-C01DDF864F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0565" y="2939474"/>
            <a:ext cx="2825205" cy="2027448"/>
          </a:xfrm>
          <a:prstGeom prst="roundRect">
            <a:avLst/>
          </a:prstGeom>
        </p:spPr>
      </p:pic>
      <p:grpSp>
        <p:nvGrpSpPr>
          <p:cNvPr id="31" name="Group 30">
            <a:extLst>
              <a:ext uri="{FF2B5EF4-FFF2-40B4-BE49-F238E27FC236}">
                <a16:creationId xmlns:a16="http://schemas.microsoft.com/office/drawing/2014/main" id="{3FF9BEF9-D65E-FF4D-A49D-4F21DF97AB9B}"/>
              </a:ext>
            </a:extLst>
          </p:cNvPr>
          <p:cNvGrpSpPr/>
          <p:nvPr/>
        </p:nvGrpSpPr>
        <p:grpSpPr>
          <a:xfrm>
            <a:off x="4552980" y="4628867"/>
            <a:ext cx="1883248" cy="677862"/>
            <a:chOff x="4145181" y="5188494"/>
            <a:chExt cx="3127936" cy="878875"/>
          </a:xfrm>
        </p:grpSpPr>
        <p:grpSp>
          <p:nvGrpSpPr>
            <p:cNvPr id="32" name="Group 31">
              <a:extLst>
                <a:ext uri="{FF2B5EF4-FFF2-40B4-BE49-F238E27FC236}">
                  <a16:creationId xmlns:a16="http://schemas.microsoft.com/office/drawing/2014/main" id="{6947BA24-3EF1-7F43-9AFE-D1A373539E3A}"/>
                </a:ext>
              </a:extLst>
            </p:cNvPr>
            <p:cNvGrpSpPr/>
            <p:nvPr/>
          </p:nvGrpSpPr>
          <p:grpSpPr>
            <a:xfrm>
              <a:off x="4416915" y="5188494"/>
              <a:ext cx="1136150" cy="61912"/>
              <a:chOff x="376004" y="5260814"/>
              <a:chExt cx="1282700" cy="61912"/>
            </a:xfrm>
          </p:grpSpPr>
          <p:cxnSp>
            <p:nvCxnSpPr>
              <p:cNvPr id="35" name="Straight Connector 34">
                <a:extLst>
                  <a:ext uri="{FF2B5EF4-FFF2-40B4-BE49-F238E27FC236}">
                    <a16:creationId xmlns:a16="http://schemas.microsoft.com/office/drawing/2014/main" id="{65F83B09-7D24-254D-BADF-63B6AE897F2B}"/>
                  </a:ext>
                </a:extLst>
              </p:cNvPr>
              <p:cNvCxnSpPr>
                <a:cxnSpLocks/>
              </p:cNvCxnSpPr>
              <p:nvPr/>
            </p:nvCxnSpPr>
            <p:spPr>
              <a:xfrm>
                <a:off x="37600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1544DE6-43EB-954C-A5BA-3739B0749494}"/>
                  </a:ext>
                </a:extLst>
              </p:cNvPr>
              <p:cNvCxnSpPr>
                <a:cxnSpLocks/>
              </p:cNvCxnSpPr>
              <p:nvPr/>
            </p:nvCxnSpPr>
            <p:spPr>
              <a:xfrm>
                <a:off x="101735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6169433-C96A-0E40-BE80-102D9EE6E950}"/>
                  </a:ext>
                </a:extLst>
              </p:cNvPr>
              <p:cNvCxnSpPr>
                <a:cxnSpLocks/>
              </p:cNvCxnSpPr>
              <p:nvPr/>
            </p:nvCxnSpPr>
            <p:spPr>
              <a:xfrm>
                <a:off x="1017354" y="5260814"/>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B9708CE-6A88-FF4D-BD4F-AC4DD9AC625B}"/>
                  </a:ext>
                </a:extLst>
              </p:cNvPr>
              <p:cNvCxnSpPr>
                <a:cxnSpLocks/>
              </p:cNvCxnSpPr>
              <p:nvPr/>
            </p:nvCxnSpPr>
            <p:spPr>
              <a:xfrm>
                <a:off x="1653382"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9E75970-7110-5D46-8D4E-68B31BF29D5C}"/>
                  </a:ext>
                </a:extLst>
              </p:cNvPr>
              <p:cNvCxnSpPr>
                <a:cxnSpLocks/>
              </p:cNvCxnSpPr>
              <p:nvPr/>
            </p:nvCxnSpPr>
            <p:spPr>
              <a:xfrm>
                <a:off x="376004"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C0CF25AB-0C93-334B-AC3B-1B0E1E7AA68E}"/>
                </a:ext>
              </a:extLst>
            </p:cNvPr>
            <p:cNvSpPr txBox="1"/>
            <p:nvPr/>
          </p:nvSpPr>
          <p:spPr>
            <a:xfrm>
              <a:off x="5269030" y="5269280"/>
              <a:ext cx="2004087" cy="798089"/>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2 km</a:t>
              </a:r>
            </a:p>
            <a:p>
              <a:endParaRPr lang="en-US" sz="2000" b="1" dirty="0">
                <a:solidFill>
                  <a:schemeClr val="tx1">
                    <a:lumMod val="75000"/>
                    <a:lumOff val="25000"/>
                  </a:schemeClr>
                </a:solidFill>
              </a:endParaRPr>
            </a:p>
          </p:txBody>
        </p:sp>
        <p:sp>
          <p:nvSpPr>
            <p:cNvPr id="34" name="TextBox 33">
              <a:extLst>
                <a:ext uri="{FF2B5EF4-FFF2-40B4-BE49-F238E27FC236}">
                  <a16:creationId xmlns:a16="http://schemas.microsoft.com/office/drawing/2014/main" id="{42CE70FD-1FE3-DC4C-AC9A-F0BDEC0BA3AC}"/>
                </a:ext>
              </a:extLst>
            </p:cNvPr>
            <p:cNvSpPr txBox="1"/>
            <p:nvPr/>
          </p:nvSpPr>
          <p:spPr>
            <a:xfrm>
              <a:off x="4145181" y="5249326"/>
              <a:ext cx="688520" cy="399045"/>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0</a:t>
              </a:r>
              <a:r>
                <a:rPr lang="en-US" sz="1200" b="1" dirty="0">
                  <a:solidFill>
                    <a:schemeClr val="bg1"/>
                  </a:solidFill>
                  <a:latin typeface="Century Gothic"/>
                </a:rPr>
                <a:t> </a:t>
              </a:r>
              <a:r>
                <a:rPr lang="en-US" sz="1400" b="1" dirty="0">
                  <a:solidFill>
                    <a:schemeClr val="bg1"/>
                  </a:solidFill>
                  <a:latin typeface="Century Gothic"/>
                </a:rPr>
                <a:t> </a:t>
              </a:r>
              <a:endParaRPr lang="en-US" sz="1400" b="1" dirty="0">
                <a:solidFill>
                  <a:schemeClr val="bg1"/>
                </a:solidFill>
                <a:latin typeface="Century Gothic" panose="020B0502020202020204" pitchFamily="34" charset="0"/>
              </a:endParaRPr>
            </a:p>
          </p:txBody>
        </p:sp>
      </p:grpSp>
      <p:grpSp>
        <p:nvGrpSpPr>
          <p:cNvPr id="40" name="Group 39">
            <a:extLst>
              <a:ext uri="{FF2B5EF4-FFF2-40B4-BE49-F238E27FC236}">
                <a16:creationId xmlns:a16="http://schemas.microsoft.com/office/drawing/2014/main" id="{FCAB0D94-29B8-C444-AF9E-B959ECCE4B35}"/>
              </a:ext>
            </a:extLst>
          </p:cNvPr>
          <p:cNvGrpSpPr/>
          <p:nvPr/>
        </p:nvGrpSpPr>
        <p:grpSpPr>
          <a:xfrm>
            <a:off x="673805" y="4662148"/>
            <a:ext cx="1883248" cy="677862"/>
            <a:chOff x="4145181" y="5188494"/>
            <a:chExt cx="3127936" cy="878875"/>
          </a:xfrm>
        </p:grpSpPr>
        <p:grpSp>
          <p:nvGrpSpPr>
            <p:cNvPr id="41" name="Group 40">
              <a:extLst>
                <a:ext uri="{FF2B5EF4-FFF2-40B4-BE49-F238E27FC236}">
                  <a16:creationId xmlns:a16="http://schemas.microsoft.com/office/drawing/2014/main" id="{EB541280-446E-1D40-9908-1269558D770B}"/>
                </a:ext>
              </a:extLst>
            </p:cNvPr>
            <p:cNvGrpSpPr/>
            <p:nvPr/>
          </p:nvGrpSpPr>
          <p:grpSpPr>
            <a:xfrm>
              <a:off x="4416915" y="5188494"/>
              <a:ext cx="1136150" cy="61912"/>
              <a:chOff x="376004" y="5260814"/>
              <a:chExt cx="1282700" cy="61912"/>
            </a:xfrm>
          </p:grpSpPr>
          <p:cxnSp>
            <p:nvCxnSpPr>
              <p:cNvPr id="44" name="Straight Connector 43">
                <a:extLst>
                  <a:ext uri="{FF2B5EF4-FFF2-40B4-BE49-F238E27FC236}">
                    <a16:creationId xmlns:a16="http://schemas.microsoft.com/office/drawing/2014/main" id="{DF5CD58F-506F-C744-9D15-CDB2CFC74E17}"/>
                  </a:ext>
                </a:extLst>
              </p:cNvPr>
              <p:cNvCxnSpPr>
                <a:cxnSpLocks/>
              </p:cNvCxnSpPr>
              <p:nvPr/>
            </p:nvCxnSpPr>
            <p:spPr>
              <a:xfrm>
                <a:off x="37600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BA2E129-E025-6240-84D6-9562599DBEE8}"/>
                  </a:ext>
                </a:extLst>
              </p:cNvPr>
              <p:cNvCxnSpPr>
                <a:cxnSpLocks/>
              </p:cNvCxnSpPr>
              <p:nvPr/>
            </p:nvCxnSpPr>
            <p:spPr>
              <a:xfrm>
                <a:off x="101735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5F0579B-0F6F-BA46-AF34-10369881543D}"/>
                  </a:ext>
                </a:extLst>
              </p:cNvPr>
              <p:cNvCxnSpPr>
                <a:cxnSpLocks/>
              </p:cNvCxnSpPr>
              <p:nvPr/>
            </p:nvCxnSpPr>
            <p:spPr>
              <a:xfrm>
                <a:off x="1017354" y="5260814"/>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A9BA78D-1E1F-034A-910D-DEC26D505C2B}"/>
                  </a:ext>
                </a:extLst>
              </p:cNvPr>
              <p:cNvCxnSpPr>
                <a:cxnSpLocks/>
              </p:cNvCxnSpPr>
              <p:nvPr/>
            </p:nvCxnSpPr>
            <p:spPr>
              <a:xfrm>
                <a:off x="1653382"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07C1AD5-7E14-2642-AC1A-0FB7494D1FA7}"/>
                  </a:ext>
                </a:extLst>
              </p:cNvPr>
              <p:cNvCxnSpPr>
                <a:cxnSpLocks/>
              </p:cNvCxnSpPr>
              <p:nvPr/>
            </p:nvCxnSpPr>
            <p:spPr>
              <a:xfrm>
                <a:off x="376004"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242770D2-E283-6842-96FF-D500DB63D270}"/>
                </a:ext>
              </a:extLst>
            </p:cNvPr>
            <p:cNvSpPr txBox="1"/>
            <p:nvPr/>
          </p:nvSpPr>
          <p:spPr>
            <a:xfrm>
              <a:off x="5269030" y="5269280"/>
              <a:ext cx="2004087" cy="798089"/>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2 km</a:t>
              </a:r>
            </a:p>
            <a:p>
              <a:endParaRPr lang="en-US" sz="2000" b="1" dirty="0">
                <a:solidFill>
                  <a:schemeClr val="tx1">
                    <a:lumMod val="75000"/>
                    <a:lumOff val="25000"/>
                  </a:schemeClr>
                </a:solidFill>
              </a:endParaRPr>
            </a:p>
          </p:txBody>
        </p:sp>
        <p:sp>
          <p:nvSpPr>
            <p:cNvPr id="43" name="TextBox 42">
              <a:extLst>
                <a:ext uri="{FF2B5EF4-FFF2-40B4-BE49-F238E27FC236}">
                  <a16:creationId xmlns:a16="http://schemas.microsoft.com/office/drawing/2014/main" id="{40863FA9-8B2D-264A-B1DC-B68703162134}"/>
                </a:ext>
              </a:extLst>
            </p:cNvPr>
            <p:cNvSpPr txBox="1"/>
            <p:nvPr/>
          </p:nvSpPr>
          <p:spPr>
            <a:xfrm>
              <a:off x="4145181" y="5249326"/>
              <a:ext cx="688520" cy="399045"/>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0</a:t>
              </a:r>
              <a:r>
                <a:rPr lang="en-US" sz="1200" b="1" dirty="0">
                  <a:solidFill>
                    <a:schemeClr val="bg1"/>
                  </a:solidFill>
                  <a:latin typeface="Century Gothic"/>
                </a:rPr>
                <a:t> </a:t>
              </a:r>
              <a:r>
                <a:rPr lang="en-US" sz="1400" b="1" dirty="0">
                  <a:solidFill>
                    <a:schemeClr val="bg1"/>
                  </a:solidFill>
                  <a:latin typeface="Century Gothic"/>
                </a:rPr>
                <a:t> </a:t>
              </a:r>
              <a:endParaRPr lang="en-US" sz="1400" b="1" dirty="0">
                <a:solidFill>
                  <a:schemeClr val="bg1"/>
                </a:solidFill>
                <a:latin typeface="Century Gothic" panose="020B0502020202020204" pitchFamily="34" charset="0"/>
              </a:endParaRPr>
            </a:p>
          </p:txBody>
        </p:sp>
      </p:grpSp>
      <p:grpSp>
        <p:nvGrpSpPr>
          <p:cNvPr id="49" name="Group 48">
            <a:extLst>
              <a:ext uri="{FF2B5EF4-FFF2-40B4-BE49-F238E27FC236}">
                <a16:creationId xmlns:a16="http://schemas.microsoft.com/office/drawing/2014/main" id="{E3B7383B-A766-DE4F-BB42-894114EB34F6}"/>
              </a:ext>
            </a:extLst>
          </p:cNvPr>
          <p:cNvGrpSpPr/>
          <p:nvPr/>
        </p:nvGrpSpPr>
        <p:grpSpPr>
          <a:xfrm>
            <a:off x="8616671" y="4629500"/>
            <a:ext cx="1596108" cy="677862"/>
            <a:chOff x="4145181" y="5188494"/>
            <a:chExt cx="3127936" cy="878875"/>
          </a:xfrm>
        </p:grpSpPr>
        <p:grpSp>
          <p:nvGrpSpPr>
            <p:cNvPr id="50" name="Group 49">
              <a:extLst>
                <a:ext uri="{FF2B5EF4-FFF2-40B4-BE49-F238E27FC236}">
                  <a16:creationId xmlns:a16="http://schemas.microsoft.com/office/drawing/2014/main" id="{30261211-706B-7947-B6AC-A5747824397F}"/>
                </a:ext>
              </a:extLst>
            </p:cNvPr>
            <p:cNvGrpSpPr/>
            <p:nvPr/>
          </p:nvGrpSpPr>
          <p:grpSpPr>
            <a:xfrm>
              <a:off x="4416915" y="5188494"/>
              <a:ext cx="1136150" cy="61912"/>
              <a:chOff x="376004" y="5260814"/>
              <a:chExt cx="1282700" cy="61912"/>
            </a:xfrm>
          </p:grpSpPr>
          <p:cxnSp>
            <p:nvCxnSpPr>
              <p:cNvPr id="53" name="Straight Connector 52">
                <a:extLst>
                  <a:ext uri="{FF2B5EF4-FFF2-40B4-BE49-F238E27FC236}">
                    <a16:creationId xmlns:a16="http://schemas.microsoft.com/office/drawing/2014/main" id="{423EA5E9-1AC3-2D40-9D43-A4DD4EA6F145}"/>
                  </a:ext>
                </a:extLst>
              </p:cNvPr>
              <p:cNvCxnSpPr>
                <a:cxnSpLocks/>
              </p:cNvCxnSpPr>
              <p:nvPr/>
            </p:nvCxnSpPr>
            <p:spPr>
              <a:xfrm>
                <a:off x="37600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937BE64-A1E2-4E45-A184-2FB5B3FF6D3F}"/>
                  </a:ext>
                </a:extLst>
              </p:cNvPr>
              <p:cNvCxnSpPr>
                <a:cxnSpLocks/>
              </p:cNvCxnSpPr>
              <p:nvPr/>
            </p:nvCxnSpPr>
            <p:spPr>
              <a:xfrm>
                <a:off x="101735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B0C8149-A63E-E544-96A8-E4543C4CB0E6}"/>
                  </a:ext>
                </a:extLst>
              </p:cNvPr>
              <p:cNvCxnSpPr>
                <a:cxnSpLocks/>
              </p:cNvCxnSpPr>
              <p:nvPr/>
            </p:nvCxnSpPr>
            <p:spPr>
              <a:xfrm>
                <a:off x="1017354" y="5260814"/>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6AF8BC3-738D-CD4E-A09B-A9F654AACD30}"/>
                  </a:ext>
                </a:extLst>
              </p:cNvPr>
              <p:cNvCxnSpPr>
                <a:cxnSpLocks/>
              </p:cNvCxnSpPr>
              <p:nvPr/>
            </p:nvCxnSpPr>
            <p:spPr>
              <a:xfrm>
                <a:off x="1653382"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91906FC-00D8-5D4B-B129-015869B241C6}"/>
                  </a:ext>
                </a:extLst>
              </p:cNvPr>
              <p:cNvCxnSpPr>
                <a:cxnSpLocks/>
              </p:cNvCxnSpPr>
              <p:nvPr/>
            </p:nvCxnSpPr>
            <p:spPr>
              <a:xfrm>
                <a:off x="376004"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C79318D8-B53D-FC47-8C68-376FD50917E9}"/>
                </a:ext>
              </a:extLst>
            </p:cNvPr>
            <p:cNvSpPr txBox="1"/>
            <p:nvPr/>
          </p:nvSpPr>
          <p:spPr>
            <a:xfrm>
              <a:off x="5269030" y="5269280"/>
              <a:ext cx="2004087" cy="798089"/>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2 km</a:t>
              </a:r>
            </a:p>
            <a:p>
              <a:endParaRPr lang="en-US" sz="2000" b="1" dirty="0">
                <a:solidFill>
                  <a:schemeClr val="tx1">
                    <a:lumMod val="75000"/>
                    <a:lumOff val="25000"/>
                  </a:schemeClr>
                </a:solidFill>
              </a:endParaRPr>
            </a:p>
          </p:txBody>
        </p:sp>
        <p:sp>
          <p:nvSpPr>
            <p:cNvPr id="52" name="TextBox 51">
              <a:extLst>
                <a:ext uri="{FF2B5EF4-FFF2-40B4-BE49-F238E27FC236}">
                  <a16:creationId xmlns:a16="http://schemas.microsoft.com/office/drawing/2014/main" id="{1C466F23-EF77-1044-854E-A518065C4FF1}"/>
                </a:ext>
              </a:extLst>
            </p:cNvPr>
            <p:cNvSpPr txBox="1"/>
            <p:nvPr/>
          </p:nvSpPr>
          <p:spPr>
            <a:xfrm>
              <a:off x="4145181" y="5249326"/>
              <a:ext cx="688520" cy="399045"/>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0</a:t>
              </a:r>
              <a:r>
                <a:rPr lang="en-US" sz="1200" b="1" dirty="0">
                  <a:solidFill>
                    <a:schemeClr val="bg1"/>
                  </a:solidFill>
                  <a:latin typeface="Century Gothic"/>
                </a:rPr>
                <a:t> </a:t>
              </a:r>
              <a:r>
                <a:rPr lang="en-US" sz="1400" b="1" dirty="0">
                  <a:solidFill>
                    <a:schemeClr val="bg1"/>
                  </a:solidFill>
                  <a:latin typeface="Century Gothic"/>
                </a:rPr>
                <a:t> </a:t>
              </a:r>
              <a:endParaRPr lang="en-US" sz="1400" b="1" dirty="0">
                <a:solidFill>
                  <a:schemeClr val="bg1"/>
                </a:solidFill>
                <a:latin typeface="Century Gothic" panose="020B0502020202020204" pitchFamily="34" charset="0"/>
              </a:endParaRPr>
            </a:p>
          </p:txBody>
        </p:sp>
      </p:grpSp>
    </p:spTree>
    <p:extLst>
      <p:ext uri="{BB962C8B-B14F-4D97-AF65-F5344CB8AC3E}">
        <p14:creationId xmlns:p14="http://schemas.microsoft.com/office/powerpoint/2010/main" val="3135675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Single Corner Rounded 2">
            <a:extLst>
              <a:ext uri="{FF2B5EF4-FFF2-40B4-BE49-F238E27FC236}">
                <a16:creationId xmlns:a16="http://schemas.microsoft.com/office/drawing/2014/main" id="{DAD3EF5B-AACD-4061-87B1-D0A00A2D80E2}"/>
              </a:ext>
            </a:extLst>
          </p:cNvPr>
          <p:cNvSpPr/>
          <p:nvPr/>
        </p:nvSpPr>
        <p:spPr>
          <a:xfrm>
            <a:off x="496643" y="1297380"/>
            <a:ext cx="2952450" cy="4785230"/>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28" name="Picture 27" descr="A picture containing indoor&#10;&#10;Description automatically generated">
            <a:extLst>
              <a:ext uri="{FF2B5EF4-FFF2-40B4-BE49-F238E27FC236}">
                <a16:creationId xmlns:a16="http://schemas.microsoft.com/office/drawing/2014/main" id="{8A78F31C-2099-A44A-B453-E5A080B802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444" y="2951852"/>
            <a:ext cx="2875377" cy="2008883"/>
          </a:xfrm>
          <a:prstGeom prst="rect">
            <a:avLst/>
          </a:prstGeom>
        </p:spPr>
      </p:pic>
      <p:sp>
        <p:nvSpPr>
          <p:cNvPr id="6" name="Rectangle: Single Corner Rounded 5">
            <a:extLst>
              <a:ext uri="{FF2B5EF4-FFF2-40B4-BE49-F238E27FC236}">
                <a16:creationId xmlns:a16="http://schemas.microsoft.com/office/drawing/2014/main" id="{AE14F820-7E4A-478B-8FB5-763E65DCA6A3}"/>
              </a:ext>
            </a:extLst>
          </p:cNvPr>
          <p:cNvSpPr/>
          <p:nvPr/>
        </p:nvSpPr>
        <p:spPr>
          <a:xfrm>
            <a:off x="8345976" y="1297379"/>
            <a:ext cx="3186759"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Rectangle: Single Corner Rounded 3">
            <a:extLst>
              <a:ext uri="{FF2B5EF4-FFF2-40B4-BE49-F238E27FC236}">
                <a16:creationId xmlns:a16="http://schemas.microsoft.com/office/drawing/2014/main" id="{5CF8871D-2AAD-4C1F-B419-A6E91779222D}"/>
              </a:ext>
            </a:extLst>
          </p:cNvPr>
          <p:cNvSpPr/>
          <p:nvPr/>
        </p:nvSpPr>
        <p:spPr>
          <a:xfrm>
            <a:off x="4399104" y="1297379"/>
            <a:ext cx="3008131"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4">
            <a:extLst>
              <a:ext uri="{FF2B5EF4-FFF2-40B4-BE49-F238E27FC236}">
                <a16:creationId xmlns:a16="http://schemas.microsoft.com/office/drawing/2014/main" id="{6076008E-4881-4B68-B93F-B11CEAE52FD0}"/>
              </a:ext>
            </a:extLst>
          </p:cNvPr>
          <p:cNvSpPr txBox="1">
            <a:spLocks/>
          </p:cNvSpPr>
          <p:nvPr/>
        </p:nvSpPr>
        <p:spPr>
          <a:xfrm>
            <a:off x="557444" y="525431"/>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Results + Conclusion </a:t>
            </a:r>
          </a:p>
          <a:p>
            <a:r>
              <a:rPr lang="en-US" sz="2800" i="1" dirty="0">
                <a:solidFill>
                  <a:srgbClr val="54AEB2"/>
                </a:solidFill>
                <a:latin typeface="Century Gothic" panose="020F0302020204030204"/>
              </a:rPr>
              <a:t>Russian River</a:t>
            </a:r>
          </a:p>
        </p:txBody>
      </p:sp>
      <p:sp>
        <p:nvSpPr>
          <p:cNvPr id="7" name="TextBox 6">
            <a:extLst>
              <a:ext uri="{FF2B5EF4-FFF2-40B4-BE49-F238E27FC236}">
                <a16:creationId xmlns:a16="http://schemas.microsoft.com/office/drawing/2014/main" id="{AEC388E6-0D5D-9944-BD8E-5731B9D2F64F}"/>
              </a:ext>
            </a:extLst>
          </p:cNvPr>
          <p:cNvSpPr txBox="1"/>
          <p:nvPr/>
        </p:nvSpPr>
        <p:spPr>
          <a:xfrm>
            <a:off x="1249125" y="1810385"/>
            <a:ext cx="2005677" cy="461665"/>
          </a:xfrm>
          <a:prstGeom prst="rect">
            <a:avLst/>
          </a:prstGeom>
          <a:noFill/>
        </p:spPr>
        <p:txBody>
          <a:bodyPr wrap="none" rtlCol="0">
            <a:spAutoFit/>
          </a:bodyPr>
          <a:lstStyle/>
          <a:p>
            <a:r>
              <a:rPr lang="en-US" sz="2400" dirty="0">
                <a:solidFill>
                  <a:schemeClr val="bg1"/>
                </a:solidFill>
                <a:latin typeface="Century Gothic" panose="020B0502020202020204" pitchFamily="34" charset="0"/>
              </a:rPr>
              <a:t>Mouth State</a:t>
            </a:r>
          </a:p>
        </p:txBody>
      </p:sp>
      <p:sp>
        <p:nvSpPr>
          <p:cNvPr id="10" name="TextBox 9">
            <a:extLst>
              <a:ext uri="{FF2B5EF4-FFF2-40B4-BE49-F238E27FC236}">
                <a16:creationId xmlns:a16="http://schemas.microsoft.com/office/drawing/2014/main" id="{B994918F-200A-1D41-A500-EA50C3B94861}"/>
              </a:ext>
            </a:extLst>
          </p:cNvPr>
          <p:cNvSpPr txBox="1"/>
          <p:nvPr/>
        </p:nvSpPr>
        <p:spPr>
          <a:xfrm>
            <a:off x="406445" y="1180241"/>
            <a:ext cx="1078091" cy="1200329"/>
          </a:xfrm>
          <a:prstGeom prst="rect">
            <a:avLst/>
          </a:prstGeom>
          <a:noFill/>
        </p:spPr>
        <p:txBody>
          <a:bodyPr wrap="square" rtlCol="0">
            <a:spAutoFit/>
          </a:bodyPr>
          <a:lstStyle/>
          <a:p>
            <a:r>
              <a:rPr lang="en-US" sz="7200" dirty="0">
                <a:solidFill>
                  <a:schemeClr val="bg1"/>
                </a:solidFill>
                <a:latin typeface="Century Gothic" panose="020B0502020202020204" pitchFamily="34" charset="0"/>
              </a:rPr>
              <a:t>1.</a:t>
            </a:r>
          </a:p>
        </p:txBody>
      </p:sp>
      <p:sp>
        <p:nvSpPr>
          <p:cNvPr id="11" name="TextBox 10">
            <a:extLst>
              <a:ext uri="{FF2B5EF4-FFF2-40B4-BE49-F238E27FC236}">
                <a16:creationId xmlns:a16="http://schemas.microsoft.com/office/drawing/2014/main" id="{519DE267-3C39-0042-B046-702F899457CC}"/>
              </a:ext>
            </a:extLst>
          </p:cNvPr>
          <p:cNvSpPr txBox="1"/>
          <p:nvPr/>
        </p:nvSpPr>
        <p:spPr>
          <a:xfrm>
            <a:off x="5303021" y="1822509"/>
            <a:ext cx="1792478" cy="461665"/>
          </a:xfrm>
          <a:prstGeom prst="rect">
            <a:avLst/>
          </a:prstGeom>
          <a:noFill/>
        </p:spPr>
        <p:txBody>
          <a:bodyPr wrap="none" rtlCol="0">
            <a:spAutoFit/>
          </a:bodyPr>
          <a:lstStyle/>
          <a:p>
            <a:r>
              <a:rPr lang="en-US" sz="2400" dirty="0">
                <a:solidFill>
                  <a:schemeClr val="bg1"/>
                </a:solidFill>
                <a:latin typeface="Century Gothic" panose="020B0502020202020204" pitchFamily="34" charset="0"/>
              </a:rPr>
              <a:t>Inundation</a:t>
            </a:r>
          </a:p>
        </p:txBody>
      </p:sp>
      <p:sp>
        <p:nvSpPr>
          <p:cNvPr id="12" name="TextBox 11">
            <a:extLst>
              <a:ext uri="{FF2B5EF4-FFF2-40B4-BE49-F238E27FC236}">
                <a16:creationId xmlns:a16="http://schemas.microsoft.com/office/drawing/2014/main" id="{138F0122-EE81-C24F-937E-F2976C637199}"/>
              </a:ext>
            </a:extLst>
          </p:cNvPr>
          <p:cNvSpPr txBox="1"/>
          <p:nvPr/>
        </p:nvSpPr>
        <p:spPr>
          <a:xfrm>
            <a:off x="4370401" y="1177375"/>
            <a:ext cx="1078091" cy="1200329"/>
          </a:xfrm>
          <a:prstGeom prst="rect">
            <a:avLst/>
          </a:prstGeom>
          <a:noFill/>
        </p:spPr>
        <p:txBody>
          <a:bodyPr wrap="square" rtlCol="0">
            <a:spAutoFit/>
          </a:bodyPr>
          <a:lstStyle/>
          <a:p>
            <a:r>
              <a:rPr lang="en-US" sz="7200" dirty="0">
                <a:solidFill>
                  <a:schemeClr val="bg1"/>
                </a:solidFill>
                <a:latin typeface="Century Gothic" panose="020B0502020202020204" pitchFamily="34" charset="0"/>
              </a:rPr>
              <a:t>2.</a:t>
            </a:r>
          </a:p>
        </p:txBody>
      </p:sp>
      <p:sp>
        <p:nvSpPr>
          <p:cNvPr id="13" name="TextBox 12">
            <a:extLst>
              <a:ext uri="{FF2B5EF4-FFF2-40B4-BE49-F238E27FC236}">
                <a16:creationId xmlns:a16="http://schemas.microsoft.com/office/drawing/2014/main" id="{526568B1-D7FE-164B-A112-1B43AFDC6835}"/>
              </a:ext>
            </a:extLst>
          </p:cNvPr>
          <p:cNvSpPr txBox="1"/>
          <p:nvPr/>
        </p:nvSpPr>
        <p:spPr>
          <a:xfrm>
            <a:off x="9274260" y="1806960"/>
            <a:ext cx="2228495" cy="461665"/>
          </a:xfrm>
          <a:prstGeom prst="rect">
            <a:avLst/>
          </a:prstGeom>
          <a:noFill/>
        </p:spPr>
        <p:txBody>
          <a:bodyPr wrap="none" rtlCol="0">
            <a:spAutoFit/>
          </a:bodyPr>
          <a:lstStyle/>
          <a:p>
            <a:r>
              <a:rPr lang="en-US" sz="2400" dirty="0">
                <a:solidFill>
                  <a:schemeClr val="bg1"/>
                </a:solidFill>
                <a:latin typeface="Century Gothic" panose="020B0502020202020204" pitchFamily="34" charset="0"/>
              </a:rPr>
              <a:t>Water Quality</a:t>
            </a:r>
          </a:p>
        </p:txBody>
      </p:sp>
      <p:sp>
        <p:nvSpPr>
          <p:cNvPr id="14" name="TextBox 13">
            <a:extLst>
              <a:ext uri="{FF2B5EF4-FFF2-40B4-BE49-F238E27FC236}">
                <a16:creationId xmlns:a16="http://schemas.microsoft.com/office/drawing/2014/main" id="{A3509337-ECA6-0C47-B2BF-1DA7BF2D0B11}"/>
              </a:ext>
            </a:extLst>
          </p:cNvPr>
          <p:cNvSpPr txBox="1"/>
          <p:nvPr/>
        </p:nvSpPr>
        <p:spPr>
          <a:xfrm>
            <a:off x="8480204" y="1186633"/>
            <a:ext cx="1078091" cy="1200329"/>
          </a:xfrm>
          <a:prstGeom prst="rect">
            <a:avLst/>
          </a:prstGeom>
          <a:noFill/>
        </p:spPr>
        <p:txBody>
          <a:bodyPr wrap="square" rtlCol="0">
            <a:spAutoFit/>
          </a:bodyPr>
          <a:lstStyle/>
          <a:p>
            <a:r>
              <a:rPr lang="en-US" sz="7200" dirty="0">
                <a:solidFill>
                  <a:schemeClr val="bg1"/>
                </a:solidFill>
                <a:latin typeface="Century Gothic" panose="020B0502020202020204" pitchFamily="34" charset="0"/>
              </a:rPr>
              <a:t>3.</a:t>
            </a:r>
          </a:p>
        </p:txBody>
      </p:sp>
      <p:grpSp>
        <p:nvGrpSpPr>
          <p:cNvPr id="17" name="Group 16">
            <a:extLst>
              <a:ext uri="{FF2B5EF4-FFF2-40B4-BE49-F238E27FC236}">
                <a16:creationId xmlns:a16="http://schemas.microsoft.com/office/drawing/2014/main" id="{8ECF429C-D7EC-334F-AE47-95A81127098C}"/>
              </a:ext>
            </a:extLst>
          </p:cNvPr>
          <p:cNvGrpSpPr/>
          <p:nvPr/>
        </p:nvGrpSpPr>
        <p:grpSpPr>
          <a:xfrm>
            <a:off x="514313" y="4652956"/>
            <a:ext cx="1286597" cy="649202"/>
            <a:chOff x="3750436" y="5188494"/>
            <a:chExt cx="3948616" cy="689630"/>
          </a:xfrm>
        </p:grpSpPr>
        <p:sp>
          <p:nvSpPr>
            <p:cNvPr id="20" name="TextBox 19">
              <a:extLst>
                <a:ext uri="{FF2B5EF4-FFF2-40B4-BE49-F238E27FC236}">
                  <a16:creationId xmlns:a16="http://schemas.microsoft.com/office/drawing/2014/main" id="{17C68A66-AAFC-294E-9AEA-84FCBBA44689}"/>
                </a:ext>
              </a:extLst>
            </p:cNvPr>
            <p:cNvSpPr txBox="1"/>
            <p:nvPr/>
          </p:nvSpPr>
          <p:spPr>
            <a:xfrm>
              <a:off x="5257371" y="5224239"/>
              <a:ext cx="2441681" cy="653885"/>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450 m </a:t>
              </a:r>
            </a:p>
            <a:p>
              <a:endParaRPr lang="en-US" sz="2000" b="1" dirty="0">
                <a:solidFill>
                  <a:schemeClr val="tx1">
                    <a:lumMod val="75000"/>
                    <a:lumOff val="25000"/>
                  </a:schemeClr>
                </a:solidFill>
              </a:endParaRPr>
            </a:p>
          </p:txBody>
        </p:sp>
        <p:sp>
          <p:nvSpPr>
            <p:cNvPr id="21" name="TextBox 20">
              <a:extLst>
                <a:ext uri="{FF2B5EF4-FFF2-40B4-BE49-F238E27FC236}">
                  <a16:creationId xmlns:a16="http://schemas.microsoft.com/office/drawing/2014/main" id="{E5561B9A-1F3F-4842-8A8B-14E9E405B88F}"/>
                </a:ext>
              </a:extLst>
            </p:cNvPr>
            <p:cNvSpPr txBox="1"/>
            <p:nvPr/>
          </p:nvSpPr>
          <p:spPr>
            <a:xfrm>
              <a:off x="3750436" y="5218260"/>
              <a:ext cx="1901027" cy="326943"/>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0  </a:t>
              </a:r>
              <a:endParaRPr lang="en-US" sz="1400" b="1" dirty="0">
                <a:solidFill>
                  <a:schemeClr val="bg1"/>
                </a:solidFill>
                <a:latin typeface="Century Gothic" panose="020B0502020202020204" pitchFamily="34" charset="0"/>
              </a:endParaRPr>
            </a:p>
          </p:txBody>
        </p:sp>
        <p:grpSp>
          <p:nvGrpSpPr>
            <p:cNvPr id="19" name="Group 18">
              <a:extLst>
                <a:ext uri="{FF2B5EF4-FFF2-40B4-BE49-F238E27FC236}">
                  <a16:creationId xmlns:a16="http://schemas.microsoft.com/office/drawing/2014/main" id="{D7F6D567-56EB-264C-B669-E795EBDBACC2}"/>
                </a:ext>
              </a:extLst>
            </p:cNvPr>
            <p:cNvGrpSpPr/>
            <p:nvPr/>
          </p:nvGrpSpPr>
          <p:grpSpPr>
            <a:xfrm>
              <a:off x="4416915" y="5188494"/>
              <a:ext cx="1136150" cy="61912"/>
              <a:chOff x="376004" y="5260814"/>
              <a:chExt cx="1282700" cy="61912"/>
            </a:xfrm>
          </p:grpSpPr>
          <p:cxnSp>
            <p:nvCxnSpPr>
              <p:cNvPr id="22" name="Straight Connector 21">
                <a:extLst>
                  <a:ext uri="{FF2B5EF4-FFF2-40B4-BE49-F238E27FC236}">
                    <a16:creationId xmlns:a16="http://schemas.microsoft.com/office/drawing/2014/main" id="{41633C5F-305F-1646-9064-0F1295C32AB3}"/>
                  </a:ext>
                </a:extLst>
              </p:cNvPr>
              <p:cNvCxnSpPr>
                <a:cxnSpLocks/>
              </p:cNvCxnSpPr>
              <p:nvPr/>
            </p:nvCxnSpPr>
            <p:spPr>
              <a:xfrm>
                <a:off x="37600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9BE3CD0-35BA-4643-8F1C-F7B7B1461491}"/>
                  </a:ext>
                </a:extLst>
              </p:cNvPr>
              <p:cNvCxnSpPr>
                <a:cxnSpLocks/>
              </p:cNvCxnSpPr>
              <p:nvPr/>
            </p:nvCxnSpPr>
            <p:spPr>
              <a:xfrm>
                <a:off x="101735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AB96B2-E6C3-0B41-ABBC-74B98912A4E8}"/>
                  </a:ext>
                </a:extLst>
              </p:cNvPr>
              <p:cNvCxnSpPr>
                <a:cxnSpLocks/>
              </p:cNvCxnSpPr>
              <p:nvPr/>
            </p:nvCxnSpPr>
            <p:spPr>
              <a:xfrm>
                <a:off x="1017354" y="5260814"/>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F6C3316-EE3B-4043-9B72-8CC831C317BD}"/>
                  </a:ext>
                </a:extLst>
              </p:cNvPr>
              <p:cNvCxnSpPr>
                <a:cxnSpLocks/>
              </p:cNvCxnSpPr>
              <p:nvPr/>
            </p:nvCxnSpPr>
            <p:spPr>
              <a:xfrm>
                <a:off x="1653382"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3510787-607D-2647-B243-C22F67979305}"/>
                  </a:ext>
                </a:extLst>
              </p:cNvPr>
              <p:cNvCxnSpPr>
                <a:cxnSpLocks/>
              </p:cNvCxnSpPr>
              <p:nvPr/>
            </p:nvCxnSpPr>
            <p:spPr>
              <a:xfrm>
                <a:off x="376004"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37" name="Picture 36">
            <a:extLst>
              <a:ext uri="{FF2B5EF4-FFF2-40B4-BE49-F238E27FC236}">
                <a16:creationId xmlns:a16="http://schemas.microsoft.com/office/drawing/2014/main" id="{71A99A24-4A9A-9E41-8AC8-91B761D4D5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315"/>
          <a:stretch/>
        </p:blipFill>
        <p:spPr>
          <a:xfrm>
            <a:off x="8676880" y="2247862"/>
            <a:ext cx="2529344" cy="1835248"/>
          </a:xfrm>
          <a:prstGeom prst="rect">
            <a:avLst/>
          </a:prstGeom>
        </p:spPr>
      </p:pic>
      <p:grpSp>
        <p:nvGrpSpPr>
          <p:cNvPr id="38" name="Group 37">
            <a:extLst>
              <a:ext uri="{FF2B5EF4-FFF2-40B4-BE49-F238E27FC236}">
                <a16:creationId xmlns:a16="http://schemas.microsoft.com/office/drawing/2014/main" id="{9F350C3F-BA3D-7749-A687-4B375E42A060}"/>
              </a:ext>
            </a:extLst>
          </p:cNvPr>
          <p:cNvGrpSpPr/>
          <p:nvPr/>
        </p:nvGrpSpPr>
        <p:grpSpPr>
          <a:xfrm>
            <a:off x="8676880" y="3790631"/>
            <a:ext cx="1350619" cy="461665"/>
            <a:chOff x="3313762" y="5188494"/>
            <a:chExt cx="6461383" cy="899983"/>
          </a:xfrm>
        </p:grpSpPr>
        <p:sp>
          <p:nvSpPr>
            <p:cNvPr id="40" name="TextBox 39">
              <a:extLst>
                <a:ext uri="{FF2B5EF4-FFF2-40B4-BE49-F238E27FC236}">
                  <a16:creationId xmlns:a16="http://schemas.microsoft.com/office/drawing/2014/main" id="{D1C5B61B-F2A2-F842-80B0-47153A10C390}"/>
                </a:ext>
              </a:extLst>
            </p:cNvPr>
            <p:cNvSpPr txBox="1"/>
            <p:nvPr/>
          </p:nvSpPr>
          <p:spPr>
            <a:xfrm>
              <a:off x="5059234" y="5188494"/>
              <a:ext cx="4715911" cy="899983"/>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1.0 km</a:t>
              </a:r>
            </a:p>
            <a:p>
              <a:endParaRPr lang="en-US" sz="1000" b="1" dirty="0">
                <a:solidFill>
                  <a:schemeClr val="tx1">
                    <a:lumMod val="75000"/>
                    <a:lumOff val="25000"/>
                  </a:schemeClr>
                </a:solidFill>
              </a:endParaRPr>
            </a:p>
          </p:txBody>
        </p:sp>
        <p:sp>
          <p:nvSpPr>
            <p:cNvPr id="41" name="TextBox 40">
              <a:extLst>
                <a:ext uri="{FF2B5EF4-FFF2-40B4-BE49-F238E27FC236}">
                  <a16:creationId xmlns:a16="http://schemas.microsoft.com/office/drawing/2014/main" id="{725F8CC9-9C02-3F47-84AD-74987AB911A0}"/>
                </a:ext>
              </a:extLst>
            </p:cNvPr>
            <p:cNvSpPr txBox="1"/>
            <p:nvPr/>
          </p:nvSpPr>
          <p:spPr>
            <a:xfrm>
              <a:off x="3313762" y="5213339"/>
              <a:ext cx="3108410" cy="599989"/>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0  </a:t>
              </a:r>
              <a:endParaRPr lang="en-US" sz="1400" b="1" dirty="0">
                <a:solidFill>
                  <a:schemeClr val="bg1"/>
                </a:solidFill>
                <a:latin typeface="Century Gothic" panose="020B0502020202020204" pitchFamily="34" charset="0"/>
              </a:endParaRPr>
            </a:p>
          </p:txBody>
        </p:sp>
        <p:grpSp>
          <p:nvGrpSpPr>
            <p:cNvPr id="39" name="Group 38">
              <a:extLst>
                <a:ext uri="{FF2B5EF4-FFF2-40B4-BE49-F238E27FC236}">
                  <a16:creationId xmlns:a16="http://schemas.microsoft.com/office/drawing/2014/main" id="{E6F568C2-C42B-8440-B9EB-D8CF82214762}"/>
                </a:ext>
              </a:extLst>
            </p:cNvPr>
            <p:cNvGrpSpPr/>
            <p:nvPr/>
          </p:nvGrpSpPr>
          <p:grpSpPr>
            <a:xfrm>
              <a:off x="4416915" y="5188494"/>
              <a:ext cx="1136150" cy="61912"/>
              <a:chOff x="376004" y="5260814"/>
              <a:chExt cx="1282700" cy="61912"/>
            </a:xfrm>
          </p:grpSpPr>
          <p:cxnSp>
            <p:nvCxnSpPr>
              <p:cNvPr id="42" name="Straight Connector 41">
                <a:extLst>
                  <a:ext uri="{FF2B5EF4-FFF2-40B4-BE49-F238E27FC236}">
                    <a16:creationId xmlns:a16="http://schemas.microsoft.com/office/drawing/2014/main" id="{FB352CCF-9CEC-CA4B-A7F3-80786031C3B8}"/>
                  </a:ext>
                </a:extLst>
              </p:cNvPr>
              <p:cNvCxnSpPr>
                <a:cxnSpLocks/>
              </p:cNvCxnSpPr>
              <p:nvPr/>
            </p:nvCxnSpPr>
            <p:spPr>
              <a:xfrm>
                <a:off x="37600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04AFED6-CA77-BB43-A126-DDB3DE698901}"/>
                  </a:ext>
                </a:extLst>
              </p:cNvPr>
              <p:cNvCxnSpPr>
                <a:cxnSpLocks/>
              </p:cNvCxnSpPr>
              <p:nvPr/>
            </p:nvCxnSpPr>
            <p:spPr>
              <a:xfrm>
                <a:off x="101735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6A11054-87C1-FC4D-9E8B-E7C3A574DC33}"/>
                  </a:ext>
                </a:extLst>
              </p:cNvPr>
              <p:cNvCxnSpPr>
                <a:cxnSpLocks/>
              </p:cNvCxnSpPr>
              <p:nvPr/>
            </p:nvCxnSpPr>
            <p:spPr>
              <a:xfrm>
                <a:off x="1017354" y="5260814"/>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83705BF-CD80-FC46-9E32-58224F7AFF84}"/>
                  </a:ext>
                </a:extLst>
              </p:cNvPr>
              <p:cNvCxnSpPr>
                <a:cxnSpLocks/>
              </p:cNvCxnSpPr>
              <p:nvPr/>
            </p:nvCxnSpPr>
            <p:spPr>
              <a:xfrm>
                <a:off x="1653382"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482D19D-27B2-5E43-A773-2A92D4A977BF}"/>
                  </a:ext>
                </a:extLst>
              </p:cNvPr>
              <p:cNvCxnSpPr>
                <a:cxnSpLocks/>
              </p:cNvCxnSpPr>
              <p:nvPr/>
            </p:nvCxnSpPr>
            <p:spPr>
              <a:xfrm>
                <a:off x="376004"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47" name="Picture 46">
            <a:extLst>
              <a:ext uri="{FF2B5EF4-FFF2-40B4-BE49-F238E27FC236}">
                <a16:creationId xmlns:a16="http://schemas.microsoft.com/office/drawing/2014/main" id="{E5CF4EF5-C32F-7F4F-92D7-E47F667EFF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212"/>
          <a:stretch/>
        </p:blipFill>
        <p:spPr>
          <a:xfrm>
            <a:off x="8676880" y="4139197"/>
            <a:ext cx="2529344" cy="1902584"/>
          </a:xfrm>
          <a:prstGeom prst="rect">
            <a:avLst/>
          </a:prstGeom>
        </p:spPr>
      </p:pic>
      <p:pic>
        <p:nvPicPr>
          <p:cNvPr id="59" name="Picture 58">
            <a:extLst>
              <a:ext uri="{FF2B5EF4-FFF2-40B4-BE49-F238E27FC236}">
                <a16:creationId xmlns:a16="http://schemas.microsoft.com/office/drawing/2014/main" id="{18543226-7E5F-9C4E-B40E-993312A2D24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b="3164"/>
          <a:stretch/>
        </p:blipFill>
        <p:spPr>
          <a:xfrm>
            <a:off x="4472281" y="2962795"/>
            <a:ext cx="2868395" cy="1986999"/>
          </a:xfrm>
          <a:prstGeom prst="rect">
            <a:avLst/>
          </a:prstGeom>
        </p:spPr>
      </p:pic>
      <p:pic>
        <p:nvPicPr>
          <p:cNvPr id="9" name="Picture 8">
            <a:extLst>
              <a:ext uri="{FF2B5EF4-FFF2-40B4-BE49-F238E27FC236}">
                <a16:creationId xmlns:a16="http://schemas.microsoft.com/office/drawing/2014/main" id="{44572ADF-EDD3-9C4A-BA9A-75DFB6ACF8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4971" y="5829668"/>
            <a:ext cx="587453" cy="64086"/>
          </a:xfrm>
          <a:prstGeom prst="rect">
            <a:avLst/>
          </a:prstGeom>
        </p:spPr>
      </p:pic>
      <p:sp>
        <p:nvSpPr>
          <p:cNvPr id="57" name="TextBox 56">
            <a:extLst>
              <a:ext uri="{FF2B5EF4-FFF2-40B4-BE49-F238E27FC236}">
                <a16:creationId xmlns:a16="http://schemas.microsoft.com/office/drawing/2014/main" id="{6162330E-2229-AC41-842C-1718A2593ADF}"/>
              </a:ext>
            </a:extLst>
          </p:cNvPr>
          <p:cNvSpPr txBox="1"/>
          <p:nvPr/>
        </p:nvSpPr>
        <p:spPr>
          <a:xfrm>
            <a:off x="10416209" y="5851647"/>
            <a:ext cx="649750" cy="307777"/>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0</a:t>
            </a:r>
            <a:r>
              <a:rPr lang="en-US" sz="1000" b="1" dirty="0">
                <a:solidFill>
                  <a:schemeClr val="bg1"/>
                </a:solidFill>
                <a:latin typeface="Century Gothic"/>
              </a:rPr>
              <a:t>  </a:t>
            </a:r>
            <a:endParaRPr lang="en-US" sz="1000" b="1" dirty="0">
              <a:solidFill>
                <a:schemeClr val="bg1"/>
              </a:solidFill>
              <a:latin typeface="Century Gothic" panose="020B0502020202020204" pitchFamily="34" charset="0"/>
            </a:endParaRPr>
          </a:p>
        </p:txBody>
      </p:sp>
      <p:sp>
        <p:nvSpPr>
          <p:cNvPr id="58" name="TextBox 57">
            <a:extLst>
              <a:ext uri="{FF2B5EF4-FFF2-40B4-BE49-F238E27FC236}">
                <a16:creationId xmlns:a16="http://schemas.microsoft.com/office/drawing/2014/main" id="{44D6BCDA-5228-8140-B149-07F5AA94C660}"/>
              </a:ext>
            </a:extLst>
          </p:cNvPr>
          <p:cNvSpPr txBox="1"/>
          <p:nvPr/>
        </p:nvSpPr>
        <p:spPr>
          <a:xfrm>
            <a:off x="10970750" y="5852457"/>
            <a:ext cx="649750" cy="307777"/>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35</a:t>
            </a:r>
            <a:endParaRPr lang="en-US" sz="1400" b="1" dirty="0">
              <a:solidFill>
                <a:schemeClr val="bg1"/>
              </a:solidFill>
              <a:latin typeface="Century Gothic" panose="020B0502020202020204" pitchFamily="34" charset="0"/>
            </a:endParaRPr>
          </a:p>
        </p:txBody>
      </p:sp>
      <p:pic>
        <p:nvPicPr>
          <p:cNvPr id="16" name="Picture 15">
            <a:extLst>
              <a:ext uri="{FF2B5EF4-FFF2-40B4-BE49-F238E27FC236}">
                <a16:creationId xmlns:a16="http://schemas.microsoft.com/office/drawing/2014/main" id="{8ABFEB26-FDEA-B540-91DC-A310756456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10564971" y="3861707"/>
            <a:ext cx="582965" cy="63596"/>
          </a:xfrm>
          <a:prstGeom prst="rect">
            <a:avLst/>
          </a:prstGeom>
        </p:spPr>
      </p:pic>
      <p:sp>
        <p:nvSpPr>
          <p:cNvPr id="70" name="TextBox 69">
            <a:extLst>
              <a:ext uri="{FF2B5EF4-FFF2-40B4-BE49-F238E27FC236}">
                <a16:creationId xmlns:a16="http://schemas.microsoft.com/office/drawing/2014/main" id="{AA6FFE77-02B9-C24F-95CE-94A4E80E0EE7}"/>
              </a:ext>
            </a:extLst>
          </p:cNvPr>
          <p:cNvSpPr txBox="1"/>
          <p:nvPr/>
        </p:nvSpPr>
        <p:spPr>
          <a:xfrm>
            <a:off x="10416209" y="3887483"/>
            <a:ext cx="649750" cy="307777"/>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0</a:t>
            </a:r>
            <a:r>
              <a:rPr lang="en-US" sz="1000" b="1" dirty="0">
                <a:solidFill>
                  <a:schemeClr val="bg1"/>
                </a:solidFill>
                <a:latin typeface="Century Gothic"/>
              </a:rPr>
              <a:t>  </a:t>
            </a:r>
            <a:endParaRPr lang="en-US" sz="1000" b="1" dirty="0">
              <a:solidFill>
                <a:schemeClr val="bg1"/>
              </a:solidFill>
              <a:latin typeface="Century Gothic" panose="020B0502020202020204" pitchFamily="34" charset="0"/>
            </a:endParaRPr>
          </a:p>
        </p:txBody>
      </p:sp>
      <p:sp>
        <p:nvSpPr>
          <p:cNvPr id="69" name="TextBox 68">
            <a:extLst>
              <a:ext uri="{FF2B5EF4-FFF2-40B4-BE49-F238E27FC236}">
                <a16:creationId xmlns:a16="http://schemas.microsoft.com/office/drawing/2014/main" id="{3967A178-ADC1-DD43-A120-CBF10C79719F}"/>
              </a:ext>
            </a:extLst>
          </p:cNvPr>
          <p:cNvSpPr txBox="1"/>
          <p:nvPr/>
        </p:nvSpPr>
        <p:spPr>
          <a:xfrm>
            <a:off x="9868183" y="5562107"/>
            <a:ext cx="1717625" cy="307777"/>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Turbidity (FNU)</a:t>
            </a:r>
            <a:endParaRPr lang="en-US" sz="1400" b="1" dirty="0">
              <a:solidFill>
                <a:schemeClr val="bg1"/>
              </a:solidFill>
              <a:latin typeface="Century Gothic" panose="020B0502020202020204" pitchFamily="34" charset="0"/>
            </a:endParaRPr>
          </a:p>
        </p:txBody>
      </p:sp>
      <p:sp>
        <p:nvSpPr>
          <p:cNvPr id="71" name="TextBox 70">
            <a:extLst>
              <a:ext uri="{FF2B5EF4-FFF2-40B4-BE49-F238E27FC236}">
                <a16:creationId xmlns:a16="http://schemas.microsoft.com/office/drawing/2014/main" id="{9DFF6475-051D-A742-9586-5712389F00AC}"/>
              </a:ext>
            </a:extLst>
          </p:cNvPr>
          <p:cNvSpPr txBox="1"/>
          <p:nvPr/>
        </p:nvSpPr>
        <p:spPr>
          <a:xfrm>
            <a:off x="10507312" y="3586995"/>
            <a:ext cx="1226863" cy="307777"/>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SST (C)</a:t>
            </a:r>
            <a:endParaRPr lang="en-US" sz="1400" b="1" dirty="0">
              <a:solidFill>
                <a:schemeClr val="bg1"/>
              </a:solidFill>
              <a:latin typeface="Century Gothic" panose="020B0502020202020204" pitchFamily="34" charset="0"/>
            </a:endParaRPr>
          </a:p>
        </p:txBody>
      </p:sp>
      <p:sp>
        <p:nvSpPr>
          <p:cNvPr id="72" name="TextBox 71">
            <a:extLst>
              <a:ext uri="{FF2B5EF4-FFF2-40B4-BE49-F238E27FC236}">
                <a16:creationId xmlns:a16="http://schemas.microsoft.com/office/drawing/2014/main" id="{3C3CC4FD-56A9-6C4B-8980-3F2620DA0CD3}"/>
              </a:ext>
            </a:extLst>
          </p:cNvPr>
          <p:cNvSpPr txBox="1"/>
          <p:nvPr/>
        </p:nvSpPr>
        <p:spPr>
          <a:xfrm>
            <a:off x="10966242" y="3889005"/>
            <a:ext cx="649750" cy="307777"/>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30</a:t>
            </a:r>
          </a:p>
        </p:txBody>
      </p:sp>
      <p:grpSp>
        <p:nvGrpSpPr>
          <p:cNvPr id="18" name="Group 17">
            <a:extLst>
              <a:ext uri="{FF2B5EF4-FFF2-40B4-BE49-F238E27FC236}">
                <a16:creationId xmlns:a16="http://schemas.microsoft.com/office/drawing/2014/main" id="{F8E6EA99-2B9E-A14E-9AF4-26569C4D0AD6}"/>
              </a:ext>
            </a:extLst>
          </p:cNvPr>
          <p:cNvGrpSpPr/>
          <p:nvPr/>
        </p:nvGrpSpPr>
        <p:grpSpPr>
          <a:xfrm>
            <a:off x="1907698" y="4508547"/>
            <a:ext cx="1862854" cy="493071"/>
            <a:chOff x="632977" y="4893826"/>
            <a:chExt cx="1862854" cy="493071"/>
          </a:xfrm>
        </p:grpSpPr>
        <p:grpSp>
          <p:nvGrpSpPr>
            <p:cNvPr id="78" name="Group 77">
              <a:extLst>
                <a:ext uri="{FF2B5EF4-FFF2-40B4-BE49-F238E27FC236}">
                  <a16:creationId xmlns:a16="http://schemas.microsoft.com/office/drawing/2014/main" id="{3CCEC472-E47B-604A-A0DE-DE4E2CFBC4AA}"/>
                </a:ext>
              </a:extLst>
            </p:cNvPr>
            <p:cNvGrpSpPr/>
            <p:nvPr/>
          </p:nvGrpSpPr>
          <p:grpSpPr>
            <a:xfrm>
              <a:off x="632977" y="5066257"/>
              <a:ext cx="1862854" cy="320640"/>
              <a:chOff x="9775725" y="3110990"/>
              <a:chExt cx="1862854" cy="320640"/>
            </a:xfrm>
          </p:grpSpPr>
          <p:pic>
            <p:nvPicPr>
              <p:cNvPr id="79" name="Picture 78" descr="Background pattern&#10;&#10;Description automatically generated">
                <a:extLst>
                  <a:ext uri="{FF2B5EF4-FFF2-40B4-BE49-F238E27FC236}">
                    <a16:creationId xmlns:a16="http://schemas.microsoft.com/office/drawing/2014/main" id="{D68711EA-BCF6-9E4C-9C19-E2BE476FC76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flipV="1">
                <a:off x="10253978" y="3200953"/>
                <a:ext cx="710663" cy="97019"/>
              </a:xfrm>
              <a:prstGeom prst="rect">
                <a:avLst/>
              </a:prstGeom>
            </p:spPr>
          </p:pic>
          <p:sp>
            <p:nvSpPr>
              <p:cNvPr id="80" name="TextBox 79">
                <a:extLst>
                  <a:ext uri="{FF2B5EF4-FFF2-40B4-BE49-F238E27FC236}">
                    <a16:creationId xmlns:a16="http://schemas.microsoft.com/office/drawing/2014/main" id="{C6994CDE-1D3E-494F-A243-BE38DAC91075}"/>
                  </a:ext>
                </a:extLst>
              </p:cNvPr>
              <p:cNvSpPr txBox="1"/>
              <p:nvPr/>
            </p:nvSpPr>
            <p:spPr>
              <a:xfrm>
                <a:off x="9775725" y="3123853"/>
                <a:ext cx="736995" cy="307777"/>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-0.8</a:t>
                </a:r>
                <a:endParaRPr lang="en-US" sz="1400" b="1" dirty="0">
                  <a:solidFill>
                    <a:schemeClr val="bg1"/>
                  </a:solidFill>
                </a:endParaRPr>
              </a:p>
            </p:txBody>
          </p:sp>
          <p:sp>
            <p:nvSpPr>
              <p:cNvPr id="81" name="TextBox 80">
                <a:extLst>
                  <a:ext uri="{FF2B5EF4-FFF2-40B4-BE49-F238E27FC236}">
                    <a16:creationId xmlns:a16="http://schemas.microsoft.com/office/drawing/2014/main" id="{EE1AAAB5-B700-654A-80B6-147170A2D6A3}"/>
                  </a:ext>
                </a:extLst>
              </p:cNvPr>
              <p:cNvSpPr txBox="1"/>
              <p:nvPr/>
            </p:nvSpPr>
            <p:spPr>
              <a:xfrm>
                <a:off x="10901584" y="3110990"/>
                <a:ext cx="736995" cy="307777"/>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0.8</a:t>
                </a:r>
                <a:endParaRPr lang="en-US" sz="1400" b="1" dirty="0">
                  <a:solidFill>
                    <a:schemeClr val="bg1"/>
                  </a:solidFill>
                </a:endParaRPr>
              </a:p>
            </p:txBody>
          </p:sp>
        </p:grpSp>
        <p:sp>
          <p:nvSpPr>
            <p:cNvPr id="75" name="TextBox 74">
              <a:extLst>
                <a:ext uri="{FF2B5EF4-FFF2-40B4-BE49-F238E27FC236}">
                  <a16:creationId xmlns:a16="http://schemas.microsoft.com/office/drawing/2014/main" id="{43AB129F-64A2-B045-9245-A98B357AB915}"/>
                </a:ext>
              </a:extLst>
            </p:cNvPr>
            <p:cNvSpPr txBox="1"/>
            <p:nvPr/>
          </p:nvSpPr>
          <p:spPr>
            <a:xfrm>
              <a:off x="1041085" y="4893826"/>
              <a:ext cx="736995" cy="307777"/>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NDWI</a:t>
              </a:r>
              <a:endParaRPr lang="en-US" sz="1400" b="1" dirty="0">
                <a:solidFill>
                  <a:schemeClr val="bg1"/>
                </a:solidFill>
              </a:endParaRPr>
            </a:p>
          </p:txBody>
        </p:sp>
      </p:grpSp>
      <p:grpSp>
        <p:nvGrpSpPr>
          <p:cNvPr id="91" name="Group 90">
            <a:extLst>
              <a:ext uri="{FF2B5EF4-FFF2-40B4-BE49-F238E27FC236}">
                <a16:creationId xmlns:a16="http://schemas.microsoft.com/office/drawing/2014/main" id="{9FA66896-6878-8749-BD45-4F449B3A8B08}"/>
              </a:ext>
            </a:extLst>
          </p:cNvPr>
          <p:cNvGrpSpPr/>
          <p:nvPr/>
        </p:nvGrpSpPr>
        <p:grpSpPr>
          <a:xfrm>
            <a:off x="4452032" y="4636132"/>
            <a:ext cx="1247693" cy="649202"/>
            <a:chOff x="3750436" y="5188494"/>
            <a:chExt cx="3829218" cy="689630"/>
          </a:xfrm>
        </p:grpSpPr>
        <p:sp>
          <p:nvSpPr>
            <p:cNvPr id="92" name="TextBox 91">
              <a:extLst>
                <a:ext uri="{FF2B5EF4-FFF2-40B4-BE49-F238E27FC236}">
                  <a16:creationId xmlns:a16="http://schemas.microsoft.com/office/drawing/2014/main" id="{361B0179-E59D-BA41-913B-1F934FA9ABC4}"/>
                </a:ext>
              </a:extLst>
            </p:cNvPr>
            <p:cNvSpPr txBox="1"/>
            <p:nvPr/>
          </p:nvSpPr>
          <p:spPr>
            <a:xfrm>
              <a:off x="5257371" y="5224239"/>
              <a:ext cx="2322283" cy="653885"/>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500 m </a:t>
              </a:r>
            </a:p>
            <a:p>
              <a:endParaRPr lang="en-US" sz="2000" b="1" dirty="0">
                <a:solidFill>
                  <a:schemeClr val="tx1">
                    <a:lumMod val="75000"/>
                    <a:lumOff val="25000"/>
                  </a:schemeClr>
                </a:solidFill>
              </a:endParaRPr>
            </a:p>
          </p:txBody>
        </p:sp>
        <p:sp>
          <p:nvSpPr>
            <p:cNvPr id="93" name="TextBox 92">
              <a:extLst>
                <a:ext uri="{FF2B5EF4-FFF2-40B4-BE49-F238E27FC236}">
                  <a16:creationId xmlns:a16="http://schemas.microsoft.com/office/drawing/2014/main" id="{8D7494F2-0C96-F340-867E-5A503DE71698}"/>
                </a:ext>
              </a:extLst>
            </p:cNvPr>
            <p:cNvSpPr txBox="1"/>
            <p:nvPr/>
          </p:nvSpPr>
          <p:spPr>
            <a:xfrm>
              <a:off x="3750436" y="5218260"/>
              <a:ext cx="1901027" cy="326943"/>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0  </a:t>
              </a:r>
              <a:endParaRPr lang="en-US" sz="1400" b="1" dirty="0">
                <a:solidFill>
                  <a:schemeClr val="bg1"/>
                </a:solidFill>
                <a:latin typeface="Century Gothic" panose="020B0502020202020204" pitchFamily="34" charset="0"/>
              </a:endParaRPr>
            </a:p>
          </p:txBody>
        </p:sp>
        <p:grpSp>
          <p:nvGrpSpPr>
            <p:cNvPr id="94" name="Group 93">
              <a:extLst>
                <a:ext uri="{FF2B5EF4-FFF2-40B4-BE49-F238E27FC236}">
                  <a16:creationId xmlns:a16="http://schemas.microsoft.com/office/drawing/2014/main" id="{A41452EE-A2BD-DD42-9C52-4B58494E153D}"/>
                </a:ext>
              </a:extLst>
            </p:cNvPr>
            <p:cNvGrpSpPr/>
            <p:nvPr/>
          </p:nvGrpSpPr>
          <p:grpSpPr>
            <a:xfrm>
              <a:off x="4416915" y="5188494"/>
              <a:ext cx="1136150" cy="61912"/>
              <a:chOff x="376004" y="5260814"/>
              <a:chExt cx="1282700" cy="61912"/>
            </a:xfrm>
          </p:grpSpPr>
          <p:cxnSp>
            <p:nvCxnSpPr>
              <p:cNvPr id="95" name="Straight Connector 94">
                <a:extLst>
                  <a:ext uri="{FF2B5EF4-FFF2-40B4-BE49-F238E27FC236}">
                    <a16:creationId xmlns:a16="http://schemas.microsoft.com/office/drawing/2014/main" id="{F8B0619C-0E02-7840-B8CA-EB79B85188FC}"/>
                  </a:ext>
                </a:extLst>
              </p:cNvPr>
              <p:cNvCxnSpPr>
                <a:cxnSpLocks/>
              </p:cNvCxnSpPr>
              <p:nvPr/>
            </p:nvCxnSpPr>
            <p:spPr>
              <a:xfrm>
                <a:off x="37600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5827877-BBA1-3445-B194-683D4BA73360}"/>
                  </a:ext>
                </a:extLst>
              </p:cNvPr>
              <p:cNvCxnSpPr>
                <a:cxnSpLocks/>
              </p:cNvCxnSpPr>
              <p:nvPr/>
            </p:nvCxnSpPr>
            <p:spPr>
              <a:xfrm>
                <a:off x="101735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7749FC9-247C-3A45-BAA6-6692DCCCACE1}"/>
                  </a:ext>
                </a:extLst>
              </p:cNvPr>
              <p:cNvCxnSpPr>
                <a:cxnSpLocks/>
              </p:cNvCxnSpPr>
              <p:nvPr/>
            </p:nvCxnSpPr>
            <p:spPr>
              <a:xfrm>
                <a:off x="1017354" y="5260814"/>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BF19B73-923D-D44E-B4E0-4D3F9A71BF1E}"/>
                  </a:ext>
                </a:extLst>
              </p:cNvPr>
              <p:cNvCxnSpPr>
                <a:cxnSpLocks/>
              </p:cNvCxnSpPr>
              <p:nvPr/>
            </p:nvCxnSpPr>
            <p:spPr>
              <a:xfrm>
                <a:off x="1653382"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3B0E38C-4986-3B41-8212-FEB9F13E575A}"/>
                  </a:ext>
                </a:extLst>
              </p:cNvPr>
              <p:cNvCxnSpPr>
                <a:cxnSpLocks/>
              </p:cNvCxnSpPr>
              <p:nvPr/>
            </p:nvCxnSpPr>
            <p:spPr>
              <a:xfrm>
                <a:off x="376004"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00" name="Rectangle 99">
            <a:extLst>
              <a:ext uri="{FF2B5EF4-FFF2-40B4-BE49-F238E27FC236}">
                <a16:creationId xmlns:a16="http://schemas.microsoft.com/office/drawing/2014/main" id="{E35DEE19-9982-BB4B-B491-FF0D2EE80901}"/>
              </a:ext>
            </a:extLst>
          </p:cNvPr>
          <p:cNvSpPr/>
          <p:nvPr/>
        </p:nvSpPr>
        <p:spPr>
          <a:xfrm>
            <a:off x="6117184" y="4573353"/>
            <a:ext cx="247385" cy="118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1" name="TextBox 100">
            <a:extLst>
              <a:ext uri="{FF2B5EF4-FFF2-40B4-BE49-F238E27FC236}">
                <a16:creationId xmlns:a16="http://schemas.microsoft.com/office/drawing/2014/main" id="{7DF249C2-856A-1043-9C13-ADD778C8B396}"/>
              </a:ext>
            </a:extLst>
          </p:cNvPr>
          <p:cNvSpPr txBox="1"/>
          <p:nvPr/>
        </p:nvSpPr>
        <p:spPr>
          <a:xfrm>
            <a:off x="6295287" y="4669151"/>
            <a:ext cx="1107996" cy="307777"/>
          </a:xfrm>
          <a:prstGeom prst="rect">
            <a:avLst/>
          </a:prstGeom>
          <a:noFill/>
        </p:spPr>
        <p:txBody>
          <a:bodyPr wrap="none" lIns="91440" tIns="45720" rIns="91440" bIns="45720" rtlCol="0" anchor="t">
            <a:spAutoFit/>
          </a:bodyPr>
          <a:lstStyle/>
          <a:p>
            <a:r>
              <a:rPr lang="en-US" sz="1400" dirty="0">
                <a:solidFill>
                  <a:schemeClr val="bg1"/>
                </a:solidFill>
                <a:latin typeface="Century Gothic" panose="020B0502020202020204" pitchFamily="34" charset="0"/>
                <a:cs typeface="Calibri"/>
              </a:rPr>
              <a:t>Non-water</a:t>
            </a:r>
            <a:endParaRPr lang="en-US" sz="1400" dirty="0">
              <a:solidFill>
                <a:schemeClr val="bg1"/>
              </a:solidFill>
              <a:latin typeface="Century Gothic" panose="020B0502020202020204" pitchFamily="34" charset="0"/>
            </a:endParaRPr>
          </a:p>
        </p:txBody>
      </p:sp>
      <p:sp>
        <p:nvSpPr>
          <p:cNvPr id="102" name="TextBox 101">
            <a:extLst>
              <a:ext uri="{FF2B5EF4-FFF2-40B4-BE49-F238E27FC236}">
                <a16:creationId xmlns:a16="http://schemas.microsoft.com/office/drawing/2014/main" id="{CBADFC43-39FB-024A-9DBE-4ED1E14E19BC}"/>
              </a:ext>
            </a:extLst>
          </p:cNvPr>
          <p:cNvSpPr txBox="1"/>
          <p:nvPr/>
        </p:nvSpPr>
        <p:spPr>
          <a:xfrm>
            <a:off x="6328277" y="4478874"/>
            <a:ext cx="713657" cy="307777"/>
          </a:xfrm>
          <a:prstGeom prst="rect">
            <a:avLst/>
          </a:prstGeom>
          <a:noFill/>
        </p:spPr>
        <p:txBody>
          <a:bodyPr wrap="none" lIns="91440" tIns="45720" rIns="91440" bIns="45720" rtlCol="0" anchor="t">
            <a:spAutoFit/>
          </a:bodyPr>
          <a:lstStyle/>
          <a:p>
            <a:r>
              <a:rPr lang="en-US" sz="1400" dirty="0">
                <a:solidFill>
                  <a:schemeClr val="bg1"/>
                </a:solidFill>
                <a:latin typeface="Century Gothic" panose="020B0502020202020204" pitchFamily="34" charset="0"/>
                <a:cs typeface="Calibri"/>
              </a:rPr>
              <a:t>Water</a:t>
            </a:r>
            <a:endParaRPr lang="en-US" sz="1400" dirty="0">
              <a:solidFill>
                <a:schemeClr val="bg1"/>
              </a:solidFill>
              <a:latin typeface="Century Gothic" panose="020B0502020202020204" pitchFamily="34" charset="0"/>
            </a:endParaRPr>
          </a:p>
        </p:txBody>
      </p:sp>
      <p:sp>
        <p:nvSpPr>
          <p:cNvPr id="104" name="Rectangle 103">
            <a:extLst>
              <a:ext uri="{FF2B5EF4-FFF2-40B4-BE49-F238E27FC236}">
                <a16:creationId xmlns:a16="http://schemas.microsoft.com/office/drawing/2014/main" id="{8C6453AA-AC71-A64A-949B-8F032D155B26}"/>
              </a:ext>
            </a:extLst>
          </p:cNvPr>
          <p:cNvSpPr/>
          <p:nvPr/>
        </p:nvSpPr>
        <p:spPr>
          <a:xfrm>
            <a:off x="6107924" y="4767398"/>
            <a:ext cx="247385" cy="11882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5" name="Group 104">
            <a:extLst>
              <a:ext uri="{FF2B5EF4-FFF2-40B4-BE49-F238E27FC236}">
                <a16:creationId xmlns:a16="http://schemas.microsoft.com/office/drawing/2014/main" id="{97C10DDE-8AB6-E046-8FC3-ABE82D80227B}"/>
              </a:ext>
            </a:extLst>
          </p:cNvPr>
          <p:cNvGrpSpPr/>
          <p:nvPr/>
        </p:nvGrpSpPr>
        <p:grpSpPr>
          <a:xfrm>
            <a:off x="8663893" y="5736393"/>
            <a:ext cx="1350619" cy="461665"/>
            <a:chOff x="3313762" y="5188494"/>
            <a:chExt cx="6461383" cy="899983"/>
          </a:xfrm>
        </p:grpSpPr>
        <p:sp>
          <p:nvSpPr>
            <p:cNvPr id="106" name="TextBox 105">
              <a:extLst>
                <a:ext uri="{FF2B5EF4-FFF2-40B4-BE49-F238E27FC236}">
                  <a16:creationId xmlns:a16="http://schemas.microsoft.com/office/drawing/2014/main" id="{DEF0C2C4-1D00-AD4A-A622-1A55C0A0B11E}"/>
                </a:ext>
              </a:extLst>
            </p:cNvPr>
            <p:cNvSpPr txBox="1"/>
            <p:nvPr/>
          </p:nvSpPr>
          <p:spPr>
            <a:xfrm>
              <a:off x="5059234" y="5188494"/>
              <a:ext cx="4715911" cy="899983"/>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1.0 km</a:t>
              </a:r>
            </a:p>
            <a:p>
              <a:endParaRPr lang="en-US" sz="1000" b="1" dirty="0">
                <a:solidFill>
                  <a:schemeClr val="tx1">
                    <a:lumMod val="75000"/>
                    <a:lumOff val="25000"/>
                  </a:schemeClr>
                </a:solidFill>
              </a:endParaRPr>
            </a:p>
          </p:txBody>
        </p:sp>
        <p:sp>
          <p:nvSpPr>
            <p:cNvPr id="107" name="TextBox 106">
              <a:extLst>
                <a:ext uri="{FF2B5EF4-FFF2-40B4-BE49-F238E27FC236}">
                  <a16:creationId xmlns:a16="http://schemas.microsoft.com/office/drawing/2014/main" id="{EC61B027-AA67-6F46-8EA3-874386057FCB}"/>
                </a:ext>
              </a:extLst>
            </p:cNvPr>
            <p:cNvSpPr txBox="1"/>
            <p:nvPr/>
          </p:nvSpPr>
          <p:spPr>
            <a:xfrm>
              <a:off x="3313762" y="5213339"/>
              <a:ext cx="3108410" cy="599989"/>
            </a:xfrm>
            <a:prstGeom prst="rect">
              <a:avLst/>
            </a:prstGeom>
            <a:noFill/>
          </p:spPr>
          <p:txBody>
            <a:bodyPr wrap="square" lIns="91440" tIns="45720" rIns="91440" bIns="45720" rtlCol="0" anchor="t">
              <a:spAutoFit/>
            </a:bodyPr>
            <a:lstStyle/>
            <a:p>
              <a:r>
                <a:rPr lang="en-US" sz="1400" b="1" dirty="0">
                  <a:solidFill>
                    <a:schemeClr val="bg1"/>
                  </a:solidFill>
                  <a:latin typeface="Century Gothic"/>
                </a:rPr>
                <a:t>0  </a:t>
              </a:r>
              <a:endParaRPr lang="en-US" sz="1400" b="1" dirty="0">
                <a:solidFill>
                  <a:schemeClr val="bg1"/>
                </a:solidFill>
                <a:latin typeface="Century Gothic" panose="020B0502020202020204" pitchFamily="34" charset="0"/>
              </a:endParaRPr>
            </a:p>
          </p:txBody>
        </p:sp>
        <p:grpSp>
          <p:nvGrpSpPr>
            <p:cNvPr id="108" name="Group 107">
              <a:extLst>
                <a:ext uri="{FF2B5EF4-FFF2-40B4-BE49-F238E27FC236}">
                  <a16:creationId xmlns:a16="http://schemas.microsoft.com/office/drawing/2014/main" id="{738A6B25-FE64-F546-BC51-EAF4C2C80372}"/>
                </a:ext>
              </a:extLst>
            </p:cNvPr>
            <p:cNvGrpSpPr/>
            <p:nvPr/>
          </p:nvGrpSpPr>
          <p:grpSpPr>
            <a:xfrm>
              <a:off x="4416915" y="5188494"/>
              <a:ext cx="1136150" cy="61912"/>
              <a:chOff x="376004" y="5260814"/>
              <a:chExt cx="1282700" cy="61912"/>
            </a:xfrm>
          </p:grpSpPr>
          <p:cxnSp>
            <p:nvCxnSpPr>
              <p:cNvPr id="109" name="Straight Connector 108">
                <a:extLst>
                  <a:ext uri="{FF2B5EF4-FFF2-40B4-BE49-F238E27FC236}">
                    <a16:creationId xmlns:a16="http://schemas.microsoft.com/office/drawing/2014/main" id="{6C40794A-E550-5341-B14D-8F7924293AC6}"/>
                  </a:ext>
                </a:extLst>
              </p:cNvPr>
              <p:cNvCxnSpPr>
                <a:cxnSpLocks/>
              </p:cNvCxnSpPr>
              <p:nvPr/>
            </p:nvCxnSpPr>
            <p:spPr>
              <a:xfrm>
                <a:off x="37600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1FD3DFEB-F1F8-EE42-A84E-DB0D8D266A2A}"/>
                  </a:ext>
                </a:extLst>
              </p:cNvPr>
              <p:cNvCxnSpPr>
                <a:cxnSpLocks/>
              </p:cNvCxnSpPr>
              <p:nvPr/>
            </p:nvCxnSpPr>
            <p:spPr>
              <a:xfrm>
                <a:off x="101735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359F512-B3B7-3B44-BE51-3729055B867F}"/>
                  </a:ext>
                </a:extLst>
              </p:cNvPr>
              <p:cNvCxnSpPr>
                <a:cxnSpLocks/>
              </p:cNvCxnSpPr>
              <p:nvPr/>
            </p:nvCxnSpPr>
            <p:spPr>
              <a:xfrm>
                <a:off x="1017354" y="5260814"/>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6B45071-B857-0446-B500-B9F5F023712B}"/>
                  </a:ext>
                </a:extLst>
              </p:cNvPr>
              <p:cNvCxnSpPr>
                <a:cxnSpLocks/>
              </p:cNvCxnSpPr>
              <p:nvPr/>
            </p:nvCxnSpPr>
            <p:spPr>
              <a:xfrm>
                <a:off x="1653382"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BE65B55-309A-294F-A08B-C00181104728}"/>
                  </a:ext>
                </a:extLst>
              </p:cNvPr>
              <p:cNvCxnSpPr>
                <a:cxnSpLocks/>
              </p:cNvCxnSpPr>
              <p:nvPr/>
            </p:nvCxnSpPr>
            <p:spPr>
              <a:xfrm>
                <a:off x="376004"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679776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495300" y="705890"/>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What is a Breach? </a:t>
            </a:r>
          </a:p>
        </p:txBody>
      </p:sp>
      <p:sp>
        <p:nvSpPr>
          <p:cNvPr id="2" name="Text Placeholder 1">
            <a:extLst>
              <a:ext uri="{FF2B5EF4-FFF2-40B4-BE49-F238E27FC236}">
                <a16:creationId xmlns:a16="http://schemas.microsoft.com/office/drawing/2014/main" id="{B8DEAEE7-A5C5-470E-841A-DA57846D06BB}"/>
              </a:ext>
            </a:extLst>
          </p:cNvPr>
          <p:cNvSpPr txBox="1">
            <a:spLocks/>
          </p:cNvSpPr>
          <p:nvPr/>
        </p:nvSpPr>
        <p:spPr>
          <a:xfrm>
            <a:off x="495300" y="1788757"/>
            <a:ext cx="6313874" cy="328048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4AEB2"/>
              </a:buClr>
              <a:buFont typeface="Arial" panose="020B0604020202020204" pitchFamily="34" charset="0"/>
              <a:buChar char="•"/>
              <a:defRPr/>
            </a:pPr>
            <a:endParaRPr lang="en-US" sz="2400" dirty="0">
              <a:latin typeface="Century Gothic"/>
            </a:endParaRPr>
          </a:p>
          <a:p>
            <a:pPr marL="342900" indent="-342900">
              <a:lnSpc>
                <a:spcPct val="100000"/>
              </a:lnSpc>
              <a:spcBef>
                <a:spcPts val="0"/>
              </a:spcBef>
              <a:spcAft>
                <a:spcPts val="600"/>
              </a:spcAft>
              <a:buClr>
                <a:srgbClr val="54AEB2"/>
              </a:buClr>
              <a:buFont typeface="Arial" panose="020B0604020202020204" pitchFamily="34" charset="0"/>
              <a:buChar char="•"/>
              <a:defRPr/>
            </a:pPr>
            <a:endParaRPr lang="en-US" sz="2400" dirty="0"/>
          </a:p>
          <a:p>
            <a:pPr marL="342900" indent="-342900">
              <a:lnSpc>
                <a:spcPct val="100000"/>
              </a:lnSpc>
              <a:spcBef>
                <a:spcPts val="0"/>
              </a:spcBef>
              <a:spcAft>
                <a:spcPts val="600"/>
              </a:spcAft>
              <a:buClr>
                <a:srgbClr val="54AEB2"/>
              </a:buClr>
              <a:buFont typeface="Arial" panose="020B0604020202020204" pitchFamily="34" charset="0"/>
              <a:buChar char="•"/>
              <a:defRPr/>
            </a:pPr>
            <a:endParaRPr lang="en-US" sz="2000" b="0" i="0" u="none" strike="noStrike" kern="1200" cap="none" spc="0" normalizeH="0" baseline="0" noProof="0" dirty="0">
              <a:ln>
                <a:noFill/>
              </a:ln>
              <a:effectLst/>
              <a:uLnTx/>
              <a:uFillTx/>
              <a:latin typeface="Century Gothic" panose="020B0502020202020204" pitchFamily="34" charset="0"/>
            </a:endParaRPr>
          </a:p>
          <a:p>
            <a:pPr marL="0" marR="0" lvl="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effectLst/>
              <a:uLnTx/>
              <a:uFillTx/>
              <a:latin typeface="Century Gothic" panose="020B0502020202020204" pitchFamily="34" charset="0"/>
              <a:ea typeface="+mn-ea"/>
              <a:cs typeface="+mn-cs"/>
            </a:endParaRPr>
          </a:p>
          <a:p>
            <a:pPr>
              <a:lnSpc>
                <a:spcPct val="100000"/>
              </a:lnSpc>
              <a:spcBef>
                <a:spcPts val="0"/>
              </a:spcBef>
              <a:spcAft>
                <a:spcPts val="600"/>
              </a:spcAft>
              <a:defRPr/>
            </a:pPr>
            <a:endParaRPr lang="en-US" dirty="0"/>
          </a:p>
        </p:txBody>
      </p:sp>
      <p:pic>
        <p:nvPicPr>
          <p:cNvPr id="1026" name="Picture 2">
            <a:extLst>
              <a:ext uri="{FF2B5EF4-FFF2-40B4-BE49-F238E27FC236}">
                <a16:creationId xmlns:a16="http://schemas.microsoft.com/office/drawing/2014/main" id="{817C00AF-257A-644B-A4A1-FCEDFD57BC5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52708" y="1391525"/>
            <a:ext cx="10150020" cy="44989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8E4DE29-54FB-FC4E-A936-58C2A324D686}"/>
              </a:ext>
            </a:extLst>
          </p:cNvPr>
          <p:cNvSpPr txBox="1"/>
          <p:nvPr/>
        </p:nvSpPr>
        <p:spPr>
          <a:xfrm>
            <a:off x="6809174" y="5902910"/>
            <a:ext cx="4400827" cy="246221"/>
          </a:xfrm>
          <a:prstGeom prst="rect">
            <a:avLst/>
          </a:prstGeom>
          <a:noFill/>
        </p:spPr>
        <p:txBody>
          <a:bodyPr wrap="square" lIns="91440" tIns="45720" rIns="91440" bIns="45720" rtlCol="0" anchor="t">
            <a:spAutoFit/>
          </a:bodyPr>
          <a:lstStyle/>
          <a:p>
            <a:pPr algn="r"/>
            <a:r>
              <a:rPr lang="en-US" sz="1000" dirty="0">
                <a:solidFill>
                  <a:schemeClr val="tx1">
                    <a:lumMod val="75000"/>
                    <a:lumOff val="25000"/>
                  </a:schemeClr>
                </a:solidFill>
                <a:latin typeface="Century Gothic"/>
              </a:rPr>
              <a:t>Gualala Estuary. Image Credit: ianmacd</a:t>
            </a:r>
          </a:p>
        </p:txBody>
      </p:sp>
      <p:sp>
        <p:nvSpPr>
          <p:cNvPr id="7" name="TextBox 6">
            <a:extLst>
              <a:ext uri="{FF2B5EF4-FFF2-40B4-BE49-F238E27FC236}">
                <a16:creationId xmlns:a16="http://schemas.microsoft.com/office/drawing/2014/main" id="{B9888CC2-61BB-7741-9CB5-1A4308B844BD}"/>
              </a:ext>
            </a:extLst>
          </p:cNvPr>
          <p:cNvSpPr txBox="1"/>
          <p:nvPr/>
        </p:nvSpPr>
        <p:spPr>
          <a:xfrm>
            <a:off x="1318078" y="4745633"/>
            <a:ext cx="1603565" cy="477054"/>
          </a:xfrm>
          <a:prstGeom prst="rect">
            <a:avLst/>
          </a:prstGeom>
          <a:noFill/>
        </p:spPr>
        <p:txBody>
          <a:bodyPr wrap="square" rtlCol="0">
            <a:spAutoFit/>
          </a:bodyPr>
          <a:lstStyle/>
          <a:p>
            <a:pPr algn="ctr"/>
            <a:r>
              <a:rPr lang="en-US" sz="2500" b="1" dirty="0">
                <a:solidFill>
                  <a:schemeClr val="bg1"/>
                </a:solidFill>
                <a:latin typeface="Century Gothic" panose="020B0502020202020204" pitchFamily="34" charset="0"/>
              </a:rPr>
              <a:t>Ocean</a:t>
            </a:r>
          </a:p>
        </p:txBody>
      </p:sp>
      <p:sp>
        <p:nvSpPr>
          <p:cNvPr id="8" name="TextBox 7">
            <a:extLst>
              <a:ext uri="{FF2B5EF4-FFF2-40B4-BE49-F238E27FC236}">
                <a16:creationId xmlns:a16="http://schemas.microsoft.com/office/drawing/2014/main" id="{60B8FEB7-07ED-3E46-A001-AE1E5C6C1367}"/>
              </a:ext>
            </a:extLst>
          </p:cNvPr>
          <p:cNvSpPr txBox="1"/>
          <p:nvPr/>
        </p:nvSpPr>
        <p:spPr>
          <a:xfrm>
            <a:off x="9270357" y="4745633"/>
            <a:ext cx="1603565" cy="477054"/>
          </a:xfrm>
          <a:prstGeom prst="rect">
            <a:avLst/>
          </a:prstGeom>
          <a:noFill/>
        </p:spPr>
        <p:txBody>
          <a:bodyPr wrap="square" rtlCol="0">
            <a:spAutoFit/>
          </a:bodyPr>
          <a:lstStyle/>
          <a:p>
            <a:pPr algn="ctr"/>
            <a:r>
              <a:rPr lang="en-US" sz="2500" b="1" dirty="0">
                <a:solidFill>
                  <a:schemeClr val="bg1"/>
                </a:solidFill>
                <a:latin typeface="Century Gothic" panose="020B0502020202020204" pitchFamily="34" charset="0"/>
              </a:rPr>
              <a:t>Estuary</a:t>
            </a:r>
          </a:p>
        </p:txBody>
      </p:sp>
      <p:sp>
        <p:nvSpPr>
          <p:cNvPr id="9" name="TextBox 8">
            <a:extLst>
              <a:ext uri="{FF2B5EF4-FFF2-40B4-BE49-F238E27FC236}">
                <a16:creationId xmlns:a16="http://schemas.microsoft.com/office/drawing/2014/main" id="{F8945B5F-E3CD-9B42-A325-7934F4E52E83}"/>
              </a:ext>
            </a:extLst>
          </p:cNvPr>
          <p:cNvSpPr txBox="1"/>
          <p:nvPr/>
        </p:nvSpPr>
        <p:spPr>
          <a:xfrm>
            <a:off x="5716626" y="4745633"/>
            <a:ext cx="2501838" cy="477054"/>
          </a:xfrm>
          <a:prstGeom prst="rect">
            <a:avLst/>
          </a:prstGeom>
          <a:noFill/>
        </p:spPr>
        <p:txBody>
          <a:bodyPr wrap="square" rtlCol="0">
            <a:spAutoFit/>
          </a:bodyPr>
          <a:lstStyle/>
          <a:p>
            <a:pPr algn="ctr"/>
            <a:r>
              <a:rPr lang="en-US" sz="2500" b="1" dirty="0">
                <a:solidFill>
                  <a:schemeClr val="bg1"/>
                </a:solidFill>
                <a:latin typeface="Century Gothic" panose="020B0502020202020204" pitchFamily="34" charset="0"/>
              </a:rPr>
              <a:t>Estuary Mouth</a:t>
            </a:r>
          </a:p>
        </p:txBody>
      </p:sp>
      <p:sp>
        <p:nvSpPr>
          <p:cNvPr id="10" name="Down Arrow 9">
            <a:extLst>
              <a:ext uri="{FF2B5EF4-FFF2-40B4-BE49-F238E27FC236}">
                <a16:creationId xmlns:a16="http://schemas.microsoft.com/office/drawing/2014/main" id="{EB68474A-581E-BF49-A6C1-726D67C0F3B9}"/>
              </a:ext>
            </a:extLst>
          </p:cNvPr>
          <p:cNvSpPr/>
          <p:nvPr/>
        </p:nvSpPr>
        <p:spPr>
          <a:xfrm rot="10800000">
            <a:off x="2000249" y="4290450"/>
            <a:ext cx="257176" cy="47705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own Arrow 10">
            <a:extLst>
              <a:ext uri="{FF2B5EF4-FFF2-40B4-BE49-F238E27FC236}">
                <a16:creationId xmlns:a16="http://schemas.microsoft.com/office/drawing/2014/main" id="{41054B84-8400-7849-9E30-609C987FE9A8}"/>
              </a:ext>
            </a:extLst>
          </p:cNvPr>
          <p:cNvSpPr/>
          <p:nvPr/>
        </p:nvSpPr>
        <p:spPr>
          <a:xfrm rot="10800000">
            <a:off x="6828524" y="4290788"/>
            <a:ext cx="257176" cy="47705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own Arrow 11">
            <a:extLst>
              <a:ext uri="{FF2B5EF4-FFF2-40B4-BE49-F238E27FC236}">
                <a16:creationId xmlns:a16="http://schemas.microsoft.com/office/drawing/2014/main" id="{51BAB10E-9934-C848-AFBC-3FF653EDFD25}"/>
              </a:ext>
            </a:extLst>
          </p:cNvPr>
          <p:cNvSpPr/>
          <p:nvPr/>
        </p:nvSpPr>
        <p:spPr>
          <a:xfrm rot="13042830">
            <a:off x="10310153" y="4290449"/>
            <a:ext cx="257176" cy="47705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19090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495300" y="705890"/>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Community Concerns</a:t>
            </a:r>
          </a:p>
        </p:txBody>
      </p:sp>
      <p:sp>
        <p:nvSpPr>
          <p:cNvPr id="2" name="Text Placeholder 1">
            <a:extLst>
              <a:ext uri="{FF2B5EF4-FFF2-40B4-BE49-F238E27FC236}">
                <a16:creationId xmlns:a16="http://schemas.microsoft.com/office/drawing/2014/main" id="{B8DEAEE7-A5C5-470E-841A-DA57846D06BB}"/>
              </a:ext>
            </a:extLst>
          </p:cNvPr>
          <p:cNvSpPr txBox="1">
            <a:spLocks/>
          </p:cNvSpPr>
          <p:nvPr/>
        </p:nvSpPr>
        <p:spPr>
          <a:xfrm>
            <a:off x="495300" y="1788756"/>
            <a:ext cx="6313874" cy="372783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4AEB2"/>
              </a:buClr>
              <a:buFont typeface="Arial" panose="020B0604020202020204" pitchFamily="34" charset="0"/>
              <a:buChar char="•"/>
              <a:defRPr/>
            </a:pPr>
            <a:r>
              <a:rPr lang="en-US" sz="2400" dirty="0">
                <a:latin typeface="Century Gothic"/>
              </a:rPr>
              <a:t>Estuaries in California serve as essential habitat for endangered species such as salmon and sea otter </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sz="2400" dirty="0">
                <a:latin typeface="Century Gothic"/>
              </a:rPr>
              <a:t>Breaching events result in changes to levels of salinity, inundation extent, and water quality metrics</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sz="2400" dirty="0">
                <a:latin typeface="Century Gothic"/>
              </a:rPr>
              <a:t>These factors affect health and productivity for estuarine and coastal ecosystems</a:t>
            </a:r>
            <a:endParaRPr kumimoji="0" lang="en-US"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effectLst/>
              <a:uLnTx/>
              <a:uFillTx/>
              <a:latin typeface="Century Gothic" panose="020B0502020202020204" pitchFamily="34" charset="0"/>
              <a:ea typeface="+mn-ea"/>
              <a:cs typeface="+mn-cs"/>
            </a:endParaRPr>
          </a:p>
          <a:p>
            <a:pPr>
              <a:lnSpc>
                <a:spcPct val="100000"/>
              </a:lnSpc>
              <a:spcBef>
                <a:spcPts val="0"/>
              </a:spcBef>
              <a:spcAft>
                <a:spcPts val="600"/>
              </a:spcAft>
              <a:defRPr/>
            </a:pPr>
            <a:endParaRPr lang="en-US" dirty="0"/>
          </a:p>
        </p:txBody>
      </p:sp>
      <p:pic>
        <p:nvPicPr>
          <p:cNvPr id="5" name="Picture 4" descr="A picture containing water, outdoor, mammal, brown&#10;&#10;Description automatically generated">
            <a:extLst>
              <a:ext uri="{FF2B5EF4-FFF2-40B4-BE49-F238E27FC236}">
                <a16:creationId xmlns:a16="http://schemas.microsoft.com/office/drawing/2014/main" id="{02789D14-B758-409B-BE7B-15D8F2032B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3814" y="1629508"/>
            <a:ext cx="3965232" cy="3625478"/>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FDB814D3-2FB8-4ADB-83AB-5B0C41A51DA7}"/>
              </a:ext>
            </a:extLst>
          </p:cNvPr>
          <p:cNvSpPr txBox="1"/>
          <p:nvPr/>
        </p:nvSpPr>
        <p:spPr>
          <a:xfrm>
            <a:off x="8736971" y="5254986"/>
            <a:ext cx="2852075" cy="246221"/>
          </a:xfrm>
          <a:prstGeom prst="rect">
            <a:avLst/>
          </a:prstGeom>
          <a:noFill/>
        </p:spPr>
        <p:txBody>
          <a:bodyPr wrap="square" lIns="91440" tIns="45720" rIns="91440" bIns="45720" rtlCol="0" anchor="t">
            <a:spAutoFit/>
          </a:bodyPr>
          <a:lstStyle/>
          <a:p>
            <a:pPr algn="r"/>
            <a:r>
              <a:rPr lang="en-US" sz="1000" dirty="0">
                <a:solidFill>
                  <a:schemeClr val="tx1">
                    <a:lumMod val="75000"/>
                    <a:lumOff val="25000"/>
                  </a:schemeClr>
                </a:solidFill>
                <a:latin typeface="Century Gothic"/>
              </a:rPr>
              <a:t>Image Credit: Marshal Hedin</a:t>
            </a:r>
          </a:p>
        </p:txBody>
      </p:sp>
    </p:spTree>
    <p:extLst>
      <p:ext uri="{BB962C8B-B14F-4D97-AF65-F5344CB8AC3E}">
        <p14:creationId xmlns:p14="http://schemas.microsoft.com/office/powerpoint/2010/main" val="1819846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310E18BB-9665-479D-A1EF-17D3BE97AB48}"/>
              </a:ext>
            </a:extLst>
          </p:cNvPr>
          <p:cNvSpPr txBox="1">
            <a:spLocks/>
          </p:cNvSpPr>
          <p:nvPr/>
        </p:nvSpPr>
        <p:spPr>
          <a:xfrm>
            <a:off x="5157656" y="1575718"/>
            <a:ext cx="6424116" cy="346966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4AEB2"/>
              </a:buClr>
              <a:buFont typeface="Arial" panose="020B0604020202020204" pitchFamily="34" charset="0"/>
              <a:buChar char="•"/>
              <a:defRPr/>
            </a:pPr>
            <a:r>
              <a:rPr lang="en-US" sz="2400" b="1" dirty="0">
                <a:latin typeface="Century Gothic"/>
              </a:rPr>
              <a:t>End User</a:t>
            </a:r>
          </a:p>
          <a:p>
            <a:pPr marL="1028700" lvl="1" indent="-342900">
              <a:lnSpc>
                <a:spcPct val="100000"/>
              </a:lnSpc>
              <a:spcBef>
                <a:spcPts val="0"/>
              </a:spcBef>
              <a:spcAft>
                <a:spcPts val="600"/>
              </a:spcAft>
              <a:buClr>
                <a:srgbClr val="54AEB2"/>
              </a:buClr>
              <a:defRPr/>
            </a:pPr>
            <a:r>
              <a:rPr lang="en-US" dirty="0">
                <a:solidFill>
                  <a:schemeClr val="tx1">
                    <a:lumMod val="75000"/>
                    <a:lumOff val="25000"/>
                  </a:schemeClr>
                </a:solidFill>
                <a:latin typeface="Century Gothic"/>
              </a:rPr>
              <a:t>Ocean Protection Council</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sz="2400" b="1" i="0" u="none" strike="noStrike" kern="1200" cap="none" spc="0" normalizeH="0" baseline="0" noProof="0" dirty="0">
                <a:ln>
                  <a:noFill/>
                </a:ln>
                <a:effectLst/>
                <a:uLnTx/>
                <a:uFillTx/>
                <a:latin typeface="Century Gothic"/>
              </a:rPr>
              <a:t>Collaborators</a:t>
            </a:r>
            <a:r>
              <a:rPr lang="en-US" sz="2400" b="1" i="0" u="none" strike="noStrike" kern="1200" cap="none" spc="0" normalizeH="0" baseline="0" noProof="0" dirty="0">
                <a:ln>
                  <a:noFill/>
                </a:ln>
                <a:solidFill>
                  <a:schemeClr val="tx1">
                    <a:lumMod val="75000"/>
                    <a:lumOff val="25000"/>
                  </a:schemeClr>
                </a:solidFill>
                <a:effectLst/>
                <a:uLnTx/>
                <a:uFillTx/>
                <a:latin typeface="Century Gothic"/>
              </a:rPr>
              <a:t> </a:t>
            </a:r>
            <a:endParaRPr lang="en-US" sz="2400" b="1" i="0" u="none" strike="noStrike" kern="1200" cap="none" spc="0" normalizeH="0" baseline="0" noProof="0" dirty="0">
              <a:ln>
                <a:noFill/>
              </a:ln>
              <a:effectLst/>
              <a:uLnTx/>
              <a:uFillTx/>
              <a:latin typeface="Century Gothic"/>
            </a:endParaRPr>
          </a:p>
          <a:p>
            <a:pPr marL="1028700" lvl="1" indent="-342900">
              <a:lnSpc>
                <a:spcPct val="100000"/>
              </a:lnSpc>
              <a:spcBef>
                <a:spcPts val="0"/>
              </a:spcBef>
              <a:spcAft>
                <a:spcPts val="600"/>
              </a:spcAft>
              <a:buClr>
                <a:srgbClr val="54AEB2"/>
              </a:buClr>
              <a:defRPr/>
            </a:pPr>
            <a:r>
              <a:rPr lang="en-US" dirty="0">
                <a:solidFill>
                  <a:schemeClr val="tx1">
                    <a:lumMod val="75000"/>
                    <a:lumOff val="25000"/>
                  </a:schemeClr>
                </a:solidFill>
                <a:latin typeface="Century Gothic"/>
              </a:rPr>
              <a:t>Moss Landing Marine Laboratories, Central Coast Wetlands Group</a:t>
            </a:r>
          </a:p>
          <a:p>
            <a:pPr marL="1028700" lvl="1" indent="-342900">
              <a:lnSpc>
                <a:spcPct val="100000"/>
              </a:lnSpc>
              <a:spcBef>
                <a:spcPts val="0"/>
              </a:spcBef>
              <a:spcAft>
                <a:spcPts val="600"/>
              </a:spcAft>
              <a:buClr>
                <a:srgbClr val="54AEB2"/>
              </a:buClr>
              <a:defRPr/>
            </a:pPr>
            <a:r>
              <a:rPr lang="en-US" dirty="0">
                <a:solidFill>
                  <a:schemeClr val="tx1">
                    <a:lumMod val="75000"/>
                    <a:lumOff val="25000"/>
                  </a:schemeClr>
                </a:solidFill>
                <a:latin typeface="Century Gothic"/>
              </a:rPr>
              <a:t>Southern California Coastal Water Resource Project</a:t>
            </a:r>
          </a:p>
          <a:p>
            <a:pPr marL="1028700" lvl="1" indent="-342900">
              <a:lnSpc>
                <a:spcPct val="100000"/>
              </a:lnSpc>
              <a:spcBef>
                <a:spcPts val="0"/>
              </a:spcBef>
              <a:spcAft>
                <a:spcPts val="600"/>
              </a:spcAft>
              <a:buClr>
                <a:srgbClr val="54AEB2"/>
              </a:buClr>
              <a:defRPr/>
            </a:pPr>
            <a:r>
              <a:rPr lang="en-US" dirty="0">
                <a:solidFill>
                  <a:schemeClr val="tx1">
                    <a:lumMod val="75000"/>
                    <a:lumOff val="25000"/>
                  </a:schemeClr>
                </a:solidFill>
                <a:latin typeface="Century Gothic"/>
              </a:rPr>
              <a:t>University of California, Los Angeles</a:t>
            </a:r>
          </a:p>
          <a:p>
            <a:pPr marL="1028700" lvl="1" indent="-342900">
              <a:lnSpc>
                <a:spcPct val="100000"/>
              </a:lnSpc>
              <a:spcBef>
                <a:spcPts val="0"/>
              </a:spcBef>
              <a:spcAft>
                <a:spcPts val="600"/>
              </a:spcAft>
              <a:buClr>
                <a:srgbClr val="54AEB2"/>
              </a:buClr>
              <a:defRPr/>
            </a:pPr>
            <a:r>
              <a:rPr lang="en-US" b="0" i="0" u="none" strike="noStrike" kern="1200" cap="none" spc="0" normalizeH="0" baseline="0" noProof="0" dirty="0">
                <a:ln>
                  <a:noFill/>
                </a:ln>
                <a:solidFill>
                  <a:schemeClr val="tx1">
                    <a:lumMod val="75000"/>
                    <a:lumOff val="25000"/>
                  </a:schemeClr>
                </a:solidFill>
                <a:effectLst/>
                <a:uLnTx/>
                <a:uFillTx/>
                <a:latin typeface="Century Gothic"/>
              </a:rPr>
              <a:t>University of California, Davis</a:t>
            </a:r>
            <a:r>
              <a:rPr lang="en-US" dirty="0">
                <a:solidFill>
                  <a:schemeClr val="tx1">
                    <a:lumMod val="75000"/>
                    <a:lumOff val="25000"/>
                  </a:schemeClr>
                </a:solidFill>
                <a:latin typeface="Century Gothic"/>
              </a:rPr>
              <a:t> </a:t>
            </a:r>
            <a:endParaRPr lang="en-US"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marL="0" marR="0" lvl="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a:lnSpc>
                <a:spcPct val="100000"/>
              </a:lnSpc>
              <a:spcBef>
                <a:spcPts val="0"/>
              </a:spcBef>
              <a:spcAft>
                <a:spcPts val="600"/>
              </a:spcAft>
              <a:defRPr/>
            </a:pPr>
            <a:endParaRPr lang="en-US" dirty="0">
              <a:solidFill>
                <a:prstClr val="black">
                  <a:lumMod val="75000"/>
                  <a:lumOff val="25000"/>
                </a:prstClr>
              </a:solidFill>
            </a:endParaRPr>
          </a:p>
        </p:txBody>
      </p:sp>
      <p:pic>
        <p:nvPicPr>
          <p:cNvPr id="1026" name="Picture 2" descr="Snowy egret (Egretta thula) - Playa Pesquero, Holguin, Holguín Province, Cuba - Feb 2019">
            <a:extLst>
              <a:ext uri="{FF2B5EF4-FFF2-40B4-BE49-F238E27FC236}">
                <a16:creationId xmlns:a16="http://schemas.microsoft.com/office/drawing/2014/main" id="{EADE9231-DB53-D744-819F-9A372D2343D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7915" y="1575718"/>
            <a:ext cx="4557784" cy="3928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0DDFEAC-0251-6E4D-9E04-B7B09F2F609F}"/>
              </a:ext>
            </a:extLst>
          </p:cNvPr>
          <p:cNvSpPr txBox="1"/>
          <p:nvPr/>
        </p:nvSpPr>
        <p:spPr>
          <a:xfrm>
            <a:off x="356343" y="5510065"/>
            <a:ext cx="2582799" cy="246221"/>
          </a:xfrm>
          <a:prstGeom prst="rect">
            <a:avLst/>
          </a:prstGeom>
          <a:noFill/>
        </p:spPr>
        <p:txBody>
          <a:bodyPr wrap="square" lIns="91440" tIns="45720" rIns="91440" bIns="45720" rtlCol="0" anchor="t">
            <a:spAutoFit/>
          </a:bodyPr>
          <a:lstStyle/>
          <a:p>
            <a:r>
              <a:rPr lang="en-US" sz="1000" dirty="0">
                <a:solidFill>
                  <a:schemeClr val="tx1">
                    <a:lumMod val="75000"/>
                    <a:lumOff val="25000"/>
                  </a:schemeClr>
                </a:solidFill>
                <a:latin typeface="Century Gothic"/>
              </a:rPr>
              <a:t>Image Credit: Ian Morton</a:t>
            </a:r>
          </a:p>
        </p:txBody>
      </p:sp>
      <p:sp>
        <p:nvSpPr>
          <p:cNvPr id="8" name="Title 4">
            <a:extLst>
              <a:ext uri="{FF2B5EF4-FFF2-40B4-BE49-F238E27FC236}">
                <a16:creationId xmlns:a16="http://schemas.microsoft.com/office/drawing/2014/main" id="{A3263F8A-D4D3-C348-949B-DD83A671E2A8}"/>
              </a:ext>
            </a:extLst>
          </p:cNvPr>
          <p:cNvSpPr txBox="1">
            <a:spLocks/>
          </p:cNvSpPr>
          <p:nvPr/>
        </p:nvSpPr>
        <p:spPr>
          <a:xfrm>
            <a:off x="495300" y="705890"/>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Partners</a:t>
            </a:r>
          </a:p>
        </p:txBody>
      </p:sp>
    </p:spTree>
    <p:extLst>
      <p:ext uri="{BB962C8B-B14F-4D97-AF65-F5344CB8AC3E}">
        <p14:creationId xmlns:p14="http://schemas.microsoft.com/office/powerpoint/2010/main" val="3013363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8CDA8CF0-7B33-214D-A87D-2A4EFB273378}"/>
              </a:ext>
            </a:extLst>
          </p:cNvPr>
          <p:cNvSpPr txBox="1"/>
          <p:nvPr/>
        </p:nvSpPr>
        <p:spPr>
          <a:xfrm>
            <a:off x="444818" y="1877787"/>
            <a:ext cx="975765" cy="1200329"/>
          </a:xfrm>
          <a:prstGeom prst="rect">
            <a:avLst/>
          </a:prstGeom>
          <a:noFill/>
        </p:spPr>
        <p:txBody>
          <a:bodyPr wrap="square" rtlCol="0">
            <a:spAutoFit/>
          </a:bodyPr>
          <a:lstStyle/>
          <a:p>
            <a:r>
              <a:rPr lang="en-US" sz="7200" dirty="0">
                <a:solidFill>
                  <a:srgbClr val="54AEB2"/>
                </a:solidFill>
                <a:latin typeface="Century Gothic" panose="020B0502020202020204" pitchFamily="34" charset="0"/>
              </a:rPr>
              <a:t>1. </a:t>
            </a:r>
            <a:endParaRPr lang="en-US" sz="3600" b="1" dirty="0">
              <a:solidFill>
                <a:srgbClr val="54AEB2"/>
              </a:solidFill>
              <a:latin typeface="Century Gothic" panose="020B0502020202020204" pitchFamily="34" charset="0"/>
            </a:endParaRPr>
          </a:p>
        </p:txBody>
      </p:sp>
      <p:sp>
        <p:nvSpPr>
          <p:cNvPr id="19" name="TextBox 18">
            <a:extLst>
              <a:ext uri="{FF2B5EF4-FFF2-40B4-BE49-F238E27FC236}">
                <a16:creationId xmlns:a16="http://schemas.microsoft.com/office/drawing/2014/main" id="{EF2D9BB7-B1D7-8F43-8B09-AD2FE3101D4D}"/>
              </a:ext>
            </a:extLst>
          </p:cNvPr>
          <p:cNvSpPr txBox="1"/>
          <p:nvPr/>
        </p:nvSpPr>
        <p:spPr>
          <a:xfrm>
            <a:off x="4151875" y="1876087"/>
            <a:ext cx="975765" cy="1200329"/>
          </a:xfrm>
          <a:prstGeom prst="rect">
            <a:avLst/>
          </a:prstGeom>
          <a:noFill/>
        </p:spPr>
        <p:txBody>
          <a:bodyPr wrap="square" rtlCol="0">
            <a:spAutoFit/>
          </a:bodyPr>
          <a:lstStyle/>
          <a:p>
            <a:r>
              <a:rPr lang="en-US" sz="7200" dirty="0">
                <a:solidFill>
                  <a:srgbClr val="54AEB2"/>
                </a:solidFill>
                <a:latin typeface="Century Gothic" panose="020B0502020202020204" pitchFamily="34" charset="0"/>
              </a:rPr>
              <a:t>2. </a:t>
            </a:r>
            <a:endParaRPr lang="en-US" sz="3600" dirty="0">
              <a:solidFill>
                <a:srgbClr val="54AEB2"/>
              </a:solidFill>
              <a:latin typeface="Century Gothic" panose="020B0502020202020204" pitchFamily="34" charset="0"/>
            </a:endParaRPr>
          </a:p>
        </p:txBody>
      </p:sp>
      <p:sp>
        <p:nvSpPr>
          <p:cNvPr id="20" name="TextBox 19">
            <a:extLst>
              <a:ext uri="{FF2B5EF4-FFF2-40B4-BE49-F238E27FC236}">
                <a16:creationId xmlns:a16="http://schemas.microsoft.com/office/drawing/2014/main" id="{F813E44D-3AFE-B743-968B-EF5592DAC566}"/>
              </a:ext>
            </a:extLst>
          </p:cNvPr>
          <p:cNvSpPr txBox="1"/>
          <p:nvPr/>
        </p:nvSpPr>
        <p:spPr>
          <a:xfrm>
            <a:off x="8322572" y="1910445"/>
            <a:ext cx="1078091" cy="1200329"/>
          </a:xfrm>
          <a:prstGeom prst="rect">
            <a:avLst/>
          </a:prstGeom>
          <a:noFill/>
        </p:spPr>
        <p:txBody>
          <a:bodyPr wrap="square" rtlCol="0">
            <a:spAutoFit/>
          </a:bodyPr>
          <a:lstStyle/>
          <a:p>
            <a:r>
              <a:rPr lang="en-US" sz="7200" dirty="0">
                <a:solidFill>
                  <a:srgbClr val="54AEB2"/>
                </a:solidFill>
                <a:latin typeface="Century Gothic" panose="020B0502020202020204" pitchFamily="34" charset="0"/>
              </a:rPr>
              <a:t>3.</a:t>
            </a:r>
          </a:p>
        </p:txBody>
      </p:sp>
      <p:sp>
        <p:nvSpPr>
          <p:cNvPr id="21" name="TextBox 20">
            <a:extLst>
              <a:ext uri="{FF2B5EF4-FFF2-40B4-BE49-F238E27FC236}">
                <a16:creationId xmlns:a16="http://schemas.microsoft.com/office/drawing/2014/main" id="{22378CA9-A894-104E-9E38-2CAEDACB6572}"/>
              </a:ext>
            </a:extLst>
          </p:cNvPr>
          <p:cNvSpPr txBox="1"/>
          <p:nvPr/>
        </p:nvSpPr>
        <p:spPr>
          <a:xfrm>
            <a:off x="504300" y="3076416"/>
            <a:ext cx="3249250" cy="1938992"/>
          </a:xfrm>
          <a:prstGeom prst="rect">
            <a:avLst/>
          </a:prstGeom>
          <a:noFill/>
        </p:spPr>
        <p:txBody>
          <a:bodyPr wrap="square" lIns="91440" tIns="45720" rIns="91440" bIns="45720" rtlCol="0" anchor="t">
            <a:spAutoFit/>
          </a:bodyPr>
          <a:lstStyle/>
          <a:p>
            <a:r>
              <a:rPr lang="en-US" sz="2400" dirty="0">
                <a:solidFill>
                  <a:schemeClr val="tx1">
                    <a:lumMod val="75000"/>
                    <a:lumOff val="25000"/>
                  </a:schemeClr>
                </a:solidFill>
                <a:latin typeface="Century Gothic"/>
              </a:rPr>
              <a:t>Improve California Estuary Assessment (CEA) Tool in Google Earth Engine (GEE)</a:t>
            </a:r>
            <a:endParaRPr lang="en-US" dirty="0">
              <a:solidFill>
                <a:schemeClr val="tx1">
                  <a:lumMod val="75000"/>
                  <a:lumOff val="25000"/>
                </a:schemeClr>
              </a:solidFill>
              <a:latin typeface="Century Gothic"/>
            </a:endParaRPr>
          </a:p>
        </p:txBody>
      </p:sp>
      <p:sp>
        <p:nvSpPr>
          <p:cNvPr id="22" name="TextBox 21">
            <a:extLst>
              <a:ext uri="{FF2B5EF4-FFF2-40B4-BE49-F238E27FC236}">
                <a16:creationId xmlns:a16="http://schemas.microsoft.com/office/drawing/2014/main" id="{C3D2C3AD-3E87-0A4C-96EA-B3EDE137E9A8}"/>
              </a:ext>
            </a:extLst>
          </p:cNvPr>
          <p:cNvSpPr txBox="1"/>
          <p:nvPr/>
        </p:nvSpPr>
        <p:spPr>
          <a:xfrm>
            <a:off x="4225724" y="3076416"/>
            <a:ext cx="3698523" cy="1938992"/>
          </a:xfrm>
          <a:prstGeom prst="rect">
            <a:avLst/>
          </a:prstGeom>
          <a:noFill/>
        </p:spPr>
        <p:txBody>
          <a:bodyPr wrap="square" lIns="91440" tIns="45720" rIns="91440" bIns="45720" rtlCol="0" anchor="t">
            <a:spAutoFit/>
          </a:bodyPr>
          <a:lstStyle/>
          <a:p>
            <a:r>
              <a:rPr lang="en-US" sz="2400" dirty="0">
                <a:solidFill>
                  <a:schemeClr val="tx1">
                    <a:lumMod val="75000"/>
                    <a:lumOff val="25000"/>
                  </a:schemeClr>
                </a:solidFill>
                <a:latin typeface="Century Gothic"/>
              </a:rPr>
              <a:t>Investigate outputs, visual inspection, in-situ data, and other estuary assessment tools </a:t>
            </a:r>
            <a:endParaRPr lang="en-US" sz="2400" dirty="0">
              <a:solidFill>
                <a:schemeClr val="tx1">
                  <a:lumMod val="75000"/>
                  <a:lumOff val="2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89CA3937-8CAB-034B-9CE4-911C9456BE16}"/>
              </a:ext>
            </a:extLst>
          </p:cNvPr>
          <p:cNvSpPr txBox="1"/>
          <p:nvPr/>
        </p:nvSpPr>
        <p:spPr>
          <a:xfrm>
            <a:off x="8322572" y="3122582"/>
            <a:ext cx="3563002" cy="1846659"/>
          </a:xfrm>
          <a:prstGeom prst="rect">
            <a:avLst/>
          </a:prstGeom>
          <a:noFill/>
        </p:spPr>
        <p:txBody>
          <a:bodyPr wrap="square" lIns="91440" tIns="45720" rIns="91440" bIns="45720" rtlCol="0" anchor="t">
            <a:spAutoFit/>
          </a:bodyPr>
          <a:lstStyle/>
          <a:p>
            <a:r>
              <a:rPr lang="en-US" sz="2400" dirty="0">
                <a:solidFill>
                  <a:schemeClr val="tx1">
                    <a:lumMod val="75000"/>
                    <a:lumOff val="25000"/>
                  </a:schemeClr>
                </a:solidFill>
                <a:latin typeface="Century Gothic"/>
              </a:rPr>
              <a:t>Test a graphical user interface for end users of all experience levels </a:t>
            </a:r>
            <a:endParaRPr lang="en-US" sz="2400" dirty="0">
              <a:solidFill>
                <a:schemeClr val="tx1">
                  <a:lumMod val="75000"/>
                  <a:lumOff val="25000"/>
                </a:schemeClr>
              </a:solidFill>
              <a:latin typeface="Century Gothic" panose="020B0502020202020204" pitchFamily="34" charset="0"/>
            </a:endParaRPr>
          </a:p>
          <a:p>
            <a:endParaRPr lang="en-US" dirty="0"/>
          </a:p>
        </p:txBody>
      </p:sp>
      <p:sp>
        <p:nvSpPr>
          <p:cNvPr id="3" name="TextBox 2">
            <a:extLst>
              <a:ext uri="{FF2B5EF4-FFF2-40B4-BE49-F238E27FC236}">
                <a16:creationId xmlns:a16="http://schemas.microsoft.com/office/drawing/2014/main" id="{69610091-264C-6A48-BEE2-FE116206C0DA}"/>
              </a:ext>
            </a:extLst>
          </p:cNvPr>
          <p:cNvSpPr txBox="1"/>
          <p:nvPr/>
        </p:nvSpPr>
        <p:spPr>
          <a:xfrm>
            <a:off x="5041230" y="2289267"/>
            <a:ext cx="2731168" cy="707886"/>
          </a:xfrm>
          <a:prstGeom prst="rect">
            <a:avLst/>
          </a:prstGeom>
          <a:noFill/>
        </p:spPr>
        <p:txBody>
          <a:bodyPr wrap="square" rtlCol="0">
            <a:spAutoFit/>
          </a:bodyPr>
          <a:lstStyle/>
          <a:p>
            <a:r>
              <a:rPr lang="en-US" sz="4000" dirty="0">
                <a:solidFill>
                  <a:srgbClr val="54AEB2"/>
                </a:solidFill>
                <a:latin typeface="Century Gothic" panose="020B0502020202020204" pitchFamily="34" charset="0"/>
              </a:rPr>
              <a:t>Compare</a:t>
            </a:r>
          </a:p>
        </p:txBody>
      </p:sp>
      <p:sp>
        <p:nvSpPr>
          <p:cNvPr id="13" name="TextBox 12">
            <a:extLst>
              <a:ext uri="{FF2B5EF4-FFF2-40B4-BE49-F238E27FC236}">
                <a16:creationId xmlns:a16="http://schemas.microsoft.com/office/drawing/2014/main" id="{8EDEDE44-C856-EF40-8123-8ED0E1CD1B74}"/>
              </a:ext>
            </a:extLst>
          </p:cNvPr>
          <p:cNvSpPr txBox="1"/>
          <p:nvPr/>
        </p:nvSpPr>
        <p:spPr>
          <a:xfrm>
            <a:off x="1322386" y="2289369"/>
            <a:ext cx="2057506" cy="707886"/>
          </a:xfrm>
          <a:prstGeom prst="rect">
            <a:avLst/>
          </a:prstGeom>
          <a:noFill/>
        </p:spPr>
        <p:txBody>
          <a:bodyPr wrap="square" rtlCol="0">
            <a:spAutoFit/>
          </a:bodyPr>
          <a:lstStyle/>
          <a:p>
            <a:r>
              <a:rPr lang="en-US" sz="4000" dirty="0">
                <a:solidFill>
                  <a:srgbClr val="54AEB2"/>
                </a:solidFill>
                <a:latin typeface="Century Gothic" panose="020B0502020202020204" pitchFamily="34" charset="0"/>
              </a:rPr>
              <a:t>Refine</a:t>
            </a:r>
          </a:p>
        </p:txBody>
      </p:sp>
      <p:sp>
        <p:nvSpPr>
          <p:cNvPr id="14" name="TextBox 13">
            <a:extLst>
              <a:ext uri="{FF2B5EF4-FFF2-40B4-BE49-F238E27FC236}">
                <a16:creationId xmlns:a16="http://schemas.microsoft.com/office/drawing/2014/main" id="{B129AFE9-7226-9C42-A02F-D4D91E219A0F}"/>
              </a:ext>
            </a:extLst>
          </p:cNvPr>
          <p:cNvSpPr txBox="1"/>
          <p:nvPr/>
        </p:nvSpPr>
        <p:spPr>
          <a:xfrm>
            <a:off x="9259498" y="2321925"/>
            <a:ext cx="1867819" cy="707886"/>
          </a:xfrm>
          <a:prstGeom prst="rect">
            <a:avLst/>
          </a:prstGeom>
          <a:noFill/>
        </p:spPr>
        <p:txBody>
          <a:bodyPr wrap="square" rtlCol="0">
            <a:spAutoFit/>
          </a:bodyPr>
          <a:lstStyle/>
          <a:p>
            <a:r>
              <a:rPr lang="en-US" sz="4000" dirty="0">
                <a:solidFill>
                  <a:srgbClr val="54AEB2"/>
                </a:solidFill>
                <a:latin typeface="Century Gothic" panose="020B0502020202020204" pitchFamily="34" charset="0"/>
              </a:rPr>
              <a:t>Design</a:t>
            </a:r>
          </a:p>
        </p:txBody>
      </p:sp>
      <p:sp>
        <p:nvSpPr>
          <p:cNvPr id="15" name="Title 4">
            <a:extLst>
              <a:ext uri="{FF2B5EF4-FFF2-40B4-BE49-F238E27FC236}">
                <a16:creationId xmlns:a16="http://schemas.microsoft.com/office/drawing/2014/main" id="{BD065978-247B-914B-930D-7E86A15214AF}"/>
              </a:ext>
            </a:extLst>
          </p:cNvPr>
          <p:cNvSpPr txBox="1">
            <a:spLocks/>
          </p:cNvSpPr>
          <p:nvPr/>
        </p:nvSpPr>
        <p:spPr>
          <a:xfrm>
            <a:off x="495300" y="705890"/>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54AEB2"/>
                </a:solidFill>
                <a:latin typeface="Century Gothic" panose="020F0302020204030204"/>
              </a:rPr>
              <a:t>Objectives</a:t>
            </a:r>
          </a:p>
        </p:txBody>
      </p:sp>
      <p:cxnSp>
        <p:nvCxnSpPr>
          <p:cNvPr id="5" name="Straight Connector 4">
            <a:extLst>
              <a:ext uri="{FF2B5EF4-FFF2-40B4-BE49-F238E27FC236}">
                <a16:creationId xmlns:a16="http://schemas.microsoft.com/office/drawing/2014/main" id="{2F7FF9A1-CEAA-694B-B2B4-A23F79C23D5B}"/>
              </a:ext>
            </a:extLst>
          </p:cNvPr>
          <p:cNvCxnSpPr>
            <a:cxnSpLocks/>
          </p:cNvCxnSpPr>
          <p:nvPr/>
        </p:nvCxnSpPr>
        <p:spPr>
          <a:xfrm>
            <a:off x="3915787" y="1603467"/>
            <a:ext cx="0" cy="3731079"/>
          </a:xfrm>
          <a:prstGeom prst="line">
            <a:avLst/>
          </a:prstGeom>
          <a:ln>
            <a:solidFill>
              <a:srgbClr val="54AEB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D7AFCC7-B08C-A240-9BA5-3A1324E5A3AE}"/>
              </a:ext>
            </a:extLst>
          </p:cNvPr>
          <p:cNvCxnSpPr>
            <a:cxnSpLocks/>
          </p:cNvCxnSpPr>
          <p:nvPr/>
        </p:nvCxnSpPr>
        <p:spPr>
          <a:xfrm>
            <a:off x="8052358" y="1612447"/>
            <a:ext cx="0" cy="3731079"/>
          </a:xfrm>
          <a:prstGeom prst="line">
            <a:avLst/>
          </a:prstGeom>
          <a:ln>
            <a:solidFill>
              <a:srgbClr val="54AE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1522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F9EFE414-824A-4E58-BC9B-DCF827CFBD0C}"/>
              </a:ext>
            </a:extLst>
          </p:cNvPr>
          <p:cNvSpPr txBox="1">
            <a:spLocks/>
          </p:cNvSpPr>
          <p:nvPr/>
        </p:nvSpPr>
        <p:spPr>
          <a:xfrm>
            <a:off x="495299" y="663840"/>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Background Information: </a:t>
            </a:r>
            <a:br>
              <a:rPr lang="en-US" sz="4000" b="1" dirty="0">
                <a:solidFill>
                  <a:srgbClr val="54AEB2"/>
                </a:solidFill>
                <a:latin typeface="Century Gothic" panose="020F0302020204030204"/>
              </a:rPr>
            </a:br>
            <a:r>
              <a:rPr lang="en-US" sz="4000" dirty="0">
                <a:solidFill>
                  <a:srgbClr val="54AEB2"/>
                </a:solidFill>
                <a:latin typeface="Century Gothic" panose="020F0302020204030204"/>
              </a:rPr>
              <a:t>Water Quality Metrics</a:t>
            </a:r>
            <a:endParaRPr lang="en-US" sz="4000" i="1" dirty="0">
              <a:solidFill>
                <a:srgbClr val="54AEB2"/>
              </a:solidFill>
              <a:latin typeface="Century Gothic" panose="020F0302020204030204"/>
            </a:endParaRPr>
          </a:p>
        </p:txBody>
      </p:sp>
      <p:sp>
        <p:nvSpPr>
          <p:cNvPr id="3" name="Text Placeholder 1">
            <a:extLst>
              <a:ext uri="{FF2B5EF4-FFF2-40B4-BE49-F238E27FC236}">
                <a16:creationId xmlns:a16="http://schemas.microsoft.com/office/drawing/2014/main" id="{8D335B66-6665-448B-9392-900964373546}"/>
              </a:ext>
            </a:extLst>
          </p:cNvPr>
          <p:cNvSpPr txBox="1">
            <a:spLocks/>
          </p:cNvSpPr>
          <p:nvPr/>
        </p:nvSpPr>
        <p:spPr>
          <a:xfrm>
            <a:off x="495299" y="2371644"/>
            <a:ext cx="6548595" cy="292218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4AEB2"/>
              </a:buClr>
              <a:buFont typeface="Arial" panose="020B0604020202020204" pitchFamily="34" charset="0"/>
              <a:buChar char="•"/>
              <a:defRPr/>
            </a:pPr>
            <a:r>
              <a:rPr lang="en-US" sz="2400" b="1" u="sng" dirty="0">
                <a:latin typeface="Century Gothic"/>
              </a:rPr>
              <a:t>Turbidity</a:t>
            </a:r>
            <a:r>
              <a:rPr lang="en-US" sz="2400" dirty="0">
                <a:latin typeface="Century Gothic"/>
              </a:rPr>
              <a:t>: Amount of suspended matter in water causes water to be hazy</a:t>
            </a:r>
          </a:p>
          <a:p>
            <a:pPr marL="1028700" lvl="1" indent="-342900">
              <a:lnSpc>
                <a:spcPct val="100000"/>
              </a:lnSpc>
              <a:spcBef>
                <a:spcPts val="0"/>
              </a:spcBef>
              <a:spcAft>
                <a:spcPts val="600"/>
              </a:spcAft>
              <a:buClr>
                <a:srgbClr val="54AEB2"/>
              </a:buClr>
              <a:defRPr/>
            </a:pPr>
            <a:r>
              <a:rPr lang="en-US" sz="2200" dirty="0">
                <a:solidFill>
                  <a:schemeClr val="tx1">
                    <a:lumMod val="75000"/>
                    <a:lumOff val="25000"/>
                  </a:schemeClr>
                </a:solidFill>
                <a:latin typeface="Century Gothic"/>
              </a:rPr>
              <a:t>Higher turbidity: limits light penetration</a:t>
            </a:r>
          </a:p>
          <a:p>
            <a:pPr marL="342900" indent="-342900">
              <a:lnSpc>
                <a:spcPct val="100000"/>
              </a:lnSpc>
              <a:spcBef>
                <a:spcPts val="0"/>
              </a:spcBef>
              <a:spcAft>
                <a:spcPts val="600"/>
              </a:spcAft>
              <a:buClr>
                <a:srgbClr val="54AEB2"/>
              </a:buClr>
              <a:buChar char="•"/>
              <a:defRPr/>
            </a:pPr>
            <a:endParaRPr lang="en-US" sz="2400" b="1" u="sng" dirty="0">
              <a:latin typeface="Century Gothic"/>
            </a:endParaRPr>
          </a:p>
          <a:p>
            <a:pPr marL="342900" indent="-342900">
              <a:lnSpc>
                <a:spcPct val="100000"/>
              </a:lnSpc>
              <a:spcBef>
                <a:spcPts val="0"/>
              </a:spcBef>
              <a:spcAft>
                <a:spcPts val="600"/>
              </a:spcAft>
              <a:buClr>
                <a:srgbClr val="54AEB2"/>
              </a:buClr>
              <a:buChar char="•"/>
              <a:defRPr/>
            </a:pPr>
            <a:r>
              <a:rPr lang="en-US" sz="2400" b="1" u="sng" dirty="0">
                <a:latin typeface="Century Gothic"/>
              </a:rPr>
              <a:t>Sea Surface Temperature (SST):</a:t>
            </a:r>
            <a:r>
              <a:rPr lang="en-US" sz="2400" dirty="0">
                <a:latin typeface="Century Gothic"/>
              </a:rPr>
              <a:t> The temperature on the surface of the water</a:t>
            </a:r>
          </a:p>
          <a:p>
            <a:pPr marL="1028700" lvl="1" indent="-342900">
              <a:lnSpc>
                <a:spcPct val="100000"/>
              </a:lnSpc>
              <a:spcBef>
                <a:spcPts val="0"/>
              </a:spcBef>
              <a:spcAft>
                <a:spcPts val="600"/>
              </a:spcAft>
              <a:buClr>
                <a:srgbClr val="54AEB2"/>
              </a:buClr>
              <a:defRPr/>
            </a:pPr>
            <a:r>
              <a:rPr lang="en-US" sz="2200" dirty="0">
                <a:solidFill>
                  <a:schemeClr val="tx1">
                    <a:lumMod val="75000"/>
                    <a:lumOff val="25000"/>
                  </a:schemeClr>
                </a:solidFill>
                <a:latin typeface="Century Gothic"/>
              </a:rPr>
              <a:t>Higher SST: limits nutrients </a:t>
            </a:r>
            <a:endParaRPr lang="en-US" sz="2200" dirty="0"/>
          </a:p>
        </p:txBody>
      </p:sp>
      <p:pic>
        <p:nvPicPr>
          <p:cNvPr id="1026" name="Picture 2" descr="A picture containing grass, outdoor, water, nature&#10;&#10;Description automatically generated">
            <a:extLst>
              <a:ext uri="{FF2B5EF4-FFF2-40B4-BE49-F238E27FC236}">
                <a16:creationId xmlns:a16="http://schemas.microsoft.com/office/drawing/2014/main" id="{C4E83D49-B5DF-5842-AF2E-ADC2377052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1330" r="37782"/>
          <a:stretch/>
        </p:blipFill>
        <p:spPr bwMode="auto">
          <a:xfrm>
            <a:off x="7043894" y="1780119"/>
            <a:ext cx="4780674" cy="3837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6B9B994-7213-1E40-926B-3D3A16B72628}"/>
              </a:ext>
            </a:extLst>
          </p:cNvPr>
          <p:cNvSpPr txBox="1"/>
          <p:nvPr/>
        </p:nvSpPr>
        <p:spPr>
          <a:xfrm>
            <a:off x="7043894" y="5616924"/>
            <a:ext cx="4774885" cy="399563"/>
          </a:xfrm>
          <a:prstGeom prst="rect">
            <a:avLst/>
          </a:prstGeom>
          <a:noFill/>
        </p:spPr>
        <p:txBody>
          <a:bodyPr wrap="square" rtlCol="0">
            <a:spAutoFit/>
          </a:bodyPr>
          <a:lstStyle/>
          <a:p>
            <a:pPr algn="r"/>
            <a:r>
              <a:rPr lang="en-US" sz="1000" dirty="0">
                <a:solidFill>
                  <a:schemeClr val="tx1">
                    <a:lumMod val="75000"/>
                    <a:lumOff val="25000"/>
                  </a:schemeClr>
                </a:solidFill>
                <a:latin typeface="Century Gothic" panose="020B0502020202020204" pitchFamily="34" charset="0"/>
              </a:rPr>
              <a:t>Image Credit: Kevin O’Connor, Central Coast Wetlands Group,</a:t>
            </a:r>
            <a:r>
              <a:rPr lang="en-US" sz="1000" dirty="0">
                <a:solidFill>
                  <a:schemeClr val="tx1">
                    <a:lumMod val="75000"/>
                    <a:lumOff val="25000"/>
                  </a:schemeClr>
                </a:solidFill>
                <a:latin typeface="Century Gothic"/>
                <a:ea typeface="+mn-lt"/>
                <a:cs typeface="+mn-lt"/>
              </a:rPr>
              <a:t> Moss Landing Marine </a:t>
            </a:r>
            <a:r>
              <a:rPr lang="en-US" sz="1000" dirty="0" smtClean="0">
                <a:solidFill>
                  <a:schemeClr val="tx1">
                    <a:lumMod val="75000"/>
                    <a:lumOff val="25000"/>
                  </a:schemeClr>
                </a:solidFill>
                <a:latin typeface="Century Gothic"/>
                <a:ea typeface="+mn-lt"/>
                <a:cs typeface="+mn-lt"/>
              </a:rPr>
              <a:t>Labs</a:t>
            </a:r>
            <a:endParaRPr lang="en-US" sz="10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73818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D50702-A761-A746-8B04-875E994C30FA}"/>
              </a:ext>
            </a:extLst>
          </p:cNvPr>
          <p:cNvSpPr txBox="1">
            <a:spLocks/>
          </p:cNvSpPr>
          <p:nvPr/>
        </p:nvSpPr>
        <p:spPr>
          <a:xfrm>
            <a:off x="504981" y="966299"/>
            <a:ext cx="11182038"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Potential Trends </a:t>
            </a:r>
          </a:p>
          <a:p>
            <a:r>
              <a:rPr lang="en-US" sz="4000" dirty="0">
                <a:solidFill>
                  <a:srgbClr val="54AEB2"/>
                </a:solidFill>
                <a:latin typeface="Century Gothic" panose="020F0302020204030204"/>
              </a:rPr>
              <a:t>Impacts of Mouth State</a:t>
            </a:r>
          </a:p>
        </p:txBody>
      </p:sp>
      <p:graphicFrame>
        <p:nvGraphicFramePr>
          <p:cNvPr id="3" name="Table 5">
            <a:extLst>
              <a:ext uri="{FF2B5EF4-FFF2-40B4-BE49-F238E27FC236}">
                <a16:creationId xmlns:a16="http://schemas.microsoft.com/office/drawing/2014/main" id="{ABA37055-8879-E449-A656-882FE9D1AEDB}"/>
              </a:ext>
            </a:extLst>
          </p:cNvPr>
          <p:cNvGraphicFramePr>
            <a:graphicFrameLocks noGrp="1"/>
          </p:cNvGraphicFramePr>
          <p:nvPr>
            <p:extLst>
              <p:ext uri="{D42A27DB-BD31-4B8C-83A1-F6EECF244321}">
                <p14:modId xmlns:p14="http://schemas.microsoft.com/office/powerpoint/2010/main" val="2221636281"/>
              </p:ext>
            </p:extLst>
          </p:nvPr>
        </p:nvGraphicFramePr>
        <p:xfrm>
          <a:off x="2312670" y="2142088"/>
          <a:ext cx="7575860" cy="3723639"/>
        </p:xfrm>
        <a:graphic>
          <a:graphicData uri="http://schemas.openxmlformats.org/drawingml/2006/table">
            <a:tbl>
              <a:tblPr firstRow="1" bandRow="1">
                <a:tableStyleId>{5C22544A-7EE6-4342-B048-85BDC9FD1C3A}</a:tableStyleId>
              </a:tblPr>
              <a:tblGrid>
                <a:gridCol w="1886494">
                  <a:extLst>
                    <a:ext uri="{9D8B030D-6E8A-4147-A177-3AD203B41FA5}">
                      <a16:colId xmlns:a16="http://schemas.microsoft.com/office/drawing/2014/main" val="2932368831"/>
                    </a:ext>
                  </a:extLst>
                </a:gridCol>
                <a:gridCol w="1886494">
                  <a:extLst>
                    <a:ext uri="{9D8B030D-6E8A-4147-A177-3AD203B41FA5}">
                      <a16:colId xmlns:a16="http://schemas.microsoft.com/office/drawing/2014/main" val="3455658501"/>
                    </a:ext>
                  </a:extLst>
                </a:gridCol>
                <a:gridCol w="1925945">
                  <a:extLst>
                    <a:ext uri="{9D8B030D-6E8A-4147-A177-3AD203B41FA5}">
                      <a16:colId xmlns:a16="http://schemas.microsoft.com/office/drawing/2014/main" val="3284282538"/>
                    </a:ext>
                  </a:extLst>
                </a:gridCol>
                <a:gridCol w="1876927">
                  <a:extLst>
                    <a:ext uri="{9D8B030D-6E8A-4147-A177-3AD203B41FA5}">
                      <a16:colId xmlns:a16="http://schemas.microsoft.com/office/drawing/2014/main" val="3527052850"/>
                    </a:ext>
                  </a:extLst>
                </a:gridCol>
              </a:tblGrid>
              <a:tr h="1241213">
                <a:tc>
                  <a:txBody>
                    <a:bodyPr/>
                    <a:lstStyle/>
                    <a:p>
                      <a:endParaRPr lang="en-US" dirty="0"/>
                    </a:p>
                  </a:txBody>
                  <a:tcP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pPr algn="ctr"/>
                      <a:r>
                        <a:rPr lang="en-US" sz="2200" b="1" dirty="0">
                          <a:solidFill>
                            <a:schemeClr val="tx1">
                              <a:lumMod val="75000"/>
                              <a:lumOff val="25000"/>
                            </a:schemeClr>
                          </a:solidFill>
                          <a:latin typeface="Century Gothic"/>
                        </a:rPr>
                        <a:t>Inundation</a:t>
                      </a:r>
                      <a:endParaRPr lang="en-US" sz="2200" b="1" dirty="0">
                        <a:latin typeface="Century Gothic"/>
                      </a:endParaRP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pPr lvl="0" algn="ctr">
                        <a:buNone/>
                      </a:pPr>
                      <a:r>
                        <a:rPr lang="en-US" sz="2200" b="1" dirty="0">
                          <a:solidFill>
                            <a:schemeClr val="tx1">
                              <a:lumMod val="75000"/>
                              <a:lumOff val="25000"/>
                            </a:schemeClr>
                          </a:solidFill>
                          <a:latin typeface="Century Gothic"/>
                        </a:rPr>
                        <a:t>SST</a:t>
                      </a:r>
                      <a:endParaRPr lang="en-US" sz="2200" b="1" dirty="0"/>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pPr algn="ctr"/>
                      <a:r>
                        <a:rPr lang="en-US" sz="2200" b="1" dirty="0">
                          <a:solidFill>
                            <a:schemeClr val="tx1">
                              <a:lumMod val="75000"/>
                              <a:lumOff val="25000"/>
                            </a:schemeClr>
                          </a:solidFill>
                          <a:latin typeface="Century Gothic"/>
                        </a:rPr>
                        <a:t>Turbidity</a:t>
                      </a:r>
                      <a:endParaRPr lang="en-US" sz="2200" b="1" dirty="0">
                        <a:latin typeface="Century Gothic"/>
                      </a:endParaRP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extLst>
                  <a:ext uri="{0D108BD9-81ED-4DB2-BD59-A6C34878D82A}">
                    <a16:rowId xmlns:a16="http://schemas.microsoft.com/office/drawing/2014/main" val="130163739"/>
                  </a:ext>
                </a:extLst>
              </a:tr>
              <a:tr h="1241213">
                <a:tc>
                  <a:txBody>
                    <a:bodyPr/>
                    <a:lstStyle/>
                    <a:p>
                      <a:pPr algn="ctr"/>
                      <a:r>
                        <a:rPr lang="en-US" sz="2200" b="1" dirty="0">
                          <a:solidFill>
                            <a:schemeClr val="tx1">
                              <a:lumMod val="75000"/>
                              <a:lumOff val="25000"/>
                            </a:schemeClr>
                          </a:solidFill>
                          <a:latin typeface="Century Gothic"/>
                        </a:rPr>
                        <a:t>Mouth-State</a:t>
                      </a:r>
                    </a:p>
                    <a:p>
                      <a:pPr algn="ctr"/>
                      <a:r>
                        <a:rPr lang="en-US" sz="2200" b="1" dirty="0">
                          <a:solidFill>
                            <a:schemeClr val="tx1">
                              <a:lumMod val="75000"/>
                              <a:lumOff val="25000"/>
                            </a:schemeClr>
                          </a:solidFill>
                          <a:latin typeface="Century Gothic"/>
                        </a:rPr>
                        <a:t>Closed</a:t>
                      </a: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endParaRPr lang="en-US" dirty="0"/>
                    </a:p>
                  </a:txBody>
                  <a:tcP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endParaRPr lang="en-US" dirty="0"/>
                    </a:p>
                  </a:txBody>
                  <a:tcP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endParaRPr lang="en-US" dirty="0"/>
                    </a:p>
                  </a:txBody>
                  <a:tcP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extLst>
                  <a:ext uri="{0D108BD9-81ED-4DB2-BD59-A6C34878D82A}">
                    <a16:rowId xmlns:a16="http://schemas.microsoft.com/office/drawing/2014/main" val="266182011"/>
                  </a:ext>
                </a:extLst>
              </a:tr>
              <a:tr h="12412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chemeClr val="tx1">
                              <a:lumMod val="75000"/>
                              <a:lumOff val="25000"/>
                            </a:schemeClr>
                          </a:solidFill>
                          <a:latin typeface="Century Gothic"/>
                        </a:rPr>
                        <a:t>Mouth-State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chemeClr val="tx1">
                              <a:lumMod val="75000"/>
                              <a:lumOff val="25000"/>
                            </a:schemeClr>
                          </a:solidFill>
                          <a:latin typeface="Century Gothic"/>
                        </a:rPr>
                        <a:t>Open</a:t>
                      </a: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endParaRPr lang="en-US" dirty="0"/>
                    </a:p>
                  </a:txBody>
                  <a:tcP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endParaRPr lang="en-US" dirty="0"/>
                    </a:p>
                  </a:txBody>
                  <a:tcP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endParaRPr lang="en-US" dirty="0"/>
                    </a:p>
                  </a:txBody>
                  <a:tcP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extLst>
                  <a:ext uri="{0D108BD9-81ED-4DB2-BD59-A6C34878D82A}">
                    <a16:rowId xmlns:a16="http://schemas.microsoft.com/office/drawing/2014/main" val="3430254358"/>
                  </a:ext>
                </a:extLst>
              </a:tr>
            </a:tbl>
          </a:graphicData>
        </a:graphic>
      </p:graphicFrame>
      <p:sp>
        <p:nvSpPr>
          <p:cNvPr id="6" name="Down Arrow 5">
            <a:extLst>
              <a:ext uri="{FF2B5EF4-FFF2-40B4-BE49-F238E27FC236}">
                <a16:creationId xmlns:a16="http://schemas.microsoft.com/office/drawing/2014/main" id="{764EC2A4-2DD8-A241-A52A-7E33103B4D4B}"/>
              </a:ext>
            </a:extLst>
          </p:cNvPr>
          <p:cNvSpPr/>
          <p:nvPr/>
        </p:nvSpPr>
        <p:spPr>
          <a:xfrm>
            <a:off x="6760344" y="4902308"/>
            <a:ext cx="609600" cy="75692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own Arrow 6">
            <a:extLst>
              <a:ext uri="{FF2B5EF4-FFF2-40B4-BE49-F238E27FC236}">
                <a16:creationId xmlns:a16="http://schemas.microsoft.com/office/drawing/2014/main" id="{290FEDE9-41FD-4449-912E-A602AACB0E1A}"/>
              </a:ext>
            </a:extLst>
          </p:cNvPr>
          <p:cNvSpPr/>
          <p:nvPr/>
        </p:nvSpPr>
        <p:spPr>
          <a:xfrm rot="10800000">
            <a:off x="8643142" y="4908739"/>
            <a:ext cx="609600" cy="75692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own Arrow 7">
            <a:extLst>
              <a:ext uri="{FF2B5EF4-FFF2-40B4-BE49-F238E27FC236}">
                <a16:creationId xmlns:a16="http://schemas.microsoft.com/office/drawing/2014/main" id="{8344439A-874E-3B47-BB65-D25191DDEB6D}"/>
              </a:ext>
            </a:extLst>
          </p:cNvPr>
          <p:cNvSpPr/>
          <p:nvPr/>
        </p:nvSpPr>
        <p:spPr>
          <a:xfrm>
            <a:off x="8643142" y="3637026"/>
            <a:ext cx="609600" cy="75692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8">
            <a:extLst>
              <a:ext uri="{FF2B5EF4-FFF2-40B4-BE49-F238E27FC236}">
                <a16:creationId xmlns:a16="http://schemas.microsoft.com/office/drawing/2014/main" id="{BF0ED5A8-90C4-664C-B814-34A1FA5AFF7C}"/>
              </a:ext>
            </a:extLst>
          </p:cNvPr>
          <p:cNvSpPr/>
          <p:nvPr/>
        </p:nvSpPr>
        <p:spPr>
          <a:xfrm rot="10800000">
            <a:off x="6760344" y="3589025"/>
            <a:ext cx="609600" cy="75692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own Arrow 9">
            <a:extLst>
              <a:ext uri="{FF2B5EF4-FFF2-40B4-BE49-F238E27FC236}">
                <a16:creationId xmlns:a16="http://schemas.microsoft.com/office/drawing/2014/main" id="{7376B6E1-F267-BB40-93FA-B88E2353847B}"/>
              </a:ext>
            </a:extLst>
          </p:cNvPr>
          <p:cNvSpPr/>
          <p:nvPr/>
        </p:nvSpPr>
        <p:spPr>
          <a:xfrm rot="10800000">
            <a:off x="4827563" y="3609528"/>
            <a:ext cx="609600" cy="75692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own Arrow 10">
            <a:extLst>
              <a:ext uri="{FF2B5EF4-FFF2-40B4-BE49-F238E27FC236}">
                <a16:creationId xmlns:a16="http://schemas.microsoft.com/office/drawing/2014/main" id="{E891D1B5-9965-DB44-A148-DBC62EEB0B8D}"/>
              </a:ext>
            </a:extLst>
          </p:cNvPr>
          <p:cNvSpPr/>
          <p:nvPr/>
        </p:nvSpPr>
        <p:spPr>
          <a:xfrm>
            <a:off x="4826171" y="4908739"/>
            <a:ext cx="609600" cy="75692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3167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389466" y="363794"/>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Study Area</a:t>
            </a:r>
          </a:p>
        </p:txBody>
      </p:sp>
      <p:sp>
        <p:nvSpPr>
          <p:cNvPr id="15" name="TextBox 14">
            <a:extLst>
              <a:ext uri="{FF2B5EF4-FFF2-40B4-BE49-F238E27FC236}">
                <a16:creationId xmlns:a16="http://schemas.microsoft.com/office/drawing/2014/main" id="{06C62D80-A033-2741-B010-F91B17F91A2A}"/>
              </a:ext>
            </a:extLst>
          </p:cNvPr>
          <p:cNvSpPr txBox="1"/>
          <p:nvPr/>
        </p:nvSpPr>
        <p:spPr>
          <a:xfrm>
            <a:off x="5594218" y="737357"/>
            <a:ext cx="1649811" cy="430887"/>
          </a:xfrm>
          <a:prstGeom prst="rect">
            <a:avLst/>
          </a:prstGeom>
          <a:noFill/>
        </p:spPr>
        <p:txBody>
          <a:bodyPr wrap="none" lIns="91440" tIns="45720" rIns="91440" bIns="45720" rtlCol="0" anchor="t">
            <a:spAutoFit/>
          </a:bodyPr>
          <a:lstStyle/>
          <a:p>
            <a:pPr algn="ctr"/>
            <a:r>
              <a:rPr lang="en-US" sz="2200" dirty="0">
                <a:solidFill>
                  <a:schemeClr val="bg1"/>
                </a:solidFill>
                <a:latin typeface="Century Gothic"/>
              </a:rPr>
              <a:t>A. Navarro</a:t>
            </a:r>
          </a:p>
        </p:txBody>
      </p:sp>
      <p:sp>
        <p:nvSpPr>
          <p:cNvPr id="16" name="TextBox 15">
            <a:extLst>
              <a:ext uri="{FF2B5EF4-FFF2-40B4-BE49-F238E27FC236}">
                <a16:creationId xmlns:a16="http://schemas.microsoft.com/office/drawing/2014/main" id="{7F290B37-50E8-6C49-BCE9-CCD64629A697}"/>
              </a:ext>
            </a:extLst>
          </p:cNvPr>
          <p:cNvSpPr txBox="1"/>
          <p:nvPr/>
        </p:nvSpPr>
        <p:spPr>
          <a:xfrm>
            <a:off x="8114141" y="755893"/>
            <a:ext cx="2247731" cy="430887"/>
          </a:xfrm>
          <a:prstGeom prst="rect">
            <a:avLst/>
          </a:prstGeom>
          <a:noFill/>
        </p:spPr>
        <p:txBody>
          <a:bodyPr wrap="none" rtlCol="0">
            <a:spAutoFit/>
          </a:bodyPr>
          <a:lstStyle/>
          <a:p>
            <a:r>
              <a:rPr lang="en-US" sz="2200" dirty="0">
                <a:solidFill>
                  <a:schemeClr val="bg1"/>
                </a:solidFill>
                <a:latin typeface="Century Gothic" panose="020B0502020202020204" pitchFamily="34" charset="0"/>
              </a:rPr>
              <a:t>B. Russian River</a:t>
            </a:r>
            <a:endParaRPr lang="en-US" sz="2200" dirty="0">
              <a:solidFill>
                <a:schemeClr val="bg1"/>
              </a:solidFill>
            </a:endParaRPr>
          </a:p>
        </p:txBody>
      </p:sp>
      <p:sp>
        <p:nvSpPr>
          <p:cNvPr id="18" name="TextBox 17">
            <a:extLst>
              <a:ext uri="{FF2B5EF4-FFF2-40B4-BE49-F238E27FC236}">
                <a16:creationId xmlns:a16="http://schemas.microsoft.com/office/drawing/2014/main" id="{AA968906-E141-BB44-9EBF-C419C5EF12CD}"/>
              </a:ext>
            </a:extLst>
          </p:cNvPr>
          <p:cNvSpPr txBox="1"/>
          <p:nvPr/>
        </p:nvSpPr>
        <p:spPr>
          <a:xfrm>
            <a:off x="4374827" y="3395990"/>
            <a:ext cx="1648208" cy="430887"/>
          </a:xfrm>
          <a:prstGeom prst="rect">
            <a:avLst/>
          </a:prstGeom>
          <a:noFill/>
        </p:spPr>
        <p:txBody>
          <a:bodyPr wrap="none" rtlCol="0">
            <a:spAutoFit/>
          </a:bodyPr>
          <a:lstStyle/>
          <a:p>
            <a:r>
              <a:rPr lang="en-US" sz="2200" dirty="0">
                <a:ln w="3175">
                  <a:noFill/>
                </a:ln>
                <a:solidFill>
                  <a:schemeClr val="bg1"/>
                </a:solidFill>
                <a:latin typeface="Century Gothic" panose="020B0502020202020204" pitchFamily="34" charset="0"/>
              </a:rPr>
              <a:t>C. Carmel </a:t>
            </a:r>
            <a:endParaRPr lang="en-US" sz="2200" dirty="0">
              <a:ln w="3175">
                <a:noFill/>
              </a:ln>
              <a:solidFill>
                <a:schemeClr val="bg1"/>
              </a:solidFill>
            </a:endParaRPr>
          </a:p>
        </p:txBody>
      </p:sp>
      <p:sp>
        <p:nvSpPr>
          <p:cNvPr id="19" name="TextBox 18">
            <a:extLst>
              <a:ext uri="{FF2B5EF4-FFF2-40B4-BE49-F238E27FC236}">
                <a16:creationId xmlns:a16="http://schemas.microsoft.com/office/drawing/2014/main" id="{101F8847-1D83-CC47-90B3-F6F192073F37}"/>
              </a:ext>
            </a:extLst>
          </p:cNvPr>
          <p:cNvSpPr txBox="1"/>
          <p:nvPr/>
        </p:nvSpPr>
        <p:spPr>
          <a:xfrm>
            <a:off x="6899443" y="3373890"/>
            <a:ext cx="1649811" cy="430887"/>
          </a:xfrm>
          <a:prstGeom prst="rect">
            <a:avLst/>
          </a:prstGeom>
          <a:noFill/>
        </p:spPr>
        <p:txBody>
          <a:bodyPr wrap="none" rtlCol="0">
            <a:spAutoFit/>
          </a:bodyPr>
          <a:lstStyle/>
          <a:p>
            <a:r>
              <a:rPr lang="en-US" sz="2200" dirty="0">
                <a:solidFill>
                  <a:schemeClr val="bg1"/>
                </a:solidFill>
                <a:latin typeface="Century Gothic" panose="020B0502020202020204" pitchFamily="34" charset="0"/>
              </a:rPr>
              <a:t>D. Ventura</a:t>
            </a:r>
            <a:endParaRPr lang="en-US" sz="2200" dirty="0">
              <a:solidFill>
                <a:schemeClr val="bg1"/>
              </a:solidFill>
            </a:endParaRPr>
          </a:p>
        </p:txBody>
      </p:sp>
      <p:sp>
        <p:nvSpPr>
          <p:cNvPr id="20" name="TextBox 19">
            <a:extLst>
              <a:ext uri="{FF2B5EF4-FFF2-40B4-BE49-F238E27FC236}">
                <a16:creationId xmlns:a16="http://schemas.microsoft.com/office/drawing/2014/main" id="{294B4F31-09BF-6842-ACD4-4D56A80206FC}"/>
              </a:ext>
            </a:extLst>
          </p:cNvPr>
          <p:cNvSpPr txBox="1"/>
          <p:nvPr/>
        </p:nvSpPr>
        <p:spPr>
          <a:xfrm>
            <a:off x="9397548" y="3373890"/>
            <a:ext cx="1418978" cy="430887"/>
          </a:xfrm>
          <a:prstGeom prst="rect">
            <a:avLst/>
          </a:prstGeom>
          <a:noFill/>
        </p:spPr>
        <p:txBody>
          <a:bodyPr wrap="none" rtlCol="0">
            <a:spAutoFit/>
          </a:bodyPr>
          <a:lstStyle/>
          <a:p>
            <a:r>
              <a:rPr lang="en-US" sz="2200" dirty="0">
                <a:solidFill>
                  <a:schemeClr val="bg1"/>
                </a:solidFill>
                <a:latin typeface="Century Gothic" panose="020B0502020202020204" pitchFamily="34" charset="0"/>
              </a:rPr>
              <a:t>E. Malibu</a:t>
            </a:r>
            <a:endParaRPr lang="en-US" sz="2200" dirty="0">
              <a:solidFill>
                <a:schemeClr val="bg1"/>
              </a:solidFill>
            </a:endParaRPr>
          </a:p>
        </p:txBody>
      </p:sp>
      <p:grpSp>
        <p:nvGrpSpPr>
          <p:cNvPr id="46" name="Group 45">
            <a:extLst>
              <a:ext uri="{FF2B5EF4-FFF2-40B4-BE49-F238E27FC236}">
                <a16:creationId xmlns:a16="http://schemas.microsoft.com/office/drawing/2014/main" id="{095503B8-5F33-9746-AE3A-25BBCDF5803D}"/>
              </a:ext>
            </a:extLst>
          </p:cNvPr>
          <p:cNvGrpSpPr/>
          <p:nvPr/>
        </p:nvGrpSpPr>
        <p:grpSpPr>
          <a:xfrm>
            <a:off x="5596107" y="2837766"/>
            <a:ext cx="1303336" cy="560024"/>
            <a:chOff x="4483712" y="3035138"/>
            <a:chExt cx="1303336" cy="560024"/>
          </a:xfrm>
        </p:grpSpPr>
        <p:sp>
          <p:nvSpPr>
            <p:cNvPr id="21" name="TextBox 20">
              <a:extLst>
                <a:ext uri="{FF2B5EF4-FFF2-40B4-BE49-F238E27FC236}">
                  <a16:creationId xmlns:a16="http://schemas.microsoft.com/office/drawing/2014/main" id="{B66D8735-E424-B14F-BDEB-1EC5DC00D0D4}"/>
                </a:ext>
              </a:extLst>
            </p:cNvPr>
            <p:cNvSpPr txBox="1"/>
            <p:nvPr/>
          </p:nvSpPr>
          <p:spPr>
            <a:xfrm>
              <a:off x="4483712" y="3037501"/>
              <a:ext cx="314510" cy="369332"/>
            </a:xfrm>
            <a:prstGeom prst="rect">
              <a:avLst/>
            </a:prstGeom>
            <a:noFill/>
          </p:spPr>
          <p:txBody>
            <a:bodyPr wrap="none" rtlCol="0">
              <a:spAutoFit/>
            </a:bodyPr>
            <a:lstStyle/>
            <a:p>
              <a:r>
                <a:rPr lang="en-US" b="1" dirty="0">
                  <a:ln>
                    <a:solidFill>
                      <a:schemeClr val="tx1"/>
                    </a:solidFill>
                  </a:ln>
                  <a:solidFill>
                    <a:schemeClr val="bg1"/>
                  </a:solidFill>
                  <a:latin typeface="Century Gothic" panose="020B0502020202020204" pitchFamily="34" charset="0"/>
                </a:rPr>
                <a:t>0</a:t>
              </a:r>
              <a:endParaRPr lang="en-US" b="1" dirty="0">
                <a:ln>
                  <a:solidFill>
                    <a:schemeClr val="tx1"/>
                  </a:solidFill>
                </a:ln>
                <a:solidFill>
                  <a:schemeClr val="bg1"/>
                </a:solidFill>
              </a:endParaRPr>
            </a:p>
          </p:txBody>
        </p:sp>
        <p:sp>
          <p:nvSpPr>
            <p:cNvPr id="23" name="TextBox 22">
              <a:extLst>
                <a:ext uri="{FF2B5EF4-FFF2-40B4-BE49-F238E27FC236}">
                  <a16:creationId xmlns:a16="http://schemas.microsoft.com/office/drawing/2014/main" id="{8C0CAB4E-C70C-464F-BFCB-E8FA9839331C}"/>
                </a:ext>
              </a:extLst>
            </p:cNvPr>
            <p:cNvSpPr txBox="1"/>
            <p:nvPr/>
          </p:nvSpPr>
          <p:spPr>
            <a:xfrm>
              <a:off x="5130560" y="3035138"/>
              <a:ext cx="314510" cy="369332"/>
            </a:xfrm>
            <a:prstGeom prst="rect">
              <a:avLst/>
            </a:prstGeom>
            <a:noFill/>
          </p:spPr>
          <p:txBody>
            <a:bodyPr wrap="none" rtlCol="0">
              <a:spAutoFit/>
            </a:bodyPr>
            <a:lstStyle/>
            <a:p>
              <a:r>
                <a:rPr lang="en-US" b="1" dirty="0">
                  <a:ln>
                    <a:solidFill>
                      <a:schemeClr val="tx1"/>
                    </a:solidFill>
                  </a:ln>
                  <a:solidFill>
                    <a:schemeClr val="bg1"/>
                  </a:solidFill>
                  <a:latin typeface="Century Gothic" panose="020B0502020202020204" pitchFamily="34" charset="0"/>
                </a:rPr>
                <a:t>1</a:t>
              </a:r>
              <a:endParaRPr lang="en-US" b="1" dirty="0">
                <a:ln>
                  <a:solidFill>
                    <a:schemeClr val="tx1"/>
                  </a:solidFill>
                </a:ln>
                <a:solidFill>
                  <a:schemeClr val="bg1"/>
                </a:solidFill>
              </a:endParaRPr>
            </a:p>
          </p:txBody>
        </p:sp>
        <p:sp>
          <p:nvSpPr>
            <p:cNvPr id="27" name="TextBox 26">
              <a:extLst>
                <a:ext uri="{FF2B5EF4-FFF2-40B4-BE49-F238E27FC236}">
                  <a16:creationId xmlns:a16="http://schemas.microsoft.com/office/drawing/2014/main" id="{3091534F-C520-0E48-AC1C-1CA1A2741870}"/>
                </a:ext>
              </a:extLst>
            </p:cNvPr>
            <p:cNvSpPr txBox="1"/>
            <p:nvPr/>
          </p:nvSpPr>
          <p:spPr>
            <a:xfrm>
              <a:off x="5243309" y="3225830"/>
              <a:ext cx="543739" cy="369332"/>
            </a:xfrm>
            <a:prstGeom prst="rect">
              <a:avLst/>
            </a:prstGeom>
            <a:noFill/>
          </p:spPr>
          <p:txBody>
            <a:bodyPr wrap="none" rtlCol="0">
              <a:spAutoFit/>
            </a:bodyPr>
            <a:lstStyle/>
            <a:p>
              <a:r>
                <a:rPr lang="en-US" b="1" dirty="0">
                  <a:ln>
                    <a:solidFill>
                      <a:schemeClr val="tx1"/>
                    </a:solidFill>
                  </a:ln>
                  <a:solidFill>
                    <a:schemeClr val="bg1"/>
                  </a:solidFill>
                  <a:latin typeface="Century Gothic" panose="020B0502020202020204" pitchFamily="34" charset="0"/>
                </a:rPr>
                <a:t>Km</a:t>
              </a:r>
              <a:endParaRPr lang="en-US" b="1" dirty="0">
                <a:ln>
                  <a:solidFill>
                    <a:schemeClr val="tx1"/>
                  </a:solidFill>
                </a:ln>
                <a:solidFill>
                  <a:schemeClr val="bg1"/>
                </a:solidFill>
              </a:endParaRPr>
            </a:p>
          </p:txBody>
        </p:sp>
      </p:grpSp>
      <p:grpSp>
        <p:nvGrpSpPr>
          <p:cNvPr id="47" name="Group 46">
            <a:extLst>
              <a:ext uri="{FF2B5EF4-FFF2-40B4-BE49-F238E27FC236}">
                <a16:creationId xmlns:a16="http://schemas.microsoft.com/office/drawing/2014/main" id="{BF1C013D-3556-714F-BF7B-D12F43E04861}"/>
              </a:ext>
            </a:extLst>
          </p:cNvPr>
          <p:cNvGrpSpPr/>
          <p:nvPr/>
        </p:nvGrpSpPr>
        <p:grpSpPr>
          <a:xfrm>
            <a:off x="4392451" y="5479082"/>
            <a:ext cx="1327912" cy="582054"/>
            <a:chOff x="4329305" y="3158126"/>
            <a:chExt cx="1327912" cy="471605"/>
          </a:xfrm>
        </p:grpSpPr>
        <p:sp>
          <p:nvSpPr>
            <p:cNvPr id="48" name="TextBox 47">
              <a:extLst>
                <a:ext uri="{FF2B5EF4-FFF2-40B4-BE49-F238E27FC236}">
                  <a16:creationId xmlns:a16="http://schemas.microsoft.com/office/drawing/2014/main" id="{8321B8E4-46D6-AA40-B12A-EE7B3249A992}"/>
                </a:ext>
              </a:extLst>
            </p:cNvPr>
            <p:cNvSpPr txBox="1"/>
            <p:nvPr/>
          </p:nvSpPr>
          <p:spPr>
            <a:xfrm>
              <a:off x="4329305" y="3161205"/>
              <a:ext cx="314510" cy="299249"/>
            </a:xfrm>
            <a:prstGeom prst="rect">
              <a:avLst/>
            </a:prstGeom>
            <a:noFill/>
          </p:spPr>
          <p:txBody>
            <a:bodyPr wrap="none" rtlCol="0">
              <a:spAutoFit/>
            </a:bodyPr>
            <a:lstStyle/>
            <a:p>
              <a:r>
                <a:rPr lang="en-US" b="1" dirty="0">
                  <a:ln>
                    <a:solidFill>
                      <a:schemeClr val="tx1"/>
                    </a:solidFill>
                  </a:ln>
                  <a:solidFill>
                    <a:schemeClr val="bg1"/>
                  </a:solidFill>
                  <a:latin typeface="Century Gothic" panose="020B0502020202020204" pitchFamily="34" charset="0"/>
                </a:rPr>
                <a:t>0</a:t>
              </a:r>
              <a:endParaRPr lang="en-US" b="1" dirty="0">
                <a:ln>
                  <a:solidFill>
                    <a:schemeClr val="tx1"/>
                  </a:solidFill>
                </a:ln>
                <a:solidFill>
                  <a:schemeClr val="bg1"/>
                </a:solidFill>
              </a:endParaRPr>
            </a:p>
          </p:txBody>
        </p:sp>
        <p:sp>
          <p:nvSpPr>
            <p:cNvPr id="49" name="TextBox 48">
              <a:extLst>
                <a:ext uri="{FF2B5EF4-FFF2-40B4-BE49-F238E27FC236}">
                  <a16:creationId xmlns:a16="http://schemas.microsoft.com/office/drawing/2014/main" id="{8D944FF9-1525-C04A-AE7B-48ACED5CDD78}"/>
                </a:ext>
              </a:extLst>
            </p:cNvPr>
            <p:cNvSpPr txBox="1"/>
            <p:nvPr/>
          </p:nvSpPr>
          <p:spPr>
            <a:xfrm>
              <a:off x="4924352" y="3158126"/>
              <a:ext cx="508473" cy="299249"/>
            </a:xfrm>
            <a:prstGeom prst="rect">
              <a:avLst/>
            </a:prstGeom>
            <a:noFill/>
            <a:ln>
              <a:noFill/>
            </a:ln>
          </p:spPr>
          <p:txBody>
            <a:bodyPr wrap="none" rtlCol="0">
              <a:spAutoFit/>
            </a:bodyPr>
            <a:lstStyle/>
            <a:p>
              <a:r>
                <a:rPr lang="en-US" b="1" dirty="0">
                  <a:ln>
                    <a:solidFill>
                      <a:sysClr val="windowText" lastClr="000000"/>
                    </a:solidFill>
                  </a:ln>
                  <a:solidFill>
                    <a:schemeClr val="bg1"/>
                  </a:solidFill>
                  <a:latin typeface="Century Gothic" panose="020B0502020202020204" pitchFamily="34" charset="0"/>
                </a:rPr>
                <a:t>0.5</a:t>
              </a:r>
              <a:endParaRPr lang="en-US" b="1" dirty="0">
                <a:ln>
                  <a:solidFill>
                    <a:sysClr val="windowText" lastClr="000000"/>
                  </a:solidFill>
                </a:ln>
                <a:solidFill>
                  <a:schemeClr val="bg1"/>
                </a:solidFill>
              </a:endParaRPr>
            </a:p>
          </p:txBody>
        </p:sp>
        <p:sp>
          <p:nvSpPr>
            <p:cNvPr id="51" name="TextBox 50">
              <a:extLst>
                <a:ext uri="{FF2B5EF4-FFF2-40B4-BE49-F238E27FC236}">
                  <a16:creationId xmlns:a16="http://schemas.microsoft.com/office/drawing/2014/main" id="{1F09975F-CF53-7B46-8CD7-F2E2B5D32DE1}"/>
                </a:ext>
              </a:extLst>
            </p:cNvPr>
            <p:cNvSpPr txBox="1"/>
            <p:nvPr/>
          </p:nvSpPr>
          <p:spPr>
            <a:xfrm>
              <a:off x="5113478" y="3330482"/>
              <a:ext cx="543739" cy="299249"/>
            </a:xfrm>
            <a:prstGeom prst="rect">
              <a:avLst/>
            </a:prstGeom>
            <a:noFill/>
          </p:spPr>
          <p:txBody>
            <a:bodyPr wrap="none" rtlCol="0">
              <a:spAutoFit/>
            </a:bodyPr>
            <a:lstStyle/>
            <a:p>
              <a:r>
                <a:rPr lang="en-US" b="1" dirty="0">
                  <a:ln>
                    <a:solidFill>
                      <a:schemeClr val="tx1"/>
                    </a:solidFill>
                  </a:ln>
                  <a:solidFill>
                    <a:schemeClr val="bg1"/>
                  </a:solidFill>
                  <a:latin typeface="Century Gothic" panose="020B0502020202020204" pitchFamily="34" charset="0"/>
                </a:rPr>
                <a:t>Km</a:t>
              </a:r>
              <a:endParaRPr lang="en-US" b="1" dirty="0">
                <a:ln>
                  <a:solidFill>
                    <a:schemeClr val="tx1"/>
                  </a:solidFill>
                </a:ln>
                <a:solidFill>
                  <a:schemeClr val="bg1"/>
                </a:solidFill>
              </a:endParaRPr>
            </a:p>
          </p:txBody>
        </p:sp>
      </p:grpSp>
      <p:grpSp>
        <p:nvGrpSpPr>
          <p:cNvPr id="52" name="Group 51">
            <a:extLst>
              <a:ext uri="{FF2B5EF4-FFF2-40B4-BE49-F238E27FC236}">
                <a16:creationId xmlns:a16="http://schemas.microsoft.com/office/drawing/2014/main" id="{0433F820-A4F5-0548-9515-D5A25F25E542}"/>
              </a:ext>
            </a:extLst>
          </p:cNvPr>
          <p:cNvGrpSpPr/>
          <p:nvPr/>
        </p:nvGrpSpPr>
        <p:grpSpPr>
          <a:xfrm>
            <a:off x="6897118" y="5480358"/>
            <a:ext cx="1402515" cy="569257"/>
            <a:chOff x="4400324" y="3201638"/>
            <a:chExt cx="1402515" cy="569257"/>
          </a:xfrm>
        </p:grpSpPr>
        <p:sp>
          <p:nvSpPr>
            <p:cNvPr id="53" name="TextBox 52">
              <a:extLst>
                <a:ext uri="{FF2B5EF4-FFF2-40B4-BE49-F238E27FC236}">
                  <a16:creationId xmlns:a16="http://schemas.microsoft.com/office/drawing/2014/main" id="{C6B9E206-7CFD-554B-A951-3D8E3877B399}"/>
                </a:ext>
              </a:extLst>
            </p:cNvPr>
            <p:cNvSpPr txBox="1"/>
            <p:nvPr/>
          </p:nvSpPr>
          <p:spPr>
            <a:xfrm>
              <a:off x="4400324" y="3201638"/>
              <a:ext cx="314510" cy="369332"/>
            </a:xfrm>
            <a:prstGeom prst="rect">
              <a:avLst/>
            </a:prstGeom>
            <a:noFill/>
          </p:spPr>
          <p:txBody>
            <a:bodyPr wrap="none" rtlCol="0">
              <a:spAutoFit/>
            </a:bodyPr>
            <a:lstStyle/>
            <a:p>
              <a:r>
                <a:rPr lang="en-US" b="1" dirty="0">
                  <a:ln>
                    <a:solidFill>
                      <a:schemeClr val="tx1"/>
                    </a:solidFill>
                  </a:ln>
                  <a:solidFill>
                    <a:schemeClr val="bg1"/>
                  </a:solidFill>
                  <a:latin typeface="Century Gothic" panose="020B0502020202020204" pitchFamily="34" charset="0"/>
                </a:rPr>
                <a:t>0</a:t>
              </a:r>
              <a:endParaRPr lang="en-US" b="1" dirty="0">
                <a:ln>
                  <a:solidFill>
                    <a:schemeClr val="tx1"/>
                  </a:solidFill>
                </a:ln>
                <a:solidFill>
                  <a:schemeClr val="bg1"/>
                </a:solidFill>
              </a:endParaRPr>
            </a:p>
          </p:txBody>
        </p:sp>
        <p:sp>
          <p:nvSpPr>
            <p:cNvPr id="54" name="TextBox 53">
              <a:extLst>
                <a:ext uri="{FF2B5EF4-FFF2-40B4-BE49-F238E27FC236}">
                  <a16:creationId xmlns:a16="http://schemas.microsoft.com/office/drawing/2014/main" id="{18FFD4E4-9CFE-A94F-B176-CE0E41539C42}"/>
                </a:ext>
              </a:extLst>
            </p:cNvPr>
            <p:cNvSpPr txBox="1"/>
            <p:nvPr/>
          </p:nvSpPr>
          <p:spPr>
            <a:xfrm>
              <a:off x="5059205" y="3208588"/>
              <a:ext cx="508473" cy="369332"/>
            </a:xfrm>
            <a:prstGeom prst="rect">
              <a:avLst/>
            </a:prstGeom>
            <a:noFill/>
          </p:spPr>
          <p:txBody>
            <a:bodyPr wrap="none" rtlCol="0">
              <a:spAutoFit/>
            </a:bodyPr>
            <a:lstStyle/>
            <a:p>
              <a:r>
                <a:rPr lang="en-US" b="1" dirty="0">
                  <a:ln>
                    <a:solidFill>
                      <a:schemeClr val="tx1"/>
                    </a:solidFill>
                  </a:ln>
                  <a:solidFill>
                    <a:schemeClr val="bg1"/>
                  </a:solidFill>
                  <a:latin typeface="Century Gothic" panose="020B0502020202020204" pitchFamily="34" charset="0"/>
                </a:rPr>
                <a:t>0.5</a:t>
              </a:r>
              <a:endParaRPr lang="en-US" b="1" dirty="0">
                <a:ln>
                  <a:solidFill>
                    <a:schemeClr val="tx1"/>
                  </a:solidFill>
                </a:ln>
                <a:solidFill>
                  <a:schemeClr val="bg1"/>
                </a:solidFill>
              </a:endParaRPr>
            </a:p>
          </p:txBody>
        </p:sp>
        <p:sp>
          <p:nvSpPr>
            <p:cNvPr id="56" name="TextBox 55">
              <a:extLst>
                <a:ext uri="{FF2B5EF4-FFF2-40B4-BE49-F238E27FC236}">
                  <a16:creationId xmlns:a16="http://schemas.microsoft.com/office/drawing/2014/main" id="{EDFBA4F2-95C1-6C4C-B1C3-5719640A853C}"/>
                </a:ext>
              </a:extLst>
            </p:cNvPr>
            <p:cNvSpPr txBox="1"/>
            <p:nvPr/>
          </p:nvSpPr>
          <p:spPr>
            <a:xfrm>
              <a:off x="5259100" y="3401563"/>
              <a:ext cx="543739" cy="369332"/>
            </a:xfrm>
            <a:prstGeom prst="rect">
              <a:avLst/>
            </a:prstGeom>
            <a:noFill/>
          </p:spPr>
          <p:txBody>
            <a:bodyPr wrap="none" rtlCol="0">
              <a:spAutoFit/>
            </a:bodyPr>
            <a:lstStyle/>
            <a:p>
              <a:r>
                <a:rPr lang="en-US" b="1" dirty="0">
                  <a:ln>
                    <a:solidFill>
                      <a:schemeClr val="tx1"/>
                    </a:solidFill>
                  </a:ln>
                  <a:solidFill>
                    <a:schemeClr val="bg1"/>
                  </a:solidFill>
                  <a:latin typeface="Century Gothic" panose="020B0502020202020204" pitchFamily="34" charset="0"/>
                </a:rPr>
                <a:t>Km</a:t>
              </a:r>
              <a:endParaRPr lang="en-US" b="1" dirty="0">
                <a:ln>
                  <a:solidFill>
                    <a:schemeClr val="tx1"/>
                  </a:solidFill>
                </a:ln>
                <a:solidFill>
                  <a:schemeClr val="bg1"/>
                </a:solidFill>
              </a:endParaRPr>
            </a:p>
          </p:txBody>
        </p:sp>
      </p:grpSp>
      <p:grpSp>
        <p:nvGrpSpPr>
          <p:cNvPr id="57" name="Group 56">
            <a:extLst>
              <a:ext uri="{FF2B5EF4-FFF2-40B4-BE49-F238E27FC236}">
                <a16:creationId xmlns:a16="http://schemas.microsoft.com/office/drawing/2014/main" id="{F1B34D27-9A13-3F43-9E54-BC2EE803483F}"/>
              </a:ext>
            </a:extLst>
          </p:cNvPr>
          <p:cNvGrpSpPr/>
          <p:nvPr/>
        </p:nvGrpSpPr>
        <p:grpSpPr>
          <a:xfrm>
            <a:off x="9422842" y="5470198"/>
            <a:ext cx="1188061" cy="587248"/>
            <a:chOff x="4454298" y="3191478"/>
            <a:chExt cx="1188061" cy="587248"/>
          </a:xfrm>
        </p:grpSpPr>
        <p:sp>
          <p:nvSpPr>
            <p:cNvPr id="58" name="TextBox 57">
              <a:extLst>
                <a:ext uri="{FF2B5EF4-FFF2-40B4-BE49-F238E27FC236}">
                  <a16:creationId xmlns:a16="http://schemas.microsoft.com/office/drawing/2014/main" id="{16B8DE60-A227-EB44-87B3-B1668696A059}"/>
                </a:ext>
              </a:extLst>
            </p:cNvPr>
            <p:cNvSpPr txBox="1"/>
            <p:nvPr/>
          </p:nvSpPr>
          <p:spPr>
            <a:xfrm>
              <a:off x="4454298" y="3198428"/>
              <a:ext cx="314510" cy="369332"/>
            </a:xfrm>
            <a:prstGeom prst="rect">
              <a:avLst/>
            </a:prstGeom>
            <a:noFill/>
          </p:spPr>
          <p:txBody>
            <a:bodyPr wrap="none" rtlCol="0">
              <a:spAutoFit/>
            </a:bodyPr>
            <a:lstStyle/>
            <a:p>
              <a:r>
                <a:rPr lang="en-US" b="1" dirty="0">
                  <a:ln>
                    <a:solidFill>
                      <a:schemeClr val="tx1"/>
                    </a:solidFill>
                  </a:ln>
                  <a:solidFill>
                    <a:schemeClr val="bg1"/>
                  </a:solidFill>
                  <a:latin typeface="Century Gothic" panose="020B0502020202020204" pitchFamily="34" charset="0"/>
                </a:rPr>
                <a:t>0</a:t>
              </a:r>
              <a:endParaRPr lang="en-US" b="1" dirty="0">
                <a:ln>
                  <a:solidFill>
                    <a:schemeClr val="tx1"/>
                  </a:solidFill>
                </a:ln>
                <a:solidFill>
                  <a:schemeClr val="bg1"/>
                </a:solidFill>
              </a:endParaRPr>
            </a:p>
          </p:txBody>
        </p:sp>
        <p:sp>
          <p:nvSpPr>
            <p:cNvPr id="59" name="TextBox 58">
              <a:extLst>
                <a:ext uri="{FF2B5EF4-FFF2-40B4-BE49-F238E27FC236}">
                  <a16:creationId xmlns:a16="http://schemas.microsoft.com/office/drawing/2014/main" id="{E41E26A2-57A5-4A4D-9A7E-635C17C6F3AB}"/>
                </a:ext>
              </a:extLst>
            </p:cNvPr>
            <p:cNvSpPr txBox="1"/>
            <p:nvPr/>
          </p:nvSpPr>
          <p:spPr>
            <a:xfrm>
              <a:off x="4910595" y="3191478"/>
              <a:ext cx="508473" cy="369332"/>
            </a:xfrm>
            <a:prstGeom prst="rect">
              <a:avLst/>
            </a:prstGeom>
            <a:noFill/>
          </p:spPr>
          <p:txBody>
            <a:bodyPr wrap="none" rtlCol="0">
              <a:spAutoFit/>
            </a:bodyPr>
            <a:lstStyle/>
            <a:p>
              <a:r>
                <a:rPr lang="en-US" b="1" dirty="0">
                  <a:ln>
                    <a:solidFill>
                      <a:schemeClr val="tx1"/>
                    </a:solidFill>
                  </a:ln>
                  <a:solidFill>
                    <a:schemeClr val="bg1"/>
                  </a:solidFill>
                  <a:latin typeface="Century Gothic" panose="020B0502020202020204" pitchFamily="34" charset="0"/>
                </a:rPr>
                <a:t>0.5</a:t>
              </a:r>
              <a:endParaRPr lang="en-US" b="1" dirty="0">
                <a:ln>
                  <a:solidFill>
                    <a:schemeClr val="tx1"/>
                  </a:solidFill>
                </a:ln>
                <a:solidFill>
                  <a:schemeClr val="bg1"/>
                </a:solidFill>
              </a:endParaRPr>
            </a:p>
          </p:txBody>
        </p:sp>
        <p:sp>
          <p:nvSpPr>
            <p:cNvPr id="61" name="TextBox 60">
              <a:extLst>
                <a:ext uri="{FF2B5EF4-FFF2-40B4-BE49-F238E27FC236}">
                  <a16:creationId xmlns:a16="http://schemas.microsoft.com/office/drawing/2014/main" id="{A24B5437-8850-7C42-BD5F-3FCF07536655}"/>
                </a:ext>
              </a:extLst>
            </p:cNvPr>
            <p:cNvSpPr txBox="1"/>
            <p:nvPr/>
          </p:nvSpPr>
          <p:spPr>
            <a:xfrm>
              <a:off x="5098620" y="3409394"/>
              <a:ext cx="543739" cy="369332"/>
            </a:xfrm>
            <a:prstGeom prst="rect">
              <a:avLst/>
            </a:prstGeom>
            <a:noFill/>
          </p:spPr>
          <p:txBody>
            <a:bodyPr wrap="none" rtlCol="0">
              <a:spAutoFit/>
            </a:bodyPr>
            <a:lstStyle/>
            <a:p>
              <a:r>
                <a:rPr lang="en-US" b="1" dirty="0">
                  <a:ln>
                    <a:solidFill>
                      <a:schemeClr val="tx1"/>
                    </a:solidFill>
                  </a:ln>
                  <a:solidFill>
                    <a:schemeClr val="bg1"/>
                  </a:solidFill>
                  <a:latin typeface="Century Gothic" panose="020B0502020202020204" pitchFamily="34" charset="0"/>
                </a:rPr>
                <a:t>Km</a:t>
              </a:r>
              <a:endParaRPr lang="en-US" b="1" dirty="0">
                <a:ln>
                  <a:solidFill>
                    <a:schemeClr val="tx1"/>
                  </a:solidFill>
                </a:ln>
                <a:solidFill>
                  <a:schemeClr val="bg1"/>
                </a:solidFill>
              </a:endParaRPr>
            </a:p>
          </p:txBody>
        </p:sp>
      </p:grpSp>
      <p:grpSp>
        <p:nvGrpSpPr>
          <p:cNvPr id="62" name="Group 61">
            <a:extLst>
              <a:ext uri="{FF2B5EF4-FFF2-40B4-BE49-F238E27FC236}">
                <a16:creationId xmlns:a16="http://schemas.microsoft.com/office/drawing/2014/main" id="{A22B31BD-55E7-9649-8674-CFC3B82BB156}"/>
              </a:ext>
            </a:extLst>
          </p:cNvPr>
          <p:cNvGrpSpPr/>
          <p:nvPr/>
        </p:nvGrpSpPr>
        <p:grpSpPr>
          <a:xfrm>
            <a:off x="8114141" y="2848268"/>
            <a:ext cx="1186204" cy="555068"/>
            <a:chOff x="4178557" y="3046831"/>
            <a:chExt cx="1186204" cy="555068"/>
          </a:xfrm>
        </p:grpSpPr>
        <p:sp>
          <p:nvSpPr>
            <p:cNvPr id="63" name="TextBox 62">
              <a:extLst>
                <a:ext uri="{FF2B5EF4-FFF2-40B4-BE49-F238E27FC236}">
                  <a16:creationId xmlns:a16="http://schemas.microsoft.com/office/drawing/2014/main" id="{003F6218-86EB-8147-B46F-EEA50DEE71BB}"/>
                </a:ext>
              </a:extLst>
            </p:cNvPr>
            <p:cNvSpPr txBox="1"/>
            <p:nvPr/>
          </p:nvSpPr>
          <p:spPr>
            <a:xfrm>
              <a:off x="4178557" y="3057244"/>
              <a:ext cx="314510" cy="369332"/>
            </a:xfrm>
            <a:prstGeom prst="rect">
              <a:avLst/>
            </a:prstGeom>
            <a:noFill/>
          </p:spPr>
          <p:txBody>
            <a:bodyPr wrap="none" rtlCol="0">
              <a:spAutoFit/>
            </a:bodyPr>
            <a:lstStyle/>
            <a:p>
              <a:r>
                <a:rPr lang="en-US" b="1" dirty="0">
                  <a:ln>
                    <a:solidFill>
                      <a:schemeClr val="tx1"/>
                    </a:solidFill>
                  </a:ln>
                  <a:solidFill>
                    <a:schemeClr val="bg1"/>
                  </a:solidFill>
                  <a:latin typeface="Century Gothic" panose="020B0502020202020204" pitchFamily="34" charset="0"/>
                </a:rPr>
                <a:t>0</a:t>
              </a:r>
              <a:endParaRPr lang="en-US" b="1" dirty="0">
                <a:ln>
                  <a:solidFill>
                    <a:schemeClr val="tx1"/>
                  </a:solidFill>
                </a:ln>
                <a:solidFill>
                  <a:schemeClr val="bg1"/>
                </a:solidFill>
              </a:endParaRPr>
            </a:p>
          </p:txBody>
        </p:sp>
        <p:sp>
          <p:nvSpPr>
            <p:cNvPr id="64" name="TextBox 63">
              <a:extLst>
                <a:ext uri="{FF2B5EF4-FFF2-40B4-BE49-F238E27FC236}">
                  <a16:creationId xmlns:a16="http://schemas.microsoft.com/office/drawing/2014/main" id="{A8249424-A664-C347-B687-F16EC279BCC3}"/>
                </a:ext>
              </a:extLst>
            </p:cNvPr>
            <p:cNvSpPr txBox="1"/>
            <p:nvPr/>
          </p:nvSpPr>
          <p:spPr>
            <a:xfrm>
              <a:off x="4717142" y="3046831"/>
              <a:ext cx="314510" cy="369332"/>
            </a:xfrm>
            <a:prstGeom prst="rect">
              <a:avLst/>
            </a:prstGeom>
            <a:noFill/>
          </p:spPr>
          <p:txBody>
            <a:bodyPr wrap="none" rtlCol="0">
              <a:spAutoFit/>
            </a:bodyPr>
            <a:lstStyle/>
            <a:p>
              <a:r>
                <a:rPr lang="en-US" b="1" dirty="0">
                  <a:ln>
                    <a:solidFill>
                      <a:schemeClr val="tx1"/>
                    </a:solidFill>
                  </a:ln>
                  <a:solidFill>
                    <a:schemeClr val="bg1"/>
                  </a:solidFill>
                  <a:latin typeface="Century Gothic" panose="020B0502020202020204" pitchFamily="34" charset="0"/>
                </a:rPr>
                <a:t>2</a:t>
              </a:r>
              <a:endParaRPr lang="en-US" b="1" dirty="0">
                <a:ln>
                  <a:solidFill>
                    <a:schemeClr val="tx1"/>
                  </a:solidFill>
                </a:ln>
                <a:solidFill>
                  <a:schemeClr val="bg1"/>
                </a:solidFill>
              </a:endParaRPr>
            </a:p>
          </p:txBody>
        </p:sp>
        <p:sp>
          <p:nvSpPr>
            <p:cNvPr id="66" name="TextBox 65">
              <a:extLst>
                <a:ext uri="{FF2B5EF4-FFF2-40B4-BE49-F238E27FC236}">
                  <a16:creationId xmlns:a16="http://schemas.microsoft.com/office/drawing/2014/main" id="{C7357013-F3D1-1147-A354-5F13729CBD6F}"/>
                </a:ext>
              </a:extLst>
            </p:cNvPr>
            <p:cNvSpPr txBox="1"/>
            <p:nvPr/>
          </p:nvSpPr>
          <p:spPr>
            <a:xfrm>
              <a:off x="4821022" y="3232567"/>
              <a:ext cx="543739" cy="369332"/>
            </a:xfrm>
            <a:prstGeom prst="rect">
              <a:avLst/>
            </a:prstGeom>
            <a:noFill/>
          </p:spPr>
          <p:txBody>
            <a:bodyPr wrap="none" rtlCol="0">
              <a:spAutoFit/>
            </a:bodyPr>
            <a:lstStyle/>
            <a:p>
              <a:r>
                <a:rPr lang="en-US" b="1" dirty="0">
                  <a:ln>
                    <a:solidFill>
                      <a:schemeClr val="tx1"/>
                    </a:solidFill>
                  </a:ln>
                  <a:solidFill>
                    <a:schemeClr val="bg1"/>
                  </a:solidFill>
                  <a:latin typeface="Century Gothic" panose="020B0502020202020204" pitchFamily="34" charset="0"/>
                </a:rPr>
                <a:t>Km</a:t>
              </a:r>
              <a:endParaRPr lang="en-US" b="1" dirty="0">
                <a:ln>
                  <a:solidFill>
                    <a:schemeClr val="tx1"/>
                  </a:solidFill>
                </a:ln>
                <a:solidFill>
                  <a:schemeClr val="bg1"/>
                </a:solidFill>
              </a:endParaRPr>
            </a:p>
          </p:txBody>
        </p:sp>
      </p:grpSp>
      <p:grpSp>
        <p:nvGrpSpPr>
          <p:cNvPr id="2" name="Group 1"/>
          <p:cNvGrpSpPr/>
          <p:nvPr/>
        </p:nvGrpSpPr>
        <p:grpSpPr>
          <a:xfrm>
            <a:off x="132638" y="726324"/>
            <a:ext cx="11891019" cy="5409432"/>
            <a:chOff x="132638" y="633560"/>
            <a:chExt cx="11891019" cy="5409432"/>
          </a:xfrm>
        </p:grpSpPr>
        <p:pic>
          <p:nvPicPr>
            <p:cNvPr id="5" name="Picture 4">
              <a:extLst>
                <a:ext uri="{FF2B5EF4-FFF2-40B4-BE49-F238E27FC236}">
                  <a16:creationId xmlns:a16="http://schemas.microsoft.com/office/drawing/2014/main" id="{1944746A-EFB3-CA40-856D-F4B7DA205ED4}"/>
                </a:ext>
              </a:extLst>
            </p:cNvPr>
            <p:cNvPicPr>
              <a:picLocks noChangeAspect="1"/>
            </p:cNvPicPr>
            <p:nvPr/>
          </p:nvPicPr>
          <p:blipFill rotWithShape="1">
            <a:blip r:embed="rId3">
              <a:extLst>
                <a:ext uri="{28A0092B-C50C-407E-A947-70E740481C1C}">
                  <a14:useLocalDpi xmlns:a14="http://schemas.microsoft.com/office/drawing/2010/main" val="0"/>
                </a:ext>
              </a:extLst>
            </a:blip>
            <a:srcRect t="28424" b="1270"/>
            <a:stretch/>
          </p:blipFill>
          <p:spPr>
            <a:xfrm>
              <a:off x="132638" y="633560"/>
              <a:ext cx="11891019" cy="5409432"/>
            </a:xfrm>
            <a:prstGeom prst="rect">
              <a:avLst/>
            </a:prstGeom>
          </p:spPr>
        </p:pic>
        <p:sp>
          <p:nvSpPr>
            <p:cNvPr id="9" name="TextBox 8">
              <a:extLst>
                <a:ext uri="{FF2B5EF4-FFF2-40B4-BE49-F238E27FC236}">
                  <a16:creationId xmlns:a16="http://schemas.microsoft.com/office/drawing/2014/main" id="{357556E0-5922-C341-B34B-3DE50C947DBE}"/>
                </a:ext>
              </a:extLst>
            </p:cNvPr>
            <p:cNvSpPr txBox="1"/>
            <p:nvPr/>
          </p:nvSpPr>
          <p:spPr>
            <a:xfrm>
              <a:off x="620990" y="2088979"/>
              <a:ext cx="420308" cy="369332"/>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A.</a:t>
              </a:r>
            </a:p>
          </p:txBody>
        </p:sp>
        <p:sp>
          <p:nvSpPr>
            <p:cNvPr id="10" name="TextBox 9">
              <a:extLst>
                <a:ext uri="{FF2B5EF4-FFF2-40B4-BE49-F238E27FC236}">
                  <a16:creationId xmlns:a16="http://schemas.microsoft.com/office/drawing/2014/main" id="{E8CE6399-21E2-3043-AA52-F7D14D318CB0}"/>
                </a:ext>
              </a:extLst>
            </p:cNvPr>
            <p:cNvSpPr txBox="1"/>
            <p:nvPr/>
          </p:nvSpPr>
          <p:spPr>
            <a:xfrm>
              <a:off x="793517" y="2483966"/>
              <a:ext cx="375424" cy="369332"/>
            </a:xfrm>
            <a:prstGeom prst="rect">
              <a:avLst/>
            </a:prstGeom>
            <a:noFill/>
          </p:spPr>
          <p:txBody>
            <a:bodyPr wrap="none" rtlCol="0">
              <a:spAutoFit/>
            </a:bodyPr>
            <a:lstStyle/>
            <a:p>
              <a:r>
                <a:rPr lang="en-US" dirty="0">
                  <a:solidFill>
                    <a:schemeClr val="tx1">
                      <a:lumMod val="85000"/>
                      <a:lumOff val="15000"/>
                    </a:schemeClr>
                  </a:solidFill>
                  <a:latin typeface="Century Gothic" panose="020B0502020202020204" pitchFamily="34" charset="0"/>
                </a:rPr>
                <a:t>B</a:t>
              </a:r>
              <a:r>
                <a:rPr lang="en-US" dirty="0">
                  <a:solidFill>
                    <a:schemeClr val="tx1">
                      <a:lumMod val="85000"/>
                      <a:lumOff val="15000"/>
                    </a:schemeClr>
                  </a:solidFill>
                </a:rPr>
                <a:t>.</a:t>
              </a:r>
            </a:p>
          </p:txBody>
        </p:sp>
        <p:sp>
          <p:nvSpPr>
            <p:cNvPr id="11" name="TextBox 10">
              <a:extLst>
                <a:ext uri="{FF2B5EF4-FFF2-40B4-BE49-F238E27FC236}">
                  <a16:creationId xmlns:a16="http://schemas.microsoft.com/office/drawing/2014/main" id="{AAB11B21-6983-FF46-AD34-80A6A51C28C1}"/>
                </a:ext>
              </a:extLst>
            </p:cNvPr>
            <p:cNvSpPr txBox="1"/>
            <p:nvPr/>
          </p:nvSpPr>
          <p:spPr>
            <a:xfrm>
              <a:off x="1133491" y="3503705"/>
              <a:ext cx="429926" cy="369332"/>
            </a:xfrm>
            <a:prstGeom prst="rect">
              <a:avLst/>
            </a:prstGeom>
            <a:noFill/>
          </p:spPr>
          <p:txBody>
            <a:bodyPr wrap="none" rtlCol="0">
              <a:spAutoFit/>
            </a:bodyPr>
            <a:lstStyle/>
            <a:p>
              <a:r>
                <a:rPr lang="en-US" dirty="0">
                  <a:solidFill>
                    <a:schemeClr val="tx1">
                      <a:lumMod val="85000"/>
                      <a:lumOff val="15000"/>
                    </a:schemeClr>
                  </a:solidFill>
                  <a:latin typeface="Century Gothic" panose="020B0502020202020204" pitchFamily="34" charset="0"/>
                </a:rPr>
                <a:t>C</a:t>
              </a:r>
              <a:r>
                <a:rPr lang="en-US" dirty="0">
                  <a:solidFill>
                    <a:schemeClr val="tx1">
                      <a:lumMod val="85000"/>
                      <a:lumOff val="15000"/>
                    </a:schemeClr>
                  </a:solidFill>
                </a:rPr>
                <a:t>.</a:t>
              </a:r>
            </a:p>
          </p:txBody>
        </p:sp>
        <p:sp>
          <p:nvSpPr>
            <p:cNvPr id="12" name="TextBox 11">
              <a:extLst>
                <a:ext uri="{FF2B5EF4-FFF2-40B4-BE49-F238E27FC236}">
                  <a16:creationId xmlns:a16="http://schemas.microsoft.com/office/drawing/2014/main" id="{6F0A188F-6911-DD46-B165-0DFF31AC1AF8}"/>
                </a:ext>
              </a:extLst>
            </p:cNvPr>
            <p:cNvSpPr txBox="1"/>
            <p:nvPr/>
          </p:nvSpPr>
          <p:spPr>
            <a:xfrm>
              <a:off x="2079343" y="4661469"/>
              <a:ext cx="413896" cy="369332"/>
            </a:xfrm>
            <a:prstGeom prst="rect">
              <a:avLst/>
            </a:prstGeom>
            <a:noFill/>
          </p:spPr>
          <p:txBody>
            <a:bodyPr wrap="none" rtlCol="0">
              <a:spAutoFit/>
            </a:bodyPr>
            <a:lstStyle/>
            <a:p>
              <a:r>
                <a:rPr lang="en-US" dirty="0">
                  <a:solidFill>
                    <a:schemeClr val="bg2">
                      <a:lumMod val="25000"/>
                    </a:schemeClr>
                  </a:solidFill>
                  <a:latin typeface="Century Gothic" panose="020B0502020202020204" pitchFamily="34" charset="0"/>
                </a:rPr>
                <a:t>D</a:t>
              </a:r>
              <a:r>
                <a:rPr lang="en-US" dirty="0">
                  <a:solidFill>
                    <a:schemeClr val="bg2">
                      <a:lumMod val="25000"/>
                    </a:schemeClr>
                  </a:solidFill>
                </a:rPr>
                <a:t>.</a:t>
              </a:r>
            </a:p>
          </p:txBody>
        </p:sp>
        <p:sp>
          <p:nvSpPr>
            <p:cNvPr id="13" name="TextBox 12">
              <a:extLst>
                <a:ext uri="{FF2B5EF4-FFF2-40B4-BE49-F238E27FC236}">
                  <a16:creationId xmlns:a16="http://schemas.microsoft.com/office/drawing/2014/main" id="{F46A0152-0A10-D74B-9588-43FE61C3ED35}"/>
                </a:ext>
              </a:extLst>
            </p:cNvPr>
            <p:cNvSpPr txBox="1"/>
            <p:nvPr/>
          </p:nvSpPr>
          <p:spPr>
            <a:xfrm>
              <a:off x="2345339" y="4895775"/>
              <a:ext cx="365806" cy="369332"/>
            </a:xfrm>
            <a:prstGeom prst="rect">
              <a:avLst/>
            </a:prstGeom>
            <a:noFill/>
          </p:spPr>
          <p:txBody>
            <a:bodyPr wrap="none" rtlCol="0">
              <a:spAutoFit/>
            </a:bodyPr>
            <a:lstStyle/>
            <a:p>
              <a:r>
                <a:rPr lang="en-US" dirty="0">
                  <a:solidFill>
                    <a:schemeClr val="tx1">
                      <a:lumMod val="75000"/>
                      <a:lumOff val="25000"/>
                    </a:schemeClr>
                  </a:solidFill>
                  <a:latin typeface="Century Gothic" panose="020B0502020202020204" pitchFamily="34" charset="0"/>
                </a:rPr>
                <a:t>E</a:t>
              </a:r>
              <a:r>
                <a:rPr lang="en-US" dirty="0">
                  <a:solidFill>
                    <a:schemeClr val="tx1">
                      <a:lumMod val="75000"/>
                      <a:lumOff val="25000"/>
                    </a:schemeClr>
                  </a:solidFill>
                </a:rPr>
                <a:t>.</a:t>
              </a:r>
            </a:p>
          </p:txBody>
        </p:sp>
        <p:sp>
          <p:nvSpPr>
            <p:cNvPr id="3" name="Extract 2">
              <a:extLst>
                <a:ext uri="{FF2B5EF4-FFF2-40B4-BE49-F238E27FC236}">
                  <a16:creationId xmlns:a16="http://schemas.microsoft.com/office/drawing/2014/main" id="{AE4AD1DD-142B-C04F-ADC6-88AB7A19EBFC}"/>
                </a:ext>
              </a:extLst>
            </p:cNvPr>
            <p:cNvSpPr/>
            <p:nvPr/>
          </p:nvSpPr>
          <p:spPr>
            <a:xfrm rot="179166">
              <a:off x="628318" y="5028484"/>
              <a:ext cx="405653" cy="680005"/>
            </a:xfrm>
            <a:prstGeom prst="flowChartExtra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94456969-3113-0448-8021-BE6B0531CFE7}"/>
                </a:ext>
              </a:extLst>
            </p:cNvPr>
            <p:cNvSpPr txBox="1"/>
            <p:nvPr/>
          </p:nvSpPr>
          <p:spPr>
            <a:xfrm rot="301177">
              <a:off x="615344" y="5355486"/>
              <a:ext cx="373820" cy="400110"/>
            </a:xfrm>
            <a:prstGeom prst="rect">
              <a:avLst/>
            </a:prstGeom>
            <a:noFill/>
          </p:spPr>
          <p:txBody>
            <a:bodyPr wrap="none" rtlCol="0">
              <a:spAutoFit/>
            </a:bodyPr>
            <a:lstStyle/>
            <a:p>
              <a:pPr algn="ctr"/>
              <a:r>
                <a:rPr lang="en-US" sz="2000" dirty="0">
                  <a:solidFill>
                    <a:schemeClr val="bg1"/>
                  </a:solidFill>
                  <a:latin typeface="Century Gothic" panose="020B0502020202020204" pitchFamily="34" charset="0"/>
                </a:rPr>
                <a:t>N</a:t>
              </a:r>
            </a:p>
          </p:txBody>
        </p:sp>
      </p:grpSp>
    </p:spTree>
    <p:extLst>
      <p:ext uri="{BB962C8B-B14F-4D97-AF65-F5344CB8AC3E}">
        <p14:creationId xmlns:p14="http://schemas.microsoft.com/office/powerpoint/2010/main" val="1227751196"/>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Robert Byles</DisplayName>
        <AccountId>10</AccountId>
        <AccountType/>
      </UserInfo>
      <UserInfo>
        <DisplayName>Mark Radwin</DisplayName>
        <AccountId>156</AccountId>
        <AccountType/>
      </UserInfo>
      <UserInfo>
        <DisplayName>Amanda Clayton</DisplayName>
        <AccountId>62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C5AB66-9615-42BF-8FE7-6C2F3E751978}"/>
</file>

<file path=customXml/itemProps2.xml><?xml version="1.0" encoding="utf-8"?>
<ds:datastoreItem xmlns:ds="http://schemas.openxmlformats.org/officeDocument/2006/customXml" ds:itemID="{F4320DEC-746B-47C8-8B1F-2F1F4114BFF3}">
  <ds:schemaRefs>
    <ds:schemaRef ds:uri="http://purl.org/dc/elements/1.1/"/>
    <ds:schemaRef ds:uri="http://schemas.microsoft.com/office/2006/metadata/properties"/>
    <ds:schemaRef ds:uri="21e6a8e8-1dff-48a6-ab9b-8d556c6946c0"/>
    <ds:schemaRef ds:uri="http://purl.org/dc/terms/"/>
    <ds:schemaRef ds:uri="http://schemas.openxmlformats.org/package/2006/metadata/core-properties"/>
    <ds:schemaRef ds:uri="7df78d0b-135a-4de7-9166-7c181cd87fb4"/>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20EC4C3E-CF86-4E72-A826-ED5C542787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TotalTime>
  <Words>5072</Words>
  <Application>Microsoft Office PowerPoint</Application>
  <PresentationFormat>Widescreen</PresentationFormat>
  <Paragraphs>774</Paragraphs>
  <Slides>28</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Century Gothic</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5</cp:revision>
  <dcterms:created xsi:type="dcterms:W3CDTF">2019-11-12T17:46:59Z</dcterms:created>
  <dcterms:modified xsi:type="dcterms:W3CDTF">2021-08-02T01:53:58Z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