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1"/>
  </p:notesMasterIdLst>
  <p:sldIdLst>
    <p:sldId id="321" r:id="rId5"/>
    <p:sldId id="366" r:id="rId6"/>
    <p:sldId id="323" r:id="rId7"/>
    <p:sldId id="311" r:id="rId8"/>
    <p:sldId id="313" r:id="rId9"/>
    <p:sldId id="341" r:id="rId10"/>
    <p:sldId id="347" r:id="rId11"/>
    <p:sldId id="361" r:id="rId12"/>
    <p:sldId id="370" r:id="rId13"/>
    <p:sldId id="349" r:id="rId14"/>
    <p:sldId id="351" r:id="rId15"/>
    <p:sldId id="353" r:id="rId16"/>
    <p:sldId id="360" r:id="rId17"/>
    <p:sldId id="363" r:id="rId18"/>
    <p:sldId id="364" r:id="rId19"/>
    <p:sldId id="371" r:id="rId20"/>
    <p:sldId id="372" r:id="rId21"/>
    <p:sldId id="373" r:id="rId22"/>
    <p:sldId id="375" r:id="rId23"/>
    <p:sldId id="369" r:id="rId24"/>
    <p:sldId id="343" r:id="rId25"/>
    <p:sldId id="346" r:id="rId26"/>
    <p:sldId id="345" r:id="rId27"/>
    <p:sldId id="336" r:id="rId28"/>
    <p:sldId id="344" r:id="rId29"/>
    <p:sldId id="337" r:id="rId30"/>
  </p:sldIdLst>
  <p:sldSz cx="12192000" cy="6858000"/>
  <p:notesSz cx="6858000" cy="1285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orji, Kinley R" initials="DKR [3]" lastIdx="1" clrIdx="6"/>
  <p:cmAuthor id="1" name="Baldwin, Helen B. (MSFC-ST11)[UAH]" initials="BHB(" lastIdx="70" clrIdx="0"/>
  <p:cmAuthor id="8" name="Dorji, Kinley R" initials="DKR [4]" lastIdx="1" clrIdx="7"/>
  <p:cmAuthor id="2" name="Zachary Bengtsson" initials="ZB" lastIdx="25" clrIdx="1"/>
  <p:cmAuthor id="9" name="Dorji, Kinley R" initials="DKR [5]" lastIdx="1" clrIdx="8"/>
  <p:cmAuthor id="3" name="Shelby Ingram" initials="SI" lastIdx="7" clrIdx="2"/>
  <p:cmAuthor id="10" name="Dorji, Kinley R" initials="DKR [6]" lastIdx="1" clrIdx="9"/>
  <p:cmAuthor id="4" name="Amber Williams" initials="AW" lastIdx="7" clrIdx="3"/>
  <p:cmAuthor id="5" name="Dorji, Kinley R" initials="DKR" lastIdx="1" clrIdx="4"/>
  <p:cmAuthor id="6" name="Dorji, Kinley R" initials="DKR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65B8AE"/>
    <a:srgbClr val="24B1B5"/>
    <a:srgbClr val="C41F48"/>
    <a:srgbClr val="DB6C20"/>
    <a:srgbClr val="95B823"/>
    <a:srgbClr val="8D8780"/>
    <a:srgbClr val="006D9D"/>
    <a:srgbClr val="379CC4"/>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DA737-BD25-489E-9F3F-07461341886F}" v="3" dt="2020-07-23T20:20:10.652"/>
    <p1510:client id="{056E3D95-88BE-4A4E-9B98-EBD7A30006A3}" v="2" dt="2020-07-21T14:54:40.402"/>
    <p1510:client id="{1B293C58-01BF-4E7E-BF8D-F75DCA4C2CEA}" v="247" dt="2020-07-23T21:19:18.658"/>
    <p1510:client id="{24CF4D69-23D2-435D-A1E6-F1EBEF9839C9}" v="2" dt="2020-07-21T21:35:54.312"/>
    <p1510:client id="{26058612-2719-4AB2-9474-87A7AB4360BB}" v="4" dt="2020-07-23T18:06:39.891"/>
    <p1510:client id="{27D449F4-0056-4048-A055-B637AD997DC6}" v="7" dt="2020-07-21T14:23:58.770"/>
    <p1510:client id="{28B791CC-0023-4172-9E85-499CF4A20FA1}" v="39" dt="2020-07-23T20:24:02.251"/>
    <p1510:client id="{2AEEFC9C-C291-43C9-885D-0923F49C72B9}" v="27" dt="2020-07-21T14:12:10.547"/>
    <p1510:client id="{2C45D119-C8A9-DE42-9E91-413F53AA2F8F}" v="24" dt="2020-07-17T17:36:41.614"/>
    <p1510:client id="{3C784893-FCEC-4232-86D2-96EC2613BBA8}" v="74" dt="2020-07-23T14:20:06.742"/>
    <p1510:client id="{3D9CEC1F-7188-4EE7-B420-4AD6C53F2C59}" v="32" dt="2020-07-21T13:36:11.184"/>
    <p1510:client id="{3E4E478F-53C6-4ECA-9BCE-385BAB6E2650}" v="81" dt="2020-07-23T20:43:06.645"/>
    <p1510:client id="{3F9A9B11-8BDB-4E70-8727-D6F0E107F265}" v="489" dt="2020-07-23T20:12:18.448"/>
    <p1510:client id="{42C834D6-B233-4E74-9FF1-77354A1DD1E0}" v="1" dt="2020-07-21T13:47:10.410"/>
    <p1510:client id="{47B43D0C-27EC-4B60-A4C1-65B8F2423346}" v="18" dt="2020-07-23T14:12:00.968"/>
    <p1510:client id="{4B307F7D-8046-4A9E-B0E2-680449089488}" v="17" dt="2020-07-20T20:39:31.312"/>
    <p1510:client id="{4B820021-8D47-4629-8C2C-82223D4FE5AD}" v="56" dt="2020-07-20T18:46:52.696"/>
    <p1510:client id="{4C27DD25-47A3-42A1-9001-3C4C3F552D01}" v="50" dt="2020-07-23T13:56:50.017"/>
    <p1510:client id="{51510625-C7A6-4948-BCC2-C3A7052C31D6}" v="80" dt="2020-07-20T18:43:03.313"/>
    <p1510:client id="{584BFA09-A17C-45E0-A98D-DCB84F0F2FF7}" v="8" dt="2020-07-21T13:42:50.327"/>
    <p1510:client id="{5856A6CB-56B2-46B0-A70E-677EA708649A}" v="3" dt="2020-07-23T19:53:11.882"/>
    <p1510:client id="{5CC4384F-D683-4F70-9014-E2BC6F69C967}" v="66" dt="2020-07-23T14:12:40.156"/>
    <p1510:client id="{64B0CDA3-CB3B-4B93-840F-B2FAE711DCA4}" v="3" dt="2020-07-22T21:49:56.776"/>
    <p1510:client id="{6A20959A-0FB7-4CF6-9B7D-0D295C7E78FB}" v="329" dt="2020-07-20T21:57:30.580"/>
    <p1510:client id="{747917D0-7372-45A1-82E9-84D9431E6775}" v="11" dt="2020-07-23T20:02:56.051"/>
    <p1510:client id="{7685A976-349F-4B26-AE4F-89B23EE9E320}" v="210" dt="2020-07-21T14:31:56.596"/>
    <p1510:client id="{7EED4C47-A3E1-4AC8-B039-416341B10DC9}" v="117" dt="2020-07-20T16:36:34.600"/>
    <p1510:client id="{86FF5A44-B5DE-42E1-B9E6-BD47A8987462}" v="29" dt="2020-07-23T14:01:47.390"/>
    <p1510:client id="{893BA618-3474-4E20-BF64-3996607ACDC1}" v="14" dt="2020-07-20T19:24:01.305"/>
    <p1510:client id="{8C69C0FF-A813-4A56-A7C3-39E41143EFDE}" v="104" dt="2020-07-22T22:54:55.124"/>
    <p1510:client id="{98FE54B9-30DD-4F3E-A5C0-5B967692324C}" v="24" dt="2020-07-23T14:14:29.909"/>
    <p1510:client id="{A59E87E0-7172-4517-83EE-693F69DDC473}" v="46" dt="2020-07-21T18:46:13.938"/>
    <p1510:client id="{A727BCA1-3A09-4863-B787-84CF6956E4E5}" v="48" dt="2020-07-23T14:03:17.557"/>
    <p1510:client id="{A97B8232-E3B9-4B8F-ADFB-9546AA9E6E1C}" v="137" dt="2020-07-23T14:10:04.993"/>
    <p1510:client id="{AB63920C-2AFF-4CD8-BE40-C851D75595A1}" v="1865" dt="2020-07-21T05:09:01.800"/>
    <p1510:client id="{AD39607B-B289-4F3D-9006-D588C088EA14}" v="26" dt="2020-07-23T20:59:51.685"/>
    <p1510:client id="{AE2E2CF0-09B2-48A1-BA90-78160BDB4C8C}" v="1" dt="2020-07-20T18:11:20.990"/>
    <p1510:client id="{AE38A7D5-8A04-42A7-8A9D-9A7EF93DA671}" v="84" dt="2020-07-20T21:13:48.568"/>
    <p1510:client id="{B068FBF7-6EE2-4756-A933-F5E7C44A9503}" v="2" dt="2020-07-21T14:13:41.934"/>
    <p1510:client id="{B3AE0669-3470-4E3D-8B57-4711ACDCEAD9}" v="1" dt="2020-07-21T14:15:20.511"/>
    <p1510:client id="{B6465B31-1313-469C-AEBF-9B55C8EEA835}" v="9" dt="2020-07-23T13:47:21.780"/>
    <p1510:client id="{BB3DA3AE-3F17-416D-A5E6-46F760BE9106}" v="25" dt="2020-07-21T13:38:17.249"/>
    <p1510:client id="{BB890DB4-D976-4AA1-86CF-697018B751D2}" v="9" dt="2020-07-23T12:58:51.114"/>
    <p1510:client id="{C7F2623F-9136-4632-A273-ADFB4F6F37A7}" v="30" dt="2020-07-21T20:30:19.471"/>
    <p1510:client id="{CB3E740E-6D4B-4AD8-80FF-368AAC677C7E}" v="159" dt="2020-07-20T18:54:09.954"/>
    <p1510:client id="{CE78CB5F-9663-4173-A09A-0375E0122BAB}" v="575" dt="2020-07-21T18:16:30.073"/>
    <p1510:client id="{D00AC398-85AE-6917-C17F-000B6442F63D}" v="1" dt="2020-07-17T17:37:35.408"/>
    <p1510:client id="{D4DFFD92-1955-4A3C-AB2A-B14E54697B5E}" v="18" dt="2020-07-21T16:12:08.508"/>
    <p1510:client id="{DC0A4395-463C-4374-9A7E-5D5FC3128F5B}" v="244" dt="2020-07-20T20:52:03.911"/>
    <p1510:client id="{DD740D5F-5507-49F1-9F13-6C73841F060B}" v="1" dt="2020-07-23T19:39:54.340"/>
    <p1510:client id="{DF0C6D83-991A-4C07-858F-BBDD112A6C76}" v="3" dt="2020-07-21T14:33:35.494"/>
    <p1510:client id="{E6553218-72C2-4162-B97A-AAEB24AD75E7}" v="1" dt="2020-07-21T17:19:31.641"/>
    <p1510:client id="{EBB4FCE6-39C2-4FC2-9E0D-DE5AE544EAA3}" v="52" dt="2020-07-21T16:20:50.441"/>
    <p1510:client id="{EC3265E6-828C-46ED-84D1-3622FF58CF89}" v="1" dt="2020-07-23T18:12:18.657"/>
    <p1510:client id="{F717C6A2-38F5-41CC-AD48-A2090BB0AD92}" v="1" dt="2020-07-21T14:29:48.762"/>
    <p1510:client id="{F96643A0-F21D-4B17-9A7D-678F31698CF2}" v="1" dt="2020-07-21T14:20:11.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7"/>
    <p:restoredTop sz="91767" autoAdjust="0"/>
  </p:normalViewPr>
  <p:slideViewPr>
    <p:cSldViewPr snapToGrid="0">
      <p:cViewPr>
        <p:scale>
          <a:sx n="90" d="100"/>
          <a:sy n="90" d="100"/>
        </p:scale>
        <p:origin x="304" y="50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notesMaster" Target="notesMasters/notesMaster1.xml"/><Relationship Id="rId32" Type="http://schemas.openxmlformats.org/officeDocument/2006/relationships/commentAuthors" Target="commentAuthor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8" Type="http://schemas.microsoft.com/office/2015/10/relationships/revisionInfo" Target="revisionInfo.xml"/><Relationship Id="rId3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nley Dorji" userId="S::kinley.dorji@ssaihq.com::f99593f2-519e-48ac-88ee-4d9d4b48e8cc" providerId="AD" clId="Web-{3E4E478F-53C6-4ECA-9BCE-385BAB6E2650}"/>
    <pc:docChg chg="modSld">
      <pc:chgData name="Kinley Dorji" userId="S::kinley.dorji@ssaihq.com::f99593f2-519e-48ac-88ee-4d9d4b48e8cc" providerId="AD" clId="Web-{3E4E478F-53C6-4ECA-9BCE-385BAB6E2650}" dt="2020-07-23T20:47:20.709" v="345"/>
      <pc:docMkLst>
        <pc:docMk/>
      </pc:docMkLst>
      <pc:sldChg chg="modNotes">
        <pc:chgData name="Kinley Dorji" userId="S::kinley.dorji@ssaihq.com::f99593f2-519e-48ac-88ee-4d9d4b48e8cc" providerId="AD" clId="Web-{3E4E478F-53C6-4ECA-9BCE-385BAB6E2650}" dt="2020-07-23T20:47:20.709" v="345"/>
        <pc:sldMkLst>
          <pc:docMk/>
          <pc:sldMk cId="4121698343" sldId="346"/>
        </pc:sldMkLst>
      </pc:sldChg>
      <pc:sldChg chg="addSp delSp modSp">
        <pc:chgData name="Kinley Dorji" userId="S::kinley.dorji@ssaihq.com::f99593f2-519e-48ac-88ee-4d9d4b48e8cc" providerId="AD" clId="Web-{3E4E478F-53C6-4ECA-9BCE-385BAB6E2650}" dt="2020-07-23T20:43:06.645" v="77" actId="14100"/>
        <pc:sldMkLst>
          <pc:docMk/>
          <pc:sldMk cId="111384720" sldId="367"/>
        </pc:sldMkLst>
        <pc:spChg chg="mod">
          <ac:chgData name="Kinley Dorji" userId="S::kinley.dorji@ssaihq.com::f99593f2-519e-48ac-88ee-4d9d4b48e8cc" providerId="AD" clId="Web-{3E4E478F-53C6-4ECA-9BCE-385BAB6E2650}" dt="2020-07-23T20:42:12.316" v="9" actId="20577"/>
          <ac:spMkLst>
            <pc:docMk/>
            <pc:sldMk cId="111384720" sldId="367"/>
            <ac:spMk id="4" creationId="{A19725A7-D9FA-4B9C-8479-59F7280BE5BF}"/>
          </ac:spMkLst>
        </pc:spChg>
        <pc:spChg chg="add del">
          <ac:chgData name="Kinley Dorji" userId="S::kinley.dorji@ssaihq.com::f99593f2-519e-48ac-88ee-4d9d4b48e8cc" providerId="AD" clId="Web-{3E4E478F-53C6-4ECA-9BCE-385BAB6E2650}" dt="2020-07-23T20:43:00.941" v="75"/>
          <ac:spMkLst>
            <pc:docMk/>
            <pc:sldMk cId="111384720" sldId="367"/>
            <ac:spMk id="12" creationId="{96E55044-DBF9-4B1E-93F9-D427595FB498}"/>
          </ac:spMkLst>
        </pc:spChg>
        <pc:spChg chg="add mod">
          <ac:chgData name="Kinley Dorji" userId="S::kinley.dorji@ssaihq.com::f99593f2-519e-48ac-88ee-4d9d4b48e8cc" providerId="AD" clId="Web-{3E4E478F-53C6-4ECA-9BCE-385BAB6E2650}" dt="2020-07-23T20:43:06.645" v="77" actId="14100"/>
          <ac:spMkLst>
            <pc:docMk/>
            <pc:sldMk cId="111384720" sldId="367"/>
            <ac:spMk id="13" creationId="{3E556548-D523-43C4-BAF7-30FA7018CFC4}"/>
          </ac:spMkLst>
        </pc:spChg>
      </pc:sldChg>
    </pc:docChg>
  </pc:docChgLst>
  <pc:docChgLst>
    <pc:chgData name="Kinley Dorji" userId="S::kinley.dorji@ssaihq.com::f99593f2-519e-48ac-88ee-4d9d4b48e8cc" providerId="AD" clId="Web-{3F9A9B11-8BDB-4E70-8727-D6F0E107F265}"/>
    <pc:docChg chg="modSld">
      <pc:chgData name="Kinley Dorji" userId="S::kinley.dorji@ssaihq.com::f99593f2-519e-48ac-88ee-4d9d4b48e8cc" providerId="AD" clId="Web-{3F9A9B11-8BDB-4E70-8727-D6F0E107F265}" dt="2020-07-23T20:12:18.448" v="483" actId="20577"/>
      <pc:docMkLst>
        <pc:docMk/>
      </pc:docMkLst>
      <pc:sldChg chg="modSp">
        <pc:chgData name="Kinley Dorji" userId="S::kinley.dorji@ssaihq.com::f99593f2-519e-48ac-88ee-4d9d4b48e8cc" providerId="AD" clId="Web-{3F9A9B11-8BDB-4E70-8727-D6F0E107F265}" dt="2020-07-23T20:11:56.511" v="477" actId="20577"/>
        <pc:sldMkLst>
          <pc:docMk/>
          <pc:sldMk cId="2384756733" sldId="323"/>
        </pc:sldMkLst>
        <pc:spChg chg="mod">
          <ac:chgData name="Kinley Dorji" userId="S::kinley.dorji@ssaihq.com::f99593f2-519e-48ac-88ee-4d9d4b48e8cc" providerId="AD" clId="Web-{3F9A9B11-8BDB-4E70-8727-D6F0E107F265}" dt="2020-07-23T20:11:56.511" v="477" actId="20577"/>
          <ac:spMkLst>
            <pc:docMk/>
            <pc:sldMk cId="2384756733" sldId="323"/>
            <ac:spMk id="5" creationId="{00000000-0000-0000-0000-000000000000}"/>
          </ac:spMkLst>
        </pc:spChg>
      </pc:sldChg>
      <pc:sldChg chg="modSp">
        <pc:chgData name="Kinley Dorji" userId="S::kinley.dorji@ssaihq.com::f99593f2-519e-48ac-88ee-4d9d4b48e8cc" providerId="AD" clId="Web-{3F9A9B11-8BDB-4E70-8727-D6F0E107F265}" dt="2020-07-23T20:12:17.089" v="481" actId="20577"/>
        <pc:sldMkLst>
          <pc:docMk/>
          <pc:sldMk cId="29748737" sldId="343"/>
        </pc:sldMkLst>
        <pc:spChg chg="mod">
          <ac:chgData name="Kinley Dorji" userId="S::kinley.dorji@ssaihq.com::f99593f2-519e-48ac-88ee-4d9d4b48e8cc" providerId="AD" clId="Web-{3F9A9B11-8BDB-4E70-8727-D6F0E107F265}" dt="2020-07-23T20:12:17.089" v="481" actId="20577"/>
          <ac:spMkLst>
            <pc:docMk/>
            <pc:sldMk cId="29748737" sldId="343"/>
            <ac:spMk id="6" creationId="{00000000-0000-0000-0000-000000000000}"/>
          </ac:spMkLst>
        </pc:spChg>
      </pc:sldChg>
      <pc:sldChg chg="delSp modSp">
        <pc:chgData name="Kinley Dorji" userId="S::kinley.dorji@ssaihq.com::f99593f2-519e-48ac-88ee-4d9d4b48e8cc" providerId="AD" clId="Web-{3F9A9B11-8BDB-4E70-8727-D6F0E107F265}" dt="2020-07-23T20:05:42.716" v="1" actId="20577"/>
        <pc:sldMkLst>
          <pc:docMk/>
          <pc:sldMk cId="955421882" sldId="365"/>
        </pc:sldMkLst>
        <pc:spChg chg="mod">
          <ac:chgData name="Kinley Dorji" userId="S::kinley.dorji@ssaihq.com::f99593f2-519e-48ac-88ee-4d9d4b48e8cc" providerId="AD" clId="Web-{3F9A9B11-8BDB-4E70-8727-D6F0E107F265}" dt="2020-07-23T20:05:42.716" v="1" actId="20577"/>
          <ac:spMkLst>
            <pc:docMk/>
            <pc:sldMk cId="955421882" sldId="365"/>
            <ac:spMk id="2" creationId="{C9EC529A-7B1E-49C0-9471-889C592DF591}"/>
          </ac:spMkLst>
        </pc:spChg>
        <pc:picChg chg="del">
          <ac:chgData name="Kinley Dorji" userId="S::kinley.dorji@ssaihq.com::f99593f2-519e-48ac-88ee-4d9d4b48e8cc" providerId="AD" clId="Web-{3F9A9B11-8BDB-4E70-8727-D6F0E107F265}" dt="2020-07-23T20:05:38.731" v="0"/>
          <ac:picMkLst>
            <pc:docMk/>
            <pc:sldMk cId="955421882" sldId="365"/>
            <ac:picMk id="4" creationId="{00000000-0000-0000-0000-000000000000}"/>
          </ac:picMkLst>
        </pc:picChg>
      </pc:sldChg>
    </pc:docChg>
  </pc:docChgLst>
  <pc:docChgLst>
    <pc:chgData name="Kinley Dorji" userId="S::kinley.dorji@ssaihq.com::f99593f2-519e-48ac-88ee-4d9d4b48e8cc" providerId="AD" clId="Web-{A727BCA1-3A09-4863-B787-84CF6956E4E5}"/>
    <pc:docChg chg="modSld">
      <pc:chgData name="Kinley Dorji" userId="S::kinley.dorji@ssaihq.com::f99593f2-519e-48ac-88ee-4d9d4b48e8cc" providerId="AD" clId="Web-{A727BCA1-3A09-4863-B787-84CF6956E4E5}" dt="2020-07-23T14:03:17.557" v="44"/>
      <pc:docMkLst>
        <pc:docMk/>
      </pc:docMkLst>
      <pc:sldChg chg="addSp delSp modSp">
        <pc:chgData name="Kinley Dorji" userId="S::kinley.dorji@ssaihq.com::f99593f2-519e-48ac-88ee-4d9d4b48e8cc" providerId="AD" clId="Web-{A727BCA1-3A09-4863-B787-84CF6956E4E5}" dt="2020-07-23T14:03:17.557" v="44"/>
        <pc:sldMkLst>
          <pc:docMk/>
          <pc:sldMk cId="945194409" sldId="366"/>
        </pc:sldMkLst>
        <pc:spChg chg="del">
          <ac:chgData name="Kinley Dorji" userId="S::kinley.dorji@ssaihq.com::f99593f2-519e-48ac-88ee-4d9d4b48e8cc" providerId="AD" clId="Web-{A727BCA1-3A09-4863-B787-84CF6956E4E5}" dt="2020-07-23T14:03:17.557" v="44"/>
          <ac:spMkLst>
            <pc:docMk/>
            <pc:sldMk cId="945194409" sldId="366"/>
            <ac:spMk id="3" creationId="{10255816-15AD-4E4B-9B08-C5510D697055}"/>
          </ac:spMkLst>
        </pc:spChg>
        <pc:spChg chg="mod">
          <ac:chgData name="Kinley Dorji" userId="S::kinley.dorji@ssaihq.com::f99593f2-519e-48ac-88ee-4d9d4b48e8cc" providerId="AD" clId="Web-{A727BCA1-3A09-4863-B787-84CF6956E4E5}" dt="2020-07-23T14:01:49.166" v="27" actId="1076"/>
          <ac:spMkLst>
            <pc:docMk/>
            <pc:sldMk cId="945194409" sldId="366"/>
            <ac:spMk id="14" creationId="{4F4B19C9-B509-49DB-AC2D-C9D009326A22}"/>
          </ac:spMkLst>
        </pc:spChg>
        <pc:spChg chg="mod">
          <ac:chgData name="Kinley Dorji" userId="S::kinley.dorji@ssaihq.com::f99593f2-519e-48ac-88ee-4d9d4b48e8cc" providerId="AD" clId="Web-{A727BCA1-3A09-4863-B787-84CF6956E4E5}" dt="2020-07-23T14:02:35.463" v="37" actId="1076"/>
          <ac:spMkLst>
            <pc:docMk/>
            <pc:sldMk cId="945194409" sldId="366"/>
            <ac:spMk id="15" creationId="{FAC2C081-56A6-42F0-AB9F-CD82BBE48E53}"/>
          </ac:spMkLst>
        </pc:spChg>
        <pc:spChg chg="mod">
          <ac:chgData name="Kinley Dorji" userId="S::kinley.dorji@ssaihq.com::f99593f2-519e-48ac-88ee-4d9d4b48e8cc" providerId="AD" clId="Web-{A727BCA1-3A09-4863-B787-84CF6956E4E5}" dt="2020-07-23T14:02:05.931" v="31" actId="1076"/>
          <ac:spMkLst>
            <pc:docMk/>
            <pc:sldMk cId="945194409" sldId="366"/>
            <ac:spMk id="16" creationId="{68CBB5EA-DCB9-45E4-A419-1DB0DB554DC8}"/>
          </ac:spMkLst>
        </pc:spChg>
        <pc:spChg chg="mod">
          <ac:chgData name="Kinley Dorji" userId="S::kinley.dorji@ssaihq.com::f99593f2-519e-48ac-88ee-4d9d4b48e8cc" providerId="AD" clId="Web-{A727BCA1-3A09-4863-B787-84CF6956E4E5}" dt="2020-07-23T14:02:59.416" v="41" actId="1076"/>
          <ac:spMkLst>
            <pc:docMk/>
            <pc:sldMk cId="945194409" sldId="366"/>
            <ac:spMk id="17" creationId="{C429C8A1-84A6-47FA-8F0A-C4DD5017B3A4}"/>
          </ac:spMkLst>
        </pc:spChg>
        <pc:spChg chg="mod">
          <ac:chgData name="Kinley Dorji" userId="S::kinley.dorji@ssaihq.com::f99593f2-519e-48ac-88ee-4d9d4b48e8cc" providerId="AD" clId="Web-{A727BCA1-3A09-4863-B787-84CF6956E4E5}" dt="2020-07-23T14:03:15.791" v="43" actId="1076"/>
          <ac:spMkLst>
            <pc:docMk/>
            <pc:sldMk cId="945194409" sldId="366"/>
            <ac:spMk id="18" creationId="{1ED6EA98-17F6-48BD-B5C9-A04A1E3961BA}"/>
          </ac:spMkLst>
        </pc:spChg>
        <pc:spChg chg="mod">
          <ac:chgData name="Kinley Dorji" userId="S::kinley.dorji@ssaihq.com::f99593f2-519e-48ac-88ee-4d9d4b48e8cc" providerId="AD" clId="Web-{A727BCA1-3A09-4863-B787-84CF6956E4E5}" dt="2020-07-23T14:02:46.681" v="38" actId="1076"/>
          <ac:spMkLst>
            <pc:docMk/>
            <pc:sldMk cId="945194409" sldId="366"/>
            <ac:spMk id="30" creationId="{3E53CB72-14ED-4BE8-9C1D-609CAD333AE8}"/>
          </ac:spMkLst>
        </pc:spChg>
        <pc:spChg chg="del">
          <ac:chgData name="Kinley Dorji" userId="S::kinley.dorji@ssaihq.com::f99593f2-519e-48ac-88ee-4d9d4b48e8cc" providerId="AD" clId="Web-{A727BCA1-3A09-4863-B787-84CF6956E4E5}" dt="2020-07-23T13:58:58.634" v="8"/>
          <ac:spMkLst>
            <pc:docMk/>
            <pc:sldMk cId="945194409" sldId="366"/>
            <ac:spMk id="33" creationId="{5D80FC40-4EAF-46FA-B8DD-DAFACEE595F9}"/>
          </ac:spMkLst>
        </pc:spChg>
        <pc:spChg chg="mod">
          <ac:chgData name="Kinley Dorji" userId="S::kinley.dorji@ssaihq.com::f99593f2-519e-48ac-88ee-4d9d4b48e8cc" providerId="AD" clId="Web-{A727BCA1-3A09-4863-B787-84CF6956E4E5}" dt="2020-07-23T14:02:50.010" v="39" actId="1076"/>
          <ac:spMkLst>
            <pc:docMk/>
            <pc:sldMk cId="945194409" sldId="366"/>
            <ac:spMk id="34" creationId="{F9D730C4-A0B4-4E55-85FA-1EFEA8C52C4D}"/>
          </ac:spMkLst>
        </pc:spChg>
        <pc:spChg chg="del mod">
          <ac:chgData name="Kinley Dorji" userId="S::kinley.dorji@ssaihq.com::f99593f2-519e-48ac-88ee-4d9d4b48e8cc" providerId="AD" clId="Web-{A727BCA1-3A09-4863-B787-84CF6956E4E5}" dt="2020-07-23T13:58:54.040" v="7"/>
          <ac:spMkLst>
            <pc:docMk/>
            <pc:sldMk cId="945194409" sldId="366"/>
            <ac:spMk id="35" creationId="{87238B66-DB53-44A8-A0FE-CD5BCD133AF7}"/>
          </ac:spMkLst>
        </pc:spChg>
        <pc:spChg chg="mod">
          <ac:chgData name="Kinley Dorji" userId="S::kinley.dorji@ssaihq.com::f99593f2-519e-48ac-88ee-4d9d4b48e8cc" providerId="AD" clId="Web-{A727BCA1-3A09-4863-B787-84CF6956E4E5}" dt="2020-07-23T14:02:53.181" v="40" actId="1076"/>
          <ac:spMkLst>
            <pc:docMk/>
            <pc:sldMk cId="945194409" sldId="366"/>
            <ac:spMk id="36" creationId="{4258FA50-DE92-41CA-A6E5-AB09308B6028}"/>
          </ac:spMkLst>
        </pc:spChg>
        <pc:spChg chg="mod">
          <ac:chgData name="Kinley Dorji" userId="S::kinley.dorji@ssaihq.com::f99593f2-519e-48ac-88ee-4d9d4b48e8cc" providerId="AD" clId="Web-{A727BCA1-3A09-4863-B787-84CF6956E4E5}" dt="2020-07-23T13:58:47.212" v="1" actId="1076"/>
          <ac:spMkLst>
            <pc:docMk/>
            <pc:sldMk cId="945194409" sldId="366"/>
            <ac:spMk id="37" creationId="{8714843C-A6F8-4A23-9A12-3F94EC550D37}"/>
          </ac:spMkLst>
        </pc:spChg>
        <pc:picChg chg="add del mod">
          <ac:chgData name="Kinley Dorji" userId="S::kinley.dorji@ssaihq.com::f99593f2-519e-48ac-88ee-4d9d4b48e8cc" providerId="AD" clId="Web-{A727BCA1-3A09-4863-B787-84CF6956E4E5}" dt="2020-07-23T13:59:10.697" v="14"/>
          <ac:picMkLst>
            <pc:docMk/>
            <pc:sldMk cId="945194409" sldId="366"/>
            <ac:picMk id="2" creationId="{292FA766-386C-4C5D-B691-DC2F66CD70FA}"/>
          </ac:picMkLst>
        </pc:picChg>
        <pc:picChg chg="add mod ord">
          <ac:chgData name="Kinley Dorji" userId="S::kinley.dorji@ssaihq.com::f99593f2-519e-48ac-88ee-4d9d4b48e8cc" providerId="AD" clId="Web-{A727BCA1-3A09-4863-B787-84CF6956E4E5}" dt="2020-07-23T14:01:30.166" v="24" actId="1076"/>
          <ac:picMkLst>
            <pc:docMk/>
            <pc:sldMk cId="945194409" sldId="366"/>
            <ac:picMk id="5" creationId="{8475DB65-11BD-4A6E-9538-341795C63CC9}"/>
          </ac:picMkLst>
        </pc:picChg>
        <pc:cxnChg chg="mod">
          <ac:chgData name="Kinley Dorji" userId="S::kinley.dorji@ssaihq.com::f99593f2-519e-48ac-88ee-4d9d4b48e8cc" providerId="AD" clId="Web-{A727BCA1-3A09-4863-B787-84CF6956E4E5}" dt="2020-07-23T14:02:12.806" v="32" actId="1076"/>
          <ac:cxnSpMkLst>
            <pc:docMk/>
            <pc:sldMk cId="945194409" sldId="366"/>
            <ac:cxnSpMk id="27" creationId="{43CC21D5-EBE1-4139-A707-AEC05D0BCD3E}"/>
          </ac:cxnSpMkLst>
        </pc:cxnChg>
        <pc:cxnChg chg="mod">
          <ac:chgData name="Kinley Dorji" userId="S::kinley.dorji@ssaihq.com::f99593f2-519e-48ac-88ee-4d9d4b48e8cc" providerId="AD" clId="Web-{A727BCA1-3A09-4863-B787-84CF6956E4E5}" dt="2020-07-23T14:01:33.228" v="25" actId="1076"/>
          <ac:cxnSpMkLst>
            <pc:docMk/>
            <pc:sldMk cId="945194409" sldId="366"/>
            <ac:cxnSpMk id="28" creationId="{2F49A47E-035E-47FF-AAF5-F5B7F3B1A79C}"/>
          </ac:cxnSpMkLst>
        </pc:cxnChg>
        <pc:cxnChg chg="mod">
          <ac:chgData name="Kinley Dorji" userId="S::kinley.dorji@ssaihq.com::f99593f2-519e-48ac-88ee-4d9d4b48e8cc" providerId="AD" clId="Web-{A727BCA1-3A09-4863-B787-84CF6956E4E5}" dt="2020-07-23T14:02:32.041" v="36" actId="14100"/>
          <ac:cxnSpMkLst>
            <pc:docMk/>
            <pc:sldMk cId="945194409" sldId="366"/>
            <ac:cxnSpMk id="29" creationId="{1400F941-7C2C-4FEA-A89D-3D665CD9F72C}"/>
          </ac:cxnSpMkLst>
        </pc:cxnChg>
      </pc:sldChg>
    </pc:docChg>
  </pc:docChgLst>
  <pc:docChgLst>
    <pc:chgData name="Kinley Dorji" userId="S::kinley.dorji@ssaihq.com::f99593f2-519e-48ac-88ee-4d9d4b48e8cc" providerId="AD" clId="Web-{98FE54B9-30DD-4F3E-A5C0-5B967692324C}"/>
    <pc:docChg chg="modSld">
      <pc:chgData name="Kinley Dorji" userId="S::kinley.dorji@ssaihq.com::f99593f2-519e-48ac-88ee-4d9d4b48e8cc" providerId="AD" clId="Web-{98FE54B9-30DD-4F3E-A5C0-5B967692324C}" dt="2020-07-23T14:14:29.909" v="22" actId="14100"/>
      <pc:docMkLst>
        <pc:docMk/>
      </pc:docMkLst>
      <pc:sldChg chg="modSp">
        <pc:chgData name="Kinley Dorji" userId="S::kinley.dorji@ssaihq.com::f99593f2-519e-48ac-88ee-4d9d4b48e8cc" providerId="AD" clId="Web-{98FE54B9-30DD-4F3E-A5C0-5B967692324C}" dt="2020-07-23T14:13:40.705" v="16" actId="20577"/>
        <pc:sldMkLst>
          <pc:docMk/>
          <pc:sldMk cId="620490735" sldId="336"/>
        </pc:sldMkLst>
        <pc:spChg chg="mod">
          <ac:chgData name="Kinley Dorji" userId="S::kinley.dorji@ssaihq.com::f99593f2-519e-48ac-88ee-4d9d4b48e8cc" providerId="AD" clId="Web-{98FE54B9-30DD-4F3E-A5C0-5B967692324C}" dt="2020-07-23T14:13:26.861" v="13" actId="1076"/>
          <ac:spMkLst>
            <pc:docMk/>
            <pc:sldMk cId="620490735" sldId="336"/>
            <ac:spMk id="2" creationId="{A86EEC2E-2A44-4D62-B0B2-BE071C2A8C01}"/>
          </ac:spMkLst>
        </pc:spChg>
        <pc:spChg chg="mod">
          <ac:chgData name="Kinley Dorji" userId="S::kinley.dorji@ssaihq.com::f99593f2-519e-48ac-88ee-4d9d4b48e8cc" providerId="AD" clId="Web-{98FE54B9-30DD-4F3E-A5C0-5B967692324C}" dt="2020-07-23T14:13:40.705" v="16" actId="20577"/>
          <ac:spMkLst>
            <pc:docMk/>
            <pc:sldMk cId="620490735" sldId="336"/>
            <ac:spMk id="6" creationId="{00000000-0000-0000-0000-000000000000}"/>
          </ac:spMkLst>
        </pc:spChg>
      </pc:sldChg>
      <pc:sldChg chg="modSp">
        <pc:chgData name="Kinley Dorji" userId="S::kinley.dorji@ssaihq.com::f99593f2-519e-48ac-88ee-4d9d4b48e8cc" providerId="AD" clId="Web-{98FE54B9-30DD-4F3E-A5C0-5B967692324C}" dt="2020-07-23T14:13:49.595" v="17" actId="20577"/>
        <pc:sldMkLst>
          <pc:docMk/>
          <pc:sldMk cId="1274123162" sldId="345"/>
        </pc:sldMkLst>
        <pc:spChg chg="mod">
          <ac:chgData name="Kinley Dorji" userId="S::kinley.dorji@ssaihq.com::f99593f2-519e-48ac-88ee-4d9d4b48e8cc" providerId="AD" clId="Web-{98FE54B9-30DD-4F3E-A5C0-5B967692324C}" dt="2020-07-23T14:13:49.595" v="17" actId="20577"/>
          <ac:spMkLst>
            <pc:docMk/>
            <pc:sldMk cId="1274123162" sldId="345"/>
            <ac:spMk id="8" creationId="{B283F026-46D7-4927-94E6-6FD60346EE22}"/>
          </ac:spMkLst>
        </pc:spChg>
      </pc:sldChg>
      <pc:sldChg chg="modSp">
        <pc:chgData name="Kinley Dorji" userId="S::kinley.dorji@ssaihq.com::f99593f2-519e-48ac-88ee-4d9d4b48e8cc" providerId="AD" clId="Web-{98FE54B9-30DD-4F3E-A5C0-5B967692324C}" dt="2020-07-23T14:14:29.909" v="22" actId="14100"/>
        <pc:sldMkLst>
          <pc:docMk/>
          <pc:sldMk cId="4121698343" sldId="346"/>
        </pc:sldMkLst>
        <pc:picChg chg="mod">
          <ac:chgData name="Kinley Dorji" userId="S::kinley.dorji@ssaihq.com::f99593f2-519e-48ac-88ee-4d9d4b48e8cc" providerId="AD" clId="Web-{98FE54B9-30DD-4F3E-A5C0-5B967692324C}" dt="2020-07-23T14:14:29.909" v="22" actId="14100"/>
          <ac:picMkLst>
            <pc:docMk/>
            <pc:sldMk cId="4121698343" sldId="346"/>
            <ac:picMk id="3" creationId="{D19BEAF1-A1B1-4463-8AF3-B6EC12DD00A3}"/>
          </ac:picMkLst>
        </pc:picChg>
      </pc:sldChg>
    </pc:docChg>
  </pc:docChgLst>
  <pc:docChgLst>
    <pc:chgData name="Kinley Dorji" userId="S::kinley.dorji@ssaihq.com::f99593f2-519e-48ac-88ee-4d9d4b48e8cc" providerId="AD" clId="Web-{AD39607B-B289-4F3D-9006-D588C088EA14}"/>
    <pc:docChg chg="addSld delSld modSld">
      <pc:chgData name="Kinley Dorji" userId="S::kinley.dorji@ssaihq.com::f99593f2-519e-48ac-88ee-4d9d4b48e8cc" providerId="AD" clId="Web-{AD39607B-B289-4F3D-9006-D588C088EA14}" dt="2020-07-23T21:01:07.185" v="412"/>
      <pc:docMkLst>
        <pc:docMk/>
      </pc:docMkLst>
      <pc:sldChg chg="modNotes">
        <pc:chgData name="Kinley Dorji" userId="S::kinley.dorji@ssaihq.com::f99593f2-519e-48ac-88ee-4d9d4b48e8cc" providerId="AD" clId="Web-{AD39607B-B289-4F3D-9006-D588C088EA14}" dt="2020-07-23T21:01:07.185" v="412"/>
        <pc:sldMkLst>
          <pc:docMk/>
          <pc:sldMk cId="1274123162" sldId="345"/>
        </pc:sldMkLst>
      </pc:sldChg>
      <pc:sldChg chg="modNotes">
        <pc:chgData name="Kinley Dorji" userId="S::kinley.dorji@ssaihq.com::f99593f2-519e-48ac-88ee-4d9d4b48e8cc" providerId="AD" clId="Web-{AD39607B-B289-4F3D-9006-D588C088EA14}" dt="2020-07-23T20:59:40.232" v="342"/>
        <pc:sldMkLst>
          <pc:docMk/>
          <pc:sldMk cId="4121698343" sldId="346"/>
        </pc:sldMkLst>
      </pc:sldChg>
      <pc:sldChg chg="modSp">
        <pc:chgData name="Kinley Dorji" userId="S::kinley.dorji@ssaihq.com::f99593f2-519e-48ac-88ee-4d9d4b48e8cc" providerId="AD" clId="Web-{AD39607B-B289-4F3D-9006-D588C088EA14}" dt="2020-07-23T20:53:41.028" v="9" actId="20577"/>
        <pc:sldMkLst>
          <pc:docMk/>
          <pc:sldMk cId="955421882" sldId="365"/>
        </pc:sldMkLst>
        <pc:spChg chg="mod">
          <ac:chgData name="Kinley Dorji" userId="S::kinley.dorji@ssaihq.com::f99593f2-519e-48ac-88ee-4d9d4b48e8cc" providerId="AD" clId="Web-{AD39607B-B289-4F3D-9006-D588C088EA14}" dt="2020-07-23T20:53:41.028" v="9" actId="20577"/>
          <ac:spMkLst>
            <pc:docMk/>
            <pc:sldMk cId="955421882" sldId="365"/>
            <ac:spMk id="3" creationId="{276199D8-8357-47D7-873A-C9885A6F96FA}"/>
          </ac:spMkLst>
        </pc:spChg>
      </pc:sldChg>
      <pc:sldChg chg="new del">
        <pc:chgData name="Kinley Dorji" userId="S::kinley.dorji@ssaihq.com::f99593f2-519e-48ac-88ee-4d9d4b48e8cc" providerId="AD" clId="Web-{AD39607B-B289-4F3D-9006-D588C088EA14}" dt="2020-07-23T20:52:48.997" v="2"/>
        <pc:sldMkLst>
          <pc:docMk/>
          <pc:sldMk cId="733598857" sldId="368"/>
        </pc:sldMkLst>
      </pc:sldChg>
      <pc:sldChg chg="addSp modSp add replId modNotes">
        <pc:chgData name="Kinley Dorji" userId="S::kinley.dorji@ssaihq.com::f99593f2-519e-48ac-88ee-4d9d4b48e8cc" providerId="AD" clId="Web-{AD39607B-B289-4F3D-9006-D588C088EA14}" dt="2020-07-23T20:59:06.248" v="338"/>
        <pc:sldMkLst>
          <pc:docMk/>
          <pc:sldMk cId="1768085166" sldId="369"/>
        </pc:sldMkLst>
        <pc:picChg chg="add mod">
          <ac:chgData name="Kinley Dorji" userId="S::kinley.dorji@ssaihq.com::f99593f2-519e-48ac-88ee-4d9d4b48e8cc" providerId="AD" clId="Web-{AD39607B-B289-4F3D-9006-D588C088EA14}" dt="2020-07-23T20:55:11.591" v="18" actId="14100"/>
          <ac:picMkLst>
            <pc:docMk/>
            <pc:sldMk cId="1768085166" sldId="369"/>
            <ac:picMk id="4" creationId="{668ECB6B-5AB7-4AA1-AA7E-2F48BFB90246}"/>
          </ac:picMkLst>
        </pc:picChg>
      </pc:sldChg>
    </pc:docChg>
  </pc:docChgLst>
  <pc:docChgLst>
    <pc:chgData name="Tashi Kaneko" userId="S::tashi.kaneko@ssaihq.com::5e410852-f4bd-403b-859c-601af45d8aca" providerId="AD" clId="Web-{64B0CDA3-CB3B-4B93-840F-B2FAE711DCA4}"/>
    <pc:docChg chg="modSld">
      <pc:chgData name="Tashi Kaneko" userId="S::tashi.kaneko@ssaihq.com::5e410852-f4bd-403b-859c-601af45d8aca" providerId="AD" clId="Web-{64B0CDA3-CB3B-4B93-840F-B2FAE711DCA4}" dt="2020-07-22T21:49:54.354" v="1"/>
      <pc:docMkLst>
        <pc:docMk/>
      </pc:docMkLst>
      <pc:sldChg chg="addSp delSp">
        <pc:chgData name="Tashi Kaneko" userId="S::tashi.kaneko@ssaihq.com::5e410852-f4bd-403b-859c-601af45d8aca" providerId="AD" clId="Web-{64B0CDA3-CB3B-4B93-840F-B2FAE711DCA4}" dt="2020-07-22T21:49:54.354" v="1"/>
        <pc:sldMkLst>
          <pc:docMk/>
          <pc:sldMk cId="3420882343" sldId="360"/>
        </pc:sldMkLst>
        <pc:graphicFrameChg chg="add del">
          <ac:chgData name="Tashi Kaneko" userId="S::tashi.kaneko@ssaihq.com::5e410852-f4bd-403b-859c-601af45d8aca" providerId="AD" clId="Web-{64B0CDA3-CB3B-4B93-840F-B2FAE711DCA4}" dt="2020-07-22T21:49:54.354" v="1"/>
          <ac:graphicFrameMkLst>
            <pc:docMk/>
            <pc:sldMk cId="3420882343" sldId="360"/>
            <ac:graphicFrameMk id="3" creationId="{9CF0330E-4B87-4822-B878-E6CBFE9CF0C9}"/>
          </ac:graphicFrameMkLst>
        </pc:graphicFrameChg>
      </pc:sldChg>
    </pc:docChg>
  </pc:docChgLst>
  <pc:docChgLst>
    <pc:chgData name="Kinley Dorji" userId="S::kinley.dorji@ssaihq.com::f99593f2-519e-48ac-88ee-4d9d4b48e8cc" providerId="AD" clId="Web-{28B791CC-0023-4172-9E85-499CF4A20FA1}"/>
    <pc:docChg chg="modSld">
      <pc:chgData name="Kinley Dorji" userId="S::kinley.dorji@ssaihq.com::f99593f2-519e-48ac-88ee-4d9d4b48e8cc" providerId="AD" clId="Web-{28B791CC-0023-4172-9E85-499CF4A20FA1}" dt="2020-07-23T20:24:02.029" v="39" actId="20577"/>
      <pc:docMkLst>
        <pc:docMk/>
      </pc:docMkLst>
      <pc:sldChg chg="modSp modNotes">
        <pc:chgData name="Kinley Dorji" userId="S::kinley.dorji@ssaihq.com::f99593f2-519e-48ac-88ee-4d9d4b48e8cc" providerId="AD" clId="Web-{28B791CC-0023-4172-9E85-499CF4A20FA1}" dt="2020-07-23T20:24:02.029" v="38" actId="20577"/>
        <pc:sldMkLst>
          <pc:docMk/>
          <pc:sldMk cId="29748737" sldId="343"/>
        </pc:sldMkLst>
        <pc:spChg chg="mod">
          <ac:chgData name="Kinley Dorji" userId="S::kinley.dorji@ssaihq.com::f99593f2-519e-48ac-88ee-4d9d4b48e8cc" providerId="AD" clId="Web-{28B791CC-0023-4172-9E85-499CF4A20FA1}" dt="2020-07-23T20:24:02.029" v="38" actId="20577"/>
          <ac:spMkLst>
            <pc:docMk/>
            <pc:sldMk cId="29748737" sldId="343"/>
            <ac:spMk id="6" creationId="{00000000-0000-0000-0000-000000000000}"/>
          </ac:spMkLst>
        </pc:spChg>
      </pc:sldChg>
    </pc:docChg>
  </pc:docChgLst>
  <pc:docChgLst>
    <pc:chgData name="Deki Namgyal" userId="S::deki.namgyal@ssaihq.com::4716b27c-4b5a-4146-b6f2-651291e5e7c2" providerId="AD" clId="Web-{4C27DD25-47A3-42A1-9001-3C4C3F552D01}"/>
    <pc:docChg chg="modSld">
      <pc:chgData name="Deki Namgyal" userId="S::deki.namgyal@ssaihq.com::4716b27c-4b5a-4146-b6f2-651291e5e7c2" providerId="AD" clId="Web-{4C27DD25-47A3-42A1-9001-3C4C3F552D01}" dt="2020-07-23T13:56:50.017" v="46" actId="14100"/>
      <pc:docMkLst>
        <pc:docMk/>
      </pc:docMkLst>
      <pc:sldChg chg="addSp modSp">
        <pc:chgData name="Deki Namgyal" userId="S::deki.namgyal@ssaihq.com::4716b27c-4b5a-4146-b6f2-651291e5e7c2" providerId="AD" clId="Web-{4C27DD25-47A3-42A1-9001-3C4C3F552D01}" dt="2020-07-23T13:56:50.017" v="46" actId="14100"/>
        <pc:sldMkLst>
          <pc:docMk/>
          <pc:sldMk cId="934537966" sldId="352"/>
        </pc:sldMkLst>
        <pc:spChg chg="mod">
          <ac:chgData name="Deki Namgyal" userId="S::deki.namgyal@ssaihq.com::4716b27c-4b5a-4146-b6f2-651291e5e7c2" providerId="AD" clId="Web-{4C27DD25-47A3-42A1-9001-3C4C3F552D01}" dt="2020-07-23T13:53:44.060" v="12" actId="1076"/>
          <ac:spMkLst>
            <pc:docMk/>
            <pc:sldMk cId="934537966" sldId="352"/>
            <ac:spMk id="17" creationId="{C429C8A1-84A6-47FA-8F0A-C4DD5017B3A4}"/>
          </ac:spMkLst>
        </pc:spChg>
        <pc:spChg chg="add mod">
          <ac:chgData name="Deki Namgyal" userId="S::deki.namgyal@ssaihq.com::4716b27c-4b5a-4146-b6f2-651291e5e7c2" providerId="AD" clId="Web-{4C27DD25-47A3-42A1-9001-3C4C3F552D01}" dt="2020-07-23T13:52:52.153" v="1" actId="1076"/>
          <ac:spMkLst>
            <pc:docMk/>
            <pc:sldMk cId="934537966" sldId="352"/>
            <ac:spMk id="25" creationId="{96E9A06D-F75C-4A73-9C1F-0BE50AC06CED}"/>
          </ac:spMkLst>
        </pc:spChg>
        <pc:spChg chg="add mod">
          <ac:chgData name="Deki Namgyal" userId="S::deki.namgyal@ssaihq.com::4716b27c-4b5a-4146-b6f2-651291e5e7c2" providerId="AD" clId="Web-{4C27DD25-47A3-42A1-9001-3C4C3F552D01}" dt="2020-07-23T13:55:41.875" v="33" actId="14100"/>
          <ac:spMkLst>
            <pc:docMk/>
            <pc:sldMk cId="934537966" sldId="352"/>
            <ac:spMk id="26" creationId="{639A0B90-DB51-4CC7-8B30-CCD8E58C8863}"/>
          </ac:spMkLst>
        </pc:spChg>
        <pc:spChg chg="add mod">
          <ac:chgData name="Deki Namgyal" userId="S::deki.namgyal@ssaihq.com::4716b27c-4b5a-4146-b6f2-651291e5e7c2" providerId="AD" clId="Web-{4C27DD25-47A3-42A1-9001-3C4C3F552D01}" dt="2020-07-23T13:56:50.017" v="46" actId="14100"/>
          <ac:spMkLst>
            <pc:docMk/>
            <pc:sldMk cId="934537966" sldId="352"/>
            <ac:spMk id="31" creationId="{36EC8813-4D19-4500-9E4F-F7BEF5DFAEBA}"/>
          </ac:spMkLst>
        </pc:spChg>
        <pc:cxnChg chg="mod">
          <ac:chgData name="Deki Namgyal" userId="S::deki.namgyal@ssaihq.com::4716b27c-4b5a-4146-b6f2-651291e5e7c2" providerId="AD" clId="Web-{4C27DD25-47A3-42A1-9001-3C4C3F552D01}" dt="2020-07-23T13:54:59.203" v="14" actId="1076"/>
          <ac:cxnSpMkLst>
            <pc:docMk/>
            <pc:sldMk cId="934537966" sldId="352"/>
            <ac:cxnSpMk id="24" creationId="{214CDDB8-FE5A-4BFE-83B1-1BDE7EC6F50A}"/>
          </ac:cxnSpMkLst>
        </pc:cxnChg>
      </pc:sldChg>
    </pc:docChg>
  </pc:docChgLst>
  <pc:docChgLst>
    <pc:chgData name="Kinley Dorji" userId="S::kinley.dorji@ssaihq.com::f99593f2-519e-48ac-88ee-4d9d4b48e8cc" providerId="AD" clId="Web-{1B293C58-01BF-4E7E-BF8D-F75DCA4C2CEA}"/>
    <pc:docChg chg="modSld">
      <pc:chgData name="Kinley Dorji" userId="S::kinley.dorji@ssaihq.com::f99593f2-519e-48ac-88ee-4d9d4b48e8cc" providerId="AD" clId="Web-{1B293C58-01BF-4E7E-BF8D-F75DCA4C2CEA}" dt="2020-07-23T21:19:17.299" v="238"/>
      <pc:docMkLst>
        <pc:docMk/>
      </pc:docMkLst>
      <pc:sldChg chg="modSp modNotes">
        <pc:chgData name="Kinley Dorji" userId="S::kinley.dorji@ssaihq.com::f99593f2-519e-48ac-88ee-4d9d4b48e8cc" providerId="AD" clId="Web-{1B293C58-01BF-4E7E-BF8D-F75DCA4C2CEA}" dt="2020-07-23T21:19:17.299" v="238"/>
        <pc:sldMkLst>
          <pc:docMk/>
          <pc:sldMk cId="2591207533" sldId="347"/>
        </pc:sldMkLst>
        <pc:graphicFrameChg chg="mod modGraphic">
          <ac:chgData name="Kinley Dorji" userId="S::kinley.dorji@ssaihq.com::f99593f2-519e-48ac-88ee-4d9d4b48e8cc" providerId="AD" clId="Web-{1B293C58-01BF-4E7E-BF8D-F75DCA4C2CEA}" dt="2020-07-23T21:19:17.299" v="238"/>
          <ac:graphicFrameMkLst>
            <pc:docMk/>
            <pc:sldMk cId="2591207533" sldId="347"/>
            <ac:graphicFrameMk id="4" creationId="{DEE4CC3D-353C-4A7A-B0DD-BEFFBB6AAFCB}"/>
          </ac:graphicFrameMkLst>
        </pc:graphicFrameChg>
      </pc:sldChg>
    </pc:docChg>
  </pc:docChgLst>
  <pc:docChgLst>
    <pc:chgData name="Tenzin Wangmo" userId="S::tenzin.wangmo@ssaihq.com::ccbf1bc6-c394-47f7-9c6d-65c17d5ac552" providerId="AD" clId="Web-{8C69C0FF-A813-4A56-A7C3-39E41143EFDE}"/>
    <pc:docChg chg="modSld">
      <pc:chgData name="Tenzin Wangmo" userId="S::tenzin.wangmo@ssaihq.com::ccbf1bc6-c394-47f7-9c6d-65c17d5ac552" providerId="AD" clId="Web-{8C69C0FF-A813-4A56-A7C3-39E41143EFDE}" dt="2020-07-22T22:54:55.124" v="416" actId="1076"/>
      <pc:docMkLst>
        <pc:docMk/>
      </pc:docMkLst>
      <pc:sldChg chg="modSp">
        <pc:chgData name="Tenzin Wangmo" userId="S::tenzin.wangmo@ssaihq.com::ccbf1bc6-c394-47f7-9c6d-65c17d5ac552" providerId="AD" clId="Web-{8C69C0FF-A813-4A56-A7C3-39E41143EFDE}" dt="2020-07-22T22:54:55.124" v="416" actId="1076"/>
        <pc:sldMkLst>
          <pc:docMk/>
          <pc:sldMk cId="2384756733" sldId="323"/>
        </pc:sldMkLst>
        <pc:spChg chg="mod">
          <ac:chgData name="Tenzin Wangmo" userId="S::tenzin.wangmo@ssaihq.com::ccbf1bc6-c394-47f7-9c6d-65c17d5ac552" providerId="AD" clId="Web-{8C69C0FF-A813-4A56-A7C3-39E41143EFDE}" dt="2020-07-22T22:54:50.374" v="415" actId="1076"/>
          <ac:spMkLst>
            <pc:docMk/>
            <pc:sldMk cId="2384756733" sldId="323"/>
            <ac:spMk id="3" creationId="{62967499-75CB-4C21-B159-68D01DE16742}"/>
          </ac:spMkLst>
        </pc:spChg>
        <pc:spChg chg="mod">
          <ac:chgData name="Tenzin Wangmo" userId="S::tenzin.wangmo@ssaihq.com::ccbf1bc6-c394-47f7-9c6d-65c17d5ac552" providerId="AD" clId="Web-{8C69C0FF-A813-4A56-A7C3-39E41143EFDE}" dt="2020-07-22T22:54:38.670" v="413" actId="20577"/>
          <ac:spMkLst>
            <pc:docMk/>
            <pc:sldMk cId="2384756733" sldId="323"/>
            <ac:spMk id="6" creationId="{62967499-75CB-4C21-B159-68D01DE16742}"/>
          </ac:spMkLst>
        </pc:spChg>
        <pc:spChg chg="mod">
          <ac:chgData name="Tenzin Wangmo" userId="S::tenzin.wangmo@ssaihq.com::ccbf1bc6-c394-47f7-9c6d-65c17d5ac552" providerId="AD" clId="Web-{8C69C0FF-A813-4A56-A7C3-39E41143EFDE}" dt="2020-07-22T22:54:55.124" v="416" actId="1076"/>
          <ac:spMkLst>
            <pc:docMk/>
            <pc:sldMk cId="2384756733" sldId="323"/>
            <ac:spMk id="8" creationId="{53284BB3-3D00-466B-A3D9-74AADE3D6188}"/>
          </ac:spMkLst>
        </pc:spChg>
      </pc:sldChg>
      <pc:sldChg chg="modNotes">
        <pc:chgData name="Tenzin Wangmo" userId="S::tenzin.wangmo@ssaihq.com::ccbf1bc6-c394-47f7-9c6d-65c17d5ac552" providerId="AD" clId="Web-{8C69C0FF-A813-4A56-A7C3-39E41143EFDE}" dt="2020-07-22T22:52:48.139" v="313"/>
        <pc:sldMkLst>
          <pc:docMk/>
          <pc:sldMk cId="934537966" sldId="352"/>
        </pc:sldMkLst>
      </pc:sldChg>
    </pc:docChg>
  </pc:docChgLst>
  <pc:docChgLst>
    <pc:chgData name="Kinley Dorji" userId="S::kinley.dorji@ssaihq.com::f99593f2-519e-48ac-88ee-4d9d4b48e8cc" providerId="AD" clId="Web-{B6465B31-1313-469C-AEBF-9B55C8EEA835}"/>
    <pc:docChg chg="modSld">
      <pc:chgData name="Kinley Dorji" userId="S::kinley.dorji@ssaihq.com::f99593f2-519e-48ac-88ee-4d9d4b48e8cc" providerId="AD" clId="Web-{B6465B31-1313-469C-AEBF-9B55C8EEA835}" dt="2020-07-23T13:47:21.780" v="7"/>
      <pc:docMkLst>
        <pc:docMk/>
      </pc:docMkLst>
      <pc:sldChg chg="addSp delSp modSp">
        <pc:chgData name="Kinley Dorji" userId="S::kinley.dorji@ssaihq.com::f99593f2-519e-48ac-88ee-4d9d4b48e8cc" providerId="AD" clId="Web-{B6465B31-1313-469C-AEBF-9B55C8EEA835}" dt="2020-07-23T13:47:21.780" v="7"/>
        <pc:sldMkLst>
          <pc:docMk/>
          <pc:sldMk cId="945194409" sldId="366"/>
        </pc:sldMkLst>
        <pc:picChg chg="del">
          <ac:chgData name="Kinley Dorji" userId="S::kinley.dorji@ssaihq.com::f99593f2-519e-48ac-88ee-4d9d4b48e8cc" providerId="AD" clId="Web-{B6465B31-1313-469C-AEBF-9B55C8EEA835}" dt="2020-07-23T13:47:05.013" v="0"/>
          <ac:picMkLst>
            <pc:docMk/>
            <pc:sldMk cId="945194409" sldId="366"/>
            <ac:picMk id="2" creationId="{8FC0E1AF-B99D-47D2-BEE7-14B7E185FCDE}"/>
          </ac:picMkLst>
        </pc:picChg>
        <pc:picChg chg="add del mod">
          <ac:chgData name="Kinley Dorji" userId="S::kinley.dorji@ssaihq.com::f99593f2-519e-48ac-88ee-4d9d4b48e8cc" providerId="AD" clId="Web-{B6465B31-1313-469C-AEBF-9B55C8EEA835}" dt="2020-07-23T13:47:21.780" v="7"/>
          <ac:picMkLst>
            <pc:docMk/>
            <pc:sldMk cId="945194409" sldId="366"/>
            <ac:picMk id="5" creationId="{BEBD9E78-538E-4677-B7D0-2920A17586B3}"/>
          </ac:picMkLst>
        </pc:picChg>
      </pc:sldChg>
    </pc:docChg>
  </pc:docChgLst>
  <pc:docChgLst>
    <pc:chgData name="Kinley Dorji" userId="S::kinley.dorji@ssaihq.com::f99593f2-519e-48ac-88ee-4d9d4b48e8cc" providerId="AD" clId="Web-{5CC4384F-D683-4F70-9014-E2BC6F69C967}"/>
    <pc:docChg chg="modSld">
      <pc:chgData name="Kinley Dorji" userId="S::kinley.dorji@ssaihq.com::f99593f2-519e-48ac-88ee-4d9d4b48e8cc" providerId="AD" clId="Web-{5CC4384F-D683-4F70-9014-E2BC6F69C967}" dt="2020-07-23T14:12:40.156" v="63" actId="1076"/>
      <pc:docMkLst>
        <pc:docMk/>
      </pc:docMkLst>
      <pc:sldChg chg="modSp">
        <pc:chgData name="Kinley Dorji" userId="S::kinley.dorji@ssaihq.com::f99593f2-519e-48ac-88ee-4d9d4b48e8cc" providerId="AD" clId="Web-{5CC4384F-D683-4F70-9014-E2BC6F69C967}" dt="2020-07-23T14:12:40.156" v="63" actId="1076"/>
        <pc:sldMkLst>
          <pc:docMk/>
          <pc:sldMk cId="620490735" sldId="336"/>
        </pc:sldMkLst>
        <pc:spChg chg="mod">
          <ac:chgData name="Kinley Dorji" userId="S::kinley.dorji@ssaihq.com::f99593f2-519e-48ac-88ee-4d9d4b48e8cc" providerId="AD" clId="Web-{5CC4384F-D683-4F70-9014-E2BC6F69C967}" dt="2020-07-23T14:12:40.156" v="63" actId="1076"/>
          <ac:spMkLst>
            <pc:docMk/>
            <pc:sldMk cId="620490735" sldId="336"/>
            <ac:spMk id="2" creationId="{A86EEC2E-2A44-4D62-B0B2-BE071C2A8C01}"/>
          </ac:spMkLst>
        </pc:spChg>
        <pc:spChg chg="mod">
          <ac:chgData name="Kinley Dorji" userId="S::kinley.dorji@ssaihq.com::f99593f2-519e-48ac-88ee-4d9d4b48e8cc" providerId="AD" clId="Web-{5CC4384F-D683-4F70-9014-E2BC6F69C967}" dt="2020-07-23T14:12:35.406" v="62" actId="20577"/>
          <ac:spMkLst>
            <pc:docMk/>
            <pc:sldMk cId="620490735" sldId="336"/>
            <ac:spMk id="6" creationId="{00000000-0000-0000-0000-000000000000}"/>
          </ac:spMkLst>
        </pc:spChg>
      </pc:sldChg>
    </pc:docChg>
  </pc:docChgLst>
  <pc:docChgLst>
    <pc:chgData name="Kinley Dorji" userId="S::kinley.dorji@ssaihq.com::f99593f2-519e-48ac-88ee-4d9d4b48e8cc" providerId="AD" clId="Web-{A97B8232-E3B9-4B8F-ADFB-9546AA9E6E1C}"/>
    <pc:docChg chg="addSld delSld modSld">
      <pc:chgData name="Kinley Dorji" userId="S::kinley.dorji@ssaihq.com::f99593f2-519e-48ac-88ee-4d9d4b48e8cc" providerId="AD" clId="Web-{A97B8232-E3B9-4B8F-ADFB-9546AA9E6E1C}" dt="2020-07-23T14:10:04.993" v="154"/>
      <pc:docMkLst>
        <pc:docMk/>
      </pc:docMkLst>
      <pc:sldChg chg="addSp delSp modSp">
        <pc:chgData name="Kinley Dorji" userId="S::kinley.dorji@ssaihq.com::f99593f2-519e-48ac-88ee-4d9d4b48e8cc" providerId="AD" clId="Web-{A97B8232-E3B9-4B8F-ADFB-9546AA9E6E1C}" dt="2020-07-23T14:10:01.868" v="153" actId="1076"/>
        <pc:sldMkLst>
          <pc:docMk/>
          <pc:sldMk cId="2355387957" sldId="344"/>
        </pc:sldMkLst>
        <pc:spChg chg="mod">
          <ac:chgData name="Kinley Dorji" userId="S::kinley.dorji@ssaihq.com::f99593f2-519e-48ac-88ee-4d9d4b48e8cc" providerId="AD" clId="Web-{A97B8232-E3B9-4B8F-ADFB-9546AA9E6E1C}" dt="2020-07-23T14:09:49.882" v="149" actId="1076"/>
          <ac:spMkLst>
            <pc:docMk/>
            <pc:sldMk cId="2355387957" sldId="344"/>
            <ac:spMk id="2" creationId="{80164A1F-44FC-4F04-AB58-FB73147A0742}"/>
          </ac:spMkLst>
        </pc:spChg>
        <pc:spChg chg="mod">
          <ac:chgData name="Kinley Dorji" userId="S::kinley.dorji@ssaihq.com::f99593f2-519e-48ac-88ee-4d9d4b48e8cc" providerId="AD" clId="Web-{A97B8232-E3B9-4B8F-ADFB-9546AA9E6E1C}" dt="2020-07-23T14:09:35.382" v="134" actId="1076"/>
          <ac:spMkLst>
            <pc:docMk/>
            <pc:sldMk cId="2355387957" sldId="344"/>
            <ac:spMk id="6" creationId="{4F7E5E2D-846B-46C2-9563-1A9A9E1FBA9F}"/>
          </ac:spMkLst>
        </pc:spChg>
        <pc:picChg chg="add del">
          <ac:chgData name="Kinley Dorji" userId="S::kinley.dorji@ssaihq.com::f99593f2-519e-48ac-88ee-4d9d4b48e8cc" providerId="AD" clId="Web-{A97B8232-E3B9-4B8F-ADFB-9546AA9E6E1C}" dt="2020-07-23T14:06:23.229" v="97"/>
          <ac:picMkLst>
            <pc:docMk/>
            <pc:sldMk cId="2355387957" sldId="344"/>
            <ac:picMk id="5" creationId="{E033CF32-F93D-4D40-B983-B3AE38794F25}"/>
          </ac:picMkLst>
        </pc:picChg>
        <pc:picChg chg="mod">
          <ac:chgData name="Kinley Dorji" userId="S::kinley.dorji@ssaihq.com::f99593f2-519e-48ac-88ee-4d9d4b48e8cc" providerId="AD" clId="Web-{A97B8232-E3B9-4B8F-ADFB-9546AA9E6E1C}" dt="2020-07-23T14:10:01.868" v="153" actId="1076"/>
          <ac:picMkLst>
            <pc:docMk/>
            <pc:sldMk cId="2355387957" sldId="344"/>
            <ac:picMk id="8" creationId="{138FEC30-0537-445B-98F0-BBCB4C569187}"/>
          </ac:picMkLst>
        </pc:picChg>
      </pc:sldChg>
      <pc:sldChg chg="modSp delCm">
        <pc:chgData name="Kinley Dorji" userId="S::kinley.dorji@ssaihq.com::f99593f2-519e-48ac-88ee-4d9d4b48e8cc" providerId="AD" clId="Web-{A97B8232-E3B9-4B8F-ADFB-9546AA9E6E1C}" dt="2020-07-23T14:06:03.931" v="94" actId="20577"/>
        <pc:sldMkLst>
          <pc:docMk/>
          <pc:sldMk cId="4121698343" sldId="346"/>
        </pc:sldMkLst>
        <pc:spChg chg="mod">
          <ac:chgData name="Kinley Dorji" userId="S::kinley.dorji@ssaihq.com::f99593f2-519e-48ac-88ee-4d9d4b48e8cc" providerId="AD" clId="Web-{A97B8232-E3B9-4B8F-ADFB-9546AA9E6E1C}" dt="2020-07-23T14:06:03.931" v="94" actId="20577"/>
          <ac:spMkLst>
            <pc:docMk/>
            <pc:sldMk cId="4121698343" sldId="346"/>
            <ac:spMk id="8" creationId="{00000000-0000-0000-0000-000000000000}"/>
          </ac:spMkLst>
        </pc:spChg>
      </pc:sldChg>
      <pc:sldChg chg="addSp delSp modSp add del replId">
        <pc:chgData name="Kinley Dorji" userId="S::kinley.dorji@ssaihq.com::f99593f2-519e-48ac-88ee-4d9d4b48e8cc" providerId="AD" clId="Web-{A97B8232-E3B9-4B8F-ADFB-9546AA9E6E1C}" dt="2020-07-23T14:10:04.993" v="154"/>
        <pc:sldMkLst>
          <pc:docMk/>
          <pc:sldMk cId="4144824887" sldId="367"/>
        </pc:sldMkLst>
        <pc:picChg chg="add del mod">
          <ac:chgData name="Kinley Dorji" userId="S::kinley.dorji@ssaihq.com::f99593f2-519e-48ac-88ee-4d9d4b48e8cc" providerId="AD" clId="Web-{A97B8232-E3B9-4B8F-ADFB-9546AA9E6E1C}" dt="2020-07-23T14:07:18.873" v="103"/>
          <ac:picMkLst>
            <pc:docMk/>
            <pc:sldMk cId="4144824887" sldId="367"/>
            <ac:picMk id="3" creationId="{D496ED3A-884F-4D68-94F8-4C70F6B2EFF3}"/>
          </ac:picMkLst>
        </pc:picChg>
        <pc:picChg chg="del">
          <ac:chgData name="Kinley Dorji" userId="S::kinley.dorji@ssaihq.com::f99593f2-519e-48ac-88ee-4d9d4b48e8cc" providerId="AD" clId="Web-{A97B8232-E3B9-4B8F-ADFB-9546AA9E6E1C}" dt="2020-07-23T14:07:07.029" v="99"/>
          <ac:picMkLst>
            <pc:docMk/>
            <pc:sldMk cId="4144824887" sldId="367"/>
            <ac:picMk id="8" creationId="{138FEC30-0537-445B-98F0-BBCB4C569187}"/>
          </ac:picMkLst>
        </pc:picChg>
      </pc:sldChg>
      <pc:sldChg chg="addSp delSp modSp new del mod setBg">
        <pc:chgData name="Kinley Dorji" userId="S::kinley.dorji@ssaihq.com::f99593f2-519e-48ac-88ee-4d9d4b48e8cc" providerId="AD" clId="Web-{A97B8232-E3B9-4B8F-ADFB-9546AA9E6E1C}" dt="2020-07-23T14:09:19.927" v="129"/>
        <pc:sldMkLst>
          <pc:docMk/>
          <pc:sldMk cId="3618623108" sldId="368"/>
        </pc:sldMkLst>
        <pc:spChg chg="add del">
          <ac:chgData name="Kinley Dorji" userId="S::kinley.dorji@ssaihq.com::f99593f2-519e-48ac-88ee-4d9d4b48e8cc" providerId="AD" clId="Web-{A97B8232-E3B9-4B8F-ADFB-9546AA9E6E1C}" dt="2020-07-23T14:07:51.500" v="111"/>
          <ac:spMkLst>
            <pc:docMk/>
            <pc:sldMk cId="3618623108" sldId="368"/>
            <ac:spMk id="5" creationId="{3B432D73-5C38-474F-AF96-A3228731BF36}"/>
          </ac:spMkLst>
        </pc:spChg>
        <pc:spChg chg="add del">
          <ac:chgData name="Kinley Dorji" userId="S::kinley.dorji@ssaihq.com::f99593f2-519e-48ac-88ee-4d9d4b48e8cc" providerId="AD" clId="Web-{A97B8232-E3B9-4B8F-ADFB-9546AA9E6E1C}" dt="2020-07-23T14:07:39.015" v="107"/>
          <ac:spMkLst>
            <pc:docMk/>
            <pc:sldMk cId="3618623108" sldId="368"/>
            <ac:spMk id="7" creationId="{3B432D73-5C38-474F-AF96-A3228731BF36}"/>
          </ac:spMkLst>
        </pc:spChg>
        <pc:spChg chg="add del">
          <ac:chgData name="Kinley Dorji" userId="S::kinley.dorji@ssaihq.com::f99593f2-519e-48ac-88ee-4d9d4b48e8cc" providerId="AD" clId="Web-{A97B8232-E3B9-4B8F-ADFB-9546AA9E6E1C}" dt="2020-07-23T14:09:05.005" v="128"/>
          <ac:spMkLst>
            <pc:docMk/>
            <pc:sldMk cId="3618623108" sldId="368"/>
            <ac:spMk id="8" creationId="{42A4FC2C-047E-45A5-965D-8E1E3BF09BC6}"/>
          </ac:spMkLst>
        </pc:spChg>
        <pc:spChg chg="add del">
          <ac:chgData name="Kinley Dorji" userId="S::kinley.dorji@ssaihq.com::f99593f2-519e-48ac-88ee-4d9d4b48e8cc" providerId="AD" clId="Web-{A97B8232-E3B9-4B8F-ADFB-9546AA9E6E1C}" dt="2020-07-23T14:08:37.097" v="121"/>
          <ac:spMkLst>
            <pc:docMk/>
            <pc:sldMk cId="3618623108" sldId="368"/>
            <ac:spMk id="10" creationId="{B649E800-A5C8-49A0-A453-ED537DA3156A}"/>
          </ac:spMkLst>
        </pc:spChg>
        <pc:spChg chg="add del">
          <ac:chgData name="Kinley Dorji" userId="S::kinley.dorji@ssaihq.com::f99593f2-519e-48ac-88ee-4d9d4b48e8cc" providerId="AD" clId="Web-{A97B8232-E3B9-4B8F-ADFB-9546AA9E6E1C}" dt="2020-07-23T14:08:55.426" v="123"/>
          <ac:spMkLst>
            <pc:docMk/>
            <pc:sldMk cId="3618623108" sldId="368"/>
            <ac:spMk id="11" creationId="{C83A5C14-ED91-4CD1-809E-D29FF97C9AF5}"/>
          </ac:spMkLst>
        </pc:spChg>
        <pc:spChg chg="add del">
          <ac:chgData name="Kinley Dorji" userId="S::kinley.dorji@ssaihq.com::f99593f2-519e-48ac-88ee-4d9d4b48e8cc" providerId="AD" clId="Web-{A97B8232-E3B9-4B8F-ADFB-9546AA9E6E1C}" dt="2020-07-23T14:08:55.426" v="123"/>
          <ac:spMkLst>
            <pc:docMk/>
            <pc:sldMk cId="3618623108" sldId="368"/>
            <ac:spMk id="12" creationId="{56065185-5C34-4F86-AA96-AA4D065B0EF4}"/>
          </ac:spMkLst>
        </pc:spChg>
        <pc:spChg chg="add del">
          <ac:chgData name="Kinley Dorji" userId="S::kinley.dorji@ssaihq.com::f99593f2-519e-48ac-88ee-4d9d4b48e8cc" providerId="AD" clId="Web-{A97B8232-E3B9-4B8F-ADFB-9546AA9E6E1C}" dt="2020-07-23T14:08:12.673" v="117"/>
          <ac:spMkLst>
            <pc:docMk/>
            <pc:sldMk cId="3618623108" sldId="368"/>
            <ac:spMk id="13" creationId="{42A4FC2C-047E-45A5-965D-8E1E3BF09BC6}"/>
          </ac:spMkLst>
        </pc:spChg>
        <pc:spChg chg="add del">
          <ac:chgData name="Kinley Dorji" userId="S::kinley.dorji@ssaihq.com::f99593f2-519e-48ac-88ee-4d9d4b48e8cc" providerId="AD" clId="Web-{A97B8232-E3B9-4B8F-ADFB-9546AA9E6E1C}" dt="2020-07-23T14:09:00.708" v="125"/>
          <ac:spMkLst>
            <pc:docMk/>
            <pc:sldMk cId="3618623108" sldId="368"/>
            <ac:spMk id="14" creationId="{726908CC-6AC4-4222-8250-B90B6072E8AC}"/>
          </ac:spMkLst>
        </pc:spChg>
        <pc:spChg chg="add del">
          <ac:chgData name="Kinley Dorji" userId="S::kinley.dorji@ssaihq.com::f99593f2-519e-48ac-88ee-4d9d4b48e8cc" providerId="AD" clId="Web-{A97B8232-E3B9-4B8F-ADFB-9546AA9E6E1C}" dt="2020-07-23T14:09:00.708" v="125"/>
          <ac:spMkLst>
            <pc:docMk/>
            <pc:sldMk cId="3618623108" sldId="368"/>
            <ac:spMk id="16" creationId="{F2F606D8-696E-4B76-BB10-43672AA1475A}"/>
          </ac:spMkLst>
        </pc:spChg>
        <pc:spChg chg="add del">
          <ac:chgData name="Kinley Dorji" userId="S::kinley.dorji@ssaihq.com::f99593f2-519e-48ac-88ee-4d9d4b48e8cc" providerId="AD" clId="Web-{A97B8232-E3B9-4B8F-ADFB-9546AA9E6E1C}" dt="2020-07-23T14:09:00.708" v="125"/>
          <ac:spMkLst>
            <pc:docMk/>
            <pc:sldMk cId="3618623108" sldId="368"/>
            <ac:spMk id="17" creationId="{3ABF1881-5AFD-48F9-979A-19EE2FE30A33}"/>
          </ac:spMkLst>
        </pc:spChg>
        <pc:spChg chg="add del">
          <ac:chgData name="Kinley Dorji" userId="S::kinley.dorji@ssaihq.com::f99593f2-519e-48ac-88ee-4d9d4b48e8cc" providerId="AD" clId="Web-{A97B8232-E3B9-4B8F-ADFB-9546AA9E6E1C}" dt="2020-07-23T14:09:04.989" v="127"/>
          <ac:spMkLst>
            <pc:docMk/>
            <pc:sldMk cId="3618623108" sldId="368"/>
            <ac:spMk id="18" creationId="{86FF76B9-219D-4469-AF87-0236D29032F1}"/>
          </ac:spMkLst>
        </pc:spChg>
        <pc:spChg chg="add del">
          <ac:chgData name="Kinley Dorji" userId="S::kinley.dorji@ssaihq.com::f99593f2-519e-48ac-88ee-4d9d4b48e8cc" providerId="AD" clId="Web-{A97B8232-E3B9-4B8F-ADFB-9546AA9E6E1C}" dt="2020-07-23T14:09:04.989" v="127"/>
          <ac:spMkLst>
            <pc:docMk/>
            <pc:sldMk cId="3618623108" sldId="368"/>
            <ac:spMk id="19" creationId="{2E80C965-DB6D-4F81-9E9E-B027384D0BD6}"/>
          </ac:spMkLst>
        </pc:spChg>
        <pc:spChg chg="add del">
          <ac:chgData name="Kinley Dorji" userId="S::kinley.dorji@ssaihq.com::f99593f2-519e-48ac-88ee-4d9d4b48e8cc" providerId="AD" clId="Web-{A97B8232-E3B9-4B8F-ADFB-9546AA9E6E1C}" dt="2020-07-23T14:09:04.989" v="127"/>
          <ac:spMkLst>
            <pc:docMk/>
            <pc:sldMk cId="3618623108" sldId="368"/>
            <ac:spMk id="21" creationId="{633C5E46-DAC5-4661-9C87-22B08E2A512F}"/>
          </ac:spMkLst>
        </pc:spChg>
        <pc:spChg chg="add">
          <ac:chgData name="Kinley Dorji" userId="S::kinley.dorji@ssaihq.com::f99593f2-519e-48ac-88ee-4d9d4b48e8cc" providerId="AD" clId="Web-{A97B8232-E3B9-4B8F-ADFB-9546AA9E6E1C}" dt="2020-07-23T14:09:05.005" v="128"/>
          <ac:spMkLst>
            <pc:docMk/>
            <pc:sldMk cId="3618623108" sldId="368"/>
            <ac:spMk id="22" creationId="{42A4FC2C-047E-45A5-965D-8E1E3BF09BC6}"/>
          </ac:spMkLst>
        </pc:spChg>
        <pc:grpChg chg="add del">
          <ac:chgData name="Kinley Dorji" userId="S::kinley.dorji@ssaihq.com::f99593f2-519e-48ac-88ee-4d9d4b48e8cc" providerId="AD" clId="Web-{A97B8232-E3B9-4B8F-ADFB-9546AA9E6E1C}" dt="2020-07-23T14:08:37.097" v="121"/>
          <ac:grpSpMkLst>
            <pc:docMk/>
            <pc:sldMk cId="3618623108" sldId="368"/>
            <ac:grpSpMk id="15" creationId="{C32D4553-E775-4F16-9A6F-FED8D166A5B7}"/>
          </ac:grpSpMkLst>
        </pc:grpChg>
        <pc:grpChg chg="add del">
          <ac:chgData name="Kinley Dorji" userId="S::kinley.dorji@ssaihq.com::f99593f2-519e-48ac-88ee-4d9d4b48e8cc" providerId="AD" clId="Web-{A97B8232-E3B9-4B8F-ADFB-9546AA9E6E1C}" dt="2020-07-23T14:09:04.989" v="127"/>
          <ac:grpSpMkLst>
            <pc:docMk/>
            <pc:sldMk cId="3618623108" sldId="368"/>
            <ac:grpSpMk id="20" creationId="{DB88BD78-87E1-424D-B479-C37D8E41B12E}"/>
          </ac:grpSpMkLst>
        </pc:grpChg>
        <pc:picChg chg="add mod">
          <ac:chgData name="Kinley Dorji" userId="S::kinley.dorji@ssaihq.com::f99593f2-519e-48ac-88ee-4d9d4b48e8cc" providerId="AD" clId="Web-{A97B8232-E3B9-4B8F-ADFB-9546AA9E6E1C}" dt="2020-07-23T14:09:05.005" v="128"/>
          <ac:picMkLst>
            <pc:docMk/>
            <pc:sldMk cId="3618623108" sldId="368"/>
            <ac:picMk id="2" creationId="{3BEEC958-A439-4557-A483-BBF41520DEC5}"/>
          </ac:picMkLst>
        </pc:picChg>
        <pc:picChg chg="add del">
          <ac:chgData name="Kinley Dorji" userId="S::kinley.dorji@ssaihq.com::f99593f2-519e-48ac-88ee-4d9d4b48e8cc" providerId="AD" clId="Web-{A97B8232-E3B9-4B8F-ADFB-9546AA9E6E1C}" dt="2020-07-23T14:07:50.672" v="109"/>
          <ac:picMkLst>
            <pc:docMk/>
            <pc:sldMk cId="3618623108" sldId="368"/>
            <ac:picMk id="4" creationId="{CB607B98-7700-4DC9-8BE8-A876255F9C52}"/>
          </ac:picMkLst>
        </pc:picChg>
        <pc:picChg chg="add del">
          <ac:chgData name="Kinley Dorji" userId="S::kinley.dorji@ssaihq.com::f99593f2-519e-48ac-88ee-4d9d4b48e8cc" providerId="AD" clId="Web-{A97B8232-E3B9-4B8F-ADFB-9546AA9E6E1C}" dt="2020-07-23T14:07:54.782" v="113"/>
          <ac:picMkLst>
            <pc:docMk/>
            <pc:sldMk cId="3618623108" sldId="368"/>
            <ac:picMk id="6" creationId="{CB607B98-7700-4DC9-8BE8-A876255F9C52}"/>
          </ac:picMkLst>
        </pc:picChg>
      </pc:sldChg>
    </pc:docChg>
  </pc:docChgLst>
  <pc:docChgLst>
    <pc:chgData name="Deki Namgyal" userId="S::deki.namgyal@ssaihq.com::4716b27c-4b5a-4146-b6f2-651291e5e7c2" providerId="AD" clId="Web-{47B43D0C-27EC-4B60-A4C1-65B8F2423346}"/>
    <pc:docChg chg="modSld">
      <pc:chgData name="Deki Namgyal" userId="S::deki.namgyal@ssaihq.com::4716b27c-4b5a-4146-b6f2-651291e5e7c2" providerId="AD" clId="Web-{47B43D0C-27EC-4B60-A4C1-65B8F2423346}" dt="2020-07-23T14:22:49.284" v="210"/>
      <pc:docMkLst>
        <pc:docMk/>
      </pc:docMkLst>
      <pc:sldChg chg="modNotes">
        <pc:chgData name="Deki Namgyal" userId="S::deki.namgyal@ssaihq.com::4716b27c-4b5a-4146-b6f2-651291e5e7c2" providerId="AD" clId="Web-{47B43D0C-27EC-4B60-A4C1-65B8F2423346}" dt="2020-07-23T14:22:49.284" v="210"/>
        <pc:sldMkLst>
          <pc:docMk/>
          <pc:sldMk cId="4290289962" sldId="313"/>
        </pc:sldMkLst>
      </pc:sldChg>
      <pc:sldChg chg="addSp delSp modSp">
        <pc:chgData name="Deki Namgyal" userId="S::deki.namgyal@ssaihq.com::4716b27c-4b5a-4146-b6f2-651291e5e7c2" providerId="AD" clId="Web-{47B43D0C-27EC-4B60-A4C1-65B8F2423346}" dt="2020-07-23T14:12:00.968" v="16" actId="1076"/>
        <pc:sldMkLst>
          <pc:docMk/>
          <pc:sldMk cId="945194409" sldId="366"/>
        </pc:sldMkLst>
        <pc:spChg chg="add mod">
          <ac:chgData name="Deki Namgyal" userId="S::deki.namgyal@ssaihq.com::4716b27c-4b5a-4146-b6f2-651291e5e7c2" providerId="AD" clId="Web-{47B43D0C-27EC-4B60-A4C1-65B8F2423346}" dt="2020-07-23T14:05:05.654" v="6" actId="1076"/>
          <ac:spMkLst>
            <pc:docMk/>
            <pc:sldMk cId="945194409" sldId="366"/>
            <ac:spMk id="2" creationId="{53E00ED4-4069-44E8-B109-209D0F81181E}"/>
          </ac:spMkLst>
        </pc:spChg>
        <pc:spChg chg="add mod">
          <ac:chgData name="Deki Namgyal" userId="S::deki.namgyal@ssaihq.com::4716b27c-4b5a-4146-b6f2-651291e5e7c2" providerId="AD" clId="Web-{47B43D0C-27EC-4B60-A4C1-65B8F2423346}" dt="2020-07-23T14:12:00.968" v="16" actId="1076"/>
          <ac:spMkLst>
            <pc:docMk/>
            <pc:sldMk cId="945194409" sldId="366"/>
            <ac:spMk id="3" creationId="{3576C3D1-F75E-4E04-9A65-32BEED99DDA9}"/>
          </ac:spMkLst>
        </pc:spChg>
        <pc:spChg chg="add del mod">
          <ac:chgData name="Deki Namgyal" userId="S::deki.namgyal@ssaihq.com::4716b27c-4b5a-4146-b6f2-651291e5e7c2" providerId="AD" clId="Web-{47B43D0C-27EC-4B60-A4C1-65B8F2423346}" dt="2020-07-23T14:04:22.950" v="2"/>
          <ac:spMkLst>
            <pc:docMk/>
            <pc:sldMk cId="945194409" sldId="366"/>
            <ac:spMk id="21" creationId="{151A85EB-4E0B-40CF-A5C5-2C8DF4A421C2}"/>
          </ac:spMkLst>
        </pc:spChg>
        <pc:spChg chg="add del">
          <ac:chgData name="Deki Namgyal" userId="S::deki.namgyal@ssaihq.com::4716b27c-4b5a-4146-b6f2-651291e5e7c2" providerId="AD" clId="Web-{47B43D0C-27EC-4B60-A4C1-65B8F2423346}" dt="2020-07-23T14:04:35.247" v="4"/>
          <ac:spMkLst>
            <pc:docMk/>
            <pc:sldMk cId="945194409" sldId="366"/>
            <ac:spMk id="23" creationId="{151A85EB-4E0B-40CF-A5C5-2C8DF4A421C2}"/>
          </ac:spMkLst>
        </pc:spChg>
        <pc:cxnChg chg="mod">
          <ac:chgData name="Deki Namgyal" userId="S::deki.namgyal@ssaihq.com::4716b27c-4b5a-4146-b6f2-651291e5e7c2" providerId="AD" clId="Web-{47B43D0C-27EC-4B60-A4C1-65B8F2423346}" dt="2020-07-23T14:07:23.733" v="13"/>
          <ac:cxnSpMkLst>
            <pc:docMk/>
            <pc:sldMk cId="945194409" sldId="366"/>
            <ac:cxnSpMk id="22" creationId="{D0FA41BF-8322-45C8-854E-EEBD26513AA9}"/>
          </ac:cxnSpMkLst>
        </pc:cxnChg>
        <pc:cxnChg chg="mod">
          <ac:chgData name="Deki Namgyal" userId="S::deki.namgyal@ssaihq.com::4716b27c-4b5a-4146-b6f2-651291e5e7c2" providerId="AD" clId="Web-{47B43D0C-27EC-4B60-A4C1-65B8F2423346}" dt="2020-07-23T14:07:32.561" v="14"/>
          <ac:cxnSpMkLst>
            <pc:docMk/>
            <pc:sldMk cId="945194409" sldId="366"/>
            <ac:cxnSpMk id="24" creationId="{214CDDB8-FE5A-4BFE-83B1-1BDE7EC6F50A}"/>
          </ac:cxnSpMkLst>
        </pc:cxnChg>
        <pc:cxnChg chg="mod">
          <ac:chgData name="Deki Namgyal" userId="S::deki.namgyal@ssaihq.com::4716b27c-4b5a-4146-b6f2-651291e5e7c2" providerId="AD" clId="Web-{47B43D0C-27EC-4B60-A4C1-65B8F2423346}" dt="2020-07-23T14:07:13.857" v="12"/>
          <ac:cxnSpMkLst>
            <pc:docMk/>
            <pc:sldMk cId="945194409" sldId="366"/>
            <ac:cxnSpMk id="27" creationId="{43CC21D5-EBE1-4139-A707-AEC05D0BCD3E}"/>
          </ac:cxnSpMkLst>
        </pc:cxnChg>
        <pc:cxnChg chg="mod">
          <ac:chgData name="Deki Namgyal" userId="S::deki.namgyal@ssaihq.com::4716b27c-4b5a-4146-b6f2-651291e5e7c2" providerId="AD" clId="Web-{47B43D0C-27EC-4B60-A4C1-65B8F2423346}" dt="2020-07-23T14:07:06.920" v="11"/>
          <ac:cxnSpMkLst>
            <pc:docMk/>
            <pc:sldMk cId="945194409" sldId="366"/>
            <ac:cxnSpMk id="28" creationId="{2F49A47E-035E-47FF-AAF5-F5B7F3B1A79C}"/>
          </ac:cxnSpMkLst>
        </pc:cxnChg>
        <pc:cxnChg chg="mod">
          <ac:chgData name="Deki Namgyal" userId="S::deki.namgyal@ssaihq.com::4716b27c-4b5a-4146-b6f2-651291e5e7c2" providerId="AD" clId="Web-{47B43D0C-27EC-4B60-A4C1-65B8F2423346}" dt="2020-07-23T14:07:00.295" v="10"/>
          <ac:cxnSpMkLst>
            <pc:docMk/>
            <pc:sldMk cId="945194409" sldId="366"/>
            <ac:cxnSpMk id="29" creationId="{1400F941-7C2C-4FEA-A89D-3D665CD9F72C}"/>
          </ac:cxnSpMkLst>
        </pc:cxnChg>
      </pc:sldChg>
    </pc:docChg>
  </pc:docChgLst>
  <pc:docChgLst>
    <pc:chgData name="Tenzin Wangmo" userId="S::tenzin.wangmo@ssaihq.com::ccbf1bc6-c394-47f7-9c6d-65c17d5ac552" providerId="AD" clId="Web-{DD740D5F-5507-49F1-9F13-6C73841F060B}"/>
    <pc:docChg chg="modSld">
      <pc:chgData name="Tenzin Wangmo" userId="S::tenzin.wangmo@ssaihq.com::ccbf1bc6-c394-47f7-9c6d-65c17d5ac552" providerId="AD" clId="Web-{DD740D5F-5507-49F1-9F13-6C73841F060B}" dt="2020-07-23T19:39:54.340" v="0" actId="1076"/>
      <pc:docMkLst>
        <pc:docMk/>
      </pc:docMkLst>
      <pc:sldChg chg="modSp">
        <pc:chgData name="Tenzin Wangmo" userId="S::tenzin.wangmo@ssaihq.com::ccbf1bc6-c394-47f7-9c6d-65c17d5ac552" providerId="AD" clId="Web-{DD740D5F-5507-49F1-9F13-6C73841F060B}" dt="2020-07-23T19:39:54.340" v="0" actId="1076"/>
        <pc:sldMkLst>
          <pc:docMk/>
          <pc:sldMk cId="620490735" sldId="336"/>
        </pc:sldMkLst>
        <pc:spChg chg="mod">
          <ac:chgData name="Tenzin Wangmo" userId="S::tenzin.wangmo@ssaihq.com::ccbf1bc6-c394-47f7-9c6d-65c17d5ac552" providerId="AD" clId="Web-{DD740D5F-5507-49F1-9F13-6C73841F060B}" dt="2020-07-23T19:39:54.340" v="0" actId="1076"/>
          <ac:spMkLst>
            <pc:docMk/>
            <pc:sldMk cId="620490735" sldId="336"/>
            <ac:spMk id="2" creationId="{A86EEC2E-2A44-4D62-B0B2-BE071C2A8C01}"/>
          </ac:spMkLst>
        </pc:spChg>
      </pc:sldChg>
    </pc:docChg>
  </pc:docChgLst>
  <pc:docChgLst>
    <pc:chgData name="Kinley Dorji" userId="S::kinley.dorji@ssaihq.com::f99593f2-519e-48ac-88ee-4d9d4b48e8cc" providerId="AD" clId="Web-{04FDA737-BD25-489E-9F3F-07461341886F}"/>
    <pc:docChg chg="modSld">
      <pc:chgData name="Kinley Dorji" userId="S::kinley.dorji@ssaihq.com::f99593f2-519e-48ac-88ee-4d9d4b48e8cc" providerId="AD" clId="Web-{04FDA737-BD25-489E-9F3F-07461341886F}" dt="2020-07-23T20:20:28.152" v="434"/>
      <pc:docMkLst>
        <pc:docMk/>
      </pc:docMkLst>
      <pc:sldChg chg="modSp modNotes">
        <pc:chgData name="Kinley Dorji" userId="S::kinley.dorji@ssaihq.com::f99593f2-519e-48ac-88ee-4d9d4b48e8cc" providerId="AD" clId="Web-{04FDA737-BD25-489E-9F3F-07461341886F}" dt="2020-07-23T20:20:28.152" v="434"/>
        <pc:sldMkLst>
          <pc:docMk/>
          <pc:sldMk cId="29748737" sldId="343"/>
        </pc:sldMkLst>
        <pc:spChg chg="mod">
          <ac:chgData name="Kinley Dorji" userId="S::kinley.dorji@ssaihq.com::f99593f2-519e-48ac-88ee-4d9d4b48e8cc" providerId="AD" clId="Web-{04FDA737-BD25-489E-9F3F-07461341886F}" dt="2020-07-23T20:20:10.637" v="429" actId="14100"/>
          <ac:spMkLst>
            <pc:docMk/>
            <pc:sldMk cId="29748737" sldId="343"/>
            <ac:spMk id="6" creationId="{00000000-0000-0000-0000-000000000000}"/>
          </ac:spMkLst>
        </pc:spChg>
      </pc:sldChg>
    </pc:docChg>
  </pc:docChgLst>
  <pc:docChgLst>
    <pc:chgData name="Deki Namgyal" userId="S::deki.namgyal@ssaihq.com::4716b27c-4b5a-4146-b6f2-651291e5e7c2" providerId="AD" clId="Web-{5856A6CB-56B2-46B0-A70E-677EA708649A}"/>
    <pc:docChg chg="modSld">
      <pc:chgData name="Deki Namgyal" userId="S::deki.namgyal@ssaihq.com::4716b27c-4b5a-4146-b6f2-651291e5e7c2" providerId="AD" clId="Web-{5856A6CB-56B2-46B0-A70E-677EA708649A}" dt="2020-07-23T19:53:28.476" v="6"/>
      <pc:docMkLst>
        <pc:docMk/>
      </pc:docMkLst>
      <pc:sldChg chg="modSp modNotes">
        <pc:chgData name="Deki Namgyal" userId="S::deki.namgyal@ssaihq.com::4716b27c-4b5a-4146-b6f2-651291e5e7c2" providerId="AD" clId="Web-{5856A6CB-56B2-46B0-A70E-677EA708649A}" dt="2020-07-23T19:53:28.476" v="6"/>
        <pc:sldMkLst>
          <pc:docMk/>
          <pc:sldMk cId="4290289962" sldId="313"/>
        </pc:sldMkLst>
        <pc:spChg chg="mod">
          <ac:chgData name="Deki Namgyal" userId="S::deki.namgyal@ssaihq.com::4716b27c-4b5a-4146-b6f2-651291e5e7c2" providerId="AD" clId="Web-{5856A6CB-56B2-46B0-A70E-677EA708649A}" dt="2020-07-23T19:51:38.785" v="0" actId="20577"/>
          <ac:spMkLst>
            <pc:docMk/>
            <pc:sldMk cId="4290289962" sldId="313"/>
            <ac:spMk id="9" creationId="{1F6C0E8A-0496-4E25-ABD0-5198AC21B48D}"/>
          </ac:spMkLst>
        </pc:spChg>
      </pc:sldChg>
    </pc:docChg>
  </pc:docChgLst>
  <pc:docChgLst>
    <pc:chgData name="Tenzin Wangmo" userId="S::tenzin.wangmo@ssaihq.com::ccbf1bc6-c394-47f7-9c6d-65c17d5ac552" providerId="AD" clId="Web-{EC3265E6-828C-46ED-84D1-3622FF58CF89}"/>
    <pc:docChg chg="">
      <pc:chgData name="Tenzin Wangmo" userId="S::tenzin.wangmo@ssaihq.com::ccbf1bc6-c394-47f7-9c6d-65c17d5ac552" providerId="AD" clId="Web-{EC3265E6-828C-46ED-84D1-3622FF58CF89}" dt="2020-07-23T18:12:18.657" v="0"/>
      <pc:docMkLst>
        <pc:docMk/>
      </pc:docMkLst>
      <pc:sldChg chg="modCm">
        <pc:chgData name="Tenzin Wangmo" userId="S::tenzin.wangmo@ssaihq.com::ccbf1bc6-c394-47f7-9c6d-65c17d5ac552" providerId="AD" clId="Web-{EC3265E6-828C-46ED-84D1-3622FF58CF89}" dt="2020-07-23T18:12:18.657" v="0"/>
        <pc:sldMkLst>
          <pc:docMk/>
          <pc:sldMk cId="1517613905" sldId="349"/>
        </pc:sldMkLst>
      </pc:sldChg>
    </pc:docChg>
  </pc:docChgLst>
  <pc:docChgLst>
    <pc:chgData name="Deki Namgyal" userId="S::deki.namgyal@ssaihq.com::4716b27c-4b5a-4146-b6f2-651291e5e7c2" providerId="AD" clId="Web-{86FF5A44-B5DE-42E1-B9E6-BD47A8987462}"/>
    <pc:docChg chg="modSld">
      <pc:chgData name="Deki Namgyal" userId="S::deki.namgyal@ssaihq.com::4716b27c-4b5a-4146-b6f2-651291e5e7c2" providerId="AD" clId="Web-{86FF5A44-B5DE-42E1-B9E6-BD47A8987462}" dt="2020-07-23T14:01:47.390" v="24" actId="1076"/>
      <pc:docMkLst>
        <pc:docMk/>
      </pc:docMkLst>
      <pc:sldChg chg="modSp">
        <pc:chgData name="Deki Namgyal" userId="S::deki.namgyal@ssaihq.com::4716b27c-4b5a-4146-b6f2-651291e5e7c2" providerId="AD" clId="Web-{86FF5A44-B5DE-42E1-B9E6-BD47A8987462}" dt="2020-07-23T13:59:49.560" v="4" actId="1076"/>
        <pc:sldMkLst>
          <pc:docMk/>
          <pc:sldMk cId="2384756733" sldId="323"/>
        </pc:sldMkLst>
        <pc:spChg chg="mod">
          <ac:chgData name="Deki Namgyal" userId="S::deki.namgyal@ssaihq.com::4716b27c-4b5a-4146-b6f2-651291e5e7c2" providerId="AD" clId="Web-{86FF5A44-B5DE-42E1-B9E6-BD47A8987462}" dt="2020-07-23T13:59:49.560" v="4" actId="1076"/>
          <ac:spMkLst>
            <pc:docMk/>
            <pc:sldMk cId="2384756733" sldId="323"/>
            <ac:spMk id="3" creationId="{62967499-75CB-4C21-B159-68D01DE16742}"/>
          </ac:spMkLst>
        </pc:spChg>
        <pc:spChg chg="mod">
          <ac:chgData name="Deki Namgyal" userId="S::deki.namgyal@ssaihq.com::4716b27c-4b5a-4146-b6f2-651291e5e7c2" providerId="AD" clId="Web-{86FF5A44-B5DE-42E1-B9E6-BD47A8987462}" dt="2020-07-23T13:59:46.622" v="3" actId="1076"/>
          <ac:spMkLst>
            <pc:docMk/>
            <pc:sldMk cId="2384756733" sldId="323"/>
            <ac:spMk id="8" creationId="{53284BB3-3D00-466B-A3D9-74AADE3D6188}"/>
          </ac:spMkLst>
        </pc:spChg>
      </pc:sldChg>
      <pc:sldChg chg="addSp delSp modSp">
        <pc:chgData name="Deki Namgyal" userId="S::deki.namgyal@ssaihq.com::4716b27c-4b5a-4146-b6f2-651291e5e7c2" providerId="AD" clId="Web-{86FF5A44-B5DE-42E1-B9E6-BD47A8987462}" dt="2020-07-23T14:01:47.390" v="24" actId="1076"/>
        <pc:sldMkLst>
          <pc:docMk/>
          <pc:sldMk cId="2471023774" sldId="361"/>
        </pc:sldMkLst>
        <pc:spChg chg="mod">
          <ac:chgData name="Deki Namgyal" userId="S::deki.namgyal@ssaihq.com::4716b27c-4b5a-4146-b6f2-651291e5e7c2" providerId="AD" clId="Web-{86FF5A44-B5DE-42E1-B9E6-BD47A8987462}" dt="2020-07-23T14:01:42.624" v="23" actId="14100"/>
          <ac:spMkLst>
            <pc:docMk/>
            <pc:sldMk cId="2471023774" sldId="361"/>
            <ac:spMk id="3" creationId="{5D63374F-8D71-456A-9730-B0EC8AF60587}"/>
          </ac:spMkLst>
        </pc:spChg>
        <pc:spChg chg="add del mod">
          <ac:chgData name="Deki Namgyal" userId="S::deki.namgyal@ssaihq.com::4716b27c-4b5a-4146-b6f2-651291e5e7c2" providerId="AD" clId="Web-{86FF5A44-B5DE-42E1-B9E6-BD47A8987462}" dt="2020-07-23T14:01:10.921" v="14"/>
          <ac:spMkLst>
            <pc:docMk/>
            <pc:sldMk cId="2471023774" sldId="361"/>
            <ac:spMk id="21" creationId="{514D9BFD-FE2C-47DE-9441-F7C23D903A2D}"/>
          </ac:spMkLst>
        </pc:spChg>
        <pc:spChg chg="add mod">
          <ac:chgData name="Deki Namgyal" userId="S::deki.namgyal@ssaihq.com::4716b27c-4b5a-4146-b6f2-651291e5e7c2" providerId="AD" clId="Web-{86FF5A44-B5DE-42E1-B9E6-BD47A8987462}" dt="2020-07-23T14:01:47.390" v="24" actId="1076"/>
          <ac:spMkLst>
            <pc:docMk/>
            <pc:sldMk cId="2471023774" sldId="361"/>
            <ac:spMk id="22" creationId="{C568DC9E-9155-4F65-8E81-3388B021ED79}"/>
          </ac:spMkLst>
        </pc:spChg>
      </pc:sldChg>
    </pc:docChg>
  </pc:docChgLst>
  <pc:docChgLst>
    <pc:chgData name="Kinley Dorji" userId="S::kinley.dorji@ssaihq.com::f99593f2-519e-48ac-88ee-4d9d4b48e8cc" providerId="AD" clId="Web-{747917D0-7372-45A1-82E9-84D9431E6775}"/>
    <pc:docChg chg="modSld">
      <pc:chgData name="Kinley Dorji" userId="S::kinley.dorji@ssaihq.com::f99593f2-519e-48ac-88ee-4d9d4b48e8cc" providerId="AD" clId="Web-{747917D0-7372-45A1-82E9-84D9431E6775}" dt="2020-07-23T20:02:56.051" v="10" actId="20577"/>
      <pc:docMkLst>
        <pc:docMk/>
      </pc:docMkLst>
      <pc:sldChg chg="modSp delCm">
        <pc:chgData name="Kinley Dorji" userId="S::kinley.dorji@ssaihq.com::f99593f2-519e-48ac-88ee-4d9d4b48e8cc" providerId="AD" clId="Web-{747917D0-7372-45A1-82E9-84D9431E6775}" dt="2020-07-23T20:02:56.051" v="9" actId="20577"/>
        <pc:sldMkLst>
          <pc:docMk/>
          <pc:sldMk cId="945194409" sldId="366"/>
        </pc:sldMkLst>
        <pc:spChg chg="mod">
          <ac:chgData name="Kinley Dorji" userId="S::kinley.dorji@ssaihq.com::f99593f2-519e-48ac-88ee-4d9d4b48e8cc" providerId="AD" clId="Web-{747917D0-7372-45A1-82E9-84D9431E6775}" dt="2020-07-23T20:02:55.879" v="2" actId="20577"/>
          <ac:spMkLst>
            <pc:docMk/>
            <pc:sldMk cId="945194409" sldId="366"/>
            <ac:spMk id="10" creationId="{00000000-0000-0000-0000-000000000000}"/>
          </ac:spMkLst>
        </pc:spChg>
        <pc:spChg chg="mod">
          <ac:chgData name="Kinley Dorji" userId="S::kinley.dorji@ssaihq.com::f99593f2-519e-48ac-88ee-4d9d4b48e8cc" providerId="AD" clId="Web-{747917D0-7372-45A1-82E9-84D9431E6775}" dt="2020-07-23T20:02:56.051" v="9" actId="20577"/>
          <ac:spMkLst>
            <pc:docMk/>
            <pc:sldMk cId="945194409" sldId="366"/>
            <ac:spMk id="15" creationId="{FAC2C081-56A6-42F0-AB9F-CD82BBE48E53}"/>
          </ac:spMkLst>
        </pc:spChg>
        <pc:spChg chg="mod">
          <ac:chgData name="Kinley Dorji" userId="S::kinley.dorji@ssaihq.com::f99593f2-519e-48ac-88ee-4d9d4b48e8cc" providerId="AD" clId="Web-{747917D0-7372-45A1-82E9-84D9431E6775}" dt="2020-07-23T20:02:55.973" v="5" actId="20577"/>
          <ac:spMkLst>
            <pc:docMk/>
            <pc:sldMk cId="945194409" sldId="366"/>
            <ac:spMk id="16" creationId="{68CBB5EA-DCB9-45E4-A419-1DB0DB554DC8}"/>
          </ac:spMkLst>
        </pc:spChg>
      </pc:sldChg>
    </pc:docChg>
  </pc:docChgLst>
  <pc:docChgLst>
    <pc:chgData name="Deki Namgyal" userId="S::deki.namgyal@ssaihq.com::4716b27c-4b5a-4146-b6f2-651291e5e7c2" providerId="AD" clId="Web-{26058612-2719-4AB2-9474-87A7AB4360BB}"/>
    <pc:docChg chg="modSld">
      <pc:chgData name="Deki Namgyal" userId="S::deki.namgyal@ssaihq.com::4716b27c-4b5a-4146-b6f2-651291e5e7c2" providerId="AD" clId="Web-{26058612-2719-4AB2-9474-87A7AB4360BB}" dt="2020-07-23T18:06:39.891" v="3" actId="1076"/>
      <pc:docMkLst>
        <pc:docMk/>
      </pc:docMkLst>
      <pc:sldChg chg="delSp">
        <pc:chgData name="Deki Namgyal" userId="S::deki.namgyal@ssaihq.com::4716b27c-4b5a-4146-b6f2-651291e5e7c2" providerId="AD" clId="Web-{26058612-2719-4AB2-9474-87A7AB4360BB}" dt="2020-07-23T18:06:07.860" v="0"/>
        <pc:sldMkLst>
          <pc:docMk/>
          <pc:sldMk cId="4290289962" sldId="313"/>
        </pc:sldMkLst>
        <pc:spChg chg="del">
          <ac:chgData name="Deki Namgyal" userId="S::deki.namgyal@ssaihq.com::4716b27c-4b5a-4146-b6f2-651291e5e7c2" providerId="AD" clId="Web-{26058612-2719-4AB2-9474-87A7AB4360BB}" dt="2020-07-23T18:06:07.860" v="0"/>
          <ac:spMkLst>
            <pc:docMk/>
            <pc:sldMk cId="4290289962" sldId="313"/>
            <ac:spMk id="5" creationId="{27565FD7-67BF-4F15-8AAB-C106F6BE0B2C}"/>
          </ac:spMkLst>
        </pc:spChg>
      </pc:sldChg>
      <pc:sldChg chg="modSp">
        <pc:chgData name="Deki Namgyal" userId="S::deki.namgyal@ssaihq.com::4716b27c-4b5a-4146-b6f2-651291e5e7c2" providerId="AD" clId="Web-{26058612-2719-4AB2-9474-87A7AB4360BB}" dt="2020-07-23T18:06:39.891" v="3" actId="1076"/>
        <pc:sldMkLst>
          <pc:docMk/>
          <pc:sldMk cId="2471023774" sldId="361"/>
        </pc:sldMkLst>
        <pc:spChg chg="mod">
          <ac:chgData name="Deki Namgyal" userId="S::deki.namgyal@ssaihq.com::4716b27c-4b5a-4146-b6f2-651291e5e7c2" providerId="AD" clId="Web-{26058612-2719-4AB2-9474-87A7AB4360BB}" dt="2020-07-23T18:06:39.891" v="3" actId="1076"/>
          <ac:spMkLst>
            <pc:docMk/>
            <pc:sldMk cId="2471023774" sldId="361"/>
            <ac:spMk id="28" creationId="{5DDE30FC-77AE-4F56-AAA3-A9702E30035D}"/>
          </ac:spMkLst>
        </pc:spChg>
        <pc:cxnChg chg="mod">
          <ac:chgData name="Deki Namgyal" userId="S::deki.namgyal@ssaihq.com::4716b27c-4b5a-4146-b6f2-651291e5e7c2" providerId="AD" clId="Web-{26058612-2719-4AB2-9474-87A7AB4360BB}" dt="2020-07-23T18:06:39.891" v="3" actId="1076"/>
          <ac:cxnSpMkLst>
            <pc:docMk/>
            <pc:sldMk cId="2471023774" sldId="361"/>
            <ac:cxnSpMk id="17" creationId="{78B7D629-3EF2-4F5A-8D43-4AF4866DFE0A}"/>
          </ac:cxnSpMkLst>
        </pc:cxnChg>
      </pc:sldChg>
    </pc:docChg>
  </pc:docChgLst>
  <pc:docChgLst>
    <pc:chgData name="Kinley Dorji" userId="S::kinley.dorji@ssaihq.com::f99593f2-519e-48ac-88ee-4d9d4b48e8cc" providerId="AD" clId="Web-{BB890DB4-D976-4AA1-86CF-697018B751D2}"/>
    <pc:docChg chg="addSld modSld">
      <pc:chgData name="Kinley Dorji" userId="S::kinley.dorji@ssaihq.com::f99593f2-519e-48ac-88ee-4d9d4b48e8cc" providerId="AD" clId="Web-{BB890DB4-D976-4AA1-86CF-697018B751D2}" dt="2020-07-23T12:58:51.114" v="7" actId="14100"/>
      <pc:docMkLst>
        <pc:docMk/>
      </pc:docMkLst>
      <pc:sldChg chg="addSp delSp modSp add replId">
        <pc:chgData name="Kinley Dorji" userId="S::kinley.dorji@ssaihq.com::f99593f2-519e-48ac-88ee-4d9d4b48e8cc" providerId="AD" clId="Web-{BB890DB4-D976-4AA1-86CF-697018B751D2}" dt="2020-07-23T12:58:51.114" v="7" actId="14100"/>
        <pc:sldMkLst>
          <pc:docMk/>
          <pc:sldMk cId="945194409" sldId="366"/>
        </pc:sldMkLst>
        <pc:picChg chg="add mod">
          <ac:chgData name="Kinley Dorji" userId="S::kinley.dorji@ssaihq.com::f99593f2-519e-48ac-88ee-4d9d4b48e8cc" providerId="AD" clId="Web-{BB890DB4-D976-4AA1-86CF-697018B751D2}" dt="2020-07-23T12:58:51.114" v="7" actId="14100"/>
          <ac:picMkLst>
            <pc:docMk/>
            <pc:sldMk cId="945194409" sldId="366"/>
            <ac:picMk id="2" creationId="{8FC0E1AF-B99D-47D2-BEE7-14B7E185FCDE}"/>
          </ac:picMkLst>
        </pc:picChg>
        <pc:picChg chg="del">
          <ac:chgData name="Kinley Dorji" userId="S::kinley.dorji@ssaihq.com::f99593f2-519e-48ac-88ee-4d9d4b48e8cc" providerId="AD" clId="Web-{BB890DB4-D976-4AA1-86CF-697018B751D2}" dt="2020-07-23T12:58:36.692" v="1"/>
          <ac:picMkLst>
            <pc:docMk/>
            <pc:sldMk cId="945194409" sldId="366"/>
            <ac:picMk id="5" creationId="{CB17F103-7786-428E-9309-21A88A6C7FB1}"/>
          </ac:picMkLst>
        </pc:picChg>
      </pc:sldChg>
    </pc:docChg>
  </pc:docChgLst>
  <pc:docChgLst>
    <pc:chgData name="Kinley Dorji" userId="S::kinley.dorji@ssaihq.com::f99593f2-519e-48ac-88ee-4d9d4b48e8cc" providerId="AD" clId="Web-{3C784893-FCEC-4232-86D2-96EC2613BBA8}"/>
    <pc:docChg chg="modSld">
      <pc:chgData name="Kinley Dorji" userId="S::kinley.dorji@ssaihq.com::f99593f2-519e-48ac-88ee-4d9d4b48e8cc" providerId="AD" clId="Web-{3C784893-FCEC-4232-86D2-96EC2613BBA8}" dt="2020-07-23T14:20:06.742" v="73" actId="20577"/>
      <pc:docMkLst>
        <pc:docMk/>
      </pc:docMkLst>
      <pc:sldChg chg="delSp modSp">
        <pc:chgData name="Kinley Dorji" userId="S::kinley.dorji@ssaihq.com::f99593f2-519e-48ac-88ee-4d9d4b48e8cc" providerId="AD" clId="Web-{3C784893-FCEC-4232-86D2-96EC2613BBA8}" dt="2020-07-23T14:20:06.742" v="73" actId="20577"/>
        <pc:sldMkLst>
          <pc:docMk/>
          <pc:sldMk cId="945194409" sldId="366"/>
        </pc:sldMkLst>
        <pc:spChg chg="mod">
          <ac:chgData name="Kinley Dorji" userId="S::kinley.dorji@ssaihq.com::f99593f2-519e-48ac-88ee-4d9d4b48e8cc" providerId="AD" clId="Web-{3C784893-FCEC-4232-86D2-96EC2613BBA8}" dt="2020-07-23T14:17:26.973" v="17" actId="20577"/>
          <ac:spMkLst>
            <pc:docMk/>
            <pc:sldMk cId="945194409" sldId="366"/>
            <ac:spMk id="2" creationId="{53E00ED4-4069-44E8-B109-209D0F81181E}"/>
          </ac:spMkLst>
        </pc:spChg>
        <pc:spChg chg="mod">
          <ac:chgData name="Kinley Dorji" userId="S::kinley.dorji@ssaihq.com::f99593f2-519e-48ac-88ee-4d9d4b48e8cc" providerId="AD" clId="Web-{3C784893-FCEC-4232-86D2-96EC2613BBA8}" dt="2020-07-23T14:18:43.115" v="53" actId="1076"/>
          <ac:spMkLst>
            <pc:docMk/>
            <pc:sldMk cId="945194409" sldId="366"/>
            <ac:spMk id="3" creationId="{3576C3D1-F75E-4E04-9A65-32BEED99DDA9}"/>
          </ac:spMkLst>
        </pc:spChg>
        <pc:spChg chg="mod">
          <ac:chgData name="Kinley Dorji" userId="S::kinley.dorji@ssaihq.com::f99593f2-519e-48ac-88ee-4d9d4b48e8cc" providerId="AD" clId="Web-{3C784893-FCEC-4232-86D2-96EC2613BBA8}" dt="2020-07-23T14:20:06.742" v="73" actId="20577"/>
          <ac:spMkLst>
            <pc:docMk/>
            <pc:sldMk cId="945194409" sldId="366"/>
            <ac:spMk id="10" creationId="{00000000-0000-0000-0000-000000000000}"/>
          </ac:spMkLst>
        </pc:spChg>
        <pc:spChg chg="mod">
          <ac:chgData name="Kinley Dorji" userId="S::kinley.dorji@ssaihq.com::f99593f2-519e-48ac-88ee-4d9d4b48e8cc" providerId="AD" clId="Web-{3C784893-FCEC-4232-86D2-96EC2613BBA8}" dt="2020-07-23T14:19:58.820" v="70" actId="1076"/>
          <ac:spMkLst>
            <pc:docMk/>
            <pc:sldMk cId="945194409" sldId="366"/>
            <ac:spMk id="14" creationId="{4F4B19C9-B509-49DB-AC2D-C9D009326A22}"/>
          </ac:spMkLst>
        </pc:spChg>
        <pc:spChg chg="mod">
          <ac:chgData name="Kinley Dorji" userId="S::kinley.dorji@ssaihq.com::f99593f2-519e-48ac-88ee-4d9d4b48e8cc" providerId="AD" clId="Web-{3C784893-FCEC-4232-86D2-96EC2613BBA8}" dt="2020-07-23T14:19:23.210" v="66" actId="20577"/>
          <ac:spMkLst>
            <pc:docMk/>
            <pc:sldMk cId="945194409" sldId="366"/>
            <ac:spMk id="15" creationId="{FAC2C081-56A6-42F0-AB9F-CD82BBE48E53}"/>
          </ac:spMkLst>
        </pc:spChg>
        <pc:spChg chg="mod">
          <ac:chgData name="Kinley Dorji" userId="S::kinley.dorji@ssaihq.com::f99593f2-519e-48ac-88ee-4d9d4b48e8cc" providerId="AD" clId="Web-{3C784893-FCEC-4232-86D2-96EC2613BBA8}" dt="2020-07-23T14:19:07.116" v="59" actId="20577"/>
          <ac:spMkLst>
            <pc:docMk/>
            <pc:sldMk cId="945194409" sldId="366"/>
            <ac:spMk id="16" creationId="{68CBB5EA-DCB9-45E4-A419-1DB0DB554DC8}"/>
          </ac:spMkLst>
        </pc:spChg>
        <pc:spChg chg="mod">
          <ac:chgData name="Kinley Dorji" userId="S::kinley.dorji@ssaihq.com::f99593f2-519e-48ac-88ee-4d9d4b48e8cc" providerId="AD" clId="Web-{3C784893-FCEC-4232-86D2-96EC2613BBA8}" dt="2020-07-23T14:17:34.974" v="23" actId="20577"/>
          <ac:spMkLst>
            <pc:docMk/>
            <pc:sldMk cId="945194409" sldId="366"/>
            <ac:spMk id="17" creationId="{C429C8A1-84A6-47FA-8F0A-C4DD5017B3A4}"/>
          </ac:spMkLst>
        </pc:spChg>
        <pc:spChg chg="mod">
          <ac:chgData name="Kinley Dorji" userId="S::kinley.dorji@ssaihq.com::f99593f2-519e-48ac-88ee-4d9d4b48e8cc" providerId="AD" clId="Web-{3C784893-FCEC-4232-86D2-96EC2613BBA8}" dt="2020-07-23T14:17:31.474" v="20" actId="20577"/>
          <ac:spMkLst>
            <pc:docMk/>
            <pc:sldMk cId="945194409" sldId="366"/>
            <ac:spMk id="18" creationId="{1ED6EA98-17F6-48BD-B5C9-A04A1E3961BA}"/>
          </ac:spMkLst>
        </pc:spChg>
        <pc:picChg chg="mod">
          <ac:chgData name="Kinley Dorji" userId="S::kinley.dorji@ssaihq.com::f99593f2-519e-48ac-88ee-4d9d4b48e8cc" providerId="AD" clId="Web-{3C784893-FCEC-4232-86D2-96EC2613BBA8}" dt="2020-07-23T14:19:42.632" v="69" actId="1076"/>
          <ac:picMkLst>
            <pc:docMk/>
            <pc:sldMk cId="945194409" sldId="366"/>
            <ac:picMk id="5" creationId="{8475DB65-11BD-4A6E-9538-341795C63CC9}"/>
          </ac:picMkLst>
        </pc:picChg>
        <pc:cxnChg chg="del">
          <ac:chgData name="Kinley Dorji" userId="S::kinley.dorji@ssaihq.com::f99593f2-519e-48ac-88ee-4d9d4b48e8cc" providerId="AD" clId="Web-{3C784893-FCEC-4232-86D2-96EC2613BBA8}" dt="2020-07-23T14:19:18.038" v="64"/>
          <ac:cxnSpMkLst>
            <pc:docMk/>
            <pc:sldMk cId="945194409" sldId="366"/>
            <ac:cxnSpMk id="22" creationId="{D0FA41BF-8322-45C8-854E-EEBD26513AA9}"/>
          </ac:cxnSpMkLst>
        </pc:cxnChg>
        <pc:cxnChg chg="del">
          <ac:chgData name="Kinley Dorji" userId="S::kinley.dorji@ssaihq.com::f99593f2-519e-48ac-88ee-4d9d4b48e8cc" providerId="AD" clId="Web-{3C784893-FCEC-4232-86D2-96EC2613BBA8}" dt="2020-07-23T14:19:19.663" v="65"/>
          <ac:cxnSpMkLst>
            <pc:docMk/>
            <pc:sldMk cId="945194409" sldId="366"/>
            <ac:cxnSpMk id="24" creationId="{214CDDB8-FE5A-4BFE-83B1-1BDE7EC6F50A}"/>
          </ac:cxnSpMkLst>
        </pc:cxnChg>
        <pc:cxnChg chg="del mod">
          <ac:chgData name="Kinley Dorji" userId="S::kinley.dorji@ssaihq.com::f99593f2-519e-48ac-88ee-4d9d4b48e8cc" providerId="AD" clId="Web-{3C784893-FCEC-4232-86D2-96EC2613BBA8}" dt="2020-07-23T14:18:31.678" v="48"/>
          <ac:cxnSpMkLst>
            <pc:docMk/>
            <pc:sldMk cId="945194409" sldId="366"/>
            <ac:cxnSpMk id="27" creationId="{43CC21D5-EBE1-4139-A707-AEC05D0BCD3E}"/>
          </ac:cxnSpMkLst>
        </pc:cxnChg>
        <pc:cxnChg chg="del">
          <ac:chgData name="Kinley Dorji" userId="S::kinley.dorji@ssaihq.com::f99593f2-519e-48ac-88ee-4d9d4b48e8cc" providerId="AD" clId="Web-{3C784893-FCEC-4232-86D2-96EC2613BBA8}" dt="2020-07-23T14:18:19.599" v="44"/>
          <ac:cxnSpMkLst>
            <pc:docMk/>
            <pc:sldMk cId="945194409" sldId="366"/>
            <ac:cxnSpMk id="28" creationId="{2F49A47E-035E-47FF-AAF5-F5B7F3B1A79C}"/>
          </ac:cxnSpMkLst>
        </pc:cxnChg>
        <pc:cxnChg chg="del">
          <ac:chgData name="Kinley Dorji" userId="S::kinley.dorji@ssaihq.com::f99593f2-519e-48ac-88ee-4d9d4b48e8cc" providerId="AD" clId="Web-{3C784893-FCEC-4232-86D2-96EC2613BBA8}" dt="2020-07-23T14:18:21.115" v="45"/>
          <ac:cxnSpMkLst>
            <pc:docMk/>
            <pc:sldMk cId="945194409" sldId="366"/>
            <ac:cxnSpMk id="29" creationId="{1400F941-7C2C-4FEA-A89D-3D665CD9F72C}"/>
          </ac:cxnSpMkLst>
        </pc:cxnChg>
      </pc:sldChg>
    </pc:docChg>
  </pc:docChgLst>
</pc:chgInfo>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kanek\Desktop\Comparative%20analysis.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kanek\Desktop\Comparative%20analysis.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kanek\Desktop\Comparative%20analysis.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C:\Users\kanek\Desktop\Comparative%20analysis.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C:\Users\kanek\Desktop\Comparative%20analysis.xlsx" TargetMode="Externa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C:\Users\kanek\Desktop\Comparative%20analysis.xlsx" TargetMode="External"/></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C:\Users\kanek\Downloads\BTPhenologyRecord.xlsx" TargetMode="External"/></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oleObject" Target="file:///C:\Users\kanek\Downloads\BTPhenologyRecor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a:t>THIMPHU (CHIRPS vs </a:t>
            </a:r>
            <a:r>
              <a:rPr lang="en-US" i="1"/>
              <a:t>in situ data</a:t>
            </a:r>
            <a:r>
              <a:rPr lang="en-US" i="0"/>
              <a:t>)</a:t>
            </a:r>
            <a:endParaRPr lang="en-US"/>
          </a:p>
        </c:rich>
      </c:tx>
      <c:layout>
        <c:manualLayout>
          <c:xMode val="edge"/>
          <c:yMode val="edge"/>
          <c:x val="0.104335875984252"/>
          <c:y val="0.0153820146701856"/>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Precipitation!$C$16</c:f>
              <c:strCache>
                <c:ptCount val="1"/>
                <c:pt idx="0">
                  <c:v>in situ data</c:v>
                </c:pt>
              </c:strCache>
            </c:strRef>
          </c:tx>
          <c:spPr>
            <a:ln w="25400" cap="rnd">
              <a:noFill/>
              <a:round/>
            </a:ln>
            <a:effectLst>
              <a:outerShdw blurRad="50800" dist="50800" dir="5400000" sx="1000" sy="1000" algn="ctr" rotWithShape="0">
                <a:srgbClr val="000000">
                  <a:alpha val="43137"/>
                </a:srgbClr>
              </a:outerShdw>
            </a:effectLst>
          </c:spPr>
          <c:marker>
            <c:symbol val="circle"/>
            <c:size val="5"/>
            <c:spPr>
              <a:solidFill>
                <a:schemeClr val="accent1"/>
              </a:solidFill>
              <a:ln w="44450">
                <a:solidFill>
                  <a:schemeClr val="accent1"/>
                </a:solidFill>
              </a:ln>
              <a:effectLst>
                <a:outerShdw blurRad="50800" dist="50800" dir="5400000" sx="1000" sy="1000" algn="ctr" rotWithShape="0">
                  <a:srgbClr val="000000">
                    <a:alpha val="43137"/>
                  </a:srgbClr>
                </a:outerShdw>
              </a:effectLst>
            </c:spPr>
          </c:marker>
          <c:trendline>
            <c:spPr>
              <a:ln w="88900" cap="rnd">
                <a:solidFill>
                  <a:schemeClr val="accent1">
                    <a:alpha val="65000"/>
                  </a:schemeClr>
                </a:solidFill>
                <a:prstDash val="solid"/>
              </a:ln>
              <a:effectLst/>
            </c:spPr>
            <c:trendlineType val="linear"/>
            <c:dispRSqr val="0"/>
            <c:dispEq val="0"/>
          </c:trendline>
          <c:xVal>
            <c:numRef>
              <c:f>Precipitation!$A$18:$A$39</c:f>
              <c:numCache>
                <c:formatCode>General</c:formatCode>
                <c:ptCount val="22"/>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pt idx="14">
                  <c:v>2010.0</c:v>
                </c:pt>
                <c:pt idx="15">
                  <c:v>2011.0</c:v>
                </c:pt>
                <c:pt idx="16">
                  <c:v>2012.0</c:v>
                </c:pt>
                <c:pt idx="17">
                  <c:v>2013.0</c:v>
                </c:pt>
                <c:pt idx="18">
                  <c:v>2014.0</c:v>
                </c:pt>
                <c:pt idx="19">
                  <c:v>2015.0</c:v>
                </c:pt>
                <c:pt idx="20">
                  <c:v>2016.0</c:v>
                </c:pt>
                <c:pt idx="21">
                  <c:v>2017.0</c:v>
                </c:pt>
              </c:numCache>
            </c:numRef>
          </c:xVal>
          <c:yVal>
            <c:numRef>
              <c:f>Precipitation!$E$18:$E$39</c:f>
              <c:numCache>
                <c:formatCode>General</c:formatCode>
                <c:ptCount val="22"/>
                <c:pt idx="0">
                  <c:v>357.9</c:v>
                </c:pt>
                <c:pt idx="1">
                  <c:v>528.8</c:v>
                </c:pt>
                <c:pt idx="2">
                  <c:v>416.0999999999999</c:v>
                </c:pt>
                <c:pt idx="3">
                  <c:v>421.1</c:v>
                </c:pt>
                <c:pt idx="4">
                  <c:v>335.5</c:v>
                </c:pt>
                <c:pt idx="5">
                  <c:v>412.0</c:v>
                </c:pt>
                <c:pt idx="6">
                  <c:v>572.5</c:v>
                </c:pt>
                <c:pt idx="7">
                  <c:v>489.8</c:v>
                </c:pt>
                <c:pt idx="8">
                  <c:v>373.3</c:v>
                </c:pt>
                <c:pt idx="9">
                  <c:v>230.1</c:v>
                </c:pt>
                <c:pt idx="10">
                  <c:v>294.7</c:v>
                </c:pt>
                <c:pt idx="11">
                  <c:v>207.9</c:v>
                </c:pt>
                <c:pt idx="12">
                  <c:v>400.3000000000002</c:v>
                </c:pt>
                <c:pt idx="13">
                  <c:v>227.0</c:v>
                </c:pt>
                <c:pt idx="14">
                  <c:v>404.5</c:v>
                </c:pt>
                <c:pt idx="15">
                  <c:v>368.1</c:v>
                </c:pt>
                <c:pt idx="16">
                  <c:v>359.8</c:v>
                </c:pt>
                <c:pt idx="17">
                  <c:v>325.7</c:v>
                </c:pt>
                <c:pt idx="18">
                  <c:v>421.0999999999999</c:v>
                </c:pt>
                <c:pt idx="19">
                  <c:v>327.7</c:v>
                </c:pt>
                <c:pt idx="20">
                  <c:v>352.2</c:v>
                </c:pt>
                <c:pt idx="21">
                  <c:v>344.1</c:v>
                </c:pt>
              </c:numCache>
            </c:numRef>
          </c:yVal>
          <c:smooth val="0"/>
          <c:extLst xmlns:c16r2="http://schemas.microsoft.com/office/drawing/2015/06/chart">
            <c:ext xmlns:c16="http://schemas.microsoft.com/office/drawing/2014/chart" uri="{C3380CC4-5D6E-409C-BE32-E72D297353CC}">
              <c16:uniqueId val="{00000001-0814-479F-9641-C733015B25B1}"/>
            </c:ext>
          </c:extLst>
        </c:ser>
        <c:ser>
          <c:idx val="1"/>
          <c:order val="1"/>
          <c:tx>
            <c:v>CHIRPS</c:v>
          </c:tx>
          <c:spPr>
            <a:ln w="25400" cap="rnd">
              <a:noFill/>
              <a:round/>
            </a:ln>
            <a:effectLst/>
          </c:spPr>
          <c:marker>
            <c:symbol val="circle"/>
            <c:size val="5"/>
            <c:spPr>
              <a:solidFill>
                <a:schemeClr val="accent2"/>
              </a:solidFill>
              <a:ln w="44450">
                <a:solidFill>
                  <a:schemeClr val="accent2"/>
                </a:solidFill>
              </a:ln>
              <a:effectLst/>
            </c:spPr>
          </c:marker>
          <c:trendline>
            <c:spPr>
              <a:ln w="88900" cap="rnd">
                <a:solidFill>
                  <a:schemeClr val="accent2">
                    <a:alpha val="65000"/>
                  </a:schemeClr>
                </a:solidFill>
                <a:prstDash val="solid"/>
              </a:ln>
              <a:effectLst/>
            </c:spPr>
            <c:trendlineType val="linear"/>
            <c:dispRSqr val="0"/>
            <c:dispEq val="0"/>
          </c:trendline>
          <c:xVal>
            <c:numRef>
              <c:f>Precipitation!$A$18:$A$39</c:f>
              <c:numCache>
                <c:formatCode>General</c:formatCode>
                <c:ptCount val="22"/>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pt idx="14">
                  <c:v>2010.0</c:v>
                </c:pt>
                <c:pt idx="15">
                  <c:v>2011.0</c:v>
                </c:pt>
                <c:pt idx="16">
                  <c:v>2012.0</c:v>
                </c:pt>
                <c:pt idx="17">
                  <c:v>2013.0</c:v>
                </c:pt>
                <c:pt idx="18">
                  <c:v>2014.0</c:v>
                </c:pt>
                <c:pt idx="19">
                  <c:v>2015.0</c:v>
                </c:pt>
                <c:pt idx="20">
                  <c:v>2016.0</c:v>
                </c:pt>
                <c:pt idx="21">
                  <c:v>2017.0</c:v>
                </c:pt>
              </c:numCache>
            </c:numRef>
          </c:xVal>
          <c:yVal>
            <c:numRef>
              <c:f>Precipitation!$G$18:$G$39</c:f>
              <c:numCache>
                <c:formatCode>General</c:formatCode>
                <c:ptCount val="22"/>
                <c:pt idx="0">
                  <c:v>444.92</c:v>
                </c:pt>
                <c:pt idx="1">
                  <c:v>503.13</c:v>
                </c:pt>
                <c:pt idx="2">
                  <c:v>576.0</c:v>
                </c:pt>
                <c:pt idx="3">
                  <c:v>555.4299999999994</c:v>
                </c:pt>
                <c:pt idx="4">
                  <c:v>527.7</c:v>
                </c:pt>
                <c:pt idx="5">
                  <c:v>483.64</c:v>
                </c:pt>
                <c:pt idx="6">
                  <c:v>464.78</c:v>
                </c:pt>
                <c:pt idx="7">
                  <c:v>527.4399999999994</c:v>
                </c:pt>
                <c:pt idx="8">
                  <c:v>387.21</c:v>
                </c:pt>
                <c:pt idx="9">
                  <c:v>416.56</c:v>
                </c:pt>
                <c:pt idx="10">
                  <c:v>401.26</c:v>
                </c:pt>
                <c:pt idx="11">
                  <c:v>490.01</c:v>
                </c:pt>
                <c:pt idx="12">
                  <c:v>469.3</c:v>
                </c:pt>
                <c:pt idx="13">
                  <c:v>387.21</c:v>
                </c:pt>
                <c:pt idx="14">
                  <c:v>591.24</c:v>
                </c:pt>
                <c:pt idx="15">
                  <c:v>487.42</c:v>
                </c:pt>
                <c:pt idx="16">
                  <c:v>495.91</c:v>
                </c:pt>
                <c:pt idx="17">
                  <c:v>433.58</c:v>
                </c:pt>
                <c:pt idx="18">
                  <c:v>549.1</c:v>
                </c:pt>
                <c:pt idx="19">
                  <c:v>576.62</c:v>
                </c:pt>
                <c:pt idx="20">
                  <c:v>480.5</c:v>
                </c:pt>
                <c:pt idx="21">
                  <c:v>541.28</c:v>
                </c:pt>
              </c:numCache>
            </c:numRef>
          </c:yVal>
          <c:smooth val="0"/>
          <c:extLst xmlns:c16r2="http://schemas.microsoft.com/office/drawing/2015/06/chart">
            <c:ext xmlns:c16="http://schemas.microsoft.com/office/drawing/2014/chart" uri="{C3380CC4-5D6E-409C-BE32-E72D297353CC}">
              <c16:uniqueId val="{00000003-0814-479F-9641-C733015B25B1}"/>
            </c:ext>
          </c:extLst>
        </c:ser>
        <c:dLbls>
          <c:showLegendKey val="0"/>
          <c:showVal val="0"/>
          <c:showCatName val="0"/>
          <c:showSerName val="0"/>
          <c:showPercent val="0"/>
          <c:showBubbleSize val="0"/>
        </c:dLbls>
        <c:axId val="-1190282144"/>
        <c:axId val="-1239358160"/>
      </c:scatterChart>
      <c:valAx>
        <c:axId val="-1190282144"/>
        <c:scaling>
          <c:orientation val="minMax"/>
          <c:max val="2017.0"/>
          <c:min val="199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239358160"/>
        <c:crosses val="autoZero"/>
        <c:crossBetween val="midCat"/>
      </c:valAx>
      <c:valAx>
        <c:axId val="-1239358160"/>
        <c:scaling>
          <c:orientation val="minMax"/>
          <c:max val="1700.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dirty="0"/>
                  <a:t>Precipitation (mm) </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9028214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CHHUKHA</a:t>
            </a:r>
            <a:r>
              <a:rPr lang="en-US" baseline="0" dirty="0"/>
              <a:t> (CHIRPS vs </a:t>
            </a:r>
            <a:r>
              <a:rPr lang="en-US" i="1" baseline="0" dirty="0"/>
              <a:t>in situ</a:t>
            </a:r>
            <a:r>
              <a:rPr lang="en-US" i="0" baseline="0" dirty="0"/>
              <a:t>)</a:t>
            </a:r>
            <a:endParaRPr lang="en-US" dirty="0"/>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v>in situ</c:v>
          </c:tx>
          <c:spPr>
            <a:ln w="19050" cap="rnd">
              <a:noFill/>
              <a:round/>
            </a:ln>
            <a:effectLst/>
          </c:spPr>
          <c:marker>
            <c:symbol val="circle"/>
            <c:size val="5"/>
            <c:spPr>
              <a:solidFill>
                <a:schemeClr val="accent1"/>
              </a:solidFill>
              <a:ln w="44450">
                <a:solidFill>
                  <a:schemeClr val="accent1"/>
                </a:solidFill>
              </a:ln>
              <a:effectLst/>
            </c:spPr>
          </c:marker>
          <c:trendline>
            <c:spPr>
              <a:ln w="88900" cap="rnd">
                <a:solidFill>
                  <a:schemeClr val="accent1">
                    <a:alpha val="65000"/>
                  </a:schemeClr>
                </a:solidFill>
                <a:prstDash val="solid"/>
              </a:ln>
              <a:effectLst/>
            </c:spPr>
            <c:trendlineType val="linear"/>
            <c:dispRSqr val="0"/>
            <c:dispEq val="0"/>
          </c:trendline>
          <c:xVal>
            <c:numRef>
              <c:f>Precipitation!$A$71:$A$92</c:f>
              <c:numCache>
                <c:formatCode>General</c:formatCode>
                <c:ptCount val="22"/>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pt idx="14">
                  <c:v>2010.0</c:v>
                </c:pt>
                <c:pt idx="15">
                  <c:v>2011.0</c:v>
                </c:pt>
                <c:pt idx="16">
                  <c:v>2012.0</c:v>
                </c:pt>
                <c:pt idx="17">
                  <c:v>2013.0</c:v>
                </c:pt>
                <c:pt idx="18">
                  <c:v>2014.0</c:v>
                </c:pt>
                <c:pt idx="19">
                  <c:v>2015.0</c:v>
                </c:pt>
                <c:pt idx="20">
                  <c:v>2016.0</c:v>
                </c:pt>
                <c:pt idx="21">
                  <c:v>2017.0</c:v>
                </c:pt>
              </c:numCache>
            </c:numRef>
          </c:xVal>
          <c:yVal>
            <c:numRef>
              <c:f>Precipitation!$E$71:$E$92</c:f>
              <c:numCache>
                <c:formatCode>General</c:formatCode>
                <c:ptCount val="22"/>
                <c:pt idx="0">
                  <c:v>764.8</c:v>
                </c:pt>
                <c:pt idx="1">
                  <c:v>701.4</c:v>
                </c:pt>
                <c:pt idx="2">
                  <c:v>1064.9</c:v>
                </c:pt>
                <c:pt idx="3">
                  <c:v>731.6</c:v>
                </c:pt>
                <c:pt idx="4">
                  <c:v>735.2</c:v>
                </c:pt>
                <c:pt idx="5">
                  <c:v>612.7</c:v>
                </c:pt>
                <c:pt idx="6">
                  <c:v>659.6</c:v>
                </c:pt>
                <c:pt idx="7">
                  <c:v>807.8000000000001</c:v>
                </c:pt>
                <c:pt idx="8">
                  <c:v>706.1000000000001</c:v>
                </c:pt>
                <c:pt idx="9">
                  <c:v>693.2</c:v>
                </c:pt>
                <c:pt idx="10">
                  <c:v>527.8</c:v>
                </c:pt>
                <c:pt idx="11">
                  <c:v>775.7</c:v>
                </c:pt>
                <c:pt idx="12">
                  <c:v>1334.1</c:v>
                </c:pt>
                <c:pt idx="13">
                  <c:v>756.0</c:v>
                </c:pt>
                <c:pt idx="14">
                  <c:v>1102.1</c:v>
                </c:pt>
                <c:pt idx="15">
                  <c:v>519.6</c:v>
                </c:pt>
                <c:pt idx="16">
                  <c:v>1108.4</c:v>
                </c:pt>
                <c:pt idx="18">
                  <c:v>922.6</c:v>
                </c:pt>
                <c:pt idx="19">
                  <c:v>778.5</c:v>
                </c:pt>
                <c:pt idx="20">
                  <c:v>816.3</c:v>
                </c:pt>
                <c:pt idx="21">
                  <c:v>758.3</c:v>
                </c:pt>
              </c:numCache>
            </c:numRef>
          </c:yVal>
          <c:smooth val="0"/>
          <c:extLst xmlns:c16r2="http://schemas.microsoft.com/office/drawing/2015/06/chart">
            <c:ext xmlns:c16="http://schemas.microsoft.com/office/drawing/2014/chart" uri="{C3380CC4-5D6E-409C-BE32-E72D297353CC}">
              <c16:uniqueId val="{00000001-34D4-4E31-BE56-E1AD37D1ED91}"/>
            </c:ext>
          </c:extLst>
        </c:ser>
        <c:ser>
          <c:idx val="1"/>
          <c:order val="1"/>
          <c:tx>
            <c:v>CHIRPS</c:v>
          </c:tx>
          <c:spPr>
            <a:ln w="25400" cap="rnd">
              <a:noFill/>
              <a:round/>
            </a:ln>
            <a:effectLst/>
          </c:spPr>
          <c:marker>
            <c:symbol val="circle"/>
            <c:size val="5"/>
            <c:spPr>
              <a:solidFill>
                <a:schemeClr val="accent2"/>
              </a:solidFill>
              <a:ln w="44450">
                <a:solidFill>
                  <a:schemeClr val="accent2"/>
                </a:solidFill>
              </a:ln>
              <a:effectLst/>
            </c:spPr>
          </c:marker>
          <c:trendline>
            <c:spPr>
              <a:ln w="88900" cap="rnd">
                <a:solidFill>
                  <a:schemeClr val="accent2">
                    <a:alpha val="65000"/>
                  </a:schemeClr>
                </a:solidFill>
                <a:prstDash val="solid"/>
              </a:ln>
              <a:effectLst/>
            </c:spPr>
            <c:trendlineType val="linear"/>
            <c:dispRSqr val="0"/>
            <c:dispEq val="0"/>
          </c:trendline>
          <c:xVal>
            <c:numRef>
              <c:f>Precipitation!$A$71:$A$92</c:f>
              <c:numCache>
                <c:formatCode>General</c:formatCode>
                <c:ptCount val="22"/>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pt idx="14">
                  <c:v>2010.0</c:v>
                </c:pt>
                <c:pt idx="15">
                  <c:v>2011.0</c:v>
                </c:pt>
                <c:pt idx="16">
                  <c:v>2012.0</c:v>
                </c:pt>
                <c:pt idx="17">
                  <c:v>2013.0</c:v>
                </c:pt>
                <c:pt idx="18">
                  <c:v>2014.0</c:v>
                </c:pt>
                <c:pt idx="19">
                  <c:v>2015.0</c:v>
                </c:pt>
                <c:pt idx="20">
                  <c:v>2016.0</c:v>
                </c:pt>
                <c:pt idx="21">
                  <c:v>2017.0</c:v>
                </c:pt>
              </c:numCache>
            </c:numRef>
          </c:xVal>
          <c:yVal>
            <c:numRef>
              <c:f>Precipitation!$G$71:$G$92</c:f>
              <c:numCache>
                <c:formatCode>General</c:formatCode>
                <c:ptCount val="22"/>
                <c:pt idx="0">
                  <c:v>1010.34</c:v>
                </c:pt>
                <c:pt idx="1">
                  <c:v>1323.16</c:v>
                </c:pt>
                <c:pt idx="2">
                  <c:v>1629.52</c:v>
                </c:pt>
                <c:pt idx="3">
                  <c:v>1258.22</c:v>
                </c:pt>
                <c:pt idx="4">
                  <c:v>1461.06</c:v>
                </c:pt>
                <c:pt idx="5">
                  <c:v>1194.86</c:v>
                </c:pt>
                <c:pt idx="6">
                  <c:v>1282.4</c:v>
                </c:pt>
                <c:pt idx="7">
                  <c:v>1419.27</c:v>
                </c:pt>
                <c:pt idx="8">
                  <c:v>1192.8</c:v>
                </c:pt>
                <c:pt idx="9">
                  <c:v>1246.52</c:v>
                </c:pt>
                <c:pt idx="10">
                  <c:v>961.14</c:v>
                </c:pt>
                <c:pt idx="11">
                  <c:v>1313.51</c:v>
                </c:pt>
                <c:pt idx="12">
                  <c:v>1241.32</c:v>
                </c:pt>
                <c:pt idx="13">
                  <c:v>1975.91</c:v>
                </c:pt>
                <c:pt idx="14">
                  <c:v>1500.79</c:v>
                </c:pt>
                <c:pt idx="15">
                  <c:v>1160.22</c:v>
                </c:pt>
                <c:pt idx="16">
                  <c:v>1572.25</c:v>
                </c:pt>
                <c:pt idx="17">
                  <c:v>1091.77</c:v>
                </c:pt>
                <c:pt idx="18">
                  <c:v>1228.83</c:v>
                </c:pt>
                <c:pt idx="19">
                  <c:v>1522.43</c:v>
                </c:pt>
                <c:pt idx="20">
                  <c:v>1275.0</c:v>
                </c:pt>
                <c:pt idx="21">
                  <c:v>1374.92</c:v>
                </c:pt>
              </c:numCache>
            </c:numRef>
          </c:yVal>
          <c:smooth val="0"/>
          <c:extLst xmlns:c16r2="http://schemas.microsoft.com/office/drawing/2015/06/chart">
            <c:ext xmlns:c16="http://schemas.microsoft.com/office/drawing/2014/chart" uri="{C3380CC4-5D6E-409C-BE32-E72D297353CC}">
              <c16:uniqueId val="{00000003-34D4-4E31-BE56-E1AD37D1ED91}"/>
            </c:ext>
          </c:extLst>
        </c:ser>
        <c:dLbls>
          <c:showLegendKey val="0"/>
          <c:showVal val="0"/>
          <c:showCatName val="0"/>
          <c:showSerName val="0"/>
          <c:showPercent val="0"/>
          <c:showBubbleSize val="0"/>
        </c:dLbls>
        <c:axId val="-1184801104"/>
        <c:axId val="-1184797344"/>
      </c:scatterChart>
      <c:valAx>
        <c:axId val="-1184801104"/>
        <c:scaling>
          <c:orientation val="minMax"/>
          <c:max val="2017.0"/>
          <c:min val="199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4797344"/>
        <c:crosses val="autoZero"/>
        <c:crossBetween val="midCat"/>
      </c:valAx>
      <c:valAx>
        <c:axId val="-1184797344"/>
        <c:scaling>
          <c:orientation val="minMax"/>
          <c:max val="1700.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Precipitation (mm)</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480110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GASA (CHIRPS vs </a:t>
            </a:r>
            <a:r>
              <a:rPr lang="en-US" i="1" dirty="0"/>
              <a:t>in situ</a:t>
            </a:r>
            <a:r>
              <a:rPr lang="en-US" i="0" dirty="0"/>
              <a:t>)</a:t>
            </a:r>
            <a:endParaRPr lang="en-US" dirty="0"/>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v>in situ</c:v>
          </c:tx>
          <c:spPr>
            <a:ln w="19050" cap="rnd">
              <a:noFill/>
              <a:round/>
            </a:ln>
            <a:effectLst/>
          </c:spPr>
          <c:marker>
            <c:symbol val="circle"/>
            <c:size val="5"/>
            <c:spPr>
              <a:solidFill>
                <a:schemeClr val="accent1"/>
              </a:solidFill>
              <a:ln w="44450">
                <a:solidFill>
                  <a:schemeClr val="accent1"/>
                </a:solidFill>
              </a:ln>
              <a:effectLst/>
            </c:spPr>
          </c:marker>
          <c:trendline>
            <c:spPr>
              <a:ln w="88900" cap="rnd" cmpd="sng">
                <a:solidFill>
                  <a:schemeClr val="accent1">
                    <a:alpha val="65000"/>
                  </a:schemeClr>
                </a:solidFill>
                <a:prstDash val="solid"/>
              </a:ln>
              <a:effectLst/>
            </c:spPr>
            <c:trendlineType val="linear"/>
            <c:dispRSqr val="0"/>
            <c:dispEq val="0"/>
          </c:trendline>
          <c:xVal>
            <c:numRef>
              <c:f>Precipitation!$A$52:$A$66</c:f>
              <c:numCache>
                <c:formatCode>General</c:formatCode>
                <c:ptCount val="15"/>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pt idx="14">
                  <c:v>2017.0</c:v>
                </c:pt>
              </c:numCache>
            </c:numRef>
          </c:xVal>
          <c:yVal>
            <c:numRef>
              <c:f>Precipitation!$E$52:$E$66</c:f>
              <c:numCache>
                <c:formatCode>General</c:formatCode>
                <c:ptCount val="15"/>
                <c:pt idx="0">
                  <c:v>1140.5</c:v>
                </c:pt>
                <c:pt idx="1">
                  <c:v>1112.4</c:v>
                </c:pt>
                <c:pt idx="3">
                  <c:v>923.8</c:v>
                </c:pt>
                <c:pt idx="4">
                  <c:v>185.2</c:v>
                </c:pt>
                <c:pt idx="6">
                  <c:v>941.5</c:v>
                </c:pt>
                <c:pt idx="7">
                  <c:v>1255.8</c:v>
                </c:pt>
                <c:pt idx="8">
                  <c:v>987.6</c:v>
                </c:pt>
                <c:pt idx="9">
                  <c:v>1018.2</c:v>
                </c:pt>
                <c:pt idx="10">
                  <c:v>918.5</c:v>
                </c:pt>
                <c:pt idx="11">
                  <c:v>1210.0</c:v>
                </c:pt>
                <c:pt idx="12">
                  <c:v>1286.2</c:v>
                </c:pt>
                <c:pt idx="13">
                  <c:v>1004.0</c:v>
                </c:pt>
                <c:pt idx="14">
                  <c:v>1401.5</c:v>
                </c:pt>
              </c:numCache>
            </c:numRef>
          </c:yVal>
          <c:smooth val="0"/>
          <c:extLst xmlns:c16r2="http://schemas.microsoft.com/office/drawing/2015/06/chart">
            <c:ext xmlns:c16="http://schemas.microsoft.com/office/drawing/2014/chart" uri="{C3380CC4-5D6E-409C-BE32-E72D297353CC}">
              <c16:uniqueId val="{00000001-35ED-4F62-AA8B-B8901C49FCB9}"/>
            </c:ext>
          </c:extLst>
        </c:ser>
        <c:ser>
          <c:idx val="1"/>
          <c:order val="1"/>
          <c:tx>
            <c:v>CHIRPS</c:v>
          </c:tx>
          <c:spPr>
            <a:ln w="25400" cap="rnd">
              <a:noFill/>
              <a:round/>
            </a:ln>
            <a:effectLst/>
          </c:spPr>
          <c:marker>
            <c:symbol val="circle"/>
            <c:size val="5"/>
            <c:spPr>
              <a:solidFill>
                <a:schemeClr val="accent2"/>
              </a:solidFill>
              <a:ln w="44450">
                <a:solidFill>
                  <a:schemeClr val="accent2"/>
                </a:solidFill>
              </a:ln>
              <a:effectLst/>
            </c:spPr>
          </c:marker>
          <c:trendline>
            <c:spPr>
              <a:ln w="88900" cap="rnd">
                <a:solidFill>
                  <a:schemeClr val="accent2">
                    <a:alpha val="65000"/>
                  </a:schemeClr>
                </a:solidFill>
                <a:prstDash val="solid"/>
              </a:ln>
              <a:effectLst/>
            </c:spPr>
            <c:trendlineType val="linear"/>
            <c:dispRSqr val="0"/>
            <c:dispEq val="0"/>
          </c:trendline>
          <c:xVal>
            <c:numRef>
              <c:f>Precipitation!$A$52:$A$66</c:f>
              <c:numCache>
                <c:formatCode>General</c:formatCode>
                <c:ptCount val="15"/>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pt idx="14">
                  <c:v>2017.0</c:v>
                </c:pt>
              </c:numCache>
            </c:numRef>
          </c:xVal>
          <c:yVal>
            <c:numRef>
              <c:f>Precipitation!$G$52:$G$66</c:f>
              <c:numCache>
                <c:formatCode>General</c:formatCode>
                <c:ptCount val="15"/>
                <c:pt idx="0">
                  <c:v>285.8</c:v>
                </c:pt>
                <c:pt idx="1">
                  <c:v>263.7</c:v>
                </c:pt>
                <c:pt idx="2">
                  <c:v>363.65</c:v>
                </c:pt>
                <c:pt idx="3">
                  <c:v>248.14</c:v>
                </c:pt>
                <c:pt idx="4">
                  <c:v>298.62</c:v>
                </c:pt>
                <c:pt idx="5">
                  <c:v>347.24</c:v>
                </c:pt>
                <c:pt idx="6">
                  <c:v>359.02</c:v>
                </c:pt>
                <c:pt idx="7">
                  <c:v>376.82</c:v>
                </c:pt>
                <c:pt idx="8">
                  <c:v>319.85</c:v>
                </c:pt>
                <c:pt idx="9">
                  <c:v>301.69</c:v>
                </c:pt>
                <c:pt idx="10">
                  <c:v>296.31</c:v>
                </c:pt>
                <c:pt idx="11">
                  <c:v>346.19</c:v>
                </c:pt>
                <c:pt idx="12">
                  <c:v>387.49</c:v>
                </c:pt>
                <c:pt idx="13">
                  <c:v>331.78</c:v>
                </c:pt>
                <c:pt idx="14">
                  <c:v>366.95</c:v>
                </c:pt>
              </c:numCache>
            </c:numRef>
          </c:yVal>
          <c:smooth val="0"/>
          <c:extLst xmlns:c16r2="http://schemas.microsoft.com/office/drawing/2015/06/chart">
            <c:ext xmlns:c16="http://schemas.microsoft.com/office/drawing/2014/chart" uri="{C3380CC4-5D6E-409C-BE32-E72D297353CC}">
              <c16:uniqueId val="{00000003-35ED-4F62-AA8B-B8901C49FCB9}"/>
            </c:ext>
          </c:extLst>
        </c:ser>
        <c:dLbls>
          <c:showLegendKey val="0"/>
          <c:showVal val="0"/>
          <c:showCatName val="0"/>
          <c:showSerName val="0"/>
          <c:showPercent val="0"/>
          <c:showBubbleSize val="0"/>
        </c:dLbls>
        <c:axId val="-1184743344"/>
        <c:axId val="-1184739584"/>
      </c:scatterChart>
      <c:valAx>
        <c:axId val="-1184743344"/>
        <c:scaling>
          <c:orientation val="minMax"/>
          <c:max val="2017.0"/>
          <c:min val="2003.0"/>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4739584"/>
        <c:crosses val="autoZero"/>
        <c:crossBetween val="midCat"/>
        <c:majorUnit val="3.0"/>
        <c:minorUnit val="1.0"/>
      </c:valAx>
      <c:valAx>
        <c:axId val="-1184739584"/>
        <c:scaling>
          <c:orientation val="minMax"/>
          <c:max val="1700.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Precipitation (mm)</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474334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a:t>THIMPHU (FLDAS vs </a:t>
            </a:r>
            <a:r>
              <a:rPr lang="en-US" i="1"/>
              <a:t>in situ</a:t>
            </a:r>
            <a:r>
              <a:rPr lang="en-US"/>
              <a:t>)</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9"/>
          <c:order val="0"/>
          <c:tx>
            <c:v>in situ data</c:v>
          </c:tx>
          <c:spPr>
            <a:ln w="25400" cap="rnd">
              <a:noFill/>
              <a:round/>
            </a:ln>
            <a:effectLst/>
          </c:spPr>
          <c:marker>
            <c:symbol val="circle"/>
            <c:size val="5"/>
            <c:spPr>
              <a:solidFill>
                <a:schemeClr val="accent1"/>
              </a:solidFill>
              <a:ln w="44450">
                <a:solidFill>
                  <a:schemeClr val="accent1"/>
                </a:solidFill>
              </a:ln>
              <a:effectLst/>
            </c:spPr>
          </c:marker>
          <c:trendline>
            <c:spPr>
              <a:ln w="88900" cap="rnd">
                <a:solidFill>
                  <a:schemeClr val="accent1">
                    <a:alpha val="65000"/>
                  </a:schemeClr>
                </a:solidFill>
                <a:prstDash val="solid"/>
              </a:ln>
              <a:effectLst/>
            </c:spPr>
            <c:trendlineType val="linear"/>
            <c:dispRSqr val="0"/>
            <c:dispEq val="0"/>
          </c:trendline>
          <c:xVal>
            <c:numRef>
              <c:f>Temperature!$A$12:$A$33</c:f>
              <c:numCache>
                <c:formatCode>General</c:formatCode>
                <c:ptCount val="22"/>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pt idx="14">
                  <c:v>2010.0</c:v>
                </c:pt>
                <c:pt idx="15">
                  <c:v>2011.0</c:v>
                </c:pt>
                <c:pt idx="16">
                  <c:v>2012.0</c:v>
                </c:pt>
                <c:pt idx="17">
                  <c:v>2013.0</c:v>
                </c:pt>
                <c:pt idx="18">
                  <c:v>2014.0</c:v>
                </c:pt>
                <c:pt idx="19">
                  <c:v>2015.0</c:v>
                </c:pt>
                <c:pt idx="20">
                  <c:v>2016.0</c:v>
                </c:pt>
                <c:pt idx="21">
                  <c:v>2017.0</c:v>
                </c:pt>
              </c:numCache>
            </c:numRef>
          </c:xVal>
          <c:yVal>
            <c:numRef>
              <c:f>Temperature!$J$12:$J$33</c:f>
              <c:numCache>
                <c:formatCode>0.00</c:formatCode>
                <c:ptCount val="22"/>
                <c:pt idx="0">
                  <c:v>22.35</c:v>
                </c:pt>
                <c:pt idx="1">
                  <c:v>23.05</c:v>
                </c:pt>
                <c:pt idx="2">
                  <c:v>23.73333333333322</c:v>
                </c:pt>
                <c:pt idx="3">
                  <c:v>20.46666666666666</c:v>
                </c:pt>
                <c:pt idx="4">
                  <c:v>20.01666666666667</c:v>
                </c:pt>
                <c:pt idx="5">
                  <c:v>21.38333333333322</c:v>
                </c:pt>
                <c:pt idx="6">
                  <c:v>20.90833333333322</c:v>
                </c:pt>
                <c:pt idx="7">
                  <c:v>22.03333333333323</c:v>
                </c:pt>
                <c:pt idx="8">
                  <c:v>21.93333333333322</c:v>
                </c:pt>
                <c:pt idx="9">
                  <c:v>21.48333333333322</c:v>
                </c:pt>
                <c:pt idx="10">
                  <c:v>21.8</c:v>
                </c:pt>
                <c:pt idx="11">
                  <c:v>21.2</c:v>
                </c:pt>
                <c:pt idx="12">
                  <c:v>21.01666666666667</c:v>
                </c:pt>
                <c:pt idx="13">
                  <c:v>21.63333333333332</c:v>
                </c:pt>
                <c:pt idx="14">
                  <c:v>21.65000000000001</c:v>
                </c:pt>
                <c:pt idx="15">
                  <c:v>21.11666666666667</c:v>
                </c:pt>
                <c:pt idx="16">
                  <c:v>21.96666666666667</c:v>
                </c:pt>
                <c:pt idx="17">
                  <c:v>21.96666666666667</c:v>
                </c:pt>
                <c:pt idx="18">
                  <c:v>21.15</c:v>
                </c:pt>
                <c:pt idx="19">
                  <c:v>20.86666666666667</c:v>
                </c:pt>
                <c:pt idx="20">
                  <c:v>21.36666666666667</c:v>
                </c:pt>
                <c:pt idx="21">
                  <c:v>21.06666666666667</c:v>
                </c:pt>
              </c:numCache>
            </c:numRef>
          </c:yVal>
          <c:smooth val="0"/>
          <c:extLst xmlns:c16r2="http://schemas.microsoft.com/office/drawing/2015/06/chart">
            <c:ext xmlns:c16="http://schemas.microsoft.com/office/drawing/2014/chart" uri="{C3380CC4-5D6E-409C-BE32-E72D297353CC}">
              <c16:uniqueId val="{00000001-993F-4D6D-A82E-2341CD15E295}"/>
            </c:ext>
          </c:extLst>
        </c:ser>
        <c:ser>
          <c:idx val="0"/>
          <c:order val="1"/>
          <c:tx>
            <c:v>FLDAS data</c:v>
          </c:tx>
          <c:spPr>
            <a:ln w="25400" cap="rnd">
              <a:noFill/>
              <a:round/>
            </a:ln>
            <a:effectLst/>
          </c:spPr>
          <c:marker>
            <c:symbol val="circle"/>
            <c:size val="5"/>
            <c:spPr>
              <a:solidFill>
                <a:schemeClr val="accent4"/>
              </a:solidFill>
              <a:ln w="44450">
                <a:solidFill>
                  <a:schemeClr val="accent4"/>
                </a:solidFill>
              </a:ln>
              <a:effectLst/>
            </c:spPr>
          </c:marker>
          <c:trendline>
            <c:spPr>
              <a:ln w="88900" cap="rnd">
                <a:solidFill>
                  <a:schemeClr val="accent4">
                    <a:alpha val="65000"/>
                  </a:schemeClr>
                </a:solidFill>
                <a:prstDash val="solid"/>
              </a:ln>
              <a:effectLst/>
            </c:spPr>
            <c:trendlineType val="linear"/>
            <c:dispRSqr val="0"/>
            <c:dispEq val="0"/>
          </c:trendline>
          <c:xVal>
            <c:numRef>
              <c:f>Temperature!$A$12:$A$33</c:f>
              <c:numCache>
                <c:formatCode>General</c:formatCode>
                <c:ptCount val="22"/>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pt idx="14">
                  <c:v>2010.0</c:v>
                </c:pt>
                <c:pt idx="15">
                  <c:v>2011.0</c:v>
                </c:pt>
                <c:pt idx="16">
                  <c:v>2012.0</c:v>
                </c:pt>
                <c:pt idx="17">
                  <c:v>2013.0</c:v>
                </c:pt>
                <c:pt idx="18">
                  <c:v>2014.0</c:v>
                </c:pt>
                <c:pt idx="19">
                  <c:v>2015.0</c:v>
                </c:pt>
                <c:pt idx="20">
                  <c:v>2016.0</c:v>
                </c:pt>
                <c:pt idx="21">
                  <c:v>2017.0</c:v>
                </c:pt>
              </c:numCache>
            </c:numRef>
          </c:xVal>
          <c:yVal>
            <c:numRef>
              <c:f>Temperature!$M$12:$M$33</c:f>
              <c:numCache>
                <c:formatCode>0.00</c:formatCode>
                <c:ptCount val="22"/>
                <c:pt idx="0">
                  <c:v>15.31692504882801</c:v>
                </c:pt>
                <c:pt idx="1">
                  <c:v>15.82351684570301</c:v>
                </c:pt>
                <c:pt idx="2">
                  <c:v>15.89077758789</c:v>
                </c:pt>
                <c:pt idx="3">
                  <c:v>15.38717651367102</c:v>
                </c:pt>
                <c:pt idx="4">
                  <c:v>15.63385009765602</c:v>
                </c:pt>
                <c:pt idx="5">
                  <c:v>16.04598999023397</c:v>
                </c:pt>
                <c:pt idx="6">
                  <c:v>15.64584350585898</c:v>
                </c:pt>
                <c:pt idx="7">
                  <c:v>15.98336791992102</c:v>
                </c:pt>
                <c:pt idx="8">
                  <c:v>15.61734008789</c:v>
                </c:pt>
                <c:pt idx="9">
                  <c:v>15.844360351562</c:v>
                </c:pt>
                <c:pt idx="10">
                  <c:v>16.23910522460898</c:v>
                </c:pt>
                <c:pt idx="11">
                  <c:v>15.65750122070301</c:v>
                </c:pt>
                <c:pt idx="12">
                  <c:v>15.63998413085898</c:v>
                </c:pt>
                <c:pt idx="13">
                  <c:v>16.12551879882801</c:v>
                </c:pt>
                <c:pt idx="14">
                  <c:v>15.664916992187</c:v>
                </c:pt>
                <c:pt idx="15">
                  <c:v>15.44253540039</c:v>
                </c:pt>
                <c:pt idx="16">
                  <c:v>15.95907592773398</c:v>
                </c:pt>
                <c:pt idx="17">
                  <c:v>16.07308959960898</c:v>
                </c:pt>
                <c:pt idx="18">
                  <c:v>16.24542236328102</c:v>
                </c:pt>
                <c:pt idx="19">
                  <c:v>15.731201171875</c:v>
                </c:pt>
                <c:pt idx="20">
                  <c:v>16.002197265625</c:v>
                </c:pt>
                <c:pt idx="21">
                  <c:v>15.89364624023398</c:v>
                </c:pt>
              </c:numCache>
            </c:numRef>
          </c:yVal>
          <c:smooth val="0"/>
          <c:extLst xmlns:c16r2="http://schemas.microsoft.com/office/drawing/2015/06/chart">
            <c:ext xmlns:c16="http://schemas.microsoft.com/office/drawing/2014/chart" uri="{C3380CC4-5D6E-409C-BE32-E72D297353CC}">
              <c16:uniqueId val="{00000003-993F-4D6D-A82E-2341CD15E295}"/>
            </c:ext>
          </c:extLst>
        </c:ser>
        <c:dLbls>
          <c:showLegendKey val="0"/>
          <c:showVal val="0"/>
          <c:showCatName val="0"/>
          <c:showSerName val="0"/>
          <c:showPercent val="0"/>
          <c:showBubbleSize val="0"/>
        </c:dLbls>
        <c:axId val="-1185860400"/>
        <c:axId val="-1185852096"/>
      </c:scatterChart>
      <c:valAx>
        <c:axId val="-1185860400"/>
        <c:scaling>
          <c:orientation val="minMax"/>
          <c:max val="2017.0"/>
          <c:min val="199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5852096"/>
        <c:crosses val="autoZero"/>
        <c:crossBetween val="midCat"/>
        <c:majorUnit val="3.0"/>
      </c:valAx>
      <c:valAx>
        <c:axId val="-1185852096"/>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Temperature (Celsius)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586040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CHHUKHA (FLDAS vs </a:t>
            </a:r>
            <a:r>
              <a:rPr lang="en-US" i="1" dirty="0"/>
              <a:t>in situ</a:t>
            </a:r>
            <a:r>
              <a:rPr lang="en-US" dirty="0"/>
              <a:t>) </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2"/>
          <c:order val="0"/>
          <c:tx>
            <c:v>in situ data</c:v>
          </c:tx>
          <c:spPr>
            <a:ln w="19050" cap="rnd">
              <a:noFill/>
              <a:round/>
            </a:ln>
            <a:effectLst/>
          </c:spPr>
          <c:marker>
            <c:symbol val="circle"/>
            <c:size val="5"/>
            <c:spPr>
              <a:solidFill>
                <a:schemeClr val="accent1"/>
              </a:solidFill>
              <a:ln w="44450">
                <a:solidFill>
                  <a:schemeClr val="accent1"/>
                </a:solidFill>
              </a:ln>
              <a:effectLst/>
            </c:spPr>
          </c:marker>
          <c:trendline>
            <c:spPr>
              <a:ln w="88900" cap="rnd">
                <a:solidFill>
                  <a:schemeClr val="accent1">
                    <a:alpha val="65000"/>
                  </a:schemeClr>
                </a:solidFill>
                <a:prstDash val="solid"/>
              </a:ln>
              <a:effectLst/>
            </c:spPr>
            <c:trendlineType val="linear"/>
            <c:dispRSqr val="0"/>
            <c:dispEq val="0"/>
          </c:trendline>
          <c:xVal>
            <c:numRef>
              <c:f>Temperature!$A$39:$A$60</c:f>
              <c:numCache>
                <c:formatCode>General</c:formatCode>
                <c:ptCount val="22"/>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pt idx="14">
                  <c:v>2010.0</c:v>
                </c:pt>
                <c:pt idx="15">
                  <c:v>2011.0</c:v>
                </c:pt>
                <c:pt idx="16">
                  <c:v>2012.0</c:v>
                </c:pt>
                <c:pt idx="17">
                  <c:v>2013.0</c:v>
                </c:pt>
                <c:pt idx="18">
                  <c:v>2014.0</c:v>
                </c:pt>
                <c:pt idx="19">
                  <c:v>2015.0</c:v>
                </c:pt>
                <c:pt idx="20">
                  <c:v>2016.0</c:v>
                </c:pt>
                <c:pt idx="21">
                  <c:v>2017.0</c:v>
                </c:pt>
              </c:numCache>
            </c:numRef>
          </c:xVal>
          <c:yVal>
            <c:numRef>
              <c:f>Temperature!$J$39:$J$60</c:f>
              <c:numCache>
                <c:formatCode>0.00</c:formatCode>
                <c:ptCount val="22"/>
                <c:pt idx="0">
                  <c:v>16.5</c:v>
                </c:pt>
                <c:pt idx="1">
                  <c:v>14.78333333333333</c:v>
                </c:pt>
                <c:pt idx="2">
                  <c:v>16.65000000000001</c:v>
                </c:pt>
                <c:pt idx="3">
                  <c:v>15.13333333333333</c:v>
                </c:pt>
                <c:pt idx="4">
                  <c:v>15.3</c:v>
                </c:pt>
                <c:pt idx="5">
                  <c:v>16.76666666666667</c:v>
                </c:pt>
                <c:pt idx="6">
                  <c:v>19.81666666666667</c:v>
                </c:pt>
                <c:pt idx="7">
                  <c:v>17.91666666666666</c:v>
                </c:pt>
                <c:pt idx="8">
                  <c:v>19.81666666666667</c:v>
                </c:pt>
                <c:pt idx="9">
                  <c:v>22.18333333333322</c:v>
                </c:pt>
                <c:pt idx="10">
                  <c:v>22.33333333333328</c:v>
                </c:pt>
                <c:pt idx="11">
                  <c:v>22.08333333333323</c:v>
                </c:pt>
                <c:pt idx="12">
                  <c:v>18.96666666666666</c:v>
                </c:pt>
                <c:pt idx="13">
                  <c:v>22.29999999999999</c:v>
                </c:pt>
                <c:pt idx="14">
                  <c:v>22.11666666666667</c:v>
                </c:pt>
                <c:pt idx="15">
                  <c:v>21.5</c:v>
                </c:pt>
                <c:pt idx="18">
                  <c:v>23.43333333333323</c:v>
                </c:pt>
                <c:pt idx="19">
                  <c:v>23.53333333333323</c:v>
                </c:pt>
                <c:pt idx="20">
                  <c:v>21.71666666666667</c:v>
                </c:pt>
                <c:pt idx="21">
                  <c:v>23.06666666666667</c:v>
                </c:pt>
              </c:numCache>
            </c:numRef>
          </c:yVal>
          <c:smooth val="0"/>
          <c:extLst xmlns:c16r2="http://schemas.microsoft.com/office/drawing/2015/06/chart">
            <c:ext xmlns:c16="http://schemas.microsoft.com/office/drawing/2014/chart" uri="{C3380CC4-5D6E-409C-BE32-E72D297353CC}">
              <c16:uniqueId val="{00000001-B02D-4329-BA37-FD8535FE03C8}"/>
            </c:ext>
          </c:extLst>
        </c:ser>
        <c:ser>
          <c:idx val="3"/>
          <c:order val="1"/>
          <c:tx>
            <c:v>FLDAS data</c:v>
          </c:tx>
          <c:spPr>
            <a:ln w="19050" cap="rnd">
              <a:noFill/>
              <a:round/>
            </a:ln>
            <a:effectLst/>
          </c:spPr>
          <c:marker>
            <c:symbol val="circle"/>
            <c:size val="5"/>
            <c:spPr>
              <a:solidFill>
                <a:schemeClr val="accent4"/>
              </a:solidFill>
              <a:ln w="44450">
                <a:solidFill>
                  <a:schemeClr val="accent4"/>
                </a:solidFill>
              </a:ln>
              <a:effectLst/>
            </c:spPr>
          </c:marker>
          <c:trendline>
            <c:spPr>
              <a:ln w="88900" cap="rnd">
                <a:solidFill>
                  <a:schemeClr val="accent4">
                    <a:alpha val="65000"/>
                  </a:schemeClr>
                </a:solidFill>
                <a:prstDash val="solid"/>
              </a:ln>
              <a:effectLst/>
            </c:spPr>
            <c:trendlineType val="linear"/>
            <c:dispRSqr val="0"/>
            <c:dispEq val="0"/>
          </c:trendline>
          <c:xVal>
            <c:numRef>
              <c:f>Temperature!$A$39:$A$60</c:f>
              <c:numCache>
                <c:formatCode>General</c:formatCode>
                <c:ptCount val="22"/>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pt idx="14">
                  <c:v>2010.0</c:v>
                </c:pt>
                <c:pt idx="15">
                  <c:v>2011.0</c:v>
                </c:pt>
                <c:pt idx="16">
                  <c:v>2012.0</c:v>
                </c:pt>
                <c:pt idx="17">
                  <c:v>2013.0</c:v>
                </c:pt>
                <c:pt idx="18">
                  <c:v>2014.0</c:v>
                </c:pt>
                <c:pt idx="19">
                  <c:v>2015.0</c:v>
                </c:pt>
                <c:pt idx="20">
                  <c:v>2016.0</c:v>
                </c:pt>
                <c:pt idx="21">
                  <c:v>2017.0</c:v>
                </c:pt>
              </c:numCache>
            </c:numRef>
          </c:xVal>
          <c:yVal>
            <c:numRef>
              <c:f>Temperature!$M$39:$M$60</c:f>
              <c:numCache>
                <c:formatCode>0.00</c:formatCode>
                <c:ptCount val="22"/>
                <c:pt idx="0">
                  <c:v>19.83547945234602</c:v>
                </c:pt>
                <c:pt idx="1">
                  <c:v>20.12632074500999</c:v>
                </c:pt>
                <c:pt idx="2">
                  <c:v>20.08768255662298</c:v>
                </c:pt>
                <c:pt idx="3">
                  <c:v>19.93661250270987</c:v>
                </c:pt>
                <c:pt idx="4">
                  <c:v>19.90957091823498</c:v>
                </c:pt>
                <c:pt idx="5">
                  <c:v>20.35996255255998</c:v>
                </c:pt>
                <c:pt idx="6">
                  <c:v>19.81945496841098</c:v>
                </c:pt>
                <c:pt idx="7">
                  <c:v>20.06392012077401</c:v>
                </c:pt>
                <c:pt idx="8">
                  <c:v>19.62201467813201</c:v>
                </c:pt>
                <c:pt idx="9">
                  <c:v>20.17556754161803</c:v>
                </c:pt>
                <c:pt idx="10">
                  <c:v>20.16758726348598</c:v>
                </c:pt>
                <c:pt idx="11">
                  <c:v>19.937274799438</c:v>
                </c:pt>
                <c:pt idx="12">
                  <c:v>19.726978959205</c:v>
                </c:pt>
                <c:pt idx="13">
                  <c:v>20.00617083452498</c:v>
                </c:pt>
                <c:pt idx="14">
                  <c:v>19.69508900472902</c:v>
                </c:pt>
                <c:pt idx="15">
                  <c:v>19.69194821131703</c:v>
                </c:pt>
                <c:pt idx="16">
                  <c:v>20.34249653844898</c:v>
                </c:pt>
                <c:pt idx="17">
                  <c:v>20.27551993009302</c:v>
                </c:pt>
                <c:pt idx="18">
                  <c:v>20.473465528188</c:v>
                </c:pt>
                <c:pt idx="19">
                  <c:v>20.23246978776097</c:v>
                </c:pt>
                <c:pt idx="20">
                  <c:v>20.277543814186</c:v>
                </c:pt>
                <c:pt idx="21">
                  <c:v>20.13976964700601</c:v>
                </c:pt>
              </c:numCache>
            </c:numRef>
          </c:yVal>
          <c:smooth val="0"/>
          <c:extLst xmlns:c16r2="http://schemas.microsoft.com/office/drawing/2015/06/chart">
            <c:ext xmlns:c16="http://schemas.microsoft.com/office/drawing/2014/chart" uri="{C3380CC4-5D6E-409C-BE32-E72D297353CC}">
              <c16:uniqueId val="{00000003-B02D-4329-BA37-FD8535FE03C8}"/>
            </c:ext>
          </c:extLst>
        </c:ser>
        <c:dLbls>
          <c:showLegendKey val="0"/>
          <c:showVal val="0"/>
          <c:showCatName val="0"/>
          <c:showSerName val="0"/>
          <c:showPercent val="0"/>
          <c:showBubbleSize val="0"/>
        </c:dLbls>
        <c:axId val="-1183795488"/>
        <c:axId val="-1183791728"/>
      </c:scatterChart>
      <c:valAx>
        <c:axId val="-1183795488"/>
        <c:scaling>
          <c:orientation val="minMax"/>
          <c:max val="2017.0"/>
          <c:min val="199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3791728"/>
        <c:crosses val="autoZero"/>
        <c:crossBetween val="midCat"/>
        <c:majorUnit val="3.0"/>
      </c:valAx>
      <c:valAx>
        <c:axId val="-1183791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Temperature (Celsius)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379548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GASA (FLDAS vs </a:t>
            </a:r>
            <a:r>
              <a:rPr lang="en-US" i="1" dirty="0"/>
              <a:t>in situ</a:t>
            </a:r>
            <a:r>
              <a:rPr lang="en-US" dirty="0"/>
              <a:t>)</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10"/>
          <c:order val="0"/>
          <c:tx>
            <c:v>in situ </c:v>
          </c:tx>
          <c:spPr>
            <a:ln w="19050" cap="rnd">
              <a:noFill/>
              <a:round/>
            </a:ln>
            <a:effectLst/>
          </c:spPr>
          <c:marker>
            <c:symbol val="circle"/>
            <c:size val="5"/>
            <c:spPr>
              <a:solidFill>
                <a:schemeClr val="accent1"/>
              </a:solidFill>
              <a:ln w="44450">
                <a:solidFill>
                  <a:schemeClr val="accent1"/>
                </a:solidFill>
              </a:ln>
              <a:effectLst/>
            </c:spPr>
          </c:marker>
          <c:trendline>
            <c:spPr>
              <a:ln w="88900" cap="rnd">
                <a:solidFill>
                  <a:schemeClr val="accent1">
                    <a:alpha val="65000"/>
                  </a:schemeClr>
                </a:solidFill>
                <a:prstDash val="solid"/>
              </a:ln>
              <a:effectLst/>
            </c:spPr>
            <c:trendlineType val="linear"/>
            <c:dispRSqr val="0"/>
            <c:dispEq val="0"/>
          </c:trendline>
          <c:xVal>
            <c:numRef>
              <c:f>Temperature!$A$73:$A$87</c:f>
              <c:numCache>
                <c:formatCode>General</c:formatCode>
                <c:ptCount val="15"/>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pt idx="14">
                  <c:v>2017.0</c:v>
                </c:pt>
              </c:numCache>
            </c:numRef>
          </c:xVal>
          <c:yVal>
            <c:numRef>
              <c:f>Temperature!$J$73:$J$87</c:f>
              <c:numCache>
                <c:formatCode>0.00</c:formatCode>
                <c:ptCount val="15"/>
                <c:pt idx="0">
                  <c:v>17.36666666666667</c:v>
                </c:pt>
                <c:pt idx="1">
                  <c:v>17.81666666666667</c:v>
                </c:pt>
                <c:pt idx="2">
                  <c:v>19.8</c:v>
                </c:pt>
                <c:pt idx="3">
                  <c:v>16.35</c:v>
                </c:pt>
                <c:pt idx="4">
                  <c:v>16.13333333333332</c:v>
                </c:pt>
                <c:pt idx="6">
                  <c:v>15.78333333333333</c:v>
                </c:pt>
                <c:pt idx="7">
                  <c:v>14.05</c:v>
                </c:pt>
                <c:pt idx="8">
                  <c:v>14.21666666666667</c:v>
                </c:pt>
                <c:pt idx="9">
                  <c:v>14.41666666666667</c:v>
                </c:pt>
                <c:pt idx="10">
                  <c:v>16.06666666666667</c:v>
                </c:pt>
                <c:pt idx="11">
                  <c:v>15.8</c:v>
                </c:pt>
                <c:pt idx="12">
                  <c:v>13.83333333333333</c:v>
                </c:pt>
                <c:pt idx="13">
                  <c:v>17.26666666666667</c:v>
                </c:pt>
                <c:pt idx="14">
                  <c:v>15.08333333333333</c:v>
                </c:pt>
              </c:numCache>
            </c:numRef>
          </c:yVal>
          <c:smooth val="0"/>
          <c:extLst xmlns:c16r2="http://schemas.microsoft.com/office/drawing/2015/06/chart">
            <c:ext xmlns:c16="http://schemas.microsoft.com/office/drawing/2014/chart" uri="{C3380CC4-5D6E-409C-BE32-E72D297353CC}">
              <c16:uniqueId val="{00000001-910F-4501-8B52-E24B8048D0AC}"/>
            </c:ext>
          </c:extLst>
        </c:ser>
        <c:ser>
          <c:idx val="11"/>
          <c:order val="1"/>
          <c:tx>
            <c:v>CHIRPS</c:v>
          </c:tx>
          <c:spPr>
            <a:ln w="19050" cap="rnd">
              <a:noFill/>
              <a:round/>
            </a:ln>
            <a:effectLst/>
          </c:spPr>
          <c:marker>
            <c:symbol val="circle"/>
            <c:size val="5"/>
            <c:spPr>
              <a:solidFill>
                <a:schemeClr val="accent4"/>
              </a:solidFill>
              <a:ln w="44450">
                <a:solidFill>
                  <a:schemeClr val="accent4"/>
                </a:solidFill>
              </a:ln>
              <a:effectLst/>
            </c:spPr>
          </c:marker>
          <c:trendline>
            <c:spPr>
              <a:ln w="88900" cap="rnd">
                <a:solidFill>
                  <a:schemeClr val="accent4">
                    <a:alpha val="65000"/>
                  </a:schemeClr>
                </a:solidFill>
                <a:prstDash val="solid"/>
              </a:ln>
              <a:effectLst/>
            </c:spPr>
            <c:trendlineType val="linear"/>
            <c:dispRSqr val="0"/>
            <c:dispEq val="0"/>
          </c:trendline>
          <c:xVal>
            <c:numRef>
              <c:f>Temperature!$A$73:$A$87</c:f>
              <c:numCache>
                <c:formatCode>General</c:formatCode>
                <c:ptCount val="15"/>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pt idx="14">
                  <c:v>2017.0</c:v>
                </c:pt>
              </c:numCache>
            </c:numRef>
          </c:xVal>
          <c:yVal>
            <c:numRef>
              <c:f>Temperature!$M$73:$M$87</c:f>
              <c:numCache>
                <c:formatCode>0.00</c:formatCode>
                <c:ptCount val="15"/>
                <c:pt idx="0">
                  <c:v>15.15348898410002</c:v>
                </c:pt>
                <c:pt idx="1">
                  <c:v>14.765372345331</c:v>
                </c:pt>
                <c:pt idx="2">
                  <c:v>15.215281278308</c:v>
                </c:pt>
                <c:pt idx="3">
                  <c:v>15.29776314604402</c:v>
                </c:pt>
                <c:pt idx="4">
                  <c:v>15.19565705337402</c:v>
                </c:pt>
                <c:pt idx="5">
                  <c:v>15.01435070854802</c:v>
                </c:pt>
                <c:pt idx="6">
                  <c:v>15.21777814811497</c:v>
                </c:pt>
                <c:pt idx="7">
                  <c:v>15.23214026694802</c:v>
                </c:pt>
                <c:pt idx="8">
                  <c:v>14.819839647707</c:v>
                </c:pt>
                <c:pt idx="9">
                  <c:v>15.51192317382202</c:v>
                </c:pt>
                <c:pt idx="10">
                  <c:v>15.44807223682</c:v>
                </c:pt>
                <c:pt idx="11">
                  <c:v>15.507760270765</c:v>
                </c:pt>
                <c:pt idx="12">
                  <c:v>15.434464456623</c:v>
                </c:pt>
                <c:pt idx="13">
                  <c:v>15.443490045003</c:v>
                </c:pt>
                <c:pt idx="14">
                  <c:v>15.32232844635797</c:v>
                </c:pt>
              </c:numCache>
            </c:numRef>
          </c:yVal>
          <c:smooth val="0"/>
          <c:extLst xmlns:c16r2="http://schemas.microsoft.com/office/drawing/2015/06/chart">
            <c:ext xmlns:c16="http://schemas.microsoft.com/office/drawing/2014/chart" uri="{C3380CC4-5D6E-409C-BE32-E72D297353CC}">
              <c16:uniqueId val="{00000003-910F-4501-8B52-E24B8048D0AC}"/>
            </c:ext>
          </c:extLst>
        </c:ser>
        <c:dLbls>
          <c:showLegendKey val="0"/>
          <c:showVal val="0"/>
          <c:showCatName val="0"/>
          <c:showSerName val="0"/>
          <c:showPercent val="0"/>
          <c:showBubbleSize val="0"/>
        </c:dLbls>
        <c:axId val="-1184676672"/>
        <c:axId val="-1184672912"/>
      </c:scatterChart>
      <c:valAx>
        <c:axId val="-1184676672"/>
        <c:scaling>
          <c:orientation val="minMax"/>
          <c:max val="2017.0"/>
          <c:min val="200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4672912"/>
        <c:crosses val="autoZero"/>
        <c:crossBetween val="midCat"/>
        <c:majorUnit val="3.0"/>
      </c:valAx>
      <c:valAx>
        <c:axId val="-1184672912"/>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Temperature (Celsius)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467667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Thimphu Phenology using MODIS</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Sheet1!$J$1</c:f>
              <c:strCache>
                <c:ptCount val="1"/>
                <c:pt idx="0">
                  <c:v>Thimphu</c:v>
                </c:pt>
              </c:strCache>
            </c:strRef>
          </c:tx>
          <c:spPr>
            <a:ln w="19050" cap="rnd">
              <a:noFill/>
              <a:round/>
            </a:ln>
            <a:effectLst/>
          </c:spPr>
          <c:marker>
            <c:symbol val="circle"/>
            <c:size val="5"/>
            <c:spPr>
              <a:solidFill>
                <a:schemeClr val="accent6"/>
              </a:solidFill>
              <a:ln w="44450">
                <a:solidFill>
                  <a:schemeClr val="accent6"/>
                </a:solidFill>
              </a:ln>
              <a:effectLst/>
            </c:spPr>
          </c:marker>
          <c:trendline>
            <c:spPr>
              <a:ln w="88900" cap="rnd">
                <a:solidFill>
                  <a:schemeClr val="accent6">
                    <a:alpha val="80000"/>
                  </a:schemeClr>
                </a:solidFill>
                <a:prstDash val="solid"/>
              </a:ln>
              <a:effectLst/>
            </c:spPr>
            <c:trendlineType val="linear"/>
            <c:dispRSqr val="0"/>
            <c:dispEq val="0"/>
          </c:trendline>
          <c:xVal>
            <c:numRef>
              <c:f>Sheet1!$A$2:$A$19</c:f>
              <c:numCache>
                <c:formatCode>General</c:formatCode>
                <c:ptCount val="18"/>
                <c:pt idx="0">
                  <c:v>2001.0</c:v>
                </c:pt>
                <c:pt idx="1">
                  <c:v>2002.0</c:v>
                </c:pt>
                <c:pt idx="2">
                  <c:v>2003.0</c:v>
                </c:pt>
                <c:pt idx="3">
                  <c:v>2004.0</c:v>
                </c:pt>
                <c:pt idx="4">
                  <c:v>2005.0</c:v>
                </c:pt>
                <c:pt idx="5">
                  <c:v>2006.0</c:v>
                </c:pt>
                <c:pt idx="6">
                  <c:v>2007.0</c:v>
                </c:pt>
                <c:pt idx="7">
                  <c:v>2008.0</c:v>
                </c:pt>
                <c:pt idx="8">
                  <c:v>2009.0</c:v>
                </c:pt>
                <c:pt idx="9">
                  <c:v>2010.0</c:v>
                </c:pt>
                <c:pt idx="10">
                  <c:v>2011.0</c:v>
                </c:pt>
                <c:pt idx="11">
                  <c:v>2012.0</c:v>
                </c:pt>
                <c:pt idx="12">
                  <c:v>2013.0</c:v>
                </c:pt>
                <c:pt idx="13">
                  <c:v>2014.0</c:v>
                </c:pt>
                <c:pt idx="14">
                  <c:v>2015.0</c:v>
                </c:pt>
                <c:pt idx="15">
                  <c:v>2016.0</c:v>
                </c:pt>
                <c:pt idx="16">
                  <c:v>2017.0</c:v>
                </c:pt>
                <c:pt idx="17">
                  <c:v>2018.0</c:v>
                </c:pt>
              </c:numCache>
            </c:numRef>
          </c:xVal>
          <c:yVal>
            <c:numRef>
              <c:f>Sheet1!$K$2:$K$19</c:f>
              <c:numCache>
                <c:formatCode>General</c:formatCode>
                <c:ptCount val="18"/>
                <c:pt idx="0">
                  <c:v>97.0</c:v>
                </c:pt>
                <c:pt idx="1">
                  <c:v>94.0</c:v>
                </c:pt>
                <c:pt idx="2">
                  <c:v>106.0</c:v>
                </c:pt>
                <c:pt idx="3">
                  <c:v>104.0</c:v>
                </c:pt>
                <c:pt idx="4">
                  <c:v>110.0</c:v>
                </c:pt>
                <c:pt idx="5">
                  <c:v>118.0</c:v>
                </c:pt>
                <c:pt idx="6">
                  <c:v>109.0</c:v>
                </c:pt>
                <c:pt idx="7">
                  <c:v>97.0</c:v>
                </c:pt>
                <c:pt idx="8">
                  <c:v>116.0</c:v>
                </c:pt>
                <c:pt idx="9">
                  <c:v>97.0</c:v>
                </c:pt>
                <c:pt idx="10">
                  <c:v>117.0</c:v>
                </c:pt>
                <c:pt idx="11">
                  <c:v>112.0</c:v>
                </c:pt>
                <c:pt idx="12">
                  <c:v>104.0</c:v>
                </c:pt>
                <c:pt idx="13">
                  <c:v>105.0</c:v>
                </c:pt>
                <c:pt idx="14">
                  <c:v>112.0</c:v>
                </c:pt>
                <c:pt idx="15">
                  <c:v>98.0</c:v>
                </c:pt>
                <c:pt idx="16">
                  <c:v>92.0</c:v>
                </c:pt>
                <c:pt idx="17">
                  <c:v>116.0</c:v>
                </c:pt>
              </c:numCache>
            </c:numRef>
          </c:yVal>
          <c:smooth val="0"/>
          <c:extLst xmlns:c16r2="http://schemas.microsoft.com/office/drawing/2015/06/chart">
            <c:ext xmlns:c16="http://schemas.microsoft.com/office/drawing/2014/chart" uri="{C3380CC4-5D6E-409C-BE32-E72D297353CC}">
              <c16:uniqueId val="{00000001-0691-47D5-90D3-C8CDBDED07BB}"/>
            </c:ext>
          </c:extLst>
        </c:ser>
        <c:dLbls>
          <c:showLegendKey val="0"/>
          <c:showVal val="0"/>
          <c:showCatName val="0"/>
          <c:showSerName val="0"/>
          <c:showPercent val="0"/>
          <c:showBubbleSize val="0"/>
        </c:dLbls>
        <c:axId val="-1185192176"/>
        <c:axId val="-1185234336"/>
      </c:scatterChart>
      <c:valAx>
        <c:axId val="-1185192176"/>
        <c:scaling>
          <c:orientation val="minMax"/>
          <c:max val="2018.0"/>
          <c:min val="200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5234336"/>
        <c:crosses val="autoZero"/>
        <c:crossBetween val="midCat"/>
      </c:valAx>
      <c:valAx>
        <c:axId val="-1185234336"/>
        <c:scaling>
          <c:orientation val="minMax"/>
          <c:max val="140.0"/>
          <c:min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dirty="0"/>
                  <a:t>No.</a:t>
                </a:r>
                <a:r>
                  <a:rPr lang="en-US" baseline="0" dirty="0"/>
                  <a:t> of Days</a:t>
                </a:r>
                <a:endParaRPr lang="en-US" dirty="0"/>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5192176"/>
        <c:crosses val="autoZero"/>
        <c:crossBetween val="midCat"/>
        <c:majorUnit val="1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Chhukha Phenology using MODIS </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v>No. Days</c:v>
          </c:tx>
          <c:spPr>
            <a:ln w="19050" cap="rnd">
              <a:noFill/>
              <a:round/>
            </a:ln>
            <a:effectLst/>
          </c:spPr>
          <c:marker>
            <c:symbol val="circle"/>
            <c:size val="5"/>
            <c:spPr>
              <a:solidFill>
                <a:schemeClr val="accent6"/>
              </a:solidFill>
              <a:ln w="44450">
                <a:solidFill>
                  <a:schemeClr val="accent6"/>
                </a:solidFill>
              </a:ln>
              <a:effectLst/>
            </c:spPr>
          </c:marker>
          <c:trendline>
            <c:spPr>
              <a:ln w="88900" cap="rnd">
                <a:solidFill>
                  <a:schemeClr val="accent6">
                    <a:alpha val="70000"/>
                  </a:schemeClr>
                </a:solidFill>
                <a:prstDash val="solid"/>
              </a:ln>
              <a:effectLst/>
            </c:spPr>
            <c:trendlineType val="linear"/>
            <c:dispRSqr val="0"/>
            <c:dispEq val="0"/>
          </c:trendline>
          <c:xVal>
            <c:numRef>
              <c:f>Sheet1!$A$2:$A$19</c:f>
              <c:numCache>
                <c:formatCode>General</c:formatCode>
                <c:ptCount val="18"/>
                <c:pt idx="0">
                  <c:v>2001.0</c:v>
                </c:pt>
                <c:pt idx="1">
                  <c:v>2002.0</c:v>
                </c:pt>
                <c:pt idx="2">
                  <c:v>2003.0</c:v>
                </c:pt>
                <c:pt idx="3">
                  <c:v>2004.0</c:v>
                </c:pt>
                <c:pt idx="4">
                  <c:v>2005.0</c:v>
                </c:pt>
                <c:pt idx="5">
                  <c:v>2006.0</c:v>
                </c:pt>
                <c:pt idx="6">
                  <c:v>2007.0</c:v>
                </c:pt>
                <c:pt idx="7">
                  <c:v>2008.0</c:v>
                </c:pt>
                <c:pt idx="8">
                  <c:v>2009.0</c:v>
                </c:pt>
                <c:pt idx="9">
                  <c:v>2010.0</c:v>
                </c:pt>
                <c:pt idx="10">
                  <c:v>2011.0</c:v>
                </c:pt>
                <c:pt idx="11">
                  <c:v>2012.0</c:v>
                </c:pt>
                <c:pt idx="12">
                  <c:v>2013.0</c:v>
                </c:pt>
                <c:pt idx="13">
                  <c:v>2014.0</c:v>
                </c:pt>
                <c:pt idx="14">
                  <c:v>2015.0</c:v>
                </c:pt>
                <c:pt idx="15">
                  <c:v>2016.0</c:v>
                </c:pt>
                <c:pt idx="16">
                  <c:v>2017.0</c:v>
                </c:pt>
                <c:pt idx="17">
                  <c:v>2018.0</c:v>
                </c:pt>
              </c:numCache>
            </c:numRef>
          </c:xVal>
          <c:yVal>
            <c:numRef>
              <c:f>Sheet1!$I$2:$I$19</c:f>
              <c:numCache>
                <c:formatCode>General</c:formatCode>
                <c:ptCount val="18"/>
                <c:pt idx="0">
                  <c:v>95.0</c:v>
                </c:pt>
                <c:pt idx="1">
                  <c:v>96.0</c:v>
                </c:pt>
                <c:pt idx="2">
                  <c:v>96.0</c:v>
                </c:pt>
                <c:pt idx="3">
                  <c:v>86.0</c:v>
                </c:pt>
                <c:pt idx="4">
                  <c:v>99.0</c:v>
                </c:pt>
                <c:pt idx="5">
                  <c:v>97.0</c:v>
                </c:pt>
                <c:pt idx="6">
                  <c:v>93.0</c:v>
                </c:pt>
                <c:pt idx="7">
                  <c:v>103.0</c:v>
                </c:pt>
                <c:pt idx="8">
                  <c:v>101.0</c:v>
                </c:pt>
                <c:pt idx="9">
                  <c:v>101.0</c:v>
                </c:pt>
                <c:pt idx="10">
                  <c:v>100.0</c:v>
                </c:pt>
                <c:pt idx="11">
                  <c:v>99.0</c:v>
                </c:pt>
                <c:pt idx="12">
                  <c:v>100.0</c:v>
                </c:pt>
                <c:pt idx="13">
                  <c:v>98.0</c:v>
                </c:pt>
                <c:pt idx="14">
                  <c:v>98.0</c:v>
                </c:pt>
                <c:pt idx="15">
                  <c:v>97.0</c:v>
                </c:pt>
                <c:pt idx="16">
                  <c:v>101.0</c:v>
                </c:pt>
                <c:pt idx="17">
                  <c:v>102.0</c:v>
                </c:pt>
              </c:numCache>
            </c:numRef>
          </c:yVal>
          <c:smooth val="0"/>
          <c:extLst xmlns:c16r2="http://schemas.microsoft.com/office/drawing/2015/06/chart">
            <c:ext xmlns:c16="http://schemas.microsoft.com/office/drawing/2014/chart" uri="{C3380CC4-5D6E-409C-BE32-E72D297353CC}">
              <c16:uniqueId val="{00000001-7837-422A-93F0-48A59DB2F64E}"/>
            </c:ext>
          </c:extLst>
        </c:ser>
        <c:dLbls>
          <c:showLegendKey val="0"/>
          <c:showVal val="0"/>
          <c:showCatName val="0"/>
          <c:showSerName val="0"/>
          <c:showPercent val="0"/>
          <c:showBubbleSize val="0"/>
        </c:dLbls>
        <c:axId val="-1186444240"/>
        <c:axId val="-1186440480"/>
      </c:scatterChart>
      <c:valAx>
        <c:axId val="-1186444240"/>
        <c:scaling>
          <c:orientation val="minMax"/>
          <c:max val="2018.0"/>
          <c:min val="200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6440480"/>
        <c:crosses val="autoZero"/>
        <c:crossBetween val="midCat"/>
      </c:valAx>
      <c:valAx>
        <c:axId val="-1186440480"/>
        <c:scaling>
          <c:orientation val="minMax"/>
          <c:max val="140.0"/>
          <c:min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No. of Days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6444240"/>
        <c:crosses val="autoZero"/>
        <c:crossBetween val="midCat"/>
        <c:majorUnit val="1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Gasa Phenology using MODIS </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v>No. Days</c:v>
          </c:tx>
          <c:spPr>
            <a:ln w="19050" cap="rnd">
              <a:noFill/>
              <a:round/>
            </a:ln>
            <a:effectLst/>
          </c:spPr>
          <c:marker>
            <c:symbol val="circle"/>
            <c:size val="5"/>
            <c:spPr>
              <a:solidFill>
                <a:schemeClr val="accent6"/>
              </a:solidFill>
              <a:ln w="44450">
                <a:solidFill>
                  <a:schemeClr val="accent6"/>
                </a:solidFill>
              </a:ln>
              <a:effectLst/>
            </c:spPr>
          </c:marker>
          <c:trendline>
            <c:spPr>
              <a:ln w="88900" cap="rnd">
                <a:solidFill>
                  <a:schemeClr val="accent6">
                    <a:alpha val="70000"/>
                  </a:schemeClr>
                </a:solidFill>
                <a:prstDash val="solid"/>
              </a:ln>
              <a:effectLst/>
            </c:spPr>
            <c:trendlineType val="linear"/>
            <c:dispRSqr val="0"/>
            <c:dispEq val="0"/>
          </c:trendline>
          <c:xVal>
            <c:numRef>
              <c:f>Sheet1!$A$2:$A$19</c:f>
              <c:numCache>
                <c:formatCode>General</c:formatCode>
                <c:ptCount val="18"/>
                <c:pt idx="0">
                  <c:v>2001.0</c:v>
                </c:pt>
                <c:pt idx="1">
                  <c:v>2002.0</c:v>
                </c:pt>
                <c:pt idx="2">
                  <c:v>2003.0</c:v>
                </c:pt>
                <c:pt idx="3">
                  <c:v>2004.0</c:v>
                </c:pt>
                <c:pt idx="4">
                  <c:v>2005.0</c:v>
                </c:pt>
                <c:pt idx="5">
                  <c:v>2006.0</c:v>
                </c:pt>
                <c:pt idx="6">
                  <c:v>2007.0</c:v>
                </c:pt>
                <c:pt idx="7">
                  <c:v>2008.0</c:v>
                </c:pt>
                <c:pt idx="8">
                  <c:v>2009.0</c:v>
                </c:pt>
                <c:pt idx="9">
                  <c:v>2010.0</c:v>
                </c:pt>
                <c:pt idx="10">
                  <c:v>2011.0</c:v>
                </c:pt>
                <c:pt idx="11">
                  <c:v>2012.0</c:v>
                </c:pt>
                <c:pt idx="12">
                  <c:v>2013.0</c:v>
                </c:pt>
                <c:pt idx="13">
                  <c:v>2014.0</c:v>
                </c:pt>
                <c:pt idx="14">
                  <c:v>2015.0</c:v>
                </c:pt>
                <c:pt idx="15">
                  <c:v>2016.0</c:v>
                </c:pt>
                <c:pt idx="16">
                  <c:v>2017.0</c:v>
                </c:pt>
                <c:pt idx="17">
                  <c:v>2018.0</c:v>
                </c:pt>
              </c:numCache>
            </c:numRef>
          </c:xVal>
          <c:yVal>
            <c:numRef>
              <c:f>Sheet1!$M$2:$M$19</c:f>
              <c:numCache>
                <c:formatCode>General</c:formatCode>
                <c:ptCount val="18"/>
                <c:pt idx="0">
                  <c:v>108.0</c:v>
                </c:pt>
                <c:pt idx="1">
                  <c:v>94.0</c:v>
                </c:pt>
                <c:pt idx="2">
                  <c:v>125.0</c:v>
                </c:pt>
                <c:pt idx="3">
                  <c:v>125.0</c:v>
                </c:pt>
                <c:pt idx="4">
                  <c:v>132.0</c:v>
                </c:pt>
                <c:pt idx="5">
                  <c:v>129.0</c:v>
                </c:pt>
                <c:pt idx="6">
                  <c:v>122.0</c:v>
                </c:pt>
                <c:pt idx="7">
                  <c:v>117.0</c:v>
                </c:pt>
                <c:pt idx="8">
                  <c:v>124.0</c:v>
                </c:pt>
                <c:pt idx="9">
                  <c:v>93.0</c:v>
                </c:pt>
                <c:pt idx="10">
                  <c:v>127.0</c:v>
                </c:pt>
                <c:pt idx="11">
                  <c:v>129.0</c:v>
                </c:pt>
                <c:pt idx="12">
                  <c:v>116.0</c:v>
                </c:pt>
                <c:pt idx="13">
                  <c:v>118.0</c:v>
                </c:pt>
                <c:pt idx="14">
                  <c:v>130.0</c:v>
                </c:pt>
                <c:pt idx="15">
                  <c:v>119.0</c:v>
                </c:pt>
                <c:pt idx="16">
                  <c:v>106.0</c:v>
                </c:pt>
                <c:pt idx="17">
                  <c:v>135.0</c:v>
                </c:pt>
              </c:numCache>
            </c:numRef>
          </c:yVal>
          <c:smooth val="0"/>
          <c:extLst xmlns:c16r2="http://schemas.microsoft.com/office/drawing/2015/06/chart">
            <c:ext xmlns:c16="http://schemas.microsoft.com/office/drawing/2014/chart" uri="{C3380CC4-5D6E-409C-BE32-E72D297353CC}">
              <c16:uniqueId val="{00000001-B082-4325-9202-545B3BCF34DF}"/>
            </c:ext>
          </c:extLst>
        </c:ser>
        <c:dLbls>
          <c:showLegendKey val="0"/>
          <c:showVal val="0"/>
          <c:showCatName val="0"/>
          <c:showSerName val="0"/>
          <c:showPercent val="0"/>
          <c:showBubbleSize val="0"/>
        </c:dLbls>
        <c:axId val="-1186487424"/>
        <c:axId val="-1186484880"/>
      </c:scatterChart>
      <c:valAx>
        <c:axId val="-1186487424"/>
        <c:scaling>
          <c:orientation val="minMax"/>
          <c:max val="2018.0"/>
          <c:min val="200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6484880"/>
        <c:crosses val="autoZero"/>
        <c:crossBetween val="midCat"/>
      </c:valAx>
      <c:valAx>
        <c:axId val="-1186484880"/>
        <c:scaling>
          <c:orientation val="minMax"/>
          <c:max val="140.0"/>
          <c:min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No. of Days</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186487424"/>
        <c:crosses val="autoZero"/>
        <c:crossBetween val="midCat"/>
        <c:majorUnit val="1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ww.devpedia.developexchange.com/dp/index.php?title=List_of_Satellite_Picture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Kinley:</a:t>
            </a:r>
          </a:p>
          <a:p>
            <a:r>
              <a:rPr lang="en-US" dirty="0"/>
              <a:t>Hello! We’re the Bhutan</a:t>
            </a:r>
            <a:r>
              <a:rPr lang="en-US" baseline="0" dirty="0"/>
              <a:t> Water Resources team. I’m Kinley Dorji (the project lead). </a:t>
            </a:r>
          </a:p>
          <a:p>
            <a:r>
              <a:rPr lang="en-US" baseline="0" dirty="0" err="1"/>
              <a:t>Tashi</a:t>
            </a:r>
            <a:r>
              <a:rPr lang="en-US" baseline="0" dirty="0"/>
              <a:t>:</a:t>
            </a:r>
          </a:p>
          <a:p>
            <a:r>
              <a:rPr lang="en-US" baseline="0" dirty="0"/>
              <a:t>My name is </a:t>
            </a:r>
            <a:r>
              <a:rPr lang="en-US" baseline="0" dirty="0" err="1"/>
              <a:t>Tashi</a:t>
            </a:r>
            <a:r>
              <a:rPr lang="en-US" baseline="0" dirty="0"/>
              <a:t> Kaneko.</a:t>
            </a:r>
          </a:p>
          <a:p>
            <a:r>
              <a:rPr lang="en-US" baseline="0" dirty="0"/>
              <a:t>Tenzin:</a:t>
            </a:r>
          </a:p>
          <a:p>
            <a:r>
              <a:rPr lang="en-US" baseline="0" dirty="0"/>
              <a:t>I’m Tenzin </a:t>
            </a:r>
            <a:r>
              <a:rPr lang="en-US" baseline="0" dirty="0" err="1"/>
              <a:t>Wangmo</a:t>
            </a:r>
            <a:r>
              <a:rPr lang="en-US" baseline="0" dirty="0"/>
              <a:t>.</a:t>
            </a:r>
          </a:p>
          <a:p>
            <a:r>
              <a:rPr lang="en-US" baseline="0" dirty="0" err="1"/>
              <a:t>Deki</a:t>
            </a:r>
            <a:r>
              <a:rPr lang="en-US" baseline="0" dirty="0"/>
              <a:t>:</a:t>
            </a:r>
          </a:p>
          <a:p>
            <a:r>
              <a:rPr lang="en-US" baseline="0" dirty="0"/>
              <a:t>And I’m </a:t>
            </a:r>
            <a:r>
              <a:rPr lang="en-US" baseline="0" dirty="0" err="1"/>
              <a:t>Deki</a:t>
            </a:r>
            <a:r>
              <a:rPr lang="en-US" baseline="0" dirty="0"/>
              <a:t> </a:t>
            </a:r>
            <a:r>
              <a:rPr lang="en-US" baseline="0" dirty="0" err="1"/>
              <a:t>Namgyal</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322412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Based on the data collected from Bhutan’s in situ data and the </a:t>
            </a:r>
            <a:r>
              <a:rPr lang="en-US" sz="1200" b="0" i="0" u="none" strike="noStrike" kern="1200" dirty="0" err="1" smtClean="0">
                <a:solidFill>
                  <a:schemeClr val="tx1"/>
                </a:solidFill>
                <a:effectLst/>
                <a:latin typeface="+mn-lt"/>
                <a:ea typeface="+mn-ea"/>
                <a:cs typeface="+mn-cs"/>
              </a:rPr>
              <a:t>CHIRPS.modelled</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data from 1996-2017 for the monsoon season </a:t>
            </a:r>
            <a:r>
              <a:rPr lang="en-US" sz="1200" b="0" i="0" u="none" strike="noStrike" kern="1200" dirty="0" smtClean="0">
                <a:solidFill>
                  <a:schemeClr val="tx1"/>
                </a:solidFill>
                <a:effectLst/>
                <a:latin typeface="+mn-lt"/>
                <a:ea typeface="+mn-ea"/>
                <a:cs typeface="+mn-cs"/>
              </a:rPr>
              <a:t>(from</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June </a:t>
            </a:r>
            <a:r>
              <a:rPr lang="en-US" sz="1200" b="0" i="0" u="none" strike="noStrike" kern="1200" dirty="0">
                <a:solidFill>
                  <a:schemeClr val="tx1"/>
                </a:solidFill>
                <a:effectLst/>
                <a:latin typeface="+mn-lt"/>
                <a:ea typeface="+mn-ea"/>
                <a:cs typeface="+mn-cs"/>
              </a:rPr>
              <a:t>to August). The Thimphu district </a:t>
            </a:r>
            <a:r>
              <a:rPr lang="en-US" sz="1200" b="0" i="0" u="none" strike="noStrike" kern="1200" dirty="0" smtClean="0">
                <a:solidFill>
                  <a:schemeClr val="tx1"/>
                </a:solidFill>
                <a:effectLst/>
                <a:latin typeface="+mn-lt"/>
                <a:ea typeface="+mn-ea"/>
                <a:cs typeface="+mn-cs"/>
              </a:rPr>
              <a:t>has the </a:t>
            </a:r>
            <a:r>
              <a:rPr lang="en-US" sz="1200" b="0" i="0" u="none" strike="noStrike" kern="1200" dirty="0">
                <a:solidFill>
                  <a:schemeClr val="tx1"/>
                </a:solidFill>
                <a:effectLst/>
                <a:latin typeface="+mn-lt"/>
                <a:ea typeface="+mn-ea"/>
                <a:cs typeface="+mn-cs"/>
              </a:rPr>
              <a:t>least precipitation from the three districts, ranging from 200 to 600 mm. On observing the in situ data, there is a slight decreasing trend in total rainfall over the years during the monsoon </a:t>
            </a:r>
            <a:r>
              <a:rPr lang="en-US" sz="1200" b="0" i="0" u="none" strike="noStrike" kern="1200" dirty="0" smtClean="0">
                <a:solidFill>
                  <a:schemeClr val="tx1"/>
                </a:solidFill>
                <a:effectLst/>
                <a:latin typeface="+mn-lt"/>
                <a:ea typeface="+mn-ea"/>
                <a:cs typeface="+mn-cs"/>
              </a:rPr>
              <a:t>period</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but </a:t>
            </a:r>
            <a:r>
              <a:rPr lang="en-US" sz="1200" b="0" i="0" u="none" strike="noStrike" kern="1200" dirty="0">
                <a:solidFill>
                  <a:schemeClr val="tx1"/>
                </a:solidFill>
                <a:effectLst/>
                <a:latin typeface="+mn-lt"/>
                <a:ea typeface="+mn-ea"/>
                <a:cs typeface="+mn-cs"/>
              </a:rPr>
              <a:t>the CHRIPS data for the region of interest shows that the total amount of precipitation within the region has remained consistent. </a:t>
            </a:r>
            <a:r>
              <a:rPr lang="en-US" sz="1200" b="0" i="0" u="none" strike="noStrike" kern="1200" dirty="0" smtClean="0">
                <a:solidFill>
                  <a:schemeClr val="tx1"/>
                </a:solidFill>
                <a:effectLst/>
                <a:latin typeface="+mn-lt"/>
                <a:ea typeface="+mn-ea"/>
                <a:cs typeface="+mn-cs"/>
              </a:rPr>
              <a:t>Overall, </a:t>
            </a:r>
            <a:r>
              <a:rPr lang="en-US" sz="1200" b="0" i="0" u="none" strike="noStrike" kern="1200" dirty="0">
                <a:solidFill>
                  <a:schemeClr val="tx1"/>
                </a:solidFill>
                <a:effectLst/>
                <a:latin typeface="+mn-lt"/>
                <a:ea typeface="+mn-ea"/>
                <a:cs typeface="+mn-cs"/>
              </a:rPr>
              <a:t>both the data are very close to each other. Another observation that can be made is that the mean total precipitation for the in situ is lower then the CHIRPS data. This is due to the fact that a wider region and elevation is investigated for the CHIRPS data as compared to the point location for the in situ data.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87362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Tashi</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Chhukha district is the district with the highest amounts of rainfall among the three districts. When investigating the two </a:t>
            </a:r>
            <a:r>
              <a:rPr lang="en-US" sz="1200" b="0" i="0" u="none" strike="noStrike" kern="1200" dirty="0" smtClean="0">
                <a:solidFill>
                  <a:schemeClr val="tx1"/>
                </a:solidFill>
                <a:effectLst/>
                <a:latin typeface="+mn-lt"/>
                <a:ea typeface="+mn-ea"/>
                <a:cs typeface="+mn-cs"/>
              </a:rPr>
              <a:t>data, </a:t>
            </a:r>
            <a:r>
              <a:rPr lang="en-US" sz="1200" b="0" i="0" u="none" strike="noStrike" kern="1200" dirty="0">
                <a:solidFill>
                  <a:schemeClr val="tx1"/>
                </a:solidFill>
                <a:effectLst/>
                <a:latin typeface="+mn-lt"/>
                <a:ea typeface="+mn-ea"/>
                <a:cs typeface="+mn-cs"/>
              </a:rPr>
              <a:t>it was found that the in situ data is lower as compared to the CHIRPS </a:t>
            </a:r>
            <a:r>
              <a:rPr lang="en-US" sz="1200" b="0" i="0" u="none" strike="noStrike" kern="1200" dirty="0" smtClean="0">
                <a:solidFill>
                  <a:schemeClr val="tx1"/>
                </a:solidFill>
                <a:effectLst/>
                <a:latin typeface="+mn-lt"/>
                <a:ea typeface="+mn-ea"/>
                <a:cs typeface="+mn-cs"/>
              </a:rPr>
              <a:t>data. This </a:t>
            </a:r>
            <a:r>
              <a:rPr lang="en-US" sz="1200" b="0" i="0" u="none" strike="noStrike" kern="1200" dirty="0">
                <a:solidFill>
                  <a:schemeClr val="tx1"/>
                </a:solidFill>
                <a:effectLst/>
                <a:latin typeface="+mn-lt"/>
                <a:ea typeface="+mn-ea"/>
                <a:cs typeface="+mn-cs"/>
              </a:rPr>
              <a:t>is also because of the fact that the CHIRPS data set looks into a wider region. Another explanation to this difference is due to the CHIRPS dataset covering the southern region of Bhutan. In this </a:t>
            </a:r>
            <a:r>
              <a:rPr lang="en-US" sz="1200" b="0" i="0" u="none" strike="noStrike" kern="1200" dirty="0" smtClean="0">
                <a:solidFill>
                  <a:schemeClr val="tx1"/>
                </a:solidFill>
                <a:effectLst/>
                <a:latin typeface="+mn-lt"/>
                <a:ea typeface="+mn-ea"/>
                <a:cs typeface="+mn-cs"/>
              </a:rPr>
              <a:t>region, </a:t>
            </a:r>
            <a:r>
              <a:rPr lang="en-US" sz="1200" b="0" i="0" u="none" strike="noStrike" kern="1200" dirty="0">
                <a:solidFill>
                  <a:schemeClr val="tx1"/>
                </a:solidFill>
                <a:effectLst/>
                <a:latin typeface="+mn-lt"/>
                <a:ea typeface="+mn-ea"/>
                <a:cs typeface="+mn-cs"/>
              </a:rPr>
              <a:t>the moisture carrying monsoon winds from India meets the mountains of Bhutan. When these monsoon winds hits the mountains the elevation of the mountains causes the winds to cool down and precipitate. Leading to large amount of rainfall in the southern regions of Bhutan</a:t>
            </a:r>
            <a:r>
              <a:rPr lang="en-US" sz="1200" b="0" i="0" u="none" strike="noStrike" kern="1200" dirty="0" smtClean="0">
                <a:solidFill>
                  <a:schemeClr val="tx1"/>
                </a:solidFill>
                <a:effectLst/>
                <a:latin typeface="+mn-lt"/>
                <a:ea typeface="+mn-ea"/>
                <a:cs typeface="+mn-cs"/>
              </a:rPr>
              <a:t>. As</a:t>
            </a:r>
            <a:r>
              <a:rPr lang="en-US" sz="1200" b="0" i="0" u="none" strike="noStrike" kern="1200" baseline="0" dirty="0" smtClean="0">
                <a:solidFill>
                  <a:schemeClr val="tx1"/>
                </a:solidFill>
                <a:effectLst/>
                <a:latin typeface="+mn-lt"/>
                <a:ea typeface="+mn-ea"/>
                <a:cs typeface="+mn-cs"/>
              </a:rPr>
              <a:t> for t</a:t>
            </a:r>
            <a:r>
              <a:rPr lang="en-US" sz="1200" b="0" i="0" u="none" strike="noStrike" kern="1200" dirty="0" smtClean="0">
                <a:solidFill>
                  <a:schemeClr val="tx1"/>
                </a:solidFill>
                <a:effectLst/>
                <a:latin typeface="+mn-lt"/>
                <a:ea typeface="+mn-ea"/>
                <a:cs typeface="+mn-cs"/>
              </a:rPr>
              <a:t>he </a:t>
            </a:r>
            <a:r>
              <a:rPr lang="en-US" sz="1200" b="0" i="0" u="none" strike="noStrike" kern="1200" dirty="0">
                <a:solidFill>
                  <a:schemeClr val="tx1"/>
                </a:solidFill>
                <a:effectLst/>
                <a:latin typeface="+mn-lt"/>
                <a:ea typeface="+mn-ea"/>
                <a:cs typeface="+mn-cs"/>
              </a:rPr>
              <a:t>ground </a:t>
            </a:r>
            <a:r>
              <a:rPr lang="en-US" sz="1200" b="0" i="0" u="none" strike="noStrike" kern="1200" dirty="0" smtClean="0">
                <a:solidFill>
                  <a:schemeClr val="tx1"/>
                </a:solidFill>
                <a:effectLst/>
                <a:latin typeface="+mn-lt"/>
                <a:ea typeface="+mn-ea"/>
                <a:cs typeface="+mn-cs"/>
              </a:rPr>
              <a:t>station, it </a:t>
            </a:r>
            <a:r>
              <a:rPr lang="en-US" sz="1200" b="0" i="0" u="none" strike="noStrike" kern="1200" dirty="0">
                <a:solidFill>
                  <a:schemeClr val="tx1"/>
                </a:solidFill>
                <a:effectLst/>
                <a:latin typeface="+mn-lt"/>
                <a:ea typeface="+mn-ea"/>
                <a:cs typeface="+mn-cs"/>
              </a:rPr>
              <a:t>is located more inland in the mountains experiencing less rainfall compared to the southern region of Chhukha. An interesting find is that both CHIRPS and in situ data indicate that there is a gradual increasing trend in the amount of rainfall each year in the Chhukha district. </a:t>
            </a: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420930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Tashi</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kern="1200" dirty="0" smtClean="0">
                <a:solidFill>
                  <a:schemeClr val="tx1"/>
                </a:solidFill>
                <a:effectLst/>
                <a:latin typeface="+mn-lt"/>
                <a:ea typeface="+mn-ea"/>
                <a:cs typeface="+mn-cs"/>
              </a:rPr>
              <a:t>Firstly, </a:t>
            </a:r>
            <a:r>
              <a:rPr lang="en-US" sz="1200" b="0" i="0" kern="1200" dirty="0">
                <a:solidFill>
                  <a:schemeClr val="tx1"/>
                </a:solidFill>
                <a:effectLst/>
                <a:latin typeface="+mn-lt"/>
                <a:ea typeface="+mn-ea"/>
                <a:cs typeface="+mn-cs"/>
              </a:rPr>
              <a:t>we would like to explain that the Gasa district was the district with the more topographic changes with the highest elevation as compared to Thimphu and </a:t>
            </a:r>
            <a:r>
              <a:rPr lang="en-US" sz="1200" b="0" i="0" kern="1200" dirty="0" err="1">
                <a:solidFill>
                  <a:schemeClr val="tx1"/>
                </a:solidFill>
                <a:effectLst/>
                <a:latin typeface="+mn-lt"/>
                <a:ea typeface="+mn-ea"/>
                <a:cs typeface="+mn-cs"/>
              </a:rPr>
              <a:t>Chukkha</a:t>
            </a:r>
            <a:r>
              <a:rPr lang="en-US" sz="1200" b="0" i="0" kern="1200" dirty="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As</a:t>
            </a:r>
            <a:r>
              <a:rPr lang="en-US" sz="1200" b="0" i="0" kern="1200" baseline="0" dirty="0" smtClean="0">
                <a:solidFill>
                  <a:schemeClr val="tx1"/>
                </a:solidFill>
                <a:effectLst/>
                <a:latin typeface="+mn-lt"/>
                <a:ea typeface="+mn-ea"/>
                <a:cs typeface="+mn-cs"/>
              </a:rPr>
              <a:t> seen on the map,</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region of interest for the CHIRPS data is very small as the ground station for the in situ data was located at a very low </a:t>
            </a:r>
            <a:r>
              <a:rPr lang="en-US" sz="1200" b="0" i="0" kern="1200" dirty="0" smtClean="0">
                <a:solidFill>
                  <a:schemeClr val="tx1"/>
                </a:solidFill>
                <a:effectLst/>
                <a:latin typeface="+mn-lt"/>
                <a:ea typeface="+mn-ea"/>
                <a:cs typeface="+mn-cs"/>
              </a:rPr>
              <a:t>elevation </a:t>
            </a:r>
            <a:r>
              <a:rPr lang="en-US" sz="1200" b="0" i="0" kern="1200" baseline="0" dirty="0" smtClean="0">
                <a:solidFill>
                  <a:schemeClr val="tx1"/>
                </a:solidFill>
                <a:effectLst/>
                <a:latin typeface="+mn-lt"/>
                <a:ea typeface="+mn-ea"/>
                <a:cs typeface="+mn-cs"/>
              </a:rPr>
              <a:t>in comparison</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to the rest of Gasa. Another note is that the in situ data on precipitation was only collected from 2003 and no earlier records could be found from the </a:t>
            </a:r>
            <a:r>
              <a:rPr lang="en-US" sz="1200" b="0" i="0" kern="1200" dirty="0" smtClean="0">
                <a:solidFill>
                  <a:schemeClr val="tx1"/>
                </a:solidFill>
                <a:effectLst/>
                <a:latin typeface="+mn-lt"/>
                <a:ea typeface="+mn-ea"/>
                <a:cs typeface="+mn-cs"/>
              </a:rPr>
              <a:t>Bhutan’s National Center</a:t>
            </a:r>
            <a:r>
              <a:rPr lang="en-US" sz="1200" b="0" i="0" kern="1200" baseline="0" dirty="0" smtClean="0">
                <a:solidFill>
                  <a:schemeClr val="tx1"/>
                </a:solidFill>
                <a:effectLst/>
                <a:latin typeface="+mn-lt"/>
                <a:ea typeface="+mn-ea"/>
                <a:cs typeface="+mn-cs"/>
              </a:rPr>
              <a:t> for </a:t>
            </a:r>
            <a:r>
              <a:rPr lang="en-US" sz="1200" b="0" i="0" kern="1200" dirty="0" smtClean="0">
                <a:solidFill>
                  <a:schemeClr val="tx1"/>
                </a:solidFill>
                <a:effectLst/>
                <a:latin typeface="+mn-lt"/>
                <a:ea typeface="+mn-ea"/>
                <a:cs typeface="+mn-cs"/>
              </a:rPr>
              <a:t>Hydrology </a:t>
            </a:r>
            <a:r>
              <a:rPr lang="en-US" sz="1200" b="0" i="0" kern="1200" dirty="0">
                <a:solidFill>
                  <a:schemeClr val="tx1"/>
                </a:solidFill>
                <a:effectLst/>
                <a:latin typeface="+mn-lt"/>
                <a:ea typeface="+mn-ea"/>
                <a:cs typeface="+mn-cs"/>
              </a:rPr>
              <a:t>and </a:t>
            </a:r>
            <a:r>
              <a:rPr lang="en-US" sz="1200" b="0" i="0" kern="1200" dirty="0" smtClean="0">
                <a:solidFill>
                  <a:schemeClr val="tx1"/>
                </a:solidFill>
                <a:effectLst/>
                <a:latin typeface="+mn-lt"/>
                <a:ea typeface="+mn-ea"/>
                <a:cs typeface="+mn-cs"/>
              </a:rPr>
              <a:t>Meteorology</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This region shows a huge difference between the CHIRPS data and the in situ data even </a:t>
            </a:r>
            <a:r>
              <a:rPr lang="en-US" sz="1200" b="0" i="0" kern="1200" dirty="0" smtClean="0">
                <a:solidFill>
                  <a:schemeClr val="tx1"/>
                </a:solidFill>
                <a:effectLst/>
                <a:latin typeface="+mn-lt"/>
                <a:ea typeface="+mn-ea"/>
                <a:cs typeface="+mn-cs"/>
              </a:rPr>
              <a:t>though </a:t>
            </a:r>
            <a:r>
              <a:rPr lang="en-US" sz="1200" b="0" i="0" kern="1200" dirty="0">
                <a:solidFill>
                  <a:schemeClr val="tx1"/>
                </a:solidFill>
                <a:effectLst/>
                <a:latin typeface="+mn-lt"/>
                <a:ea typeface="+mn-ea"/>
                <a:cs typeface="+mn-cs"/>
              </a:rPr>
              <a:t>the elevation threshold had been adjusted as close as it can be with the ground station.  As you can </a:t>
            </a:r>
            <a:r>
              <a:rPr lang="en-US" sz="1200" b="0" i="0" kern="1200" dirty="0" smtClean="0">
                <a:solidFill>
                  <a:schemeClr val="tx1"/>
                </a:solidFill>
                <a:effectLst/>
                <a:latin typeface="+mn-lt"/>
                <a:ea typeface="+mn-ea"/>
                <a:cs typeface="+mn-cs"/>
              </a:rPr>
              <a:t>see, </a:t>
            </a:r>
            <a:r>
              <a:rPr lang="en-US" sz="1200" b="0" i="0" kern="1200" dirty="0">
                <a:solidFill>
                  <a:schemeClr val="tx1"/>
                </a:solidFill>
                <a:effectLst/>
                <a:latin typeface="+mn-lt"/>
                <a:ea typeface="+mn-ea"/>
                <a:cs typeface="+mn-cs"/>
              </a:rPr>
              <a:t>the in situ data shows high amounts of precipitation in the region but the CHRIPS data completely contradicts it. </a:t>
            </a:r>
          </a:p>
          <a:p>
            <a:pPr rtl="0" fontAlgn="base"/>
            <a:r>
              <a:rPr lang="en-US" sz="1200" b="0" i="0" kern="1200" dirty="0">
                <a:solidFill>
                  <a:schemeClr val="tx1"/>
                </a:solidFill>
                <a:effectLst/>
                <a:latin typeface="+mn-lt"/>
                <a:ea typeface="+mn-ea"/>
                <a:cs typeface="+mn-cs"/>
              </a:rPr>
              <a:t>This district is an anomaly with its precipitation data and it maybe due to the topography or due to human error in data collection. This district shows the limitations and difficulties in data collection in highly topographic regions.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136723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Tashi</a:t>
            </a:r>
            <a:r>
              <a:rPr lang="en-GB" dirty="0"/>
              <a:t>:</a:t>
            </a:r>
          </a:p>
          <a:p>
            <a:r>
              <a:rPr lang="en-GB" dirty="0"/>
              <a:t>Now we will look into the temperature dataset. </a:t>
            </a:r>
          </a:p>
          <a:p>
            <a:r>
              <a:rPr lang="en-GB" dirty="0" smtClean="0"/>
              <a:t>When </a:t>
            </a:r>
            <a:r>
              <a:rPr lang="en-GB" dirty="0"/>
              <a:t>investigating temperature data within </a:t>
            </a:r>
            <a:r>
              <a:rPr lang="en-GB" dirty="0" err="1" smtClean="0"/>
              <a:t>Thimphu</a:t>
            </a:r>
            <a:r>
              <a:rPr lang="en-GB" dirty="0" smtClean="0"/>
              <a:t>, </a:t>
            </a:r>
            <a:r>
              <a:rPr lang="en-GB" dirty="0"/>
              <a:t>it can be seen that the in situ data is slightly higher as compared to the FLDAS data. This is also due to the FLDAS like the CHIRPS data looks at a wider region with various elevation. It should be noted that temperature is susceptible to the change in altitude and Bhutan is </a:t>
            </a:r>
            <a:r>
              <a:rPr lang="en-GB" dirty="0" smtClean="0"/>
              <a:t>a</a:t>
            </a:r>
            <a:r>
              <a:rPr lang="en-GB" baseline="0" dirty="0" smtClean="0"/>
              <a:t> highly</a:t>
            </a:r>
            <a:r>
              <a:rPr lang="en-GB" dirty="0" smtClean="0"/>
              <a:t> </a:t>
            </a:r>
            <a:r>
              <a:rPr lang="en-GB" dirty="0"/>
              <a:t>mountainous country.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66657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Tashi</a:t>
            </a:r>
            <a:r>
              <a:rPr lang="en-US" dirty="0"/>
              <a:t>:</a:t>
            </a:r>
          </a:p>
          <a:p>
            <a:r>
              <a:rPr lang="en-US" dirty="0"/>
              <a:t>In the case of </a:t>
            </a:r>
            <a:r>
              <a:rPr lang="en-US" dirty="0" smtClean="0"/>
              <a:t>Chhukha, </a:t>
            </a:r>
            <a:r>
              <a:rPr lang="en-US" dirty="0"/>
              <a:t>the temperature data for both the FLDAS and the CHIRPS data </a:t>
            </a:r>
            <a:r>
              <a:rPr lang="en-US" dirty="0" smtClean="0"/>
              <a:t>stay </a:t>
            </a:r>
            <a:r>
              <a:rPr lang="en-US" dirty="0"/>
              <a:t>within the same range to a certain degree. An interesting observation is that according to the in situ </a:t>
            </a:r>
            <a:r>
              <a:rPr lang="en-US" dirty="0" smtClean="0"/>
              <a:t>dataset, </a:t>
            </a:r>
            <a:r>
              <a:rPr lang="en-US" dirty="0"/>
              <a:t>there has been an increasing trend in temperature over the year for the district.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242912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Tashi</a:t>
            </a:r>
            <a:r>
              <a:rPr lang="en-US" dirty="0" smtClean="0"/>
              <a:t>:</a:t>
            </a:r>
            <a:endParaRPr lang="en-US" dirty="0"/>
          </a:p>
          <a:p>
            <a:r>
              <a:rPr lang="en-US" dirty="0"/>
              <a:t>The Gasa temperature for both datasets </a:t>
            </a:r>
            <a:r>
              <a:rPr lang="en-US" dirty="0" smtClean="0"/>
              <a:t>also </a:t>
            </a:r>
            <a:r>
              <a:rPr lang="en-US" dirty="0"/>
              <a:t>stay with the same range but one interesting find is that the in situ data indicates that there is a decreasing trend in temperature over the years but the FLDAS data shows a very slight increase in temperature trend over the past 14 years.</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659268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into the </a:t>
            </a:r>
            <a:r>
              <a:rPr lang="en-US" dirty="0" smtClean="0"/>
              <a:t>phenology </a:t>
            </a:r>
            <a:r>
              <a:rPr lang="en-US" dirty="0"/>
              <a:t>data for Thimphu </a:t>
            </a:r>
            <a:r>
              <a:rPr lang="en-US" dirty="0" smtClean="0"/>
              <a:t>obtained </a:t>
            </a:r>
            <a:r>
              <a:rPr lang="en-US" dirty="0"/>
              <a:t>from </a:t>
            </a:r>
            <a:r>
              <a:rPr lang="en-US" dirty="0" smtClean="0"/>
              <a:t>MODIS, </a:t>
            </a:r>
            <a:r>
              <a:rPr lang="en-US" sz="1200" kern="1200" dirty="0" smtClean="0">
                <a:solidFill>
                  <a:schemeClr val="tx1"/>
                </a:solidFill>
                <a:latin typeface="+mn-lt"/>
                <a:ea typeface="+mn-ea"/>
                <a:cs typeface="+mn-cs"/>
              </a:rPr>
              <a:t>Thimphu seems relatively stable. From th</a:t>
            </a:r>
            <a:r>
              <a:rPr lang="en-US" sz="1200" kern="1200" baseline="0" dirty="0" smtClean="0">
                <a:solidFill>
                  <a:schemeClr val="tx1"/>
                </a:solidFill>
                <a:latin typeface="+mn-lt"/>
                <a:ea typeface="+mn-ea"/>
                <a:cs typeface="+mn-cs"/>
              </a:rPr>
              <a:t>e graph, w</a:t>
            </a:r>
            <a:r>
              <a:rPr lang="en-US" dirty="0" smtClean="0"/>
              <a:t>e </a:t>
            </a:r>
            <a:r>
              <a:rPr lang="en-US" dirty="0"/>
              <a:t>can observe that there is a slight </a:t>
            </a:r>
            <a:r>
              <a:rPr lang="en-US" dirty="0" smtClean="0"/>
              <a:t>increase </a:t>
            </a:r>
            <a:r>
              <a:rPr lang="en-US" dirty="0"/>
              <a:t>in the trend line indicating that spring is starting late as compared to previous years in Thimphu. But then again looking at individual point on the </a:t>
            </a:r>
            <a:r>
              <a:rPr lang="en-US" dirty="0" smtClean="0"/>
              <a:t>graph, </a:t>
            </a:r>
            <a:r>
              <a:rPr lang="en-US" dirty="0"/>
              <a:t>it can be also seen that there is an alternating pattern where spring starts early one year and in the next year it starts a little late.</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33451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Thimphu, Chhukha district shows a slightly steeper increasing trend indicating that spring is also starting to start late in this district. </a:t>
            </a:r>
            <a:r>
              <a:rPr lang="en-US" dirty="0" smtClean="0"/>
              <a:t>However,</a:t>
            </a:r>
            <a:r>
              <a:rPr lang="en-US" baseline="0" dirty="0" smtClean="0"/>
              <a:t> </a:t>
            </a:r>
            <a:r>
              <a:rPr lang="en-US" dirty="0" smtClean="0"/>
              <a:t>there was</a:t>
            </a:r>
            <a:r>
              <a:rPr lang="en-US" baseline="0" dirty="0" smtClean="0"/>
              <a:t> </a:t>
            </a:r>
            <a:r>
              <a:rPr lang="en-US" dirty="0" smtClean="0"/>
              <a:t>an </a:t>
            </a:r>
            <a:r>
              <a:rPr lang="en-US" dirty="0"/>
              <a:t>anomaly </a:t>
            </a:r>
            <a:r>
              <a:rPr lang="en-US" dirty="0" smtClean="0"/>
              <a:t>in</a:t>
            </a:r>
            <a:r>
              <a:rPr lang="en-US" baseline="0" dirty="0" smtClean="0"/>
              <a:t> the Spring of </a:t>
            </a:r>
            <a:r>
              <a:rPr lang="en-US" dirty="0" smtClean="0"/>
              <a:t>2004 </a:t>
            </a:r>
            <a:r>
              <a:rPr lang="en-US" dirty="0"/>
              <a:t>for Chhukha where it started very early.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694380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Gasa too there is a slight increasing tend meaning that spring is starting to start late with each year. There are a few individual </a:t>
            </a:r>
            <a:r>
              <a:rPr lang="en-US" dirty="0" smtClean="0"/>
              <a:t>points </a:t>
            </a:r>
            <a:r>
              <a:rPr lang="en-US" dirty="0"/>
              <a:t>that </a:t>
            </a:r>
            <a:r>
              <a:rPr lang="en-US" dirty="0" smtClean="0"/>
              <a:t>contain </a:t>
            </a:r>
            <a:r>
              <a:rPr lang="en-US" dirty="0"/>
              <a:t>anomalies where spring starts very early like in the years 2002, 2010 and 2017. </a:t>
            </a:r>
            <a:endParaRPr lang="en-US" dirty="0" smtClean="0"/>
          </a:p>
          <a:p>
            <a:endParaRPr lang="en-US" dirty="0"/>
          </a:p>
          <a:p>
            <a:r>
              <a:rPr lang="en-US" dirty="0"/>
              <a:t>But an overall conclusion can be made that spring has been starting late over the past year for all three districts. </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659951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Moving on, here</a:t>
            </a:r>
            <a:r>
              <a:rPr lang="en-US" baseline="0" dirty="0" smtClean="0"/>
              <a:t> </a:t>
            </a:r>
            <a:r>
              <a:rPr lang="en-US" dirty="0" smtClean="0"/>
              <a:t>we have an example</a:t>
            </a:r>
            <a:r>
              <a:rPr lang="en-US" baseline="0" dirty="0" smtClean="0"/>
              <a:t> of a </a:t>
            </a:r>
            <a:r>
              <a:rPr lang="en-US" dirty="0" smtClean="0"/>
              <a:t>visual representation of Bhutan's total</a:t>
            </a:r>
            <a:r>
              <a:rPr lang="en-US" baseline="0" dirty="0" smtClean="0"/>
              <a:t> </a:t>
            </a:r>
            <a:r>
              <a:rPr lang="en-US" dirty="0" smtClean="0"/>
              <a:t>precipitation for 2019 from June-August for the monsoon period. As</a:t>
            </a:r>
            <a:r>
              <a:rPr lang="en-US" baseline="0" dirty="0" smtClean="0"/>
              <a:t> observed on the map, </a:t>
            </a:r>
            <a:r>
              <a:rPr lang="en-US" sz="1200" b="0" i="0" u="none" strike="noStrike" kern="1200" baseline="0" dirty="0" smtClean="0">
                <a:solidFill>
                  <a:schemeClr val="tx1"/>
                </a:solidFill>
                <a:effectLst/>
                <a:latin typeface="+mn-lt"/>
                <a:ea typeface="+mn-ea"/>
                <a:cs typeface="+mn-cs"/>
              </a:rPr>
              <a:t>th</a:t>
            </a:r>
            <a:r>
              <a:rPr lang="en-US" sz="1200" b="0" i="0" u="none" strike="noStrike" kern="1200" dirty="0" smtClean="0">
                <a:solidFill>
                  <a:schemeClr val="tx1"/>
                </a:solidFill>
                <a:effectLst/>
                <a:latin typeface="+mn-lt"/>
                <a:ea typeface="+mn-ea"/>
                <a:cs typeface="+mn-cs"/>
              </a:rPr>
              <a:t>e darker shade of blue represents higher concentration of rainfall, while the lighter shades of blue represent the lower concentration of rainfall. </a:t>
            </a:r>
            <a:endParaRPr lang="en-US" dirty="0" smtClean="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66065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Tenzin:</a:t>
            </a:r>
          </a:p>
          <a:p>
            <a:r>
              <a:rPr lang="en-US" dirty="0"/>
              <a:t>The study area of the project is the country of Bhutan which is landlocked in between the countries of China, India and Nepal in Southeast Asia. Our main focus is on the three districts located in the western part of country namely, Gasa, Thimphu and Chhukha. We decided to focus on the three districts as it divides the country into three parts: Gasa the Northern part, Thimphu the central and Chhukha the Southern foothills.  Bhutan experiences all four seasons, however, we decided to focus on the monsoon season that is June, July and August as rainfall is heavy and common in these particular months which will help us with finding the relation between precipitation and temperature, that is, if they are directly proportional. The period of the study is from 1981-2019 which is about 4 decades. </a:t>
            </a:r>
            <a:endParaRPr lang="en-US" u="sng"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491963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Kinley:</a:t>
            </a:r>
          </a:p>
          <a:p>
            <a:r>
              <a:rPr lang="en-US" dirty="0" smtClean="0"/>
              <a:t>As</a:t>
            </a:r>
            <a:r>
              <a:rPr lang="en-US" baseline="0" dirty="0" smtClean="0"/>
              <a:t> for temperature, here we have </a:t>
            </a:r>
            <a:r>
              <a:rPr lang="en-US" dirty="0" smtClean="0"/>
              <a:t> a visual representation of Bhutan's monthly average temperature for</a:t>
            </a:r>
            <a:r>
              <a:rPr lang="en-US" baseline="0" dirty="0" smtClean="0"/>
              <a:t> the month of June from 2017-2019. </a:t>
            </a:r>
          </a:p>
          <a:p>
            <a:r>
              <a:rPr lang="en-US" sz="1200" b="0" i="0" u="none" strike="noStrike" kern="1200" dirty="0" smtClean="0">
                <a:solidFill>
                  <a:schemeClr val="tx1"/>
                </a:solidFill>
                <a:effectLst/>
                <a:latin typeface="+mn-lt"/>
                <a:ea typeface="+mn-ea"/>
                <a:cs typeface="+mn-cs"/>
              </a:rPr>
              <a:t>Based on</a:t>
            </a:r>
            <a:r>
              <a:rPr lang="en-US" sz="1200" b="0" i="0" u="none" strike="noStrike" kern="1200" baseline="0" dirty="0" smtClean="0">
                <a:solidFill>
                  <a:schemeClr val="tx1"/>
                </a:solidFill>
                <a:effectLst/>
                <a:latin typeface="+mn-lt"/>
                <a:ea typeface="+mn-ea"/>
                <a:cs typeface="+mn-cs"/>
              </a:rPr>
              <a:t> the map, th</a:t>
            </a:r>
            <a:r>
              <a:rPr lang="en-US" sz="1200" b="0" i="0" u="none" strike="noStrike" kern="1200" dirty="0" smtClean="0">
                <a:solidFill>
                  <a:schemeClr val="tx1"/>
                </a:solidFill>
                <a:effectLst/>
                <a:latin typeface="+mn-lt"/>
                <a:ea typeface="+mn-ea"/>
                <a:cs typeface="+mn-cs"/>
              </a:rPr>
              <a:t>e darker shades of red represent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hotter</a:t>
            </a:r>
            <a:r>
              <a:rPr lang="en-US" sz="1200" b="0" i="0" u="none" strike="noStrike" kern="1200" baseline="0" dirty="0" smtClean="0">
                <a:solidFill>
                  <a:schemeClr val="tx1"/>
                </a:solidFill>
                <a:effectLst/>
                <a:latin typeface="+mn-lt"/>
                <a:ea typeface="+mn-ea"/>
                <a:cs typeface="+mn-cs"/>
              </a:rPr>
              <a:t> regions within the country, while the darker shades of blue indicate areas with temperate weather for June.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18251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Kinley:</a:t>
            </a:r>
          </a:p>
          <a:p>
            <a:r>
              <a:rPr lang="en-US" dirty="0" smtClean="0"/>
              <a:t>In a nutshell, Bhutan has been affected by seasonal and climatic variability.</a:t>
            </a:r>
            <a:r>
              <a:rPr lang="en-US" baseline="0" dirty="0" smtClean="0"/>
              <a:t> This is not only a</a:t>
            </a:r>
            <a:r>
              <a:rPr lang="en-US" dirty="0" smtClean="0"/>
              <a:t> major concern for the local farmers,</a:t>
            </a:r>
            <a:r>
              <a:rPr lang="en-US" baseline="0" dirty="0" smtClean="0"/>
              <a:t> but also the people of Bhutan</a:t>
            </a:r>
            <a:r>
              <a:rPr lang="en-US" dirty="0" smtClean="0"/>
              <a:t> (</a:t>
            </a:r>
            <a:r>
              <a:rPr lang="en-US" dirty="0" err="1" smtClean="0"/>
              <a:t>Wangchuk</a:t>
            </a:r>
            <a:r>
              <a:rPr lang="en-US" dirty="0" smtClean="0"/>
              <a:t> et al., 2013). Satellite platforms and sensors like CHIRPS, FLDAS, and MODIS  were used to assess trends in precipitation, temperature and phenology. </a:t>
            </a:r>
            <a:r>
              <a:rPr lang="en-US" baseline="0" dirty="0" smtClean="0"/>
              <a:t>Three focus districts on the western region were chosen based on their location as our prototype, with Gasa in the north; Thimphu- central, </a:t>
            </a:r>
            <a:r>
              <a:rPr lang="en-US" baseline="0" dirty="0" err="1" smtClean="0"/>
              <a:t>Chhukha</a:t>
            </a:r>
            <a:r>
              <a:rPr lang="en-US" baseline="0" dirty="0" smtClean="0"/>
              <a:t>- south. Our partners can use this prototype to do the same for other districts of Bhutan.</a:t>
            </a:r>
            <a:r>
              <a:rPr lang="en-US" dirty="0" smtClean="0"/>
              <a:t>  </a:t>
            </a:r>
            <a:endParaRPr lang="en-US" baseline="0" dirty="0" smtClean="0">
              <a:cs typeface="Calibri"/>
            </a:endParaRPr>
          </a:p>
          <a:p>
            <a:endParaRPr lang="en-US" dirty="0" smtClean="0"/>
          </a:p>
          <a:p>
            <a:pPr>
              <a:defRPr/>
            </a:pPr>
            <a:r>
              <a:rPr lang="en-US" dirty="0" smtClean="0"/>
              <a:t>The in situ data can be used to validate and evaluate satellite data. The trend analysis was pretty consistent for both modelled and in situ data. The modelled data did not account for heights which explains the variation in trends. Satellite precipitation data are challenged in the Himalayas and it's hard to measure rainfall above mountains and dense forests. </a:t>
            </a:r>
            <a:endParaRPr lang="en-US" dirty="0" smtClean="0">
              <a:cs typeface="Calibri"/>
            </a:endParaRPr>
          </a:p>
          <a:p>
            <a:pPr>
              <a:defRPr/>
            </a:pPr>
            <a:endParaRPr lang="en-US" dirty="0" smtClean="0"/>
          </a:p>
          <a:p>
            <a:pPr>
              <a:defRPr/>
            </a:pPr>
            <a:r>
              <a:rPr lang="en-US" dirty="0" smtClean="0"/>
              <a:t>Based on the results acquired from analyzing the datasets, there were variations in trends for both temperature and precipitation for each district. Carefully designed studies have found similar studies that its hard to match up satellite and in situ data. Regardless, this suggests that our partners (Bhutan Foundation or HEROES) can use the satellite data to make up for any missing in situ data</a:t>
            </a:r>
            <a:endParaRPr lang="en-US" dirty="0" smtClean="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24407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Kinley:</a:t>
            </a:r>
          </a:p>
          <a:p>
            <a:r>
              <a:rPr lang="en-GB" dirty="0"/>
              <a:t>No satellite is perfect, and both CHIRPS and FLDAS have issues assessing data from highly mountainous ranges. Variations in elevations and slopes influence how the satellite and ground data are being measured.   There were differences between the in situ data being point data and modelled data being a mean over the whole district.  </a:t>
            </a:r>
            <a:endParaRPr lang="en-US" dirty="0"/>
          </a:p>
          <a:p>
            <a:r>
              <a:rPr lang="en-GB" dirty="0">
                <a:cs typeface="+mn-lt"/>
              </a:rPr>
              <a:t/>
            </a:r>
            <a:br>
              <a:rPr lang="en-GB" dirty="0">
                <a:cs typeface="+mn-lt"/>
              </a:rPr>
            </a:br>
            <a:r>
              <a:rPr lang="en-GB" dirty="0"/>
              <a:t>Another limitation our project had encountered were the small variations we had found while doing the comparative analysis for the modelled and in situ data. It's highly possible that there were potential human error while collecting in situ data, such as biasness or random error. There was also  limited availability of in situ data, making it difficult to match with the modelled satellite data to perform a comparative analysis</a:t>
            </a:r>
            <a:endParaRPr lang="en-US" dirty="0">
              <a:cs typeface="Calibri"/>
            </a:endParaRPr>
          </a:p>
          <a:p>
            <a:endParaRPr lang="en-GB" dirty="0"/>
          </a:p>
          <a:p>
            <a:endParaRPr lang="en-US" dirty="0">
              <a:cs typeface="Calibri"/>
            </a:endParaRPr>
          </a:p>
          <a:p>
            <a:r>
              <a:rPr lang="en-US" dirty="0"/>
              <a:t>- -  - -  - -</a:t>
            </a:r>
            <a:endParaRPr lang="en-US" dirty="0">
              <a:cs typeface="Calibri"/>
            </a:endParaRPr>
          </a:p>
          <a:p>
            <a:endParaRPr lang="en-US" dirty="0"/>
          </a:p>
          <a:p>
            <a:r>
              <a:rPr lang="en-US" dirty="0"/>
              <a:t>Image Credit: Bhutan WR Team</a:t>
            </a:r>
            <a:endParaRPr lang="en-US" dirty="0">
              <a:cs typeface="Calibri" panose="020F0502020204030204"/>
            </a:endParaRPr>
          </a:p>
          <a:p>
            <a:r>
              <a:rPr lang="en-US" dirty="0"/>
              <a:t>Image Source:  Bhutan WR Team</a:t>
            </a:r>
            <a:endParaRPr lang="en-US" dirty="0">
              <a:cs typeface="Calibri"/>
            </a:endParaRPr>
          </a:p>
          <a:p>
            <a:r>
              <a:rPr lang="en-US" dirty="0"/>
              <a:t>Image license: Permission to use</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1366696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Kinley: </a:t>
            </a:r>
            <a:endParaRPr lang="en-GB" dirty="0" smtClean="0">
              <a:cs typeface="Calibri"/>
            </a:endParaRPr>
          </a:p>
          <a:p>
            <a:r>
              <a:rPr lang="en-GB" dirty="0" smtClean="0"/>
              <a:t>Since Bhutan is more of an agriculture-based nation, it would be beneficial to understand how an increase or decrease in rainfall trends could affect crop plantations and farming in general.  It's also crucial to place more emphasis on how these climate trends had impacted Bhutan's agricultural lifestyle and affected local farmers in the country. More research can be also be done to further examine the role precipitation and temperature play and how these factors influence </a:t>
            </a:r>
            <a:r>
              <a:rPr lang="en-GB" dirty="0" err="1" smtClean="0"/>
              <a:t>phenological</a:t>
            </a:r>
            <a:r>
              <a:rPr lang="en-GB" dirty="0" smtClean="0"/>
              <a:t> trends </a:t>
            </a:r>
            <a:endParaRPr lang="en-GB" dirty="0" smtClean="0">
              <a:cs typeface="Calibri"/>
            </a:endParaRPr>
          </a:p>
          <a:p>
            <a:endParaRPr lang="en-GB" dirty="0" smtClean="0">
              <a:cs typeface="Calibri"/>
            </a:endParaRPr>
          </a:p>
          <a:p>
            <a:r>
              <a:rPr lang="en-GB" dirty="0" smtClean="0">
                <a:cs typeface="Calibri"/>
              </a:rPr>
              <a:t>Since we're using MODIS for phenology which only goes back as far as 2000, it would be advisable to look into NOAA AVHRR </a:t>
            </a:r>
            <a:r>
              <a:rPr lang="en-GB" dirty="0" smtClean="0">
                <a:cs typeface="Calibri"/>
              </a:rPr>
              <a:t>for long-term phenology</a:t>
            </a:r>
            <a:r>
              <a:rPr lang="en-GB" baseline="0" dirty="0" smtClean="0">
                <a:cs typeface="Calibri"/>
              </a:rPr>
              <a:t> dataset</a:t>
            </a:r>
            <a:endParaRPr lang="en-GB" dirty="0" smtClean="0">
              <a:cs typeface="Calibri"/>
            </a:endParaRPr>
          </a:p>
          <a:p>
            <a:endParaRPr lang="en-US" dirty="0" smtClean="0"/>
          </a:p>
          <a:p>
            <a:r>
              <a:rPr lang="en-US" dirty="0" smtClean="0"/>
              <a:t>--- credit ---</a:t>
            </a:r>
            <a:endParaRPr lang="en-US" dirty="0" smtClean="0">
              <a:cs typeface="Calibri"/>
            </a:endParaRPr>
          </a:p>
          <a:p>
            <a:r>
              <a:rPr lang="en-US" dirty="0" smtClean="0"/>
              <a:t>Image credit: </a:t>
            </a:r>
            <a:r>
              <a:rPr lang="en-US" dirty="0" err="1" smtClean="0"/>
              <a:t>Jamyang</a:t>
            </a:r>
            <a:r>
              <a:rPr lang="en-US" dirty="0" smtClean="0"/>
              <a:t> Dema</a:t>
            </a:r>
            <a:endParaRPr lang="en-US" dirty="0" smtClean="0">
              <a:cs typeface="Calibri"/>
            </a:endParaRPr>
          </a:p>
          <a:p>
            <a:r>
              <a:rPr lang="en-US" dirty="0" smtClean="0"/>
              <a:t>Image source: </a:t>
            </a:r>
            <a:r>
              <a:rPr lang="en-US" dirty="0" err="1" smtClean="0"/>
              <a:t>Jamyang</a:t>
            </a:r>
            <a:r>
              <a:rPr lang="en-US" dirty="0" smtClean="0"/>
              <a:t> Dema</a:t>
            </a:r>
            <a:endParaRPr lang="en-US" dirty="0" smtClean="0">
              <a:cs typeface="Calibri"/>
            </a:endParaRPr>
          </a:p>
          <a:p>
            <a:r>
              <a:rPr lang="en-US" dirty="0" smtClean="0"/>
              <a:t>Image license: Permission to use</a:t>
            </a:r>
            <a:endParaRPr lang="en-US" dirty="0" smtClean="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477822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like to thank the following</a:t>
            </a:r>
            <a:r>
              <a:rPr lang="en-US" baseline="0"/>
              <a:t> individuals for their influence in our work</a:t>
            </a:r>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questions?</a:t>
            </a:r>
          </a:p>
          <a:p>
            <a:r>
              <a:rPr lang="en-US"/>
              <a:t>- -  - -  - -</a:t>
            </a:r>
            <a:endParaRPr lang="en-US">
              <a:cs typeface="Calibri"/>
            </a:endParaRPr>
          </a:p>
          <a:p>
            <a:endParaRPr lang="en-US"/>
          </a:p>
          <a:p>
            <a:r>
              <a:rPr lang="en-US"/>
              <a:t>Image Credit: Bhutan WR Team</a:t>
            </a:r>
            <a:endParaRPr lang="en-US">
              <a:cs typeface="Calibri"/>
            </a:endParaRPr>
          </a:p>
          <a:p>
            <a:r>
              <a:rPr lang="en-US"/>
              <a:t>Image Source:  Bhutan WR Team</a:t>
            </a:r>
          </a:p>
          <a:p>
            <a:r>
              <a:rPr lang="en-US"/>
              <a:t>Image license: Permission to use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507411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6821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Tenzin:</a:t>
            </a:r>
          </a:p>
          <a:p>
            <a:r>
              <a:rPr lang="en-US" dirty="0"/>
              <a:t>The objectives of the project were to analyze data using Earth observation platforms and ancillary datasets like CHIPRS, MODIS and FLDAS model required in attempt to get data and visual representation of the rate at which climate variabilities like precipitation, temperature and phenology have been changing over the past four decades. We also wanted to compare the ground data obtained from the Hydrology and Meteorological datasets with the satellite data in order to lay down foundation for future research.  </a:t>
            </a:r>
            <a:r>
              <a:rPr lang="en-US" dirty="0" smtClean="0"/>
              <a:t/>
            </a:r>
            <a:br>
              <a:rPr lang="en-US" dirty="0" smtClean="0"/>
            </a:br>
            <a:r>
              <a:rPr lang="en-US" dirty="0" smtClean="0"/>
              <a:t>- - - - - -</a:t>
            </a:r>
          </a:p>
          <a:p>
            <a:r>
              <a:rPr lang="en-US" dirty="0" smtClean="0">
                <a:cs typeface="Calibri" panose="020F0502020204030204"/>
              </a:rPr>
              <a:t>Image</a:t>
            </a:r>
            <a:r>
              <a:rPr lang="en-US" baseline="0" dirty="0" smtClean="0">
                <a:cs typeface="Calibri" panose="020F0502020204030204"/>
              </a:rPr>
              <a:t> credit: Karma Dema</a:t>
            </a:r>
            <a:endParaRPr lang="en-US" dirty="0" smtClean="0">
              <a:cs typeface="Calibri" panose="020F0502020204030204"/>
            </a:endParaRPr>
          </a:p>
          <a:p>
            <a:r>
              <a:rPr lang="en-US" sz="1200" kern="1200" dirty="0" smtClean="0">
                <a:solidFill>
                  <a:schemeClr val="tx1"/>
                </a:solidFill>
                <a:effectLst/>
                <a:latin typeface="+mn-lt"/>
                <a:cs typeface="Calibri"/>
              </a:rPr>
              <a:t>Image source:</a:t>
            </a:r>
            <a:r>
              <a:rPr lang="en-US" dirty="0" smtClean="0">
                <a:cs typeface="Calibri" panose="020F0502020204030204"/>
              </a:rPr>
              <a:t> Karma</a:t>
            </a:r>
            <a:r>
              <a:rPr lang="en-US" baseline="0" dirty="0" smtClean="0">
                <a:cs typeface="Calibri" panose="020F0502020204030204"/>
              </a:rPr>
              <a:t> Dema</a:t>
            </a:r>
          </a:p>
          <a:p>
            <a:r>
              <a:rPr lang="en-US" sz="1200" kern="1200" dirty="0" smtClean="0">
                <a:solidFill>
                  <a:schemeClr val="tx1"/>
                </a:solidFill>
                <a:effectLst/>
                <a:latin typeface="+mn-lt"/>
                <a:cs typeface="Calibri"/>
              </a:rPr>
              <a:t>Image license: </a:t>
            </a:r>
            <a:r>
              <a:rPr lang="en-US" dirty="0" smtClean="0">
                <a:cs typeface="Calibri" panose="020F0502020204030204"/>
              </a:rPr>
              <a:t>Public domain</a:t>
            </a:r>
            <a:endParaRPr lang="en-US" dirty="0" smtClean="0"/>
          </a:p>
          <a:p>
            <a:pPr marL="171450" indent="-171450">
              <a:buFontTx/>
              <a:buChar char="-"/>
            </a:pP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05346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Tenzin: </a:t>
            </a:r>
            <a:endParaRPr lang="en-US">
              <a:cs typeface="Calibri"/>
            </a:endParaRPr>
          </a:p>
          <a:p>
            <a:r>
              <a:rPr lang="en-US"/>
              <a:t>Our partners for the project are the Bhutan foundation, The Himalayan Environmental Rhythms Observation and Evaluation System also known as (HEROES) and </a:t>
            </a:r>
            <a:r>
              <a:rPr lang="en-US" err="1"/>
              <a:t>Ugyen</a:t>
            </a:r>
            <a:r>
              <a:rPr lang="en-US"/>
              <a:t> </a:t>
            </a:r>
            <a:r>
              <a:rPr lang="en-US" err="1"/>
              <a:t>Wangchuk</a:t>
            </a:r>
            <a:r>
              <a:rPr lang="en-US"/>
              <a:t> Institute for Conservation and Environmental Research (UWICER). Bhutan Foundation bases its project support decisions and priorities outlined in the Bhutan 12th Five Year Plan (FYP). The (HEROES) program is a citizen science initiative project that supports schools and communities to monitor any changes in the climatic conditions and the impacts of the changes on the Himalayan regions. Being born and brought up in Bhutan until high school, we are concerned about how climate variability can affect Bhutan in the long run and that’s why it’s essential to be more informed and take preventive measures to keep our country safe.</a:t>
            </a:r>
          </a:p>
          <a:p>
            <a:endParaRPr lang="en-US">
              <a:cs typeface="Calibri"/>
            </a:endParaRPr>
          </a:p>
          <a:p>
            <a:r>
              <a:rPr lang="en-US">
                <a:cs typeface="+mn-lt"/>
              </a:rPr>
              <a:t/>
            </a:r>
            <a:br>
              <a:rPr lang="en-US">
                <a:cs typeface="+mn-lt"/>
              </a:rPr>
            </a:b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53894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Deki</a:t>
            </a:r>
            <a:r>
              <a:rPr lang="en-US" dirty="0"/>
              <a:t>: </a:t>
            </a:r>
          </a:p>
          <a:p>
            <a:r>
              <a:rPr lang="en-US" dirty="0"/>
              <a:t>Despite its relative isolation from the rest of the world until the early twenty-first century, Bhutan is no exception when it comes to experiencing effects of climate variability.  1. Bhutan has experienced increased warming and this has resulted in severe change to its local climate with the decrease in the annual rainfall and snowfall over the past decade. It is crucial to know about the changes in the precipitation patterns as it helps one know more about the rainfall and snow pattern which in turn helps people with the knowledge of agricultural trends and land cover. 2. Bhutan already faces the risk from glacial lake outburst floods and this threat could increase through a warming climate (UNDP, 2012). 3.Bhutan is also a non-industrialized country, it is more agriculture-based and many communities within the country are still actively involved in the field of farming so they depend heavily on agricultural work for living and to conserve the environment. </a:t>
            </a:r>
            <a:endParaRPr lang="en-US" dirty="0">
              <a:cs typeface="Calibri"/>
            </a:endParaRPr>
          </a:p>
          <a:p>
            <a:endParaRPr lang="en-US" sz="1200" kern="1200" dirty="0">
              <a:solidFill>
                <a:schemeClr val="tx1"/>
              </a:solidFill>
              <a:effectLst/>
              <a:latin typeface="+mn-lt"/>
              <a:cs typeface="Calibri"/>
            </a:endParaRPr>
          </a:p>
          <a:p>
            <a:r>
              <a:rPr lang="en-US" sz="1200" kern="1200" dirty="0">
                <a:solidFill>
                  <a:schemeClr val="tx1"/>
                </a:solidFill>
                <a:effectLst/>
                <a:latin typeface="+mn-lt"/>
                <a:cs typeface="Calibri"/>
              </a:rPr>
              <a:t>--- credit ---</a:t>
            </a:r>
          </a:p>
          <a:p>
            <a:r>
              <a:rPr lang="en-US" sz="1200" kern="1200" dirty="0">
                <a:solidFill>
                  <a:schemeClr val="tx1"/>
                </a:solidFill>
                <a:effectLst/>
                <a:latin typeface="+mn-lt"/>
                <a:cs typeface="Calibri"/>
              </a:rPr>
              <a:t>Image credit: </a:t>
            </a:r>
            <a:r>
              <a:rPr lang="en-US" sz="1200" kern="1200" dirty="0" smtClean="0">
                <a:solidFill>
                  <a:schemeClr val="tx1"/>
                </a:solidFill>
                <a:effectLst/>
                <a:latin typeface="+mn-lt"/>
                <a:cs typeface="Calibri"/>
              </a:rPr>
              <a:t>Karma</a:t>
            </a:r>
            <a:r>
              <a:rPr lang="en-US" sz="1200" kern="1200" baseline="0" dirty="0" smtClean="0">
                <a:solidFill>
                  <a:schemeClr val="tx1"/>
                </a:solidFill>
                <a:effectLst/>
                <a:latin typeface="+mn-lt"/>
                <a:cs typeface="Calibri"/>
              </a:rPr>
              <a:t> Dema</a:t>
            </a:r>
            <a:endParaRPr lang="en-US" sz="1200" kern="1200" dirty="0">
              <a:solidFill>
                <a:schemeClr val="tx1"/>
              </a:solidFill>
              <a:effectLst/>
              <a:latin typeface="+mn-lt"/>
              <a:cs typeface="Calibri"/>
            </a:endParaRPr>
          </a:p>
          <a:p>
            <a:r>
              <a:rPr lang="en-US" sz="1200" kern="1200" dirty="0">
                <a:solidFill>
                  <a:schemeClr val="tx1"/>
                </a:solidFill>
                <a:effectLst/>
                <a:latin typeface="+mn-lt"/>
                <a:cs typeface="Calibri"/>
              </a:rPr>
              <a:t>Image source:</a:t>
            </a:r>
            <a:r>
              <a:rPr lang="en-US" dirty="0">
                <a:cs typeface="Calibri"/>
              </a:rPr>
              <a:t> </a:t>
            </a:r>
            <a:r>
              <a:rPr lang="en-US" dirty="0" smtClean="0">
                <a:cs typeface="+mn-cs"/>
              </a:rPr>
              <a:t>Karma</a:t>
            </a:r>
            <a:r>
              <a:rPr lang="en-US" baseline="0" dirty="0" smtClean="0">
                <a:cs typeface="+mn-cs"/>
              </a:rPr>
              <a:t> Dema</a:t>
            </a:r>
            <a:br>
              <a:rPr lang="en-US" baseline="0" dirty="0" smtClean="0">
                <a:cs typeface="+mn-cs"/>
              </a:rPr>
            </a:br>
            <a:r>
              <a:rPr lang="en-US" sz="1200" kern="1200" dirty="0" smtClean="0">
                <a:solidFill>
                  <a:schemeClr val="tx1"/>
                </a:solidFill>
                <a:effectLst/>
                <a:latin typeface="+mn-lt"/>
                <a:cs typeface="Calibri"/>
              </a:rPr>
              <a:t>Image </a:t>
            </a:r>
            <a:r>
              <a:rPr lang="en-US" sz="1200" kern="1200" dirty="0">
                <a:solidFill>
                  <a:schemeClr val="tx1"/>
                </a:solidFill>
                <a:effectLst/>
                <a:latin typeface="+mn-lt"/>
                <a:cs typeface="Calibri"/>
              </a:rPr>
              <a:t>license: </a:t>
            </a:r>
            <a:r>
              <a:rPr lang="en-US" dirty="0">
                <a:cs typeface="Calibri"/>
              </a:rPr>
              <a:t>Public domain</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Deki</a:t>
            </a:r>
            <a:r>
              <a:rPr lang="en-US"/>
              <a:t>: </a:t>
            </a:r>
            <a:r>
              <a:rPr lang="en-US">
                <a:cs typeface="+mn-lt"/>
              </a:rPr>
              <a:t/>
            </a:r>
            <a:br>
              <a:rPr lang="en-US">
                <a:cs typeface="+mn-lt"/>
              </a:rPr>
            </a:br>
            <a:r>
              <a:rPr lang="en-US"/>
              <a:t>TRMM monitors and studies tropical rainfall. CHIRPS uses TRMM data to assess trends in precipitation. CHIRPS provide complete reliable, up-to-date datasets</a:t>
            </a:r>
            <a:r>
              <a:rPr lang="en-US">
                <a:cs typeface="Calibri"/>
              </a:rPr>
              <a:t> for a number of early warning objectives, like trend analysis and seasonal drought monitoring. Its dataset goes back as far as 1981 and incorporates </a:t>
            </a:r>
            <a:r>
              <a:rPr lang="en-US"/>
              <a:t>0.05°</a:t>
            </a:r>
            <a:r>
              <a:rPr lang="en-US">
                <a:cs typeface="Calibri"/>
              </a:rPr>
              <a:t> resolution satellite imagery with in situ data to create gridded rainfall time series to identify climate variability. </a:t>
            </a:r>
          </a:p>
          <a:p>
            <a:endParaRPr lang="en-US"/>
          </a:p>
          <a:p>
            <a:r>
              <a:rPr lang="en-US"/>
              <a:t>Terra MODIS provided the estimates of the timing for vegetation and phenology. It provides global land surface phenology metrics at yearly intervals from 2001-2017 </a:t>
            </a:r>
            <a:endParaRPr lang="en-US">
              <a:cs typeface="Calibri"/>
            </a:endParaRPr>
          </a:p>
          <a:p>
            <a:endParaRPr lang="en-US">
              <a:cs typeface="Calibri"/>
            </a:endParaRPr>
          </a:p>
          <a:p>
            <a:r>
              <a:rPr lang="en-US">
                <a:cs typeface="Calibri"/>
              </a:rPr>
              <a:t>Image Credit 1: NASA</a:t>
            </a:r>
          </a:p>
          <a:p>
            <a:r>
              <a:rPr lang="en-US">
                <a:cs typeface="Calibri"/>
              </a:rPr>
              <a:t>Image Source: </a:t>
            </a:r>
            <a:r>
              <a:rPr lang="en-US">
                <a:hlinkClick r:id="rId3"/>
              </a:rPr>
              <a:t>http://www.devpedia.developexchange.com/dp/index.php?title=List_of_Satellite_Pictures</a:t>
            </a:r>
            <a:endParaRPr lang="en-US">
              <a:cs typeface="Calibri"/>
              <a:hlinkClick r:id="rId3"/>
            </a:endParaRPr>
          </a:p>
          <a:p>
            <a:r>
              <a:rPr lang="en-US">
                <a:cs typeface="Calibri"/>
              </a:rPr>
              <a:t>Image License: Public Domain</a:t>
            </a:r>
          </a:p>
          <a:p>
            <a:endParaRPr lang="en-US">
              <a:cs typeface="Calibri"/>
            </a:endParaRPr>
          </a:p>
          <a:p>
            <a:r>
              <a:rPr lang="en-US"/>
              <a:t>Image Credit 2: NASA</a:t>
            </a:r>
            <a:endParaRPr lang="en-US">
              <a:cs typeface="Calibri"/>
            </a:endParaRPr>
          </a:p>
          <a:p>
            <a:r>
              <a:rPr lang="en-US"/>
              <a:t>Image Source: </a:t>
            </a:r>
            <a:r>
              <a:rPr lang="en-US">
                <a:hlinkClick r:id="rId3"/>
              </a:rPr>
              <a:t>http://www.devpedia.developexchange.com/dp/index.php?title=List_of_Satellite_Pictures</a:t>
            </a:r>
            <a:endParaRPr lang="en-US">
              <a:cs typeface="Calibri"/>
            </a:endParaRPr>
          </a:p>
          <a:p>
            <a:r>
              <a:rPr lang="en-US"/>
              <a:t>Image License: Public Domain</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740772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Deki</a:t>
            </a:r>
            <a:r>
              <a:rPr lang="en-US">
                <a:cs typeface="Calibri"/>
              </a:rPr>
              <a:t>:</a:t>
            </a:r>
            <a:endParaRPr lang="en-US"/>
          </a:p>
          <a:p>
            <a:r>
              <a:rPr lang="en-US"/>
              <a:t>CHIRPS was used to analyze trends in precipitation while FLDAS was used to measure surface air temperature of our focus districts. This dataset contains a series of land surface parameters simulated from the Noah 3.6.1 model in the Famine Early Warning Systems Network (FEWS NET) Land Data Assimilation System (FLDAS). FLDAS data is in 0.10 degree resolution and ranges from January of 1982 to present. </a:t>
            </a:r>
            <a:endParaRPr lang="en-US">
              <a:cs typeface="Calibri"/>
            </a:endParaRPr>
          </a:p>
          <a:p>
            <a:r>
              <a:rPr lang="en-US">
                <a:cs typeface="Calibri"/>
              </a:rPr>
              <a:t>MODIS as mentioned earlier , </a:t>
            </a:r>
            <a:r>
              <a:rPr lang="en-US"/>
              <a:t>provides the estimates of the timing for vegetation and phenology.</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72969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Tashi</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this section will explain how we used the data from the ground and the satellite to investigate temperature, precipitation and phenology. The in situ data was acquired from Bhutan Hydrology and meteorology for temperature and rainfall and the HEROES project for the phenology. These data were then plotted into an excel sheet.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For the satellite data, adjustments had to be made to ensure that the data was one to one with the ground data. The ground data was acquired from a point station and the satellite data had to be filtered down to those regions of interest using elevation.</a:t>
            </a:r>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To do so we filtered down the data to a certain elevation which contained the ground station of the in situ data. This was done as Bhutan has various difference in elevation throughout each district which would lead to improper comparison of data with the ground data. As temperature and precipitation can change with the change of elevation.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CHIRPS: here we took the sum of total precipitation in the monsoon (June – August) season for each year from (1996 – 2017)</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FLDAS: Here we plotted the mean temperature across each district for each year for the monsoon season (June - August) and specifying the elevation of the region of interest (which included the ground stations).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MODIS: [Placeholder: the data has yet to be finalized].</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These data were then plotted into excel to create a trend analysis and used to compare and analyze the in situ &amp; satellite data.</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6501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smtClean="0">
                <a:solidFill>
                  <a:schemeClr val="tx1"/>
                </a:solidFill>
                <a:effectLst/>
                <a:latin typeface="+mn-lt"/>
                <a:ea typeface="+mn-ea"/>
                <a:cs typeface="+mn-cs"/>
              </a:rPr>
              <a:t>Tashi</a:t>
            </a:r>
            <a:r>
              <a:rPr lang="en-US" sz="1200" b="0" i="0" u="none" strike="noStrike" kern="1200" dirty="0" smtClean="0">
                <a:solidFill>
                  <a:schemeClr val="tx1"/>
                </a:solidFill>
                <a:effectLst/>
                <a:latin typeface="+mn-lt"/>
                <a:ea typeface="+mn-ea"/>
                <a:cs typeface="+mn-cs"/>
              </a:rPr>
              <a:t>:</a:t>
            </a:r>
          </a:p>
          <a:p>
            <a:pPr rtl="0" fontAlgn="base"/>
            <a:r>
              <a:rPr lang="en-US" sz="1200" b="0" i="0" u="none" strike="noStrike" kern="1200" dirty="0" smtClean="0">
                <a:solidFill>
                  <a:schemeClr val="tx1"/>
                </a:solidFill>
                <a:effectLst/>
                <a:latin typeface="+mn-lt"/>
                <a:ea typeface="+mn-ea"/>
                <a:cs typeface="+mn-cs"/>
              </a:rPr>
              <a:t>Firstly </a:t>
            </a:r>
            <a:r>
              <a:rPr lang="en-US" sz="1200" b="0" i="0" u="none" strike="noStrike" kern="1200" dirty="0">
                <a:solidFill>
                  <a:schemeClr val="tx1"/>
                </a:solidFill>
                <a:effectLst/>
                <a:latin typeface="+mn-lt"/>
                <a:ea typeface="+mn-ea"/>
                <a:cs typeface="+mn-cs"/>
              </a:rPr>
              <a:t>we would like to explain that satellite data collected the entire district’s data and gave us an averaged-out value for the entire year for that district, and that the in situ data collected data from a point location within each district. The districts focused on are Chhukha, Gasa and Thimphu respectively from the images shown. So in order to have a one on one comparison between the two types of data, an adjustment had to be made on how we collected the satellite data. The satellite data had to be filtered down to a region of interest within each district by an elevation threshold. The threshold elevation were coded in such a way that it contains the ground stations from where the in situ data were collected to maintain consistency. </a:t>
            </a:r>
          </a:p>
          <a:p>
            <a:pPr rtl="0" fontAlgn="base"/>
            <a:r>
              <a:rPr lang="en-US" sz="1200" b="0" i="0" u="none" strike="noStrike" kern="1200" dirty="0">
                <a:solidFill>
                  <a:schemeClr val="tx1"/>
                </a:solidFill>
                <a:effectLst/>
                <a:latin typeface="+mn-lt"/>
                <a:ea typeface="+mn-ea"/>
                <a:cs typeface="+mn-cs"/>
              </a:rPr>
              <a:t>This elevation threshold had to be made as Bhutan is a very mountainous region with varying topography. This topography makes it hard to find a mean temperature or precipitation within each district of Bhutan.</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997926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006D9D"/>
                    </a:solidFill>
                    <a:latin typeface="Century Gothic" panose="020B0502020202020204" pitchFamily="34" charset="0"/>
                  </a:rPr>
                  <a:t>| </a:t>
                </a:r>
                <a:r>
                  <a:rPr lang="en-US" sz="1600" spc="100" baseline="0">
                    <a:solidFill>
                      <a:srgbClr val="006D9D"/>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The PC team will add</a:t>
            </a:r>
            <a:r>
              <a:rPr lang="en-US" sz="1200" baseline="0">
                <a:solidFill>
                  <a:srgbClr val="FF0000"/>
                </a:solidFill>
                <a:latin typeface="Century Gothic" panose="020B0502020202020204" pitchFamily="34" charset="0"/>
              </a:rPr>
              <a:t> your website image here </a:t>
            </a:r>
            <a:r>
              <a:rPr lang="en-US" sz="1200" baseline="0">
                <a:solidFill>
                  <a:srgbClr val="FF0000"/>
                </a:solidFill>
                <a:latin typeface="Century Gothic" panose="020B0502020202020204" pitchFamily="34" charset="0"/>
                <a:sym typeface="Wingdings" panose="05000000000000000000" pitchFamily="2" charset="2"/>
              </a:rPr>
              <a:t></a:t>
            </a:r>
            <a:endParaRPr lang="en-US" sz="1200">
              <a:solidFill>
                <a:srgbClr val="FF0000"/>
              </a:solidFill>
              <a:latin typeface="Century Gothic" panose="020B0502020202020204" pitchFamily="34" charset="0"/>
            </a:endParaRP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24B1B5"/>
                    </a:solidFill>
                    <a:latin typeface="Century Gothic" panose="020B0502020202020204" pitchFamily="34" charset="0"/>
                  </a:rPr>
                  <a:t>| </a:t>
                </a:r>
                <a:r>
                  <a:rPr lang="en-US" sz="1600" spc="100" baseline="0">
                    <a:solidFill>
                      <a:srgbClr val="24B1B5"/>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The PC team will add</a:t>
            </a:r>
            <a:r>
              <a:rPr lang="en-US" sz="1200" baseline="0">
                <a:solidFill>
                  <a:srgbClr val="FF0000"/>
                </a:solidFill>
                <a:latin typeface="Century Gothic" panose="020B0502020202020204" pitchFamily="34" charset="0"/>
              </a:rPr>
              <a:t> your website image here </a:t>
            </a:r>
            <a:r>
              <a:rPr lang="en-US" sz="1200" baseline="0">
                <a:solidFill>
                  <a:srgbClr val="FF0000"/>
                </a:solidFill>
                <a:latin typeface="Century Gothic" panose="020B0502020202020204" pitchFamily="34" charset="0"/>
                <a:sym typeface="Wingdings" panose="05000000000000000000" pitchFamily="2" charset="2"/>
              </a:rPr>
              <a:t></a:t>
            </a:r>
            <a:endParaRPr lang="en-US" sz="1200">
              <a:solidFill>
                <a:srgbClr val="FF0000"/>
              </a:solidFill>
              <a:latin typeface="Century Gothic" panose="020B0502020202020204" pitchFamily="34" charset="0"/>
            </a:endParaRP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6D9D"/>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9" r:id="rId1"/>
    <p:sldLayoutId id="2147483716" r:id="rId2"/>
    <p:sldLayoutId id="2147483718" r:id="rId3"/>
    <p:sldLayoutId id="2147483720" r:id="rId4"/>
    <p:sldLayoutId id="2147483721" r:id="rId5"/>
    <p:sldLayoutId id="2147483722" r:id="rId6"/>
    <p:sldLayoutId id="2147483723" r:id="rId7"/>
    <p:sldLayoutId id="2147483724" r:id="rId8"/>
    <p:sldLayoutId id="2147483725" r:id="rId9"/>
    <p:sldLayoutId id="2147483679" r:id="rId10"/>
    <p:sldLayoutId id="2147483707" r:id="rId11"/>
    <p:sldLayoutId id="2147483690" r:id="rId12"/>
    <p:sldLayoutId id="2147483691" r:id="rId13"/>
    <p:sldLayoutId id="2147483698" r:id="rId14"/>
    <p:sldLayoutId id="214748371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chart" Target="../charts/char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chart" Target="../charts/char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3.png"/><Relationship Id="rId5"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0842" y="6281075"/>
            <a:ext cx="2428185" cy="338554"/>
          </a:xfrm>
          <a:prstGeom prst="rect">
            <a:avLst/>
          </a:prstGeom>
        </p:spPr>
        <p:txBody>
          <a:bodyPr wrap="square">
            <a:spAutoFit/>
          </a:bodyPr>
          <a:lstStyle/>
          <a:p>
            <a:r>
              <a:rPr lang="en-US" sz="1600">
                <a:solidFill>
                  <a:srgbClr val="24B1B5"/>
                </a:solidFill>
                <a:latin typeface="Century Gothic" panose="020B0502020202020204" pitchFamily="34" charset="0"/>
              </a:rPr>
              <a:t>Alabama – Marshall  </a:t>
            </a:r>
            <a:endParaRPr lang="en-US">
              <a:solidFill>
                <a:srgbClr val="24B1B5"/>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4000" spc="0">
                <a:solidFill>
                  <a:srgbClr val="24B1B5"/>
                </a:solidFill>
                <a:latin typeface="Century Gothic"/>
              </a:rPr>
              <a:t>Bhutan</a:t>
            </a:r>
            <a:endParaRPr lang="en-US" sz="4000" spc="0" baseline="0">
              <a:solidFill>
                <a:srgbClr val="24B1B5"/>
              </a:solidFill>
            </a:endParaRPr>
          </a:p>
          <a:p>
            <a:pPr algn="l"/>
            <a:r>
              <a:rPr lang="en-US" sz="4000" b="0" spc="0" baseline="0">
                <a:solidFill>
                  <a:srgbClr val="24B1B5"/>
                </a:solidFill>
                <a:latin typeface="Century Gothic"/>
              </a:rPr>
              <a:t>Water Resources</a:t>
            </a:r>
          </a:p>
        </p:txBody>
      </p:sp>
      <p:sp>
        <p:nvSpPr>
          <p:cNvPr id="4" name="Subtitle 2"/>
          <p:cNvSpPr txBox="1">
            <a:spLocks/>
          </p:cNvSpPr>
          <p:nvPr/>
        </p:nvSpPr>
        <p:spPr>
          <a:xfrm>
            <a:off x="6066815" y="3092179"/>
            <a:ext cx="5394960"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Comparing and Investigating Climate Variable Datasets and Trends in Bhutan to Assist the Himalayan Environmental Rhythm Observation and Evaluation System (HEROES) Project</a:t>
            </a:r>
          </a:p>
        </p:txBody>
      </p:sp>
      <p:sp>
        <p:nvSpPr>
          <p:cNvPr id="5" name="TextBox 4"/>
          <p:cNvSpPr txBox="1"/>
          <p:nvPr/>
        </p:nvSpPr>
        <p:spPr>
          <a:xfrm>
            <a:off x="6066814" y="4960968"/>
            <a:ext cx="5394960" cy="307777"/>
          </a:xfrm>
          <a:prstGeom prst="rect">
            <a:avLst/>
          </a:prstGeom>
          <a:noFill/>
        </p:spPr>
        <p:txBody>
          <a:bodyPr wrap="square" rtlCol="0" anchor="t">
            <a:spAutoFit/>
          </a:bodyPr>
          <a:lstStyle/>
          <a:p>
            <a:pPr algn="l"/>
            <a:r>
              <a:rPr lang="en-US" sz="1400">
                <a:solidFill>
                  <a:schemeClr val="tx1">
                    <a:lumMod val="75000"/>
                    <a:lumOff val="25000"/>
                  </a:schemeClr>
                </a:solidFill>
                <a:latin typeface="Century Gothic"/>
              </a:rPr>
              <a:t>Kinley Dorji, Tashi Kaneko, Tenzin Wangmo, &amp; Deki Namgyal</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82097AF-1FBE-4B53-BDA8-8F3547DC9DEE}"/>
              </a:ext>
            </a:extLst>
          </p:cNvPr>
          <p:cNvSpPr txBox="1"/>
          <p:nvPr/>
        </p:nvSpPr>
        <p:spPr>
          <a:xfrm>
            <a:off x="520875" y="160204"/>
            <a:ext cx="6899646" cy="707886"/>
          </a:xfrm>
          <a:prstGeom prst="rect">
            <a:avLst/>
          </a:prstGeom>
          <a:noFill/>
        </p:spPr>
        <p:txBody>
          <a:bodyPr wrap="none" rtlCol="0" anchor="t">
            <a:spAutoFit/>
          </a:bodyPr>
          <a:lstStyle/>
          <a:p>
            <a:r>
              <a:rPr lang="en-US" sz="4000" b="1">
                <a:solidFill>
                  <a:schemeClr val="bg1"/>
                </a:solidFill>
                <a:latin typeface="Century Gothic"/>
              </a:rPr>
              <a:t>RAINFALL RESULTS: THIMPHU</a:t>
            </a:r>
          </a:p>
        </p:txBody>
      </p:sp>
      <p:graphicFrame>
        <p:nvGraphicFramePr>
          <p:cNvPr id="4" name="Chart 3">
            <a:extLst>
              <a:ext uri="{FF2B5EF4-FFF2-40B4-BE49-F238E27FC236}">
                <a16:creationId xmlns:a16="http://schemas.microsoft.com/office/drawing/2014/main" xmlns="" id="{6CDF863A-B368-4B19-8FDA-D12E6355E750}"/>
              </a:ext>
            </a:extLst>
          </p:cNvPr>
          <p:cNvGraphicFramePr>
            <a:graphicFrameLocks/>
          </p:cNvGraphicFramePr>
          <p:nvPr>
            <p:extLst>
              <p:ext uri="{D42A27DB-BD31-4B8C-83A1-F6EECF244321}">
                <p14:modId xmlns:p14="http://schemas.microsoft.com/office/powerpoint/2010/main" val="2706846642"/>
              </p:ext>
            </p:extLst>
          </p:nvPr>
        </p:nvGraphicFramePr>
        <p:xfrm>
          <a:off x="1" y="1078523"/>
          <a:ext cx="9095874" cy="577947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picture containing text, map&#10;&#10;Description automatically generated">
            <a:extLst>
              <a:ext uri="{FF2B5EF4-FFF2-40B4-BE49-F238E27FC236}">
                <a16:creationId xmlns:a16="http://schemas.microsoft.com/office/drawing/2014/main" xmlns="" id="{022D8918-3186-4727-A4C9-32328E4F9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429" y="1217921"/>
            <a:ext cx="2638568" cy="4041832"/>
          </a:xfrm>
          <a:prstGeom prst="rect">
            <a:avLst/>
          </a:prstGeom>
        </p:spPr>
      </p:pic>
      <p:pic>
        <p:nvPicPr>
          <p:cNvPr id="15" name="Picture 14">
            <a:extLst>
              <a:ext uri="{FF2B5EF4-FFF2-40B4-BE49-F238E27FC236}">
                <a16:creationId xmlns:a16="http://schemas.microsoft.com/office/drawing/2014/main" xmlns="" id="{25A5DDFC-8643-4F9F-873E-D9F1BD81B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4021" y="5882918"/>
            <a:ext cx="342948" cy="342948"/>
          </a:xfrm>
          <a:prstGeom prst="rect">
            <a:avLst/>
          </a:prstGeom>
        </p:spPr>
      </p:pic>
      <p:pic>
        <p:nvPicPr>
          <p:cNvPr id="16" name="Picture 15">
            <a:extLst>
              <a:ext uri="{FF2B5EF4-FFF2-40B4-BE49-F238E27FC236}">
                <a16:creationId xmlns:a16="http://schemas.microsoft.com/office/drawing/2014/main" xmlns="" id="{B697A261-F4F2-41FC-B7A3-1C51E5114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021" y="6288503"/>
            <a:ext cx="342948" cy="314369"/>
          </a:xfrm>
          <a:prstGeom prst="rect">
            <a:avLst/>
          </a:prstGeom>
        </p:spPr>
      </p:pic>
      <p:sp>
        <p:nvSpPr>
          <p:cNvPr id="17" name="Text Placeholder 4">
            <a:extLst>
              <a:ext uri="{FF2B5EF4-FFF2-40B4-BE49-F238E27FC236}">
                <a16:creationId xmlns:a16="http://schemas.microsoft.com/office/drawing/2014/main" xmlns="" id="{B36DE517-DF9B-4B60-BB02-8D7FFE6EAE73}"/>
              </a:ext>
            </a:extLst>
          </p:cNvPr>
          <p:cNvSpPr txBox="1">
            <a:spLocks/>
          </p:cNvSpPr>
          <p:nvPr/>
        </p:nvSpPr>
        <p:spPr>
          <a:xfrm>
            <a:off x="9676968" y="5877478"/>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18" name="Text Placeholder 4">
            <a:extLst>
              <a:ext uri="{FF2B5EF4-FFF2-40B4-BE49-F238E27FC236}">
                <a16:creationId xmlns:a16="http://schemas.microsoft.com/office/drawing/2014/main" xmlns="" id="{BCBB13CF-BBDA-4D0C-ADEF-7A8A49CF0B13}"/>
              </a:ext>
            </a:extLst>
          </p:cNvPr>
          <p:cNvSpPr txBox="1">
            <a:spLocks/>
          </p:cNvSpPr>
          <p:nvPr/>
        </p:nvSpPr>
        <p:spPr>
          <a:xfrm>
            <a:off x="9676969" y="625992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9" name="Picture 18">
            <a:extLst>
              <a:ext uri="{FF2B5EF4-FFF2-40B4-BE49-F238E27FC236}">
                <a16:creationId xmlns:a16="http://schemas.microsoft.com/office/drawing/2014/main" xmlns="" id="{7DDA5F0F-43B8-43B6-A0FD-8803B7AF19B2}"/>
              </a:ext>
            </a:extLst>
          </p:cNvPr>
          <p:cNvPicPr>
            <a:picLocks noChangeAspect="1"/>
          </p:cNvPicPr>
          <p:nvPr/>
        </p:nvPicPr>
        <p:blipFill>
          <a:blip r:embed="rId7"/>
          <a:stretch>
            <a:fillRect/>
          </a:stretch>
        </p:blipFill>
        <p:spPr>
          <a:xfrm>
            <a:off x="9334021" y="5500472"/>
            <a:ext cx="342948" cy="314369"/>
          </a:xfrm>
          <a:prstGeom prst="rect">
            <a:avLst/>
          </a:prstGeom>
        </p:spPr>
      </p:pic>
      <p:sp>
        <p:nvSpPr>
          <p:cNvPr id="20" name="Text Placeholder 4">
            <a:extLst>
              <a:ext uri="{FF2B5EF4-FFF2-40B4-BE49-F238E27FC236}">
                <a16:creationId xmlns:a16="http://schemas.microsoft.com/office/drawing/2014/main" xmlns="" id="{025670C7-BA80-4D33-8F00-81862EB1EABD}"/>
              </a:ext>
            </a:extLst>
          </p:cNvPr>
          <p:cNvSpPr txBox="1">
            <a:spLocks/>
          </p:cNvSpPr>
          <p:nvPr/>
        </p:nvSpPr>
        <p:spPr>
          <a:xfrm>
            <a:off x="9676968" y="5499495"/>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21" name="Rectangle: Rounded Corners 20">
            <a:extLst>
              <a:ext uri="{FF2B5EF4-FFF2-40B4-BE49-F238E27FC236}">
                <a16:creationId xmlns:a16="http://schemas.microsoft.com/office/drawing/2014/main" xmlns="" id="{B892BC22-2B49-44F8-8602-607D8EB63D9D}"/>
              </a:ext>
            </a:extLst>
          </p:cNvPr>
          <p:cNvSpPr/>
          <p:nvPr/>
        </p:nvSpPr>
        <p:spPr>
          <a:xfrm>
            <a:off x="9095875" y="5281696"/>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7613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76199D8-8357-47D7-873A-C9885A6F96FA}"/>
              </a:ext>
            </a:extLst>
          </p:cNvPr>
          <p:cNvSpPr txBox="1"/>
          <p:nvPr/>
        </p:nvSpPr>
        <p:spPr>
          <a:xfrm>
            <a:off x="519582" y="184016"/>
            <a:ext cx="7239482" cy="707886"/>
          </a:xfrm>
          <a:prstGeom prst="rect">
            <a:avLst/>
          </a:prstGeom>
          <a:noFill/>
        </p:spPr>
        <p:txBody>
          <a:bodyPr wrap="none" rtlCol="0" anchor="t">
            <a:spAutoFit/>
          </a:bodyPr>
          <a:lstStyle/>
          <a:p>
            <a:r>
              <a:rPr lang="en-US" sz="4000" b="1" dirty="0">
                <a:solidFill>
                  <a:schemeClr val="bg1"/>
                </a:solidFill>
                <a:latin typeface="Century Gothic"/>
              </a:rPr>
              <a:t>RAINFALL RESULTS: CHHUKHA</a:t>
            </a:r>
          </a:p>
        </p:txBody>
      </p:sp>
      <p:graphicFrame>
        <p:nvGraphicFramePr>
          <p:cNvPr id="4" name="Chart 3">
            <a:extLst>
              <a:ext uri="{FF2B5EF4-FFF2-40B4-BE49-F238E27FC236}">
                <a16:creationId xmlns:a16="http://schemas.microsoft.com/office/drawing/2014/main" xmlns="" id="{A87A1BB8-11D7-4C14-BA81-52DCF2529FAF}"/>
              </a:ext>
            </a:extLst>
          </p:cNvPr>
          <p:cNvGraphicFramePr>
            <a:graphicFrameLocks/>
          </p:cNvGraphicFramePr>
          <p:nvPr>
            <p:extLst>
              <p:ext uri="{D42A27DB-BD31-4B8C-83A1-F6EECF244321}">
                <p14:modId xmlns:p14="http://schemas.microsoft.com/office/powerpoint/2010/main" val="1482407707"/>
              </p:ext>
            </p:extLst>
          </p:nvPr>
        </p:nvGraphicFramePr>
        <p:xfrm>
          <a:off x="1" y="1101968"/>
          <a:ext cx="8999620" cy="5756032"/>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picture containing text, map&#10;&#10;Description automatically generated">
            <a:extLst>
              <a:ext uri="{FF2B5EF4-FFF2-40B4-BE49-F238E27FC236}">
                <a16:creationId xmlns:a16="http://schemas.microsoft.com/office/drawing/2014/main" xmlns="" id="{92E60DEB-BACD-48BD-AF43-26CBC27CE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00" y="1778708"/>
            <a:ext cx="3324226" cy="3463492"/>
          </a:xfrm>
          <a:prstGeom prst="rect">
            <a:avLst/>
          </a:prstGeom>
        </p:spPr>
      </p:pic>
      <p:pic>
        <p:nvPicPr>
          <p:cNvPr id="6" name="Picture 5">
            <a:extLst>
              <a:ext uri="{FF2B5EF4-FFF2-40B4-BE49-F238E27FC236}">
                <a16:creationId xmlns:a16="http://schemas.microsoft.com/office/drawing/2014/main" xmlns="" id="{0212282C-B14C-4B64-8455-97CC842A80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4021" y="5882918"/>
            <a:ext cx="342948" cy="342948"/>
          </a:xfrm>
          <a:prstGeom prst="rect">
            <a:avLst/>
          </a:prstGeom>
        </p:spPr>
      </p:pic>
      <p:pic>
        <p:nvPicPr>
          <p:cNvPr id="7" name="Picture 6">
            <a:extLst>
              <a:ext uri="{FF2B5EF4-FFF2-40B4-BE49-F238E27FC236}">
                <a16:creationId xmlns:a16="http://schemas.microsoft.com/office/drawing/2014/main" xmlns="" id="{7E7F682B-4251-4799-B4E7-2E22ABEAC5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021" y="6288503"/>
            <a:ext cx="342948" cy="314369"/>
          </a:xfrm>
          <a:prstGeom prst="rect">
            <a:avLst/>
          </a:prstGeom>
        </p:spPr>
      </p:pic>
      <p:sp>
        <p:nvSpPr>
          <p:cNvPr id="8" name="Text Placeholder 4">
            <a:extLst>
              <a:ext uri="{FF2B5EF4-FFF2-40B4-BE49-F238E27FC236}">
                <a16:creationId xmlns:a16="http://schemas.microsoft.com/office/drawing/2014/main" xmlns="" id="{6C4D8CE0-3955-4D59-B3CD-E0726AA4C7D4}"/>
              </a:ext>
            </a:extLst>
          </p:cNvPr>
          <p:cNvSpPr txBox="1">
            <a:spLocks/>
          </p:cNvSpPr>
          <p:nvPr/>
        </p:nvSpPr>
        <p:spPr>
          <a:xfrm>
            <a:off x="9676968" y="5877478"/>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9" name="Text Placeholder 4">
            <a:extLst>
              <a:ext uri="{FF2B5EF4-FFF2-40B4-BE49-F238E27FC236}">
                <a16:creationId xmlns:a16="http://schemas.microsoft.com/office/drawing/2014/main" xmlns="" id="{A051CD63-415C-4335-B8A4-974CFCA4CD90}"/>
              </a:ext>
            </a:extLst>
          </p:cNvPr>
          <p:cNvSpPr txBox="1">
            <a:spLocks/>
          </p:cNvSpPr>
          <p:nvPr/>
        </p:nvSpPr>
        <p:spPr>
          <a:xfrm>
            <a:off x="9676969" y="625992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0" name="Picture 9">
            <a:extLst>
              <a:ext uri="{FF2B5EF4-FFF2-40B4-BE49-F238E27FC236}">
                <a16:creationId xmlns:a16="http://schemas.microsoft.com/office/drawing/2014/main" xmlns="" id="{94B9CEF0-06AC-4617-9486-5B5DC7E1BEB6}"/>
              </a:ext>
            </a:extLst>
          </p:cNvPr>
          <p:cNvPicPr>
            <a:picLocks noChangeAspect="1"/>
          </p:cNvPicPr>
          <p:nvPr/>
        </p:nvPicPr>
        <p:blipFill>
          <a:blip r:embed="rId7"/>
          <a:stretch>
            <a:fillRect/>
          </a:stretch>
        </p:blipFill>
        <p:spPr>
          <a:xfrm>
            <a:off x="9334021" y="5500472"/>
            <a:ext cx="342948" cy="314369"/>
          </a:xfrm>
          <a:prstGeom prst="rect">
            <a:avLst/>
          </a:prstGeom>
        </p:spPr>
      </p:pic>
      <p:sp>
        <p:nvSpPr>
          <p:cNvPr id="11" name="Text Placeholder 4">
            <a:extLst>
              <a:ext uri="{FF2B5EF4-FFF2-40B4-BE49-F238E27FC236}">
                <a16:creationId xmlns:a16="http://schemas.microsoft.com/office/drawing/2014/main" xmlns="" id="{7E5B4B45-A6D9-4403-9F73-2F5CD619CD87}"/>
              </a:ext>
            </a:extLst>
          </p:cNvPr>
          <p:cNvSpPr txBox="1">
            <a:spLocks/>
          </p:cNvSpPr>
          <p:nvPr/>
        </p:nvSpPr>
        <p:spPr>
          <a:xfrm>
            <a:off x="9676968" y="5499495"/>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12" name="Rectangle: Rounded Corners 11">
            <a:extLst>
              <a:ext uri="{FF2B5EF4-FFF2-40B4-BE49-F238E27FC236}">
                <a16:creationId xmlns:a16="http://schemas.microsoft.com/office/drawing/2014/main" xmlns="" id="{89E4ED6E-AF0E-40AE-A9FA-52250848CF6C}"/>
              </a:ext>
            </a:extLst>
          </p:cNvPr>
          <p:cNvSpPr/>
          <p:nvPr/>
        </p:nvSpPr>
        <p:spPr>
          <a:xfrm>
            <a:off x="9095875" y="5281696"/>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89419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76199D8-8357-47D7-873A-C9885A6F96FA}"/>
              </a:ext>
            </a:extLst>
          </p:cNvPr>
          <p:cNvSpPr txBox="1"/>
          <p:nvPr/>
        </p:nvSpPr>
        <p:spPr>
          <a:xfrm>
            <a:off x="519582" y="184016"/>
            <a:ext cx="6221575" cy="707886"/>
          </a:xfrm>
          <a:prstGeom prst="rect">
            <a:avLst/>
          </a:prstGeom>
          <a:noFill/>
        </p:spPr>
        <p:txBody>
          <a:bodyPr wrap="none" rtlCol="0" anchor="t">
            <a:spAutoFit/>
          </a:bodyPr>
          <a:lstStyle/>
          <a:p>
            <a:r>
              <a:rPr lang="en-US" sz="4000" b="1" dirty="0">
                <a:solidFill>
                  <a:schemeClr val="bg1"/>
                </a:solidFill>
                <a:latin typeface="Century Gothic"/>
              </a:rPr>
              <a:t>RAINFALL RESULTS: GASA</a:t>
            </a:r>
          </a:p>
        </p:txBody>
      </p:sp>
      <p:graphicFrame>
        <p:nvGraphicFramePr>
          <p:cNvPr id="5" name="Chart 4">
            <a:extLst>
              <a:ext uri="{FF2B5EF4-FFF2-40B4-BE49-F238E27FC236}">
                <a16:creationId xmlns:a16="http://schemas.microsoft.com/office/drawing/2014/main" xmlns="" id="{B94BEDCC-611F-490C-A832-3CACCEBD9BD1}"/>
              </a:ext>
            </a:extLst>
          </p:cNvPr>
          <p:cNvGraphicFramePr>
            <a:graphicFrameLocks/>
          </p:cNvGraphicFramePr>
          <p:nvPr>
            <p:extLst>
              <p:ext uri="{D42A27DB-BD31-4B8C-83A1-F6EECF244321}">
                <p14:modId xmlns:p14="http://schemas.microsoft.com/office/powerpoint/2010/main" val="3042871829"/>
              </p:ext>
            </p:extLst>
          </p:nvPr>
        </p:nvGraphicFramePr>
        <p:xfrm>
          <a:off x="-1" y="1083732"/>
          <a:ext cx="7459580" cy="577426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close up of a map&#10;&#10;Description automatically generated">
            <a:extLst>
              <a:ext uri="{FF2B5EF4-FFF2-40B4-BE49-F238E27FC236}">
                <a16:creationId xmlns:a16="http://schemas.microsoft.com/office/drawing/2014/main" xmlns="" id="{47D69BE7-57BA-4A42-AB84-F8C091F02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074" y="2505997"/>
            <a:ext cx="4708357" cy="2519774"/>
          </a:xfrm>
          <a:prstGeom prst="rect">
            <a:avLst/>
          </a:prstGeom>
        </p:spPr>
      </p:pic>
      <p:pic>
        <p:nvPicPr>
          <p:cNvPr id="6" name="Picture 5">
            <a:extLst>
              <a:ext uri="{FF2B5EF4-FFF2-40B4-BE49-F238E27FC236}">
                <a16:creationId xmlns:a16="http://schemas.microsoft.com/office/drawing/2014/main" xmlns="" id="{1F6F1B26-75C1-42CC-93B3-465D2F543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1350" y="5765926"/>
            <a:ext cx="342948" cy="342948"/>
          </a:xfrm>
          <a:prstGeom prst="rect">
            <a:avLst/>
          </a:prstGeom>
        </p:spPr>
      </p:pic>
      <p:pic>
        <p:nvPicPr>
          <p:cNvPr id="7" name="Picture 6">
            <a:extLst>
              <a:ext uri="{FF2B5EF4-FFF2-40B4-BE49-F238E27FC236}">
                <a16:creationId xmlns:a16="http://schemas.microsoft.com/office/drawing/2014/main" xmlns="" id="{E73DD5AA-B091-4175-8014-2540265FA2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1350" y="6171511"/>
            <a:ext cx="342948" cy="314369"/>
          </a:xfrm>
          <a:prstGeom prst="rect">
            <a:avLst/>
          </a:prstGeom>
        </p:spPr>
      </p:pic>
      <p:sp>
        <p:nvSpPr>
          <p:cNvPr id="8" name="Text Placeholder 4">
            <a:extLst>
              <a:ext uri="{FF2B5EF4-FFF2-40B4-BE49-F238E27FC236}">
                <a16:creationId xmlns:a16="http://schemas.microsoft.com/office/drawing/2014/main" xmlns="" id="{6F83B7C7-1F18-4EFA-B1E2-6A801DCE3BAB}"/>
              </a:ext>
            </a:extLst>
          </p:cNvPr>
          <p:cNvSpPr txBox="1">
            <a:spLocks/>
          </p:cNvSpPr>
          <p:nvPr/>
        </p:nvSpPr>
        <p:spPr>
          <a:xfrm>
            <a:off x="8984297" y="5760486"/>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9" name="Text Placeholder 4">
            <a:extLst>
              <a:ext uri="{FF2B5EF4-FFF2-40B4-BE49-F238E27FC236}">
                <a16:creationId xmlns:a16="http://schemas.microsoft.com/office/drawing/2014/main" xmlns="" id="{7FA9F418-EE0A-4F9D-8AF6-945ECA9B0114}"/>
              </a:ext>
            </a:extLst>
          </p:cNvPr>
          <p:cNvSpPr txBox="1">
            <a:spLocks/>
          </p:cNvSpPr>
          <p:nvPr/>
        </p:nvSpPr>
        <p:spPr>
          <a:xfrm>
            <a:off x="8984298" y="6142931"/>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0" name="Picture 9">
            <a:extLst>
              <a:ext uri="{FF2B5EF4-FFF2-40B4-BE49-F238E27FC236}">
                <a16:creationId xmlns:a16="http://schemas.microsoft.com/office/drawing/2014/main" xmlns="" id="{929E2DC0-C088-409A-93EE-789CF2F28684}"/>
              </a:ext>
            </a:extLst>
          </p:cNvPr>
          <p:cNvPicPr>
            <a:picLocks noChangeAspect="1"/>
          </p:cNvPicPr>
          <p:nvPr/>
        </p:nvPicPr>
        <p:blipFill>
          <a:blip r:embed="rId7"/>
          <a:stretch>
            <a:fillRect/>
          </a:stretch>
        </p:blipFill>
        <p:spPr>
          <a:xfrm>
            <a:off x="8641350" y="5383480"/>
            <a:ext cx="342948" cy="314369"/>
          </a:xfrm>
          <a:prstGeom prst="rect">
            <a:avLst/>
          </a:prstGeom>
        </p:spPr>
      </p:pic>
      <p:sp>
        <p:nvSpPr>
          <p:cNvPr id="11" name="Text Placeholder 4">
            <a:extLst>
              <a:ext uri="{FF2B5EF4-FFF2-40B4-BE49-F238E27FC236}">
                <a16:creationId xmlns:a16="http://schemas.microsoft.com/office/drawing/2014/main" xmlns="" id="{3F337392-4D00-4625-938F-06755CD527C9}"/>
              </a:ext>
            </a:extLst>
          </p:cNvPr>
          <p:cNvSpPr txBox="1">
            <a:spLocks/>
          </p:cNvSpPr>
          <p:nvPr/>
        </p:nvSpPr>
        <p:spPr>
          <a:xfrm>
            <a:off x="8984297" y="538250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12" name="Rectangle: Rounded Corners 11">
            <a:extLst>
              <a:ext uri="{FF2B5EF4-FFF2-40B4-BE49-F238E27FC236}">
                <a16:creationId xmlns:a16="http://schemas.microsoft.com/office/drawing/2014/main" xmlns="" id="{8ABB7463-E148-4E16-B5F8-185E749A89C6}"/>
              </a:ext>
            </a:extLst>
          </p:cNvPr>
          <p:cNvSpPr/>
          <p:nvPr/>
        </p:nvSpPr>
        <p:spPr>
          <a:xfrm>
            <a:off x="8403204" y="5164704"/>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7241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2792FC7-8219-4C71-9CE3-C784FD7BB7EE}"/>
              </a:ext>
            </a:extLst>
          </p:cNvPr>
          <p:cNvSpPr txBox="1"/>
          <p:nvPr/>
        </p:nvSpPr>
        <p:spPr>
          <a:xfrm>
            <a:off x="519582" y="184016"/>
            <a:ext cx="7847020" cy="707886"/>
          </a:xfrm>
          <a:prstGeom prst="rect">
            <a:avLst/>
          </a:prstGeom>
          <a:noFill/>
        </p:spPr>
        <p:txBody>
          <a:bodyPr wrap="none" rtlCol="0" anchor="t">
            <a:spAutoFit/>
          </a:bodyPr>
          <a:lstStyle/>
          <a:p>
            <a:r>
              <a:rPr lang="en-US" sz="4000" b="1" dirty="0">
                <a:solidFill>
                  <a:schemeClr val="bg1"/>
                </a:solidFill>
                <a:latin typeface="Century Gothic"/>
              </a:rPr>
              <a:t>TEMPERATURE RESULTS: Thimphu</a:t>
            </a:r>
          </a:p>
        </p:txBody>
      </p:sp>
      <p:graphicFrame>
        <p:nvGraphicFramePr>
          <p:cNvPr id="5" name="Chart 4">
            <a:extLst>
              <a:ext uri="{FF2B5EF4-FFF2-40B4-BE49-F238E27FC236}">
                <a16:creationId xmlns:a16="http://schemas.microsoft.com/office/drawing/2014/main" xmlns="" id="{08751F42-5928-4F6E-A06B-51994520C236}"/>
              </a:ext>
            </a:extLst>
          </p:cNvPr>
          <p:cNvGraphicFramePr>
            <a:graphicFrameLocks/>
          </p:cNvGraphicFramePr>
          <p:nvPr>
            <p:extLst>
              <p:ext uri="{D42A27DB-BD31-4B8C-83A1-F6EECF244321}">
                <p14:modId xmlns:p14="http://schemas.microsoft.com/office/powerpoint/2010/main" val="1078187477"/>
              </p:ext>
            </p:extLst>
          </p:nvPr>
        </p:nvGraphicFramePr>
        <p:xfrm>
          <a:off x="-1" y="1083733"/>
          <a:ext cx="9095876" cy="5774266"/>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icture containing text, map&#10;&#10;Description automatically generated">
            <a:extLst>
              <a:ext uri="{FF2B5EF4-FFF2-40B4-BE49-F238E27FC236}">
                <a16:creationId xmlns:a16="http://schemas.microsoft.com/office/drawing/2014/main" xmlns="" id="{C9F1D523-A926-4C72-A4FD-04FF52DE7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5875" y="1244349"/>
            <a:ext cx="2638568" cy="4041832"/>
          </a:xfrm>
          <a:prstGeom prst="rect">
            <a:avLst/>
          </a:prstGeom>
        </p:spPr>
      </p:pic>
      <p:pic>
        <p:nvPicPr>
          <p:cNvPr id="6" name="Picture 5">
            <a:extLst>
              <a:ext uri="{FF2B5EF4-FFF2-40B4-BE49-F238E27FC236}">
                <a16:creationId xmlns:a16="http://schemas.microsoft.com/office/drawing/2014/main" xmlns="" id="{C72999E5-807F-4F32-B24D-E79BBA119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4021" y="5882918"/>
            <a:ext cx="342948" cy="342948"/>
          </a:xfrm>
          <a:prstGeom prst="rect">
            <a:avLst/>
          </a:prstGeom>
        </p:spPr>
      </p:pic>
      <p:pic>
        <p:nvPicPr>
          <p:cNvPr id="7" name="Picture 6">
            <a:extLst>
              <a:ext uri="{FF2B5EF4-FFF2-40B4-BE49-F238E27FC236}">
                <a16:creationId xmlns:a16="http://schemas.microsoft.com/office/drawing/2014/main" xmlns="" id="{5679DA83-F485-4AAE-BD76-7E5E018E6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021" y="6288503"/>
            <a:ext cx="342948" cy="314369"/>
          </a:xfrm>
          <a:prstGeom prst="rect">
            <a:avLst/>
          </a:prstGeom>
        </p:spPr>
      </p:pic>
      <p:sp>
        <p:nvSpPr>
          <p:cNvPr id="8" name="Text Placeholder 4">
            <a:extLst>
              <a:ext uri="{FF2B5EF4-FFF2-40B4-BE49-F238E27FC236}">
                <a16:creationId xmlns:a16="http://schemas.microsoft.com/office/drawing/2014/main" xmlns="" id="{FE85ABBE-0587-4571-8B64-F0767D5A80EF}"/>
              </a:ext>
            </a:extLst>
          </p:cNvPr>
          <p:cNvSpPr txBox="1">
            <a:spLocks/>
          </p:cNvSpPr>
          <p:nvPr/>
        </p:nvSpPr>
        <p:spPr>
          <a:xfrm>
            <a:off x="9676968" y="5877478"/>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9" name="Text Placeholder 4">
            <a:extLst>
              <a:ext uri="{FF2B5EF4-FFF2-40B4-BE49-F238E27FC236}">
                <a16:creationId xmlns:a16="http://schemas.microsoft.com/office/drawing/2014/main" xmlns="" id="{E47F98C3-4781-45CF-8339-539AF6E4A015}"/>
              </a:ext>
            </a:extLst>
          </p:cNvPr>
          <p:cNvSpPr txBox="1">
            <a:spLocks/>
          </p:cNvSpPr>
          <p:nvPr/>
        </p:nvSpPr>
        <p:spPr>
          <a:xfrm>
            <a:off x="9676969" y="625992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0" name="Picture 9">
            <a:extLst>
              <a:ext uri="{FF2B5EF4-FFF2-40B4-BE49-F238E27FC236}">
                <a16:creationId xmlns:a16="http://schemas.microsoft.com/office/drawing/2014/main" xmlns="" id="{F99080D5-6B39-48F1-8ACC-DACE4A150CFA}"/>
              </a:ext>
            </a:extLst>
          </p:cNvPr>
          <p:cNvPicPr>
            <a:picLocks noChangeAspect="1"/>
          </p:cNvPicPr>
          <p:nvPr/>
        </p:nvPicPr>
        <p:blipFill>
          <a:blip r:embed="rId7"/>
          <a:stretch>
            <a:fillRect/>
          </a:stretch>
        </p:blipFill>
        <p:spPr>
          <a:xfrm>
            <a:off x="9334021" y="5500472"/>
            <a:ext cx="342948" cy="314369"/>
          </a:xfrm>
          <a:prstGeom prst="rect">
            <a:avLst/>
          </a:prstGeom>
        </p:spPr>
      </p:pic>
      <p:sp>
        <p:nvSpPr>
          <p:cNvPr id="11" name="Text Placeholder 4">
            <a:extLst>
              <a:ext uri="{FF2B5EF4-FFF2-40B4-BE49-F238E27FC236}">
                <a16:creationId xmlns:a16="http://schemas.microsoft.com/office/drawing/2014/main" xmlns="" id="{9AC8B2EB-5282-4F05-904B-607D1D25E9DA}"/>
              </a:ext>
            </a:extLst>
          </p:cNvPr>
          <p:cNvSpPr txBox="1">
            <a:spLocks/>
          </p:cNvSpPr>
          <p:nvPr/>
        </p:nvSpPr>
        <p:spPr>
          <a:xfrm>
            <a:off x="9676968" y="5499495"/>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12" name="Rectangle: Rounded Corners 11">
            <a:extLst>
              <a:ext uri="{FF2B5EF4-FFF2-40B4-BE49-F238E27FC236}">
                <a16:creationId xmlns:a16="http://schemas.microsoft.com/office/drawing/2014/main" xmlns="" id="{46B97B74-28EF-43E0-BECB-B3907A464F9A}"/>
              </a:ext>
            </a:extLst>
          </p:cNvPr>
          <p:cNvSpPr/>
          <p:nvPr/>
        </p:nvSpPr>
        <p:spPr>
          <a:xfrm>
            <a:off x="9129268" y="5286181"/>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088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2792FC7-8219-4C71-9CE3-C784FD7BB7EE}"/>
              </a:ext>
            </a:extLst>
          </p:cNvPr>
          <p:cNvSpPr txBox="1"/>
          <p:nvPr/>
        </p:nvSpPr>
        <p:spPr>
          <a:xfrm>
            <a:off x="519582" y="184016"/>
            <a:ext cx="8032968" cy="707886"/>
          </a:xfrm>
          <a:prstGeom prst="rect">
            <a:avLst/>
          </a:prstGeom>
          <a:noFill/>
        </p:spPr>
        <p:txBody>
          <a:bodyPr wrap="none" rtlCol="0" anchor="t">
            <a:spAutoFit/>
          </a:bodyPr>
          <a:lstStyle/>
          <a:p>
            <a:r>
              <a:rPr lang="en-US" sz="4000" b="1" dirty="0">
                <a:solidFill>
                  <a:schemeClr val="bg1"/>
                </a:solidFill>
                <a:latin typeface="Century Gothic"/>
              </a:rPr>
              <a:t>TEMPERATURE RESULTS: Chhukha</a:t>
            </a:r>
          </a:p>
        </p:txBody>
      </p:sp>
      <p:graphicFrame>
        <p:nvGraphicFramePr>
          <p:cNvPr id="5" name="Chart 4">
            <a:extLst>
              <a:ext uri="{FF2B5EF4-FFF2-40B4-BE49-F238E27FC236}">
                <a16:creationId xmlns:a16="http://schemas.microsoft.com/office/drawing/2014/main" xmlns="" id="{08B222C0-EA44-4CF0-AB0F-71FEB5D279B5}"/>
              </a:ext>
            </a:extLst>
          </p:cNvPr>
          <p:cNvGraphicFramePr>
            <a:graphicFrameLocks/>
          </p:cNvGraphicFramePr>
          <p:nvPr>
            <p:extLst>
              <p:ext uri="{D42A27DB-BD31-4B8C-83A1-F6EECF244321}">
                <p14:modId xmlns:p14="http://schemas.microsoft.com/office/powerpoint/2010/main" val="1173788029"/>
              </p:ext>
            </p:extLst>
          </p:nvPr>
        </p:nvGraphicFramePr>
        <p:xfrm>
          <a:off x="0" y="1074420"/>
          <a:ext cx="8746958" cy="578357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icture containing text, map&#10;&#10;Description automatically generated">
            <a:extLst>
              <a:ext uri="{FF2B5EF4-FFF2-40B4-BE49-F238E27FC236}">
                <a16:creationId xmlns:a16="http://schemas.microsoft.com/office/drawing/2014/main" xmlns="" id="{97A9DAB9-4E7C-4A45-9172-055EFB456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6958" y="1324275"/>
            <a:ext cx="3324226" cy="3463492"/>
          </a:xfrm>
          <a:prstGeom prst="rect">
            <a:avLst/>
          </a:prstGeom>
        </p:spPr>
      </p:pic>
      <p:pic>
        <p:nvPicPr>
          <p:cNvPr id="6" name="Picture 5">
            <a:extLst>
              <a:ext uri="{FF2B5EF4-FFF2-40B4-BE49-F238E27FC236}">
                <a16:creationId xmlns:a16="http://schemas.microsoft.com/office/drawing/2014/main" xmlns="" id="{3244D850-56A6-4843-8C50-E8829AF6F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2916" y="5736418"/>
            <a:ext cx="342948" cy="342948"/>
          </a:xfrm>
          <a:prstGeom prst="rect">
            <a:avLst/>
          </a:prstGeom>
        </p:spPr>
      </p:pic>
      <p:pic>
        <p:nvPicPr>
          <p:cNvPr id="7" name="Picture 6">
            <a:extLst>
              <a:ext uri="{FF2B5EF4-FFF2-40B4-BE49-F238E27FC236}">
                <a16:creationId xmlns:a16="http://schemas.microsoft.com/office/drawing/2014/main" xmlns="" id="{3BBD08C9-C3A6-4976-AF38-A3FDC6C33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2916" y="6142003"/>
            <a:ext cx="342948" cy="314369"/>
          </a:xfrm>
          <a:prstGeom prst="rect">
            <a:avLst/>
          </a:prstGeom>
        </p:spPr>
      </p:pic>
      <p:sp>
        <p:nvSpPr>
          <p:cNvPr id="8" name="Text Placeholder 4">
            <a:extLst>
              <a:ext uri="{FF2B5EF4-FFF2-40B4-BE49-F238E27FC236}">
                <a16:creationId xmlns:a16="http://schemas.microsoft.com/office/drawing/2014/main" xmlns="" id="{9DEC5BE6-C41A-40F3-9893-B622238AB216}"/>
              </a:ext>
            </a:extLst>
          </p:cNvPr>
          <p:cNvSpPr txBox="1">
            <a:spLocks/>
          </p:cNvSpPr>
          <p:nvPr/>
        </p:nvSpPr>
        <p:spPr>
          <a:xfrm>
            <a:off x="9675863" y="5730978"/>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9" name="Text Placeholder 4">
            <a:extLst>
              <a:ext uri="{FF2B5EF4-FFF2-40B4-BE49-F238E27FC236}">
                <a16:creationId xmlns:a16="http://schemas.microsoft.com/office/drawing/2014/main" xmlns="" id="{1F2E9C3C-5905-4811-9F5A-2E22EB4AA079}"/>
              </a:ext>
            </a:extLst>
          </p:cNvPr>
          <p:cNvSpPr txBox="1">
            <a:spLocks/>
          </p:cNvSpPr>
          <p:nvPr/>
        </p:nvSpPr>
        <p:spPr>
          <a:xfrm>
            <a:off x="9675864" y="611342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0" name="Picture 9">
            <a:extLst>
              <a:ext uri="{FF2B5EF4-FFF2-40B4-BE49-F238E27FC236}">
                <a16:creationId xmlns:a16="http://schemas.microsoft.com/office/drawing/2014/main" xmlns="" id="{8E3EE2B0-A88F-4821-9996-309566BF168B}"/>
              </a:ext>
            </a:extLst>
          </p:cNvPr>
          <p:cNvPicPr>
            <a:picLocks noChangeAspect="1"/>
          </p:cNvPicPr>
          <p:nvPr/>
        </p:nvPicPr>
        <p:blipFill>
          <a:blip r:embed="rId7"/>
          <a:stretch>
            <a:fillRect/>
          </a:stretch>
        </p:blipFill>
        <p:spPr>
          <a:xfrm>
            <a:off x="9332916" y="5353972"/>
            <a:ext cx="342948" cy="314369"/>
          </a:xfrm>
          <a:prstGeom prst="rect">
            <a:avLst/>
          </a:prstGeom>
        </p:spPr>
      </p:pic>
      <p:sp>
        <p:nvSpPr>
          <p:cNvPr id="11" name="Text Placeholder 4">
            <a:extLst>
              <a:ext uri="{FF2B5EF4-FFF2-40B4-BE49-F238E27FC236}">
                <a16:creationId xmlns:a16="http://schemas.microsoft.com/office/drawing/2014/main" xmlns="" id="{9954BA68-22CE-4679-8C55-4AB75DA6D1E7}"/>
              </a:ext>
            </a:extLst>
          </p:cNvPr>
          <p:cNvSpPr txBox="1">
            <a:spLocks/>
          </p:cNvSpPr>
          <p:nvPr/>
        </p:nvSpPr>
        <p:spPr>
          <a:xfrm>
            <a:off x="9675863" y="5352995"/>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12" name="Rectangle: Rounded Corners 11">
            <a:extLst>
              <a:ext uri="{FF2B5EF4-FFF2-40B4-BE49-F238E27FC236}">
                <a16:creationId xmlns:a16="http://schemas.microsoft.com/office/drawing/2014/main" xmlns="" id="{03415326-7F94-40FC-9A3F-DC7895814D2F}"/>
              </a:ext>
            </a:extLst>
          </p:cNvPr>
          <p:cNvSpPr/>
          <p:nvPr/>
        </p:nvSpPr>
        <p:spPr>
          <a:xfrm>
            <a:off x="9094770" y="5135196"/>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5154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2792FC7-8219-4C71-9CE3-C784FD7BB7EE}"/>
              </a:ext>
            </a:extLst>
          </p:cNvPr>
          <p:cNvSpPr txBox="1"/>
          <p:nvPr/>
        </p:nvSpPr>
        <p:spPr>
          <a:xfrm>
            <a:off x="519582" y="184016"/>
            <a:ext cx="7098418" cy="707886"/>
          </a:xfrm>
          <a:prstGeom prst="rect">
            <a:avLst/>
          </a:prstGeom>
          <a:noFill/>
        </p:spPr>
        <p:txBody>
          <a:bodyPr wrap="none" rtlCol="0" anchor="t">
            <a:spAutoFit/>
          </a:bodyPr>
          <a:lstStyle/>
          <a:p>
            <a:r>
              <a:rPr lang="en-US" sz="4000" b="1" dirty="0">
                <a:solidFill>
                  <a:schemeClr val="bg1"/>
                </a:solidFill>
                <a:latin typeface="Century Gothic"/>
              </a:rPr>
              <a:t>TEMPERATURE RESULTS: Gasa</a:t>
            </a:r>
          </a:p>
        </p:txBody>
      </p:sp>
      <p:graphicFrame>
        <p:nvGraphicFramePr>
          <p:cNvPr id="7" name="Chart 6">
            <a:extLst>
              <a:ext uri="{FF2B5EF4-FFF2-40B4-BE49-F238E27FC236}">
                <a16:creationId xmlns:a16="http://schemas.microsoft.com/office/drawing/2014/main" xmlns="" id="{D21683D4-1EBC-4C2A-ACC7-4B680A938A99}"/>
              </a:ext>
            </a:extLst>
          </p:cNvPr>
          <p:cNvGraphicFramePr>
            <a:graphicFrameLocks/>
          </p:cNvGraphicFramePr>
          <p:nvPr>
            <p:extLst>
              <p:ext uri="{D42A27DB-BD31-4B8C-83A1-F6EECF244321}">
                <p14:modId xmlns:p14="http://schemas.microsoft.com/office/powerpoint/2010/main" val="627015731"/>
              </p:ext>
            </p:extLst>
          </p:nvPr>
        </p:nvGraphicFramePr>
        <p:xfrm>
          <a:off x="0" y="1040130"/>
          <a:ext cx="8157411" cy="581787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close up of a map&#10;&#10;Description automatically generated">
            <a:extLst>
              <a:ext uri="{FF2B5EF4-FFF2-40B4-BE49-F238E27FC236}">
                <a16:creationId xmlns:a16="http://schemas.microsoft.com/office/drawing/2014/main" xmlns="" id="{4FD543C3-7242-4A6E-8CA5-AC6CD9A00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432" y="2012703"/>
            <a:ext cx="4227094" cy="2519774"/>
          </a:xfrm>
          <a:prstGeom prst="rect">
            <a:avLst/>
          </a:prstGeom>
        </p:spPr>
      </p:pic>
      <p:pic>
        <p:nvPicPr>
          <p:cNvPr id="6" name="Picture 5">
            <a:extLst>
              <a:ext uri="{FF2B5EF4-FFF2-40B4-BE49-F238E27FC236}">
                <a16:creationId xmlns:a16="http://schemas.microsoft.com/office/drawing/2014/main" xmlns="" id="{3C3A7B24-673C-4440-B523-A7E3A6F744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2286" y="5642286"/>
            <a:ext cx="342948" cy="342948"/>
          </a:xfrm>
          <a:prstGeom prst="rect">
            <a:avLst/>
          </a:prstGeom>
        </p:spPr>
      </p:pic>
      <p:pic>
        <p:nvPicPr>
          <p:cNvPr id="8" name="Picture 7">
            <a:extLst>
              <a:ext uri="{FF2B5EF4-FFF2-40B4-BE49-F238E27FC236}">
                <a16:creationId xmlns:a16="http://schemas.microsoft.com/office/drawing/2014/main" xmlns="" id="{80617579-29B0-427B-96CA-18C2C66F9A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2286" y="6047871"/>
            <a:ext cx="342948" cy="314369"/>
          </a:xfrm>
          <a:prstGeom prst="rect">
            <a:avLst/>
          </a:prstGeom>
        </p:spPr>
      </p:pic>
      <p:sp>
        <p:nvSpPr>
          <p:cNvPr id="9" name="Text Placeholder 4">
            <a:extLst>
              <a:ext uri="{FF2B5EF4-FFF2-40B4-BE49-F238E27FC236}">
                <a16:creationId xmlns:a16="http://schemas.microsoft.com/office/drawing/2014/main" xmlns="" id="{B12A4488-9E45-4A14-9A9C-2BB2EE50030D}"/>
              </a:ext>
            </a:extLst>
          </p:cNvPr>
          <p:cNvSpPr txBox="1">
            <a:spLocks/>
          </p:cNvSpPr>
          <p:nvPr/>
        </p:nvSpPr>
        <p:spPr>
          <a:xfrm>
            <a:off x="9265233" y="5636846"/>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10" name="Text Placeholder 4">
            <a:extLst>
              <a:ext uri="{FF2B5EF4-FFF2-40B4-BE49-F238E27FC236}">
                <a16:creationId xmlns:a16="http://schemas.microsoft.com/office/drawing/2014/main" xmlns="" id="{491BCD16-6BBC-4588-9DBA-1D26B2C971F9}"/>
              </a:ext>
            </a:extLst>
          </p:cNvPr>
          <p:cNvSpPr txBox="1">
            <a:spLocks/>
          </p:cNvSpPr>
          <p:nvPr/>
        </p:nvSpPr>
        <p:spPr>
          <a:xfrm>
            <a:off x="9265234" y="6019291"/>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1" name="Picture 10">
            <a:extLst>
              <a:ext uri="{FF2B5EF4-FFF2-40B4-BE49-F238E27FC236}">
                <a16:creationId xmlns:a16="http://schemas.microsoft.com/office/drawing/2014/main" xmlns="" id="{DB06C668-407D-4B11-9B2A-8A874E153736}"/>
              </a:ext>
            </a:extLst>
          </p:cNvPr>
          <p:cNvPicPr>
            <a:picLocks noChangeAspect="1"/>
          </p:cNvPicPr>
          <p:nvPr/>
        </p:nvPicPr>
        <p:blipFill>
          <a:blip r:embed="rId7"/>
          <a:stretch>
            <a:fillRect/>
          </a:stretch>
        </p:blipFill>
        <p:spPr>
          <a:xfrm>
            <a:off x="8922286" y="5259840"/>
            <a:ext cx="342948" cy="314369"/>
          </a:xfrm>
          <a:prstGeom prst="rect">
            <a:avLst/>
          </a:prstGeom>
        </p:spPr>
      </p:pic>
      <p:sp>
        <p:nvSpPr>
          <p:cNvPr id="12" name="Text Placeholder 4">
            <a:extLst>
              <a:ext uri="{FF2B5EF4-FFF2-40B4-BE49-F238E27FC236}">
                <a16:creationId xmlns:a16="http://schemas.microsoft.com/office/drawing/2014/main" xmlns="" id="{38BFCA32-BDE4-482C-964C-E63E16D45C2F}"/>
              </a:ext>
            </a:extLst>
          </p:cNvPr>
          <p:cNvSpPr txBox="1">
            <a:spLocks/>
          </p:cNvSpPr>
          <p:nvPr/>
        </p:nvSpPr>
        <p:spPr>
          <a:xfrm>
            <a:off x="9265233" y="5258863"/>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13" name="Rectangle: Rounded Corners 12">
            <a:extLst>
              <a:ext uri="{FF2B5EF4-FFF2-40B4-BE49-F238E27FC236}">
                <a16:creationId xmlns:a16="http://schemas.microsoft.com/office/drawing/2014/main" xmlns="" id="{F6609854-7879-4A88-B6E4-BDE4A2D184AC}"/>
              </a:ext>
            </a:extLst>
          </p:cNvPr>
          <p:cNvSpPr/>
          <p:nvPr/>
        </p:nvSpPr>
        <p:spPr>
          <a:xfrm>
            <a:off x="8684140" y="5041064"/>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19077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00A8AAD8-8C3E-4A02-AD75-B56BB33759D0}"/>
              </a:ext>
            </a:extLst>
          </p:cNvPr>
          <p:cNvGraphicFramePr>
            <a:graphicFrameLocks/>
          </p:cNvGraphicFramePr>
          <p:nvPr>
            <p:extLst>
              <p:ext uri="{D42A27DB-BD31-4B8C-83A1-F6EECF244321}">
                <p14:modId xmlns:p14="http://schemas.microsoft.com/office/powerpoint/2010/main" val="322437524"/>
              </p:ext>
            </p:extLst>
          </p:nvPr>
        </p:nvGraphicFramePr>
        <p:xfrm>
          <a:off x="0" y="1093304"/>
          <a:ext cx="12192000" cy="576469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D64CA574-E3FF-46E7-B1F6-71244EC6DC77}"/>
              </a:ext>
            </a:extLst>
          </p:cNvPr>
          <p:cNvSpPr txBox="1"/>
          <p:nvPr/>
        </p:nvSpPr>
        <p:spPr>
          <a:xfrm>
            <a:off x="519582" y="184016"/>
            <a:ext cx="7685117" cy="707886"/>
          </a:xfrm>
          <a:prstGeom prst="rect">
            <a:avLst/>
          </a:prstGeom>
          <a:noFill/>
        </p:spPr>
        <p:txBody>
          <a:bodyPr wrap="none" rtlCol="0" anchor="t">
            <a:spAutoFit/>
          </a:bodyPr>
          <a:lstStyle/>
          <a:p>
            <a:r>
              <a:rPr lang="en-US" sz="4000" b="1" dirty="0">
                <a:solidFill>
                  <a:schemeClr val="bg1"/>
                </a:solidFill>
                <a:latin typeface="Century Gothic"/>
              </a:rPr>
              <a:t>PHENOLOGY RESULTS: Thimphu</a:t>
            </a:r>
          </a:p>
        </p:txBody>
      </p:sp>
    </p:spTree>
    <p:extLst>
      <p:ext uri="{BB962C8B-B14F-4D97-AF65-F5344CB8AC3E}">
        <p14:creationId xmlns:p14="http://schemas.microsoft.com/office/powerpoint/2010/main" val="2917936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1900D02A-B1CC-4838-B634-14BE55E855E1}"/>
              </a:ext>
            </a:extLst>
          </p:cNvPr>
          <p:cNvGraphicFramePr>
            <a:graphicFrameLocks/>
          </p:cNvGraphicFramePr>
          <p:nvPr>
            <p:extLst>
              <p:ext uri="{D42A27DB-BD31-4B8C-83A1-F6EECF244321}">
                <p14:modId xmlns:p14="http://schemas.microsoft.com/office/powerpoint/2010/main" val="2057365982"/>
              </p:ext>
            </p:extLst>
          </p:nvPr>
        </p:nvGraphicFramePr>
        <p:xfrm>
          <a:off x="0" y="1073426"/>
          <a:ext cx="12191999" cy="57845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71EC3847-3762-4094-97B4-48308DE2AC6F}"/>
              </a:ext>
            </a:extLst>
          </p:cNvPr>
          <p:cNvSpPr txBox="1"/>
          <p:nvPr/>
        </p:nvSpPr>
        <p:spPr>
          <a:xfrm>
            <a:off x="519582" y="184016"/>
            <a:ext cx="7871065" cy="707886"/>
          </a:xfrm>
          <a:prstGeom prst="rect">
            <a:avLst/>
          </a:prstGeom>
          <a:noFill/>
        </p:spPr>
        <p:txBody>
          <a:bodyPr wrap="none" rtlCol="0" anchor="t">
            <a:spAutoFit/>
          </a:bodyPr>
          <a:lstStyle/>
          <a:p>
            <a:r>
              <a:rPr lang="en-US" sz="4000" b="1" dirty="0">
                <a:solidFill>
                  <a:schemeClr val="bg1"/>
                </a:solidFill>
                <a:latin typeface="Century Gothic"/>
              </a:rPr>
              <a:t>PHENOLOGY RESULTS: Chhukha</a:t>
            </a:r>
          </a:p>
        </p:txBody>
      </p:sp>
    </p:spTree>
    <p:extLst>
      <p:ext uri="{BB962C8B-B14F-4D97-AF65-F5344CB8AC3E}">
        <p14:creationId xmlns:p14="http://schemas.microsoft.com/office/powerpoint/2010/main" val="2051784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66290F84-BBB9-4753-AD07-809A5E169F26}"/>
              </a:ext>
            </a:extLst>
          </p:cNvPr>
          <p:cNvGraphicFramePr>
            <a:graphicFrameLocks/>
          </p:cNvGraphicFramePr>
          <p:nvPr>
            <p:extLst>
              <p:ext uri="{D42A27DB-BD31-4B8C-83A1-F6EECF244321}">
                <p14:modId xmlns:p14="http://schemas.microsoft.com/office/powerpoint/2010/main" val="2739849457"/>
              </p:ext>
            </p:extLst>
          </p:nvPr>
        </p:nvGraphicFramePr>
        <p:xfrm>
          <a:off x="0" y="1073426"/>
          <a:ext cx="12191999" cy="57845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4278685B-25E8-467F-97D3-5849DA77E32B}"/>
              </a:ext>
            </a:extLst>
          </p:cNvPr>
          <p:cNvSpPr txBox="1"/>
          <p:nvPr/>
        </p:nvSpPr>
        <p:spPr>
          <a:xfrm>
            <a:off x="519582" y="184016"/>
            <a:ext cx="6936514" cy="707886"/>
          </a:xfrm>
          <a:prstGeom prst="rect">
            <a:avLst/>
          </a:prstGeom>
          <a:noFill/>
        </p:spPr>
        <p:txBody>
          <a:bodyPr wrap="none" rtlCol="0" anchor="t">
            <a:spAutoFit/>
          </a:bodyPr>
          <a:lstStyle/>
          <a:p>
            <a:r>
              <a:rPr lang="en-US" sz="4000" b="1" dirty="0">
                <a:solidFill>
                  <a:schemeClr val="bg1"/>
                </a:solidFill>
                <a:latin typeface="Century Gothic"/>
              </a:rPr>
              <a:t>PHENOLOGY RESULTS: Gasa</a:t>
            </a:r>
          </a:p>
        </p:txBody>
      </p:sp>
    </p:spTree>
    <p:extLst>
      <p:ext uri="{BB962C8B-B14F-4D97-AF65-F5344CB8AC3E}">
        <p14:creationId xmlns:p14="http://schemas.microsoft.com/office/powerpoint/2010/main" val="146459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76199D8-8357-47D7-873A-C9885A6F96FA}"/>
              </a:ext>
            </a:extLst>
          </p:cNvPr>
          <p:cNvSpPr txBox="1"/>
          <p:nvPr/>
        </p:nvSpPr>
        <p:spPr>
          <a:xfrm>
            <a:off x="519582" y="184016"/>
            <a:ext cx="5194051" cy="707886"/>
          </a:xfrm>
          <a:prstGeom prst="rect">
            <a:avLst/>
          </a:prstGeom>
          <a:noFill/>
        </p:spPr>
        <p:txBody>
          <a:bodyPr wrap="none" rtlCol="0" anchor="t">
            <a:spAutoFit/>
          </a:bodyPr>
          <a:lstStyle/>
          <a:p>
            <a:r>
              <a:rPr lang="en-US" sz="4000" b="1" dirty="0">
                <a:solidFill>
                  <a:schemeClr val="bg1"/>
                </a:solidFill>
                <a:latin typeface="Century Gothic"/>
              </a:rPr>
              <a:t>MAP: PRECIPITATION</a:t>
            </a:r>
          </a:p>
        </p:txBody>
      </p:sp>
      <p:sp>
        <p:nvSpPr>
          <p:cNvPr id="19" name="TextBox 18">
            <a:extLst>
              <a:ext uri="{FF2B5EF4-FFF2-40B4-BE49-F238E27FC236}">
                <a16:creationId xmlns:a16="http://schemas.microsoft.com/office/drawing/2014/main" xmlns="" id="{13729D73-B8D8-4575-B618-ABECF7B4E484}"/>
              </a:ext>
            </a:extLst>
          </p:cNvPr>
          <p:cNvSpPr txBox="1"/>
          <p:nvPr/>
        </p:nvSpPr>
        <p:spPr>
          <a:xfrm>
            <a:off x="4908500" y="5751458"/>
            <a:ext cx="2763937" cy="400110"/>
          </a:xfrm>
          <a:prstGeom prst="rect">
            <a:avLst/>
          </a:prstGeom>
          <a:noFill/>
        </p:spPr>
        <p:txBody>
          <a:bodyPr wrap="square" rtlCol="0" anchor="t">
            <a:spAutoFit/>
          </a:bodyPr>
          <a:lstStyle/>
          <a:p>
            <a:r>
              <a:rPr lang="en-US" sz="2000" dirty="0">
                <a:solidFill>
                  <a:schemeClr val="tx1">
                    <a:lumMod val="75000"/>
                    <a:lumOff val="25000"/>
                  </a:schemeClr>
                </a:solidFill>
                <a:latin typeface="Century Gothic"/>
              </a:rPr>
              <a:t>Precipitation (mm)</a:t>
            </a:r>
          </a:p>
        </p:txBody>
      </p:sp>
      <p:pic>
        <p:nvPicPr>
          <p:cNvPr id="13" name="Picture 12" descr="A close up of a map&#10;&#10;Description automatically generated">
            <a:extLst>
              <a:ext uri="{FF2B5EF4-FFF2-40B4-BE49-F238E27FC236}">
                <a16:creationId xmlns:a16="http://schemas.microsoft.com/office/drawing/2014/main" xmlns="" id="{0E0F3C77-C608-49A7-9F4E-56BBD5A8887C}"/>
              </a:ext>
            </a:extLst>
          </p:cNvPr>
          <p:cNvPicPr>
            <a:picLocks noChangeAspect="1"/>
          </p:cNvPicPr>
          <p:nvPr/>
        </p:nvPicPr>
        <p:blipFill rotWithShape="1">
          <a:blip r:embed="rId3">
            <a:extLst>
              <a:ext uri="{28A0092B-C50C-407E-A947-70E740481C1C}">
                <a14:useLocalDpi xmlns:a14="http://schemas.microsoft.com/office/drawing/2010/main" val="0"/>
              </a:ext>
            </a:extLst>
          </a:blip>
          <a:srcRect t="3421" r="16154" b="14025"/>
          <a:stretch/>
        </p:blipFill>
        <p:spPr>
          <a:xfrm>
            <a:off x="2423454" y="1915395"/>
            <a:ext cx="8655292" cy="4336310"/>
          </a:xfrm>
          <a:prstGeom prst="rect">
            <a:avLst/>
          </a:prstGeom>
        </p:spPr>
      </p:pic>
      <p:sp>
        <p:nvSpPr>
          <p:cNvPr id="14" name="TextBox 13">
            <a:extLst>
              <a:ext uri="{FF2B5EF4-FFF2-40B4-BE49-F238E27FC236}">
                <a16:creationId xmlns:a16="http://schemas.microsoft.com/office/drawing/2014/main" xmlns="" id="{CD52F736-BF0E-49E1-96D8-51EC0FEEBD40}"/>
              </a:ext>
            </a:extLst>
          </p:cNvPr>
          <p:cNvSpPr txBox="1"/>
          <p:nvPr/>
        </p:nvSpPr>
        <p:spPr>
          <a:xfrm flipH="1">
            <a:off x="242971" y="1510585"/>
            <a:ext cx="1970839" cy="677108"/>
          </a:xfrm>
          <a:prstGeom prst="rect">
            <a:avLst/>
          </a:prstGeom>
          <a:noFill/>
        </p:spPr>
        <p:txBody>
          <a:bodyPr wrap="square" rtlCol="0" anchor="t">
            <a:spAutoFit/>
          </a:bodyPr>
          <a:lstStyle/>
          <a:p>
            <a:r>
              <a:rPr lang="en-US" sz="1900" dirty="0" smtClean="0">
                <a:solidFill>
                  <a:schemeClr val="tx1">
                    <a:lumMod val="75000"/>
                    <a:lumOff val="25000"/>
                  </a:schemeClr>
                </a:solidFill>
                <a:latin typeface="Century Gothic"/>
              </a:rPr>
              <a:t>TOTAL</a:t>
            </a:r>
            <a:br>
              <a:rPr lang="en-US" sz="1900" dirty="0" smtClean="0">
                <a:solidFill>
                  <a:schemeClr val="tx1">
                    <a:lumMod val="75000"/>
                    <a:lumOff val="25000"/>
                  </a:schemeClr>
                </a:solidFill>
                <a:latin typeface="Century Gothic"/>
              </a:rPr>
            </a:br>
            <a:r>
              <a:rPr lang="en-US" sz="1900" dirty="0" smtClean="0">
                <a:solidFill>
                  <a:schemeClr val="tx1">
                    <a:lumMod val="75000"/>
                    <a:lumOff val="25000"/>
                  </a:schemeClr>
                </a:solidFill>
                <a:latin typeface="Century Gothic"/>
              </a:rPr>
              <a:t>PRECIPITATION </a:t>
            </a:r>
            <a:endParaRPr lang="en-US" sz="1900" dirty="0">
              <a:solidFill>
                <a:schemeClr val="tx1">
                  <a:lumMod val="75000"/>
                  <a:lumOff val="25000"/>
                </a:schemeClr>
              </a:solidFill>
              <a:latin typeface="Century Gothic"/>
            </a:endParaRPr>
          </a:p>
        </p:txBody>
      </p:sp>
      <p:pic>
        <p:nvPicPr>
          <p:cNvPr id="21" name="Picture 20">
            <a:extLst>
              <a:ext uri="{FF2B5EF4-FFF2-40B4-BE49-F238E27FC236}">
                <a16:creationId xmlns:a16="http://schemas.microsoft.com/office/drawing/2014/main" xmlns="" id="{0A5EE49A-5E9B-491F-B944-ABD7F3AA1F9A}"/>
              </a:ext>
            </a:extLst>
          </p:cNvPr>
          <p:cNvPicPr>
            <a:picLocks noChangeAspect="1"/>
          </p:cNvPicPr>
          <p:nvPr/>
        </p:nvPicPr>
        <p:blipFill>
          <a:blip r:embed="rId4"/>
          <a:stretch>
            <a:fillRect/>
          </a:stretch>
        </p:blipFill>
        <p:spPr>
          <a:xfrm>
            <a:off x="271342" y="2490020"/>
            <a:ext cx="349942" cy="305463"/>
          </a:xfrm>
          <a:prstGeom prst="rect">
            <a:avLst/>
          </a:prstGeom>
        </p:spPr>
      </p:pic>
      <p:pic>
        <p:nvPicPr>
          <p:cNvPr id="22" name="Picture 21">
            <a:extLst>
              <a:ext uri="{FF2B5EF4-FFF2-40B4-BE49-F238E27FC236}">
                <a16:creationId xmlns:a16="http://schemas.microsoft.com/office/drawing/2014/main" xmlns="" id="{F9C8442C-BDAC-4972-8147-358F82C936D1}"/>
              </a:ext>
            </a:extLst>
          </p:cNvPr>
          <p:cNvPicPr>
            <a:picLocks noChangeAspect="1"/>
          </p:cNvPicPr>
          <p:nvPr/>
        </p:nvPicPr>
        <p:blipFill>
          <a:blip r:embed="rId5"/>
          <a:stretch>
            <a:fillRect/>
          </a:stretch>
        </p:blipFill>
        <p:spPr>
          <a:xfrm>
            <a:off x="271342" y="3001123"/>
            <a:ext cx="353372" cy="302890"/>
          </a:xfrm>
          <a:prstGeom prst="rect">
            <a:avLst/>
          </a:prstGeom>
        </p:spPr>
      </p:pic>
      <p:pic>
        <p:nvPicPr>
          <p:cNvPr id="23" name="Picture 22">
            <a:extLst>
              <a:ext uri="{FF2B5EF4-FFF2-40B4-BE49-F238E27FC236}">
                <a16:creationId xmlns:a16="http://schemas.microsoft.com/office/drawing/2014/main" xmlns="" id="{1C981334-F849-46C4-A18D-F73081586634}"/>
              </a:ext>
            </a:extLst>
          </p:cNvPr>
          <p:cNvPicPr>
            <a:picLocks noChangeAspect="1"/>
          </p:cNvPicPr>
          <p:nvPr/>
        </p:nvPicPr>
        <p:blipFill>
          <a:blip r:embed="rId6"/>
          <a:stretch>
            <a:fillRect/>
          </a:stretch>
        </p:blipFill>
        <p:spPr>
          <a:xfrm>
            <a:off x="271342" y="3509653"/>
            <a:ext cx="354463" cy="321163"/>
          </a:xfrm>
          <a:prstGeom prst="rect">
            <a:avLst/>
          </a:prstGeom>
        </p:spPr>
      </p:pic>
      <p:sp>
        <p:nvSpPr>
          <p:cNvPr id="26" name="TextBox 25">
            <a:extLst>
              <a:ext uri="{FF2B5EF4-FFF2-40B4-BE49-F238E27FC236}">
                <a16:creationId xmlns:a16="http://schemas.microsoft.com/office/drawing/2014/main" xmlns="" id="{CD52F736-BF0E-49E1-96D8-51EC0FEEBD40}"/>
              </a:ext>
            </a:extLst>
          </p:cNvPr>
          <p:cNvSpPr txBox="1"/>
          <p:nvPr/>
        </p:nvSpPr>
        <p:spPr>
          <a:xfrm flipH="1">
            <a:off x="702476" y="2488237"/>
            <a:ext cx="1368770" cy="338554"/>
          </a:xfrm>
          <a:prstGeom prst="rect">
            <a:avLst/>
          </a:prstGeom>
          <a:noFill/>
        </p:spPr>
        <p:txBody>
          <a:bodyPr wrap="square" rtlCol="0" anchor="t">
            <a:spAutoFit/>
          </a:bodyPr>
          <a:lstStyle/>
          <a:p>
            <a:r>
              <a:rPr lang="en-US" sz="1600" dirty="0" smtClean="0">
                <a:solidFill>
                  <a:schemeClr val="tx1">
                    <a:lumMod val="75000"/>
                    <a:lumOff val="25000"/>
                  </a:schemeClr>
                </a:solidFill>
                <a:latin typeface="Century Gothic"/>
              </a:rPr>
              <a:t>High </a:t>
            </a:r>
            <a:endParaRPr lang="en-US" sz="1600" dirty="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xmlns="" id="{86A8DD83-FEF6-4B88-9C47-3B9B7BCE5378}"/>
              </a:ext>
            </a:extLst>
          </p:cNvPr>
          <p:cNvSpPr txBox="1"/>
          <p:nvPr/>
        </p:nvSpPr>
        <p:spPr>
          <a:xfrm>
            <a:off x="702476" y="3509653"/>
            <a:ext cx="1392833" cy="338554"/>
          </a:xfrm>
          <a:prstGeom prst="rect">
            <a:avLst/>
          </a:prstGeom>
          <a:noFill/>
        </p:spPr>
        <p:txBody>
          <a:bodyPr wrap="square" rtlCol="0" anchor="t">
            <a:spAutoFit/>
          </a:bodyPr>
          <a:lstStyle/>
          <a:p>
            <a:r>
              <a:rPr lang="en-US" sz="1600" dirty="0" smtClean="0">
                <a:solidFill>
                  <a:schemeClr val="tx1">
                    <a:lumMod val="75000"/>
                    <a:lumOff val="25000"/>
                  </a:schemeClr>
                </a:solidFill>
                <a:latin typeface="Century Gothic"/>
              </a:rPr>
              <a:t>Low</a:t>
            </a:r>
            <a:endParaRPr lang="en-US" sz="1600" dirty="0">
              <a:solidFill>
                <a:schemeClr val="tx1">
                  <a:lumMod val="75000"/>
                  <a:lumOff val="25000"/>
                </a:schemeClr>
              </a:solidFill>
              <a:latin typeface="Century Gothic"/>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6730" y="6481507"/>
            <a:ext cx="1397111" cy="88239"/>
          </a:xfrm>
          <a:prstGeom prst="rect">
            <a:avLst/>
          </a:prstGeom>
        </p:spPr>
      </p:pic>
      <p:sp>
        <p:nvSpPr>
          <p:cNvPr id="29" name="Rectangle 28"/>
          <p:cNvSpPr/>
          <p:nvPr/>
        </p:nvSpPr>
        <p:spPr>
          <a:xfrm>
            <a:off x="2362601" y="6265070"/>
            <a:ext cx="293423" cy="246221"/>
          </a:xfrm>
          <a:prstGeom prst="rect">
            <a:avLst/>
          </a:prstGeom>
        </p:spPr>
        <p:txBody>
          <a:bodyPr wrap="square">
            <a:spAutoFit/>
          </a:bodyPr>
          <a:lstStyle/>
          <a:p>
            <a:r>
              <a:rPr lang="en-GB" sz="1000" dirty="0">
                <a:solidFill>
                  <a:schemeClr val="tx1">
                    <a:lumMod val="75000"/>
                    <a:lumOff val="25000"/>
                  </a:schemeClr>
                </a:solidFill>
                <a:latin typeface="Century Gothic"/>
                <a:cs typeface="Calibri"/>
              </a:rPr>
              <a:t>0</a:t>
            </a:r>
          </a:p>
        </p:txBody>
      </p:sp>
      <p:sp>
        <p:nvSpPr>
          <p:cNvPr id="30" name="TextBox 29">
            <a:extLst>
              <a:ext uri="{FF2B5EF4-FFF2-40B4-BE49-F238E27FC236}">
                <a16:creationId xmlns:a16="http://schemas.microsoft.com/office/drawing/2014/main" xmlns="" id="{F9D730C4-A0B4-4E55-85FA-1EFEA8C52C4D}"/>
              </a:ext>
            </a:extLst>
          </p:cNvPr>
          <p:cNvSpPr txBox="1"/>
          <p:nvPr/>
        </p:nvSpPr>
        <p:spPr>
          <a:xfrm rot="10800000" flipV="1">
            <a:off x="3522288" y="6249680"/>
            <a:ext cx="51883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dirty="0">
                <a:solidFill>
                  <a:schemeClr val="tx1">
                    <a:lumMod val="75000"/>
                    <a:lumOff val="25000"/>
                  </a:schemeClr>
                </a:solidFill>
                <a:latin typeface="Century Gothic"/>
                <a:cs typeface="Calibri"/>
              </a:rPr>
              <a:t>200</a:t>
            </a:r>
          </a:p>
        </p:txBody>
      </p:sp>
      <p:sp>
        <p:nvSpPr>
          <p:cNvPr id="31" name="TextBox 30">
            <a:extLst>
              <a:ext uri="{FF2B5EF4-FFF2-40B4-BE49-F238E27FC236}">
                <a16:creationId xmlns:a16="http://schemas.microsoft.com/office/drawing/2014/main" xmlns="" id="{4258FA50-DE92-41CA-A6E5-AB09308B6028}"/>
              </a:ext>
            </a:extLst>
          </p:cNvPr>
          <p:cNvSpPr txBox="1"/>
          <p:nvPr/>
        </p:nvSpPr>
        <p:spPr>
          <a:xfrm>
            <a:off x="3781703" y="6402019"/>
            <a:ext cx="10959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a:solidFill>
                  <a:schemeClr val="tx1">
                    <a:lumMod val="75000"/>
                    <a:lumOff val="25000"/>
                  </a:schemeClr>
                </a:solidFill>
                <a:latin typeface="Century Gothic"/>
              </a:rPr>
              <a:t>Kilometres</a:t>
            </a:r>
          </a:p>
        </p:txBody>
      </p:sp>
      <p:pic>
        <p:nvPicPr>
          <p:cNvPr id="32" name="Picture 31">
            <a:extLst>
              <a:ext uri="{FF2B5EF4-FFF2-40B4-BE49-F238E27FC236}">
                <a16:creationId xmlns:a16="http://schemas.microsoft.com/office/drawing/2014/main" xmlns="" id="{C3BD6D8E-9213-4DC8-8BAE-B3C2BCF6867F}"/>
              </a:ext>
            </a:extLst>
          </p:cNvPr>
          <p:cNvPicPr>
            <a:picLocks noChangeAspect="1"/>
          </p:cNvPicPr>
          <p:nvPr/>
        </p:nvPicPr>
        <p:blipFill>
          <a:blip r:embed="rId8"/>
          <a:stretch>
            <a:fillRect/>
          </a:stretch>
        </p:blipFill>
        <p:spPr>
          <a:xfrm>
            <a:off x="10690800" y="6426355"/>
            <a:ext cx="278386" cy="286782"/>
          </a:xfrm>
          <a:prstGeom prst="rect">
            <a:avLst/>
          </a:prstGeom>
        </p:spPr>
      </p:pic>
      <p:sp>
        <p:nvSpPr>
          <p:cNvPr id="33" name="TextBox 32">
            <a:extLst>
              <a:ext uri="{FF2B5EF4-FFF2-40B4-BE49-F238E27FC236}">
                <a16:creationId xmlns:a16="http://schemas.microsoft.com/office/drawing/2014/main" xmlns="" id="{A1242770-0B1C-49CE-96EE-DF118F10E526}"/>
              </a:ext>
            </a:extLst>
          </p:cNvPr>
          <p:cNvSpPr txBox="1"/>
          <p:nvPr/>
        </p:nvSpPr>
        <p:spPr>
          <a:xfrm>
            <a:off x="10671430" y="6204508"/>
            <a:ext cx="3171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404040"/>
                </a:solidFill>
                <a:latin typeface="Century Gothic"/>
              </a:rPr>
              <a:t>N</a:t>
            </a:r>
            <a:endParaRPr lang="en-GB" sz="1200"/>
          </a:p>
        </p:txBody>
      </p:sp>
      <p:sp>
        <p:nvSpPr>
          <p:cNvPr id="34" name="TextBox 33">
            <a:extLst>
              <a:ext uri="{FF2B5EF4-FFF2-40B4-BE49-F238E27FC236}">
                <a16:creationId xmlns:a16="http://schemas.microsoft.com/office/drawing/2014/main" xmlns="" id="{53AD330D-4812-465B-888C-A969D0C6F650}"/>
              </a:ext>
            </a:extLst>
          </p:cNvPr>
          <p:cNvSpPr txBox="1"/>
          <p:nvPr/>
        </p:nvSpPr>
        <p:spPr>
          <a:xfrm>
            <a:off x="3307218" y="1139913"/>
            <a:ext cx="64807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Bhutan's </a:t>
            </a:r>
            <a:r>
              <a:rPr lang="en-US" sz="2000" dirty="0" smtClean="0">
                <a:solidFill>
                  <a:schemeClr val="tx1">
                    <a:lumMod val="75000"/>
                    <a:lumOff val="25000"/>
                  </a:schemeClr>
                </a:solidFill>
                <a:latin typeface="Century Gothic"/>
              </a:rPr>
              <a:t>2019 Total Monsoon Precipitation (mm)</a:t>
            </a:r>
            <a:endParaRPr lang="en-GB" sz="2000" dirty="0">
              <a:solidFill>
                <a:schemeClr val="tx1">
                  <a:lumMod val="75000"/>
                  <a:lumOff val="25000"/>
                </a:schemeClr>
              </a:solidFill>
              <a:cs typeface="Calibri" panose="020F0502020204030204"/>
            </a:endParaRPr>
          </a:p>
        </p:txBody>
      </p:sp>
      <p:sp>
        <p:nvSpPr>
          <p:cNvPr id="35" name="TextBox 34">
            <a:extLst>
              <a:ext uri="{FF2B5EF4-FFF2-40B4-BE49-F238E27FC236}">
                <a16:creationId xmlns:a16="http://schemas.microsoft.com/office/drawing/2014/main" xmlns="" id="{50003CA3-F774-498F-8CEA-6AA8958D6838}"/>
              </a:ext>
            </a:extLst>
          </p:cNvPr>
          <p:cNvSpPr txBox="1"/>
          <p:nvPr/>
        </p:nvSpPr>
        <p:spPr>
          <a:xfrm>
            <a:off x="5033130" y="1434027"/>
            <a:ext cx="30289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(June 1st – August 31st) </a:t>
            </a:r>
            <a:endParaRPr lang="en-GB" sz="16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567816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map&#10;&#10;Description automatically generated">
            <a:extLst>
              <a:ext uri="{FF2B5EF4-FFF2-40B4-BE49-F238E27FC236}">
                <a16:creationId xmlns:a16="http://schemas.microsoft.com/office/drawing/2014/main" xmlns="" id="{8475DB65-11BD-4A6E-9538-341795C63CC9}"/>
              </a:ext>
            </a:extLst>
          </p:cNvPr>
          <p:cNvPicPr>
            <a:picLocks noChangeAspect="1"/>
          </p:cNvPicPr>
          <p:nvPr/>
        </p:nvPicPr>
        <p:blipFill>
          <a:blip r:embed="rId3"/>
          <a:stretch>
            <a:fillRect/>
          </a:stretch>
        </p:blipFill>
        <p:spPr>
          <a:xfrm>
            <a:off x="4694979" y="1109707"/>
            <a:ext cx="7209099" cy="5585838"/>
          </a:xfrm>
          <a:prstGeom prst="rect">
            <a:avLst/>
          </a:prstGeom>
        </p:spPr>
      </p:pic>
      <p:sp>
        <p:nvSpPr>
          <p:cNvPr id="10" name="Text Placeholder 5"/>
          <p:cNvSpPr txBox="1">
            <a:spLocks/>
          </p:cNvSpPr>
          <p:nvPr/>
        </p:nvSpPr>
        <p:spPr>
          <a:xfrm>
            <a:off x="120615" y="1344861"/>
            <a:ext cx="4500022" cy="5580696"/>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spcAft>
                <a:spcPts val="600"/>
              </a:spcAft>
              <a:buClr>
                <a:srgbClr val="24B1B5"/>
              </a:buClr>
              <a:buFont typeface="Webdings" panose="05030102010509060703" pitchFamily="18" charset="2"/>
              <a:buChar char="4"/>
            </a:pPr>
            <a:r>
              <a:rPr lang="en-US" sz="2500" b="1" dirty="0">
                <a:solidFill>
                  <a:srgbClr val="006D9D"/>
                </a:solidFill>
                <a:latin typeface="Century Gothic"/>
                <a:ea typeface="Century Gothic" charset="0"/>
                <a:cs typeface="Century Gothic" charset="0"/>
              </a:rPr>
              <a:t>Study Area</a:t>
            </a:r>
            <a:endParaRPr lang="en-US" sz="2500" dirty="0">
              <a:solidFill>
                <a:srgbClr val="006D9D"/>
              </a:solidFill>
              <a:latin typeface="Century Gothic"/>
              <a:ea typeface="Century Gothic" charset="0"/>
              <a:cs typeface="Century Gothic" charset="0"/>
            </a:endParaRPr>
          </a:p>
          <a:p>
            <a:pPr marL="800100" lvl="1" indent="-342900">
              <a:lnSpc>
                <a:spcPct val="150000"/>
              </a:lnSpc>
              <a:spcBef>
                <a:spcPts val="0"/>
              </a:spcBef>
              <a:spcAft>
                <a:spcPts val="600"/>
              </a:spcAft>
              <a:buClr>
                <a:srgbClr val="24B1B5"/>
              </a:buClr>
              <a:buFont typeface="Webdings" panose="05030102010509060703" pitchFamily="18" charset="2"/>
              <a:buChar char="4"/>
            </a:pPr>
            <a:r>
              <a:rPr lang="en-US" sz="2000" b="1" dirty="0">
                <a:solidFill>
                  <a:schemeClr val="tx1">
                    <a:lumMod val="75000"/>
                    <a:lumOff val="25000"/>
                  </a:schemeClr>
                </a:solidFill>
                <a:latin typeface="Century Gothic"/>
                <a:ea typeface="Century Gothic" charset="0"/>
                <a:cs typeface="Century Gothic" charset="0"/>
              </a:rPr>
              <a:t>Country</a:t>
            </a:r>
            <a:r>
              <a:rPr lang="en-US" sz="2000" dirty="0">
                <a:solidFill>
                  <a:schemeClr val="tx1">
                    <a:lumMod val="75000"/>
                    <a:lumOff val="25000"/>
                  </a:schemeClr>
                </a:solidFill>
                <a:latin typeface="Century Gothic"/>
                <a:ea typeface="Century Gothic" charset="0"/>
                <a:cs typeface="Century Gothic" charset="0"/>
              </a:rPr>
              <a:t>: Bhutan</a:t>
            </a:r>
          </a:p>
          <a:p>
            <a:pPr marL="800100" lvl="1" indent="-342900">
              <a:lnSpc>
                <a:spcPct val="150000"/>
              </a:lnSpc>
              <a:spcBef>
                <a:spcPts val="0"/>
              </a:spcBef>
              <a:spcAft>
                <a:spcPts val="600"/>
              </a:spcAft>
              <a:buClr>
                <a:srgbClr val="24B1B5"/>
              </a:buClr>
              <a:buFont typeface="Webdings" panose="05030102010509060703" pitchFamily="18" charset="2"/>
              <a:buChar char="4"/>
            </a:pPr>
            <a:r>
              <a:rPr lang="en-US" sz="2000" b="1" dirty="0">
                <a:solidFill>
                  <a:schemeClr val="tx1">
                    <a:lumMod val="75000"/>
                    <a:lumOff val="25000"/>
                  </a:schemeClr>
                </a:solidFill>
                <a:latin typeface="Century Gothic"/>
                <a:ea typeface="Century Gothic" charset="0"/>
                <a:cs typeface="Century Gothic" charset="0"/>
              </a:rPr>
              <a:t>Focus districts</a:t>
            </a:r>
            <a:r>
              <a:rPr lang="en-US" sz="2000" dirty="0">
                <a:solidFill>
                  <a:schemeClr val="tx1">
                    <a:lumMod val="75000"/>
                    <a:lumOff val="25000"/>
                  </a:schemeClr>
                </a:solidFill>
                <a:latin typeface="Century Gothic"/>
                <a:ea typeface="Century Gothic" charset="0"/>
                <a:cs typeface="Century Gothic" charset="0"/>
              </a:rPr>
              <a:t>: Gasa, </a:t>
            </a:r>
            <a:r>
              <a:rPr lang="en-US" sz="2000" dirty="0">
                <a:latin typeface="Century Gothic" charset="0"/>
                <a:ea typeface="Century Gothic" charset="0"/>
                <a:cs typeface="Century Gothic" charset="0"/>
              </a:rPr>
              <a:t/>
            </a:r>
            <a:br>
              <a:rPr lang="en-US" sz="2000" dirty="0">
                <a:latin typeface="Century Gothic" charset="0"/>
                <a:ea typeface="Century Gothic" charset="0"/>
                <a:cs typeface="Century Gothic" charset="0"/>
              </a:rPr>
            </a:br>
            <a:r>
              <a:rPr lang="en-US" sz="2000" dirty="0">
                <a:solidFill>
                  <a:schemeClr val="tx1">
                    <a:lumMod val="75000"/>
                    <a:lumOff val="25000"/>
                  </a:schemeClr>
                </a:solidFill>
                <a:latin typeface="Century Gothic"/>
                <a:ea typeface="Century Gothic" charset="0"/>
                <a:cs typeface="Century Gothic" charset="0"/>
              </a:rPr>
              <a:t>Thimphu, and Chhukha</a:t>
            </a:r>
          </a:p>
          <a:p>
            <a:pPr marL="800100" lvl="1" indent="-342900">
              <a:lnSpc>
                <a:spcPct val="150000"/>
              </a:lnSpc>
              <a:spcBef>
                <a:spcPts val="0"/>
              </a:spcBef>
              <a:spcAft>
                <a:spcPts val="600"/>
              </a:spcAft>
              <a:buClr>
                <a:srgbClr val="24B1B5"/>
              </a:buClr>
              <a:buFont typeface="Webdings" panose="05030102010509060703" pitchFamily="18" charset="2"/>
              <a:buChar char="4"/>
            </a:pPr>
            <a:r>
              <a:rPr lang="en-US" sz="2000" b="1" dirty="0">
                <a:solidFill>
                  <a:schemeClr val="tx1">
                    <a:lumMod val="75000"/>
                    <a:lumOff val="25000"/>
                  </a:schemeClr>
                </a:solidFill>
                <a:latin typeface="Century Gothic"/>
                <a:ea typeface="Century Gothic" charset="0"/>
                <a:cs typeface="Century Gothic" charset="0"/>
              </a:rPr>
              <a:t>Population</a:t>
            </a:r>
            <a:r>
              <a:rPr lang="en-US" sz="2000" dirty="0">
                <a:solidFill>
                  <a:schemeClr val="tx1">
                    <a:lumMod val="75000"/>
                    <a:lumOff val="25000"/>
                  </a:schemeClr>
                </a:solidFill>
                <a:latin typeface="Century Gothic"/>
                <a:ea typeface="Century Gothic" charset="0"/>
                <a:cs typeface="Century Gothic" charset="0"/>
              </a:rPr>
              <a:t>: 754,388 </a:t>
            </a:r>
            <a:r>
              <a:rPr lang="en-US" sz="2000" dirty="0">
                <a:latin typeface="Century Gothic"/>
                <a:ea typeface="Century Gothic" charset="0"/>
                <a:cs typeface="Century Gothic" charset="0"/>
              </a:rPr>
              <a:t/>
            </a:r>
            <a:br>
              <a:rPr lang="en-US" sz="2000" dirty="0">
                <a:latin typeface="Century Gothic"/>
                <a:ea typeface="Century Gothic" charset="0"/>
                <a:cs typeface="Century Gothic" charset="0"/>
              </a:rPr>
            </a:br>
            <a:endParaRPr lang="en-US" sz="2000" dirty="0">
              <a:solidFill>
                <a:schemeClr val="tx1">
                  <a:lumMod val="75000"/>
                  <a:lumOff val="25000"/>
                </a:schemeClr>
              </a:solidFill>
              <a:latin typeface="Century Gothic" charset="0"/>
              <a:ea typeface="Century Gothic" charset="0"/>
              <a:cs typeface="Century Gothic" charset="0"/>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500" b="1" dirty="0">
                <a:solidFill>
                  <a:srgbClr val="006D9D"/>
                </a:solidFill>
                <a:latin typeface="Century Gothic"/>
                <a:ea typeface="Century Gothic" charset="0"/>
                <a:cs typeface="Century Gothic" charset="0"/>
              </a:rPr>
              <a:t>Study Period</a:t>
            </a:r>
          </a:p>
          <a:p>
            <a:pPr marL="800100" lvl="1" indent="-342900">
              <a:lnSpc>
                <a:spcPct val="15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Century Gothic" charset="0"/>
                <a:cs typeface="Century Gothic" charset="0"/>
              </a:rPr>
              <a:t>1981 </a:t>
            </a:r>
            <a:r>
              <a:rPr lang="en-US" sz="2000" dirty="0">
                <a:latin typeface="Century Gothic"/>
                <a:ea typeface="Century Gothic" charset="0"/>
                <a:cs typeface="Century Gothic" charset="0"/>
              </a:rPr>
              <a:t>—</a:t>
            </a:r>
            <a:r>
              <a:rPr lang="en-US" sz="2000" dirty="0">
                <a:solidFill>
                  <a:schemeClr val="tx1">
                    <a:lumMod val="75000"/>
                    <a:lumOff val="25000"/>
                  </a:schemeClr>
                </a:solidFill>
                <a:latin typeface="Century Gothic"/>
                <a:ea typeface="Century Gothic" charset="0"/>
                <a:cs typeface="Century Gothic" charset="0"/>
              </a:rPr>
              <a:t>  2019 </a:t>
            </a:r>
          </a:p>
          <a:p>
            <a:pPr marL="800100" lvl="1" indent="-342900">
              <a:lnSpc>
                <a:spcPct val="15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Century Gothic" charset="0"/>
                <a:cs typeface="Century Gothic" charset="0"/>
              </a:rPr>
              <a:t>June 1st </a:t>
            </a:r>
            <a:r>
              <a:rPr lang="en-US" sz="2000" dirty="0">
                <a:latin typeface="Century Gothic"/>
                <a:ea typeface="Century Gothic" charset="0"/>
                <a:cs typeface="Century Gothic" charset="0"/>
              </a:rPr>
              <a:t>—</a:t>
            </a:r>
            <a:r>
              <a:rPr lang="en-US" sz="2000" dirty="0">
                <a:solidFill>
                  <a:schemeClr val="tx1">
                    <a:lumMod val="75000"/>
                    <a:lumOff val="25000"/>
                  </a:schemeClr>
                </a:solidFill>
                <a:latin typeface="Century Gothic"/>
                <a:ea typeface="Century Gothic" charset="0"/>
                <a:cs typeface="Century Gothic" charset="0"/>
              </a:rPr>
              <a:t> August 31st</a:t>
            </a:r>
          </a:p>
          <a:p>
            <a:pPr marL="457200" lvl="1" indent="0">
              <a:lnSpc>
                <a:spcPct val="150000"/>
              </a:lnSpc>
              <a:spcBef>
                <a:spcPts val="0"/>
              </a:spcBef>
              <a:spcAft>
                <a:spcPts val="600"/>
              </a:spcAft>
              <a:buClr>
                <a:srgbClr val="24B1B5"/>
              </a:buClr>
              <a:buNone/>
            </a:pPr>
            <a:endParaRPr lang="en-US" sz="2000" dirty="0">
              <a:solidFill>
                <a:schemeClr val="tx1">
                  <a:lumMod val="75000"/>
                  <a:lumOff val="25000"/>
                </a:schemeClr>
              </a:solidFill>
              <a:latin typeface="Century Gothic"/>
              <a:ea typeface="+mn-lt"/>
              <a:cs typeface="+mn-lt"/>
            </a:endParaRPr>
          </a:p>
          <a:p>
            <a:pPr marL="0" indent="0">
              <a:lnSpc>
                <a:spcPct val="150000"/>
              </a:lnSpc>
              <a:spcBef>
                <a:spcPts val="0"/>
              </a:spcBef>
              <a:spcAft>
                <a:spcPts val="600"/>
              </a:spcAft>
              <a:buClr>
                <a:srgbClr val="24B1B5"/>
              </a:buClr>
              <a:buNone/>
            </a:pPr>
            <a:endParaRPr lang="en-US" sz="1600" dirty="0">
              <a:solidFill>
                <a:schemeClr val="tx1">
                  <a:lumMod val="75000"/>
                  <a:lumOff val="25000"/>
                </a:schemeClr>
              </a:solidFill>
              <a:latin typeface="Century Gothic"/>
              <a:cs typeface="Calibri"/>
            </a:endParaRPr>
          </a:p>
          <a:p>
            <a:pPr marL="342900" indent="-342900">
              <a:lnSpc>
                <a:spcPct val="150000"/>
              </a:lnSpc>
              <a:spcBef>
                <a:spcPts val="0"/>
              </a:spcBef>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a:cs typeface="Calibri" panose="020F0502020204030204"/>
            </a:endParaRPr>
          </a:p>
        </p:txBody>
      </p:sp>
      <p:sp>
        <p:nvSpPr>
          <p:cNvPr id="8" name="TextBox 7">
            <a:extLst>
              <a:ext uri="{FF2B5EF4-FFF2-40B4-BE49-F238E27FC236}">
                <a16:creationId xmlns:a16="http://schemas.microsoft.com/office/drawing/2014/main" xmlns="" id="{CE211611-0057-4D75-A396-ED1E5EEBB062}"/>
              </a:ext>
            </a:extLst>
          </p:cNvPr>
          <p:cNvSpPr txBox="1"/>
          <p:nvPr/>
        </p:nvSpPr>
        <p:spPr>
          <a:xfrm>
            <a:off x="5397954" y="-69921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600">
              <a:solidFill>
                <a:schemeClr val="bg1"/>
              </a:solidFill>
              <a:cs typeface="Calibri"/>
            </a:endParaRPr>
          </a:p>
        </p:txBody>
      </p:sp>
      <p:pic>
        <p:nvPicPr>
          <p:cNvPr id="4" name="Picture 3">
            <a:extLst>
              <a:ext uri="{FF2B5EF4-FFF2-40B4-BE49-F238E27FC236}">
                <a16:creationId xmlns:a16="http://schemas.microsoft.com/office/drawing/2014/main" xmlns="" id="{C3BD6D8E-9213-4DC8-8BAE-B3C2BCF6867F}"/>
              </a:ext>
            </a:extLst>
          </p:cNvPr>
          <p:cNvPicPr>
            <a:picLocks noChangeAspect="1"/>
          </p:cNvPicPr>
          <p:nvPr/>
        </p:nvPicPr>
        <p:blipFill>
          <a:blip r:embed="rId4"/>
          <a:stretch>
            <a:fillRect/>
          </a:stretch>
        </p:blipFill>
        <p:spPr>
          <a:xfrm>
            <a:off x="11436314" y="6192867"/>
            <a:ext cx="278386" cy="286782"/>
          </a:xfrm>
          <a:prstGeom prst="rect">
            <a:avLst/>
          </a:prstGeom>
        </p:spPr>
      </p:pic>
      <p:sp>
        <p:nvSpPr>
          <p:cNvPr id="14" name="TextBox 13">
            <a:extLst>
              <a:ext uri="{FF2B5EF4-FFF2-40B4-BE49-F238E27FC236}">
                <a16:creationId xmlns:a16="http://schemas.microsoft.com/office/drawing/2014/main" xmlns="" id="{4F4B19C9-B509-49DB-AC2D-C9D009326A22}"/>
              </a:ext>
            </a:extLst>
          </p:cNvPr>
          <p:cNvSpPr txBox="1"/>
          <p:nvPr/>
        </p:nvSpPr>
        <p:spPr>
          <a:xfrm>
            <a:off x="6442982" y="4073261"/>
            <a:ext cx="6531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50">
                <a:solidFill>
                  <a:schemeClr val="tx1">
                    <a:lumMod val="75000"/>
                    <a:lumOff val="25000"/>
                  </a:schemeClr>
                </a:solidFill>
                <a:latin typeface="Century Gothic"/>
              </a:rPr>
              <a:t>Thimphu</a:t>
            </a:r>
          </a:p>
        </p:txBody>
      </p:sp>
      <p:sp>
        <p:nvSpPr>
          <p:cNvPr id="15" name="TextBox 14">
            <a:extLst>
              <a:ext uri="{FF2B5EF4-FFF2-40B4-BE49-F238E27FC236}">
                <a16:creationId xmlns:a16="http://schemas.microsoft.com/office/drawing/2014/main" xmlns="" id="{FAC2C081-56A6-42F0-AB9F-CD82BBE48E53}"/>
              </a:ext>
            </a:extLst>
          </p:cNvPr>
          <p:cNvSpPr txBox="1"/>
          <p:nvPr/>
        </p:nvSpPr>
        <p:spPr>
          <a:xfrm>
            <a:off x="6385827" y="4858426"/>
            <a:ext cx="1016000"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50">
                <a:solidFill>
                  <a:schemeClr val="tx1">
                    <a:lumMod val="75000"/>
                    <a:lumOff val="25000"/>
                  </a:schemeClr>
                </a:solidFill>
                <a:latin typeface="Century Gothic"/>
              </a:rPr>
              <a:t>Chhukha</a:t>
            </a:r>
          </a:p>
        </p:txBody>
      </p:sp>
      <p:sp>
        <p:nvSpPr>
          <p:cNvPr id="16" name="TextBox 15">
            <a:extLst>
              <a:ext uri="{FF2B5EF4-FFF2-40B4-BE49-F238E27FC236}">
                <a16:creationId xmlns:a16="http://schemas.microsoft.com/office/drawing/2014/main" xmlns="" id="{68CBB5EA-DCB9-45E4-A419-1DB0DB554DC8}"/>
              </a:ext>
            </a:extLst>
          </p:cNvPr>
          <p:cNvSpPr txBox="1"/>
          <p:nvPr/>
        </p:nvSpPr>
        <p:spPr>
          <a:xfrm>
            <a:off x="6914698" y="3232157"/>
            <a:ext cx="711200"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50">
                <a:solidFill>
                  <a:schemeClr val="tx1">
                    <a:lumMod val="75000"/>
                    <a:lumOff val="25000"/>
                  </a:schemeClr>
                </a:solidFill>
                <a:latin typeface="Century Gothic"/>
              </a:rPr>
              <a:t>Gasa</a:t>
            </a:r>
          </a:p>
        </p:txBody>
      </p:sp>
      <p:sp>
        <p:nvSpPr>
          <p:cNvPr id="17" name="TextBox 16">
            <a:extLst>
              <a:ext uri="{FF2B5EF4-FFF2-40B4-BE49-F238E27FC236}">
                <a16:creationId xmlns:a16="http://schemas.microsoft.com/office/drawing/2014/main" xmlns="" id="{C429C8A1-84A6-47FA-8F0A-C4DD5017B3A4}"/>
              </a:ext>
            </a:extLst>
          </p:cNvPr>
          <p:cNvSpPr txBox="1"/>
          <p:nvPr/>
        </p:nvSpPr>
        <p:spPr>
          <a:xfrm>
            <a:off x="9787921" y="2733072"/>
            <a:ext cx="10160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000">
                <a:solidFill>
                  <a:schemeClr val="tx1">
                    <a:lumMod val="75000"/>
                    <a:lumOff val="25000"/>
                  </a:schemeClr>
                </a:solidFill>
                <a:latin typeface="Century Gothic"/>
              </a:rPr>
              <a:t>India</a:t>
            </a:r>
          </a:p>
        </p:txBody>
      </p:sp>
      <p:sp>
        <p:nvSpPr>
          <p:cNvPr id="18" name="TextBox 17">
            <a:extLst>
              <a:ext uri="{FF2B5EF4-FFF2-40B4-BE49-F238E27FC236}">
                <a16:creationId xmlns:a16="http://schemas.microsoft.com/office/drawing/2014/main" xmlns="" id="{1ED6EA98-17F6-48BD-B5C9-A04A1E3961BA}"/>
              </a:ext>
            </a:extLst>
          </p:cNvPr>
          <p:cNvSpPr txBox="1"/>
          <p:nvPr/>
        </p:nvSpPr>
        <p:spPr>
          <a:xfrm>
            <a:off x="11008006" y="1904999"/>
            <a:ext cx="85749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000">
                <a:solidFill>
                  <a:schemeClr val="tx1">
                    <a:lumMod val="75000"/>
                    <a:lumOff val="25000"/>
                  </a:schemeClr>
                </a:solidFill>
                <a:latin typeface="Century Gothic"/>
              </a:rPr>
              <a:t>China</a:t>
            </a:r>
          </a:p>
        </p:txBody>
      </p:sp>
      <p:sp>
        <p:nvSpPr>
          <p:cNvPr id="30" name="TextBox 29">
            <a:extLst>
              <a:ext uri="{FF2B5EF4-FFF2-40B4-BE49-F238E27FC236}">
                <a16:creationId xmlns:a16="http://schemas.microsoft.com/office/drawing/2014/main" xmlns="" id="{3E53CB72-14ED-4BE8-9C1D-609CAD333AE8}"/>
              </a:ext>
            </a:extLst>
          </p:cNvPr>
          <p:cNvSpPr txBox="1"/>
          <p:nvPr/>
        </p:nvSpPr>
        <p:spPr>
          <a:xfrm rot="10800000" flipV="1">
            <a:off x="4881246" y="5745661"/>
            <a:ext cx="4684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a:solidFill>
                  <a:schemeClr val="tx1">
                    <a:lumMod val="75000"/>
                    <a:lumOff val="25000"/>
                  </a:schemeClr>
                </a:solidFill>
                <a:latin typeface="Century Gothic"/>
                <a:cs typeface="Calibri"/>
              </a:rPr>
              <a:t>0</a:t>
            </a:r>
          </a:p>
        </p:txBody>
      </p:sp>
      <p:sp>
        <p:nvSpPr>
          <p:cNvPr id="34" name="TextBox 33">
            <a:extLst>
              <a:ext uri="{FF2B5EF4-FFF2-40B4-BE49-F238E27FC236}">
                <a16:creationId xmlns:a16="http://schemas.microsoft.com/office/drawing/2014/main" xmlns="" id="{F9D730C4-A0B4-4E55-85FA-1EFEA8C52C4D}"/>
              </a:ext>
            </a:extLst>
          </p:cNvPr>
          <p:cNvSpPr txBox="1"/>
          <p:nvPr/>
        </p:nvSpPr>
        <p:spPr>
          <a:xfrm rot="10800000" flipV="1">
            <a:off x="6749670" y="5814946"/>
            <a:ext cx="51883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a:solidFill>
                  <a:schemeClr val="tx1">
                    <a:lumMod val="75000"/>
                    <a:lumOff val="25000"/>
                  </a:schemeClr>
                </a:solidFill>
                <a:latin typeface="Century Gothic"/>
                <a:cs typeface="Calibri"/>
              </a:rPr>
              <a:t>200</a:t>
            </a:r>
          </a:p>
        </p:txBody>
      </p:sp>
      <p:sp>
        <p:nvSpPr>
          <p:cNvPr id="36" name="TextBox 35">
            <a:extLst>
              <a:ext uri="{FF2B5EF4-FFF2-40B4-BE49-F238E27FC236}">
                <a16:creationId xmlns:a16="http://schemas.microsoft.com/office/drawing/2014/main" xmlns="" id="{4258FA50-DE92-41CA-A6E5-AB09308B6028}"/>
              </a:ext>
            </a:extLst>
          </p:cNvPr>
          <p:cNvSpPr txBox="1"/>
          <p:nvPr/>
        </p:nvSpPr>
        <p:spPr>
          <a:xfrm>
            <a:off x="7203593" y="6002438"/>
            <a:ext cx="10959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a:solidFill>
                  <a:schemeClr val="tx1">
                    <a:lumMod val="75000"/>
                    <a:lumOff val="25000"/>
                  </a:schemeClr>
                </a:solidFill>
                <a:latin typeface="Century Gothic"/>
              </a:rPr>
              <a:t>Kilometres</a:t>
            </a:r>
          </a:p>
        </p:txBody>
      </p:sp>
      <p:sp>
        <p:nvSpPr>
          <p:cNvPr id="38" name="TextBox 37">
            <a:extLst>
              <a:ext uri="{FF2B5EF4-FFF2-40B4-BE49-F238E27FC236}">
                <a16:creationId xmlns:a16="http://schemas.microsoft.com/office/drawing/2014/main" xmlns="" id="{A1242770-0B1C-49CE-96EE-DF118F10E526}"/>
              </a:ext>
            </a:extLst>
          </p:cNvPr>
          <p:cNvSpPr txBox="1"/>
          <p:nvPr/>
        </p:nvSpPr>
        <p:spPr>
          <a:xfrm>
            <a:off x="11431120" y="5945841"/>
            <a:ext cx="3171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404040"/>
                </a:solidFill>
                <a:latin typeface="Century Gothic"/>
              </a:rPr>
              <a:t>N</a:t>
            </a:r>
            <a:endParaRPr lang="en-GB" sz="1200"/>
          </a:p>
        </p:txBody>
      </p:sp>
      <p:sp>
        <p:nvSpPr>
          <p:cNvPr id="2" name="TextBox 1">
            <a:extLst>
              <a:ext uri="{FF2B5EF4-FFF2-40B4-BE49-F238E27FC236}">
                <a16:creationId xmlns:a16="http://schemas.microsoft.com/office/drawing/2014/main" xmlns="" id="{53E00ED4-4069-44E8-B109-209D0F81181E}"/>
              </a:ext>
            </a:extLst>
          </p:cNvPr>
          <p:cNvSpPr txBox="1"/>
          <p:nvPr/>
        </p:nvSpPr>
        <p:spPr>
          <a:xfrm rot="1020000">
            <a:off x="9691162" y="2093887"/>
            <a:ext cx="8292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000">
                <a:solidFill>
                  <a:schemeClr val="tx1">
                    <a:lumMod val="75000"/>
                    <a:lumOff val="25000"/>
                  </a:schemeClr>
                </a:solidFill>
                <a:latin typeface="Century Gothic"/>
              </a:rPr>
              <a:t>Nepal</a:t>
            </a:r>
          </a:p>
        </p:txBody>
      </p:sp>
      <p:sp>
        <p:nvSpPr>
          <p:cNvPr id="19" name="Title 1">
            <a:extLst>
              <a:ext uri="{FF2B5EF4-FFF2-40B4-BE49-F238E27FC236}">
                <a16:creationId xmlns:a16="http://schemas.microsoft.com/office/drawing/2014/main" xmlns=""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B0502020202020204" pitchFamily="34" charset="0"/>
              </a:rPr>
              <a:t>PROJECT OVERVIEW</a:t>
            </a:r>
          </a:p>
        </p:txBody>
      </p:sp>
    </p:spTree>
    <p:extLst>
      <p:ext uri="{BB962C8B-B14F-4D97-AF65-F5344CB8AC3E}">
        <p14:creationId xmlns:p14="http://schemas.microsoft.com/office/powerpoint/2010/main" val="945194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76199D8-8357-47D7-873A-C9885A6F96FA}"/>
              </a:ext>
            </a:extLst>
          </p:cNvPr>
          <p:cNvSpPr txBox="1"/>
          <p:nvPr/>
        </p:nvSpPr>
        <p:spPr>
          <a:xfrm>
            <a:off x="519582" y="184016"/>
            <a:ext cx="4883068" cy="707886"/>
          </a:xfrm>
          <a:prstGeom prst="rect">
            <a:avLst/>
          </a:prstGeom>
          <a:noFill/>
        </p:spPr>
        <p:txBody>
          <a:bodyPr wrap="none" rtlCol="0" anchor="t">
            <a:spAutoFit/>
          </a:bodyPr>
          <a:lstStyle/>
          <a:p>
            <a:r>
              <a:rPr lang="en-US" sz="4000" b="1">
                <a:solidFill>
                  <a:schemeClr val="bg1"/>
                </a:solidFill>
                <a:latin typeface="Century Gothic"/>
              </a:rPr>
              <a:t>MAP: TEMPERATURE</a:t>
            </a:r>
          </a:p>
        </p:txBody>
      </p:sp>
      <p:sp>
        <p:nvSpPr>
          <p:cNvPr id="2" name="TextBox 1">
            <a:extLst>
              <a:ext uri="{FF2B5EF4-FFF2-40B4-BE49-F238E27FC236}">
                <a16:creationId xmlns:a16="http://schemas.microsoft.com/office/drawing/2014/main" xmlns="" id="{C9EC529A-7B1E-49C0-9471-889C592DF591}"/>
              </a:ext>
            </a:extLst>
          </p:cNvPr>
          <p:cNvSpPr txBox="1"/>
          <p:nvPr/>
        </p:nvSpPr>
        <p:spPr>
          <a:xfrm>
            <a:off x="496972" y="1197244"/>
            <a:ext cx="60506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a:solidFill>
                <a:schemeClr val="tx1">
                  <a:lumMod val="75000"/>
                  <a:lumOff val="25000"/>
                </a:schemeClr>
              </a:solidFill>
              <a:latin typeface="Century Gothic"/>
              <a:cs typeface="Calibri"/>
            </a:endParaRPr>
          </a:p>
        </p:txBody>
      </p:sp>
      <p:grpSp>
        <p:nvGrpSpPr>
          <p:cNvPr id="15" name="Group 14">
            <a:extLst>
              <a:ext uri="{FF2B5EF4-FFF2-40B4-BE49-F238E27FC236}">
                <a16:creationId xmlns:a16="http://schemas.microsoft.com/office/drawing/2014/main" xmlns="" id="{41D3EC2C-7DEE-4E3E-A6F8-AFF322CCE2BD}"/>
              </a:ext>
            </a:extLst>
          </p:cNvPr>
          <p:cNvGrpSpPr/>
          <p:nvPr/>
        </p:nvGrpSpPr>
        <p:grpSpPr>
          <a:xfrm>
            <a:off x="2005264" y="1051269"/>
            <a:ext cx="8626252" cy="5461825"/>
            <a:chOff x="2286000" y="640993"/>
            <a:chExt cx="7710486" cy="5263442"/>
          </a:xfrm>
        </p:grpSpPr>
        <p:pic>
          <p:nvPicPr>
            <p:cNvPr id="16" name="Picture 15">
              <a:extLst>
                <a:ext uri="{FF2B5EF4-FFF2-40B4-BE49-F238E27FC236}">
                  <a16:creationId xmlns:a16="http://schemas.microsoft.com/office/drawing/2014/main" xmlns="" id="{F8E54B66-2E48-4828-92F2-508B323C10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342" b="6612"/>
            <a:stretch/>
          </p:blipFill>
          <p:spPr bwMode="auto">
            <a:xfrm>
              <a:off x="2286000" y="5392615"/>
              <a:ext cx="7620000" cy="2019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xmlns="" id="{879AD271-1032-4855-BCFD-D526052DD9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38" b="13965"/>
            <a:stretch/>
          </p:blipFill>
          <p:spPr bwMode="auto">
            <a:xfrm>
              <a:off x="2376486" y="1226820"/>
              <a:ext cx="7620000" cy="385801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08BC7162-3F41-49A9-99AC-B0276A11BBCB}"/>
                </a:ext>
              </a:extLst>
            </p:cNvPr>
            <p:cNvSpPr txBox="1"/>
            <p:nvPr/>
          </p:nvSpPr>
          <p:spPr>
            <a:xfrm>
              <a:off x="4876800" y="5084838"/>
              <a:ext cx="2686050" cy="307777"/>
            </a:xfrm>
            <a:prstGeom prst="rect">
              <a:avLst/>
            </a:prstGeom>
            <a:noFill/>
          </p:spPr>
          <p:txBody>
            <a:bodyPr wrap="square" rtlCol="0">
              <a:spAutoFit/>
            </a:bodyPr>
            <a:lstStyle/>
            <a:p>
              <a:r>
                <a:rPr lang="en-US" sz="1400" dirty="0">
                  <a:latin typeface="Century Gothic" panose="020B0502020202020204" pitchFamily="34" charset="0"/>
                </a:rPr>
                <a:t>Surface air temperature (K)</a:t>
              </a:r>
            </a:p>
          </p:txBody>
        </p:sp>
        <p:sp>
          <p:nvSpPr>
            <p:cNvPr id="19" name="TextBox 18">
              <a:extLst>
                <a:ext uri="{FF2B5EF4-FFF2-40B4-BE49-F238E27FC236}">
                  <a16:creationId xmlns:a16="http://schemas.microsoft.com/office/drawing/2014/main" xmlns="" id="{D6A3DDF2-03A5-4FEC-8B14-485B476C4CCA}"/>
                </a:ext>
              </a:extLst>
            </p:cNvPr>
            <p:cNvSpPr txBox="1"/>
            <p:nvPr/>
          </p:nvSpPr>
          <p:spPr>
            <a:xfrm>
              <a:off x="3714750" y="5588410"/>
              <a:ext cx="676275" cy="307777"/>
            </a:xfrm>
            <a:prstGeom prst="rect">
              <a:avLst/>
            </a:prstGeom>
            <a:noFill/>
          </p:spPr>
          <p:txBody>
            <a:bodyPr wrap="square" rtlCol="0">
              <a:spAutoFit/>
            </a:bodyPr>
            <a:lstStyle/>
            <a:p>
              <a:r>
                <a:rPr lang="en-US" sz="1400" dirty="0">
                  <a:latin typeface="Century Gothic" panose="020B0502020202020204" pitchFamily="34" charset="0"/>
                </a:rPr>
                <a:t>270.6</a:t>
              </a:r>
            </a:p>
          </p:txBody>
        </p:sp>
        <p:sp>
          <p:nvSpPr>
            <p:cNvPr id="20" name="TextBox 19">
              <a:extLst>
                <a:ext uri="{FF2B5EF4-FFF2-40B4-BE49-F238E27FC236}">
                  <a16:creationId xmlns:a16="http://schemas.microsoft.com/office/drawing/2014/main" xmlns="" id="{CD2F73D5-9564-4D2E-802A-4E8E5F6D75D4}"/>
                </a:ext>
              </a:extLst>
            </p:cNvPr>
            <p:cNvSpPr txBox="1"/>
            <p:nvPr/>
          </p:nvSpPr>
          <p:spPr>
            <a:xfrm>
              <a:off x="4538662" y="5588410"/>
              <a:ext cx="676275" cy="307777"/>
            </a:xfrm>
            <a:prstGeom prst="rect">
              <a:avLst/>
            </a:prstGeom>
            <a:noFill/>
          </p:spPr>
          <p:txBody>
            <a:bodyPr wrap="square" rtlCol="0">
              <a:spAutoFit/>
            </a:bodyPr>
            <a:lstStyle/>
            <a:p>
              <a:r>
                <a:rPr lang="en-US" sz="1400" dirty="0">
                  <a:latin typeface="Century Gothic" panose="020B0502020202020204" pitchFamily="34" charset="0"/>
                </a:rPr>
                <a:t>277.1</a:t>
              </a:r>
            </a:p>
          </p:txBody>
        </p:sp>
        <p:sp>
          <p:nvSpPr>
            <p:cNvPr id="21" name="TextBox 20">
              <a:extLst>
                <a:ext uri="{FF2B5EF4-FFF2-40B4-BE49-F238E27FC236}">
                  <a16:creationId xmlns:a16="http://schemas.microsoft.com/office/drawing/2014/main" xmlns="" id="{F82FB778-1729-4880-9D07-8BBD1EAF2CE6}"/>
                </a:ext>
              </a:extLst>
            </p:cNvPr>
            <p:cNvSpPr txBox="1"/>
            <p:nvPr/>
          </p:nvSpPr>
          <p:spPr>
            <a:xfrm>
              <a:off x="5362574" y="5596658"/>
              <a:ext cx="676275" cy="307777"/>
            </a:xfrm>
            <a:prstGeom prst="rect">
              <a:avLst/>
            </a:prstGeom>
            <a:noFill/>
          </p:spPr>
          <p:txBody>
            <a:bodyPr wrap="square" rtlCol="0">
              <a:spAutoFit/>
            </a:bodyPr>
            <a:lstStyle/>
            <a:p>
              <a:r>
                <a:rPr lang="en-US" sz="1400" dirty="0">
                  <a:latin typeface="Century Gothic" panose="020B0502020202020204" pitchFamily="34" charset="0"/>
                </a:rPr>
                <a:t>283.5</a:t>
              </a:r>
            </a:p>
          </p:txBody>
        </p:sp>
        <p:sp>
          <p:nvSpPr>
            <p:cNvPr id="22" name="TextBox 21">
              <a:extLst>
                <a:ext uri="{FF2B5EF4-FFF2-40B4-BE49-F238E27FC236}">
                  <a16:creationId xmlns:a16="http://schemas.microsoft.com/office/drawing/2014/main" xmlns="" id="{44EE6F8C-1BD2-46C3-864A-FEF4EA79E7AC}"/>
                </a:ext>
              </a:extLst>
            </p:cNvPr>
            <p:cNvSpPr txBox="1"/>
            <p:nvPr/>
          </p:nvSpPr>
          <p:spPr>
            <a:xfrm>
              <a:off x="6186486" y="5588410"/>
              <a:ext cx="676275" cy="307777"/>
            </a:xfrm>
            <a:prstGeom prst="rect">
              <a:avLst/>
            </a:prstGeom>
            <a:noFill/>
          </p:spPr>
          <p:txBody>
            <a:bodyPr wrap="square" rtlCol="0">
              <a:spAutoFit/>
            </a:bodyPr>
            <a:lstStyle/>
            <a:p>
              <a:r>
                <a:rPr lang="en-US" sz="1400" dirty="0">
                  <a:latin typeface="Century Gothic" panose="020B0502020202020204" pitchFamily="34" charset="0"/>
                </a:rPr>
                <a:t>289.9</a:t>
              </a:r>
            </a:p>
          </p:txBody>
        </p:sp>
        <p:sp>
          <p:nvSpPr>
            <p:cNvPr id="23" name="TextBox 22">
              <a:extLst>
                <a:ext uri="{FF2B5EF4-FFF2-40B4-BE49-F238E27FC236}">
                  <a16:creationId xmlns:a16="http://schemas.microsoft.com/office/drawing/2014/main" xmlns="" id="{CD1ADC2C-17EA-4F1B-AB81-B311B4313C77}"/>
                </a:ext>
              </a:extLst>
            </p:cNvPr>
            <p:cNvSpPr txBox="1"/>
            <p:nvPr/>
          </p:nvSpPr>
          <p:spPr>
            <a:xfrm>
              <a:off x="7010398" y="5588410"/>
              <a:ext cx="676275" cy="307777"/>
            </a:xfrm>
            <a:prstGeom prst="rect">
              <a:avLst/>
            </a:prstGeom>
            <a:noFill/>
          </p:spPr>
          <p:txBody>
            <a:bodyPr wrap="square" rtlCol="0">
              <a:spAutoFit/>
            </a:bodyPr>
            <a:lstStyle/>
            <a:p>
              <a:r>
                <a:rPr lang="en-US" sz="1400" dirty="0">
                  <a:latin typeface="Century Gothic" panose="020B0502020202020204" pitchFamily="34" charset="0"/>
                </a:rPr>
                <a:t>296.4</a:t>
              </a:r>
            </a:p>
          </p:txBody>
        </p:sp>
        <p:sp>
          <p:nvSpPr>
            <p:cNvPr id="24" name="TextBox 23">
              <a:extLst>
                <a:ext uri="{FF2B5EF4-FFF2-40B4-BE49-F238E27FC236}">
                  <a16:creationId xmlns:a16="http://schemas.microsoft.com/office/drawing/2014/main" xmlns="" id="{181586AB-08BF-478C-8015-60B1C22DFD47}"/>
                </a:ext>
              </a:extLst>
            </p:cNvPr>
            <p:cNvSpPr txBox="1"/>
            <p:nvPr/>
          </p:nvSpPr>
          <p:spPr>
            <a:xfrm>
              <a:off x="7834310" y="5596658"/>
              <a:ext cx="676275" cy="307777"/>
            </a:xfrm>
            <a:prstGeom prst="rect">
              <a:avLst/>
            </a:prstGeom>
            <a:noFill/>
          </p:spPr>
          <p:txBody>
            <a:bodyPr wrap="square" rtlCol="0">
              <a:spAutoFit/>
            </a:bodyPr>
            <a:lstStyle/>
            <a:p>
              <a:r>
                <a:rPr lang="en-US" sz="1400" dirty="0">
                  <a:latin typeface="Century Gothic" panose="020B0502020202020204" pitchFamily="34" charset="0"/>
                </a:rPr>
                <a:t>302.8</a:t>
              </a:r>
            </a:p>
          </p:txBody>
        </p:sp>
        <p:sp>
          <p:nvSpPr>
            <p:cNvPr id="25" name="TextBox 24">
              <a:extLst>
                <a:ext uri="{FF2B5EF4-FFF2-40B4-BE49-F238E27FC236}">
                  <a16:creationId xmlns:a16="http://schemas.microsoft.com/office/drawing/2014/main" xmlns="" id="{A53A7EEF-B0D6-404F-8322-A08566D0610D}"/>
                </a:ext>
              </a:extLst>
            </p:cNvPr>
            <p:cNvSpPr txBox="1"/>
            <p:nvPr/>
          </p:nvSpPr>
          <p:spPr>
            <a:xfrm>
              <a:off x="3612357" y="640993"/>
              <a:ext cx="4967286" cy="584775"/>
            </a:xfrm>
            <a:prstGeom prst="rect">
              <a:avLst/>
            </a:prstGeom>
            <a:noFill/>
          </p:spPr>
          <p:txBody>
            <a:bodyPr wrap="square" rtlCol="0">
              <a:spAutoFit/>
            </a:bodyPr>
            <a:lstStyle/>
            <a:p>
              <a:pPr algn="ctr"/>
              <a:r>
                <a:rPr lang="en-US" sz="1600" dirty="0">
                  <a:latin typeface="Century Gothic" panose="020B0502020202020204" pitchFamily="34" charset="0"/>
                </a:rPr>
                <a:t>Bhutan’s Surface Air Temperature </a:t>
              </a:r>
            </a:p>
            <a:p>
              <a:pPr algn="ctr"/>
              <a:r>
                <a:rPr lang="en-US" sz="1600" dirty="0">
                  <a:latin typeface="Century Gothic" panose="020B0502020202020204" pitchFamily="34" charset="0"/>
                </a:rPr>
                <a:t>June Average Temperature 2017 to 2019</a:t>
              </a:r>
            </a:p>
          </p:txBody>
        </p: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186" y="5818232"/>
            <a:ext cx="1397111" cy="88239"/>
          </a:xfrm>
          <a:prstGeom prst="rect">
            <a:avLst/>
          </a:prstGeom>
        </p:spPr>
      </p:pic>
      <p:sp>
        <p:nvSpPr>
          <p:cNvPr id="27" name="TextBox 26">
            <a:extLst>
              <a:ext uri="{FF2B5EF4-FFF2-40B4-BE49-F238E27FC236}">
                <a16:creationId xmlns:a16="http://schemas.microsoft.com/office/drawing/2014/main" xmlns="" id="{F9D730C4-A0B4-4E55-85FA-1EFEA8C52C4D}"/>
              </a:ext>
            </a:extLst>
          </p:cNvPr>
          <p:cNvSpPr txBox="1"/>
          <p:nvPr/>
        </p:nvSpPr>
        <p:spPr>
          <a:xfrm rot="10800000" flipV="1">
            <a:off x="3235881" y="5603591"/>
            <a:ext cx="51883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dirty="0">
                <a:solidFill>
                  <a:schemeClr val="tx1">
                    <a:lumMod val="75000"/>
                    <a:lumOff val="25000"/>
                  </a:schemeClr>
                </a:solidFill>
                <a:latin typeface="Century Gothic"/>
                <a:cs typeface="Calibri"/>
              </a:rPr>
              <a:t>200</a:t>
            </a:r>
          </a:p>
        </p:txBody>
      </p:sp>
      <p:sp>
        <p:nvSpPr>
          <p:cNvPr id="28" name="Rectangle 27"/>
          <p:cNvSpPr/>
          <p:nvPr/>
        </p:nvSpPr>
        <p:spPr>
          <a:xfrm>
            <a:off x="2005264" y="5618979"/>
            <a:ext cx="293423" cy="246221"/>
          </a:xfrm>
          <a:prstGeom prst="rect">
            <a:avLst/>
          </a:prstGeom>
        </p:spPr>
        <p:txBody>
          <a:bodyPr wrap="square">
            <a:spAutoFit/>
          </a:bodyPr>
          <a:lstStyle/>
          <a:p>
            <a:r>
              <a:rPr lang="en-GB" sz="1000" dirty="0">
                <a:solidFill>
                  <a:schemeClr val="tx1">
                    <a:lumMod val="75000"/>
                    <a:lumOff val="25000"/>
                  </a:schemeClr>
                </a:solidFill>
                <a:latin typeface="Century Gothic"/>
                <a:cs typeface="Calibri"/>
              </a:rPr>
              <a:t>0</a:t>
            </a:r>
          </a:p>
        </p:txBody>
      </p:sp>
      <p:pic>
        <p:nvPicPr>
          <p:cNvPr id="29" name="Picture 28">
            <a:extLst>
              <a:ext uri="{FF2B5EF4-FFF2-40B4-BE49-F238E27FC236}">
                <a16:creationId xmlns:a16="http://schemas.microsoft.com/office/drawing/2014/main" xmlns="" id="{C3BD6D8E-9213-4DC8-8BAE-B3C2BCF6867F}"/>
              </a:ext>
            </a:extLst>
          </p:cNvPr>
          <p:cNvPicPr>
            <a:picLocks noChangeAspect="1"/>
          </p:cNvPicPr>
          <p:nvPr/>
        </p:nvPicPr>
        <p:blipFill>
          <a:blip r:embed="rId5"/>
          <a:stretch>
            <a:fillRect/>
          </a:stretch>
        </p:blipFill>
        <p:spPr>
          <a:xfrm>
            <a:off x="10195290" y="5943367"/>
            <a:ext cx="278386" cy="286782"/>
          </a:xfrm>
          <a:prstGeom prst="rect">
            <a:avLst/>
          </a:prstGeom>
        </p:spPr>
      </p:pic>
      <p:sp>
        <p:nvSpPr>
          <p:cNvPr id="30" name="TextBox 29">
            <a:extLst>
              <a:ext uri="{FF2B5EF4-FFF2-40B4-BE49-F238E27FC236}">
                <a16:creationId xmlns:a16="http://schemas.microsoft.com/office/drawing/2014/main" xmlns="" id="{A1242770-0B1C-49CE-96EE-DF118F10E526}"/>
              </a:ext>
            </a:extLst>
          </p:cNvPr>
          <p:cNvSpPr txBox="1"/>
          <p:nvPr/>
        </p:nvSpPr>
        <p:spPr>
          <a:xfrm>
            <a:off x="10205505" y="5707697"/>
            <a:ext cx="3171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404040"/>
                </a:solidFill>
                <a:latin typeface="Century Gothic"/>
              </a:rPr>
              <a:t>N</a:t>
            </a:r>
            <a:endParaRPr lang="en-GB" sz="1200"/>
          </a:p>
        </p:txBody>
      </p:sp>
      <p:sp>
        <p:nvSpPr>
          <p:cNvPr id="31" name="TextBox 30">
            <a:extLst>
              <a:ext uri="{FF2B5EF4-FFF2-40B4-BE49-F238E27FC236}">
                <a16:creationId xmlns:a16="http://schemas.microsoft.com/office/drawing/2014/main" xmlns="" id="{4258FA50-DE92-41CA-A6E5-AB09308B6028}"/>
              </a:ext>
            </a:extLst>
          </p:cNvPr>
          <p:cNvSpPr txBox="1"/>
          <p:nvPr/>
        </p:nvSpPr>
        <p:spPr>
          <a:xfrm>
            <a:off x="3499417" y="5711268"/>
            <a:ext cx="10959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a:solidFill>
                  <a:schemeClr val="tx1">
                    <a:lumMod val="75000"/>
                    <a:lumOff val="25000"/>
                  </a:schemeClr>
                </a:solidFill>
                <a:latin typeface="Century Gothic"/>
              </a:rPr>
              <a:t>Kilometres</a:t>
            </a:r>
          </a:p>
        </p:txBody>
      </p:sp>
    </p:spTree>
    <p:extLst>
      <p:ext uri="{BB962C8B-B14F-4D97-AF65-F5344CB8AC3E}">
        <p14:creationId xmlns:p14="http://schemas.microsoft.com/office/powerpoint/2010/main" val="1768085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0D31D8A-A249-4219-AD85-1EA1C28BD207}"/>
              </a:ext>
            </a:extLst>
          </p:cNvPr>
          <p:cNvSpPr txBox="1"/>
          <p:nvPr/>
        </p:nvSpPr>
        <p:spPr>
          <a:xfrm>
            <a:off x="892419" y="372207"/>
            <a:ext cx="52050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solidFill>
                  <a:schemeClr val="bg1"/>
                </a:solidFill>
                <a:latin typeface="Century gothic"/>
              </a:rPr>
              <a:t>CONCLUSION</a:t>
            </a:r>
          </a:p>
        </p:txBody>
      </p:sp>
      <p:sp>
        <p:nvSpPr>
          <p:cNvPr id="5" name="TextBox 4">
            <a:extLst>
              <a:ext uri="{FF2B5EF4-FFF2-40B4-BE49-F238E27FC236}">
                <a16:creationId xmlns:a16="http://schemas.microsoft.com/office/drawing/2014/main" xmlns="" id="{04A4F336-AF7B-4B1C-A9FC-89314ADF2459}"/>
              </a:ext>
            </a:extLst>
          </p:cNvPr>
          <p:cNvSpPr txBox="1"/>
          <p:nvPr/>
        </p:nvSpPr>
        <p:spPr>
          <a:xfrm>
            <a:off x="799399" y="3022119"/>
            <a:ext cx="91332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85800" indent="-419100">
              <a:buFont typeface="Century Gothic,Sans-Serif"/>
              <a:buChar char="►"/>
            </a:pPr>
            <a:endParaRPr lang="en-US" sz="2000">
              <a:ea typeface="+mn-lt"/>
              <a:cs typeface="+mn-lt"/>
            </a:endParaRPr>
          </a:p>
          <a:p>
            <a:endParaRPr lang="en-US" sz="2000">
              <a:solidFill>
                <a:schemeClr val="tx1">
                  <a:lumMod val="75000"/>
                  <a:lumOff val="25000"/>
                </a:schemeClr>
              </a:solidFill>
              <a:latin typeface="Century gothic"/>
              <a:cs typeface="Calibri" panose="020F0502020204030204"/>
            </a:endParaRPr>
          </a:p>
          <a:p>
            <a:pPr marL="285750" indent="-285750">
              <a:buFont typeface="Arial"/>
              <a:buChar char="•"/>
            </a:pPr>
            <a:endParaRPr lang="en-US" sz="2000">
              <a:solidFill>
                <a:srgbClr val="000000"/>
              </a:solidFill>
              <a:latin typeface="Century gothic"/>
              <a:cs typeface="Calibri" panose="020F0502020204030204"/>
            </a:endParaRPr>
          </a:p>
        </p:txBody>
      </p:sp>
      <p:sp>
        <p:nvSpPr>
          <p:cNvPr id="6" name="Rectangle 5"/>
          <p:cNvSpPr/>
          <p:nvPr/>
        </p:nvSpPr>
        <p:spPr>
          <a:xfrm>
            <a:off x="350258" y="1194396"/>
            <a:ext cx="7093496" cy="8212505"/>
          </a:xfrm>
          <a:prstGeom prst="rect">
            <a:avLst/>
          </a:prstGeom>
        </p:spPr>
        <p:txBody>
          <a:bodyPr wrap="square" anchor="t">
            <a:spAutoFit/>
          </a:bodyPr>
          <a:lstStyle/>
          <a:p>
            <a:pPr marL="342900" indent="-342900">
              <a:lnSpc>
                <a:spcPct val="150000"/>
              </a:lnSpc>
              <a:spcAft>
                <a:spcPts val="4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CHIRPS, FLDAS and MODIS were used to assess </a:t>
            </a:r>
            <a:r>
              <a:rPr lang="en-US" sz="2000" dirty="0" smtClean="0">
                <a:solidFill>
                  <a:schemeClr val="tx1">
                    <a:lumMod val="75000"/>
                    <a:lumOff val="25000"/>
                  </a:schemeClr>
                </a:solidFill>
                <a:latin typeface="Century Gothic"/>
                <a:ea typeface="+mn-lt"/>
                <a:cs typeface="+mn-lt"/>
              </a:rPr>
              <a:t/>
            </a:r>
            <a:br>
              <a:rPr lang="en-US" sz="2000" dirty="0" smtClean="0">
                <a:solidFill>
                  <a:schemeClr val="tx1">
                    <a:lumMod val="75000"/>
                    <a:lumOff val="25000"/>
                  </a:schemeClr>
                </a:solidFill>
                <a:latin typeface="Century Gothic"/>
                <a:ea typeface="+mn-lt"/>
                <a:cs typeface="+mn-lt"/>
              </a:rPr>
            </a:br>
            <a:r>
              <a:rPr lang="en-US" sz="2000" dirty="0" smtClean="0">
                <a:solidFill>
                  <a:schemeClr val="tx1">
                    <a:lumMod val="75000"/>
                    <a:lumOff val="25000"/>
                  </a:schemeClr>
                </a:solidFill>
                <a:latin typeface="Century Gothic"/>
                <a:ea typeface="+mn-lt"/>
                <a:cs typeface="+mn-lt"/>
              </a:rPr>
              <a:t>trends </a:t>
            </a:r>
            <a:r>
              <a:rPr lang="en-US" sz="2000" dirty="0">
                <a:solidFill>
                  <a:schemeClr val="tx1">
                    <a:lumMod val="75000"/>
                    <a:lumOff val="25000"/>
                  </a:schemeClr>
                </a:solidFill>
                <a:latin typeface="Century Gothic"/>
                <a:ea typeface="+mn-lt"/>
                <a:cs typeface="+mn-lt"/>
              </a:rPr>
              <a:t>in precipitation, temperature and phenology</a:t>
            </a:r>
            <a:r>
              <a:rPr lang="en-US" sz="2000" dirty="0">
                <a:latin typeface="Century Gothic"/>
                <a:ea typeface="+mn-lt"/>
                <a:cs typeface="+mn-lt"/>
              </a:rPr>
              <a:t/>
            </a:r>
            <a:br>
              <a:rPr lang="en-US" sz="2000" dirty="0">
                <a:latin typeface="Century Gothic"/>
                <a:ea typeface="+mn-lt"/>
                <a:cs typeface="+mn-lt"/>
              </a:rPr>
            </a:br>
            <a:endParaRPr lang="en-US" sz="2000" dirty="0">
              <a:solidFill>
                <a:schemeClr val="tx1">
                  <a:lumMod val="75000"/>
                  <a:lumOff val="25000"/>
                </a:schemeClr>
              </a:solidFill>
              <a:latin typeface="Century Gothic"/>
              <a:ea typeface="+mn-lt"/>
              <a:cs typeface="+mn-lt"/>
            </a:endParaRPr>
          </a:p>
          <a:p>
            <a:pPr marL="342900" indent="-342900">
              <a:lnSpc>
                <a:spcPct val="150000"/>
              </a:lnSpc>
              <a:spcAft>
                <a:spcPts val="4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The trend analysis remained consistent for both modelled and</a:t>
            </a:r>
            <a:r>
              <a:rPr lang="en-US" sz="2000" i="1" dirty="0">
                <a:solidFill>
                  <a:schemeClr val="tx1">
                    <a:lumMod val="75000"/>
                    <a:lumOff val="25000"/>
                  </a:schemeClr>
                </a:solidFill>
                <a:latin typeface="Century Gothic"/>
                <a:ea typeface="+mn-lt"/>
                <a:cs typeface="+mn-lt"/>
              </a:rPr>
              <a:t> in situ </a:t>
            </a:r>
            <a:r>
              <a:rPr lang="en-US" sz="2000" dirty="0">
                <a:solidFill>
                  <a:schemeClr val="tx1">
                    <a:lumMod val="75000"/>
                    <a:lumOff val="25000"/>
                  </a:schemeClr>
                </a:solidFill>
                <a:latin typeface="Century Gothic"/>
                <a:ea typeface="+mn-lt"/>
                <a:cs typeface="+mn-lt"/>
              </a:rPr>
              <a:t>data, with slight variations in all climate variables for each focus district</a:t>
            </a:r>
            <a:r>
              <a:rPr lang="en-US" sz="2000" dirty="0">
                <a:latin typeface="Century Gothic"/>
                <a:ea typeface="+mn-lt"/>
                <a:cs typeface="+mn-lt"/>
              </a:rPr>
              <a:t/>
            </a:r>
            <a:br>
              <a:rPr lang="en-US" sz="2000" dirty="0">
                <a:latin typeface="Century Gothic"/>
                <a:ea typeface="+mn-lt"/>
                <a:cs typeface="+mn-lt"/>
              </a:rPr>
            </a:br>
            <a:endParaRPr lang="en-US" sz="2000" dirty="0">
              <a:solidFill>
                <a:schemeClr val="tx1">
                  <a:lumMod val="75000"/>
                  <a:lumOff val="25000"/>
                </a:schemeClr>
              </a:solidFill>
              <a:latin typeface="Century Gothic"/>
              <a:ea typeface="+mn-lt"/>
              <a:cs typeface="+mn-lt"/>
            </a:endParaRPr>
          </a:p>
          <a:p>
            <a:pPr marL="342900" indent="-342900">
              <a:lnSpc>
                <a:spcPct val="150000"/>
              </a:lnSpc>
              <a:spcAft>
                <a:spcPts val="4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Satellite precipitation data are challenged in the </a:t>
            </a:r>
            <a:r>
              <a:rPr lang="en-US" sz="2000" dirty="0" smtClean="0">
                <a:solidFill>
                  <a:schemeClr val="tx1">
                    <a:lumMod val="75000"/>
                    <a:lumOff val="25000"/>
                  </a:schemeClr>
                </a:solidFill>
                <a:latin typeface="Century Gothic"/>
                <a:ea typeface="+mn-lt"/>
                <a:cs typeface="+mn-lt"/>
              </a:rPr>
              <a:t>Himalayas</a:t>
            </a:r>
            <a:endParaRPr lang="en-US" sz="2000" dirty="0">
              <a:solidFill>
                <a:schemeClr val="tx1">
                  <a:lumMod val="75000"/>
                  <a:lumOff val="25000"/>
                </a:schemeClr>
              </a:solidFill>
              <a:latin typeface="Century Gothic"/>
              <a:ea typeface="+mn-lt"/>
              <a:cs typeface="+mn-lt"/>
            </a:endParaRPr>
          </a:p>
          <a:p>
            <a:pPr marL="342900" indent="-342900">
              <a:lnSpc>
                <a:spcPct val="150000"/>
              </a:lnSpc>
              <a:spcAft>
                <a:spcPts val="4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a:ea typeface="+mn-lt"/>
              <a:cs typeface="+mn-lt"/>
            </a:endParaRPr>
          </a:p>
          <a:p>
            <a:pPr marL="342900" indent="-342900">
              <a:lnSpc>
                <a:spcPct val="150000"/>
              </a:lnSpc>
              <a:spcAft>
                <a:spcPts val="4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The satellite data suggests spring is arriving later</a:t>
            </a:r>
          </a:p>
          <a:p>
            <a:pPr marL="342900" indent="-342900">
              <a:lnSpc>
                <a:spcPct val="150000"/>
              </a:lnSpc>
              <a:spcAft>
                <a:spcPts val="400"/>
              </a:spcAft>
              <a:buClr>
                <a:srgbClr val="24B1B5"/>
              </a:buClr>
              <a:buFont typeface="Webdings" panose="05030102010509060703" pitchFamily="18" charset="2"/>
              <a:buChar char="4"/>
            </a:pPr>
            <a:endParaRPr lang="en-US" dirty="0">
              <a:solidFill>
                <a:srgbClr val="404040"/>
              </a:solidFill>
              <a:latin typeface="Century Gothic"/>
              <a:ea typeface="+mn-lt"/>
              <a:cs typeface="+mn-lt"/>
            </a:endParaRPr>
          </a:p>
          <a:p>
            <a:pPr>
              <a:lnSpc>
                <a:spcPct val="150000"/>
              </a:lnSpc>
              <a:spcAft>
                <a:spcPts val="400"/>
              </a:spcAft>
              <a:buClr>
                <a:srgbClr val="24B1B5"/>
              </a:buClr>
            </a:pPr>
            <a:r>
              <a:rPr lang="en-US" dirty="0">
                <a:latin typeface="Century gothic"/>
                <a:ea typeface="+mn-lt"/>
                <a:cs typeface="+mn-lt"/>
              </a:rPr>
              <a:t/>
            </a:r>
            <a:br>
              <a:rPr lang="en-US" dirty="0">
                <a:latin typeface="Century gothic"/>
                <a:ea typeface="+mn-lt"/>
                <a:cs typeface="+mn-lt"/>
              </a:rPr>
            </a:br>
            <a:r>
              <a:rPr lang="en-US" dirty="0">
                <a:latin typeface="Century gothic"/>
                <a:ea typeface="+mn-lt"/>
                <a:cs typeface="+mn-lt"/>
              </a:rPr>
              <a:t/>
            </a:r>
            <a:br>
              <a:rPr lang="en-US" dirty="0">
                <a:latin typeface="Century gothic"/>
                <a:ea typeface="+mn-lt"/>
                <a:cs typeface="+mn-lt"/>
              </a:rPr>
            </a:br>
            <a:endParaRPr lang="en-US" dirty="0">
              <a:solidFill>
                <a:schemeClr val="tx1">
                  <a:lumMod val="75000"/>
                  <a:lumOff val="25000"/>
                </a:schemeClr>
              </a:solidFill>
              <a:latin typeface="Century gothic"/>
              <a:ea typeface="+mn-lt"/>
              <a:cs typeface="+mn-lt"/>
            </a:endParaRPr>
          </a:p>
          <a:p>
            <a:pPr marL="342900" indent="-342900">
              <a:lnSpc>
                <a:spcPct val="150000"/>
              </a:lnSpc>
              <a:spcBef>
                <a:spcPts val="0"/>
              </a:spcBef>
              <a:spcAft>
                <a:spcPts val="400"/>
              </a:spcAft>
              <a:buClr>
                <a:srgbClr val="24B1B5"/>
              </a:buClr>
              <a:buFont typeface="Webdings" panose="05030102010509060703" pitchFamily="18" charset="2"/>
              <a:buChar char="4"/>
            </a:pPr>
            <a:endParaRPr lang="en-US" dirty="0">
              <a:ea typeface="+mn-lt"/>
              <a:cs typeface="+mn-lt"/>
            </a:endParaRPr>
          </a:p>
          <a:p>
            <a:pPr marL="685800" indent="-419100">
              <a:buFont typeface="Century Gothic,Sans-Serif"/>
              <a:buChar char="►"/>
            </a:pPr>
            <a:endParaRPr lang="en-US" dirty="0">
              <a:ea typeface="+mn-lt"/>
              <a:cs typeface="+mn-lt"/>
            </a:endParaRPr>
          </a:p>
          <a:p>
            <a:pPr marL="685800" indent="-419100">
              <a:buFont typeface="Century Gothic,Sans-Serif"/>
              <a:buChar char="►"/>
            </a:pPr>
            <a:endParaRPr lang="en-US" dirty="0">
              <a:ea typeface="+mn-lt"/>
              <a:cs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78592" y="1616754"/>
            <a:ext cx="5292133" cy="4447418"/>
          </a:xfrm>
          <a:prstGeom prst="rect">
            <a:avLst/>
          </a:prstGeom>
        </p:spPr>
      </p:pic>
      <p:sp>
        <p:nvSpPr>
          <p:cNvPr id="7" name="Rectangle 6"/>
          <p:cNvSpPr/>
          <p:nvPr/>
        </p:nvSpPr>
        <p:spPr>
          <a:xfrm>
            <a:off x="8520762" y="6486530"/>
            <a:ext cx="2238113" cy="276999"/>
          </a:xfrm>
          <a:prstGeom prst="rect">
            <a:avLst/>
          </a:prstGeom>
        </p:spPr>
        <p:txBody>
          <a:bodyPr wrap="none">
            <a:spAutoFit/>
          </a:bodyPr>
          <a:lstStyle/>
          <a:p>
            <a:r>
              <a:rPr lang="en-GB" sz="1200" dirty="0">
                <a:solidFill>
                  <a:schemeClr val="tx1">
                    <a:lumMod val="75000"/>
                    <a:lumOff val="25000"/>
                  </a:schemeClr>
                </a:solidFill>
                <a:latin typeface="Century gothic"/>
              </a:rPr>
              <a:t>Image credit: </a:t>
            </a:r>
            <a:r>
              <a:rPr lang="en-GB" sz="1200" dirty="0" smtClean="0">
                <a:solidFill>
                  <a:schemeClr val="tx1">
                    <a:lumMod val="75000"/>
                    <a:lumOff val="25000"/>
                  </a:schemeClr>
                </a:solidFill>
                <a:latin typeface="Century gothic"/>
              </a:rPr>
              <a:t>Karma </a:t>
            </a:r>
            <a:r>
              <a:rPr lang="en-GB" sz="1200" dirty="0">
                <a:solidFill>
                  <a:schemeClr val="tx1">
                    <a:lumMod val="75000"/>
                    <a:lumOff val="25000"/>
                  </a:schemeClr>
                </a:solidFill>
                <a:latin typeface="Century gothic"/>
              </a:rPr>
              <a:t>Dema</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29748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81F8172-CAB4-4B36-B385-86B38BF9CDAA}"/>
              </a:ext>
            </a:extLst>
          </p:cNvPr>
          <p:cNvSpPr txBox="1"/>
          <p:nvPr/>
        </p:nvSpPr>
        <p:spPr>
          <a:xfrm>
            <a:off x="633664" y="216568"/>
            <a:ext cx="91439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solidFill>
                  <a:schemeClr val="bg1"/>
                </a:solidFill>
                <a:latin typeface="Century gothic"/>
              </a:rPr>
              <a:t>LIMITATIONS AND UNCERTAINTIES</a:t>
            </a:r>
          </a:p>
        </p:txBody>
      </p:sp>
      <p:pic>
        <p:nvPicPr>
          <p:cNvPr id="3" name="Picture 3" descr="A picture containing outdoor, grass, fence, track&#10;&#10;Description automatically generated">
            <a:extLst>
              <a:ext uri="{FF2B5EF4-FFF2-40B4-BE49-F238E27FC236}">
                <a16:creationId xmlns:a16="http://schemas.microsoft.com/office/drawing/2014/main" xmlns="" id="{D19BEAF1-A1B1-4463-8AF3-B6EC12DD00A3}"/>
              </a:ext>
            </a:extLst>
          </p:cNvPr>
          <p:cNvPicPr>
            <a:picLocks noChangeAspect="1"/>
          </p:cNvPicPr>
          <p:nvPr/>
        </p:nvPicPr>
        <p:blipFill>
          <a:blip r:embed="rId3"/>
          <a:stretch>
            <a:fillRect/>
          </a:stretch>
        </p:blipFill>
        <p:spPr>
          <a:xfrm rot="5400000">
            <a:off x="108721" y="1272534"/>
            <a:ext cx="5466086" cy="5117823"/>
          </a:xfrm>
          <a:prstGeom prst="rect">
            <a:avLst/>
          </a:prstGeom>
        </p:spPr>
      </p:pic>
      <p:sp>
        <p:nvSpPr>
          <p:cNvPr id="4" name="TextBox 3">
            <a:extLst>
              <a:ext uri="{FF2B5EF4-FFF2-40B4-BE49-F238E27FC236}">
                <a16:creationId xmlns:a16="http://schemas.microsoft.com/office/drawing/2014/main" xmlns="" id="{C7FAA663-FA55-4DBD-8EE3-69168835DED8}"/>
              </a:ext>
            </a:extLst>
          </p:cNvPr>
          <p:cNvSpPr txBox="1"/>
          <p:nvPr/>
        </p:nvSpPr>
        <p:spPr>
          <a:xfrm>
            <a:off x="6243053" y="1915464"/>
            <a:ext cx="54711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2000">
              <a:solidFill>
                <a:schemeClr val="tx1">
                  <a:lumMod val="75000"/>
                  <a:lumOff val="25000"/>
                </a:schemeClr>
              </a:solidFill>
              <a:latin typeface="Calibri"/>
              <a:cs typeface="Calibri" panose="020F0502020204030204"/>
            </a:endParaRPr>
          </a:p>
          <a:p>
            <a:pPr marL="285750" indent="-285750">
              <a:buFont typeface="Arial"/>
              <a:buChar char="•"/>
            </a:pPr>
            <a:endParaRPr lang="en-US" sz="2000">
              <a:solidFill>
                <a:srgbClr val="000000"/>
              </a:solidFill>
              <a:latin typeface="Century gothic"/>
              <a:cs typeface="Calibri" panose="020F0502020204030204"/>
            </a:endParaRPr>
          </a:p>
        </p:txBody>
      </p:sp>
      <p:sp>
        <p:nvSpPr>
          <p:cNvPr id="5" name="TextBox 4">
            <a:extLst>
              <a:ext uri="{FF2B5EF4-FFF2-40B4-BE49-F238E27FC236}">
                <a16:creationId xmlns:a16="http://schemas.microsoft.com/office/drawing/2014/main" xmlns="" id="{99780627-2997-4B58-909F-305A95B218A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a:solidFill>
                <a:srgbClr val="000000"/>
              </a:solidFill>
              <a:latin typeface="Century gothic"/>
              <a:cs typeface="Arial"/>
            </a:endParaRPr>
          </a:p>
        </p:txBody>
      </p:sp>
      <p:sp>
        <p:nvSpPr>
          <p:cNvPr id="7" name="TextBox 6">
            <a:extLst>
              <a:ext uri="{FF2B5EF4-FFF2-40B4-BE49-F238E27FC236}">
                <a16:creationId xmlns:a16="http://schemas.microsoft.com/office/drawing/2014/main" xmlns="" id="{4F7E5E2D-846B-46C2-9563-1A9A9E1FBA9F}"/>
              </a:ext>
            </a:extLst>
          </p:cNvPr>
          <p:cNvSpPr txBox="1"/>
          <p:nvPr/>
        </p:nvSpPr>
        <p:spPr>
          <a:xfrm>
            <a:off x="1706392" y="6522859"/>
            <a:ext cx="30214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tx1">
                    <a:lumMod val="75000"/>
                    <a:lumOff val="25000"/>
                  </a:schemeClr>
                </a:solidFill>
                <a:latin typeface="Century gothic"/>
              </a:rPr>
              <a:t>Image credit: Bhutan WR Team</a:t>
            </a:r>
          </a:p>
        </p:txBody>
      </p:sp>
      <p:sp>
        <p:nvSpPr>
          <p:cNvPr id="8" name="Rectangle 7"/>
          <p:cNvSpPr/>
          <p:nvPr/>
        </p:nvSpPr>
        <p:spPr>
          <a:xfrm>
            <a:off x="5618217" y="1506662"/>
            <a:ext cx="6096000" cy="5995167"/>
          </a:xfrm>
          <a:prstGeom prst="rect">
            <a:avLst/>
          </a:prstGeom>
        </p:spPr>
        <p:txBody>
          <a:bodyPr anchor="t">
            <a:spAutoFit/>
          </a:bodyPr>
          <a:lstStyle/>
          <a:p>
            <a:pPr marL="342900" indent="-342900">
              <a:lnSpc>
                <a:spcPct val="150000"/>
              </a:lnSpc>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Century Gothic" charset="0"/>
                <a:cs typeface="Century Gothic" charset="0"/>
              </a:rPr>
              <a:t>Variation in elevations and slopes influence how the satellite and ground data are measured</a:t>
            </a:r>
          </a:p>
          <a:p>
            <a:pPr marL="342900" indent="-342900">
              <a:lnSpc>
                <a:spcPct val="150000"/>
              </a:lnSpc>
              <a:buClr>
                <a:srgbClr val="24B1B5"/>
              </a:buClr>
              <a:buFont typeface="Webdings" panose="05030102010509060703" pitchFamily="18" charset="2"/>
              <a:buChar char="4"/>
            </a:pPr>
            <a:endParaRPr lang="en-US" sz="2000" dirty="0">
              <a:solidFill>
                <a:schemeClr val="tx1">
                  <a:lumMod val="75000"/>
                  <a:lumOff val="25000"/>
                </a:schemeClr>
              </a:solidFill>
              <a:latin typeface="Century Gothic"/>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Century Gothic" charset="0"/>
                <a:cs typeface="Century Gothic" charset="0"/>
              </a:rPr>
              <a:t>Potential human error (bias and random error) while collecting </a:t>
            </a:r>
            <a:r>
              <a:rPr lang="en-US" sz="2000" i="1" dirty="0">
                <a:solidFill>
                  <a:schemeClr val="tx1">
                    <a:lumMod val="75000"/>
                    <a:lumOff val="25000"/>
                  </a:schemeClr>
                </a:solidFill>
                <a:latin typeface="Century Gothic"/>
                <a:ea typeface="Century Gothic" charset="0"/>
                <a:cs typeface="Century Gothic" charset="0"/>
              </a:rPr>
              <a:t>in situ</a:t>
            </a:r>
            <a:r>
              <a:rPr lang="en-US" sz="2000" dirty="0">
                <a:solidFill>
                  <a:schemeClr val="tx1">
                    <a:lumMod val="75000"/>
                    <a:lumOff val="25000"/>
                  </a:schemeClr>
                </a:solidFill>
                <a:latin typeface="Century Gothic"/>
                <a:ea typeface="Century Gothic" charset="0"/>
                <a:cs typeface="Century Gothic" charset="0"/>
              </a:rPr>
              <a:t> data</a:t>
            </a:r>
          </a:p>
          <a:p>
            <a:pPr marL="342900" indent="-342900">
              <a:lnSpc>
                <a:spcPct val="150000"/>
              </a:lnSpc>
              <a:buClr>
                <a:srgbClr val="24B1B5"/>
              </a:buClr>
              <a:buFont typeface="Webdings" panose="05030102010509060703" pitchFamily="18" charset="2"/>
              <a:buChar char="4"/>
            </a:pPr>
            <a:endParaRPr lang="en-US" sz="2000" dirty="0">
              <a:solidFill>
                <a:schemeClr val="tx1">
                  <a:lumMod val="75000"/>
                  <a:lumOff val="25000"/>
                </a:schemeClr>
              </a:solidFill>
              <a:latin typeface="Century Gothic"/>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Century Gothic" charset="0"/>
                <a:cs typeface="Century Gothic" charset="0"/>
              </a:rPr>
              <a:t>Limited availability of </a:t>
            </a:r>
            <a:r>
              <a:rPr lang="en-US" sz="2000" i="1" dirty="0">
                <a:solidFill>
                  <a:schemeClr val="tx1">
                    <a:lumMod val="75000"/>
                    <a:lumOff val="25000"/>
                  </a:schemeClr>
                </a:solidFill>
                <a:latin typeface="Century Gothic"/>
                <a:ea typeface="Century Gothic" charset="0"/>
                <a:cs typeface="Century Gothic" charset="0"/>
              </a:rPr>
              <a:t>in situ</a:t>
            </a:r>
            <a:r>
              <a:rPr lang="en-US" sz="2000" dirty="0">
                <a:solidFill>
                  <a:schemeClr val="tx1">
                    <a:lumMod val="75000"/>
                    <a:lumOff val="25000"/>
                  </a:schemeClr>
                </a:solidFill>
                <a:latin typeface="Century Gothic"/>
                <a:ea typeface="Century Gothic" charset="0"/>
                <a:cs typeface="Century Gothic" charset="0"/>
              </a:rPr>
              <a:t> data (1996 – 2017), making it difficult to perform a comparative analysis </a:t>
            </a:r>
            <a:r>
              <a:rPr lang="en-US" sz="2000" dirty="0">
                <a:latin typeface="Century Gothic" charset="0"/>
                <a:ea typeface="Century Gothic" charset="0"/>
                <a:cs typeface="Century Gothic" charset="0"/>
              </a:rPr>
              <a:t/>
            </a:r>
            <a:br>
              <a:rPr lang="en-US" sz="2000" dirty="0">
                <a:latin typeface="Century Gothic" charset="0"/>
                <a:ea typeface="Century Gothic" charset="0"/>
                <a:cs typeface="Century Gothic" charset="0"/>
              </a:rPr>
            </a:br>
            <a:endParaRPr lang="en-US" sz="2000" dirty="0">
              <a:solidFill>
                <a:schemeClr val="tx1">
                  <a:lumMod val="75000"/>
                  <a:lumOff val="25000"/>
                </a:schemeClr>
              </a:solidFill>
              <a:latin typeface="Century Gothic" charset="0"/>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endParaRPr lang="en-US" sz="2000" dirty="0">
              <a:solidFill>
                <a:schemeClr val="tx1">
                  <a:lumMod val="75000"/>
                  <a:lumOff val="25000"/>
                </a:schemeClr>
              </a:solidFill>
              <a:latin typeface="Century Gothic"/>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endParaRPr lang="en-US" dirty="0">
              <a:solidFill>
                <a:schemeClr val="tx1">
                  <a:lumMod val="75000"/>
                  <a:lumOff val="25000"/>
                </a:schemeClr>
              </a:solidFill>
              <a:latin typeface="Century Gothic"/>
              <a:ea typeface="Century Gothic" charset="0"/>
              <a:cs typeface="Century Gothic" charset="0"/>
            </a:endParaRPr>
          </a:p>
        </p:txBody>
      </p:sp>
    </p:spTree>
    <p:extLst>
      <p:ext uri="{BB962C8B-B14F-4D97-AF65-F5344CB8AC3E}">
        <p14:creationId xmlns:p14="http://schemas.microsoft.com/office/powerpoint/2010/main" val="4121698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2C4F78E-ADA8-4EE4-96A4-0FF08D3A856F}"/>
              </a:ext>
            </a:extLst>
          </p:cNvPr>
          <p:cNvSpPr txBox="1"/>
          <p:nvPr/>
        </p:nvSpPr>
        <p:spPr>
          <a:xfrm>
            <a:off x="230667" y="218232"/>
            <a:ext cx="444651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Century gothic"/>
                <a:ea typeface="+mn-lt"/>
                <a:cs typeface="+mn-lt"/>
              </a:rPr>
              <a:t>FUTURE WORK</a:t>
            </a:r>
            <a:endParaRPr lang="en-GB" sz="4000" b="1">
              <a:solidFill>
                <a:schemeClr val="bg1"/>
              </a:solidFill>
              <a:latin typeface="Century gothic"/>
              <a:ea typeface="+mn-lt"/>
              <a:cs typeface="+mn-lt"/>
            </a:endParaRPr>
          </a:p>
          <a:p>
            <a:pPr algn="l"/>
            <a:endParaRPr lang="en-GB">
              <a:cs typeface="Calibri"/>
            </a:endParaRPr>
          </a:p>
        </p:txBody>
      </p:sp>
      <p:sp>
        <p:nvSpPr>
          <p:cNvPr id="8" name="TextBox 7">
            <a:extLst>
              <a:ext uri="{FF2B5EF4-FFF2-40B4-BE49-F238E27FC236}">
                <a16:creationId xmlns:a16="http://schemas.microsoft.com/office/drawing/2014/main" xmlns="" id="{B283F026-46D7-4927-94E6-6FD60346EE22}"/>
              </a:ext>
            </a:extLst>
          </p:cNvPr>
          <p:cNvSpPr txBox="1"/>
          <p:nvPr/>
        </p:nvSpPr>
        <p:spPr>
          <a:xfrm>
            <a:off x="1595625" y="6501978"/>
            <a:ext cx="3757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tx1">
                    <a:lumMod val="75000"/>
                    <a:lumOff val="25000"/>
                  </a:schemeClr>
                </a:solidFill>
                <a:latin typeface="Century gothic"/>
              </a:rPr>
              <a:t>Image credit: Jamyang Dema</a:t>
            </a:r>
            <a:endParaRPr lang="en-US" dirty="0">
              <a:solidFill>
                <a:schemeClr val="tx1">
                  <a:lumMod val="75000"/>
                  <a:lumOff val="25000"/>
                </a:schemeClr>
              </a:solidFill>
            </a:endParaRPr>
          </a:p>
        </p:txBody>
      </p:sp>
      <p:sp>
        <p:nvSpPr>
          <p:cNvPr id="4" name="Rectangle 3"/>
          <p:cNvSpPr/>
          <p:nvPr/>
        </p:nvSpPr>
        <p:spPr>
          <a:xfrm>
            <a:off x="5875867" y="1454022"/>
            <a:ext cx="5626704" cy="4650440"/>
          </a:xfrm>
          <a:prstGeom prst="rect">
            <a:avLst/>
          </a:prstGeom>
        </p:spPr>
        <p:txBody>
          <a:bodyPr wrap="square" anchor="t">
            <a:spAutoFit/>
          </a:bodyPr>
          <a:lstStyle/>
          <a:p>
            <a:pPr marL="342900" indent="-342900">
              <a:lnSpc>
                <a:spcPct val="150000"/>
              </a:lnSpc>
              <a:spcBef>
                <a:spcPts val="0"/>
              </a:spcBef>
              <a:buClr>
                <a:srgbClr val="24B1B5"/>
              </a:buClr>
              <a:buFont typeface="Webdings" panose="05030102010509060703" pitchFamily="18" charset="2"/>
              <a:buChar char="4"/>
            </a:pPr>
            <a:r>
              <a:rPr lang="en-US" sz="2000">
                <a:solidFill>
                  <a:schemeClr val="tx1">
                    <a:lumMod val="75000"/>
                    <a:lumOff val="25000"/>
                  </a:schemeClr>
                </a:solidFill>
                <a:latin typeface="Century Gothic" charset="0"/>
                <a:ea typeface="Century Gothic" charset="0"/>
                <a:cs typeface="Century Gothic" charset="0"/>
              </a:rPr>
              <a:t>Analyze how variability in climate trends affect local farmers in Bhutan</a:t>
            </a:r>
            <a:r>
              <a:rPr lang="en-US" sz="2000">
                <a:latin typeface="Century Gothic" charset="0"/>
                <a:ea typeface="Century Gothic" charset="0"/>
                <a:cs typeface="Century Gothic" charset="0"/>
              </a:rPr>
              <a:t/>
            </a:r>
            <a:br>
              <a:rPr lang="en-US" sz="2000">
                <a:latin typeface="Century Gothic" charset="0"/>
                <a:ea typeface="Century Gothic" charset="0"/>
                <a:cs typeface="Century Gothic" charset="0"/>
              </a:rPr>
            </a:br>
            <a:endParaRPr lang="en-US" sz="2000">
              <a:latin typeface="Century Gothic" charset="0"/>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r>
              <a:rPr lang="en-US" sz="2000">
                <a:solidFill>
                  <a:schemeClr val="tx1">
                    <a:lumMod val="75000"/>
                    <a:lumOff val="25000"/>
                  </a:schemeClr>
                </a:solidFill>
                <a:latin typeface="Century Gothic" charset="0"/>
                <a:ea typeface="Century Gothic" charset="0"/>
                <a:cs typeface="Century Gothic" charset="0"/>
              </a:rPr>
              <a:t>Examine the role precipitation and temperature play in influencing phenological trends </a:t>
            </a:r>
            <a:br>
              <a:rPr lang="en-US" sz="2000">
                <a:solidFill>
                  <a:schemeClr val="tx1">
                    <a:lumMod val="75000"/>
                    <a:lumOff val="25000"/>
                  </a:schemeClr>
                </a:solidFill>
                <a:latin typeface="Century Gothic" charset="0"/>
                <a:ea typeface="Century Gothic" charset="0"/>
                <a:cs typeface="Century Gothic" charset="0"/>
              </a:rPr>
            </a:br>
            <a:endParaRPr lang="en-US" sz="2000">
              <a:solidFill>
                <a:schemeClr val="tx1">
                  <a:lumMod val="75000"/>
                  <a:lumOff val="25000"/>
                </a:schemeClr>
              </a:solidFill>
              <a:latin typeface="Century Gothic" charset="0"/>
              <a:ea typeface="Century Gothic" charset="0"/>
              <a:cs typeface="Century Gothic" charset="0"/>
            </a:endParaRPr>
          </a:p>
          <a:p>
            <a:pPr marL="342900" indent="-342900">
              <a:lnSpc>
                <a:spcPct val="150000"/>
              </a:lnSpc>
              <a:buClr>
                <a:srgbClr val="24B1B5"/>
              </a:buClr>
              <a:buFont typeface="Webdings" panose="05030102010509060703" pitchFamily="18" charset="2"/>
              <a:buChar char="4"/>
            </a:pPr>
            <a:r>
              <a:rPr lang="en-US" sz="2000">
                <a:solidFill>
                  <a:schemeClr val="tx1">
                    <a:lumMod val="75000"/>
                    <a:lumOff val="25000"/>
                  </a:schemeClr>
                </a:solidFill>
                <a:latin typeface="Century Gothic" charset="0"/>
                <a:ea typeface="Century Gothic" charset="0"/>
                <a:cs typeface="Century Gothic" charset="0"/>
              </a:rPr>
              <a:t>Use NOAA Advanced Very High-Resolution Radiometer (AVHRR) to look at phenology data over past 40 years</a:t>
            </a:r>
          </a:p>
        </p:txBody>
      </p:sp>
      <p:pic>
        <p:nvPicPr>
          <p:cNvPr id="5" name="Picture 5" descr="A group of orange flowers&#10;&#10;Description automatically generated">
            <a:extLst>
              <a:ext uri="{FF2B5EF4-FFF2-40B4-BE49-F238E27FC236}">
                <a16:creationId xmlns:a16="http://schemas.microsoft.com/office/drawing/2014/main" xmlns="" id="{A26F0CFA-EC03-44AB-A0DC-45870806C542}"/>
              </a:ext>
            </a:extLst>
          </p:cNvPr>
          <p:cNvPicPr>
            <a:picLocks noChangeAspect="1"/>
          </p:cNvPicPr>
          <p:nvPr/>
        </p:nvPicPr>
        <p:blipFill>
          <a:blip r:embed="rId3"/>
          <a:stretch>
            <a:fillRect/>
          </a:stretch>
        </p:blipFill>
        <p:spPr>
          <a:xfrm>
            <a:off x="785813" y="1085850"/>
            <a:ext cx="4443412" cy="5481905"/>
          </a:xfrm>
          <a:prstGeom prst="rect">
            <a:avLst/>
          </a:prstGeom>
        </p:spPr>
      </p:pic>
    </p:spTree>
    <p:extLst>
      <p:ext uri="{BB962C8B-B14F-4D97-AF65-F5344CB8AC3E}">
        <p14:creationId xmlns:p14="http://schemas.microsoft.com/office/powerpoint/2010/main" val="1274123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216312" y="1286056"/>
            <a:ext cx="11190327" cy="52914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buClr>
                <a:srgbClr val="24B1B5"/>
              </a:buClr>
              <a:defRPr/>
            </a:pPr>
            <a:r>
              <a:rPr lang="en-US" sz="1600" dirty="0">
                <a:latin typeface="Century Gothic"/>
              </a:rPr>
              <a:t>The team would like to acknowledge the following individuals for their influence in our work: </a:t>
            </a:r>
            <a:endParaRPr lang="en-US" sz="1600" dirty="0"/>
          </a:p>
          <a:p>
            <a:pPr marL="342900" lvl="0" indent="-342900">
              <a:lnSpc>
                <a:spcPct val="150000"/>
              </a:lnSpc>
              <a:spcBef>
                <a:spcPts val="0"/>
              </a:spcBef>
              <a:spcAft>
                <a:spcPts val="400"/>
              </a:spcAft>
              <a:buClr>
                <a:srgbClr val="24B1B5"/>
              </a:buClr>
              <a:buFont typeface="Webdings" panose="05030102010509060703" pitchFamily="18" charset="2"/>
              <a:buChar char="4"/>
              <a:defRPr/>
            </a:pPr>
            <a:r>
              <a:rPr lang="en-US" sz="1600" dirty="0">
                <a:latin typeface="Century Gothic"/>
              </a:rPr>
              <a:t>Timothy Mayer (NASA SERVIR Science Coordination Office)  </a:t>
            </a:r>
          </a:p>
          <a:p>
            <a:pPr marL="342900" lvl="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Helen Baldwin (NASA SERVIR Science Coordination Office)   </a:t>
            </a:r>
          </a:p>
          <a:p>
            <a:pPr marL="342900" lvl="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Sean McCartney (Science Systems &amp; Applications, Inc., NASA Goddard Space Flight Center)   </a:t>
            </a:r>
          </a:p>
          <a:p>
            <a:pPr marL="342900" lvl="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Dr. Robert Griffin (The University of Alabama in Huntsville)   </a:t>
            </a:r>
          </a:p>
          <a:p>
            <a:pPr marL="342900" lvl="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Dr. Jeffrey </a:t>
            </a:r>
            <a:r>
              <a:rPr lang="en-US" sz="1600" dirty="0" err="1">
                <a:latin typeface="Century Gothic"/>
              </a:rPr>
              <a:t>Luvall</a:t>
            </a:r>
            <a:r>
              <a:rPr lang="en-US" sz="1600" dirty="0">
                <a:latin typeface="Century Gothic"/>
              </a:rPr>
              <a:t> (NASA Marshall Space Flight Center)  </a:t>
            </a:r>
          </a:p>
          <a:p>
            <a:pPr marL="342900" lvl="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Dr. Patrick Taylor (NASA Langley Research Center)  </a:t>
            </a:r>
          </a:p>
          <a:p>
            <a:pPr marL="342900" lvl="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Dr. Kenton Ross (NASA Langley Research Center)   </a:t>
            </a:r>
          </a:p>
          <a:p>
            <a:pPr marL="342900" indent="-342900">
              <a:lnSpc>
                <a:spcPct val="100000"/>
              </a:lnSpc>
              <a:spcBef>
                <a:spcPts val="0"/>
              </a:spcBef>
              <a:spcAft>
                <a:spcPts val="400"/>
              </a:spcAft>
              <a:buClr>
                <a:srgbClr val="24B1B5"/>
              </a:buClr>
              <a:buFont typeface="Webdings" panose="05030102010509060703" pitchFamily="18" charset="2"/>
              <a:buChar char="4"/>
              <a:defRPr/>
            </a:pPr>
            <a:r>
              <a:rPr lang="en-US" sz="1600" dirty="0" err="1">
                <a:latin typeface="Century Gothic"/>
              </a:rPr>
              <a:t>Caily</a:t>
            </a:r>
            <a:r>
              <a:rPr lang="en-US" sz="1600" dirty="0">
                <a:latin typeface="Century Gothic"/>
              </a:rPr>
              <a:t> Schwartz (NASA SERVIR Science Coordination Office)    </a:t>
            </a:r>
          </a:p>
          <a:p>
            <a:pPr marL="342900" lvl="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Christine Evans (The University of Alabama in Huntsville)   </a:t>
            </a:r>
          </a:p>
          <a:p>
            <a:pPr marL="342900" lvl="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Madison Murphy (Optimal GEO)    </a:t>
            </a:r>
          </a:p>
          <a:p>
            <a:pPr marL="34290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A.R. Williams (NASA DEVELOP)</a:t>
            </a:r>
          </a:p>
          <a:p>
            <a:pPr marL="34290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Sabine Nix (NASA DEVELOP)</a:t>
            </a:r>
          </a:p>
          <a:p>
            <a:pPr marL="342900" indent="-342900">
              <a:lnSpc>
                <a:spcPct val="100000"/>
              </a:lnSpc>
              <a:spcBef>
                <a:spcPts val="0"/>
              </a:spcBef>
              <a:spcAft>
                <a:spcPts val="400"/>
              </a:spcAft>
              <a:buClr>
                <a:srgbClr val="24B1B5"/>
              </a:buClr>
              <a:buFont typeface="Webdings" panose="05030102010509060703" pitchFamily="18" charset="2"/>
              <a:buChar char="4"/>
              <a:defRPr/>
            </a:pPr>
            <a:r>
              <a:rPr lang="en-US" sz="1600" dirty="0">
                <a:latin typeface="Century Gothic"/>
              </a:rPr>
              <a:t>Thomas Quintero (NASA DEVELOP)</a:t>
            </a:r>
          </a:p>
        </p:txBody>
      </p:sp>
      <p:sp>
        <p:nvSpPr>
          <p:cNvPr id="2" name="TextBox 1">
            <a:extLst>
              <a:ext uri="{FF2B5EF4-FFF2-40B4-BE49-F238E27FC236}">
                <a16:creationId xmlns:a16="http://schemas.microsoft.com/office/drawing/2014/main" xmlns="" id="{A86EEC2E-2A44-4D62-B0B2-BE071C2A8C01}"/>
              </a:ext>
            </a:extLst>
          </p:cNvPr>
          <p:cNvSpPr txBox="1"/>
          <p:nvPr/>
        </p:nvSpPr>
        <p:spPr>
          <a:xfrm>
            <a:off x="1992597" y="6058680"/>
            <a:ext cx="7422225" cy="800219"/>
          </a:xfrm>
          <a:prstGeom prst="rect">
            <a:avLst/>
          </a:prstGeom>
          <a:noFill/>
        </p:spPr>
        <p:txBody>
          <a:bodyPr wrap="none" rtlCol="0" anchor="t">
            <a:spAutoFit/>
          </a:bodyPr>
          <a:lstStyle/>
          <a:p>
            <a:pPr fontAlgn="base"/>
            <a:r>
              <a:rPr lang="en-GB" sz="1400">
                <a:solidFill>
                  <a:schemeClr val="tx1">
                    <a:lumMod val="75000"/>
                    <a:lumOff val="25000"/>
                  </a:schemeClr>
                </a:solidFill>
                <a:latin typeface="Century Gothic"/>
              </a:rPr>
              <a:t>This material contains modified Copernicus Sentinel data (2014), processed by ESA. ​</a:t>
            </a:r>
          </a:p>
          <a:p>
            <a:pPr fontAlgn="base"/>
            <a:endParaRPr lang="en-GB" sz="1400">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endParaRPr>
          </a:p>
        </p:txBody>
      </p:sp>
    </p:spTree>
    <p:extLst>
      <p:ext uri="{BB962C8B-B14F-4D97-AF65-F5344CB8AC3E}">
        <p14:creationId xmlns:p14="http://schemas.microsoft.com/office/powerpoint/2010/main" val="620490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0164A1F-44FC-4F04-AB58-FB73147A0742}"/>
              </a:ext>
            </a:extLst>
          </p:cNvPr>
          <p:cNvSpPr txBox="1"/>
          <p:nvPr/>
        </p:nvSpPr>
        <p:spPr>
          <a:xfrm>
            <a:off x="7122481" y="3419467"/>
            <a:ext cx="431171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b="1" dirty="0">
                <a:solidFill>
                  <a:schemeClr val="tx1">
                    <a:lumMod val="75000"/>
                    <a:lumOff val="25000"/>
                  </a:schemeClr>
                </a:solidFill>
                <a:latin typeface="Century gothic"/>
                <a:cs typeface="Calibri"/>
              </a:rPr>
              <a:t>QUESTIONS</a:t>
            </a:r>
          </a:p>
          <a:p>
            <a:pPr algn="l"/>
            <a:endParaRPr lang="en-GB" sz="6000" b="1" dirty="0">
              <a:solidFill>
                <a:srgbClr val="3F3F3F"/>
              </a:solidFill>
              <a:latin typeface="Century gothic"/>
            </a:endParaRPr>
          </a:p>
        </p:txBody>
      </p:sp>
      <p:sp>
        <p:nvSpPr>
          <p:cNvPr id="6" name="TextBox 5">
            <a:extLst>
              <a:ext uri="{FF2B5EF4-FFF2-40B4-BE49-F238E27FC236}">
                <a16:creationId xmlns:a16="http://schemas.microsoft.com/office/drawing/2014/main" xmlns="" id="{4F7E5E2D-846B-46C2-9563-1A9A9E1FBA9F}"/>
              </a:ext>
            </a:extLst>
          </p:cNvPr>
          <p:cNvSpPr txBox="1"/>
          <p:nvPr/>
        </p:nvSpPr>
        <p:spPr>
          <a:xfrm>
            <a:off x="7287075" y="6493830"/>
            <a:ext cx="30214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tx1">
                    <a:lumMod val="75000"/>
                    <a:lumOff val="25000"/>
                  </a:schemeClr>
                </a:solidFill>
                <a:latin typeface="Century gothic"/>
              </a:rPr>
              <a:t>Image credit: </a:t>
            </a:r>
            <a:r>
              <a:rPr lang="en-GB" sz="1400" dirty="0" smtClean="0">
                <a:solidFill>
                  <a:schemeClr val="tx1">
                    <a:lumMod val="75000"/>
                    <a:lumOff val="25000"/>
                  </a:schemeClr>
                </a:solidFill>
                <a:latin typeface="Century gothic"/>
              </a:rPr>
              <a:t>Bhutan WR Team</a:t>
            </a:r>
            <a:endParaRPr lang="en-GB" sz="1400" dirty="0">
              <a:solidFill>
                <a:schemeClr val="tx1">
                  <a:lumMod val="75000"/>
                  <a:lumOff val="25000"/>
                </a:schemeClr>
              </a:solidFill>
              <a:latin typeface="Century gothic"/>
            </a:endParaRPr>
          </a:p>
        </p:txBody>
      </p:sp>
      <p:pic>
        <p:nvPicPr>
          <p:cNvPr id="8" name="Picture 4" descr="A large green field with a mountain in the background&#10;&#10;Description automatically generated">
            <a:extLst>
              <a:ext uri="{FF2B5EF4-FFF2-40B4-BE49-F238E27FC236}">
                <a16:creationId xmlns:a16="http://schemas.microsoft.com/office/drawing/2014/main" xmlns="" id="{138FEC30-0537-445B-98F0-BBCB4C569187}"/>
              </a:ext>
            </a:extLst>
          </p:cNvPr>
          <p:cNvPicPr>
            <a:picLocks noChangeAspect="1"/>
          </p:cNvPicPr>
          <p:nvPr/>
        </p:nvPicPr>
        <p:blipFill>
          <a:blip r:embed="rId3"/>
          <a:stretch>
            <a:fillRect/>
          </a:stretch>
        </p:blipFill>
        <p:spPr>
          <a:xfrm>
            <a:off x="363158" y="1108393"/>
            <a:ext cx="6409117" cy="5638019"/>
          </a:xfrm>
          <a:prstGeom prst="rect">
            <a:avLst/>
          </a:prstGeom>
        </p:spPr>
      </p:pic>
    </p:spTree>
    <p:extLst>
      <p:ext uri="{BB962C8B-B14F-4D97-AF65-F5344CB8AC3E}">
        <p14:creationId xmlns:p14="http://schemas.microsoft.com/office/powerpoint/2010/main" val="2355387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REFERENCES </a:t>
            </a:r>
            <a:endParaRPr lang="en-US" sz="4000" b="1">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xmlns="" id="{8C69372D-9EA2-4887-8CCE-1354B7C96675}"/>
              </a:ext>
            </a:extLst>
          </p:cNvPr>
          <p:cNvSpPr txBox="1"/>
          <p:nvPr/>
        </p:nvSpPr>
        <p:spPr>
          <a:xfrm>
            <a:off x="497561" y="1318015"/>
            <a:ext cx="11030337" cy="5093702"/>
          </a:xfrm>
          <a:prstGeom prst="rect">
            <a:avLst/>
          </a:prstGeom>
          <a:noFill/>
        </p:spPr>
        <p:txBody>
          <a:bodyPr wrap="square" rtlCol="0" anchor="t">
            <a:spAutoFit/>
          </a:bodyPr>
          <a:lstStyle/>
          <a:p>
            <a:r>
              <a:rPr lang="en-US" sz="1200">
                <a:solidFill>
                  <a:schemeClr val="tx1">
                    <a:lumMod val="75000"/>
                    <a:lumOff val="25000"/>
                  </a:schemeClr>
                </a:solidFill>
                <a:latin typeface="Century gothic"/>
                <a:ea typeface="+mn-lt"/>
                <a:cs typeface="+mn-lt"/>
              </a:rPr>
              <a:t>Funk, C., Peterson, P., </a:t>
            </a:r>
            <a:r>
              <a:rPr lang="en-US" sz="1200" err="1">
                <a:solidFill>
                  <a:schemeClr val="tx1">
                    <a:lumMod val="75000"/>
                    <a:lumOff val="25000"/>
                  </a:schemeClr>
                </a:solidFill>
                <a:latin typeface="Century gothic"/>
                <a:ea typeface="+mn-lt"/>
                <a:cs typeface="+mn-lt"/>
              </a:rPr>
              <a:t>Landsfeld</a:t>
            </a:r>
            <a:r>
              <a:rPr lang="en-US" sz="1200">
                <a:solidFill>
                  <a:schemeClr val="tx1">
                    <a:lumMod val="75000"/>
                    <a:lumOff val="25000"/>
                  </a:schemeClr>
                </a:solidFill>
                <a:latin typeface="Century gothic"/>
                <a:ea typeface="+mn-lt"/>
                <a:cs typeface="+mn-lt"/>
              </a:rPr>
              <a:t>, M., </a:t>
            </a:r>
            <a:r>
              <a:rPr lang="en-US" sz="1200" err="1">
                <a:solidFill>
                  <a:schemeClr val="tx1">
                    <a:lumMod val="75000"/>
                    <a:lumOff val="25000"/>
                  </a:schemeClr>
                </a:solidFill>
                <a:latin typeface="Century gothic"/>
                <a:ea typeface="+mn-lt"/>
                <a:cs typeface="+mn-lt"/>
              </a:rPr>
              <a:t>Pedreros</a:t>
            </a:r>
            <a:r>
              <a:rPr lang="en-US" sz="1200">
                <a:solidFill>
                  <a:schemeClr val="tx1">
                    <a:lumMod val="75000"/>
                    <a:lumOff val="25000"/>
                  </a:schemeClr>
                </a:solidFill>
                <a:latin typeface="Century gothic"/>
                <a:ea typeface="+mn-lt"/>
                <a:cs typeface="+mn-lt"/>
              </a:rPr>
              <a:t>, D., Verdin, J., Shukla, S., Husak, G., Rowland, J., Harrison, L., Hoell, A., &amp; Michaelsen, J. (2015). The climate hazards infrared precipitation with stations—a new environmental record for monitoring extremes. </a:t>
            </a:r>
            <a:r>
              <a:rPr lang="en-US" sz="1200" i="1">
                <a:solidFill>
                  <a:schemeClr val="tx1">
                    <a:lumMod val="75000"/>
                    <a:lumOff val="25000"/>
                  </a:schemeClr>
                </a:solidFill>
                <a:latin typeface="Century gothic"/>
                <a:ea typeface="+mn-lt"/>
                <a:cs typeface="+mn-lt"/>
              </a:rPr>
              <a:t>Scientific Data, 2</a:t>
            </a:r>
            <a:r>
              <a:rPr lang="en-US" sz="1200">
                <a:solidFill>
                  <a:schemeClr val="tx1">
                    <a:lumMod val="75000"/>
                    <a:lumOff val="25000"/>
                  </a:schemeClr>
                </a:solidFill>
                <a:latin typeface="Century gothic"/>
                <a:ea typeface="+mn-lt"/>
                <a:cs typeface="+mn-lt"/>
              </a:rPr>
              <a:t>, 150066. https://0-doi-org.lib.utep.edu/10.1038/sdata.2015.66</a:t>
            </a:r>
            <a:r>
              <a:rPr lang="en-US" sz="1200">
                <a:latin typeface="Century gothic"/>
                <a:ea typeface="+mn-lt"/>
                <a:cs typeface="+mn-lt"/>
              </a:rPr>
              <a:t/>
            </a:r>
            <a:br>
              <a:rPr lang="en-US" sz="1200">
                <a:latin typeface="Century gothic"/>
                <a:ea typeface="+mn-lt"/>
                <a:cs typeface="+mn-lt"/>
              </a:rPr>
            </a:br>
            <a:r>
              <a:rPr lang="en-US" sz="1200">
                <a:solidFill>
                  <a:schemeClr val="tx1">
                    <a:lumMod val="75000"/>
                    <a:lumOff val="25000"/>
                  </a:schemeClr>
                </a:solidFill>
                <a:latin typeface="Century gothic"/>
                <a:ea typeface="+mn-lt"/>
                <a:cs typeface="+mn-lt"/>
              </a:rPr>
              <a:t> </a:t>
            </a:r>
          </a:p>
          <a:p>
            <a:r>
              <a:rPr lang="en-US" sz="1200" err="1">
                <a:solidFill>
                  <a:schemeClr val="tx1">
                    <a:lumMod val="75000"/>
                    <a:lumOff val="25000"/>
                  </a:schemeClr>
                </a:solidFill>
                <a:latin typeface="Century gothic"/>
                <a:ea typeface="+mn-lt"/>
                <a:cs typeface="+mn-lt"/>
              </a:rPr>
              <a:t>Khandu</a:t>
            </a:r>
            <a:r>
              <a:rPr lang="en-US" sz="1200">
                <a:solidFill>
                  <a:schemeClr val="tx1">
                    <a:lumMod val="75000"/>
                    <a:lumOff val="25000"/>
                  </a:schemeClr>
                </a:solidFill>
                <a:latin typeface="Century gothic"/>
                <a:ea typeface="+mn-lt"/>
                <a:cs typeface="+mn-lt"/>
              </a:rPr>
              <a:t>, </a:t>
            </a:r>
            <a:r>
              <a:rPr lang="en-US" sz="1200" err="1">
                <a:solidFill>
                  <a:schemeClr val="tx1">
                    <a:lumMod val="75000"/>
                    <a:lumOff val="25000"/>
                  </a:schemeClr>
                </a:solidFill>
                <a:latin typeface="Century gothic"/>
                <a:ea typeface="+mn-lt"/>
                <a:cs typeface="+mn-lt"/>
              </a:rPr>
              <a:t>Awange</a:t>
            </a:r>
            <a:r>
              <a:rPr lang="en-US" sz="1200">
                <a:solidFill>
                  <a:schemeClr val="tx1">
                    <a:lumMod val="75000"/>
                    <a:lumOff val="25000"/>
                  </a:schemeClr>
                </a:solidFill>
                <a:latin typeface="Century gothic"/>
                <a:ea typeface="+mn-lt"/>
                <a:cs typeface="+mn-lt"/>
              </a:rPr>
              <a:t>, J.L., L., Kuhn, M., </a:t>
            </a:r>
            <a:r>
              <a:rPr lang="en-US" sz="1200" err="1">
                <a:solidFill>
                  <a:schemeClr val="tx1">
                    <a:lumMod val="75000"/>
                    <a:lumOff val="25000"/>
                  </a:schemeClr>
                </a:solidFill>
                <a:latin typeface="Century gothic"/>
                <a:ea typeface="+mn-lt"/>
                <a:cs typeface="+mn-lt"/>
              </a:rPr>
              <a:t>Anyah</a:t>
            </a:r>
            <a:r>
              <a:rPr lang="en-US" sz="1200">
                <a:solidFill>
                  <a:schemeClr val="tx1">
                    <a:lumMod val="75000"/>
                    <a:lumOff val="25000"/>
                  </a:schemeClr>
                </a:solidFill>
                <a:latin typeface="Century gothic"/>
                <a:ea typeface="+mn-lt"/>
                <a:cs typeface="+mn-lt"/>
              </a:rPr>
              <a:t>, R., &amp; </a:t>
            </a:r>
            <a:r>
              <a:rPr lang="en-US" sz="1200" err="1">
                <a:solidFill>
                  <a:schemeClr val="tx1">
                    <a:lumMod val="75000"/>
                    <a:lumOff val="25000"/>
                  </a:schemeClr>
                </a:solidFill>
                <a:latin typeface="Century gothic"/>
                <a:ea typeface="+mn-lt"/>
                <a:cs typeface="+mn-lt"/>
              </a:rPr>
              <a:t>Forootan</a:t>
            </a:r>
            <a:r>
              <a:rPr lang="en-US" sz="1200">
                <a:solidFill>
                  <a:schemeClr val="tx1">
                    <a:lumMod val="75000"/>
                    <a:lumOff val="25000"/>
                  </a:schemeClr>
                </a:solidFill>
                <a:latin typeface="Century gothic"/>
                <a:ea typeface="+mn-lt"/>
                <a:cs typeface="+mn-lt"/>
              </a:rPr>
              <a:t>, E. (2017). Changes and variability of precipitation and temperature in the Ganges-Brahmaputra-Meghna River Basin based on global high-resolution </a:t>
            </a:r>
            <a:r>
              <a:rPr lang="en-US" sz="1200" err="1">
                <a:solidFill>
                  <a:schemeClr val="tx1">
                    <a:lumMod val="75000"/>
                    <a:lumOff val="25000"/>
                  </a:schemeClr>
                </a:solidFill>
                <a:latin typeface="Century gothic"/>
                <a:ea typeface="+mn-lt"/>
                <a:cs typeface="+mn-lt"/>
              </a:rPr>
              <a:t>reanalyses</a:t>
            </a:r>
            <a:r>
              <a:rPr lang="en-US" sz="1200">
                <a:solidFill>
                  <a:schemeClr val="tx1">
                    <a:lumMod val="75000"/>
                    <a:lumOff val="25000"/>
                  </a:schemeClr>
                </a:solidFill>
                <a:latin typeface="Century gothic"/>
                <a:ea typeface="+mn-lt"/>
                <a:cs typeface="+mn-lt"/>
              </a:rPr>
              <a:t>. </a:t>
            </a:r>
            <a:r>
              <a:rPr lang="en-US" sz="1200" i="1">
                <a:solidFill>
                  <a:schemeClr val="tx1">
                    <a:lumMod val="75000"/>
                    <a:lumOff val="25000"/>
                  </a:schemeClr>
                </a:solidFill>
                <a:latin typeface="Century gothic"/>
                <a:ea typeface="+mn-lt"/>
                <a:cs typeface="+mn-lt"/>
              </a:rPr>
              <a:t>International Journal of Climatology, 37</a:t>
            </a:r>
            <a:r>
              <a:rPr lang="en-US" sz="1200">
                <a:solidFill>
                  <a:schemeClr val="tx1">
                    <a:lumMod val="75000"/>
                    <a:lumOff val="25000"/>
                  </a:schemeClr>
                </a:solidFill>
                <a:latin typeface="Century gothic"/>
                <a:ea typeface="+mn-lt"/>
                <a:cs typeface="+mn-lt"/>
              </a:rPr>
              <a:t>(4), 2141–2159. https://doi.org/10.1002/joc.4842 </a:t>
            </a:r>
            <a:r>
              <a:rPr lang="en-US" sz="1200">
                <a:latin typeface="Century gothic"/>
                <a:ea typeface="+mn-lt"/>
                <a:cs typeface="+mn-lt"/>
              </a:rPr>
              <a:t/>
            </a:r>
            <a:br>
              <a:rPr lang="en-US" sz="1200">
                <a:latin typeface="Century gothic"/>
                <a:ea typeface="+mn-lt"/>
                <a:cs typeface="+mn-lt"/>
              </a:rPr>
            </a:br>
            <a:endParaRPr lang="en-US" sz="1200">
              <a:solidFill>
                <a:schemeClr val="tx1">
                  <a:lumMod val="75000"/>
                  <a:lumOff val="25000"/>
                </a:schemeClr>
              </a:solidFill>
              <a:latin typeface="Century gothic"/>
              <a:cs typeface="Calibri"/>
            </a:endParaRPr>
          </a:p>
          <a:p>
            <a:r>
              <a:rPr lang="en-US" sz="1200" err="1">
                <a:solidFill>
                  <a:schemeClr val="tx1">
                    <a:lumMod val="75000"/>
                    <a:lumOff val="25000"/>
                  </a:schemeClr>
                </a:solidFill>
                <a:latin typeface="Century gothic"/>
                <a:ea typeface="+mn-lt"/>
                <a:cs typeface="+mn-lt"/>
              </a:rPr>
              <a:t>Lamchin</a:t>
            </a:r>
            <a:r>
              <a:rPr lang="en-US" sz="1200">
                <a:solidFill>
                  <a:schemeClr val="tx1">
                    <a:lumMod val="75000"/>
                    <a:lumOff val="25000"/>
                  </a:schemeClr>
                </a:solidFill>
                <a:latin typeface="Century gothic"/>
                <a:ea typeface="+mn-lt"/>
                <a:cs typeface="+mn-lt"/>
              </a:rPr>
              <a:t>, M., Lee, W., Jeon, S., Wang, S, K., Lim, H., Song, C &amp; Sung, M. (2018). Long-term trend of and correlation between vegetation greenness and climate variables in Asia based on satellite data. </a:t>
            </a:r>
            <a:r>
              <a:rPr lang="en-US" sz="1200" err="1">
                <a:solidFill>
                  <a:schemeClr val="tx1">
                    <a:lumMod val="75000"/>
                    <a:lumOff val="25000"/>
                  </a:schemeClr>
                </a:solidFill>
                <a:latin typeface="Century gothic"/>
                <a:ea typeface="+mn-lt"/>
                <a:cs typeface="+mn-lt"/>
              </a:rPr>
              <a:t>MethodsX</a:t>
            </a:r>
            <a:r>
              <a:rPr lang="en-US" sz="1200">
                <a:solidFill>
                  <a:schemeClr val="tx1">
                    <a:lumMod val="75000"/>
                    <a:lumOff val="25000"/>
                  </a:schemeClr>
                </a:solidFill>
                <a:latin typeface="Century gothic"/>
                <a:ea typeface="+mn-lt"/>
                <a:cs typeface="+mn-lt"/>
              </a:rPr>
              <a:t>, 5(803–807), 803–807. https://doi.org/10.1016/j.mex.2018.07.006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Liu, J., Wang, Z., Gong, T., &amp; </a:t>
            </a:r>
            <a:r>
              <a:rPr lang="en-US" sz="1200" err="1">
                <a:solidFill>
                  <a:schemeClr val="tx1">
                    <a:lumMod val="75000"/>
                    <a:lumOff val="25000"/>
                  </a:schemeClr>
                </a:solidFill>
                <a:latin typeface="Century gothic"/>
                <a:ea typeface="+mn-lt"/>
                <a:cs typeface="+mn-lt"/>
              </a:rPr>
              <a:t>Uygen</a:t>
            </a:r>
            <a:r>
              <a:rPr lang="en-US" sz="1200">
                <a:solidFill>
                  <a:schemeClr val="tx1">
                    <a:lumMod val="75000"/>
                    <a:lumOff val="25000"/>
                  </a:schemeClr>
                </a:solidFill>
                <a:latin typeface="Century gothic"/>
                <a:ea typeface="+mn-lt"/>
                <a:cs typeface="+mn-lt"/>
              </a:rPr>
              <a:t>, T. (2012). Comparative analysis of hydroclimatic changes in glacier-fed rivers in the Tibet- and Bhutan-Himalayas. </a:t>
            </a:r>
            <a:r>
              <a:rPr lang="en-US" sz="1200" i="1">
                <a:solidFill>
                  <a:schemeClr val="tx1">
                    <a:lumMod val="75000"/>
                    <a:lumOff val="25000"/>
                  </a:schemeClr>
                </a:solidFill>
                <a:latin typeface="Century gothic"/>
                <a:ea typeface="+mn-lt"/>
                <a:cs typeface="+mn-lt"/>
              </a:rPr>
              <a:t>Quaternary International</a:t>
            </a:r>
            <a:r>
              <a:rPr lang="en-US" sz="1200">
                <a:solidFill>
                  <a:schemeClr val="tx1">
                    <a:lumMod val="75000"/>
                    <a:lumOff val="25000"/>
                  </a:schemeClr>
                </a:solidFill>
                <a:latin typeface="Century gothic"/>
                <a:ea typeface="+mn-lt"/>
                <a:cs typeface="+mn-lt"/>
              </a:rPr>
              <a:t>, </a:t>
            </a:r>
            <a:r>
              <a:rPr lang="en-US" sz="1200" i="1">
                <a:solidFill>
                  <a:schemeClr val="tx1">
                    <a:lumMod val="75000"/>
                    <a:lumOff val="25000"/>
                  </a:schemeClr>
                </a:solidFill>
                <a:latin typeface="Century gothic"/>
                <a:ea typeface="+mn-lt"/>
                <a:cs typeface="+mn-lt"/>
              </a:rPr>
              <a:t>282</a:t>
            </a:r>
            <a:r>
              <a:rPr lang="en-US" sz="1200">
                <a:solidFill>
                  <a:schemeClr val="tx1">
                    <a:lumMod val="75000"/>
                    <a:lumOff val="25000"/>
                  </a:schemeClr>
                </a:solidFill>
                <a:latin typeface="Century gothic"/>
                <a:ea typeface="+mn-lt"/>
                <a:cs typeface="+mn-lt"/>
              </a:rPr>
              <a:t>, 104–112. https://0-doi-org.lib.utep.edu/10.1016/j.quaint.2012.06.008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UNDP (United Nations Development </a:t>
            </a:r>
            <a:r>
              <a:rPr lang="en-US" sz="1200" err="1">
                <a:solidFill>
                  <a:schemeClr val="tx1">
                    <a:lumMod val="75000"/>
                    <a:lumOff val="25000"/>
                  </a:schemeClr>
                </a:solidFill>
                <a:latin typeface="Century gothic"/>
                <a:ea typeface="+mn-lt"/>
                <a:cs typeface="+mn-lt"/>
              </a:rPr>
              <a:t>Programme</a:t>
            </a:r>
            <a:r>
              <a:rPr lang="en-US" sz="1200">
                <a:solidFill>
                  <a:schemeClr val="tx1">
                    <a:lumMod val="75000"/>
                    <a:lumOff val="25000"/>
                  </a:schemeClr>
                </a:solidFill>
                <a:latin typeface="Century gothic"/>
                <a:ea typeface="+mn-lt"/>
                <a:cs typeface="+mn-lt"/>
              </a:rPr>
              <a:t>). 2012. Technical review and social impact assessment. Reducing climate change-induced risks and vulnerabilities from glacial lake outburst floods in the Punakha, </a:t>
            </a:r>
            <a:r>
              <a:rPr lang="en-US" sz="1200" err="1">
                <a:solidFill>
                  <a:schemeClr val="tx1">
                    <a:lumMod val="75000"/>
                    <a:lumOff val="25000"/>
                  </a:schemeClr>
                </a:solidFill>
                <a:latin typeface="Century gothic"/>
                <a:ea typeface="+mn-lt"/>
                <a:cs typeface="+mn-lt"/>
              </a:rPr>
              <a:t>Wangdue</a:t>
            </a:r>
            <a:r>
              <a:rPr lang="en-US" sz="1200">
                <a:solidFill>
                  <a:schemeClr val="tx1">
                    <a:lumMod val="75000"/>
                    <a:lumOff val="25000"/>
                  </a:schemeClr>
                </a:solidFill>
                <a:latin typeface="Century gothic"/>
                <a:ea typeface="+mn-lt"/>
                <a:cs typeface="+mn-lt"/>
              </a:rPr>
              <a:t> and </a:t>
            </a:r>
            <a:r>
              <a:rPr lang="en-US" sz="1200" err="1">
                <a:solidFill>
                  <a:schemeClr val="tx1">
                    <a:lumMod val="75000"/>
                    <a:lumOff val="25000"/>
                  </a:schemeClr>
                </a:solidFill>
                <a:latin typeface="Century gothic"/>
                <a:ea typeface="+mn-lt"/>
                <a:cs typeface="+mn-lt"/>
              </a:rPr>
              <a:t>Chamkhar</a:t>
            </a:r>
            <a:r>
              <a:rPr lang="en-US" sz="1200">
                <a:solidFill>
                  <a:schemeClr val="tx1">
                    <a:lumMod val="75000"/>
                    <a:lumOff val="25000"/>
                  </a:schemeClr>
                </a:solidFill>
                <a:latin typeface="Century gothic"/>
                <a:ea typeface="+mn-lt"/>
                <a:cs typeface="+mn-lt"/>
              </a:rPr>
              <a:t> Valleys.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Wangchuk, S., &amp; Siebert, S. F. (2013). Agricultural change in Bumthang, Bhutan: Market </a:t>
            </a:r>
            <a:r>
              <a:rPr lang="en-US" sz="1200" err="1">
                <a:solidFill>
                  <a:schemeClr val="tx1">
                    <a:lumMod val="75000"/>
                    <a:lumOff val="25000"/>
                  </a:schemeClr>
                </a:solidFill>
                <a:latin typeface="Century gothic"/>
                <a:ea typeface="+mn-lt"/>
                <a:cs typeface="+mn-lt"/>
              </a:rPr>
              <a:t>ppportunities</a:t>
            </a:r>
            <a:r>
              <a:rPr lang="en-US" sz="1200">
                <a:solidFill>
                  <a:schemeClr val="tx1">
                    <a:lumMod val="75000"/>
                    <a:lumOff val="25000"/>
                  </a:schemeClr>
                </a:solidFill>
                <a:latin typeface="Century gothic"/>
                <a:ea typeface="+mn-lt"/>
                <a:cs typeface="+mn-lt"/>
              </a:rPr>
              <a:t>, government policies, and climate change. </a:t>
            </a:r>
            <a:r>
              <a:rPr lang="en-US" sz="1200" i="1">
                <a:solidFill>
                  <a:schemeClr val="tx1">
                    <a:lumMod val="75000"/>
                    <a:lumOff val="25000"/>
                  </a:schemeClr>
                </a:solidFill>
                <a:latin typeface="Century gothic"/>
                <a:ea typeface="+mn-lt"/>
                <a:cs typeface="+mn-lt"/>
              </a:rPr>
              <a:t>Society &amp; Natural Resources, 26</a:t>
            </a:r>
            <a:r>
              <a:rPr lang="en-US" sz="1200">
                <a:solidFill>
                  <a:schemeClr val="tx1">
                    <a:lumMod val="75000"/>
                    <a:lumOff val="25000"/>
                  </a:schemeClr>
                </a:solidFill>
                <a:latin typeface="Century gothic"/>
                <a:ea typeface="+mn-lt"/>
                <a:cs typeface="+mn-lt"/>
              </a:rPr>
              <a:t>(12), 1375–1389. https://doi.org/10.1080/08941920.2013.789575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Wangdi, N., Om, K., </a:t>
            </a:r>
            <a:r>
              <a:rPr lang="en-US" sz="1200" err="1">
                <a:solidFill>
                  <a:schemeClr val="tx1">
                    <a:lumMod val="75000"/>
                    <a:lumOff val="25000"/>
                  </a:schemeClr>
                </a:solidFill>
                <a:latin typeface="Century gothic"/>
                <a:ea typeface="+mn-lt"/>
                <a:cs typeface="+mn-lt"/>
              </a:rPr>
              <a:t>Thinley</a:t>
            </a:r>
            <a:r>
              <a:rPr lang="en-US" sz="1200">
                <a:solidFill>
                  <a:schemeClr val="tx1">
                    <a:lumMod val="75000"/>
                    <a:lumOff val="25000"/>
                  </a:schemeClr>
                </a:solidFill>
                <a:latin typeface="Century gothic"/>
                <a:ea typeface="+mn-lt"/>
                <a:cs typeface="+mn-lt"/>
              </a:rPr>
              <a:t>, C., Drukpa, D., </a:t>
            </a:r>
            <a:r>
              <a:rPr lang="en-US" sz="1200" err="1">
                <a:solidFill>
                  <a:schemeClr val="tx1">
                    <a:lumMod val="75000"/>
                    <a:lumOff val="25000"/>
                  </a:schemeClr>
                </a:solidFill>
                <a:latin typeface="Century gothic"/>
                <a:ea typeface="+mn-lt"/>
                <a:cs typeface="+mn-lt"/>
              </a:rPr>
              <a:t>Dorji</a:t>
            </a:r>
            <a:r>
              <a:rPr lang="en-US" sz="1200">
                <a:solidFill>
                  <a:schemeClr val="tx1">
                    <a:lumMod val="75000"/>
                    <a:lumOff val="25000"/>
                  </a:schemeClr>
                </a:solidFill>
                <a:latin typeface="Century gothic"/>
                <a:ea typeface="+mn-lt"/>
                <a:cs typeface="+mn-lt"/>
              </a:rPr>
              <a:t>, T., </a:t>
            </a:r>
            <a:r>
              <a:rPr lang="en-US" sz="1200" err="1">
                <a:solidFill>
                  <a:schemeClr val="tx1">
                    <a:lumMod val="75000"/>
                    <a:lumOff val="25000"/>
                  </a:schemeClr>
                </a:solidFill>
                <a:latin typeface="Century gothic"/>
                <a:ea typeface="+mn-lt"/>
                <a:cs typeface="+mn-lt"/>
              </a:rPr>
              <a:t>Darabant</a:t>
            </a:r>
            <a:r>
              <a:rPr lang="en-US" sz="1200">
                <a:solidFill>
                  <a:schemeClr val="tx1">
                    <a:lumMod val="75000"/>
                    <a:lumOff val="25000"/>
                  </a:schemeClr>
                </a:solidFill>
                <a:latin typeface="Century gothic"/>
                <a:ea typeface="+mn-lt"/>
                <a:cs typeface="+mn-lt"/>
              </a:rPr>
              <a:t>, A., Chhetri, P., B., Ahmed, I, U.,  </a:t>
            </a:r>
            <a:r>
              <a:rPr lang="en-US" sz="1200" err="1">
                <a:solidFill>
                  <a:schemeClr val="tx1">
                    <a:lumMod val="75000"/>
                    <a:lumOff val="25000"/>
                  </a:schemeClr>
                </a:solidFill>
                <a:latin typeface="Century gothic"/>
                <a:ea typeface="+mn-lt"/>
                <a:cs typeface="+mn-lt"/>
              </a:rPr>
              <a:t>Staudhammer</a:t>
            </a:r>
            <a:r>
              <a:rPr lang="en-US" sz="1200">
                <a:solidFill>
                  <a:schemeClr val="tx1">
                    <a:lumMod val="75000"/>
                    <a:lumOff val="25000"/>
                  </a:schemeClr>
                </a:solidFill>
                <a:latin typeface="Century gothic"/>
                <a:ea typeface="+mn-lt"/>
                <a:cs typeface="+mn-lt"/>
              </a:rPr>
              <a:t>, C, L., Jandl, R., </a:t>
            </a:r>
            <a:r>
              <a:rPr lang="en-US" sz="1200" err="1">
                <a:solidFill>
                  <a:schemeClr val="tx1">
                    <a:lumMod val="75000"/>
                    <a:lumOff val="25000"/>
                  </a:schemeClr>
                </a:solidFill>
                <a:latin typeface="Century gothic"/>
                <a:ea typeface="+mn-lt"/>
                <a:cs typeface="+mn-lt"/>
              </a:rPr>
              <a:t>Schindlbacher</a:t>
            </a:r>
            <a:r>
              <a:rPr lang="en-US" sz="1200">
                <a:solidFill>
                  <a:schemeClr val="tx1">
                    <a:lumMod val="75000"/>
                    <a:lumOff val="25000"/>
                  </a:schemeClr>
                </a:solidFill>
                <a:latin typeface="Century gothic"/>
                <a:ea typeface="+mn-lt"/>
                <a:cs typeface="+mn-lt"/>
              </a:rPr>
              <a:t>, A., </a:t>
            </a:r>
            <a:r>
              <a:rPr lang="en-US" sz="1200" err="1">
                <a:solidFill>
                  <a:schemeClr val="tx1">
                    <a:lumMod val="75000"/>
                    <a:lumOff val="25000"/>
                  </a:schemeClr>
                </a:solidFill>
                <a:latin typeface="Century gothic"/>
                <a:ea typeface="+mn-lt"/>
                <a:cs typeface="+mn-lt"/>
              </a:rPr>
              <a:t>Hietz</a:t>
            </a:r>
            <a:r>
              <a:rPr lang="en-US" sz="1200">
                <a:solidFill>
                  <a:schemeClr val="tx1">
                    <a:lumMod val="75000"/>
                    <a:lumOff val="25000"/>
                  </a:schemeClr>
                </a:solidFill>
                <a:latin typeface="Century gothic"/>
                <a:ea typeface="+mn-lt"/>
                <a:cs typeface="+mn-lt"/>
              </a:rPr>
              <a:t>, P., </a:t>
            </a:r>
            <a:r>
              <a:rPr lang="en-US" sz="1200" err="1">
                <a:solidFill>
                  <a:schemeClr val="tx1">
                    <a:lumMod val="75000"/>
                    <a:lumOff val="25000"/>
                  </a:schemeClr>
                </a:solidFill>
                <a:latin typeface="Century gothic"/>
                <a:ea typeface="+mn-lt"/>
                <a:cs typeface="+mn-lt"/>
              </a:rPr>
              <a:t>Katzensteiner</a:t>
            </a:r>
            <a:r>
              <a:rPr lang="en-US" sz="1200">
                <a:solidFill>
                  <a:schemeClr val="tx1">
                    <a:lumMod val="75000"/>
                    <a:lumOff val="25000"/>
                  </a:schemeClr>
                </a:solidFill>
                <a:latin typeface="Century gothic"/>
                <a:ea typeface="+mn-lt"/>
                <a:cs typeface="+mn-lt"/>
              </a:rPr>
              <a:t>, K., Godbold, D., &amp; Gratzer, G. (2017). Climate change in remote mountain regions: A through fall-exclusion experiment to simulate monsoon failure in the Himalayas. </a:t>
            </a:r>
            <a:r>
              <a:rPr lang="en-US" sz="1200" i="1">
                <a:solidFill>
                  <a:schemeClr val="tx1">
                    <a:lumMod val="75000"/>
                    <a:lumOff val="25000"/>
                  </a:schemeClr>
                </a:solidFill>
                <a:latin typeface="Century gothic"/>
                <a:ea typeface="+mn-lt"/>
                <a:cs typeface="+mn-lt"/>
              </a:rPr>
              <a:t>Mountain Research and Development, 37</a:t>
            </a:r>
            <a:r>
              <a:rPr lang="en-US" sz="1200">
                <a:solidFill>
                  <a:schemeClr val="tx1">
                    <a:lumMod val="75000"/>
                    <a:lumOff val="25000"/>
                  </a:schemeClr>
                </a:solidFill>
                <a:latin typeface="Century gothic"/>
                <a:ea typeface="+mn-lt"/>
                <a:cs typeface="+mn-lt"/>
              </a:rPr>
              <a:t>(3), 294–309. https://doi.org/10.1659/MRD-JOURNAL-D-16-00097.1 </a:t>
            </a:r>
            <a:endParaRPr lang="en-US" sz="1200">
              <a:solidFill>
                <a:schemeClr val="tx1">
                  <a:lumMod val="75000"/>
                  <a:lumOff val="25000"/>
                </a:schemeClr>
              </a:solidFill>
              <a:latin typeface="Century gothic"/>
              <a:cs typeface="Calibri"/>
            </a:endParaRPr>
          </a:p>
          <a:p>
            <a:r>
              <a:rPr lang="en-US" sz="1200">
                <a:solidFill>
                  <a:schemeClr val="tx1">
                    <a:lumMod val="75000"/>
                    <a:lumOff val="25000"/>
                  </a:schemeClr>
                </a:solidFill>
                <a:latin typeface="Century gothic"/>
                <a:ea typeface="+mn-lt"/>
                <a:cs typeface="+mn-lt"/>
              </a:rPr>
              <a:t>  </a:t>
            </a:r>
            <a:endParaRPr lang="en-US" sz="1200">
              <a:solidFill>
                <a:schemeClr val="tx1">
                  <a:lumMod val="75000"/>
                  <a:lumOff val="25000"/>
                </a:schemeClr>
              </a:solidFill>
              <a:latin typeface="Century gothic"/>
              <a:cs typeface="Calibri"/>
            </a:endParaRPr>
          </a:p>
          <a:p>
            <a:pPr marL="457200" indent="-914400"/>
            <a:r>
              <a:rPr lang="en-US" sz="1200">
                <a:solidFill>
                  <a:schemeClr val="tx1">
                    <a:lumMod val="75000"/>
                    <a:lumOff val="25000"/>
                  </a:schemeClr>
                </a:solidFill>
                <a:latin typeface="Century gothic"/>
                <a:ea typeface="+mn-lt"/>
                <a:cs typeface="+mn-lt"/>
              </a:rPr>
              <a:t>Wiltshire, A. J. (2014). Climate change implications for the glaciers of the Hindu Kush, Karakoram and Himalayan region. </a:t>
            </a:r>
            <a:r>
              <a:rPr lang="en-US" sz="1200" i="1">
                <a:solidFill>
                  <a:schemeClr val="tx1">
                    <a:lumMod val="75000"/>
                    <a:lumOff val="25000"/>
                  </a:schemeClr>
                </a:solidFill>
                <a:latin typeface="Century gothic"/>
                <a:ea typeface="+mn-lt"/>
                <a:cs typeface="+mn-lt"/>
              </a:rPr>
              <a:t>The Cryosphere, 3. </a:t>
            </a:r>
            <a:r>
              <a:rPr lang="en-US" sz="1200">
                <a:solidFill>
                  <a:schemeClr val="tx1">
                    <a:lumMod val="75000"/>
                    <a:lumOff val="25000"/>
                  </a:schemeClr>
                </a:solidFill>
                <a:latin typeface="Century gothic"/>
                <a:ea typeface="+mn-lt"/>
                <a:cs typeface="+mn-lt"/>
              </a:rPr>
              <a:t>http://doi.org/10.5194/tc-8-941-2014 </a:t>
            </a:r>
            <a:r>
              <a:rPr lang="en-US" sz="1300">
                <a:solidFill>
                  <a:schemeClr val="tx1">
                    <a:lumMod val="75000"/>
                    <a:lumOff val="25000"/>
                  </a:schemeClr>
                </a:solidFill>
                <a:latin typeface="Century gothic"/>
                <a:ea typeface="+mn-lt"/>
                <a:cs typeface="+mn-lt"/>
              </a:rPr>
              <a:t> </a:t>
            </a:r>
            <a:endParaRPr lang="en-US" sz="130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3114601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B0502020202020204" pitchFamily="34" charset="0"/>
              </a:rPr>
              <a:t>OBJECTIVES</a:t>
            </a:r>
          </a:p>
        </p:txBody>
      </p:sp>
      <p:sp>
        <p:nvSpPr>
          <p:cNvPr id="9" name="Rectangle 8"/>
          <p:cNvSpPr/>
          <p:nvPr/>
        </p:nvSpPr>
        <p:spPr>
          <a:xfrm>
            <a:off x="8406462" y="6503293"/>
            <a:ext cx="2238113" cy="276999"/>
          </a:xfrm>
          <a:prstGeom prst="rect">
            <a:avLst/>
          </a:prstGeom>
        </p:spPr>
        <p:txBody>
          <a:bodyPr wrap="none">
            <a:spAutoFit/>
          </a:bodyPr>
          <a:lstStyle/>
          <a:p>
            <a:r>
              <a:rPr lang="en-GB" sz="1200" dirty="0">
                <a:solidFill>
                  <a:schemeClr val="tx1">
                    <a:lumMod val="75000"/>
                    <a:lumOff val="25000"/>
                  </a:schemeClr>
                </a:solidFill>
                <a:latin typeface="Century gothic"/>
              </a:rPr>
              <a:t>Image credit: </a:t>
            </a:r>
            <a:r>
              <a:rPr lang="en-GB" sz="1200" dirty="0" smtClean="0">
                <a:solidFill>
                  <a:schemeClr val="tx1">
                    <a:lumMod val="75000"/>
                    <a:lumOff val="25000"/>
                  </a:schemeClr>
                </a:solidFill>
                <a:latin typeface="Century gothic"/>
              </a:rPr>
              <a:t>Karma </a:t>
            </a:r>
            <a:r>
              <a:rPr lang="en-GB" sz="1200" dirty="0">
                <a:solidFill>
                  <a:schemeClr val="tx1">
                    <a:lumMod val="75000"/>
                    <a:lumOff val="25000"/>
                  </a:schemeClr>
                </a:solidFill>
                <a:latin typeface="Century gothic"/>
              </a:rPr>
              <a:t>Dema</a:t>
            </a:r>
            <a:endParaRPr lang="en-US" sz="1200" dirty="0">
              <a:solidFill>
                <a:schemeClr val="tx1">
                  <a:lumMod val="75000"/>
                  <a:lumOff val="25000"/>
                </a:schemeClr>
              </a:solidFill>
            </a:endParaRPr>
          </a:p>
        </p:txBody>
      </p:sp>
      <p:sp>
        <p:nvSpPr>
          <p:cNvPr id="5" name="Rectangle 4"/>
          <p:cNvSpPr/>
          <p:nvPr/>
        </p:nvSpPr>
        <p:spPr>
          <a:xfrm>
            <a:off x="614767" y="1306014"/>
            <a:ext cx="6096000" cy="5739969"/>
          </a:xfrm>
          <a:prstGeom prst="rect">
            <a:avLst/>
          </a:prstGeom>
        </p:spPr>
        <p:txBody>
          <a:bodyPr anchor="t">
            <a:spAutoFit/>
          </a:bodyPr>
          <a:lstStyle/>
          <a:p>
            <a:pPr marL="342900"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Provide a trend analysis for temperature and </a:t>
            </a:r>
            <a:r>
              <a:rPr lang="en-US" sz="2000">
                <a:latin typeface="Century gothic"/>
                <a:ea typeface="+mn-lt"/>
                <a:cs typeface="+mn-lt"/>
              </a:rPr>
              <a:t/>
            </a:r>
            <a:br>
              <a:rPr lang="en-US" sz="2000">
                <a:latin typeface="Century gothic"/>
                <a:ea typeface="+mn-lt"/>
                <a:cs typeface="+mn-lt"/>
              </a:rPr>
            </a:br>
            <a:r>
              <a:rPr lang="en-US" sz="2000">
                <a:solidFill>
                  <a:schemeClr val="tx1">
                    <a:lumMod val="75000"/>
                    <a:lumOff val="25000"/>
                  </a:schemeClr>
                </a:solidFill>
                <a:latin typeface="Century gothic"/>
                <a:ea typeface="+mn-lt"/>
                <a:cs typeface="+mn-lt"/>
              </a:rPr>
              <a:t>precipitation from 1981-2019</a:t>
            </a:r>
          </a:p>
          <a:p>
            <a:pPr marL="342900"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Compare modelled satellite and </a:t>
            </a:r>
            <a:r>
              <a:rPr lang="en-US" sz="2000" i="1">
                <a:solidFill>
                  <a:schemeClr val="tx1">
                    <a:lumMod val="75000"/>
                    <a:lumOff val="25000"/>
                  </a:schemeClr>
                </a:solidFill>
                <a:latin typeface="Century gothic"/>
                <a:ea typeface="+mn-lt"/>
                <a:cs typeface="+mn-lt"/>
              </a:rPr>
              <a:t>in situ </a:t>
            </a:r>
            <a:r>
              <a:rPr lang="en-US" sz="2000">
                <a:solidFill>
                  <a:schemeClr val="tx1">
                    <a:lumMod val="75000"/>
                    <a:lumOff val="25000"/>
                  </a:schemeClr>
                </a:solidFill>
                <a:latin typeface="Century gothic"/>
                <a:ea typeface="+mn-lt"/>
                <a:cs typeface="+mn-lt"/>
              </a:rPr>
              <a:t>data</a:t>
            </a:r>
          </a:p>
          <a:p>
            <a:pPr marL="1257300" lvl="2"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Precipitation</a:t>
            </a:r>
          </a:p>
          <a:p>
            <a:pPr marL="1257300" lvl="2"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Temperature</a:t>
            </a:r>
          </a:p>
          <a:p>
            <a:pPr marL="1257300" lvl="2"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Phenology</a:t>
            </a:r>
          </a:p>
          <a:p>
            <a:pPr marL="342900" indent="-342900">
              <a:lnSpc>
                <a:spcPct val="200000"/>
              </a:lnSpc>
              <a:spcAft>
                <a:spcPts val="400"/>
              </a:spcAft>
              <a:buClr>
                <a:srgbClr val="24B1B5"/>
              </a:buClr>
              <a:buFont typeface="Webdings" panose="05030102010509060703" pitchFamily="18" charset="2"/>
              <a:buChar char="4"/>
            </a:pPr>
            <a:r>
              <a:rPr lang="en-US" sz="2000">
                <a:solidFill>
                  <a:schemeClr val="tx1">
                    <a:lumMod val="75000"/>
                    <a:lumOff val="25000"/>
                  </a:schemeClr>
                </a:solidFill>
                <a:latin typeface="Century gothic"/>
                <a:ea typeface="+mn-lt"/>
                <a:cs typeface="+mn-lt"/>
              </a:rPr>
              <a:t>Prepare a foundation for future research on assessing trends for climate variables</a:t>
            </a:r>
            <a:r>
              <a:rPr lang="en-US">
                <a:latin typeface="Century gothic"/>
                <a:ea typeface="+mn-lt"/>
                <a:cs typeface="+mn-lt"/>
              </a:rPr>
              <a:t/>
            </a:r>
            <a:br>
              <a:rPr lang="en-US">
                <a:latin typeface="Century gothic"/>
                <a:ea typeface="+mn-lt"/>
                <a:cs typeface="+mn-lt"/>
              </a:rPr>
            </a:br>
            <a:endParaRPr lang="en-US">
              <a:solidFill>
                <a:schemeClr val="tx1">
                  <a:lumMod val="75000"/>
                  <a:lumOff val="25000"/>
                </a:schemeClr>
              </a:solidFill>
              <a:latin typeface="Century gothic"/>
              <a:ea typeface="+mn-lt"/>
              <a:cs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988" y="1167515"/>
            <a:ext cx="4609062" cy="5335778"/>
          </a:xfrm>
          <a:prstGeom prst="rect">
            <a:avLst/>
          </a:prstGeom>
        </p:spPr>
      </p:pic>
    </p:spTree>
    <p:extLst>
      <p:ext uri="{BB962C8B-B14F-4D97-AF65-F5344CB8AC3E}">
        <p14:creationId xmlns:p14="http://schemas.microsoft.com/office/powerpoint/2010/main" val="2384756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24B1B5"/>
                </a:solidFill>
                <a:latin typeface="Century Gothic" panose="020F0302020204030204"/>
              </a:rPr>
              <a:t>PARTNER ORGANIZATIONS </a:t>
            </a:r>
          </a:p>
        </p:txBody>
      </p:sp>
      <p:sp>
        <p:nvSpPr>
          <p:cNvPr id="3" name="Rectangle: Rounded Corners 2">
            <a:extLst>
              <a:ext uri="{FF2B5EF4-FFF2-40B4-BE49-F238E27FC236}">
                <a16:creationId xmlns:a16="http://schemas.microsoft.com/office/drawing/2014/main" xmlns="" id="{457F211E-F150-4FE0-9F23-6F9D93A4234A}"/>
              </a:ext>
            </a:extLst>
          </p:cNvPr>
          <p:cNvSpPr/>
          <p:nvPr/>
        </p:nvSpPr>
        <p:spPr>
          <a:xfrm>
            <a:off x="1217757" y="2665581"/>
            <a:ext cx="3831199" cy="2023258"/>
          </a:xfrm>
          <a:prstGeom prst="roundRect">
            <a:avLst/>
          </a:prstGeom>
          <a:solidFill>
            <a:schemeClr val="accent1">
              <a:lumMod val="50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b="1">
                <a:solidFill>
                  <a:schemeClr val="bg1"/>
                </a:solidFill>
                <a:latin typeface="Century Gothic"/>
              </a:rPr>
              <a:t>BHUTAN FOUNDATION </a:t>
            </a:r>
            <a:endParaRPr lang="en-US" sz="3200" b="1">
              <a:solidFill>
                <a:schemeClr val="bg1"/>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xmlns="" id="{55145980-5C9B-4C4F-BDFF-550DC8E5601B}"/>
              </a:ext>
            </a:extLst>
          </p:cNvPr>
          <p:cNvSpPr/>
          <p:nvPr/>
        </p:nvSpPr>
        <p:spPr>
          <a:xfrm>
            <a:off x="7063635" y="4395264"/>
            <a:ext cx="4242279" cy="1642259"/>
          </a:xfrm>
          <a:prstGeom prst="roundRect">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latin typeface="Century Gothic"/>
              </a:rPr>
              <a:t>Ugyen Wangchuk Institute for Conservation and Environmental Research (UWICER)</a:t>
            </a:r>
            <a:endParaRPr lang="en-US" sz="2000">
              <a:solidFill>
                <a:schemeClr val="bg1"/>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xmlns="" id="{F154F840-E227-4C38-B674-26028F73C943}"/>
              </a:ext>
            </a:extLst>
          </p:cNvPr>
          <p:cNvSpPr/>
          <p:nvPr/>
        </p:nvSpPr>
        <p:spPr>
          <a:xfrm>
            <a:off x="6989154" y="1450116"/>
            <a:ext cx="4422751" cy="1772601"/>
          </a:xfrm>
          <a:prstGeom prst="roundRect">
            <a:avLst/>
          </a:prstGeom>
          <a:solidFill>
            <a:schemeClr val="bg2">
              <a:lumMod val="1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latin typeface="Century gothic"/>
                <a:ea typeface="+mn-lt"/>
                <a:cs typeface="+mn-lt"/>
              </a:rPr>
              <a:t>Himalayan Environmental Rhythm Observation and Evaluation System (HEROES) </a:t>
            </a:r>
            <a:endParaRPr lang="en-US" sz="2000">
              <a:solidFill>
                <a:schemeClr val="tx1">
                  <a:lumMod val="75000"/>
                  <a:lumOff val="25000"/>
                </a:schemeClr>
              </a:solidFill>
              <a:latin typeface="Century gothic"/>
              <a:cs typeface="Calibri"/>
            </a:endParaRPr>
          </a:p>
        </p:txBody>
      </p:sp>
      <p:cxnSp>
        <p:nvCxnSpPr>
          <p:cNvPr id="26" name="Straight Arrow Connector 25">
            <a:extLst>
              <a:ext uri="{FF2B5EF4-FFF2-40B4-BE49-F238E27FC236}">
                <a16:creationId xmlns:a16="http://schemas.microsoft.com/office/drawing/2014/main" xmlns="" id="{9BA53EF0-3243-4790-B987-024466E80725}"/>
              </a:ext>
            </a:extLst>
          </p:cNvPr>
          <p:cNvCxnSpPr>
            <a:cxnSpLocks/>
          </p:cNvCxnSpPr>
          <p:nvPr/>
        </p:nvCxnSpPr>
        <p:spPr>
          <a:xfrm>
            <a:off x="5081415" y="4051413"/>
            <a:ext cx="1949761" cy="11649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xmlns="" id="{D63AB9E9-1C8C-4519-B9F1-FF1CD9AFD11B}"/>
              </a:ext>
            </a:extLst>
          </p:cNvPr>
          <p:cNvCxnSpPr>
            <a:cxnSpLocks/>
          </p:cNvCxnSpPr>
          <p:nvPr/>
        </p:nvCxnSpPr>
        <p:spPr>
          <a:xfrm flipV="1">
            <a:off x="5074226" y="2218715"/>
            <a:ext cx="1899439" cy="10563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57698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24B1B5"/>
                </a:solidFill>
                <a:latin typeface="Century Gothic" panose="020F0302020204030204"/>
              </a:rPr>
              <a:t>COMMUNITY CONCERNS</a:t>
            </a:r>
          </a:p>
        </p:txBody>
      </p:sp>
      <p:sp>
        <p:nvSpPr>
          <p:cNvPr id="6" name="Rectangle: Rounded Corners 5">
            <a:extLst>
              <a:ext uri="{FF2B5EF4-FFF2-40B4-BE49-F238E27FC236}">
                <a16:creationId xmlns:a16="http://schemas.microsoft.com/office/drawing/2014/main" xmlns="" id="{0971A21C-8CD0-486C-B86A-45BDCE68BAAF}"/>
              </a:ext>
            </a:extLst>
          </p:cNvPr>
          <p:cNvSpPr/>
          <p:nvPr/>
        </p:nvSpPr>
        <p:spPr>
          <a:xfrm>
            <a:off x="363855" y="1838597"/>
            <a:ext cx="5480956" cy="899886"/>
          </a:xfrm>
          <a:prstGeom prst="roundRect">
            <a:avLst/>
          </a:prstGeom>
          <a:solidFill>
            <a:srgbClr val="65B8AE"/>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latin typeface="Century Gothic"/>
              </a:rPr>
              <a:t>Increasing potential melt and decreasing likelihood of precipitation falling as snow</a:t>
            </a:r>
            <a:endParaRPr lang="en-US" sz="2000">
              <a:solidFill>
                <a:schemeClr val="bg1"/>
              </a:solidFill>
              <a:latin typeface="Century Gothic" panose="020B0502020202020204" pitchFamily="34" charset="0"/>
            </a:endParaRPr>
          </a:p>
        </p:txBody>
      </p:sp>
      <p:sp>
        <p:nvSpPr>
          <p:cNvPr id="8" name="Rectangle: Rounded Corners 7">
            <a:extLst>
              <a:ext uri="{FF2B5EF4-FFF2-40B4-BE49-F238E27FC236}">
                <a16:creationId xmlns:a16="http://schemas.microsoft.com/office/drawing/2014/main" xmlns="" id="{4BE53387-FB4E-4112-8F1C-35A8859C2BA4}"/>
              </a:ext>
            </a:extLst>
          </p:cNvPr>
          <p:cNvSpPr/>
          <p:nvPr/>
        </p:nvSpPr>
        <p:spPr>
          <a:xfrm>
            <a:off x="363855" y="3196827"/>
            <a:ext cx="5480956" cy="899886"/>
          </a:xfrm>
          <a:prstGeom prst="roundRect">
            <a:avLst/>
          </a:prstGeom>
          <a:solidFill>
            <a:srgbClr val="65B8AE"/>
          </a:solidFill>
          <a:ln>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latin typeface="Century Gothic"/>
              </a:rPr>
              <a:t>Glacial lake outbursts as a result of warming climate</a:t>
            </a:r>
            <a:endParaRPr lang="en-US" sz="2000">
              <a:solidFill>
                <a:schemeClr val="bg1"/>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xmlns="" id="{1F6C0E8A-0496-4E25-ABD0-5198AC21B48D}"/>
              </a:ext>
            </a:extLst>
          </p:cNvPr>
          <p:cNvSpPr/>
          <p:nvPr/>
        </p:nvSpPr>
        <p:spPr>
          <a:xfrm>
            <a:off x="363855" y="4509539"/>
            <a:ext cx="5480956" cy="899886"/>
          </a:xfrm>
          <a:prstGeom prst="roundRect">
            <a:avLst/>
          </a:prstGeom>
          <a:solidFill>
            <a:srgbClr val="65B8A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latin typeface="Century Gothic"/>
              </a:rPr>
              <a:t>Local farmers expressed concerns over  growing/delayed seasons</a:t>
            </a:r>
            <a:endParaRPr lang="en-US">
              <a:solidFill>
                <a:schemeClr val="bg1"/>
              </a:solidFill>
            </a:endParaRPr>
          </a:p>
        </p:txBody>
      </p:sp>
      <p:sp>
        <p:nvSpPr>
          <p:cNvPr id="11" name="Text Placeholder 4">
            <a:extLst>
              <a:ext uri="{FF2B5EF4-FFF2-40B4-BE49-F238E27FC236}">
                <a16:creationId xmlns:a16="http://schemas.microsoft.com/office/drawing/2014/main" xmlns="" id="{A2BBD1EC-6645-4FD5-B0F0-ECBEB1A45C5D}"/>
              </a:ext>
            </a:extLst>
          </p:cNvPr>
          <p:cNvSpPr txBox="1">
            <a:spLocks/>
          </p:cNvSpPr>
          <p:nvPr/>
        </p:nvSpPr>
        <p:spPr>
          <a:xfrm>
            <a:off x="8351483" y="5522856"/>
            <a:ext cx="3445002" cy="1016267"/>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i="0" u="none" strike="noStrike" kern="1200" cap="none" spc="0" normalizeH="0" baseline="0" noProof="0">
              <a:ln>
                <a:noFill/>
              </a:ln>
              <a:solidFill>
                <a:schemeClr val="tx1">
                  <a:lumMod val="75000"/>
                  <a:lumOff val="25000"/>
                </a:schemeClr>
              </a:solidFill>
              <a:effectLst/>
              <a:uLnTx/>
              <a:uFillTx/>
              <a:latin typeface="Century Gothic"/>
            </a:endParaRPr>
          </a:p>
        </p:txBody>
      </p:sp>
      <p:sp>
        <p:nvSpPr>
          <p:cNvPr id="4" name="TextBox 3">
            <a:extLst>
              <a:ext uri="{FF2B5EF4-FFF2-40B4-BE49-F238E27FC236}">
                <a16:creationId xmlns:a16="http://schemas.microsoft.com/office/drawing/2014/main" xmlns="" id="{E4285E27-7EA1-4405-90A3-2717B3FEF9B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extBox 6">
            <a:extLst>
              <a:ext uri="{FF2B5EF4-FFF2-40B4-BE49-F238E27FC236}">
                <a16:creationId xmlns:a16="http://schemas.microsoft.com/office/drawing/2014/main" xmlns="" id="{F33295E9-1082-469E-8BE9-643B72697F6B}"/>
              </a:ext>
            </a:extLst>
          </p:cNvPr>
          <p:cNvSpPr txBox="1"/>
          <p:nvPr/>
        </p:nvSpPr>
        <p:spPr>
          <a:xfrm>
            <a:off x="7602207" y="6030989"/>
            <a:ext cx="26165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Image </a:t>
            </a:r>
            <a:r>
              <a:rPr lang="en-US" sz="1400" dirty="0" smtClean="0">
                <a:solidFill>
                  <a:srgbClr val="404040"/>
                </a:solidFill>
                <a:latin typeface="Century Gothic"/>
              </a:rPr>
              <a:t>credit</a:t>
            </a:r>
            <a:r>
              <a:rPr lang="en-US" sz="1400" dirty="0">
                <a:solidFill>
                  <a:srgbClr val="404040"/>
                </a:solidFill>
                <a:latin typeface="Century Gothic"/>
              </a:rPr>
              <a:t>: </a:t>
            </a:r>
            <a:r>
              <a:rPr lang="en-US" sz="1400" dirty="0" smtClean="0">
                <a:solidFill>
                  <a:srgbClr val="404040"/>
                </a:solidFill>
                <a:latin typeface="Century Gothic"/>
              </a:rPr>
              <a:t>Karma Dema</a:t>
            </a:r>
            <a:endParaRPr lang="en-US" sz="1400" dirty="0">
              <a:solidFill>
                <a:srgbClr val="404040"/>
              </a:solidFill>
              <a:latin typeface="Century Gothic"/>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0" y="1270133"/>
            <a:ext cx="5840815" cy="4663730"/>
          </a:xfrm>
          <a:prstGeom prst="rect">
            <a:avLst/>
          </a:prstGeom>
        </p:spPr>
      </p:pic>
    </p:spTree>
    <p:extLst>
      <p:ext uri="{BB962C8B-B14F-4D97-AF65-F5344CB8AC3E}">
        <p14:creationId xmlns:p14="http://schemas.microsoft.com/office/powerpoint/2010/main" val="4290289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884" y="357142"/>
            <a:ext cx="5355820" cy="404858"/>
          </a:xfrm>
          <a:prstGeom prst="rect">
            <a:avLst/>
          </a:prstGeom>
        </p:spPr>
        <p:txBody>
          <a:bodyPr wrap="square" anchor="ctr">
            <a:noAutofit/>
          </a:bodyPr>
          <a:lstStyle/>
          <a:p>
            <a:pPr lvl="0">
              <a:buClr>
                <a:srgbClr val="C41F48"/>
              </a:buClr>
            </a:pPr>
            <a:r>
              <a:rPr lang="en-US" sz="4000" b="1">
                <a:solidFill>
                  <a:srgbClr val="24B1B5"/>
                </a:solidFill>
                <a:latin typeface="Century Gothic" panose="020F0302020204030204"/>
              </a:rPr>
              <a:t>NASA SATELLITES </a:t>
            </a:r>
          </a:p>
        </p:txBody>
      </p:sp>
      <p:sp>
        <p:nvSpPr>
          <p:cNvPr id="4" name="Text Placeholder 4">
            <a:extLst>
              <a:ext uri="{FF2B5EF4-FFF2-40B4-BE49-F238E27FC236}">
                <a16:creationId xmlns:a16="http://schemas.microsoft.com/office/drawing/2014/main" xmlns="" id="{D9324C17-903C-4D6B-B8CF-06ED82DB97E6}"/>
              </a:ext>
            </a:extLst>
          </p:cNvPr>
          <p:cNvSpPr txBox="1">
            <a:spLocks/>
          </p:cNvSpPr>
          <p:nvPr/>
        </p:nvSpPr>
        <p:spPr>
          <a:xfrm>
            <a:off x="8324860" y="5479352"/>
            <a:ext cx="1965405" cy="28145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dirty="0">
                <a:solidFill>
                  <a:schemeClr val="tx1">
                    <a:lumMod val="75000"/>
                    <a:lumOff val="25000"/>
                  </a:schemeClr>
                </a:solidFill>
                <a:latin typeface="Century Gothic"/>
              </a:rPr>
              <a:t>Image </a:t>
            </a:r>
            <a:r>
              <a:rPr lang="en-US" sz="1400" dirty="0" smtClean="0">
                <a:solidFill>
                  <a:schemeClr val="tx1">
                    <a:lumMod val="75000"/>
                    <a:lumOff val="25000"/>
                  </a:schemeClr>
                </a:solidFill>
                <a:latin typeface="Century Gothic"/>
              </a:rPr>
              <a:t>credit</a:t>
            </a:r>
            <a:r>
              <a:rPr lang="en-US" sz="1400" dirty="0">
                <a:solidFill>
                  <a:schemeClr val="tx1">
                    <a:lumMod val="75000"/>
                    <a:lumOff val="25000"/>
                  </a:schemeClr>
                </a:solidFill>
                <a:latin typeface="Century Gothic"/>
              </a:rPr>
              <a:t>: NASA</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6" name="Picture 5" descr="A picture containing toy&#10;&#10;Description automatically generated">
            <a:extLst>
              <a:ext uri="{FF2B5EF4-FFF2-40B4-BE49-F238E27FC236}">
                <a16:creationId xmlns:a16="http://schemas.microsoft.com/office/drawing/2014/main" xmlns="" id="{A34AA666-BAE7-4C69-898A-A2D49A8B5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401" y="2238540"/>
            <a:ext cx="4708415" cy="3239156"/>
          </a:xfrm>
          <a:prstGeom prst="rect">
            <a:avLst/>
          </a:prstGeom>
        </p:spPr>
      </p:pic>
      <p:sp>
        <p:nvSpPr>
          <p:cNvPr id="7" name="Text Placeholder 4">
            <a:extLst>
              <a:ext uri="{FF2B5EF4-FFF2-40B4-BE49-F238E27FC236}">
                <a16:creationId xmlns:a16="http://schemas.microsoft.com/office/drawing/2014/main" xmlns="" id="{DE89D94D-FBB6-4037-AF56-C74D30CBA2A3}"/>
              </a:ext>
            </a:extLst>
          </p:cNvPr>
          <p:cNvSpPr txBox="1">
            <a:spLocks/>
          </p:cNvSpPr>
          <p:nvPr/>
        </p:nvSpPr>
        <p:spPr>
          <a:xfrm>
            <a:off x="1949925" y="5641421"/>
            <a:ext cx="1944742" cy="285246"/>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a:rPr>
              <a:t>Image </a:t>
            </a:r>
            <a:r>
              <a:rPr kumimoji="0" lang="en-US" sz="1400" i="0" u="none" strike="noStrike" kern="1200" cap="none" spc="0" normalizeH="0" baseline="0" noProof="0" dirty="0" smtClean="0">
                <a:ln>
                  <a:noFill/>
                </a:ln>
                <a:solidFill>
                  <a:schemeClr val="tx1">
                    <a:lumMod val="75000"/>
                    <a:lumOff val="25000"/>
                  </a:schemeClr>
                </a:solidFill>
                <a:effectLst/>
                <a:uLnTx/>
                <a:uFillTx/>
                <a:latin typeface="Century Gothic"/>
              </a:rPr>
              <a:t>credit</a:t>
            </a:r>
            <a:r>
              <a:rPr kumimoji="0" lang="en-US" sz="1400" i="0" u="none" strike="noStrike" kern="1200" cap="none" spc="0" normalizeH="0" baseline="0" noProof="0" dirty="0">
                <a:ln>
                  <a:noFill/>
                </a:ln>
                <a:solidFill>
                  <a:schemeClr val="tx1">
                    <a:lumMod val="75000"/>
                    <a:lumOff val="25000"/>
                  </a:schemeClr>
                </a:solidFill>
                <a:effectLst/>
                <a:uLnTx/>
                <a:uFillTx/>
                <a:latin typeface="Century Gothic"/>
              </a:rPr>
              <a:t>: </a:t>
            </a:r>
            <a:r>
              <a:rPr lang="en-US" sz="1400" dirty="0">
                <a:solidFill>
                  <a:schemeClr val="tx1">
                    <a:lumMod val="75000"/>
                    <a:lumOff val="25000"/>
                  </a:schemeClr>
                </a:solidFill>
                <a:latin typeface="Century Gothic"/>
              </a:rPr>
              <a:t>NASA</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8" name="TextBox 7">
            <a:extLst>
              <a:ext uri="{FF2B5EF4-FFF2-40B4-BE49-F238E27FC236}">
                <a16:creationId xmlns:a16="http://schemas.microsoft.com/office/drawing/2014/main" xmlns="" id="{5095DA62-483B-4CDB-A050-71E9BC3F10EB}"/>
              </a:ext>
            </a:extLst>
          </p:cNvPr>
          <p:cNvSpPr txBox="1"/>
          <p:nvPr/>
        </p:nvSpPr>
        <p:spPr>
          <a:xfrm>
            <a:off x="1042099" y="1285256"/>
            <a:ext cx="34865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Century gothic"/>
              </a:rPr>
              <a:t>Tropical Rainfall Measuring Mission (TRMM)</a:t>
            </a:r>
            <a:endParaRPr lang="en-US"/>
          </a:p>
        </p:txBody>
      </p:sp>
      <p:sp>
        <p:nvSpPr>
          <p:cNvPr id="9" name="TextBox 8">
            <a:extLst>
              <a:ext uri="{FF2B5EF4-FFF2-40B4-BE49-F238E27FC236}">
                <a16:creationId xmlns:a16="http://schemas.microsoft.com/office/drawing/2014/main" xmlns="" id="{DAA79287-07EF-4073-B2EE-940701DECD97}"/>
              </a:ext>
            </a:extLst>
          </p:cNvPr>
          <p:cNvSpPr txBox="1"/>
          <p:nvPr/>
        </p:nvSpPr>
        <p:spPr>
          <a:xfrm>
            <a:off x="7487912" y="1127961"/>
            <a:ext cx="3642837"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Century Gothic"/>
              </a:rPr>
              <a:t>Terra Moderate Resolution Imaging Spectroradiometer (MODIS)</a:t>
            </a:r>
            <a:endParaRPr lang="en-US" sz="2000">
              <a:latin typeface="Century Gothic"/>
            </a:endParaRPr>
          </a:p>
          <a:p>
            <a:endParaRPr lang="en-GB">
              <a:cs typeface="Calibri"/>
            </a:endParaRPr>
          </a:p>
        </p:txBody>
      </p:sp>
      <p:pic>
        <p:nvPicPr>
          <p:cNvPr id="3" name="Picture 9" descr="A close up of a logo&#10;&#10;Description automatically generated">
            <a:extLst>
              <a:ext uri="{FF2B5EF4-FFF2-40B4-BE49-F238E27FC236}">
                <a16:creationId xmlns:a16="http://schemas.microsoft.com/office/drawing/2014/main" xmlns="" id="{26E6199A-4BF3-4057-A5F0-BAF77B5068A1}"/>
              </a:ext>
            </a:extLst>
          </p:cNvPr>
          <p:cNvPicPr>
            <a:picLocks noChangeAspect="1"/>
          </p:cNvPicPr>
          <p:nvPr/>
        </p:nvPicPr>
        <p:blipFill>
          <a:blip r:embed="rId4"/>
          <a:stretch>
            <a:fillRect/>
          </a:stretch>
        </p:blipFill>
        <p:spPr>
          <a:xfrm>
            <a:off x="1335314" y="2257076"/>
            <a:ext cx="4180113" cy="3586805"/>
          </a:xfrm>
          <a:prstGeom prst="rect">
            <a:avLst/>
          </a:prstGeom>
        </p:spPr>
      </p:pic>
    </p:spTree>
    <p:extLst>
      <p:ext uri="{BB962C8B-B14F-4D97-AF65-F5344CB8AC3E}">
        <p14:creationId xmlns:p14="http://schemas.microsoft.com/office/powerpoint/2010/main" val="3205094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1ED81F2-44B8-4990-A8AB-F4D1BDB7521A}"/>
              </a:ext>
            </a:extLst>
          </p:cNvPr>
          <p:cNvSpPr txBox="1"/>
          <p:nvPr/>
        </p:nvSpPr>
        <p:spPr>
          <a:xfrm>
            <a:off x="503657" y="249702"/>
            <a:ext cx="72582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a:rPr>
              <a:t>ANCILLARY DATASETS</a:t>
            </a:r>
          </a:p>
        </p:txBody>
      </p:sp>
      <p:graphicFrame>
        <p:nvGraphicFramePr>
          <p:cNvPr id="4" name="Table 6">
            <a:extLst>
              <a:ext uri="{FF2B5EF4-FFF2-40B4-BE49-F238E27FC236}">
                <a16:creationId xmlns:a16="http://schemas.microsoft.com/office/drawing/2014/main" xmlns="" id="{DEE4CC3D-353C-4A7A-B0DD-BEFFBB6AAFCB}"/>
              </a:ext>
            </a:extLst>
          </p:cNvPr>
          <p:cNvGraphicFramePr>
            <a:graphicFrameLocks noGrp="1"/>
          </p:cNvGraphicFramePr>
          <p:nvPr>
            <p:extLst>
              <p:ext uri="{D42A27DB-BD31-4B8C-83A1-F6EECF244321}">
                <p14:modId xmlns:p14="http://schemas.microsoft.com/office/powerpoint/2010/main" val="1564108618"/>
              </p:ext>
            </p:extLst>
          </p:nvPr>
        </p:nvGraphicFramePr>
        <p:xfrm>
          <a:off x="1494971" y="1132114"/>
          <a:ext cx="8275619" cy="4757626"/>
        </p:xfrm>
        <a:graphic>
          <a:graphicData uri="http://schemas.openxmlformats.org/drawingml/2006/table">
            <a:tbl>
              <a:tblPr firstRow="1" bandRow="1">
                <a:tableStyleId>{5C22544A-7EE6-4342-B048-85BDC9FD1C3A}</a:tableStyleId>
              </a:tblPr>
              <a:tblGrid>
                <a:gridCol w="4336329">
                  <a:extLst>
                    <a:ext uri="{9D8B030D-6E8A-4147-A177-3AD203B41FA5}">
                      <a16:colId xmlns:a16="http://schemas.microsoft.com/office/drawing/2014/main" xmlns="" val="1101026881"/>
                    </a:ext>
                  </a:extLst>
                </a:gridCol>
                <a:gridCol w="3939290">
                  <a:extLst>
                    <a:ext uri="{9D8B030D-6E8A-4147-A177-3AD203B41FA5}">
                      <a16:colId xmlns:a16="http://schemas.microsoft.com/office/drawing/2014/main" xmlns="" val="646183187"/>
                    </a:ext>
                  </a:extLst>
                </a:gridCol>
              </a:tblGrid>
              <a:tr h="355762">
                <a:tc>
                  <a:txBody>
                    <a:bodyPr/>
                    <a:lstStyle/>
                    <a:p>
                      <a:r>
                        <a:rPr lang="en-GB" sz="2000">
                          <a:latin typeface="Century Gothic"/>
                          <a:ea typeface="Century Gothic" charset="0"/>
                          <a:cs typeface="Century Gothic" charset="0"/>
                        </a:rPr>
                        <a:t>Platforms</a:t>
                      </a:r>
                    </a:p>
                  </a:txBody>
                  <a:tcPr/>
                </a:tc>
                <a:tc>
                  <a:txBody>
                    <a:bodyPr/>
                    <a:lstStyle/>
                    <a:p>
                      <a:pPr lvl="0">
                        <a:buNone/>
                      </a:pPr>
                      <a:r>
                        <a:rPr lang="en-GB" sz="2000">
                          <a:latin typeface="Century Gothic"/>
                          <a:ea typeface="Century Gothic" charset="0"/>
                          <a:cs typeface="Century Gothic" charset="0"/>
                        </a:rPr>
                        <a:t>Uses</a:t>
                      </a:r>
                    </a:p>
                  </a:txBody>
                  <a:tcPr/>
                </a:tc>
                <a:extLst>
                  <a:ext uri="{0D108BD9-81ED-4DB2-BD59-A6C34878D82A}">
                    <a16:rowId xmlns:a16="http://schemas.microsoft.com/office/drawing/2014/main" xmlns="" val="1330973860"/>
                  </a:ext>
                </a:extLst>
              </a:tr>
              <a:tr h="1159521">
                <a:tc>
                  <a:txBody>
                    <a:bodyPr/>
                    <a:lstStyle/>
                    <a:p>
                      <a:pPr lvl="0" algn="l">
                        <a:buNone/>
                      </a:pPr>
                      <a:r>
                        <a:rPr lang="en-US" sz="2000" b="0" i="0" u="none" strike="noStrike" noProof="0">
                          <a:solidFill>
                            <a:schemeClr val="tx1">
                              <a:lumMod val="75000"/>
                              <a:lumOff val="25000"/>
                            </a:schemeClr>
                          </a:solidFill>
                          <a:latin typeface="Century Gothic"/>
                          <a:ea typeface="Century Gothic" charset="0"/>
                          <a:cs typeface="Century Gothic" charset="0"/>
                        </a:rPr>
                        <a:t>Climate Hazards Group </a:t>
                      </a:r>
                      <a:endParaRPr lang="en-US" sz="2000" b="0">
                        <a:solidFill>
                          <a:schemeClr val="tx1">
                            <a:lumMod val="75000"/>
                            <a:lumOff val="25000"/>
                          </a:schemeClr>
                        </a:solidFill>
                        <a:latin typeface="Century Gothic"/>
                        <a:ea typeface="Century Gothic" charset="0"/>
                        <a:cs typeface="Century Gothic" charset="0"/>
                      </a:endParaRPr>
                    </a:p>
                    <a:p>
                      <a:pPr lvl="0" algn="l">
                        <a:buNone/>
                      </a:pPr>
                      <a:r>
                        <a:rPr lang="en-US" sz="2000" b="0" i="0" u="none" strike="noStrike" noProof="0">
                          <a:solidFill>
                            <a:schemeClr val="tx1">
                              <a:lumMod val="75000"/>
                              <a:lumOff val="25000"/>
                            </a:schemeClr>
                          </a:solidFill>
                          <a:latin typeface="Century Gothic"/>
                          <a:ea typeface="Century Gothic" charset="0"/>
                          <a:cs typeface="Century Gothic" charset="0"/>
                        </a:rPr>
                        <a:t>InfraRed Precipitation with  Station (CHIRPS)  </a:t>
                      </a:r>
                      <a:endParaRPr lang="en-US" sz="2000" b="0">
                        <a:solidFill>
                          <a:schemeClr val="tx1">
                            <a:lumMod val="75000"/>
                            <a:lumOff val="25000"/>
                          </a:schemeClr>
                        </a:solidFill>
                        <a:latin typeface="Century Gothic"/>
                        <a:ea typeface="Century Gothic" charset="0"/>
                        <a:cs typeface="Century Gothic" charset="0"/>
                      </a:endParaRPr>
                    </a:p>
                  </a:txBody>
                  <a:tcPr/>
                </a:tc>
                <a:tc>
                  <a:txBody>
                    <a:bodyPr/>
                    <a:lstStyle/>
                    <a:p>
                      <a:pPr lvl="0">
                        <a:buNone/>
                      </a:pPr>
                      <a:r>
                        <a:rPr lang="en-GB" sz="2000" b="0" i="0" u="none" strike="noStrike" noProof="0">
                          <a:solidFill>
                            <a:schemeClr val="tx1">
                              <a:lumMod val="75000"/>
                              <a:lumOff val="25000"/>
                            </a:schemeClr>
                          </a:solidFill>
                          <a:latin typeface="Century Gothic"/>
                        </a:rPr>
                        <a:t>Seasonal drought monitoring and trend analysis</a:t>
                      </a:r>
                    </a:p>
                  </a:txBody>
                  <a:tcPr/>
                </a:tc>
                <a:extLst>
                  <a:ext uri="{0D108BD9-81ED-4DB2-BD59-A6C34878D82A}">
                    <a16:rowId xmlns:a16="http://schemas.microsoft.com/office/drawing/2014/main" xmlns="" val="3681359931"/>
                  </a:ext>
                </a:extLst>
              </a:tr>
              <a:tr h="1620694">
                <a:tc>
                  <a:txBody>
                    <a:bodyPr/>
                    <a:lstStyle/>
                    <a:p>
                      <a:pPr lvl="0" algn="l">
                        <a:buNone/>
                      </a:pPr>
                      <a:r>
                        <a:rPr lang="en-US" sz="2000" b="0" i="0" u="none" strike="noStrike" noProof="0">
                          <a:solidFill>
                            <a:schemeClr val="tx1">
                              <a:lumMod val="75000"/>
                              <a:lumOff val="25000"/>
                            </a:schemeClr>
                          </a:solidFill>
                          <a:latin typeface="Century Gothic"/>
                          <a:ea typeface="Century Gothic" charset="0"/>
                          <a:cs typeface="Century Gothic" charset="0"/>
                        </a:rPr>
                        <a:t>Famine Early Warning Systems Network (FEWS NET) Land Data Assimilation System </a:t>
                      </a:r>
                      <a:r>
                        <a:rPr lang="en-US" sz="2000" b="0" i="0" u="none" strike="noStrike" noProof="0">
                          <a:solidFill>
                            <a:srgbClr val="404040"/>
                          </a:solidFill>
                          <a:latin typeface="Century Gothic"/>
                          <a:ea typeface="Century Gothic" charset="0"/>
                          <a:cs typeface="Century Gothic" charset="0"/>
                        </a:rPr>
                        <a:t/>
                      </a:r>
                      <a:br>
                        <a:rPr lang="en-US" sz="2000" b="0" i="0" u="none" strike="noStrike" noProof="0">
                          <a:solidFill>
                            <a:srgbClr val="404040"/>
                          </a:solidFill>
                          <a:latin typeface="Century Gothic"/>
                          <a:ea typeface="Century Gothic" charset="0"/>
                          <a:cs typeface="Century Gothic" charset="0"/>
                        </a:rPr>
                      </a:br>
                      <a:r>
                        <a:rPr lang="en-US" sz="2000" b="0" i="0" u="none" strike="noStrike" noProof="0">
                          <a:solidFill>
                            <a:schemeClr val="tx1">
                              <a:lumMod val="75000"/>
                              <a:lumOff val="25000"/>
                            </a:schemeClr>
                          </a:solidFill>
                          <a:latin typeface="Century Gothic"/>
                          <a:ea typeface="Century Gothic" charset="0"/>
                          <a:cs typeface="Century Gothic" charset="0"/>
                        </a:rPr>
                        <a:t>(FLDAS) </a:t>
                      </a:r>
                    </a:p>
                  </a:txBody>
                  <a:tcPr/>
                </a:tc>
                <a:tc>
                  <a:txBody>
                    <a:bodyPr/>
                    <a:lstStyle/>
                    <a:p>
                      <a:pPr lvl="0" algn="l">
                        <a:lnSpc>
                          <a:spcPct val="100000"/>
                        </a:lnSpc>
                        <a:spcBef>
                          <a:spcPts val="0"/>
                        </a:spcBef>
                        <a:spcAft>
                          <a:spcPts val="0"/>
                        </a:spcAft>
                        <a:buNone/>
                      </a:pPr>
                      <a:r>
                        <a:rPr lang="en-GB" sz="2000" b="0" i="0" u="none" strike="noStrike" noProof="0">
                          <a:solidFill>
                            <a:schemeClr val="tx1">
                              <a:lumMod val="75000"/>
                              <a:lumOff val="25000"/>
                            </a:schemeClr>
                          </a:solidFill>
                          <a:latin typeface="Century Gothic"/>
                        </a:rPr>
                        <a:t>Assess trends in temperature</a:t>
                      </a:r>
                      <a:endParaRPr lang="en-US">
                        <a:latin typeface="Century Gothic"/>
                      </a:endParaRPr>
                    </a:p>
                  </a:txBody>
                  <a:tcPr/>
                </a:tc>
                <a:extLst>
                  <a:ext uri="{0D108BD9-81ED-4DB2-BD59-A6C34878D82A}">
                    <a16:rowId xmlns:a16="http://schemas.microsoft.com/office/drawing/2014/main" xmlns="" val="3512002935"/>
                  </a:ext>
                </a:extLst>
              </a:tr>
              <a:tr h="1581171">
                <a:tc>
                  <a:txBody>
                    <a:bodyPr/>
                    <a:lstStyle/>
                    <a:p>
                      <a:pPr lvl="0" algn="l">
                        <a:buNone/>
                      </a:pPr>
                      <a:r>
                        <a:rPr lang="en-US" sz="2000" b="0" i="0" u="none" strike="noStrike" noProof="0">
                          <a:solidFill>
                            <a:schemeClr val="tx1">
                              <a:lumMod val="75000"/>
                              <a:lumOff val="25000"/>
                            </a:schemeClr>
                          </a:solidFill>
                          <a:latin typeface="Century Gothic"/>
                          <a:ea typeface="Century Gothic" charset="0"/>
                          <a:cs typeface="Century Gothic" charset="0"/>
                        </a:rPr>
                        <a:t>Moderate Resolution Imaging Spectroradiometer (MODIS)</a:t>
                      </a:r>
                      <a:endParaRPr lang="en-US" sz="2000" b="0" i="0" u="none" strike="noStrike" noProof="0">
                        <a:solidFill>
                          <a:srgbClr val="404040"/>
                        </a:solidFill>
                        <a:latin typeface="Century Gothic"/>
                        <a:ea typeface="Century Gothic" charset="0"/>
                        <a:cs typeface="Century Gothic" charset="0"/>
                      </a:endParaRPr>
                    </a:p>
                  </a:txBody>
                  <a:tcPr/>
                </a:tc>
                <a:tc>
                  <a:txBody>
                    <a:bodyPr/>
                    <a:lstStyle/>
                    <a:p>
                      <a:pPr lvl="0">
                        <a:buNone/>
                      </a:pPr>
                      <a:r>
                        <a:rPr lang="en-GB" sz="2000" b="0">
                          <a:solidFill>
                            <a:schemeClr val="tx1">
                              <a:lumMod val="75000"/>
                              <a:lumOff val="25000"/>
                            </a:schemeClr>
                          </a:solidFill>
                          <a:latin typeface="Century Gothic"/>
                          <a:ea typeface="Century Gothic" charset="0"/>
                          <a:cs typeface="Century Gothic" charset="0"/>
                        </a:rPr>
                        <a:t>Provide estimates of the timing of vegetation phenology at global scales</a:t>
                      </a:r>
                    </a:p>
                  </a:txBody>
                  <a:tcPr/>
                </a:tc>
                <a:extLst>
                  <a:ext uri="{0D108BD9-81ED-4DB2-BD59-A6C34878D82A}">
                    <a16:rowId xmlns:a16="http://schemas.microsoft.com/office/drawing/2014/main" xmlns="" val="194467962"/>
                  </a:ext>
                </a:extLst>
              </a:tr>
            </a:tbl>
          </a:graphicData>
        </a:graphic>
      </p:graphicFrame>
    </p:spTree>
    <p:extLst>
      <p:ext uri="{BB962C8B-B14F-4D97-AF65-F5344CB8AC3E}">
        <p14:creationId xmlns:p14="http://schemas.microsoft.com/office/powerpoint/2010/main" val="259120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441CEF3-84F9-4111-893B-DCF43A935F68}"/>
              </a:ext>
            </a:extLst>
          </p:cNvPr>
          <p:cNvSpPr/>
          <p:nvPr/>
        </p:nvSpPr>
        <p:spPr>
          <a:xfrm>
            <a:off x="117764" y="1149926"/>
            <a:ext cx="4395354" cy="623455"/>
          </a:xfrm>
          <a:prstGeom prst="roundRect">
            <a:avLst/>
          </a:prstGeom>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entury Gothic" panose="020B0502020202020204" pitchFamily="34" charset="0"/>
              </a:rPr>
              <a:t>I</a:t>
            </a:r>
            <a:r>
              <a:rPr lang="en-US" sz="2000" i="1" dirty="0" smtClean="0">
                <a:latin typeface="Century Gothic" panose="020B0502020202020204" pitchFamily="34" charset="0"/>
              </a:rPr>
              <a:t>n </a:t>
            </a:r>
            <a:r>
              <a:rPr lang="en-US" sz="2000" i="1" dirty="0">
                <a:latin typeface="Century Gothic" panose="020B0502020202020204" pitchFamily="34" charset="0"/>
              </a:rPr>
              <a:t>situ</a:t>
            </a:r>
            <a:r>
              <a:rPr lang="en-US" sz="2000" dirty="0">
                <a:latin typeface="Century Gothic" panose="020B0502020202020204" pitchFamily="34" charset="0"/>
              </a:rPr>
              <a:t> data</a:t>
            </a:r>
          </a:p>
        </p:txBody>
      </p:sp>
      <p:sp>
        <p:nvSpPr>
          <p:cNvPr id="3" name="Rectangle: Rounded Corners 2">
            <a:extLst>
              <a:ext uri="{FF2B5EF4-FFF2-40B4-BE49-F238E27FC236}">
                <a16:creationId xmlns:a16="http://schemas.microsoft.com/office/drawing/2014/main" xmlns="" id="{5D63374F-8D71-456A-9730-B0EC8AF60587}"/>
              </a:ext>
            </a:extLst>
          </p:cNvPr>
          <p:cNvSpPr/>
          <p:nvPr/>
        </p:nvSpPr>
        <p:spPr>
          <a:xfrm>
            <a:off x="8120132" y="1149926"/>
            <a:ext cx="2368261" cy="62345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Modelled </a:t>
            </a:r>
            <a:r>
              <a:rPr lang="en-US" sz="2000" dirty="0">
                <a:latin typeface="Century Gothic" panose="020B0502020202020204" pitchFamily="34" charset="0"/>
              </a:rPr>
              <a:t>data</a:t>
            </a:r>
          </a:p>
        </p:txBody>
      </p:sp>
      <p:sp>
        <p:nvSpPr>
          <p:cNvPr id="4" name="Rectangle: Rounded Corners 3">
            <a:extLst>
              <a:ext uri="{FF2B5EF4-FFF2-40B4-BE49-F238E27FC236}">
                <a16:creationId xmlns:a16="http://schemas.microsoft.com/office/drawing/2014/main" xmlns="" id="{A19725A7-D9FA-4B9C-8479-59F7280BE5BF}"/>
              </a:ext>
            </a:extLst>
          </p:cNvPr>
          <p:cNvSpPr/>
          <p:nvPr/>
        </p:nvSpPr>
        <p:spPr>
          <a:xfrm>
            <a:off x="363152" y="1968287"/>
            <a:ext cx="2165628" cy="1236518"/>
          </a:xfrm>
          <a:prstGeom prst="roundRect">
            <a:avLst/>
          </a:prstGeom>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Bhutan </a:t>
            </a:r>
            <a:r>
              <a:rPr lang="en-GB" sz="1550" dirty="0">
                <a:latin typeface="Century Gothic" panose="020B0502020202020204" pitchFamily="34" charset="0"/>
                <a:cs typeface="Calibri"/>
              </a:rPr>
              <a:t>National Center for Hydrology and Meteorology</a:t>
            </a:r>
          </a:p>
          <a:p>
            <a:pPr algn="ctr"/>
            <a:r>
              <a:rPr lang="en-GB" sz="1550" dirty="0">
                <a:latin typeface="Century Gothic" panose="020B0502020202020204" pitchFamily="34" charset="0"/>
                <a:cs typeface="Calibri"/>
              </a:rPr>
              <a:t>(Temp. &amp; p</a:t>
            </a:r>
            <a:r>
              <a:rPr lang="en-GB" sz="1550" dirty="0" smtClean="0">
                <a:latin typeface="Century Gothic" panose="020B0502020202020204" pitchFamily="34" charset="0"/>
                <a:cs typeface="Calibri"/>
              </a:rPr>
              <a:t>recip</a:t>
            </a:r>
            <a:r>
              <a:rPr lang="en-GB" sz="1550" dirty="0">
                <a:latin typeface="Century Gothic" panose="020B0502020202020204" pitchFamily="34" charset="0"/>
                <a:cs typeface="Calibri"/>
              </a:rPr>
              <a:t>.)</a:t>
            </a:r>
          </a:p>
        </p:txBody>
      </p:sp>
      <p:sp>
        <p:nvSpPr>
          <p:cNvPr id="5" name="Rectangle: Rounded Corners 4">
            <a:extLst>
              <a:ext uri="{FF2B5EF4-FFF2-40B4-BE49-F238E27FC236}">
                <a16:creationId xmlns:a16="http://schemas.microsoft.com/office/drawing/2014/main" xmlns="" id="{C928ADBB-2C34-4F1C-A598-9E2853E35451}"/>
              </a:ext>
            </a:extLst>
          </p:cNvPr>
          <p:cNvSpPr/>
          <p:nvPr/>
        </p:nvSpPr>
        <p:spPr>
          <a:xfrm>
            <a:off x="2782421" y="1956573"/>
            <a:ext cx="1522300" cy="1278082"/>
          </a:xfrm>
          <a:prstGeom prst="roundRect">
            <a:avLst/>
          </a:prstGeom>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HEROES</a:t>
            </a:r>
          </a:p>
          <a:p>
            <a:pPr algn="ctr"/>
            <a:r>
              <a:rPr lang="en-US" sz="1550" dirty="0">
                <a:latin typeface="Century Gothic" panose="020B0502020202020204" pitchFamily="34" charset="0"/>
              </a:rPr>
              <a:t>(phenology)</a:t>
            </a:r>
          </a:p>
        </p:txBody>
      </p:sp>
      <p:sp>
        <p:nvSpPr>
          <p:cNvPr id="6" name="Rectangle: Rounded Corners 5">
            <a:extLst>
              <a:ext uri="{FF2B5EF4-FFF2-40B4-BE49-F238E27FC236}">
                <a16:creationId xmlns:a16="http://schemas.microsoft.com/office/drawing/2014/main" xmlns="" id="{6729D7F8-B9B1-45EE-A08B-325B99AD4EC9}"/>
              </a:ext>
            </a:extLst>
          </p:cNvPr>
          <p:cNvSpPr/>
          <p:nvPr/>
        </p:nvSpPr>
        <p:spPr>
          <a:xfrm>
            <a:off x="10314702" y="1909703"/>
            <a:ext cx="1717965" cy="12365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FLDAS (temperature)</a:t>
            </a:r>
          </a:p>
        </p:txBody>
      </p:sp>
      <p:sp>
        <p:nvSpPr>
          <p:cNvPr id="7" name="Rectangle: Rounded Corners 6">
            <a:extLst>
              <a:ext uri="{FF2B5EF4-FFF2-40B4-BE49-F238E27FC236}">
                <a16:creationId xmlns:a16="http://schemas.microsoft.com/office/drawing/2014/main" xmlns="" id="{1FF1DFEB-0754-4F0E-ADC7-E9F5FA4F487A}"/>
              </a:ext>
            </a:extLst>
          </p:cNvPr>
          <p:cNvSpPr/>
          <p:nvPr/>
        </p:nvSpPr>
        <p:spPr>
          <a:xfrm>
            <a:off x="8547457" y="1909703"/>
            <a:ext cx="1513610" cy="12365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MODIS (phenology)</a:t>
            </a:r>
          </a:p>
        </p:txBody>
      </p:sp>
      <p:sp>
        <p:nvSpPr>
          <p:cNvPr id="8" name="Rectangle: Rounded Corners 7">
            <a:extLst>
              <a:ext uri="{FF2B5EF4-FFF2-40B4-BE49-F238E27FC236}">
                <a16:creationId xmlns:a16="http://schemas.microsoft.com/office/drawing/2014/main" xmlns="" id="{E1C6A707-C468-4FBC-9F07-9C7AC03507C6}"/>
              </a:ext>
            </a:extLst>
          </p:cNvPr>
          <p:cNvSpPr/>
          <p:nvPr/>
        </p:nvSpPr>
        <p:spPr>
          <a:xfrm>
            <a:off x="6856413" y="1898938"/>
            <a:ext cx="1437409" cy="12365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CHIRPS (rainfall)</a:t>
            </a:r>
          </a:p>
        </p:txBody>
      </p:sp>
      <p:cxnSp>
        <p:nvCxnSpPr>
          <p:cNvPr id="15" name="Straight Arrow Connector 14">
            <a:extLst>
              <a:ext uri="{FF2B5EF4-FFF2-40B4-BE49-F238E27FC236}">
                <a16:creationId xmlns:a16="http://schemas.microsoft.com/office/drawing/2014/main" xmlns="" id="{8FB4DB06-CC3D-44C1-A926-8243E184A516}"/>
              </a:ext>
            </a:extLst>
          </p:cNvPr>
          <p:cNvCxnSpPr>
            <a:cxnSpLocks/>
          </p:cNvCxnSpPr>
          <p:nvPr/>
        </p:nvCxnSpPr>
        <p:spPr>
          <a:xfrm>
            <a:off x="9304259" y="1663371"/>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0" name="Title 1">
            <a:extLst>
              <a:ext uri="{FF2B5EF4-FFF2-40B4-BE49-F238E27FC236}">
                <a16:creationId xmlns:a16="http://schemas.microsoft.com/office/drawing/2014/main" xmlns="" id="{0A869841-B2F8-43BA-87A9-6E557B9AAA0D}"/>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METHODOLOGY</a:t>
            </a:r>
          </a:p>
        </p:txBody>
      </p:sp>
      <p:sp>
        <p:nvSpPr>
          <p:cNvPr id="22" name="Rectangle: Rounded Corners 21">
            <a:extLst>
              <a:ext uri="{FF2B5EF4-FFF2-40B4-BE49-F238E27FC236}">
                <a16:creationId xmlns:a16="http://schemas.microsoft.com/office/drawing/2014/main" xmlns="" id="{C568DC9E-9155-4F65-8E81-3388B021ED79}"/>
              </a:ext>
            </a:extLst>
          </p:cNvPr>
          <p:cNvSpPr/>
          <p:nvPr/>
        </p:nvSpPr>
        <p:spPr>
          <a:xfrm>
            <a:off x="7714770" y="3899166"/>
            <a:ext cx="3178979" cy="63139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latin typeface="Century Gothic" panose="020B0502020202020204" pitchFamily="34" charset="0"/>
              </a:rPr>
              <a:t>Google Earth Engine</a:t>
            </a:r>
          </a:p>
        </p:txBody>
      </p:sp>
      <p:sp>
        <p:nvSpPr>
          <p:cNvPr id="23" name="Rectangle: Rounded Corners 22">
            <a:extLst>
              <a:ext uri="{FF2B5EF4-FFF2-40B4-BE49-F238E27FC236}">
                <a16:creationId xmlns:a16="http://schemas.microsoft.com/office/drawing/2014/main" xmlns="" id="{D654515F-E474-4D8A-BD66-7C2FE5AE2999}"/>
              </a:ext>
            </a:extLst>
          </p:cNvPr>
          <p:cNvSpPr/>
          <p:nvPr/>
        </p:nvSpPr>
        <p:spPr>
          <a:xfrm>
            <a:off x="6856413" y="3261013"/>
            <a:ext cx="1437409" cy="46153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Sum</a:t>
            </a:r>
          </a:p>
        </p:txBody>
      </p:sp>
      <p:sp>
        <p:nvSpPr>
          <p:cNvPr id="24" name="Rectangle: Rounded Corners 23">
            <a:extLst>
              <a:ext uri="{FF2B5EF4-FFF2-40B4-BE49-F238E27FC236}">
                <a16:creationId xmlns:a16="http://schemas.microsoft.com/office/drawing/2014/main" xmlns="" id="{845E692B-D0A4-4FA0-AEE8-F4182BF4561D}"/>
              </a:ext>
            </a:extLst>
          </p:cNvPr>
          <p:cNvSpPr/>
          <p:nvPr/>
        </p:nvSpPr>
        <p:spPr>
          <a:xfrm>
            <a:off x="8585556" y="3261013"/>
            <a:ext cx="1437409" cy="46153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Mean</a:t>
            </a:r>
          </a:p>
        </p:txBody>
      </p:sp>
      <p:sp>
        <p:nvSpPr>
          <p:cNvPr id="25" name="Rectangle: Rounded Corners 24">
            <a:extLst>
              <a:ext uri="{FF2B5EF4-FFF2-40B4-BE49-F238E27FC236}">
                <a16:creationId xmlns:a16="http://schemas.microsoft.com/office/drawing/2014/main" xmlns="" id="{6668340E-BB08-48C3-84AA-F466950B50E9}"/>
              </a:ext>
            </a:extLst>
          </p:cNvPr>
          <p:cNvSpPr/>
          <p:nvPr/>
        </p:nvSpPr>
        <p:spPr>
          <a:xfrm>
            <a:off x="10454979" y="3258549"/>
            <a:ext cx="1437409" cy="46153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Mean</a:t>
            </a:r>
          </a:p>
        </p:txBody>
      </p:sp>
      <p:sp>
        <p:nvSpPr>
          <p:cNvPr id="26" name="Rectangle: Rounded Corners 25">
            <a:extLst>
              <a:ext uri="{FF2B5EF4-FFF2-40B4-BE49-F238E27FC236}">
                <a16:creationId xmlns:a16="http://schemas.microsoft.com/office/drawing/2014/main" xmlns="" id="{0C01BB1C-60A0-4A32-9133-1BA8E067D9EE}"/>
              </a:ext>
            </a:extLst>
          </p:cNvPr>
          <p:cNvSpPr/>
          <p:nvPr/>
        </p:nvSpPr>
        <p:spPr>
          <a:xfrm>
            <a:off x="4639923" y="4750195"/>
            <a:ext cx="2216490" cy="73747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Excel </a:t>
            </a:r>
            <a:endParaRPr lang="en-US" sz="2000" dirty="0">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xmlns="" id="{6893D5EB-0698-4438-91EB-942FCD514B98}"/>
              </a:ext>
            </a:extLst>
          </p:cNvPr>
          <p:cNvSpPr/>
          <p:nvPr/>
        </p:nvSpPr>
        <p:spPr>
          <a:xfrm>
            <a:off x="3375626" y="5707310"/>
            <a:ext cx="2216490" cy="73747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latin typeface="Century Gothic" panose="020B0502020202020204" pitchFamily="34" charset="0"/>
              </a:rPr>
              <a:t>Box and whisker plots</a:t>
            </a:r>
            <a:endParaRPr lang="en-US" sz="1700" dirty="0">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xmlns="" id="{A69AA56C-AEBC-4991-9ADF-3562BC98584F}"/>
              </a:ext>
            </a:extLst>
          </p:cNvPr>
          <p:cNvSpPr/>
          <p:nvPr/>
        </p:nvSpPr>
        <p:spPr>
          <a:xfrm>
            <a:off x="5903642" y="5707310"/>
            <a:ext cx="2216490" cy="73747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latin typeface="Century Gothic" panose="020B0502020202020204" pitchFamily="34" charset="0"/>
              </a:rPr>
              <a:t>Trend analysis</a:t>
            </a:r>
            <a:endParaRPr lang="en-US" sz="1700" dirty="0">
              <a:latin typeface="Century Gothic" panose="020B0502020202020204" pitchFamily="34" charset="0"/>
            </a:endParaRPr>
          </a:p>
        </p:txBody>
      </p:sp>
      <p:cxnSp>
        <p:nvCxnSpPr>
          <p:cNvPr id="30" name="Straight Arrow Connector 29">
            <a:extLst>
              <a:ext uri="{FF2B5EF4-FFF2-40B4-BE49-F238E27FC236}">
                <a16:creationId xmlns:a16="http://schemas.microsoft.com/office/drawing/2014/main" xmlns="" id="{C5D13D06-0A44-4F7E-8331-599E43FA88F5}"/>
              </a:ext>
            </a:extLst>
          </p:cNvPr>
          <p:cNvCxnSpPr>
            <a:cxnSpLocks/>
          </p:cNvCxnSpPr>
          <p:nvPr/>
        </p:nvCxnSpPr>
        <p:spPr>
          <a:xfrm>
            <a:off x="7575117" y="3009899"/>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xmlns="" id="{3B021430-86D0-4116-9AAE-80EB02140677}"/>
              </a:ext>
            </a:extLst>
          </p:cNvPr>
          <p:cNvCxnSpPr>
            <a:cxnSpLocks/>
          </p:cNvCxnSpPr>
          <p:nvPr/>
        </p:nvCxnSpPr>
        <p:spPr>
          <a:xfrm>
            <a:off x="9283381" y="2983541"/>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xmlns="" id="{553669E3-0FD1-474D-A617-79FCA3C32ED0}"/>
              </a:ext>
            </a:extLst>
          </p:cNvPr>
          <p:cNvCxnSpPr>
            <a:cxnSpLocks/>
          </p:cNvCxnSpPr>
          <p:nvPr/>
        </p:nvCxnSpPr>
        <p:spPr>
          <a:xfrm>
            <a:off x="11156202" y="3020664"/>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xmlns="" id="{2AA7BD8E-85D4-47D9-8E2C-9D9AA030F1D0}"/>
              </a:ext>
            </a:extLst>
          </p:cNvPr>
          <p:cNvCxnSpPr>
            <a:cxnSpLocks/>
          </p:cNvCxnSpPr>
          <p:nvPr/>
        </p:nvCxnSpPr>
        <p:spPr>
          <a:xfrm>
            <a:off x="9293515" y="3654086"/>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xmlns="" id="{80A63291-4248-4AAA-9811-1CA0AB168B14}"/>
              </a:ext>
            </a:extLst>
          </p:cNvPr>
          <p:cNvCxnSpPr>
            <a:cxnSpLocks/>
          </p:cNvCxnSpPr>
          <p:nvPr/>
        </p:nvCxnSpPr>
        <p:spPr>
          <a:xfrm>
            <a:off x="8133494" y="1647824"/>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xmlns="" id="{C7B206A0-6FE4-4EFE-8418-F939FB293FD8}"/>
              </a:ext>
            </a:extLst>
          </p:cNvPr>
          <p:cNvCxnSpPr>
            <a:cxnSpLocks/>
          </p:cNvCxnSpPr>
          <p:nvPr/>
        </p:nvCxnSpPr>
        <p:spPr>
          <a:xfrm>
            <a:off x="10454979" y="1663371"/>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xmlns="" id="{CA2749C8-7CB9-40F7-ACC9-BF78DFD35B2B}"/>
              </a:ext>
            </a:extLst>
          </p:cNvPr>
          <p:cNvCxnSpPr>
            <a:cxnSpLocks/>
          </p:cNvCxnSpPr>
          <p:nvPr/>
        </p:nvCxnSpPr>
        <p:spPr>
          <a:xfrm>
            <a:off x="1044201" y="1705459"/>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xmlns="" id="{AC1C57CF-91F5-4F7A-AA36-A3809CD5BF94}"/>
              </a:ext>
            </a:extLst>
          </p:cNvPr>
          <p:cNvCxnSpPr>
            <a:cxnSpLocks/>
          </p:cNvCxnSpPr>
          <p:nvPr/>
        </p:nvCxnSpPr>
        <p:spPr>
          <a:xfrm>
            <a:off x="3375626" y="1705459"/>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4" name="Rectangle: Rounded Corners 43">
            <a:extLst>
              <a:ext uri="{FF2B5EF4-FFF2-40B4-BE49-F238E27FC236}">
                <a16:creationId xmlns:a16="http://schemas.microsoft.com/office/drawing/2014/main" xmlns="" id="{4B1D253D-D2C4-43AE-B87A-A3E891F0E67D}"/>
              </a:ext>
            </a:extLst>
          </p:cNvPr>
          <p:cNvSpPr/>
          <p:nvPr/>
        </p:nvSpPr>
        <p:spPr>
          <a:xfrm>
            <a:off x="210512" y="3467915"/>
            <a:ext cx="4408255" cy="623455"/>
          </a:xfrm>
          <a:prstGeom prst="roundRect">
            <a:avLst/>
          </a:prstGeom>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a:latin typeface="Century Gothic" panose="020B0502020202020204" pitchFamily="34" charset="0"/>
              </a:rPr>
              <a:t>Compiling and </a:t>
            </a:r>
            <a:r>
              <a:rPr lang="en-US" sz="1550" dirty="0" smtClean="0">
                <a:latin typeface="Century Gothic" panose="020B0502020202020204" pitchFamily="34" charset="0"/>
              </a:rPr>
              <a:t>organizing </a:t>
            </a:r>
            <a:r>
              <a:rPr lang="en-US" sz="1550" dirty="0">
                <a:latin typeface="Century Gothic" panose="020B0502020202020204" pitchFamily="34" charset="0"/>
              </a:rPr>
              <a:t>data</a:t>
            </a:r>
          </a:p>
        </p:txBody>
      </p:sp>
      <p:cxnSp>
        <p:nvCxnSpPr>
          <p:cNvPr id="45" name="Straight Arrow Connector 44">
            <a:extLst>
              <a:ext uri="{FF2B5EF4-FFF2-40B4-BE49-F238E27FC236}">
                <a16:creationId xmlns:a16="http://schemas.microsoft.com/office/drawing/2014/main" xmlns="" id="{AD77E405-C6F8-4720-AB42-912B4A78C872}"/>
              </a:ext>
            </a:extLst>
          </p:cNvPr>
          <p:cNvCxnSpPr>
            <a:cxnSpLocks/>
          </p:cNvCxnSpPr>
          <p:nvPr/>
        </p:nvCxnSpPr>
        <p:spPr>
          <a:xfrm>
            <a:off x="1722120" y="3209975"/>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xmlns="" id="{1F4A668E-3B7D-4342-902E-817205331761}"/>
              </a:ext>
            </a:extLst>
          </p:cNvPr>
          <p:cNvCxnSpPr>
            <a:cxnSpLocks/>
          </p:cNvCxnSpPr>
          <p:nvPr/>
        </p:nvCxnSpPr>
        <p:spPr>
          <a:xfrm>
            <a:off x="3150997" y="3209975"/>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xmlns="" id="{8107A30B-40C6-48AE-BCB2-8B3678536A3D}"/>
              </a:ext>
            </a:extLst>
          </p:cNvPr>
          <p:cNvCxnSpPr>
            <a:cxnSpLocks/>
          </p:cNvCxnSpPr>
          <p:nvPr/>
        </p:nvCxnSpPr>
        <p:spPr>
          <a:xfrm>
            <a:off x="4483871" y="4056115"/>
            <a:ext cx="456619" cy="6940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xmlns="" id="{D378FAC0-FDCD-4434-9DBC-4975A25D7CD5}"/>
              </a:ext>
            </a:extLst>
          </p:cNvPr>
          <p:cNvCxnSpPr>
            <a:cxnSpLocks/>
          </p:cNvCxnSpPr>
          <p:nvPr/>
        </p:nvCxnSpPr>
        <p:spPr>
          <a:xfrm flipH="1">
            <a:off x="6856413" y="4475490"/>
            <a:ext cx="926199" cy="2964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xmlns="" id="{6B00F148-954E-4F37-BA14-A833850A73F2}"/>
              </a:ext>
            </a:extLst>
          </p:cNvPr>
          <p:cNvCxnSpPr>
            <a:cxnSpLocks/>
          </p:cNvCxnSpPr>
          <p:nvPr/>
        </p:nvCxnSpPr>
        <p:spPr>
          <a:xfrm>
            <a:off x="4940490" y="5456196"/>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xmlns="" id="{E0A8187F-54D3-4F33-AB03-B4827978305D}"/>
              </a:ext>
            </a:extLst>
          </p:cNvPr>
          <p:cNvCxnSpPr>
            <a:cxnSpLocks/>
          </p:cNvCxnSpPr>
          <p:nvPr/>
        </p:nvCxnSpPr>
        <p:spPr>
          <a:xfrm>
            <a:off x="6551564" y="5456196"/>
            <a:ext cx="0" cy="251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71023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E7A777-156C-4918-9122-D3D855C9D82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METHODOLOGY</a:t>
            </a:r>
          </a:p>
        </p:txBody>
      </p:sp>
      <p:pic>
        <p:nvPicPr>
          <p:cNvPr id="4" name="Picture 3" descr="A picture containing text, map&#10;&#10;Description automatically generated">
            <a:extLst>
              <a:ext uri="{FF2B5EF4-FFF2-40B4-BE49-F238E27FC236}">
                <a16:creationId xmlns:a16="http://schemas.microsoft.com/office/drawing/2014/main" xmlns="" id="{06278811-84B7-4957-AD22-6D8F7E6C1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20" y="2104052"/>
            <a:ext cx="3324226" cy="3463492"/>
          </a:xfrm>
          <a:prstGeom prst="rect">
            <a:avLst/>
          </a:prstGeom>
        </p:spPr>
      </p:pic>
      <p:pic>
        <p:nvPicPr>
          <p:cNvPr id="6" name="Picture 5" descr="A close up of a map&#10;&#10;Description automatically generated">
            <a:extLst>
              <a:ext uri="{FF2B5EF4-FFF2-40B4-BE49-F238E27FC236}">
                <a16:creationId xmlns:a16="http://schemas.microsoft.com/office/drawing/2014/main" xmlns="" id="{D9344D69-78E1-4B34-A349-770D48FA7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641" y="2169113"/>
            <a:ext cx="4504375" cy="2519774"/>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xmlns="" id="{C14CEF8B-DCA7-425B-B050-7AD0C37DE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9190" y="2163674"/>
            <a:ext cx="2638568" cy="4041832"/>
          </a:xfrm>
          <a:prstGeom prst="rect">
            <a:avLst/>
          </a:prstGeom>
        </p:spPr>
      </p:pic>
      <p:sp>
        <p:nvSpPr>
          <p:cNvPr id="9" name="Text Placeholder 4">
            <a:extLst>
              <a:ext uri="{FF2B5EF4-FFF2-40B4-BE49-F238E27FC236}">
                <a16:creationId xmlns:a16="http://schemas.microsoft.com/office/drawing/2014/main" xmlns="" id="{03807B7F-CBAD-4A85-B05E-7829F34B2EBC}"/>
              </a:ext>
            </a:extLst>
          </p:cNvPr>
          <p:cNvSpPr txBox="1">
            <a:spLocks/>
          </p:cNvSpPr>
          <p:nvPr/>
        </p:nvSpPr>
        <p:spPr>
          <a:xfrm>
            <a:off x="197020" y="6349256"/>
            <a:ext cx="3181830"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Image credit: Google Earth Engine</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10" name="Text Placeholder 4">
            <a:extLst>
              <a:ext uri="{FF2B5EF4-FFF2-40B4-BE49-F238E27FC236}">
                <a16:creationId xmlns:a16="http://schemas.microsoft.com/office/drawing/2014/main" xmlns="" id="{EF34DF11-8E4E-4C02-B3F0-A84F52A615C9}"/>
              </a:ext>
            </a:extLst>
          </p:cNvPr>
          <p:cNvSpPr txBox="1">
            <a:spLocks/>
          </p:cNvSpPr>
          <p:nvPr/>
        </p:nvSpPr>
        <p:spPr>
          <a:xfrm>
            <a:off x="6041432" y="1580605"/>
            <a:ext cx="152142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GASA</a:t>
            </a:r>
          </a:p>
        </p:txBody>
      </p:sp>
      <p:sp>
        <p:nvSpPr>
          <p:cNvPr id="11" name="Text Placeholder 4">
            <a:extLst>
              <a:ext uri="{FF2B5EF4-FFF2-40B4-BE49-F238E27FC236}">
                <a16:creationId xmlns:a16="http://schemas.microsoft.com/office/drawing/2014/main" xmlns="" id="{5E810812-CBE3-4D60-A269-BB7538FB51EE}"/>
              </a:ext>
            </a:extLst>
          </p:cNvPr>
          <p:cNvSpPr txBox="1">
            <a:spLocks/>
          </p:cNvSpPr>
          <p:nvPr/>
        </p:nvSpPr>
        <p:spPr>
          <a:xfrm>
            <a:off x="9356412" y="5624770"/>
            <a:ext cx="1944742" cy="47577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3" name="Picture 12">
            <a:extLst>
              <a:ext uri="{FF2B5EF4-FFF2-40B4-BE49-F238E27FC236}">
                <a16:creationId xmlns:a16="http://schemas.microsoft.com/office/drawing/2014/main" xmlns="" id="{85314F43-317E-4EF0-8976-54EA51495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3327" y="5800777"/>
            <a:ext cx="342948" cy="342948"/>
          </a:xfrm>
          <a:prstGeom prst="rect">
            <a:avLst/>
          </a:prstGeom>
        </p:spPr>
      </p:pic>
      <p:pic>
        <p:nvPicPr>
          <p:cNvPr id="15" name="Picture 14">
            <a:extLst>
              <a:ext uri="{FF2B5EF4-FFF2-40B4-BE49-F238E27FC236}">
                <a16:creationId xmlns:a16="http://schemas.microsoft.com/office/drawing/2014/main" xmlns="" id="{F9FE2E56-DBCC-4CB2-9B6C-922E45725A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3327" y="6206362"/>
            <a:ext cx="342948" cy="314369"/>
          </a:xfrm>
          <a:prstGeom prst="rect">
            <a:avLst/>
          </a:prstGeom>
        </p:spPr>
      </p:pic>
      <p:sp>
        <p:nvSpPr>
          <p:cNvPr id="16" name="Text Placeholder 4">
            <a:extLst>
              <a:ext uri="{FF2B5EF4-FFF2-40B4-BE49-F238E27FC236}">
                <a16:creationId xmlns:a16="http://schemas.microsoft.com/office/drawing/2014/main" xmlns="" id="{2D0423E0-2F44-44ED-AECB-1DF05257D323}"/>
              </a:ext>
            </a:extLst>
          </p:cNvPr>
          <p:cNvSpPr txBox="1">
            <a:spLocks/>
          </p:cNvSpPr>
          <p:nvPr/>
        </p:nvSpPr>
        <p:spPr>
          <a:xfrm>
            <a:off x="5716274" y="5795337"/>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of interest</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17" name="Text Placeholder 4">
            <a:extLst>
              <a:ext uri="{FF2B5EF4-FFF2-40B4-BE49-F238E27FC236}">
                <a16:creationId xmlns:a16="http://schemas.microsoft.com/office/drawing/2014/main" xmlns="" id="{E0BA2BBD-0CEA-401E-9BDD-AA25916C531C}"/>
              </a:ext>
            </a:extLst>
          </p:cNvPr>
          <p:cNvSpPr txBox="1">
            <a:spLocks/>
          </p:cNvSpPr>
          <p:nvPr/>
        </p:nvSpPr>
        <p:spPr>
          <a:xfrm>
            <a:off x="5716275" y="6177782"/>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dirty="0">
                <a:solidFill>
                  <a:schemeClr val="tx1">
                    <a:lumMod val="75000"/>
                    <a:lumOff val="25000"/>
                  </a:schemeClr>
                </a:solidFill>
                <a:latin typeface="Century Gothic"/>
              </a:rPr>
              <a:t>Region not used </a:t>
            </a:r>
            <a:endParaRPr lang="en-US" sz="14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8" name="Picture 17">
            <a:extLst>
              <a:ext uri="{FF2B5EF4-FFF2-40B4-BE49-F238E27FC236}">
                <a16:creationId xmlns:a16="http://schemas.microsoft.com/office/drawing/2014/main" xmlns="" id="{CA892DBE-03FD-464D-B61B-F966806BEB35}"/>
              </a:ext>
            </a:extLst>
          </p:cNvPr>
          <p:cNvPicPr>
            <a:picLocks noChangeAspect="1"/>
          </p:cNvPicPr>
          <p:nvPr/>
        </p:nvPicPr>
        <p:blipFill>
          <a:blip r:embed="rId8"/>
          <a:stretch>
            <a:fillRect/>
          </a:stretch>
        </p:blipFill>
        <p:spPr>
          <a:xfrm>
            <a:off x="5373327" y="5418331"/>
            <a:ext cx="342948" cy="314369"/>
          </a:xfrm>
          <a:prstGeom prst="rect">
            <a:avLst/>
          </a:prstGeom>
        </p:spPr>
      </p:pic>
      <p:sp>
        <p:nvSpPr>
          <p:cNvPr id="19" name="Text Placeholder 4">
            <a:extLst>
              <a:ext uri="{FF2B5EF4-FFF2-40B4-BE49-F238E27FC236}">
                <a16:creationId xmlns:a16="http://schemas.microsoft.com/office/drawing/2014/main" xmlns="" id="{BD3B0113-5707-4FD6-AD34-B73C090FADAA}"/>
              </a:ext>
            </a:extLst>
          </p:cNvPr>
          <p:cNvSpPr txBox="1">
            <a:spLocks/>
          </p:cNvSpPr>
          <p:nvPr/>
        </p:nvSpPr>
        <p:spPr>
          <a:xfrm>
            <a:off x="5716274" y="5417354"/>
            <a:ext cx="2047507" cy="34294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400" i="0" u="none" strike="noStrike" kern="1200" cap="none" spc="0" normalizeH="0" baseline="0" noProof="0" dirty="0">
                <a:ln>
                  <a:noFill/>
                </a:ln>
                <a:solidFill>
                  <a:schemeClr val="tx1">
                    <a:lumMod val="75000"/>
                    <a:lumOff val="25000"/>
                  </a:schemeClr>
                </a:solidFill>
                <a:effectLst/>
                <a:uLnTx/>
                <a:uFillTx/>
                <a:latin typeface="Century Gothic"/>
              </a:rPr>
              <a:t>Ground station</a:t>
            </a:r>
          </a:p>
        </p:txBody>
      </p:sp>
      <p:sp>
        <p:nvSpPr>
          <p:cNvPr id="20" name="Text Placeholder 4">
            <a:extLst>
              <a:ext uri="{FF2B5EF4-FFF2-40B4-BE49-F238E27FC236}">
                <a16:creationId xmlns:a16="http://schemas.microsoft.com/office/drawing/2014/main" xmlns="" id="{A8D3318B-BC54-4131-8DBF-48D51BBBB554}"/>
              </a:ext>
            </a:extLst>
          </p:cNvPr>
          <p:cNvSpPr txBox="1">
            <a:spLocks/>
          </p:cNvSpPr>
          <p:nvPr/>
        </p:nvSpPr>
        <p:spPr>
          <a:xfrm>
            <a:off x="1098420" y="1580604"/>
            <a:ext cx="152142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CHHUKHA</a:t>
            </a:r>
          </a:p>
        </p:txBody>
      </p:sp>
      <p:sp>
        <p:nvSpPr>
          <p:cNvPr id="21" name="Text Placeholder 4">
            <a:extLst>
              <a:ext uri="{FF2B5EF4-FFF2-40B4-BE49-F238E27FC236}">
                <a16:creationId xmlns:a16="http://schemas.microsoft.com/office/drawing/2014/main" xmlns="" id="{7CBF6CE0-0E43-4AFE-9BF8-79AE61E2A9E6}"/>
              </a:ext>
            </a:extLst>
          </p:cNvPr>
          <p:cNvSpPr txBox="1">
            <a:spLocks/>
          </p:cNvSpPr>
          <p:nvPr/>
        </p:nvSpPr>
        <p:spPr>
          <a:xfrm>
            <a:off x="10038012" y="1580604"/>
            <a:ext cx="1294979"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THIMPHU</a:t>
            </a:r>
          </a:p>
        </p:txBody>
      </p:sp>
      <p:sp>
        <p:nvSpPr>
          <p:cNvPr id="22" name="Rectangle: Rounded Corners 21">
            <a:extLst>
              <a:ext uri="{FF2B5EF4-FFF2-40B4-BE49-F238E27FC236}">
                <a16:creationId xmlns:a16="http://schemas.microsoft.com/office/drawing/2014/main" xmlns="" id="{D1CFCE43-FC35-41A3-80BF-15E437145F26}"/>
              </a:ext>
            </a:extLst>
          </p:cNvPr>
          <p:cNvSpPr/>
          <p:nvPr/>
        </p:nvSpPr>
        <p:spPr>
          <a:xfrm>
            <a:off x="5135181" y="5199555"/>
            <a:ext cx="2427677" cy="155436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3" name="Text Placeholder 4">
            <a:extLst>
              <a:ext uri="{FF2B5EF4-FFF2-40B4-BE49-F238E27FC236}">
                <a16:creationId xmlns:a16="http://schemas.microsoft.com/office/drawing/2014/main" xmlns="" id="{D3A65C61-4C49-4826-AD94-4B0DEBCED76E}"/>
              </a:ext>
            </a:extLst>
          </p:cNvPr>
          <p:cNvSpPr txBox="1">
            <a:spLocks/>
          </p:cNvSpPr>
          <p:nvPr/>
        </p:nvSpPr>
        <p:spPr>
          <a:xfrm>
            <a:off x="2619846" y="1055885"/>
            <a:ext cx="741816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000" b="1" dirty="0">
                <a:solidFill>
                  <a:schemeClr val="tx1">
                    <a:lumMod val="75000"/>
                    <a:lumOff val="25000"/>
                  </a:schemeClr>
                </a:solidFill>
                <a:latin typeface="Century Gothic"/>
              </a:rPr>
              <a:t>ELEVATION THRESHOLDS FOR REGION OF INTEREST</a:t>
            </a:r>
            <a:endParaRPr kumimoji="0" lang="en-US" sz="2000" b="1"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24" name="Text Placeholder 4">
            <a:extLst>
              <a:ext uri="{FF2B5EF4-FFF2-40B4-BE49-F238E27FC236}">
                <a16:creationId xmlns:a16="http://schemas.microsoft.com/office/drawing/2014/main" xmlns="" id="{A1F76792-A015-49BB-ABA1-2BCBCD961F80}"/>
              </a:ext>
            </a:extLst>
          </p:cNvPr>
          <p:cNvSpPr txBox="1">
            <a:spLocks/>
          </p:cNvSpPr>
          <p:nvPr/>
        </p:nvSpPr>
        <p:spPr>
          <a:xfrm>
            <a:off x="192216" y="5508148"/>
            <a:ext cx="332422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Elevation: 1300 – 2000m</a:t>
            </a:r>
          </a:p>
        </p:txBody>
      </p:sp>
      <p:sp>
        <p:nvSpPr>
          <p:cNvPr id="25" name="Text Placeholder 4">
            <a:extLst>
              <a:ext uri="{FF2B5EF4-FFF2-40B4-BE49-F238E27FC236}">
                <a16:creationId xmlns:a16="http://schemas.microsoft.com/office/drawing/2014/main" xmlns="" id="{DC503EA7-39BC-4543-81D9-C1F083537B57}"/>
              </a:ext>
            </a:extLst>
          </p:cNvPr>
          <p:cNvSpPr txBox="1">
            <a:spLocks/>
          </p:cNvSpPr>
          <p:nvPr/>
        </p:nvSpPr>
        <p:spPr>
          <a:xfrm>
            <a:off x="4018764" y="4665400"/>
            <a:ext cx="332422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Elevation: 2000 – 2800m</a:t>
            </a:r>
          </a:p>
        </p:txBody>
      </p:sp>
      <p:sp>
        <p:nvSpPr>
          <p:cNvPr id="26" name="Text Placeholder 4">
            <a:extLst>
              <a:ext uri="{FF2B5EF4-FFF2-40B4-BE49-F238E27FC236}">
                <a16:creationId xmlns:a16="http://schemas.microsoft.com/office/drawing/2014/main" xmlns="" id="{5799ED8E-34BD-4A15-B79B-FDBE893A2A41}"/>
              </a:ext>
            </a:extLst>
          </p:cNvPr>
          <p:cNvSpPr txBox="1">
            <a:spLocks/>
          </p:cNvSpPr>
          <p:nvPr/>
        </p:nvSpPr>
        <p:spPr>
          <a:xfrm>
            <a:off x="9023388" y="6138286"/>
            <a:ext cx="3324226" cy="58306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2000" i="0" u="none" strike="noStrike" kern="1200" cap="none" spc="0" normalizeH="0" baseline="0" noProof="0" dirty="0">
                <a:ln>
                  <a:noFill/>
                </a:ln>
                <a:solidFill>
                  <a:schemeClr val="tx1">
                    <a:lumMod val="75000"/>
                    <a:lumOff val="25000"/>
                  </a:schemeClr>
                </a:solidFill>
                <a:effectLst/>
                <a:uLnTx/>
                <a:uFillTx/>
                <a:latin typeface="Century Gothic"/>
              </a:rPr>
              <a:t>Elevation: 2000 – 2500m</a:t>
            </a:r>
          </a:p>
        </p:txBody>
      </p:sp>
    </p:spTree>
    <p:extLst>
      <p:ext uri="{BB962C8B-B14F-4D97-AF65-F5344CB8AC3E}">
        <p14:creationId xmlns:p14="http://schemas.microsoft.com/office/powerpoint/2010/main" val="107751193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31764978975C4D909DDD7E64B307FB" ma:contentTypeVersion="9" ma:contentTypeDescription="Create a new document." ma:contentTypeScope="" ma:versionID="cd02299071dbbb0758f980f4b775f884">
  <xsd:schema xmlns:xsd="http://www.w3.org/2001/XMLSchema" xmlns:xs="http://www.w3.org/2001/XMLSchema" xmlns:p="http://schemas.microsoft.com/office/2006/metadata/properties" xmlns:ns2="f1627fc8-2d59-4c8b-967e-1dc290023c3d" targetNamespace="http://schemas.microsoft.com/office/2006/metadata/properties" ma:root="true" ma:fieldsID="ec724c768f3915cce70941f726ab7595" ns2:_="">
    <xsd:import namespace="f1627fc8-2d59-4c8b-967e-1dc290023c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627fc8-2d59-4c8b-967e-1dc290023c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5229F2-1C10-42F4-B538-340838B9AC35}">
  <ds:schemaRefs>
    <ds:schemaRef ds:uri="f1627fc8-2d59-4c8b-967e-1dc290023c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40DFC17-5C9B-4BE0-AF85-033FE9E34065}">
  <ds:schemaRefs>
    <ds:schemaRef ds:uri="http://schemas.microsoft.com/sharepoint/v3/contenttype/forms"/>
  </ds:schemaRefs>
</ds:datastoreItem>
</file>

<file path=customXml/itemProps3.xml><?xml version="1.0" encoding="utf-8"?>
<ds:datastoreItem xmlns:ds="http://schemas.openxmlformats.org/officeDocument/2006/customXml" ds:itemID="{50DECA0E-6BCB-4662-B808-7E67529F33FA}">
  <ds:schemaRefs>
    <ds:schemaRef ds:uri="090e9835-947e-4bc0-a241-3d08c56d9c2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518</TotalTime>
  <Words>1617</Words>
  <Application>Microsoft Macintosh PowerPoint</Application>
  <PresentationFormat>Widescreen</PresentationFormat>
  <Paragraphs>353</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Century Gothic</vt:lpstr>
      <vt:lpstr>Century Gothic</vt:lpstr>
      <vt:lpstr>Century Gothic,Sans-Serif</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Dorji, Kinley R</cp:lastModifiedBy>
  <cp:revision>46</cp:revision>
  <dcterms:created xsi:type="dcterms:W3CDTF">2019-11-12T17:46:59Z</dcterms:created>
  <dcterms:modified xsi:type="dcterms:W3CDTF">2020-07-28T00:14:30Z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0x0101000931764978975C4D909DDD7E64B307FB</vt:lpwstr>
  </property>
</Properties>
</file>