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6" r:id="rId4"/>
  </p:sldMasterIdLst>
  <p:notesMasterIdLst>
    <p:notesMasterId r:id="rId45"/>
  </p:notesMasterIdLst>
  <p:sldIdLst>
    <p:sldId id="321" r:id="rId5"/>
    <p:sldId id="323" r:id="rId6"/>
    <p:sldId id="344" r:id="rId7"/>
    <p:sldId id="341" r:id="rId8"/>
    <p:sldId id="322" r:id="rId9"/>
    <p:sldId id="324" r:id="rId10"/>
    <p:sldId id="325" r:id="rId11"/>
    <p:sldId id="327" r:id="rId12"/>
    <p:sldId id="328" r:id="rId13"/>
    <p:sldId id="349" r:id="rId14"/>
    <p:sldId id="368" r:id="rId15"/>
    <p:sldId id="351" r:id="rId16"/>
    <p:sldId id="334" r:id="rId17"/>
    <p:sldId id="369" r:id="rId18"/>
    <p:sldId id="335" r:id="rId19"/>
    <p:sldId id="336" r:id="rId20"/>
    <p:sldId id="339" r:id="rId21"/>
    <p:sldId id="337" r:id="rId22"/>
    <p:sldId id="308" r:id="rId23"/>
    <p:sldId id="352" r:id="rId24"/>
    <p:sldId id="353" r:id="rId25"/>
    <p:sldId id="354" r:id="rId26"/>
    <p:sldId id="355" r:id="rId27"/>
    <p:sldId id="374" r:id="rId28"/>
    <p:sldId id="356" r:id="rId29"/>
    <p:sldId id="357" r:id="rId30"/>
    <p:sldId id="358" r:id="rId31"/>
    <p:sldId id="370" r:id="rId32"/>
    <p:sldId id="359" r:id="rId33"/>
    <p:sldId id="360" r:id="rId34"/>
    <p:sldId id="362" r:id="rId35"/>
    <p:sldId id="371" r:id="rId36"/>
    <p:sldId id="361" r:id="rId37"/>
    <p:sldId id="363" r:id="rId38"/>
    <p:sldId id="364" r:id="rId39"/>
    <p:sldId id="372" r:id="rId40"/>
    <p:sldId id="365" r:id="rId41"/>
    <p:sldId id="366" r:id="rId42"/>
    <p:sldId id="367" r:id="rId43"/>
    <p:sldId id="373" r:id="rId44"/>
  </p:sldIdLst>
  <p:sldSz cx="12192000" cy="6858000"/>
  <p:notesSz cx="6858000" cy="21050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Robert Byles" initials="RB" lastIdx="8" clrIdx="6">
    <p:extLst>
      <p:ext uri="{19B8F6BF-5375-455C-9EA6-DF929625EA0E}">
        <p15:presenceInfo xmlns:p15="http://schemas.microsoft.com/office/powerpoint/2012/main" userId="S::robert.byles@ssaihq.com::c798ae76-1ca0-48cd-999b-80a00bd13fc4" providerId="AD"/>
      </p:ext>
    </p:extLst>
  </p:cmAuthor>
  <p:cmAuthor id="1" name="Samantha Trust" initials="ST" lastIdx="24" clrIdx="0">
    <p:extLst>
      <p:ext uri="{19B8F6BF-5375-455C-9EA6-DF929625EA0E}">
        <p15:presenceInfo xmlns:p15="http://schemas.microsoft.com/office/powerpoint/2012/main" userId="Samantha Trust" providerId="None"/>
      </p:ext>
    </p:extLst>
  </p:cmAuthor>
  <p:cmAuthor id="8" name="Vineeth Jason Putti" initials="VP" lastIdx="1" clrIdx="7">
    <p:extLst>
      <p:ext uri="{19B8F6BF-5375-455C-9EA6-DF929625EA0E}">
        <p15:presenceInfo xmlns:p15="http://schemas.microsoft.com/office/powerpoint/2012/main" userId="S::jason.putti@ssaihq.com::645714ee-375f-402e-8569-935e75f58816" providerId="AD"/>
      </p:ext>
    </p:extLst>
  </p:cmAuthor>
  <p:cmAuthor id="2" name="Shelby Ingram" initials="SI" lastIdx="33" clrIdx="1">
    <p:extLst>
      <p:ext uri="{19B8F6BF-5375-455C-9EA6-DF929625EA0E}">
        <p15:presenceInfo xmlns:p15="http://schemas.microsoft.com/office/powerpoint/2012/main" userId="S::shelby.ingram@ssaihq.com::ed753731-4535-450d-b397-52ea87a2d985" providerId="AD"/>
      </p:ext>
    </p:extLst>
  </p:cmAuthor>
  <p:cmAuthor id="3" name="Jannatul Ferdush" initials="JF" lastIdx="2" clrIdx="2">
    <p:extLst>
      <p:ext uri="{19B8F6BF-5375-455C-9EA6-DF929625EA0E}">
        <p15:presenceInfo xmlns:p15="http://schemas.microsoft.com/office/powerpoint/2012/main" userId="S::jannatul.ferdush@ssaihq.com::4bb62511-6a4f-4ab4-9e85-e13684f6b5dd" providerId="AD"/>
      </p:ext>
    </p:extLst>
  </p:cmAuthor>
  <p:cmAuthor id="4" name="Samantha Trust" initials="ST [2]" lastIdx="7" clrIdx="3">
    <p:extLst>
      <p:ext uri="{19B8F6BF-5375-455C-9EA6-DF929625EA0E}">
        <p15:presenceInfo xmlns:p15="http://schemas.microsoft.com/office/powerpoint/2012/main" userId="S::samantha.trust@ssaihq.com::aead0430-0e8d-4b3b-83a1-022d21cc8140" providerId="AD"/>
      </p:ext>
    </p:extLst>
  </p:cmAuthor>
  <p:cmAuthor id="5" name="Jannatul Ferdush" initials="JF [2]" lastIdx="3" clrIdx="4">
    <p:extLst>
      <p:ext uri="{19B8F6BF-5375-455C-9EA6-DF929625EA0E}">
        <p15:presenceInfo xmlns:p15="http://schemas.microsoft.com/office/powerpoint/2012/main" userId="Jannatul Ferdush" providerId="None"/>
      </p:ext>
    </p:extLst>
  </p:cmAuthor>
  <p:cmAuthor id="6" name="Zachary Bengtsson" initials="ZB" lastIdx="12" clrIdx="5">
    <p:extLst>
      <p:ext uri="{19B8F6BF-5375-455C-9EA6-DF929625EA0E}">
        <p15:presenceInfo xmlns:p15="http://schemas.microsoft.com/office/powerpoint/2012/main" userId="S::zachary.bengtsson@ssaihq.com::166dca40-ac4b-41ee-a243-5e19896d54f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B824"/>
    <a:srgbClr val="E3554C"/>
    <a:srgbClr val="E7E601"/>
    <a:srgbClr val="02AA15"/>
    <a:srgbClr val="5B800A"/>
    <a:srgbClr val="EA675C"/>
    <a:srgbClr val="FFDF9C"/>
    <a:srgbClr val="CCCBCB"/>
    <a:srgbClr val="95B823"/>
    <a:srgbClr val="8D87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E29FDF-9A50-1149-34F3-D75507F1D588}" v="1" dt="2020-07-23T21:38:50.393"/>
    <p1510:client id="{9F2C7D32-8101-BD66-97EA-07966DFCBBAB}" v="1" dt="2020-07-23T17:33:47.940"/>
    <p1510:client id="{A35ECD5D-CFE0-8EF5-0E31-6CF2F9943164}" v="2" dt="2020-07-23T21:15:17.166"/>
    <p1510:client id="{AFE15255-22BD-4F40-AB81-1E5B3F238748}" v="134" dt="2020-07-23T20:58:25.893"/>
    <p1510:client id="{B7A9518D-7D0D-AAF7-1367-FE51E903AFFA}" v="7" dt="2020-07-23T21:39:04.252"/>
    <p1510:client id="{BF7DAC7B-D87A-E247-9EDC-2CEEA0A32246}" v="1835" dt="2020-07-23T20:18:15.035"/>
    <p1510:client id="{FDBE7EC0-E803-402C-9864-BF43E4142431}" v="1475" dt="2020-07-23T21:55:28.6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43"/>
    <p:restoredTop sz="81361"/>
  </p:normalViewPr>
  <p:slideViewPr>
    <p:cSldViewPr snapToGrid="0">
      <p:cViewPr varScale="1">
        <p:scale>
          <a:sx n="64" d="100"/>
          <a:sy n="64" d="100"/>
        </p:scale>
        <p:origin x="240"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achary Bengtsson" userId="166dca40-ac4b-41ee-a243-5e19896d54f3" providerId="ADAL" clId="{98C6B65D-F8C4-5049-962E-CDD1A01CDC4F}"/>
    <pc:docChg chg="undo redo custSel modSld modMainMaster">
      <pc:chgData name="Zachary Bengtsson" userId="166dca40-ac4b-41ee-a243-5e19896d54f3" providerId="ADAL" clId="{98C6B65D-F8C4-5049-962E-CDD1A01CDC4F}" dt="2020-07-24T17:33:35.666" v="507" actId="20577"/>
      <pc:docMkLst>
        <pc:docMk/>
      </pc:docMkLst>
      <pc:sldChg chg="modSp mod">
        <pc:chgData name="Zachary Bengtsson" userId="166dca40-ac4b-41ee-a243-5e19896d54f3" providerId="ADAL" clId="{98C6B65D-F8C4-5049-962E-CDD1A01CDC4F}" dt="2020-07-24T17:17:23.723" v="10" actId="1037"/>
        <pc:sldMkLst>
          <pc:docMk/>
          <pc:sldMk cId="3457887769" sldId="321"/>
        </pc:sldMkLst>
        <pc:spChg chg="mod">
          <ac:chgData name="Zachary Bengtsson" userId="166dca40-ac4b-41ee-a243-5e19896d54f3" providerId="ADAL" clId="{98C6B65D-F8C4-5049-962E-CDD1A01CDC4F}" dt="2020-07-24T17:17:23.723" v="10" actId="1037"/>
          <ac:spMkLst>
            <pc:docMk/>
            <pc:sldMk cId="3457887769" sldId="321"/>
            <ac:spMk id="2" creationId="{00000000-0000-0000-0000-000000000000}"/>
          </ac:spMkLst>
        </pc:spChg>
      </pc:sldChg>
      <pc:sldChg chg="modSp mod">
        <pc:chgData name="Zachary Bengtsson" userId="166dca40-ac4b-41ee-a243-5e19896d54f3" providerId="ADAL" clId="{98C6B65D-F8C4-5049-962E-CDD1A01CDC4F}" dt="2020-07-24T17:22:10.475" v="89" actId="20577"/>
        <pc:sldMkLst>
          <pc:docMk/>
          <pc:sldMk cId="2021463655" sldId="324"/>
        </pc:sldMkLst>
        <pc:spChg chg="mod">
          <ac:chgData name="Zachary Bengtsson" userId="166dca40-ac4b-41ee-a243-5e19896d54f3" providerId="ADAL" clId="{98C6B65D-F8C4-5049-962E-CDD1A01CDC4F}" dt="2020-07-24T17:22:10.475" v="89" actId="20577"/>
          <ac:spMkLst>
            <pc:docMk/>
            <pc:sldMk cId="2021463655" sldId="324"/>
            <ac:spMk id="8" creationId="{09B8F313-B004-42D9-9107-896AF7E552B9}"/>
          </ac:spMkLst>
        </pc:spChg>
      </pc:sldChg>
      <pc:sldChg chg="modSp mod">
        <pc:chgData name="Zachary Bengtsson" userId="166dca40-ac4b-41ee-a243-5e19896d54f3" providerId="ADAL" clId="{98C6B65D-F8C4-5049-962E-CDD1A01CDC4F}" dt="2020-07-24T17:23:05.592" v="97" actId="20577"/>
        <pc:sldMkLst>
          <pc:docMk/>
          <pc:sldMk cId="1475384947" sldId="325"/>
        </pc:sldMkLst>
        <pc:spChg chg="mod">
          <ac:chgData name="Zachary Bengtsson" userId="166dca40-ac4b-41ee-a243-5e19896d54f3" providerId="ADAL" clId="{98C6B65D-F8C4-5049-962E-CDD1A01CDC4F}" dt="2020-07-24T17:23:05.592" v="97" actId="20577"/>
          <ac:spMkLst>
            <pc:docMk/>
            <pc:sldMk cId="1475384947" sldId="325"/>
            <ac:spMk id="10" creationId="{00000000-0000-0000-0000-000000000000}"/>
          </ac:spMkLst>
        </pc:spChg>
      </pc:sldChg>
      <pc:sldChg chg="modSp mod modNotesTx">
        <pc:chgData name="Zachary Bengtsson" userId="166dca40-ac4b-41ee-a243-5e19896d54f3" providerId="ADAL" clId="{98C6B65D-F8C4-5049-962E-CDD1A01CDC4F}" dt="2020-07-24T17:27:32.424" v="208" actId="20577"/>
        <pc:sldMkLst>
          <pc:docMk/>
          <pc:sldMk cId="1463987563" sldId="334"/>
        </pc:sldMkLst>
        <pc:spChg chg="mod">
          <ac:chgData name="Zachary Bengtsson" userId="166dca40-ac4b-41ee-a243-5e19896d54f3" providerId="ADAL" clId="{98C6B65D-F8C4-5049-962E-CDD1A01CDC4F}" dt="2020-07-24T17:26:25.558" v="173" actId="1037"/>
          <ac:spMkLst>
            <pc:docMk/>
            <pc:sldMk cId="1463987563" sldId="334"/>
            <ac:spMk id="7" creationId="{9C77C500-B920-4EE8-91D9-30C13EB11AFC}"/>
          </ac:spMkLst>
        </pc:spChg>
        <pc:grpChg chg="mod">
          <ac:chgData name="Zachary Bengtsson" userId="166dca40-ac4b-41ee-a243-5e19896d54f3" providerId="ADAL" clId="{98C6B65D-F8C4-5049-962E-CDD1A01CDC4F}" dt="2020-07-24T17:27:10.353" v="205" actId="1037"/>
          <ac:grpSpMkLst>
            <pc:docMk/>
            <pc:sldMk cId="1463987563" sldId="334"/>
            <ac:grpSpMk id="9" creationId="{990D7F78-2619-4196-908A-4B1C5C02D654}"/>
          </ac:grpSpMkLst>
        </pc:grpChg>
        <pc:grpChg chg="mod">
          <ac:chgData name="Zachary Bengtsson" userId="166dca40-ac4b-41ee-a243-5e19896d54f3" providerId="ADAL" clId="{98C6B65D-F8C4-5049-962E-CDD1A01CDC4F}" dt="2020-07-24T17:26:25.558" v="173" actId="1037"/>
          <ac:grpSpMkLst>
            <pc:docMk/>
            <pc:sldMk cId="1463987563" sldId="334"/>
            <ac:grpSpMk id="18" creationId="{8A54B378-8FD2-4045-9EB8-0FE1CE1468FD}"/>
          </ac:grpSpMkLst>
        </pc:grpChg>
        <pc:grpChg chg="mod">
          <ac:chgData name="Zachary Bengtsson" userId="166dca40-ac4b-41ee-a243-5e19896d54f3" providerId="ADAL" clId="{98C6B65D-F8C4-5049-962E-CDD1A01CDC4F}" dt="2020-07-24T17:26:25.558" v="173" actId="1037"/>
          <ac:grpSpMkLst>
            <pc:docMk/>
            <pc:sldMk cId="1463987563" sldId="334"/>
            <ac:grpSpMk id="41" creationId="{0C668D1E-4CA2-49CB-A88B-7EEAEF91B0A4}"/>
          </ac:grpSpMkLst>
        </pc:grpChg>
        <pc:grpChg chg="mod">
          <ac:chgData name="Zachary Bengtsson" userId="166dca40-ac4b-41ee-a243-5e19896d54f3" providerId="ADAL" clId="{98C6B65D-F8C4-5049-962E-CDD1A01CDC4F}" dt="2020-07-24T17:26:25.558" v="173" actId="1037"/>
          <ac:grpSpMkLst>
            <pc:docMk/>
            <pc:sldMk cId="1463987563" sldId="334"/>
            <ac:grpSpMk id="77" creationId="{70F9FC2A-3E68-4DB4-A229-06A581958A79}"/>
          </ac:grpSpMkLst>
        </pc:grpChg>
        <pc:grpChg chg="mod">
          <ac:chgData name="Zachary Bengtsson" userId="166dca40-ac4b-41ee-a243-5e19896d54f3" providerId="ADAL" clId="{98C6B65D-F8C4-5049-962E-CDD1A01CDC4F}" dt="2020-07-24T17:26:25.558" v="173" actId="1037"/>
          <ac:grpSpMkLst>
            <pc:docMk/>
            <pc:sldMk cId="1463987563" sldId="334"/>
            <ac:grpSpMk id="100" creationId="{1C7B25FF-9533-4DB2-81C9-C0BB5EBCCE6E}"/>
          </ac:grpSpMkLst>
        </pc:grpChg>
        <pc:picChg chg="mod">
          <ac:chgData name="Zachary Bengtsson" userId="166dca40-ac4b-41ee-a243-5e19896d54f3" providerId="ADAL" clId="{98C6B65D-F8C4-5049-962E-CDD1A01CDC4F}" dt="2020-07-24T17:26:25.558" v="173" actId="1037"/>
          <ac:picMkLst>
            <pc:docMk/>
            <pc:sldMk cId="1463987563" sldId="334"/>
            <ac:picMk id="3" creationId="{E4BF0CA0-020B-41C0-90A9-69E17FE6CBBF}"/>
          </ac:picMkLst>
        </pc:picChg>
        <pc:picChg chg="mod">
          <ac:chgData name="Zachary Bengtsson" userId="166dca40-ac4b-41ee-a243-5e19896d54f3" providerId="ADAL" clId="{98C6B65D-F8C4-5049-962E-CDD1A01CDC4F}" dt="2020-07-24T17:27:05.146" v="200" actId="1037"/>
          <ac:picMkLst>
            <pc:docMk/>
            <pc:sldMk cId="1463987563" sldId="334"/>
            <ac:picMk id="4" creationId="{CC5DFAB2-4237-4BED-B4B2-93EEC2D79ABE}"/>
          </ac:picMkLst>
        </pc:picChg>
      </pc:sldChg>
      <pc:sldChg chg="modSp mod modNotesTx">
        <pc:chgData name="Zachary Bengtsson" userId="166dca40-ac4b-41ee-a243-5e19896d54f3" providerId="ADAL" clId="{98C6B65D-F8C4-5049-962E-CDD1A01CDC4F}" dt="2020-07-24T17:28:53.859" v="223" actId="20577"/>
        <pc:sldMkLst>
          <pc:docMk/>
          <pc:sldMk cId="860744495" sldId="335"/>
        </pc:sldMkLst>
        <pc:spChg chg="mod">
          <ac:chgData name="Zachary Bengtsson" userId="166dca40-ac4b-41ee-a243-5e19896d54f3" providerId="ADAL" clId="{98C6B65D-F8C4-5049-962E-CDD1A01CDC4F}" dt="2020-07-24T17:28:53.859" v="223" actId="20577"/>
          <ac:spMkLst>
            <pc:docMk/>
            <pc:sldMk cId="860744495" sldId="335"/>
            <ac:spMk id="3" creationId="{3E3EAEE6-9397-4205-869A-5718377971D7}"/>
          </ac:spMkLst>
        </pc:spChg>
      </pc:sldChg>
      <pc:sldChg chg="modSp mod">
        <pc:chgData name="Zachary Bengtsson" userId="166dca40-ac4b-41ee-a243-5e19896d54f3" providerId="ADAL" clId="{98C6B65D-F8C4-5049-962E-CDD1A01CDC4F}" dt="2020-07-24T17:20:51.655" v="82" actId="20577"/>
        <pc:sldMkLst>
          <pc:docMk/>
          <pc:sldMk cId="3935203003" sldId="341"/>
        </pc:sldMkLst>
        <pc:spChg chg="mod">
          <ac:chgData name="Zachary Bengtsson" userId="166dca40-ac4b-41ee-a243-5e19896d54f3" providerId="ADAL" clId="{98C6B65D-F8C4-5049-962E-CDD1A01CDC4F}" dt="2020-07-24T17:20:51.655" v="82" actId="20577"/>
          <ac:spMkLst>
            <pc:docMk/>
            <pc:sldMk cId="3935203003" sldId="341"/>
            <ac:spMk id="10" creationId="{00000000-0000-0000-0000-000000000000}"/>
          </ac:spMkLst>
        </pc:spChg>
      </pc:sldChg>
      <pc:sldChg chg="modSp mod">
        <pc:chgData name="Zachary Bengtsson" userId="166dca40-ac4b-41ee-a243-5e19896d54f3" providerId="ADAL" clId="{98C6B65D-F8C4-5049-962E-CDD1A01CDC4F}" dt="2020-07-24T17:20:26.176" v="51" actId="1037"/>
        <pc:sldMkLst>
          <pc:docMk/>
          <pc:sldMk cId="1380607373" sldId="344"/>
        </pc:sldMkLst>
        <pc:spChg chg="mod">
          <ac:chgData name="Zachary Bengtsson" userId="166dca40-ac4b-41ee-a243-5e19896d54f3" providerId="ADAL" clId="{98C6B65D-F8C4-5049-962E-CDD1A01CDC4F}" dt="2020-07-24T17:20:26.176" v="51" actId="1037"/>
          <ac:spMkLst>
            <pc:docMk/>
            <pc:sldMk cId="1380607373" sldId="344"/>
            <ac:spMk id="50" creationId="{2FA2E6FA-1969-4BB4-8E21-44B300881345}"/>
          </ac:spMkLst>
        </pc:spChg>
        <pc:spChg chg="mod">
          <ac:chgData name="Zachary Bengtsson" userId="166dca40-ac4b-41ee-a243-5e19896d54f3" providerId="ADAL" clId="{98C6B65D-F8C4-5049-962E-CDD1A01CDC4F}" dt="2020-07-24T17:18:13.931" v="12" actId="255"/>
          <ac:spMkLst>
            <pc:docMk/>
            <pc:sldMk cId="1380607373" sldId="344"/>
            <ac:spMk id="52" creationId="{8BFF4EF4-A1F8-4559-8263-6C67F27A2364}"/>
          </ac:spMkLst>
        </pc:spChg>
      </pc:sldChg>
      <pc:sldChg chg="modNotesTx">
        <pc:chgData name="Zachary Bengtsson" userId="166dca40-ac4b-41ee-a243-5e19896d54f3" providerId="ADAL" clId="{98C6B65D-F8C4-5049-962E-CDD1A01CDC4F}" dt="2020-07-24T17:24:54.608" v="149" actId="20577"/>
        <pc:sldMkLst>
          <pc:docMk/>
          <pc:sldMk cId="4042471992" sldId="349"/>
        </pc:sldMkLst>
      </pc:sldChg>
      <pc:sldChg chg="modNotesTx">
        <pc:chgData name="Zachary Bengtsson" userId="166dca40-ac4b-41ee-a243-5e19896d54f3" providerId="ADAL" clId="{98C6B65D-F8C4-5049-962E-CDD1A01CDC4F}" dt="2020-07-24T17:25:37.550" v="155" actId="20577"/>
        <pc:sldMkLst>
          <pc:docMk/>
          <pc:sldMk cId="3865138390" sldId="351"/>
        </pc:sldMkLst>
      </pc:sldChg>
      <pc:sldChg chg="modSp mod modNotesTx">
        <pc:chgData name="Zachary Bengtsson" userId="166dca40-ac4b-41ee-a243-5e19896d54f3" providerId="ADAL" clId="{98C6B65D-F8C4-5049-962E-CDD1A01CDC4F}" dt="2020-07-24T17:33:35.666" v="507" actId="20577"/>
        <pc:sldMkLst>
          <pc:docMk/>
          <pc:sldMk cId="2984029124" sldId="352"/>
        </pc:sldMkLst>
        <pc:spChg chg="mod">
          <ac:chgData name="Zachary Bengtsson" userId="166dca40-ac4b-41ee-a243-5e19896d54f3" providerId="ADAL" clId="{98C6B65D-F8C4-5049-962E-CDD1A01CDC4F}" dt="2020-07-24T17:30:07.085" v="227" actId="20577"/>
          <ac:spMkLst>
            <pc:docMk/>
            <pc:sldMk cId="2984029124" sldId="352"/>
            <ac:spMk id="9" creationId="{6548DE27-E579-4827-B24F-2022E6397ED8}"/>
          </ac:spMkLst>
        </pc:spChg>
      </pc:sldChg>
      <pc:sldChg chg="modSp mod">
        <pc:chgData name="Zachary Bengtsson" userId="166dca40-ac4b-41ee-a243-5e19896d54f3" providerId="ADAL" clId="{98C6B65D-F8C4-5049-962E-CDD1A01CDC4F}" dt="2020-07-24T17:30:11.888" v="231" actId="20577"/>
        <pc:sldMkLst>
          <pc:docMk/>
          <pc:sldMk cId="591419957" sldId="353"/>
        </pc:sldMkLst>
        <pc:spChg chg="mod">
          <ac:chgData name="Zachary Bengtsson" userId="166dca40-ac4b-41ee-a243-5e19896d54f3" providerId="ADAL" clId="{98C6B65D-F8C4-5049-962E-CDD1A01CDC4F}" dt="2020-07-24T17:30:11.888" v="231" actId="20577"/>
          <ac:spMkLst>
            <pc:docMk/>
            <pc:sldMk cId="591419957" sldId="353"/>
            <ac:spMk id="5" creationId="{325F1635-5A59-4C54-81A1-2CBE57EBC15D}"/>
          </ac:spMkLst>
        </pc:spChg>
      </pc:sldChg>
      <pc:sldChg chg="modSp mod">
        <pc:chgData name="Zachary Bengtsson" userId="166dca40-ac4b-41ee-a243-5e19896d54f3" providerId="ADAL" clId="{98C6B65D-F8C4-5049-962E-CDD1A01CDC4F}" dt="2020-07-24T17:30:17.384" v="235" actId="20577"/>
        <pc:sldMkLst>
          <pc:docMk/>
          <pc:sldMk cId="1293888083" sldId="354"/>
        </pc:sldMkLst>
        <pc:spChg chg="mod">
          <ac:chgData name="Zachary Bengtsson" userId="166dca40-ac4b-41ee-a243-5e19896d54f3" providerId="ADAL" clId="{98C6B65D-F8C4-5049-962E-CDD1A01CDC4F}" dt="2020-07-24T17:30:17.384" v="235" actId="20577"/>
          <ac:spMkLst>
            <pc:docMk/>
            <pc:sldMk cId="1293888083" sldId="354"/>
            <ac:spMk id="5" creationId="{325F1635-5A59-4C54-81A1-2CBE57EBC15D}"/>
          </ac:spMkLst>
        </pc:spChg>
      </pc:sldChg>
      <pc:sldChg chg="modSp mod">
        <pc:chgData name="Zachary Bengtsson" userId="166dca40-ac4b-41ee-a243-5e19896d54f3" providerId="ADAL" clId="{98C6B65D-F8C4-5049-962E-CDD1A01CDC4F}" dt="2020-07-24T17:30:23.747" v="239" actId="20577"/>
        <pc:sldMkLst>
          <pc:docMk/>
          <pc:sldMk cId="3444972741" sldId="355"/>
        </pc:sldMkLst>
        <pc:spChg chg="mod">
          <ac:chgData name="Zachary Bengtsson" userId="166dca40-ac4b-41ee-a243-5e19896d54f3" providerId="ADAL" clId="{98C6B65D-F8C4-5049-962E-CDD1A01CDC4F}" dt="2020-07-24T17:30:23.747" v="239" actId="20577"/>
          <ac:spMkLst>
            <pc:docMk/>
            <pc:sldMk cId="3444972741" sldId="355"/>
            <ac:spMk id="5" creationId="{325F1635-5A59-4C54-81A1-2CBE57EBC15D}"/>
          </ac:spMkLst>
        </pc:spChg>
      </pc:sldChg>
      <pc:sldChg chg="modSp mod">
        <pc:chgData name="Zachary Bengtsson" userId="166dca40-ac4b-41ee-a243-5e19896d54f3" providerId="ADAL" clId="{98C6B65D-F8C4-5049-962E-CDD1A01CDC4F}" dt="2020-07-24T17:30:33.355" v="247" actId="20577"/>
        <pc:sldMkLst>
          <pc:docMk/>
          <pc:sldMk cId="1933853213" sldId="356"/>
        </pc:sldMkLst>
        <pc:spChg chg="mod">
          <ac:chgData name="Zachary Bengtsson" userId="166dca40-ac4b-41ee-a243-5e19896d54f3" providerId="ADAL" clId="{98C6B65D-F8C4-5049-962E-CDD1A01CDC4F}" dt="2020-07-24T17:30:33.355" v="247" actId="20577"/>
          <ac:spMkLst>
            <pc:docMk/>
            <pc:sldMk cId="1933853213" sldId="356"/>
            <ac:spMk id="5" creationId="{325F1635-5A59-4C54-81A1-2CBE57EBC15D}"/>
          </ac:spMkLst>
        </pc:spChg>
      </pc:sldChg>
      <pc:sldChg chg="modSp mod">
        <pc:chgData name="Zachary Bengtsson" userId="166dca40-ac4b-41ee-a243-5e19896d54f3" providerId="ADAL" clId="{98C6B65D-F8C4-5049-962E-CDD1A01CDC4F}" dt="2020-07-24T17:30:41.312" v="251" actId="20577"/>
        <pc:sldMkLst>
          <pc:docMk/>
          <pc:sldMk cId="2089424854" sldId="357"/>
        </pc:sldMkLst>
        <pc:spChg chg="mod">
          <ac:chgData name="Zachary Bengtsson" userId="166dca40-ac4b-41ee-a243-5e19896d54f3" providerId="ADAL" clId="{98C6B65D-F8C4-5049-962E-CDD1A01CDC4F}" dt="2020-07-24T17:30:41.312" v="251" actId="20577"/>
          <ac:spMkLst>
            <pc:docMk/>
            <pc:sldMk cId="2089424854" sldId="357"/>
            <ac:spMk id="5" creationId="{325F1635-5A59-4C54-81A1-2CBE57EBC15D}"/>
          </ac:spMkLst>
        </pc:spChg>
      </pc:sldChg>
      <pc:sldChg chg="modSp mod">
        <pc:chgData name="Zachary Bengtsson" userId="166dca40-ac4b-41ee-a243-5e19896d54f3" providerId="ADAL" clId="{98C6B65D-F8C4-5049-962E-CDD1A01CDC4F}" dt="2020-07-24T17:30:47.715" v="255" actId="20577"/>
        <pc:sldMkLst>
          <pc:docMk/>
          <pc:sldMk cId="783177189" sldId="358"/>
        </pc:sldMkLst>
        <pc:spChg chg="mod">
          <ac:chgData name="Zachary Bengtsson" userId="166dca40-ac4b-41ee-a243-5e19896d54f3" providerId="ADAL" clId="{98C6B65D-F8C4-5049-962E-CDD1A01CDC4F}" dt="2020-07-24T17:30:47.715" v="255" actId="20577"/>
          <ac:spMkLst>
            <pc:docMk/>
            <pc:sldMk cId="783177189" sldId="358"/>
            <ac:spMk id="5" creationId="{325F1635-5A59-4C54-81A1-2CBE57EBC15D}"/>
          </ac:spMkLst>
        </pc:spChg>
      </pc:sldChg>
      <pc:sldChg chg="modSp mod">
        <pc:chgData name="Zachary Bengtsson" userId="166dca40-ac4b-41ee-a243-5e19896d54f3" providerId="ADAL" clId="{98C6B65D-F8C4-5049-962E-CDD1A01CDC4F}" dt="2020-07-24T17:30:57.834" v="263" actId="20577"/>
        <pc:sldMkLst>
          <pc:docMk/>
          <pc:sldMk cId="4071003829" sldId="359"/>
        </pc:sldMkLst>
        <pc:spChg chg="mod">
          <ac:chgData name="Zachary Bengtsson" userId="166dca40-ac4b-41ee-a243-5e19896d54f3" providerId="ADAL" clId="{98C6B65D-F8C4-5049-962E-CDD1A01CDC4F}" dt="2020-07-24T17:30:57.834" v="263" actId="20577"/>
          <ac:spMkLst>
            <pc:docMk/>
            <pc:sldMk cId="4071003829" sldId="359"/>
            <ac:spMk id="5" creationId="{325F1635-5A59-4C54-81A1-2CBE57EBC15D}"/>
          </ac:spMkLst>
        </pc:spChg>
      </pc:sldChg>
      <pc:sldChg chg="modSp mod">
        <pc:chgData name="Zachary Bengtsson" userId="166dca40-ac4b-41ee-a243-5e19896d54f3" providerId="ADAL" clId="{98C6B65D-F8C4-5049-962E-CDD1A01CDC4F}" dt="2020-07-24T17:31:02.815" v="267" actId="20577"/>
        <pc:sldMkLst>
          <pc:docMk/>
          <pc:sldMk cId="1101932614" sldId="360"/>
        </pc:sldMkLst>
        <pc:spChg chg="mod">
          <ac:chgData name="Zachary Bengtsson" userId="166dca40-ac4b-41ee-a243-5e19896d54f3" providerId="ADAL" clId="{98C6B65D-F8C4-5049-962E-CDD1A01CDC4F}" dt="2020-07-24T17:31:02.815" v="267" actId="20577"/>
          <ac:spMkLst>
            <pc:docMk/>
            <pc:sldMk cId="1101932614" sldId="360"/>
            <ac:spMk id="5" creationId="{325F1635-5A59-4C54-81A1-2CBE57EBC15D}"/>
          </ac:spMkLst>
        </pc:spChg>
      </pc:sldChg>
      <pc:sldChg chg="modSp mod">
        <pc:chgData name="Zachary Bengtsson" userId="166dca40-ac4b-41ee-a243-5e19896d54f3" providerId="ADAL" clId="{98C6B65D-F8C4-5049-962E-CDD1A01CDC4F}" dt="2020-07-24T17:31:21.751" v="279" actId="20577"/>
        <pc:sldMkLst>
          <pc:docMk/>
          <pc:sldMk cId="2261101498" sldId="361"/>
        </pc:sldMkLst>
        <pc:spChg chg="mod">
          <ac:chgData name="Zachary Bengtsson" userId="166dca40-ac4b-41ee-a243-5e19896d54f3" providerId="ADAL" clId="{98C6B65D-F8C4-5049-962E-CDD1A01CDC4F}" dt="2020-07-24T17:31:21.751" v="279" actId="20577"/>
          <ac:spMkLst>
            <pc:docMk/>
            <pc:sldMk cId="2261101498" sldId="361"/>
            <ac:spMk id="5" creationId="{325F1635-5A59-4C54-81A1-2CBE57EBC15D}"/>
          </ac:spMkLst>
        </pc:spChg>
      </pc:sldChg>
      <pc:sldChg chg="modSp mod">
        <pc:chgData name="Zachary Bengtsson" userId="166dca40-ac4b-41ee-a243-5e19896d54f3" providerId="ADAL" clId="{98C6B65D-F8C4-5049-962E-CDD1A01CDC4F}" dt="2020-07-24T17:31:10.702" v="271" actId="20577"/>
        <pc:sldMkLst>
          <pc:docMk/>
          <pc:sldMk cId="589002527" sldId="362"/>
        </pc:sldMkLst>
        <pc:spChg chg="mod">
          <ac:chgData name="Zachary Bengtsson" userId="166dca40-ac4b-41ee-a243-5e19896d54f3" providerId="ADAL" clId="{98C6B65D-F8C4-5049-962E-CDD1A01CDC4F}" dt="2020-07-24T17:31:10.702" v="271" actId="20577"/>
          <ac:spMkLst>
            <pc:docMk/>
            <pc:sldMk cId="589002527" sldId="362"/>
            <ac:spMk id="5" creationId="{325F1635-5A59-4C54-81A1-2CBE57EBC15D}"/>
          </ac:spMkLst>
        </pc:spChg>
      </pc:sldChg>
      <pc:sldChg chg="modSp mod">
        <pc:chgData name="Zachary Bengtsson" userId="166dca40-ac4b-41ee-a243-5e19896d54f3" providerId="ADAL" clId="{98C6B65D-F8C4-5049-962E-CDD1A01CDC4F}" dt="2020-07-24T17:31:26.971" v="283" actId="20577"/>
        <pc:sldMkLst>
          <pc:docMk/>
          <pc:sldMk cId="759978945" sldId="363"/>
        </pc:sldMkLst>
        <pc:spChg chg="mod">
          <ac:chgData name="Zachary Bengtsson" userId="166dca40-ac4b-41ee-a243-5e19896d54f3" providerId="ADAL" clId="{98C6B65D-F8C4-5049-962E-CDD1A01CDC4F}" dt="2020-07-24T17:31:26.971" v="283" actId="20577"/>
          <ac:spMkLst>
            <pc:docMk/>
            <pc:sldMk cId="759978945" sldId="363"/>
            <ac:spMk id="5" creationId="{325F1635-5A59-4C54-81A1-2CBE57EBC15D}"/>
          </ac:spMkLst>
        </pc:spChg>
      </pc:sldChg>
      <pc:sldChg chg="modSp mod">
        <pc:chgData name="Zachary Bengtsson" userId="166dca40-ac4b-41ee-a243-5e19896d54f3" providerId="ADAL" clId="{98C6B65D-F8C4-5049-962E-CDD1A01CDC4F}" dt="2020-07-24T17:31:31.071" v="287" actId="20577"/>
        <pc:sldMkLst>
          <pc:docMk/>
          <pc:sldMk cId="1035663672" sldId="364"/>
        </pc:sldMkLst>
        <pc:spChg chg="mod">
          <ac:chgData name="Zachary Bengtsson" userId="166dca40-ac4b-41ee-a243-5e19896d54f3" providerId="ADAL" clId="{98C6B65D-F8C4-5049-962E-CDD1A01CDC4F}" dt="2020-07-24T17:31:31.071" v="287" actId="20577"/>
          <ac:spMkLst>
            <pc:docMk/>
            <pc:sldMk cId="1035663672" sldId="364"/>
            <ac:spMk id="5" creationId="{325F1635-5A59-4C54-81A1-2CBE57EBC15D}"/>
          </ac:spMkLst>
        </pc:spChg>
      </pc:sldChg>
      <pc:sldChg chg="modSp mod">
        <pc:chgData name="Zachary Bengtsson" userId="166dca40-ac4b-41ee-a243-5e19896d54f3" providerId="ADAL" clId="{98C6B65D-F8C4-5049-962E-CDD1A01CDC4F}" dt="2020-07-24T17:31:39.266" v="295" actId="20577"/>
        <pc:sldMkLst>
          <pc:docMk/>
          <pc:sldMk cId="1940527397" sldId="365"/>
        </pc:sldMkLst>
        <pc:spChg chg="mod">
          <ac:chgData name="Zachary Bengtsson" userId="166dca40-ac4b-41ee-a243-5e19896d54f3" providerId="ADAL" clId="{98C6B65D-F8C4-5049-962E-CDD1A01CDC4F}" dt="2020-07-24T17:31:39.266" v="295" actId="20577"/>
          <ac:spMkLst>
            <pc:docMk/>
            <pc:sldMk cId="1940527397" sldId="365"/>
            <ac:spMk id="5" creationId="{325F1635-5A59-4C54-81A1-2CBE57EBC15D}"/>
          </ac:spMkLst>
        </pc:spChg>
      </pc:sldChg>
      <pc:sldChg chg="modSp mod">
        <pc:chgData name="Zachary Bengtsson" userId="166dca40-ac4b-41ee-a243-5e19896d54f3" providerId="ADAL" clId="{98C6B65D-F8C4-5049-962E-CDD1A01CDC4F}" dt="2020-07-24T17:31:43.636" v="299" actId="20577"/>
        <pc:sldMkLst>
          <pc:docMk/>
          <pc:sldMk cId="3073436218" sldId="366"/>
        </pc:sldMkLst>
        <pc:spChg chg="mod">
          <ac:chgData name="Zachary Bengtsson" userId="166dca40-ac4b-41ee-a243-5e19896d54f3" providerId="ADAL" clId="{98C6B65D-F8C4-5049-962E-CDD1A01CDC4F}" dt="2020-07-24T17:31:43.636" v="299" actId="20577"/>
          <ac:spMkLst>
            <pc:docMk/>
            <pc:sldMk cId="3073436218" sldId="366"/>
            <ac:spMk id="5" creationId="{325F1635-5A59-4C54-81A1-2CBE57EBC15D}"/>
          </ac:spMkLst>
        </pc:spChg>
      </pc:sldChg>
      <pc:sldChg chg="modSp mod">
        <pc:chgData name="Zachary Bengtsson" userId="166dca40-ac4b-41ee-a243-5e19896d54f3" providerId="ADAL" clId="{98C6B65D-F8C4-5049-962E-CDD1A01CDC4F}" dt="2020-07-24T17:31:49.051" v="303" actId="20577"/>
        <pc:sldMkLst>
          <pc:docMk/>
          <pc:sldMk cId="418031344" sldId="367"/>
        </pc:sldMkLst>
        <pc:spChg chg="mod">
          <ac:chgData name="Zachary Bengtsson" userId="166dca40-ac4b-41ee-a243-5e19896d54f3" providerId="ADAL" clId="{98C6B65D-F8C4-5049-962E-CDD1A01CDC4F}" dt="2020-07-24T17:31:49.051" v="303" actId="20577"/>
          <ac:spMkLst>
            <pc:docMk/>
            <pc:sldMk cId="418031344" sldId="367"/>
            <ac:spMk id="5" creationId="{325F1635-5A59-4C54-81A1-2CBE57EBC15D}"/>
          </ac:spMkLst>
        </pc:spChg>
      </pc:sldChg>
      <pc:sldChg chg="modNotesTx">
        <pc:chgData name="Zachary Bengtsson" userId="166dca40-ac4b-41ee-a243-5e19896d54f3" providerId="ADAL" clId="{98C6B65D-F8C4-5049-962E-CDD1A01CDC4F}" dt="2020-07-24T17:25:14.200" v="152" actId="20577"/>
        <pc:sldMkLst>
          <pc:docMk/>
          <pc:sldMk cId="3971981090" sldId="368"/>
        </pc:sldMkLst>
      </pc:sldChg>
      <pc:sldChg chg="modNotesTx">
        <pc:chgData name="Zachary Bengtsson" userId="166dca40-ac4b-41ee-a243-5e19896d54f3" providerId="ADAL" clId="{98C6B65D-F8C4-5049-962E-CDD1A01CDC4F}" dt="2020-07-24T17:27:43.226" v="211" actId="20577"/>
        <pc:sldMkLst>
          <pc:docMk/>
          <pc:sldMk cId="162527786" sldId="369"/>
        </pc:sldMkLst>
      </pc:sldChg>
      <pc:sldChg chg="modSp mod">
        <pc:chgData name="Zachary Bengtsson" userId="166dca40-ac4b-41ee-a243-5e19896d54f3" providerId="ADAL" clId="{98C6B65D-F8C4-5049-962E-CDD1A01CDC4F}" dt="2020-07-24T17:30:52.289" v="259" actId="20577"/>
        <pc:sldMkLst>
          <pc:docMk/>
          <pc:sldMk cId="1995153185" sldId="370"/>
        </pc:sldMkLst>
        <pc:spChg chg="mod">
          <ac:chgData name="Zachary Bengtsson" userId="166dca40-ac4b-41ee-a243-5e19896d54f3" providerId="ADAL" clId="{98C6B65D-F8C4-5049-962E-CDD1A01CDC4F}" dt="2020-07-24T17:30:52.289" v="259" actId="20577"/>
          <ac:spMkLst>
            <pc:docMk/>
            <pc:sldMk cId="1995153185" sldId="370"/>
            <ac:spMk id="5" creationId="{325F1635-5A59-4C54-81A1-2CBE57EBC15D}"/>
          </ac:spMkLst>
        </pc:spChg>
      </pc:sldChg>
      <pc:sldChg chg="modSp mod">
        <pc:chgData name="Zachary Bengtsson" userId="166dca40-ac4b-41ee-a243-5e19896d54f3" providerId="ADAL" clId="{98C6B65D-F8C4-5049-962E-CDD1A01CDC4F}" dt="2020-07-24T17:31:15.649" v="275" actId="20577"/>
        <pc:sldMkLst>
          <pc:docMk/>
          <pc:sldMk cId="1542750235" sldId="371"/>
        </pc:sldMkLst>
        <pc:spChg chg="mod">
          <ac:chgData name="Zachary Bengtsson" userId="166dca40-ac4b-41ee-a243-5e19896d54f3" providerId="ADAL" clId="{98C6B65D-F8C4-5049-962E-CDD1A01CDC4F}" dt="2020-07-24T17:31:15.649" v="275" actId="20577"/>
          <ac:spMkLst>
            <pc:docMk/>
            <pc:sldMk cId="1542750235" sldId="371"/>
            <ac:spMk id="5" creationId="{325F1635-5A59-4C54-81A1-2CBE57EBC15D}"/>
          </ac:spMkLst>
        </pc:spChg>
      </pc:sldChg>
      <pc:sldChg chg="modSp mod">
        <pc:chgData name="Zachary Bengtsson" userId="166dca40-ac4b-41ee-a243-5e19896d54f3" providerId="ADAL" clId="{98C6B65D-F8C4-5049-962E-CDD1A01CDC4F}" dt="2020-07-24T17:31:34.891" v="291" actId="20577"/>
        <pc:sldMkLst>
          <pc:docMk/>
          <pc:sldMk cId="3230553328" sldId="372"/>
        </pc:sldMkLst>
        <pc:spChg chg="mod">
          <ac:chgData name="Zachary Bengtsson" userId="166dca40-ac4b-41ee-a243-5e19896d54f3" providerId="ADAL" clId="{98C6B65D-F8C4-5049-962E-CDD1A01CDC4F}" dt="2020-07-24T17:31:34.891" v="291" actId="20577"/>
          <ac:spMkLst>
            <pc:docMk/>
            <pc:sldMk cId="3230553328" sldId="372"/>
            <ac:spMk id="5" creationId="{325F1635-5A59-4C54-81A1-2CBE57EBC15D}"/>
          </ac:spMkLst>
        </pc:spChg>
      </pc:sldChg>
      <pc:sldChg chg="modSp mod">
        <pc:chgData name="Zachary Bengtsson" userId="166dca40-ac4b-41ee-a243-5e19896d54f3" providerId="ADAL" clId="{98C6B65D-F8C4-5049-962E-CDD1A01CDC4F}" dt="2020-07-24T17:31:54.489" v="307" actId="20577"/>
        <pc:sldMkLst>
          <pc:docMk/>
          <pc:sldMk cId="3717984012" sldId="373"/>
        </pc:sldMkLst>
        <pc:spChg chg="mod">
          <ac:chgData name="Zachary Bengtsson" userId="166dca40-ac4b-41ee-a243-5e19896d54f3" providerId="ADAL" clId="{98C6B65D-F8C4-5049-962E-CDD1A01CDC4F}" dt="2020-07-24T17:31:54.489" v="307" actId="20577"/>
          <ac:spMkLst>
            <pc:docMk/>
            <pc:sldMk cId="3717984012" sldId="373"/>
            <ac:spMk id="5" creationId="{325F1635-5A59-4C54-81A1-2CBE57EBC15D}"/>
          </ac:spMkLst>
        </pc:spChg>
      </pc:sldChg>
      <pc:sldChg chg="modSp mod">
        <pc:chgData name="Zachary Bengtsson" userId="166dca40-ac4b-41ee-a243-5e19896d54f3" providerId="ADAL" clId="{98C6B65D-F8C4-5049-962E-CDD1A01CDC4F}" dt="2020-07-24T17:30:28.924" v="243" actId="20577"/>
        <pc:sldMkLst>
          <pc:docMk/>
          <pc:sldMk cId="1896923243" sldId="374"/>
        </pc:sldMkLst>
        <pc:spChg chg="mod">
          <ac:chgData name="Zachary Bengtsson" userId="166dca40-ac4b-41ee-a243-5e19896d54f3" providerId="ADAL" clId="{98C6B65D-F8C4-5049-962E-CDD1A01CDC4F}" dt="2020-07-24T17:30:28.924" v="243" actId="20577"/>
          <ac:spMkLst>
            <pc:docMk/>
            <pc:sldMk cId="1896923243" sldId="374"/>
            <ac:spMk id="5" creationId="{325F1635-5A59-4C54-81A1-2CBE57EBC15D}"/>
          </ac:spMkLst>
        </pc:spChg>
      </pc:sldChg>
      <pc:sldMasterChg chg="modSldLayout">
        <pc:chgData name="Zachary Bengtsson" userId="166dca40-ac4b-41ee-a243-5e19896d54f3" providerId="ADAL" clId="{98C6B65D-F8C4-5049-962E-CDD1A01CDC4F}" dt="2020-07-24T17:14:14.859" v="2" actId="207"/>
        <pc:sldMasterMkLst>
          <pc:docMk/>
          <pc:sldMasterMk cId="1253241661" sldId="2147483666"/>
        </pc:sldMasterMkLst>
        <pc:sldLayoutChg chg="modSp">
          <pc:chgData name="Zachary Bengtsson" userId="166dca40-ac4b-41ee-a243-5e19896d54f3" providerId="ADAL" clId="{98C6B65D-F8C4-5049-962E-CDD1A01CDC4F}" dt="2020-07-24T17:14:14.859" v="2" actId="207"/>
          <pc:sldLayoutMkLst>
            <pc:docMk/>
            <pc:sldMasterMk cId="1253241661" sldId="2147483666"/>
            <pc:sldLayoutMk cId="1199173812" sldId="2147483716"/>
          </pc:sldLayoutMkLst>
          <pc:spChg chg="mod">
            <ac:chgData name="Zachary Bengtsson" userId="166dca40-ac4b-41ee-a243-5e19896d54f3" providerId="ADAL" clId="{98C6B65D-F8C4-5049-962E-CDD1A01CDC4F}" dt="2020-07-24T17:14:14.859" v="2" actId="207"/>
            <ac:spMkLst>
              <pc:docMk/>
              <pc:sldMasterMk cId="1253241661" sldId="2147483666"/>
              <pc:sldLayoutMk cId="1199173812" sldId="2147483716"/>
              <ac:spMk id="22" creationId="{00000000-0000-0000-0000-000000000000}"/>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7/28/2020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lickr.com/photos/ucumari/22153916925/in/photolist-zKEBEV-RHD9r4-2fJHPLJ-2hadRxu-2fPwjEu-29JRxB1-M5X5v4-8Nv4t9-2jg1RJi-sWLcZN-BzaEfw-2gC67NR-2b1wuHE-s35A6S-2c1WNNV-79tjEX-t9witZ-sGw4Ty-2jfdDfH-zonFXd-eNW9jM-GHCSgk-67cowr-YHjYfF-r7e8kF-XtigBD-NHrr3q-29FcnzR-2iP24c4-btnhYk-F6kBa4-2cndGHX-fgLPLb-Y797Af-2fxvBSc-vxCCiN-BUtbAZ-5LDsTX-2cKWx3f-289jLiX-Y798A1-ecBqJ-5oCsqW-k2FmXE-pvYSir-5YvEiA-z4RCBc-yMkEsr-9V7Faq-ni3di6"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pixabay.com/photos/solar-farm-solar-photovoltaic-4683339/"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pixabay.com/photos/solar-solar-panels-solar-farm-2796471/"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lickr.com/photos/usfwsmidwest/20254986474/in/photolist-wRS6NJ-jqAAw5-7X5F9j-21YnRM-HVA3Y2-PmchSR-2iNjfba-7Un3ax-GGTLCM-okF7wM-nYaZ6Z-pv4LmX-6X6dGa-kwG6kc-kwJuiw-k2FmXE-pvYSir-ni3di6-tyogTv-tQWD5R-tQU1MV-RHD9r4-vW9suW-GZwNwb-NEszon-GTHr13-2b2ZXmn-2cqLaz8-2cqL9LK-2b2ZZBK-2b2ZV8p-67cowr-2b2ZZbp-2b311jB-2b2ZYFM-2cqLabT-2cqLbkr-NHrr3q-2iP24c4-29E9V4J-2b2ZXTK-2cqLbCF-2cqLa1x-2htTedW-4fAD75-YHjYfF-XtigBD-2cqLvCz-2cmj8LL-QZvywE"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pixabay.com/photos/gopher-tortoise-gopherus-polyphemus-201528/"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entury Gothic"/>
                <a:cs typeface="Calibri"/>
              </a:rPr>
              <a:t>Hello Everyone! We are </a:t>
            </a:r>
            <a:r>
              <a:rPr lang="en-US" dirty="0">
                <a:latin typeface="Century Gothic"/>
                <a:cs typeface="Calibri"/>
              </a:rPr>
              <a:t>the Georgia</a:t>
            </a:r>
            <a:r>
              <a:rPr lang="en-US" sz="1200" dirty="0">
                <a:latin typeface="Century Gothic"/>
                <a:cs typeface="Calibri"/>
              </a:rPr>
              <a:t> Energy </a:t>
            </a:r>
            <a:r>
              <a:rPr lang="en-US" dirty="0">
                <a:latin typeface="Century Gothic"/>
                <a:cs typeface="Calibri"/>
              </a:rPr>
              <a:t>III</a:t>
            </a:r>
            <a:r>
              <a:rPr lang="en-US" sz="1200" dirty="0">
                <a:latin typeface="Century Gothic"/>
                <a:cs typeface="Calibri"/>
              </a:rPr>
              <a:t> team</a:t>
            </a:r>
            <a:r>
              <a:rPr lang="en-US" dirty="0">
                <a:latin typeface="Century Gothic"/>
                <a:cs typeface="Calibri"/>
              </a:rPr>
              <a:t> of</a:t>
            </a:r>
            <a:r>
              <a:rPr lang="en-US" dirty="0">
                <a:latin typeface="Century Gothic"/>
              </a:rPr>
              <a:t> </a:t>
            </a:r>
            <a:r>
              <a:rPr lang="en-US" sz="1200" dirty="0">
                <a:latin typeface="Century Gothic"/>
              </a:rPr>
              <a:t>Samantha Trust, Alexander Burke, </a:t>
            </a:r>
            <a:r>
              <a:rPr lang="en-US" sz="1200" dirty="0" err="1">
                <a:latin typeface="Century Gothic"/>
              </a:rPr>
              <a:t>Jannatul</a:t>
            </a:r>
            <a:r>
              <a:rPr lang="en-US" sz="1200" dirty="0">
                <a:latin typeface="Century Gothic"/>
              </a:rPr>
              <a:t> </a:t>
            </a:r>
            <a:r>
              <a:rPr lang="en-US" sz="1200" dirty="0" err="1">
                <a:latin typeface="Century Gothic"/>
              </a:rPr>
              <a:t>Ferdush</a:t>
            </a:r>
            <a:r>
              <a:rPr lang="en-US" sz="1200" dirty="0">
                <a:latin typeface="Century Gothic"/>
              </a:rPr>
              <a:t>, and </a:t>
            </a:r>
            <a:r>
              <a:rPr lang="en-US" dirty="0" err="1">
                <a:latin typeface="Century Gothic"/>
              </a:rPr>
              <a:t>Vineeth</a:t>
            </a:r>
            <a:r>
              <a:rPr lang="en-US" dirty="0">
                <a:latin typeface="Century Gothic"/>
              </a:rPr>
              <a:t> </a:t>
            </a:r>
            <a:r>
              <a:rPr lang="en-US" sz="1200" dirty="0">
                <a:latin typeface="Century Gothic"/>
              </a:rPr>
              <a:t>Jason Putti.</a:t>
            </a:r>
            <a:r>
              <a:rPr lang="en-US" dirty="0">
                <a:latin typeface="Century Gothic"/>
              </a:rPr>
              <a:t> </a:t>
            </a:r>
            <a:endParaRPr lang="en-US" sz="1200" dirty="0">
              <a:latin typeface="Century Gothic" panose="020B0502020202020204" pitchFamily="34" charset="0"/>
            </a:endParaRPr>
          </a:p>
          <a:p>
            <a:r>
              <a:rPr lang="en-US" dirty="0">
                <a:latin typeface="Century Gothic"/>
              </a:rPr>
              <a:t>This 10-week NASA DEVELOP project worked to map environmental sensitivity and solar suitability in the state of Georgia and create a web application to share this information with solar developers and the general public.</a:t>
            </a:r>
            <a:r>
              <a:rPr lang="en-US" dirty="0">
                <a:latin typeface="Century Gothic"/>
                <a:cs typeface="Calibri"/>
              </a:rPr>
              <a:t> Over the course of this presentation we will introduce you to our study area and partners and discuss our data uses and results.</a:t>
            </a:r>
            <a:endParaRPr lang="en-US" sz="1200" dirty="0">
              <a:latin typeface="Century Gothic" panose="020B0502020202020204" pitchFamily="34" charset="0"/>
              <a:cs typeface="Calibri"/>
            </a:endParaRPr>
          </a:p>
          <a:p>
            <a:endParaRPr lang="en-US" dirty="0">
              <a:latin typeface="Century Gothic" panose="020B0502020202020204" pitchFamily="34" charset="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11094132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our statewide solar suitability assessment, we utilized land use and land cover, slope and aspect derived from the United States Geological Survey digital elevation model, solar insolation and proximity to transmission lines. For the county level analysis, we also included additional data, like parcels, floodplains, and roads for a more in-depth look.</a:t>
            </a:r>
          </a:p>
          <a:p>
            <a:r>
              <a:rPr lang="en-US" dirty="0"/>
              <a:t>Each raster was then reclassified on a scale of 1-3, 3 being most suitable for utility scale solar development. Using the weighted overlay tool, these layers were assigned weights of influence based on the results from the survey sent to solar developers by TNC. Solar insolation was weighted the lowest because there is not much variability in scores across the state, while proximity to transmission lines was weighted higher because access to transmission lines is crucial to new solar farm development since that is how power is transported.</a:t>
            </a:r>
          </a:p>
          <a:p>
            <a:endParaRPr lang="en-US" dirty="0"/>
          </a:p>
          <a:p>
            <a:r>
              <a:rPr lang="en-US" dirty="0"/>
              <a:t>All images and figures created by the DEVELOP team</a:t>
            </a: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a:p>
        </p:txBody>
      </p:sp>
    </p:spTree>
    <p:extLst>
      <p:ext uri="{BB962C8B-B14F-4D97-AF65-F5344CB8AC3E}">
        <p14:creationId xmlns:p14="http://schemas.microsoft.com/office/powerpoint/2010/main" val="939850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our environmental sensitivity analysis, we utilized the </a:t>
            </a:r>
            <a:r>
              <a:rPr lang="en-US" dirty="0" err="1"/>
              <a:t>CropScape</a:t>
            </a:r>
            <a:r>
              <a:rPr lang="en-US" dirty="0"/>
              <a:t> land use and land cover data, in addition to data for landscape connectivity, prime farmlands, protected areas from the GA Dept. of Natural Resources, and Gopher Tortoise habitats.</a:t>
            </a:r>
          </a:p>
          <a:p>
            <a:r>
              <a:rPr lang="en-US" dirty="0"/>
              <a:t>We used a similar methodology as the solar suitability analysis by reclassifying values and assigning weights according to the partners interest and ecological impacts of each layers. Ultimately, each layer was given equal influence, because we found it did not have much effect on the results.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images and figures created by the DEVELOP team</a:t>
            </a: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a:p>
        </p:txBody>
      </p:sp>
    </p:spTree>
    <p:extLst>
      <p:ext uri="{BB962C8B-B14F-4D97-AF65-F5344CB8AC3E}">
        <p14:creationId xmlns:p14="http://schemas.microsoft.com/office/powerpoint/2010/main" val="1296884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LUCIS Model uses the raster calculator to combine the results from the weighted overlay and create a new two-digit conflict value. The solar suitability score is multiplied by 10, then added to the environmental sensitivity score to create the Bivariate Conflict Map. By multiplying the solar raster by 10, that creates a second digit place that represents the level of suitability. This is only to get the conflict value and does not affect the weight of the layer. Conflict values that have the same number in both places, 33, 22, and 11 indicate high levels of conflict. While numbers like 31, indicate high solar suitability and low sensitivity, making it the most ideal location for development.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images and figures created by the DEVELOP team</a:t>
            </a: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a:p>
        </p:txBody>
      </p:sp>
    </p:spTree>
    <p:extLst>
      <p:ext uri="{BB962C8B-B14F-4D97-AF65-F5344CB8AC3E}">
        <p14:creationId xmlns:p14="http://schemas.microsoft.com/office/powerpoint/2010/main" val="18022575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resulting bivariate conflict map for 2019 is on the left. Shades of blue represent levels of solar suitability, shades of red represent levels of environmental sensitivity and shades of purple represent conflict. </a:t>
            </a:r>
            <a:r>
              <a:rPr lang="en-US" dirty="0" smtClean="0">
                <a:latin typeface="Century Gothic"/>
              </a:rPr>
              <a:t>The color grey represents conservation lands, land trusts, or lands protected by the Georgia Department of Natural Resources. </a:t>
            </a:r>
            <a:r>
              <a:rPr lang="en-US" dirty="0" smtClean="0"/>
              <a:t>However</a:t>
            </a:r>
            <a:r>
              <a:rPr lang="en-US" dirty="0"/>
              <a:t>, at a quick glance it is not easy to digest the results of our analyses. To make these results more comprehendible, we reclassified the conflict values into levels of preference for solar development, shown on the right. Areas of high sensitivity were reclassified as low preference despite their solar suitability because we want to prioritize conservation of areas of environmental importance. The score 31 represents the highest level of solar suitability and the lowest level of environmental sensitivity, therefore it would be the most ideal place for new utility scale solar farms and received a high preference for solar development due to the minimal environmental impact and maximum benefits for solar development.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images and figures created by the DEVELOP team</a:t>
            </a: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a:p>
        </p:txBody>
      </p:sp>
    </p:spTree>
    <p:extLst>
      <p:ext uri="{BB962C8B-B14F-4D97-AF65-F5344CB8AC3E}">
        <p14:creationId xmlns:p14="http://schemas.microsoft.com/office/powerpoint/2010/main" val="39027929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entury Gothic"/>
              </a:rPr>
              <a:t>This slide shows a side by side comparison of results from 2017 and 2019. Green indicates high preference for development, while red indicates low preference. The color grey represents conservation lands, land trusts, or lands protected by the Georgia Department of Natural Resources. While you may not see much change with the naked eye, the state became more suitable and preferable for utility scale solar development between 2017 and 2019, especially in the southern half of the state. </a:t>
            </a:r>
          </a:p>
          <a:p>
            <a:endParaRPr lang="en-US" dirty="0">
              <a:latin typeface="Century Gothic"/>
            </a:endParaRPr>
          </a:p>
          <a:p>
            <a:r>
              <a:rPr lang="en-US" dirty="0">
                <a:latin typeface="Century Gothic"/>
              </a:rPr>
              <a:t>The overall area under the restricted regions remained constant between the two years. There was an approximate decrease of 17% (17.069%) in area under the regions of low preference while there was an approximate increase of 3% (2.92%) in area under the regions of high preference. The regions of moderate preference saw a negligible increase in area of 0.07% (0.069%).</a:t>
            </a:r>
          </a:p>
          <a:p>
            <a:endParaRPr lang="en-US" dirty="0">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images and figures created by the DEVELOP team</a:t>
            </a: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a:p>
        </p:txBody>
      </p:sp>
    </p:spTree>
    <p:extLst>
      <p:ext uri="{BB962C8B-B14F-4D97-AF65-F5344CB8AC3E}">
        <p14:creationId xmlns:p14="http://schemas.microsoft.com/office/powerpoint/2010/main" val="649257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The overall area under the restricted regions remained constant between the two years. </a:t>
            </a:r>
            <a:r>
              <a:rPr lang="en-US" dirty="0" smtClean="0">
                <a:latin typeface="Century Gothic" panose="020B0502020202020204" pitchFamily="34" charset="0"/>
              </a:rPr>
              <a:t>We have estimated that the overall solar suitability of the entire state of Georgia has increased in 2019 by more than double from 2017. </a:t>
            </a:r>
            <a:r>
              <a:rPr lang="en-US" sz="1200" b="0" i="0" kern="1200" dirty="0" smtClean="0">
                <a:solidFill>
                  <a:schemeClr val="tx1"/>
                </a:solidFill>
                <a:effectLst/>
                <a:latin typeface="+mn-lt"/>
                <a:ea typeface="+mn-ea"/>
                <a:cs typeface="+mn-cs"/>
              </a:rPr>
              <a:t>There was an approximate decrease of 17% (17.069%) in area under the regions of low preference for solar development, while there was an approximate increase of 3% (2.92%) in area under the regions of high preference for solar </a:t>
            </a:r>
            <a:r>
              <a:rPr lang="en-US" sz="1200" b="0" i="0" kern="1200" smtClean="0">
                <a:solidFill>
                  <a:schemeClr val="tx1"/>
                </a:solidFill>
                <a:effectLst/>
                <a:latin typeface="+mn-lt"/>
                <a:ea typeface="+mn-ea"/>
                <a:cs typeface="+mn-cs"/>
              </a:rPr>
              <a:t>development.</a:t>
            </a:r>
            <a:r>
              <a:rPr lang="en-US" sz="1200" b="0" i="0" kern="1200" baseline="0" dirty="0" smtClean="0">
                <a:solidFill>
                  <a:schemeClr val="tx1"/>
                </a:solidFill>
                <a:effectLst/>
                <a:latin typeface="Century Gothic" panose="020B0502020202020204" pitchFamily="34" charset="0"/>
                <a:ea typeface="+mn-ea"/>
                <a:cs typeface="+mn-cs"/>
              </a:rPr>
              <a:t> </a:t>
            </a:r>
            <a:r>
              <a:rPr lang="en-US" smtClean="0">
                <a:latin typeface="Century Gothic" panose="020B0502020202020204" pitchFamily="34" charset="0"/>
              </a:rPr>
              <a:t>We </a:t>
            </a:r>
            <a:r>
              <a:rPr lang="en-US" dirty="0">
                <a:latin typeface="Century Gothic" panose="020B0502020202020204" pitchFamily="34" charset="0"/>
              </a:rPr>
              <a:t>have estimated that the overall solar suitability of the entire state of Georgia has increased in 2019 by more than double from 2017. Most of the higher scores of suitable areas were located at the southern part of the state, closer to transmission lines. Twiggs County, located at the far left of this slide, experienced highest solar suitability in 2019, while Decatur county (second from left) experienced highest solar suitability in 2018 and 2017. Overall, the counties rank Twiggs, Decatur, Taylor (third from left) then Brooks in terms of suitability.</a:t>
            </a:r>
          </a:p>
          <a:p>
            <a:endParaRPr lang="en-US" dirty="0">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images and figures created by the DEVELOP team</a:t>
            </a:r>
            <a:endParaRPr lang="en-US" dirty="0">
              <a:latin typeface="Century Gothic" panose="020B0502020202020204" pitchFamily="34" charset="0"/>
            </a:endParaRPr>
          </a:p>
          <a:p>
            <a:endParaRPr lang="en-US"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a:p>
        </p:txBody>
      </p:sp>
    </p:spTree>
    <p:extLst>
      <p:ext uri="{BB962C8B-B14F-4D97-AF65-F5344CB8AC3E}">
        <p14:creationId xmlns:p14="http://schemas.microsoft.com/office/powerpoint/2010/main" val="41712810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entury Gothic"/>
              </a:rPr>
              <a:t>Through the entire term, the team faced a few limitations and uncertainties.</a:t>
            </a:r>
            <a:endParaRPr lang="en-US" dirty="0">
              <a:latin typeface="Century Gothic" panose="020B0502020202020204" pitchFamily="34" charset="0"/>
            </a:endParaRPr>
          </a:p>
          <a:p>
            <a:pPr marL="171450" indent="-171450">
              <a:buFont typeface="Arial" panose="020B0604020202020204" pitchFamily="34" charset="0"/>
              <a:buChar char="•"/>
            </a:pPr>
            <a:endParaRPr lang="en-US" dirty="0">
              <a:latin typeface="Century Gothic" panose="020B0502020202020204" pitchFamily="34" charset="0"/>
            </a:endParaRPr>
          </a:p>
          <a:p>
            <a:pPr marL="171450" indent="-171450">
              <a:buFont typeface="Arial" panose="020B0604020202020204" pitchFamily="34" charset="0"/>
              <a:buChar char="•"/>
            </a:pPr>
            <a:r>
              <a:rPr lang="en-US" dirty="0">
                <a:latin typeface="Century Gothic"/>
              </a:rPr>
              <a:t>When downloading raster data, it is common for it to coming varying cell sizes, so it is expected that this variability can affect the positional accuracy of the data and therefore the results.</a:t>
            </a:r>
          </a:p>
          <a:p>
            <a:pPr marL="171450" indent="-171450">
              <a:buFont typeface="Arial" panose="020B0604020202020204" pitchFamily="34" charset="0"/>
              <a:buChar char="•"/>
            </a:pPr>
            <a:endParaRPr lang="en-US" dirty="0">
              <a:latin typeface="Century Gothic"/>
            </a:endParaRPr>
          </a:p>
          <a:p>
            <a:pPr marL="171450" indent="-171450">
              <a:buFont typeface="Arial" panose="020B0604020202020204" pitchFamily="34" charset="0"/>
              <a:buChar char="•"/>
            </a:pPr>
            <a:r>
              <a:rPr lang="en-US" dirty="0">
                <a:latin typeface="Century Gothic"/>
              </a:rPr>
              <a:t>For including black bear habitats in our model, we could only locate a thesis from 2007 that created a habitat model based on camera traps and tracking of the individual animals. It was outside of the scope of our project to try and recreate it their model and ultimately, since a lot of parameters that were used in that model, like LULC, river corridors, and agriculture, were already included in by other data we located. So we felt that it was at least a consideration in our model. Ideally, we would like to find either existing data or rerun the analyses with an updated and reconstructed model.</a:t>
            </a:r>
          </a:p>
          <a:p>
            <a:pPr marL="171450" indent="-171450">
              <a:buFont typeface="Arial" panose="020B0604020202020204" pitchFamily="34" charset="0"/>
              <a:buChar char="•"/>
            </a:pPr>
            <a:endParaRPr lang="en-US" dirty="0">
              <a:latin typeface="Century Gothic"/>
            </a:endParaRPr>
          </a:p>
          <a:p>
            <a:pPr marL="171450" indent="-171450">
              <a:buFont typeface="Arial" panose="020B0604020202020204" pitchFamily="34" charset="0"/>
              <a:buChar char="•"/>
            </a:pPr>
            <a:r>
              <a:rPr lang="en-US" dirty="0">
                <a:latin typeface="Century Gothic"/>
              </a:rPr>
              <a:t>Lastly, several of our input layers for both solar and environmental analyses rely on the geography and consistent weather </a:t>
            </a:r>
            <a:r>
              <a:rPr lang="en-US" dirty="0" err="1">
                <a:latin typeface="Century Gothic"/>
              </a:rPr>
              <a:t>pattens</a:t>
            </a:r>
            <a:r>
              <a:rPr lang="en-US" dirty="0">
                <a:latin typeface="Century Gothic"/>
              </a:rPr>
              <a:t> in Georgia so our products do not reflect any thing significant for the long term. </a:t>
            </a:r>
          </a:p>
          <a:p>
            <a:pPr marL="0" indent="0">
              <a:buFont typeface="Arial" panose="020B0604020202020204" pitchFamily="34" charset="0"/>
              <a:buNone/>
            </a:pPr>
            <a:endParaRPr lang="en-US" dirty="0">
              <a:latin typeface="Century Gothic"/>
            </a:endParaRPr>
          </a:p>
          <a:p>
            <a:pPr marL="0" indent="0">
              <a:buFont typeface="Arial" panose="020B0604020202020204" pitchFamily="34" charset="0"/>
              <a:buNone/>
            </a:pPr>
            <a:endParaRPr lang="en-US" sz="1200" b="1" dirty="0">
              <a:solidFill>
                <a:srgbClr val="3F3F3F"/>
              </a:solidFill>
              <a:latin typeface="Century Gothic" panose="020B0502020202020204" pitchFamily="34" charset="0"/>
            </a:endParaRPr>
          </a:p>
          <a:p>
            <a:pPr marL="0" indent="0">
              <a:buFont typeface="Arial" panose="020B0604020202020204" pitchFamily="34" charset="0"/>
              <a:buNone/>
            </a:pPr>
            <a:endParaRPr lang="en-US" sz="1200" b="1" dirty="0">
              <a:solidFill>
                <a:srgbClr val="3F3F3F"/>
              </a:solidFill>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1" dirty="0">
              <a:solidFill>
                <a:srgbClr val="3F3F3F"/>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a:solidFill>
                  <a:srgbClr val="3F3F3F"/>
                </a:solidFill>
                <a:latin typeface="Century Gothic"/>
              </a:rPr>
              <a:t>Image Credit: </a:t>
            </a:r>
            <a:r>
              <a:rPr lang="en-US" sz="1200" b="0" dirty="0" err="1">
                <a:solidFill>
                  <a:schemeClr val="bg1"/>
                </a:solidFill>
                <a:effectLst>
                  <a:outerShdw blurRad="38100" dist="38100" dir="2700000" algn="tl">
                    <a:srgbClr val="000000">
                      <a:alpha val="43137"/>
                    </a:srgbClr>
                  </a:outerShdw>
                </a:effectLst>
                <a:latin typeface="Century Gothic"/>
              </a:rPr>
              <a:t>Ucumari</a:t>
            </a:r>
            <a:r>
              <a:rPr lang="en-US" sz="1200" b="0" dirty="0">
                <a:solidFill>
                  <a:schemeClr val="bg1"/>
                </a:solidFill>
                <a:effectLst>
                  <a:outerShdw blurRad="38100" dist="38100" dir="2700000" algn="tl">
                    <a:srgbClr val="000000">
                      <a:alpha val="43137"/>
                    </a:srgbClr>
                  </a:outerShdw>
                </a:effectLst>
                <a:latin typeface="Century Gothic"/>
              </a:rPr>
              <a:t> Photography </a:t>
            </a:r>
            <a:r>
              <a:rPr lang="en-US" sz="1200" b="0" dirty="0">
                <a:solidFill>
                  <a:srgbClr val="3F3F3F"/>
                </a:solidFill>
                <a:latin typeface="Century Gothic"/>
              </a:rPr>
              <a:t>from Flickr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hlinkClick r:id="rId3"/>
              </a:rPr>
              <a:t>https://www.flickr.com/photos/ucumari/22153916925/in/photolist-zKEBEV-RHD9r4-2fJHPLJ-2hadRxu-2fPwjEu-29JRxB1-M5X5v4-8Nv4t9-2jg1RJi-sWLcZN-BzaEfw-2gC67NR-2b1wuHE-s35A6S-2c1WNNV-79tjEX-t9witZ-sGw4Ty-2jfdDfH-zonFXd-eNW9jM-GHCSgk-67cowr-YHjYfF-r7e8kF-XtigBD-NHrr3q-29FcnzR-2iP24c4-btnhYk-F6kBa4-2cndGHX-fgLPLb-Y797Af-2fxvBSc-vxCCiN-BUtbAZ-5LDsTX-2cKWx3f-289jLiX-Y798A1-ecBqJ-5oCsqW-k2FmXE-pvYSir-5YvEiA-z4RCBc-yMkEsr-9V7Faq-ni3di6</a:t>
            </a:r>
            <a:endParaRPr lang="en-US" sz="1200" b="0" dirty="0">
              <a:solidFill>
                <a:srgbClr val="3F3F3F"/>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i="0" dirty="0">
                <a:solidFill>
                  <a:srgbClr val="FFFFFF"/>
                </a:solidFill>
                <a:effectLst/>
                <a:latin typeface="source sans pro"/>
                <a:ea typeface="source sans pro"/>
              </a:rPr>
              <a:t>Attribution-</a:t>
            </a:r>
            <a:r>
              <a:rPr lang="en-US" b="1" i="0" dirty="0" err="1">
                <a:solidFill>
                  <a:srgbClr val="FFFFFF"/>
                </a:solidFill>
                <a:effectLst/>
                <a:latin typeface="source sans pro"/>
                <a:ea typeface="source sans pro"/>
              </a:rPr>
              <a:t>NonCommercial</a:t>
            </a:r>
            <a:r>
              <a:rPr lang="en-US" b="1" i="0" dirty="0">
                <a:solidFill>
                  <a:srgbClr val="FFFFFF"/>
                </a:solidFill>
                <a:effectLst/>
                <a:latin typeface="source sans pro"/>
                <a:ea typeface="source sans pro"/>
              </a:rPr>
              <a:t>-</a:t>
            </a:r>
            <a:r>
              <a:rPr lang="en-US" b="1" i="0" dirty="0" err="1">
                <a:solidFill>
                  <a:srgbClr val="FFFFFF"/>
                </a:solidFill>
                <a:effectLst/>
                <a:latin typeface="source sans pro"/>
                <a:ea typeface="source sans pro"/>
              </a:rPr>
              <a:t>NoDerivs</a:t>
            </a:r>
            <a:r>
              <a:rPr lang="en-US" b="1" i="0" dirty="0">
                <a:solidFill>
                  <a:srgbClr val="FFFFFF"/>
                </a:solidFill>
                <a:effectLst/>
                <a:latin typeface="source sans pro"/>
                <a:ea typeface="source sans pro"/>
              </a:rPr>
              <a:t> 2.0 Generic (CC BY-NC-ND 2.0)</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dirty="0">
              <a:solidFill>
                <a:srgbClr val="3F3F3F"/>
              </a:solidFill>
              <a:latin typeface="Century Gothic" panose="020B0502020202020204" pitchFamily="34" charset="0"/>
            </a:endParaRPr>
          </a:p>
          <a:p>
            <a:pPr marL="171450" indent="-171450">
              <a:buFont typeface="Arial" panose="020B0604020202020204" pitchFamily="34" charset="0"/>
              <a:buChar char="•"/>
            </a:pPr>
            <a:endParaRPr lang="en-US" dirty="0">
              <a:latin typeface="Century Gothic" panose="020B0502020202020204" pitchFamily="34" charset="0"/>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a:p>
        </p:txBody>
      </p:sp>
    </p:spTree>
    <p:extLst>
      <p:ext uri="{BB962C8B-B14F-4D97-AF65-F5344CB8AC3E}">
        <p14:creationId xmlns:p14="http://schemas.microsoft.com/office/powerpoint/2010/main" val="1678861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a part of concluding the Georgia Energy projects with NASA DEVELOP, the team produced a suitability and LUCIS tutorial for our partners. Using this the partners can conduct the analysis for more</a:t>
            </a:r>
            <a:r>
              <a:rPr lang="en-US" sz="1200" kern="1200">
                <a:solidFill>
                  <a:schemeClr val="tx1"/>
                </a:solidFill>
                <a:effectLst/>
                <a:uFillTx/>
                <a:latin typeface="+mn-lt"/>
                <a:ea typeface="+mn-ea"/>
                <a:cs typeface="+mn-cs"/>
              </a:rPr>
              <a:t> counties</a:t>
            </a:r>
            <a:r>
              <a:rPr lang="en-US"/>
              <a:t> </a:t>
            </a:r>
            <a:r>
              <a:rPr lang="en-US" sz="1200" kern="1200">
                <a:solidFill>
                  <a:schemeClr val="tx1"/>
                </a:solidFill>
                <a:effectLst/>
                <a:uFillTx/>
                <a:latin typeface="+mn-lt"/>
                <a:ea typeface="+mn-ea"/>
                <a:cs typeface="+mn-cs"/>
              </a:rPr>
              <a:t>as well as locate any additional parameters that we did not include.</a:t>
            </a:r>
          </a:p>
          <a:p>
            <a:r>
              <a:rPr lang="en-US" sz="1200" kern="1200">
                <a:solidFill>
                  <a:schemeClr val="tx1"/>
                </a:solidFill>
                <a:effectLst/>
                <a:uFillTx/>
                <a:latin typeface="+mn-lt"/>
                <a:ea typeface="+mn-ea"/>
                <a:cs typeface="+mn-cs"/>
              </a:rPr>
              <a:t>We also believe that there is room for more analyses of the results to be compared between the county and statewide level results. </a:t>
            </a:r>
            <a:r>
              <a:rPr lang="en-US"/>
              <a:t>This will provide details for the conflicts in two different scales. </a:t>
            </a:r>
            <a:endParaRPr lang="en-US" sz="1200" kern="1200">
              <a:solidFill>
                <a:schemeClr val="tx1"/>
              </a:solidFill>
              <a:effectLst/>
              <a:uFillTx/>
              <a:latin typeface="+mn-lt"/>
              <a:cs typeface="Calibri"/>
            </a:endParaRPr>
          </a:p>
          <a:p>
            <a:r>
              <a:rPr lang="en-US" sz="1200" kern="1200">
                <a:solidFill>
                  <a:schemeClr val="tx1"/>
                </a:solidFill>
                <a:effectLst/>
                <a:uFillTx/>
                <a:latin typeface="+mn-lt"/>
                <a:ea typeface="+mn-ea"/>
                <a:cs typeface="+mn-cs"/>
              </a:rPr>
              <a:t>Finally, this is a project that we believe can be modified and replicated in any state or county, so we would love to see this project continued for other leading states in the solar industry like Texas, North Carolina, or California.</a:t>
            </a:r>
            <a:endParaRPr lang="en-US" sz="1200" kern="1200">
              <a:solidFill>
                <a:schemeClr val="tx1"/>
              </a:solidFill>
              <a:effectLst/>
              <a:uFillTx/>
              <a:latin typeface="+mn-lt"/>
              <a:cs typeface="Calibri"/>
            </a:endParaRPr>
          </a:p>
          <a:p>
            <a:pPr marL="0" indent="0">
              <a:buFont typeface="Arial" panose="020B0604020202020204" pitchFamily="34" charset="0"/>
              <a:buNone/>
            </a:pPr>
            <a:endParaRPr lang="en-US" sz="1200" kern="1200">
              <a:solidFill>
                <a:schemeClr val="tx1"/>
              </a:solidFill>
              <a:effectLst/>
              <a:uFillTx/>
              <a:latin typeface="+mn-lt"/>
              <a:cs typeface="Calibri"/>
            </a:endParaRPr>
          </a:p>
          <a:p>
            <a:pPr marL="171450" indent="-171450">
              <a:buFont typeface="Arial" panose="020B0604020202020204" pitchFamily="34" charset="0"/>
              <a:buChar char="•"/>
            </a:pPr>
            <a:endParaRPr lang="en-US">
              <a:cs typeface="Calibri" panose="020F0502020204030204"/>
            </a:endParaRPr>
          </a:p>
          <a:p>
            <a:r>
              <a:rPr lang="en-US">
                <a:cs typeface="Calibri" panose="020F0502020204030204"/>
              </a:rPr>
              <a:t>Image Credit: Christo Ras from </a:t>
            </a:r>
            <a:r>
              <a:rPr lang="en-US" err="1">
                <a:cs typeface="Calibri" panose="020F0502020204030204"/>
              </a:rPr>
              <a:t>Pixabay</a:t>
            </a:r>
            <a:endParaRPr lang="en-US">
              <a:cs typeface="Calibri" panose="020F0502020204030204"/>
            </a:endParaRPr>
          </a:p>
          <a:p>
            <a:r>
              <a:rPr lang="en-US">
                <a:cs typeface="Calibri" panose="020F0502020204030204"/>
              </a:rPr>
              <a:t>Image Source: </a:t>
            </a:r>
            <a:r>
              <a:rPr lang="en-US">
                <a:hlinkClick r:id="rId3"/>
              </a:rPr>
              <a:t>https://pixabay.com/photos/solar-farm-solar-photovoltaic-4683339/</a:t>
            </a:r>
            <a:endParaRPr lang="en-US">
              <a:cs typeface="Calibri" panose="020F0502020204030204"/>
            </a:endParaRPr>
          </a:p>
          <a:p>
            <a:r>
              <a:rPr lang="en-US">
                <a:cs typeface="Calibri" panose="020F0502020204030204"/>
              </a:rPr>
              <a:t>Free for Commercial Use, No attribution required</a:t>
            </a:r>
          </a:p>
          <a:p>
            <a:endParaRPr lang="en-US">
              <a:cs typeface="Calibri" panose="020F0502020204030204"/>
            </a:endParaRPr>
          </a:p>
          <a:p>
            <a:pPr marL="171450" indent="-171450">
              <a:buFont typeface="Arial" panose="020B0604020202020204" pitchFamily="34" charset="0"/>
              <a:buChar char="•"/>
            </a:pPr>
            <a:endParaRPr lang="en-US">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a:p>
        </p:txBody>
      </p:sp>
    </p:spTree>
    <p:extLst>
      <p:ext uri="{BB962C8B-B14F-4D97-AF65-F5344CB8AC3E}">
        <p14:creationId xmlns:p14="http://schemas.microsoft.com/office/powerpoint/2010/main" val="1179108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The </a:t>
            </a:r>
            <a:r>
              <a:rPr lang="en-US" sz="1200" b="0" i="0" u="none" strike="noStrike" kern="1200">
                <a:solidFill>
                  <a:schemeClr val="tx1"/>
                </a:solidFill>
                <a:effectLst/>
                <a:latin typeface="+mn-lt"/>
                <a:ea typeface="+mn-ea"/>
                <a:cs typeface="+mn-cs"/>
              </a:rPr>
              <a:t>results from our analyses </a:t>
            </a:r>
            <a:r>
              <a:rPr lang="en-US"/>
              <a:t>were</a:t>
            </a:r>
            <a:r>
              <a:rPr lang="en-US" sz="1200" b="0" i="0" u="none" strike="noStrike" kern="1200">
                <a:solidFill>
                  <a:schemeClr val="tx1"/>
                </a:solidFill>
                <a:effectLst/>
                <a:latin typeface="+mn-lt"/>
                <a:ea typeface="+mn-ea"/>
                <a:cs typeface="+mn-cs"/>
              </a:rPr>
              <a:t> used as the basis for a web application on ArcGIS Online that will be distributed by our partners and to be used</a:t>
            </a:r>
            <a:r>
              <a:rPr lang="en-US" sz="1200" kern="1200">
                <a:solidFill>
                  <a:schemeClr val="tx1"/>
                </a:solidFill>
                <a:effectLst/>
                <a:uFillTx/>
                <a:latin typeface="+mn-lt"/>
                <a:ea typeface="+mn-ea"/>
                <a:cs typeface="+mn-cs"/>
              </a:rPr>
              <a:t> when working with solar developers to plan environmentally conscious utility scale solar development across Georgia. </a:t>
            </a:r>
            <a:r>
              <a:rPr lang="en-US" sz="1200" b="0" i="0" u="none" strike="noStrike" kern="1200">
                <a:solidFill>
                  <a:schemeClr val="tx1"/>
                </a:solidFill>
                <a:effectLst/>
                <a:latin typeface="+mn-lt"/>
                <a:ea typeface="+mn-ea"/>
                <a:cs typeface="+mn-cs"/>
              </a:rPr>
              <a:t>They will have access to add their own data and layers in the Web app to visualize and compare the suitability and conflict of solar sites. TNC will have access to continue updating LUCIS model with new data as available.</a:t>
            </a:r>
            <a:r>
              <a:rPr lang="en-US"/>
              <a:t> </a:t>
            </a:r>
            <a:endParaRPr lang="en-US" sz="1200" b="0" i="0" u="none" strike="noStrike" kern="1200">
              <a:solidFill>
                <a:schemeClr val="tx1"/>
              </a:solidFill>
              <a:effectLst/>
              <a:latin typeface="+mn-lt"/>
              <a:ea typeface="+mn-ea"/>
              <a:cs typeface="+mn-cs"/>
            </a:endParaRPr>
          </a:p>
          <a:p>
            <a:pPr rtl="0"/>
            <a:endParaRPr lang="en-US" sz="1200" b="0" i="0" u="none" strike="noStrike" kern="1200">
              <a:solidFill>
                <a:schemeClr val="tx1"/>
              </a:solidFill>
              <a:effectLst/>
              <a:latin typeface="+mn-lt"/>
              <a:ea typeface="+mn-ea"/>
              <a:cs typeface="+mn-cs"/>
            </a:endParaRPr>
          </a:p>
          <a:p>
            <a:pPr rtl="0"/>
            <a:r>
              <a:rPr lang="en-US" sz="1200" kern="1200">
                <a:solidFill>
                  <a:schemeClr val="tx1"/>
                </a:solidFill>
                <a:effectLst/>
                <a:uFillTx/>
                <a:latin typeface="+mn-lt"/>
                <a:ea typeface="+mn-ea"/>
                <a:cs typeface="+mn-cs"/>
              </a:rPr>
              <a:t>In addition, our partners can use the Story map that we provided as a part of their communications with stakeholders and as an education tool for the general public.</a:t>
            </a:r>
            <a:endParaRPr lang="en-US" sz="1200" kern="1200">
              <a:solidFill>
                <a:schemeClr val="tx1"/>
              </a:solidFill>
              <a:effectLst/>
              <a:uFillTx/>
              <a:latin typeface="+mn-lt"/>
              <a:cs typeface="Calibri"/>
            </a:endParaRPr>
          </a:p>
          <a:p>
            <a:pPr rtl="0"/>
            <a:endParaRPr lang="en-US" sz="1200" kern="1200">
              <a:solidFill>
                <a:schemeClr val="tx1"/>
              </a:solidFill>
              <a:effectLst/>
              <a:uFillTx/>
              <a:latin typeface="+mn-lt"/>
              <a:ea typeface="+mn-ea"/>
              <a:cs typeface="+mn-cs"/>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a:p>
        </p:txBody>
      </p:sp>
    </p:spTree>
    <p:extLst>
      <p:ext uri="{BB962C8B-B14F-4D97-AF65-F5344CB8AC3E}">
        <p14:creationId xmlns:p14="http://schemas.microsoft.com/office/powerpoint/2010/main" val="9381329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Georgia Energy Team III would like to their advisors, partners, and Fellow for their continuous support and time. </a:t>
            </a:r>
          </a:p>
          <a:p>
            <a:r>
              <a:rPr lang="en-US"/>
              <a:t>Special thanks to Dr. Sergio </a:t>
            </a:r>
            <a:r>
              <a:rPr lang="en-US" err="1"/>
              <a:t>Bernardes</a:t>
            </a:r>
            <a:r>
              <a:rPr lang="en-US"/>
              <a:t> at UGA’s Center for Geospatial Research, Paul Stackhouse and Bradley Macpherson at NASA POWER, </a:t>
            </a:r>
          </a:p>
          <a:p>
            <a:r>
              <a:rPr lang="en-US"/>
              <a:t>Past contributors from NASA DEVELOP, specially to Amanda Aragon (Georgia Energy I ) and Austin Stone (Georgia Energy I and II participant) for their assistance with data and software. </a:t>
            </a:r>
            <a:endParaRPr lang="en-US">
              <a:cs typeface="Calibri"/>
            </a:endParaRPr>
          </a:p>
          <a:p>
            <a:endParaRPr lang="en-US"/>
          </a:p>
          <a:p>
            <a:r>
              <a:rPr lang="en-US"/>
              <a:t>This material contains modified Copernicus Sentinel data (2017, 2018, and 2019), processed by ESA. </a:t>
            </a:r>
            <a:endParaRPr lang="en-US">
              <a:cs typeface="Calibri"/>
            </a:endParaRPr>
          </a:p>
          <a:p>
            <a:endParaRPr lang="en-US">
              <a:cs typeface="Calibri"/>
            </a:endParaRPr>
          </a:p>
        </p:txBody>
      </p:sp>
      <p:sp>
        <p:nvSpPr>
          <p:cNvPr id="4" name="Slide Number Placeholder 3"/>
          <p:cNvSpPr>
            <a:spLocks noGrp="1"/>
          </p:cNvSpPr>
          <p:nvPr>
            <p:ph type="sldNum" sz="quarter" idx="10"/>
          </p:nvPr>
        </p:nvSpPr>
        <p:spPr/>
        <p:txBody>
          <a:bodyPr/>
          <a:lstStyle/>
          <a:p>
            <a:fld id="{66EE4239-191D-4388-B0F5-1C5222233620}" type="slidenum">
              <a:rPr lang="en-US" smtClean="0"/>
              <a:t>19</a:t>
            </a:fld>
            <a:endParaRPr lang="en-US"/>
          </a:p>
        </p:txBody>
      </p:sp>
    </p:spTree>
    <p:extLst>
      <p:ext uri="{BB962C8B-B14F-4D97-AF65-F5344CB8AC3E}">
        <p14:creationId xmlns:p14="http://schemas.microsoft.com/office/powerpoint/2010/main" val="3213969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entury Gothic" panose="020B0502020202020204" pitchFamily="34" charset="0"/>
                <a:cs typeface="Calibri"/>
              </a:rPr>
              <a:t>The team used the entire state of Georgia as our primary study area and based on discussions with our partner organizations, we also focused Brooks, Decatur, Taylor, and Twiggs county for in-depth analysis </a:t>
            </a:r>
            <a:r>
              <a:rPr lang="en-US" sz="1200" dirty="0">
                <a:latin typeface="Century Gothic" panose="020B0502020202020204" pitchFamily="34" charset="0"/>
              </a:rPr>
              <a:t>since these locations have a rapid pace of solar development with critical environmental threats.</a:t>
            </a:r>
            <a:endParaRPr lang="en-US" sz="1200" dirty="0">
              <a:latin typeface="Century Gothic" panose="020B0502020202020204" pitchFamily="34" charset="0"/>
              <a:cs typeface="Calibri"/>
            </a:endParaRPr>
          </a:p>
          <a:p>
            <a:endParaRPr lang="en-US" sz="1200" dirty="0">
              <a:latin typeface="Century Gothic" panose="020B0502020202020204" pitchFamily="34" charset="0"/>
              <a:cs typeface="Calibri"/>
            </a:endParaRPr>
          </a:p>
          <a:p>
            <a:r>
              <a:rPr lang="en-US" sz="1200" dirty="0">
                <a:latin typeface="Century Gothic" panose="020B0502020202020204" pitchFamily="34" charset="0"/>
                <a:cs typeface="Calibri"/>
              </a:rPr>
              <a:t>Our study period continues from the previous term in 2017 and created updated analyses for the years 2017, 2018, and 2019. </a:t>
            </a:r>
          </a:p>
          <a:p>
            <a:endParaRPr lang="en-US" sz="1200" dirty="0">
              <a:latin typeface="Century Gothic" panose="020B0502020202020204" pitchFamily="34" charset="0"/>
              <a:cs typeface="Calibri"/>
            </a:endParaRPr>
          </a:p>
          <a:p>
            <a:endParaRPr lang="en-US" sz="1200" dirty="0">
              <a:latin typeface="Century Gothic" panose="020B0502020202020204" pitchFamily="34" charset="0"/>
              <a:cs typeface="Calibri"/>
            </a:endParaRPr>
          </a:p>
          <a:p>
            <a:pPr marL="0" indent="0">
              <a:buFont typeface="Arial" panose="020B0604020202020204" pitchFamily="34" charset="0"/>
              <a:buNone/>
            </a:pPr>
            <a:r>
              <a:rPr lang="en-US" dirty="0">
                <a:latin typeface="Century Gothic" panose="020B0502020202020204" pitchFamily="34" charset="0"/>
                <a:cs typeface="Calibri"/>
              </a:rPr>
              <a:t>Image Created by Team Member Alexander Burke</a:t>
            </a: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38857691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Appendix slides will only be shown if parties are interested in hearing more about data input details or specific analysis results. </a:t>
            </a:r>
          </a:p>
        </p:txBody>
      </p:sp>
      <p:sp>
        <p:nvSpPr>
          <p:cNvPr id="4" name="Slide Number Placeholder 3"/>
          <p:cNvSpPr>
            <a:spLocks noGrp="1"/>
          </p:cNvSpPr>
          <p:nvPr>
            <p:ph type="sldNum" sz="quarter" idx="10"/>
          </p:nvPr>
        </p:nvSpPr>
        <p:spPr/>
        <p:txBody>
          <a:bodyPr/>
          <a:lstStyle/>
          <a:p>
            <a:fld id="{66EE4239-191D-4388-B0F5-1C5222233620}" type="slidenum">
              <a:rPr lang="en-US" smtClean="0"/>
              <a:t>20</a:t>
            </a:fld>
            <a:endParaRPr lang="en-US"/>
          </a:p>
        </p:txBody>
      </p:sp>
    </p:spTree>
    <p:extLst>
      <p:ext uri="{BB962C8B-B14F-4D97-AF65-F5344CB8AC3E}">
        <p14:creationId xmlns:p14="http://schemas.microsoft.com/office/powerpoint/2010/main" val="1365162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Century Gothic" panose="020B0502020202020204" pitchFamily="34" charset="0"/>
                <a:ea typeface="+mn-ea"/>
                <a:cs typeface="+mn-cs"/>
              </a:rPr>
              <a:t>The Georgia Energy I and II teams focused on the effects of solar development on gopher tortoise habitats by conducting solar suitability and </a:t>
            </a:r>
            <a:r>
              <a:rPr lang="en-US" sz="1200" b="0" i="0" u="none" strike="noStrike" kern="1200" dirty="0" smtClean="0">
                <a:solidFill>
                  <a:schemeClr val="tx1"/>
                </a:solidFill>
                <a:effectLst/>
                <a:latin typeface="Century Gothic" panose="020B0502020202020204" pitchFamily="34" charset="0"/>
                <a:ea typeface="+mn-ea"/>
                <a:cs typeface="+mn-cs"/>
              </a:rPr>
              <a:t>Land-use Conflict</a:t>
            </a:r>
            <a:r>
              <a:rPr lang="en-US" sz="1200" b="0" i="0" u="none" strike="noStrike" kern="1200" baseline="0" dirty="0" smtClean="0">
                <a:solidFill>
                  <a:schemeClr val="tx1"/>
                </a:solidFill>
                <a:effectLst/>
                <a:latin typeface="Century Gothic" panose="020B0502020202020204" pitchFamily="34" charset="0"/>
                <a:ea typeface="+mn-ea"/>
                <a:cs typeface="+mn-cs"/>
              </a:rPr>
              <a:t> Identification Strategy (</a:t>
            </a:r>
            <a:r>
              <a:rPr lang="en-US" sz="1200" b="0" i="0" u="none" strike="noStrike" kern="1200" dirty="0" smtClean="0">
                <a:solidFill>
                  <a:schemeClr val="tx1"/>
                </a:solidFill>
                <a:effectLst/>
                <a:latin typeface="Century Gothic" panose="020B0502020202020204" pitchFamily="34" charset="0"/>
                <a:ea typeface="+mn-ea"/>
                <a:cs typeface="+mn-cs"/>
              </a:rPr>
              <a:t>LUCIS) Model </a:t>
            </a:r>
            <a:r>
              <a:rPr lang="en-US" sz="1200" b="0" i="0" u="none" strike="noStrike" kern="1200" dirty="0">
                <a:solidFill>
                  <a:schemeClr val="tx1"/>
                </a:solidFill>
                <a:effectLst/>
                <a:latin typeface="Century Gothic" panose="020B0502020202020204" pitchFamily="34" charset="0"/>
                <a:ea typeface="+mn-ea"/>
                <a:cs typeface="+mn-cs"/>
              </a:rPr>
              <a:t>analyses across the state of Georgia for the year 2016, as well as, in Taylor County.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Century Gothic" panose="020B0502020202020204" pitchFamily="34" charset="0"/>
                <a:ea typeface="+mn-ea"/>
                <a:cs typeface="+mn-cs"/>
              </a:rPr>
              <a:t>They concluded that </a:t>
            </a:r>
            <a:r>
              <a:rPr lang="en-US" sz="1800" b="0" i="0" u="none" strike="noStrike" kern="1200" dirty="0">
                <a:solidFill>
                  <a:schemeClr val="tx1"/>
                </a:solidFill>
                <a:effectLst/>
                <a:latin typeface="Garamond" panose="02020404030301010803" pitchFamily="18" charset="0"/>
                <a:ea typeface="+mn-ea"/>
                <a:cs typeface="+mn-cs"/>
              </a:rPr>
              <a:t>t</a:t>
            </a:r>
            <a:r>
              <a:rPr lang="en-US" sz="1800" dirty="0">
                <a:effectLst/>
                <a:latin typeface="Garamond" panose="02020404030301010803" pitchFamily="18" charset="0"/>
                <a:ea typeface="Garamond" panose="02020404030301010803" pitchFamily="18" charset="0"/>
                <a:cs typeface="Garamond" panose="02020404030301010803" pitchFamily="18" charset="0"/>
              </a:rPr>
              <a:t>he distribution of most suitable areas is mostly concentrated in the southern areas of Georgia, with some areas in the northern part of the state.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Century Gothic" panose="020B0502020202020204" pitchFamily="34" charset="0"/>
                <a:ea typeface="+mn-ea"/>
                <a:cs typeface="+mn-cs"/>
              </a:rPr>
              <a:t>The Georgia Energy II team continued to examine the effects and conflicts between critical species habitats and utility-scale development in the entire state, Taylor and Decatur Counties for 2017.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Century Gothic" panose="020B0502020202020204" pitchFamily="34" charset="0"/>
                <a:ea typeface="+mn-ea"/>
                <a:cs typeface="+mn-cs"/>
              </a:rPr>
              <a:t>The second term was able to conclude that Decatur county contained more highly suitable areas than Taylor county (Shrestha, Ahmed, Aragón, Bouffard, et al., 2017).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Century Gothic" panose="020B0502020202020204" pitchFamily="34" charset="0"/>
                <a:ea typeface="+mn-ea"/>
                <a:cs typeface="+mn-cs"/>
              </a:rPr>
              <a:t>The Georgia Energy III team has expanded the two previous terms by including opinions and feedback from Georgia solar developers and black bear habitats in our LUCIS model.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Century Gothic" panose="020B0502020202020204" pitchFamily="34" charset="0"/>
                <a:ea typeface="+mn-ea"/>
                <a:cs typeface="+mn-cs"/>
              </a:rPr>
              <a:t>Additionally , we included two more counties (Brooks and Twiggs) for in-depth analysis.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Century Gothic" panose="020B0502020202020204" pitchFamily="34" charset="0"/>
                <a:ea typeface="+mn-ea"/>
                <a:cs typeface="+mn-cs"/>
              </a:rPr>
              <a:t>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Century Gothic" panose="020B0502020202020204" pitchFamily="34" charset="0"/>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0" i="0" u="none" strike="noStrike" kern="1200" dirty="0">
                <a:solidFill>
                  <a:schemeClr val="tx1"/>
                </a:solidFill>
                <a:effectLst/>
                <a:latin typeface="Century Gothic" panose="020B0502020202020204" pitchFamily="34" charset="0"/>
                <a:ea typeface="+mn-ea"/>
                <a:cs typeface="+mn-cs"/>
              </a:rPr>
              <a:t>Abdouni, L., </a:t>
            </a:r>
            <a:r>
              <a:rPr lang="en-US" sz="1200" b="0" i="0" u="none" strike="noStrike" kern="1200" dirty="0" err="1">
                <a:solidFill>
                  <a:schemeClr val="tx1"/>
                </a:solidFill>
                <a:effectLst/>
                <a:latin typeface="Century Gothic" panose="020B0502020202020204" pitchFamily="34" charset="0"/>
                <a:ea typeface="+mn-ea"/>
                <a:cs typeface="+mn-cs"/>
              </a:rPr>
              <a:t>Amed</a:t>
            </a:r>
            <a:r>
              <a:rPr lang="en-US" sz="1200" b="0" i="0" u="none" strike="noStrike" kern="1200" dirty="0">
                <a:solidFill>
                  <a:schemeClr val="tx1"/>
                </a:solidFill>
                <a:effectLst/>
                <a:latin typeface="Century Gothic" panose="020B0502020202020204" pitchFamily="34" charset="0"/>
                <a:ea typeface="+mn-ea"/>
                <a:cs typeface="+mn-cs"/>
              </a:rPr>
              <a:t>, E., </a:t>
            </a:r>
            <a:r>
              <a:rPr lang="en-US" sz="1200" b="0" i="0" u="none" strike="noStrike" kern="1200" dirty="0" err="1">
                <a:solidFill>
                  <a:schemeClr val="tx1"/>
                </a:solidFill>
                <a:effectLst/>
                <a:latin typeface="Century Gothic" panose="020B0502020202020204" pitchFamily="34" charset="0"/>
                <a:ea typeface="+mn-ea"/>
                <a:cs typeface="+mn-cs"/>
              </a:rPr>
              <a:t>Bhattacharee,N</a:t>
            </a:r>
            <a:r>
              <a:rPr lang="en-US" sz="1200" b="0" i="0" u="none" strike="noStrike" kern="1200" dirty="0">
                <a:solidFill>
                  <a:schemeClr val="tx1"/>
                </a:solidFill>
                <a:effectLst/>
                <a:latin typeface="Century Gothic" panose="020B0502020202020204" pitchFamily="34" charset="0"/>
                <a:ea typeface="+mn-ea"/>
                <a:cs typeface="+mn-cs"/>
              </a:rPr>
              <a:t>., Bledsoe, R., Cameron, C., Shrestha, S., &amp; Stone, A. (2017). Georgia Energy Identifying Sensitive Habitats and Wildlife and Populations in Areas with High Solar Power Potential [Unpublished Manuscript]. NASA DEELOP National Program.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0" i="0" u="none" strike="noStrike" kern="1200" dirty="0">
                <a:solidFill>
                  <a:schemeClr val="tx1"/>
                </a:solidFill>
                <a:effectLst/>
                <a:latin typeface="Century Gothic" panose="020B0502020202020204" pitchFamily="34" charset="0"/>
                <a:ea typeface="+mn-ea"/>
                <a:cs typeface="+mn-cs"/>
              </a:rPr>
              <a:t>Shrestha, S., </a:t>
            </a:r>
            <a:r>
              <a:rPr lang="en-US" sz="1200" b="0" i="0" u="none" strike="noStrike" kern="1200" dirty="0" err="1">
                <a:solidFill>
                  <a:schemeClr val="tx1"/>
                </a:solidFill>
                <a:effectLst/>
                <a:latin typeface="Century Gothic" panose="020B0502020202020204" pitchFamily="34" charset="0"/>
                <a:ea typeface="+mn-ea"/>
                <a:cs typeface="+mn-cs"/>
              </a:rPr>
              <a:t>Amed</a:t>
            </a:r>
            <a:r>
              <a:rPr lang="en-US" sz="1200" b="0" i="0" u="none" strike="noStrike" kern="1200" dirty="0">
                <a:solidFill>
                  <a:schemeClr val="tx1"/>
                </a:solidFill>
                <a:effectLst/>
                <a:latin typeface="Century Gothic" panose="020B0502020202020204" pitchFamily="34" charset="0"/>
                <a:ea typeface="+mn-ea"/>
                <a:cs typeface="+mn-cs"/>
              </a:rPr>
              <a:t>, E., Aragon, A., Bouffard, M., Clermont, F., </a:t>
            </a:r>
            <a:r>
              <a:rPr lang="en-US" sz="1200" b="0" i="0" u="none" strike="noStrike" kern="1200" dirty="0" err="1">
                <a:solidFill>
                  <a:schemeClr val="tx1"/>
                </a:solidFill>
                <a:effectLst/>
                <a:latin typeface="Century Gothic" panose="020B0502020202020204" pitchFamily="34" charset="0"/>
                <a:ea typeface="+mn-ea"/>
                <a:cs typeface="+mn-cs"/>
              </a:rPr>
              <a:t>Hawman</a:t>
            </a:r>
            <a:r>
              <a:rPr lang="en-US" sz="1200" b="0" i="0" u="none" strike="noStrike" kern="1200" dirty="0">
                <a:solidFill>
                  <a:schemeClr val="tx1"/>
                </a:solidFill>
                <a:effectLst/>
                <a:latin typeface="Century Gothic" panose="020B0502020202020204" pitchFamily="34" charset="0"/>
                <a:ea typeface="+mn-ea"/>
                <a:cs typeface="+mn-cs"/>
              </a:rPr>
              <a:t>, P., Morgan, N., Remillard, C., &amp; Stone, A. (2017). Georgia Energy II: Reducing Conflicts in Siting Solar Power Facilities by Identifying Sensitive Habitats and Wildlife and Populations in Areas with High Generation Potential [Unpublished Manuscript]. NASA DEVLOP National Program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endParaRPr lang="en-US" dirty="0">
              <a:latin typeface="Century Gothic" panose="020B0502020202020204" pitchFamily="34" charset="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2516544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and after the previous projects, the geography and economics of Georgia have assisted in driving solar energy market. Over the past decade the market has rapidly expanded by up to 30-45% each year and in 2019, Georgia was ranked as the 5th largest solar energy producer in the US. Unfortunately there is a large overlap between ideal areas for utility scale solar farms and critical habitats of species like the Gopher Tortoise and American Black Bear. Without accurate information on where the key habitats lie developers can potentially alter the environmental status of the state. </a:t>
            </a:r>
          </a:p>
          <a:p>
            <a:endParaRPr lang="en-US">
              <a:cs typeface="Calibri"/>
            </a:endParaRPr>
          </a:p>
          <a:p>
            <a:r>
              <a:rPr lang="en-US">
                <a:solidFill>
                  <a:srgbClr val="000000"/>
                </a:solidFill>
                <a:cs typeface="Calibri" panose="020F0502020204030204"/>
              </a:rPr>
              <a:t>Image Credit: </a:t>
            </a:r>
            <a:r>
              <a:rPr lang="en-US" err="1">
                <a:solidFill>
                  <a:srgbClr val="000000"/>
                </a:solidFill>
                <a:cs typeface="Calibri" panose="020F0502020204030204"/>
              </a:rPr>
              <a:t>Jaidee</a:t>
            </a:r>
            <a:r>
              <a:rPr lang="en-US">
                <a:solidFill>
                  <a:srgbClr val="000000"/>
                </a:solidFill>
                <a:cs typeface="Calibri" panose="020F0502020204030204"/>
              </a:rPr>
              <a:t> from </a:t>
            </a:r>
            <a:r>
              <a:rPr lang="en-US" err="1">
                <a:solidFill>
                  <a:srgbClr val="000000"/>
                </a:solidFill>
                <a:cs typeface="Calibri" panose="020F0502020204030204"/>
              </a:rPr>
              <a:t>Pixabay</a:t>
            </a:r>
            <a:r>
              <a:rPr lang="en-US">
                <a:solidFill>
                  <a:srgbClr val="000000"/>
                </a:solidFill>
                <a:cs typeface="Calibri" panose="020F0502020204030204"/>
              </a:rPr>
              <a:t> (</a:t>
            </a:r>
            <a:r>
              <a:rPr lang="en-US" b="0" i="0">
                <a:solidFill>
                  <a:srgbClr val="191B26"/>
                </a:solidFill>
                <a:effectLst/>
                <a:latin typeface="Open Sans" panose="020B0606030504020204" pitchFamily="34" charset="0"/>
              </a:rPr>
              <a:t>Free for commercial use, No attribution required)</a:t>
            </a:r>
            <a:endParaRPr lang="en-US">
              <a:solidFill>
                <a:srgbClr val="000000"/>
              </a:solidFill>
              <a:cs typeface="Calibri" panose="020F0502020204030204"/>
            </a:endParaRPr>
          </a:p>
          <a:p>
            <a:r>
              <a:rPr lang="en-US">
                <a:hlinkClick r:id="rId3"/>
              </a:rPr>
              <a:t>https://pixabay.com/photos/solar-solar-panels-solar-farm-2796471/</a:t>
            </a:r>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17606993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entury Gothic"/>
                <a:cs typeface="Calibri"/>
              </a:rPr>
              <a:t>As previously mentioned, development of solar farms can significantly alter the environment and pose threats to biodiversity that could lead to a negative trophic cascade of the surrounding ecosystem.</a:t>
            </a:r>
          </a:p>
          <a:p>
            <a:endParaRPr lang="en-US" dirty="0">
              <a:latin typeface="Century Gothic"/>
            </a:endParaRPr>
          </a:p>
          <a:p>
            <a:r>
              <a:rPr lang="en-US" dirty="0">
                <a:latin typeface="Century Gothic"/>
                <a:cs typeface="Calibri"/>
              </a:rPr>
              <a:t>The Gopher Tortoise is a key stone species of Georgia that has been increasingly disturbed by urbanization and deforestation. The recent construction of a solar farm in Twiggs County has also put black bears at risk of decreased habitat and therefore decreased population. </a:t>
            </a:r>
          </a:p>
          <a:p>
            <a:endParaRPr lang="en-US" dirty="0">
              <a:latin typeface="Century Gothic"/>
              <a:cs typeface="Calibri"/>
            </a:endParaRPr>
          </a:p>
          <a:p>
            <a:r>
              <a:rPr lang="en-US" dirty="0">
                <a:latin typeface="Century Gothic"/>
                <a:cs typeface="Calibri"/>
              </a:rPr>
              <a:t>Additionally, solar developers prefer to use already cleared land which is often in close proximity to agricultural lands. The </a:t>
            </a:r>
          </a:p>
          <a:p>
            <a:endParaRPr lang="en-US" dirty="0">
              <a:latin typeface="Century Gothic"/>
              <a:cs typeface="Calibri"/>
            </a:endParaRPr>
          </a:p>
          <a:p>
            <a:r>
              <a:rPr lang="en-US" u="none" dirty="0">
                <a:latin typeface="Century Gothic"/>
                <a:cs typeface="Calibri"/>
              </a:rPr>
              <a:t>Image credit</a:t>
            </a:r>
            <a:r>
              <a:rPr lang="en-US" dirty="0">
                <a:latin typeface="Century Gothic"/>
                <a:cs typeface="Calibri"/>
              </a:rPr>
              <a:t> for Gopher Tortoise and Solar Farm</a:t>
            </a:r>
            <a:endParaRPr lang="en-US" u="none" dirty="0">
              <a:latin typeface="Century Gothic" panose="020B0502020202020204" pitchFamily="34" charset="0"/>
              <a:cs typeface="Calibri"/>
            </a:endParaRPr>
          </a:p>
          <a:p>
            <a:pPr marL="171450" indent="-171450">
              <a:buFont typeface="Arial" panose="020B0604020202020204" pitchFamily="34" charset="0"/>
              <a:buChar char="•"/>
            </a:pPr>
            <a:r>
              <a:rPr lang="en-US" dirty="0">
                <a:latin typeface="Century Gothic"/>
              </a:rPr>
              <a:t>Georgia Department of Natural Resources</a:t>
            </a:r>
          </a:p>
          <a:p>
            <a:r>
              <a:rPr lang="en-US" sz="1200" b="0" i="0" u="none" strike="noStrike" kern="1200" dirty="0">
                <a:solidFill>
                  <a:schemeClr val="tx1"/>
                </a:solidFill>
                <a:effectLst/>
                <a:latin typeface="Century Gothic"/>
              </a:rPr>
              <a:t>Image source: Provided</a:t>
            </a:r>
            <a:r>
              <a:rPr lang="en-US" sz="1200" b="0" i="0" u="none" strike="noStrike" kern="1200" dirty="0">
                <a:solidFill>
                  <a:schemeClr val="tx1"/>
                </a:solidFill>
                <a:effectLst/>
                <a:latin typeface="Century Gothic"/>
                <a:cs typeface="+mn-cs"/>
              </a:rPr>
              <a:t> </a:t>
            </a:r>
            <a:r>
              <a:rPr lang="en-US" b="0" u="none" dirty="0">
                <a:latin typeface="Century Gothic"/>
                <a:cs typeface="Calibri"/>
              </a:rPr>
              <a:t>by project partners at</a:t>
            </a:r>
            <a:r>
              <a:rPr lang="en-US" dirty="0">
                <a:latin typeface="Century Gothic"/>
                <a:cs typeface="Calibri"/>
              </a:rPr>
              <a:t> the Georgia Department of Natural Resources (Matt Elliott)</a:t>
            </a:r>
          </a:p>
          <a:p>
            <a:endParaRPr lang="en-US" dirty="0">
              <a:latin typeface="Century Gothic" panose="020B0502020202020204" pitchFamily="34" charset="0"/>
              <a:cs typeface="Calibri"/>
            </a:endParaRPr>
          </a:p>
          <a:p>
            <a:r>
              <a:rPr lang="en-US" b="0" u="none" dirty="0">
                <a:latin typeface="Century Gothic"/>
                <a:cs typeface="Calibri"/>
              </a:rPr>
              <a:t>Image </a:t>
            </a:r>
            <a:r>
              <a:rPr lang="en-US" dirty="0">
                <a:latin typeface="Century Gothic"/>
                <a:cs typeface="Calibri"/>
              </a:rPr>
              <a:t>Credit for Black Bear Cub:</a:t>
            </a:r>
            <a:endParaRPr lang="en-US" b="0" u="none" dirty="0">
              <a:latin typeface="Century Gothic"/>
              <a:cs typeface="Calibri"/>
            </a:endParaRPr>
          </a:p>
          <a:p>
            <a:r>
              <a:rPr lang="en-US" dirty="0">
                <a:latin typeface="Century Gothic"/>
                <a:cs typeface="Calibri"/>
              </a:rPr>
              <a:t>Tina Shaw/USFWS via Flickr (Public Domain)</a:t>
            </a:r>
          </a:p>
          <a:p>
            <a:r>
              <a:rPr lang="en-US" dirty="0">
                <a:hlinkClick r:id="rId3"/>
              </a:rPr>
              <a:t>https://www.flickr.com/photos/usfwsmidwest/20254986474/in/photolist-wRS6NJ-jqAAw5-7X5F9j-21YnRM-HVA3Y2-PmchSR-2iNjfba-7Un3ax-GGTLCM-okF7wM-nYaZ6Z-pv4LmX-6X6dGa-kwG6kc-kwJuiw-k2FmXE-pvYSir-ni3di6-tyogTv-tQWD5R-tQU1MV-RHD9r4-vW9suW-GZwNwb-NEszon-GTHr13-2b2ZXmn-2cqLaz8-2cqL9LK-2b2ZZBK-2b2ZV8p-67cowr-2b2ZZbp-2b311jB-2b2ZYFM-2cqLabT-2cqLbkr-NHrr3q-2iP24c4-29E9V4J-2b2ZXTK-2cqLbCF-2cqLa1x-2htTedW-4fAD75-YHjYfF-XtigBD-2cqLvCz-2cmj8LL-QZvywE</a:t>
            </a:r>
            <a:endParaRPr lang="en-US" dirty="0"/>
          </a:p>
          <a:p>
            <a:endParaRPr lang="en-US" dirty="0">
              <a:latin typeface="Century Gothic"/>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4103882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entury Gothic"/>
              </a:rPr>
              <a:t>The team had opportunity to work with two organizations that </a:t>
            </a:r>
            <a:r>
              <a:rPr lang="en-US" dirty="0">
                <a:latin typeface="Century Gothic"/>
                <a:cs typeface="Calibri"/>
              </a:rPr>
              <a:t>work with decision makers and planners to conserve natural resources, the environment, and ecology. </a:t>
            </a:r>
            <a:endParaRPr lang="en-US" dirty="0"/>
          </a:p>
          <a:p>
            <a:endParaRPr lang="en-US" dirty="0">
              <a:latin typeface="Century Gothic"/>
              <a:cs typeface="Calibri"/>
            </a:endParaRPr>
          </a:p>
          <a:p>
            <a:r>
              <a:rPr lang="en-US" dirty="0">
                <a:latin typeface="Century Gothic"/>
                <a:cs typeface="Calibri"/>
              </a:rPr>
              <a:t>The Georgia Chapter of the Nature and Conservancy is a non-profit organization that is working with solar developers towards a common goal to create the best and highest land use for any parcel, whether that be for conservation or for development. They were looking for a</a:t>
            </a:r>
            <a:r>
              <a:rPr lang="en-US" sz="1200" kern="1200" dirty="0">
                <a:solidFill>
                  <a:schemeClr val="tx1"/>
                </a:solidFill>
                <a:effectLst/>
                <a:latin typeface="+mn-lt"/>
                <a:ea typeface="+mn-ea"/>
                <a:cs typeface="+mn-cs"/>
              </a:rPr>
              <a:t> proactive tool for developers and conservationists to recognize benefits of low impact siting of renewable energy deployment (A. Gutierrez, personal communication, June 8, 2020).</a:t>
            </a:r>
            <a:endParaRPr lang="en-US" dirty="0">
              <a:latin typeface="Century Gothic"/>
              <a:cs typeface="Calibri"/>
            </a:endParaRPr>
          </a:p>
          <a:p>
            <a:endParaRPr lang="en-US" dirty="0">
              <a:latin typeface="Century Gothic"/>
              <a:cs typeface="Calibri"/>
            </a:endParaRPr>
          </a:p>
          <a:p>
            <a:r>
              <a:rPr lang="en-US" dirty="0">
                <a:latin typeface="Century Gothic"/>
                <a:cs typeface="Calibri"/>
              </a:rPr>
              <a:t>Our other partner, the Georgia Department of Natural Resources, helped us to understand the availability of land that would not be consequential on the environment. They work closely with Georgia Power, who is concerned about generating more renewable energy sources, but are aware of the potential conflict. They want to be more cognizant of their siting choices as to avoid any detrimental effects which could be achieved through a visual tool of our results (M. Elliott, personal communication, June 8, 2020).</a:t>
            </a:r>
          </a:p>
          <a:p>
            <a:endParaRPr lang="en-US" dirty="0">
              <a:cs typeface="Calibri"/>
            </a:endParaRPr>
          </a:p>
          <a:p>
            <a:r>
              <a:rPr lang="en-US" dirty="0">
                <a:cs typeface="Calibri"/>
              </a:rPr>
              <a:t>Image by Jody Davis from </a:t>
            </a:r>
            <a:r>
              <a:rPr lang="en-US" dirty="0" err="1">
                <a:cs typeface="Calibri"/>
              </a:rPr>
              <a:t>Pixabay</a:t>
            </a:r>
            <a:r>
              <a:rPr lang="en-US" dirty="0">
                <a:cs typeface="Calibri"/>
              </a:rPr>
              <a:t> </a:t>
            </a:r>
            <a:r>
              <a:rPr lang="en-US" dirty="0">
                <a:hlinkClick r:id="rId3"/>
              </a:rPr>
              <a:t>https://pixabay.com/photos/gopher-tortoise-gopherus-polyphemus-201528/</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cs typeface="Calibri" panose="020F0502020204030204"/>
              </a:rPr>
              <a:t>(</a:t>
            </a:r>
            <a:r>
              <a:rPr lang="en-US" b="0" i="0" dirty="0">
                <a:solidFill>
                  <a:srgbClr val="191B26"/>
                </a:solidFill>
                <a:effectLst/>
                <a:latin typeface="Open Sans" panose="020B0606030504020204" pitchFamily="34" charset="0"/>
              </a:rPr>
              <a:t>Free for commercial use, No attribution required)</a:t>
            </a:r>
            <a:endParaRPr lang="en-US" dirty="0">
              <a:solidFill>
                <a:srgbClr val="000000"/>
              </a:solidFill>
              <a:cs typeface="Calibri" panose="020F0502020204030204"/>
            </a:endParaRP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4209446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entury Gothic" panose="020B0502020202020204" pitchFamily="34" charset="0"/>
              </a:rPr>
              <a:t>The objectives during the term were to compare solar suitability and environmental sensitivity across the state for 2017 and 2019 to see any changes between the last project and now.</a:t>
            </a:r>
          </a:p>
          <a:p>
            <a:r>
              <a:rPr lang="en-US" dirty="0">
                <a:latin typeface="Century Gothic" panose="020B0502020202020204" pitchFamily="34" charset="0"/>
              </a:rPr>
              <a:t>Then, we performed in-depth solar suitability and environmental sensitivity analyses for Taylor, Twiggs, Decatur, and Brooks counties. The results of these two objectives were used as inputs for the Land-Use Conflict Identification Strategy to find areas of conflict between solar suitability and environmentally sensitive areas.</a:t>
            </a:r>
            <a:endParaRPr lang="en-US" dirty="0">
              <a:latin typeface="Century Gothic" panose="020B0502020202020204" pitchFamily="34" charset="0"/>
              <a:cs typeface="Calibri"/>
            </a:endParaRPr>
          </a:p>
          <a:p>
            <a:r>
              <a:rPr lang="en-US" dirty="0">
                <a:latin typeface="Century Gothic" panose="020B0502020202020204" pitchFamily="34" charset="0"/>
              </a:rPr>
              <a:t>Finally, we provided decision-makers with a user-friendly web application to assist in visualizing conflict and selecting sustainable solar development sites.</a:t>
            </a:r>
          </a:p>
          <a:p>
            <a:endParaRPr lang="en-US" dirty="0">
              <a:latin typeface="Century Gothic" panose="020B0502020202020204" pitchFamily="34" charset="0"/>
              <a:cs typeface="Calibri" panose="020F0502020204030204"/>
            </a:endParaRPr>
          </a:p>
          <a:p>
            <a:r>
              <a:rPr lang="en-US" dirty="0">
                <a:latin typeface="Century Gothic" panose="020B0502020202020204" pitchFamily="34" charset="0"/>
                <a:cs typeface="Calibri" panose="020F0502020204030204"/>
              </a:rPr>
              <a:t>Image Credit: Kevin Dooley </a:t>
            </a:r>
          </a:p>
          <a:p>
            <a:r>
              <a:rPr lang="en-US" dirty="0">
                <a:latin typeface="Century Gothic" panose="020B0502020202020204" pitchFamily="34" charset="0"/>
                <a:cs typeface="Calibri" panose="020F0502020204030204"/>
              </a:rPr>
              <a:t>Image Source: </a:t>
            </a:r>
            <a:r>
              <a:rPr lang="en-US" dirty="0" err="1">
                <a:latin typeface="Century Gothic" panose="020B0502020202020204" pitchFamily="34" charset="0"/>
                <a:cs typeface="Calibri" panose="020F0502020204030204"/>
              </a:rPr>
              <a:t>flickr.com</a:t>
            </a:r>
            <a:r>
              <a:rPr lang="en-US" dirty="0">
                <a:latin typeface="Century Gothic" panose="020B0502020202020204" pitchFamily="34" charset="0"/>
                <a:cs typeface="Calibri" panose="020F0502020204030204"/>
              </a:rPr>
              <a:t>/photos/</a:t>
            </a:r>
            <a:r>
              <a:rPr lang="en-US" dirty="0" err="1">
                <a:latin typeface="Century Gothic" panose="020B0502020202020204" pitchFamily="34" charset="0"/>
                <a:cs typeface="Calibri" panose="020F0502020204030204"/>
              </a:rPr>
              <a:t>pagedooley</a:t>
            </a:r>
            <a:r>
              <a:rPr lang="en-US" dirty="0">
                <a:latin typeface="Century Gothic" panose="020B0502020202020204" pitchFamily="34" charset="0"/>
                <a:cs typeface="Calibri" panose="020F0502020204030204"/>
              </a:rPr>
              <a:t>/23791566693/in/photolist-CfnZTK-2jirrQd-2iDVvn7-2iR3wRU-PnELTn-2geuHCu-YovcUU-2hzqB2o-2gtL2B4-YnV3ic-27JWJRe-skkMn4-2gNpNfa-Uhko6V-PGJ91r-2hpeYrY-CUVV32-CPna4h-xVwiyL-BMKmuW-2etpoww-2h9uHWX-WkJjGL-2idsiYH-RkpZzu-2iUABu4-2duy3fU-2io2aJc-2iMNVHc-2gapcAt-XcP1tb-aSBuji-DktzGv-BV94bA-Cwm6X5-CMPFYy-EErD6c-2icyXEy-YJZtJV-EErB7c-FpBQ3a-6C4RpN-2hs4keP-2ihUqHQ-LcWRfe-2iTRt29-CNKL6g-Pcf45-2bRD6Bv-273WdTh</a:t>
            </a:r>
          </a:p>
          <a:p>
            <a:r>
              <a:rPr lang="en-US" dirty="0">
                <a:latin typeface="Century Gothic" panose="020B0502020202020204" pitchFamily="34" charset="0"/>
                <a:cs typeface="Calibri" panose="020F0502020204030204"/>
              </a:rPr>
              <a:t>CC BY 2.0</a:t>
            </a: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3228425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For our analyses, we utilized four NASA Earth observations. The Cloud and Earth’s Radiant Energy System Instrument on the Aqua and Terra Satellites and processed by the NASA </a:t>
            </a:r>
            <a:r>
              <a:rPr lang="en-US" b="0" i="0" u="none">
                <a:solidFill>
                  <a:srgbClr val="660099"/>
                </a:solidFill>
                <a:effectLst/>
                <a:latin typeface="Roboto"/>
              </a:rPr>
              <a:t>Prediction Of Worldwide Energy Resources team to give us our s</a:t>
            </a:r>
            <a:r>
              <a:rPr lang="en-US"/>
              <a:t>olar Insolation data for 2017, 2018, and 2019.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a:solidFill>
                <a:srgbClr val="660099"/>
              </a:solidFill>
              <a:effectLst/>
              <a:latin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a:solidFill>
                  <a:srgbClr val="660099"/>
                </a:solidFill>
                <a:effectLst/>
                <a:latin typeface="Roboto"/>
              </a:rPr>
              <a:t>Additionally, imagery from Landsat 8 Operational Land Imager and Sentinel-2 Multi-Spectral Instrument was used for by the United States Department of Agriculture’s </a:t>
            </a:r>
            <a:r>
              <a:rPr lang="en-US" b="0" i="0" u="none" err="1">
                <a:solidFill>
                  <a:srgbClr val="660099"/>
                </a:solidFill>
                <a:effectLst/>
                <a:latin typeface="Roboto"/>
              </a:rPr>
              <a:t>CropScape</a:t>
            </a:r>
            <a:r>
              <a:rPr lang="en-US" b="0" i="0" u="none">
                <a:solidFill>
                  <a:srgbClr val="660099"/>
                </a:solidFill>
                <a:effectLst/>
                <a:latin typeface="Roboto"/>
              </a:rPr>
              <a:t> dataset for years 2017, 2018, and 2019 to provide Land Use and Land Cover. </a:t>
            </a:r>
            <a:endParaRPr lang="en-US" u="none"/>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a:p>
        </p:txBody>
      </p:sp>
    </p:spTree>
    <p:extLst>
      <p:ext uri="{BB962C8B-B14F-4D97-AF65-F5344CB8AC3E}">
        <p14:creationId xmlns:p14="http://schemas.microsoft.com/office/powerpoint/2010/main" val="26479025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first step in our process was to understand the needs of solar developers and criteria for environmental sensitivity. This was done through multiple discussions with our partners, as well as, through a survey conducted by the Georgia Chapter of the Nature Conservancy that asked developers within the state what the most important factors were that led to their decisions of solar farm siting and how they would weight each parameter in a suitability model. These discussions and the results from the survey became the basis of our solar suitability and environmental sensitivity analyses.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After identifying the parameters, we collected the necessary GIS data to complete each analysis, conferring with our partners to assign suitability scores and weights. Then the resulting analyses were used as inputs for the Land Use Conflict Identification Strategy, LUCIS, to create our final outputs of the statewide bivariate maps for 2017 and 2019, and county level bivariate maps for 2017, 2018, 2019. </a:t>
            </a:r>
          </a:p>
          <a:p>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a:p>
        </p:txBody>
      </p:sp>
    </p:spTree>
    <p:extLst>
      <p:ext uri="{BB962C8B-B14F-4D97-AF65-F5344CB8AC3E}">
        <p14:creationId xmlns:p14="http://schemas.microsoft.com/office/powerpoint/2010/main" val="34841594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4FC78A9-3332-4C9C-87D2-49D2C207D742}"/>
              </a:ext>
            </a:extLst>
          </p:cNvPr>
          <p:cNvGrpSpPr/>
          <p:nvPr userDrawn="1"/>
        </p:nvGrpSpPr>
        <p:grpSpPr>
          <a:xfrm>
            <a:off x="-149020" y="44449"/>
            <a:ext cx="12448971" cy="6863516"/>
            <a:chOff x="-149020" y="44449"/>
            <a:chExt cx="12448971" cy="6863516"/>
          </a:xfrm>
        </p:grpSpPr>
        <p:sp>
          <p:nvSpPr>
            <p:cNvPr id="22" name="Rounded Rectangle 16"/>
            <p:cNvSpPr/>
            <p:nvPr/>
          </p:nvSpPr>
          <p:spPr>
            <a:xfrm>
              <a:off x="-149020" y="44449"/>
              <a:ext cx="5844685" cy="6824475"/>
            </a:xfrm>
            <a:custGeom>
              <a:avLst/>
              <a:gdLst>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0 w 6911008"/>
                <a:gd name="connsiteY8" fmla="*/ 1151858 h 7740650"/>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1297229 w 6911008"/>
                <a:gd name="connsiteY8" fmla="*/ 3303801 h 7740650"/>
                <a:gd name="connsiteX9" fmla="*/ 0 w 6911008"/>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686938 w 6911009"/>
                <a:gd name="connsiteY0" fmla="*/ 851607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686938 w 6911009"/>
                <a:gd name="connsiteY9" fmla="*/ 851607 h 7740650"/>
                <a:gd name="connsiteX0" fmla="*/ 896203 w 6911009"/>
                <a:gd name="connsiteY0" fmla="*/ 778819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896203 w 6911009"/>
                <a:gd name="connsiteY9" fmla="*/ 778819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923499 w 6911009"/>
                <a:gd name="connsiteY0" fmla="*/ 760622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923499 w 6911009"/>
                <a:gd name="connsiteY9" fmla="*/ 760622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627223 w 6911009"/>
                <a:gd name="connsiteY5" fmla="*/ 7176543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3 w 6912581"/>
                <a:gd name="connsiteY0" fmla="*/ 724228 h 7202511"/>
                <a:gd name="connsiteX1" fmla="*/ 1153431 w 6912581"/>
                <a:gd name="connsiteY1" fmla="*/ 0 h 7202511"/>
                <a:gd name="connsiteX2" fmla="*/ 5760723 w 6912581"/>
                <a:gd name="connsiteY2" fmla="*/ 0 h 7202511"/>
                <a:gd name="connsiteX3" fmla="*/ 6912581 w 6912581"/>
                <a:gd name="connsiteY3" fmla="*/ 1151858 h 7202511"/>
                <a:gd name="connsiteX4" fmla="*/ 6912581 w 6912581"/>
                <a:gd name="connsiteY4" fmla="*/ 6588792 h 7202511"/>
                <a:gd name="connsiteX5" fmla="*/ 5628795 w 6912581"/>
                <a:gd name="connsiteY5" fmla="*/ 7176543 h 7202511"/>
                <a:gd name="connsiteX6" fmla="*/ 3496092 w 6912581"/>
                <a:gd name="connsiteY6" fmla="*/ 7202511 h 7202511"/>
                <a:gd name="connsiteX7" fmla="*/ 1189825 w 6912581"/>
                <a:gd name="connsiteY7" fmla="*/ 7176543 h 7202511"/>
                <a:gd name="connsiteX8" fmla="*/ 1573 w 6912581"/>
                <a:gd name="connsiteY8" fmla="*/ 6588792 h 7202511"/>
                <a:gd name="connsiteX9" fmla="*/ 1166873 w 6912581"/>
                <a:gd name="connsiteY9" fmla="*/ 3312899 h 7202511"/>
                <a:gd name="connsiteX10" fmla="*/ 1097943 w 6912581"/>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177387"/>
                <a:gd name="connsiteX1" fmla="*/ 1151858 w 6911008"/>
                <a:gd name="connsiteY1" fmla="*/ 0 h 7177387"/>
                <a:gd name="connsiteX2" fmla="*/ 5759150 w 6911008"/>
                <a:gd name="connsiteY2" fmla="*/ 0 h 7177387"/>
                <a:gd name="connsiteX3" fmla="*/ 6911008 w 6911008"/>
                <a:gd name="connsiteY3" fmla="*/ 1151858 h 7177387"/>
                <a:gd name="connsiteX4" fmla="*/ 6911008 w 6911008"/>
                <a:gd name="connsiteY4" fmla="*/ 6588792 h 7177387"/>
                <a:gd name="connsiteX5" fmla="*/ 5627222 w 6911008"/>
                <a:gd name="connsiteY5" fmla="*/ 7176543 h 7177387"/>
                <a:gd name="connsiteX6" fmla="*/ 3509189 w 6911008"/>
                <a:gd name="connsiteY6" fmla="*/ 6781985 h 7177387"/>
                <a:gd name="connsiteX7" fmla="*/ 1188252 w 6911008"/>
                <a:gd name="connsiteY7" fmla="*/ 7176543 h 7177387"/>
                <a:gd name="connsiteX8" fmla="*/ 0 w 6911008"/>
                <a:gd name="connsiteY8" fmla="*/ 6588792 h 7177387"/>
                <a:gd name="connsiteX9" fmla="*/ 1115258 w 6911008"/>
                <a:gd name="connsiteY9" fmla="*/ 3308350 h 7177387"/>
                <a:gd name="connsiteX10" fmla="*/ 1096370 w 6911008"/>
                <a:gd name="connsiteY10" fmla="*/ 724228 h 7177387"/>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32112 w 6911008"/>
                <a:gd name="connsiteY5" fmla="*/ 6853814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56 w 5814694"/>
                <a:gd name="connsiteY0" fmla="*/ 724228 h 6824475"/>
                <a:gd name="connsiteX1" fmla="*/ 55544 w 5814694"/>
                <a:gd name="connsiteY1" fmla="*/ 0 h 6824475"/>
                <a:gd name="connsiteX2" fmla="*/ 4662836 w 5814694"/>
                <a:gd name="connsiteY2" fmla="*/ 0 h 6824475"/>
                <a:gd name="connsiteX3" fmla="*/ 5814694 w 5814694"/>
                <a:gd name="connsiteY3" fmla="*/ 1151858 h 6824475"/>
                <a:gd name="connsiteX4" fmla="*/ 5814694 w 5814694"/>
                <a:gd name="connsiteY4" fmla="*/ 6588792 h 6824475"/>
                <a:gd name="connsiteX5" fmla="*/ 4530908 w 5814694"/>
                <a:gd name="connsiteY5" fmla="*/ 6824475 h 6824475"/>
                <a:gd name="connsiteX6" fmla="*/ 2412875 w 5814694"/>
                <a:gd name="connsiteY6" fmla="*/ 6781985 h 6824475"/>
                <a:gd name="connsiteX7" fmla="*/ 307091 w 5814694"/>
                <a:gd name="connsiteY7" fmla="*/ 6760907 h 6824475"/>
                <a:gd name="connsiteX8" fmla="*/ 52799 w 5814694"/>
                <a:gd name="connsiteY8" fmla="*/ 5708621 h 6824475"/>
                <a:gd name="connsiteX9" fmla="*/ 18944 w 5814694"/>
                <a:gd name="connsiteY9" fmla="*/ 3308350 h 6824475"/>
                <a:gd name="connsiteX10" fmla="*/ 56 w 5814694"/>
                <a:gd name="connsiteY10" fmla="*/ 724228 h 6824475"/>
                <a:gd name="connsiteX0" fmla="*/ 22750 w 5837388"/>
                <a:gd name="connsiteY0" fmla="*/ 724228 h 6824475"/>
                <a:gd name="connsiteX1" fmla="*/ 0 w 5837388"/>
                <a:gd name="connsiteY1" fmla="*/ 9779 h 6824475"/>
                <a:gd name="connsiteX2" fmla="*/ 4685530 w 5837388"/>
                <a:gd name="connsiteY2" fmla="*/ 0 h 6824475"/>
                <a:gd name="connsiteX3" fmla="*/ 5837388 w 5837388"/>
                <a:gd name="connsiteY3" fmla="*/ 1151858 h 6824475"/>
                <a:gd name="connsiteX4" fmla="*/ 5837388 w 5837388"/>
                <a:gd name="connsiteY4" fmla="*/ 6588792 h 6824475"/>
                <a:gd name="connsiteX5" fmla="*/ 4553602 w 5837388"/>
                <a:gd name="connsiteY5" fmla="*/ 6824475 h 6824475"/>
                <a:gd name="connsiteX6" fmla="*/ 2435569 w 5837388"/>
                <a:gd name="connsiteY6" fmla="*/ 6781985 h 6824475"/>
                <a:gd name="connsiteX7" fmla="*/ 329785 w 5837388"/>
                <a:gd name="connsiteY7" fmla="*/ 6760907 h 6824475"/>
                <a:gd name="connsiteX8" fmla="*/ 75493 w 5837388"/>
                <a:gd name="connsiteY8" fmla="*/ 5708621 h 6824475"/>
                <a:gd name="connsiteX9" fmla="*/ 41638 w 5837388"/>
                <a:gd name="connsiteY9" fmla="*/ 3308350 h 6824475"/>
                <a:gd name="connsiteX10" fmla="*/ 22750 w 5837388"/>
                <a:gd name="connsiteY10" fmla="*/ 724228 h 6824475"/>
                <a:gd name="connsiteX0" fmla="*/ 30047 w 5844685"/>
                <a:gd name="connsiteY0" fmla="*/ 724228 h 6824475"/>
                <a:gd name="connsiteX1" fmla="*/ 7297 w 5844685"/>
                <a:gd name="connsiteY1" fmla="*/ 9779 h 6824475"/>
                <a:gd name="connsiteX2" fmla="*/ 4692827 w 5844685"/>
                <a:gd name="connsiteY2" fmla="*/ 0 h 6824475"/>
                <a:gd name="connsiteX3" fmla="*/ 5844685 w 5844685"/>
                <a:gd name="connsiteY3" fmla="*/ 1151858 h 6824475"/>
                <a:gd name="connsiteX4" fmla="*/ 5844685 w 5844685"/>
                <a:gd name="connsiteY4" fmla="*/ 6588792 h 6824475"/>
                <a:gd name="connsiteX5" fmla="*/ 4560899 w 5844685"/>
                <a:gd name="connsiteY5" fmla="*/ 6824475 h 6824475"/>
                <a:gd name="connsiteX6" fmla="*/ 2442866 w 5844685"/>
                <a:gd name="connsiteY6" fmla="*/ 6781985 h 6824475"/>
                <a:gd name="connsiteX7" fmla="*/ 337082 w 5844685"/>
                <a:gd name="connsiteY7" fmla="*/ 6760907 h 6824475"/>
                <a:gd name="connsiteX8" fmla="*/ 82790 w 5844685"/>
                <a:gd name="connsiteY8" fmla="*/ 5708621 h 6824475"/>
                <a:gd name="connsiteX9" fmla="*/ 48935 w 5844685"/>
                <a:gd name="connsiteY9" fmla="*/ 3308350 h 6824475"/>
                <a:gd name="connsiteX10" fmla="*/ 30047 w 5844685"/>
                <a:gd name="connsiteY10" fmla="*/ 724228 h 68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4685" h="6824475">
                  <a:moveTo>
                    <a:pt x="30047" y="724228"/>
                  </a:moveTo>
                  <a:cubicBezTo>
                    <a:pt x="30047" y="88074"/>
                    <a:pt x="-17845" y="512118"/>
                    <a:pt x="7297" y="9779"/>
                  </a:cubicBezTo>
                  <a:lnTo>
                    <a:pt x="4692827" y="0"/>
                  </a:lnTo>
                  <a:cubicBezTo>
                    <a:pt x="5328981" y="0"/>
                    <a:pt x="5844685" y="515704"/>
                    <a:pt x="5844685" y="1151858"/>
                  </a:cubicBezTo>
                  <a:lnTo>
                    <a:pt x="5844685" y="6588792"/>
                  </a:lnTo>
                  <a:cubicBezTo>
                    <a:pt x="5839795" y="6794639"/>
                    <a:pt x="5197053" y="6824475"/>
                    <a:pt x="4560899" y="6824475"/>
                  </a:cubicBezTo>
                  <a:lnTo>
                    <a:pt x="2442866" y="6781985"/>
                  </a:lnTo>
                  <a:lnTo>
                    <a:pt x="337082" y="6760907"/>
                  </a:lnTo>
                  <a:cubicBezTo>
                    <a:pt x="137729" y="6783604"/>
                    <a:pt x="-14446" y="6775884"/>
                    <a:pt x="82790" y="5708621"/>
                  </a:cubicBezTo>
                  <a:cubicBezTo>
                    <a:pt x="67413" y="4439385"/>
                    <a:pt x="82066" y="6996422"/>
                    <a:pt x="48935" y="3308350"/>
                  </a:cubicBezTo>
                  <a:cubicBezTo>
                    <a:pt x="50221" y="2581937"/>
                    <a:pt x="28761" y="1418796"/>
                    <a:pt x="30047" y="724228"/>
                  </a:cubicBezTo>
                  <a:close/>
                </a:path>
              </a:pathLst>
            </a:custGeom>
            <a:blipFill dpi="0" rotWithShape="1">
              <a:blip r:embed="rId2">
                <a:extLst>
                  <a:ext uri="{28A0092B-C50C-407E-A947-70E740481C1C}">
                    <a14:useLocalDpi xmlns:a14="http://schemas.microsoft.com/office/drawing/2010/main" val="0"/>
                  </a:ext>
                </a:extLst>
              </a:blip>
              <a:srcRect/>
              <a:stretch>
                <a:fillRect l="-75000" r="-50000"/>
              </a:stretch>
            </a:blipFill>
            <a:ln w="127000">
              <a:solidFill>
                <a:srgbClr val="95B8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1FA5A600-9FFD-427D-B6E3-3DCB5B90239F}"/>
                </a:ext>
              </a:extLst>
            </p:cNvPr>
            <p:cNvGrpSpPr/>
            <p:nvPr/>
          </p:nvGrpSpPr>
          <p:grpSpPr>
            <a:xfrm>
              <a:off x="-107950" y="6248400"/>
              <a:ext cx="12407901" cy="659565"/>
              <a:chOff x="-107950" y="6248400"/>
              <a:chExt cx="12407901" cy="659565"/>
            </a:xfrm>
          </p:grpSpPr>
          <p:sp>
            <p:nvSpPr>
              <p:cNvPr id="24" name="Rounded Rectangle 23"/>
              <p:cNvSpPr/>
              <p:nvPr userDrawn="1"/>
            </p:nvSpPr>
            <p:spPr>
              <a:xfrm>
                <a:off x="11620500" y="6248400"/>
                <a:ext cx="679450" cy="659565"/>
              </a:xfrm>
              <a:prstGeom prst="roundRect">
                <a:avLst/>
              </a:prstGeom>
              <a:solidFill>
                <a:srgbClr val="95B823"/>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25" name="Group 24"/>
              <p:cNvGrpSpPr/>
              <p:nvPr userDrawn="1"/>
            </p:nvGrpSpPr>
            <p:grpSpPr>
              <a:xfrm>
                <a:off x="-107950" y="6250887"/>
                <a:ext cx="12407901" cy="657078"/>
                <a:chOff x="-107950" y="6250887"/>
                <a:chExt cx="12407901" cy="657078"/>
              </a:xfrm>
              <a:solidFill>
                <a:srgbClr val="379CC4"/>
              </a:solidFill>
            </p:grpSpPr>
            <p:sp>
              <p:nvSpPr>
                <p:cNvPr id="26" name="Rounded Rectangle 25"/>
                <p:cNvSpPr/>
                <p:nvPr userDrawn="1"/>
              </p:nvSpPr>
              <p:spPr>
                <a:xfrm>
                  <a:off x="0" y="6593877"/>
                  <a:ext cx="12192000" cy="314088"/>
                </a:xfrm>
                <a:prstGeom prst="roundRect">
                  <a:avLst/>
                </a:prstGeom>
                <a:solidFill>
                  <a:srgbClr val="95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userDrawn="1"/>
              </p:nvSpPr>
              <p:spPr>
                <a:xfrm>
                  <a:off x="-107950" y="6250887"/>
                  <a:ext cx="1919388" cy="508417"/>
                </a:xfrm>
                <a:prstGeom prst="roundRect">
                  <a:avLst/>
                </a:prstGeom>
                <a:solidFill>
                  <a:srgbClr val="95B823"/>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8" name="Rounded Rectangle 27"/>
                <p:cNvSpPr/>
                <p:nvPr userDrawn="1"/>
              </p:nvSpPr>
              <p:spPr>
                <a:xfrm>
                  <a:off x="332607" y="6589441"/>
                  <a:ext cx="11967344" cy="177109"/>
                </a:xfrm>
                <a:prstGeom prst="roundRect">
                  <a:avLst/>
                </a:prstGeom>
                <a:solidFill>
                  <a:srgbClr val="95B823"/>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29" name="Picture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2015" y="6425457"/>
                  <a:ext cx="1367335" cy="222457"/>
                </a:xfrm>
                <a:prstGeom prst="rect">
                  <a:avLst/>
                </a:prstGeom>
              </p:spPr>
            </p:pic>
          </p:grpSp>
        </p:grpSp>
        <p:sp>
          <p:nvSpPr>
            <p:cNvPr id="31" name="TextBox 30"/>
            <p:cNvSpPr txBox="1"/>
            <p:nvPr/>
          </p:nvSpPr>
          <p:spPr>
            <a:xfrm>
              <a:off x="4452137" y="6253427"/>
              <a:ext cx="7136613" cy="338554"/>
            </a:xfrm>
            <a:prstGeom prst="rect">
              <a:avLst/>
            </a:prstGeom>
            <a:noFill/>
          </p:spPr>
          <p:txBody>
            <a:bodyPr wrap="square" rtlCol="0" anchor="ctr">
              <a:spAutoFit/>
            </a:bodyPr>
            <a:lstStyle/>
            <a:p>
              <a:pPr algn="r"/>
              <a:r>
                <a:rPr lang="en-US" sz="1600">
                  <a:solidFill>
                    <a:srgbClr val="95B823"/>
                  </a:solidFill>
                  <a:latin typeface="Century Gothic" panose="020B0502020202020204" pitchFamily="34" charset="0"/>
                </a:rPr>
                <a:t>| </a:t>
              </a:r>
              <a:r>
                <a:rPr lang="en-US" sz="1600" spc="100" baseline="0">
                  <a:solidFill>
                    <a:srgbClr val="95B823"/>
                  </a:solidFill>
                  <a:latin typeface="Century Gothic" panose="020B0502020202020204" pitchFamily="34" charset="0"/>
                </a:rPr>
                <a:t>Summer 2020</a:t>
              </a:r>
            </a:p>
          </p:txBody>
        </p:sp>
      </p:gr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1712057" y="6345025"/>
            <a:ext cx="393192" cy="393192"/>
          </a:xfrm>
          <a:prstGeom prst="rect">
            <a:avLst/>
          </a:prstGeom>
        </p:spPr>
      </p:pic>
      <p:grpSp>
        <p:nvGrpSpPr>
          <p:cNvPr id="5" name="Group 4"/>
          <p:cNvGrpSpPr/>
          <p:nvPr/>
        </p:nvGrpSpPr>
        <p:grpSpPr>
          <a:xfrm>
            <a:off x="9147470" y="238125"/>
            <a:ext cx="2609014" cy="741586"/>
            <a:chOff x="9147470" y="238125"/>
            <a:chExt cx="2609014" cy="741586"/>
          </a:xfrm>
        </p:grpSpPr>
        <p:pic>
          <p:nvPicPr>
            <p:cNvPr id="3" name="Picture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99173812"/>
      </p:ext>
    </p:extLst>
  </p:cSld>
  <p:clrMapOvr>
    <a:masterClrMapping/>
  </p:clrMapOvr>
  <p:hf hdr="0" ftr="0" dt="0"/>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hf hdr="0" ftr="0" dt="0"/>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ick Bar">
    <p:spTree>
      <p:nvGrpSpPr>
        <p:cNvPr id="1" name=""/>
        <p:cNvGrpSpPr/>
        <p:nvPr/>
      </p:nvGrpSpPr>
      <p:grpSpPr>
        <a:xfrm>
          <a:off x="0" y="0"/>
          <a:ext cx="0" cy="0"/>
          <a:chOff x="0" y="0"/>
          <a:chExt cx="0" cy="0"/>
        </a:xfrm>
      </p:grpSpPr>
      <p:grpSp>
        <p:nvGrpSpPr>
          <p:cNvPr id="2" name="Group 1"/>
          <p:cNvGrpSpPr/>
          <p:nvPr userDrawn="1"/>
        </p:nvGrpSpPr>
        <p:grpSpPr>
          <a:xfrm>
            <a:off x="-45493" y="-131929"/>
            <a:ext cx="12310281" cy="1210101"/>
            <a:chOff x="-45493" y="-131929"/>
            <a:chExt cx="12310281" cy="1210101"/>
          </a:xfrm>
          <a:solidFill>
            <a:srgbClr val="95B823"/>
          </a:solidFill>
        </p:grpSpPr>
        <p:sp>
          <p:nvSpPr>
            <p:cNvPr id="7" name="Rounded Rectangle 6"/>
            <p:cNvSpPr/>
            <p:nvPr userDrawn="1"/>
          </p:nvSpPr>
          <p:spPr>
            <a:xfrm>
              <a:off x="-45493" y="-131929"/>
              <a:ext cx="12310281" cy="121010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518168" y="303034"/>
              <a:ext cx="530352" cy="530352"/>
            </a:xfrm>
            <a:prstGeom prst="rect">
              <a:avLst/>
            </a:prstGeom>
            <a:grpFill/>
          </p:spPr>
        </p:pic>
      </p:grpSp>
    </p:spTree>
    <p:extLst>
      <p:ext uri="{BB962C8B-B14F-4D97-AF65-F5344CB8AC3E}">
        <p14:creationId xmlns:p14="http://schemas.microsoft.com/office/powerpoint/2010/main" val="2886206785"/>
      </p:ext>
    </p:extLst>
  </p:cSld>
  <p:clrMapOvr>
    <a:masterClrMapping/>
  </p:clrMapOvr>
  <p:hf hdr="0" ftr="0" dt="0"/>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Thin Bars">
    <p:spTree>
      <p:nvGrpSpPr>
        <p:cNvPr id="1" name=""/>
        <p:cNvGrpSpPr/>
        <p:nvPr/>
      </p:nvGrpSpPr>
      <p:grpSpPr>
        <a:xfrm>
          <a:off x="0" y="0"/>
          <a:ext cx="0" cy="0"/>
          <a:chOff x="0" y="0"/>
          <a:chExt cx="0" cy="0"/>
        </a:xfrm>
      </p:grpSpPr>
      <p:grpSp>
        <p:nvGrpSpPr>
          <p:cNvPr id="2" name="Group 1"/>
          <p:cNvGrpSpPr/>
          <p:nvPr userDrawn="1"/>
        </p:nvGrpSpPr>
        <p:grpSpPr>
          <a:xfrm>
            <a:off x="0" y="-245046"/>
            <a:ext cx="12192000" cy="7316860"/>
            <a:chOff x="0" y="-245046"/>
            <a:chExt cx="12192000" cy="7316860"/>
          </a:xfrm>
        </p:grpSpPr>
        <p:sp>
          <p:nvSpPr>
            <p:cNvPr id="7" name="Rounded Rectangle 6"/>
            <p:cNvSpPr/>
            <p:nvPr userDrawn="1"/>
          </p:nvSpPr>
          <p:spPr>
            <a:xfrm>
              <a:off x="0" y="6708859"/>
              <a:ext cx="12192000" cy="362955"/>
            </a:xfrm>
            <a:prstGeom prst="roundRect">
              <a:avLst/>
            </a:prstGeom>
            <a:solidFill>
              <a:srgbClr val="95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userDrawn="1"/>
          </p:nvSpPr>
          <p:spPr>
            <a:xfrm>
              <a:off x="0" y="-245046"/>
              <a:ext cx="12192000" cy="362955"/>
            </a:xfrm>
            <a:prstGeom prst="roundRect">
              <a:avLst/>
            </a:prstGeom>
            <a:solidFill>
              <a:srgbClr val="95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36022445"/>
      </p:ext>
    </p:extLst>
  </p:cSld>
  <p:clrMapOvr>
    <a:masterClrMapping/>
  </p:clrMapOvr>
  <p:hf hdr="0" ftr="0" dt="0"/>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p Arc">
    <p:spTree>
      <p:nvGrpSpPr>
        <p:cNvPr id="1" name=""/>
        <p:cNvGrpSpPr/>
        <p:nvPr/>
      </p:nvGrpSpPr>
      <p:grpSpPr>
        <a:xfrm>
          <a:off x="0" y="0"/>
          <a:ext cx="0" cy="0"/>
          <a:chOff x="0" y="0"/>
          <a:chExt cx="0" cy="0"/>
        </a:xfrm>
      </p:grpSpPr>
      <p:grpSp>
        <p:nvGrpSpPr>
          <p:cNvPr id="4" name="Group 3"/>
          <p:cNvGrpSpPr/>
          <p:nvPr userDrawn="1"/>
        </p:nvGrpSpPr>
        <p:grpSpPr>
          <a:xfrm>
            <a:off x="-419990" y="0"/>
            <a:ext cx="12611990" cy="7171680"/>
            <a:chOff x="-419990" y="0"/>
            <a:chExt cx="12611990" cy="7171680"/>
          </a:xfrm>
        </p:grpSpPr>
        <p:sp>
          <p:nvSpPr>
            <p:cNvPr id="2" name="Rectangle 1"/>
            <p:cNvSpPr/>
            <p:nvPr userDrawn="1"/>
          </p:nvSpPr>
          <p:spPr>
            <a:xfrm>
              <a:off x="0" y="0"/>
              <a:ext cx="12192000" cy="6858000"/>
            </a:xfrm>
            <a:prstGeom prst="rect">
              <a:avLst/>
            </a:prstGeom>
            <a:solidFill>
              <a:srgbClr val="95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userDrawn="1"/>
          </p:nvSpPr>
          <p:spPr>
            <a:xfrm rot="10800000">
              <a:off x="-419990" y="207335"/>
              <a:ext cx="12440095" cy="6964345"/>
            </a:xfrm>
            <a:custGeom>
              <a:avLst/>
              <a:gdLst>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650534 h 7034473"/>
                <a:gd name="connsiteX1" fmla="*/ 1202391 w 13062098"/>
                <a:gd name="connsiteY1" fmla="*/ 431655 h 7034473"/>
                <a:gd name="connsiteX2" fmla="*/ 11705535 w 13062098"/>
                <a:gd name="connsiteY2" fmla="*/ 1036 h 7034473"/>
                <a:gd name="connsiteX3" fmla="*/ 13062098 w 13062098"/>
                <a:gd name="connsiteY3" fmla="*/ 650534 h 7034473"/>
                <a:gd name="connsiteX4" fmla="*/ 13062098 w 13062098"/>
                <a:gd name="connsiteY4" fmla="*/ 5757654 h 7034473"/>
                <a:gd name="connsiteX5" fmla="*/ 11785279 w 13062098"/>
                <a:gd name="connsiteY5" fmla="*/ 7034473 h 7034473"/>
                <a:gd name="connsiteX6" fmla="*/ 1276819 w 13062098"/>
                <a:gd name="connsiteY6" fmla="*/ 7034473 h 7034473"/>
                <a:gd name="connsiteX7" fmla="*/ 0 w 13062098"/>
                <a:gd name="connsiteY7" fmla="*/ 5757654 h 7034473"/>
                <a:gd name="connsiteX8" fmla="*/ 0 w 13062098"/>
                <a:gd name="connsiteY8" fmla="*/ 650534 h 7034473"/>
                <a:gd name="connsiteX0" fmla="*/ 0 w 13062098"/>
                <a:gd name="connsiteY0" fmla="*/ 429953 h 6813892"/>
                <a:gd name="connsiteX1" fmla="*/ 1202391 w 13062098"/>
                <a:gd name="connsiteY1" fmla="*/ 211074 h 6813892"/>
                <a:gd name="connsiteX2" fmla="*/ 11700219 w 13062098"/>
                <a:gd name="connsiteY2" fmla="*/ 99432 h 6813892"/>
                <a:gd name="connsiteX3" fmla="*/ 13062098 w 13062098"/>
                <a:gd name="connsiteY3" fmla="*/ 429953 h 6813892"/>
                <a:gd name="connsiteX4" fmla="*/ 13062098 w 13062098"/>
                <a:gd name="connsiteY4" fmla="*/ 5537073 h 6813892"/>
                <a:gd name="connsiteX5" fmla="*/ 11785279 w 13062098"/>
                <a:gd name="connsiteY5" fmla="*/ 6813892 h 6813892"/>
                <a:gd name="connsiteX6" fmla="*/ 1276819 w 13062098"/>
                <a:gd name="connsiteY6" fmla="*/ 6813892 h 6813892"/>
                <a:gd name="connsiteX7" fmla="*/ 0 w 13062098"/>
                <a:gd name="connsiteY7" fmla="*/ 5537073 h 6813892"/>
                <a:gd name="connsiteX8" fmla="*/ 0 w 13062098"/>
                <a:gd name="connsiteY8" fmla="*/ 429953 h 6813892"/>
                <a:gd name="connsiteX0" fmla="*/ 0 w 13062098"/>
                <a:gd name="connsiteY0" fmla="*/ 421744 h 6805683"/>
                <a:gd name="connsiteX1" fmla="*/ 1202391 w 13062098"/>
                <a:gd name="connsiteY1" fmla="*/ 202865 h 6805683"/>
                <a:gd name="connsiteX2" fmla="*/ 11700219 w 13062098"/>
                <a:gd name="connsiteY2" fmla="*/ 91223 h 6805683"/>
                <a:gd name="connsiteX3" fmla="*/ 11961628 w 13062098"/>
                <a:gd name="connsiteY3" fmla="*/ 437693 h 6805683"/>
                <a:gd name="connsiteX4" fmla="*/ 13062098 w 13062098"/>
                <a:gd name="connsiteY4" fmla="*/ 5528864 h 6805683"/>
                <a:gd name="connsiteX5" fmla="*/ 11785279 w 13062098"/>
                <a:gd name="connsiteY5" fmla="*/ 6805683 h 6805683"/>
                <a:gd name="connsiteX6" fmla="*/ 1276819 w 13062098"/>
                <a:gd name="connsiteY6" fmla="*/ 6805683 h 6805683"/>
                <a:gd name="connsiteX7" fmla="*/ 0 w 13062098"/>
                <a:gd name="connsiteY7" fmla="*/ 5528864 h 6805683"/>
                <a:gd name="connsiteX8" fmla="*/ 0 w 13062098"/>
                <a:gd name="connsiteY8" fmla="*/ 421744 h 6805683"/>
                <a:gd name="connsiteX0" fmla="*/ 0 w 13062098"/>
                <a:gd name="connsiteY0" fmla="*/ 376735 h 6760674"/>
                <a:gd name="connsiteX1" fmla="*/ 1202391 w 13062098"/>
                <a:gd name="connsiteY1" fmla="*/ 157856 h 6760674"/>
                <a:gd name="connsiteX2" fmla="*/ 11700219 w 13062098"/>
                <a:gd name="connsiteY2" fmla="*/ 46214 h 6760674"/>
                <a:gd name="connsiteX3" fmla="*/ 11961628 w 13062098"/>
                <a:gd name="connsiteY3" fmla="*/ 392684 h 6760674"/>
                <a:gd name="connsiteX4" fmla="*/ 13062098 w 13062098"/>
                <a:gd name="connsiteY4" fmla="*/ 5483855 h 6760674"/>
                <a:gd name="connsiteX5" fmla="*/ 11785279 w 13062098"/>
                <a:gd name="connsiteY5" fmla="*/ 6760674 h 6760674"/>
                <a:gd name="connsiteX6" fmla="*/ 1276819 w 13062098"/>
                <a:gd name="connsiteY6" fmla="*/ 6760674 h 6760674"/>
                <a:gd name="connsiteX7" fmla="*/ 0 w 13062098"/>
                <a:gd name="connsiteY7" fmla="*/ 5483855 h 6760674"/>
                <a:gd name="connsiteX8" fmla="*/ 0 w 13062098"/>
                <a:gd name="connsiteY8" fmla="*/ 376735 h 6760674"/>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785279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966033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2265181"/>
                <a:gd name="connsiteY0" fmla="*/ 330521 h 6714476"/>
                <a:gd name="connsiteX1" fmla="*/ 1202391 w 12265181"/>
                <a:gd name="connsiteY1" fmla="*/ 111642 h 6714476"/>
                <a:gd name="connsiteX2" fmla="*/ 11700219 w 12265181"/>
                <a:gd name="connsiteY2" fmla="*/ 0 h 6714476"/>
                <a:gd name="connsiteX3" fmla="*/ 11961628 w 12265181"/>
                <a:gd name="connsiteY3" fmla="*/ 346470 h 6714476"/>
                <a:gd name="connsiteX4" fmla="*/ 11908465 w 12265181"/>
                <a:gd name="connsiteY4" fmla="*/ 6022432 h 6714476"/>
                <a:gd name="connsiteX5" fmla="*/ 11966033 w 12265181"/>
                <a:gd name="connsiteY5" fmla="*/ 6714460 h 6714476"/>
                <a:gd name="connsiteX6" fmla="*/ 1276819 w 12265181"/>
                <a:gd name="connsiteY6" fmla="*/ 6714460 h 6714476"/>
                <a:gd name="connsiteX7" fmla="*/ 0 w 12265181"/>
                <a:gd name="connsiteY7" fmla="*/ 5437641 h 6714476"/>
                <a:gd name="connsiteX8" fmla="*/ 0 w 12265181"/>
                <a:gd name="connsiteY8" fmla="*/ 330521 h 671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65181" h="6714476">
                  <a:moveTo>
                    <a:pt x="0" y="330521"/>
                  </a:moveTo>
                  <a:cubicBezTo>
                    <a:pt x="21265" y="-124782"/>
                    <a:pt x="635446" y="101009"/>
                    <a:pt x="1202391" y="111642"/>
                  </a:cubicBezTo>
                  <a:lnTo>
                    <a:pt x="11700219" y="0"/>
                  </a:lnTo>
                  <a:cubicBezTo>
                    <a:pt x="12059829" y="127590"/>
                    <a:pt x="12057321" y="-124782"/>
                    <a:pt x="11961628" y="346470"/>
                  </a:cubicBezTo>
                  <a:lnTo>
                    <a:pt x="11908465" y="6022432"/>
                  </a:lnTo>
                  <a:cubicBezTo>
                    <a:pt x="11908465" y="6727600"/>
                    <a:pt x="12671201" y="6714460"/>
                    <a:pt x="11966033" y="6714460"/>
                  </a:cubicBezTo>
                  <a:lnTo>
                    <a:pt x="1276819" y="6714460"/>
                  </a:lnTo>
                  <a:cubicBezTo>
                    <a:pt x="571651" y="6714460"/>
                    <a:pt x="0" y="6142809"/>
                    <a:pt x="0" y="5437641"/>
                  </a:cubicBezTo>
                  <a:lnTo>
                    <a:pt x="0" y="3305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637129" y="134339"/>
              <a:ext cx="438912" cy="438912"/>
            </a:xfrm>
            <a:prstGeom prst="rect">
              <a:avLst/>
            </a:prstGeom>
          </p:spPr>
        </p:pic>
      </p:grpSp>
    </p:spTree>
    <p:extLst>
      <p:ext uri="{BB962C8B-B14F-4D97-AF65-F5344CB8AC3E}">
        <p14:creationId xmlns:p14="http://schemas.microsoft.com/office/powerpoint/2010/main" val="2454459087"/>
      </p:ext>
    </p:extLst>
  </p:cSld>
  <p:clrMapOvr>
    <a:masterClrMapping/>
  </p:clrMapOvr>
  <p:hf hdr="0" ftr="0" dt="0"/>
  <p:extLst>
    <p:ext uri="{DCECCB84-F9BA-43D5-87BE-67443E8EF086}">
      <p15:sldGuideLst xmlns:p15="http://schemas.microsoft.com/office/powerpoint/2012/main">
        <p15:guide id="1" orient="horz" pos="12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ttom Arc">
    <p:spTree>
      <p:nvGrpSpPr>
        <p:cNvPr id="1" name=""/>
        <p:cNvGrpSpPr/>
        <p:nvPr/>
      </p:nvGrpSpPr>
      <p:grpSpPr>
        <a:xfrm>
          <a:off x="0" y="0"/>
          <a:ext cx="0" cy="0"/>
          <a:chOff x="0" y="0"/>
          <a:chExt cx="0" cy="0"/>
        </a:xfrm>
      </p:grpSpPr>
      <p:grpSp>
        <p:nvGrpSpPr>
          <p:cNvPr id="3" name="Group 2"/>
          <p:cNvGrpSpPr/>
          <p:nvPr userDrawn="1"/>
        </p:nvGrpSpPr>
        <p:grpSpPr>
          <a:xfrm>
            <a:off x="-330280" y="-263304"/>
            <a:ext cx="12522280" cy="7121304"/>
            <a:chOff x="-330280" y="-263304"/>
            <a:chExt cx="12522280" cy="7121304"/>
          </a:xfrm>
        </p:grpSpPr>
        <p:sp>
          <p:nvSpPr>
            <p:cNvPr id="2" name="Rectangle 1"/>
            <p:cNvSpPr/>
            <p:nvPr userDrawn="1"/>
          </p:nvSpPr>
          <p:spPr>
            <a:xfrm>
              <a:off x="0" y="0"/>
              <a:ext cx="12192000" cy="6858000"/>
            </a:xfrm>
            <a:prstGeom prst="rect">
              <a:avLst/>
            </a:prstGeom>
            <a:solidFill>
              <a:srgbClr val="95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userDrawn="1"/>
          </p:nvSpPr>
          <p:spPr>
            <a:xfrm>
              <a:off x="-330280" y="-263304"/>
              <a:ext cx="12339756" cy="6940552"/>
            </a:xfrm>
            <a:custGeom>
              <a:avLst/>
              <a:gdLst>
                <a:gd name="connsiteX0" fmla="*/ 0 w 13242850"/>
                <a:gd name="connsiteY0" fmla="*/ 1305173 h 7830880"/>
                <a:gd name="connsiteX1" fmla="*/ 1305173 w 13242850"/>
                <a:gd name="connsiteY1" fmla="*/ 0 h 7830880"/>
                <a:gd name="connsiteX2" fmla="*/ 11937677 w 13242850"/>
                <a:gd name="connsiteY2" fmla="*/ 0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1305173 h 7830880"/>
                <a:gd name="connsiteX1" fmla="*/ 1305173 w 13242850"/>
                <a:gd name="connsiteY1" fmla="*/ 0 h 7830880"/>
                <a:gd name="connsiteX2" fmla="*/ 12006789 w 13242850"/>
                <a:gd name="connsiteY2" fmla="*/ 1026042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452414 h 6978121"/>
                <a:gd name="connsiteX1" fmla="*/ 1395550 w 13242850"/>
                <a:gd name="connsiteY1" fmla="*/ 88223 h 6978121"/>
                <a:gd name="connsiteX2" fmla="*/ 12006789 w 13242850"/>
                <a:gd name="connsiteY2" fmla="*/ 173283 h 6978121"/>
                <a:gd name="connsiteX3" fmla="*/ 13242850 w 13242850"/>
                <a:gd name="connsiteY3" fmla="*/ 452414 h 6978121"/>
                <a:gd name="connsiteX4" fmla="*/ 13242850 w 13242850"/>
                <a:gd name="connsiteY4" fmla="*/ 5672948 h 6978121"/>
                <a:gd name="connsiteX5" fmla="*/ 11937677 w 13242850"/>
                <a:gd name="connsiteY5" fmla="*/ 6978121 h 6978121"/>
                <a:gd name="connsiteX6" fmla="*/ 1305173 w 13242850"/>
                <a:gd name="connsiteY6" fmla="*/ 6978121 h 6978121"/>
                <a:gd name="connsiteX7" fmla="*/ 0 w 13242850"/>
                <a:gd name="connsiteY7" fmla="*/ 5672948 h 6978121"/>
                <a:gd name="connsiteX8" fmla="*/ 0 w 13242850"/>
                <a:gd name="connsiteY8" fmla="*/ 452414 h 6978121"/>
                <a:gd name="connsiteX0" fmla="*/ 754912 w 13242850"/>
                <a:gd name="connsiteY0" fmla="*/ 460587 h 6970345"/>
                <a:gd name="connsiteX1" fmla="*/ 1395550 w 13242850"/>
                <a:gd name="connsiteY1" fmla="*/ 80447 h 6970345"/>
                <a:gd name="connsiteX2" fmla="*/ 12006789 w 13242850"/>
                <a:gd name="connsiteY2" fmla="*/ 165507 h 6970345"/>
                <a:gd name="connsiteX3" fmla="*/ 13242850 w 13242850"/>
                <a:gd name="connsiteY3" fmla="*/ 444638 h 6970345"/>
                <a:gd name="connsiteX4" fmla="*/ 13242850 w 13242850"/>
                <a:gd name="connsiteY4" fmla="*/ 5665172 h 6970345"/>
                <a:gd name="connsiteX5" fmla="*/ 11937677 w 13242850"/>
                <a:gd name="connsiteY5" fmla="*/ 6970345 h 6970345"/>
                <a:gd name="connsiteX6" fmla="*/ 1305173 w 13242850"/>
                <a:gd name="connsiteY6" fmla="*/ 6970345 h 6970345"/>
                <a:gd name="connsiteX7" fmla="*/ 0 w 13242850"/>
                <a:gd name="connsiteY7" fmla="*/ 5665172 h 6970345"/>
                <a:gd name="connsiteX8" fmla="*/ 754912 w 13242850"/>
                <a:gd name="connsiteY8" fmla="*/ 460587 h 6970345"/>
                <a:gd name="connsiteX0" fmla="*/ 2657 w 12490595"/>
                <a:gd name="connsiteY0" fmla="*/ 460587 h 6970345"/>
                <a:gd name="connsiteX1" fmla="*/ 643295 w 12490595"/>
                <a:gd name="connsiteY1" fmla="*/ 80447 h 6970345"/>
                <a:gd name="connsiteX2" fmla="*/ 11254534 w 12490595"/>
                <a:gd name="connsiteY2" fmla="*/ 165507 h 6970345"/>
                <a:gd name="connsiteX3" fmla="*/ 12490595 w 12490595"/>
                <a:gd name="connsiteY3" fmla="*/ 444638 h 6970345"/>
                <a:gd name="connsiteX4" fmla="*/ 12490595 w 12490595"/>
                <a:gd name="connsiteY4" fmla="*/ 5665172 h 6970345"/>
                <a:gd name="connsiteX5" fmla="*/ 11185422 w 12490595"/>
                <a:gd name="connsiteY5" fmla="*/ 6970345 h 6970345"/>
                <a:gd name="connsiteX6" fmla="*/ 552918 w 12490595"/>
                <a:gd name="connsiteY6" fmla="*/ 6970345 h 6970345"/>
                <a:gd name="connsiteX7" fmla="*/ 146196 w 12490595"/>
                <a:gd name="connsiteY7" fmla="*/ 5718335 h 6970345"/>
                <a:gd name="connsiteX8" fmla="*/ 2657 w 12490595"/>
                <a:gd name="connsiteY8" fmla="*/ 460587 h 6970345"/>
                <a:gd name="connsiteX0" fmla="*/ 41534 w 12412514"/>
                <a:gd name="connsiteY0" fmla="*/ 460587 h 6970345"/>
                <a:gd name="connsiteX1" fmla="*/ 565214 w 12412514"/>
                <a:gd name="connsiteY1" fmla="*/ 80447 h 6970345"/>
                <a:gd name="connsiteX2" fmla="*/ 11176453 w 12412514"/>
                <a:gd name="connsiteY2" fmla="*/ 165507 h 6970345"/>
                <a:gd name="connsiteX3" fmla="*/ 12412514 w 12412514"/>
                <a:gd name="connsiteY3" fmla="*/ 444638 h 6970345"/>
                <a:gd name="connsiteX4" fmla="*/ 12412514 w 12412514"/>
                <a:gd name="connsiteY4" fmla="*/ 5665172 h 6970345"/>
                <a:gd name="connsiteX5" fmla="*/ 11107341 w 12412514"/>
                <a:gd name="connsiteY5" fmla="*/ 6970345 h 6970345"/>
                <a:gd name="connsiteX6" fmla="*/ 474837 w 12412514"/>
                <a:gd name="connsiteY6" fmla="*/ 6970345 h 6970345"/>
                <a:gd name="connsiteX7" fmla="*/ 68115 w 12412514"/>
                <a:gd name="connsiteY7" fmla="*/ 5718335 h 6970345"/>
                <a:gd name="connsiteX8" fmla="*/ 41534 w 12412514"/>
                <a:gd name="connsiteY8" fmla="*/ 460587 h 6970345"/>
                <a:gd name="connsiteX0" fmla="*/ 24649 w 12395629"/>
                <a:gd name="connsiteY0" fmla="*/ 460587 h 6970345"/>
                <a:gd name="connsiteX1" fmla="*/ 548329 w 12395629"/>
                <a:gd name="connsiteY1" fmla="*/ 80447 h 6970345"/>
                <a:gd name="connsiteX2" fmla="*/ 11159568 w 12395629"/>
                <a:gd name="connsiteY2" fmla="*/ 165507 h 6970345"/>
                <a:gd name="connsiteX3" fmla="*/ 12395629 w 12395629"/>
                <a:gd name="connsiteY3" fmla="*/ 444638 h 6970345"/>
                <a:gd name="connsiteX4" fmla="*/ 12395629 w 12395629"/>
                <a:gd name="connsiteY4" fmla="*/ 5665172 h 6970345"/>
                <a:gd name="connsiteX5" fmla="*/ 11090456 w 12395629"/>
                <a:gd name="connsiteY5" fmla="*/ 6970345 h 6970345"/>
                <a:gd name="connsiteX6" fmla="*/ 457952 w 12395629"/>
                <a:gd name="connsiteY6" fmla="*/ 6970345 h 6970345"/>
                <a:gd name="connsiteX7" fmla="*/ 205402 w 12395629"/>
                <a:gd name="connsiteY7" fmla="*/ 5723651 h 6970345"/>
                <a:gd name="connsiteX8" fmla="*/ 24649 w 12395629"/>
                <a:gd name="connsiteY8" fmla="*/ 460587 h 697034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39651 h 6938776"/>
                <a:gd name="connsiteX1" fmla="*/ 492456 w 12339756"/>
                <a:gd name="connsiteY1" fmla="*/ 48878 h 6938776"/>
                <a:gd name="connsiteX2" fmla="*/ 11103695 w 12339756"/>
                <a:gd name="connsiteY2" fmla="*/ 133938 h 6938776"/>
                <a:gd name="connsiteX3" fmla="*/ 12339756 w 12339756"/>
                <a:gd name="connsiteY3" fmla="*/ 413069 h 6938776"/>
                <a:gd name="connsiteX4" fmla="*/ 12339756 w 12339756"/>
                <a:gd name="connsiteY4" fmla="*/ 5633603 h 6938776"/>
                <a:gd name="connsiteX5" fmla="*/ 11034583 w 12339756"/>
                <a:gd name="connsiteY5" fmla="*/ 6938776 h 6938776"/>
                <a:gd name="connsiteX6" fmla="*/ 402079 w 12339756"/>
                <a:gd name="connsiteY6" fmla="*/ 6938776 h 6938776"/>
                <a:gd name="connsiteX7" fmla="*/ 149529 w 12339756"/>
                <a:gd name="connsiteY7" fmla="*/ 5692082 h 6938776"/>
                <a:gd name="connsiteX8" fmla="*/ 133580 w 12339756"/>
                <a:gd name="connsiteY8" fmla="*/ 439651 h 6938776"/>
                <a:gd name="connsiteX0" fmla="*/ 133580 w 12339756"/>
                <a:gd name="connsiteY0" fmla="*/ 441427 h 6940552"/>
                <a:gd name="connsiteX1" fmla="*/ 492456 w 12339756"/>
                <a:gd name="connsiteY1" fmla="*/ 50654 h 6940552"/>
                <a:gd name="connsiteX2" fmla="*/ 11103695 w 12339756"/>
                <a:gd name="connsiteY2" fmla="*/ 135714 h 6940552"/>
                <a:gd name="connsiteX3" fmla="*/ 12339756 w 12339756"/>
                <a:gd name="connsiteY3" fmla="*/ 414845 h 6940552"/>
                <a:gd name="connsiteX4" fmla="*/ 12339756 w 12339756"/>
                <a:gd name="connsiteY4" fmla="*/ 5635379 h 6940552"/>
                <a:gd name="connsiteX5" fmla="*/ 11034583 w 12339756"/>
                <a:gd name="connsiteY5" fmla="*/ 6940552 h 6940552"/>
                <a:gd name="connsiteX6" fmla="*/ 402079 w 12339756"/>
                <a:gd name="connsiteY6" fmla="*/ 6940552 h 6940552"/>
                <a:gd name="connsiteX7" fmla="*/ 149529 w 12339756"/>
                <a:gd name="connsiteY7" fmla="*/ 5693858 h 6940552"/>
                <a:gd name="connsiteX8" fmla="*/ 133580 w 12339756"/>
                <a:gd name="connsiteY8" fmla="*/ 441427 h 694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39756" h="6940552">
                  <a:moveTo>
                    <a:pt x="133580" y="441427"/>
                  </a:moveTo>
                  <a:cubicBezTo>
                    <a:pt x="149528" y="-40168"/>
                    <a:pt x="122504" y="50654"/>
                    <a:pt x="492456" y="50654"/>
                  </a:cubicBezTo>
                  <a:lnTo>
                    <a:pt x="11103695" y="135714"/>
                  </a:lnTo>
                  <a:cubicBezTo>
                    <a:pt x="12340201" y="130398"/>
                    <a:pt x="12339756" y="-305982"/>
                    <a:pt x="12339756" y="414845"/>
                  </a:cubicBezTo>
                  <a:lnTo>
                    <a:pt x="12339756" y="5635379"/>
                  </a:lnTo>
                  <a:cubicBezTo>
                    <a:pt x="12339756" y="6356206"/>
                    <a:pt x="11755410" y="6940552"/>
                    <a:pt x="11034583" y="6940552"/>
                  </a:cubicBezTo>
                  <a:lnTo>
                    <a:pt x="402079" y="6940552"/>
                  </a:lnTo>
                  <a:cubicBezTo>
                    <a:pt x="-318748" y="6940552"/>
                    <a:pt x="149529" y="6414685"/>
                    <a:pt x="149529" y="5693858"/>
                  </a:cubicBezTo>
                  <a:cubicBezTo>
                    <a:pt x="144213" y="3943048"/>
                    <a:pt x="138896" y="2192237"/>
                    <a:pt x="133580" y="44142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631371" y="6303158"/>
              <a:ext cx="438912" cy="438912"/>
            </a:xfrm>
            <a:prstGeom prst="rect">
              <a:avLst/>
            </a:prstGeom>
          </p:spPr>
        </p:pic>
      </p:grpSp>
    </p:spTree>
    <p:extLst>
      <p:ext uri="{BB962C8B-B14F-4D97-AF65-F5344CB8AC3E}">
        <p14:creationId xmlns:p14="http://schemas.microsoft.com/office/powerpoint/2010/main" val="2606060282"/>
      </p:ext>
    </p:extLst>
  </p:cSld>
  <p:clrMapOvr>
    <a:masterClrMapping/>
  </p:clrMapOvr>
  <p:hf hdr="0" ftr="0" dt="0"/>
  <p:extLst>
    <p:ext uri="{DCECCB84-F9BA-43D5-87BE-67443E8EF086}">
      <p15:sldGuideLst xmlns:p15="http://schemas.microsoft.com/office/powerpoint/2012/main">
        <p15:guide id="1" orient="horz" pos="420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ite Bar">
    <p:spTree>
      <p:nvGrpSpPr>
        <p:cNvPr id="1" name=""/>
        <p:cNvGrpSpPr/>
        <p:nvPr/>
      </p:nvGrpSpPr>
      <p:grpSpPr>
        <a:xfrm>
          <a:off x="0" y="0"/>
          <a:ext cx="0" cy="0"/>
          <a:chOff x="0" y="0"/>
          <a:chExt cx="0" cy="0"/>
        </a:xfrm>
      </p:grpSpPr>
      <p:grpSp>
        <p:nvGrpSpPr>
          <p:cNvPr id="4" name="Group 3"/>
          <p:cNvGrpSpPr/>
          <p:nvPr userDrawn="1"/>
        </p:nvGrpSpPr>
        <p:grpSpPr>
          <a:xfrm>
            <a:off x="-166047" y="-260498"/>
            <a:ext cx="12524095" cy="1451342"/>
            <a:chOff x="-166047" y="-260498"/>
            <a:chExt cx="12524095" cy="1451342"/>
          </a:xfrm>
        </p:grpSpPr>
        <p:grpSp>
          <p:nvGrpSpPr>
            <p:cNvPr id="3" name="Group 2"/>
            <p:cNvGrpSpPr/>
            <p:nvPr userDrawn="1"/>
          </p:nvGrpSpPr>
          <p:grpSpPr>
            <a:xfrm>
              <a:off x="-166047" y="-74427"/>
              <a:ext cx="12524095" cy="1265271"/>
              <a:chOff x="-166047" y="-74427"/>
              <a:chExt cx="12524095" cy="1265271"/>
            </a:xfrm>
            <a:solidFill>
              <a:srgbClr val="964035"/>
            </a:solidFill>
          </p:grpSpPr>
          <p:sp>
            <p:nvSpPr>
              <p:cNvPr id="6" name="Rounded Rectangle 5"/>
              <p:cNvSpPr/>
              <p:nvPr userDrawn="1"/>
            </p:nvSpPr>
            <p:spPr>
              <a:xfrm>
                <a:off x="9706282" y="-74427"/>
                <a:ext cx="2538483" cy="1026042"/>
              </a:xfrm>
              <a:prstGeom prst="roundRect">
                <a:avLst/>
              </a:prstGeom>
              <a:solidFill>
                <a:srgbClr val="95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userDrawn="1"/>
            </p:nvSpPr>
            <p:spPr>
              <a:xfrm>
                <a:off x="-166047" y="802756"/>
                <a:ext cx="12524095" cy="388088"/>
              </a:xfrm>
              <a:prstGeom prst="roundRect">
                <a:avLst/>
              </a:prstGeom>
              <a:solidFill>
                <a:srgbClr val="95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2804353"/>
      </p:ext>
    </p:extLst>
  </p:cSld>
  <p:clrMapOvr>
    <a:masterClrMapping/>
  </p:clrMapOvr>
  <p:hf hdr="0" ftr="0" dt="0"/>
  <p:extLst>
    <p:ext uri="{DCECCB84-F9BA-43D5-87BE-67443E8EF086}">
      <p15:sldGuideLst xmlns:p15="http://schemas.microsoft.com/office/powerpoint/2012/main">
        <p15:guide id="1" orient="horz" pos="600" userDrawn="1">
          <p15:clr>
            <a:srgbClr val="FBAE40"/>
          </p15:clr>
        </p15:guide>
        <p15:guide id="2" orient="horz" pos="74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grpSp>
        <p:nvGrpSpPr>
          <p:cNvPr id="4" name="Group 3"/>
          <p:cNvGrpSpPr/>
          <p:nvPr userDrawn="1"/>
        </p:nvGrpSpPr>
        <p:grpSpPr>
          <a:xfrm>
            <a:off x="-166047" y="-260498"/>
            <a:ext cx="12524095" cy="1451342"/>
            <a:chOff x="-166047" y="-260498"/>
            <a:chExt cx="12524095" cy="1451342"/>
          </a:xfrm>
        </p:grpSpPr>
        <p:grpSp>
          <p:nvGrpSpPr>
            <p:cNvPr id="3" name="Group 2"/>
            <p:cNvGrpSpPr/>
            <p:nvPr userDrawn="1"/>
          </p:nvGrpSpPr>
          <p:grpSpPr>
            <a:xfrm>
              <a:off x="-166047" y="-74427"/>
              <a:ext cx="12524095" cy="1265271"/>
              <a:chOff x="-166047" y="-74427"/>
              <a:chExt cx="12524095" cy="1265271"/>
            </a:xfrm>
            <a:solidFill>
              <a:srgbClr val="964035"/>
            </a:solidFill>
          </p:grpSpPr>
          <p:sp>
            <p:nvSpPr>
              <p:cNvPr id="6" name="Rounded Rectangle 5"/>
              <p:cNvSpPr/>
              <p:nvPr userDrawn="1"/>
            </p:nvSpPr>
            <p:spPr>
              <a:xfrm>
                <a:off x="9706282" y="-74427"/>
                <a:ext cx="2538483" cy="1026042"/>
              </a:xfrm>
              <a:prstGeom prst="roundRect">
                <a:avLst/>
              </a:prstGeom>
              <a:solidFill>
                <a:srgbClr val="95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userDrawn="1"/>
            </p:nvSpPr>
            <p:spPr>
              <a:xfrm>
                <a:off x="-166047" y="802756"/>
                <a:ext cx="12524095" cy="388088"/>
              </a:xfrm>
              <a:prstGeom prst="roundRect">
                <a:avLst/>
              </a:prstGeom>
              <a:solidFill>
                <a:srgbClr val="95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4437" y="455259"/>
              <a:ext cx="1468741" cy="228565"/>
            </a:xfrm>
            <a:prstGeom prst="rect">
              <a:avLst/>
            </a:prstGeom>
          </p:spPr>
        </p:pic>
        <p:sp>
          <p:nvSpPr>
            <p:cNvPr id="9" name="Title 3"/>
            <p:cNvSpPr txBox="1">
              <a:spLocks/>
            </p:cNvSpPr>
            <p:nvPr userDrawn="1"/>
          </p:nvSpPr>
          <p:spPr>
            <a:xfrm>
              <a:off x="495300" y="342900"/>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95B823"/>
                  </a:solidFill>
                  <a:latin typeface="Century Gothic" panose="020B0502020202020204" pitchFamily="34" charset="0"/>
                </a:rPr>
                <a:t>ACKNOWLEDGEMENTS</a:t>
              </a:r>
            </a:p>
          </p:txBody>
        </p:sp>
      </p:grpSp>
    </p:spTree>
    <p:extLst>
      <p:ext uri="{BB962C8B-B14F-4D97-AF65-F5344CB8AC3E}">
        <p14:creationId xmlns:p14="http://schemas.microsoft.com/office/powerpoint/2010/main" val="2069824305"/>
      </p:ext>
    </p:extLst>
  </p:cSld>
  <p:clrMapOvr>
    <a:masterClrMapping/>
  </p:clrMapOvr>
  <p:hf hdr="0" ftr="0" dt="0"/>
  <p:extLst>
    <p:ext uri="{DCECCB84-F9BA-43D5-87BE-67443E8EF086}">
      <p15:sldGuideLst xmlns:p15="http://schemas.microsoft.com/office/powerpoint/2012/main">
        <p15:guide id="1" orient="horz" pos="74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679" r:id="rId3"/>
    <p:sldLayoutId id="2147483707" r:id="rId4"/>
    <p:sldLayoutId id="2147483690" r:id="rId5"/>
    <p:sldLayoutId id="2147483691" r:id="rId6"/>
    <p:sldLayoutId id="2147483698" r:id="rId7"/>
    <p:sldLayoutId id="2147483717" r:id="rId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10.xml"/><Relationship Id="rId7" Type="http://schemas.openxmlformats.org/officeDocument/2006/relationships/image" Target="../media/image24.png"/><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11.xml"/><Relationship Id="rId7" Type="http://schemas.openxmlformats.org/officeDocument/2006/relationships/image" Target="../media/image28.png"/><Relationship Id="rId2" Type="http://schemas.openxmlformats.org/officeDocument/2006/relationships/slideLayout" Target="../slideLayouts/slideLayout3.xml"/><Relationship Id="rId1" Type="http://schemas.openxmlformats.org/officeDocument/2006/relationships/tags" Target="../tags/tag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8.xm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8.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8.xml"/><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9.jpeg"/><Relationship Id="rId5" Type="http://schemas.openxmlformats.org/officeDocument/2006/relationships/image" Target="../media/image8.jpe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image" Target="../media/image76.png"/></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image" Target="../media/image79.png"/></Relationships>
</file>

<file path=ppt/slides/_rels/slide3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image" Target="../media/image82.png"/></Relationships>
</file>

<file path=ppt/slides/_rels/slide3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image" Target="../media/image85.png"/></Relationships>
</file>

<file path=ppt/slides/_rels/slide3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image" Target="../media/image88.png"/></Relationships>
</file>

<file path=ppt/slides/_rels/slide3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image" Target="../media/image91.png"/></Relationships>
</file>

<file path=ppt/slides/_rels/slide3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image" Target="../media/image94.png"/></Relationships>
</file>

<file path=ppt/slides/_rels/slide3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image" Target="../media/image97.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image" Target="../media/image100.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25547" y="6258083"/>
            <a:ext cx="2812229" cy="338554"/>
          </a:xfrm>
          <a:prstGeom prst="rect">
            <a:avLst/>
          </a:prstGeom>
        </p:spPr>
        <p:txBody>
          <a:bodyPr wrap="square" anchor="t">
            <a:spAutoFit/>
          </a:bodyPr>
          <a:lstStyle/>
          <a:p>
            <a:pPr algn="r"/>
            <a:r>
              <a:rPr lang="en-US" sz="1600" dirty="0">
                <a:solidFill>
                  <a:srgbClr val="95B823"/>
                </a:solidFill>
                <a:latin typeface="Century Gothic"/>
              </a:rPr>
              <a:t>Georgia – Athens </a:t>
            </a:r>
            <a:endParaRPr lang="en-US" dirty="0">
              <a:solidFill>
                <a:srgbClr val="95B823"/>
              </a:solidFill>
            </a:endParaRPr>
          </a:p>
        </p:txBody>
      </p:sp>
      <p:sp>
        <p:nvSpPr>
          <p:cNvPr id="3" name="Title 1"/>
          <p:cNvSpPr txBox="1">
            <a:spLocks/>
          </p:cNvSpPr>
          <p:nvPr/>
        </p:nvSpPr>
        <p:spPr>
          <a:xfrm>
            <a:off x="6066814" y="1553466"/>
            <a:ext cx="539496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4000" spc="0" baseline="0">
                <a:solidFill>
                  <a:srgbClr val="95B823"/>
                </a:solidFill>
                <a:latin typeface="Century Gothic"/>
              </a:rPr>
              <a:t>GEORGIA</a:t>
            </a:r>
          </a:p>
          <a:p>
            <a:pPr algn="l"/>
            <a:r>
              <a:rPr lang="en-US" sz="2800" b="0" spc="0" baseline="0">
                <a:solidFill>
                  <a:srgbClr val="95B823"/>
                </a:solidFill>
                <a:latin typeface="Century Gothic"/>
              </a:rPr>
              <a:t>Energy III</a:t>
            </a:r>
          </a:p>
        </p:txBody>
      </p:sp>
      <p:sp>
        <p:nvSpPr>
          <p:cNvPr id="4" name="Subtitle 2"/>
          <p:cNvSpPr txBox="1">
            <a:spLocks/>
          </p:cNvSpPr>
          <p:nvPr/>
        </p:nvSpPr>
        <p:spPr>
          <a:xfrm>
            <a:off x="6066814" y="3098528"/>
            <a:ext cx="5394960" cy="1098086"/>
          </a:xfrm>
          <a:prstGeom prst="rect">
            <a:avLst/>
          </a:prstGeom>
        </p:spPr>
        <p:txBody>
          <a:bodyPr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dirty="0" smtClean="0">
                <a:solidFill>
                  <a:schemeClr val="tx1">
                    <a:lumMod val="75000"/>
                    <a:lumOff val="25000"/>
                  </a:schemeClr>
                </a:solidFill>
                <a:latin typeface="Century Gothic"/>
              </a:rPr>
              <a:t>Identifying </a:t>
            </a:r>
            <a:r>
              <a:rPr lang="en-US" sz="2000" dirty="0">
                <a:solidFill>
                  <a:schemeClr val="tx1">
                    <a:lumMod val="75000"/>
                    <a:lumOff val="25000"/>
                  </a:schemeClr>
                </a:solidFill>
                <a:latin typeface="Century Gothic"/>
              </a:rPr>
              <a:t>Habitat and Solar Site Conflict in Georgia by Developing an Environmental Sensitivity Public Mapping Tool </a:t>
            </a:r>
            <a:endParaRPr lang="en-US" sz="2000" dirty="0">
              <a:solidFill>
                <a:schemeClr val="tx1">
                  <a:lumMod val="75000"/>
                  <a:lumOff val="25000"/>
                </a:schemeClr>
              </a:solidFill>
            </a:endParaRPr>
          </a:p>
        </p:txBody>
      </p:sp>
      <p:sp>
        <p:nvSpPr>
          <p:cNvPr id="5" name="TextBox 4"/>
          <p:cNvSpPr txBox="1"/>
          <p:nvPr/>
        </p:nvSpPr>
        <p:spPr>
          <a:xfrm>
            <a:off x="6066814" y="4960968"/>
            <a:ext cx="5394960" cy="707886"/>
          </a:xfrm>
          <a:prstGeom prst="rect">
            <a:avLst/>
          </a:prstGeom>
          <a:noFill/>
        </p:spPr>
        <p:txBody>
          <a:bodyPr wrap="square" rtlCol="0" anchor="t">
            <a:spAutoFit/>
          </a:bodyPr>
          <a:lstStyle/>
          <a:p>
            <a:pPr algn="l"/>
            <a:r>
              <a:rPr lang="en-US" sz="2000" dirty="0">
                <a:solidFill>
                  <a:schemeClr val="tx1">
                    <a:lumMod val="75000"/>
                    <a:lumOff val="25000"/>
                  </a:schemeClr>
                </a:solidFill>
                <a:latin typeface="Century Gothic"/>
              </a:rPr>
              <a:t>Samantha Trust, Alexander Burke, </a:t>
            </a:r>
            <a:r>
              <a:rPr lang="en-US" sz="2000" dirty="0" err="1">
                <a:solidFill>
                  <a:schemeClr val="tx1">
                    <a:lumMod val="75000"/>
                    <a:lumOff val="25000"/>
                  </a:schemeClr>
                </a:solidFill>
                <a:latin typeface="Century Gothic"/>
              </a:rPr>
              <a:t>Jannatul</a:t>
            </a:r>
            <a:r>
              <a:rPr lang="en-US" sz="2000" dirty="0">
                <a:solidFill>
                  <a:schemeClr val="tx1">
                    <a:lumMod val="75000"/>
                    <a:lumOff val="25000"/>
                  </a:schemeClr>
                </a:solidFill>
                <a:latin typeface="Century Gothic"/>
              </a:rPr>
              <a:t> </a:t>
            </a:r>
            <a:r>
              <a:rPr lang="en-US" sz="2000" dirty="0" err="1">
                <a:solidFill>
                  <a:schemeClr val="tx1">
                    <a:lumMod val="75000"/>
                    <a:lumOff val="25000"/>
                  </a:schemeClr>
                </a:solidFill>
                <a:latin typeface="Century Gothic"/>
              </a:rPr>
              <a:t>Ferdush</a:t>
            </a:r>
            <a:r>
              <a:rPr lang="en-US" sz="2000" dirty="0">
                <a:solidFill>
                  <a:schemeClr val="tx1">
                    <a:lumMod val="75000"/>
                    <a:lumOff val="25000"/>
                  </a:schemeClr>
                </a:solidFill>
                <a:latin typeface="Century Gothic"/>
              </a:rPr>
              <a:t>, Vineeth Jason Putti</a:t>
            </a:r>
          </a:p>
        </p:txBody>
      </p:sp>
    </p:spTree>
    <p:extLst>
      <p:ext uri="{BB962C8B-B14F-4D97-AF65-F5344CB8AC3E}">
        <p14:creationId xmlns:p14="http://schemas.microsoft.com/office/powerpoint/2010/main" val="34578877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 name="LULC">
            <a:extLst>
              <a:ext uri="{FF2B5EF4-FFF2-40B4-BE49-F238E27FC236}">
                <a16:creationId xmlns:a16="http://schemas.microsoft.com/office/drawing/2014/main" id="{EC40F18E-BAAF-4170-A8B0-847B2D7F3E90}"/>
              </a:ext>
            </a:extLst>
          </p:cNvPr>
          <p:cNvGrpSpPr/>
          <p:nvPr/>
        </p:nvGrpSpPr>
        <p:grpSpPr>
          <a:xfrm>
            <a:off x="-350363" y="2331284"/>
            <a:ext cx="8155743" cy="3793534"/>
            <a:chOff x="-350363" y="2263044"/>
            <a:chExt cx="8155743" cy="3793534"/>
          </a:xfrm>
        </p:grpSpPr>
        <p:pic>
          <p:nvPicPr>
            <p:cNvPr id="29" name="Picture 28" descr="A picture containing food, rain, umbrella&#10;&#10;Description automatically generated">
              <a:extLst>
                <a:ext uri="{FF2B5EF4-FFF2-40B4-BE49-F238E27FC236}">
                  <a16:creationId xmlns:a16="http://schemas.microsoft.com/office/drawing/2014/main" id="{7E91ADF8-9CAA-4608-96D2-8BCB547811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363" y="2263044"/>
              <a:ext cx="5496580" cy="3793534"/>
            </a:xfrm>
            <a:prstGeom prst="rect">
              <a:avLst/>
            </a:prstGeom>
          </p:spPr>
        </p:pic>
        <p:cxnSp>
          <p:nvCxnSpPr>
            <p:cNvPr id="58" name="Straight Arrow Connector 57">
              <a:extLst>
                <a:ext uri="{FF2B5EF4-FFF2-40B4-BE49-F238E27FC236}">
                  <a16:creationId xmlns:a16="http://schemas.microsoft.com/office/drawing/2014/main" id="{12A9BE96-6476-4B30-875C-466EFE7158DB}"/>
                </a:ext>
              </a:extLst>
            </p:cNvPr>
            <p:cNvCxnSpPr>
              <a:cxnSpLocks/>
            </p:cNvCxnSpPr>
            <p:nvPr/>
          </p:nvCxnSpPr>
          <p:spPr>
            <a:xfrm>
              <a:off x="4227471" y="5163401"/>
              <a:ext cx="319940" cy="2051"/>
            </a:xfrm>
            <a:prstGeom prst="straightConnector1">
              <a:avLst/>
            </a:prstGeom>
            <a:ln>
              <a:tailEnd type="triangle"/>
            </a:ln>
          </p:spPr>
          <p:style>
            <a:lnRef idx="2">
              <a:schemeClr val="accent4"/>
            </a:lnRef>
            <a:fillRef idx="1">
              <a:schemeClr val="lt1"/>
            </a:fillRef>
            <a:effectRef idx="0">
              <a:schemeClr val="accent4"/>
            </a:effectRef>
            <a:fontRef idx="minor">
              <a:schemeClr val="dk1"/>
            </a:fontRef>
          </p:style>
        </p:cxnSp>
        <p:grpSp>
          <p:nvGrpSpPr>
            <p:cNvPr id="89" name="Group 88">
              <a:extLst>
                <a:ext uri="{FF2B5EF4-FFF2-40B4-BE49-F238E27FC236}">
                  <a16:creationId xmlns:a16="http://schemas.microsoft.com/office/drawing/2014/main" id="{57560D9B-CE3C-4345-AC13-3E9F3A9BBDD2}"/>
                </a:ext>
              </a:extLst>
            </p:cNvPr>
            <p:cNvGrpSpPr/>
            <p:nvPr/>
          </p:nvGrpSpPr>
          <p:grpSpPr>
            <a:xfrm>
              <a:off x="4669611" y="4848752"/>
              <a:ext cx="3135769" cy="658418"/>
              <a:chOff x="4463247" y="5006288"/>
              <a:chExt cx="3135769" cy="658418"/>
            </a:xfrm>
          </p:grpSpPr>
          <p:sp>
            <p:nvSpPr>
              <p:cNvPr id="90" name="Rectangle: Rounded Corners 89">
                <a:extLst>
                  <a:ext uri="{FF2B5EF4-FFF2-40B4-BE49-F238E27FC236}">
                    <a16:creationId xmlns:a16="http://schemas.microsoft.com/office/drawing/2014/main" id="{DADFA960-68DD-45D8-9DD4-7113AD05C349}"/>
                  </a:ext>
                </a:extLst>
              </p:cNvPr>
              <p:cNvSpPr/>
              <p:nvPr/>
            </p:nvSpPr>
            <p:spPr>
              <a:xfrm>
                <a:off x="4463247" y="5006289"/>
                <a:ext cx="2086019" cy="658417"/>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600">
                    <a:solidFill>
                      <a:schemeClr val="tx1">
                        <a:lumMod val="75000"/>
                        <a:lumOff val="25000"/>
                      </a:schemeClr>
                    </a:solidFill>
                    <a:latin typeface="Century Gothic"/>
                  </a:rPr>
                  <a:t>LULC</a:t>
                </a:r>
                <a:endParaRPr lang="en-US" sz="1600">
                  <a:solidFill>
                    <a:schemeClr val="tx1">
                      <a:lumMod val="75000"/>
                      <a:lumOff val="25000"/>
                    </a:schemeClr>
                  </a:solidFill>
                </a:endParaRPr>
              </a:p>
            </p:txBody>
          </p:sp>
          <p:sp>
            <p:nvSpPr>
              <p:cNvPr id="91" name="Rectangle: Rounded Corners 90">
                <a:extLst>
                  <a:ext uri="{FF2B5EF4-FFF2-40B4-BE49-F238E27FC236}">
                    <a16:creationId xmlns:a16="http://schemas.microsoft.com/office/drawing/2014/main" id="{774B3FD4-469A-4EF5-B5FF-85AE7BA28F91}"/>
                  </a:ext>
                </a:extLst>
              </p:cNvPr>
              <p:cNvSpPr/>
              <p:nvPr/>
            </p:nvSpPr>
            <p:spPr>
              <a:xfrm>
                <a:off x="6573836" y="5006288"/>
                <a:ext cx="1025180" cy="658417"/>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600">
                    <a:solidFill>
                      <a:schemeClr val="tx1">
                        <a:lumMod val="75000"/>
                        <a:lumOff val="25000"/>
                      </a:schemeClr>
                    </a:solidFill>
                    <a:latin typeface="Century Gothic"/>
                  </a:rPr>
                  <a:t>20%</a:t>
                </a:r>
                <a:endParaRPr lang="en-US" sz="2000">
                  <a:solidFill>
                    <a:schemeClr val="tx1">
                      <a:lumMod val="75000"/>
                      <a:lumOff val="25000"/>
                    </a:schemeClr>
                  </a:solidFill>
                </a:endParaRPr>
              </a:p>
            </p:txBody>
          </p:sp>
        </p:grpSp>
      </p:grpSp>
      <p:grpSp>
        <p:nvGrpSpPr>
          <p:cNvPr id="105" name="DEM">
            <a:extLst>
              <a:ext uri="{FF2B5EF4-FFF2-40B4-BE49-F238E27FC236}">
                <a16:creationId xmlns:a16="http://schemas.microsoft.com/office/drawing/2014/main" id="{21F96CA1-2A35-46DC-AD03-9CD1CB58334C}"/>
              </a:ext>
            </a:extLst>
          </p:cNvPr>
          <p:cNvGrpSpPr/>
          <p:nvPr/>
        </p:nvGrpSpPr>
        <p:grpSpPr>
          <a:xfrm>
            <a:off x="-855562" y="1307862"/>
            <a:ext cx="8663097" cy="4538503"/>
            <a:chOff x="-855562" y="1239622"/>
            <a:chExt cx="8663097" cy="4538503"/>
          </a:xfrm>
        </p:grpSpPr>
        <p:pic>
          <p:nvPicPr>
            <p:cNvPr id="31" name="Picture 30">
              <a:extLst>
                <a:ext uri="{FF2B5EF4-FFF2-40B4-BE49-F238E27FC236}">
                  <a16:creationId xmlns:a16="http://schemas.microsoft.com/office/drawing/2014/main" id="{0D2A3383-F8C0-4425-94DC-78F0C4246CE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55562" y="1239622"/>
              <a:ext cx="6626927" cy="4538503"/>
            </a:xfrm>
            <a:prstGeom prst="rect">
              <a:avLst/>
            </a:prstGeom>
          </p:spPr>
        </p:pic>
        <p:cxnSp>
          <p:nvCxnSpPr>
            <p:cNvPr id="99" name="Straight Arrow Connector 98">
              <a:extLst>
                <a:ext uri="{FF2B5EF4-FFF2-40B4-BE49-F238E27FC236}">
                  <a16:creationId xmlns:a16="http://schemas.microsoft.com/office/drawing/2014/main" id="{87DEA92E-4AA0-4C1F-A63F-F5121F6C1B55}"/>
                </a:ext>
              </a:extLst>
            </p:cNvPr>
            <p:cNvCxnSpPr>
              <a:cxnSpLocks/>
            </p:cNvCxnSpPr>
            <p:nvPr/>
          </p:nvCxnSpPr>
          <p:spPr>
            <a:xfrm>
              <a:off x="4170988" y="4205118"/>
              <a:ext cx="375253" cy="319412"/>
            </a:xfrm>
            <a:prstGeom prst="straightConnector1">
              <a:avLst/>
            </a:prstGeom>
            <a:ln>
              <a:tailEnd type="triangle"/>
            </a:ln>
          </p:spPr>
          <p:style>
            <a:lnRef idx="2">
              <a:schemeClr val="accent4"/>
            </a:lnRef>
            <a:fillRef idx="1">
              <a:schemeClr val="lt1"/>
            </a:fillRef>
            <a:effectRef idx="0">
              <a:schemeClr val="accent4"/>
            </a:effectRef>
            <a:fontRef idx="minor">
              <a:schemeClr val="dk1"/>
            </a:fontRef>
          </p:style>
        </p:cxnSp>
        <p:cxnSp>
          <p:nvCxnSpPr>
            <p:cNvPr id="39" name="Straight Arrow Connector 38">
              <a:extLst>
                <a:ext uri="{FF2B5EF4-FFF2-40B4-BE49-F238E27FC236}">
                  <a16:creationId xmlns:a16="http://schemas.microsoft.com/office/drawing/2014/main" id="{59CCAB53-1072-4549-99A0-95A9FAAB8CC4}"/>
                </a:ext>
              </a:extLst>
            </p:cNvPr>
            <p:cNvCxnSpPr>
              <a:cxnSpLocks/>
            </p:cNvCxnSpPr>
            <p:nvPr/>
          </p:nvCxnSpPr>
          <p:spPr>
            <a:xfrm flipV="1">
              <a:off x="4170988" y="3907023"/>
              <a:ext cx="375253" cy="298095"/>
            </a:xfrm>
            <a:prstGeom prst="straightConnector1">
              <a:avLst/>
            </a:prstGeom>
            <a:ln>
              <a:tailEnd type="triangle"/>
            </a:ln>
          </p:spPr>
          <p:style>
            <a:lnRef idx="2">
              <a:schemeClr val="accent4"/>
            </a:lnRef>
            <a:fillRef idx="1">
              <a:schemeClr val="lt1"/>
            </a:fillRef>
            <a:effectRef idx="0">
              <a:schemeClr val="accent4"/>
            </a:effectRef>
            <a:fontRef idx="minor">
              <a:schemeClr val="dk1"/>
            </a:fontRef>
          </p:style>
        </p:cxnSp>
        <p:grpSp>
          <p:nvGrpSpPr>
            <p:cNvPr id="80" name="Group 79">
              <a:extLst>
                <a:ext uri="{FF2B5EF4-FFF2-40B4-BE49-F238E27FC236}">
                  <a16:creationId xmlns:a16="http://schemas.microsoft.com/office/drawing/2014/main" id="{CAFBA218-8199-4EEB-BB66-7CDD65EBA01B}"/>
                </a:ext>
              </a:extLst>
            </p:cNvPr>
            <p:cNvGrpSpPr/>
            <p:nvPr/>
          </p:nvGrpSpPr>
          <p:grpSpPr>
            <a:xfrm>
              <a:off x="4669611" y="4243239"/>
              <a:ext cx="3135772" cy="525002"/>
              <a:chOff x="4463247" y="2925285"/>
              <a:chExt cx="3135772" cy="525002"/>
            </a:xfrm>
          </p:grpSpPr>
          <p:sp>
            <p:nvSpPr>
              <p:cNvPr id="81" name="Rectangle: Rounded Corners 80">
                <a:extLst>
                  <a:ext uri="{FF2B5EF4-FFF2-40B4-BE49-F238E27FC236}">
                    <a16:creationId xmlns:a16="http://schemas.microsoft.com/office/drawing/2014/main" id="{E457D187-D553-4107-9B47-7E24BBBEAE29}"/>
                  </a:ext>
                </a:extLst>
              </p:cNvPr>
              <p:cNvSpPr/>
              <p:nvPr/>
            </p:nvSpPr>
            <p:spPr>
              <a:xfrm>
                <a:off x="4463247" y="2925285"/>
                <a:ext cx="2086019" cy="52500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600">
                    <a:solidFill>
                      <a:schemeClr val="tx1">
                        <a:lumMod val="75000"/>
                        <a:lumOff val="25000"/>
                      </a:schemeClr>
                    </a:solidFill>
                    <a:latin typeface="Century Gothic"/>
                  </a:rPr>
                  <a:t>Slope</a:t>
                </a:r>
                <a:endParaRPr lang="en-US" sz="2000">
                  <a:solidFill>
                    <a:schemeClr val="tx1">
                      <a:lumMod val="75000"/>
                      <a:lumOff val="25000"/>
                    </a:schemeClr>
                  </a:solidFill>
                </a:endParaRPr>
              </a:p>
            </p:txBody>
          </p:sp>
          <p:sp>
            <p:nvSpPr>
              <p:cNvPr id="82" name="Rectangle: Rounded Corners 81">
                <a:extLst>
                  <a:ext uri="{FF2B5EF4-FFF2-40B4-BE49-F238E27FC236}">
                    <a16:creationId xmlns:a16="http://schemas.microsoft.com/office/drawing/2014/main" id="{8AF7B310-5E98-4C8A-BA43-C4C5819C20F9}"/>
                  </a:ext>
                </a:extLst>
              </p:cNvPr>
              <p:cNvSpPr/>
              <p:nvPr/>
            </p:nvSpPr>
            <p:spPr>
              <a:xfrm>
                <a:off x="6573839" y="2925285"/>
                <a:ext cx="1025180" cy="52500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600">
                    <a:solidFill>
                      <a:schemeClr val="tx1">
                        <a:lumMod val="75000"/>
                        <a:lumOff val="25000"/>
                      </a:schemeClr>
                    </a:solidFill>
                    <a:latin typeface="Century Gothic"/>
                  </a:rPr>
                  <a:t>20%</a:t>
                </a:r>
                <a:endParaRPr lang="en-US" sz="2000">
                  <a:solidFill>
                    <a:schemeClr val="tx1">
                      <a:lumMod val="75000"/>
                      <a:lumOff val="25000"/>
                    </a:schemeClr>
                  </a:solidFill>
                </a:endParaRPr>
              </a:p>
            </p:txBody>
          </p:sp>
        </p:grpSp>
        <p:grpSp>
          <p:nvGrpSpPr>
            <p:cNvPr id="83" name="Group 82">
              <a:extLst>
                <a:ext uri="{FF2B5EF4-FFF2-40B4-BE49-F238E27FC236}">
                  <a16:creationId xmlns:a16="http://schemas.microsoft.com/office/drawing/2014/main" id="{2A686A82-FE94-4E54-9829-65CC47EF97F1}"/>
                </a:ext>
              </a:extLst>
            </p:cNvPr>
            <p:cNvGrpSpPr/>
            <p:nvPr/>
          </p:nvGrpSpPr>
          <p:grpSpPr>
            <a:xfrm>
              <a:off x="4669611" y="3637727"/>
              <a:ext cx="3137924" cy="525002"/>
              <a:chOff x="4453722" y="3519420"/>
              <a:chExt cx="3137924" cy="525002"/>
            </a:xfrm>
          </p:grpSpPr>
          <p:sp>
            <p:nvSpPr>
              <p:cNvPr id="84" name="Rectangle: Rounded Corners 83">
                <a:extLst>
                  <a:ext uri="{FF2B5EF4-FFF2-40B4-BE49-F238E27FC236}">
                    <a16:creationId xmlns:a16="http://schemas.microsoft.com/office/drawing/2014/main" id="{B1A589AB-C811-4E1C-A833-D56A570F3ED8}"/>
                  </a:ext>
                </a:extLst>
              </p:cNvPr>
              <p:cNvSpPr/>
              <p:nvPr/>
            </p:nvSpPr>
            <p:spPr>
              <a:xfrm>
                <a:off x="4453722" y="3519420"/>
                <a:ext cx="2086019" cy="52500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600">
                    <a:solidFill>
                      <a:schemeClr val="tx1">
                        <a:lumMod val="75000"/>
                        <a:lumOff val="25000"/>
                      </a:schemeClr>
                    </a:solidFill>
                    <a:latin typeface="Century Gothic"/>
                  </a:rPr>
                  <a:t>Aspect</a:t>
                </a:r>
                <a:endParaRPr lang="en-US" sz="2000">
                  <a:solidFill>
                    <a:schemeClr val="tx1">
                      <a:lumMod val="75000"/>
                      <a:lumOff val="25000"/>
                    </a:schemeClr>
                  </a:solidFill>
                </a:endParaRPr>
              </a:p>
            </p:txBody>
          </p:sp>
          <p:sp>
            <p:nvSpPr>
              <p:cNvPr id="85" name="Rectangle: Rounded Corners 84">
                <a:extLst>
                  <a:ext uri="{FF2B5EF4-FFF2-40B4-BE49-F238E27FC236}">
                    <a16:creationId xmlns:a16="http://schemas.microsoft.com/office/drawing/2014/main" id="{37654C64-B57E-4992-9181-EFDB93085D00}"/>
                  </a:ext>
                </a:extLst>
              </p:cNvPr>
              <p:cNvSpPr/>
              <p:nvPr/>
            </p:nvSpPr>
            <p:spPr>
              <a:xfrm>
                <a:off x="6566463" y="3519420"/>
                <a:ext cx="1025183" cy="52500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600">
                    <a:solidFill>
                      <a:schemeClr val="tx1">
                        <a:lumMod val="75000"/>
                        <a:lumOff val="25000"/>
                      </a:schemeClr>
                    </a:solidFill>
                    <a:latin typeface="Century Gothic"/>
                  </a:rPr>
                  <a:t>20%</a:t>
                </a:r>
                <a:endParaRPr lang="en-US" sz="2000">
                  <a:solidFill>
                    <a:schemeClr val="tx1">
                      <a:lumMod val="75000"/>
                      <a:lumOff val="25000"/>
                    </a:schemeClr>
                  </a:solidFill>
                </a:endParaRPr>
              </a:p>
            </p:txBody>
          </p:sp>
        </p:grpSp>
      </p:grpSp>
      <p:grpSp>
        <p:nvGrpSpPr>
          <p:cNvPr id="106" name="Solar">
            <a:extLst>
              <a:ext uri="{FF2B5EF4-FFF2-40B4-BE49-F238E27FC236}">
                <a16:creationId xmlns:a16="http://schemas.microsoft.com/office/drawing/2014/main" id="{575C97A9-A8B0-4D08-805D-6A05DFA3795B}"/>
              </a:ext>
            </a:extLst>
          </p:cNvPr>
          <p:cNvGrpSpPr/>
          <p:nvPr/>
        </p:nvGrpSpPr>
        <p:grpSpPr>
          <a:xfrm>
            <a:off x="-855562" y="881248"/>
            <a:ext cx="8663098" cy="4387153"/>
            <a:chOff x="-855562" y="813008"/>
            <a:chExt cx="8663098" cy="4387153"/>
          </a:xfrm>
        </p:grpSpPr>
        <p:pic>
          <p:nvPicPr>
            <p:cNvPr id="33" name="Picture 32">
              <a:extLst>
                <a:ext uri="{FF2B5EF4-FFF2-40B4-BE49-F238E27FC236}">
                  <a16:creationId xmlns:a16="http://schemas.microsoft.com/office/drawing/2014/main" id="{FC2FAED8-79F4-4F6E-9774-5E6AA0509F0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55562" y="813008"/>
              <a:ext cx="6405933" cy="4387153"/>
            </a:xfrm>
            <a:prstGeom prst="rect">
              <a:avLst/>
            </a:prstGeom>
          </p:spPr>
        </p:pic>
        <p:grpSp>
          <p:nvGrpSpPr>
            <p:cNvPr id="77" name="Group 76">
              <a:extLst>
                <a:ext uri="{FF2B5EF4-FFF2-40B4-BE49-F238E27FC236}">
                  <a16:creationId xmlns:a16="http://schemas.microsoft.com/office/drawing/2014/main" id="{52153489-2A44-4FDA-9EB7-000FF670DBF5}"/>
                </a:ext>
              </a:extLst>
            </p:cNvPr>
            <p:cNvGrpSpPr/>
            <p:nvPr/>
          </p:nvGrpSpPr>
          <p:grpSpPr>
            <a:xfrm>
              <a:off x="4669611" y="3028693"/>
              <a:ext cx="3137925" cy="528524"/>
              <a:chOff x="4453722" y="2327628"/>
              <a:chExt cx="3137925" cy="528524"/>
            </a:xfrm>
          </p:grpSpPr>
          <p:sp>
            <p:nvSpPr>
              <p:cNvPr id="78" name="Rectangle: Rounded Corners 77">
                <a:extLst>
                  <a:ext uri="{FF2B5EF4-FFF2-40B4-BE49-F238E27FC236}">
                    <a16:creationId xmlns:a16="http://schemas.microsoft.com/office/drawing/2014/main" id="{07EA5901-5320-4762-88A6-93B9451AE3AE}"/>
                  </a:ext>
                </a:extLst>
              </p:cNvPr>
              <p:cNvSpPr/>
              <p:nvPr/>
            </p:nvSpPr>
            <p:spPr>
              <a:xfrm>
                <a:off x="4453722" y="2331150"/>
                <a:ext cx="2086019" cy="52500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600">
                    <a:solidFill>
                      <a:schemeClr val="tx1">
                        <a:lumMod val="75000"/>
                        <a:lumOff val="25000"/>
                      </a:schemeClr>
                    </a:solidFill>
                    <a:latin typeface="Century Gothic"/>
                  </a:rPr>
                  <a:t>Solar Insolation</a:t>
                </a:r>
                <a:endParaRPr lang="en-US" sz="2000">
                  <a:solidFill>
                    <a:schemeClr val="tx1">
                      <a:lumMod val="75000"/>
                      <a:lumOff val="25000"/>
                    </a:schemeClr>
                  </a:solidFill>
                </a:endParaRPr>
              </a:p>
            </p:txBody>
          </p:sp>
          <p:sp>
            <p:nvSpPr>
              <p:cNvPr id="79" name="Rectangle: Rounded Corners 78">
                <a:extLst>
                  <a:ext uri="{FF2B5EF4-FFF2-40B4-BE49-F238E27FC236}">
                    <a16:creationId xmlns:a16="http://schemas.microsoft.com/office/drawing/2014/main" id="{061B506C-EE88-464B-BF5F-B6CC07029F6C}"/>
                  </a:ext>
                </a:extLst>
              </p:cNvPr>
              <p:cNvSpPr/>
              <p:nvPr/>
            </p:nvSpPr>
            <p:spPr>
              <a:xfrm>
                <a:off x="6566464" y="2327628"/>
                <a:ext cx="1025183" cy="52500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600">
                    <a:solidFill>
                      <a:schemeClr val="tx1">
                        <a:lumMod val="75000"/>
                        <a:lumOff val="25000"/>
                      </a:schemeClr>
                    </a:solidFill>
                    <a:latin typeface="Century Gothic"/>
                  </a:rPr>
                  <a:t>15%</a:t>
                </a:r>
                <a:endParaRPr lang="en-US" sz="2000">
                  <a:solidFill>
                    <a:schemeClr val="tx1">
                      <a:lumMod val="75000"/>
                      <a:lumOff val="25000"/>
                    </a:schemeClr>
                  </a:solidFill>
                </a:endParaRPr>
              </a:p>
            </p:txBody>
          </p:sp>
        </p:grpSp>
        <p:cxnSp>
          <p:nvCxnSpPr>
            <p:cNvPr id="103" name="Straight Arrow Connector 102">
              <a:extLst>
                <a:ext uri="{FF2B5EF4-FFF2-40B4-BE49-F238E27FC236}">
                  <a16:creationId xmlns:a16="http://schemas.microsoft.com/office/drawing/2014/main" id="{BAA9FBF1-E0AD-40E6-ABCF-00B44738124E}"/>
                </a:ext>
              </a:extLst>
            </p:cNvPr>
            <p:cNvCxnSpPr>
              <a:cxnSpLocks/>
            </p:cNvCxnSpPr>
            <p:nvPr/>
          </p:nvCxnSpPr>
          <p:spPr>
            <a:xfrm>
              <a:off x="4226301" y="3294246"/>
              <a:ext cx="319940" cy="2051"/>
            </a:xfrm>
            <a:prstGeom prst="straightConnector1">
              <a:avLst/>
            </a:prstGeom>
            <a:ln>
              <a:tailEnd type="triangle"/>
            </a:ln>
          </p:spPr>
          <p:style>
            <a:lnRef idx="2">
              <a:schemeClr val="accent4"/>
            </a:lnRef>
            <a:fillRef idx="1">
              <a:schemeClr val="lt1"/>
            </a:fillRef>
            <a:effectRef idx="0">
              <a:schemeClr val="accent4"/>
            </a:effectRef>
            <a:fontRef idx="minor">
              <a:schemeClr val="dk1"/>
            </a:fontRef>
          </p:style>
        </p:cxnSp>
      </p:grpSp>
      <p:grpSp>
        <p:nvGrpSpPr>
          <p:cNvPr id="107" name="Trans">
            <a:extLst>
              <a:ext uri="{FF2B5EF4-FFF2-40B4-BE49-F238E27FC236}">
                <a16:creationId xmlns:a16="http://schemas.microsoft.com/office/drawing/2014/main" id="{2236CA7B-F271-499B-B4B6-87C33A61620B}"/>
              </a:ext>
            </a:extLst>
          </p:cNvPr>
          <p:cNvGrpSpPr/>
          <p:nvPr/>
        </p:nvGrpSpPr>
        <p:grpSpPr>
          <a:xfrm>
            <a:off x="-669099" y="1433077"/>
            <a:ext cx="8476633" cy="4980519"/>
            <a:chOff x="-669099" y="1364837"/>
            <a:chExt cx="8476633" cy="4980519"/>
          </a:xfrm>
        </p:grpSpPr>
        <p:pic>
          <p:nvPicPr>
            <p:cNvPr id="37" name="Picture 36">
              <a:extLst>
                <a:ext uri="{FF2B5EF4-FFF2-40B4-BE49-F238E27FC236}">
                  <a16:creationId xmlns:a16="http://schemas.microsoft.com/office/drawing/2014/main" id="{84119C70-5892-45C3-A3C9-0E82AB02D04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69099" y="1364837"/>
              <a:ext cx="6134051" cy="4980519"/>
            </a:xfrm>
            <a:prstGeom prst="rect">
              <a:avLst/>
            </a:prstGeom>
          </p:spPr>
        </p:pic>
        <p:cxnSp>
          <p:nvCxnSpPr>
            <p:cNvPr id="41" name="Straight Arrow Connector 40">
              <a:extLst>
                <a:ext uri="{FF2B5EF4-FFF2-40B4-BE49-F238E27FC236}">
                  <a16:creationId xmlns:a16="http://schemas.microsoft.com/office/drawing/2014/main" id="{9408BED9-98C8-4433-8A96-E401313702B2}"/>
                </a:ext>
              </a:extLst>
            </p:cNvPr>
            <p:cNvCxnSpPr>
              <a:cxnSpLocks/>
            </p:cNvCxnSpPr>
            <p:nvPr/>
          </p:nvCxnSpPr>
          <p:spPr>
            <a:xfrm>
              <a:off x="4227471" y="2500929"/>
              <a:ext cx="319940" cy="2051"/>
            </a:xfrm>
            <a:prstGeom prst="straightConnector1">
              <a:avLst/>
            </a:prstGeom>
            <a:ln>
              <a:tailEnd type="triangle"/>
            </a:ln>
          </p:spPr>
          <p:style>
            <a:lnRef idx="2">
              <a:schemeClr val="accent4"/>
            </a:lnRef>
            <a:fillRef idx="1">
              <a:schemeClr val="lt1"/>
            </a:fillRef>
            <a:effectRef idx="0">
              <a:schemeClr val="accent4"/>
            </a:effectRef>
            <a:fontRef idx="minor">
              <a:schemeClr val="dk1"/>
            </a:fontRef>
          </p:style>
        </p:cxnSp>
        <p:grpSp>
          <p:nvGrpSpPr>
            <p:cNvPr id="86" name="Group 85">
              <a:extLst>
                <a:ext uri="{FF2B5EF4-FFF2-40B4-BE49-F238E27FC236}">
                  <a16:creationId xmlns:a16="http://schemas.microsoft.com/office/drawing/2014/main" id="{BCB1194A-F282-4211-90AA-F7CDE3C89CB8}"/>
                </a:ext>
              </a:extLst>
            </p:cNvPr>
            <p:cNvGrpSpPr/>
            <p:nvPr/>
          </p:nvGrpSpPr>
          <p:grpSpPr>
            <a:xfrm>
              <a:off x="4669611" y="2018075"/>
              <a:ext cx="3137923" cy="930108"/>
              <a:chOff x="4453722" y="4033435"/>
              <a:chExt cx="3137923" cy="930108"/>
            </a:xfrm>
          </p:grpSpPr>
          <p:sp>
            <p:nvSpPr>
              <p:cNvPr id="87" name="Rectangle: Rounded Corners 86">
                <a:extLst>
                  <a:ext uri="{FF2B5EF4-FFF2-40B4-BE49-F238E27FC236}">
                    <a16:creationId xmlns:a16="http://schemas.microsoft.com/office/drawing/2014/main" id="{D64DAF22-55F4-4B60-B9B3-3FF75589971B}"/>
                  </a:ext>
                </a:extLst>
              </p:cNvPr>
              <p:cNvSpPr/>
              <p:nvPr/>
            </p:nvSpPr>
            <p:spPr>
              <a:xfrm>
                <a:off x="4453722" y="4033435"/>
                <a:ext cx="2086019" cy="93010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600" dirty="0">
                    <a:solidFill>
                      <a:schemeClr val="tx1">
                        <a:lumMod val="75000"/>
                        <a:lumOff val="25000"/>
                      </a:schemeClr>
                    </a:solidFill>
                    <a:latin typeface="Century Gothic"/>
                    <a:cs typeface="Calibri" panose="020F0502020204030204"/>
                  </a:rPr>
                  <a:t>Proximity to Transmission Lines</a:t>
                </a:r>
              </a:p>
            </p:txBody>
          </p:sp>
          <p:sp>
            <p:nvSpPr>
              <p:cNvPr id="88" name="Rectangle: Rounded Corners 87">
                <a:extLst>
                  <a:ext uri="{FF2B5EF4-FFF2-40B4-BE49-F238E27FC236}">
                    <a16:creationId xmlns:a16="http://schemas.microsoft.com/office/drawing/2014/main" id="{33A2E58A-AD81-4FBC-B492-F30EB082A77A}"/>
                  </a:ext>
                </a:extLst>
              </p:cNvPr>
              <p:cNvSpPr/>
              <p:nvPr/>
            </p:nvSpPr>
            <p:spPr>
              <a:xfrm>
                <a:off x="6566462" y="4043323"/>
                <a:ext cx="1025183" cy="92021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600">
                    <a:solidFill>
                      <a:schemeClr val="tx1">
                        <a:lumMod val="75000"/>
                        <a:lumOff val="25000"/>
                      </a:schemeClr>
                    </a:solidFill>
                    <a:latin typeface="Century Gothic"/>
                  </a:rPr>
                  <a:t>25%</a:t>
                </a:r>
                <a:endParaRPr lang="en-US" sz="2000">
                  <a:solidFill>
                    <a:schemeClr val="tx1">
                      <a:lumMod val="75000"/>
                      <a:lumOff val="25000"/>
                    </a:schemeClr>
                  </a:solidFill>
                </a:endParaRPr>
              </a:p>
            </p:txBody>
          </p:sp>
        </p:grpSp>
      </p:grpSp>
      <p:sp>
        <p:nvSpPr>
          <p:cNvPr id="76" name="Right Brace 75">
            <a:extLst>
              <a:ext uri="{FF2B5EF4-FFF2-40B4-BE49-F238E27FC236}">
                <a16:creationId xmlns:a16="http://schemas.microsoft.com/office/drawing/2014/main" id="{85F89ADB-F13F-4AB2-91AE-09BCD4E6DCEF}"/>
              </a:ext>
            </a:extLst>
          </p:cNvPr>
          <p:cNvSpPr/>
          <p:nvPr/>
        </p:nvSpPr>
        <p:spPr>
          <a:xfrm>
            <a:off x="7949416" y="1933875"/>
            <a:ext cx="432028" cy="3673686"/>
          </a:xfrm>
          <a:prstGeom prst="rightBrace">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solidFill>
                <a:schemeClr val="tx1">
                  <a:lumMod val="75000"/>
                  <a:lumOff val="25000"/>
                </a:schemeClr>
              </a:solidFill>
            </a:endParaRPr>
          </a:p>
        </p:txBody>
      </p:sp>
      <p:pic>
        <p:nvPicPr>
          <p:cNvPr id="4" name="Georgia">
            <a:extLst>
              <a:ext uri="{FF2B5EF4-FFF2-40B4-BE49-F238E27FC236}">
                <a16:creationId xmlns:a16="http://schemas.microsoft.com/office/drawing/2014/main" id="{409DF5A9-37E1-4106-A49B-495B814D8DF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8299000" y="1386919"/>
            <a:ext cx="3848584" cy="4980520"/>
          </a:xfrm>
          <a:prstGeom prst="rect">
            <a:avLst/>
          </a:prstGeom>
        </p:spPr>
      </p:pic>
      <p:sp>
        <p:nvSpPr>
          <p:cNvPr id="108" name="Title 1">
            <a:extLst>
              <a:ext uri="{FF2B5EF4-FFF2-40B4-BE49-F238E27FC236}">
                <a16:creationId xmlns:a16="http://schemas.microsoft.com/office/drawing/2014/main" id="{974DB90C-B3ED-454F-8567-9BE02E09A3A5}"/>
              </a:ext>
            </a:extLst>
          </p:cNvPr>
          <p:cNvSpPr txBox="1">
            <a:spLocks/>
          </p:cNvSpPr>
          <p:nvPr/>
        </p:nvSpPr>
        <p:spPr>
          <a:xfrm>
            <a:off x="447185" y="334420"/>
            <a:ext cx="10062830"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1"/>
                </a:solidFill>
                <a:latin typeface="Century Gothic"/>
              </a:rPr>
              <a:t>SOLAR SUITABILITY ANALYSIS</a:t>
            </a:r>
            <a:endParaRPr lang="en-US" sz="2400" b="1">
              <a:solidFill>
                <a:schemeClr val="bg1"/>
              </a:solidFill>
              <a:latin typeface="Century Gothic" panose="020B0502020202020204" pitchFamily="34" charset="0"/>
            </a:endParaRPr>
          </a:p>
        </p:txBody>
      </p:sp>
      <p:sp>
        <p:nvSpPr>
          <p:cNvPr id="2" name="Rectangle 1"/>
          <p:cNvSpPr/>
          <p:nvPr/>
        </p:nvSpPr>
        <p:spPr>
          <a:xfrm>
            <a:off x="5136349" y="1597543"/>
            <a:ext cx="1200970" cy="307777"/>
          </a:xfrm>
          <a:prstGeom prst="rect">
            <a:avLst/>
          </a:prstGeom>
        </p:spPr>
        <p:txBody>
          <a:bodyPr wrap="none">
            <a:spAutoFit/>
          </a:bodyPr>
          <a:lstStyle/>
          <a:p>
            <a:pPr algn="ctr"/>
            <a:r>
              <a:rPr lang="en-US" sz="1400" b="1" u="sng" dirty="0" smtClean="0">
                <a:solidFill>
                  <a:schemeClr val="tx1">
                    <a:lumMod val="75000"/>
                    <a:lumOff val="25000"/>
                  </a:schemeClr>
                </a:solidFill>
                <a:latin typeface="Century Gothic"/>
                <a:cs typeface="Calibri" panose="020F0502020204030204"/>
              </a:rPr>
              <a:t>Input Raster</a:t>
            </a:r>
            <a:endParaRPr lang="en-US" sz="1400" b="1" u="sng" dirty="0">
              <a:solidFill>
                <a:schemeClr val="tx1">
                  <a:lumMod val="75000"/>
                  <a:lumOff val="25000"/>
                </a:schemeClr>
              </a:solidFill>
              <a:latin typeface="Century Gothic"/>
              <a:cs typeface="Calibri" panose="020F0502020204030204"/>
            </a:endParaRPr>
          </a:p>
        </p:txBody>
      </p:sp>
      <p:sp>
        <p:nvSpPr>
          <p:cNvPr id="34" name="Rectangle 33"/>
          <p:cNvSpPr/>
          <p:nvPr/>
        </p:nvSpPr>
        <p:spPr>
          <a:xfrm>
            <a:off x="6781853" y="1489821"/>
            <a:ext cx="1104790" cy="523220"/>
          </a:xfrm>
          <a:prstGeom prst="rect">
            <a:avLst/>
          </a:prstGeom>
        </p:spPr>
        <p:txBody>
          <a:bodyPr wrap="none">
            <a:spAutoFit/>
          </a:bodyPr>
          <a:lstStyle/>
          <a:p>
            <a:pPr algn="ctr"/>
            <a:r>
              <a:rPr lang="en-US" sz="1400" b="1" u="sng" dirty="0" smtClean="0">
                <a:solidFill>
                  <a:schemeClr val="tx1">
                    <a:lumMod val="75000"/>
                    <a:lumOff val="25000"/>
                  </a:schemeClr>
                </a:solidFill>
                <a:latin typeface="Century Gothic"/>
                <a:cs typeface="Calibri" panose="020F0502020204030204"/>
              </a:rPr>
              <a:t>Weighting </a:t>
            </a:r>
          </a:p>
          <a:p>
            <a:pPr algn="ctr"/>
            <a:r>
              <a:rPr lang="en-US" sz="1400" b="1" u="sng" dirty="0" smtClean="0">
                <a:solidFill>
                  <a:schemeClr val="tx1">
                    <a:lumMod val="75000"/>
                    <a:lumOff val="25000"/>
                  </a:schemeClr>
                </a:solidFill>
                <a:latin typeface="Century Gothic"/>
                <a:cs typeface="Calibri" panose="020F0502020204030204"/>
              </a:rPr>
              <a:t>Factor</a:t>
            </a:r>
            <a:endParaRPr lang="en-US" sz="1400" b="1" u="sng" dirty="0">
              <a:solidFill>
                <a:schemeClr val="tx1">
                  <a:lumMod val="75000"/>
                  <a:lumOff val="25000"/>
                </a:schemeClr>
              </a:solidFill>
              <a:latin typeface="Century Gothic"/>
              <a:cs typeface="Calibri" panose="020F0502020204030204"/>
            </a:endParaRPr>
          </a:p>
        </p:txBody>
      </p:sp>
    </p:spTree>
    <p:custDataLst>
      <p:tags r:id="rId1"/>
    </p:custDataLst>
    <p:extLst>
      <p:ext uri="{BB962C8B-B14F-4D97-AF65-F5344CB8AC3E}">
        <p14:creationId xmlns:p14="http://schemas.microsoft.com/office/powerpoint/2010/main" val="4042471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wipe(left)">
                                      <p:cBhvr>
                                        <p:cTn id="7" dur="500"/>
                                        <p:tgtEl>
                                          <p:spTgt spid="10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5"/>
                                        </p:tgtEl>
                                        <p:attrNameLst>
                                          <p:attrName>style.visibility</p:attrName>
                                        </p:attrNameLst>
                                      </p:cBhvr>
                                      <p:to>
                                        <p:strVal val="visible"/>
                                      </p:to>
                                    </p:set>
                                    <p:animEffect transition="in" filter="wipe(left)">
                                      <p:cBhvr>
                                        <p:cTn id="12" dur="500"/>
                                        <p:tgtEl>
                                          <p:spTgt spid="10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6"/>
                                        </p:tgtEl>
                                        <p:attrNameLst>
                                          <p:attrName>style.visibility</p:attrName>
                                        </p:attrNameLst>
                                      </p:cBhvr>
                                      <p:to>
                                        <p:strVal val="visible"/>
                                      </p:to>
                                    </p:set>
                                    <p:animEffect transition="in" filter="wipe(left)">
                                      <p:cBhvr>
                                        <p:cTn id="17" dur="500"/>
                                        <p:tgtEl>
                                          <p:spTgt spid="10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wipe(left)">
                                      <p:cBhvr>
                                        <p:cTn id="22" dur="500"/>
                                        <p:tgtEl>
                                          <p:spTgt spid="10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6"/>
                                        </p:tgtEl>
                                        <p:attrNameLst>
                                          <p:attrName>style.visibility</p:attrName>
                                        </p:attrNameLst>
                                      </p:cBhvr>
                                      <p:to>
                                        <p:strVal val="visible"/>
                                      </p:to>
                                    </p:set>
                                    <p:animEffect transition="in" filter="wipe(left)">
                                      <p:cBhvr>
                                        <p:cTn id="27" dur="500"/>
                                        <p:tgtEl>
                                          <p:spTgt spid="76"/>
                                        </p:tgtEl>
                                      </p:cBhvr>
                                    </p:animEffect>
                                  </p:childTnLst>
                                </p:cTn>
                              </p:par>
                            </p:childTnLst>
                          </p:cTn>
                        </p:par>
                        <p:par>
                          <p:cTn id="28" fill="hold">
                            <p:stCondLst>
                              <p:cond delay="500"/>
                            </p:stCondLst>
                            <p:childTnLst>
                              <p:par>
                                <p:cTn id="29" presetID="22" presetClass="entr" presetSubtype="8"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 name="LULC">
            <a:extLst>
              <a:ext uri="{FF2B5EF4-FFF2-40B4-BE49-F238E27FC236}">
                <a16:creationId xmlns:a16="http://schemas.microsoft.com/office/drawing/2014/main" id="{72AFDB1C-CF96-4B17-B444-3D69BCCC15DC}"/>
              </a:ext>
            </a:extLst>
          </p:cNvPr>
          <p:cNvGrpSpPr/>
          <p:nvPr/>
        </p:nvGrpSpPr>
        <p:grpSpPr>
          <a:xfrm>
            <a:off x="-350363" y="2358580"/>
            <a:ext cx="8350949" cy="3793534"/>
            <a:chOff x="-642463" y="2358579"/>
            <a:chExt cx="8482205" cy="3853159"/>
          </a:xfrm>
        </p:grpSpPr>
        <p:pic>
          <p:nvPicPr>
            <p:cNvPr id="29" name="Picture 28" descr="A picture containing food, rain, umbrella&#10;&#10;Description automatically generated">
              <a:extLst>
                <a:ext uri="{FF2B5EF4-FFF2-40B4-BE49-F238E27FC236}">
                  <a16:creationId xmlns:a16="http://schemas.microsoft.com/office/drawing/2014/main" id="{7E91ADF8-9CAA-4608-96D2-8BCB547811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463" y="2358579"/>
              <a:ext cx="5582972" cy="3853159"/>
            </a:xfrm>
            <a:prstGeom prst="rect">
              <a:avLst/>
            </a:prstGeom>
          </p:spPr>
        </p:pic>
        <p:grpSp>
          <p:nvGrpSpPr>
            <p:cNvPr id="54" name="Group 53">
              <a:extLst>
                <a:ext uri="{FF2B5EF4-FFF2-40B4-BE49-F238E27FC236}">
                  <a16:creationId xmlns:a16="http://schemas.microsoft.com/office/drawing/2014/main" id="{7D5C40DB-5BEF-4189-BFBF-1D216FF76E95}"/>
                </a:ext>
              </a:extLst>
            </p:cNvPr>
            <p:cNvGrpSpPr/>
            <p:nvPr/>
          </p:nvGrpSpPr>
          <p:grpSpPr>
            <a:xfrm>
              <a:off x="4378465" y="4878277"/>
              <a:ext cx="3461277" cy="658418"/>
              <a:chOff x="4463247" y="5006288"/>
              <a:chExt cx="3461277" cy="658418"/>
            </a:xfrm>
            <a:noFill/>
          </p:grpSpPr>
          <p:sp>
            <p:nvSpPr>
              <p:cNvPr id="55" name="Rectangle: Rounded Corners 54">
                <a:extLst>
                  <a:ext uri="{FF2B5EF4-FFF2-40B4-BE49-F238E27FC236}">
                    <a16:creationId xmlns:a16="http://schemas.microsoft.com/office/drawing/2014/main" id="{E574DE03-D78C-42A3-AF35-F17C47FEC518}"/>
                  </a:ext>
                </a:extLst>
              </p:cNvPr>
              <p:cNvSpPr/>
              <p:nvPr/>
            </p:nvSpPr>
            <p:spPr>
              <a:xfrm>
                <a:off x="4463247" y="5006289"/>
                <a:ext cx="2483295" cy="658417"/>
              </a:xfrm>
              <a:prstGeom prst="roundRect">
                <a:avLst/>
              </a:prstGeom>
              <a:grpFill/>
              <a:ln>
                <a:solidFill>
                  <a:srgbClr val="95B823"/>
                </a:solidFill>
              </a:ln>
            </p:spPr>
            <p:style>
              <a:lnRef idx="2">
                <a:schemeClr val="accent4"/>
              </a:lnRef>
              <a:fillRef idx="1">
                <a:schemeClr val="lt1"/>
              </a:fillRef>
              <a:effectRef idx="0">
                <a:schemeClr val="accent4"/>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a:solidFill>
                      <a:schemeClr val="tx1">
                        <a:lumMod val="75000"/>
                        <a:lumOff val="25000"/>
                      </a:schemeClr>
                    </a:solidFill>
                    <a:latin typeface="Century Gothic"/>
                  </a:rPr>
                  <a:t>LULC</a:t>
                </a:r>
                <a:endParaRPr lang="en-US">
                  <a:solidFill>
                    <a:schemeClr val="tx1">
                      <a:lumMod val="75000"/>
                      <a:lumOff val="25000"/>
                    </a:schemeClr>
                  </a:solidFill>
                </a:endParaRPr>
              </a:p>
            </p:txBody>
          </p:sp>
          <p:sp>
            <p:nvSpPr>
              <p:cNvPr id="56" name="Rectangle: Rounded Corners 55">
                <a:extLst>
                  <a:ext uri="{FF2B5EF4-FFF2-40B4-BE49-F238E27FC236}">
                    <a16:creationId xmlns:a16="http://schemas.microsoft.com/office/drawing/2014/main" id="{E63F4BD6-CB6A-421B-824B-D3D4E2EAF5BC}"/>
                  </a:ext>
                </a:extLst>
              </p:cNvPr>
              <p:cNvSpPr/>
              <p:nvPr/>
            </p:nvSpPr>
            <p:spPr>
              <a:xfrm>
                <a:off x="6978475" y="5006288"/>
                <a:ext cx="946049" cy="658417"/>
              </a:xfrm>
              <a:prstGeom prst="roundRect">
                <a:avLst/>
              </a:prstGeom>
              <a:grpFill/>
              <a:ln>
                <a:solidFill>
                  <a:srgbClr val="95B823"/>
                </a:solidFill>
              </a:ln>
            </p:spPr>
            <p:style>
              <a:lnRef idx="2">
                <a:schemeClr val="accent4"/>
              </a:lnRef>
              <a:fillRef idx="1">
                <a:schemeClr val="lt1"/>
              </a:fillRef>
              <a:effectRef idx="0">
                <a:schemeClr val="accent4"/>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600">
                    <a:solidFill>
                      <a:schemeClr val="tx1">
                        <a:lumMod val="75000"/>
                        <a:lumOff val="25000"/>
                      </a:schemeClr>
                    </a:solidFill>
                    <a:latin typeface="Century Gothic"/>
                  </a:rPr>
                  <a:t>20%</a:t>
                </a:r>
                <a:endParaRPr lang="en-US" sz="2000">
                  <a:solidFill>
                    <a:schemeClr val="tx1">
                      <a:lumMod val="75000"/>
                      <a:lumOff val="25000"/>
                    </a:schemeClr>
                  </a:solidFill>
                </a:endParaRPr>
              </a:p>
            </p:txBody>
          </p:sp>
        </p:grpSp>
        <p:cxnSp>
          <p:nvCxnSpPr>
            <p:cNvPr id="58" name="Straight Arrow Connector 57">
              <a:extLst>
                <a:ext uri="{FF2B5EF4-FFF2-40B4-BE49-F238E27FC236}">
                  <a16:creationId xmlns:a16="http://schemas.microsoft.com/office/drawing/2014/main" id="{12A9BE96-6476-4B30-875C-466EFE7158DB}"/>
                </a:ext>
              </a:extLst>
            </p:cNvPr>
            <p:cNvCxnSpPr>
              <a:cxnSpLocks/>
            </p:cNvCxnSpPr>
            <p:nvPr/>
          </p:nvCxnSpPr>
          <p:spPr>
            <a:xfrm>
              <a:off x="3909554" y="5207485"/>
              <a:ext cx="324969" cy="2083"/>
            </a:xfrm>
            <a:prstGeom prst="straightConnector1">
              <a:avLst/>
            </a:prstGeom>
            <a:ln>
              <a:solidFill>
                <a:srgbClr val="95B823"/>
              </a:solidFill>
              <a:tailEnd type="triangle"/>
            </a:ln>
          </p:spPr>
          <p:style>
            <a:lnRef idx="1">
              <a:schemeClr val="accent4"/>
            </a:lnRef>
            <a:fillRef idx="0">
              <a:schemeClr val="accent4"/>
            </a:fillRef>
            <a:effectRef idx="0">
              <a:schemeClr val="accent4"/>
            </a:effectRef>
            <a:fontRef idx="minor">
              <a:schemeClr val="tx1"/>
            </a:fontRef>
          </p:style>
        </p:cxnSp>
      </p:grpSp>
      <p:grpSp>
        <p:nvGrpSpPr>
          <p:cNvPr id="72" name="LandscapeConnect">
            <a:extLst>
              <a:ext uri="{FF2B5EF4-FFF2-40B4-BE49-F238E27FC236}">
                <a16:creationId xmlns:a16="http://schemas.microsoft.com/office/drawing/2014/main" id="{F4963801-E46B-4690-898C-00572F4EE65A}"/>
              </a:ext>
            </a:extLst>
          </p:cNvPr>
          <p:cNvGrpSpPr/>
          <p:nvPr/>
        </p:nvGrpSpPr>
        <p:grpSpPr>
          <a:xfrm>
            <a:off x="-388153" y="2255779"/>
            <a:ext cx="8376072" cy="3793534"/>
            <a:chOff x="-680254" y="2255778"/>
            <a:chExt cx="8507723" cy="3853159"/>
          </a:xfrm>
        </p:grpSpPr>
        <p:pic>
          <p:nvPicPr>
            <p:cNvPr id="31" name="Picture 30" descr="A close up of an umbrella&#10;&#10;Description automatically generated">
              <a:extLst>
                <a:ext uri="{FF2B5EF4-FFF2-40B4-BE49-F238E27FC236}">
                  <a16:creationId xmlns:a16="http://schemas.microsoft.com/office/drawing/2014/main" id="{0D2A3383-F8C0-4425-94DC-78F0C4246C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254" y="2255778"/>
              <a:ext cx="5582972" cy="3853159"/>
            </a:xfrm>
            <a:prstGeom prst="rect">
              <a:avLst/>
            </a:prstGeom>
          </p:spPr>
        </p:pic>
        <p:cxnSp>
          <p:nvCxnSpPr>
            <p:cNvPr id="57" name="Straight Arrow Connector 56">
              <a:extLst>
                <a:ext uri="{FF2B5EF4-FFF2-40B4-BE49-F238E27FC236}">
                  <a16:creationId xmlns:a16="http://schemas.microsoft.com/office/drawing/2014/main" id="{6F7B7D41-3A67-4018-B901-C884AE74FA76}"/>
                </a:ext>
              </a:extLst>
            </p:cNvPr>
            <p:cNvCxnSpPr>
              <a:cxnSpLocks/>
            </p:cNvCxnSpPr>
            <p:nvPr/>
          </p:nvCxnSpPr>
          <p:spPr>
            <a:xfrm>
              <a:off x="3909554" y="4517838"/>
              <a:ext cx="324969" cy="2083"/>
            </a:xfrm>
            <a:prstGeom prst="straightConnector1">
              <a:avLst/>
            </a:prstGeom>
            <a:ln>
              <a:solidFill>
                <a:srgbClr val="95B823"/>
              </a:solidFill>
              <a:tailEnd type="triangle"/>
            </a:ln>
          </p:spPr>
          <p:style>
            <a:lnRef idx="1">
              <a:schemeClr val="accent4"/>
            </a:lnRef>
            <a:fillRef idx="0">
              <a:schemeClr val="accent4"/>
            </a:fillRef>
            <a:effectRef idx="0">
              <a:schemeClr val="accent4"/>
            </a:effectRef>
            <a:fontRef idx="minor">
              <a:schemeClr val="tx1"/>
            </a:fontRef>
          </p:style>
        </p:cxnSp>
        <p:grpSp>
          <p:nvGrpSpPr>
            <p:cNvPr id="68" name="Group 67">
              <a:extLst>
                <a:ext uri="{FF2B5EF4-FFF2-40B4-BE49-F238E27FC236}">
                  <a16:creationId xmlns:a16="http://schemas.microsoft.com/office/drawing/2014/main" id="{93D1D14E-61A2-499A-8561-D192309D2B3E}"/>
                </a:ext>
              </a:extLst>
            </p:cNvPr>
            <p:cNvGrpSpPr/>
            <p:nvPr/>
          </p:nvGrpSpPr>
          <p:grpSpPr>
            <a:xfrm>
              <a:off x="4364531" y="4168903"/>
              <a:ext cx="3462938" cy="674566"/>
              <a:chOff x="4463247" y="2925285"/>
              <a:chExt cx="3462938" cy="535687"/>
            </a:xfrm>
            <a:noFill/>
          </p:grpSpPr>
          <p:sp>
            <p:nvSpPr>
              <p:cNvPr id="69" name="Rectangle: Rounded Corners 68">
                <a:extLst>
                  <a:ext uri="{FF2B5EF4-FFF2-40B4-BE49-F238E27FC236}">
                    <a16:creationId xmlns:a16="http://schemas.microsoft.com/office/drawing/2014/main" id="{ADBAF7B5-ED31-4081-A278-710CFB165A5C}"/>
                  </a:ext>
                </a:extLst>
              </p:cNvPr>
              <p:cNvSpPr/>
              <p:nvPr/>
            </p:nvSpPr>
            <p:spPr>
              <a:xfrm>
                <a:off x="4463247" y="2925285"/>
                <a:ext cx="2483295" cy="525002"/>
              </a:xfrm>
              <a:prstGeom prst="roundRect">
                <a:avLst/>
              </a:prstGeom>
              <a:grpFill/>
              <a:ln>
                <a:solidFill>
                  <a:srgbClr val="95B823"/>
                </a:solidFill>
              </a:ln>
            </p:spPr>
            <p:style>
              <a:lnRef idx="2">
                <a:schemeClr val="accent4"/>
              </a:lnRef>
              <a:fillRef idx="1">
                <a:schemeClr val="lt1"/>
              </a:fillRef>
              <a:effectRef idx="0">
                <a:schemeClr val="accent4"/>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a:solidFill>
                      <a:schemeClr val="tx1">
                        <a:lumMod val="75000"/>
                        <a:lumOff val="25000"/>
                      </a:schemeClr>
                    </a:solidFill>
                    <a:latin typeface="Century Gothic" panose="020B0502020202020204" pitchFamily="34" charset="0"/>
                  </a:rPr>
                  <a:t>Landscape Connectivity</a:t>
                </a:r>
              </a:p>
            </p:txBody>
          </p:sp>
          <p:sp>
            <p:nvSpPr>
              <p:cNvPr id="70" name="Rectangle: Rounded Corners 69">
                <a:extLst>
                  <a:ext uri="{FF2B5EF4-FFF2-40B4-BE49-F238E27FC236}">
                    <a16:creationId xmlns:a16="http://schemas.microsoft.com/office/drawing/2014/main" id="{A1DE6189-1D41-458B-A8C6-EDFCE0523B2B}"/>
                  </a:ext>
                </a:extLst>
              </p:cNvPr>
              <p:cNvSpPr/>
              <p:nvPr/>
            </p:nvSpPr>
            <p:spPr>
              <a:xfrm>
                <a:off x="6980137" y="2935970"/>
                <a:ext cx="946048" cy="525002"/>
              </a:xfrm>
              <a:prstGeom prst="roundRect">
                <a:avLst/>
              </a:prstGeom>
              <a:grpFill/>
              <a:ln>
                <a:solidFill>
                  <a:srgbClr val="95B823"/>
                </a:solidFill>
              </a:ln>
            </p:spPr>
            <p:style>
              <a:lnRef idx="2">
                <a:schemeClr val="accent4"/>
              </a:lnRef>
              <a:fillRef idx="1">
                <a:schemeClr val="lt1"/>
              </a:fillRef>
              <a:effectRef idx="0">
                <a:schemeClr val="accent4"/>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600">
                    <a:solidFill>
                      <a:schemeClr val="tx1">
                        <a:lumMod val="75000"/>
                        <a:lumOff val="25000"/>
                      </a:schemeClr>
                    </a:solidFill>
                    <a:latin typeface="Century Gothic"/>
                  </a:rPr>
                  <a:t>20%</a:t>
                </a:r>
                <a:endParaRPr lang="en-US" sz="2000">
                  <a:solidFill>
                    <a:schemeClr val="tx1">
                      <a:lumMod val="75000"/>
                      <a:lumOff val="25000"/>
                    </a:schemeClr>
                  </a:solidFill>
                </a:endParaRPr>
              </a:p>
            </p:txBody>
          </p:sp>
        </p:grpSp>
      </p:grpSp>
      <p:grpSp>
        <p:nvGrpSpPr>
          <p:cNvPr id="73" name="PrimeFarm">
            <a:extLst>
              <a:ext uri="{FF2B5EF4-FFF2-40B4-BE49-F238E27FC236}">
                <a16:creationId xmlns:a16="http://schemas.microsoft.com/office/drawing/2014/main" id="{2199AF61-341D-4210-9A00-5EAB699E0F28}"/>
              </a:ext>
            </a:extLst>
          </p:cNvPr>
          <p:cNvGrpSpPr/>
          <p:nvPr/>
        </p:nvGrpSpPr>
        <p:grpSpPr>
          <a:xfrm>
            <a:off x="-388154" y="2034631"/>
            <a:ext cx="8371383" cy="3793534"/>
            <a:chOff x="-680254" y="2034630"/>
            <a:chExt cx="8502961" cy="3853159"/>
          </a:xfrm>
        </p:grpSpPr>
        <p:pic>
          <p:nvPicPr>
            <p:cNvPr id="33" name="Picture 32" descr="A close up of a tree&#10;&#10;Description automatically generated">
              <a:extLst>
                <a:ext uri="{FF2B5EF4-FFF2-40B4-BE49-F238E27FC236}">
                  <a16:creationId xmlns:a16="http://schemas.microsoft.com/office/drawing/2014/main" id="{FC2FAED8-79F4-4F6E-9774-5E6AA0509F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0254" y="2034630"/>
              <a:ext cx="5582972" cy="3853159"/>
            </a:xfrm>
            <a:prstGeom prst="rect">
              <a:avLst/>
            </a:prstGeom>
          </p:spPr>
        </p:pic>
        <p:cxnSp>
          <p:nvCxnSpPr>
            <p:cNvPr id="39" name="Straight Arrow Connector 38">
              <a:extLst>
                <a:ext uri="{FF2B5EF4-FFF2-40B4-BE49-F238E27FC236}">
                  <a16:creationId xmlns:a16="http://schemas.microsoft.com/office/drawing/2014/main" id="{59CCAB53-1072-4549-99A0-95A9FAAB8CC4}"/>
                </a:ext>
              </a:extLst>
            </p:cNvPr>
            <p:cNvCxnSpPr>
              <a:cxnSpLocks/>
            </p:cNvCxnSpPr>
            <p:nvPr/>
          </p:nvCxnSpPr>
          <p:spPr>
            <a:xfrm>
              <a:off x="3909554" y="3848081"/>
              <a:ext cx="324969" cy="2083"/>
            </a:xfrm>
            <a:prstGeom prst="straightConnector1">
              <a:avLst/>
            </a:prstGeom>
            <a:ln>
              <a:solidFill>
                <a:srgbClr val="95B823"/>
              </a:solidFill>
              <a:tailEnd type="triangle"/>
            </a:ln>
          </p:spPr>
          <p:style>
            <a:lnRef idx="1">
              <a:schemeClr val="accent4"/>
            </a:lnRef>
            <a:fillRef idx="0">
              <a:schemeClr val="accent4"/>
            </a:fillRef>
            <a:effectRef idx="0">
              <a:schemeClr val="accent4"/>
            </a:effectRef>
            <a:fontRef idx="minor">
              <a:schemeClr val="tx1"/>
            </a:fontRef>
          </p:style>
        </p:cxnSp>
        <p:sp>
          <p:nvSpPr>
            <p:cNvPr id="46" name="Rectangle: Rounded Corners 45">
              <a:extLst>
                <a:ext uri="{FF2B5EF4-FFF2-40B4-BE49-F238E27FC236}">
                  <a16:creationId xmlns:a16="http://schemas.microsoft.com/office/drawing/2014/main" id="{7D2D121F-EF57-4699-ABE8-200DDF8D0CA3}"/>
                </a:ext>
              </a:extLst>
            </p:cNvPr>
            <p:cNvSpPr/>
            <p:nvPr/>
          </p:nvSpPr>
          <p:spPr>
            <a:xfrm>
              <a:off x="4359769" y="3576978"/>
              <a:ext cx="2483295" cy="525002"/>
            </a:xfrm>
            <a:prstGeom prst="roundRect">
              <a:avLst/>
            </a:prstGeom>
            <a:noFill/>
            <a:ln>
              <a:solidFill>
                <a:srgbClr val="95B823"/>
              </a:solidFill>
            </a:ln>
          </p:spPr>
          <p:style>
            <a:lnRef idx="2">
              <a:schemeClr val="accent4"/>
            </a:lnRef>
            <a:fillRef idx="1">
              <a:schemeClr val="lt1"/>
            </a:fillRef>
            <a:effectRef idx="0">
              <a:schemeClr val="accent4"/>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a:solidFill>
                    <a:schemeClr val="tx1">
                      <a:lumMod val="75000"/>
                      <a:lumOff val="25000"/>
                    </a:schemeClr>
                  </a:solidFill>
                  <a:latin typeface="Century Gothic"/>
                </a:rPr>
                <a:t>Prime Farmland</a:t>
              </a:r>
              <a:endParaRPr lang="en-US" sz="2400">
                <a:solidFill>
                  <a:schemeClr val="tx1">
                    <a:lumMod val="75000"/>
                    <a:lumOff val="25000"/>
                  </a:schemeClr>
                </a:solidFill>
              </a:endParaRPr>
            </a:p>
          </p:txBody>
        </p:sp>
        <p:sp>
          <p:nvSpPr>
            <p:cNvPr id="47" name="Rectangle: Rounded Corners 46">
              <a:extLst>
                <a:ext uri="{FF2B5EF4-FFF2-40B4-BE49-F238E27FC236}">
                  <a16:creationId xmlns:a16="http://schemas.microsoft.com/office/drawing/2014/main" id="{F1AECB02-82A2-48D6-8B40-7C0AE6997BBD}"/>
                </a:ext>
              </a:extLst>
            </p:cNvPr>
            <p:cNvSpPr/>
            <p:nvPr/>
          </p:nvSpPr>
          <p:spPr>
            <a:xfrm>
              <a:off x="6876659" y="3587663"/>
              <a:ext cx="946048" cy="525002"/>
            </a:xfrm>
            <a:prstGeom prst="roundRect">
              <a:avLst/>
            </a:prstGeom>
            <a:noFill/>
            <a:ln>
              <a:solidFill>
                <a:srgbClr val="95B823"/>
              </a:solidFill>
            </a:ln>
          </p:spPr>
          <p:style>
            <a:lnRef idx="2">
              <a:schemeClr val="accent4"/>
            </a:lnRef>
            <a:fillRef idx="1">
              <a:schemeClr val="lt1"/>
            </a:fillRef>
            <a:effectRef idx="0">
              <a:schemeClr val="accent4"/>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600">
                  <a:solidFill>
                    <a:schemeClr val="tx1">
                      <a:lumMod val="75000"/>
                      <a:lumOff val="25000"/>
                    </a:schemeClr>
                  </a:solidFill>
                  <a:latin typeface="Century Gothic"/>
                </a:rPr>
                <a:t>20%</a:t>
              </a:r>
              <a:endParaRPr lang="en-US" sz="2000">
                <a:solidFill>
                  <a:schemeClr val="tx1">
                    <a:lumMod val="75000"/>
                    <a:lumOff val="25000"/>
                  </a:schemeClr>
                </a:solidFill>
              </a:endParaRPr>
            </a:p>
          </p:txBody>
        </p:sp>
      </p:grpSp>
      <p:grpSp>
        <p:nvGrpSpPr>
          <p:cNvPr id="74" name="ProtectedLands">
            <a:extLst>
              <a:ext uri="{FF2B5EF4-FFF2-40B4-BE49-F238E27FC236}">
                <a16:creationId xmlns:a16="http://schemas.microsoft.com/office/drawing/2014/main" id="{B1A0D8BE-0DEA-4288-8AA1-4B58D7105E6E}"/>
              </a:ext>
            </a:extLst>
          </p:cNvPr>
          <p:cNvGrpSpPr/>
          <p:nvPr/>
        </p:nvGrpSpPr>
        <p:grpSpPr>
          <a:xfrm>
            <a:off x="-350363" y="1912900"/>
            <a:ext cx="8343554" cy="3793534"/>
            <a:chOff x="-642463" y="1912899"/>
            <a:chExt cx="8474694" cy="3853159"/>
          </a:xfrm>
        </p:grpSpPr>
        <p:pic>
          <p:nvPicPr>
            <p:cNvPr id="35" name="Picture 34" descr="A picture containing umbrella, table, room&#10;&#10;Description automatically generated">
              <a:extLst>
                <a:ext uri="{FF2B5EF4-FFF2-40B4-BE49-F238E27FC236}">
                  <a16:creationId xmlns:a16="http://schemas.microsoft.com/office/drawing/2014/main" id="{F4FDBECC-C324-468A-BA2A-933AE82039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2463" y="1912899"/>
              <a:ext cx="5582972" cy="3853159"/>
            </a:xfrm>
            <a:prstGeom prst="rect">
              <a:avLst/>
            </a:prstGeom>
          </p:spPr>
        </p:pic>
        <p:cxnSp>
          <p:nvCxnSpPr>
            <p:cNvPr id="40" name="Straight Arrow Connector 39">
              <a:extLst>
                <a:ext uri="{FF2B5EF4-FFF2-40B4-BE49-F238E27FC236}">
                  <a16:creationId xmlns:a16="http://schemas.microsoft.com/office/drawing/2014/main" id="{4E3EEEFA-F751-47E3-8C74-901B2E33B16A}"/>
                </a:ext>
              </a:extLst>
            </p:cNvPr>
            <p:cNvCxnSpPr>
              <a:cxnSpLocks/>
            </p:cNvCxnSpPr>
            <p:nvPr/>
          </p:nvCxnSpPr>
          <p:spPr>
            <a:xfrm>
              <a:off x="3909554" y="3130475"/>
              <a:ext cx="324969" cy="2083"/>
            </a:xfrm>
            <a:prstGeom prst="straightConnector1">
              <a:avLst/>
            </a:prstGeom>
            <a:ln>
              <a:solidFill>
                <a:srgbClr val="95B823"/>
              </a:solidFill>
              <a:tailEnd type="triangle"/>
            </a:ln>
          </p:spPr>
          <p:style>
            <a:lnRef idx="1">
              <a:schemeClr val="accent4"/>
            </a:lnRef>
            <a:fillRef idx="0">
              <a:schemeClr val="accent4"/>
            </a:fillRef>
            <a:effectRef idx="0">
              <a:schemeClr val="accent4"/>
            </a:effectRef>
            <a:fontRef idx="minor">
              <a:schemeClr val="tx1"/>
            </a:fontRef>
          </p:style>
        </p:cxnSp>
        <p:grpSp>
          <p:nvGrpSpPr>
            <p:cNvPr id="48" name="Group 47">
              <a:extLst>
                <a:ext uri="{FF2B5EF4-FFF2-40B4-BE49-F238E27FC236}">
                  <a16:creationId xmlns:a16="http://schemas.microsoft.com/office/drawing/2014/main" id="{D0EC1F55-0E73-43CE-BCF1-B445BA040E00}"/>
                </a:ext>
              </a:extLst>
            </p:cNvPr>
            <p:cNvGrpSpPr/>
            <p:nvPr/>
          </p:nvGrpSpPr>
          <p:grpSpPr>
            <a:xfrm>
              <a:off x="4359769" y="2739207"/>
              <a:ext cx="3472462" cy="782304"/>
              <a:chOff x="4453722" y="2854144"/>
              <a:chExt cx="2905794" cy="1190278"/>
            </a:xfrm>
            <a:noFill/>
          </p:grpSpPr>
          <p:sp>
            <p:nvSpPr>
              <p:cNvPr id="49" name="Rectangle: Rounded Corners 48">
                <a:extLst>
                  <a:ext uri="{FF2B5EF4-FFF2-40B4-BE49-F238E27FC236}">
                    <a16:creationId xmlns:a16="http://schemas.microsoft.com/office/drawing/2014/main" id="{096E3152-92F1-4986-87DB-94818D1016A4}"/>
                  </a:ext>
                </a:extLst>
              </p:cNvPr>
              <p:cNvSpPr/>
              <p:nvPr/>
            </p:nvSpPr>
            <p:spPr>
              <a:xfrm>
                <a:off x="4453722" y="2857666"/>
                <a:ext cx="2086019" cy="1186756"/>
              </a:xfrm>
              <a:prstGeom prst="roundRect">
                <a:avLst/>
              </a:prstGeom>
              <a:grpFill/>
              <a:ln>
                <a:solidFill>
                  <a:srgbClr val="95B823"/>
                </a:solidFill>
              </a:ln>
            </p:spPr>
            <p:style>
              <a:lnRef idx="2">
                <a:schemeClr val="accent4"/>
              </a:lnRef>
              <a:fillRef idx="1">
                <a:schemeClr val="lt1"/>
              </a:fillRef>
              <a:effectRef idx="0">
                <a:schemeClr val="accent4"/>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a:solidFill>
                      <a:schemeClr val="tx1">
                        <a:lumMod val="75000"/>
                        <a:lumOff val="25000"/>
                      </a:schemeClr>
                    </a:solidFill>
                    <a:latin typeface="Century Gothic" panose="020B0502020202020204" pitchFamily="34" charset="0"/>
                  </a:rPr>
                  <a:t>GADNR Protected/ Conservation Lands</a:t>
                </a:r>
              </a:p>
            </p:txBody>
          </p:sp>
          <p:sp>
            <p:nvSpPr>
              <p:cNvPr id="50" name="Rectangle: Rounded Corners 49">
                <a:extLst>
                  <a:ext uri="{FF2B5EF4-FFF2-40B4-BE49-F238E27FC236}">
                    <a16:creationId xmlns:a16="http://schemas.microsoft.com/office/drawing/2014/main" id="{BCB1EA6D-E69F-4505-83A0-A011FD669134}"/>
                  </a:ext>
                </a:extLst>
              </p:cNvPr>
              <p:cNvSpPr/>
              <p:nvPr/>
            </p:nvSpPr>
            <p:spPr>
              <a:xfrm>
                <a:off x="6566463" y="2854144"/>
                <a:ext cx="793053" cy="1190278"/>
              </a:xfrm>
              <a:prstGeom prst="roundRect">
                <a:avLst/>
              </a:prstGeom>
              <a:grpFill/>
              <a:ln>
                <a:solidFill>
                  <a:srgbClr val="95B823"/>
                </a:solidFill>
              </a:ln>
            </p:spPr>
            <p:style>
              <a:lnRef idx="2">
                <a:schemeClr val="accent4"/>
              </a:lnRef>
              <a:fillRef idx="1">
                <a:schemeClr val="lt1"/>
              </a:fillRef>
              <a:effectRef idx="0">
                <a:schemeClr val="accent4"/>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600">
                    <a:solidFill>
                      <a:schemeClr val="tx1">
                        <a:lumMod val="75000"/>
                        <a:lumOff val="25000"/>
                      </a:schemeClr>
                    </a:solidFill>
                    <a:latin typeface="Century Gothic"/>
                  </a:rPr>
                  <a:t>20%</a:t>
                </a:r>
                <a:endParaRPr lang="en-US" sz="2000">
                  <a:solidFill>
                    <a:schemeClr val="tx1">
                      <a:lumMod val="75000"/>
                      <a:lumOff val="25000"/>
                    </a:schemeClr>
                  </a:solidFill>
                </a:endParaRPr>
              </a:p>
            </p:txBody>
          </p:sp>
        </p:grpSp>
      </p:grpSp>
      <p:grpSp>
        <p:nvGrpSpPr>
          <p:cNvPr id="75" name="Gopher">
            <a:extLst>
              <a:ext uri="{FF2B5EF4-FFF2-40B4-BE49-F238E27FC236}">
                <a16:creationId xmlns:a16="http://schemas.microsoft.com/office/drawing/2014/main" id="{63C8F4AE-363E-4F0B-8B21-E48110CAAD48}"/>
              </a:ext>
            </a:extLst>
          </p:cNvPr>
          <p:cNvGrpSpPr/>
          <p:nvPr/>
        </p:nvGrpSpPr>
        <p:grpSpPr>
          <a:xfrm>
            <a:off x="-425945" y="1791169"/>
            <a:ext cx="8425361" cy="3793534"/>
            <a:chOff x="-718045" y="1791168"/>
            <a:chExt cx="8557787" cy="3853159"/>
          </a:xfrm>
        </p:grpSpPr>
        <p:pic>
          <p:nvPicPr>
            <p:cNvPr id="37" name="Picture 36" descr="A close up of an umbrella&#10;&#10;Description automatically generated">
              <a:extLst>
                <a:ext uri="{FF2B5EF4-FFF2-40B4-BE49-F238E27FC236}">
                  <a16:creationId xmlns:a16="http://schemas.microsoft.com/office/drawing/2014/main" id="{84119C70-5892-45C3-A3C9-0E82AB02D0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8045" y="1791168"/>
              <a:ext cx="5582972" cy="3853159"/>
            </a:xfrm>
            <a:prstGeom prst="rect">
              <a:avLst/>
            </a:prstGeom>
          </p:spPr>
        </p:pic>
        <p:cxnSp>
          <p:nvCxnSpPr>
            <p:cNvPr id="41" name="Straight Arrow Connector 40">
              <a:extLst>
                <a:ext uri="{FF2B5EF4-FFF2-40B4-BE49-F238E27FC236}">
                  <a16:creationId xmlns:a16="http://schemas.microsoft.com/office/drawing/2014/main" id="{9408BED9-98C8-4433-8A96-E401313702B2}"/>
                </a:ext>
              </a:extLst>
            </p:cNvPr>
            <p:cNvCxnSpPr>
              <a:cxnSpLocks/>
            </p:cNvCxnSpPr>
            <p:nvPr/>
          </p:nvCxnSpPr>
          <p:spPr>
            <a:xfrm>
              <a:off x="3909554" y="2354958"/>
              <a:ext cx="324969" cy="2083"/>
            </a:xfrm>
            <a:prstGeom prst="straightConnector1">
              <a:avLst/>
            </a:prstGeom>
            <a:ln>
              <a:solidFill>
                <a:srgbClr val="95B823"/>
              </a:solidFill>
              <a:tailEnd type="triangle"/>
            </a:ln>
          </p:spPr>
          <p:style>
            <a:lnRef idx="1">
              <a:schemeClr val="accent4"/>
            </a:lnRef>
            <a:fillRef idx="0">
              <a:schemeClr val="accent4"/>
            </a:fillRef>
            <a:effectRef idx="0">
              <a:schemeClr val="accent4"/>
            </a:effectRef>
            <a:fontRef idx="minor">
              <a:schemeClr val="tx1"/>
            </a:fontRef>
          </p:style>
        </p:cxnSp>
        <p:grpSp>
          <p:nvGrpSpPr>
            <p:cNvPr id="42" name="Group 41">
              <a:extLst>
                <a:ext uri="{FF2B5EF4-FFF2-40B4-BE49-F238E27FC236}">
                  <a16:creationId xmlns:a16="http://schemas.microsoft.com/office/drawing/2014/main" id="{2B0A8AB3-3AD3-41F9-B786-051FDFF6CF23}"/>
                </a:ext>
              </a:extLst>
            </p:cNvPr>
            <p:cNvGrpSpPr/>
            <p:nvPr/>
          </p:nvGrpSpPr>
          <p:grpSpPr>
            <a:xfrm>
              <a:off x="4378465" y="2034630"/>
              <a:ext cx="3461277" cy="656334"/>
              <a:chOff x="4453722" y="2324315"/>
              <a:chExt cx="3461277" cy="531837"/>
            </a:xfrm>
            <a:noFill/>
          </p:grpSpPr>
          <p:sp>
            <p:nvSpPr>
              <p:cNvPr id="43" name="Rectangle: Rounded Corners 42">
                <a:extLst>
                  <a:ext uri="{FF2B5EF4-FFF2-40B4-BE49-F238E27FC236}">
                    <a16:creationId xmlns:a16="http://schemas.microsoft.com/office/drawing/2014/main" id="{4F1641B0-DA2D-4CFC-842D-1A243146C3CB}"/>
                  </a:ext>
                </a:extLst>
              </p:cNvPr>
              <p:cNvSpPr/>
              <p:nvPr/>
            </p:nvSpPr>
            <p:spPr>
              <a:xfrm>
                <a:off x="4453722" y="2331150"/>
                <a:ext cx="2483295" cy="525002"/>
              </a:xfrm>
              <a:prstGeom prst="roundRect">
                <a:avLst/>
              </a:prstGeom>
              <a:grpFill/>
              <a:ln>
                <a:solidFill>
                  <a:srgbClr val="95B823"/>
                </a:solidFill>
              </a:ln>
            </p:spPr>
            <p:style>
              <a:lnRef idx="2">
                <a:schemeClr val="accent4"/>
              </a:lnRef>
              <a:fillRef idx="1">
                <a:schemeClr val="lt1"/>
              </a:fillRef>
              <a:effectRef idx="0">
                <a:schemeClr val="accent4"/>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a:solidFill>
                      <a:schemeClr val="tx1">
                        <a:lumMod val="75000"/>
                        <a:lumOff val="25000"/>
                      </a:schemeClr>
                    </a:solidFill>
                    <a:latin typeface="Century Gothic"/>
                  </a:rPr>
                  <a:t>Gopher Tortoise Habitats</a:t>
                </a:r>
                <a:endParaRPr lang="en-US" sz="2400">
                  <a:solidFill>
                    <a:schemeClr val="tx1">
                      <a:lumMod val="75000"/>
                      <a:lumOff val="25000"/>
                    </a:schemeClr>
                  </a:solidFill>
                </a:endParaRPr>
              </a:p>
            </p:txBody>
          </p:sp>
          <p:sp>
            <p:nvSpPr>
              <p:cNvPr id="44" name="Rectangle: Rounded Corners 43">
                <a:extLst>
                  <a:ext uri="{FF2B5EF4-FFF2-40B4-BE49-F238E27FC236}">
                    <a16:creationId xmlns:a16="http://schemas.microsoft.com/office/drawing/2014/main" id="{03F9E2C5-C4C0-4D65-8EE3-E4F6955DD2EB}"/>
                  </a:ext>
                </a:extLst>
              </p:cNvPr>
              <p:cNvSpPr/>
              <p:nvPr/>
            </p:nvSpPr>
            <p:spPr>
              <a:xfrm>
                <a:off x="6968950" y="2324315"/>
                <a:ext cx="946049" cy="525002"/>
              </a:xfrm>
              <a:prstGeom prst="roundRect">
                <a:avLst/>
              </a:prstGeom>
              <a:grpFill/>
              <a:ln>
                <a:solidFill>
                  <a:srgbClr val="95B823"/>
                </a:solidFill>
              </a:ln>
            </p:spPr>
            <p:style>
              <a:lnRef idx="2">
                <a:schemeClr val="accent4"/>
              </a:lnRef>
              <a:fillRef idx="1">
                <a:schemeClr val="lt1"/>
              </a:fillRef>
              <a:effectRef idx="0">
                <a:schemeClr val="accent4"/>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600">
                    <a:solidFill>
                      <a:schemeClr val="tx1">
                        <a:lumMod val="75000"/>
                        <a:lumOff val="25000"/>
                      </a:schemeClr>
                    </a:solidFill>
                    <a:latin typeface="Century Gothic"/>
                  </a:rPr>
                  <a:t>20%</a:t>
                </a:r>
                <a:endParaRPr lang="en-US" sz="2000">
                  <a:solidFill>
                    <a:schemeClr val="tx1">
                      <a:lumMod val="75000"/>
                      <a:lumOff val="25000"/>
                    </a:schemeClr>
                  </a:solidFill>
                </a:endParaRPr>
              </a:p>
            </p:txBody>
          </p:sp>
        </p:grpSp>
      </p:grpSp>
      <p:pic>
        <p:nvPicPr>
          <p:cNvPr id="4" name="Georgia" descr="A piece of cake&#10;&#10;Description automatically generated">
            <a:extLst>
              <a:ext uri="{FF2B5EF4-FFF2-40B4-BE49-F238E27FC236}">
                <a16:creationId xmlns:a16="http://schemas.microsoft.com/office/drawing/2014/main" id="{409DF5A9-37E1-4106-A49B-495B814D8DF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99000" y="1318679"/>
            <a:ext cx="3848584" cy="4980521"/>
          </a:xfrm>
          <a:prstGeom prst="rect">
            <a:avLst/>
          </a:prstGeom>
        </p:spPr>
      </p:pic>
      <p:sp>
        <p:nvSpPr>
          <p:cNvPr id="5" name="Title 1">
            <a:extLst>
              <a:ext uri="{FF2B5EF4-FFF2-40B4-BE49-F238E27FC236}">
                <a16:creationId xmlns:a16="http://schemas.microsoft.com/office/drawing/2014/main" id="{87016B88-B5D8-41FE-8A7F-3AF47C44F036}"/>
              </a:ext>
            </a:extLst>
          </p:cNvPr>
          <p:cNvSpPr txBox="1">
            <a:spLocks/>
          </p:cNvSpPr>
          <p:nvPr/>
        </p:nvSpPr>
        <p:spPr>
          <a:xfrm>
            <a:off x="495300" y="342900"/>
            <a:ext cx="10062830"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1"/>
                </a:solidFill>
                <a:latin typeface="Century Gothic"/>
              </a:rPr>
              <a:t>ENVIRONMENTAL SENSITIVITY ANALYSIS</a:t>
            </a:r>
            <a:endParaRPr lang="en-US" sz="2400" b="1">
              <a:solidFill>
                <a:schemeClr val="bg1"/>
              </a:solidFill>
              <a:latin typeface="Century Gothic" panose="020B0502020202020204" pitchFamily="34" charset="0"/>
            </a:endParaRPr>
          </a:p>
        </p:txBody>
      </p:sp>
      <p:sp>
        <p:nvSpPr>
          <p:cNvPr id="76" name="Right Brace 75">
            <a:extLst>
              <a:ext uri="{FF2B5EF4-FFF2-40B4-BE49-F238E27FC236}">
                <a16:creationId xmlns:a16="http://schemas.microsoft.com/office/drawing/2014/main" id="{85F89ADB-F13F-4AB2-91AE-09BCD4E6DCEF}"/>
              </a:ext>
            </a:extLst>
          </p:cNvPr>
          <p:cNvSpPr/>
          <p:nvPr/>
        </p:nvSpPr>
        <p:spPr>
          <a:xfrm>
            <a:off x="8041799" y="1912899"/>
            <a:ext cx="432028" cy="3673686"/>
          </a:xfrm>
          <a:prstGeom prst="rightBrace">
            <a:avLst/>
          </a:prstGeom>
          <a:ln w="12700">
            <a:solidFill>
              <a:srgbClr val="95B823"/>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34" name="Rectangle 33"/>
          <p:cNvSpPr/>
          <p:nvPr/>
        </p:nvSpPr>
        <p:spPr>
          <a:xfrm>
            <a:off x="5136349" y="1597543"/>
            <a:ext cx="1200970" cy="307777"/>
          </a:xfrm>
          <a:prstGeom prst="rect">
            <a:avLst/>
          </a:prstGeom>
        </p:spPr>
        <p:txBody>
          <a:bodyPr wrap="none">
            <a:spAutoFit/>
          </a:bodyPr>
          <a:lstStyle/>
          <a:p>
            <a:pPr algn="ctr"/>
            <a:r>
              <a:rPr lang="en-US" sz="1400" b="1" u="sng" dirty="0" smtClean="0">
                <a:solidFill>
                  <a:schemeClr val="tx1">
                    <a:lumMod val="75000"/>
                    <a:lumOff val="25000"/>
                  </a:schemeClr>
                </a:solidFill>
                <a:latin typeface="Century Gothic"/>
                <a:cs typeface="Calibri" panose="020F0502020204030204"/>
              </a:rPr>
              <a:t>Input Raster</a:t>
            </a:r>
            <a:endParaRPr lang="en-US" sz="1400" b="1" u="sng" dirty="0">
              <a:solidFill>
                <a:schemeClr val="tx1">
                  <a:lumMod val="75000"/>
                  <a:lumOff val="25000"/>
                </a:schemeClr>
              </a:solidFill>
              <a:latin typeface="Century Gothic"/>
              <a:cs typeface="Calibri" panose="020F0502020204030204"/>
            </a:endParaRPr>
          </a:p>
        </p:txBody>
      </p:sp>
      <p:sp>
        <p:nvSpPr>
          <p:cNvPr id="36" name="Rectangle 35"/>
          <p:cNvSpPr/>
          <p:nvPr/>
        </p:nvSpPr>
        <p:spPr>
          <a:xfrm>
            <a:off x="6781853" y="1489821"/>
            <a:ext cx="1104790" cy="523220"/>
          </a:xfrm>
          <a:prstGeom prst="rect">
            <a:avLst/>
          </a:prstGeom>
        </p:spPr>
        <p:txBody>
          <a:bodyPr wrap="none">
            <a:spAutoFit/>
          </a:bodyPr>
          <a:lstStyle/>
          <a:p>
            <a:pPr algn="ctr"/>
            <a:r>
              <a:rPr lang="en-US" sz="1400" b="1" u="sng" dirty="0" smtClean="0">
                <a:solidFill>
                  <a:schemeClr val="tx1">
                    <a:lumMod val="75000"/>
                    <a:lumOff val="25000"/>
                  </a:schemeClr>
                </a:solidFill>
                <a:latin typeface="Century Gothic"/>
                <a:cs typeface="Calibri" panose="020F0502020204030204"/>
              </a:rPr>
              <a:t>Weighting </a:t>
            </a:r>
          </a:p>
          <a:p>
            <a:pPr algn="ctr"/>
            <a:r>
              <a:rPr lang="en-US" sz="1400" b="1" u="sng" dirty="0" smtClean="0">
                <a:solidFill>
                  <a:schemeClr val="tx1">
                    <a:lumMod val="75000"/>
                    <a:lumOff val="25000"/>
                  </a:schemeClr>
                </a:solidFill>
                <a:latin typeface="Century Gothic"/>
                <a:cs typeface="Calibri" panose="020F0502020204030204"/>
              </a:rPr>
              <a:t>Factor</a:t>
            </a:r>
            <a:endParaRPr lang="en-US" sz="1400" b="1" u="sng" dirty="0">
              <a:solidFill>
                <a:schemeClr val="tx1">
                  <a:lumMod val="75000"/>
                  <a:lumOff val="25000"/>
                </a:schemeClr>
              </a:solidFill>
              <a:latin typeface="Century Gothic"/>
              <a:cs typeface="Calibri" panose="020F0502020204030204"/>
            </a:endParaRPr>
          </a:p>
        </p:txBody>
      </p:sp>
    </p:spTree>
    <p:custDataLst>
      <p:tags r:id="rId1"/>
    </p:custDataLst>
    <p:extLst>
      <p:ext uri="{BB962C8B-B14F-4D97-AF65-F5344CB8AC3E}">
        <p14:creationId xmlns:p14="http://schemas.microsoft.com/office/powerpoint/2010/main" val="3971981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wipe(left)">
                                      <p:cBhvr>
                                        <p:cTn id="7" dur="500"/>
                                        <p:tgtEl>
                                          <p:spTgt spid="7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2"/>
                                        </p:tgtEl>
                                        <p:attrNameLst>
                                          <p:attrName>style.visibility</p:attrName>
                                        </p:attrNameLst>
                                      </p:cBhvr>
                                      <p:to>
                                        <p:strVal val="visible"/>
                                      </p:to>
                                    </p:set>
                                    <p:animEffect transition="in" filter="wipe(left)">
                                      <p:cBhvr>
                                        <p:cTn id="12" dur="500"/>
                                        <p:tgtEl>
                                          <p:spTgt spid="7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3"/>
                                        </p:tgtEl>
                                        <p:attrNameLst>
                                          <p:attrName>style.visibility</p:attrName>
                                        </p:attrNameLst>
                                      </p:cBhvr>
                                      <p:to>
                                        <p:strVal val="visible"/>
                                      </p:to>
                                    </p:set>
                                    <p:animEffect transition="in" filter="wipe(left)">
                                      <p:cBhvr>
                                        <p:cTn id="17" dur="500"/>
                                        <p:tgtEl>
                                          <p:spTgt spid="7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wipe(left)">
                                      <p:cBhvr>
                                        <p:cTn id="22" dur="500"/>
                                        <p:tgtEl>
                                          <p:spTgt spid="7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75"/>
                                        </p:tgtEl>
                                        <p:attrNameLst>
                                          <p:attrName>style.visibility</p:attrName>
                                        </p:attrNameLst>
                                      </p:cBhvr>
                                      <p:to>
                                        <p:strVal val="visible"/>
                                      </p:to>
                                    </p:set>
                                    <p:animEffect transition="in" filter="wipe(left)">
                                      <p:cBhvr>
                                        <p:cTn id="27" dur="500"/>
                                        <p:tgtEl>
                                          <p:spTgt spid="7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6"/>
                                        </p:tgtEl>
                                        <p:attrNameLst>
                                          <p:attrName>style.visibility</p:attrName>
                                        </p:attrNameLst>
                                      </p:cBhvr>
                                      <p:to>
                                        <p:strVal val="visible"/>
                                      </p:to>
                                    </p:set>
                                    <p:animEffect transition="in" filter="wipe(left)">
                                      <p:cBhvr>
                                        <p:cTn id="32" dur="500"/>
                                        <p:tgtEl>
                                          <p:spTgt spid="76"/>
                                        </p:tgtEl>
                                      </p:cBhvr>
                                    </p:animEffec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DCBBA26-8F7C-4CA7-8E24-828E8AED94C1}"/>
              </a:ext>
            </a:extLst>
          </p:cNvPr>
          <p:cNvSpPr txBox="1">
            <a:spLocks/>
          </p:cNvSpPr>
          <p:nvPr/>
        </p:nvSpPr>
        <p:spPr>
          <a:xfrm>
            <a:off x="495300" y="368300"/>
            <a:ext cx="94143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1"/>
                </a:solidFill>
                <a:latin typeface="Century Gothic"/>
              </a:rPr>
              <a:t>LUCIS MODEL</a:t>
            </a:r>
            <a:endParaRPr lang="en-US"/>
          </a:p>
        </p:txBody>
      </p:sp>
      <p:grpSp>
        <p:nvGrpSpPr>
          <p:cNvPr id="71" name="Group 70">
            <a:extLst>
              <a:ext uri="{FF2B5EF4-FFF2-40B4-BE49-F238E27FC236}">
                <a16:creationId xmlns:a16="http://schemas.microsoft.com/office/drawing/2014/main" id="{C49450FD-8820-4605-9F84-13EE27543701}"/>
              </a:ext>
            </a:extLst>
          </p:cNvPr>
          <p:cNvGrpSpPr/>
          <p:nvPr/>
        </p:nvGrpSpPr>
        <p:grpSpPr>
          <a:xfrm>
            <a:off x="4017283" y="1292753"/>
            <a:ext cx="3408411" cy="4032321"/>
            <a:chOff x="691327" y="875337"/>
            <a:chExt cx="3408411" cy="4032321"/>
          </a:xfrm>
        </p:grpSpPr>
        <p:pic>
          <p:nvPicPr>
            <p:cNvPr id="73" name="Picture 72">
              <a:extLst>
                <a:ext uri="{FF2B5EF4-FFF2-40B4-BE49-F238E27FC236}">
                  <a16:creationId xmlns:a16="http://schemas.microsoft.com/office/drawing/2014/main" id="{EC047E03-7328-40B3-B6AC-38FCADB736B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983853" y="875337"/>
              <a:ext cx="3115885" cy="4032321"/>
            </a:xfrm>
            <a:prstGeom prst="rect">
              <a:avLst/>
            </a:prstGeom>
          </p:spPr>
        </p:pic>
        <p:grpSp>
          <p:nvGrpSpPr>
            <p:cNvPr id="75" name="Group 74">
              <a:extLst>
                <a:ext uri="{FF2B5EF4-FFF2-40B4-BE49-F238E27FC236}">
                  <a16:creationId xmlns:a16="http://schemas.microsoft.com/office/drawing/2014/main" id="{36FAE79E-8E88-4871-910B-DEBFC82F1DE5}"/>
                </a:ext>
              </a:extLst>
            </p:cNvPr>
            <p:cNvGrpSpPr/>
            <p:nvPr/>
          </p:nvGrpSpPr>
          <p:grpSpPr>
            <a:xfrm>
              <a:off x="691327" y="1859416"/>
              <a:ext cx="492987" cy="2565294"/>
              <a:chOff x="10637852" y="120849"/>
              <a:chExt cx="621543" cy="2731662"/>
            </a:xfrm>
          </p:grpSpPr>
          <p:grpSp>
            <p:nvGrpSpPr>
              <p:cNvPr id="77" name="Group 76">
                <a:extLst>
                  <a:ext uri="{FF2B5EF4-FFF2-40B4-BE49-F238E27FC236}">
                    <a16:creationId xmlns:a16="http://schemas.microsoft.com/office/drawing/2014/main" id="{8CA1F186-1002-4A9A-8E68-A0B9A60233C0}"/>
                  </a:ext>
                </a:extLst>
              </p:cNvPr>
              <p:cNvGrpSpPr/>
              <p:nvPr/>
            </p:nvGrpSpPr>
            <p:grpSpPr>
              <a:xfrm>
                <a:off x="10637852" y="120849"/>
                <a:ext cx="621543" cy="294963"/>
                <a:chOff x="10637852" y="120849"/>
                <a:chExt cx="621543" cy="294963"/>
              </a:xfrm>
            </p:grpSpPr>
            <p:sp>
              <p:nvSpPr>
                <p:cNvPr id="123" name="Rectangle 122">
                  <a:extLst>
                    <a:ext uri="{FF2B5EF4-FFF2-40B4-BE49-F238E27FC236}">
                      <a16:creationId xmlns:a16="http://schemas.microsoft.com/office/drawing/2014/main" id="{30C3E8CB-D649-4E32-BD93-0452E3F8C144}"/>
                    </a:ext>
                  </a:extLst>
                </p:cNvPr>
                <p:cNvSpPr/>
                <p:nvPr/>
              </p:nvSpPr>
              <p:spPr>
                <a:xfrm>
                  <a:off x="10637852" y="153585"/>
                  <a:ext cx="323850" cy="211527"/>
                </a:xfrm>
                <a:prstGeom prst="rect">
                  <a:avLst/>
                </a:prstGeom>
                <a:solidFill>
                  <a:srgbClr val="FFF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TextBox 123">
                  <a:extLst>
                    <a:ext uri="{FF2B5EF4-FFF2-40B4-BE49-F238E27FC236}">
                      <a16:creationId xmlns:a16="http://schemas.microsoft.com/office/drawing/2014/main" id="{79B0BC13-DC20-405C-B6B2-F8DAFB94C5C6}"/>
                    </a:ext>
                  </a:extLst>
                </p:cNvPr>
                <p:cNvSpPr txBox="1"/>
                <p:nvPr/>
              </p:nvSpPr>
              <p:spPr>
                <a:xfrm>
                  <a:off x="10935545" y="120849"/>
                  <a:ext cx="323850" cy="294963"/>
                </a:xfrm>
                <a:prstGeom prst="rect">
                  <a:avLst/>
                </a:prstGeom>
                <a:noFill/>
                <a:ln>
                  <a:noFill/>
                </a:ln>
              </p:spPr>
              <p:txBody>
                <a:bodyPr wrap="square" rtlCol="0">
                  <a:spAutoFit/>
                </a:bodyPr>
                <a:lstStyle/>
                <a:p>
                  <a:r>
                    <a:rPr lang="en-US" sz="1200" dirty="0">
                      <a:solidFill>
                        <a:schemeClr val="tx1">
                          <a:lumMod val="75000"/>
                          <a:lumOff val="25000"/>
                        </a:schemeClr>
                      </a:solidFill>
                      <a:latin typeface="Century Gothic" panose="020B0502020202020204" pitchFamily="34" charset="0"/>
                    </a:rPr>
                    <a:t>1</a:t>
                  </a:r>
                </a:p>
              </p:txBody>
            </p:sp>
          </p:grpSp>
          <p:grpSp>
            <p:nvGrpSpPr>
              <p:cNvPr id="79" name="Group 78">
                <a:extLst>
                  <a:ext uri="{FF2B5EF4-FFF2-40B4-BE49-F238E27FC236}">
                    <a16:creationId xmlns:a16="http://schemas.microsoft.com/office/drawing/2014/main" id="{398F6DC0-39A8-431E-8741-A52D46AA509C}"/>
                  </a:ext>
                </a:extLst>
              </p:cNvPr>
              <p:cNvGrpSpPr/>
              <p:nvPr/>
            </p:nvGrpSpPr>
            <p:grpSpPr>
              <a:xfrm>
                <a:off x="10637852" y="434804"/>
                <a:ext cx="621543" cy="294963"/>
                <a:chOff x="10637852" y="434804"/>
                <a:chExt cx="621543" cy="294963"/>
              </a:xfrm>
            </p:grpSpPr>
            <p:sp>
              <p:nvSpPr>
                <p:cNvPr id="117" name="Rectangle 116">
                  <a:extLst>
                    <a:ext uri="{FF2B5EF4-FFF2-40B4-BE49-F238E27FC236}">
                      <a16:creationId xmlns:a16="http://schemas.microsoft.com/office/drawing/2014/main" id="{DCFBFCEC-3188-4ECD-B752-0B3C27D9AE94}"/>
                    </a:ext>
                  </a:extLst>
                </p:cNvPr>
                <p:cNvSpPr/>
                <p:nvPr/>
              </p:nvSpPr>
              <p:spPr>
                <a:xfrm>
                  <a:off x="10637852" y="467540"/>
                  <a:ext cx="323850" cy="211527"/>
                </a:xfrm>
                <a:prstGeom prst="rect">
                  <a:avLst/>
                </a:prstGeom>
                <a:solidFill>
                  <a:srgbClr val="FFD9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TextBox 121">
                  <a:extLst>
                    <a:ext uri="{FF2B5EF4-FFF2-40B4-BE49-F238E27FC236}">
                      <a16:creationId xmlns:a16="http://schemas.microsoft.com/office/drawing/2014/main" id="{55DA088C-F8E1-4FE4-9BD0-DAE271DAFF98}"/>
                    </a:ext>
                  </a:extLst>
                </p:cNvPr>
                <p:cNvSpPr txBox="1"/>
                <p:nvPr/>
              </p:nvSpPr>
              <p:spPr>
                <a:xfrm>
                  <a:off x="10935545" y="434804"/>
                  <a:ext cx="323850" cy="294963"/>
                </a:xfrm>
                <a:prstGeom prst="rect">
                  <a:avLst/>
                </a:prstGeom>
                <a:noFill/>
                <a:ln>
                  <a:noFill/>
                </a:ln>
              </p:spPr>
              <p:txBody>
                <a:bodyPr wrap="square" rtlCol="0">
                  <a:spAutoFit/>
                </a:bodyPr>
                <a:lstStyle/>
                <a:p>
                  <a:r>
                    <a:rPr lang="en-US" sz="1200" dirty="0">
                      <a:solidFill>
                        <a:schemeClr val="tx1">
                          <a:lumMod val="75000"/>
                          <a:lumOff val="25000"/>
                        </a:schemeClr>
                      </a:solidFill>
                      <a:latin typeface="Century Gothic" panose="020B0502020202020204" pitchFamily="34" charset="0"/>
                    </a:rPr>
                    <a:t>2</a:t>
                  </a:r>
                </a:p>
              </p:txBody>
            </p:sp>
          </p:grpSp>
          <p:grpSp>
            <p:nvGrpSpPr>
              <p:cNvPr id="81" name="Group 80">
                <a:extLst>
                  <a:ext uri="{FF2B5EF4-FFF2-40B4-BE49-F238E27FC236}">
                    <a16:creationId xmlns:a16="http://schemas.microsoft.com/office/drawing/2014/main" id="{6EFC951E-CD7E-476D-B678-BF3568B88DA1}"/>
                  </a:ext>
                </a:extLst>
              </p:cNvPr>
              <p:cNvGrpSpPr/>
              <p:nvPr/>
            </p:nvGrpSpPr>
            <p:grpSpPr>
              <a:xfrm>
                <a:off x="10637852" y="731519"/>
                <a:ext cx="621543" cy="294963"/>
                <a:chOff x="10637852" y="731519"/>
                <a:chExt cx="621543" cy="294963"/>
              </a:xfrm>
            </p:grpSpPr>
            <p:sp>
              <p:nvSpPr>
                <p:cNvPr id="115" name="Rectangle 114">
                  <a:extLst>
                    <a:ext uri="{FF2B5EF4-FFF2-40B4-BE49-F238E27FC236}">
                      <a16:creationId xmlns:a16="http://schemas.microsoft.com/office/drawing/2014/main" id="{4D625638-1F52-4F73-9A16-F18C478AB786}"/>
                    </a:ext>
                  </a:extLst>
                </p:cNvPr>
                <p:cNvSpPr/>
                <p:nvPr/>
              </p:nvSpPr>
              <p:spPr>
                <a:xfrm>
                  <a:off x="10637852" y="764255"/>
                  <a:ext cx="323850" cy="211527"/>
                </a:xfrm>
                <a:prstGeom prst="rect">
                  <a:avLst/>
                </a:prstGeom>
                <a:solidFill>
                  <a:srgbClr val="FCB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extBox 115">
                  <a:extLst>
                    <a:ext uri="{FF2B5EF4-FFF2-40B4-BE49-F238E27FC236}">
                      <a16:creationId xmlns:a16="http://schemas.microsoft.com/office/drawing/2014/main" id="{DA8C3F3F-9E24-49CF-8434-76CEDC1DF0C7}"/>
                    </a:ext>
                  </a:extLst>
                </p:cNvPr>
                <p:cNvSpPr txBox="1"/>
                <p:nvPr/>
              </p:nvSpPr>
              <p:spPr>
                <a:xfrm>
                  <a:off x="10935545" y="731519"/>
                  <a:ext cx="323850" cy="294963"/>
                </a:xfrm>
                <a:prstGeom prst="rect">
                  <a:avLst/>
                </a:prstGeom>
                <a:noFill/>
                <a:ln>
                  <a:noFill/>
                </a:ln>
              </p:spPr>
              <p:txBody>
                <a:bodyPr wrap="square" rtlCol="0">
                  <a:spAutoFit/>
                </a:bodyPr>
                <a:lstStyle/>
                <a:p>
                  <a:r>
                    <a:rPr lang="en-US" sz="1200">
                      <a:solidFill>
                        <a:schemeClr val="tx1">
                          <a:lumMod val="75000"/>
                          <a:lumOff val="25000"/>
                        </a:schemeClr>
                      </a:solidFill>
                      <a:latin typeface="Century Gothic" panose="020B0502020202020204" pitchFamily="34" charset="0"/>
                    </a:rPr>
                    <a:t>3</a:t>
                  </a:r>
                </a:p>
              </p:txBody>
            </p:sp>
          </p:grpSp>
          <p:grpSp>
            <p:nvGrpSpPr>
              <p:cNvPr id="93" name="Group 92">
                <a:extLst>
                  <a:ext uri="{FF2B5EF4-FFF2-40B4-BE49-F238E27FC236}">
                    <a16:creationId xmlns:a16="http://schemas.microsoft.com/office/drawing/2014/main" id="{1E940681-C6C5-4A31-9842-083C54AA300C}"/>
                  </a:ext>
                </a:extLst>
              </p:cNvPr>
              <p:cNvGrpSpPr/>
              <p:nvPr/>
            </p:nvGrpSpPr>
            <p:grpSpPr>
              <a:xfrm>
                <a:off x="10637852" y="1008691"/>
                <a:ext cx="621543" cy="294963"/>
                <a:chOff x="10637852" y="1008691"/>
                <a:chExt cx="621543" cy="294963"/>
              </a:xfrm>
            </p:grpSpPr>
            <p:sp>
              <p:nvSpPr>
                <p:cNvPr id="111" name="Rectangle 110">
                  <a:extLst>
                    <a:ext uri="{FF2B5EF4-FFF2-40B4-BE49-F238E27FC236}">
                      <a16:creationId xmlns:a16="http://schemas.microsoft.com/office/drawing/2014/main" id="{B314B702-B38B-4255-BA41-2D0DA53D7853}"/>
                    </a:ext>
                  </a:extLst>
                </p:cNvPr>
                <p:cNvSpPr/>
                <p:nvPr/>
              </p:nvSpPr>
              <p:spPr>
                <a:xfrm>
                  <a:off x="10637852" y="1041427"/>
                  <a:ext cx="323850" cy="211527"/>
                </a:xfrm>
                <a:prstGeom prst="rect">
                  <a:avLst/>
                </a:prstGeom>
                <a:solidFill>
                  <a:srgbClr val="FC7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extBox 113">
                  <a:extLst>
                    <a:ext uri="{FF2B5EF4-FFF2-40B4-BE49-F238E27FC236}">
                      <a16:creationId xmlns:a16="http://schemas.microsoft.com/office/drawing/2014/main" id="{6CFFBA08-A990-4210-8829-65FF1FA10F42}"/>
                    </a:ext>
                  </a:extLst>
                </p:cNvPr>
                <p:cNvSpPr txBox="1"/>
                <p:nvPr/>
              </p:nvSpPr>
              <p:spPr>
                <a:xfrm>
                  <a:off x="10935545" y="1008691"/>
                  <a:ext cx="323850" cy="294963"/>
                </a:xfrm>
                <a:prstGeom prst="rect">
                  <a:avLst/>
                </a:prstGeom>
                <a:noFill/>
                <a:ln>
                  <a:noFill/>
                </a:ln>
              </p:spPr>
              <p:txBody>
                <a:bodyPr wrap="square" rtlCol="0">
                  <a:spAutoFit/>
                </a:bodyPr>
                <a:lstStyle/>
                <a:p>
                  <a:r>
                    <a:rPr lang="en-US" sz="1200">
                      <a:solidFill>
                        <a:schemeClr val="tx1">
                          <a:lumMod val="75000"/>
                          <a:lumOff val="25000"/>
                        </a:schemeClr>
                      </a:solidFill>
                      <a:latin typeface="Century Gothic" panose="020B0502020202020204" pitchFamily="34" charset="0"/>
                    </a:rPr>
                    <a:t>4</a:t>
                  </a:r>
                </a:p>
              </p:txBody>
            </p:sp>
          </p:grpSp>
          <p:grpSp>
            <p:nvGrpSpPr>
              <p:cNvPr id="94" name="Group 93">
                <a:extLst>
                  <a:ext uri="{FF2B5EF4-FFF2-40B4-BE49-F238E27FC236}">
                    <a16:creationId xmlns:a16="http://schemas.microsoft.com/office/drawing/2014/main" id="{D0539146-B043-44CF-9791-9EB5001B715E}"/>
                  </a:ext>
                </a:extLst>
              </p:cNvPr>
              <p:cNvGrpSpPr/>
              <p:nvPr/>
            </p:nvGrpSpPr>
            <p:grpSpPr>
              <a:xfrm>
                <a:off x="10637852" y="1322646"/>
                <a:ext cx="621543" cy="294963"/>
                <a:chOff x="10637852" y="1322646"/>
                <a:chExt cx="621543" cy="294963"/>
              </a:xfrm>
            </p:grpSpPr>
            <p:sp>
              <p:nvSpPr>
                <p:cNvPr id="109" name="Rectangle 108">
                  <a:extLst>
                    <a:ext uri="{FF2B5EF4-FFF2-40B4-BE49-F238E27FC236}">
                      <a16:creationId xmlns:a16="http://schemas.microsoft.com/office/drawing/2014/main" id="{7F9B26E5-6EC4-44C7-B281-C9F03053C6D0}"/>
                    </a:ext>
                  </a:extLst>
                </p:cNvPr>
                <p:cNvSpPr/>
                <p:nvPr/>
              </p:nvSpPr>
              <p:spPr>
                <a:xfrm>
                  <a:off x="10637852" y="1355382"/>
                  <a:ext cx="323850" cy="211527"/>
                </a:xfrm>
                <a:prstGeom prst="rect">
                  <a:avLst/>
                </a:prstGeom>
                <a:solidFill>
                  <a:srgbClr val="FB59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TextBox 109">
                  <a:extLst>
                    <a:ext uri="{FF2B5EF4-FFF2-40B4-BE49-F238E27FC236}">
                      <a16:creationId xmlns:a16="http://schemas.microsoft.com/office/drawing/2014/main" id="{F5810E33-C97D-45D6-A202-DAC216D8F7A9}"/>
                    </a:ext>
                  </a:extLst>
                </p:cNvPr>
                <p:cNvSpPr txBox="1"/>
                <p:nvPr/>
              </p:nvSpPr>
              <p:spPr>
                <a:xfrm>
                  <a:off x="10935545" y="1322646"/>
                  <a:ext cx="323850" cy="294963"/>
                </a:xfrm>
                <a:prstGeom prst="rect">
                  <a:avLst/>
                </a:prstGeom>
                <a:noFill/>
                <a:ln>
                  <a:noFill/>
                </a:ln>
              </p:spPr>
              <p:txBody>
                <a:bodyPr wrap="square" rtlCol="0">
                  <a:spAutoFit/>
                </a:bodyPr>
                <a:lstStyle/>
                <a:p>
                  <a:r>
                    <a:rPr lang="en-US" sz="1200">
                      <a:solidFill>
                        <a:schemeClr val="tx1">
                          <a:lumMod val="75000"/>
                          <a:lumOff val="25000"/>
                        </a:schemeClr>
                      </a:solidFill>
                      <a:latin typeface="Century Gothic" panose="020B0502020202020204" pitchFamily="34" charset="0"/>
                    </a:rPr>
                    <a:t>5</a:t>
                  </a:r>
                </a:p>
              </p:txBody>
            </p:sp>
          </p:grpSp>
          <p:grpSp>
            <p:nvGrpSpPr>
              <p:cNvPr id="95" name="Group 94">
                <a:extLst>
                  <a:ext uri="{FF2B5EF4-FFF2-40B4-BE49-F238E27FC236}">
                    <a16:creationId xmlns:a16="http://schemas.microsoft.com/office/drawing/2014/main" id="{A39038F4-8937-4A96-8E3A-2D7B2B8E4676}"/>
                  </a:ext>
                </a:extLst>
              </p:cNvPr>
              <p:cNvGrpSpPr/>
              <p:nvPr/>
            </p:nvGrpSpPr>
            <p:grpSpPr>
              <a:xfrm>
                <a:off x="10637852" y="1619361"/>
                <a:ext cx="621543" cy="294963"/>
                <a:chOff x="10637852" y="1619361"/>
                <a:chExt cx="621543" cy="294963"/>
              </a:xfrm>
            </p:grpSpPr>
            <p:sp>
              <p:nvSpPr>
                <p:cNvPr id="107" name="Rectangle 106">
                  <a:extLst>
                    <a:ext uri="{FF2B5EF4-FFF2-40B4-BE49-F238E27FC236}">
                      <a16:creationId xmlns:a16="http://schemas.microsoft.com/office/drawing/2014/main" id="{2CF882B8-15E2-4F45-A2C5-6598D5F51A06}"/>
                    </a:ext>
                  </a:extLst>
                </p:cNvPr>
                <p:cNvSpPr/>
                <p:nvPr/>
              </p:nvSpPr>
              <p:spPr>
                <a:xfrm>
                  <a:off x="10637852" y="1652097"/>
                  <a:ext cx="323850" cy="211527"/>
                </a:xfrm>
                <a:prstGeom prst="rect">
                  <a:avLst/>
                </a:prstGeom>
                <a:solidFill>
                  <a:srgbClr val="EF3B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TextBox 107">
                  <a:extLst>
                    <a:ext uri="{FF2B5EF4-FFF2-40B4-BE49-F238E27FC236}">
                      <a16:creationId xmlns:a16="http://schemas.microsoft.com/office/drawing/2014/main" id="{E81AC370-442E-4FE2-BF1F-8E7753B35326}"/>
                    </a:ext>
                  </a:extLst>
                </p:cNvPr>
                <p:cNvSpPr txBox="1"/>
                <p:nvPr/>
              </p:nvSpPr>
              <p:spPr>
                <a:xfrm>
                  <a:off x="10935545" y="1619361"/>
                  <a:ext cx="323850" cy="294963"/>
                </a:xfrm>
                <a:prstGeom prst="rect">
                  <a:avLst/>
                </a:prstGeom>
                <a:noFill/>
                <a:ln>
                  <a:noFill/>
                </a:ln>
              </p:spPr>
              <p:txBody>
                <a:bodyPr wrap="square" rtlCol="0">
                  <a:spAutoFit/>
                </a:bodyPr>
                <a:lstStyle/>
                <a:p>
                  <a:r>
                    <a:rPr lang="en-US" sz="1200">
                      <a:solidFill>
                        <a:schemeClr val="tx1">
                          <a:lumMod val="75000"/>
                          <a:lumOff val="25000"/>
                        </a:schemeClr>
                      </a:solidFill>
                      <a:latin typeface="Century Gothic" panose="020B0502020202020204" pitchFamily="34" charset="0"/>
                    </a:rPr>
                    <a:t>6</a:t>
                  </a:r>
                </a:p>
              </p:txBody>
            </p:sp>
          </p:grpSp>
          <p:grpSp>
            <p:nvGrpSpPr>
              <p:cNvPr id="96" name="Group 95">
                <a:extLst>
                  <a:ext uri="{FF2B5EF4-FFF2-40B4-BE49-F238E27FC236}">
                    <a16:creationId xmlns:a16="http://schemas.microsoft.com/office/drawing/2014/main" id="{42C786AA-69C8-4519-A1EA-22A75FC19510}"/>
                  </a:ext>
                </a:extLst>
              </p:cNvPr>
              <p:cNvGrpSpPr/>
              <p:nvPr/>
            </p:nvGrpSpPr>
            <p:grpSpPr>
              <a:xfrm>
                <a:off x="10637852" y="1946878"/>
                <a:ext cx="621543" cy="294963"/>
                <a:chOff x="10637852" y="1946878"/>
                <a:chExt cx="621543" cy="294963"/>
              </a:xfrm>
            </p:grpSpPr>
            <p:sp>
              <p:nvSpPr>
                <p:cNvPr id="105" name="Rectangle 104">
                  <a:extLst>
                    <a:ext uri="{FF2B5EF4-FFF2-40B4-BE49-F238E27FC236}">
                      <a16:creationId xmlns:a16="http://schemas.microsoft.com/office/drawing/2014/main" id="{6FA990B1-6924-4F35-B477-1DCA5F770F9A}"/>
                    </a:ext>
                  </a:extLst>
                </p:cNvPr>
                <p:cNvSpPr/>
                <p:nvPr/>
              </p:nvSpPr>
              <p:spPr>
                <a:xfrm>
                  <a:off x="10637852" y="1979614"/>
                  <a:ext cx="323850" cy="211527"/>
                </a:xfrm>
                <a:prstGeom prst="rect">
                  <a:avLst/>
                </a:prstGeom>
                <a:solidFill>
                  <a:srgbClr val="CB1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extBox 105">
                  <a:extLst>
                    <a:ext uri="{FF2B5EF4-FFF2-40B4-BE49-F238E27FC236}">
                      <a16:creationId xmlns:a16="http://schemas.microsoft.com/office/drawing/2014/main" id="{DB68E601-8B2A-46C8-B948-C0625BE38757}"/>
                    </a:ext>
                  </a:extLst>
                </p:cNvPr>
                <p:cNvSpPr txBox="1"/>
                <p:nvPr/>
              </p:nvSpPr>
              <p:spPr>
                <a:xfrm>
                  <a:off x="10935545" y="1946878"/>
                  <a:ext cx="323850" cy="294963"/>
                </a:xfrm>
                <a:prstGeom prst="rect">
                  <a:avLst/>
                </a:prstGeom>
                <a:noFill/>
                <a:ln>
                  <a:noFill/>
                </a:ln>
              </p:spPr>
              <p:txBody>
                <a:bodyPr wrap="square" rtlCol="0">
                  <a:spAutoFit/>
                </a:bodyPr>
                <a:lstStyle/>
                <a:p>
                  <a:r>
                    <a:rPr lang="en-US" sz="1200">
                      <a:solidFill>
                        <a:schemeClr val="tx1">
                          <a:lumMod val="75000"/>
                          <a:lumOff val="25000"/>
                        </a:schemeClr>
                      </a:solidFill>
                      <a:latin typeface="Century Gothic" panose="020B0502020202020204" pitchFamily="34" charset="0"/>
                    </a:rPr>
                    <a:t>7</a:t>
                  </a:r>
                </a:p>
              </p:txBody>
            </p:sp>
          </p:grpSp>
          <p:grpSp>
            <p:nvGrpSpPr>
              <p:cNvPr id="97" name="Group 96">
                <a:extLst>
                  <a:ext uri="{FF2B5EF4-FFF2-40B4-BE49-F238E27FC236}">
                    <a16:creationId xmlns:a16="http://schemas.microsoft.com/office/drawing/2014/main" id="{7029C26B-95FA-4329-BF6F-DECA932EAC73}"/>
                  </a:ext>
                </a:extLst>
              </p:cNvPr>
              <p:cNvGrpSpPr/>
              <p:nvPr/>
            </p:nvGrpSpPr>
            <p:grpSpPr>
              <a:xfrm>
                <a:off x="10637852" y="2260833"/>
                <a:ext cx="621543" cy="294963"/>
                <a:chOff x="10637852" y="2260833"/>
                <a:chExt cx="621543" cy="294963"/>
              </a:xfrm>
            </p:grpSpPr>
            <p:sp>
              <p:nvSpPr>
                <p:cNvPr id="103" name="Rectangle 102">
                  <a:extLst>
                    <a:ext uri="{FF2B5EF4-FFF2-40B4-BE49-F238E27FC236}">
                      <a16:creationId xmlns:a16="http://schemas.microsoft.com/office/drawing/2014/main" id="{802DEA28-FD1A-4917-915E-0FADD44EDC96}"/>
                    </a:ext>
                  </a:extLst>
                </p:cNvPr>
                <p:cNvSpPr/>
                <p:nvPr/>
              </p:nvSpPr>
              <p:spPr>
                <a:xfrm>
                  <a:off x="10637852" y="2293569"/>
                  <a:ext cx="323850" cy="211527"/>
                </a:xfrm>
                <a:prstGeom prst="rect">
                  <a:avLst/>
                </a:prstGeom>
                <a:solidFill>
                  <a:srgbClr val="A50F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extBox 103">
                  <a:extLst>
                    <a:ext uri="{FF2B5EF4-FFF2-40B4-BE49-F238E27FC236}">
                      <a16:creationId xmlns:a16="http://schemas.microsoft.com/office/drawing/2014/main" id="{9F4865EA-0CEB-49D2-95D9-3020002452B7}"/>
                    </a:ext>
                  </a:extLst>
                </p:cNvPr>
                <p:cNvSpPr txBox="1"/>
                <p:nvPr/>
              </p:nvSpPr>
              <p:spPr>
                <a:xfrm>
                  <a:off x="10935545" y="2260833"/>
                  <a:ext cx="323850" cy="294963"/>
                </a:xfrm>
                <a:prstGeom prst="rect">
                  <a:avLst/>
                </a:prstGeom>
                <a:noFill/>
                <a:ln>
                  <a:noFill/>
                </a:ln>
              </p:spPr>
              <p:txBody>
                <a:bodyPr wrap="square" rtlCol="0">
                  <a:spAutoFit/>
                </a:bodyPr>
                <a:lstStyle/>
                <a:p>
                  <a:r>
                    <a:rPr lang="en-US" sz="1200">
                      <a:solidFill>
                        <a:schemeClr val="tx1">
                          <a:lumMod val="75000"/>
                          <a:lumOff val="25000"/>
                        </a:schemeClr>
                      </a:solidFill>
                      <a:latin typeface="Century Gothic" panose="020B0502020202020204" pitchFamily="34" charset="0"/>
                    </a:rPr>
                    <a:t>8</a:t>
                  </a:r>
                </a:p>
              </p:txBody>
            </p:sp>
          </p:grpSp>
          <p:grpSp>
            <p:nvGrpSpPr>
              <p:cNvPr id="98" name="Group 97">
                <a:extLst>
                  <a:ext uri="{FF2B5EF4-FFF2-40B4-BE49-F238E27FC236}">
                    <a16:creationId xmlns:a16="http://schemas.microsoft.com/office/drawing/2014/main" id="{45ED87BA-768E-40CD-941A-3394D104AA96}"/>
                  </a:ext>
                </a:extLst>
              </p:cNvPr>
              <p:cNvGrpSpPr/>
              <p:nvPr/>
            </p:nvGrpSpPr>
            <p:grpSpPr>
              <a:xfrm>
                <a:off x="10637852" y="2557548"/>
                <a:ext cx="621543" cy="294963"/>
                <a:chOff x="10637852" y="2557548"/>
                <a:chExt cx="621543" cy="294963"/>
              </a:xfrm>
            </p:grpSpPr>
            <p:sp>
              <p:nvSpPr>
                <p:cNvPr id="99" name="Rectangle 98">
                  <a:extLst>
                    <a:ext uri="{FF2B5EF4-FFF2-40B4-BE49-F238E27FC236}">
                      <a16:creationId xmlns:a16="http://schemas.microsoft.com/office/drawing/2014/main" id="{16C769D4-0490-4ADD-A489-431AE7A289AC}"/>
                    </a:ext>
                  </a:extLst>
                </p:cNvPr>
                <p:cNvSpPr/>
                <p:nvPr/>
              </p:nvSpPr>
              <p:spPr>
                <a:xfrm>
                  <a:off x="10637852" y="2590284"/>
                  <a:ext cx="323850" cy="211527"/>
                </a:xfrm>
                <a:prstGeom prst="rect">
                  <a:avLst/>
                </a:prstGeom>
                <a:solidFill>
                  <a:srgbClr val="6700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TextBox 99">
                  <a:extLst>
                    <a:ext uri="{FF2B5EF4-FFF2-40B4-BE49-F238E27FC236}">
                      <a16:creationId xmlns:a16="http://schemas.microsoft.com/office/drawing/2014/main" id="{B5432B61-4D21-4252-A259-CD8B922B6673}"/>
                    </a:ext>
                  </a:extLst>
                </p:cNvPr>
                <p:cNvSpPr txBox="1"/>
                <p:nvPr/>
              </p:nvSpPr>
              <p:spPr>
                <a:xfrm>
                  <a:off x="10935545" y="2557548"/>
                  <a:ext cx="323850" cy="294963"/>
                </a:xfrm>
                <a:prstGeom prst="rect">
                  <a:avLst/>
                </a:prstGeom>
                <a:noFill/>
                <a:ln>
                  <a:noFill/>
                </a:ln>
              </p:spPr>
              <p:txBody>
                <a:bodyPr wrap="square" rtlCol="0">
                  <a:spAutoFit/>
                </a:bodyPr>
                <a:lstStyle/>
                <a:p>
                  <a:r>
                    <a:rPr lang="en-US" sz="1200">
                      <a:solidFill>
                        <a:schemeClr val="tx1">
                          <a:lumMod val="75000"/>
                          <a:lumOff val="25000"/>
                        </a:schemeClr>
                      </a:solidFill>
                      <a:latin typeface="Century Gothic" panose="020B0502020202020204" pitchFamily="34" charset="0"/>
                    </a:rPr>
                    <a:t>9</a:t>
                  </a:r>
                </a:p>
              </p:txBody>
            </p:sp>
          </p:grpSp>
        </p:grpSp>
      </p:grpSp>
      <p:grpSp>
        <p:nvGrpSpPr>
          <p:cNvPr id="125" name="Group 124">
            <a:extLst>
              <a:ext uri="{FF2B5EF4-FFF2-40B4-BE49-F238E27FC236}">
                <a16:creationId xmlns:a16="http://schemas.microsoft.com/office/drawing/2014/main" id="{C7CA6953-C181-420C-BC1E-1D7633E41BCD}"/>
              </a:ext>
            </a:extLst>
          </p:cNvPr>
          <p:cNvGrpSpPr/>
          <p:nvPr/>
        </p:nvGrpSpPr>
        <p:grpSpPr>
          <a:xfrm>
            <a:off x="452768" y="1292753"/>
            <a:ext cx="3460196" cy="4032321"/>
            <a:chOff x="4298094" y="905254"/>
            <a:chExt cx="3460196" cy="4032321"/>
          </a:xfrm>
        </p:grpSpPr>
        <p:pic>
          <p:nvPicPr>
            <p:cNvPr id="127" name="Picture 126">
              <a:extLst>
                <a:ext uri="{FF2B5EF4-FFF2-40B4-BE49-F238E27FC236}">
                  <a16:creationId xmlns:a16="http://schemas.microsoft.com/office/drawing/2014/main" id="{B39FA027-EC56-4D63-9F70-8B99A0897A9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642406" y="905254"/>
              <a:ext cx="3115884" cy="4032321"/>
            </a:xfrm>
            <a:prstGeom prst="rect">
              <a:avLst/>
            </a:prstGeom>
          </p:spPr>
        </p:pic>
        <p:grpSp>
          <p:nvGrpSpPr>
            <p:cNvPr id="128" name="Group 127">
              <a:extLst>
                <a:ext uri="{FF2B5EF4-FFF2-40B4-BE49-F238E27FC236}">
                  <a16:creationId xmlns:a16="http://schemas.microsoft.com/office/drawing/2014/main" id="{019E4C78-3F93-462A-AE5A-8040022941F4}"/>
                </a:ext>
              </a:extLst>
            </p:cNvPr>
            <p:cNvGrpSpPr/>
            <p:nvPr/>
          </p:nvGrpSpPr>
          <p:grpSpPr>
            <a:xfrm>
              <a:off x="4298094" y="1854642"/>
              <a:ext cx="585675" cy="2573081"/>
              <a:chOff x="10637852" y="120849"/>
              <a:chExt cx="621543" cy="2730662"/>
            </a:xfrm>
          </p:grpSpPr>
          <p:grpSp>
            <p:nvGrpSpPr>
              <p:cNvPr id="129" name="Group 128">
                <a:extLst>
                  <a:ext uri="{FF2B5EF4-FFF2-40B4-BE49-F238E27FC236}">
                    <a16:creationId xmlns:a16="http://schemas.microsoft.com/office/drawing/2014/main" id="{D24040EE-2827-40B5-93DF-60206D5DF901}"/>
                  </a:ext>
                </a:extLst>
              </p:cNvPr>
              <p:cNvGrpSpPr/>
              <p:nvPr/>
            </p:nvGrpSpPr>
            <p:grpSpPr>
              <a:xfrm>
                <a:off x="10637852" y="120849"/>
                <a:ext cx="621543" cy="293963"/>
                <a:chOff x="10637852" y="120849"/>
                <a:chExt cx="621543" cy="293963"/>
              </a:xfrm>
            </p:grpSpPr>
            <p:sp>
              <p:nvSpPr>
                <p:cNvPr id="159" name="Rectangle 158">
                  <a:extLst>
                    <a:ext uri="{FF2B5EF4-FFF2-40B4-BE49-F238E27FC236}">
                      <a16:creationId xmlns:a16="http://schemas.microsoft.com/office/drawing/2014/main" id="{5ECD35BD-1A83-4FAD-88BF-45701C3DBF2F}"/>
                    </a:ext>
                  </a:extLst>
                </p:cNvPr>
                <p:cNvSpPr/>
                <p:nvPr/>
              </p:nvSpPr>
              <p:spPr>
                <a:xfrm>
                  <a:off x="10637852" y="153585"/>
                  <a:ext cx="323850" cy="211527"/>
                </a:xfrm>
                <a:prstGeom prst="rect">
                  <a:avLst/>
                </a:prstGeom>
                <a:solidFill>
                  <a:srgbClr val="FFF7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TextBox 159">
                  <a:extLst>
                    <a:ext uri="{FF2B5EF4-FFF2-40B4-BE49-F238E27FC236}">
                      <a16:creationId xmlns:a16="http://schemas.microsoft.com/office/drawing/2014/main" id="{D532DC69-1634-4BA5-B307-1481F19289B0}"/>
                    </a:ext>
                  </a:extLst>
                </p:cNvPr>
                <p:cNvSpPr txBox="1"/>
                <p:nvPr/>
              </p:nvSpPr>
              <p:spPr>
                <a:xfrm>
                  <a:off x="10935545" y="120849"/>
                  <a:ext cx="323850" cy="293963"/>
                </a:xfrm>
                <a:prstGeom prst="rect">
                  <a:avLst/>
                </a:prstGeom>
                <a:noFill/>
                <a:ln>
                  <a:noFill/>
                </a:ln>
              </p:spPr>
              <p:txBody>
                <a:bodyPr wrap="square" rtlCol="0">
                  <a:spAutoFit/>
                </a:bodyPr>
                <a:lstStyle/>
                <a:p>
                  <a:r>
                    <a:rPr lang="en-US" sz="1200" dirty="0">
                      <a:solidFill>
                        <a:schemeClr val="tx1">
                          <a:lumMod val="75000"/>
                          <a:lumOff val="25000"/>
                        </a:schemeClr>
                      </a:solidFill>
                      <a:latin typeface="Century Gothic" panose="020B0502020202020204" pitchFamily="34" charset="0"/>
                    </a:rPr>
                    <a:t>1</a:t>
                  </a:r>
                </a:p>
              </p:txBody>
            </p:sp>
          </p:grpSp>
          <p:grpSp>
            <p:nvGrpSpPr>
              <p:cNvPr id="130" name="Group 129">
                <a:extLst>
                  <a:ext uri="{FF2B5EF4-FFF2-40B4-BE49-F238E27FC236}">
                    <a16:creationId xmlns:a16="http://schemas.microsoft.com/office/drawing/2014/main" id="{BDD63487-B653-4CD4-A035-52153B5703FB}"/>
                  </a:ext>
                </a:extLst>
              </p:cNvPr>
              <p:cNvGrpSpPr/>
              <p:nvPr/>
            </p:nvGrpSpPr>
            <p:grpSpPr>
              <a:xfrm>
                <a:off x="10637852" y="434804"/>
                <a:ext cx="621543" cy="293963"/>
                <a:chOff x="10637852" y="434804"/>
                <a:chExt cx="621543" cy="293963"/>
              </a:xfrm>
            </p:grpSpPr>
            <p:sp>
              <p:nvSpPr>
                <p:cNvPr id="157" name="Rectangle 156">
                  <a:extLst>
                    <a:ext uri="{FF2B5EF4-FFF2-40B4-BE49-F238E27FC236}">
                      <a16:creationId xmlns:a16="http://schemas.microsoft.com/office/drawing/2014/main" id="{2F41BFB4-AFD1-4860-BF00-81B350EF65D9}"/>
                    </a:ext>
                  </a:extLst>
                </p:cNvPr>
                <p:cNvSpPr/>
                <p:nvPr/>
              </p:nvSpPr>
              <p:spPr>
                <a:xfrm>
                  <a:off x="10637852" y="467540"/>
                  <a:ext cx="323850" cy="211527"/>
                </a:xfrm>
                <a:prstGeom prst="rect">
                  <a:avLst/>
                </a:prstGeom>
                <a:solidFill>
                  <a:srgbClr val="ECE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TextBox 157">
                  <a:extLst>
                    <a:ext uri="{FF2B5EF4-FFF2-40B4-BE49-F238E27FC236}">
                      <a16:creationId xmlns:a16="http://schemas.microsoft.com/office/drawing/2014/main" id="{492ECCFF-3372-45B1-B8DD-7CD8216C39D5}"/>
                    </a:ext>
                  </a:extLst>
                </p:cNvPr>
                <p:cNvSpPr txBox="1"/>
                <p:nvPr/>
              </p:nvSpPr>
              <p:spPr>
                <a:xfrm>
                  <a:off x="10935545" y="434804"/>
                  <a:ext cx="323850" cy="293963"/>
                </a:xfrm>
                <a:prstGeom prst="rect">
                  <a:avLst/>
                </a:prstGeom>
                <a:noFill/>
                <a:ln>
                  <a:noFill/>
                </a:ln>
              </p:spPr>
              <p:txBody>
                <a:bodyPr wrap="square" rtlCol="0">
                  <a:spAutoFit/>
                </a:bodyPr>
                <a:lstStyle/>
                <a:p>
                  <a:r>
                    <a:rPr lang="en-US" sz="1200">
                      <a:solidFill>
                        <a:schemeClr val="tx1">
                          <a:lumMod val="75000"/>
                          <a:lumOff val="25000"/>
                        </a:schemeClr>
                      </a:solidFill>
                      <a:latin typeface="Century Gothic" panose="020B0502020202020204" pitchFamily="34" charset="0"/>
                    </a:rPr>
                    <a:t>2</a:t>
                  </a:r>
                </a:p>
              </p:txBody>
            </p:sp>
          </p:grpSp>
          <p:grpSp>
            <p:nvGrpSpPr>
              <p:cNvPr id="131" name="Group 130">
                <a:extLst>
                  <a:ext uri="{FF2B5EF4-FFF2-40B4-BE49-F238E27FC236}">
                    <a16:creationId xmlns:a16="http://schemas.microsoft.com/office/drawing/2014/main" id="{944A3BBC-D51B-4B3F-AA21-F170051C3A9A}"/>
                  </a:ext>
                </a:extLst>
              </p:cNvPr>
              <p:cNvGrpSpPr/>
              <p:nvPr/>
            </p:nvGrpSpPr>
            <p:grpSpPr>
              <a:xfrm>
                <a:off x="10637852" y="731519"/>
                <a:ext cx="621543" cy="293963"/>
                <a:chOff x="10637852" y="731519"/>
                <a:chExt cx="621543" cy="293963"/>
              </a:xfrm>
            </p:grpSpPr>
            <p:sp>
              <p:nvSpPr>
                <p:cNvPr id="155" name="Rectangle 154">
                  <a:extLst>
                    <a:ext uri="{FF2B5EF4-FFF2-40B4-BE49-F238E27FC236}">
                      <a16:creationId xmlns:a16="http://schemas.microsoft.com/office/drawing/2014/main" id="{C2446750-9FD7-4ABF-81CA-C40C9E9A7DFA}"/>
                    </a:ext>
                  </a:extLst>
                </p:cNvPr>
                <p:cNvSpPr/>
                <p:nvPr/>
              </p:nvSpPr>
              <p:spPr>
                <a:xfrm>
                  <a:off x="10637852" y="764255"/>
                  <a:ext cx="323850" cy="211527"/>
                </a:xfrm>
                <a:prstGeom prst="rect">
                  <a:avLst/>
                </a:prstGeom>
                <a:solidFill>
                  <a:srgbClr val="D0D1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TextBox 155">
                  <a:extLst>
                    <a:ext uri="{FF2B5EF4-FFF2-40B4-BE49-F238E27FC236}">
                      <a16:creationId xmlns:a16="http://schemas.microsoft.com/office/drawing/2014/main" id="{4C741A6E-E38B-4FA0-A861-AF931F3A31ED}"/>
                    </a:ext>
                  </a:extLst>
                </p:cNvPr>
                <p:cNvSpPr txBox="1"/>
                <p:nvPr/>
              </p:nvSpPr>
              <p:spPr>
                <a:xfrm>
                  <a:off x="10935545" y="731519"/>
                  <a:ext cx="323850" cy="293963"/>
                </a:xfrm>
                <a:prstGeom prst="rect">
                  <a:avLst/>
                </a:prstGeom>
                <a:noFill/>
                <a:ln>
                  <a:noFill/>
                </a:ln>
              </p:spPr>
              <p:txBody>
                <a:bodyPr wrap="square" rtlCol="0">
                  <a:spAutoFit/>
                </a:bodyPr>
                <a:lstStyle/>
                <a:p>
                  <a:r>
                    <a:rPr lang="en-US" sz="1200">
                      <a:solidFill>
                        <a:schemeClr val="tx1">
                          <a:lumMod val="75000"/>
                          <a:lumOff val="25000"/>
                        </a:schemeClr>
                      </a:solidFill>
                      <a:latin typeface="Century Gothic" panose="020B0502020202020204" pitchFamily="34" charset="0"/>
                    </a:rPr>
                    <a:t>3</a:t>
                  </a:r>
                </a:p>
              </p:txBody>
            </p:sp>
          </p:grpSp>
          <p:grpSp>
            <p:nvGrpSpPr>
              <p:cNvPr id="132" name="Group 131">
                <a:extLst>
                  <a:ext uri="{FF2B5EF4-FFF2-40B4-BE49-F238E27FC236}">
                    <a16:creationId xmlns:a16="http://schemas.microsoft.com/office/drawing/2014/main" id="{D11D7118-A835-4FFF-9A8B-1BD385B3B590}"/>
                  </a:ext>
                </a:extLst>
              </p:cNvPr>
              <p:cNvGrpSpPr/>
              <p:nvPr/>
            </p:nvGrpSpPr>
            <p:grpSpPr>
              <a:xfrm>
                <a:off x="10637852" y="1008691"/>
                <a:ext cx="621543" cy="293963"/>
                <a:chOff x="10637852" y="1008691"/>
                <a:chExt cx="621543" cy="293963"/>
              </a:xfrm>
            </p:grpSpPr>
            <p:sp>
              <p:nvSpPr>
                <p:cNvPr id="153" name="Rectangle 152">
                  <a:extLst>
                    <a:ext uri="{FF2B5EF4-FFF2-40B4-BE49-F238E27FC236}">
                      <a16:creationId xmlns:a16="http://schemas.microsoft.com/office/drawing/2014/main" id="{6E64EB61-0453-4CF3-A2B2-D313DE90030F}"/>
                    </a:ext>
                  </a:extLst>
                </p:cNvPr>
                <p:cNvSpPr/>
                <p:nvPr/>
              </p:nvSpPr>
              <p:spPr>
                <a:xfrm>
                  <a:off x="10637852" y="1041427"/>
                  <a:ext cx="323850" cy="211527"/>
                </a:xfrm>
                <a:prstGeom prst="rect">
                  <a:avLst/>
                </a:prstGeom>
                <a:solidFill>
                  <a:srgbClr val="A6BD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TextBox 153">
                  <a:extLst>
                    <a:ext uri="{FF2B5EF4-FFF2-40B4-BE49-F238E27FC236}">
                      <a16:creationId xmlns:a16="http://schemas.microsoft.com/office/drawing/2014/main" id="{D5A50BB4-2AF2-4BD8-BF78-7CAB47D46B53}"/>
                    </a:ext>
                  </a:extLst>
                </p:cNvPr>
                <p:cNvSpPr txBox="1"/>
                <p:nvPr/>
              </p:nvSpPr>
              <p:spPr>
                <a:xfrm>
                  <a:off x="10935545" y="1008691"/>
                  <a:ext cx="323850" cy="293963"/>
                </a:xfrm>
                <a:prstGeom prst="rect">
                  <a:avLst/>
                </a:prstGeom>
                <a:noFill/>
                <a:ln>
                  <a:noFill/>
                </a:ln>
              </p:spPr>
              <p:txBody>
                <a:bodyPr wrap="square" rtlCol="0">
                  <a:spAutoFit/>
                </a:bodyPr>
                <a:lstStyle/>
                <a:p>
                  <a:r>
                    <a:rPr lang="en-US" sz="1200">
                      <a:solidFill>
                        <a:schemeClr val="tx1">
                          <a:lumMod val="75000"/>
                          <a:lumOff val="25000"/>
                        </a:schemeClr>
                      </a:solidFill>
                      <a:latin typeface="Century Gothic" panose="020B0502020202020204" pitchFamily="34" charset="0"/>
                    </a:rPr>
                    <a:t>4</a:t>
                  </a:r>
                </a:p>
              </p:txBody>
            </p:sp>
          </p:grpSp>
          <p:grpSp>
            <p:nvGrpSpPr>
              <p:cNvPr id="138" name="Group 137">
                <a:extLst>
                  <a:ext uri="{FF2B5EF4-FFF2-40B4-BE49-F238E27FC236}">
                    <a16:creationId xmlns:a16="http://schemas.microsoft.com/office/drawing/2014/main" id="{08B5E74D-7D28-4AC5-B99B-D6D933304693}"/>
                  </a:ext>
                </a:extLst>
              </p:cNvPr>
              <p:cNvGrpSpPr/>
              <p:nvPr/>
            </p:nvGrpSpPr>
            <p:grpSpPr>
              <a:xfrm>
                <a:off x="10637852" y="1322646"/>
                <a:ext cx="621543" cy="293963"/>
                <a:chOff x="10637852" y="1322646"/>
                <a:chExt cx="621543" cy="293963"/>
              </a:xfrm>
            </p:grpSpPr>
            <p:sp>
              <p:nvSpPr>
                <p:cNvPr id="151" name="Rectangle 150">
                  <a:extLst>
                    <a:ext uri="{FF2B5EF4-FFF2-40B4-BE49-F238E27FC236}">
                      <a16:creationId xmlns:a16="http://schemas.microsoft.com/office/drawing/2014/main" id="{DA452846-A31D-4B1F-AF84-59DEC731D6A8}"/>
                    </a:ext>
                  </a:extLst>
                </p:cNvPr>
                <p:cNvSpPr/>
                <p:nvPr/>
              </p:nvSpPr>
              <p:spPr>
                <a:xfrm>
                  <a:off x="10637852" y="1355382"/>
                  <a:ext cx="323850" cy="211527"/>
                </a:xfrm>
                <a:prstGeom prst="rect">
                  <a:avLst/>
                </a:prstGeom>
                <a:solidFill>
                  <a:srgbClr val="74A9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TextBox 151">
                  <a:extLst>
                    <a:ext uri="{FF2B5EF4-FFF2-40B4-BE49-F238E27FC236}">
                      <a16:creationId xmlns:a16="http://schemas.microsoft.com/office/drawing/2014/main" id="{7F6BB374-31F2-4656-8CF1-C2B0DFE9E02F}"/>
                    </a:ext>
                  </a:extLst>
                </p:cNvPr>
                <p:cNvSpPr txBox="1"/>
                <p:nvPr/>
              </p:nvSpPr>
              <p:spPr>
                <a:xfrm>
                  <a:off x="10935545" y="1322646"/>
                  <a:ext cx="323850" cy="293963"/>
                </a:xfrm>
                <a:prstGeom prst="rect">
                  <a:avLst/>
                </a:prstGeom>
                <a:noFill/>
                <a:ln>
                  <a:noFill/>
                </a:ln>
              </p:spPr>
              <p:txBody>
                <a:bodyPr wrap="square" rtlCol="0">
                  <a:spAutoFit/>
                </a:bodyPr>
                <a:lstStyle/>
                <a:p>
                  <a:r>
                    <a:rPr lang="en-US" sz="1200">
                      <a:solidFill>
                        <a:schemeClr val="tx1">
                          <a:lumMod val="75000"/>
                          <a:lumOff val="25000"/>
                        </a:schemeClr>
                      </a:solidFill>
                      <a:latin typeface="Century Gothic" panose="020B0502020202020204" pitchFamily="34" charset="0"/>
                    </a:rPr>
                    <a:t>5</a:t>
                  </a:r>
                </a:p>
              </p:txBody>
            </p:sp>
          </p:grpSp>
          <p:grpSp>
            <p:nvGrpSpPr>
              <p:cNvPr id="139" name="Group 138">
                <a:extLst>
                  <a:ext uri="{FF2B5EF4-FFF2-40B4-BE49-F238E27FC236}">
                    <a16:creationId xmlns:a16="http://schemas.microsoft.com/office/drawing/2014/main" id="{113CB182-DE92-4EEF-9444-80992ED9AFBA}"/>
                  </a:ext>
                </a:extLst>
              </p:cNvPr>
              <p:cNvGrpSpPr/>
              <p:nvPr/>
            </p:nvGrpSpPr>
            <p:grpSpPr>
              <a:xfrm>
                <a:off x="10637852" y="1619361"/>
                <a:ext cx="621543" cy="293963"/>
                <a:chOff x="10637852" y="1619361"/>
                <a:chExt cx="621543" cy="293963"/>
              </a:xfrm>
            </p:grpSpPr>
            <p:sp>
              <p:nvSpPr>
                <p:cNvPr id="149" name="Rectangle 148">
                  <a:extLst>
                    <a:ext uri="{FF2B5EF4-FFF2-40B4-BE49-F238E27FC236}">
                      <a16:creationId xmlns:a16="http://schemas.microsoft.com/office/drawing/2014/main" id="{6DD43177-05D1-4A29-83E5-D149B4FED8DB}"/>
                    </a:ext>
                  </a:extLst>
                </p:cNvPr>
                <p:cNvSpPr/>
                <p:nvPr/>
              </p:nvSpPr>
              <p:spPr>
                <a:xfrm>
                  <a:off x="10637852" y="1652097"/>
                  <a:ext cx="323850" cy="211527"/>
                </a:xfrm>
                <a:prstGeom prst="rect">
                  <a:avLst/>
                </a:prstGeom>
                <a:solidFill>
                  <a:srgbClr val="369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TextBox 149">
                  <a:extLst>
                    <a:ext uri="{FF2B5EF4-FFF2-40B4-BE49-F238E27FC236}">
                      <a16:creationId xmlns:a16="http://schemas.microsoft.com/office/drawing/2014/main" id="{44BF36BC-99C8-4A97-A93C-7B25B6C65494}"/>
                    </a:ext>
                  </a:extLst>
                </p:cNvPr>
                <p:cNvSpPr txBox="1"/>
                <p:nvPr/>
              </p:nvSpPr>
              <p:spPr>
                <a:xfrm>
                  <a:off x="10935545" y="1619361"/>
                  <a:ext cx="323850" cy="293963"/>
                </a:xfrm>
                <a:prstGeom prst="rect">
                  <a:avLst/>
                </a:prstGeom>
                <a:noFill/>
                <a:ln>
                  <a:noFill/>
                </a:ln>
              </p:spPr>
              <p:txBody>
                <a:bodyPr wrap="square" rtlCol="0">
                  <a:spAutoFit/>
                </a:bodyPr>
                <a:lstStyle/>
                <a:p>
                  <a:r>
                    <a:rPr lang="en-US" sz="1200">
                      <a:solidFill>
                        <a:schemeClr val="tx1">
                          <a:lumMod val="75000"/>
                          <a:lumOff val="25000"/>
                        </a:schemeClr>
                      </a:solidFill>
                      <a:latin typeface="Century Gothic" panose="020B0502020202020204" pitchFamily="34" charset="0"/>
                    </a:rPr>
                    <a:t>6</a:t>
                  </a:r>
                </a:p>
              </p:txBody>
            </p:sp>
          </p:grpSp>
          <p:grpSp>
            <p:nvGrpSpPr>
              <p:cNvPr id="140" name="Group 139">
                <a:extLst>
                  <a:ext uri="{FF2B5EF4-FFF2-40B4-BE49-F238E27FC236}">
                    <a16:creationId xmlns:a16="http://schemas.microsoft.com/office/drawing/2014/main" id="{7FED3F6E-8F02-4FC9-8CCC-0C2DDEB30125}"/>
                  </a:ext>
                </a:extLst>
              </p:cNvPr>
              <p:cNvGrpSpPr/>
              <p:nvPr/>
            </p:nvGrpSpPr>
            <p:grpSpPr>
              <a:xfrm>
                <a:off x="10637852" y="1946878"/>
                <a:ext cx="621543" cy="293963"/>
                <a:chOff x="10637852" y="1946878"/>
                <a:chExt cx="621543" cy="293963"/>
              </a:xfrm>
            </p:grpSpPr>
            <p:sp>
              <p:nvSpPr>
                <p:cNvPr id="147" name="Rectangle 146">
                  <a:extLst>
                    <a:ext uri="{FF2B5EF4-FFF2-40B4-BE49-F238E27FC236}">
                      <a16:creationId xmlns:a16="http://schemas.microsoft.com/office/drawing/2014/main" id="{68F3514D-2F23-402B-B59B-2FAF960D7D11}"/>
                    </a:ext>
                  </a:extLst>
                </p:cNvPr>
                <p:cNvSpPr/>
                <p:nvPr/>
              </p:nvSpPr>
              <p:spPr>
                <a:xfrm>
                  <a:off x="10637852" y="1979614"/>
                  <a:ext cx="323850" cy="211527"/>
                </a:xfrm>
                <a:prstGeom prst="rect">
                  <a:avLst/>
                </a:prstGeom>
                <a:solidFill>
                  <a:srgbClr val="0170B2"/>
                </a:solidFill>
                <a:ln>
                  <a:solidFill>
                    <a:srgbClr val="798E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TextBox 147">
                  <a:extLst>
                    <a:ext uri="{FF2B5EF4-FFF2-40B4-BE49-F238E27FC236}">
                      <a16:creationId xmlns:a16="http://schemas.microsoft.com/office/drawing/2014/main" id="{7C4C0468-FBF0-4314-A15E-1339F0A3E917}"/>
                    </a:ext>
                  </a:extLst>
                </p:cNvPr>
                <p:cNvSpPr txBox="1"/>
                <p:nvPr/>
              </p:nvSpPr>
              <p:spPr>
                <a:xfrm>
                  <a:off x="10935545" y="1946878"/>
                  <a:ext cx="323850" cy="293963"/>
                </a:xfrm>
                <a:prstGeom prst="rect">
                  <a:avLst/>
                </a:prstGeom>
                <a:noFill/>
                <a:ln>
                  <a:noFill/>
                </a:ln>
              </p:spPr>
              <p:txBody>
                <a:bodyPr wrap="square" rtlCol="0">
                  <a:spAutoFit/>
                </a:bodyPr>
                <a:lstStyle/>
                <a:p>
                  <a:r>
                    <a:rPr lang="en-US" sz="1200">
                      <a:solidFill>
                        <a:schemeClr val="tx1">
                          <a:lumMod val="75000"/>
                          <a:lumOff val="25000"/>
                        </a:schemeClr>
                      </a:solidFill>
                      <a:latin typeface="Century Gothic" panose="020B0502020202020204" pitchFamily="34" charset="0"/>
                    </a:rPr>
                    <a:t>7</a:t>
                  </a:r>
                </a:p>
              </p:txBody>
            </p:sp>
          </p:grpSp>
          <p:grpSp>
            <p:nvGrpSpPr>
              <p:cNvPr id="141" name="Group 140">
                <a:extLst>
                  <a:ext uri="{FF2B5EF4-FFF2-40B4-BE49-F238E27FC236}">
                    <a16:creationId xmlns:a16="http://schemas.microsoft.com/office/drawing/2014/main" id="{9A3E8255-F285-4763-BDE7-5592F1414D61}"/>
                  </a:ext>
                </a:extLst>
              </p:cNvPr>
              <p:cNvGrpSpPr/>
              <p:nvPr/>
            </p:nvGrpSpPr>
            <p:grpSpPr>
              <a:xfrm>
                <a:off x="10637852" y="2260833"/>
                <a:ext cx="621543" cy="293963"/>
                <a:chOff x="10637852" y="2260833"/>
                <a:chExt cx="621543" cy="293963"/>
              </a:xfrm>
            </p:grpSpPr>
            <p:sp>
              <p:nvSpPr>
                <p:cNvPr id="145" name="Rectangle 144">
                  <a:extLst>
                    <a:ext uri="{FF2B5EF4-FFF2-40B4-BE49-F238E27FC236}">
                      <a16:creationId xmlns:a16="http://schemas.microsoft.com/office/drawing/2014/main" id="{3E8206EC-D480-445D-8DCE-E20B4FBBBB4B}"/>
                    </a:ext>
                  </a:extLst>
                </p:cNvPr>
                <p:cNvSpPr/>
                <p:nvPr/>
              </p:nvSpPr>
              <p:spPr>
                <a:xfrm>
                  <a:off x="10637852" y="2293569"/>
                  <a:ext cx="323850" cy="211527"/>
                </a:xfrm>
                <a:prstGeom prst="rect">
                  <a:avLst/>
                </a:prstGeom>
                <a:solidFill>
                  <a:srgbClr val="045A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extBox 145">
                  <a:extLst>
                    <a:ext uri="{FF2B5EF4-FFF2-40B4-BE49-F238E27FC236}">
                      <a16:creationId xmlns:a16="http://schemas.microsoft.com/office/drawing/2014/main" id="{3C3B872C-5185-4A43-9E3E-6D8E12C60792}"/>
                    </a:ext>
                  </a:extLst>
                </p:cNvPr>
                <p:cNvSpPr txBox="1"/>
                <p:nvPr/>
              </p:nvSpPr>
              <p:spPr>
                <a:xfrm>
                  <a:off x="10935545" y="2260833"/>
                  <a:ext cx="323850" cy="293963"/>
                </a:xfrm>
                <a:prstGeom prst="rect">
                  <a:avLst/>
                </a:prstGeom>
                <a:noFill/>
                <a:ln>
                  <a:noFill/>
                </a:ln>
              </p:spPr>
              <p:txBody>
                <a:bodyPr wrap="square" rtlCol="0">
                  <a:spAutoFit/>
                </a:bodyPr>
                <a:lstStyle/>
                <a:p>
                  <a:r>
                    <a:rPr lang="en-US" sz="1200">
                      <a:solidFill>
                        <a:schemeClr val="tx1">
                          <a:lumMod val="75000"/>
                          <a:lumOff val="25000"/>
                        </a:schemeClr>
                      </a:solidFill>
                      <a:latin typeface="Century Gothic" panose="020B0502020202020204" pitchFamily="34" charset="0"/>
                    </a:rPr>
                    <a:t>8</a:t>
                  </a:r>
                </a:p>
              </p:txBody>
            </p:sp>
          </p:grpSp>
          <p:grpSp>
            <p:nvGrpSpPr>
              <p:cNvPr id="142" name="Group 141">
                <a:extLst>
                  <a:ext uri="{FF2B5EF4-FFF2-40B4-BE49-F238E27FC236}">
                    <a16:creationId xmlns:a16="http://schemas.microsoft.com/office/drawing/2014/main" id="{1F1B1367-E87D-438E-BCC0-EF4EB936A09F}"/>
                  </a:ext>
                </a:extLst>
              </p:cNvPr>
              <p:cNvGrpSpPr/>
              <p:nvPr/>
            </p:nvGrpSpPr>
            <p:grpSpPr>
              <a:xfrm>
                <a:off x="10637852" y="2557548"/>
                <a:ext cx="621543" cy="293963"/>
                <a:chOff x="10637852" y="2557548"/>
                <a:chExt cx="621543" cy="293963"/>
              </a:xfrm>
            </p:grpSpPr>
            <p:sp>
              <p:nvSpPr>
                <p:cNvPr id="143" name="Rectangle 142">
                  <a:extLst>
                    <a:ext uri="{FF2B5EF4-FFF2-40B4-BE49-F238E27FC236}">
                      <a16:creationId xmlns:a16="http://schemas.microsoft.com/office/drawing/2014/main" id="{E93BC0D1-0666-4D77-A117-BA0BFE819501}"/>
                    </a:ext>
                  </a:extLst>
                </p:cNvPr>
                <p:cNvSpPr/>
                <p:nvPr/>
              </p:nvSpPr>
              <p:spPr>
                <a:xfrm>
                  <a:off x="10637852" y="2590284"/>
                  <a:ext cx="323850" cy="211527"/>
                </a:xfrm>
                <a:prstGeom prst="rect">
                  <a:avLst/>
                </a:prstGeom>
                <a:solidFill>
                  <a:srgbClr val="0238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TextBox 143">
                  <a:extLst>
                    <a:ext uri="{FF2B5EF4-FFF2-40B4-BE49-F238E27FC236}">
                      <a16:creationId xmlns:a16="http://schemas.microsoft.com/office/drawing/2014/main" id="{5DF87B51-E2C2-4D26-A348-1EB768308657}"/>
                    </a:ext>
                  </a:extLst>
                </p:cNvPr>
                <p:cNvSpPr txBox="1"/>
                <p:nvPr/>
              </p:nvSpPr>
              <p:spPr>
                <a:xfrm>
                  <a:off x="10935545" y="2557548"/>
                  <a:ext cx="323850" cy="293963"/>
                </a:xfrm>
                <a:prstGeom prst="rect">
                  <a:avLst/>
                </a:prstGeom>
                <a:noFill/>
                <a:ln>
                  <a:noFill/>
                </a:ln>
              </p:spPr>
              <p:txBody>
                <a:bodyPr wrap="square" rtlCol="0">
                  <a:spAutoFit/>
                </a:bodyPr>
                <a:lstStyle/>
                <a:p>
                  <a:r>
                    <a:rPr lang="en-US" sz="1200">
                      <a:solidFill>
                        <a:schemeClr val="tx1">
                          <a:lumMod val="75000"/>
                          <a:lumOff val="25000"/>
                        </a:schemeClr>
                      </a:solidFill>
                      <a:latin typeface="Century Gothic" panose="020B0502020202020204" pitchFamily="34" charset="0"/>
                    </a:rPr>
                    <a:t>9</a:t>
                  </a:r>
                </a:p>
              </p:txBody>
            </p:sp>
          </p:grpSp>
        </p:grpSp>
      </p:grpSp>
      <p:pic>
        <p:nvPicPr>
          <p:cNvPr id="164" name="Picture 163">
            <a:extLst>
              <a:ext uri="{FF2B5EF4-FFF2-40B4-BE49-F238E27FC236}">
                <a16:creationId xmlns:a16="http://schemas.microsoft.com/office/drawing/2014/main" id="{AD63A3EA-F00D-4392-910E-346A5D4FFD2F}"/>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425073" y="1297274"/>
            <a:ext cx="3115885" cy="4032321"/>
          </a:xfrm>
          <a:prstGeom prst="rect">
            <a:avLst/>
          </a:prstGeom>
        </p:spPr>
      </p:pic>
      <p:sp>
        <p:nvSpPr>
          <p:cNvPr id="165" name="TextBox 164">
            <a:extLst>
              <a:ext uri="{FF2B5EF4-FFF2-40B4-BE49-F238E27FC236}">
                <a16:creationId xmlns:a16="http://schemas.microsoft.com/office/drawing/2014/main" id="{8210D24E-8B8C-49A0-965E-D6B9C2CA3FAE}"/>
              </a:ext>
            </a:extLst>
          </p:cNvPr>
          <p:cNvSpPr txBox="1"/>
          <p:nvPr/>
        </p:nvSpPr>
        <p:spPr>
          <a:xfrm>
            <a:off x="3425217" y="2580604"/>
            <a:ext cx="855407" cy="1107996"/>
          </a:xfrm>
          <a:prstGeom prst="rect">
            <a:avLst/>
          </a:prstGeom>
          <a:noFill/>
        </p:spPr>
        <p:txBody>
          <a:bodyPr wrap="square" rtlCol="0">
            <a:spAutoFit/>
          </a:bodyPr>
          <a:lstStyle/>
          <a:p>
            <a:r>
              <a:rPr lang="en-US" sz="6600" b="1">
                <a:latin typeface="Century Gothic" panose="020B0502020202020204" pitchFamily="34" charset="0"/>
              </a:rPr>
              <a:t>+</a:t>
            </a:r>
          </a:p>
        </p:txBody>
      </p:sp>
      <p:sp>
        <p:nvSpPr>
          <p:cNvPr id="166" name="TextBox 165">
            <a:extLst>
              <a:ext uri="{FF2B5EF4-FFF2-40B4-BE49-F238E27FC236}">
                <a16:creationId xmlns:a16="http://schemas.microsoft.com/office/drawing/2014/main" id="{F894D189-5280-4D73-8BCF-1BD11F5292BB}"/>
              </a:ext>
            </a:extLst>
          </p:cNvPr>
          <p:cNvSpPr txBox="1"/>
          <p:nvPr/>
        </p:nvSpPr>
        <p:spPr>
          <a:xfrm>
            <a:off x="6998000" y="2660942"/>
            <a:ext cx="855407" cy="1107996"/>
          </a:xfrm>
          <a:prstGeom prst="rect">
            <a:avLst/>
          </a:prstGeom>
          <a:noFill/>
        </p:spPr>
        <p:txBody>
          <a:bodyPr wrap="square" rtlCol="0">
            <a:spAutoFit/>
          </a:bodyPr>
          <a:lstStyle/>
          <a:p>
            <a:r>
              <a:rPr lang="en-US" sz="6600" b="1">
                <a:latin typeface="Century Gothic" panose="020B0502020202020204" pitchFamily="34" charset="0"/>
              </a:rPr>
              <a:t>=</a:t>
            </a:r>
          </a:p>
        </p:txBody>
      </p:sp>
      <p:sp>
        <p:nvSpPr>
          <p:cNvPr id="168" name="TextBox 167">
            <a:extLst>
              <a:ext uri="{FF2B5EF4-FFF2-40B4-BE49-F238E27FC236}">
                <a16:creationId xmlns:a16="http://schemas.microsoft.com/office/drawing/2014/main" id="{C91CC03A-97C2-45F1-9105-986A42185FA5}"/>
              </a:ext>
            </a:extLst>
          </p:cNvPr>
          <p:cNvSpPr txBox="1"/>
          <p:nvPr/>
        </p:nvSpPr>
        <p:spPr>
          <a:xfrm>
            <a:off x="8127300" y="5128445"/>
            <a:ext cx="1777102" cy="646331"/>
          </a:xfrm>
          <a:prstGeom prst="rect">
            <a:avLst/>
          </a:prstGeom>
          <a:noFill/>
        </p:spPr>
        <p:txBody>
          <a:bodyPr wrap="square" rtlCol="0">
            <a:spAutoFit/>
          </a:bodyPr>
          <a:lstStyle/>
          <a:p>
            <a:pPr algn="ctr"/>
            <a:r>
              <a:rPr lang="en-US">
                <a:solidFill>
                  <a:schemeClr val="tx1">
                    <a:lumMod val="75000"/>
                    <a:lumOff val="25000"/>
                  </a:schemeClr>
                </a:solidFill>
                <a:latin typeface="Century Gothic" panose="020B0502020202020204" pitchFamily="34" charset="0"/>
              </a:rPr>
              <a:t>Bivariate Conflict Map</a:t>
            </a:r>
          </a:p>
        </p:txBody>
      </p:sp>
      <p:grpSp>
        <p:nvGrpSpPr>
          <p:cNvPr id="200" name="Group 199">
            <a:extLst>
              <a:ext uri="{FF2B5EF4-FFF2-40B4-BE49-F238E27FC236}">
                <a16:creationId xmlns:a16="http://schemas.microsoft.com/office/drawing/2014/main" id="{F291A5EB-9FEA-4D6D-A83E-8269C6159F39}"/>
              </a:ext>
            </a:extLst>
          </p:cNvPr>
          <p:cNvGrpSpPr/>
          <p:nvPr/>
        </p:nvGrpSpPr>
        <p:grpSpPr>
          <a:xfrm>
            <a:off x="1274162" y="5233218"/>
            <a:ext cx="2051597" cy="823075"/>
            <a:chOff x="1883582" y="4775790"/>
            <a:chExt cx="2051597" cy="823075"/>
          </a:xfrm>
        </p:grpSpPr>
        <p:sp>
          <p:nvSpPr>
            <p:cNvPr id="201" name="TextBox 200">
              <a:extLst>
                <a:ext uri="{FF2B5EF4-FFF2-40B4-BE49-F238E27FC236}">
                  <a16:creationId xmlns:a16="http://schemas.microsoft.com/office/drawing/2014/main" id="{F7DD37FA-43A0-400D-A2B3-BED33269B4FD}"/>
                </a:ext>
              </a:extLst>
            </p:cNvPr>
            <p:cNvSpPr txBox="1"/>
            <p:nvPr/>
          </p:nvSpPr>
          <p:spPr>
            <a:xfrm>
              <a:off x="1883582" y="4851992"/>
              <a:ext cx="1442976" cy="646331"/>
            </a:xfrm>
            <a:prstGeom prst="rect">
              <a:avLst/>
            </a:prstGeom>
            <a:noFill/>
          </p:spPr>
          <p:txBody>
            <a:bodyPr wrap="square" rtlCol="0">
              <a:spAutoFit/>
            </a:bodyPr>
            <a:lstStyle/>
            <a:p>
              <a:pPr algn="ctr"/>
              <a:r>
                <a:rPr lang="en-US">
                  <a:solidFill>
                    <a:schemeClr val="tx1">
                      <a:lumMod val="75000"/>
                      <a:lumOff val="25000"/>
                    </a:schemeClr>
                  </a:solidFill>
                  <a:latin typeface="Century Gothic" panose="020B0502020202020204" pitchFamily="34" charset="0"/>
                </a:rPr>
                <a:t>Solar Suitability</a:t>
              </a:r>
            </a:p>
          </p:txBody>
        </p:sp>
        <p:sp>
          <p:nvSpPr>
            <p:cNvPr id="202" name="Left Bracket 201">
              <a:extLst>
                <a:ext uri="{FF2B5EF4-FFF2-40B4-BE49-F238E27FC236}">
                  <a16:creationId xmlns:a16="http://schemas.microsoft.com/office/drawing/2014/main" id="{765AC782-69D6-44DE-BAE5-5F8885B89AA2}"/>
                </a:ext>
              </a:extLst>
            </p:cNvPr>
            <p:cNvSpPr/>
            <p:nvPr/>
          </p:nvSpPr>
          <p:spPr>
            <a:xfrm>
              <a:off x="1923358" y="4775790"/>
              <a:ext cx="93864" cy="819599"/>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lumMod val="75000"/>
                    <a:lumOff val="25000"/>
                  </a:schemeClr>
                </a:solidFill>
              </a:endParaRPr>
            </a:p>
          </p:txBody>
        </p:sp>
        <p:sp>
          <p:nvSpPr>
            <p:cNvPr id="203" name="Left Bracket 202">
              <a:extLst>
                <a:ext uri="{FF2B5EF4-FFF2-40B4-BE49-F238E27FC236}">
                  <a16:creationId xmlns:a16="http://schemas.microsoft.com/office/drawing/2014/main" id="{105E312D-95ED-42DC-8A2B-DE3EB4AC9614}"/>
                </a:ext>
              </a:extLst>
            </p:cNvPr>
            <p:cNvSpPr/>
            <p:nvPr/>
          </p:nvSpPr>
          <p:spPr>
            <a:xfrm rot="10800000">
              <a:off x="3841315" y="4779266"/>
              <a:ext cx="93864" cy="819599"/>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lumMod val="75000"/>
                    <a:lumOff val="25000"/>
                  </a:schemeClr>
                </a:solidFill>
              </a:endParaRPr>
            </a:p>
          </p:txBody>
        </p:sp>
        <p:sp>
          <p:nvSpPr>
            <p:cNvPr id="204" name="TextBox 203">
              <a:extLst>
                <a:ext uri="{FF2B5EF4-FFF2-40B4-BE49-F238E27FC236}">
                  <a16:creationId xmlns:a16="http://schemas.microsoft.com/office/drawing/2014/main" id="{1B715A61-82FC-4678-AD27-9C3E7131348D}"/>
                </a:ext>
              </a:extLst>
            </p:cNvPr>
            <p:cNvSpPr txBox="1"/>
            <p:nvPr/>
          </p:nvSpPr>
          <p:spPr>
            <a:xfrm>
              <a:off x="3329014" y="4925274"/>
              <a:ext cx="578715" cy="461665"/>
            </a:xfrm>
            <a:prstGeom prst="rect">
              <a:avLst/>
            </a:prstGeom>
            <a:noFill/>
          </p:spPr>
          <p:txBody>
            <a:bodyPr wrap="square" rtlCol="0">
              <a:spAutoFit/>
            </a:bodyPr>
            <a:lstStyle/>
            <a:p>
              <a:pPr algn="ctr"/>
              <a:r>
                <a:rPr lang="en-US" sz="2400">
                  <a:solidFill>
                    <a:schemeClr val="tx1">
                      <a:lumMod val="75000"/>
                      <a:lumOff val="25000"/>
                    </a:schemeClr>
                  </a:solidFill>
                  <a:latin typeface="Century Gothic" panose="020B0502020202020204" pitchFamily="34" charset="0"/>
                </a:rPr>
                <a:t>10</a:t>
              </a:r>
              <a:endParaRPr lang="en-US" sz="1400">
                <a:solidFill>
                  <a:schemeClr val="tx1">
                    <a:lumMod val="75000"/>
                    <a:lumOff val="25000"/>
                  </a:schemeClr>
                </a:solidFill>
                <a:latin typeface="Century Gothic" panose="020B0502020202020204" pitchFamily="34" charset="0"/>
              </a:endParaRPr>
            </a:p>
          </p:txBody>
        </p:sp>
        <p:sp>
          <p:nvSpPr>
            <p:cNvPr id="205" name="TextBox 204">
              <a:extLst>
                <a:ext uri="{FF2B5EF4-FFF2-40B4-BE49-F238E27FC236}">
                  <a16:creationId xmlns:a16="http://schemas.microsoft.com/office/drawing/2014/main" id="{9CE400C1-6BDD-48BA-8F5B-047703DE2A20}"/>
                </a:ext>
              </a:extLst>
            </p:cNvPr>
            <p:cNvSpPr txBox="1"/>
            <p:nvPr/>
          </p:nvSpPr>
          <p:spPr>
            <a:xfrm>
              <a:off x="3145898" y="4990492"/>
              <a:ext cx="406222" cy="369332"/>
            </a:xfrm>
            <a:prstGeom prst="rect">
              <a:avLst/>
            </a:prstGeom>
            <a:noFill/>
          </p:spPr>
          <p:txBody>
            <a:bodyPr wrap="square">
              <a:spAutoFit/>
            </a:bodyPr>
            <a:lstStyle/>
            <a:p>
              <a:r>
                <a:rPr lang="en-US">
                  <a:solidFill>
                    <a:schemeClr val="tx1">
                      <a:lumMod val="75000"/>
                      <a:lumOff val="25000"/>
                    </a:schemeClr>
                  </a:solidFill>
                  <a:latin typeface="Century Gothic" panose="020B0502020202020204" pitchFamily="34" charset="0"/>
                </a:rPr>
                <a:t>X</a:t>
              </a:r>
              <a:endParaRPr lang="en-US">
                <a:solidFill>
                  <a:schemeClr val="tx1">
                    <a:lumMod val="75000"/>
                    <a:lumOff val="25000"/>
                  </a:schemeClr>
                </a:solidFill>
              </a:endParaRPr>
            </a:p>
          </p:txBody>
        </p:sp>
      </p:grpSp>
      <p:sp>
        <p:nvSpPr>
          <p:cNvPr id="206" name="TextBox 205">
            <a:extLst>
              <a:ext uri="{FF2B5EF4-FFF2-40B4-BE49-F238E27FC236}">
                <a16:creationId xmlns:a16="http://schemas.microsoft.com/office/drawing/2014/main" id="{45A7838D-6658-4286-9A7B-6A3B3F089938}"/>
              </a:ext>
            </a:extLst>
          </p:cNvPr>
          <p:cNvSpPr txBox="1"/>
          <p:nvPr/>
        </p:nvSpPr>
        <p:spPr>
          <a:xfrm>
            <a:off x="3975523" y="5278641"/>
            <a:ext cx="488536" cy="707886"/>
          </a:xfrm>
          <a:prstGeom prst="rect">
            <a:avLst/>
          </a:prstGeom>
          <a:noFill/>
        </p:spPr>
        <p:txBody>
          <a:bodyPr wrap="square" rtlCol="0">
            <a:spAutoFit/>
          </a:bodyPr>
          <a:lstStyle/>
          <a:p>
            <a:r>
              <a:rPr lang="en-US" sz="4000">
                <a:latin typeface="Century Gothic" panose="020B0502020202020204" pitchFamily="34" charset="0"/>
              </a:rPr>
              <a:t>+</a:t>
            </a:r>
          </a:p>
        </p:txBody>
      </p:sp>
      <p:grpSp>
        <p:nvGrpSpPr>
          <p:cNvPr id="5" name="Group 4">
            <a:extLst>
              <a:ext uri="{FF2B5EF4-FFF2-40B4-BE49-F238E27FC236}">
                <a16:creationId xmlns:a16="http://schemas.microsoft.com/office/drawing/2014/main" id="{835EFF9F-8AB7-40FE-89A1-00299C5EE45A}"/>
              </a:ext>
            </a:extLst>
          </p:cNvPr>
          <p:cNvGrpSpPr/>
          <p:nvPr/>
        </p:nvGrpSpPr>
        <p:grpSpPr>
          <a:xfrm>
            <a:off x="5008425" y="5222786"/>
            <a:ext cx="1819184" cy="819600"/>
            <a:chOff x="5008425" y="5143274"/>
            <a:chExt cx="1819184" cy="819600"/>
          </a:xfrm>
        </p:grpSpPr>
        <p:sp>
          <p:nvSpPr>
            <p:cNvPr id="167" name="TextBox 166">
              <a:extLst>
                <a:ext uri="{FF2B5EF4-FFF2-40B4-BE49-F238E27FC236}">
                  <a16:creationId xmlns:a16="http://schemas.microsoft.com/office/drawing/2014/main" id="{CCCE8469-3AA3-4FF6-9D61-3E354FAD5BB9}"/>
                </a:ext>
              </a:extLst>
            </p:cNvPr>
            <p:cNvSpPr txBox="1"/>
            <p:nvPr/>
          </p:nvSpPr>
          <p:spPr>
            <a:xfrm>
              <a:off x="5019516" y="5256738"/>
              <a:ext cx="1777102" cy="646331"/>
            </a:xfrm>
            <a:prstGeom prst="rect">
              <a:avLst/>
            </a:prstGeom>
            <a:noFill/>
          </p:spPr>
          <p:txBody>
            <a:bodyPr wrap="square" rtlCol="0">
              <a:spAutoFit/>
            </a:bodyPr>
            <a:lstStyle/>
            <a:p>
              <a:pPr algn="ctr"/>
              <a:r>
                <a:rPr lang="en-US">
                  <a:solidFill>
                    <a:schemeClr val="tx1">
                      <a:lumMod val="75000"/>
                      <a:lumOff val="25000"/>
                    </a:schemeClr>
                  </a:solidFill>
                  <a:latin typeface="Century Gothic" panose="020B0502020202020204" pitchFamily="34" charset="0"/>
                </a:rPr>
                <a:t>Environmental Sensitivity</a:t>
              </a:r>
            </a:p>
          </p:txBody>
        </p:sp>
        <p:sp>
          <p:nvSpPr>
            <p:cNvPr id="207" name="Left Bracket 206">
              <a:extLst>
                <a:ext uri="{FF2B5EF4-FFF2-40B4-BE49-F238E27FC236}">
                  <a16:creationId xmlns:a16="http://schemas.microsoft.com/office/drawing/2014/main" id="{024B9705-B800-449D-AD7E-21856B2453E9}"/>
                </a:ext>
              </a:extLst>
            </p:cNvPr>
            <p:cNvSpPr/>
            <p:nvPr/>
          </p:nvSpPr>
          <p:spPr>
            <a:xfrm>
              <a:off x="5008425" y="5143275"/>
              <a:ext cx="93864" cy="819599"/>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lumMod val="75000"/>
                    <a:lumOff val="25000"/>
                  </a:schemeClr>
                </a:solidFill>
              </a:endParaRPr>
            </a:p>
          </p:txBody>
        </p:sp>
        <p:sp>
          <p:nvSpPr>
            <p:cNvPr id="208" name="Left Bracket 207">
              <a:extLst>
                <a:ext uri="{FF2B5EF4-FFF2-40B4-BE49-F238E27FC236}">
                  <a16:creationId xmlns:a16="http://schemas.microsoft.com/office/drawing/2014/main" id="{6A3861F8-C481-44A5-8184-DBCE1F63EA24}"/>
                </a:ext>
              </a:extLst>
            </p:cNvPr>
            <p:cNvSpPr/>
            <p:nvPr/>
          </p:nvSpPr>
          <p:spPr>
            <a:xfrm rot="10800000">
              <a:off x="6733745" y="5143274"/>
              <a:ext cx="93864" cy="819599"/>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lumMod val="75000"/>
                    <a:lumOff val="25000"/>
                  </a:schemeClr>
                </a:solidFill>
              </a:endParaRPr>
            </a:p>
          </p:txBody>
        </p:sp>
      </p:grpSp>
      <p:sp>
        <p:nvSpPr>
          <p:cNvPr id="209" name="TextBox 208">
            <a:extLst>
              <a:ext uri="{FF2B5EF4-FFF2-40B4-BE49-F238E27FC236}">
                <a16:creationId xmlns:a16="http://schemas.microsoft.com/office/drawing/2014/main" id="{E888DDC2-7F54-4803-8F73-D5A2B2773CF7}"/>
              </a:ext>
            </a:extLst>
          </p:cNvPr>
          <p:cNvSpPr txBox="1"/>
          <p:nvPr/>
        </p:nvSpPr>
        <p:spPr>
          <a:xfrm>
            <a:off x="7300790" y="5274695"/>
            <a:ext cx="488536" cy="707886"/>
          </a:xfrm>
          <a:prstGeom prst="rect">
            <a:avLst/>
          </a:prstGeom>
          <a:noFill/>
        </p:spPr>
        <p:txBody>
          <a:bodyPr wrap="square" rtlCol="0">
            <a:spAutoFit/>
          </a:bodyPr>
          <a:lstStyle/>
          <a:p>
            <a:r>
              <a:rPr lang="en-US" sz="4000">
                <a:latin typeface="Century Gothic" panose="020B0502020202020204" pitchFamily="34" charset="0"/>
              </a:rPr>
              <a:t>=</a:t>
            </a:r>
          </a:p>
        </p:txBody>
      </p:sp>
      <p:grpSp>
        <p:nvGrpSpPr>
          <p:cNvPr id="210" name="Group 209">
            <a:extLst>
              <a:ext uri="{FF2B5EF4-FFF2-40B4-BE49-F238E27FC236}">
                <a16:creationId xmlns:a16="http://schemas.microsoft.com/office/drawing/2014/main" id="{4CC97944-F385-40B8-99EA-86BC5CCF251E}"/>
              </a:ext>
            </a:extLst>
          </p:cNvPr>
          <p:cNvGrpSpPr/>
          <p:nvPr/>
        </p:nvGrpSpPr>
        <p:grpSpPr>
          <a:xfrm>
            <a:off x="8115730" y="5830181"/>
            <a:ext cx="4020015" cy="1064799"/>
            <a:chOff x="8359069" y="5589219"/>
            <a:chExt cx="4020015" cy="1064799"/>
          </a:xfrm>
        </p:grpSpPr>
        <p:sp>
          <p:nvSpPr>
            <p:cNvPr id="211" name="TextBox 210">
              <a:extLst>
                <a:ext uri="{FF2B5EF4-FFF2-40B4-BE49-F238E27FC236}">
                  <a16:creationId xmlns:a16="http://schemas.microsoft.com/office/drawing/2014/main" id="{FBAE629A-BADF-49C3-A458-19BA43100E00}"/>
                </a:ext>
              </a:extLst>
            </p:cNvPr>
            <p:cNvSpPr txBox="1"/>
            <p:nvPr/>
          </p:nvSpPr>
          <p:spPr>
            <a:xfrm>
              <a:off x="8359069" y="5589219"/>
              <a:ext cx="1777102" cy="369332"/>
            </a:xfrm>
            <a:prstGeom prst="rect">
              <a:avLst/>
            </a:prstGeom>
            <a:noFill/>
          </p:spPr>
          <p:txBody>
            <a:bodyPr wrap="square" rtlCol="0">
              <a:spAutoFit/>
            </a:bodyPr>
            <a:lstStyle/>
            <a:p>
              <a:pPr algn="ctr"/>
              <a:r>
                <a:rPr lang="en-US">
                  <a:solidFill>
                    <a:schemeClr val="tx1">
                      <a:lumMod val="75000"/>
                      <a:lumOff val="25000"/>
                    </a:schemeClr>
                  </a:solidFill>
                  <a:latin typeface="Century Gothic" panose="020B0502020202020204" pitchFamily="34" charset="0"/>
                </a:rPr>
                <a:t>Value =   1  2</a:t>
              </a:r>
            </a:p>
          </p:txBody>
        </p:sp>
        <p:cxnSp>
          <p:nvCxnSpPr>
            <p:cNvPr id="212" name="Connector: Elbow 211">
              <a:extLst>
                <a:ext uri="{FF2B5EF4-FFF2-40B4-BE49-F238E27FC236}">
                  <a16:creationId xmlns:a16="http://schemas.microsoft.com/office/drawing/2014/main" id="{CD2B431D-7BE1-4AFC-82AD-3DDE523914D2}"/>
                </a:ext>
              </a:extLst>
            </p:cNvPr>
            <p:cNvCxnSpPr>
              <a:cxnSpLocks/>
            </p:cNvCxnSpPr>
            <p:nvPr/>
          </p:nvCxnSpPr>
          <p:spPr>
            <a:xfrm rot="16200000" flipH="1">
              <a:off x="9893504" y="5922761"/>
              <a:ext cx="291701" cy="280990"/>
            </a:xfrm>
            <a:prstGeom prst="bentConnector3">
              <a:avLst>
                <a:gd name="adj1" fmla="val 100614"/>
              </a:avLst>
            </a:prstGeom>
            <a:ln>
              <a:tailEnd type="triangle"/>
            </a:ln>
          </p:spPr>
          <p:style>
            <a:lnRef idx="2">
              <a:schemeClr val="dk1"/>
            </a:lnRef>
            <a:fillRef idx="0">
              <a:schemeClr val="dk1"/>
            </a:fillRef>
            <a:effectRef idx="1">
              <a:schemeClr val="dk1"/>
            </a:effectRef>
            <a:fontRef idx="minor">
              <a:schemeClr val="tx1"/>
            </a:fontRef>
          </p:style>
        </p:cxnSp>
        <p:cxnSp>
          <p:nvCxnSpPr>
            <p:cNvPr id="213" name="Connector: Elbow 212">
              <a:extLst>
                <a:ext uri="{FF2B5EF4-FFF2-40B4-BE49-F238E27FC236}">
                  <a16:creationId xmlns:a16="http://schemas.microsoft.com/office/drawing/2014/main" id="{E35BA83B-BE71-4648-A3EA-D8C2A5D2F3CE}"/>
                </a:ext>
              </a:extLst>
            </p:cNvPr>
            <p:cNvCxnSpPr>
              <a:cxnSpLocks/>
            </p:cNvCxnSpPr>
            <p:nvPr/>
          </p:nvCxnSpPr>
          <p:spPr>
            <a:xfrm rot="16200000" flipH="1">
              <a:off x="9623821" y="5944789"/>
              <a:ext cx="583411" cy="528641"/>
            </a:xfrm>
            <a:prstGeom prst="bentConnector3">
              <a:avLst>
                <a:gd name="adj1" fmla="val 100612"/>
              </a:avLst>
            </a:prstGeom>
            <a:ln>
              <a:tailEnd type="triangle"/>
            </a:ln>
          </p:spPr>
          <p:style>
            <a:lnRef idx="2">
              <a:schemeClr val="dk1"/>
            </a:lnRef>
            <a:fillRef idx="0">
              <a:schemeClr val="dk1"/>
            </a:fillRef>
            <a:effectRef idx="1">
              <a:schemeClr val="dk1"/>
            </a:effectRef>
            <a:fontRef idx="minor">
              <a:schemeClr val="tx1"/>
            </a:fontRef>
          </p:style>
        </p:cxnSp>
        <p:sp>
          <p:nvSpPr>
            <p:cNvPr id="214" name="TextBox 213">
              <a:extLst>
                <a:ext uri="{FF2B5EF4-FFF2-40B4-BE49-F238E27FC236}">
                  <a16:creationId xmlns:a16="http://schemas.microsoft.com/office/drawing/2014/main" id="{83D1D45C-B4BF-4F0F-84F1-8A70149F4DBE}"/>
                </a:ext>
              </a:extLst>
            </p:cNvPr>
            <p:cNvSpPr txBox="1"/>
            <p:nvPr/>
          </p:nvSpPr>
          <p:spPr>
            <a:xfrm>
              <a:off x="10152770" y="6084520"/>
              <a:ext cx="2216603" cy="276999"/>
            </a:xfrm>
            <a:prstGeom prst="rect">
              <a:avLst/>
            </a:prstGeom>
            <a:noFill/>
          </p:spPr>
          <p:txBody>
            <a:bodyPr wrap="square" rtlCol="0">
              <a:spAutoFit/>
            </a:bodyPr>
            <a:lstStyle/>
            <a:p>
              <a:r>
                <a:rPr lang="en-US" sz="1200">
                  <a:solidFill>
                    <a:schemeClr val="tx1">
                      <a:lumMod val="75000"/>
                      <a:lumOff val="25000"/>
                    </a:schemeClr>
                  </a:solidFill>
                  <a:latin typeface="Century Gothic" panose="020B0502020202020204" pitchFamily="34" charset="0"/>
                </a:rPr>
                <a:t>Environmental Score</a:t>
              </a:r>
            </a:p>
          </p:txBody>
        </p:sp>
        <p:sp>
          <p:nvSpPr>
            <p:cNvPr id="215" name="TextBox 214">
              <a:extLst>
                <a:ext uri="{FF2B5EF4-FFF2-40B4-BE49-F238E27FC236}">
                  <a16:creationId xmlns:a16="http://schemas.microsoft.com/office/drawing/2014/main" id="{2C144D90-51A5-48A5-9BDF-D68F9EBE41F2}"/>
                </a:ext>
              </a:extLst>
            </p:cNvPr>
            <p:cNvSpPr txBox="1"/>
            <p:nvPr/>
          </p:nvSpPr>
          <p:spPr>
            <a:xfrm>
              <a:off x="10162481" y="6377019"/>
              <a:ext cx="2216603" cy="276999"/>
            </a:xfrm>
            <a:prstGeom prst="rect">
              <a:avLst/>
            </a:prstGeom>
            <a:noFill/>
          </p:spPr>
          <p:txBody>
            <a:bodyPr wrap="square" rtlCol="0">
              <a:spAutoFit/>
            </a:bodyPr>
            <a:lstStyle/>
            <a:p>
              <a:r>
                <a:rPr lang="en-US" sz="1200">
                  <a:solidFill>
                    <a:schemeClr val="tx1">
                      <a:lumMod val="75000"/>
                      <a:lumOff val="25000"/>
                    </a:schemeClr>
                  </a:solidFill>
                  <a:latin typeface="Century Gothic" panose="020B0502020202020204" pitchFamily="34" charset="0"/>
                </a:rPr>
                <a:t>Solar Score</a:t>
              </a:r>
            </a:p>
          </p:txBody>
        </p:sp>
      </p:grpSp>
      <p:grpSp>
        <p:nvGrpSpPr>
          <p:cNvPr id="2" name="Group 1">
            <a:extLst>
              <a:ext uri="{FF2B5EF4-FFF2-40B4-BE49-F238E27FC236}">
                <a16:creationId xmlns:a16="http://schemas.microsoft.com/office/drawing/2014/main" id="{529C1E5A-C943-4780-BA56-03AB1F2C287A}"/>
              </a:ext>
            </a:extLst>
          </p:cNvPr>
          <p:cNvGrpSpPr/>
          <p:nvPr/>
        </p:nvGrpSpPr>
        <p:grpSpPr>
          <a:xfrm>
            <a:off x="9776094" y="1292752"/>
            <a:ext cx="2010286" cy="2324048"/>
            <a:chOff x="9788126" y="1422306"/>
            <a:chExt cx="2010286" cy="2324048"/>
          </a:xfrm>
        </p:grpSpPr>
        <p:grpSp>
          <p:nvGrpSpPr>
            <p:cNvPr id="169" name="Group 168">
              <a:extLst>
                <a:ext uri="{FF2B5EF4-FFF2-40B4-BE49-F238E27FC236}">
                  <a16:creationId xmlns:a16="http://schemas.microsoft.com/office/drawing/2014/main" id="{20C3830B-83AE-43C8-8231-08C465E5B711}"/>
                </a:ext>
              </a:extLst>
            </p:cNvPr>
            <p:cNvGrpSpPr/>
            <p:nvPr/>
          </p:nvGrpSpPr>
          <p:grpSpPr>
            <a:xfrm>
              <a:off x="9788126" y="1422306"/>
              <a:ext cx="2010286" cy="2324048"/>
              <a:chOff x="10183087" y="2164870"/>
              <a:chExt cx="2010286" cy="2324048"/>
            </a:xfrm>
          </p:grpSpPr>
          <p:grpSp>
            <p:nvGrpSpPr>
              <p:cNvPr id="170" name="Group 169">
                <a:extLst>
                  <a:ext uri="{FF2B5EF4-FFF2-40B4-BE49-F238E27FC236}">
                    <a16:creationId xmlns:a16="http://schemas.microsoft.com/office/drawing/2014/main" id="{E9049D4C-2D76-40A1-8E2C-23D97D9D9F20}"/>
                  </a:ext>
                </a:extLst>
              </p:cNvPr>
              <p:cNvGrpSpPr/>
              <p:nvPr/>
            </p:nvGrpSpPr>
            <p:grpSpPr>
              <a:xfrm>
                <a:off x="10183087" y="2164870"/>
                <a:ext cx="2010286" cy="2324048"/>
                <a:chOff x="1394179" y="9393"/>
                <a:chExt cx="7189899" cy="8312084"/>
              </a:xfrm>
            </p:grpSpPr>
            <p:sp>
              <p:nvSpPr>
                <p:cNvPr id="175" name="Rectangle 174">
                  <a:extLst>
                    <a:ext uri="{FF2B5EF4-FFF2-40B4-BE49-F238E27FC236}">
                      <a16:creationId xmlns:a16="http://schemas.microsoft.com/office/drawing/2014/main" id="{8B88B836-7B13-4352-AD91-0C8933DAF7D3}"/>
                    </a:ext>
                  </a:extLst>
                </p:cNvPr>
                <p:cNvSpPr/>
                <p:nvPr/>
              </p:nvSpPr>
              <p:spPr>
                <a:xfrm>
                  <a:off x="3623094" y="806567"/>
                  <a:ext cx="1483744" cy="1483744"/>
                </a:xfrm>
                <a:prstGeom prst="rect">
                  <a:avLst/>
                </a:prstGeom>
                <a:solidFill>
                  <a:srgbClr val="5B74A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31</a:t>
                  </a:r>
                </a:p>
              </p:txBody>
            </p:sp>
            <p:sp>
              <p:nvSpPr>
                <p:cNvPr id="176" name="Rectangle 175">
                  <a:extLst>
                    <a:ext uri="{FF2B5EF4-FFF2-40B4-BE49-F238E27FC236}">
                      <a16:creationId xmlns:a16="http://schemas.microsoft.com/office/drawing/2014/main" id="{F3C5C779-7941-402F-AFE2-0516BE8D639F}"/>
                    </a:ext>
                  </a:extLst>
                </p:cNvPr>
                <p:cNvSpPr/>
                <p:nvPr/>
              </p:nvSpPr>
              <p:spPr>
                <a:xfrm>
                  <a:off x="5107383" y="806569"/>
                  <a:ext cx="1483745" cy="1483743"/>
                </a:xfrm>
                <a:prstGeom prst="rect">
                  <a:avLst/>
                </a:prstGeom>
                <a:solidFill>
                  <a:srgbClr val="57537C"/>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32</a:t>
                  </a:r>
                </a:p>
              </p:txBody>
            </p:sp>
            <p:sp>
              <p:nvSpPr>
                <p:cNvPr id="177" name="Rectangle 176">
                  <a:extLst>
                    <a:ext uri="{FF2B5EF4-FFF2-40B4-BE49-F238E27FC236}">
                      <a16:creationId xmlns:a16="http://schemas.microsoft.com/office/drawing/2014/main" id="{9E5417FB-B50B-4750-A7A3-3647F27E4569}"/>
                    </a:ext>
                  </a:extLst>
                </p:cNvPr>
                <p:cNvSpPr/>
                <p:nvPr/>
              </p:nvSpPr>
              <p:spPr>
                <a:xfrm>
                  <a:off x="6590582" y="806567"/>
                  <a:ext cx="1483744" cy="1483744"/>
                </a:xfrm>
                <a:prstGeom prst="rect">
                  <a:avLst/>
                </a:prstGeom>
                <a:solidFill>
                  <a:srgbClr val="7C48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33</a:t>
                  </a:r>
                </a:p>
              </p:txBody>
            </p:sp>
            <p:sp>
              <p:nvSpPr>
                <p:cNvPr id="178" name="Rectangle 177">
                  <a:extLst>
                    <a:ext uri="{FF2B5EF4-FFF2-40B4-BE49-F238E27FC236}">
                      <a16:creationId xmlns:a16="http://schemas.microsoft.com/office/drawing/2014/main" id="{D7FF81BA-B477-48CF-9B01-C3AC87B1237E}"/>
                    </a:ext>
                  </a:extLst>
                </p:cNvPr>
                <p:cNvSpPr/>
                <p:nvPr/>
              </p:nvSpPr>
              <p:spPr>
                <a:xfrm>
                  <a:off x="3623094" y="2290927"/>
                  <a:ext cx="1483744" cy="1483744"/>
                </a:xfrm>
                <a:prstGeom prst="rect">
                  <a:avLst/>
                </a:prstGeom>
                <a:solidFill>
                  <a:srgbClr val="96A3C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21</a:t>
                  </a:r>
                </a:p>
              </p:txBody>
            </p:sp>
            <p:sp>
              <p:nvSpPr>
                <p:cNvPr id="179" name="Rectangle 178">
                  <a:extLst>
                    <a:ext uri="{FF2B5EF4-FFF2-40B4-BE49-F238E27FC236}">
                      <a16:creationId xmlns:a16="http://schemas.microsoft.com/office/drawing/2014/main" id="{40D4259D-2822-46B8-86D9-DCFE6BFEA6BC}"/>
                    </a:ext>
                  </a:extLst>
                </p:cNvPr>
                <p:cNvSpPr/>
                <p:nvPr/>
              </p:nvSpPr>
              <p:spPr>
                <a:xfrm>
                  <a:off x="3623094" y="3774055"/>
                  <a:ext cx="1483744" cy="1483744"/>
                </a:xfrm>
                <a:prstGeom prst="rect">
                  <a:avLst/>
                </a:prstGeom>
                <a:solidFill>
                  <a:srgbClr val="E8E8E8"/>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11</a:t>
                  </a:r>
                </a:p>
              </p:txBody>
            </p:sp>
            <p:sp>
              <p:nvSpPr>
                <p:cNvPr id="180" name="Rectangle 179">
                  <a:extLst>
                    <a:ext uri="{FF2B5EF4-FFF2-40B4-BE49-F238E27FC236}">
                      <a16:creationId xmlns:a16="http://schemas.microsoft.com/office/drawing/2014/main" id="{BB25EC6B-23B5-423C-ADC8-30270390EA2E}"/>
                    </a:ext>
                  </a:extLst>
                </p:cNvPr>
                <p:cNvSpPr/>
                <p:nvPr/>
              </p:nvSpPr>
              <p:spPr>
                <a:xfrm>
                  <a:off x="5107382" y="3774055"/>
                  <a:ext cx="1483744" cy="1483744"/>
                </a:xfrm>
                <a:prstGeom prst="rect">
                  <a:avLst/>
                </a:prstGeom>
                <a:solidFill>
                  <a:srgbClr val="C99898"/>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12</a:t>
                  </a:r>
                </a:p>
              </p:txBody>
            </p:sp>
            <p:sp>
              <p:nvSpPr>
                <p:cNvPr id="181" name="Rectangle 180">
                  <a:extLst>
                    <a:ext uri="{FF2B5EF4-FFF2-40B4-BE49-F238E27FC236}">
                      <a16:creationId xmlns:a16="http://schemas.microsoft.com/office/drawing/2014/main" id="{F475F98A-DA5E-4D4D-809F-A27FF2CF9C0C}"/>
                    </a:ext>
                  </a:extLst>
                </p:cNvPr>
                <p:cNvSpPr/>
                <p:nvPr/>
              </p:nvSpPr>
              <p:spPr>
                <a:xfrm>
                  <a:off x="6590582" y="3774055"/>
                  <a:ext cx="1483744" cy="1483744"/>
                </a:xfrm>
                <a:prstGeom prst="rect">
                  <a:avLst/>
                </a:prstGeom>
                <a:solidFill>
                  <a:srgbClr val="BF5757"/>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13</a:t>
                  </a:r>
                </a:p>
              </p:txBody>
            </p:sp>
            <p:sp>
              <p:nvSpPr>
                <p:cNvPr id="182" name="TextBox 181">
                  <a:extLst>
                    <a:ext uri="{FF2B5EF4-FFF2-40B4-BE49-F238E27FC236}">
                      <a16:creationId xmlns:a16="http://schemas.microsoft.com/office/drawing/2014/main" id="{35A161C7-A9D6-46F3-9AE1-7D39EEAE8F66}"/>
                    </a:ext>
                  </a:extLst>
                </p:cNvPr>
                <p:cNvSpPr txBox="1"/>
                <p:nvPr/>
              </p:nvSpPr>
              <p:spPr>
                <a:xfrm>
                  <a:off x="3398269" y="6450152"/>
                  <a:ext cx="5185809" cy="1871325"/>
                </a:xfrm>
                <a:prstGeom prst="rect">
                  <a:avLst/>
                </a:prstGeom>
                <a:noFill/>
              </p:spPr>
              <p:txBody>
                <a:bodyPr wrap="square" rtlCol="0">
                  <a:spAutoFit/>
                </a:bodyPr>
                <a:lstStyle/>
                <a:p>
                  <a:pPr algn="ctr"/>
                  <a:r>
                    <a:rPr lang="en-US" sz="1400" dirty="0">
                      <a:solidFill>
                        <a:schemeClr val="tx1">
                          <a:lumMod val="75000"/>
                          <a:lumOff val="25000"/>
                        </a:schemeClr>
                      </a:solidFill>
                      <a:latin typeface="Century Gothic" panose="020B0502020202020204" pitchFamily="34" charset="0"/>
                    </a:rPr>
                    <a:t>Environmental Sensitivity</a:t>
                  </a:r>
                </a:p>
              </p:txBody>
            </p:sp>
            <p:sp>
              <p:nvSpPr>
                <p:cNvPr id="183" name="TextBox 182">
                  <a:extLst>
                    <a:ext uri="{FF2B5EF4-FFF2-40B4-BE49-F238E27FC236}">
                      <a16:creationId xmlns:a16="http://schemas.microsoft.com/office/drawing/2014/main" id="{C3091DDD-8574-4503-AA93-5DCB1769C684}"/>
                    </a:ext>
                  </a:extLst>
                </p:cNvPr>
                <p:cNvSpPr txBox="1"/>
                <p:nvPr/>
              </p:nvSpPr>
              <p:spPr>
                <a:xfrm rot="16200000">
                  <a:off x="-1037233" y="2440805"/>
                  <a:ext cx="5963605" cy="1100781"/>
                </a:xfrm>
                <a:prstGeom prst="rect">
                  <a:avLst/>
                </a:prstGeom>
                <a:noFill/>
              </p:spPr>
              <p:txBody>
                <a:bodyPr wrap="square" rtlCol="0">
                  <a:spAutoFit/>
                </a:bodyPr>
                <a:lstStyle/>
                <a:p>
                  <a:pPr algn="ctr"/>
                  <a:r>
                    <a:rPr lang="en-US" sz="1400" dirty="0">
                      <a:solidFill>
                        <a:schemeClr val="tx1">
                          <a:lumMod val="75000"/>
                          <a:lumOff val="25000"/>
                        </a:schemeClr>
                      </a:solidFill>
                      <a:latin typeface="Century Gothic" panose="020B0502020202020204" pitchFamily="34" charset="0"/>
                    </a:rPr>
                    <a:t>Solar Suitability</a:t>
                  </a:r>
                </a:p>
              </p:txBody>
            </p:sp>
            <p:sp>
              <p:nvSpPr>
                <p:cNvPr id="184" name="TextBox 183">
                  <a:extLst>
                    <a:ext uri="{FF2B5EF4-FFF2-40B4-BE49-F238E27FC236}">
                      <a16:creationId xmlns:a16="http://schemas.microsoft.com/office/drawing/2014/main" id="{95EDD6CF-B043-4554-B735-58F4ADD9978E}"/>
                    </a:ext>
                  </a:extLst>
                </p:cNvPr>
                <p:cNvSpPr txBox="1"/>
                <p:nvPr/>
              </p:nvSpPr>
              <p:spPr>
                <a:xfrm>
                  <a:off x="3529908" y="5674717"/>
                  <a:ext cx="1847431" cy="990701"/>
                </a:xfrm>
                <a:prstGeom prst="rect">
                  <a:avLst/>
                </a:prstGeom>
                <a:noFill/>
              </p:spPr>
              <p:txBody>
                <a:bodyPr wrap="square" rtlCol="0">
                  <a:spAutoFit/>
                </a:bodyPr>
                <a:lstStyle/>
                <a:p>
                  <a:r>
                    <a:rPr lang="en-US" sz="1200">
                      <a:solidFill>
                        <a:schemeClr val="tx1">
                          <a:lumMod val="75000"/>
                          <a:lumOff val="25000"/>
                        </a:schemeClr>
                      </a:solidFill>
                      <a:latin typeface="Century Gothic" panose="020B0502020202020204" pitchFamily="34" charset="0"/>
                    </a:rPr>
                    <a:t>Low</a:t>
                  </a:r>
                </a:p>
              </p:txBody>
            </p:sp>
            <p:sp>
              <p:nvSpPr>
                <p:cNvPr id="185" name="TextBox 184">
                  <a:extLst>
                    <a:ext uri="{FF2B5EF4-FFF2-40B4-BE49-F238E27FC236}">
                      <a16:creationId xmlns:a16="http://schemas.microsoft.com/office/drawing/2014/main" id="{7894A354-621A-4082-A07B-64CF40178027}"/>
                    </a:ext>
                  </a:extLst>
                </p:cNvPr>
                <p:cNvSpPr txBox="1"/>
                <p:nvPr/>
              </p:nvSpPr>
              <p:spPr>
                <a:xfrm>
                  <a:off x="4926206" y="5672732"/>
                  <a:ext cx="2276385" cy="990701"/>
                </a:xfrm>
                <a:prstGeom prst="rect">
                  <a:avLst/>
                </a:prstGeom>
                <a:noFill/>
              </p:spPr>
              <p:txBody>
                <a:bodyPr wrap="square" rtlCol="0">
                  <a:spAutoFit/>
                </a:bodyPr>
                <a:lstStyle/>
                <a:p>
                  <a:r>
                    <a:rPr lang="en-US" sz="1200">
                      <a:solidFill>
                        <a:schemeClr val="tx1">
                          <a:lumMod val="75000"/>
                          <a:lumOff val="25000"/>
                        </a:schemeClr>
                      </a:solidFill>
                      <a:latin typeface="Century Gothic" panose="020B0502020202020204" pitchFamily="34" charset="0"/>
                    </a:rPr>
                    <a:t>Med.</a:t>
                  </a:r>
                </a:p>
              </p:txBody>
            </p:sp>
            <p:sp>
              <p:nvSpPr>
                <p:cNvPr id="186" name="TextBox 185">
                  <a:extLst>
                    <a:ext uri="{FF2B5EF4-FFF2-40B4-BE49-F238E27FC236}">
                      <a16:creationId xmlns:a16="http://schemas.microsoft.com/office/drawing/2014/main" id="{4616A6A9-41D5-491A-8B8B-0F5C6C1566E6}"/>
                    </a:ext>
                  </a:extLst>
                </p:cNvPr>
                <p:cNvSpPr txBox="1"/>
                <p:nvPr/>
              </p:nvSpPr>
              <p:spPr>
                <a:xfrm>
                  <a:off x="6519944" y="5672736"/>
                  <a:ext cx="2059245" cy="990698"/>
                </a:xfrm>
                <a:prstGeom prst="rect">
                  <a:avLst/>
                </a:prstGeom>
                <a:noFill/>
              </p:spPr>
              <p:txBody>
                <a:bodyPr wrap="square" rtlCol="0">
                  <a:spAutoFit/>
                </a:bodyPr>
                <a:lstStyle/>
                <a:p>
                  <a:r>
                    <a:rPr lang="en-US" sz="1200">
                      <a:solidFill>
                        <a:schemeClr val="tx1">
                          <a:lumMod val="75000"/>
                          <a:lumOff val="25000"/>
                        </a:schemeClr>
                      </a:solidFill>
                      <a:latin typeface="Century Gothic" panose="020B0502020202020204" pitchFamily="34" charset="0"/>
                    </a:rPr>
                    <a:t>High</a:t>
                  </a:r>
                </a:p>
              </p:txBody>
            </p:sp>
            <p:sp>
              <p:nvSpPr>
                <p:cNvPr id="187" name="Rectangle 186">
                  <a:extLst>
                    <a:ext uri="{FF2B5EF4-FFF2-40B4-BE49-F238E27FC236}">
                      <a16:creationId xmlns:a16="http://schemas.microsoft.com/office/drawing/2014/main" id="{19B5609E-F30A-4D7D-94EC-BA73B19FDEF7}"/>
                    </a:ext>
                  </a:extLst>
                </p:cNvPr>
                <p:cNvSpPr/>
                <p:nvPr/>
              </p:nvSpPr>
              <p:spPr>
                <a:xfrm>
                  <a:off x="5107382" y="2290927"/>
                  <a:ext cx="1483744" cy="1483744"/>
                </a:xfrm>
                <a:prstGeom prst="rect">
                  <a:avLst/>
                </a:prstGeom>
                <a:solidFill>
                  <a:srgbClr val="A4789F"/>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22</a:t>
                  </a:r>
                </a:p>
              </p:txBody>
            </p:sp>
            <p:sp>
              <p:nvSpPr>
                <p:cNvPr id="188" name="Rectangle 187">
                  <a:extLst>
                    <a:ext uri="{FF2B5EF4-FFF2-40B4-BE49-F238E27FC236}">
                      <a16:creationId xmlns:a16="http://schemas.microsoft.com/office/drawing/2014/main" id="{44DD2A18-E90D-4825-B635-F6745642C11D}"/>
                    </a:ext>
                  </a:extLst>
                </p:cNvPr>
                <p:cNvSpPr/>
                <p:nvPr/>
              </p:nvSpPr>
              <p:spPr>
                <a:xfrm>
                  <a:off x="6590582" y="2290927"/>
                  <a:ext cx="1483744" cy="1483744"/>
                </a:xfrm>
                <a:prstGeom prst="rect">
                  <a:avLst/>
                </a:prstGeom>
                <a:solidFill>
                  <a:srgbClr val="88434F"/>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23</a:t>
                  </a:r>
                </a:p>
              </p:txBody>
            </p:sp>
          </p:grpSp>
          <p:grpSp>
            <p:nvGrpSpPr>
              <p:cNvPr id="171" name="Group 170">
                <a:extLst>
                  <a:ext uri="{FF2B5EF4-FFF2-40B4-BE49-F238E27FC236}">
                    <a16:creationId xmlns:a16="http://schemas.microsoft.com/office/drawing/2014/main" id="{4F0FE14E-7FBB-44C8-B5A1-13DD2542DCD5}"/>
                  </a:ext>
                </a:extLst>
              </p:cNvPr>
              <p:cNvGrpSpPr/>
              <p:nvPr/>
            </p:nvGrpSpPr>
            <p:grpSpPr>
              <a:xfrm rot="16200000">
                <a:off x="9853150" y="2858379"/>
                <a:ext cx="1411772" cy="277551"/>
                <a:chOff x="10932628" y="3700617"/>
                <a:chExt cx="1411772" cy="277551"/>
              </a:xfrm>
            </p:grpSpPr>
            <p:sp>
              <p:nvSpPr>
                <p:cNvPr id="172" name="TextBox 171">
                  <a:extLst>
                    <a:ext uri="{FF2B5EF4-FFF2-40B4-BE49-F238E27FC236}">
                      <a16:creationId xmlns:a16="http://schemas.microsoft.com/office/drawing/2014/main" id="{D270B8D4-51FE-4E43-8AA7-0FED0EE8DA7D}"/>
                    </a:ext>
                  </a:extLst>
                </p:cNvPr>
                <p:cNvSpPr txBox="1"/>
                <p:nvPr/>
              </p:nvSpPr>
              <p:spPr>
                <a:xfrm>
                  <a:off x="10932628" y="3701169"/>
                  <a:ext cx="516539" cy="276999"/>
                </a:xfrm>
                <a:prstGeom prst="rect">
                  <a:avLst/>
                </a:prstGeom>
                <a:noFill/>
              </p:spPr>
              <p:txBody>
                <a:bodyPr wrap="square" rtlCol="0">
                  <a:spAutoFit/>
                </a:bodyPr>
                <a:lstStyle/>
                <a:p>
                  <a:r>
                    <a:rPr lang="en-US" sz="1200">
                      <a:solidFill>
                        <a:schemeClr val="tx1">
                          <a:lumMod val="75000"/>
                          <a:lumOff val="25000"/>
                        </a:schemeClr>
                      </a:solidFill>
                      <a:latin typeface="Century Gothic" panose="020B0502020202020204" pitchFamily="34" charset="0"/>
                    </a:rPr>
                    <a:t>Low</a:t>
                  </a:r>
                </a:p>
              </p:txBody>
            </p:sp>
            <p:sp>
              <p:nvSpPr>
                <p:cNvPr id="173" name="TextBox 172">
                  <a:extLst>
                    <a:ext uri="{FF2B5EF4-FFF2-40B4-BE49-F238E27FC236}">
                      <a16:creationId xmlns:a16="http://schemas.microsoft.com/office/drawing/2014/main" id="{DF1EB0EC-D766-47C0-9525-35783C8C01F1}"/>
                    </a:ext>
                  </a:extLst>
                </p:cNvPr>
                <p:cNvSpPr txBox="1"/>
                <p:nvPr/>
              </p:nvSpPr>
              <p:spPr>
                <a:xfrm>
                  <a:off x="11323031" y="3700617"/>
                  <a:ext cx="636474" cy="276999"/>
                </a:xfrm>
                <a:prstGeom prst="rect">
                  <a:avLst/>
                </a:prstGeom>
                <a:noFill/>
              </p:spPr>
              <p:txBody>
                <a:bodyPr wrap="square" rtlCol="0">
                  <a:spAutoFit/>
                </a:bodyPr>
                <a:lstStyle/>
                <a:p>
                  <a:r>
                    <a:rPr lang="en-US" sz="1200">
                      <a:solidFill>
                        <a:schemeClr val="tx1">
                          <a:lumMod val="75000"/>
                          <a:lumOff val="25000"/>
                        </a:schemeClr>
                      </a:solidFill>
                      <a:latin typeface="Century Gothic" panose="020B0502020202020204" pitchFamily="34" charset="0"/>
                    </a:rPr>
                    <a:t>Med.</a:t>
                  </a:r>
                </a:p>
              </p:txBody>
            </p:sp>
            <p:sp>
              <p:nvSpPr>
                <p:cNvPr id="174" name="TextBox 173">
                  <a:extLst>
                    <a:ext uri="{FF2B5EF4-FFF2-40B4-BE49-F238E27FC236}">
                      <a16:creationId xmlns:a16="http://schemas.microsoft.com/office/drawing/2014/main" id="{25A81492-CCC0-4BAC-965B-E316BDC979AD}"/>
                    </a:ext>
                  </a:extLst>
                </p:cNvPr>
                <p:cNvSpPr txBox="1"/>
                <p:nvPr/>
              </p:nvSpPr>
              <p:spPr>
                <a:xfrm>
                  <a:off x="11768638" y="3700617"/>
                  <a:ext cx="575762" cy="276998"/>
                </a:xfrm>
                <a:prstGeom prst="rect">
                  <a:avLst/>
                </a:prstGeom>
                <a:noFill/>
              </p:spPr>
              <p:txBody>
                <a:bodyPr wrap="square" rtlCol="0">
                  <a:spAutoFit/>
                </a:bodyPr>
                <a:lstStyle/>
                <a:p>
                  <a:r>
                    <a:rPr lang="en-US" sz="1200">
                      <a:solidFill>
                        <a:schemeClr val="tx1">
                          <a:lumMod val="75000"/>
                          <a:lumOff val="25000"/>
                        </a:schemeClr>
                      </a:solidFill>
                      <a:latin typeface="Century Gothic" panose="020B0502020202020204" pitchFamily="34" charset="0"/>
                    </a:rPr>
                    <a:t>High</a:t>
                  </a:r>
                </a:p>
              </p:txBody>
            </p:sp>
          </p:grpSp>
        </p:grpSp>
        <p:cxnSp>
          <p:nvCxnSpPr>
            <p:cNvPr id="216" name="Straight Arrow Connector 215">
              <a:extLst>
                <a:ext uri="{FF2B5EF4-FFF2-40B4-BE49-F238E27FC236}">
                  <a16:creationId xmlns:a16="http://schemas.microsoft.com/office/drawing/2014/main" id="{F53FF57A-5043-46E7-9447-F91F6696400E}"/>
                </a:ext>
              </a:extLst>
            </p:cNvPr>
            <p:cNvCxnSpPr>
              <a:cxnSpLocks/>
            </p:cNvCxnSpPr>
            <p:nvPr/>
          </p:nvCxnSpPr>
          <p:spPr>
            <a:xfrm>
              <a:off x="10411327" y="2982028"/>
              <a:ext cx="1269479"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7" name="Straight Arrow Connector 216">
              <a:extLst>
                <a:ext uri="{FF2B5EF4-FFF2-40B4-BE49-F238E27FC236}">
                  <a16:creationId xmlns:a16="http://schemas.microsoft.com/office/drawing/2014/main" id="{F783CA94-05C4-44D3-BF84-9F45FAEA6037}"/>
                </a:ext>
              </a:extLst>
            </p:cNvPr>
            <p:cNvCxnSpPr>
              <a:cxnSpLocks/>
            </p:cNvCxnSpPr>
            <p:nvPr/>
          </p:nvCxnSpPr>
          <p:spPr>
            <a:xfrm flipV="1">
              <a:off x="10327641" y="1620122"/>
              <a:ext cx="0" cy="12696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134" name="Group 133">
            <a:extLst>
              <a:ext uri="{FF2B5EF4-FFF2-40B4-BE49-F238E27FC236}">
                <a16:creationId xmlns:a16="http://schemas.microsoft.com/office/drawing/2014/main" id="{7D9F349A-B395-4531-99B2-B2D8F6C431CD}"/>
              </a:ext>
            </a:extLst>
          </p:cNvPr>
          <p:cNvGrpSpPr/>
          <p:nvPr/>
        </p:nvGrpSpPr>
        <p:grpSpPr>
          <a:xfrm>
            <a:off x="11303501" y="3941817"/>
            <a:ext cx="428354" cy="633628"/>
            <a:chOff x="11434698" y="2142240"/>
            <a:chExt cx="428354" cy="633628"/>
          </a:xfrm>
        </p:grpSpPr>
        <p:pic>
          <p:nvPicPr>
            <p:cNvPr id="136" name="Picture 135" descr="A close up of a logo&#10;&#10;Description automatically generated">
              <a:extLst>
                <a:ext uri="{FF2B5EF4-FFF2-40B4-BE49-F238E27FC236}">
                  <a16:creationId xmlns:a16="http://schemas.microsoft.com/office/drawing/2014/main" id="{BBDB6BD9-6515-48A5-AED5-431AA84433A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34698" y="2357857"/>
              <a:ext cx="322216" cy="418011"/>
            </a:xfrm>
            <a:prstGeom prst="rect">
              <a:avLst/>
            </a:prstGeom>
          </p:spPr>
        </p:pic>
        <p:sp>
          <p:nvSpPr>
            <p:cNvPr id="137" name="TextBox 136">
              <a:extLst>
                <a:ext uri="{FF2B5EF4-FFF2-40B4-BE49-F238E27FC236}">
                  <a16:creationId xmlns:a16="http://schemas.microsoft.com/office/drawing/2014/main" id="{F65F73B6-C94B-4668-98B9-1480171D274B}"/>
                </a:ext>
              </a:extLst>
            </p:cNvPr>
            <p:cNvSpPr txBox="1"/>
            <p:nvPr/>
          </p:nvSpPr>
          <p:spPr>
            <a:xfrm>
              <a:off x="11449647" y="2142240"/>
              <a:ext cx="413405" cy="261610"/>
            </a:xfrm>
            <a:prstGeom prst="rect">
              <a:avLst/>
            </a:prstGeom>
            <a:noFill/>
          </p:spPr>
          <p:txBody>
            <a:bodyPr wrap="square" rtlCol="0">
              <a:spAutoFit/>
            </a:bodyPr>
            <a:lstStyle/>
            <a:p>
              <a:r>
                <a:rPr lang="en-US" sz="1100">
                  <a:latin typeface="Century Gothic" panose="020B0502020202020204" pitchFamily="34" charset="0"/>
                </a:rPr>
                <a:t>N</a:t>
              </a:r>
            </a:p>
          </p:txBody>
        </p:sp>
      </p:grpSp>
      <p:grpSp>
        <p:nvGrpSpPr>
          <p:cNvPr id="4" name="Group 3">
            <a:extLst>
              <a:ext uri="{FF2B5EF4-FFF2-40B4-BE49-F238E27FC236}">
                <a16:creationId xmlns:a16="http://schemas.microsoft.com/office/drawing/2014/main" id="{AAF344E7-A0EB-44FB-BA4E-43068BF44C1F}"/>
              </a:ext>
            </a:extLst>
          </p:cNvPr>
          <p:cNvGrpSpPr/>
          <p:nvPr/>
        </p:nvGrpSpPr>
        <p:grpSpPr>
          <a:xfrm>
            <a:off x="10069401" y="4675214"/>
            <a:ext cx="1954119" cy="315666"/>
            <a:chOff x="9997863" y="4637111"/>
            <a:chExt cx="1954119" cy="315666"/>
          </a:xfrm>
        </p:grpSpPr>
        <p:grpSp>
          <p:nvGrpSpPr>
            <p:cNvPr id="189" name="Group 188">
              <a:extLst>
                <a:ext uri="{FF2B5EF4-FFF2-40B4-BE49-F238E27FC236}">
                  <a16:creationId xmlns:a16="http://schemas.microsoft.com/office/drawing/2014/main" id="{BE998021-5BB7-4ADC-9375-536C00026B6C}"/>
                </a:ext>
              </a:extLst>
            </p:cNvPr>
            <p:cNvGrpSpPr/>
            <p:nvPr/>
          </p:nvGrpSpPr>
          <p:grpSpPr>
            <a:xfrm>
              <a:off x="9997863" y="4637111"/>
              <a:ext cx="1954119" cy="315666"/>
              <a:chOff x="5696359" y="6134631"/>
              <a:chExt cx="2989759" cy="482962"/>
            </a:xfrm>
          </p:grpSpPr>
          <p:sp>
            <p:nvSpPr>
              <p:cNvPr id="190" name="Rectangle 189">
                <a:extLst>
                  <a:ext uri="{FF2B5EF4-FFF2-40B4-BE49-F238E27FC236}">
                    <a16:creationId xmlns:a16="http://schemas.microsoft.com/office/drawing/2014/main" id="{39D4249C-A083-474C-A0B3-F1601F6DE457}"/>
                  </a:ext>
                </a:extLst>
              </p:cNvPr>
              <p:cNvSpPr/>
              <p:nvPr/>
            </p:nvSpPr>
            <p:spPr>
              <a:xfrm>
                <a:off x="8078056" y="6329888"/>
                <a:ext cx="608062" cy="181156"/>
              </a:xfrm>
              <a:prstGeom prst="rect">
                <a:avLst/>
              </a:prstGeom>
              <a:noFill/>
              <a:ln>
                <a:noFill/>
              </a:ln>
            </p:spPr>
            <p:txBody>
              <a:bodyPr spcFirstLastPara="1" wrap="square" lIns="58283" tIns="29134" rIns="58283" bIns="29134"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5000"/>
                  </a:lnSpc>
                </a:pPr>
                <a:r>
                  <a:rPr lang="en-US" sz="1200">
                    <a:solidFill>
                      <a:schemeClr val="tx1">
                        <a:lumMod val="75000"/>
                        <a:lumOff val="25000"/>
                      </a:schemeClr>
                    </a:solidFill>
                    <a:latin typeface="Century Gothic" panose="020B0502020202020204" pitchFamily="34" charset="0"/>
                    <a:ea typeface="Century Gothic" panose="020B0502020202020204" pitchFamily="34" charset="0"/>
                    <a:cs typeface="Century Gothic" panose="020B0502020202020204" pitchFamily="34" charset="0"/>
                  </a:rPr>
                  <a:t>Km</a:t>
                </a:r>
                <a:endParaRPr lang="en-US" sz="1200">
                  <a:solidFill>
                    <a:schemeClr val="tx1">
                      <a:lumMod val="75000"/>
                      <a:lumOff val="25000"/>
                    </a:schemeClr>
                  </a:solidFill>
                  <a:latin typeface="Times New Roman" panose="02020603050405020304" pitchFamily="18" charset="0"/>
                  <a:ea typeface="Times New Roman" panose="02020603050405020304" pitchFamily="18" charset="0"/>
                </a:endParaRPr>
              </a:p>
            </p:txBody>
          </p:sp>
          <p:grpSp>
            <p:nvGrpSpPr>
              <p:cNvPr id="191" name="Group 190">
                <a:extLst>
                  <a:ext uri="{FF2B5EF4-FFF2-40B4-BE49-F238E27FC236}">
                    <a16:creationId xmlns:a16="http://schemas.microsoft.com/office/drawing/2014/main" id="{7108310F-01C5-4ED8-A2A9-8540C27C6CE4}"/>
                  </a:ext>
                </a:extLst>
              </p:cNvPr>
              <p:cNvGrpSpPr/>
              <p:nvPr/>
            </p:nvGrpSpPr>
            <p:grpSpPr>
              <a:xfrm>
                <a:off x="5696359" y="6134631"/>
                <a:ext cx="2298432" cy="482962"/>
                <a:chOff x="10809361" y="5519483"/>
                <a:chExt cx="2298432" cy="482962"/>
              </a:xfrm>
            </p:grpSpPr>
            <p:grpSp>
              <p:nvGrpSpPr>
                <p:cNvPr id="192" name="Group 191">
                  <a:extLst>
                    <a:ext uri="{FF2B5EF4-FFF2-40B4-BE49-F238E27FC236}">
                      <a16:creationId xmlns:a16="http://schemas.microsoft.com/office/drawing/2014/main" id="{4847F79D-5218-49CF-BE44-581BC188772E}"/>
                    </a:ext>
                  </a:extLst>
                </p:cNvPr>
                <p:cNvGrpSpPr/>
                <p:nvPr/>
              </p:nvGrpSpPr>
              <p:grpSpPr>
                <a:xfrm>
                  <a:off x="10809361" y="5519494"/>
                  <a:ext cx="2298432" cy="482951"/>
                  <a:chOff x="8390567" y="5948976"/>
                  <a:chExt cx="2816849" cy="591874"/>
                </a:xfrm>
              </p:grpSpPr>
              <p:sp>
                <p:nvSpPr>
                  <p:cNvPr id="195" name="Rectangle 194">
                    <a:extLst>
                      <a:ext uri="{FF2B5EF4-FFF2-40B4-BE49-F238E27FC236}">
                        <a16:creationId xmlns:a16="http://schemas.microsoft.com/office/drawing/2014/main" id="{A3836D0E-CC3F-4DB4-9BFB-1873AEABAA02}"/>
                      </a:ext>
                    </a:extLst>
                  </p:cNvPr>
                  <p:cNvSpPr/>
                  <p:nvPr/>
                </p:nvSpPr>
                <p:spPr>
                  <a:xfrm>
                    <a:off x="8640441" y="6411461"/>
                    <a:ext cx="434456" cy="1293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97" name="Rectangle 196">
                    <a:extLst>
                      <a:ext uri="{FF2B5EF4-FFF2-40B4-BE49-F238E27FC236}">
                        <a16:creationId xmlns:a16="http://schemas.microsoft.com/office/drawing/2014/main" id="{8DDF8EFC-9FBB-483D-A251-750AAF8F3A8C}"/>
                      </a:ext>
                    </a:extLst>
                  </p:cNvPr>
                  <p:cNvSpPr/>
                  <p:nvPr/>
                </p:nvSpPr>
                <p:spPr>
                  <a:xfrm>
                    <a:off x="9516360" y="6410270"/>
                    <a:ext cx="428967" cy="1234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98" name="Rectangle 197">
                    <a:extLst>
                      <a:ext uri="{FF2B5EF4-FFF2-40B4-BE49-F238E27FC236}">
                        <a16:creationId xmlns:a16="http://schemas.microsoft.com/office/drawing/2014/main" id="{36C0AB88-39FE-4465-B662-2F37325B20BE}"/>
                      </a:ext>
                    </a:extLst>
                  </p:cNvPr>
                  <p:cNvSpPr/>
                  <p:nvPr/>
                </p:nvSpPr>
                <p:spPr>
                  <a:xfrm>
                    <a:off x="8640439" y="6411461"/>
                    <a:ext cx="2566977" cy="122249"/>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99" name="TextBox 198">
                    <a:extLst>
                      <a:ext uri="{FF2B5EF4-FFF2-40B4-BE49-F238E27FC236}">
                        <a16:creationId xmlns:a16="http://schemas.microsoft.com/office/drawing/2014/main" id="{C874EBFA-6C0F-418C-B98A-DBD11BD4E104}"/>
                      </a:ext>
                    </a:extLst>
                  </p:cNvPr>
                  <p:cNvSpPr txBox="1"/>
                  <p:nvPr/>
                </p:nvSpPr>
                <p:spPr>
                  <a:xfrm>
                    <a:off x="8390567" y="5949010"/>
                    <a:ext cx="419458" cy="519387"/>
                  </a:xfrm>
                  <a:prstGeom prst="rect">
                    <a:avLst/>
                  </a:prstGeom>
                  <a:noFill/>
                </p:spPr>
                <p:txBody>
                  <a:bodyPr wrap="square" rtlCol="0">
                    <a:spAutoFit/>
                  </a:bodyPr>
                  <a:lstStyle/>
                  <a:p>
                    <a:r>
                      <a:rPr lang="en-US" sz="1200">
                        <a:solidFill>
                          <a:schemeClr val="tx1">
                            <a:lumMod val="75000"/>
                            <a:lumOff val="25000"/>
                          </a:schemeClr>
                        </a:solidFill>
                        <a:latin typeface="Century Gothic" panose="020B0502020202020204" pitchFamily="34" charset="0"/>
                      </a:rPr>
                      <a:t>0</a:t>
                    </a:r>
                  </a:p>
                </p:txBody>
              </p:sp>
              <p:sp>
                <p:nvSpPr>
                  <p:cNvPr id="219" name="TextBox 218">
                    <a:extLst>
                      <a:ext uri="{FF2B5EF4-FFF2-40B4-BE49-F238E27FC236}">
                        <a16:creationId xmlns:a16="http://schemas.microsoft.com/office/drawing/2014/main" id="{D03111FB-91ED-493B-806C-D31615D137A5}"/>
                      </a:ext>
                    </a:extLst>
                  </p:cNvPr>
                  <p:cNvSpPr txBox="1"/>
                  <p:nvPr/>
                </p:nvSpPr>
                <p:spPr>
                  <a:xfrm>
                    <a:off x="9176941" y="5948976"/>
                    <a:ext cx="790022" cy="519380"/>
                  </a:xfrm>
                  <a:prstGeom prst="rect">
                    <a:avLst/>
                  </a:prstGeom>
                  <a:noFill/>
                </p:spPr>
                <p:txBody>
                  <a:bodyPr wrap="square" rtlCol="0">
                    <a:spAutoFit/>
                  </a:bodyPr>
                  <a:lstStyle/>
                  <a:p>
                    <a:r>
                      <a:rPr lang="en-US" sz="1200">
                        <a:solidFill>
                          <a:schemeClr val="tx1">
                            <a:lumMod val="75000"/>
                            <a:lumOff val="25000"/>
                          </a:schemeClr>
                        </a:solidFill>
                        <a:latin typeface="Century Gothic" panose="020B0502020202020204" pitchFamily="34" charset="0"/>
                      </a:rPr>
                      <a:t>50</a:t>
                    </a:r>
                  </a:p>
                </p:txBody>
              </p:sp>
            </p:grpSp>
            <p:sp>
              <p:nvSpPr>
                <p:cNvPr id="193" name="Rectangle 192">
                  <a:extLst>
                    <a:ext uri="{FF2B5EF4-FFF2-40B4-BE49-F238E27FC236}">
                      <a16:creationId xmlns:a16="http://schemas.microsoft.com/office/drawing/2014/main" id="{B24416EF-930F-43F1-9B1A-CC2E960383D9}"/>
                    </a:ext>
                  </a:extLst>
                </p:cNvPr>
                <p:cNvSpPr/>
                <p:nvPr/>
              </p:nvSpPr>
              <p:spPr>
                <a:xfrm>
                  <a:off x="12065609" y="5896877"/>
                  <a:ext cx="350019" cy="983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94" name="TextBox 193">
                  <a:extLst>
                    <a:ext uri="{FF2B5EF4-FFF2-40B4-BE49-F238E27FC236}">
                      <a16:creationId xmlns:a16="http://schemas.microsoft.com/office/drawing/2014/main" id="{0EB3BFE3-F1ED-4232-A4AF-BAB8CA70D1F3}"/>
                    </a:ext>
                  </a:extLst>
                </p:cNvPr>
                <p:cNvSpPr txBox="1"/>
                <p:nvPr/>
              </p:nvSpPr>
              <p:spPr>
                <a:xfrm>
                  <a:off x="12084158" y="5519483"/>
                  <a:ext cx="753130" cy="423801"/>
                </a:xfrm>
                <a:prstGeom prst="rect">
                  <a:avLst/>
                </a:prstGeom>
                <a:noFill/>
              </p:spPr>
              <p:txBody>
                <a:bodyPr wrap="square" rtlCol="0">
                  <a:spAutoFit/>
                </a:bodyPr>
                <a:lstStyle/>
                <a:p>
                  <a:r>
                    <a:rPr lang="en-US" sz="1200">
                      <a:solidFill>
                        <a:schemeClr val="tx1">
                          <a:lumMod val="75000"/>
                          <a:lumOff val="25000"/>
                        </a:schemeClr>
                      </a:solidFill>
                      <a:latin typeface="Century Gothic" panose="020B0502020202020204" pitchFamily="34" charset="0"/>
                    </a:rPr>
                    <a:t>100</a:t>
                  </a:r>
                </a:p>
              </p:txBody>
            </p:sp>
          </p:grpSp>
        </p:grpSp>
        <p:sp>
          <p:nvSpPr>
            <p:cNvPr id="224" name="TextBox 223">
              <a:extLst>
                <a:ext uri="{FF2B5EF4-FFF2-40B4-BE49-F238E27FC236}">
                  <a16:creationId xmlns:a16="http://schemas.microsoft.com/office/drawing/2014/main" id="{0CEEB2C5-1914-435E-8A95-4083A8864062}"/>
                </a:ext>
              </a:extLst>
            </p:cNvPr>
            <p:cNvSpPr txBox="1"/>
            <p:nvPr/>
          </p:nvSpPr>
          <p:spPr>
            <a:xfrm>
              <a:off x="11264291" y="4637121"/>
              <a:ext cx="520721" cy="276999"/>
            </a:xfrm>
            <a:prstGeom prst="rect">
              <a:avLst/>
            </a:prstGeom>
            <a:noFill/>
          </p:spPr>
          <p:txBody>
            <a:bodyPr wrap="square" rtlCol="0">
              <a:spAutoFit/>
            </a:bodyPr>
            <a:lstStyle/>
            <a:p>
              <a:r>
                <a:rPr lang="en-US" sz="1200">
                  <a:solidFill>
                    <a:schemeClr val="tx1">
                      <a:lumMod val="75000"/>
                      <a:lumOff val="25000"/>
                    </a:schemeClr>
                  </a:solidFill>
                  <a:latin typeface="Century Gothic" panose="020B0502020202020204" pitchFamily="34" charset="0"/>
                </a:rPr>
                <a:t>150</a:t>
              </a:r>
            </a:p>
          </p:txBody>
        </p:sp>
      </p:grpSp>
    </p:spTree>
    <p:extLst>
      <p:ext uri="{BB962C8B-B14F-4D97-AF65-F5344CB8AC3E}">
        <p14:creationId xmlns:p14="http://schemas.microsoft.com/office/powerpoint/2010/main" val="3865138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0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65"/>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71"/>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20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6"/>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0"/>
                                  </p:stCondLst>
                                  <p:childTnLst>
                                    <p:set>
                                      <p:cBhvr>
                                        <p:cTn id="31" dur="1" fill="hold">
                                          <p:stCondLst>
                                            <p:cond delay="0"/>
                                          </p:stCondLst>
                                        </p:cTn>
                                        <p:tgtEl>
                                          <p:spTgt spid="168"/>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0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10"/>
                                        </p:tgtEl>
                                        <p:attrNameLst>
                                          <p:attrName>style.visibility</p:attrName>
                                        </p:attrNameLst>
                                      </p:cBhvr>
                                      <p:to>
                                        <p:strVal val="visible"/>
                                      </p:to>
                                    </p:set>
                                  </p:childTnLst>
                                </p:cTn>
                              </p:par>
                              <p:par>
                                <p:cTn id="38" presetID="22" presetClass="entr" presetSubtype="8" fill="hold" nodeType="withEffect">
                                  <p:stCondLst>
                                    <p:cond delay="0"/>
                                  </p:stCondLst>
                                  <p:childTnLst>
                                    <p:set>
                                      <p:cBhvr>
                                        <p:cTn id="39" dur="1" fill="hold">
                                          <p:stCondLst>
                                            <p:cond delay="0"/>
                                          </p:stCondLst>
                                        </p:cTn>
                                        <p:tgtEl>
                                          <p:spTgt spid="134"/>
                                        </p:tgtEl>
                                        <p:attrNameLst>
                                          <p:attrName>style.visibility</p:attrName>
                                        </p:attrNameLst>
                                      </p:cBhvr>
                                      <p:to>
                                        <p:strVal val="visible"/>
                                      </p:to>
                                    </p:set>
                                    <p:animEffect transition="in" filter="wipe(left)">
                                      <p:cBhvr>
                                        <p:cTn id="40" dur="500"/>
                                        <p:tgtEl>
                                          <p:spTgt spid="134"/>
                                        </p:tgtEl>
                                      </p:cBhvr>
                                    </p:animEffect>
                                  </p:childTnLst>
                                </p:cTn>
                              </p:par>
                              <p:par>
                                <p:cTn id="41" presetID="1" presetClass="entr" presetSubtype="0" fill="hold" nodeType="with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0"/>
      <p:bldP spid="166" grpId="0"/>
      <p:bldP spid="168" grpId="0"/>
      <p:bldP spid="206" grpId="0"/>
      <p:bldP spid="20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BF0CA0-020B-41C0-90A9-69E17FE6CBB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53443" y="450550"/>
            <a:ext cx="4804826" cy="6218010"/>
          </a:xfrm>
          <a:prstGeom prst="rect">
            <a:avLst/>
          </a:prstGeom>
        </p:spPr>
      </p:pic>
      <p:pic>
        <p:nvPicPr>
          <p:cNvPr id="4" name="Picture 3">
            <a:extLst>
              <a:ext uri="{FF2B5EF4-FFF2-40B4-BE49-F238E27FC236}">
                <a16:creationId xmlns:a16="http://schemas.microsoft.com/office/drawing/2014/main" id="{CC5DFAB2-4237-4BED-B4B2-93EEC2D79AB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886728" y="450550"/>
            <a:ext cx="4804826" cy="6218009"/>
          </a:xfrm>
          <a:prstGeom prst="rect">
            <a:avLst/>
          </a:prstGeom>
        </p:spPr>
      </p:pic>
      <p:grpSp>
        <p:nvGrpSpPr>
          <p:cNvPr id="18" name="Group 17">
            <a:extLst>
              <a:ext uri="{FF2B5EF4-FFF2-40B4-BE49-F238E27FC236}">
                <a16:creationId xmlns:a16="http://schemas.microsoft.com/office/drawing/2014/main" id="{8A54B378-8FD2-4045-9EB8-0FE1CE1468FD}"/>
              </a:ext>
            </a:extLst>
          </p:cNvPr>
          <p:cNvGrpSpPr/>
          <p:nvPr/>
        </p:nvGrpSpPr>
        <p:grpSpPr>
          <a:xfrm>
            <a:off x="11292650" y="5180670"/>
            <a:ext cx="428354" cy="633628"/>
            <a:chOff x="11434698" y="2142240"/>
            <a:chExt cx="428354" cy="633628"/>
          </a:xfrm>
        </p:grpSpPr>
        <p:pic>
          <p:nvPicPr>
            <p:cNvPr id="19" name="Picture 18" descr="A close up of a logo&#10;&#10;Description automatically generated">
              <a:extLst>
                <a:ext uri="{FF2B5EF4-FFF2-40B4-BE49-F238E27FC236}">
                  <a16:creationId xmlns:a16="http://schemas.microsoft.com/office/drawing/2014/main" id="{7259CD40-F3EB-42CD-A9DB-EAD0F5E431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34698" y="2357857"/>
              <a:ext cx="322216" cy="418011"/>
            </a:xfrm>
            <a:prstGeom prst="rect">
              <a:avLst/>
            </a:prstGeom>
          </p:spPr>
        </p:pic>
        <p:sp>
          <p:nvSpPr>
            <p:cNvPr id="20" name="TextBox 19">
              <a:extLst>
                <a:ext uri="{FF2B5EF4-FFF2-40B4-BE49-F238E27FC236}">
                  <a16:creationId xmlns:a16="http://schemas.microsoft.com/office/drawing/2014/main" id="{89BD3A26-1221-41DC-B5BD-80C3FCECC635}"/>
                </a:ext>
              </a:extLst>
            </p:cNvPr>
            <p:cNvSpPr txBox="1"/>
            <p:nvPr/>
          </p:nvSpPr>
          <p:spPr>
            <a:xfrm>
              <a:off x="11449647" y="2142240"/>
              <a:ext cx="413405" cy="261610"/>
            </a:xfrm>
            <a:prstGeom prst="rect">
              <a:avLst/>
            </a:prstGeom>
            <a:noFill/>
          </p:spPr>
          <p:txBody>
            <a:bodyPr wrap="square" rtlCol="0">
              <a:spAutoFit/>
            </a:bodyPr>
            <a:lstStyle/>
            <a:p>
              <a:r>
                <a:rPr lang="en-US" sz="1100">
                  <a:latin typeface="Century Gothic" panose="020B0502020202020204" pitchFamily="34" charset="0"/>
                </a:rPr>
                <a:t>N</a:t>
              </a:r>
            </a:p>
          </p:txBody>
        </p:sp>
      </p:grpSp>
      <p:sp>
        <p:nvSpPr>
          <p:cNvPr id="2" name="Rectangle 1">
            <a:extLst>
              <a:ext uri="{FF2B5EF4-FFF2-40B4-BE49-F238E27FC236}">
                <a16:creationId xmlns:a16="http://schemas.microsoft.com/office/drawing/2014/main" id="{74EF066C-9BB3-4E33-81BF-6FB43DF51D52}"/>
              </a:ext>
            </a:extLst>
          </p:cNvPr>
          <p:cNvSpPr/>
          <p:nvPr/>
        </p:nvSpPr>
        <p:spPr>
          <a:xfrm>
            <a:off x="495300" y="318450"/>
            <a:ext cx="9714175" cy="419100"/>
          </a:xfrm>
          <a:prstGeom prst="rect">
            <a:avLst/>
          </a:prstGeom>
        </p:spPr>
        <p:txBody>
          <a:bodyPr wrap="square" anchor="ctr">
            <a:noAutofit/>
          </a:bodyPr>
          <a:lstStyle/>
          <a:p>
            <a:pPr lvl="0"/>
            <a:r>
              <a:rPr lang="en-US" sz="4000" b="1">
                <a:solidFill>
                  <a:srgbClr val="95B823"/>
                </a:solidFill>
                <a:latin typeface="Century Gothic" panose="020F0302020204030204"/>
              </a:rPr>
              <a:t>RESULTS</a:t>
            </a:r>
          </a:p>
        </p:txBody>
      </p:sp>
      <p:grpSp>
        <p:nvGrpSpPr>
          <p:cNvPr id="41" name="Group 40">
            <a:extLst>
              <a:ext uri="{FF2B5EF4-FFF2-40B4-BE49-F238E27FC236}">
                <a16:creationId xmlns:a16="http://schemas.microsoft.com/office/drawing/2014/main" id="{0C668D1E-4CA2-49CB-A88B-7EEAEF91B0A4}"/>
              </a:ext>
            </a:extLst>
          </p:cNvPr>
          <p:cNvGrpSpPr/>
          <p:nvPr/>
        </p:nvGrpSpPr>
        <p:grpSpPr>
          <a:xfrm>
            <a:off x="8951164" y="977671"/>
            <a:ext cx="1994220" cy="2136094"/>
            <a:chOff x="9804191" y="1548705"/>
            <a:chExt cx="1994220" cy="2136094"/>
          </a:xfrm>
        </p:grpSpPr>
        <p:grpSp>
          <p:nvGrpSpPr>
            <p:cNvPr id="42" name="Group 41">
              <a:extLst>
                <a:ext uri="{FF2B5EF4-FFF2-40B4-BE49-F238E27FC236}">
                  <a16:creationId xmlns:a16="http://schemas.microsoft.com/office/drawing/2014/main" id="{AF653B87-5D98-46CA-BF2E-76472DAD0BCC}"/>
                </a:ext>
              </a:extLst>
            </p:cNvPr>
            <p:cNvGrpSpPr/>
            <p:nvPr/>
          </p:nvGrpSpPr>
          <p:grpSpPr>
            <a:xfrm>
              <a:off x="9804191" y="1548705"/>
              <a:ext cx="1994220" cy="2136094"/>
              <a:chOff x="10199152" y="2291269"/>
              <a:chExt cx="1994220" cy="2136094"/>
            </a:xfrm>
          </p:grpSpPr>
          <p:grpSp>
            <p:nvGrpSpPr>
              <p:cNvPr id="45" name="Group 44">
                <a:extLst>
                  <a:ext uri="{FF2B5EF4-FFF2-40B4-BE49-F238E27FC236}">
                    <a16:creationId xmlns:a16="http://schemas.microsoft.com/office/drawing/2014/main" id="{632161D2-0C9B-4CD6-8742-AA6968C7A8B5}"/>
                  </a:ext>
                </a:extLst>
              </p:cNvPr>
              <p:cNvGrpSpPr/>
              <p:nvPr/>
            </p:nvGrpSpPr>
            <p:grpSpPr>
              <a:xfrm>
                <a:off x="10199152" y="2314296"/>
                <a:ext cx="1994220" cy="2113067"/>
                <a:chOff x="1451639" y="543821"/>
                <a:chExt cx="7132439" cy="7557501"/>
              </a:xfrm>
            </p:grpSpPr>
            <p:sp>
              <p:nvSpPr>
                <p:cNvPr id="50" name="Rectangle 49">
                  <a:extLst>
                    <a:ext uri="{FF2B5EF4-FFF2-40B4-BE49-F238E27FC236}">
                      <a16:creationId xmlns:a16="http://schemas.microsoft.com/office/drawing/2014/main" id="{BADEB52C-C82F-4086-9383-7EBFED7100AF}"/>
                    </a:ext>
                  </a:extLst>
                </p:cNvPr>
                <p:cNvSpPr/>
                <p:nvPr/>
              </p:nvSpPr>
              <p:spPr>
                <a:xfrm>
                  <a:off x="3623094" y="806567"/>
                  <a:ext cx="1483744" cy="1483744"/>
                </a:xfrm>
                <a:prstGeom prst="rect">
                  <a:avLst/>
                </a:prstGeom>
                <a:solidFill>
                  <a:srgbClr val="5B800A"/>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31</a:t>
                  </a:r>
                </a:p>
              </p:txBody>
            </p:sp>
            <p:sp>
              <p:nvSpPr>
                <p:cNvPr id="51" name="Rectangle 50">
                  <a:extLst>
                    <a:ext uri="{FF2B5EF4-FFF2-40B4-BE49-F238E27FC236}">
                      <a16:creationId xmlns:a16="http://schemas.microsoft.com/office/drawing/2014/main" id="{77599685-91D2-4E34-B697-EE834532E5AA}"/>
                    </a:ext>
                  </a:extLst>
                </p:cNvPr>
                <p:cNvSpPr/>
                <p:nvPr/>
              </p:nvSpPr>
              <p:spPr>
                <a:xfrm>
                  <a:off x="5107383" y="806569"/>
                  <a:ext cx="1483745" cy="1483743"/>
                </a:xfrm>
                <a:prstGeom prst="rect">
                  <a:avLst/>
                </a:prstGeom>
                <a:solidFill>
                  <a:srgbClr val="5B800A"/>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32</a:t>
                  </a:r>
                </a:p>
              </p:txBody>
            </p:sp>
            <p:sp>
              <p:nvSpPr>
                <p:cNvPr id="52" name="Rectangle 51">
                  <a:extLst>
                    <a:ext uri="{FF2B5EF4-FFF2-40B4-BE49-F238E27FC236}">
                      <a16:creationId xmlns:a16="http://schemas.microsoft.com/office/drawing/2014/main" id="{B3488DDD-8E68-43D2-B137-021F9AB52A68}"/>
                    </a:ext>
                  </a:extLst>
                </p:cNvPr>
                <p:cNvSpPr/>
                <p:nvPr/>
              </p:nvSpPr>
              <p:spPr>
                <a:xfrm>
                  <a:off x="6590582" y="806567"/>
                  <a:ext cx="1483744" cy="1483744"/>
                </a:xfrm>
                <a:prstGeom prst="rect">
                  <a:avLst/>
                </a:prstGeom>
                <a:solidFill>
                  <a:srgbClr val="EA675C"/>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33</a:t>
                  </a:r>
                </a:p>
              </p:txBody>
            </p:sp>
            <p:sp>
              <p:nvSpPr>
                <p:cNvPr id="53" name="Rectangle 52">
                  <a:extLst>
                    <a:ext uri="{FF2B5EF4-FFF2-40B4-BE49-F238E27FC236}">
                      <a16:creationId xmlns:a16="http://schemas.microsoft.com/office/drawing/2014/main" id="{FA9DF591-CB7D-43A5-BF7D-896078A63ACB}"/>
                    </a:ext>
                  </a:extLst>
                </p:cNvPr>
                <p:cNvSpPr/>
                <p:nvPr/>
              </p:nvSpPr>
              <p:spPr>
                <a:xfrm>
                  <a:off x="3623094" y="2290927"/>
                  <a:ext cx="1483744" cy="1483744"/>
                </a:xfrm>
                <a:prstGeom prst="rect">
                  <a:avLst/>
                </a:prstGeom>
                <a:solidFill>
                  <a:srgbClr val="5B800A"/>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21</a:t>
                  </a:r>
                </a:p>
              </p:txBody>
            </p:sp>
            <p:sp>
              <p:nvSpPr>
                <p:cNvPr id="54" name="Rectangle 53">
                  <a:extLst>
                    <a:ext uri="{FF2B5EF4-FFF2-40B4-BE49-F238E27FC236}">
                      <a16:creationId xmlns:a16="http://schemas.microsoft.com/office/drawing/2014/main" id="{BFC1B93A-8896-4600-8D4B-8CBAF1F318E6}"/>
                    </a:ext>
                  </a:extLst>
                </p:cNvPr>
                <p:cNvSpPr/>
                <p:nvPr/>
              </p:nvSpPr>
              <p:spPr>
                <a:xfrm>
                  <a:off x="3623094" y="3774055"/>
                  <a:ext cx="1483744" cy="1483744"/>
                </a:xfrm>
                <a:prstGeom prst="rect">
                  <a:avLst/>
                </a:prstGeom>
                <a:solidFill>
                  <a:srgbClr val="EA675C"/>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11</a:t>
                  </a:r>
                </a:p>
              </p:txBody>
            </p:sp>
            <p:sp>
              <p:nvSpPr>
                <p:cNvPr id="55" name="Rectangle 54">
                  <a:extLst>
                    <a:ext uri="{FF2B5EF4-FFF2-40B4-BE49-F238E27FC236}">
                      <a16:creationId xmlns:a16="http://schemas.microsoft.com/office/drawing/2014/main" id="{9F7CC987-400C-4B76-A0F4-6DBDE5F78071}"/>
                    </a:ext>
                  </a:extLst>
                </p:cNvPr>
                <p:cNvSpPr/>
                <p:nvPr/>
              </p:nvSpPr>
              <p:spPr>
                <a:xfrm>
                  <a:off x="5107382" y="3774055"/>
                  <a:ext cx="1483744" cy="1483744"/>
                </a:xfrm>
                <a:prstGeom prst="rect">
                  <a:avLst/>
                </a:prstGeom>
                <a:solidFill>
                  <a:srgbClr val="FFDF9C"/>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12</a:t>
                  </a:r>
                </a:p>
              </p:txBody>
            </p:sp>
            <p:sp>
              <p:nvSpPr>
                <p:cNvPr id="56" name="Rectangle 55">
                  <a:extLst>
                    <a:ext uri="{FF2B5EF4-FFF2-40B4-BE49-F238E27FC236}">
                      <a16:creationId xmlns:a16="http://schemas.microsoft.com/office/drawing/2014/main" id="{08038EE1-90C2-4D88-9FC7-A0FB1258B9DD}"/>
                    </a:ext>
                  </a:extLst>
                </p:cNvPr>
                <p:cNvSpPr/>
                <p:nvPr/>
              </p:nvSpPr>
              <p:spPr>
                <a:xfrm>
                  <a:off x="6590582" y="3774055"/>
                  <a:ext cx="1483744" cy="1483744"/>
                </a:xfrm>
                <a:prstGeom prst="rect">
                  <a:avLst/>
                </a:prstGeom>
                <a:solidFill>
                  <a:srgbClr val="EA675C"/>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13</a:t>
                  </a:r>
                </a:p>
              </p:txBody>
            </p:sp>
            <p:sp>
              <p:nvSpPr>
                <p:cNvPr id="57" name="TextBox 56">
                  <a:extLst>
                    <a:ext uri="{FF2B5EF4-FFF2-40B4-BE49-F238E27FC236}">
                      <a16:creationId xmlns:a16="http://schemas.microsoft.com/office/drawing/2014/main" id="{8FFF9721-D4D3-4698-9D2B-5F3B11243C07}"/>
                    </a:ext>
                  </a:extLst>
                </p:cNvPr>
                <p:cNvSpPr txBox="1"/>
                <p:nvPr/>
              </p:nvSpPr>
              <p:spPr>
                <a:xfrm>
                  <a:off x="3398269" y="6450153"/>
                  <a:ext cx="5185809" cy="1651169"/>
                </a:xfrm>
                <a:prstGeom prst="rect">
                  <a:avLst/>
                </a:prstGeom>
                <a:noFill/>
              </p:spPr>
              <p:txBody>
                <a:bodyPr wrap="square" rtlCol="0">
                  <a:spAutoFit/>
                </a:bodyPr>
                <a:lstStyle/>
                <a:p>
                  <a:pPr algn="ctr"/>
                  <a:r>
                    <a:rPr lang="en-US" sz="1200">
                      <a:solidFill>
                        <a:schemeClr val="tx1">
                          <a:lumMod val="75000"/>
                          <a:lumOff val="25000"/>
                        </a:schemeClr>
                      </a:solidFill>
                      <a:latin typeface="Century Gothic" panose="020B0502020202020204" pitchFamily="34" charset="0"/>
                    </a:rPr>
                    <a:t>Environmental Sensitivity</a:t>
                  </a:r>
                </a:p>
              </p:txBody>
            </p:sp>
            <p:sp>
              <p:nvSpPr>
                <p:cNvPr id="58" name="TextBox 57">
                  <a:extLst>
                    <a:ext uri="{FF2B5EF4-FFF2-40B4-BE49-F238E27FC236}">
                      <a16:creationId xmlns:a16="http://schemas.microsoft.com/office/drawing/2014/main" id="{A7669A6C-D915-46D9-A291-4B4283D33FF3}"/>
                    </a:ext>
                  </a:extLst>
                </p:cNvPr>
                <p:cNvSpPr txBox="1"/>
                <p:nvPr/>
              </p:nvSpPr>
              <p:spPr>
                <a:xfrm rot="16200000">
                  <a:off x="-575010" y="2570470"/>
                  <a:ext cx="5044001" cy="990703"/>
                </a:xfrm>
                <a:prstGeom prst="rect">
                  <a:avLst/>
                </a:prstGeom>
                <a:noFill/>
              </p:spPr>
              <p:txBody>
                <a:bodyPr wrap="square" rtlCol="0">
                  <a:spAutoFit/>
                </a:bodyPr>
                <a:lstStyle/>
                <a:p>
                  <a:pPr algn="ctr"/>
                  <a:r>
                    <a:rPr lang="en-US" sz="1200">
                      <a:solidFill>
                        <a:schemeClr val="tx1">
                          <a:lumMod val="75000"/>
                          <a:lumOff val="25000"/>
                        </a:schemeClr>
                      </a:solidFill>
                      <a:latin typeface="Century Gothic" panose="020B0502020202020204" pitchFamily="34" charset="0"/>
                    </a:rPr>
                    <a:t>Solar Suitability</a:t>
                  </a:r>
                </a:p>
              </p:txBody>
            </p:sp>
            <p:sp>
              <p:nvSpPr>
                <p:cNvPr id="59" name="TextBox 58">
                  <a:extLst>
                    <a:ext uri="{FF2B5EF4-FFF2-40B4-BE49-F238E27FC236}">
                      <a16:creationId xmlns:a16="http://schemas.microsoft.com/office/drawing/2014/main" id="{CEF2A6C1-4539-48A0-B55C-EC295B791D7A}"/>
                    </a:ext>
                  </a:extLst>
                </p:cNvPr>
                <p:cNvSpPr txBox="1"/>
                <p:nvPr/>
              </p:nvSpPr>
              <p:spPr>
                <a:xfrm>
                  <a:off x="3529908" y="5674717"/>
                  <a:ext cx="1847431" cy="990701"/>
                </a:xfrm>
                <a:prstGeom prst="rect">
                  <a:avLst/>
                </a:prstGeom>
                <a:noFill/>
              </p:spPr>
              <p:txBody>
                <a:bodyPr wrap="square" rtlCol="0">
                  <a:spAutoFit/>
                </a:bodyPr>
                <a:lstStyle/>
                <a:p>
                  <a:r>
                    <a:rPr lang="en-US" sz="1200">
                      <a:solidFill>
                        <a:schemeClr val="tx1">
                          <a:lumMod val="75000"/>
                          <a:lumOff val="25000"/>
                        </a:schemeClr>
                      </a:solidFill>
                      <a:latin typeface="Century Gothic" panose="020B0502020202020204" pitchFamily="34" charset="0"/>
                    </a:rPr>
                    <a:t>Low</a:t>
                  </a:r>
                </a:p>
              </p:txBody>
            </p:sp>
            <p:sp>
              <p:nvSpPr>
                <p:cNvPr id="60" name="TextBox 59">
                  <a:extLst>
                    <a:ext uri="{FF2B5EF4-FFF2-40B4-BE49-F238E27FC236}">
                      <a16:creationId xmlns:a16="http://schemas.microsoft.com/office/drawing/2014/main" id="{109E4A07-E84F-48D0-8DCA-4A3C22CC1CDA}"/>
                    </a:ext>
                  </a:extLst>
                </p:cNvPr>
                <p:cNvSpPr txBox="1"/>
                <p:nvPr/>
              </p:nvSpPr>
              <p:spPr>
                <a:xfrm>
                  <a:off x="4926206" y="5672732"/>
                  <a:ext cx="2276385" cy="990701"/>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Med.</a:t>
                  </a:r>
                </a:p>
              </p:txBody>
            </p:sp>
            <p:sp>
              <p:nvSpPr>
                <p:cNvPr id="61" name="TextBox 60">
                  <a:extLst>
                    <a:ext uri="{FF2B5EF4-FFF2-40B4-BE49-F238E27FC236}">
                      <a16:creationId xmlns:a16="http://schemas.microsoft.com/office/drawing/2014/main" id="{9D80BCA0-D5D4-4615-BF80-16266D55BF3E}"/>
                    </a:ext>
                  </a:extLst>
                </p:cNvPr>
                <p:cNvSpPr txBox="1"/>
                <p:nvPr/>
              </p:nvSpPr>
              <p:spPr>
                <a:xfrm>
                  <a:off x="6519944" y="5672736"/>
                  <a:ext cx="2059245" cy="990698"/>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High</a:t>
                  </a:r>
                </a:p>
              </p:txBody>
            </p:sp>
            <p:sp>
              <p:nvSpPr>
                <p:cNvPr id="62" name="Rectangle 61">
                  <a:extLst>
                    <a:ext uri="{FF2B5EF4-FFF2-40B4-BE49-F238E27FC236}">
                      <a16:creationId xmlns:a16="http://schemas.microsoft.com/office/drawing/2014/main" id="{B056F83E-C212-4109-97DA-CCF6C23D7CCA}"/>
                    </a:ext>
                  </a:extLst>
                </p:cNvPr>
                <p:cNvSpPr/>
                <p:nvPr/>
              </p:nvSpPr>
              <p:spPr>
                <a:xfrm>
                  <a:off x="5107382" y="2290927"/>
                  <a:ext cx="1483744" cy="1483744"/>
                </a:xfrm>
                <a:prstGeom prst="rect">
                  <a:avLst/>
                </a:prstGeom>
                <a:solidFill>
                  <a:srgbClr val="FFDF9C"/>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22</a:t>
                  </a:r>
                </a:p>
              </p:txBody>
            </p:sp>
            <p:sp>
              <p:nvSpPr>
                <p:cNvPr id="63" name="Rectangle 62">
                  <a:extLst>
                    <a:ext uri="{FF2B5EF4-FFF2-40B4-BE49-F238E27FC236}">
                      <a16:creationId xmlns:a16="http://schemas.microsoft.com/office/drawing/2014/main" id="{6124A488-2CEE-45A4-9961-CC3E3EDED412}"/>
                    </a:ext>
                  </a:extLst>
                </p:cNvPr>
                <p:cNvSpPr/>
                <p:nvPr/>
              </p:nvSpPr>
              <p:spPr>
                <a:xfrm>
                  <a:off x="6590582" y="2290927"/>
                  <a:ext cx="1483744" cy="1483744"/>
                </a:xfrm>
                <a:prstGeom prst="rect">
                  <a:avLst/>
                </a:prstGeom>
                <a:solidFill>
                  <a:srgbClr val="EA675C"/>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23</a:t>
                  </a:r>
                </a:p>
              </p:txBody>
            </p:sp>
          </p:grpSp>
          <p:grpSp>
            <p:nvGrpSpPr>
              <p:cNvPr id="46" name="Group 45">
                <a:extLst>
                  <a:ext uri="{FF2B5EF4-FFF2-40B4-BE49-F238E27FC236}">
                    <a16:creationId xmlns:a16="http://schemas.microsoft.com/office/drawing/2014/main" id="{2D5368F8-E100-45BE-A4B0-AC22B74F766F}"/>
                  </a:ext>
                </a:extLst>
              </p:cNvPr>
              <p:cNvGrpSpPr/>
              <p:nvPr/>
            </p:nvGrpSpPr>
            <p:grpSpPr>
              <a:xfrm rot="16200000">
                <a:off x="9853150" y="2858379"/>
                <a:ext cx="1411772" cy="277551"/>
                <a:chOff x="10932628" y="3700617"/>
                <a:chExt cx="1411772" cy="277551"/>
              </a:xfrm>
            </p:grpSpPr>
            <p:sp>
              <p:nvSpPr>
                <p:cNvPr id="47" name="TextBox 46">
                  <a:extLst>
                    <a:ext uri="{FF2B5EF4-FFF2-40B4-BE49-F238E27FC236}">
                      <a16:creationId xmlns:a16="http://schemas.microsoft.com/office/drawing/2014/main" id="{13362C18-315B-406F-B6B0-1412952EA00E}"/>
                    </a:ext>
                  </a:extLst>
                </p:cNvPr>
                <p:cNvSpPr txBox="1"/>
                <p:nvPr/>
              </p:nvSpPr>
              <p:spPr>
                <a:xfrm>
                  <a:off x="10932628" y="3701169"/>
                  <a:ext cx="516539" cy="276999"/>
                </a:xfrm>
                <a:prstGeom prst="rect">
                  <a:avLst/>
                </a:prstGeom>
                <a:noFill/>
              </p:spPr>
              <p:txBody>
                <a:bodyPr wrap="square" rtlCol="0">
                  <a:spAutoFit/>
                </a:bodyPr>
                <a:lstStyle/>
                <a:p>
                  <a:r>
                    <a:rPr lang="en-US" sz="1200">
                      <a:solidFill>
                        <a:schemeClr val="tx1">
                          <a:lumMod val="75000"/>
                          <a:lumOff val="25000"/>
                        </a:schemeClr>
                      </a:solidFill>
                      <a:latin typeface="Century Gothic" panose="020B0502020202020204" pitchFamily="34" charset="0"/>
                    </a:rPr>
                    <a:t>Low</a:t>
                  </a:r>
                </a:p>
              </p:txBody>
            </p:sp>
            <p:sp>
              <p:nvSpPr>
                <p:cNvPr id="48" name="TextBox 47">
                  <a:extLst>
                    <a:ext uri="{FF2B5EF4-FFF2-40B4-BE49-F238E27FC236}">
                      <a16:creationId xmlns:a16="http://schemas.microsoft.com/office/drawing/2014/main" id="{AC4DFAA2-5DE2-4A65-909E-E715EAD9ABCF}"/>
                    </a:ext>
                  </a:extLst>
                </p:cNvPr>
                <p:cNvSpPr txBox="1"/>
                <p:nvPr/>
              </p:nvSpPr>
              <p:spPr>
                <a:xfrm>
                  <a:off x="11323031" y="3700617"/>
                  <a:ext cx="636474" cy="276999"/>
                </a:xfrm>
                <a:prstGeom prst="rect">
                  <a:avLst/>
                </a:prstGeom>
                <a:noFill/>
              </p:spPr>
              <p:txBody>
                <a:bodyPr wrap="square" rtlCol="0">
                  <a:spAutoFit/>
                </a:bodyPr>
                <a:lstStyle/>
                <a:p>
                  <a:r>
                    <a:rPr lang="en-US" sz="1200">
                      <a:solidFill>
                        <a:schemeClr val="tx1">
                          <a:lumMod val="75000"/>
                          <a:lumOff val="25000"/>
                        </a:schemeClr>
                      </a:solidFill>
                      <a:latin typeface="Century Gothic" panose="020B0502020202020204" pitchFamily="34" charset="0"/>
                    </a:rPr>
                    <a:t>Med.</a:t>
                  </a:r>
                </a:p>
              </p:txBody>
            </p:sp>
            <p:sp>
              <p:nvSpPr>
                <p:cNvPr id="49" name="TextBox 48">
                  <a:extLst>
                    <a:ext uri="{FF2B5EF4-FFF2-40B4-BE49-F238E27FC236}">
                      <a16:creationId xmlns:a16="http://schemas.microsoft.com/office/drawing/2014/main" id="{2A359990-FE7F-4EB8-9496-DE0740498939}"/>
                    </a:ext>
                  </a:extLst>
                </p:cNvPr>
                <p:cNvSpPr txBox="1"/>
                <p:nvPr/>
              </p:nvSpPr>
              <p:spPr>
                <a:xfrm>
                  <a:off x="11768638" y="3700617"/>
                  <a:ext cx="575762" cy="276998"/>
                </a:xfrm>
                <a:prstGeom prst="rect">
                  <a:avLst/>
                </a:prstGeom>
                <a:noFill/>
              </p:spPr>
              <p:txBody>
                <a:bodyPr wrap="square" rtlCol="0">
                  <a:spAutoFit/>
                </a:bodyPr>
                <a:lstStyle/>
                <a:p>
                  <a:r>
                    <a:rPr lang="en-US" sz="1200">
                      <a:solidFill>
                        <a:schemeClr val="tx1">
                          <a:lumMod val="75000"/>
                          <a:lumOff val="25000"/>
                        </a:schemeClr>
                      </a:solidFill>
                      <a:latin typeface="Century Gothic" panose="020B0502020202020204" pitchFamily="34" charset="0"/>
                    </a:rPr>
                    <a:t>High</a:t>
                  </a:r>
                </a:p>
              </p:txBody>
            </p:sp>
          </p:grpSp>
        </p:grpSp>
        <p:cxnSp>
          <p:nvCxnSpPr>
            <p:cNvPr id="43" name="Straight Arrow Connector 42">
              <a:extLst>
                <a:ext uri="{FF2B5EF4-FFF2-40B4-BE49-F238E27FC236}">
                  <a16:creationId xmlns:a16="http://schemas.microsoft.com/office/drawing/2014/main" id="{919D1254-24DB-48B8-86B3-011BF3694CEC}"/>
                </a:ext>
              </a:extLst>
            </p:cNvPr>
            <p:cNvCxnSpPr>
              <a:cxnSpLocks/>
            </p:cNvCxnSpPr>
            <p:nvPr/>
          </p:nvCxnSpPr>
          <p:spPr>
            <a:xfrm>
              <a:off x="10385272" y="2982028"/>
              <a:ext cx="1295534"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4" name="Straight Arrow Connector 43">
              <a:extLst>
                <a:ext uri="{FF2B5EF4-FFF2-40B4-BE49-F238E27FC236}">
                  <a16:creationId xmlns:a16="http://schemas.microsoft.com/office/drawing/2014/main" id="{C3509C89-D312-49B2-B833-9CA18A9E8EDA}"/>
                </a:ext>
              </a:extLst>
            </p:cNvPr>
            <p:cNvCxnSpPr>
              <a:cxnSpLocks/>
            </p:cNvCxnSpPr>
            <p:nvPr/>
          </p:nvCxnSpPr>
          <p:spPr>
            <a:xfrm flipV="1">
              <a:off x="10327641" y="1620122"/>
              <a:ext cx="0" cy="12696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7" name="Arrow: Right 6">
            <a:extLst>
              <a:ext uri="{FF2B5EF4-FFF2-40B4-BE49-F238E27FC236}">
                <a16:creationId xmlns:a16="http://schemas.microsoft.com/office/drawing/2014/main" id="{9C77C500-B920-4EE8-91D9-30C13EB11AFC}"/>
              </a:ext>
            </a:extLst>
          </p:cNvPr>
          <p:cNvSpPr/>
          <p:nvPr/>
        </p:nvSpPr>
        <p:spPr>
          <a:xfrm>
            <a:off x="4932588" y="3231036"/>
            <a:ext cx="1028629" cy="525008"/>
          </a:xfrm>
          <a:prstGeom prst="rightArrow">
            <a:avLst/>
          </a:prstGeom>
          <a:solidFill>
            <a:schemeClr val="bg2">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990D7F78-2619-4196-908A-4B1C5C02D654}"/>
              </a:ext>
            </a:extLst>
          </p:cNvPr>
          <p:cNvGrpSpPr/>
          <p:nvPr/>
        </p:nvGrpSpPr>
        <p:grpSpPr>
          <a:xfrm>
            <a:off x="10570995" y="3200842"/>
            <a:ext cx="1906752" cy="1451528"/>
            <a:chOff x="12852491" y="2106295"/>
            <a:chExt cx="1906752" cy="1451528"/>
          </a:xfrm>
        </p:grpSpPr>
        <p:grpSp>
          <p:nvGrpSpPr>
            <p:cNvPr id="39" name="Group 38">
              <a:extLst>
                <a:ext uri="{FF2B5EF4-FFF2-40B4-BE49-F238E27FC236}">
                  <a16:creationId xmlns:a16="http://schemas.microsoft.com/office/drawing/2014/main" id="{B3E5EF19-7566-4CF1-82A1-FD7A55526F7D}"/>
                </a:ext>
              </a:extLst>
            </p:cNvPr>
            <p:cNvGrpSpPr/>
            <p:nvPr/>
          </p:nvGrpSpPr>
          <p:grpSpPr>
            <a:xfrm>
              <a:off x="12852492" y="2106295"/>
              <a:ext cx="1900742" cy="277630"/>
              <a:chOff x="4192254" y="670265"/>
              <a:chExt cx="1900742" cy="277630"/>
            </a:xfrm>
          </p:grpSpPr>
          <p:sp>
            <p:nvSpPr>
              <p:cNvPr id="40" name="Rectangle 39">
                <a:extLst>
                  <a:ext uri="{FF2B5EF4-FFF2-40B4-BE49-F238E27FC236}">
                    <a16:creationId xmlns:a16="http://schemas.microsoft.com/office/drawing/2014/main" id="{91564F09-2AEE-449B-AC13-8A5A036B9143}"/>
                  </a:ext>
                </a:extLst>
              </p:cNvPr>
              <p:cNvSpPr/>
              <p:nvPr/>
            </p:nvSpPr>
            <p:spPr>
              <a:xfrm>
                <a:off x="4192254" y="673116"/>
                <a:ext cx="420689" cy="274779"/>
              </a:xfrm>
              <a:prstGeom prst="rect">
                <a:avLst/>
              </a:prstGeom>
              <a:solidFill>
                <a:srgbClr val="CCC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4" name="TextBox 63">
                <a:extLst>
                  <a:ext uri="{FF2B5EF4-FFF2-40B4-BE49-F238E27FC236}">
                    <a16:creationId xmlns:a16="http://schemas.microsoft.com/office/drawing/2014/main" id="{487DD8DD-9368-45D7-A5AE-1E8DF901E196}"/>
                  </a:ext>
                </a:extLst>
              </p:cNvPr>
              <p:cNvSpPr txBox="1"/>
              <p:nvPr/>
            </p:nvSpPr>
            <p:spPr>
              <a:xfrm>
                <a:off x="4654959" y="670265"/>
                <a:ext cx="1438037" cy="276999"/>
              </a:xfrm>
              <a:prstGeom prst="rect">
                <a:avLst/>
              </a:prstGeom>
              <a:noFill/>
              <a:ln>
                <a:noFill/>
              </a:ln>
            </p:spPr>
            <p:txBody>
              <a:bodyPr wrap="square" rtlCol="0">
                <a:spAutoFit/>
              </a:bodyPr>
              <a:lstStyle/>
              <a:p>
                <a:r>
                  <a:rPr lang="en-US" sz="1200" dirty="0">
                    <a:solidFill>
                      <a:schemeClr val="tx1">
                        <a:lumMod val="75000"/>
                        <a:lumOff val="25000"/>
                      </a:schemeClr>
                    </a:solidFill>
                    <a:latin typeface="Century Gothic" panose="020B0502020202020204" pitchFamily="34" charset="0"/>
                  </a:rPr>
                  <a:t>Restricted</a:t>
                </a:r>
              </a:p>
            </p:txBody>
          </p:sp>
        </p:grpSp>
        <p:grpSp>
          <p:nvGrpSpPr>
            <p:cNvPr id="65" name="Group 64">
              <a:extLst>
                <a:ext uri="{FF2B5EF4-FFF2-40B4-BE49-F238E27FC236}">
                  <a16:creationId xmlns:a16="http://schemas.microsoft.com/office/drawing/2014/main" id="{EA25A14D-E822-40F2-9D7E-41A1C8DF5E05}"/>
                </a:ext>
              </a:extLst>
            </p:cNvPr>
            <p:cNvGrpSpPr/>
            <p:nvPr/>
          </p:nvGrpSpPr>
          <p:grpSpPr>
            <a:xfrm>
              <a:off x="12852492" y="2379058"/>
              <a:ext cx="1900741" cy="461665"/>
              <a:chOff x="4192254" y="971750"/>
              <a:chExt cx="1900741" cy="461665"/>
            </a:xfrm>
          </p:grpSpPr>
          <p:sp>
            <p:nvSpPr>
              <p:cNvPr id="66" name="Rectangle 65">
                <a:extLst>
                  <a:ext uri="{FF2B5EF4-FFF2-40B4-BE49-F238E27FC236}">
                    <a16:creationId xmlns:a16="http://schemas.microsoft.com/office/drawing/2014/main" id="{6682F150-91B8-4AC9-A6AC-54249526B24A}"/>
                  </a:ext>
                </a:extLst>
              </p:cNvPr>
              <p:cNvSpPr/>
              <p:nvPr/>
            </p:nvSpPr>
            <p:spPr>
              <a:xfrm>
                <a:off x="4192254" y="1055027"/>
                <a:ext cx="420689" cy="274779"/>
              </a:xfrm>
              <a:prstGeom prst="rect">
                <a:avLst/>
              </a:prstGeom>
              <a:solidFill>
                <a:srgbClr val="EA67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8" name="TextBox 67">
                <a:extLst>
                  <a:ext uri="{FF2B5EF4-FFF2-40B4-BE49-F238E27FC236}">
                    <a16:creationId xmlns:a16="http://schemas.microsoft.com/office/drawing/2014/main" id="{9658DD01-C3CD-41D7-8E02-32D54DCC5280}"/>
                  </a:ext>
                </a:extLst>
              </p:cNvPr>
              <p:cNvSpPr txBox="1"/>
              <p:nvPr/>
            </p:nvSpPr>
            <p:spPr>
              <a:xfrm>
                <a:off x="4654958" y="971750"/>
                <a:ext cx="1438037" cy="461665"/>
              </a:xfrm>
              <a:prstGeom prst="rect">
                <a:avLst/>
              </a:prstGeom>
              <a:noFill/>
              <a:ln>
                <a:noFill/>
              </a:ln>
            </p:spPr>
            <p:txBody>
              <a:bodyPr wrap="square" rtlCol="0">
                <a:spAutoFit/>
              </a:bodyPr>
              <a:lstStyle/>
              <a:p>
                <a:r>
                  <a:rPr lang="en-US" sz="1200" dirty="0">
                    <a:solidFill>
                      <a:schemeClr val="tx1">
                        <a:lumMod val="75000"/>
                        <a:lumOff val="25000"/>
                      </a:schemeClr>
                    </a:solidFill>
                    <a:latin typeface="Century Gothic" panose="020B0502020202020204" pitchFamily="34" charset="0"/>
                  </a:rPr>
                  <a:t>Low </a:t>
                </a:r>
              </a:p>
              <a:p>
                <a:r>
                  <a:rPr lang="en-US" sz="1200" dirty="0">
                    <a:solidFill>
                      <a:schemeClr val="tx1">
                        <a:lumMod val="75000"/>
                        <a:lumOff val="25000"/>
                      </a:schemeClr>
                    </a:solidFill>
                    <a:latin typeface="Century Gothic" panose="020B0502020202020204" pitchFamily="34" charset="0"/>
                  </a:rPr>
                  <a:t>Preference</a:t>
                </a:r>
              </a:p>
            </p:txBody>
          </p:sp>
        </p:grpSp>
        <p:grpSp>
          <p:nvGrpSpPr>
            <p:cNvPr id="71" name="Group 70">
              <a:extLst>
                <a:ext uri="{FF2B5EF4-FFF2-40B4-BE49-F238E27FC236}">
                  <a16:creationId xmlns:a16="http://schemas.microsoft.com/office/drawing/2014/main" id="{44B6387C-8F31-43C6-AB66-3463E11D082B}"/>
                </a:ext>
              </a:extLst>
            </p:cNvPr>
            <p:cNvGrpSpPr/>
            <p:nvPr/>
          </p:nvGrpSpPr>
          <p:grpSpPr>
            <a:xfrm>
              <a:off x="12852491" y="2730784"/>
              <a:ext cx="1900742" cy="461665"/>
              <a:chOff x="4192253" y="1383117"/>
              <a:chExt cx="1900742" cy="461665"/>
            </a:xfrm>
          </p:grpSpPr>
          <p:sp>
            <p:nvSpPr>
              <p:cNvPr id="72" name="Rectangle 71">
                <a:extLst>
                  <a:ext uri="{FF2B5EF4-FFF2-40B4-BE49-F238E27FC236}">
                    <a16:creationId xmlns:a16="http://schemas.microsoft.com/office/drawing/2014/main" id="{0C72221D-1A3E-407E-B7BC-E82B8A63CD95}"/>
                  </a:ext>
                </a:extLst>
              </p:cNvPr>
              <p:cNvSpPr/>
              <p:nvPr/>
            </p:nvSpPr>
            <p:spPr>
              <a:xfrm>
                <a:off x="4192253" y="1480042"/>
                <a:ext cx="420689" cy="274779"/>
              </a:xfrm>
              <a:prstGeom prst="rect">
                <a:avLst/>
              </a:prstGeom>
              <a:solidFill>
                <a:srgbClr val="FFDF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3" name="TextBox 72">
                <a:extLst>
                  <a:ext uri="{FF2B5EF4-FFF2-40B4-BE49-F238E27FC236}">
                    <a16:creationId xmlns:a16="http://schemas.microsoft.com/office/drawing/2014/main" id="{407D0D29-6121-4AC3-8DB5-32F26E69B53E}"/>
                  </a:ext>
                </a:extLst>
              </p:cNvPr>
              <p:cNvSpPr txBox="1"/>
              <p:nvPr/>
            </p:nvSpPr>
            <p:spPr>
              <a:xfrm>
                <a:off x="4654958" y="1383117"/>
                <a:ext cx="1438037" cy="461665"/>
              </a:xfrm>
              <a:prstGeom prst="rect">
                <a:avLst/>
              </a:prstGeom>
              <a:noFill/>
              <a:ln>
                <a:noFill/>
              </a:ln>
            </p:spPr>
            <p:txBody>
              <a:bodyPr wrap="square" rtlCol="0">
                <a:spAutoFit/>
              </a:bodyPr>
              <a:lstStyle/>
              <a:p>
                <a:r>
                  <a:rPr lang="en-US" sz="1200">
                    <a:solidFill>
                      <a:schemeClr val="tx1">
                        <a:lumMod val="75000"/>
                        <a:lumOff val="25000"/>
                      </a:schemeClr>
                    </a:solidFill>
                    <a:latin typeface="Century Gothic" panose="020B0502020202020204" pitchFamily="34" charset="0"/>
                  </a:rPr>
                  <a:t>Moderate</a:t>
                </a:r>
              </a:p>
              <a:p>
                <a:r>
                  <a:rPr lang="en-US" sz="1200">
                    <a:solidFill>
                      <a:schemeClr val="tx1">
                        <a:lumMod val="75000"/>
                        <a:lumOff val="25000"/>
                      </a:schemeClr>
                    </a:solidFill>
                    <a:latin typeface="Century Gothic" panose="020B0502020202020204" pitchFamily="34" charset="0"/>
                  </a:rPr>
                  <a:t>Preference</a:t>
                </a:r>
              </a:p>
            </p:txBody>
          </p:sp>
        </p:grpSp>
        <p:grpSp>
          <p:nvGrpSpPr>
            <p:cNvPr id="74" name="Group 73">
              <a:extLst>
                <a:ext uri="{FF2B5EF4-FFF2-40B4-BE49-F238E27FC236}">
                  <a16:creationId xmlns:a16="http://schemas.microsoft.com/office/drawing/2014/main" id="{E71FF2AE-0EC2-4533-9E50-6A0E64B107EF}"/>
                </a:ext>
              </a:extLst>
            </p:cNvPr>
            <p:cNvGrpSpPr/>
            <p:nvPr/>
          </p:nvGrpSpPr>
          <p:grpSpPr>
            <a:xfrm>
              <a:off x="12852491" y="3096158"/>
              <a:ext cx="1906752" cy="461665"/>
              <a:chOff x="4192253" y="1837552"/>
              <a:chExt cx="1906752" cy="461665"/>
            </a:xfrm>
          </p:grpSpPr>
          <p:sp>
            <p:nvSpPr>
              <p:cNvPr id="75" name="Rectangle 74">
                <a:extLst>
                  <a:ext uri="{FF2B5EF4-FFF2-40B4-BE49-F238E27FC236}">
                    <a16:creationId xmlns:a16="http://schemas.microsoft.com/office/drawing/2014/main" id="{3A011318-76A2-4187-AC2D-F452DDF3A767}"/>
                  </a:ext>
                </a:extLst>
              </p:cNvPr>
              <p:cNvSpPr/>
              <p:nvPr/>
            </p:nvSpPr>
            <p:spPr>
              <a:xfrm>
                <a:off x="4192253" y="1934477"/>
                <a:ext cx="420689" cy="274779"/>
              </a:xfrm>
              <a:prstGeom prst="rect">
                <a:avLst/>
              </a:prstGeom>
              <a:solidFill>
                <a:srgbClr val="5B8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6" name="TextBox 75">
                <a:extLst>
                  <a:ext uri="{FF2B5EF4-FFF2-40B4-BE49-F238E27FC236}">
                    <a16:creationId xmlns:a16="http://schemas.microsoft.com/office/drawing/2014/main" id="{0F3EAB74-7DAF-4D3C-9EF4-8B267D745BA2}"/>
                  </a:ext>
                </a:extLst>
              </p:cNvPr>
              <p:cNvSpPr txBox="1"/>
              <p:nvPr/>
            </p:nvSpPr>
            <p:spPr>
              <a:xfrm>
                <a:off x="4660968" y="1837552"/>
                <a:ext cx="1438037" cy="461665"/>
              </a:xfrm>
              <a:prstGeom prst="rect">
                <a:avLst/>
              </a:prstGeom>
              <a:noFill/>
              <a:ln>
                <a:noFill/>
              </a:ln>
            </p:spPr>
            <p:txBody>
              <a:bodyPr wrap="square" rtlCol="0">
                <a:spAutoFit/>
              </a:bodyPr>
              <a:lstStyle/>
              <a:p>
                <a:r>
                  <a:rPr lang="en-US" sz="1200">
                    <a:solidFill>
                      <a:schemeClr val="tx1">
                        <a:lumMod val="75000"/>
                        <a:lumOff val="25000"/>
                      </a:schemeClr>
                    </a:solidFill>
                    <a:latin typeface="Century Gothic" panose="020B0502020202020204" pitchFamily="34" charset="0"/>
                  </a:rPr>
                  <a:t>High</a:t>
                </a:r>
              </a:p>
              <a:p>
                <a:r>
                  <a:rPr lang="en-US" sz="1200">
                    <a:solidFill>
                      <a:schemeClr val="tx1">
                        <a:lumMod val="75000"/>
                        <a:lumOff val="25000"/>
                      </a:schemeClr>
                    </a:solidFill>
                    <a:latin typeface="Century Gothic" panose="020B0502020202020204" pitchFamily="34" charset="0"/>
                  </a:rPr>
                  <a:t>Preference</a:t>
                </a:r>
              </a:p>
            </p:txBody>
          </p:sp>
        </p:grpSp>
      </p:grpSp>
      <p:grpSp>
        <p:nvGrpSpPr>
          <p:cNvPr id="77" name="Group 76">
            <a:extLst>
              <a:ext uri="{FF2B5EF4-FFF2-40B4-BE49-F238E27FC236}">
                <a16:creationId xmlns:a16="http://schemas.microsoft.com/office/drawing/2014/main" id="{70F9FC2A-3E68-4DB4-A229-06A581958A79}"/>
              </a:ext>
            </a:extLst>
          </p:cNvPr>
          <p:cNvGrpSpPr/>
          <p:nvPr/>
        </p:nvGrpSpPr>
        <p:grpSpPr>
          <a:xfrm>
            <a:off x="3592578" y="950602"/>
            <a:ext cx="1994220" cy="2136094"/>
            <a:chOff x="9804191" y="1548705"/>
            <a:chExt cx="1994220" cy="2136094"/>
          </a:xfrm>
        </p:grpSpPr>
        <p:grpSp>
          <p:nvGrpSpPr>
            <p:cNvPr id="78" name="Group 77">
              <a:extLst>
                <a:ext uri="{FF2B5EF4-FFF2-40B4-BE49-F238E27FC236}">
                  <a16:creationId xmlns:a16="http://schemas.microsoft.com/office/drawing/2014/main" id="{F2D34535-CE15-4BB1-9F21-0C908B7A4568}"/>
                </a:ext>
              </a:extLst>
            </p:cNvPr>
            <p:cNvGrpSpPr/>
            <p:nvPr/>
          </p:nvGrpSpPr>
          <p:grpSpPr>
            <a:xfrm>
              <a:off x="9804191" y="1548705"/>
              <a:ext cx="1994220" cy="2136094"/>
              <a:chOff x="10199152" y="2291269"/>
              <a:chExt cx="1994220" cy="2136094"/>
            </a:xfrm>
          </p:grpSpPr>
          <p:grpSp>
            <p:nvGrpSpPr>
              <p:cNvPr id="81" name="Group 80">
                <a:extLst>
                  <a:ext uri="{FF2B5EF4-FFF2-40B4-BE49-F238E27FC236}">
                    <a16:creationId xmlns:a16="http://schemas.microsoft.com/office/drawing/2014/main" id="{914FB0C5-74C9-452D-8450-3E7FD3FA8081}"/>
                  </a:ext>
                </a:extLst>
              </p:cNvPr>
              <p:cNvGrpSpPr/>
              <p:nvPr/>
            </p:nvGrpSpPr>
            <p:grpSpPr>
              <a:xfrm>
                <a:off x="10199152" y="2314296"/>
                <a:ext cx="1994220" cy="2113067"/>
                <a:chOff x="1451639" y="543821"/>
                <a:chExt cx="7132439" cy="7557501"/>
              </a:xfrm>
            </p:grpSpPr>
            <p:sp>
              <p:nvSpPr>
                <p:cNvPr id="86" name="Rectangle 85">
                  <a:extLst>
                    <a:ext uri="{FF2B5EF4-FFF2-40B4-BE49-F238E27FC236}">
                      <a16:creationId xmlns:a16="http://schemas.microsoft.com/office/drawing/2014/main" id="{D89ABCF2-9A93-4713-A76F-6AAE9FAC0030}"/>
                    </a:ext>
                  </a:extLst>
                </p:cNvPr>
                <p:cNvSpPr/>
                <p:nvPr/>
              </p:nvSpPr>
              <p:spPr>
                <a:xfrm>
                  <a:off x="3623094" y="806567"/>
                  <a:ext cx="1483744" cy="1483744"/>
                </a:xfrm>
                <a:prstGeom prst="rect">
                  <a:avLst/>
                </a:prstGeom>
                <a:solidFill>
                  <a:srgbClr val="5B74A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31</a:t>
                  </a:r>
                </a:p>
              </p:txBody>
            </p:sp>
            <p:sp>
              <p:nvSpPr>
                <p:cNvPr id="87" name="Rectangle 86">
                  <a:extLst>
                    <a:ext uri="{FF2B5EF4-FFF2-40B4-BE49-F238E27FC236}">
                      <a16:creationId xmlns:a16="http://schemas.microsoft.com/office/drawing/2014/main" id="{A8A53F14-9062-43F1-8B56-18DD2982250F}"/>
                    </a:ext>
                  </a:extLst>
                </p:cNvPr>
                <p:cNvSpPr/>
                <p:nvPr/>
              </p:nvSpPr>
              <p:spPr>
                <a:xfrm>
                  <a:off x="5107383" y="806569"/>
                  <a:ext cx="1483745" cy="1483743"/>
                </a:xfrm>
                <a:prstGeom prst="rect">
                  <a:avLst/>
                </a:prstGeom>
                <a:solidFill>
                  <a:srgbClr val="57537C"/>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32</a:t>
                  </a:r>
                </a:p>
              </p:txBody>
            </p:sp>
            <p:sp>
              <p:nvSpPr>
                <p:cNvPr id="88" name="Rectangle 87">
                  <a:extLst>
                    <a:ext uri="{FF2B5EF4-FFF2-40B4-BE49-F238E27FC236}">
                      <a16:creationId xmlns:a16="http://schemas.microsoft.com/office/drawing/2014/main" id="{FCA4AD55-7DF2-41EF-A091-319355A688DF}"/>
                    </a:ext>
                  </a:extLst>
                </p:cNvPr>
                <p:cNvSpPr/>
                <p:nvPr/>
              </p:nvSpPr>
              <p:spPr>
                <a:xfrm>
                  <a:off x="6590582" y="806567"/>
                  <a:ext cx="1483744" cy="1483744"/>
                </a:xfrm>
                <a:prstGeom prst="rect">
                  <a:avLst/>
                </a:prstGeom>
                <a:solidFill>
                  <a:srgbClr val="7C48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33</a:t>
                  </a:r>
                </a:p>
              </p:txBody>
            </p:sp>
            <p:sp>
              <p:nvSpPr>
                <p:cNvPr id="89" name="Rectangle 88">
                  <a:extLst>
                    <a:ext uri="{FF2B5EF4-FFF2-40B4-BE49-F238E27FC236}">
                      <a16:creationId xmlns:a16="http://schemas.microsoft.com/office/drawing/2014/main" id="{DE40B060-227A-4779-9E79-04F0EC086ABA}"/>
                    </a:ext>
                  </a:extLst>
                </p:cNvPr>
                <p:cNvSpPr/>
                <p:nvPr/>
              </p:nvSpPr>
              <p:spPr>
                <a:xfrm>
                  <a:off x="3623094" y="2290927"/>
                  <a:ext cx="1483744" cy="1483744"/>
                </a:xfrm>
                <a:prstGeom prst="rect">
                  <a:avLst/>
                </a:prstGeom>
                <a:solidFill>
                  <a:srgbClr val="96A3C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21</a:t>
                  </a:r>
                </a:p>
              </p:txBody>
            </p:sp>
            <p:sp>
              <p:nvSpPr>
                <p:cNvPr id="90" name="Rectangle 89">
                  <a:extLst>
                    <a:ext uri="{FF2B5EF4-FFF2-40B4-BE49-F238E27FC236}">
                      <a16:creationId xmlns:a16="http://schemas.microsoft.com/office/drawing/2014/main" id="{86AE254A-48BA-4090-8E35-E3F8C25C92D3}"/>
                    </a:ext>
                  </a:extLst>
                </p:cNvPr>
                <p:cNvSpPr/>
                <p:nvPr/>
              </p:nvSpPr>
              <p:spPr>
                <a:xfrm>
                  <a:off x="3623094" y="3774055"/>
                  <a:ext cx="1483744" cy="1483744"/>
                </a:xfrm>
                <a:prstGeom prst="rect">
                  <a:avLst/>
                </a:prstGeom>
                <a:solidFill>
                  <a:srgbClr val="E8E8E8"/>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11</a:t>
                  </a:r>
                </a:p>
              </p:txBody>
            </p:sp>
            <p:sp>
              <p:nvSpPr>
                <p:cNvPr id="91" name="Rectangle 90">
                  <a:extLst>
                    <a:ext uri="{FF2B5EF4-FFF2-40B4-BE49-F238E27FC236}">
                      <a16:creationId xmlns:a16="http://schemas.microsoft.com/office/drawing/2014/main" id="{80B9C221-D01F-43D0-A83A-3FC427CE8267}"/>
                    </a:ext>
                  </a:extLst>
                </p:cNvPr>
                <p:cNvSpPr/>
                <p:nvPr/>
              </p:nvSpPr>
              <p:spPr>
                <a:xfrm>
                  <a:off x="5107382" y="3774055"/>
                  <a:ext cx="1483744" cy="1483744"/>
                </a:xfrm>
                <a:prstGeom prst="rect">
                  <a:avLst/>
                </a:prstGeom>
                <a:solidFill>
                  <a:srgbClr val="C99898"/>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12</a:t>
                  </a:r>
                </a:p>
              </p:txBody>
            </p:sp>
            <p:sp>
              <p:nvSpPr>
                <p:cNvPr id="92" name="Rectangle 91">
                  <a:extLst>
                    <a:ext uri="{FF2B5EF4-FFF2-40B4-BE49-F238E27FC236}">
                      <a16:creationId xmlns:a16="http://schemas.microsoft.com/office/drawing/2014/main" id="{7130F08B-D955-4BF1-BE73-5A5CABDE9373}"/>
                    </a:ext>
                  </a:extLst>
                </p:cNvPr>
                <p:cNvSpPr/>
                <p:nvPr/>
              </p:nvSpPr>
              <p:spPr>
                <a:xfrm>
                  <a:off x="6590582" y="3774055"/>
                  <a:ext cx="1483744" cy="1483744"/>
                </a:xfrm>
                <a:prstGeom prst="rect">
                  <a:avLst/>
                </a:prstGeom>
                <a:solidFill>
                  <a:srgbClr val="BF5757"/>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13</a:t>
                  </a:r>
                </a:p>
              </p:txBody>
            </p:sp>
            <p:sp>
              <p:nvSpPr>
                <p:cNvPr id="93" name="TextBox 92">
                  <a:extLst>
                    <a:ext uri="{FF2B5EF4-FFF2-40B4-BE49-F238E27FC236}">
                      <a16:creationId xmlns:a16="http://schemas.microsoft.com/office/drawing/2014/main" id="{BE78A6E0-DDC7-465F-8F06-8757E09094C1}"/>
                    </a:ext>
                  </a:extLst>
                </p:cNvPr>
                <p:cNvSpPr txBox="1"/>
                <p:nvPr/>
              </p:nvSpPr>
              <p:spPr>
                <a:xfrm>
                  <a:off x="3398269" y="6450153"/>
                  <a:ext cx="5185809" cy="1651169"/>
                </a:xfrm>
                <a:prstGeom prst="rect">
                  <a:avLst/>
                </a:prstGeom>
                <a:noFill/>
              </p:spPr>
              <p:txBody>
                <a:bodyPr wrap="square" rtlCol="0">
                  <a:spAutoFit/>
                </a:bodyPr>
                <a:lstStyle/>
                <a:p>
                  <a:pPr algn="ctr"/>
                  <a:r>
                    <a:rPr lang="en-US" sz="1200" dirty="0">
                      <a:solidFill>
                        <a:schemeClr val="tx1">
                          <a:lumMod val="75000"/>
                          <a:lumOff val="25000"/>
                        </a:schemeClr>
                      </a:solidFill>
                      <a:latin typeface="Century Gothic" panose="020B0502020202020204" pitchFamily="34" charset="0"/>
                    </a:rPr>
                    <a:t>Environmental Sensitivity</a:t>
                  </a:r>
                </a:p>
              </p:txBody>
            </p:sp>
            <p:sp>
              <p:nvSpPr>
                <p:cNvPr id="94" name="TextBox 93">
                  <a:extLst>
                    <a:ext uri="{FF2B5EF4-FFF2-40B4-BE49-F238E27FC236}">
                      <a16:creationId xmlns:a16="http://schemas.microsoft.com/office/drawing/2014/main" id="{2C9F44C0-B069-4BD3-B4B3-A55F8E73F1E2}"/>
                    </a:ext>
                  </a:extLst>
                </p:cNvPr>
                <p:cNvSpPr txBox="1"/>
                <p:nvPr/>
              </p:nvSpPr>
              <p:spPr>
                <a:xfrm rot="16200000">
                  <a:off x="-575010" y="2570470"/>
                  <a:ext cx="5044001" cy="990703"/>
                </a:xfrm>
                <a:prstGeom prst="rect">
                  <a:avLst/>
                </a:prstGeom>
                <a:noFill/>
              </p:spPr>
              <p:txBody>
                <a:bodyPr wrap="square" rtlCol="0">
                  <a:spAutoFit/>
                </a:bodyPr>
                <a:lstStyle/>
                <a:p>
                  <a:pPr algn="ctr"/>
                  <a:r>
                    <a:rPr lang="en-US" sz="1200" dirty="0">
                      <a:solidFill>
                        <a:schemeClr val="tx1">
                          <a:lumMod val="75000"/>
                          <a:lumOff val="25000"/>
                        </a:schemeClr>
                      </a:solidFill>
                      <a:latin typeface="Century Gothic" panose="020B0502020202020204" pitchFamily="34" charset="0"/>
                    </a:rPr>
                    <a:t>Solar Suitability</a:t>
                  </a:r>
                </a:p>
              </p:txBody>
            </p:sp>
            <p:sp>
              <p:nvSpPr>
                <p:cNvPr id="95" name="TextBox 94">
                  <a:extLst>
                    <a:ext uri="{FF2B5EF4-FFF2-40B4-BE49-F238E27FC236}">
                      <a16:creationId xmlns:a16="http://schemas.microsoft.com/office/drawing/2014/main" id="{DADC911E-868D-458E-9C77-34CB510B7E9D}"/>
                    </a:ext>
                  </a:extLst>
                </p:cNvPr>
                <p:cNvSpPr txBox="1"/>
                <p:nvPr/>
              </p:nvSpPr>
              <p:spPr>
                <a:xfrm>
                  <a:off x="3529908" y="5674717"/>
                  <a:ext cx="1847431" cy="990701"/>
                </a:xfrm>
                <a:prstGeom prst="rect">
                  <a:avLst/>
                </a:prstGeom>
                <a:noFill/>
              </p:spPr>
              <p:txBody>
                <a:bodyPr wrap="square" rtlCol="0">
                  <a:spAutoFit/>
                </a:bodyPr>
                <a:lstStyle/>
                <a:p>
                  <a:r>
                    <a:rPr lang="en-US" sz="1200">
                      <a:solidFill>
                        <a:schemeClr val="tx1">
                          <a:lumMod val="75000"/>
                          <a:lumOff val="25000"/>
                        </a:schemeClr>
                      </a:solidFill>
                      <a:latin typeface="Century Gothic" panose="020B0502020202020204" pitchFamily="34" charset="0"/>
                    </a:rPr>
                    <a:t>Low</a:t>
                  </a:r>
                </a:p>
              </p:txBody>
            </p:sp>
            <p:sp>
              <p:nvSpPr>
                <p:cNvPr id="96" name="TextBox 95">
                  <a:extLst>
                    <a:ext uri="{FF2B5EF4-FFF2-40B4-BE49-F238E27FC236}">
                      <a16:creationId xmlns:a16="http://schemas.microsoft.com/office/drawing/2014/main" id="{7B9E3DA9-AC97-42A9-83B4-2B258D3509F4}"/>
                    </a:ext>
                  </a:extLst>
                </p:cNvPr>
                <p:cNvSpPr txBox="1"/>
                <p:nvPr/>
              </p:nvSpPr>
              <p:spPr>
                <a:xfrm>
                  <a:off x="4926206" y="5672732"/>
                  <a:ext cx="2276385" cy="990701"/>
                </a:xfrm>
                <a:prstGeom prst="rect">
                  <a:avLst/>
                </a:prstGeom>
                <a:noFill/>
              </p:spPr>
              <p:txBody>
                <a:bodyPr wrap="square" rtlCol="0">
                  <a:spAutoFit/>
                </a:bodyPr>
                <a:lstStyle/>
                <a:p>
                  <a:r>
                    <a:rPr lang="en-US" sz="1200">
                      <a:solidFill>
                        <a:schemeClr val="tx1">
                          <a:lumMod val="75000"/>
                          <a:lumOff val="25000"/>
                        </a:schemeClr>
                      </a:solidFill>
                      <a:latin typeface="Century Gothic" panose="020B0502020202020204" pitchFamily="34" charset="0"/>
                    </a:rPr>
                    <a:t>Med.</a:t>
                  </a:r>
                </a:p>
              </p:txBody>
            </p:sp>
            <p:sp>
              <p:nvSpPr>
                <p:cNvPr id="97" name="TextBox 96">
                  <a:extLst>
                    <a:ext uri="{FF2B5EF4-FFF2-40B4-BE49-F238E27FC236}">
                      <a16:creationId xmlns:a16="http://schemas.microsoft.com/office/drawing/2014/main" id="{89AB2156-72CD-4DB2-9341-062E8EA302E0}"/>
                    </a:ext>
                  </a:extLst>
                </p:cNvPr>
                <p:cNvSpPr txBox="1"/>
                <p:nvPr/>
              </p:nvSpPr>
              <p:spPr>
                <a:xfrm>
                  <a:off x="6519944" y="5672736"/>
                  <a:ext cx="2059245" cy="990698"/>
                </a:xfrm>
                <a:prstGeom prst="rect">
                  <a:avLst/>
                </a:prstGeom>
                <a:noFill/>
              </p:spPr>
              <p:txBody>
                <a:bodyPr wrap="square" rtlCol="0">
                  <a:spAutoFit/>
                </a:bodyPr>
                <a:lstStyle/>
                <a:p>
                  <a:r>
                    <a:rPr lang="en-US" sz="1200">
                      <a:solidFill>
                        <a:schemeClr val="tx1">
                          <a:lumMod val="75000"/>
                          <a:lumOff val="25000"/>
                        </a:schemeClr>
                      </a:solidFill>
                      <a:latin typeface="Century Gothic" panose="020B0502020202020204" pitchFamily="34" charset="0"/>
                    </a:rPr>
                    <a:t>High</a:t>
                  </a:r>
                </a:p>
              </p:txBody>
            </p:sp>
            <p:sp>
              <p:nvSpPr>
                <p:cNvPr id="98" name="Rectangle 97">
                  <a:extLst>
                    <a:ext uri="{FF2B5EF4-FFF2-40B4-BE49-F238E27FC236}">
                      <a16:creationId xmlns:a16="http://schemas.microsoft.com/office/drawing/2014/main" id="{6763BB03-3A73-4690-ADDC-10E7B2A910FB}"/>
                    </a:ext>
                  </a:extLst>
                </p:cNvPr>
                <p:cNvSpPr/>
                <p:nvPr/>
              </p:nvSpPr>
              <p:spPr>
                <a:xfrm>
                  <a:off x="5107382" y="2290927"/>
                  <a:ext cx="1483744" cy="1483744"/>
                </a:xfrm>
                <a:prstGeom prst="rect">
                  <a:avLst/>
                </a:prstGeom>
                <a:solidFill>
                  <a:srgbClr val="A4789F"/>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22</a:t>
                  </a:r>
                </a:p>
              </p:txBody>
            </p:sp>
            <p:sp>
              <p:nvSpPr>
                <p:cNvPr id="99" name="Rectangle 98">
                  <a:extLst>
                    <a:ext uri="{FF2B5EF4-FFF2-40B4-BE49-F238E27FC236}">
                      <a16:creationId xmlns:a16="http://schemas.microsoft.com/office/drawing/2014/main" id="{1184D34E-DFC7-4925-A0C6-6949BF05C888}"/>
                    </a:ext>
                  </a:extLst>
                </p:cNvPr>
                <p:cNvSpPr/>
                <p:nvPr/>
              </p:nvSpPr>
              <p:spPr>
                <a:xfrm>
                  <a:off x="6590582" y="2290927"/>
                  <a:ext cx="1483744" cy="1483744"/>
                </a:xfrm>
                <a:prstGeom prst="rect">
                  <a:avLst/>
                </a:prstGeom>
                <a:solidFill>
                  <a:srgbClr val="88434F"/>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23</a:t>
                  </a:r>
                </a:p>
              </p:txBody>
            </p:sp>
          </p:grpSp>
          <p:grpSp>
            <p:nvGrpSpPr>
              <p:cNvPr id="82" name="Group 81">
                <a:extLst>
                  <a:ext uri="{FF2B5EF4-FFF2-40B4-BE49-F238E27FC236}">
                    <a16:creationId xmlns:a16="http://schemas.microsoft.com/office/drawing/2014/main" id="{16539DAF-5BB4-4AB2-9C15-158DA5507847}"/>
                  </a:ext>
                </a:extLst>
              </p:cNvPr>
              <p:cNvGrpSpPr/>
              <p:nvPr/>
            </p:nvGrpSpPr>
            <p:grpSpPr>
              <a:xfrm rot="16200000">
                <a:off x="9853150" y="2858379"/>
                <a:ext cx="1411772" cy="277551"/>
                <a:chOff x="10932628" y="3700617"/>
                <a:chExt cx="1411772" cy="277551"/>
              </a:xfrm>
            </p:grpSpPr>
            <p:sp>
              <p:nvSpPr>
                <p:cNvPr id="83" name="TextBox 82">
                  <a:extLst>
                    <a:ext uri="{FF2B5EF4-FFF2-40B4-BE49-F238E27FC236}">
                      <a16:creationId xmlns:a16="http://schemas.microsoft.com/office/drawing/2014/main" id="{3DEF5ADD-FE8F-4C8F-A866-7946BC8385CC}"/>
                    </a:ext>
                  </a:extLst>
                </p:cNvPr>
                <p:cNvSpPr txBox="1"/>
                <p:nvPr/>
              </p:nvSpPr>
              <p:spPr>
                <a:xfrm>
                  <a:off x="10932628" y="3701169"/>
                  <a:ext cx="516539" cy="276999"/>
                </a:xfrm>
                <a:prstGeom prst="rect">
                  <a:avLst/>
                </a:prstGeom>
                <a:noFill/>
              </p:spPr>
              <p:txBody>
                <a:bodyPr wrap="square" rtlCol="0">
                  <a:spAutoFit/>
                </a:bodyPr>
                <a:lstStyle/>
                <a:p>
                  <a:r>
                    <a:rPr lang="en-US" sz="1200">
                      <a:solidFill>
                        <a:schemeClr val="tx1">
                          <a:lumMod val="75000"/>
                          <a:lumOff val="25000"/>
                        </a:schemeClr>
                      </a:solidFill>
                      <a:latin typeface="Century Gothic" panose="020B0502020202020204" pitchFamily="34" charset="0"/>
                    </a:rPr>
                    <a:t>Low</a:t>
                  </a:r>
                </a:p>
              </p:txBody>
            </p:sp>
            <p:sp>
              <p:nvSpPr>
                <p:cNvPr id="84" name="TextBox 83">
                  <a:extLst>
                    <a:ext uri="{FF2B5EF4-FFF2-40B4-BE49-F238E27FC236}">
                      <a16:creationId xmlns:a16="http://schemas.microsoft.com/office/drawing/2014/main" id="{645727C8-C9F3-4471-9DFA-BD042289D5E0}"/>
                    </a:ext>
                  </a:extLst>
                </p:cNvPr>
                <p:cNvSpPr txBox="1"/>
                <p:nvPr/>
              </p:nvSpPr>
              <p:spPr>
                <a:xfrm>
                  <a:off x="11323031" y="3700617"/>
                  <a:ext cx="636474" cy="276999"/>
                </a:xfrm>
                <a:prstGeom prst="rect">
                  <a:avLst/>
                </a:prstGeom>
                <a:noFill/>
              </p:spPr>
              <p:txBody>
                <a:bodyPr wrap="square" rtlCol="0">
                  <a:spAutoFit/>
                </a:bodyPr>
                <a:lstStyle/>
                <a:p>
                  <a:r>
                    <a:rPr lang="en-US" sz="1200">
                      <a:solidFill>
                        <a:schemeClr val="tx1">
                          <a:lumMod val="75000"/>
                          <a:lumOff val="25000"/>
                        </a:schemeClr>
                      </a:solidFill>
                      <a:latin typeface="Century Gothic" panose="020B0502020202020204" pitchFamily="34" charset="0"/>
                    </a:rPr>
                    <a:t>Med.</a:t>
                  </a:r>
                </a:p>
              </p:txBody>
            </p:sp>
            <p:sp>
              <p:nvSpPr>
                <p:cNvPr id="85" name="TextBox 84">
                  <a:extLst>
                    <a:ext uri="{FF2B5EF4-FFF2-40B4-BE49-F238E27FC236}">
                      <a16:creationId xmlns:a16="http://schemas.microsoft.com/office/drawing/2014/main" id="{09BE6FD3-3738-4D7B-AAFF-16A8929FCCB8}"/>
                    </a:ext>
                  </a:extLst>
                </p:cNvPr>
                <p:cNvSpPr txBox="1"/>
                <p:nvPr/>
              </p:nvSpPr>
              <p:spPr>
                <a:xfrm>
                  <a:off x="11768638" y="3700617"/>
                  <a:ext cx="575762" cy="276998"/>
                </a:xfrm>
                <a:prstGeom prst="rect">
                  <a:avLst/>
                </a:prstGeom>
                <a:noFill/>
              </p:spPr>
              <p:txBody>
                <a:bodyPr wrap="square" rtlCol="0">
                  <a:spAutoFit/>
                </a:bodyPr>
                <a:lstStyle/>
                <a:p>
                  <a:r>
                    <a:rPr lang="en-US" sz="1200">
                      <a:solidFill>
                        <a:schemeClr val="tx1">
                          <a:lumMod val="75000"/>
                          <a:lumOff val="25000"/>
                        </a:schemeClr>
                      </a:solidFill>
                      <a:latin typeface="Century Gothic" panose="020B0502020202020204" pitchFamily="34" charset="0"/>
                    </a:rPr>
                    <a:t>High</a:t>
                  </a:r>
                </a:p>
              </p:txBody>
            </p:sp>
          </p:grpSp>
        </p:grpSp>
        <p:cxnSp>
          <p:nvCxnSpPr>
            <p:cNvPr id="79" name="Straight Arrow Connector 78">
              <a:extLst>
                <a:ext uri="{FF2B5EF4-FFF2-40B4-BE49-F238E27FC236}">
                  <a16:creationId xmlns:a16="http://schemas.microsoft.com/office/drawing/2014/main" id="{3ADF891E-A477-4FD5-857D-1B00F3EE7A0B}"/>
                </a:ext>
              </a:extLst>
            </p:cNvPr>
            <p:cNvCxnSpPr>
              <a:cxnSpLocks/>
            </p:cNvCxnSpPr>
            <p:nvPr/>
          </p:nvCxnSpPr>
          <p:spPr>
            <a:xfrm>
              <a:off x="10411327" y="2982028"/>
              <a:ext cx="1269479"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id="{3EC88594-8E22-46F8-8993-9E6409631C89}"/>
                </a:ext>
              </a:extLst>
            </p:cNvPr>
            <p:cNvCxnSpPr>
              <a:cxnSpLocks/>
            </p:cNvCxnSpPr>
            <p:nvPr/>
          </p:nvCxnSpPr>
          <p:spPr>
            <a:xfrm flipV="1">
              <a:off x="10327641" y="1620122"/>
              <a:ext cx="0" cy="12696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100" name="Group 99">
            <a:extLst>
              <a:ext uri="{FF2B5EF4-FFF2-40B4-BE49-F238E27FC236}">
                <a16:creationId xmlns:a16="http://schemas.microsoft.com/office/drawing/2014/main" id="{1C7B25FF-9533-4DB2-81C9-C0BB5EBCCE6E}"/>
              </a:ext>
            </a:extLst>
          </p:cNvPr>
          <p:cNvGrpSpPr/>
          <p:nvPr/>
        </p:nvGrpSpPr>
        <p:grpSpPr>
          <a:xfrm>
            <a:off x="9937032" y="5823507"/>
            <a:ext cx="1795582" cy="293330"/>
            <a:chOff x="5800278" y="6335828"/>
            <a:chExt cx="1795582" cy="293330"/>
          </a:xfrm>
        </p:grpSpPr>
        <p:sp>
          <p:nvSpPr>
            <p:cNvPr id="101" name="Rectangle 100">
              <a:extLst>
                <a:ext uri="{FF2B5EF4-FFF2-40B4-BE49-F238E27FC236}">
                  <a16:creationId xmlns:a16="http://schemas.microsoft.com/office/drawing/2014/main" id="{AA50C2A6-D4C7-4CFC-9F4F-57CA2018ABA2}"/>
                </a:ext>
              </a:extLst>
            </p:cNvPr>
            <p:cNvSpPr/>
            <p:nvPr/>
          </p:nvSpPr>
          <p:spPr>
            <a:xfrm>
              <a:off x="7269052" y="6437436"/>
              <a:ext cx="326808" cy="191722"/>
            </a:xfrm>
            <a:prstGeom prst="rect">
              <a:avLst/>
            </a:prstGeom>
            <a:noFill/>
            <a:ln>
              <a:noFill/>
            </a:ln>
          </p:spPr>
          <p:txBody>
            <a:bodyPr spcFirstLastPara="1" wrap="square" lIns="58283" tIns="29134" rIns="58283" bIns="29134"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5000"/>
                </a:lnSpc>
              </a:pPr>
              <a:r>
                <a:rPr lang="en-US" sz="701">
                  <a:solidFill>
                    <a:schemeClr val="tx1">
                      <a:lumMod val="75000"/>
                      <a:lumOff val="25000"/>
                    </a:schemeClr>
                  </a:solidFill>
                  <a:latin typeface="Century Gothic" panose="020B0502020202020204" pitchFamily="34" charset="0"/>
                  <a:ea typeface="Century Gothic" panose="020B0502020202020204" pitchFamily="34" charset="0"/>
                  <a:cs typeface="Century Gothic" panose="020B0502020202020204" pitchFamily="34" charset="0"/>
                </a:rPr>
                <a:t>Km</a:t>
              </a:r>
              <a:endParaRPr lang="en-US" sz="701">
                <a:solidFill>
                  <a:schemeClr val="tx1">
                    <a:lumMod val="75000"/>
                    <a:lumOff val="25000"/>
                  </a:schemeClr>
                </a:solidFill>
                <a:latin typeface="Times New Roman" panose="02020603050405020304" pitchFamily="18" charset="0"/>
                <a:ea typeface="Times New Roman" panose="02020603050405020304" pitchFamily="18" charset="0"/>
              </a:endParaRPr>
            </a:p>
          </p:txBody>
        </p:sp>
        <p:grpSp>
          <p:nvGrpSpPr>
            <p:cNvPr id="102" name="Group 101">
              <a:extLst>
                <a:ext uri="{FF2B5EF4-FFF2-40B4-BE49-F238E27FC236}">
                  <a16:creationId xmlns:a16="http://schemas.microsoft.com/office/drawing/2014/main" id="{75958463-BCBC-44D0-ACBF-969562EA4EC4}"/>
                </a:ext>
              </a:extLst>
            </p:cNvPr>
            <p:cNvGrpSpPr/>
            <p:nvPr/>
          </p:nvGrpSpPr>
          <p:grpSpPr>
            <a:xfrm>
              <a:off x="5800278" y="6335828"/>
              <a:ext cx="1657695" cy="222884"/>
              <a:chOff x="10913280" y="5720680"/>
              <a:chExt cx="1657695" cy="222884"/>
            </a:xfrm>
          </p:grpSpPr>
          <p:grpSp>
            <p:nvGrpSpPr>
              <p:cNvPr id="103" name="Group 102">
                <a:extLst>
                  <a:ext uri="{FF2B5EF4-FFF2-40B4-BE49-F238E27FC236}">
                    <a16:creationId xmlns:a16="http://schemas.microsoft.com/office/drawing/2014/main" id="{CF249E15-AA68-44C6-BA5C-A84FE26373F0}"/>
                  </a:ext>
                </a:extLst>
              </p:cNvPr>
              <p:cNvGrpSpPr/>
              <p:nvPr/>
            </p:nvGrpSpPr>
            <p:grpSpPr>
              <a:xfrm>
                <a:off x="10913280" y="5723709"/>
                <a:ext cx="1502346" cy="219855"/>
                <a:chOff x="8517935" y="6199242"/>
                <a:chExt cx="1841206" cy="269440"/>
              </a:xfrm>
            </p:grpSpPr>
            <p:sp>
              <p:nvSpPr>
                <p:cNvPr id="106" name="Rectangle 105">
                  <a:extLst>
                    <a:ext uri="{FF2B5EF4-FFF2-40B4-BE49-F238E27FC236}">
                      <a16:creationId xmlns:a16="http://schemas.microsoft.com/office/drawing/2014/main" id="{2432157F-EA6C-4054-86FA-535D25797E9A}"/>
                    </a:ext>
                  </a:extLst>
                </p:cNvPr>
                <p:cNvSpPr/>
                <p:nvPr/>
              </p:nvSpPr>
              <p:spPr>
                <a:xfrm>
                  <a:off x="8640440" y="6411462"/>
                  <a:ext cx="217714" cy="560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07" name="Rectangle 106">
                  <a:extLst>
                    <a:ext uri="{FF2B5EF4-FFF2-40B4-BE49-F238E27FC236}">
                      <a16:creationId xmlns:a16="http://schemas.microsoft.com/office/drawing/2014/main" id="{626337B6-FDC1-4594-A2BB-0F29B5D536ED}"/>
                    </a:ext>
                  </a:extLst>
                </p:cNvPr>
                <p:cNvSpPr/>
                <p:nvPr/>
              </p:nvSpPr>
              <p:spPr>
                <a:xfrm>
                  <a:off x="8858154" y="6411463"/>
                  <a:ext cx="217713" cy="480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08" name="Rectangle 107">
                  <a:extLst>
                    <a:ext uri="{FF2B5EF4-FFF2-40B4-BE49-F238E27FC236}">
                      <a16:creationId xmlns:a16="http://schemas.microsoft.com/office/drawing/2014/main" id="{9B9708BF-B8FE-4FDE-BDBC-7B56B3B74393}"/>
                    </a:ext>
                  </a:extLst>
                </p:cNvPr>
                <p:cNvSpPr/>
                <p:nvPr/>
              </p:nvSpPr>
              <p:spPr>
                <a:xfrm>
                  <a:off x="9075867" y="6412652"/>
                  <a:ext cx="428967" cy="560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09" name="Rectangle 108">
                  <a:extLst>
                    <a:ext uri="{FF2B5EF4-FFF2-40B4-BE49-F238E27FC236}">
                      <a16:creationId xmlns:a16="http://schemas.microsoft.com/office/drawing/2014/main" id="{A1EEE395-2BC9-4C56-9295-2ECDCA4FC153}"/>
                    </a:ext>
                  </a:extLst>
                </p:cNvPr>
                <p:cNvSpPr/>
                <p:nvPr/>
              </p:nvSpPr>
              <p:spPr>
                <a:xfrm>
                  <a:off x="8640438" y="6411462"/>
                  <a:ext cx="1718703" cy="5603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10" name="TextBox 109">
                  <a:extLst>
                    <a:ext uri="{FF2B5EF4-FFF2-40B4-BE49-F238E27FC236}">
                      <a16:creationId xmlns:a16="http://schemas.microsoft.com/office/drawing/2014/main" id="{134FD3B7-C65D-445A-930F-173D671AB754}"/>
                    </a:ext>
                  </a:extLst>
                </p:cNvPr>
                <p:cNvSpPr txBox="1"/>
                <p:nvPr/>
              </p:nvSpPr>
              <p:spPr>
                <a:xfrm>
                  <a:off x="8517935" y="6199276"/>
                  <a:ext cx="217713" cy="215444"/>
                </a:xfrm>
                <a:prstGeom prst="rect">
                  <a:avLst/>
                </a:prstGeom>
                <a:noFill/>
              </p:spPr>
              <p:txBody>
                <a:bodyPr wrap="square" rtlCol="0">
                  <a:spAutoFit/>
                </a:bodyPr>
                <a:lstStyle/>
                <a:p>
                  <a:r>
                    <a:rPr lang="en-US" sz="800">
                      <a:solidFill>
                        <a:schemeClr val="tx1">
                          <a:lumMod val="75000"/>
                          <a:lumOff val="25000"/>
                        </a:schemeClr>
                      </a:solidFill>
                      <a:latin typeface="Century Gothic" panose="020B0502020202020204" pitchFamily="34" charset="0"/>
                    </a:rPr>
                    <a:t>0</a:t>
                  </a:r>
                </a:p>
              </p:txBody>
            </p:sp>
            <p:sp>
              <p:nvSpPr>
                <p:cNvPr id="111" name="TextBox 110">
                  <a:extLst>
                    <a:ext uri="{FF2B5EF4-FFF2-40B4-BE49-F238E27FC236}">
                      <a16:creationId xmlns:a16="http://schemas.microsoft.com/office/drawing/2014/main" id="{118DA621-7010-406E-8734-634F5C7D9851}"/>
                    </a:ext>
                  </a:extLst>
                </p:cNvPr>
                <p:cNvSpPr txBox="1"/>
                <p:nvPr/>
              </p:nvSpPr>
              <p:spPr>
                <a:xfrm>
                  <a:off x="8896920" y="6200884"/>
                  <a:ext cx="388835" cy="264036"/>
                </a:xfrm>
                <a:prstGeom prst="rect">
                  <a:avLst/>
                </a:prstGeom>
                <a:noFill/>
              </p:spPr>
              <p:txBody>
                <a:bodyPr wrap="square" rtlCol="0">
                  <a:spAutoFit/>
                </a:bodyPr>
                <a:lstStyle/>
                <a:p>
                  <a:r>
                    <a:rPr lang="en-US" sz="800">
                      <a:solidFill>
                        <a:schemeClr val="tx1">
                          <a:lumMod val="75000"/>
                          <a:lumOff val="25000"/>
                        </a:schemeClr>
                      </a:solidFill>
                      <a:latin typeface="Century Gothic" panose="020B0502020202020204" pitchFamily="34" charset="0"/>
                    </a:rPr>
                    <a:t>25</a:t>
                  </a:r>
                </a:p>
              </p:txBody>
            </p:sp>
            <p:sp>
              <p:nvSpPr>
                <p:cNvPr id="112" name="TextBox 111">
                  <a:extLst>
                    <a:ext uri="{FF2B5EF4-FFF2-40B4-BE49-F238E27FC236}">
                      <a16:creationId xmlns:a16="http://schemas.microsoft.com/office/drawing/2014/main" id="{44773933-CEBC-4607-BE3D-BA9A9CA37029}"/>
                    </a:ext>
                  </a:extLst>
                </p:cNvPr>
                <p:cNvSpPr txBox="1"/>
                <p:nvPr/>
              </p:nvSpPr>
              <p:spPr>
                <a:xfrm>
                  <a:off x="9296769" y="6199242"/>
                  <a:ext cx="400521" cy="264037"/>
                </a:xfrm>
                <a:prstGeom prst="rect">
                  <a:avLst/>
                </a:prstGeom>
                <a:noFill/>
              </p:spPr>
              <p:txBody>
                <a:bodyPr wrap="square" rtlCol="0">
                  <a:spAutoFit/>
                </a:bodyPr>
                <a:lstStyle/>
                <a:p>
                  <a:r>
                    <a:rPr lang="en-US" sz="800">
                      <a:solidFill>
                        <a:schemeClr val="tx1">
                          <a:lumMod val="75000"/>
                          <a:lumOff val="25000"/>
                        </a:schemeClr>
                      </a:solidFill>
                      <a:latin typeface="Century Gothic" panose="020B0502020202020204" pitchFamily="34" charset="0"/>
                    </a:rPr>
                    <a:t>50</a:t>
                  </a:r>
                </a:p>
              </p:txBody>
            </p:sp>
            <p:sp>
              <p:nvSpPr>
                <p:cNvPr id="113" name="Rectangle 112">
                  <a:extLst>
                    <a:ext uri="{FF2B5EF4-FFF2-40B4-BE49-F238E27FC236}">
                      <a16:creationId xmlns:a16="http://schemas.microsoft.com/office/drawing/2014/main" id="{85082BB4-C15D-49E4-9D02-DE6F0D52810E}"/>
                    </a:ext>
                  </a:extLst>
                </p:cNvPr>
                <p:cNvSpPr/>
                <p:nvPr/>
              </p:nvSpPr>
              <p:spPr>
                <a:xfrm>
                  <a:off x="9504834" y="6411462"/>
                  <a:ext cx="428967" cy="48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grpSp>
          <p:sp>
            <p:nvSpPr>
              <p:cNvPr id="104" name="Rectangle 103">
                <a:extLst>
                  <a:ext uri="{FF2B5EF4-FFF2-40B4-BE49-F238E27FC236}">
                    <a16:creationId xmlns:a16="http://schemas.microsoft.com/office/drawing/2014/main" id="{E52F1CB5-A026-483B-8081-956600CB7FAD}"/>
                  </a:ext>
                </a:extLst>
              </p:cNvPr>
              <p:cNvSpPr/>
              <p:nvPr/>
            </p:nvSpPr>
            <p:spPr>
              <a:xfrm>
                <a:off x="12065610" y="5896876"/>
                <a:ext cx="350019"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05" name="TextBox 104">
                <a:extLst>
                  <a:ext uri="{FF2B5EF4-FFF2-40B4-BE49-F238E27FC236}">
                    <a16:creationId xmlns:a16="http://schemas.microsoft.com/office/drawing/2014/main" id="{64C38737-508B-4237-8F4E-85AFD26C1DEF}"/>
                  </a:ext>
                </a:extLst>
              </p:cNvPr>
              <p:cNvSpPr txBox="1"/>
              <p:nvPr/>
            </p:nvSpPr>
            <p:spPr>
              <a:xfrm>
                <a:off x="12211969" y="5720680"/>
                <a:ext cx="359006" cy="215444"/>
              </a:xfrm>
              <a:prstGeom prst="rect">
                <a:avLst/>
              </a:prstGeom>
              <a:noFill/>
            </p:spPr>
            <p:txBody>
              <a:bodyPr wrap="square" rtlCol="0">
                <a:spAutoFit/>
              </a:bodyPr>
              <a:lstStyle/>
              <a:p>
                <a:r>
                  <a:rPr lang="en-US" sz="800">
                    <a:solidFill>
                      <a:schemeClr val="tx1">
                        <a:lumMod val="75000"/>
                        <a:lumOff val="25000"/>
                      </a:schemeClr>
                    </a:solidFill>
                    <a:latin typeface="Century Gothic" panose="020B0502020202020204" pitchFamily="34" charset="0"/>
                  </a:rPr>
                  <a:t>100</a:t>
                </a:r>
              </a:p>
            </p:txBody>
          </p:sp>
        </p:grpSp>
      </p:grpSp>
    </p:spTree>
    <p:extLst>
      <p:ext uri="{BB962C8B-B14F-4D97-AF65-F5344CB8AC3E}">
        <p14:creationId xmlns:p14="http://schemas.microsoft.com/office/powerpoint/2010/main" val="1463987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wipe(left)">
                                      <p:cBhvr>
                                        <p:cTn id="7" dur="500"/>
                                        <p:tgtEl>
                                          <p:spTgt spid="77"/>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22" presetClass="entr" presetSubtype="8" fill="hold"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ipe(left)">
                                      <p:cBhvr>
                                        <p:cTn id="22" dur="500"/>
                                        <p:tgtEl>
                                          <p:spTgt spid="41"/>
                                        </p:tgtEl>
                                      </p:cBhvr>
                                    </p:animEffec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22" presetClass="entr" presetSubtype="8"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BF0CA0-020B-41C0-90A9-69E17FE6CBB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47365" y="450550"/>
            <a:ext cx="4804826" cy="6218009"/>
          </a:xfrm>
          <a:prstGeom prst="rect">
            <a:avLst/>
          </a:prstGeom>
        </p:spPr>
      </p:pic>
      <p:pic>
        <p:nvPicPr>
          <p:cNvPr id="4" name="Picture 3">
            <a:extLst>
              <a:ext uri="{FF2B5EF4-FFF2-40B4-BE49-F238E27FC236}">
                <a16:creationId xmlns:a16="http://schemas.microsoft.com/office/drawing/2014/main" id="{CC5DFAB2-4237-4BED-B4B2-93EEC2D79AB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099005" y="450550"/>
            <a:ext cx="4804826" cy="6218009"/>
          </a:xfrm>
          <a:prstGeom prst="rect">
            <a:avLst/>
          </a:prstGeom>
        </p:spPr>
      </p:pic>
      <p:sp>
        <p:nvSpPr>
          <p:cNvPr id="5" name="TextBox 4">
            <a:extLst>
              <a:ext uri="{FF2B5EF4-FFF2-40B4-BE49-F238E27FC236}">
                <a16:creationId xmlns:a16="http://schemas.microsoft.com/office/drawing/2014/main" id="{2B982241-6F85-4425-B6B7-5DB488F3FFB5}"/>
              </a:ext>
            </a:extLst>
          </p:cNvPr>
          <p:cNvSpPr txBox="1"/>
          <p:nvPr/>
        </p:nvSpPr>
        <p:spPr>
          <a:xfrm>
            <a:off x="2639386" y="6156408"/>
            <a:ext cx="933223" cy="461665"/>
          </a:xfrm>
          <a:prstGeom prst="rect">
            <a:avLst/>
          </a:prstGeom>
          <a:noFill/>
        </p:spPr>
        <p:txBody>
          <a:bodyPr wrap="square" rtlCol="0">
            <a:spAutoFit/>
          </a:bodyPr>
          <a:lstStyle/>
          <a:p>
            <a:r>
              <a:rPr lang="en-US" sz="2400">
                <a:solidFill>
                  <a:schemeClr val="tx1">
                    <a:lumMod val="75000"/>
                    <a:lumOff val="25000"/>
                  </a:schemeClr>
                </a:solidFill>
                <a:latin typeface="Century Gothic" panose="020B0502020202020204" pitchFamily="34" charset="0"/>
              </a:rPr>
              <a:t>2017</a:t>
            </a:r>
          </a:p>
        </p:txBody>
      </p:sp>
      <p:sp>
        <p:nvSpPr>
          <p:cNvPr id="6" name="TextBox 5">
            <a:extLst>
              <a:ext uri="{FF2B5EF4-FFF2-40B4-BE49-F238E27FC236}">
                <a16:creationId xmlns:a16="http://schemas.microsoft.com/office/drawing/2014/main" id="{BFC3E810-8AFE-435D-B575-8FBDDFF3F09A}"/>
              </a:ext>
            </a:extLst>
          </p:cNvPr>
          <p:cNvSpPr txBox="1"/>
          <p:nvPr/>
        </p:nvSpPr>
        <p:spPr>
          <a:xfrm>
            <a:off x="8156111" y="6156408"/>
            <a:ext cx="933223" cy="461665"/>
          </a:xfrm>
          <a:prstGeom prst="rect">
            <a:avLst/>
          </a:prstGeom>
          <a:noFill/>
        </p:spPr>
        <p:txBody>
          <a:bodyPr wrap="square" rtlCol="0">
            <a:spAutoFit/>
          </a:bodyPr>
          <a:lstStyle/>
          <a:p>
            <a:r>
              <a:rPr lang="en-US" sz="2400">
                <a:solidFill>
                  <a:schemeClr val="tx1">
                    <a:lumMod val="75000"/>
                    <a:lumOff val="25000"/>
                  </a:schemeClr>
                </a:solidFill>
                <a:latin typeface="Century Gothic" panose="020B0502020202020204" pitchFamily="34" charset="0"/>
              </a:rPr>
              <a:t>2019</a:t>
            </a:r>
          </a:p>
        </p:txBody>
      </p:sp>
      <p:sp>
        <p:nvSpPr>
          <p:cNvPr id="2" name="Rectangle 1">
            <a:extLst>
              <a:ext uri="{FF2B5EF4-FFF2-40B4-BE49-F238E27FC236}">
                <a16:creationId xmlns:a16="http://schemas.microsoft.com/office/drawing/2014/main" id="{74EF066C-9BB3-4E33-81BF-6FB43DF51D52}"/>
              </a:ext>
            </a:extLst>
          </p:cNvPr>
          <p:cNvSpPr/>
          <p:nvPr/>
        </p:nvSpPr>
        <p:spPr>
          <a:xfrm>
            <a:off x="495300" y="318450"/>
            <a:ext cx="9714175" cy="419100"/>
          </a:xfrm>
          <a:prstGeom prst="rect">
            <a:avLst/>
          </a:prstGeom>
        </p:spPr>
        <p:txBody>
          <a:bodyPr wrap="square" anchor="ctr">
            <a:noAutofit/>
          </a:bodyPr>
          <a:lstStyle/>
          <a:p>
            <a:pPr lvl="0"/>
            <a:r>
              <a:rPr lang="en-US" sz="4000" b="1">
                <a:solidFill>
                  <a:srgbClr val="95B823"/>
                </a:solidFill>
                <a:latin typeface="Century Gothic" panose="020F0302020204030204"/>
              </a:rPr>
              <a:t>RESULTS</a:t>
            </a:r>
          </a:p>
        </p:txBody>
      </p:sp>
      <p:grpSp>
        <p:nvGrpSpPr>
          <p:cNvPr id="72" name="Group 71">
            <a:extLst>
              <a:ext uri="{FF2B5EF4-FFF2-40B4-BE49-F238E27FC236}">
                <a16:creationId xmlns:a16="http://schemas.microsoft.com/office/drawing/2014/main" id="{23DA98A6-354E-4F00-ABEC-9279E8C4813D}"/>
              </a:ext>
            </a:extLst>
          </p:cNvPr>
          <p:cNvGrpSpPr/>
          <p:nvPr/>
        </p:nvGrpSpPr>
        <p:grpSpPr>
          <a:xfrm>
            <a:off x="9785791" y="1047834"/>
            <a:ext cx="1906752" cy="1451528"/>
            <a:chOff x="12852491" y="2106295"/>
            <a:chExt cx="1906752" cy="1451528"/>
          </a:xfrm>
        </p:grpSpPr>
        <p:grpSp>
          <p:nvGrpSpPr>
            <p:cNvPr id="73" name="Group 72">
              <a:extLst>
                <a:ext uri="{FF2B5EF4-FFF2-40B4-BE49-F238E27FC236}">
                  <a16:creationId xmlns:a16="http://schemas.microsoft.com/office/drawing/2014/main" id="{6E4386F7-5E3F-432A-828F-09C9F31833C1}"/>
                </a:ext>
              </a:extLst>
            </p:cNvPr>
            <p:cNvGrpSpPr/>
            <p:nvPr/>
          </p:nvGrpSpPr>
          <p:grpSpPr>
            <a:xfrm>
              <a:off x="12852492" y="2106295"/>
              <a:ext cx="1900742" cy="277630"/>
              <a:chOff x="4192254" y="670265"/>
              <a:chExt cx="1900742" cy="277630"/>
            </a:xfrm>
          </p:grpSpPr>
          <p:sp>
            <p:nvSpPr>
              <p:cNvPr id="83" name="Rectangle 82">
                <a:extLst>
                  <a:ext uri="{FF2B5EF4-FFF2-40B4-BE49-F238E27FC236}">
                    <a16:creationId xmlns:a16="http://schemas.microsoft.com/office/drawing/2014/main" id="{6E71B8A4-57AE-4C0E-BE16-A96F1B21F168}"/>
                  </a:ext>
                </a:extLst>
              </p:cNvPr>
              <p:cNvSpPr/>
              <p:nvPr/>
            </p:nvSpPr>
            <p:spPr>
              <a:xfrm>
                <a:off x="4192254" y="673116"/>
                <a:ext cx="420689" cy="274779"/>
              </a:xfrm>
              <a:prstGeom prst="rect">
                <a:avLst/>
              </a:prstGeom>
              <a:solidFill>
                <a:srgbClr val="CCC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lumMod val="75000"/>
                      <a:lumOff val="25000"/>
                    </a:schemeClr>
                  </a:solidFill>
                </a:endParaRPr>
              </a:p>
            </p:txBody>
          </p:sp>
          <p:sp>
            <p:nvSpPr>
              <p:cNvPr id="84" name="TextBox 83">
                <a:extLst>
                  <a:ext uri="{FF2B5EF4-FFF2-40B4-BE49-F238E27FC236}">
                    <a16:creationId xmlns:a16="http://schemas.microsoft.com/office/drawing/2014/main" id="{E612398D-1228-414E-B4FD-FCC290843110}"/>
                  </a:ext>
                </a:extLst>
              </p:cNvPr>
              <p:cNvSpPr txBox="1"/>
              <p:nvPr/>
            </p:nvSpPr>
            <p:spPr>
              <a:xfrm>
                <a:off x="4654959" y="670265"/>
                <a:ext cx="1438037" cy="276999"/>
              </a:xfrm>
              <a:prstGeom prst="rect">
                <a:avLst/>
              </a:prstGeom>
              <a:noFill/>
              <a:ln>
                <a:noFill/>
              </a:ln>
            </p:spPr>
            <p:txBody>
              <a:bodyPr wrap="square" rtlCol="0">
                <a:spAutoFit/>
              </a:bodyPr>
              <a:lstStyle/>
              <a:p>
                <a:r>
                  <a:rPr lang="en-US" sz="1200">
                    <a:solidFill>
                      <a:schemeClr val="tx1">
                        <a:lumMod val="75000"/>
                        <a:lumOff val="25000"/>
                      </a:schemeClr>
                    </a:solidFill>
                    <a:latin typeface="Century Gothic" panose="020B0502020202020204" pitchFamily="34" charset="0"/>
                  </a:rPr>
                  <a:t>Restricted</a:t>
                </a:r>
              </a:p>
            </p:txBody>
          </p:sp>
        </p:grpSp>
        <p:grpSp>
          <p:nvGrpSpPr>
            <p:cNvPr id="74" name="Group 73">
              <a:extLst>
                <a:ext uri="{FF2B5EF4-FFF2-40B4-BE49-F238E27FC236}">
                  <a16:creationId xmlns:a16="http://schemas.microsoft.com/office/drawing/2014/main" id="{6DAD81A6-A2A4-4CDC-B263-83BBEBEB4C4C}"/>
                </a:ext>
              </a:extLst>
            </p:cNvPr>
            <p:cNvGrpSpPr/>
            <p:nvPr/>
          </p:nvGrpSpPr>
          <p:grpSpPr>
            <a:xfrm>
              <a:off x="12852492" y="2379058"/>
              <a:ext cx="1900741" cy="461665"/>
              <a:chOff x="4192254" y="971750"/>
              <a:chExt cx="1900741" cy="461665"/>
            </a:xfrm>
          </p:grpSpPr>
          <p:sp>
            <p:nvSpPr>
              <p:cNvPr id="81" name="Rectangle 80">
                <a:extLst>
                  <a:ext uri="{FF2B5EF4-FFF2-40B4-BE49-F238E27FC236}">
                    <a16:creationId xmlns:a16="http://schemas.microsoft.com/office/drawing/2014/main" id="{1F16FF6C-50A2-433F-9A41-51797E18610B}"/>
                  </a:ext>
                </a:extLst>
              </p:cNvPr>
              <p:cNvSpPr/>
              <p:nvPr/>
            </p:nvSpPr>
            <p:spPr>
              <a:xfrm>
                <a:off x="4192254" y="1055027"/>
                <a:ext cx="420689" cy="274779"/>
              </a:xfrm>
              <a:prstGeom prst="rect">
                <a:avLst/>
              </a:prstGeom>
              <a:solidFill>
                <a:srgbClr val="EA67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lumMod val="75000"/>
                      <a:lumOff val="25000"/>
                    </a:schemeClr>
                  </a:solidFill>
                </a:endParaRPr>
              </a:p>
            </p:txBody>
          </p:sp>
          <p:sp>
            <p:nvSpPr>
              <p:cNvPr id="82" name="TextBox 81">
                <a:extLst>
                  <a:ext uri="{FF2B5EF4-FFF2-40B4-BE49-F238E27FC236}">
                    <a16:creationId xmlns:a16="http://schemas.microsoft.com/office/drawing/2014/main" id="{8E283496-85B7-4FE3-A283-572C56130E7B}"/>
                  </a:ext>
                </a:extLst>
              </p:cNvPr>
              <p:cNvSpPr txBox="1"/>
              <p:nvPr/>
            </p:nvSpPr>
            <p:spPr>
              <a:xfrm>
                <a:off x="4654958" y="971750"/>
                <a:ext cx="1438037" cy="461665"/>
              </a:xfrm>
              <a:prstGeom prst="rect">
                <a:avLst/>
              </a:prstGeom>
              <a:noFill/>
              <a:ln>
                <a:noFill/>
              </a:ln>
            </p:spPr>
            <p:txBody>
              <a:bodyPr wrap="square" rtlCol="0">
                <a:spAutoFit/>
              </a:bodyPr>
              <a:lstStyle/>
              <a:p>
                <a:r>
                  <a:rPr lang="en-US" sz="1200">
                    <a:solidFill>
                      <a:schemeClr val="tx1">
                        <a:lumMod val="75000"/>
                        <a:lumOff val="25000"/>
                      </a:schemeClr>
                    </a:solidFill>
                    <a:latin typeface="Century Gothic" panose="020B0502020202020204" pitchFamily="34" charset="0"/>
                  </a:rPr>
                  <a:t>Low </a:t>
                </a:r>
              </a:p>
              <a:p>
                <a:r>
                  <a:rPr lang="en-US" sz="1200">
                    <a:solidFill>
                      <a:schemeClr val="tx1">
                        <a:lumMod val="75000"/>
                        <a:lumOff val="25000"/>
                      </a:schemeClr>
                    </a:solidFill>
                    <a:latin typeface="Century Gothic" panose="020B0502020202020204" pitchFamily="34" charset="0"/>
                  </a:rPr>
                  <a:t>Preference</a:t>
                </a:r>
              </a:p>
            </p:txBody>
          </p:sp>
        </p:grpSp>
        <p:grpSp>
          <p:nvGrpSpPr>
            <p:cNvPr id="75" name="Group 74">
              <a:extLst>
                <a:ext uri="{FF2B5EF4-FFF2-40B4-BE49-F238E27FC236}">
                  <a16:creationId xmlns:a16="http://schemas.microsoft.com/office/drawing/2014/main" id="{1938CB7B-0363-4CDB-B61B-05CCCC262C55}"/>
                </a:ext>
              </a:extLst>
            </p:cNvPr>
            <p:cNvGrpSpPr/>
            <p:nvPr/>
          </p:nvGrpSpPr>
          <p:grpSpPr>
            <a:xfrm>
              <a:off x="12852491" y="2730784"/>
              <a:ext cx="1900742" cy="461665"/>
              <a:chOff x="4192253" y="1383117"/>
              <a:chExt cx="1900742" cy="461665"/>
            </a:xfrm>
          </p:grpSpPr>
          <p:sp>
            <p:nvSpPr>
              <p:cNvPr id="79" name="Rectangle 78">
                <a:extLst>
                  <a:ext uri="{FF2B5EF4-FFF2-40B4-BE49-F238E27FC236}">
                    <a16:creationId xmlns:a16="http://schemas.microsoft.com/office/drawing/2014/main" id="{366A0A3F-472E-4684-A58B-1D4D5DE6AD4D}"/>
                  </a:ext>
                </a:extLst>
              </p:cNvPr>
              <p:cNvSpPr/>
              <p:nvPr/>
            </p:nvSpPr>
            <p:spPr>
              <a:xfrm>
                <a:off x="4192253" y="1480042"/>
                <a:ext cx="420689" cy="274779"/>
              </a:xfrm>
              <a:prstGeom prst="rect">
                <a:avLst/>
              </a:prstGeom>
              <a:solidFill>
                <a:srgbClr val="FFDF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lumMod val="75000"/>
                      <a:lumOff val="25000"/>
                    </a:schemeClr>
                  </a:solidFill>
                </a:endParaRPr>
              </a:p>
            </p:txBody>
          </p:sp>
          <p:sp>
            <p:nvSpPr>
              <p:cNvPr id="80" name="TextBox 79">
                <a:extLst>
                  <a:ext uri="{FF2B5EF4-FFF2-40B4-BE49-F238E27FC236}">
                    <a16:creationId xmlns:a16="http://schemas.microsoft.com/office/drawing/2014/main" id="{C542C925-8D0B-4118-A266-B3ED2A806AD3}"/>
                  </a:ext>
                </a:extLst>
              </p:cNvPr>
              <p:cNvSpPr txBox="1"/>
              <p:nvPr/>
            </p:nvSpPr>
            <p:spPr>
              <a:xfrm>
                <a:off x="4654958" y="1383117"/>
                <a:ext cx="1438037" cy="461665"/>
              </a:xfrm>
              <a:prstGeom prst="rect">
                <a:avLst/>
              </a:prstGeom>
              <a:noFill/>
              <a:ln>
                <a:noFill/>
              </a:ln>
            </p:spPr>
            <p:txBody>
              <a:bodyPr wrap="square" rtlCol="0">
                <a:spAutoFit/>
              </a:bodyPr>
              <a:lstStyle/>
              <a:p>
                <a:r>
                  <a:rPr lang="en-US" sz="1200">
                    <a:solidFill>
                      <a:schemeClr val="tx1">
                        <a:lumMod val="75000"/>
                        <a:lumOff val="25000"/>
                      </a:schemeClr>
                    </a:solidFill>
                    <a:latin typeface="Century Gothic" panose="020B0502020202020204" pitchFamily="34" charset="0"/>
                  </a:rPr>
                  <a:t>Moderate</a:t>
                </a:r>
              </a:p>
              <a:p>
                <a:r>
                  <a:rPr lang="en-US" sz="1200">
                    <a:solidFill>
                      <a:schemeClr val="tx1">
                        <a:lumMod val="75000"/>
                        <a:lumOff val="25000"/>
                      </a:schemeClr>
                    </a:solidFill>
                    <a:latin typeface="Century Gothic" panose="020B0502020202020204" pitchFamily="34" charset="0"/>
                  </a:rPr>
                  <a:t>Preference</a:t>
                </a:r>
              </a:p>
            </p:txBody>
          </p:sp>
        </p:grpSp>
        <p:grpSp>
          <p:nvGrpSpPr>
            <p:cNvPr id="76" name="Group 75">
              <a:extLst>
                <a:ext uri="{FF2B5EF4-FFF2-40B4-BE49-F238E27FC236}">
                  <a16:creationId xmlns:a16="http://schemas.microsoft.com/office/drawing/2014/main" id="{3C2BC86E-BFD5-480A-960B-884B41C737DF}"/>
                </a:ext>
              </a:extLst>
            </p:cNvPr>
            <p:cNvGrpSpPr/>
            <p:nvPr/>
          </p:nvGrpSpPr>
          <p:grpSpPr>
            <a:xfrm>
              <a:off x="12852491" y="3096158"/>
              <a:ext cx="1906752" cy="461665"/>
              <a:chOff x="4192253" y="1837552"/>
              <a:chExt cx="1906752" cy="461665"/>
            </a:xfrm>
          </p:grpSpPr>
          <p:sp>
            <p:nvSpPr>
              <p:cNvPr id="77" name="Rectangle 76">
                <a:extLst>
                  <a:ext uri="{FF2B5EF4-FFF2-40B4-BE49-F238E27FC236}">
                    <a16:creationId xmlns:a16="http://schemas.microsoft.com/office/drawing/2014/main" id="{F268CEE2-F6EE-49A2-8708-137849338317}"/>
                  </a:ext>
                </a:extLst>
              </p:cNvPr>
              <p:cNvSpPr/>
              <p:nvPr/>
            </p:nvSpPr>
            <p:spPr>
              <a:xfrm>
                <a:off x="4192253" y="1934477"/>
                <a:ext cx="420689" cy="274779"/>
              </a:xfrm>
              <a:prstGeom prst="rect">
                <a:avLst/>
              </a:prstGeom>
              <a:solidFill>
                <a:srgbClr val="5B8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lumMod val="75000"/>
                      <a:lumOff val="25000"/>
                    </a:schemeClr>
                  </a:solidFill>
                </a:endParaRPr>
              </a:p>
            </p:txBody>
          </p:sp>
          <p:sp>
            <p:nvSpPr>
              <p:cNvPr id="78" name="TextBox 77">
                <a:extLst>
                  <a:ext uri="{FF2B5EF4-FFF2-40B4-BE49-F238E27FC236}">
                    <a16:creationId xmlns:a16="http://schemas.microsoft.com/office/drawing/2014/main" id="{962DEEF2-7C9A-4A4C-8E0E-0390A7F0A760}"/>
                  </a:ext>
                </a:extLst>
              </p:cNvPr>
              <p:cNvSpPr txBox="1"/>
              <p:nvPr/>
            </p:nvSpPr>
            <p:spPr>
              <a:xfrm>
                <a:off x="4660968" y="1837552"/>
                <a:ext cx="1438037" cy="461665"/>
              </a:xfrm>
              <a:prstGeom prst="rect">
                <a:avLst/>
              </a:prstGeom>
              <a:noFill/>
              <a:ln>
                <a:noFill/>
              </a:ln>
            </p:spPr>
            <p:txBody>
              <a:bodyPr wrap="square" rtlCol="0">
                <a:spAutoFit/>
              </a:bodyPr>
              <a:lstStyle/>
              <a:p>
                <a:r>
                  <a:rPr lang="en-US" sz="1200" dirty="0">
                    <a:solidFill>
                      <a:schemeClr val="tx1">
                        <a:lumMod val="75000"/>
                        <a:lumOff val="25000"/>
                      </a:schemeClr>
                    </a:solidFill>
                    <a:latin typeface="Century Gothic" panose="020B0502020202020204" pitchFamily="34" charset="0"/>
                  </a:rPr>
                  <a:t>High</a:t>
                </a:r>
              </a:p>
              <a:p>
                <a:r>
                  <a:rPr lang="en-US" sz="1200" dirty="0">
                    <a:solidFill>
                      <a:schemeClr val="tx1">
                        <a:lumMod val="75000"/>
                        <a:lumOff val="25000"/>
                      </a:schemeClr>
                    </a:solidFill>
                    <a:latin typeface="Century Gothic" panose="020B0502020202020204" pitchFamily="34" charset="0"/>
                  </a:rPr>
                  <a:t>Preference</a:t>
                </a:r>
              </a:p>
            </p:txBody>
          </p:sp>
        </p:grpSp>
      </p:grpSp>
      <p:grpSp>
        <p:nvGrpSpPr>
          <p:cNvPr id="36" name="Group 35">
            <a:extLst>
              <a:ext uri="{FF2B5EF4-FFF2-40B4-BE49-F238E27FC236}">
                <a16:creationId xmlns:a16="http://schemas.microsoft.com/office/drawing/2014/main" id="{30814C1D-C42E-420C-979A-D473FE482124}"/>
              </a:ext>
            </a:extLst>
          </p:cNvPr>
          <p:cNvGrpSpPr/>
          <p:nvPr/>
        </p:nvGrpSpPr>
        <p:grpSpPr>
          <a:xfrm>
            <a:off x="11586572" y="5180670"/>
            <a:ext cx="428354" cy="633628"/>
            <a:chOff x="11434698" y="2142240"/>
            <a:chExt cx="428354" cy="633628"/>
          </a:xfrm>
        </p:grpSpPr>
        <p:pic>
          <p:nvPicPr>
            <p:cNvPr id="37" name="Picture 36" descr="A close up of a logo&#10;&#10;Description automatically generated">
              <a:extLst>
                <a:ext uri="{FF2B5EF4-FFF2-40B4-BE49-F238E27FC236}">
                  <a16:creationId xmlns:a16="http://schemas.microsoft.com/office/drawing/2014/main" id="{3DE5A996-8D00-446B-A475-8BBD17B98A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34698" y="2357857"/>
              <a:ext cx="322216" cy="418011"/>
            </a:xfrm>
            <a:prstGeom prst="rect">
              <a:avLst/>
            </a:prstGeom>
          </p:spPr>
        </p:pic>
        <p:sp>
          <p:nvSpPr>
            <p:cNvPr id="38" name="TextBox 37">
              <a:extLst>
                <a:ext uri="{FF2B5EF4-FFF2-40B4-BE49-F238E27FC236}">
                  <a16:creationId xmlns:a16="http://schemas.microsoft.com/office/drawing/2014/main" id="{C4655826-66B9-4493-A9E2-6CBED41C5BDC}"/>
                </a:ext>
              </a:extLst>
            </p:cNvPr>
            <p:cNvSpPr txBox="1"/>
            <p:nvPr/>
          </p:nvSpPr>
          <p:spPr>
            <a:xfrm>
              <a:off x="11449647" y="2142240"/>
              <a:ext cx="413405" cy="261610"/>
            </a:xfrm>
            <a:prstGeom prst="rect">
              <a:avLst/>
            </a:prstGeom>
            <a:noFill/>
          </p:spPr>
          <p:txBody>
            <a:bodyPr wrap="square" rtlCol="0">
              <a:spAutoFit/>
            </a:bodyPr>
            <a:lstStyle/>
            <a:p>
              <a:r>
                <a:rPr lang="en-US" sz="1100">
                  <a:latin typeface="Century Gothic" panose="020B0502020202020204" pitchFamily="34" charset="0"/>
                </a:rPr>
                <a:t>N</a:t>
              </a:r>
            </a:p>
          </p:txBody>
        </p:sp>
      </p:grpSp>
      <p:grpSp>
        <p:nvGrpSpPr>
          <p:cNvPr id="39" name="Group 38">
            <a:extLst>
              <a:ext uri="{FF2B5EF4-FFF2-40B4-BE49-F238E27FC236}">
                <a16:creationId xmlns:a16="http://schemas.microsoft.com/office/drawing/2014/main" id="{5735674C-2BB0-4949-84A5-1C4879E03D49}"/>
              </a:ext>
            </a:extLst>
          </p:cNvPr>
          <p:cNvGrpSpPr/>
          <p:nvPr/>
        </p:nvGrpSpPr>
        <p:grpSpPr>
          <a:xfrm>
            <a:off x="10230954" y="5823507"/>
            <a:ext cx="1795582" cy="293330"/>
            <a:chOff x="5800278" y="6335828"/>
            <a:chExt cx="1795582" cy="293330"/>
          </a:xfrm>
        </p:grpSpPr>
        <p:sp>
          <p:nvSpPr>
            <p:cNvPr id="40" name="Rectangle 39">
              <a:extLst>
                <a:ext uri="{FF2B5EF4-FFF2-40B4-BE49-F238E27FC236}">
                  <a16:creationId xmlns:a16="http://schemas.microsoft.com/office/drawing/2014/main" id="{ED145412-2493-473D-ACFF-890BFA556F28}"/>
                </a:ext>
              </a:extLst>
            </p:cNvPr>
            <p:cNvSpPr/>
            <p:nvPr/>
          </p:nvSpPr>
          <p:spPr>
            <a:xfrm>
              <a:off x="7269052" y="6437436"/>
              <a:ext cx="326808" cy="191722"/>
            </a:xfrm>
            <a:prstGeom prst="rect">
              <a:avLst/>
            </a:prstGeom>
            <a:noFill/>
            <a:ln>
              <a:noFill/>
            </a:ln>
          </p:spPr>
          <p:txBody>
            <a:bodyPr spcFirstLastPara="1" wrap="square" lIns="58283" tIns="29134" rIns="58283" bIns="29134"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5000"/>
                </a:lnSpc>
              </a:pPr>
              <a:r>
                <a:rPr lang="en-US" sz="701">
                  <a:solidFill>
                    <a:schemeClr val="tx1">
                      <a:lumMod val="75000"/>
                      <a:lumOff val="25000"/>
                    </a:schemeClr>
                  </a:solidFill>
                  <a:latin typeface="Century Gothic" panose="020B0502020202020204" pitchFamily="34" charset="0"/>
                  <a:ea typeface="Century Gothic" panose="020B0502020202020204" pitchFamily="34" charset="0"/>
                  <a:cs typeface="Century Gothic" panose="020B0502020202020204" pitchFamily="34" charset="0"/>
                </a:rPr>
                <a:t>Km</a:t>
              </a:r>
              <a:endParaRPr lang="en-US" sz="701">
                <a:solidFill>
                  <a:schemeClr val="tx1">
                    <a:lumMod val="75000"/>
                    <a:lumOff val="25000"/>
                  </a:schemeClr>
                </a:solidFill>
                <a:latin typeface="Times New Roman" panose="02020603050405020304" pitchFamily="18" charset="0"/>
                <a:ea typeface="Times New Roman" panose="02020603050405020304" pitchFamily="18" charset="0"/>
              </a:endParaRPr>
            </a:p>
          </p:txBody>
        </p:sp>
        <p:grpSp>
          <p:nvGrpSpPr>
            <p:cNvPr id="41" name="Group 40">
              <a:extLst>
                <a:ext uri="{FF2B5EF4-FFF2-40B4-BE49-F238E27FC236}">
                  <a16:creationId xmlns:a16="http://schemas.microsoft.com/office/drawing/2014/main" id="{A2426D4A-7A5C-479C-8B33-F251A89FEC4B}"/>
                </a:ext>
              </a:extLst>
            </p:cNvPr>
            <p:cNvGrpSpPr/>
            <p:nvPr/>
          </p:nvGrpSpPr>
          <p:grpSpPr>
            <a:xfrm>
              <a:off x="5800278" y="6335828"/>
              <a:ext cx="1657695" cy="222884"/>
              <a:chOff x="10913280" y="5720680"/>
              <a:chExt cx="1657695" cy="222884"/>
            </a:xfrm>
          </p:grpSpPr>
          <p:grpSp>
            <p:nvGrpSpPr>
              <p:cNvPr id="42" name="Group 41">
                <a:extLst>
                  <a:ext uri="{FF2B5EF4-FFF2-40B4-BE49-F238E27FC236}">
                    <a16:creationId xmlns:a16="http://schemas.microsoft.com/office/drawing/2014/main" id="{AA2CE708-7D5D-47DB-8556-BB5EB9DA9987}"/>
                  </a:ext>
                </a:extLst>
              </p:cNvPr>
              <p:cNvGrpSpPr/>
              <p:nvPr/>
            </p:nvGrpSpPr>
            <p:grpSpPr>
              <a:xfrm>
                <a:off x="10913280" y="5723709"/>
                <a:ext cx="1502346" cy="219855"/>
                <a:chOff x="8517935" y="6199242"/>
                <a:chExt cx="1841206" cy="269440"/>
              </a:xfrm>
            </p:grpSpPr>
            <p:sp>
              <p:nvSpPr>
                <p:cNvPr id="45" name="Rectangle 44">
                  <a:extLst>
                    <a:ext uri="{FF2B5EF4-FFF2-40B4-BE49-F238E27FC236}">
                      <a16:creationId xmlns:a16="http://schemas.microsoft.com/office/drawing/2014/main" id="{16C7CB83-BA68-4B82-BE7C-03C1CABF4F8E}"/>
                    </a:ext>
                  </a:extLst>
                </p:cNvPr>
                <p:cNvSpPr/>
                <p:nvPr/>
              </p:nvSpPr>
              <p:spPr>
                <a:xfrm>
                  <a:off x="8640440" y="6411462"/>
                  <a:ext cx="217714" cy="560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46" name="Rectangle 45">
                  <a:extLst>
                    <a:ext uri="{FF2B5EF4-FFF2-40B4-BE49-F238E27FC236}">
                      <a16:creationId xmlns:a16="http://schemas.microsoft.com/office/drawing/2014/main" id="{5460703F-B6AB-4F6E-AAF2-D149F5AFDFB6}"/>
                    </a:ext>
                  </a:extLst>
                </p:cNvPr>
                <p:cNvSpPr/>
                <p:nvPr/>
              </p:nvSpPr>
              <p:spPr>
                <a:xfrm>
                  <a:off x="8858154" y="6411463"/>
                  <a:ext cx="217713" cy="480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47" name="Rectangle 46">
                  <a:extLst>
                    <a:ext uri="{FF2B5EF4-FFF2-40B4-BE49-F238E27FC236}">
                      <a16:creationId xmlns:a16="http://schemas.microsoft.com/office/drawing/2014/main" id="{2ECBF286-7E22-4A59-81DE-140A755105F9}"/>
                    </a:ext>
                  </a:extLst>
                </p:cNvPr>
                <p:cNvSpPr/>
                <p:nvPr/>
              </p:nvSpPr>
              <p:spPr>
                <a:xfrm>
                  <a:off x="9075867" y="6412652"/>
                  <a:ext cx="428967" cy="560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48" name="Rectangle 47">
                  <a:extLst>
                    <a:ext uri="{FF2B5EF4-FFF2-40B4-BE49-F238E27FC236}">
                      <a16:creationId xmlns:a16="http://schemas.microsoft.com/office/drawing/2014/main" id="{8FBFC367-7E7D-442A-AB5E-F67D4D5F5A99}"/>
                    </a:ext>
                  </a:extLst>
                </p:cNvPr>
                <p:cNvSpPr/>
                <p:nvPr/>
              </p:nvSpPr>
              <p:spPr>
                <a:xfrm>
                  <a:off x="8640438" y="6411462"/>
                  <a:ext cx="1718703" cy="5603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49" name="TextBox 48">
                  <a:extLst>
                    <a:ext uri="{FF2B5EF4-FFF2-40B4-BE49-F238E27FC236}">
                      <a16:creationId xmlns:a16="http://schemas.microsoft.com/office/drawing/2014/main" id="{8BCC1234-4885-4957-8EA6-DC586816F848}"/>
                    </a:ext>
                  </a:extLst>
                </p:cNvPr>
                <p:cNvSpPr txBox="1"/>
                <p:nvPr/>
              </p:nvSpPr>
              <p:spPr>
                <a:xfrm>
                  <a:off x="8517935" y="6199276"/>
                  <a:ext cx="217713" cy="215444"/>
                </a:xfrm>
                <a:prstGeom prst="rect">
                  <a:avLst/>
                </a:prstGeom>
                <a:noFill/>
              </p:spPr>
              <p:txBody>
                <a:bodyPr wrap="square" rtlCol="0">
                  <a:spAutoFit/>
                </a:bodyPr>
                <a:lstStyle/>
                <a:p>
                  <a:r>
                    <a:rPr lang="en-US" sz="800">
                      <a:solidFill>
                        <a:schemeClr val="tx1">
                          <a:lumMod val="75000"/>
                          <a:lumOff val="25000"/>
                        </a:schemeClr>
                      </a:solidFill>
                      <a:latin typeface="Century Gothic" panose="020B0502020202020204" pitchFamily="34" charset="0"/>
                    </a:rPr>
                    <a:t>0</a:t>
                  </a:r>
                </a:p>
              </p:txBody>
            </p:sp>
            <p:sp>
              <p:nvSpPr>
                <p:cNvPr id="50" name="TextBox 49">
                  <a:extLst>
                    <a:ext uri="{FF2B5EF4-FFF2-40B4-BE49-F238E27FC236}">
                      <a16:creationId xmlns:a16="http://schemas.microsoft.com/office/drawing/2014/main" id="{11BC4D5F-ED8B-4DA1-A256-858D4659C184}"/>
                    </a:ext>
                  </a:extLst>
                </p:cNvPr>
                <p:cNvSpPr txBox="1"/>
                <p:nvPr/>
              </p:nvSpPr>
              <p:spPr>
                <a:xfrm>
                  <a:off x="8896920" y="6200884"/>
                  <a:ext cx="388835" cy="264036"/>
                </a:xfrm>
                <a:prstGeom prst="rect">
                  <a:avLst/>
                </a:prstGeom>
                <a:noFill/>
              </p:spPr>
              <p:txBody>
                <a:bodyPr wrap="square" rtlCol="0">
                  <a:spAutoFit/>
                </a:bodyPr>
                <a:lstStyle/>
                <a:p>
                  <a:r>
                    <a:rPr lang="en-US" sz="800">
                      <a:solidFill>
                        <a:schemeClr val="tx1">
                          <a:lumMod val="75000"/>
                          <a:lumOff val="25000"/>
                        </a:schemeClr>
                      </a:solidFill>
                      <a:latin typeface="Century Gothic" panose="020B0502020202020204" pitchFamily="34" charset="0"/>
                    </a:rPr>
                    <a:t>25</a:t>
                  </a:r>
                </a:p>
              </p:txBody>
            </p:sp>
            <p:sp>
              <p:nvSpPr>
                <p:cNvPr id="51" name="TextBox 50">
                  <a:extLst>
                    <a:ext uri="{FF2B5EF4-FFF2-40B4-BE49-F238E27FC236}">
                      <a16:creationId xmlns:a16="http://schemas.microsoft.com/office/drawing/2014/main" id="{563E6D56-B8D5-4075-8B66-75BE5516B512}"/>
                    </a:ext>
                  </a:extLst>
                </p:cNvPr>
                <p:cNvSpPr txBox="1"/>
                <p:nvPr/>
              </p:nvSpPr>
              <p:spPr>
                <a:xfrm>
                  <a:off x="9296769" y="6199242"/>
                  <a:ext cx="400521" cy="264037"/>
                </a:xfrm>
                <a:prstGeom prst="rect">
                  <a:avLst/>
                </a:prstGeom>
                <a:noFill/>
              </p:spPr>
              <p:txBody>
                <a:bodyPr wrap="square" rtlCol="0">
                  <a:spAutoFit/>
                </a:bodyPr>
                <a:lstStyle/>
                <a:p>
                  <a:r>
                    <a:rPr lang="en-US" sz="800">
                      <a:solidFill>
                        <a:schemeClr val="tx1">
                          <a:lumMod val="75000"/>
                          <a:lumOff val="25000"/>
                        </a:schemeClr>
                      </a:solidFill>
                      <a:latin typeface="Century Gothic" panose="020B0502020202020204" pitchFamily="34" charset="0"/>
                    </a:rPr>
                    <a:t>50</a:t>
                  </a:r>
                </a:p>
              </p:txBody>
            </p:sp>
            <p:sp>
              <p:nvSpPr>
                <p:cNvPr id="52" name="Rectangle 51">
                  <a:extLst>
                    <a:ext uri="{FF2B5EF4-FFF2-40B4-BE49-F238E27FC236}">
                      <a16:creationId xmlns:a16="http://schemas.microsoft.com/office/drawing/2014/main" id="{6BD9B57C-6EDC-45CF-A4D7-7F5E032EA468}"/>
                    </a:ext>
                  </a:extLst>
                </p:cNvPr>
                <p:cNvSpPr/>
                <p:nvPr/>
              </p:nvSpPr>
              <p:spPr>
                <a:xfrm>
                  <a:off x="9504834" y="6411462"/>
                  <a:ext cx="428967" cy="48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grpSp>
          <p:sp>
            <p:nvSpPr>
              <p:cNvPr id="43" name="Rectangle 42">
                <a:extLst>
                  <a:ext uri="{FF2B5EF4-FFF2-40B4-BE49-F238E27FC236}">
                    <a16:creationId xmlns:a16="http://schemas.microsoft.com/office/drawing/2014/main" id="{E5F698C4-2DF0-46F8-A20D-A238B3F6C39C}"/>
                  </a:ext>
                </a:extLst>
              </p:cNvPr>
              <p:cNvSpPr/>
              <p:nvPr/>
            </p:nvSpPr>
            <p:spPr>
              <a:xfrm>
                <a:off x="12065610" y="5896876"/>
                <a:ext cx="350019"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44" name="TextBox 43">
                <a:extLst>
                  <a:ext uri="{FF2B5EF4-FFF2-40B4-BE49-F238E27FC236}">
                    <a16:creationId xmlns:a16="http://schemas.microsoft.com/office/drawing/2014/main" id="{9CAABF14-0BEA-4369-9E91-FE9F05053CF6}"/>
                  </a:ext>
                </a:extLst>
              </p:cNvPr>
              <p:cNvSpPr txBox="1"/>
              <p:nvPr/>
            </p:nvSpPr>
            <p:spPr>
              <a:xfrm>
                <a:off x="12211969" y="5720680"/>
                <a:ext cx="359006" cy="215444"/>
              </a:xfrm>
              <a:prstGeom prst="rect">
                <a:avLst/>
              </a:prstGeom>
              <a:noFill/>
            </p:spPr>
            <p:txBody>
              <a:bodyPr wrap="square" rtlCol="0">
                <a:spAutoFit/>
              </a:bodyPr>
              <a:lstStyle/>
              <a:p>
                <a:r>
                  <a:rPr lang="en-US" sz="800">
                    <a:solidFill>
                      <a:schemeClr val="tx1">
                        <a:lumMod val="75000"/>
                        <a:lumOff val="25000"/>
                      </a:schemeClr>
                    </a:solidFill>
                    <a:latin typeface="Century Gothic" panose="020B0502020202020204" pitchFamily="34" charset="0"/>
                  </a:rPr>
                  <a:t>100</a:t>
                </a:r>
              </a:p>
            </p:txBody>
          </p:sp>
        </p:grpSp>
      </p:grpSp>
    </p:spTree>
    <p:extLst>
      <p:ext uri="{BB962C8B-B14F-4D97-AF65-F5344CB8AC3E}">
        <p14:creationId xmlns:p14="http://schemas.microsoft.com/office/powerpoint/2010/main" val="16252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8E534A4E-E277-49A2-A0CA-B57589323372}"/>
              </a:ext>
            </a:extLst>
          </p:cNvPr>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95B823"/>
                </a:solidFill>
                <a:latin typeface="Century Gothic" panose="020F0302020204030204"/>
              </a:rPr>
              <a:t>CONCLUSIONS </a:t>
            </a:r>
          </a:p>
        </p:txBody>
      </p:sp>
      <p:sp>
        <p:nvSpPr>
          <p:cNvPr id="3" name="TextBox 2">
            <a:extLst>
              <a:ext uri="{FF2B5EF4-FFF2-40B4-BE49-F238E27FC236}">
                <a16:creationId xmlns:a16="http://schemas.microsoft.com/office/drawing/2014/main" id="{3E3EAEE6-9397-4205-869A-5718377971D7}"/>
              </a:ext>
            </a:extLst>
          </p:cNvPr>
          <p:cNvSpPr txBox="1"/>
          <p:nvPr/>
        </p:nvSpPr>
        <p:spPr>
          <a:xfrm>
            <a:off x="495300" y="754762"/>
            <a:ext cx="11219627"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lr>
                <a:srgbClr val="95B823"/>
              </a:buClr>
            </a:pPr>
            <a:endParaRPr lang="en-US" sz="2000" dirty="0">
              <a:solidFill>
                <a:schemeClr val="tx1">
                  <a:lumMod val="75000"/>
                  <a:lumOff val="25000"/>
                </a:schemeClr>
              </a:solidFill>
              <a:latin typeface="Century Gothic" panose="020B0502020202020204" pitchFamily="34" charset="0"/>
              <a:cs typeface="Calibri"/>
            </a:endParaRPr>
          </a:p>
          <a:p>
            <a:pPr marL="285750" indent="-285750">
              <a:buClr>
                <a:srgbClr val="95B823"/>
              </a:buClr>
              <a:buFont typeface="Webdings" panose="05030102010509060703" pitchFamily="18" charset="2"/>
              <a:buChar char="4"/>
            </a:pPr>
            <a:r>
              <a:rPr lang="en-US" sz="2000" dirty="0">
                <a:solidFill>
                  <a:schemeClr val="tx1">
                    <a:lumMod val="75000"/>
                    <a:lumOff val="25000"/>
                  </a:schemeClr>
                </a:solidFill>
                <a:latin typeface="Century Gothic"/>
                <a:ea typeface="+mn-lt"/>
                <a:cs typeface="+mn-lt"/>
              </a:rPr>
              <a:t>From 2017 to 2019, </a:t>
            </a:r>
            <a:r>
              <a:rPr lang="en-US" sz="2000" dirty="0" smtClean="0">
                <a:solidFill>
                  <a:schemeClr val="tx1">
                    <a:lumMod val="75000"/>
                    <a:lumOff val="25000"/>
                  </a:schemeClr>
                </a:solidFill>
                <a:latin typeface="Century Gothic"/>
                <a:ea typeface="+mn-lt"/>
                <a:cs typeface="+mn-lt"/>
              </a:rPr>
              <a:t>areas of </a:t>
            </a:r>
            <a:r>
              <a:rPr lang="en-US" sz="2000" b="1" dirty="0" smtClean="0">
                <a:solidFill>
                  <a:srgbClr val="95B824"/>
                </a:solidFill>
                <a:latin typeface="Century Gothic"/>
                <a:ea typeface="+mn-lt"/>
                <a:cs typeface="+mn-lt"/>
              </a:rPr>
              <a:t>low preference </a:t>
            </a:r>
            <a:r>
              <a:rPr lang="en-US" sz="2000" dirty="0" smtClean="0">
                <a:solidFill>
                  <a:schemeClr val="tx1">
                    <a:lumMod val="75000"/>
                    <a:lumOff val="25000"/>
                  </a:schemeClr>
                </a:solidFill>
                <a:latin typeface="Century Gothic"/>
                <a:ea typeface="+mn-lt"/>
                <a:cs typeface="+mn-lt"/>
              </a:rPr>
              <a:t>for solar development </a:t>
            </a:r>
            <a:r>
              <a:rPr lang="en-US" sz="2000" b="1" dirty="0" smtClean="0">
                <a:solidFill>
                  <a:srgbClr val="95B824"/>
                </a:solidFill>
                <a:latin typeface="Century Gothic"/>
                <a:ea typeface="+mn-lt"/>
                <a:cs typeface="+mn-lt"/>
              </a:rPr>
              <a:t>decreased by </a:t>
            </a:r>
            <a:r>
              <a:rPr lang="en-US" sz="2000" b="1" dirty="0" smtClean="0">
                <a:solidFill>
                  <a:srgbClr val="95B824"/>
                </a:solidFill>
                <a:latin typeface="Century Gothic"/>
                <a:ea typeface="+mn-lt"/>
                <a:cs typeface="+mn-lt"/>
              </a:rPr>
              <a:t>17%</a:t>
            </a:r>
            <a:r>
              <a:rPr lang="en-US" sz="2000" dirty="0" smtClean="0">
                <a:solidFill>
                  <a:schemeClr val="tx1">
                    <a:lumMod val="75000"/>
                    <a:lumOff val="25000"/>
                  </a:schemeClr>
                </a:solidFill>
                <a:latin typeface="Century Gothic"/>
                <a:ea typeface="+mn-lt"/>
                <a:cs typeface="+mn-lt"/>
              </a:rPr>
              <a:t> </a:t>
            </a:r>
            <a:r>
              <a:rPr lang="en-US" sz="2000" dirty="0" smtClean="0">
                <a:solidFill>
                  <a:schemeClr val="tx1">
                    <a:lumMod val="75000"/>
                    <a:lumOff val="25000"/>
                  </a:schemeClr>
                </a:solidFill>
                <a:latin typeface="Century Gothic"/>
                <a:ea typeface="+mn-lt"/>
                <a:cs typeface="+mn-lt"/>
              </a:rPr>
              <a:t>and </a:t>
            </a:r>
            <a:r>
              <a:rPr lang="en-US" sz="2000" b="1" dirty="0" smtClean="0">
                <a:solidFill>
                  <a:srgbClr val="95B824"/>
                </a:solidFill>
                <a:latin typeface="Century Gothic"/>
                <a:ea typeface="+mn-lt"/>
                <a:cs typeface="+mn-lt"/>
              </a:rPr>
              <a:t>high preference </a:t>
            </a:r>
            <a:r>
              <a:rPr lang="en-US" sz="2000" dirty="0" smtClean="0">
                <a:solidFill>
                  <a:schemeClr val="tx1">
                    <a:lumMod val="75000"/>
                    <a:lumOff val="25000"/>
                  </a:schemeClr>
                </a:solidFill>
                <a:latin typeface="Century Gothic"/>
                <a:ea typeface="+mn-lt"/>
                <a:cs typeface="+mn-lt"/>
              </a:rPr>
              <a:t>areas increased </a:t>
            </a:r>
            <a:r>
              <a:rPr lang="en-US" sz="2000" smtClean="0">
                <a:solidFill>
                  <a:schemeClr val="tx1">
                    <a:lumMod val="75000"/>
                    <a:lumOff val="25000"/>
                  </a:schemeClr>
                </a:solidFill>
                <a:latin typeface="Century Gothic"/>
                <a:ea typeface="+mn-lt"/>
                <a:cs typeface="+mn-lt"/>
              </a:rPr>
              <a:t>by </a:t>
            </a:r>
            <a:r>
              <a:rPr lang="en-US" sz="2000" b="1" smtClean="0">
                <a:solidFill>
                  <a:srgbClr val="95B824"/>
                </a:solidFill>
                <a:latin typeface="Century Gothic"/>
                <a:ea typeface="+mn-lt"/>
                <a:cs typeface="+mn-lt"/>
              </a:rPr>
              <a:t>3%</a:t>
            </a:r>
            <a:r>
              <a:rPr lang="en-US" sz="2000" smtClean="0">
                <a:solidFill>
                  <a:schemeClr val="tx1">
                    <a:lumMod val="75000"/>
                    <a:lumOff val="25000"/>
                  </a:schemeClr>
                </a:solidFill>
                <a:latin typeface="Century Gothic"/>
                <a:ea typeface="+mn-lt"/>
                <a:cs typeface="+mn-lt"/>
              </a:rPr>
              <a:t>.</a:t>
            </a:r>
            <a:endParaRPr lang="en-US" sz="2000" dirty="0" smtClean="0">
              <a:solidFill>
                <a:schemeClr val="tx1">
                  <a:lumMod val="75000"/>
                  <a:lumOff val="25000"/>
                </a:schemeClr>
              </a:solidFill>
              <a:latin typeface="Century Gothic"/>
              <a:ea typeface="+mn-lt"/>
              <a:cs typeface="+mn-lt"/>
            </a:endParaRPr>
          </a:p>
          <a:p>
            <a:pPr marL="285750" indent="-285750">
              <a:buClr>
                <a:srgbClr val="95B823"/>
              </a:buClr>
              <a:buFont typeface="Webdings" panose="05030102010509060703" pitchFamily="18" charset="2"/>
              <a:buChar char="4"/>
            </a:pPr>
            <a:endParaRPr lang="en-US" sz="2000" dirty="0">
              <a:solidFill>
                <a:schemeClr val="tx1">
                  <a:lumMod val="75000"/>
                  <a:lumOff val="25000"/>
                </a:schemeClr>
              </a:solidFill>
              <a:latin typeface="Century Gothic" panose="020B0502020202020204" pitchFamily="34" charset="0"/>
              <a:ea typeface="+mn-lt"/>
              <a:cs typeface="+mn-lt"/>
            </a:endParaRPr>
          </a:p>
          <a:p>
            <a:pPr marL="285750" indent="-285750">
              <a:buClr>
                <a:srgbClr val="95B823"/>
              </a:buClr>
              <a:buFont typeface="Webdings" panose="05030102010509060703" pitchFamily="18" charset="2"/>
              <a:buChar char="4"/>
            </a:pPr>
            <a:r>
              <a:rPr lang="en-US" sz="2000" b="1" dirty="0">
                <a:solidFill>
                  <a:srgbClr val="95B824"/>
                </a:solidFill>
                <a:latin typeface="Century Gothic"/>
                <a:ea typeface="+mn-lt"/>
                <a:cs typeface="+mn-lt"/>
              </a:rPr>
              <a:t>Higher suitable areas </a:t>
            </a:r>
            <a:r>
              <a:rPr lang="en-US" sz="2000" dirty="0">
                <a:solidFill>
                  <a:schemeClr val="tx1">
                    <a:lumMod val="75000"/>
                    <a:lumOff val="25000"/>
                  </a:schemeClr>
                </a:solidFill>
                <a:latin typeface="Century Gothic"/>
                <a:ea typeface="+mn-lt"/>
                <a:cs typeface="+mn-lt"/>
              </a:rPr>
              <a:t>were distributed across </a:t>
            </a:r>
            <a:r>
              <a:rPr lang="en-US" sz="2000" b="1" dirty="0">
                <a:solidFill>
                  <a:srgbClr val="95B824"/>
                </a:solidFill>
                <a:latin typeface="Century Gothic"/>
                <a:ea typeface="+mn-lt"/>
                <a:cs typeface="+mn-lt"/>
              </a:rPr>
              <a:t>south </a:t>
            </a:r>
            <a:r>
              <a:rPr lang="en-US" sz="2000" b="1" dirty="0" smtClean="0">
                <a:solidFill>
                  <a:srgbClr val="95B824"/>
                </a:solidFill>
                <a:latin typeface="Century Gothic"/>
                <a:ea typeface="+mn-lt"/>
                <a:cs typeface="+mn-lt"/>
              </a:rPr>
              <a:t>Georgia</a:t>
            </a:r>
            <a:r>
              <a:rPr lang="en-US" sz="2000" dirty="0" smtClean="0">
                <a:solidFill>
                  <a:schemeClr val="tx1">
                    <a:lumMod val="75000"/>
                    <a:lumOff val="25000"/>
                  </a:schemeClr>
                </a:solidFill>
                <a:latin typeface="Century Gothic"/>
                <a:ea typeface="+mn-lt"/>
                <a:cs typeface="+mn-lt"/>
              </a:rPr>
              <a:t>.</a:t>
            </a:r>
            <a:endParaRPr lang="en-US" sz="2000" dirty="0">
              <a:solidFill>
                <a:schemeClr val="tx1">
                  <a:lumMod val="75000"/>
                  <a:lumOff val="25000"/>
                </a:schemeClr>
              </a:solidFill>
              <a:latin typeface="Century Gothic"/>
              <a:ea typeface="+mn-lt"/>
              <a:cs typeface="+mn-lt"/>
            </a:endParaRPr>
          </a:p>
          <a:p>
            <a:pPr>
              <a:buClr>
                <a:srgbClr val="95B823"/>
              </a:buClr>
            </a:pPr>
            <a:endParaRPr lang="en-US" sz="2000" dirty="0">
              <a:solidFill>
                <a:schemeClr val="tx1">
                  <a:lumMod val="75000"/>
                  <a:lumOff val="25000"/>
                </a:schemeClr>
              </a:solidFill>
              <a:latin typeface="Century Gothic" panose="020B0502020202020204" pitchFamily="34" charset="0"/>
              <a:ea typeface="+mn-lt"/>
              <a:cs typeface="+mn-lt"/>
            </a:endParaRPr>
          </a:p>
          <a:p>
            <a:pPr marL="285750" indent="-285750">
              <a:buClr>
                <a:srgbClr val="95B823"/>
              </a:buClr>
              <a:buFont typeface="Webdings" panose="05030102010509060703" pitchFamily="18" charset="2"/>
              <a:buChar char="4"/>
            </a:pPr>
            <a:r>
              <a:rPr lang="en-US" sz="2000" b="1" dirty="0">
                <a:solidFill>
                  <a:srgbClr val="95B824"/>
                </a:solidFill>
                <a:latin typeface="Century Gothic" panose="020B0502020202020204" pitchFamily="34" charset="0"/>
                <a:ea typeface="+mn-lt"/>
                <a:cs typeface="+mn-lt"/>
              </a:rPr>
              <a:t>Solar suitability </a:t>
            </a:r>
            <a:r>
              <a:rPr lang="en-US" sz="2000" dirty="0">
                <a:solidFill>
                  <a:schemeClr val="tx1">
                    <a:lumMod val="75000"/>
                    <a:lumOff val="25000"/>
                  </a:schemeClr>
                </a:solidFill>
                <a:latin typeface="Century Gothic" panose="020B0502020202020204" pitchFamily="34" charset="0"/>
                <a:ea typeface="+mn-lt"/>
                <a:cs typeface="+mn-lt"/>
              </a:rPr>
              <a:t>is the </a:t>
            </a:r>
            <a:r>
              <a:rPr lang="en-US" sz="2000" b="1" dirty="0">
                <a:solidFill>
                  <a:srgbClr val="95B824"/>
                </a:solidFill>
                <a:latin typeface="Century Gothic" panose="020B0502020202020204" pitchFamily="34" charset="0"/>
                <a:ea typeface="+mn-lt"/>
                <a:cs typeface="+mn-lt"/>
              </a:rPr>
              <a:t>highest</a:t>
            </a:r>
            <a:r>
              <a:rPr lang="en-US" sz="2000" dirty="0">
                <a:solidFill>
                  <a:schemeClr val="tx1">
                    <a:lumMod val="75000"/>
                    <a:lumOff val="25000"/>
                  </a:schemeClr>
                </a:solidFill>
                <a:latin typeface="Century Gothic" panose="020B0502020202020204" pitchFamily="34" charset="0"/>
                <a:ea typeface="+mn-lt"/>
                <a:cs typeface="+mn-lt"/>
              </a:rPr>
              <a:t> in Twiggs County, followed by Decatur, Taylor, then Brooks.</a:t>
            </a:r>
          </a:p>
          <a:p>
            <a:pPr>
              <a:buClr>
                <a:srgbClr val="95B823"/>
              </a:buClr>
            </a:pPr>
            <a:endParaRPr lang="en-US" sz="2000" dirty="0">
              <a:solidFill>
                <a:schemeClr val="tx1">
                  <a:lumMod val="75000"/>
                  <a:lumOff val="25000"/>
                </a:schemeClr>
              </a:solidFill>
              <a:latin typeface="Century Gothic" panose="020B0502020202020204" pitchFamily="34" charset="0"/>
            </a:endParaRPr>
          </a:p>
          <a:p>
            <a:endParaRPr lang="en-US" dirty="0">
              <a:solidFill>
                <a:schemeClr val="tx1">
                  <a:lumMod val="75000"/>
                  <a:lumOff val="25000"/>
                </a:schemeClr>
              </a:solidFill>
              <a:cs typeface="Calibri"/>
            </a:endParaRPr>
          </a:p>
          <a:p>
            <a:endParaRPr lang="en-US" dirty="0">
              <a:solidFill>
                <a:schemeClr val="tx1">
                  <a:lumMod val="75000"/>
                  <a:lumOff val="25000"/>
                </a:schemeClr>
              </a:solidFill>
              <a:cs typeface="Calibri"/>
            </a:endParaRPr>
          </a:p>
        </p:txBody>
      </p:sp>
      <p:grpSp>
        <p:nvGrpSpPr>
          <p:cNvPr id="99" name="Group 98">
            <a:extLst>
              <a:ext uri="{FF2B5EF4-FFF2-40B4-BE49-F238E27FC236}">
                <a16:creationId xmlns:a16="http://schemas.microsoft.com/office/drawing/2014/main" id="{9BC713F9-27C5-5249-88CB-5D5B8DB90245}"/>
              </a:ext>
            </a:extLst>
          </p:cNvPr>
          <p:cNvGrpSpPr/>
          <p:nvPr/>
        </p:nvGrpSpPr>
        <p:grpSpPr>
          <a:xfrm>
            <a:off x="7934303" y="3544379"/>
            <a:ext cx="2312955" cy="3276072"/>
            <a:chOff x="8429996" y="3878988"/>
            <a:chExt cx="2312955" cy="3276072"/>
          </a:xfrm>
        </p:grpSpPr>
        <p:pic>
          <p:nvPicPr>
            <p:cNvPr id="6" name="Picture 5">
              <a:extLst>
                <a:ext uri="{FF2B5EF4-FFF2-40B4-BE49-F238E27FC236}">
                  <a16:creationId xmlns:a16="http://schemas.microsoft.com/office/drawing/2014/main" id="{527FD015-09F4-6C46-A7B4-0D7AF2B05E1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447807" y="3878988"/>
              <a:ext cx="2295144" cy="2970186"/>
            </a:xfrm>
            <a:prstGeom prst="rect">
              <a:avLst/>
            </a:prstGeom>
          </p:spPr>
        </p:pic>
        <p:grpSp>
          <p:nvGrpSpPr>
            <p:cNvPr id="8" name="Group 7">
              <a:extLst>
                <a:ext uri="{FF2B5EF4-FFF2-40B4-BE49-F238E27FC236}">
                  <a16:creationId xmlns:a16="http://schemas.microsoft.com/office/drawing/2014/main" id="{7646B0A1-8DA4-5C4C-9DFF-B977D1199E70}"/>
                </a:ext>
              </a:extLst>
            </p:cNvPr>
            <p:cNvGrpSpPr/>
            <p:nvPr/>
          </p:nvGrpSpPr>
          <p:grpSpPr>
            <a:xfrm>
              <a:off x="8429996" y="6716792"/>
              <a:ext cx="2294573" cy="438268"/>
              <a:chOff x="8512896" y="6392111"/>
              <a:chExt cx="2057045" cy="67451"/>
            </a:xfrm>
          </p:grpSpPr>
          <p:sp>
            <p:nvSpPr>
              <p:cNvPr id="9" name="Rectangle 8">
                <a:extLst>
                  <a:ext uri="{FF2B5EF4-FFF2-40B4-BE49-F238E27FC236}">
                    <a16:creationId xmlns:a16="http://schemas.microsoft.com/office/drawing/2014/main" id="{A17C6645-A85F-B940-B775-F7AE8FC79960}"/>
                  </a:ext>
                </a:extLst>
              </p:cNvPr>
              <p:cNvSpPr/>
              <p:nvPr/>
            </p:nvSpPr>
            <p:spPr>
              <a:xfrm>
                <a:off x="8640440" y="6432430"/>
                <a:ext cx="217714" cy="1460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15D5D49-8F2A-074A-B8B0-8344AB526E67}"/>
                  </a:ext>
                </a:extLst>
              </p:cNvPr>
              <p:cNvSpPr/>
              <p:nvPr/>
            </p:nvSpPr>
            <p:spPr>
              <a:xfrm>
                <a:off x="8858154" y="6411463"/>
                <a:ext cx="217713" cy="154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D540E67-16CF-AB47-A764-0E2A29646514}"/>
                  </a:ext>
                </a:extLst>
              </p:cNvPr>
              <p:cNvSpPr/>
              <p:nvPr/>
            </p:nvSpPr>
            <p:spPr>
              <a:xfrm>
                <a:off x="9075867" y="6432114"/>
                <a:ext cx="428967" cy="143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59F284F-C62F-CD46-8FDB-83B4E183B4A7}"/>
                  </a:ext>
                </a:extLst>
              </p:cNvPr>
              <p:cNvSpPr/>
              <p:nvPr/>
            </p:nvSpPr>
            <p:spPr>
              <a:xfrm>
                <a:off x="8640439" y="6431447"/>
                <a:ext cx="1290658" cy="15007"/>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DE57E0B-CA46-FF4F-9D2D-26AF22EFD31F}"/>
                  </a:ext>
                </a:extLst>
              </p:cNvPr>
              <p:cNvSpPr txBox="1"/>
              <p:nvPr/>
            </p:nvSpPr>
            <p:spPr>
              <a:xfrm>
                <a:off x="8512896" y="6392118"/>
                <a:ext cx="217713" cy="19371"/>
              </a:xfrm>
              <a:prstGeom prst="rect">
                <a:avLst/>
              </a:prstGeom>
              <a:noFill/>
            </p:spPr>
            <p:txBody>
              <a:bodyPr wrap="square" rtlCol="0">
                <a:noAutofit/>
              </a:bodyPr>
              <a:lstStyle/>
              <a:p>
                <a:r>
                  <a:rPr lang="en-US" sz="1400">
                    <a:latin typeface="Century Gothic" panose="020B0502020202020204" pitchFamily="34" charset="0"/>
                  </a:rPr>
                  <a:t>0</a:t>
                </a:r>
              </a:p>
            </p:txBody>
          </p:sp>
          <p:sp>
            <p:nvSpPr>
              <p:cNvPr id="14" name="TextBox 13">
                <a:extLst>
                  <a:ext uri="{FF2B5EF4-FFF2-40B4-BE49-F238E27FC236}">
                    <a16:creationId xmlns:a16="http://schemas.microsoft.com/office/drawing/2014/main" id="{497DB5AE-4954-734B-BFE3-84E969BEFE3C}"/>
                  </a:ext>
                </a:extLst>
              </p:cNvPr>
              <p:cNvSpPr txBox="1"/>
              <p:nvPr/>
            </p:nvSpPr>
            <p:spPr>
              <a:xfrm>
                <a:off x="8871179" y="6392116"/>
                <a:ext cx="503213" cy="35617"/>
              </a:xfrm>
              <a:prstGeom prst="rect">
                <a:avLst/>
              </a:prstGeom>
              <a:noFill/>
            </p:spPr>
            <p:txBody>
              <a:bodyPr wrap="square" rtlCol="0">
                <a:noAutofit/>
              </a:bodyPr>
              <a:lstStyle/>
              <a:p>
                <a:r>
                  <a:rPr lang="en-US" sz="1400">
                    <a:latin typeface="Century Gothic" panose="020B0502020202020204" pitchFamily="34" charset="0"/>
                  </a:rPr>
                  <a:t>3.25</a:t>
                </a:r>
              </a:p>
            </p:txBody>
          </p:sp>
          <p:sp>
            <p:nvSpPr>
              <p:cNvPr id="15" name="TextBox 14">
                <a:extLst>
                  <a:ext uri="{FF2B5EF4-FFF2-40B4-BE49-F238E27FC236}">
                    <a16:creationId xmlns:a16="http://schemas.microsoft.com/office/drawing/2014/main" id="{8158E636-7275-EB4C-82C7-04015E1BE8F4}"/>
                  </a:ext>
                </a:extLst>
              </p:cNvPr>
              <p:cNvSpPr txBox="1"/>
              <p:nvPr/>
            </p:nvSpPr>
            <p:spPr>
              <a:xfrm>
                <a:off x="9291729" y="6392111"/>
                <a:ext cx="422548" cy="21762"/>
              </a:xfrm>
              <a:prstGeom prst="rect">
                <a:avLst/>
              </a:prstGeom>
              <a:noFill/>
            </p:spPr>
            <p:txBody>
              <a:bodyPr wrap="square" rtlCol="0">
                <a:noAutofit/>
              </a:bodyPr>
              <a:lstStyle/>
              <a:p>
                <a:r>
                  <a:rPr lang="en-US" sz="1400">
                    <a:latin typeface="Century Gothic" panose="020B0502020202020204" pitchFamily="34" charset="0"/>
                  </a:rPr>
                  <a:t>6.5</a:t>
                </a:r>
              </a:p>
            </p:txBody>
          </p:sp>
          <p:sp>
            <p:nvSpPr>
              <p:cNvPr id="16" name="Rectangle 15">
                <a:extLst>
                  <a:ext uri="{FF2B5EF4-FFF2-40B4-BE49-F238E27FC236}">
                    <a16:creationId xmlns:a16="http://schemas.microsoft.com/office/drawing/2014/main" id="{9BC31D2D-AF32-964C-9D44-0001D7034CFC}"/>
                  </a:ext>
                </a:extLst>
              </p:cNvPr>
              <p:cNvSpPr/>
              <p:nvPr/>
            </p:nvSpPr>
            <p:spPr>
              <a:xfrm>
                <a:off x="9504834" y="6411462"/>
                <a:ext cx="428967" cy="48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2F16E567-2DF6-DA4E-BF91-E18B9C3B825E}"/>
                  </a:ext>
                </a:extLst>
              </p:cNvPr>
              <p:cNvSpPr txBox="1"/>
              <p:nvPr/>
            </p:nvSpPr>
            <p:spPr>
              <a:xfrm>
                <a:off x="9702621" y="6392125"/>
                <a:ext cx="529629" cy="21762"/>
              </a:xfrm>
              <a:prstGeom prst="rect">
                <a:avLst/>
              </a:prstGeom>
              <a:noFill/>
            </p:spPr>
            <p:txBody>
              <a:bodyPr wrap="square" rtlCol="0">
                <a:noAutofit/>
              </a:bodyPr>
              <a:lstStyle/>
              <a:p>
                <a:r>
                  <a:rPr lang="en-US" sz="1400">
                    <a:latin typeface="Century Gothic" panose="020B0502020202020204" pitchFamily="34" charset="0"/>
                  </a:rPr>
                  <a:t>9.75</a:t>
                </a:r>
              </a:p>
            </p:txBody>
          </p:sp>
          <p:sp>
            <p:nvSpPr>
              <p:cNvPr id="18" name="TextBox 17">
                <a:extLst>
                  <a:ext uri="{FF2B5EF4-FFF2-40B4-BE49-F238E27FC236}">
                    <a16:creationId xmlns:a16="http://schemas.microsoft.com/office/drawing/2014/main" id="{CD26224D-9AFF-0D46-A195-9074399B6499}"/>
                  </a:ext>
                </a:extLst>
              </p:cNvPr>
              <p:cNvSpPr txBox="1"/>
              <p:nvPr/>
            </p:nvSpPr>
            <p:spPr>
              <a:xfrm>
                <a:off x="9903685" y="6413281"/>
                <a:ext cx="666256" cy="26980"/>
              </a:xfrm>
              <a:prstGeom prst="rect">
                <a:avLst/>
              </a:prstGeom>
              <a:noFill/>
            </p:spPr>
            <p:txBody>
              <a:bodyPr wrap="square" rtlCol="0">
                <a:noAutofit/>
              </a:bodyPr>
              <a:lstStyle/>
              <a:p>
                <a:r>
                  <a:rPr lang="en-US" sz="1400">
                    <a:latin typeface="Century Gothic" panose="020B0502020202020204" pitchFamily="34" charset="0"/>
                  </a:rPr>
                  <a:t>Miles</a:t>
                </a:r>
              </a:p>
            </p:txBody>
          </p:sp>
        </p:grpSp>
      </p:grpSp>
      <p:grpSp>
        <p:nvGrpSpPr>
          <p:cNvPr id="100" name="Group 99">
            <a:extLst>
              <a:ext uri="{FF2B5EF4-FFF2-40B4-BE49-F238E27FC236}">
                <a16:creationId xmlns:a16="http://schemas.microsoft.com/office/drawing/2014/main" id="{10F0FE2A-C388-8947-AB8F-93EED5B91E83}"/>
              </a:ext>
            </a:extLst>
          </p:cNvPr>
          <p:cNvGrpSpPr/>
          <p:nvPr/>
        </p:nvGrpSpPr>
        <p:grpSpPr>
          <a:xfrm>
            <a:off x="238854" y="3571064"/>
            <a:ext cx="2297463" cy="3214740"/>
            <a:chOff x="9106289" y="-164051"/>
            <a:chExt cx="2297463" cy="3214740"/>
          </a:xfrm>
        </p:grpSpPr>
        <p:pic>
          <p:nvPicPr>
            <p:cNvPr id="19" name="Picture 18">
              <a:extLst>
                <a:ext uri="{FF2B5EF4-FFF2-40B4-BE49-F238E27FC236}">
                  <a16:creationId xmlns:a16="http://schemas.microsoft.com/office/drawing/2014/main" id="{6ACCA0AD-F15B-3E4A-A0DC-EE7717878AC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106289" y="-164051"/>
              <a:ext cx="2297463" cy="2973187"/>
            </a:xfrm>
            <a:prstGeom prst="rect">
              <a:avLst/>
            </a:prstGeom>
          </p:spPr>
        </p:pic>
        <p:grpSp>
          <p:nvGrpSpPr>
            <p:cNvPr id="20" name="Group 19">
              <a:extLst>
                <a:ext uri="{FF2B5EF4-FFF2-40B4-BE49-F238E27FC236}">
                  <a16:creationId xmlns:a16="http://schemas.microsoft.com/office/drawing/2014/main" id="{D9FC0E8B-5FF1-C04F-8AFE-1842E380C957}"/>
                </a:ext>
              </a:extLst>
            </p:cNvPr>
            <p:cNvGrpSpPr/>
            <p:nvPr/>
          </p:nvGrpSpPr>
          <p:grpSpPr>
            <a:xfrm>
              <a:off x="9171446" y="2652227"/>
              <a:ext cx="2172258" cy="398462"/>
              <a:chOff x="8517935" y="6330005"/>
              <a:chExt cx="1992444" cy="129557"/>
            </a:xfrm>
          </p:grpSpPr>
          <p:sp>
            <p:nvSpPr>
              <p:cNvPr id="21" name="Rectangle 20">
                <a:extLst>
                  <a:ext uri="{FF2B5EF4-FFF2-40B4-BE49-F238E27FC236}">
                    <a16:creationId xmlns:a16="http://schemas.microsoft.com/office/drawing/2014/main" id="{82B822CE-F9C4-AD4D-9C22-6385DCF9F046}"/>
                  </a:ext>
                </a:extLst>
              </p:cNvPr>
              <p:cNvSpPr/>
              <p:nvPr/>
            </p:nvSpPr>
            <p:spPr>
              <a:xfrm>
                <a:off x="8639903" y="6411801"/>
                <a:ext cx="217714" cy="3114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2" name="Rectangle 21">
                <a:extLst>
                  <a:ext uri="{FF2B5EF4-FFF2-40B4-BE49-F238E27FC236}">
                    <a16:creationId xmlns:a16="http://schemas.microsoft.com/office/drawing/2014/main" id="{1C652F3F-85C5-AD4B-94A7-4CA46A3AAA8F}"/>
                  </a:ext>
                </a:extLst>
              </p:cNvPr>
              <p:cNvSpPr/>
              <p:nvPr/>
            </p:nvSpPr>
            <p:spPr>
              <a:xfrm>
                <a:off x="8858154" y="6411463"/>
                <a:ext cx="217713" cy="480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3" name="Rectangle 22">
                <a:extLst>
                  <a:ext uri="{FF2B5EF4-FFF2-40B4-BE49-F238E27FC236}">
                    <a16:creationId xmlns:a16="http://schemas.microsoft.com/office/drawing/2014/main" id="{9A4069E8-94A8-9547-8F54-D30E767DE561}"/>
                  </a:ext>
                </a:extLst>
              </p:cNvPr>
              <p:cNvSpPr/>
              <p:nvPr/>
            </p:nvSpPr>
            <p:spPr>
              <a:xfrm>
                <a:off x="9075867" y="6412653"/>
                <a:ext cx="428967" cy="302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4" name="Rectangle 23">
                <a:extLst>
                  <a:ext uri="{FF2B5EF4-FFF2-40B4-BE49-F238E27FC236}">
                    <a16:creationId xmlns:a16="http://schemas.microsoft.com/office/drawing/2014/main" id="{881DF361-CC8A-E246-8A98-E927AFA751F7}"/>
                  </a:ext>
                </a:extLst>
              </p:cNvPr>
              <p:cNvSpPr/>
              <p:nvPr/>
            </p:nvSpPr>
            <p:spPr>
              <a:xfrm>
                <a:off x="8640439" y="6411462"/>
                <a:ext cx="1293361" cy="31486"/>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5" name="TextBox 24">
                <a:extLst>
                  <a:ext uri="{FF2B5EF4-FFF2-40B4-BE49-F238E27FC236}">
                    <a16:creationId xmlns:a16="http://schemas.microsoft.com/office/drawing/2014/main" id="{8452B506-8F0F-CB48-B409-3DC8197FCB9E}"/>
                  </a:ext>
                </a:extLst>
              </p:cNvPr>
              <p:cNvSpPr txBox="1"/>
              <p:nvPr/>
            </p:nvSpPr>
            <p:spPr>
              <a:xfrm>
                <a:off x="8517935" y="6330005"/>
                <a:ext cx="217714" cy="100071"/>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0</a:t>
                </a:r>
              </a:p>
            </p:txBody>
          </p:sp>
          <p:sp>
            <p:nvSpPr>
              <p:cNvPr id="26" name="TextBox 25">
                <a:extLst>
                  <a:ext uri="{FF2B5EF4-FFF2-40B4-BE49-F238E27FC236}">
                    <a16:creationId xmlns:a16="http://schemas.microsoft.com/office/drawing/2014/main" id="{B2DE7632-417D-E248-BFA7-C4B755D06EF6}"/>
                  </a:ext>
                </a:extLst>
              </p:cNvPr>
              <p:cNvSpPr txBox="1"/>
              <p:nvPr/>
            </p:nvSpPr>
            <p:spPr>
              <a:xfrm>
                <a:off x="8956088" y="6330036"/>
                <a:ext cx="388835" cy="89192"/>
              </a:xfrm>
              <a:prstGeom prst="rect">
                <a:avLst/>
              </a:prstGeom>
              <a:noFill/>
            </p:spPr>
            <p:txBody>
              <a:bodyPr wrap="square" rtlCol="0">
                <a:noAutofit/>
              </a:bodyPr>
              <a:lstStyle/>
              <a:p>
                <a:r>
                  <a:rPr lang="en-US" sz="1400">
                    <a:solidFill>
                      <a:schemeClr val="tx1">
                        <a:lumMod val="75000"/>
                        <a:lumOff val="25000"/>
                      </a:schemeClr>
                    </a:solidFill>
                    <a:latin typeface="Century Gothic" panose="020B0502020202020204" pitchFamily="34" charset="0"/>
                  </a:rPr>
                  <a:t>3</a:t>
                </a:r>
              </a:p>
            </p:txBody>
          </p:sp>
          <p:sp>
            <p:nvSpPr>
              <p:cNvPr id="27" name="TextBox 26">
                <a:extLst>
                  <a:ext uri="{FF2B5EF4-FFF2-40B4-BE49-F238E27FC236}">
                    <a16:creationId xmlns:a16="http://schemas.microsoft.com/office/drawing/2014/main" id="{1C6C43FA-635D-2F41-A12B-9012971EBE07}"/>
                  </a:ext>
                </a:extLst>
              </p:cNvPr>
              <p:cNvSpPr txBox="1"/>
              <p:nvPr/>
            </p:nvSpPr>
            <p:spPr>
              <a:xfrm>
                <a:off x="9358888" y="6330038"/>
                <a:ext cx="334989" cy="89192"/>
              </a:xfrm>
              <a:prstGeom prst="rect">
                <a:avLst/>
              </a:prstGeom>
              <a:noFill/>
            </p:spPr>
            <p:txBody>
              <a:bodyPr wrap="square" rtlCol="0">
                <a:noAutofit/>
              </a:bodyPr>
              <a:lstStyle/>
              <a:p>
                <a:r>
                  <a:rPr lang="en-US" sz="1400">
                    <a:solidFill>
                      <a:schemeClr val="tx1">
                        <a:lumMod val="75000"/>
                        <a:lumOff val="25000"/>
                      </a:schemeClr>
                    </a:solidFill>
                    <a:latin typeface="Century Gothic" panose="020B0502020202020204" pitchFamily="34" charset="0"/>
                  </a:rPr>
                  <a:t>6</a:t>
                </a:r>
              </a:p>
            </p:txBody>
          </p:sp>
          <p:sp>
            <p:nvSpPr>
              <p:cNvPr id="28" name="Rectangle 27">
                <a:extLst>
                  <a:ext uri="{FF2B5EF4-FFF2-40B4-BE49-F238E27FC236}">
                    <a16:creationId xmlns:a16="http://schemas.microsoft.com/office/drawing/2014/main" id="{F6BF01BF-577A-EF4B-8D6A-54634CFBF5CC}"/>
                  </a:ext>
                </a:extLst>
              </p:cNvPr>
              <p:cNvSpPr/>
              <p:nvPr/>
            </p:nvSpPr>
            <p:spPr>
              <a:xfrm>
                <a:off x="9504834" y="6411462"/>
                <a:ext cx="428967" cy="48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9" name="TextBox 28">
                <a:extLst>
                  <a:ext uri="{FF2B5EF4-FFF2-40B4-BE49-F238E27FC236}">
                    <a16:creationId xmlns:a16="http://schemas.microsoft.com/office/drawing/2014/main" id="{357B8FE9-1B78-7548-9617-D8764A6C40FB}"/>
                  </a:ext>
                </a:extLst>
              </p:cNvPr>
              <p:cNvSpPr txBox="1"/>
              <p:nvPr/>
            </p:nvSpPr>
            <p:spPr>
              <a:xfrm>
                <a:off x="9816934" y="6330038"/>
                <a:ext cx="413405" cy="89192"/>
              </a:xfrm>
              <a:prstGeom prst="rect">
                <a:avLst/>
              </a:prstGeom>
              <a:noFill/>
            </p:spPr>
            <p:txBody>
              <a:bodyPr wrap="square" rtlCol="0">
                <a:noAutofit/>
              </a:bodyPr>
              <a:lstStyle/>
              <a:p>
                <a:r>
                  <a:rPr lang="en-US" sz="1400">
                    <a:solidFill>
                      <a:schemeClr val="tx1">
                        <a:lumMod val="75000"/>
                        <a:lumOff val="25000"/>
                      </a:schemeClr>
                    </a:solidFill>
                    <a:latin typeface="Century Gothic" panose="020B0502020202020204" pitchFamily="34" charset="0"/>
                  </a:rPr>
                  <a:t>9</a:t>
                </a:r>
              </a:p>
            </p:txBody>
          </p:sp>
          <p:sp>
            <p:nvSpPr>
              <p:cNvPr id="30" name="TextBox 29">
                <a:extLst>
                  <a:ext uri="{FF2B5EF4-FFF2-40B4-BE49-F238E27FC236}">
                    <a16:creationId xmlns:a16="http://schemas.microsoft.com/office/drawing/2014/main" id="{205ACA28-96D7-124C-A02D-BD28F0C5C59D}"/>
                  </a:ext>
                </a:extLst>
              </p:cNvPr>
              <p:cNvSpPr txBox="1"/>
              <p:nvPr/>
            </p:nvSpPr>
            <p:spPr>
              <a:xfrm>
                <a:off x="9900311" y="6373481"/>
                <a:ext cx="610068" cy="77912"/>
              </a:xfrm>
              <a:prstGeom prst="rect">
                <a:avLst/>
              </a:prstGeom>
              <a:noFill/>
            </p:spPr>
            <p:txBody>
              <a:bodyPr wrap="square" rtlCol="0">
                <a:noAutofit/>
              </a:bodyPr>
              <a:lstStyle/>
              <a:p>
                <a:r>
                  <a:rPr lang="en-US" sz="1400">
                    <a:solidFill>
                      <a:schemeClr val="tx1">
                        <a:lumMod val="75000"/>
                        <a:lumOff val="25000"/>
                      </a:schemeClr>
                    </a:solidFill>
                    <a:latin typeface="Century Gothic" panose="020B0502020202020204" pitchFamily="34" charset="0"/>
                  </a:rPr>
                  <a:t>Miles</a:t>
                </a:r>
              </a:p>
            </p:txBody>
          </p:sp>
        </p:grpSp>
      </p:grpSp>
      <p:grpSp>
        <p:nvGrpSpPr>
          <p:cNvPr id="98" name="Group 97">
            <a:extLst>
              <a:ext uri="{FF2B5EF4-FFF2-40B4-BE49-F238E27FC236}">
                <a16:creationId xmlns:a16="http://schemas.microsoft.com/office/drawing/2014/main" id="{C4E4D374-2C1F-6A40-B4FA-BA04C0737D1F}"/>
              </a:ext>
            </a:extLst>
          </p:cNvPr>
          <p:cNvGrpSpPr/>
          <p:nvPr/>
        </p:nvGrpSpPr>
        <p:grpSpPr>
          <a:xfrm>
            <a:off x="5332079" y="3576670"/>
            <a:ext cx="2315700" cy="3292054"/>
            <a:chOff x="5600038" y="3863490"/>
            <a:chExt cx="2315700" cy="3291952"/>
          </a:xfrm>
        </p:grpSpPr>
        <p:pic>
          <p:nvPicPr>
            <p:cNvPr id="32" name="Picture 31">
              <a:extLst>
                <a:ext uri="{FF2B5EF4-FFF2-40B4-BE49-F238E27FC236}">
                  <a16:creationId xmlns:a16="http://schemas.microsoft.com/office/drawing/2014/main" id="{DB487668-C245-BD41-9D07-1ABA0FB2DE7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620594" y="3863490"/>
              <a:ext cx="2295144" cy="2970186"/>
            </a:xfrm>
            <a:prstGeom prst="rect">
              <a:avLst/>
            </a:prstGeom>
          </p:spPr>
        </p:pic>
        <p:grpSp>
          <p:nvGrpSpPr>
            <p:cNvPr id="33" name="Group 32">
              <a:extLst>
                <a:ext uri="{FF2B5EF4-FFF2-40B4-BE49-F238E27FC236}">
                  <a16:creationId xmlns:a16="http://schemas.microsoft.com/office/drawing/2014/main" id="{F6DBBA67-EDAD-1D41-9042-8755086C976B}"/>
                </a:ext>
              </a:extLst>
            </p:cNvPr>
            <p:cNvGrpSpPr/>
            <p:nvPr/>
          </p:nvGrpSpPr>
          <p:grpSpPr>
            <a:xfrm>
              <a:off x="5600038" y="6658887"/>
              <a:ext cx="2199579" cy="496555"/>
              <a:chOff x="8517935" y="6359821"/>
              <a:chExt cx="1936443" cy="99741"/>
            </a:xfrm>
          </p:grpSpPr>
          <p:sp>
            <p:nvSpPr>
              <p:cNvPr id="34" name="Rectangle 33">
                <a:extLst>
                  <a:ext uri="{FF2B5EF4-FFF2-40B4-BE49-F238E27FC236}">
                    <a16:creationId xmlns:a16="http://schemas.microsoft.com/office/drawing/2014/main" id="{24E9432F-D1F6-E248-AB16-1135791E7F12}"/>
                  </a:ext>
                </a:extLst>
              </p:cNvPr>
              <p:cNvSpPr/>
              <p:nvPr/>
            </p:nvSpPr>
            <p:spPr>
              <a:xfrm>
                <a:off x="8643669" y="6413928"/>
                <a:ext cx="217714" cy="187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A37ACB04-AE4A-3B4E-B7CB-EEA8E9B03A40}"/>
                  </a:ext>
                </a:extLst>
              </p:cNvPr>
              <p:cNvSpPr/>
              <p:nvPr/>
            </p:nvSpPr>
            <p:spPr>
              <a:xfrm>
                <a:off x="8858154" y="6411463"/>
                <a:ext cx="217713" cy="480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C291ABAE-0BD9-954E-BCDC-E958B8BCD33A}"/>
                  </a:ext>
                </a:extLst>
              </p:cNvPr>
              <p:cNvSpPr/>
              <p:nvPr/>
            </p:nvSpPr>
            <p:spPr>
              <a:xfrm>
                <a:off x="9075867" y="6413928"/>
                <a:ext cx="428967" cy="187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F91EA03-855B-F342-BCCC-A666E337AD0C}"/>
                  </a:ext>
                </a:extLst>
              </p:cNvPr>
              <p:cNvSpPr/>
              <p:nvPr/>
            </p:nvSpPr>
            <p:spPr>
              <a:xfrm>
                <a:off x="8641953" y="6413928"/>
                <a:ext cx="1311397" cy="18715"/>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7622B271-63D4-6246-B721-C472BF80227C}"/>
                  </a:ext>
                </a:extLst>
              </p:cNvPr>
              <p:cNvSpPr txBox="1"/>
              <p:nvPr/>
            </p:nvSpPr>
            <p:spPr>
              <a:xfrm>
                <a:off x="8517935" y="6359848"/>
                <a:ext cx="217713" cy="28941"/>
              </a:xfrm>
              <a:prstGeom prst="rect">
                <a:avLst/>
              </a:prstGeom>
              <a:noFill/>
            </p:spPr>
            <p:txBody>
              <a:bodyPr wrap="square" rtlCol="0">
                <a:noAutofit/>
              </a:bodyPr>
              <a:lstStyle/>
              <a:p>
                <a:r>
                  <a:rPr lang="en-US" sz="1400">
                    <a:latin typeface="Century Gothic" panose="020B0502020202020204" pitchFamily="34" charset="0"/>
                  </a:rPr>
                  <a:t>0</a:t>
                </a:r>
              </a:p>
            </p:txBody>
          </p:sp>
          <p:sp>
            <p:nvSpPr>
              <p:cNvPr id="39" name="TextBox 38">
                <a:extLst>
                  <a:ext uri="{FF2B5EF4-FFF2-40B4-BE49-F238E27FC236}">
                    <a16:creationId xmlns:a16="http://schemas.microsoft.com/office/drawing/2014/main" id="{EFF25CD4-AE82-6444-8BD0-6AEEEC494416}"/>
                  </a:ext>
                </a:extLst>
              </p:cNvPr>
              <p:cNvSpPr txBox="1"/>
              <p:nvPr/>
            </p:nvSpPr>
            <p:spPr>
              <a:xfrm>
                <a:off x="8876220" y="6359846"/>
                <a:ext cx="511311" cy="34524"/>
              </a:xfrm>
              <a:prstGeom prst="rect">
                <a:avLst/>
              </a:prstGeom>
              <a:noFill/>
            </p:spPr>
            <p:txBody>
              <a:bodyPr wrap="square" rtlCol="0">
                <a:noAutofit/>
              </a:bodyPr>
              <a:lstStyle/>
              <a:p>
                <a:r>
                  <a:rPr lang="en-US" sz="1400">
                    <a:latin typeface="Century Gothic" panose="020B0502020202020204" pitchFamily="34" charset="0"/>
                  </a:rPr>
                  <a:t>3.25</a:t>
                </a:r>
              </a:p>
            </p:txBody>
          </p:sp>
          <p:sp>
            <p:nvSpPr>
              <p:cNvPr id="40" name="TextBox 39">
                <a:extLst>
                  <a:ext uri="{FF2B5EF4-FFF2-40B4-BE49-F238E27FC236}">
                    <a16:creationId xmlns:a16="http://schemas.microsoft.com/office/drawing/2014/main" id="{DE34684C-AD74-1747-AFE0-62DFACAADBD7}"/>
                  </a:ext>
                </a:extLst>
              </p:cNvPr>
              <p:cNvSpPr txBox="1"/>
              <p:nvPr/>
            </p:nvSpPr>
            <p:spPr>
              <a:xfrm>
                <a:off x="9296769" y="6359839"/>
                <a:ext cx="387609" cy="44835"/>
              </a:xfrm>
              <a:prstGeom prst="rect">
                <a:avLst/>
              </a:prstGeom>
              <a:noFill/>
            </p:spPr>
            <p:txBody>
              <a:bodyPr wrap="square" rtlCol="0">
                <a:noAutofit/>
              </a:bodyPr>
              <a:lstStyle/>
              <a:p>
                <a:r>
                  <a:rPr lang="en-US" sz="1400">
                    <a:latin typeface="Century Gothic" panose="020B0502020202020204" pitchFamily="34" charset="0"/>
                  </a:rPr>
                  <a:t>6.5</a:t>
                </a:r>
              </a:p>
            </p:txBody>
          </p:sp>
          <p:sp>
            <p:nvSpPr>
              <p:cNvPr id="42" name="TextBox 41">
                <a:extLst>
                  <a:ext uri="{FF2B5EF4-FFF2-40B4-BE49-F238E27FC236}">
                    <a16:creationId xmlns:a16="http://schemas.microsoft.com/office/drawing/2014/main" id="{8C1389A9-9924-F744-A33E-0534EC12A50F}"/>
                  </a:ext>
                </a:extLst>
              </p:cNvPr>
              <p:cNvSpPr txBox="1"/>
              <p:nvPr/>
            </p:nvSpPr>
            <p:spPr>
              <a:xfrm>
                <a:off x="9719316" y="6359821"/>
                <a:ext cx="504342" cy="46219"/>
              </a:xfrm>
              <a:prstGeom prst="rect">
                <a:avLst/>
              </a:prstGeom>
              <a:noFill/>
            </p:spPr>
            <p:txBody>
              <a:bodyPr wrap="square" rtlCol="0">
                <a:noAutofit/>
              </a:bodyPr>
              <a:lstStyle/>
              <a:p>
                <a:r>
                  <a:rPr lang="en-US" sz="1400">
                    <a:latin typeface="Century Gothic" panose="020B0502020202020204" pitchFamily="34" charset="0"/>
                  </a:rPr>
                  <a:t>9.75</a:t>
                </a:r>
              </a:p>
            </p:txBody>
          </p:sp>
          <p:sp>
            <p:nvSpPr>
              <p:cNvPr id="43" name="TextBox 42">
                <a:extLst>
                  <a:ext uri="{FF2B5EF4-FFF2-40B4-BE49-F238E27FC236}">
                    <a16:creationId xmlns:a16="http://schemas.microsoft.com/office/drawing/2014/main" id="{94BAD0CC-1051-CC46-829D-4BC0773CC196}"/>
                  </a:ext>
                </a:extLst>
              </p:cNvPr>
              <p:cNvSpPr txBox="1"/>
              <p:nvPr/>
            </p:nvSpPr>
            <p:spPr>
              <a:xfrm>
                <a:off x="9924749" y="6388050"/>
                <a:ext cx="529629" cy="28941"/>
              </a:xfrm>
              <a:prstGeom prst="rect">
                <a:avLst/>
              </a:prstGeom>
              <a:noFill/>
            </p:spPr>
            <p:txBody>
              <a:bodyPr wrap="square" rtlCol="0">
                <a:noAutofit/>
              </a:bodyPr>
              <a:lstStyle/>
              <a:p>
                <a:r>
                  <a:rPr lang="en-US" sz="1400">
                    <a:latin typeface="Century Gothic" panose="020B0502020202020204" pitchFamily="34" charset="0"/>
                  </a:rPr>
                  <a:t>Miles</a:t>
                </a:r>
              </a:p>
            </p:txBody>
          </p:sp>
        </p:grpSp>
      </p:grpSp>
      <p:grpSp>
        <p:nvGrpSpPr>
          <p:cNvPr id="97" name="Group 96">
            <a:extLst>
              <a:ext uri="{FF2B5EF4-FFF2-40B4-BE49-F238E27FC236}">
                <a16:creationId xmlns:a16="http://schemas.microsoft.com/office/drawing/2014/main" id="{DF9764C6-159C-F341-963C-DD96E68676A6}"/>
              </a:ext>
            </a:extLst>
          </p:cNvPr>
          <p:cNvGrpSpPr/>
          <p:nvPr/>
        </p:nvGrpSpPr>
        <p:grpSpPr>
          <a:xfrm>
            <a:off x="2735448" y="3576721"/>
            <a:ext cx="2295144" cy="3291731"/>
            <a:chOff x="2793382" y="3863490"/>
            <a:chExt cx="2295144" cy="3291731"/>
          </a:xfrm>
        </p:grpSpPr>
        <p:pic>
          <p:nvPicPr>
            <p:cNvPr id="44" name="Picture 43">
              <a:extLst>
                <a:ext uri="{FF2B5EF4-FFF2-40B4-BE49-F238E27FC236}">
                  <a16:creationId xmlns:a16="http://schemas.microsoft.com/office/drawing/2014/main" id="{0B980E85-7D55-FA40-AB1D-80EA692DC97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2793382" y="3863490"/>
              <a:ext cx="2295144" cy="2970186"/>
            </a:xfrm>
            <a:prstGeom prst="rect">
              <a:avLst/>
            </a:prstGeom>
          </p:spPr>
        </p:pic>
        <p:grpSp>
          <p:nvGrpSpPr>
            <p:cNvPr id="45" name="Group 44">
              <a:extLst>
                <a:ext uri="{FF2B5EF4-FFF2-40B4-BE49-F238E27FC236}">
                  <a16:creationId xmlns:a16="http://schemas.microsoft.com/office/drawing/2014/main" id="{6079C858-7073-CB45-9593-264226DE4213}"/>
                </a:ext>
              </a:extLst>
            </p:cNvPr>
            <p:cNvGrpSpPr/>
            <p:nvPr/>
          </p:nvGrpSpPr>
          <p:grpSpPr>
            <a:xfrm>
              <a:off x="2814532" y="6677568"/>
              <a:ext cx="2215472" cy="477653"/>
              <a:chOff x="8517935" y="6351020"/>
              <a:chExt cx="1938387" cy="108542"/>
            </a:xfrm>
          </p:grpSpPr>
          <p:sp>
            <p:nvSpPr>
              <p:cNvPr id="46" name="Rectangle 45">
                <a:extLst>
                  <a:ext uri="{FF2B5EF4-FFF2-40B4-BE49-F238E27FC236}">
                    <a16:creationId xmlns:a16="http://schemas.microsoft.com/office/drawing/2014/main" id="{1290C43E-FE33-C94D-A422-C829431390FE}"/>
                  </a:ext>
                </a:extLst>
              </p:cNvPr>
              <p:cNvSpPr/>
              <p:nvPr/>
            </p:nvSpPr>
            <p:spPr>
              <a:xfrm>
                <a:off x="8665894" y="6408145"/>
                <a:ext cx="217714" cy="214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58CFDC88-5386-6742-AC24-4C5B9CFFA59B}"/>
                  </a:ext>
                </a:extLst>
              </p:cNvPr>
              <p:cNvSpPr/>
              <p:nvPr/>
            </p:nvSpPr>
            <p:spPr>
              <a:xfrm>
                <a:off x="9091035" y="6408145"/>
                <a:ext cx="428967" cy="214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8127115E-5F62-C845-A652-F1252FAE3A4C}"/>
                  </a:ext>
                </a:extLst>
              </p:cNvPr>
              <p:cNvSpPr/>
              <p:nvPr/>
            </p:nvSpPr>
            <p:spPr>
              <a:xfrm>
                <a:off x="8665909" y="6408702"/>
                <a:ext cx="1290712" cy="21453"/>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57347A0E-6A83-E940-BA76-CC7134730B15}"/>
                  </a:ext>
                </a:extLst>
              </p:cNvPr>
              <p:cNvSpPr txBox="1"/>
              <p:nvPr/>
            </p:nvSpPr>
            <p:spPr>
              <a:xfrm>
                <a:off x="8517935" y="6351512"/>
                <a:ext cx="217713" cy="29057"/>
              </a:xfrm>
              <a:prstGeom prst="rect">
                <a:avLst/>
              </a:prstGeom>
              <a:noFill/>
            </p:spPr>
            <p:txBody>
              <a:bodyPr wrap="square" rtlCol="0">
                <a:noAutofit/>
              </a:bodyPr>
              <a:lstStyle/>
              <a:p>
                <a:r>
                  <a:rPr lang="en-US" sz="1400">
                    <a:latin typeface="Century Gothic" panose="020B0502020202020204" pitchFamily="34" charset="0"/>
                  </a:rPr>
                  <a:t>0</a:t>
                </a:r>
              </a:p>
            </p:txBody>
          </p:sp>
          <p:sp>
            <p:nvSpPr>
              <p:cNvPr id="51" name="TextBox 50">
                <a:extLst>
                  <a:ext uri="{FF2B5EF4-FFF2-40B4-BE49-F238E27FC236}">
                    <a16:creationId xmlns:a16="http://schemas.microsoft.com/office/drawing/2014/main" id="{79FC84AB-4410-354F-A5AF-66D19CB67DB6}"/>
                  </a:ext>
                </a:extLst>
              </p:cNvPr>
              <p:cNvSpPr txBox="1"/>
              <p:nvPr/>
            </p:nvSpPr>
            <p:spPr>
              <a:xfrm>
                <a:off x="8942154" y="6351512"/>
                <a:ext cx="388835" cy="29057"/>
              </a:xfrm>
              <a:prstGeom prst="rect">
                <a:avLst/>
              </a:prstGeom>
              <a:noFill/>
            </p:spPr>
            <p:txBody>
              <a:bodyPr wrap="square" rtlCol="0">
                <a:noAutofit/>
              </a:bodyPr>
              <a:lstStyle/>
              <a:p>
                <a:r>
                  <a:rPr lang="en-US" sz="1400">
                    <a:latin typeface="Century Gothic" panose="020B0502020202020204" pitchFamily="34" charset="0"/>
                  </a:rPr>
                  <a:t>4</a:t>
                </a:r>
              </a:p>
            </p:txBody>
          </p:sp>
          <p:sp>
            <p:nvSpPr>
              <p:cNvPr id="52" name="TextBox 51">
                <a:extLst>
                  <a:ext uri="{FF2B5EF4-FFF2-40B4-BE49-F238E27FC236}">
                    <a16:creationId xmlns:a16="http://schemas.microsoft.com/office/drawing/2014/main" id="{7D7BB49E-66C2-8F46-A87E-410417D33452}"/>
                  </a:ext>
                </a:extLst>
              </p:cNvPr>
              <p:cNvSpPr txBox="1"/>
              <p:nvPr/>
            </p:nvSpPr>
            <p:spPr>
              <a:xfrm>
                <a:off x="9375781" y="6351020"/>
                <a:ext cx="334989" cy="29057"/>
              </a:xfrm>
              <a:prstGeom prst="rect">
                <a:avLst/>
              </a:prstGeom>
              <a:noFill/>
            </p:spPr>
            <p:txBody>
              <a:bodyPr wrap="square" rtlCol="0">
                <a:noAutofit/>
              </a:bodyPr>
              <a:lstStyle/>
              <a:p>
                <a:r>
                  <a:rPr lang="en-US" sz="1400">
                    <a:latin typeface="Century Gothic" panose="020B0502020202020204" pitchFamily="34" charset="0"/>
                  </a:rPr>
                  <a:t>8</a:t>
                </a:r>
              </a:p>
            </p:txBody>
          </p:sp>
          <p:sp>
            <p:nvSpPr>
              <p:cNvPr id="53" name="Rectangle 52">
                <a:extLst>
                  <a:ext uri="{FF2B5EF4-FFF2-40B4-BE49-F238E27FC236}">
                    <a16:creationId xmlns:a16="http://schemas.microsoft.com/office/drawing/2014/main" id="{49B4D7C6-E8BE-AE47-9244-B5E0BDF09CA9}"/>
                  </a:ext>
                </a:extLst>
              </p:cNvPr>
              <p:cNvSpPr/>
              <p:nvPr/>
            </p:nvSpPr>
            <p:spPr>
              <a:xfrm>
                <a:off x="9504834" y="6411462"/>
                <a:ext cx="428967" cy="48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A9A92AE7-4C31-1949-88E6-C26B146503C6}"/>
                  </a:ext>
                </a:extLst>
              </p:cNvPr>
              <p:cNvSpPr txBox="1"/>
              <p:nvPr/>
            </p:nvSpPr>
            <p:spPr>
              <a:xfrm>
                <a:off x="9734180" y="6351558"/>
                <a:ext cx="413405" cy="29057"/>
              </a:xfrm>
              <a:prstGeom prst="rect">
                <a:avLst/>
              </a:prstGeom>
              <a:noFill/>
            </p:spPr>
            <p:txBody>
              <a:bodyPr wrap="square" rtlCol="0">
                <a:noAutofit/>
              </a:bodyPr>
              <a:lstStyle/>
              <a:p>
                <a:r>
                  <a:rPr lang="en-US" sz="1400">
                    <a:latin typeface="Century Gothic" panose="020B0502020202020204" pitchFamily="34" charset="0"/>
                  </a:rPr>
                  <a:t>12</a:t>
                </a:r>
              </a:p>
            </p:txBody>
          </p:sp>
          <p:sp>
            <p:nvSpPr>
              <p:cNvPr id="55" name="TextBox 54">
                <a:extLst>
                  <a:ext uri="{FF2B5EF4-FFF2-40B4-BE49-F238E27FC236}">
                    <a16:creationId xmlns:a16="http://schemas.microsoft.com/office/drawing/2014/main" id="{086F4EA7-0E24-534C-AFC6-DF0B0C14C748}"/>
                  </a:ext>
                </a:extLst>
              </p:cNvPr>
              <p:cNvSpPr txBox="1"/>
              <p:nvPr/>
            </p:nvSpPr>
            <p:spPr>
              <a:xfrm>
                <a:off x="9926693" y="6380615"/>
                <a:ext cx="529629" cy="29057"/>
              </a:xfrm>
              <a:prstGeom prst="rect">
                <a:avLst/>
              </a:prstGeom>
              <a:noFill/>
            </p:spPr>
            <p:txBody>
              <a:bodyPr wrap="square" rtlCol="0">
                <a:noAutofit/>
              </a:bodyPr>
              <a:lstStyle/>
              <a:p>
                <a:r>
                  <a:rPr lang="en-US" sz="1400">
                    <a:latin typeface="Century Gothic" panose="020B0502020202020204" pitchFamily="34" charset="0"/>
                  </a:rPr>
                  <a:t>Miles</a:t>
                </a:r>
              </a:p>
            </p:txBody>
          </p:sp>
        </p:grpSp>
      </p:grpSp>
      <p:sp>
        <p:nvSpPr>
          <p:cNvPr id="7" name="TextBox 6">
            <a:extLst>
              <a:ext uri="{FF2B5EF4-FFF2-40B4-BE49-F238E27FC236}">
                <a16:creationId xmlns:a16="http://schemas.microsoft.com/office/drawing/2014/main" id="{04C3B7EA-D4C1-A74A-B95C-BAD55B6FFDD3}"/>
              </a:ext>
            </a:extLst>
          </p:cNvPr>
          <p:cNvSpPr txBox="1"/>
          <p:nvPr/>
        </p:nvSpPr>
        <p:spPr>
          <a:xfrm>
            <a:off x="4830382" y="3216471"/>
            <a:ext cx="2507490" cy="400110"/>
          </a:xfrm>
          <a:prstGeom prst="rect">
            <a:avLst/>
          </a:prstGeom>
          <a:noFill/>
        </p:spPr>
        <p:txBody>
          <a:bodyPr wrap="square" rtlCol="0">
            <a:spAutoFit/>
          </a:bodyPr>
          <a:lstStyle/>
          <a:p>
            <a:r>
              <a:rPr lang="en-US" sz="2000" b="1" i="1" u="sng" dirty="0">
                <a:solidFill>
                  <a:schemeClr val="tx1">
                    <a:lumMod val="75000"/>
                    <a:lumOff val="25000"/>
                  </a:schemeClr>
                </a:solidFill>
                <a:latin typeface="Century Gothic" panose="020B0502020202020204" pitchFamily="34" charset="0"/>
              </a:rPr>
              <a:t>2019 LUCIS Results</a:t>
            </a:r>
          </a:p>
        </p:txBody>
      </p:sp>
      <p:grpSp>
        <p:nvGrpSpPr>
          <p:cNvPr id="82" name="Group 81">
            <a:extLst>
              <a:ext uri="{FF2B5EF4-FFF2-40B4-BE49-F238E27FC236}">
                <a16:creationId xmlns:a16="http://schemas.microsoft.com/office/drawing/2014/main" id="{D29936A9-F4A3-804C-9487-29FA297063A4}"/>
              </a:ext>
            </a:extLst>
          </p:cNvPr>
          <p:cNvGrpSpPr/>
          <p:nvPr/>
        </p:nvGrpSpPr>
        <p:grpSpPr>
          <a:xfrm>
            <a:off x="11139077" y="5591769"/>
            <a:ext cx="428354" cy="633628"/>
            <a:chOff x="11434698" y="2142240"/>
            <a:chExt cx="428354" cy="633628"/>
          </a:xfrm>
        </p:grpSpPr>
        <p:pic>
          <p:nvPicPr>
            <p:cNvPr id="83" name="Picture 82" descr="A close up of a logo&#10;&#10;Description automatically generated">
              <a:extLst>
                <a:ext uri="{FF2B5EF4-FFF2-40B4-BE49-F238E27FC236}">
                  <a16:creationId xmlns:a16="http://schemas.microsoft.com/office/drawing/2014/main" id="{C09EA64D-D3C7-FB4C-8230-84FC1ADD18B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434698" y="2357857"/>
              <a:ext cx="322216" cy="418011"/>
            </a:xfrm>
            <a:prstGeom prst="rect">
              <a:avLst/>
            </a:prstGeom>
          </p:spPr>
        </p:pic>
        <p:sp>
          <p:nvSpPr>
            <p:cNvPr id="84" name="TextBox 83">
              <a:extLst>
                <a:ext uri="{FF2B5EF4-FFF2-40B4-BE49-F238E27FC236}">
                  <a16:creationId xmlns:a16="http://schemas.microsoft.com/office/drawing/2014/main" id="{9E73558C-9BFC-D741-8702-F3BF5A1721CC}"/>
                </a:ext>
              </a:extLst>
            </p:cNvPr>
            <p:cNvSpPr txBox="1"/>
            <p:nvPr/>
          </p:nvSpPr>
          <p:spPr>
            <a:xfrm>
              <a:off x="11449647" y="2142240"/>
              <a:ext cx="413405" cy="261610"/>
            </a:xfrm>
            <a:prstGeom prst="rect">
              <a:avLst/>
            </a:prstGeom>
            <a:noFill/>
          </p:spPr>
          <p:txBody>
            <a:bodyPr wrap="square" rtlCol="0">
              <a:spAutoFit/>
            </a:bodyPr>
            <a:lstStyle/>
            <a:p>
              <a:r>
                <a:rPr lang="en-US" sz="1100">
                  <a:latin typeface="Century Gothic" panose="020B0502020202020204" pitchFamily="34" charset="0"/>
                </a:rPr>
                <a:t>N</a:t>
              </a:r>
            </a:p>
          </p:txBody>
        </p:sp>
      </p:grpSp>
      <p:grpSp>
        <p:nvGrpSpPr>
          <p:cNvPr id="85" name="Group 84">
            <a:extLst>
              <a:ext uri="{FF2B5EF4-FFF2-40B4-BE49-F238E27FC236}">
                <a16:creationId xmlns:a16="http://schemas.microsoft.com/office/drawing/2014/main" id="{23DA98A6-354E-4F00-ABEC-9279E8C4813D}"/>
              </a:ext>
            </a:extLst>
          </p:cNvPr>
          <p:cNvGrpSpPr/>
          <p:nvPr/>
        </p:nvGrpSpPr>
        <p:grpSpPr>
          <a:xfrm>
            <a:off x="10399878" y="4075419"/>
            <a:ext cx="1906752" cy="1451528"/>
            <a:chOff x="12852491" y="2106295"/>
            <a:chExt cx="1906752" cy="1451528"/>
          </a:xfrm>
        </p:grpSpPr>
        <p:grpSp>
          <p:nvGrpSpPr>
            <p:cNvPr id="86" name="Group 85">
              <a:extLst>
                <a:ext uri="{FF2B5EF4-FFF2-40B4-BE49-F238E27FC236}">
                  <a16:creationId xmlns:a16="http://schemas.microsoft.com/office/drawing/2014/main" id="{6E4386F7-5E3F-432A-828F-09C9F31833C1}"/>
                </a:ext>
              </a:extLst>
            </p:cNvPr>
            <p:cNvGrpSpPr/>
            <p:nvPr/>
          </p:nvGrpSpPr>
          <p:grpSpPr>
            <a:xfrm>
              <a:off x="12852492" y="2106295"/>
              <a:ext cx="1900742" cy="277630"/>
              <a:chOff x="4192254" y="670265"/>
              <a:chExt cx="1900742" cy="277630"/>
            </a:xfrm>
          </p:grpSpPr>
          <p:sp>
            <p:nvSpPr>
              <p:cNvPr id="96" name="Rectangle 95">
                <a:extLst>
                  <a:ext uri="{FF2B5EF4-FFF2-40B4-BE49-F238E27FC236}">
                    <a16:creationId xmlns:a16="http://schemas.microsoft.com/office/drawing/2014/main" id="{6E71B8A4-57AE-4C0E-BE16-A96F1B21F168}"/>
                  </a:ext>
                </a:extLst>
              </p:cNvPr>
              <p:cNvSpPr/>
              <p:nvPr/>
            </p:nvSpPr>
            <p:spPr>
              <a:xfrm>
                <a:off x="4192254" y="673116"/>
                <a:ext cx="420689" cy="274779"/>
              </a:xfrm>
              <a:prstGeom prst="rect">
                <a:avLst/>
              </a:prstGeom>
              <a:solidFill>
                <a:srgbClr val="CCC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lumMod val="75000"/>
                      <a:lumOff val="25000"/>
                    </a:schemeClr>
                  </a:solidFill>
                </a:endParaRPr>
              </a:p>
            </p:txBody>
          </p:sp>
          <p:sp>
            <p:nvSpPr>
              <p:cNvPr id="101" name="TextBox 100">
                <a:extLst>
                  <a:ext uri="{FF2B5EF4-FFF2-40B4-BE49-F238E27FC236}">
                    <a16:creationId xmlns:a16="http://schemas.microsoft.com/office/drawing/2014/main" id="{E612398D-1228-414E-B4FD-FCC290843110}"/>
                  </a:ext>
                </a:extLst>
              </p:cNvPr>
              <p:cNvSpPr txBox="1"/>
              <p:nvPr/>
            </p:nvSpPr>
            <p:spPr>
              <a:xfrm>
                <a:off x="4654959" y="670265"/>
                <a:ext cx="1438037" cy="276999"/>
              </a:xfrm>
              <a:prstGeom prst="rect">
                <a:avLst/>
              </a:prstGeom>
              <a:noFill/>
              <a:ln>
                <a:noFill/>
              </a:ln>
            </p:spPr>
            <p:txBody>
              <a:bodyPr wrap="square" rtlCol="0">
                <a:spAutoFit/>
              </a:bodyPr>
              <a:lstStyle/>
              <a:p>
                <a:r>
                  <a:rPr lang="en-US" sz="1200" dirty="0">
                    <a:solidFill>
                      <a:schemeClr val="tx1">
                        <a:lumMod val="75000"/>
                        <a:lumOff val="25000"/>
                      </a:schemeClr>
                    </a:solidFill>
                    <a:latin typeface="Century Gothic" panose="020B0502020202020204" pitchFamily="34" charset="0"/>
                  </a:rPr>
                  <a:t>Restricted</a:t>
                </a:r>
              </a:p>
            </p:txBody>
          </p:sp>
        </p:grpSp>
        <p:grpSp>
          <p:nvGrpSpPr>
            <p:cNvPr id="87" name="Group 86">
              <a:extLst>
                <a:ext uri="{FF2B5EF4-FFF2-40B4-BE49-F238E27FC236}">
                  <a16:creationId xmlns:a16="http://schemas.microsoft.com/office/drawing/2014/main" id="{6DAD81A6-A2A4-4CDC-B263-83BBEBEB4C4C}"/>
                </a:ext>
              </a:extLst>
            </p:cNvPr>
            <p:cNvGrpSpPr/>
            <p:nvPr/>
          </p:nvGrpSpPr>
          <p:grpSpPr>
            <a:xfrm>
              <a:off x="12852492" y="2379058"/>
              <a:ext cx="1900741" cy="461665"/>
              <a:chOff x="4192254" y="971750"/>
              <a:chExt cx="1900741" cy="461665"/>
            </a:xfrm>
          </p:grpSpPr>
          <p:sp>
            <p:nvSpPr>
              <p:cNvPr id="94" name="Rectangle 93">
                <a:extLst>
                  <a:ext uri="{FF2B5EF4-FFF2-40B4-BE49-F238E27FC236}">
                    <a16:creationId xmlns:a16="http://schemas.microsoft.com/office/drawing/2014/main" id="{1F16FF6C-50A2-433F-9A41-51797E18610B}"/>
                  </a:ext>
                </a:extLst>
              </p:cNvPr>
              <p:cNvSpPr/>
              <p:nvPr/>
            </p:nvSpPr>
            <p:spPr>
              <a:xfrm>
                <a:off x="4192254" y="1055027"/>
                <a:ext cx="420689" cy="274779"/>
              </a:xfrm>
              <a:prstGeom prst="rect">
                <a:avLst/>
              </a:prstGeom>
              <a:solidFill>
                <a:srgbClr val="EA67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lumMod val="75000"/>
                      <a:lumOff val="25000"/>
                    </a:schemeClr>
                  </a:solidFill>
                </a:endParaRPr>
              </a:p>
            </p:txBody>
          </p:sp>
          <p:sp>
            <p:nvSpPr>
              <p:cNvPr id="95" name="TextBox 94">
                <a:extLst>
                  <a:ext uri="{FF2B5EF4-FFF2-40B4-BE49-F238E27FC236}">
                    <a16:creationId xmlns:a16="http://schemas.microsoft.com/office/drawing/2014/main" id="{8E283496-85B7-4FE3-A283-572C56130E7B}"/>
                  </a:ext>
                </a:extLst>
              </p:cNvPr>
              <p:cNvSpPr txBox="1"/>
              <p:nvPr/>
            </p:nvSpPr>
            <p:spPr>
              <a:xfrm>
                <a:off x="4654958" y="971750"/>
                <a:ext cx="1438037" cy="461665"/>
              </a:xfrm>
              <a:prstGeom prst="rect">
                <a:avLst/>
              </a:prstGeom>
              <a:noFill/>
              <a:ln>
                <a:noFill/>
              </a:ln>
            </p:spPr>
            <p:txBody>
              <a:bodyPr wrap="square" rtlCol="0">
                <a:spAutoFit/>
              </a:bodyPr>
              <a:lstStyle/>
              <a:p>
                <a:r>
                  <a:rPr lang="en-US" sz="1200">
                    <a:solidFill>
                      <a:schemeClr val="tx1">
                        <a:lumMod val="75000"/>
                        <a:lumOff val="25000"/>
                      </a:schemeClr>
                    </a:solidFill>
                    <a:latin typeface="Century Gothic" panose="020B0502020202020204" pitchFamily="34" charset="0"/>
                  </a:rPr>
                  <a:t>Low </a:t>
                </a:r>
              </a:p>
              <a:p>
                <a:r>
                  <a:rPr lang="en-US" sz="1200">
                    <a:solidFill>
                      <a:schemeClr val="tx1">
                        <a:lumMod val="75000"/>
                        <a:lumOff val="25000"/>
                      </a:schemeClr>
                    </a:solidFill>
                    <a:latin typeface="Century Gothic" panose="020B0502020202020204" pitchFamily="34" charset="0"/>
                  </a:rPr>
                  <a:t>Preference</a:t>
                </a:r>
              </a:p>
            </p:txBody>
          </p:sp>
        </p:grpSp>
        <p:grpSp>
          <p:nvGrpSpPr>
            <p:cNvPr id="88" name="Group 87">
              <a:extLst>
                <a:ext uri="{FF2B5EF4-FFF2-40B4-BE49-F238E27FC236}">
                  <a16:creationId xmlns:a16="http://schemas.microsoft.com/office/drawing/2014/main" id="{1938CB7B-0363-4CDB-B61B-05CCCC262C55}"/>
                </a:ext>
              </a:extLst>
            </p:cNvPr>
            <p:cNvGrpSpPr/>
            <p:nvPr/>
          </p:nvGrpSpPr>
          <p:grpSpPr>
            <a:xfrm>
              <a:off x="12852491" y="2730784"/>
              <a:ext cx="1900742" cy="461665"/>
              <a:chOff x="4192253" y="1383117"/>
              <a:chExt cx="1900742" cy="461665"/>
            </a:xfrm>
          </p:grpSpPr>
          <p:sp>
            <p:nvSpPr>
              <p:cNvPr id="92" name="Rectangle 91">
                <a:extLst>
                  <a:ext uri="{FF2B5EF4-FFF2-40B4-BE49-F238E27FC236}">
                    <a16:creationId xmlns:a16="http://schemas.microsoft.com/office/drawing/2014/main" id="{366A0A3F-472E-4684-A58B-1D4D5DE6AD4D}"/>
                  </a:ext>
                </a:extLst>
              </p:cNvPr>
              <p:cNvSpPr/>
              <p:nvPr/>
            </p:nvSpPr>
            <p:spPr>
              <a:xfrm>
                <a:off x="4192253" y="1480042"/>
                <a:ext cx="420689" cy="274779"/>
              </a:xfrm>
              <a:prstGeom prst="rect">
                <a:avLst/>
              </a:prstGeom>
              <a:solidFill>
                <a:srgbClr val="FFDF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lumMod val="75000"/>
                      <a:lumOff val="25000"/>
                    </a:schemeClr>
                  </a:solidFill>
                </a:endParaRPr>
              </a:p>
            </p:txBody>
          </p:sp>
          <p:sp>
            <p:nvSpPr>
              <p:cNvPr id="93" name="TextBox 92">
                <a:extLst>
                  <a:ext uri="{FF2B5EF4-FFF2-40B4-BE49-F238E27FC236}">
                    <a16:creationId xmlns:a16="http://schemas.microsoft.com/office/drawing/2014/main" id="{C542C925-8D0B-4118-A266-B3ED2A806AD3}"/>
                  </a:ext>
                </a:extLst>
              </p:cNvPr>
              <p:cNvSpPr txBox="1"/>
              <p:nvPr/>
            </p:nvSpPr>
            <p:spPr>
              <a:xfrm>
                <a:off x="4654958" y="1383117"/>
                <a:ext cx="1438037" cy="461665"/>
              </a:xfrm>
              <a:prstGeom prst="rect">
                <a:avLst/>
              </a:prstGeom>
              <a:noFill/>
              <a:ln>
                <a:noFill/>
              </a:ln>
            </p:spPr>
            <p:txBody>
              <a:bodyPr wrap="square" rtlCol="0">
                <a:spAutoFit/>
              </a:bodyPr>
              <a:lstStyle/>
              <a:p>
                <a:r>
                  <a:rPr lang="en-US" sz="1200">
                    <a:solidFill>
                      <a:schemeClr val="tx1">
                        <a:lumMod val="75000"/>
                        <a:lumOff val="25000"/>
                      </a:schemeClr>
                    </a:solidFill>
                    <a:latin typeface="Century Gothic" panose="020B0502020202020204" pitchFamily="34" charset="0"/>
                  </a:rPr>
                  <a:t>Moderate</a:t>
                </a:r>
              </a:p>
              <a:p>
                <a:r>
                  <a:rPr lang="en-US" sz="1200">
                    <a:solidFill>
                      <a:schemeClr val="tx1">
                        <a:lumMod val="75000"/>
                        <a:lumOff val="25000"/>
                      </a:schemeClr>
                    </a:solidFill>
                    <a:latin typeface="Century Gothic" panose="020B0502020202020204" pitchFamily="34" charset="0"/>
                  </a:rPr>
                  <a:t>Preference</a:t>
                </a:r>
              </a:p>
            </p:txBody>
          </p:sp>
        </p:grpSp>
        <p:grpSp>
          <p:nvGrpSpPr>
            <p:cNvPr id="89" name="Group 88">
              <a:extLst>
                <a:ext uri="{FF2B5EF4-FFF2-40B4-BE49-F238E27FC236}">
                  <a16:creationId xmlns:a16="http://schemas.microsoft.com/office/drawing/2014/main" id="{3C2BC86E-BFD5-480A-960B-884B41C737DF}"/>
                </a:ext>
              </a:extLst>
            </p:cNvPr>
            <p:cNvGrpSpPr/>
            <p:nvPr/>
          </p:nvGrpSpPr>
          <p:grpSpPr>
            <a:xfrm>
              <a:off x="12852491" y="3096158"/>
              <a:ext cx="1906752" cy="461665"/>
              <a:chOff x="4192253" y="1837552"/>
              <a:chExt cx="1906752" cy="461665"/>
            </a:xfrm>
          </p:grpSpPr>
          <p:sp>
            <p:nvSpPr>
              <p:cNvPr id="90" name="Rectangle 89">
                <a:extLst>
                  <a:ext uri="{FF2B5EF4-FFF2-40B4-BE49-F238E27FC236}">
                    <a16:creationId xmlns:a16="http://schemas.microsoft.com/office/drawing/2014/main" id="{F268CEE2-F6EE-49A2-8708-137849338317}"/>
                  </a:ext>
                </a:extLst>
              </p:cNvPr>
              <p:cNvSpPr/>
              <p:nvPr/>
            </p:nvSpPr>
            <p:spPr>
              <a:xfrm>
                <a:off x="4192253" y="1934477"/>
                <a:ext cx="420689" cy="274779"/>
              </a:xfrm>
              <a:prstGeom prst="rect">
                <a:avLst/>
              </a:prstGeom>
              <a:solidFill>
                <a:srgbClr val="5B8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lumMod val="75000"/>
                      <a:lumOff val="25000"/>
                    </a:schemeClr>
                  </a:solidFill>
                </a:endParaRPr>
              </a:p>
            </p:txBody>
          </p:sp>
          <p:sp>
            <p:nvSpPr>
              <p:cNvPr id="91" name="TextBox 90">
                <a:extLst>
                  <a:ext uri="{FF2B5EF4-FFF2-40B4-BE49-F238E27FC236}">
                    <a16:creationId xmlns:a16="http://schemas.microsoft.com/office/drawing/2014/main" id="{962DEEF2-7C9A-4A4C-8E0E-0390A7F0A760}"/>
                  </a:ext>
                </a:extLst>
              </p:cNvPr>
              <p:cNvSpPr txBox="1"/>
              <p:nvPr/>
            </p:nvSpPr>
            <p:spPr>
              <a:xfrm>
                <a:off x="4660968" y="1837552"/>
                <a:ext cx="1438037" cy="461665"/>
              </a:xfrm>
              <a:prstGeom prst="rect">
                <a:avLst/>
              </a:prstGeom>
              <a:noFill/>
              <a:ln>
                <a:noFill/>
              </a:ln>
            </p:spPr>
            <p:txBody>
              <a:bodyPr wrap="square" rtlCol="0">
                <a:spAutoFit/>
              </a:bodyPr>
              <a:lstStyle/>
              <a:p>
                <a:r>
                  <a:rPr lang="en-US" sz="1200" dirty="0">
                    <a:solidFill>
                      <a:schemeClr val="tx1">
                        <a:lumMod val="75000"/>
                        <a:lumOff val="25000"/>
                      </a:schemeClr>
                    </a:solidFill>
                    <a:latin typeface="Century Gothic" panose="020B0502020202020204" pitchFamily="34" charset="0"/>
                  </a:rPr>
                  <a:t>High</a:t>
                </a:r>
              </a:p>
              <a:p>
                <a:r>
                  <a:rPr lang="en-US" sz="1200" dirty="0">
                    <a:solidFill>
                      <a:schemeClr val="tx1">
                        <a:lumMod val="75000"/>
                        <a:lumOff val="25000"/>
                      </a:schemeClr>
                    </a:solidFill>
                    <a:latin typeface="Century Gothic" panose="020B0502020202020204" pitchFamily="34" charset="0"/>
                  </a:rPr>
                  <a:t>Preference</a:t>
                </a:r>
              </a:p>
            </p:txBody>
          </p:sp>
        </p:grpSp>
      </p:grpSp>
      <p:sp>
        <p:nvSpPr>
          <p:cNvPr id="4" name="Rectangle 3"/>
          <p:cNvSpPr/>
          <p:nvPr/>
        </p:nvSpPr>
        <p:spPr>
          <a:xfrm>
            <a:off x="1847475" y="5896226"/>
            <a:ext cx="881319" cy="523220"/>
          </a:xfrm>
          <a:prstGeom prst="rect">
            <a:avLst/>
          </a:prstGeom>
        </p:spPr>
        <p:txBody>
          <a:bodyPr wrap="square">
            <a:spAutoFit/>
          </a:bodyPr>
          <a:lstStyle/>
          <a:p>
            <a:r>
              <a:rPr lang="en-US" sz="1400" dirty="0" smtClean="0">
                <a:solidFill>
                  <a:schemeClr val="tx1">
                    <a:lumMod val="75000"/>
                    <a:lumOff val="25000"/>
                  </a:schemeClr>
                </a:solidFill>
                <a:latin typeface="Century Gothic"/>
              </a:rPr>
              <a:t>Twiggs </a:t>
            </a:r>
          </a:p>
          <a:p>
            <a:r>
              <a:rPr lang="en-US" sz="1400" dirty="0" smtClean="0">
                <a:solidFill>
                  <a:schemeClr val="tx1">
                    <a:lumMod val="75000"/>
                    <a:lumOff val="25000"/>
                  </a:schemeClr>
                </a:solidFill>
                <a:latin typeface="Century Gothic"/>
              </a:rPr>
              <a:t>County</a:t>
            </a:r>
            <a:endParaRPr lang="en-US" sz="1400" dirty="0">
              <a:solidFill>
                <a:schemeClr val="tx1">
                  <a:lumMod val="75000"/>
                  <a:lumOff val="25000"/>
                </a:schemeClr>
              </a:solidFill>
            </a:endParaRPr>
          </a:p>
        </p:txBody>
      </p:sp>
      <p:sp>
        <p:nvSpPr>
          <p:cNvPr id="72" name="Rectangle 71"/>
          <p:cNvSpPr/>
          <p:nvPr/>
        </p:nvSpPr>
        <p:spPr>
          <a:xfrm>
            <a:off x="2941654" y="5980329"/>
            <a:ext cx="1882733" cy="307777"/>
          </a:xfrm>
          <a:prstGeom prst="rect">
            <a:avLst/>
          </a:prstGeom>
        </p:spPr>
        <p:txBody>
          <a:bodyPr wrap="square">
            <a:spAutoFit/>
          </a:bodyPr>
          <a:lstStyle/>
          <a:p>
            <a:pPr algn="ctr"/>
            <a:r>
              <a:rPr lang="en-US" sz="1400" dirty="0" smtClean="0">
                <a:solidFill>
                  <a:schemeClr val="tx1">
                    <a:lumMod val="75000"/>
                    <a:lumOff val="25000"/>
                  </a:schemeClr>
                </a:solidFill>
                <a:latin typeface="Century Gothic"/>
              </a:rPr>
              <a:t>Decatur County</a:t>
            </a:r>
            <a:endParaRPr lang="en-US" sz="1400" dirty="0">
              <a:solidFill>
                <a:schemeClr val="tx1">
                  <a:lumMod val="75000"/>
                  <a:lumOff val="25000"/>
                </a:schemeClr>
              </a:solidFill>
            </a:endParaRPr>
          </a:p>
        </p:txBody>
      </p:sp>
      <p:sp>
        <p:nvSpPr>
          <p:cNvPr id="73" name="Rectangle 72"/>
          <p:cNvSpPr/>
          <p:nvPr/>
        </p:nvSpPr>
        <p:spPr>
          <a:xfrm>
            <a:off x="6881228" y="5430923"/>
            <a:ext cx="1280160" cy="523220"/>
          </a:xfrm>
          <a:prstGeom prst="rect">
            <a:avLst/>
          </a:prstGeom>
        </p:spPr>
        <p:txBody>
          <a:bodyPr wrap="square">
            <a:spAutoFit/>
          </a:bodyPr>
          <a:lstStyle/>
          <a:p>
            <a:r>
              <a:rPr lang="en-US" sz="1400" dirty="0" smtClean="0">
                <a:solidFill>
                  <a:schemeClr val="tx1">
                    <a:lumMod val="75000"/>
                    <a:lumOff val="25000"/>
                  </a:schemeClr>
                </a:solidFill>
                <a:latin typeface="Century Gothic"/>
              </a:rPr>
              <a:t>Taylor County</a:t>
            </a:r>
            <a:endParaRPr lang="en-US" sz="1400" dirty="0">
              <a:solidFill>
                <a:schemeClr val="tx1">
                  <a:lumMod val="75000"/>
                  <a:lumOff val="25000"/>
                </a:schemeClr>
              </a:solidFill>
            </a:endParaRPr>
          </a:p>
        </p:txBody>
      </p:sp>
      <p:sp>
        <p:nvSpPr>
          <p:cNvPr id="74" name="Rectangle 73"/>
          <p:cNvSpPr/>
          <p:nvPr/>
        </p:nvSpPr>
        <p:spPr>
          <a:xfrm>
            <a:off x="9439585" y="5429935"/>
            <a:ext cx="1371600" cy="523220"/>
          </a:xfrm>
          <a:prstGeom prst="rect">
            <a:avLst/>
          </a:prstGeom>
        </p:spPr>
        <p:txBody>
          <a:bodyPr wrap="square">
            <a:spAutoFit/>
          </a:bodyPr>
          <a:lstStyle/>
          <a:p>
            <a:r>
              <a:rPr lang="en-US" sz="1400" dirty="0" smtClean="0">
                <a:solidFill>
                  <a:schemeClr val="tx1">
                    <a:lumMod val="75000"/>
                    <a:lumOff val="25000"/>
                  </a:schemeClr>
                </a:solidFill>
                <a:latin typeface="Century Gothic"/>
              </a:rPr>
              <a:t>Brooks County</a:t>
            </a:r>
            <a:endParaRPr lang="en-US" sz="1400" dirty="0">
              <a:solidFill>
                <a:schemeClr val="tx1">
                  <a:lumMod val="75000"/>
                  <a:lumOff val="25000"/>
                </a:schemeClr>
              </a:solidFill>
            </a:endParaRPr>
          </a:p>
        </p:txBody>
      </p:sp>
    </p:spTree>
    <p:extLst>
      <p:ext uri="{BB962C8B-B14F-4D97-AF65-F5344CB8AC3E}">
        <p14:creationId xmlns:p14="http://schemas.microsoft.com/office/powerpoint/2010/main" val="8607444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large brown bear walking through a forest&#10;&#10;Description automatically generated">
            <a:extLst>
              <a:ext uri="{FF2B5EF4-FFF2-40B4-BE49-F238E27FC236}">
                <a16:creationId xmlns:a16="http://schemas.microsoft.com/office/drawing/2014/main" id="{C8BF89A7-0A65-4002-9666-8A953818182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56611" y="961009"/>
            <a:ext cx="4719999" cy="5724800"/>
          </a:xfrm>
          <a:prstGeom prst="rect">
            <a:avLst/>
          </a:prstGeom>
          <a:ln w="57150">
            <a:solidFill>
              <a:srgbClr val="95B823"/>
            </a:solidFill>
          </a:ln>
        </p:spPr>
      </p:pic>
      <p:sp>
        <p:nvSpPr>
          <p:cNvPr id="2" name="Rectangle 1">
            <a:extLst>
              <a:ext uri="{FF2B5EF4-FFF2-40B4-BE49-F238E27FC236}">
                <a16:creationId xmlns:a16="http://schemas.microsoft.com/office/drawing/2014/main" id="{FCEC0C73-03B2-45EC-960C-969B8BFC2B2D}"/>
              </a:ext>
            </a:extLst>
          </p:cNvPr>
          <p:cNvSpPr/>
          <p:nvPr/>
        </p:nvSpPr>
        <p:spPr>
          <a:xfrm>
            <a:off x="495300" y="342900"/>
            <a:ext cx="9714175" cy="419100"/>
          </a:xfrm>
          <a:prstGeom prst="rect">
            <a:avLst/>
          </a:prstGeom>
        </p:spPr>
        <p:txBody>
          <a:bodyPr wrap="square" anchor="ctr">
            <a:noAutofit/>
          </a:bodyPr>
          <a:lstStyle/>
          <a:p>
            <a:pPr lvl="0"/>
            <a:r>
              <a:rPr lang="en-US" sz="4000" b="1">
                <a:solidFill>
                  <a:srgbClr val="95B823"/>
                </a:solidFill>
                <a:latin typeface="Century Gothic" panose="020F0302020204030204"/>
              </a:rPr>
              <a:t>LIMITATIONS</a:t>
            </a:r>
          </a:p>
        </p:txBody>
      </p:sp>
      <p:sp>
        <p:nvSpPr>
          <p:cNvPr id="3" name="TextBox 2">
            <a:extLst>
              <a:ext uri="{FF2B5EF4-FFF2-40B4-BE49-F238E27FC236}">
                <a16:creationId xmlns:a16="http://schemas.microsoft.com/office/drawing/2014/main" id="{B733E44E-E707-49C9-985C-794D810F8B4E}"/>
              </a:ext>
            </a:extLst>
          </p:cNvPr>
          <p:cNvSpPr txBox="1"/>
          <p:nvPr/>
        </p:nvSpPr>
        <p:spPr>
          <a:xfrm>
            <a:off x="495300" y="1067455"/>
            <a:ext cx="5756413"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lr>
                <a:srgbClr val="95B823"/>
              </a:buClr>
            </a:pPr>
            <a:endParaRPr lang="en-US" sz="2400" dirty="0">
              <a:solidFill>
                <a:schemeClr val="tx1">
                  <a:lumMod val="75000"/>
                  <a:lumOff val="25000"/>
                </a:schemeClr>
              </a:solidFill>
              <a:latin typeface="Century Gothic" panose="020B0502020202020204" pitchFamily="34" charset="0"/>
              <a:cs typeface="Calibri"/>
            </a:endParaRPr>
          </a:p>
          <a:p>
            <a:pPr marL="285750" indent="-285750">
              <a:buClr>
                <a:srgbClr val="95B823"/>
              </a:buClr>
              <a:buFont typeface="Webdings" panose="05030102010509060703" pitchFamily="18" charset="2"/>
              <a:buChar char=""/>
            </a:pPr>
            <a:r>
              <a:rPr lang="en-US" sz="2400" dirty="0">
                <a:solidFill>
                  <a:schemeClr val="tx1">
                    <a:lumMod val="75000"/>
                    <a:lumOff val="25000"/>
                  </a:schemeClr>
                </a:solidFill>
                <a:latin typeface="Century Gothic" panose="020B0502020202020204" pitchFamily="34" charset="0"/>
                <a:cs typeface="Calibri"/>
              </a:rPr>
              <a:t>Varying resolutions of raster input data can affect accuracy of data</a:t>
            </a:r>
          </a:p>
          <a:p>
            <a:pPr marL="285750" indent="-285750">
              <a:buClr>
                <a:srgbClr val="95B823"/>
              </a:buClr>
              <a:buFont typeface="Webdings" panose="05030102010509060703" pitchFamily="18" charset="2"/>
              <a:buChar char=""/>
            </a:pPr>
            <a:endParaRPr lang="en-US" sz="2400" dirty="0">
              <a:solidFill>
                <a:schemeClr val="tx1">
                  <a:lumMod val="75000"/>
                  <a:lumOff val="25000"/>
                </a:schemeClr>
              </a:solidFill>
              <a:latin typeface="Century Gothic" panose="020B0502020202020204" pitchFamily="34" charset="0"/>
              <a:cs typeface="Calibri"/>
            </a:endParaRPr>
          </a:p>
          <a:p>
            <a:pPr marL="285750" indent="-285750">
              <a:buClr>
                <a:srgbClr val="95B823"/>
              </a:buClr>
              <a:buFont typeface="Webdings" panose="05030102010509060703" pitchFamily="18" charset="2"/>
              <a:buChar char=""/>
            </a:pPr>
            <a:endParaRPr lang="en-US" sz="2400" dirty="0">
              <a:solidFill>
                <a:schemeClr val="tx1">
                  <a:lumMod val="75000"/>
                  <a:lumOff val="25000"/>
                </a:schemeClr>
              </a:solidFill>
              <a:latin typeface="Century Gothic" panose="020B0502020202020204" pitchFamily="34" charset="0"/>
              <a:cs typeface="Calibri"/>
            </a:endParaRPr>
          </a:p>
          <a:p>
            <a:pPr marL="285750" indent="-285750">
              <a:buClr>
                <a:srgbClr val="95B823"/>
              </a:buClr>
              <a:buFont typeface="Webdings" panose="05030102010509060703" pitchFamily="18" charset="2"/>
              <a:buChar char=""/>
            </a:pPr>
            <a:r>
              <a:rPr lang="en-US" sz="2400" dirty="0">
                <a:solidFill>
                  <a:schemeClr val="tx1">
                    <a:lumMod val="75000"/>
                    <a:lumOff val="25000"/>
                  </a:schemeClr>
                </a:solidFill>
                <a:latin typeface="Century Gothic" panose="020B0502020202020204" pitchFamily="34" charset="0"/>
                <a:cs typeface="Calibri"/>
              </a:rPr>
              <a:t>Availability of up-to-date </a:t>
            </a:r>
            <a:r>
              <a:rPr lang="en-US" sz="2400" dirty="0" smtClean="0">
                <a:solidFill>
                  <a:schemeClr val="tx1">
                    <a:lumMod val="75000"/>
                    <a:lumOff val="25000"/>
                  </a:schemeClr>
                </a:solidFill>
                <a:latin typeface="Century Gothic" panose="020B0502020202020204" pitchFamily="34" charset="0"/>
                <a:cs typeface="Calibri"/>
              </a:rPr>
              <a:t>black </a:t>
            </a:r>
            <a:r>
              <a:rPr lang="en-US" sz="2400" dirty="0">
                <a:solidFill>
                  <a:schemeClr val="tx1">
                    <a:lumMod val="75000"/>
                    <a:lumOff val="25000"/>
                  </a:schemeClr>
                </a:solidFill>
                <a:latin typeface="Century Gothic" panose="020B0502020202020204" pitchFamily="34" charset="0"/>
                <a:cs typeface="Calibri"/>
              </a:rPr>
              <a:t>b</a:t>
            </a:r>
            <a:r>
              <a:rPr lang="en-US" sz="2400" dirty="0" smtClean="0">
                <a:solidFill>
                  <a:schemeClr val="tx1">
                    <a:lumMod val="75000"/>
                    <a:lumOff val="25000"/>
                  </a:schemeClr>
                </a:solidFill>
                <a:latin typeface="Century Gothic" panose="020B0502020202020204" pitchFamily="34" charset="0"/>
                <a:cs typeface="Calibri"/>
              </a:rPr>
              <a:t>ear </a:t>
            </a:r>
            <a:r>
              <a:rPr lang="en-US" sz="2400" dirty="0">
                <a:solidFill>
                  <a:schemeClr val="tx1">
                    <a:lumMod val="75000"/>
                    <a:lumOff val="25000"/>
                  </a:schemeClr>
                </a:solidFill>
                <a:latin typeface="Century Gothic" panose="020B0502020202020204" pitchFamily="34" charset="0"/>
                <a:cs typeface="Calibri"/>
              </a:rPr>
              <a:t>h</a:t>
            </a:r>
            <a:r>
              <a:rPr lang="en-US" sz="2400" dirty="0" smtClean="0">
                <a:solidFill>
                  <a:schemeClr val="tx1">
                    <a:lumMod val="75000"/>
                    <a:lumOff val="25000"/>
                  </a:schemeClr>
                </a:solidFill>
                <a:latin typeface="Century Gothic" panose="020B0502020202020204" pitchFamily="34" charset="0"/>
                <a:cs typeface="Calibri"/>
              </a:rPr>
              <a:t>abitat </a:t>
            </a:r>
            <a:r>
              <a:rPr lang="en-US" sz="2400" dirty="0">
                <a:solidFill>
                  <a:schemeClr val="tx1">
                    <a:lumMod val="75000"/>
                    <a:lumOff val="25000"/>
                  </a:schemeClr>
                </a:solidFill>
                <a:latin typeface="Century Gothic" panose="020B0502020202020204" pitchFamily="34" charset="0"/>
                <a:cs typeface="Calibri"/>
              </a:rPr>
              <a:t>data</a:t>
            </a:r>
          </a:p>
          <a:p>
            <a:pPr>
              <a:buClr>
                <a:srgbClr val="95B823"/>
              </a:buClr>
            </a:pPr>
            <a:endParaRPr lang="en-US" sz="2400" dirty="0">
              <a:solidFill>
                <a:schemeClr val="tx1">
                  <a:lumMod val="75000"/>
                  <a:lumOff val="25000"/>
                </a:schemeClr>
              </a:solidFill>
              <a:latin typeface="Century Gothic" panose="020B0502020202020204" pitchFamily="34" charset="0"/>
              <a:cs typeface="Calibri"/>
            </a:endParaRPr>
          </a:p>
          <a:p>
            <a:pPr marL="285750" indent="-285750">
              <a:buClr>
                <a:srgbClr val="95B823"/>
              </a:buClr>
              <a:buFont typeface="Webdings" panose="05030102010509060703" pitchFamily="18" charset="2"/>
              <a:buChar char=""/>
            </a:pPr>
            <a:endParaRPr lang="en-US" sz="2400" dirty="0">
              <a:solidFill>
                <a:schemeClr val="tx1">
                  <a:lumMod val="75000"/>
                  <a:lumOff val="25000"/>
                </a:schemeClr>
              </a:solidFill>
              <a:latin typeface="Century Gothic" panose="020B0502020202020204" pitchFamily="34" charset="0"/>
              <a:cs typeface="Calibri"/>
            </a:endParaRPr>
          </a:p>
          <a:p>
            <a:pPr marL="285750" indent="-285750">
              <a:buClr>
                <a:srgbClr val="95B823"/>
              </a:buClr>
              <a:buFont typeface="Webdings" panose="05030102010509060703" pitchFamily="18" charset="2"/>
              <a:buChar char=""/>
            </a:pPr>
            <a:r>
              <a:rPr lang="en-US" sz="2400" dirty="0">
                <a:solidFill>
                  <a:schemeClr val="tx1">
                    <a:lumMod val="75000"/>
                    <a:lumOff val="25000"/>
                  </a:schemeClr>
                </a:solidFill>
                <a:latin typeface="Century Gothic" panose="020B0502020202020204" pitchFamily="34" charset="0"/>
                <a:cs typeface="Calibri"/>
              </a:rPr>
              <a:t>Future weather and atmospheric variations may impact availability of sufficient sunlight in Georgia</a:t>
            </a:r>
          </a:p>
          <a:p>
            <a:endParaRPr lang="en-US" dirty="0">
              <a:solidFill>
                <a:schemeClr val="tx1">
                  <a:lumMod val="75000"/>
                  <a:lumOff val="25000"/>
                </a:schemeClr>
              </a:solidFill>
              <a:cs typeface="Calibri"/>
            </a:endParaRPr>
          </a:p>
          <a:p>
            <a:endParaRPr lang="en-US" dirty="0">
              <a:solidFill>
                <a:schemeClr val="tx1">
                  <a:lumMod val="75000"/>
                  <a:lumOff val="25000"/>
                </a:schemeClr>
              </a:solidFill>
              <a:cs typeface="Calibri"/>
            </a:endParaRPr>
          </a:p>
        </p:txBody>
      </p:sp>
      <p:sp>
        <p:nvSpPr>
          <p:cNvPr id="6" name="TextBox 5">
            <a:extLst>
              <a:ext uri="{FF2B5EF4-FFF2-40B4-BE49-F238E27FC236}">
                <a16:creationId xmlns:a16="http://schemas.microsoft.com/office/drawing/2014/main" id="{FC6C98B9-F040-4292-AD7B-685898F8AD4A}"/>
              </a:ext>
            </a:extLst>
          </p:cNvPr>
          <p:cNvSpPr txBox="1"/>
          <p:nvPr/>
        </p:nvSpPr>
        <p:spPr>
          <a:xfrm>
            <a:off x="8784455" y="6425532"/>
            <a:ext cx="2744938" cy="307777"/>
          </a:xfrm>
          <a:prstGeom prst="rect">
            <a:avLst/>
          </a:prstGeom>
          <a:noFill/>
        </p:spPr>
        <p:txBody>
          <a:bodyPr wrap="square" rtlCol="0">
            <a:spAutoFit/>
          </a:bodyPr>
          <a:lstStyle/>
          <a:p>
            <a:r>
              <a:rPr lang="en-US" sz="1400" b="1">
                <a:solidFill>
                  <a:schemeClr val="bg1"/>
                </a:solidFill>
                <a:effectLst>
                  <a:outerShdw blurRad="38100" dist="38100" dir="2700000" algn="tl">
                    <a:srgbClr val="000000">
                      <a:alpha val="43137"/>
                    </a:srgbClr>
                  </a:outerShdw>
                </a:effectLst>
                <a:latin typeface="Century Gothic" panose="020B0502020202020204" pitchFamily="34" charset="0"/>
              </a:rPr>
              <a:t>Credit: </a:t>
            </a:r>
            <a:r>
              <a:rPr lang="en-US" sz="1400" b="1" err="1">
                <a:solidFill>
                  <a:schemeClr val="bg1"/>
                </a:solidFill>
                <a:effectLst>
                  <a:outerShdw blurRad="38100" dist="38100" dir="2700000" algn="tl">
                    <a:srgbClr val="000000">
                      <a:alpha val="43137"/>
                    </a:srgbClr>
                  </a:outerShdw>
                </a:effectLst>
                <a:latin typeface="Century Gothic" panose="020B0502020202020204" pitchFamily="34" charset="0"/>
              </a:rPr>
              <a:t>Ucumari</a:t>
            </a:r>
            <a:r>
              <a:rPr lang="en-US" sz="1400" b="1">
                <a:solidFill>
                  <a:schemeClr val="bg1"/>
                </a:solidFill>
                <a:effectLst>
                  <a:outerShdw blurRad="38100" dist="38100" dir="2700000" algn="tl">
                    <a:srgbClr val="000000">
                      <a:alpha val="43137"/>
                    </a:srgbClr>
                  </a:outerShdw>
                </a:effectLst>
                <a:latin typeface="Century Gothic" panose="020B0502020202020204" pitchFamily="34" charset="0"/>
              </a:rPr>
              <a:t> Photography</a:t>
            </a:r>
          </a:p>
        </p:txBody>
      </p:sp>
    </p:spTree>
    <p:extLst>
      <p:ext uri="{BB962C8B-B14F-4D97-AF65-F5344CB8AC3E}">
        <p14:creationId xmlns:p14="http://schemas.microsoft.com/office/powerpoint/2010/main" val="395142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FFADD1-3A78-4386-B9C6-A9A8E6F3A427}"/>
              </a:ext>
            </a:extLst>
          </p:cNvPr>
          <p:cNvSpPr/>
          <p:nvPr/>
        </p:nvSpPr>
        <p:spPr>
          <a:xfrm>
            <a:off x="495300" y="318450"/>
            <a:ext cx="9714175" cy="419100"/>
          </a:xfrm>
          <a:prstGeom prst="rect">
            <a:avLst/>
          </a:prstGeom>
        </p:spPr>
        <p:txBody>
          <a:bodyPr wrap="square" anchor="ctr">
            <a:noAutofit/>
          </a:bodyPr>
          <a:lstStyle/>
          <a:p>
            <a:pPr lvl="0"/>
            <a:r>
              <a:rPr lang="en-US" sz="4000" b="1">
                <a:solidFill>
                  <a:srgbClr val="95B823"/>
                </a:solidFill>
                <a:latin typeface="Century Gothic" panose="020F0302020204030204"/>
              </a:rPr>
              <a:t>FUTURE WORK</a:t>
            </a:r>
          </a:p>
        </p:txBody>
      </p:sp>
      <p:sp>
        <p:nvSpPr>
          <p:cNvPr id="3" name="TextBox 2">
            <a:extLst>
              <a:ext uri="{FF2B5EF4-FFF2-40B4-BE49-F238E27FC236}">
                <a16:creationId xmlns:a16="http://schemas.microsoft.com/office/drawing/2014/main" id="{A50FDD4C-4D63-482A-8A1A-4F1EEA4C80F9}"/>
              </a:ext>
            </a:extLst>
          </p:cNvPr>
          <p:cNvSpPr txBox="1"/>
          <p:nvPr/>
        </p:nvSpPr>
        <p:spPr>
          <a:xfrm>
            <a:off x="431226" y="1081421"/>
            <a:ext cx="5601552"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a:rPr>
              <a:t>Consider additional counties in Georgia for in-depth suitability analysis</a:t>
            </a:r>
          </a:p>
          <a:p>
            <a:pPr>
              <a:buClr>
                <a:srgbClr val="95B823"/>
              </a:buClr>
            </a:pPr>
            <a:endParaRPr lang="en-US" sz="2000">
              <a:solidFill>
                <a:schemeClr val="tx1">
                  <a:lumMod val="75000"/>
                  <a:lumOff val="25000"/>
                </a:schemeClr>
              </a:solidFill>
              <a:latin typeface="Century Gothic" panose="020B0502020202020204" pitchFamily="34" charset="0"/>
              <a:cs typeface="Calibri"/>
            </a:endParaRPr>
          </a:p>
          <a:p>
            <a:pPr>
              <a:buClr>
                <a:srgbClr val="95B823"/>
              </a:buClr>
            </a:pPr>
            <a:endParaRPr lang="en-US" sz="2000">
              <a:solidFill>
                <a:schemeClr val="tx1">
                  <a:lumMod val="75000"/>
                  <a:lumOff val="25000"/>
                </a:schemeClr>
              </a:solidFill>
              <a:latin typeface="Century Gothic" panose="020B0502020202020204" pitchFamily="34" charset="0"/>
              <a:cs typeface="Calibri"/>
            </a:endParaRPr>
          </a:p>
          <a:p>
            <a:pPr marL="285750" indent="-285750">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a:rPr>
              <a:t>Find out additional potential parameters</a:t>
            </a:r>
            <a:endParaRPr lang="en-US">
              <a:solidFill>
                <a:schemeClr val="tx1">
                  <a:lumMod val="75000"/>
                  <a:lumOff val="25000"/>
                </a:schemeClr>
              </a:solidFill>
              <a:cs typeface="Calibri"/>
            </a:endParaRPr>
          </a:p>
        </p:txBody>
      </p:sp>
      <p:pic>
        <p:nvPicPr>
          <p:cNvPr id="4" name="Picture 4" descr="A picture containing outdoor, sitting, green, track&#10;&#10;Description automatically generated">
            <a:extLst>
              <a:ext uri="{FF2B5EF4-FFF2-40B4-BE49-F238E27FC236}">
                <a16:creationId xmlns:a16="http://schemas.microsoft.com/office/drawing/2014/main" id="{C1045310-F9B8-4466-98C1-A9BA0C5E3189}"/>
              </a:ext>
            </a:extLst>
          </p:cNvPr>
          <p:cNvPicPr>
            <a:picLocks noChangeAspect="1"/>
          </p:cNvPicPr>
          <p:nvPr/>
        </p:nvPicPr>
        <p:blipFill rotWithShape="1">
          <a:blip r:embed="rId3"/>
          <a:srcRect l="3169" t="35058" r="3330" b="16053"/>
          <a:stretch/>
        </p:blipFill>
        <p:spPr>
          <a:xfrm>
            <a:off x="431226" y="3551561"/>
            <a:ext cx="11189274" cy="3115939"/>
          </a:xfrm>
          <a:prstGeom prst="rect">
            <a:avLst/>
          </a:prstGeom>
          <a:ln w="57150">
            <a:solidFill>
              <a:srgbClr val="95B823"/>
            </a:solidFill>
          </a:ln>
        </p:spPr>
      </p:pic>
      <p:sp>
        <p:nvSpPr>
          <p:cNvPr id="8" name="TextBox 7">
            <a:extLst>
              <a:ext uri="{FF2B5EF4-FFF2-40B4-BE49-F238E27FC236}">
                <a16:creationId xmlns:a16="http://schemas.microsoft.com/office/drawing/2014/main" id="{D9B2D941-DB1D-4A4E-81CF-0DEBB666ADC8}"/>
              </a:ext>
            </a:extLst>
          </p:cNvPr>
          <p:cNvSpPr txBox="1"/>
          <p:nvPr/>
        </p:nvSpPr>
        <p:spPr>
          <a:xfrm>
            <a:off x="6116551" y="1081421"/>
            <a:ext cx="5874560" cy="2246769"/>
          </a:xfrm>
          <a:prstGeom prst="rect">
            <a:avLst/>
          </a:prstGeom>
          <a:noFill/>
        </p:spPr>
        <p:txBody>
          <a:bodyPr wrap="square" anchor="t">
            <a:spAutoFit/>
          </a:bodyPr>
          <a:lstStyle/>
          <a:p>
            <a:pPr marL="285750" indent="-285750">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a:rPr>
              <a:t>Compare the accuracy of LUCIS analysis with other suitability analyses</a:t>
            </a:r>
          </a:p>
          <a:p>
            <a:pPr marL="285750" indent="-285750">
              <a:buClr>
                <a:srgbClr val="95B823"/>
              </a:buClr>
              <a:buFont typeface="Webdings" panose="05030102010509060703" pitchFamily="18" charset="2"/>
              <a:buChar char=""/>
            </a:pPr>
            <a:endParaRPr lang="en-US" sz="2000">
              <a:solidFill>
                <a:schemeClr val="tx1">
                  <a:lumMod val="75000"/>
                  <a:lumOff val="25000"/>
                </a:schemeClr>
              </a:solidFill>
              <a:latin typeface="Century Gothic" panose="020B0502020202020204" pitchFamily="34" charset="0"/>
              <a:cs typeface="Calibri"/>
            </a:endParaRPr>
          </a:p>
          <a:p>
            <a:pPr marL="285750" indent="-285750">
              <a:buClr>
                <a:srgbClr val="95B823"/>
              </a:buClr>
              <a:buFont typeface="Webdings" panose="05030102010509060703" pitchFamily="18" charset="2"/>
              <a:buChar char=""/>
            </a:pPr>
            <a:endParaRPr lang="en-US" sz="2000">
              <a:solidFill>
                <a:schemeClr val="tx1">
                  <a:lumMod val="75000"/>
                  <a:lumOff val="25000"/>
                </a:schemeClr>
              </a:solidFill>
              <a:latin typeface="Century Gothic" panose="020B0502020202020204" pitchFamily="34" charset="0"/>
              <a:cs typeface="Calibri"/>
            </a:endParaRPr>
          </a:p>
          <a:p>
            <a:pPr marL="285750" indent="-285750">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a:rPr>
              <a:t>Implement the LUCIS model in other regions of the US</a:t>
            </a:r>
          </a:p>
          <a:p>
            <a:pPr>
              <a:buClr>
                <a:srgbClr val="95B823"/>
              </a:buClr>
            </a:pPr>
            <a:endParaRPr lang="en-US" sz="2000">
              <a:solidFill>
                <a:schemeClr val="tx1">
                  <a:lumMod val="75000"/>
                  <a:lumOff val="25000"/>
                </a:schemeClr>
              </a:solidFill>
              <a:latin typeface="Century Gothic" panose="020B0502020202020204" pitchFamily="34" charset="0"/>
              <a:cs typeface="Calibri"/>
            </a:endParaRPr>
          </a:p>
        </p:txBody>
      </p:sp>
      <p:sp>
        <p:nvSpPr>
          <p:cNvPr id="9" name="TextBox 8">
            <a:extLst>
              <a:ext uri="{FF2B5EF4-FFF2-40B4-BE49-F238E27FC236}">
                <a16:creationId xmlns:a16="http://schemas.microsoft.com/office/drawing/2014/main" id="{ECA56ED1-009D-4703-8BB3-899B56748F49}"/>
              </a:ext>
            </a:extLst>
          </p:cNvPr>
          <p:cNvSpPr txBox="1"/>
          <p:nvPr/>
        </p:nvSpPr>
        <p:spPr>
          <a:xfrm>
            <a:off x="9767512" y="6359723"/>
            <a:ext cx="1993262" cy="307777"/>
          </a:xfrm>
          <a:prstGeom prst="rect">
            <a:avLst/>
          </a:prstGeom>
          <a:noFill/>
        </p:spPr>
        <p:txBody>
          <a:bodyPr wrap="square" rtlCol="0">
            <a:spAutoFit/>
          </a:bodyPr>
          <a:lstStyle/>
          <a:p>
            <a:r>
              <a:rPr lang="en-US" sz="1400" b="1">
                <a:solidFill>
                  <a:schemeClr val="bg1"/>
                </a:solidFill>
                <a:effectLst>
                  <a:outerShdw blurRad="38100" dist="38100" dir="2700000" algn="tl">
                    <a:srgbClr val="000000">
                      <a:alpha val="43137"/>
                    </a:srgbClr>
                  </a:outerShdw>
                </a:effectLst>
                <a:latin typeface="Century Gothic" panose="020B0502020202020204" pitchFamily="34" charset="0"/>
              </a:rPr>
              <a:t>Credit: Christo Ras </a:t>
            </a:r>
          </a:p>
        </p:txBody>
      </p:sp>
    </p:spTree>
    <p:extLst>
      <p:ext uri="{BB962C8B-B14F-4D97-AF65-F5344CB8AC3E}">
        <p14:creationId xmlns:p14="http://schemas.microsoft.com/office/powerpoint/2010/main" val="30505790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FFADD1-3A78-4386-B9C6-A9A8E6F3A427}"/>
              </a:ext>
            </a:extLst>
          </p:cNvPr>
          <p:cNvSpPr/>
          <p:nvPr/>
        </p:nvSpPr>
        <p:spPr>
          <a:xfrm>
            <a:off x="570250" y="348430"/>
            <a:ext cx="9714175" cy="419100"/>
          </a:xfrm>
          <a:prstGeom prst="rect">
            <a:avLst/>
          </a:prstGeom>
        </p:spPr>
        <p:txBody>
          <a:bodyPr wrap="square" anchor="ctr">
            <a:noAutofit/>
          </a:bodyPr>
          <a:lstStyle/>
          <a:p>
            <a:pPr lvl="0"/>
            <a:r>
              <a:rPr lang="en-US" sz="4000" b="1">
                <a:solidFill>
                  <a:srgbClr val="95B823"/>
                </a:solidFill>
                <a:latin typeface="Century Gothic" panose="020F0302020204030204"/>
              </a:rPr>
              <a:t>SCIENCE COMMUNICATION</a:t>
            </a:r>
          </a:p>
        </p:txBody>
      </p:sp>
      <p:pic>
        <p:nvPicPr>
          <p:cNvPr id="1026" name="Picture 2">
            <a:extLst>
              <a:ext uri="{FF2B5EF4-FFF2-40B4-BE49-F238E27FC236}">
                <a16:creationId xmlns:a16="http://schemas.microsoft.com/office/drawing/2014/main" id="{D67A9009-E774-4619-A3D8-4BE32F9033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1368" y="2356200"/>
            <a:ext cx="5351965" cy="34459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CE6F2B2-08A1-4353-8B4D-105ACDC7DB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605" y="1170794"/>
            <a:ext cx="5553252" cy="426805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4C6A791B-3A22-4781-9115-DC7A8BCE07E0}"/>
              </a:ext>
            </a:extLst>
          </p:cNvPr>
          <p:cNvSpPr/>
          <p:nvPr/>
        </p:nvSpPr>
        <p:spPr>
          <a:xfrm>
            <a:off x="9273984" y="1776703"/>
            <a:ext cx="2726106" cy="419100"/>
          </a:xfrm>
          <a:prstGeom prst="rect">
            <a:avLst/>
          </a:prstGeom>
        </p:spPr>
        <p:txBody>
          <a:bodyPr wrap="square" anchor="ctr">
            <a:noAutofit/>
          </a:bodyPr>
          <a:lstStyle/>
          <a:p>
            <a:pPr lvl="0"/>
            <a:r>
              <a:rPr lang="en-US" sz="4000">
                <a:solidFill>
                  <a:schemeClr val="tx1">
                    <a:lumMod val="75000"/>
                    <a:lumOff val="25000"/>
                  </a:schemeClr>
                </a:solidFill>
                <a:latin typeface="Century Gothic" panose="020F0302020204030204"/>
              </a:rPr>
              <a:t>Story Map</a:t>
            </a:r>
          </a:p>
        </p:txBody>
      </p:sp>
      <p:sp>
        <p:nvSpPr>
          <p:cNvPr id="9" name="Rectangle 8">
            <a:extLst>
              <a:ext uri="{FF2B5EF4-FFF2-40B4-BE49-F238E27FC236}">
                <a16:creationId xmlns:a16="http://schemas.microsoft.com/office/drawing/2014/main" id="{1580D649-7770-4692-A9C0-AA6913E43B2A}"/>
              </a:ext>
            </a:extLst>
          </p:cNvPr>
          <p:cNvSpPr/>
          <p:nvPr/>
        </p:nvSpPr>
        <p:spPr>
          <a:xfrm>
            <a:off x="558962" y="5591755"/>
            <a:ext cx="2726106" cy="419100"/>
          </a:xfrm>
          <a:prstGeom prst="rect">
            <a:avLst/>
          </a:prstGeom>
        </p:spPr>
        <p:txBody>
          <a:bodyPr wrap="square" anchor="ctr">
            <a:noAutofit/>
          </a:bodyPr>
          <a:lstStyle/>
          <a:p>
            <a:pPr lvl="0"/>
            <a:r>
              <a:rPr lang="en-US" sz="4000">
                <a:solidFill>
                  <a:schemeClr val="tx1">
                    <a:lumMod val="75000"/>
                    <a:lumOff val="25000"/>
                  </a:schemeClr>
                </a:solidFill>
                <a:latin typeface="Century Gothic" panose="020F0302020204030204"/>
              </a:rPr>
              <a:t>Web App</a:t>
            </a:r>
          </a:p>
        </p:txBody>
      </p:sp>
    </p:spTree>
    <p:extLst>
      <p:ext uri="{BB962C8B-B14F-4D97-AF65-F5344CB8AC3E}">
        <p14:creationId xmlns:p14="http://schemas.microsoft.com/office/powerpoint/2010/main" val="930938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8"/>
                                        </p:tgtEl>
                                        <p:attrNameLst>
                                          <p:attrName>style.visibility</p:attrName>
                                        </p:attrNameLst>
                                      </p:cBhvr>
                                      <p:to>
                                        <p:strVal val="visible"/>
                                      </p:to>
                                    </p:set>
                                    <p:anim calcmode="lin" valueType="num">
                                      <p:cBhvr additive="base">
                                        <p:cTn id="11" dur="500" fill="hold"/>
                                        <p:tgtEl>
                                          <p:spTgt spid="1028"/>
                                        </p:tgtEl>
                                        <p:attrNameLst>
                                          <p:attrName>ppt_x</p:attrName>
                                        </p:attrNameLst>
                                      </p:cBhvr>
                                      <p:tavLst>
                                        <p:tav tm="0">
                                          <p:val>
                                            <p:strVal val="#ppt_x"/>
                                          </p:val>
                                        </p:tav>
                                        <p:tav tm="100000">
                                          <p:val>
                                            <p:strVal val="#ppt_x"/>
                                          </p:val>
                                        </p:tav>
                                      </p:tavLst>
                                    </p:anim>
                                    <p:anim calcmode="lin" valueType="num">
                                      <p:cBhvr additive="base">
                                        <p:cTn id="12"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 calcmode="lin" valueType="num">
                                      <p:cBhvr additive="base">
                                        <p:cTn id="21" dur="500" fill="hold"/>
                                        <p:tgtEl>
                                          <p:spTgt spid="1026"/>
                                        </p:tgtEl>
                                        <p:attrNameLst>
                                          <p:attrName>ppt_x</p:attrName>
                                        </p:attrNameLst>
                                      </p:cBhvr>
                                      <p:tavLst>
                                        <p:tav tm="0">
                                          <p:val>
                                            <p:strVal val="#ppt_x"/>
                                          </p:val>
                                        </p:tav>
                                        <p:tav tm="100000">
                                          <p:val>
                                            <p:strVal val="#ppt_x"/>
                                          </p:val>
                                        </p:tav>
                                      </p:tavLst>
                                    </p:anim>
                                    <p:anim calcmode="lin" valueType="num">
                                      <p:cBhvr additive="base">
                                        <p:cTn id="22" dur="500" fill="hold"/>
                                        <p:tgtEl>
                                          <p:spTgt spid="102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808629" y="1377233"/>
            <a:ext cx="3437089" cy="147494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95B823"/>
              </a:buClr>
              <a:defRPr/>
            </a:pPr>
            <a:r>
              <a:rPr lang="en-US" b="1">
                <a:solidFill>
                  <a:srgbClr val="95B823"/>
                </a:solidFill>
                <a:latin typeface="Century Gothic"/>
              </a:rPr>
              <a:t>Partners</a:t>
            </a:r>
            <a:endParaRPr lang="en-US" b="1">
              <a:solidFill>
                <a:srgbClr val="95B823"/>
              </a:solidFill>
            </a:endParaRPr>
          </a:p>
          <a:p>
            <a:pPr marL="342900" indent="-342900">
              <a:lnSpc>
                <a:spcPct val="100000"/>
              </a:lnSpc>
              <a:spcBef>
                <a:spcPts val="0"/>
              </a:spcBef>
              <a:spcAft>
                <a:spcPts val="600"/>
              </a:spcAft>
              <a:buClr>
                <a:srgbClr val="95B823"/>
              </a:buClr>
              <a:buFont typeface="Webdings" panose="05030102010509060703" pitchFamily="18" charset="2"/>
              <a:buChar char="4"/>
              <a:defRPr/>
            </a:pPr>
            <a:r>
              <a:rPr lang="en-US">
                <a:latin typeface="Century Gothic"/>
              </a:rPr>
              <a:t>Amy Gutierrez, The Nature Conservancy</a:t>
            </a:r>
          </a:p>
          <a:p>
            <a:pPr marL="342900" indent="-342900">
              <a:lnSpc>
                <a:spcPct val="100000"/>
              </a:lnSpc>
              <a:spcBef>
                <a:spcPts val="0"/>
              </a:spcBef>
              <a:spcAft>
                <a:spcPts val="600"/>
              </a:spcAft>
              <a:buClr>
                <a:srgbClr val="95B823"/>
              </a:buClr>
              <a:buFont typeface="Webdings" panose="05030102010509060703" pitchFamily="18" charset="2"/>
              <a:buChar char="4"/>
              <a:defRPr/>
            </a:pPr>
            <a:r>
              <a:rPr lang="en-US">
                <a:latin typeface="Century Gothic"/>
              </a:rPr>
              <a:t>Matt Elliott, The Georgia Department of Natural Resources</a:t>
            </a:r>
          </a:p>
          <a:p>
            <a:pPr marL="342900" indent="-342900">
              <a:lnSpc>
                <a:spcPct val="100000"/>
              </a:lnSpc>
              <a:spcBef>
                <a:spcPts val="0"/>
              </a:spcBef>
              <a:spcAft>
                <a:spcPts val="600"/>
              </a:spcAft>
              <a:buClr>
                <a:srgbClr val="95B823"/>
              </a:buClr>
              <a:buFont typeface="Webdings" panose="05030102010509060703" pitchFamily="18" charset="2"/>
              <a:buChar char="4"/>
              <a:defRPr/>
            </a:pPr>
            <a:endParaRPr lang="en-US" sz="2200">
              <a:latin typeface="Century Gothic"/>
            </a:endParaRPr>
          </a:p>
          <a:p>
            <a:pPr>
              <a:lnSpc>
                <a:spcPct val="100000"/>
              </a:lnSpc>
              <a:spcBef>
                <a:spcPts val="0"/>
              </a:spcBef>
              <a:spcAft>
                <a:spcPts val="600"/>
              </a:spcAft>
              <a:buClr>
                <a:srgbClr val="95B823"/>
              </a:buClr>
              <a:defRPr/>
            </a:pPr>
            <a:endParaRPr lang="en-US" sz="2200" b="1">
              <a:latin typeface="Century Gothic"/>
            </a:endParaRPr>
          </a:p>
          <a:p>
            <a:pPr marL="342900" indent="-342900">
              <a:lnSpc>
                <a:spcPct val="100000"/>
              </a:lnSpc>
              <a:spcBef>
                <a:spcPts val="0"/>
              </a:spcBef>
              <a:spcAft>
                <a:spcPts val="600"/>
              </a:spcAft>
              <a:buClr>
                <a:srgbClr val="95B823"/>
              </a:buClr>
              <a:buFont typeface="Webdings" panose="05030102010509060703" pitchFamily="18" charset="2"/>
              <a:buChar char="4"/>
              <a:defRPr/>
            </a:pPr>
            <a:endParaRPr lang="en-US" sz="2200" b="1"/>
          </a:p>
          <a:p>
            <a:pPr marL="342900" indent="-342900">
              <a:lnSpc>
                <a:spcPct val="100000"/>
              </a:lnSpc>
              <a:spcBef>
                <a:spcPts val="0"/>
              </a:spcBef>
              <a:spcAft>
                <a:spcPts val="600"/>
              </a:spcAft>
              <a:buClr>
                <a:srgbClr val="95B823"/>
              </a:buClr>
              <a:buFont typeface="Webdings" panose="05030102010509060703" pitchFamily="18" charset="2"/>
              <a:buChar char="4"/>
              <a:defRPr/>
            </a:pPr>
            <a:endParaRPr lang="en-US" sz="2200" b="1">
              <a:latin typeface="Century Gothic"/>
            </a:endParaRPr>
          </a:p>
          <a:p>
            <a:pPr marL="342900" indent="-342900">
              <a:lnSpc>
                <a:spcPct val="100000"/>
              </a:lnSpc>
              <a:spcBef>
                <a:spcPts val="0"/>
              </a:spcBef>
              <a:spcAft>
                <a:spcPts val="600"/>
              </a:spcAft>
              <a:buClr>
                <a:srgbClr val="95B823"/>
              </a:buClr>
              <a:buFont typeface="Webdings" panose="05030102010509060703" pitchFamily="18" charset="2"/>
              <a:buChar char="4"/>
              <a:defRPr/>
            </a:pPr>
            <a:endParaRPr lang="en-US" sz="2200"/>
          </a:p>
          <a:p>
            <a:pPr marL="342900" indent="-342900">
              <a:lnSpc>
                <a:spcPct val="100000"/>
              </a:lnSpc>
              <a:spcBef>
                <a:spcPts val="0"/>
              </a:spcBef>
              <a:spcAft>
                <a:spcPts val="600"/>
              </a:spcAft>
              <a:buClr>
                <a:srgbClr val="95B823"/>
              </a:buClr>
              <a:buFont typeface="Webdings" panose="05030102010509060703" pitchFamily="18" charset="2"/>
              <a:buChar char="4"/>
              <a:defRPr/>
            </a:pPr>
            <a:endParaRPr lang="en-US" sz="2200">
              <a:latin typeface="Century Gothic"/>
            </a:endParaRPr>
          </a:p>
          <a:p>
            <a:pPr marL="0" marR="0" lvl="0" indent="0" algn="l" defTabSz="914400" rtl="0" eaLnBrk="1" fontAlgn="auto" latinLnBrk="0" hangingPunct="1">
              <a:lnSpc>
                <a:spcPct val="100000"/>
              </a:lnSpc>
              <a:spcBef>
                <a:spcPts val="0"/>
              </a:spcBef>
              <a:spcAft>
                <a:spcPts val="600"/>
              </a:spcAft>
              <a:buClr>
                <a:srgbClr val="95B823"/>
              </a:buClr>
              <a:buSzTx/>
              <a:buFont typeface="Arial" panose="020B0604020202020204" pitchFamily="34" charset="0"/>
              <a:buNone/>
              <a:tabLst/>
              <a:defRPr/>
            </a:pPr>
            <a:endParaRPr kumimoji="0" lang="en-US" sz="2200"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
                <a:srgbClr val="95B823"/>
              </a:buClr>
              <a:buSzTx/>
              <a:buFont typeface="Arial" panose="020B0604020202020204" pitchFamily="34" charset="0"/>
              <a:buNone/>
              <a:tabLst/>
              <a:defRPr/>
            </a:pPr>
            <a:endParaRPr kumimoji="0" lang="en-US" sz="2200"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357485B4-89C2-4C7A-ADDF-0715CE344D72}"/>
              </a:ext>
            </a:extLst>
          </p:cNvPr>
          <p:cNvSpPr txBox="1"/>
          <p:nvPr/>
        </p:nvSpPr>
        <p:spPr>
          <a:xfrm>
            <a:off x="4410390" y="1379526"/>
            <a:ext cx="3502958"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95B823"/>
                </a:solidFill>
                <a:latin typeface="Century Gothic"/>
              </a:rPr>
              <a:t>Special Thanks </a:t>
            </a:r>
          </a:p>
          <a:p>
            <a:pPr marL="285750" indent="-285750">
              <a:buClr>
                <a:srgbClr val="95B823"/>
              </a:buClr>
              <a:buFont typeface="Webdings" panose="05030102010509060703" pitchFamily="18" charset="2"/>
              <a:buChar char=""/>
            </a:pPr>
            <a:r>
              <a:rPr lang="en-US" sz="2000">
                <a:solidFill>
                  <a:schemeClr val="tx1">
                    <a:lumMod val="75000"/>
                    <a:lumOff val="25000"/>
                  </a:schemeClr>
                </a:solidFill>
                <a:latin typeface="Century Gothic"/>
                <a:ea typeface="+mn-lt"/>
                <a:cs typeface="+mn-lt"/>
              </a:rPr>
              <a:t>Dr. Sergio </a:t>
            </a:r>
            <a:r>
              <a:rPr lang="en-US" sz="2000" err="1">
                <a:solidFill>
                  <a:schemeClr val="tx1">
                    <a:lumMod val="75000"/>
                    <a:lumOff val="25000"/>
                  </a:schemeClr>
                </a:solidFill>
                <a:latin typeface="Century Gothic"/>
                <a:ea typeface="+mn-lt"/>
                <a:cs typeface="+mn-lt"/>
              </a:rPr>
              <a:t>Bernardes</a:t>
            </a:r>
            <a:r>
              <a:rPr lang="en-US" sz="2000">
                <a:solidFill>
                  <a:schemeClr val="tx1">
                    <a:lumMod val="75000"/>
                    <a:lumOff val="25000"/>
                  </a:schemeClr>
                </a:solidFill>
                <a:latin typeface="Century Gothic"/>
                <a:ea typeface="+mn-lt"/>
                <a:cs typeface="+mn-lt"/>
              </a:rPr>
              <a:t>, CGR, UGA</a:t>
            </a:r>
          </a:p>
          <a:p>
            <a:pPr marL="285750" indent="-285750">
              <a:buClr>
                <a:srgbClr val="95B823"/>
              </a:buClr>
              <a:buFont typeface="Webdings" panose="05030102010509060703" pitchFamily="18" charset="2"/>
              <a:buChar char=""/>
            </a:pPr>
            <a:r>
              <a:rPr lang="en-US" sz="2000">
                <a:solidFill>
                  <a:schemeClr val="tx1">
                    <a:lumMod val="75000"/>
                    <a:lumOff val="25000"/>
                  </a:schemeClr>
                </a:solidFill>
                <a:latin typeface="Century Gothic"/>
                <a:ea typeface="+mn-lt"/>
                <a:cs typeface="+mn-lt"/>
              </a:rPr>
              <a:t>Dr. Paul Stackhouse, NASA POWER</a:t>
            </a:r>
          </a:p>
          <a:p>
            <a:pPr marL="285750" indent="-285750">
              <a:buClr>
                <a:srgbClr val="95B823"/>
              </a:buClr>
              <a:buFont typeface="Webdings" panose="05030102010509060703" pitchFamily="18" charset="2"/>
              <a:buChar char=""/>
            </a:pPr>
            <a:r>
              <a:rPr lang="en-US" sz="2000">
                <a:solidFill>
                  <a:schemeClr val="tx1">
                    <a:lumMod val="75000"/>
                    <a:lumOff val="25000"/>
                  </a:schemeClr>
                </a:solidFill>
                <a:latin typeface="Century Gothic"/>
                <a:ea typeface="+mn-lt"/>
                <a:cs typeface="+mn-lt"/>
              </a:rPr>
              <a:t>Bradley Macpherson, NASA POWER </a:t>
            </a:r>
          </a:p>
          <a:p>
            <a:pPr marL="285750" indent="-285750">
              <a:buClr>
                <a:srgbClr val="95B823"/>
              </a:buClr>
              <a:buFont typeface="Webdings" panose="05030102010509060703" pitchFamily="18" charset="2"/>
              <a:buChar char=""/>
            </a:pPr>
            <a:r>
              <a:rPr lang="en-US" sz="2000" err="1">
                <a:solidFill>
                  <a:schemeClr val="tx1">
                    <a:lumMod val="75000"/>
                    <a:lumOff val="25000"/>
                  </a:schemeClr>
                </a:solidFill>
                <a:latin typeface="Century Gothic"/>
                <a:ea typeface="+mn-lt"/>
                <a:cs typeface="+mn-lt"/>
              </a:rPr>
              <a:t>SouthFace</a:t>
            </a:r>
            <a:endParaRPr lang="en-US" sz="2000">
              <a:solidFill>
                <a:schemeClr val="tx1">
                  <a:lumMod val="75000"/>
                  <a:lumOff val="25000"/>
                </a:schemeClr>
              </a:solidFill>
              <a:latin typeface="Century Gothic"/>
              <a:ea typeface="+mn-lt"/>
              <a:cs typeface="+mn-lt"/>
            </a:endParaRPr>
          </a:p>
          <a:p>
            <a:endParaRPr lang="en-US">
              <a:cs typeface="Calibri"/>
            </a:endParaRPr>
          </a:p>
          <a:p>
            <a:endParaRPr lang="en-US" b="1">
              <a:solidFill>
                <a:srgbClr val="95B823"/>
              </a:solidFill>
              <a:latin typeface="Century Gothic"/>
            </a:endParaRPr>
          </a:p>
        </p:txBody>
      </p:sp>
      <p:sp>
        <p:nvSpPr>
          <p:cNvPr id="4" name="TextBox 3">
            <a:extLst>
              <a:ext uri="{FF2B5EF4-FFF2-40B4-BE49-F238E27FC236}">
                <a16:creationId xmlns:a16="http://schemas.microsoft.com/office/drawing/2014/main" id="{75951644-7297-4121-A1F0-6847DADB615A}"/>
              </a:ext>
            </a:extLst>
          </p:cNvPr>
          <p:cNvSpPr txBox="1"/>
          <p:nvPr/>
        </p:nvSpPr>
        <p:spPr>
          <a:xfrm>
            <a:off x="8078022" y="1377232"/>
            <a:ext cx="3437088"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95B823"/>
                </a:solidFill>
                <a:latin typeface="Century Gothic"/>
              </a:rPr>
              <a:t>Past</a:t>
            </a:r>
            <a:r>
              <a:rPr lang="en-US" sz="2000" b="1">
                <a:solidFill>
                  <a:srgbClr val="95B823"/>
                </a:solidFill>
                <a:latin typeface="Century Gothic"/>
                <a:ea typeface="+mn-lt"/>
                <a:cs typeface="+mn-lt"/>
              </a:rPr>
              <a:t> DEVELOP contributors</a:t>
            </a:r>
          </a:p>
          <a:p>
            <a:pPr marL="285750" indent="-285750">
              <a:buClr>
                <a:srgbClr val="95B823"/>
              </a:buClr>
              <a:buFont typeface="Webdings" panose="05030102010509060703" pitchFamily="18" charset="2"/>
              <a:buChar char=""/>
            </a:pPr>
            <a:r>
              <a:rPr lang="en-US" sz="2000">
                <a:solidFill>
                  <a:schemeClr val="tx1">
                    <a:lumMod val="75000"/>
                    <a:lumOff val="25000"/>
                  </a:schemeClr>
                </a:solidFill>
                <a:latin typeface="Century Gothic" panose="020B0502020202020204" pitchFamily="34" charset="0"/>
              </a:rPr>
              <a:t>Lynn </a:t>
            </a:r>
            <a:r>
              <a:rPr lang="en-US" sz="2000" err="1">
                <a:solidFill>
                  <a:schemeClr val="tx1">
                    <a:lumMod val="75000"/>
                    <a:lumOff val="25000"/>
                  </a:schemeClr>
                </a:solidFill>
                <a:latin typeface="Century Gothic" panose="020B0502020202020204" pitchFamily="34" charset="0"/>
              </a:rPr>
              <a:t>Abdouni</a:t>
            </a:r>
            <a:r>
              <a:rPr lang="en-US" sz="2000">
                <a:solidFill>
                  <a:schemeClr val="tx1">
                    <a:lumMod val="75000"/>
                    <a:lumOff val="25000"/>
                  </a:schemeClr>
                </a:solidFill>
                <a:latin typeface="Century Gothic" panose="020B0502020202020204" pitchFamily="34" charset="0"/>
              </a:rPr>
              <a:t> </a:t>
            </a:r>
          </a:p>
          <a:p>
            <a:pPr marL="285750" indent="-285750">
              <a:buClr>
                <a:srgbClr val="95B823"/>
              </a:buClr>
              <a:buFont typeface="Webdings" panose="05030102010509060703" pitchFamily="18" charset="2"/>
              <a:buChar char=""/>
            </a:pPr>
            <a:r>
              <a:rPr lang="en-US" sz="2000">
                <a:solidFill>
                  <a:schemeClr val="tx1">
                    <a:lumMod val="75000"/>
                    <a:lumOff val="25000"/>
                  </a:schemeClr>
                </a:solidFill>
                <a:latin typeface="Century Gothic" panose="020B0502020202020204" pitchFamily="34" charset="0"/>
              </a:rPr>
              <a:t>Emad Ahmed </a:t>
            </a:r>
          </a:p>
          <a:p>
            <a:pPr marL="285750" indent="-285750">
              <a:buClr>
                <a:srgbClr val="95B823"/>
              </a:buClr>
              <a:buFont typeface="Webdings" panose="05030102010509060703" pitchFamily="18" charset="2"/>
              <a:buChar char=""/>
            </a:pPr>
            <a:r>
              <a:rPr lang="en-US" sz="2000">
                <a:solidFill>
                  <a:schemeClr val="tx1">
                    <a:lumMod val="75000"/>
                    <a:lumOff val="25000"/>
                  </a:schemeClr>
                </a:solidFill>
                <a:latin typeface="Century Gothic" panose="020B0502020202020204" pitchFamily="34" charset="0"/>
              </a:rPr>
              <a:t>Amanda Aragón </a:t>
            </a:r>
          </a:p>
          <a:p>
            <a:pPr marL="285750" indent="-285750">
              <a:buClr>
                <a:srgbClr val="95B823"/>
              </a:buClr>
              <a:buFont typeface="Webdings" panose="05030102010509060703" pitchFamily="18" charset="2"/>
              <a:buChar char=""/>
            </a:pPr>
            <a:r>
              <a:rPr lang="en-US" sz="2000">
                <a:solidFill>
                  <a:schemeClr val="tx1">
                    <a:lumMod val="75000"/>
                    <a:lumOff val="25000"/>
                  </a:schemeClr>
                </a:solidFill>
                <a:latin typeface="Century Gothic" panose="020B0502020202020204" pitchFamily="34" charset="0"/>
              </a:rPr>
              <a:t>Natalia Bhattacharjee </a:t>
            </a:r>
          </a:p>
          <a:p>
            <a:pPr marL="285750" indent="-285750">
              <a:buClr>
                <a:srgbClr val="95B823"/>
              </a:buClr>
              <a:buFont typeface="Webdings" panose="05030102010509060703" pitchFamily="18" charset="2"/>
              <a:buChar char=""/>
            </a:pPr>
            <a:r>
              <a:rPr lang="en-US" sz="2000">
                <a:solidFill>
                  <a:schemeClr val="tx1">
                    <a:lumMod val="75000"/>
                    <a:lumOff val="25000"/>
                  </a:schemeClr>
                </a:solidFill>
                <a:latin typeface="Century Gothic" panose="020B0502020202020204" pitchFamily="34" charset="0"/>
              </a:rPr>
              <a:t>Roger Bledsoe </a:t>
            </a:r>
          </a:p>
          <a:p>
            <a:pPr marL="285750" indent="-285750">
              <a:buClr>
                <a:srgbClr val="95B823"/>
              </a:buClr>
              <a:buFont typeface="Webdings" panose="05030102010509060703" pitchFamily="18" charset="2"/>
              <a:buChar char=""/>
            </a:pPr>
            <a:r>
              <a:rPr lang="en-US" sz="2000">
                <a:solidFill>
                  <a:schemeClr val="tx1">
                    <a:lumMod val="75000"/>
                    <a:lumOff val="25000"/>
                  </a:schemeClr>
                </a:solidFill>
                <a:latin typeface="Century Gothic" panose="020B0502020202020204" pitchFamily="34" charset="0"/>
              </a:rPr>
              <a:t>Marie Bouffard </a:t>
            </a:r>
          </a:p>
          <a:p>
            <a:pPr marL="285750" indent="-285750">
              <a:buClr>
                <a:srgbClr val="95B823"/>
              </a:buClr>
              <a:buFont typeface="Webdings" panose="05030102010509060703" pitchFamily="18" charset="2"/>
              <a:buChar char=""/>
            </a:pPr>
            <a:r>
              <a:rPr lang="en-US" sz="2000">
                <a:solidFill>
                  <a:schemeClr val="tx1">
                    <a:lumMod val="75000"/>
                    <a:lumOff val="25000"/>
                  </a:schemeClr>
                </a:solidFill>
                <a:latin typeface="Century Gothic" panose="020B0502020202020204" pitchFamily="34" charset="0"/>
              </a:rPr>
              <a:t>Christopher Cameron </a:t>
            </a:r>
          </a:p>
          <a:p>
            <a:pPr marL="285750" indent="-285750">
              <a:buClr>
                <a:srgbClr val="95B823"/>
              </a:buClr>
              <a:buFont typeface="Webdings" panose="05030102010509060703" pitchFamily="18" charset="2"/>
              <a:buChar char=""/>
            </a:pPr>
            <a:r>
              <a:rPr lang="en-US" sz="2000">
                <a:solidFill>
                  <a:schemeClr val="tx1">
                    <a:lumMod val="75000"/>
                    <a:lumOff val="25000"/>
                  </a:schemeClr>
                </a:solidFill>
                <a:latin typeface="Century Gothic" panose="020B0502020202020204" pitchFamily="34" charset="0"/>
              </a:rPr>
              <a:t>Fabiola Clermont </a:t>
            </a:r>
          </a:p>
          <a:p>
            <a:pPr marL="285750" indent="-285750">
              <a:buClr>
                <a:srgbClr val="95B823"/>
              </a:buClr>
              <a:buFont typeface="Webdings" panose="05030102010509060703" pitchFamily="18" charset="2"/>
              <a:buChar char=""/>
            </a:pPr>
            <a:r>
              <a:rPr lang="en-US" sz="2000">
                <a:solidFill>
                  <a:schemeClr val="tx1">
                    <a:lumMod val="75000"/>
                    <a:lumOff val="25000"/>
                  </a:schemeClr>
                </a:solidFill>
                <a:latin typeface="Century Gothic" panose="020B0502020202020204" pitchFamily="34" charset="0"/>
              </a:rPr>
              <a:t>Peter </a:t>
            </a:r>
            <a:r>
              <a:rPr lang="en-US" sz="2000" err="1">
                <a:solidFill>
                  <a:schemeClr val="tx1">
                    <a:lumMod val="75000"/>
                    <a:lumOff val="25000"/>
                  </a:schemeClr>
                </a:solidFill>
                <a:latin typeface="Century Gothic" panose="020B0502020202020204" pitchFamily="34" charset="0"/>
              </a:rPr>
              <a:t>Hawman</a:t>
            </a:r>
            <a:r>
              <a:rPr lang="en-US" sz="2000">
                <a:solidFill>
                  <a:schemeClr val="tx1">
                    <a:lumMod val="75000"/>
                    <a:lumOff val="25000"/>
                  </a:schemeClr>
                </a:solidFill>
                <a:latin typeface="Century Gothic" panose="020B0502020202020204" pitchFamily="34" charset="0"/>
              </a:rPr>
              <a:t> </a:t>
            </a:r>
          </a:p>
          <a:p>
            <a:pPr marL="285750" indent="-285750">
              <a:buClr>
                <a:srgbClr val="95B823"/>
              </a:buClr>
              <a:buFont typeface="Webdings" panose="05030102010509060703" pitchFamily="18" charset="2"/>
              <a:buChar char=""/>
            </a:pPr>
            <a:r>
              <a:rPr lang="en-US" sz="2000">
                <a:solidFill>
                  <a:schemeClr val="tx1">
                    <a:lumMod val="75000"/>
                    <a:lumOff val="25000"/>
                  </a:schemeClr>
                </a:solidFill>
                <a:latin typeface="Century Gothic" panose="020B0502020202020204" pitchFamily="34" charset="0"/>
              </a:rPr>
              <a:t>Nick Morgan </a:t>
            </a:r>
          </a:p>
          <a:p>
            <a:pPr marL="285750" indent="-285750">
              <a:buClr>
                <a:srgbClr val="95B823"/>
              </a:buClr>
              <a:buFont typeface="Webdings" panose="05030102010509060703" pitchFamily="18" charset="2"/>
              <a:buChar char=""/>
            </a:pPr>
            <a:r>
              <a:rPr lang="en-US" sz="2000">
                <a:solidFill>
                  <a:schemeClr val="tx1">
                    <a:lumMod val="75000"/>
                    <a:lumOff val="25000"/>
                  </a:schemeClr>
                </a:solidFill>
                <a:latin typeface="Century Gothic" panose="020B0502020202020204" pitchFamily="34" charset="0"/>
              </a:rPr>
              <a:t>Caren </a:t>
            </a:r>
            <a:r>
              <a:rPr lang="en-US" sz="2000" err="1">
                <a:solidFill>
                  <a:schemeClr val="tx1">
                    <a:lumMod val="75000"/>
                    <a:lumOff val="25000"/>
                  </a:schemeClr>
                </a:solidFill>
                <a:latin typeface="Century Gothic" panose="020B0502020202020204" pitchFamily="34" charset="0"/>
              </a:rPr>
              <a:t>Remillard</a:t>
            </a:r>
            <a:r>
              <a:rPr lang="en-US" sz="2000">
                <a:solidFill>
                  <a:schemeClr val="tx1">
                    <a:lumMod val="75000"/>
                    <a:lumOff val="25000"/>
                  </a:schemeClr>
                </a:solidFill>
                <a:latin typeface="Century Gothic" panose="020B0502020202020204" pitchFamily="34" charset="0"/>
              </a:rPr>
              <a:t> </a:t>
            </a:r>
          </a:p>
          <a:p>
            <a:pPr marL="285750" indent="-285750">
              <a:buClr>
                <a:srgbClr val="95B823"/>
              </a:buClr>
              <a:buFont typeface="Webdings" panose="05030102010509060703" pitchFamily="18" charset="2"/>
              <a:buChar char=""/>
            </a:pPr>
            <a:r>
              <a:rPr lang="en-US" sz="2000" err="1">
                <a:solidFill>
                  <a:schemeClr val="tx1">
                    <a:lumMod val="75000"/>
                    <a:lumOff val="25000"/>
                  </a:schemeClr>
                </a:solidFill>
                <a:latin typeface="Century Gothic" panose="020B0502020202020204" pitchFamily="34" charset="0"/>
              </a:rPr>
              <a:t>Suravi</a:t>
            </a:r>
            <a:r>
              <a:rPr lang="en-US" sz="2000">
                <a:solidFill>
                  <a:schemeClr val="tx1">
                    <a:lumMod val="75000"/>
                    <a:lumOff val="25000"/>
                  </a:schemeClr>
                </a:solidFill>
                <a:latin typeface="Century Gothic" panose="020B0502020202020204" pitchFamily="34" charset="0"/>
              </a:rPr>
              <a:t> Shrestha </a:t>
            </a:r>
          </a:p>
          <a:p>
            <a:pPr marL="285750" indent="-285750">
              <a:buClr>
                <a:srgbClr val="95B823"/>
              </a:buClr>
              <a:buFont typeface="Webdings" panose="05030102010509060703" pitchFamily="18" charset="2"/>
              <a:buChar char=""/>
            </a:pPr>
            <a:r>
              <a:rPr lang="en-US" sz="2000">
                <a:solidFill>
                  <a:schemeClr val="tx1">
                    <a:lumMod val="75000"/>
                    <a:lumOff val="25000"/>
                  </a:schemeClr>
                </a:solidFill>
                <a:latin typeface="Century Gothic" panose="020B0502020202020204" pitchFamily="34" charset="0"/>
              </a:rPr>
              <a:t>Austin Stone</a:t>
            </a:r>
          </a:p>
          <a:p>
            <a:pPr marL="285750" indent="-285750">
              <a:buClr>
                <a:srgbClr val="95B823"/>
              </a:buClr>
              <a:buFont typeface="Webdings" panose="05030102010509060703" pitchFamily="18" charset="2"/>
              <a:buChar char=""/>
            </a:pPr>
            <a:endParaRPr lang="en-US" sz="2000">
              <a:solidFill>
                <a:schemeClr val="tx1">
                  <a:lumMod val="75000"/>
                  <a:lumOff val="25000"/>
                </a:schemeClr>
              </a:solidFill>
              <a:latin typeface="Century Gothic"/>
              <a:cs typeface="Calibri"/>
            </a:endParaRPr>
          </a:p>
        </p:txBody>
      </p:sp>
      <p:sp>
        <p:nvSpPr>
          <p:cNvPr id="5" name="TextBox 4">
            <a:extLst>
              <a:ext uri="{FF2B5EF4-FFF2-40B4-BE49-F238E27FC236}">
                <a16:creationId xmlns:a16="http://schemas.microsoft.com/office/drawing/2014/main" id="{5E730DF8-C85A-4876-B582-E63E6475D3AF}"/>
              </a:ext>
            </a:extLst>
          </p:cNvPr>
          <p:cNvSpPr txBox="1"/>
          <p:nvPr/>
        </p:nvSpPr>
        <p:spPr>
          <a:xfrm rot="10800000" flipV="1">
            <a:off x="4410389" y="3968896"/>
            <a:ext cx="3437088"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95B823"/>
                </a:solidFill>
                <a:latin typeface="Century Gothic"/>
                <a:cs typeface="Calibri" panose="020F0502020204030204"/>
              </a:rPr>
              <a:t>NASA DEVELOP</a:t>
            </a:r>
            <a:endParaRPr lang="en-US" sz="2000">
              <a:solidFill>
                <a:srgbClr val="95B823"/>
              </a:solidFill>
              <a:latin typeface="Century Gothic"/>
              <a:cs typeface="Calibri" panose="020F0502020204030204"/>
            </a:endParaRPr>
          </a:p>
          <a:p>
            <a:pPr marL="285750" indent="-285750" algn="l">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a:rPr>
              <a:t>Shelby</a:t>
            </a:r>
            <a:r>
              <a:rPr lang="en-US" sz="2000">
                <a:solidFill>
                  <a:schemeClr val="tx1">
                    <a:lumMod val="75000"/>
                    <a:lumOff val="25000"/>
                  </a:schemeClr>
                </a:solidFill>
                <a:latin typeface="Century Gothic"/>
                <a:ea typeface="+mn-lt"/>
                <a:cs typeface="+mn-lt"/>
              </a:rPr>
              <a:t> Ingram, NASA DEVELOP GA Lead/Fellow</a:t>
            </a:r>
          </a:p>
        </p:txBody>
      </p:sp>
      <p:sp>
        <p:nvSpPr>
          <p:cNvPr id="8" name="Text Placeholder 1">
            <a:extLst>
              <a:ext uri="{FF2B5EF4-FFF2-40B4-BE49-F238E27FC236}">
                <a16:creationId xmlns:a16="http://schemas.microsoft.com/office/drawing/2014/main" id="{76D78553-B114-4AD9-825C-5EA8B8F90004}"/>
              </a:ext>
            </a:extLst>
          </p:cNvPr>
          <p:cNvSpPr txBox="1">
            <a:spLocks/>
          </p:cNvSpPr>
          <p:nvPr/>
        </p:nvSpPr>
        <p:spPr>
          <a:xfrm>
            <a:off x="808629" y="3968896"/>
            <a:ext cx="3437088" cy="147494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95B823"/>
              </a:buClr>
              <a:defRPr/>
            </a:pPr>
            <a:r>
              <a:rPr lang="en-US" b="1">
                <a:solidFill>
                  <a:srgbClr val="95B823"/>
                </a:solidFill>
                <a:latin typeface="Century Gothic"/>
              </a:rPr>
              <a:t>Science Advisors</a:t>
            </a:r>
            <a:endParaRPr lang="en-US" b="1">
              <a:solidFill>
                <a:srgbClr val="95B823"/>
              </a:solidFill>
            </a:endParaRPr>
          </a:p>
          <a:p>
            <a:pPr marL="342900" indent="-342900">
              <a:lnSpc>
                <a:spcPct val="100000"/>
              </a:lnSpc>
              <a:spcBef>
                <a:spcPts val="0"/>
              </a:spcBef>
              <a:spcAft>
                <a:spcPts val="600"/>
              </a:spcAft>
              <a:buClr>
                <a:srgbClr val="95B823"/>
              </a:buClr>
              <a:buFont typeface="Webdings" panose="05030102010509060703" pitchFamily="18" charset="2"/>
              <a:buChar char="4"/>
              <a:defRPr/>
            </a:pPr>
            <a:r>
              <a:rPr lang="en-US">
                <a:latin typeface="Century Gothic"/>
              </a:rPr>
              <a:t>Dr. Marguerite Madden, CGR, University of Georgia (UGA)</a:t>
            </a:r>
            <a:endParaRPr kumimoji="0" lang="en-US" sz="2200"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
                <a:srgbClr val="95B823"/>
              </a:buClr>
              <a:buSzTx/>
              <a:buFont typeface="Arial" panose="020B0604020202020204" pitchFamily="34" charset="0"/>
              <a:buNone/>
              <a:tabLst/>
              <a:defRPr/>
            </a:pPr>
            <a:endParaRPr kumimoji="0" lang="en-US" sz="2200"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
                <a:srgbClr val="95B823"/>
              </a:buClr>
              <a:buSzTx/>
              <a:buFont typeface="Arial" panose="020B0604020202020204" pitchFamily="34" charset="0"/>
              <a:buNone/>
              <a:tabLst/>
              <a:defRPr/>
            </a:pPr>
            <a:endParaRPr kumimoji="0" lang="en-US" sz="2200"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0AD45188-DC4B-5D41-A830-5B965CCE51CC}"/>
              </a:ext>
            </a:extLst>
          </p:cNvPr>
          <p:cNvSpPr txBox="1"/>
          <p:nvPr/>
        </p:nvSpPr>
        <p:spPr>
          <a:xfrm>
            <a:off x="1498611" y="6148747"/>
            <a:ext cx="8846660" cy="584775"/>
          </a:xfrm>
          <a:prstGeom prst="rect">
            <a:avLst/>
          </a:prstGeom>
          <a:noFill/>
        </p:spPr>
        <p:txBody>
          <a:bodyPr wrap="square" rtlCol="0">
            <a:spAutoFit/>
          </a:bodyPr>
          <a:lstStyle/>
          <a:p>
            <a:pPr algn="ctr"/>
            <a:r>
              <a:rPr lang="en-US" sz="1400">
                <a:solidFill>
                  <a:schemeClr val="tx1">
                    <a:lumMod val="75000"/>
                    <a:lumOff val="25000"/>
                  </a:schemeClr>
                </a:solidFill>
                <a:latin typeface="Century Gothic" panose="020B0502020202020204" pitchFamily="34" charset="0"/>
              </a:rPr>
              <a:t>This material contains modified Copernicus Sentinel data (2017, 2018, and 2019), processed by ESA. </a:t>
            </a:r>
            <a:endParaRPr lang="en-US" sz="1400">
              <a:solidFill>
                <a:schemeClr val="tx1">
                  <a:lumMod val="75000"/>
                  <a:lumOff val="25000"/>
                </a:schemeClr>
              </a:solidFill>
              <a:latin typeface="Century Gothic" panose="020B0502020202020204" pitchFamily="34" charset="0"/>
              <a:cs typeface="Calibri"/>
            </a:endParaRPr>
          </a:p>
          <a:p>
            <a:pPr algn="ctr"/>
            <a:endParaRPr lang="en-US"/>
          </a:p>
        </p:txBody>
      </p:sp>
    </p:spTree>
    <p:extLst>
      <p:ext uri="{BB962C8B-B14F-4D97-AF65-F5344CB8AC3E}">
        <p14:creationId xmlns:p14="http://schemas.microsoft.com/office/powerpoint/2010/main" val="3819607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900"/>
            <a:ext cx="94143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1"/>
                </a:solidFill>
                <a:latin typeface="Century Gothic"/>
                <a:ea typeface="+mj-lt"/>
                <a:cs typeface="+mj-lt"/>
              </a:rPr>
              <a:t>STUDY AREA &amp; PERIOD</a:t>
            </a:r>
          </a:p>
        </p:txBody>
      </p:sp>
      <p:sp>
        <p:nvSpPr>
          <p:cNvPr id="10" name="Text Placeholder 5"/>
          <p:cNvSpPr txBox="1">
            <a:spLocks/>
          </p:cNvSpPr>
          <p:nvPr/>
        </p:nvSpPr>
        <p:spPr>
          <a:xfrm>
            <a:off x="1016928" y="1711453"/>
            <a:ext cx="3756287" cy="4175612"/>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95B823"/>
              </a:buClr>
              <a:buNone/>
            </a:pPr>
            <a:r>
              <a:rPr lang="en-US" sz="2000" b="1">
                <a:solidFill>
                  <a:srgbClr val="95B824"/>
                </a:solidFill>
                <a:latin typeface="Century Gothic"/>
              </a:rPr>
              <a:t>Study Area</a:t>
            </a:r>
            <a:endParaRPr lang="en-US" sz="2000" b="1">
              <a:solidFill>
                <a:srgbClr val="95B824"/>
              </a:solidFill>
              <a:latin typeface="Century Gothic" panose="020B0502020202020204" pitchFamily="34" charset="0"/>
            </a:endParaRPr>
          </a:p>
          <a:p>
            <a:pPr marL="342900" indent="-342900">
              <a:lnSpc>
                <a:spcPct val="100000"/>
              </a:lnSpc>
              <a:spcBef>
                <a:spcPts val="0"/>
              </a:spcBef>
              <a:spcAft>
                <a:spcPts val="600"/>
              </a:spcAft>
              <a:buClr>
                <a:srgbClr val="95B823"/>
              </a:buClr>
              <a:buFont typeface="Webdings" panose="05030102010509060703" pitchFamily="18" charset="2"/>
              <a:buChar char="4"/>
            </a:pPr>
            <a:r>
              <a:rPr lang="en-US" sz="2000">
                <a:solidFill>
                  <a:schemeClr val="tx1">
                    <a:lumMod val="75000"/>
                    <a:lumOff val="25000"/>
                  </a:schemeClr>
                </a:solidFill>
                <a:latin typeface="Century Gothic"/>
              </a:rPr>
              <a:t>Entire State of Georgia</a:t>
            </a:r>
            <a:endParaRPr lang="en-US" sz="2000">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95B823"/>
              </a:buClr>
              <a:buFont typeface="Webdings" panose="05030102010509060703" pitchFamily="18" charset="2"/>
              <a:buChar char="4"/>
            </a:pPr>
            <a:r>
              <a:rPr lang="en-US" sz="2000">
                <a:solidFill>
                  <a:schemeClr val="tx1">
                    <a:lumMod val="75000"/>
                    <a:lumOff val="25000"/>
                  </a:schemeClr>
                </a:solidFill>
                <a:latin typeface="Century Gothic"/>
              </a:rPr>
              <a:t>Four counties of interest</a:t>
            </a:r>
          </a:p>
          <a:p>
            <a:pPr marL="800100" lvl="1" indent="-342900">
              <a:lnSpc>
                <a:spcPct val="100000"/>
              </a:lnSpc>
              <a:spcBef>
                <a:spcPts val="0"/>
              </a:spcBef>
              <a:spcAft>
                <a:spcPts val="600"/>
              </a:spcAft>
              <a:buClr>
                <a:srgbClr val="95B823"/>
              </a:buClr>
              <a:buFont typeface="Webdings" panose="05030102010509060703" pitchFamily="18" charset="2"/>
              <a:buChar char="4"/>
            </a:pPr>
            <a:r>
              <a:rPr lang="en-US" sz="1800">
                <a:solidFill>
                  <a:schemeClr val="tx1">
                    <a:lumMod val="75000"/>
                    <a:lumOff val="25000"/>
                  </a:schemeClr>
                </a:solidFill>
                <a:latin typeface="Century Gothic"/>
              </a:rPr>
              <a:t>Brooks County</a:t>
            </a:r>
          </a:p>
          <a:p>
            <a:pPr marL="800100" lvl="1" indent="-342900">
              <a:lnSpc>
                <a:spcPct val="100000"/>
              </a:lnSpc>
              <a:spcBef>
                <a:spcPts val="0"/>
              </a:spcBef>
              <a:spcAft>
                <a:spcPts val="600"/>
              </a:spcAft>
              <a:buClr>
                <a:srgbClr val="95B823"/>
              </a:buClr>
              <a:buFont typeface="Webdings" panose="05030102010509060703" pitchFamily="18" charset="2"/>
              <a:buChar char="4"/>
            </a:pPr>
            <a:r>
              <a:rPr lang="en-US" sz="1800">
                <a:solidFill>
                  <a:schemeClr val="tx1">
                    <a:lumMod val="75000"/>
                    <a:lumOff val="25000"/>
                  </a:schemeClr>
                </a:solidFill>
                <a:latin typeface="Century Gothic"/>
              </a:rPr>
              <a:t>Decatur County</a:t>
            </a:r>
          </a:p>
          <a:p>
            <a:pPr marL="800100" lvl="1" indent="-342900">
              <a:lnSpc>
                <a:spcPct val="100000"/>
              </a:lnSpc>
              <a:spcBef>
                <a:spcPts val="0"/>
              </a:spcBef>
              <a:spcAft>
                <a:spcPts val="600"/>
              </a:spcAft>
              <a:buClr>
                <a:srgbClr val="95B823"/>
              </a:buClr>
              <a:buFont typeface="Webdings" panose="05030102010509060703" pitchFamily="18" charset="2"/>
              <a:buChar char="4"/>
            </a:pPr>
            <a:r>
              <a:rPr lang="en-US" sz="1800">
                <a:solidFill>
                  <a:schemeClr val="tx1">
                    <a:lumMod val="75000"/>
                    <a:lumOff val="25000"/>
                  </a:schemeClr>
                </a:solidFill>
                <a:latin typeface="Century Gothic"/>
              </a:rPr>
              <a:t>Taylor County</a:t>
            </a:r>
          </a:p>
          <a:p>
            <a:pPr marL="800100" lvl="1" indent="-342900">
              <a:lnSpc>
                <a:spcPct val="100000"/>
              </a:lnSpc>
              <a:spcBef>
                <a:spcPts val="0"/>
              </a:spcBef>
              <a:spcAft>
                <a:spcPts val="600"/>
              </a:spcAft>
              <a:buClr>
                <a:srgbClr val="95B823"/>
              </a:buClr>
              <a:buFont typeface="Webdings" panose="05030102010509060703" pitchFamily="18" charset="2"/>
              <a:buChar char="4"/>
            </a:pPr>
            <a:r>
              <a:rPr lang="en-US" sz="1800">
                <a:solidFill>
                  <a:schemeClr val="tx1">
                    <a:lumMod val="75000"/>
                    <a:lumOff val="25000"/>
                  </a:schemeClr>
                </a:solidFill>
                <a:latin typeface="Century Gothic"/>
              </a:rPr>
              <a:t>Twiggs County</a:t>
            </a:r>
          </a:p>
          <a:p>
            <a:pPr marL="0" indent="0">
              <a:lnSpc>
                <a:spcPct val="100000"/>
              </a:lnSpc>
              <a:spcBef>
                <a:spcPts val="0"/>
              </a:spcBef>
              <a:spcAft>
                <a:spcPts val="600"/>
              </a:spcAft>
              <a:buClr>
                <a:srgbClr val="95B823"/>
              </a:buClr>
              <a:buNone/>
            </a:pPr>
            <a:endParaRPr lang="en-US" sz="1800" b="1">
              <a:solidFill>
                <a:schemeClr val="tx1">
                  <a:lumMod val="75000"/>
                  <a:lumOff val="25000"/>
                </a:schemeClr>
              </a:solidFill>
              <a:latin typeface="Century Gothic"/>
            </a:endParaRPr>
          </a:p>
          <a:p>
            <a:pPr marL="0" indent="0">
              <a:lnSpc>
                <a:spcPct val="100000"/>
              </a:lnSpc>
              <a:spcBef>
                <a:spcPts val="0"/>
              </a:spcBef>
              <a:spcAft>
                <a:spcPts val="600"/>
              </a:spcAft>
              <a:buClr>
                <a:srgbClr val="95B823"/>
              </a:buClr>
              <a:buNone/>
            </a:pPr>
            <a:r>
              <a:rPr lang="en-US" sz="2000" b="1">
                <a:solidFill>
                  <a:srgbClr val="95B824"/>
                </a:solidFill>
                <a:latin typeface="Century Gothic"/>
              </a:rPr>
              <a:t>Study Period</a:t>
            </a:r>
            <a:endParaRPr lang="en-US" sz="2000" b="1">
              <a:solidFill>
                <a:srgbClr val="95B824"/>
              </a:solidFill>
              <a:latin typeface="Century Gothic" panose="020B0502020202020204" pitchFamily="34" charset="0"/>
            </a:endParaRPr>
          </a:p>
          <a:p>
            <a:pPr marL="342900" indent="-342900">
              <a:lnSpc>
                <a:spcPct val="100000"/>
              </a:lnSpc>
              <a:spcBef>
                <a:spcPts val="0"/>
              </a:spcBef>
              <a:spcAft>
                <a:spcPts val="600"/>
              </a:spcAft>
              <a:buClr>
                <a:srgbClr val="95B823"/>
              </a:buClr>
              <a:buFont typeface="Webdings" panose="05030102010509060703" pitchFamily="18" charset="2"/>
              <a:buChar char="4"/>
            </a:pPr>
            <a:r>
              <a:rPr lang="en-US" sz="2000">
                <a:solidFill>
                  <a:schemeClr val="tx1">
                    <a:lumMod val="75000"/>
                    <a:lumOff val="25000"/>
                  </a:schemeClr>
                </a:solidFill>
                <a:latin typeface="Century Gothic"/>
              </a:rPr>
              <a:t>July 2017 to June 2020</a:t>
            </a:r>
            <a:endParaRPr lang="en-US" sz="2000">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95B823"/>
              </a:buClr>
              <a:buFont typeface="Webdings" panose="05030102010509060703" pitchFamily="18" charset="2"/>
              <a:buChar char="4"/>
            </a:pPr>
            <a:endParaRPr lang="en-US" sz="1800">
              <a:solidFill>
                <a:schemeClr val="tx1">
                  <a:lumMod val="75000"/>
                  <a:lumOff val="25000"/>
                </a:schemeClr>
              </a:solidFill>
              <a:latin typeface="Century Gothic" panose="020B0502020202020204" pitchFamily="34" charset="0"/>
            </a:endParaRPr>
          </a:p>
        </p:txBody>
      </p:sp>
      <p:pic>
        <p:nvPicPr>
          <p:cNvPr id="83" name="Picture 82">
            <a:extLst>
              <a:ext uri="{FF2B5EF4-FFF2-40B4-BE49-F238E27FC236}">
                <a16:creationId xmlns:a16="http://schemas.microsoft.com/office/drawing/2014/main" id="{39554CF2-C266-4F40-B161-778CCD4FECD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45" t="7338" r="2870" b="10744"/>
          <a:stretch/>
        </p:blipFill>
        <p:spPr>
          <a:xfrm>
            <a:off x="5766900" y="1236274"/>
            <a:ext cx="4929449" cy="5467639"/>
          </a:xfrm>
          <a:prstGeom prst="rect">
            <a:avLst/>
          </a:prstGeom>
          <a:ln w="57150">
            <a:solidFill>
              <a:srgbClr val="95B823"/>
            </a:solidFill>
          </a:ln>
        </p:spPr>
      </p:pic>
      <p:sp>
        <p:nvSpPr>
          <p:cNvPr id="84" name="Rectangle 83">
            <a:extLst>
              <a:ext uri="{FF2B5EF4-FFF2-40B4-BE49-F238E27FC236}">
                <a16:creationId xmlns:a16="http://schemas.microsoft.com/office/drawing/2014/main" id="{5158BF8E-9650-46F8-A3C2-B53DC191CC2F}"/>
              </a:ext>
            </a:extLst>
          </p:cNvPr>
          <p:cNvSpPr/>
          <p:nvPr/>
        </p:nvSpPr>
        <p:spPr>
          <a:xfrm>
            <a:off x="5843375" y="6375290"/>
            <a:ext cx="1674053" cy="24037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90705C72-E401-4235-A525-88529AB44F51}"/>
              </a:ext>
            </a:extLst>
          </p:cNvPr>
          <p:cNvGrpSpPr/>
          <p:nvPr/>
        </p:nvGrpSpPr>
        <p:grpSpPr>
          <a:xfrm>
            <a:off x="8494997" y="1284353"/>
            <a:ext cx="2152603" cy="557507"/>
            <a:chOff x="10780997" y="1625547"/>
            <a:chExt cx="2495937" cy="648480"/>
          </a:xfrm>
        </p:grpSpPr>
        <p:sp>
          <p:nvSpPr>
            <p:cNvPr id="88" name="Rectangle 87">
              <a:extLst>
                <a:ext uri="{FF2B5EF4-FFF2-40B4-BE49-F238E27FC236}">
                  <a16:creationId xmlns:a16="http://schemas.microsoft.com/office/drawing/2014/main" id="{D699ABB5-D4E8-4D57-9CB5-E1CDEB7C0CCA}"/>
                </a:ext>
              </a:extLst>
            </p:cNvPr>
            <p:cNvSpPr/>
            <p:nvPr/>
          </p:nvSpPr>
          <p:spPr>
            <a:xfrm>
              <a:off x="10780997" y="1625547"/>
              <a:ext cx="2480379" cy="648480"/>
            </a:xfrm>
            <a:prstGeom prst="rect">
              <a:avLst/>
            </a:prstGeom>
            <a:solidFill>
              <a:schemeClr val="bg1"/>
            </a:solidFill>
            <a:ln w="12700" cap="flat" cmpd="sng" algn="ctr">
              <a:solidFill>
                <a:schemeClr val="tx1"/>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582930">
                <a:defRPr/>
              </a:pPr>
              <a:endParaRPr lang="en-US" sz="1148" kern="0">
                <a:solidFill>
                  <a:prstClr val="white"/>
                </a:solidFill>
                <a:latin typeface="Calibri" panose="020F0502020204030204"/>
              </a:endParaRPr>
            </a:p>
          </p:txBody>
        </p:sp>
        <p:sp>
          <p:nvSpPr>
            <p:cNvPr id="105" name="Rectangle 104">
              <a:extLst>
                <a:ext uri="{FF2B5EF4-FFF2-40B4-BE49-F238E27FC236}">
                  <a16:creationId xmlns:a16="http://schemas.microsoft.com/office/drawing/2014/main" id="{C0CC1924-74B5-4C90-89D9-F92312D9696B}"/>
                </a:ext>
              </a:extLst>
            </p:cNvPr>
            <p:cNvSpPr/>
            <p:nvPr/>
          </p:nvSpPr>
          <p:spPr>
            <a:xfrm>
              <a:off x="10882426" y="1706170"/>
              <a:ext cx="334235" cy="186506"/>
            </a:xfrm>
            <a:prstGeom prst="rect">
              <a:avLst/>
            </a:prstGeom>
            <a:noFill/>
            <a:ln w="28575" cap="flat" cmpd="sng" algn="ctr">
              <a:solidFill>
                <a:srgbClr val="C67EF0"/>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582930">
                <a:defRPr/>
              </a:pPr>
              <a:endParaRPr lang="en-US" sz="1148" kern="0">
                <a:solidFill>
                  <a:prstClr val="white"/>
                </a:solidFill>
                <a:latin typeface="Calibri" panose="020F0502020204030204"/>
              </a:endParaRPr>
            </a:p>
          </p:txBody>
        </p:sp>
        <p:sp>
          <p:nvSpPr>
            <p:cNvPr id="106" name="Rectangle 105">
              <a:extLst>
                <a:ext uri="{FF2B5EF4-FFF2-40B4-BE49-F238E27FC236}">
                  <a16:creationId xmlns:a16="http://schemas.microsoft.com/office/drawing/2014/main" id="{AC26C13B-3193-403F-8C61-9BA4ABC498B8}"/>
                </a:ext>
              </a:extLst>
            </p:cNvPr>
            <p:cNvSpPr/>
            <p:nvPr/>
          </p:nvSpPr>
          <p:spPr>
            <a:xfrm>
              <a:off x="11211569" y="1648970"/>
              <a:ext cx="1873919" cy="322199"/>
            </a:xfrm>
            <a:prstGeom prst="rect">
              <a:avLst/>
            </a:prstGeom>
          </p:spPr>
          <p:txBody>
            <a:bodyPr wrap="none"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383"/>
                </a:spcAft>
              </a:pPr>
              <a:r>
                <a:rPr lang="en-US" sz="1200" dirty="0">
                  <a:solidFill>
                    <a:schemeClr val="tx1">
                      <a:lumMod val="75000"/>
                      <a:lumOff val="25000"/>
                    </a:schemeClr>
                  </a:solidFill>
                  <a:latin typeface="Century Gothic"/>
                </a:rPr>
                <a:t>Counties of Interest</a:t>
              </a:r>
            </a:p>
          </p:txBody>
        </p:sp>
        <p:sp>
          <p:nvSpPr>
            <p:cNvPr id="103" name="Rectangle 102">
              <a:extLst>
                <a:ext uri="{FF2B5EF4-FFF2-40B4-BE49-F238E27FC236}">
                  <a16:creationId xmlns:a16="http://schemas.microsoft.com/office/drawing/2014/main" id="{B3DD4E66-AADB-4D1C-947A-BFEDE0A73DD5}"/>
                </a:ext>
              </a:extLst>
            </p:cNvPr>
            <p:cNvSpPr/>
            <p:nvPr/>
          </p:nvSpPr>
          <p:spPr>
            <a:xfrm>
              <a:off x="10882428" y="2006661"/>
              <a:ext cx="334235" cy="186506"/>
            </a:xfrm>
            <a:prstGeom prst="rect">
              <a:avLst/>
            </a:prstGeom>
            <a:noFill/>
            <a:ln w="28575" cap="flat" cmpd="sng" algn="ctr">
              <a:solidFill>
                <a:schemeClr val="tx1"/>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582930">
                <a:defRPr/>
              </a:pPr>
              <a:endParaRPr lang="en-US" sz="1148" kern="0">
                <a:solidFill>
                  <a:prstClr val="white"/>
                </a:solidFill>
                <a:latin typeface="Calibri" panose="020F0502020204030204"/>
              </a:endParaRPr>
            </a:p>
          </p:txBody>
        </p:sp>
        <p:sp>
          <p:nvSpPr>
            <p:cNvPr id="104" name="Rectangle 103">
              <a:extLst>
                <a:ext uri="{FF2B5EF4-FFF2-40B4-BE49-F238E27FC236}">
                  <a16:creationId xmlns:a16="http://schemas.microsoft.com/office/drawing/2014/main" id="{E2B98C86-3C98-487A-AE62-069FB4AA3A6A}"/>
                </a:ext>
              </a:extLst>
            </p:cNvPr>
            <p:cNvSpPr/>
            <p:nvPr/>
          </p:nvSpPr>
          <p:spPr>
            <a:xfrm>
              <a:off x="11211572" y="1942028"/>
              <a:ext cx="2065362" cy="32219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383"/>
                </a:spcAft>
              </a:pPr>
              <a:r>
                <a:rPr lang="en-US" sz="1200">
                  <a:solidFill>
                    <a:schemeClr val="tx1">
                      <a:lumMod val="75000"/>
                      <a:lumOff val="25000"/>
                    </a:schemeClr>
                  </a:solidFill>
                  <a:latin typeface="Century Gothic" panose="020B0502020202020204" pitchFamily="34" charset="0"/>
                </a:rPr>
                <a:t>Georgia (Study Area)</a:t>
              </a:r>
            </a:p>
          </p:txBody>
        </p:sp>
      </p:grpSp>
      <p:sp>
        <p:nvSpPr>
          <p:cNvPr id="92" name="TextBox 91">
            <a:extLst>
              <a:ext uri="{FF2B5EF4-FFF2-40B4-BE49-F238E27FC236}">
                <a16:creationId xmlns:a16="http://schemas.microsoft.com/office/drawing/2014/main" id="{DC761F13-36C4-47DF-B1DB-116784C1F625}"/>
              </a:ext>
            </a:extLst>
          </p:cNvPr>
          <p:cNvSpPr txBox="1"/>
          <p:nvPr/>
        </p:nvSpPr>
        <p:spPr>
          <a:xfrm>
            <a:off x="9304207" y="2213971"/>
            <a:ext cx="977642" cy="461665"/>
          </a:xfrm>
          <a:prstGeom prst="rect">
            <a:avLst/>
          </a:prstGeom>
          <a:noFill/>
        </p:spPr>
        <p:txBody>
          <a:bodyPr wrap="square" rtlCol="0" anchor="t">
            <a:spAutoFit/>
          </a:bodyPr>
          <a:lstStyle/>
          <a:p>
            <a:pPr algn="ctr"/>
            <a:r>
              <a:rPr lang="en-US" sz="1200">
                <a:solidFill>
                  <a:schemeClr val="bg2">
                    <a:lumMod val="90000"/>
                  </a:schemeClr>
                </a:solidFill>
                <a:latin typeface="Century Gothic"/>
              </a:rPr>
              <a:t>South </a:t>
            </a:r>
            <a:endParaRPr lang="en-US" sz="1200">
              <a:solidFill>
                <a:schemeClr val="bg2">
                  <a:lumMod val="90000"/>
                </a:schemeClr>
              </a:solidFill>
              <a:latin typeface="Century Gothic" panose="020B0502020202020204" pitchFamily="34" charset="0"/>
            </a:endParaRPr>
          </a:p>
          <a:p>
            <a:pPr algn="ctr"/>
            <a:r>
              <a:rPr lang="en-US" sz="1200">
                <a:solidFill>
                  <a:schemeClr val="bg2">
                    <a:lumMod val="90000"/>
                  </a:schemeClr>
                </a:solidFill>
                <a:latin typeface="Century Gothic"/>
              </a:rPr>
              <a:t>Carolina</a:t>
            </a:r>
            <a:endParaRPr lang="en-US" sz="1200">
              <a:solidFill>
                <a:schemeClr val="bg2">
                  <a:lumMod val="90000"/>
                </a:schemeClr>
              </a:solidFill>
              <a:latin typeface="Century Gothic"/>
              <a:cs typeface="Calibri" panose="020F0502020204030204"/>
            </a:endParaRPr>
          </a:p>
        </p:txBody>
      </p:sp>
      <p:sp>
        <p:nvSpPr>
          <p:cNvPr id="93" name="TextBox 92">
            <a:extLst>
              <a:ext uri="{FF2B5EF4-FFF2-40B4-BE49-F238E27FC236}">
                <a16:creationId xmlns:a16="http://schemas.microsoft.com/office/drawing/2014/main" id="{338AE20F-2888-441F-AE56-13CBDB917C8B}"/>
              </a:ext>
            </a:extLst>
          </p:cNvPr>
          <p:cNvSpPr txBox="1"/>
          <p:nvPr/>
        </p:nvSpPr>
        <p:spPr>
          <a:xfrm>
            <a:off x="7694219" y="6373975"/>
            <a:ext cx="1602597" cy="276999"/>
          </a:xfrm>
          <a:prstGeom prst="rect">
            <a:avLst/>
          </a:prstGeom>
          <a:noFill/>
        </p:spPr>
        <p:txBody>
          <a:bodyPr wrap="square" rtlCol="0">
            <a:spAutoFit/>
          </a:bodyPr>
          <a:lstStyle/>
          <a:p>
            <a:r>
              <a:rPr lang="en-US" sz="1200">
                <a:solidFill>
                  <a:schemeClr val="bg2">
                    <a:lumMod val="90000"/>
                  </a:schemeClr>
                </a:solidFill>
                <a:latin typeface="Century Gothic" panose="020B0502020202020204" pitchFamily="34" charset="0"/>
              </a:rPr>
              <a:t>Florida</a:t>
            </a:r>
            <a:endParaRPr lang="en-US" sz="1200">
              <a:solidFill>
                <a:schemeClr val="bg2">
                  <a:lumMod val="90000"/>
                </a:schemeClr>
              </a:solidFill>
            </a:endParaRPr>
          </a:p>
        </p:txBody>
      </p:sp>
      <p:sp>
        <p:nvSpPr>
          <p:cNvPr id="94" name="TextBox 93">
            <a:extLst>
              <a:ext uri="{FF2B5EF4-FFF2-40B4-BE49-F238E27FC236}">
                <a16:creationId xmlns:a16="http://schemas.microsoft.com/office/drawing/2014/main" id="{C3AFADF8-7C8E-46DA-ACFF-2AC2CF695ED8}"/>
              </a:ext>
            </a:extLst>
          </p:cNvPr>
          <p:cNvSpPr txBox="1"/>
          <p:nvPr/>
        </p:nvSpPr>
        <p:spPr>
          <a:xfrm>
            <a:off x="5764234" y="4359177"/>
            <a:ext cx="961550" cy="276999"/>
          </a:xfrm>
          <a:prstGeom prst="rect">
            <a:avLst/>
          </a:prstGeom>
          <a:noFill/>
        </p:spPr>
        <p:txBody>
          <a:bodyPr wrap="square" rtlCol="0">
            <a:spAutoFit/>
          </a:bodyPr>
          <a:lstStyle/>
          <a:p>
            <a:r>
              <a:rPr lang="en-US" sz="1200">
                <a:solidFill>
                  <a:schemeClr val="bg2">
                    <a:lumMod val="90000"/>
                  </a:schemeClr>
                </a:solidFill>
                <a:latin typeface="Century Gothic" panose="020B0502020202020204" pitchFamily="34" charset="0"/>
              </a:rPr>
              <a:t>Alabama</a:t>
            </a:r>
            <a:endParaRPr lang="en-US" sz="1200">
              <a:solidFill>
                <a:schemeClr val="bg2">
                  <a:lumMod val="90000"/>
                </a:schemeClr>
              </a:solidFill>
            </a:endParaRPr>
          </a:p>
        </p:txBody>
      </p:sp>
      <p:sp>
        <p:nvSpPr>
          <p:cNvPr id="95" name="TextBox 94">
            <a:extLst>
              <a:ext uri="{FF2B5EF4-FFF2-40B4-BE49-F238E27FC236}">
                <a16:creationId xmlns:a16="http://schemas.microsoft.com/office/drawing/2014/main" id="{D8EAB787-D2DC-4712-8EEE-AB47F8C6C386}"/>
              </a:ext>
            </a:extLst>
          </p:cNvPr>
          <p:cNvSpPr txBox="1"/>
          <p:nvPr/>
        </p:nvSpPr>
        <p:spPr>
          <a:xfrm>
            <a:off x="5893245" y="1251073"/>
            <a:ext cx="1471762" cy="276999"/>
          </a:xfrm>
          <a:prstGeom prst="rect">
            <a:avLst/>
          </a:prstGeom>
          <a:noFill/>
        </p:spPr>
        <p:txBody>
          <a:bodyPr wrap="square" rtlCol="0">
            <a:spAutoFit/>
          </a:bodyPr>
          <a:lstStyle/>
          <a:p>
            <a:r>
              <a:rPr lang="en-US" sz="1200">
                <a:solidFill>
                  <a:schemeClr val="bg2"/>
                </a:solidFill>
                <a:latin typeface="Century Gothic" panose="020B0502020202020204" pitchFamily="34" charset="0"/>
              </a:rPr>
              <a:t>Tennessee</a:t>
            </a:r>
            <a:endParaRPr lang="en-US" sz="1200">
              <a:solidFill>
                <a:schemeClr val="bg2"/>
              </a:solidFill>
            </a:endParaRPr>
          </a:p>
        </p:txBody>
      </p:sp>
      <p:sp>
        <p:nvSpPr>
          <p:cNvPr id="96" name="TextBox 95">
            <a:extLst>
              <a:ext uri="{FF2B5EF4-FFF2-40B4-BE49-F238E27FC236}">
                <a16:creationId xmlns:a16="http://schemas.microsoft.com/office/drawing/2014/main" id="{44EAA833-E046-4E5F-AD37-A11C02E763EA}"/>
              </a:ext>
            </a:extLst>
          </p:cNvPr>
          <p:cNvSpPr txBox="1"/>
          <p:nvPr/>
        </p:nvSpPr>
        <p:spPr>
          <a:xfrm>
            <a:off x="8067584" y="3356288"/>
            <a:ext cx="1281792" cy="338554"/>
          </a:xfrm>
          <a:prstGeom prst="rect">
            <a:avLst/>
          </a:prstGeom>
          <a:noFill/>
        </p:spPr>
        <p:txBody>
          <a:bodyPr wrap="square" rtlCol="0">
            <a:spAutoFit/>
          </a:bodyPr>
          <a:lstStyle/>
          <a:p>
            <a:r>
              <a:rPr lang="en-US" sz="1600">
                <a:solidFill>
                  <a:schemeClr val="bg1"/>
                </a:solidFill>
                <a:latin typeface="Century Gothic" panose="020B0502020202020204" pitchFamily="34" charset="0"/>
              </a:rPr>
              <a:t>Twiggs</a:t>
            </a:r>
            <a:endParaRPr lang="en-US" sz="1600">
              <a:solidFill>
                <a:schemeClr val="bg1"/>
              </a:solidFill>
            </a:endParaRPr>
          </a:p>
        </p:txBody>
      </p:sp>
      <p:sp>
        <p:nvSpPr>
          <p:cNvPr id="97" name="TextBox 96">
            <a:extLst>
              <a:ext uri="{FF2B5EF4-FFF2-40B4-BE49-F238E27FC236}">
                <a16:creationId xmlns:a16="http://schemas.microsoft.com/office/drawing/2014/main" id="{5C6E644B-1513-4449-94CA-BA1E92F42E4F}"/>
              </a:ext>
            </a:extLst>
          </p:cNvPr>
          <p:cNvSpPr txBox="1"/>
          <p:nvPr/>
        </p:nvSpPr>
        <p:spPr>
          <a:xfrm>
            <a:off x="7263607" y="3567624"/>
            <a:ext cx="1306269" cy="338554"/>
          </a:xfrm>
          <a:prstGeom prst="rect">
            <a:avLst/>
          </a:prstGeom>
          <a:noFill/>
        </p:spPr>
        <p:txBody>
          <a:bodyPr wrap="square" rtlCol="0">
            <a:spAutoFit/>
          </a:bodyPr>
          <a:lstStyle/>
          <a:p>
            <a:r>
              <a:rPr lang="en-US" sz="1600">
                <a:solidFill>
                  <a:schemeClr val="bg1"/>
                </a:solidFill>
                <a:latin typeface="Century Gothic" panose="020B0502020202020204" pitchFamily="34" charset="0"/>
              </a:rPr>
              <a:t>Taylor</a:t>
            </a:r>
            <a:endParaRPr lang="en-US" sz="1600">
              <a:solidFill>
                <a:schemeClr val="bg1"/>
              </a:solidFill>
            </a:endParaRPr>
          </a:p>
        </p:txBody>
      </p:sp>
      <p:sp>
        <p:nvSpPr>
          <p:cNvPr id="98" name="TextBox 97">
            <a:extLst>
              <a:ext uri="{FF2B5EF4-FFF2-40B4-BE49-F238E27FC236}">
                <a16:creationId xmlns:a16="http://schemas.microsoft.com/office/drawing/2014/main" id="{A11B47D4-CD03-40D9-B9E9-6E4DBCEE3F04}"/>
              </a:ext>
            </a:extLst>
          </p:cNvPr>
          <p:cNvSpPr txBox="1"/>
          <p:nvPr/>
        </p:nvSpPr>
        <p:spPr>
          <a:xfrm>
            <a:off x="7030466" y="5413043"/>
            <a:ext cx="1041649" cy="338554"/>
          </a:xfrm>
          <a:prstGeom prst="rect">
            <a:avLst/>
          </a:prstGeom>
          <a:noFill/>
        </p:spPr>
        <p:txBody>
          <a:bodyPr wrap="square" rtlCol="0">
            <a:spAutoFit/>
          </a:bodyPr>
          <a:lstStyle/>
          <a:p>
            <a:r>
              <a:rPr lang="en-US" sz="1600">
                <a:solidFill>
                  <a:schemeClr val="bg1"/>
                </a:solidFill>
                <a:latin typeface="Century Gothic" panose="020B0502020202020204" pitchFamily="34" charset="0"/>
              </a:rPr>
              <a:t>Decatur</a:t>
            </a:r>
            <a:endParaRPr lang="en-US" sz="1600">
              <a:solidFill>
                <a:schemeClr val="bg1"/>
              </a:solidFill>
            </a:endParaRPr>
          </a:p>
        </p:txBody>
      </p:sp>
      <p:sp>
        <p:nvSpPr>
          <p:cNvPr id="99" name="TextBox 98">
            <a:extLst>
              <a:ext uri="{FF2B5EF4-FFF2-40B4-BE49-F238E27FC236}">
                <a16:creationId xmlns:a16="http://schemas.microsoft.com/office/drawing/2014/main" id="{B2B5C625-E7ED-43B0-8055-9AEB8C9D806F}"/>
              </a:ext>
            </a:extLst>
          </p:cNvPr>
          <p:cNvSpPr txBox="1"/>
          <p:nvPr/>
        </p:nvSpPr>
        <p:spPr>
          <a:xfrm>
            <a:off x="8012440" y="5442860"/>
            <a:ext cx="1199701" cy="338554"/>
          </a:xfrm>
          <a:prstGeom prst="rect">
            <a:avLst/>
          </a:prstGeom>
          <a:noFill/>
        </p:spPr>
        <p:txBody>
          <a:bodyPr wrap="square" rtlCol="0">
            <a:spAutoFit/>
          </a:bodyPr>
          <a:lstStyle/>
          <a:p>
            <a:r>
              <a:rPr lang="en-US" sz="1600" dirty="0">
                <a:solidFill>
                  <a:schemeClr val="bg1"/>
                </a:solidFill>
                <a:latin typeface="Century Gothic" panose="020B0502020202020204" pitchFamily="34" charset="0"/>
              </a:rPr>
              <a:t>Brooks</a:t>
            </a:r>
            <a:endParaRPr lang="en-US" sz="1600" dirty="0">
              <a:solidFill>
                <a:schemeClr val="bg1"/>
              </a:solidFill>
            </a:endParaRPr>
          </a:p>
        </p:txBody>
      </p:sp>
      <p:grpSp>
        <p:nvGrpSpPr>
          <p:cNvPr id="100" name="Group 99">
            <a:extLst>
              <a:ext uri="{FF2B5EF4-FFF2-40B4-BE49-F238E27FC236}">
                <a16:creationId xmlns:a16="http://schemas.microsoft.com/office/drawing/2014/main" id="{2644A501-7139-4C79-87D7-C172DFBD3606}"/>
              </a:ext>
            </a:extLst>
          </p:cNvPr>
          <p:cNvGrpSpPr/>
          <p:nvPr/>
        </p:nvGrpSpPr>
        <p:grpSpPr>
          <a:xfrm>
            <a:off x="10366739" y="6029758"/>
            <a:ext cx="288712" cy="626213"/>
            <a:chOff x="5838109" y="6775634"/>
            <a:chExt cx="161795" cy="330983"/>
          </a:xfrm>
        </p:grpSpPr>
        <p:sp>
          <p:nvSpPr>
            <p:cNvPr id="101" name="TextBox 267">
              <a:extLst>
                <a:ext uri="{FF2B5EF4-FFF2-40B4-BE49-F238E27FC236}">
                  <a16:creationId xmlns:a16="http://schemas.microsoft.com/office/drawing/2014/main" id="{8F8A5911-526C-4EFF-BE6C-A6D3039AE42E}"/>
                </a:ext>
              </a:extLst>
            </p:cNvPr>
            <p:cNvSpPr txBox="1"/>
            <p:nvPr/>
          </p:nvSpPr>
          <p:spPr>
            <a:xfrm>
              <a:off x="5838109" y="6775634"/>
              <a:ext cx="161795" cy="1498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a:solidFill>
                    <a:schemeClr val="bg1"/>
                  </a:solidFill>
                  <a:latin typeface="Century Gothic" panose="020B0502020202020204" pitchFamily="34" charset="0"/>
                </a:rPr>
                <a:t>N</a:t>
              </a:r>
            </a:p>
          </p:txBody>
        </p:sp>
        <p:sp>
          <p:nvSpPr>
            <p:cNvPr id="102" name="Freeform: Shape 101">
              <a:extLst>
                <a:ext uri="{FF2B5EF4-FFF2-40B4-BE49-F238E27FC236}">
                  <a16:creationId xmlns:a16="http://schemas.microsoft.com/office/drawing/2014/main" id="{3A38F452-8F61-434C-8370-2116F22A74D9}"/>
                </a:ext>
              </a:extLst>
            </p:cNvPr>
            <p:cNvSpPr/>
            <p:nvPr/>
          </p:nvSpPr>
          <p:spPr>
            <a:xfrm>
              <a:off x="5844066" y="6896270"/>
              <a:ext cx="143921" cy="210347"/>
            </a:xfrm>
            <a:custGeom>
              <a:avLst/>
              <a:gdLst>
                <a:gd name="connsiteX0" fmla="*/ 0 w 194310"/>
                <a:gd name="connsiteY0" fmla="*/ 278130 h 278130"/>
                <a:gd name="connsiteX1" fmla="*/ 99060 w 194310"/>
                <a:gd name="connsiteY1" fmla="*/ 0 h 278130"/>
                <a:gd name="connsiteX2" fmla="*/ 194310 w 194310"/>
                <a:gd name="connsiteY2" fmla="*/ 278130 h 278130"/>
                <a:gd name="connsiteX3" fmla="*/ 99060 w 194310"/>
                <a:gd name="connsiteY3" fmla="*/ 219075 h 278130"/>
                <a:gd name="connsiteX4" fmla="*/ 0 w 194310"/>
                <a:gd name="connsiteY4" fmla="*/ 278130 h 278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10" h="278130">
                  <a:moveTo>
                    <a:pt x="0" y="278130"/>
                  </a:moveTo>
                  <a:lnTo>
                    <a:pt x="99060" y="0"/>
                  </a:lnTo>
                  <a:lnTo>
                    <a:pt x="194310" y="278130"/>
                  </a:lnTo>
                  <a:lnTo>
                    <a:pt x="99060" y="219075"/>
                  </a:lnTo>
                  <a:lnTo>
                    <a:pt x="0" y="27813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 name="Straight Arrow Connector 5">
            <a:extLst>
              <a:ext uri="{FF2B5EF4-FFF2-40B4-BE49-F238E27FC236}">
                <a16:creationId xmlns:a16="http://schemas.microsoft.com/office/drawing/2014/main" id="{CFD8E992-1EAB-4556-8683-9A81A984B978}"/>
              </a:ext>
            </a:extLst>
          </p:cNvPr>
          <p:cNvCxnSpPr/>
          <p:nvPr/>
        </p:nvCxnSpPr>
        <p:spPr>
          <a:xfrm flipH="1">
            <a:off x="7140054" y="5689979"/>
            <a:ext cx="56864" cy="238836"/>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84E2EBCB-B17D-415B-B15F-C20B33774899}"/>
              </a:ext>
            </a:extLst>
          </p:cNvPr>
          <p:cNvCxnSpPr>
            <a:cxnSpLocks/>
          </p:cNvCxnSpPr>
          <p:nvPr/>
        </p:nvCxnSpPr>
        <p:spPr>
          <a:xfrm flipH="1">
            <a:off x="8072650" y="5724097"/>
            <a:ext cx="56864" cy="238836"/>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FA4052BC-CD9D-4102-A149-148621F7135B}"/>
              </a:ext>
            </a:extLst>
          </p:cNvPr>
          <p:cNvCxnSpPr>
            <a:cxnSpLocks/>
          </p:cNvCxnSpPr>
          <p:nvPr/>
        </p:nvCxnSpPr>
        <p:spPr>
          <a:xfrm flipH="1">
            <a:off x="7310650" y="3847531"/>
            <a:ext cx="56864" cy="238836"/>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6D8D604D-AD58-4910-99EB-8E93B4ECC9C7}"/>
              </a:ext>
            </a:extLst>
          </p:cNvPr>
          <p:cNvCxnSpPr>
            <a:cxnSpLocks/>
          </p:cNvCxnSpPr>
          <p:nvPr/>
        </p:nvCxnSpPr>
        <p:spPr>
          <a:xfrm flipH="1">
            <a:off x="8118143" y="3642814"/>
            <a:ext cx="56864" cy="238836"/>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B0A50C4C-3331-4431-B90A-1B6508D4668D}"/>
              </a:ext>
            </a:extLst>
          </p:cNvPr>
          <p:cNvSpPr txBox="1"/>
          <p:nvPr/>
        </p:nvSpPr>
        <p:spPr>
          <a:xfrm>
            <a:off x="7181570" y="2948887"/>
            <a:ext cx="977642" cy="276999"/>
          </a:xfrm>
          <a:prstGeom prst="rect">
            <a:avLst/>
          </a:prstGeom>
          <a:noFill/>
        </p:spPr>
        <p:txBody>
          <a:bodyPr wrap="square" rtlCol="0" anchor="t">
            <a:spAutoFit/>
          </a:bodyPr>
          <a:lstStyle/>
          <a:p>
            <a:pPr algn="ctr"/>
            <a:r>
              <a:rPr lang="en-US" sz="1200">
                <a:solidFill>
                  <a:schemeClr val="bg2">
                    <a:lumMod val="90000"/>
                  </a:schemeClr>
                </a:solidFill>
                <a:latin typeface="Century Gothic"/>
              </a:rPr>
              <a:t>Georgia</a:t>
            </a:r>
            <a:endParaRPr lang="en-US" sz="1200">
              <a:solidFill>
                <a:schemeClr val="bg2">
                  <a:lumMod val="90000"/>
                </a:schemeClr>
              </a:solidFill>
              <a:latin typeface="Century Gothic"/>
              <a:cs typeface="Calibri" panose="020F0502020204030204"/>
            </a:endParaRPr>
          </a:p>
        </p:txBody>
      </p:sp>
      <p:grpSp>
        <p:nvGrpSpPr>
          <p:cNvPr id="8" name="Group 7">
            <a:extLst>
              <a:ext uri="{FF2B5EF4-FFF2-40B4-BE49-F238E27FC236}">
                <a16:creationId xmlns:a16="http://schemas.microsoft.com/office/drawing/2014/main" id="{ECCAA062-23BD-4418-804E-60CB002A722E}"/>
              </a:ext>
            </a:extLst>
          </p:cNvPr>
          <p:cNvGrpSpPr/>
          <p:nvPr/>
        </p:nvGrpSpPr>
        <p:grpSpPr>
          <a:xfrm>
            <a:off x="5800259" y="6345352"/>
            <a:ext cx="1795601" cy="293330"/>
            <a:chOff x="5800259" y="6335828"/>
            <a:chExt cx="1795601" cy="293330"/>
          </a:xfrm>
        </p:grpSpPr>
        <p:sp>
          <p:nvSpPr>
            <p:cNvPr id="87" name="Rectangle 86">
              <a:extLst>
                <a:ext uri="{FF2B5EF4-FFF2-40B4-BE49-F238E27FC236}">
                  <a16:creationId xmlns:a16="http://schemas.microsoft.com/office/drawing/2014/main" id="{0D3659EA-F3B5-4575-B472-776A739B57B2}"/>
                </a:ext>
              </a:extLst>
            </p:cNvPr>
            <p:cNvSpPr/>
            <p:nvPr/>
          </p:nvSpPr>
          <p:spPr>
            <a:xfrm>
              <a:off x="7269052" y="6437436"/>
              <a:ext cx="326808" cy="191722"/>
            </a:xfrm>
            <a:prstGeom prst="rect">
              <a:avLst/>
            </a:prstGeom>
            <a:noFill/>
            <a:ln>
              <a:noFill/>
            </a:ln>
          </p:spPr>
          <p:txBody>
            <a:bodyPr spcFirstLastPara="1" wrap="square" lIns="58283" tIns="29134" rIns="58283" bIns="29134"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5000"/>
                </a:lnSpc>
              </a:pPr>
              <a:r>
                <a:rPr lang="en-US" sz="701">
                  <a:solidFill>
                    <a:schemeClr val="tx1">
                      <a:lumMod val="75000"/>
                      <a:lumOff val="25000"/>
                    </a:schemeClr>
                  </a:solidFill>
                  <a:latin typeface="Century Gothic" panose="020B0502020202020204" pitchFamily="34" charset="0"/>
                  <a:ea typeface="Century Gothic" panose="020B0502020202020204" pitchFamily="34" charset="0"/>
                  <a:cs typeface="Century Gothic" panose="020B0502020202020204" pitchFamily="34" charset="0"/>
                </a:rPr>
                <a:t>Km</a:t>
              </a:r>
              <a:endParaRPr lang="en-US" sz="701">
                <a:solidFill>
                  <a:schemeClr val="tx1">
                    <a:lumMod val="75000"/>
                    <a:lumOff val="25000"/>
                  </a:schemeClr>
                </a:solidFill>
                <a:latin typeface="Times New Roman" panose="02020603050405020304" pitchFamily="18" charset="0"/>
                <a:ea typeface="Times New Roman" panose="02020603050405020304" pitchFamily="18" charset="0"/>
              </a:endParaRPr>
            </a:p>
          </p:txBody>
        </p:sp>
        <p:grpSp>
          <p:nvGrpSpPr>
            <p:cNvPr id="3" name="Group 2">
              <a:extLst>
                <a:ext uri="{FF2B5EF4-FFF2-40B4-BE49-F238E27FC236}">
                  <a16:creationId xmlns:a16="http://schemas.microsoft.com/office/drawing/2014/main" id="{13000C3A-6EAC-4E5F-9CF4-82983FC2D1E8}"/>
                </a:ext>
              </a:extLst>
            </p:cNvPr>
            <p:cNvGrpSpPr/>
            <p:nvPr/>
          </p:nvGrpSpPr>
          <p:grpSpPr>
            <a:xfrm>
              <a:off x="5800259" y="6335828"/>
              <a:ext cx="1657714" cy="222908"/>
              <a:chOff x="10913261" y="5720680"/>
              <a:chExt cx="1657714" cy="222908"/>
            </a:xfrm>
          </p:grpSpPr>
          <p:grpSp>
            <p:nvGrpSpPr>
              <p:cNvPr id="33" name="Group 32">
                <a:extLst>
                  <a:ext uri="{FF2B5EF4-FFF2-40B4-BE49-F238E27FC236}">
                    <a16:creationId xmlns:a16="http://schemas.microsoft.com/office/drawing/2014/main" id="{25F68067-BC36-4038-B91A-F59F8C5AC49F}"/>
                  </a:ext>
                </a:extLst>
              </p:cNvPr>
              <p:cNvGrpSpPr/>
              <p:nvPr/>
            </p:nvGrpSpPr>
            <p:grpSpPr>
              <a:xfrm>
                <a:off x="10913261" y="5723732"/>
                <a:ext cx="1502342" cy="219856"/>
                <a:chOff x="8517935" y="6199242"/>
                <a:chExt cx="1841206" cy="269440"/>
              </a:xfrm>
            </p:grpSpPr>
            <p:sp>
              <p:nvSpPr>
                <p:cNvPr id="34" name="Rectangle 33">
                  <a:extLst>
                    <a:ext uri="{FF2B5EF4-FFF2-40B4-BE49-F238E27FC236}">
                      <a16:creationId xmlns:a16="http://schemas.microsoft.com/office/drawing/2014/main" id="{FA542187-5B67-4169-AEAE-ABC30A1F822D}"/>
                    </a:ext>
                  </a:extLst>
                </p:cNvPr>
                <p:cNvSpPr/>
                <p:nvPr/>
              </p:nvSpPr>
              <p:spPr>
                <a:xfrm>
                  <a:off x="8640440" y="6411462"/>
                  <a:ext cx="217714" cy="560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39" name="Rectangle 38">
                  <a:extLst>
                    <a:ext uri="{FF2B5EF4-FFF2-40B4-BE49-F238E27FC236}">
                      <a16:creationId xmlns:a16="http://schemas.microsoft.com/office/drawing/2014/main" id="{A045452D-1554-4665-81E7-B09F6159ACE6}"/>
                    </a:ext>
                  </a:extLst>
                </p:cNvPr>
                <p:cNvSpPr/>
                <p:nvPr/>
              </p:nvSpPr>
              <p:spPr>
                <a:xfrm>
                  <a:off x="8858154" y="6411463"/>
                  <a:ext cx="217713" cy="480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40" name="Rectangle 39">
                  <a:extLst>
                    <a:ext uri="{FF2B5EF4-FFF2-40B4-BE49-F238E27FC236}">
                      <a16:creationId xmlns:a16="http://schemas.microsoft.com/office/drawing/2014/main" id="{EBB6ACDD-0C53-4BF7-B96C-B62FCC73B05E}"/>
                    </a:ext>
                  </a:extLst>
                </p:cNvPr>
                <p:cNvSpPr/>
                <p:nvPr/>
              </p:nvSpPr>
              <p:spPr>
                <a:xfrm>
                  <a:off x="9075867" y="6412652"/>
                  <a:ext cx="428967" cy="560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41" name="Rectangle 40">
                  <a:extLst>
                    <a:ext uri="{FF2B5EF4-FFF2-40B4-BE49-F238E27FC236}">
                      <a16:creationId xmlns:a16="http://schemas.microsoft.com/office/drawing/2014/main" id="{03A8EA35-1A6F-4A7D-8EC7-94521B039C07}"/>
                    </a:ext>
                  </a:extLst>
                </p:cNvPr>
                <p:cNvSpPr/>
                <p:nvPr/>
              </p:nvSpPr>
              <p:spPr>
                <a:xfrm>
                  <a:off x="8640438" y="6411462"/>
                  <a:ext cx="1718703" cy="5603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42" name="TextBox 41">
                  <a:extLst>
                    <a:ext uri="{FF2B5EF4-FFF2-40B4-BE49-F238E27FC236}">
                      <a16:creationId xmlns:a16="http://schemas.microsoft.com/office/drawing/2014/main" id="{23E9B0E8-59E1-4DC4-8B42-56B083C7362F}"/>
                    </a:ext>
                  </a:extLst>
                </p:cNvPr>
                <p:cNvSpPr txBox="1"/>
                <p:nvPr/>
              </p:nvSpPr>
              <p:spPr>
                <a:xfrm>
                  <a:off x="8517935" y="6199276"/>
                  <a:ext cx="217713" cy="215444"/>
                </a:xfrm>
                <a:prstGeom prst="rect">
                  <a:avLst/>
                </a:prstGeom>
                <a:noFill/>
              </p:spPr>
              <p:txBody>
                <a:bodyPr wrap="square" rtlCol="0">
                  <a:spAutoFit/>
                </a:bodyPr>
                <a:lstStyle/>
                <a:p>
                  <a:r>
                    <a:rPr lang="en-US" sz="800">
                      <a:solidFill>
                        <a:schemeClr val="tx1">
                          <a:lumMod val="75000"/>
                          <a:lumOff val="25000"/>
                        </a:schemeClr>
                      </a:solidFill>
                      <a:latin typeface="Century Gothic" panose="020B0502020202020204" pitchFamily="34" charset="0"/>
                    </a:rPr>
                    <a:t>0</a:t>
                  </a:r>
                </a:p>
              </p:txBody>
            </p:sp>
            <p:sp>
              <p:nvSpPr>
                <p:cNvPr id="43" name="TextBox 42">
                  <a:extLst>
                    <a:ext uri="{FF2B5EF4-FFF2-40B4-BE49-F238E27FC236}">
                      <a16:creationId xmlns:a16="http://schemas.microsoft.com/office/drawing/2014/main" id="{01031AC4-15C9-48C7-8C70-636AF04DE879}"/>
                    </a:ext>
                  </a:extLst>
                </p:cNvPr>
                <p:cNvSpPr txBox="1"/>
                <p:nvPr/>
              </p:nvSpPr>
              <p:spPr>
                <a:xfrm>
                  <a:off x="8896920" y="6200884"/>
                  <a:ext cx="388835" cy="264036"/>
                </a:xfrm>
                <a:prstGeom prst="rect">
                  <a:avLst/>
                </a:prstGeom>
                <a:noFill/>
              </p:spPr>
              <p:txBody>
                <a:bodyPr wrap="square" rtlCol="0">
                  <a:spAutoFit/>
                </a:bodyPr>
                <a:lstStyle/>
                <a:p>
                  <a:r>
                    <a:rPr lang="en-US" sz="800">
                      <a:solidFill>
                        <a:schemeClr val="tx1">
                          <a:lumMod val="75000"/>
                          <a:lumOff val="25000"/>
                        </a:schemeClr>
                      </a:solidFill>
                      <a:latin typeface="Century Gothic" panose="020B0502020202020204" pitchFamily="34" charset="0"/>
                    </a:rPr>
                    <a:t>25</a:t>
                  </a:r>
                </a:p>
              </p:txBody>
            </p:sp>
            <p:sp>
              <p:nvSpPr>
                <p:cNvPr id="44" name="TextBox 43">
                  <a:extLst>
                    <a:ext uri="{FF2B5EF4-FFF2-40B4-BE49-F238E27FC236}">
                      <a16:creationId xmlns:a16="http://schemas.microsoft.com/office/drawing/2014/main" id="{1CB83352-5D37-454E-A57C-93DF2ABA4FEA}"/>
                    </a:ext>
                  </a:extLst>
                </p:cNvPr>
                <p:cNvSpPr txBox="1"/>
                <p:nvPr/>
              </p:nvSpPr>
              <p:spPr>
                <a:xfrm>
                  <a:off x="9296769" y="6199242"/>
                  <a:ext cx="400521" cy="264037"/>
                </a:xfrm>
                <a:prstGeom prst="rect">
                  <a:avLst/>
                </a:prstGeom>
                <a:noFill/>
              </p:spPr>
              <p:txBody>
                <a:bodyPr wrap="square" rtlCol="0">
                  <a:spAutoFit/>
                </a:bodyPr>
                <a:lstStyle/>
                <a:p>
                  <a:r>
                    <a:rPr lang="en-US" sz="800">
                      <a:solidFill>
                        <a:schemeClr val="tx1">
                          <a:lumMod val="75000"/>
                          <a:lumOff val="25000"/>
                        </a:schemeClr>
                      </a:solidFill>
                      <a:latin typeface="Century Gothic" panose="020B0502020202020204" pitchFamily="34" charset="0"/>
                    </a:rPr>
                    <a:t>50</a:t>
                  </a:r>
                </a:p>
              </p:txBody>
            </p:sp>
            <p:sp>
              <p:nvSpPr>
                <p:cNvPr id="45" name="Rectangle 44">
                  <a:extLst>
                    <a:ext uri="{FF2B5EF4-FFF2-40B4-BE49-F238E27FC236}">
                      <a16:creationId xmlns:a16="http://schemas.microsoft.com/office/drawing/2014/main" id="{D7C9899D-51A3-4979-B7EE-13FE8E287328}"/>
                    </a:ext>
                  </a:extLst>
                </p:cNvPr>
                <p:cNvSpPr/>
                <p:nvPr/>
              </p:nvSpPr>
              <p:spPr>
                <a:xfrm>
                  <a:off x="9504834" y="6411462"/>
                  <a:ext cx="428967" cy="48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grpSp>
          <p:sp>
            <p:nvSpPr>
              <p:cNvPr id="48" name="Rectangle 47">
                <a:extLst>
                  <a:ext uri="{FF2B5EF4-FFF2-40B4-BE49-F238E27FC236}">
                    <a16:creationId xmlns:a16="http://schemas.microsoft.com/office/drawing/2014/main" id="{BF00214B-F9A5-4A94-944B-F43B86552855}"/>
                  </a:ext>
                </a:extLst>
              </p:cNvPr>
              <p:cNvSpPr/>
              <p:nvPr/>
            </p:nvSpPr>
            <p:spPr>
              <a:xfrm>
                <a:off x="12065610" y="5896876"/>
                <a:ext cx="350019"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49" name="TextBox 48">
                <a:extLst>
                  <a:ext uri="{FF2B5EF4-FFF2-40B4-BE49-F238E27FC236}">
                    <a16:creationId xmlns:a16="http://schemas.microsoft.com/office/drawing/2014/main" id="{C51AF1C9-F893-4522-AEAF-6805467CD07C}"/>
                  </a:ext>
                </a:extLst>
              </p:cNvPr>
              <p:cNvSpPr txBox="1"/>
              <p:nvPr/>
            </p:nvSpPr>
            <p:spPr>
              <a:xfrm>
                <a:off x="12211969" y="5720680"/>
                <a:ext cx="359006" cy="215444"/>
              </a:xfrm>
              <a:prstGeom prst="rect">
                <a:avLst/>
              </a:prstGeom>
              <a:noFill/>
            </p:spPr>
            <p:txBody>
              <a:bodyPr wrap="square" rtlCol="0">
                <a:spAutoFit/>
              </a:bodyPr>
              <a:lstStyle/>
              <a:p>
                <a:r>
                  <a:rPr lang="en-US" sz="800">
                    <a:solidFill>
                      <a:schemeClr val="tx1">
                        <a:lumMod val="75000"/>
                        <a:lumOff val="25000"/>
                      </a:schemeClr>
                    </a:solidFill>
                    <a:latin typeface="Century Gothic" panose="020B0502020202020204" pitchFamily="34" charset="0"/>
                  </a:rPr>
                  <a:t>100</a:t>
                </a:r>
              </a:p>
            </p:txBody>
          </p:sp>
        </p:grpSp>
      </p:grpSp>
    </p:spTree>
    <p:extLst>
      <p:ext uri="{BB962C8B-B14F-4D97-AF65-F5344CB8AC3E}">
        <p14:creationId xmlns:p14="http://schemas.microsoft.com/office/powerpoint/2010/main" val="25403719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9B98873-85DE-406D-9205-0025CC86AE16}"/>
              </a:ext>
            </a:extLst>
          </p:cNvPr>
          <p:cNvSpPr txBox="1"/>
          <p:nvPr/>
        </p:nvSpPr>
        <p:spPr>
          <a:xfrm>
            <a:off x="131135" y="6241312"/>
            <a:ext cx="11929730" cy="489098"/>
          </a:xfrm>
          <a:prstGeom prst="rect">
            <a:avLst/>
          </a:prstGeom>
          <a:solidFill>
            <a:schemeClr val="bg1"/>
          </a:solidFill>
          <a:ln>
            <a:solidFill>
              <a:schemeClr val="bg1"/>
            </a:solidFill>
          </a:ln>
        </p:spPr>
        <p:txBody>
          <a:bodyPr wrap="square" rtlCol="0">
            <a:spAutoFit/>
          </a:bodyPr>
          <a:lstStyle/>
          <a:p>
            <a:endParaRPr lang="en-US"/>
          </a:p>
        </p:txBody>
      </p:sp>
      <p:sp>
        <p:nvSpPr>
          <p:cNvPr id="9" name="TextBox 8">
            <a:extLst>
              <a:ext uri="{FF2B5EF4-FFF2-40B4-BE49-F238E27FC236}">
                <a16:creationId xmlns:a16="http://schemas.microsoft.com/office/drawing/2014/main" id="{6548DE27-E579-4827-B24F-2022E6397ED8}"/>
              </a:ext>
            </a:extLst>
          </p:cNvPr>
          <p:cNvSpPr txBox="1"/>
          <p:nvPr/>
        </p:nvSpPr>
        <p:spPr>
          <a:xfrm>
            <a:off x="510366" y="180753"/>
            <a:ext cx="6400800" cy="707886"/>
          </a:xfrm>
          <a:prstGeom prst="rect">
            <a:avLst/>
          </a:prstGeom>
          <a:solidFill>
            <a:schemeClr val="bg1"/>
          </a:solidFill>
          <a:ln>
            <a:solidFill>
              <a:schemeClr val="bg1"/>
            </a:solidFill>
          </a:ln>
        </p:spPr>
        <p:txBody>
          <a:bodyPr wrap="square" rtlCol="0">
            <a:spAutoFit/>
          </a:bodyPr>
          <a:lstStyle/>
          <a:p>
            <a:r>
              <a:rPr lang="en-US" sz="4000" b="1" dirty="0">
                <a:solidFill>
                  <a:srgbClr val="95B823"/>
                </a:solidFill>
                <a:latin typeface="Century Gothic" panose="020B0502020202020204" pitchFamily="34" charset="0"/>
              </a:rPr>
              <a:t>APPENDIX</a:t>
            </a:r>
          </a:p>
        </p:txBody>
      </p:sp>
      <p:graphicFrame>
        <p:nvGraphicFramePr>
          <p:cNvPr id="2" name="Table 1">
            <a:extLst>
              <a:ext uri="{FF2B5EF4-FFF2-40B4-BE49-F238E27FC236}">
                <a16:creationId xmlns:a16="http://schemas.microsoft.com/office/drawing/2014/main" id="{1DA1DEC6-0CFC-4D69-BA76-F237707C746F}"/>
              </a:ext>
            </a:extLst>
          </p:cNvPr>
          <p:cNvGraphicFramePr>
            <a:graphicFrameLocks noGrp="1"/>
          </p:cNvGraphicFramePr>
          <p:nvPr>
            <p:extLst>
              <p:ext uri="{D42A27DB-BD31-4B8C-83A1-F6EECF244321}">
                <p14:modId xmlns:p14="http://schemas.microsoft.com/office/powerpoint/2010/main" val="3832136300"/>
              </p:ext>
            </p:extLst>
          </p:nvPr>
        </p:nvGraphicFramePr>
        <p:xfrm>
          <a:off x="763732" y="1622172"/>
          <a:ext cx="10664536" cy="5108238"/>
        </p:xfrm>
        <a:graphic>
          <a:graphicData uri="http://schemas.openxmlformats.org/drawingml/2006/table">
            <a:tbl>
              <a:tblPr/>
              <a:tblGrid>
                <a:gridCol w="2334310">
                  <a:extLst>
                    <a:ext uri="{9D8B030D-6E8A-4147-A177-3AD203B41FA5}">
                      <a16:colId xmlns:a16="http://schemas.microsoft.com/office/drawing/2014/main" val="4079711319"/>
                    </a:ext>
                  </a:extLst>
                </a:gridCol>
                <a:gridCol w="4707960">
                  <a:extLst>
                    <a:ext uri="{9D8B030D-6E8A-4147-A177-3AD203B41FA5}">
                      <a16:colId xmlns:a16="http://schemas.microsoft.com/office/drawing/2014/main" val="2445495852"/>
                    </a:ext>
                  </a:extLst>
                </a:gridCol>
                <a:gridCol w="2096133">
                  <a:extLst>
                    <a:ext uri="{9D8B030D-6E8A-4147-A177-3AD203B41FA5}">
                      <a16:colId xmlns:a16="http://schemas.microsoft.com/office/drawing/2014/main" val="584739112"/>
                    </a:ext>
                  </a:extLst>
                </a:gridCol>
                <a:gridCol w="1526133">
                  <a:extLst>
                    <a:ext uri="{9D8B030D-6E8A-4147-A177-3AD203B41FA5}">
                      <a16:colId xmlns:a16="http://schemas.microsoft.com/office/drawing/2014/main" val="2322087893"/>
                    </a:ext>
                  </a:extLst>
                </a:gridCol>
              </a:tblGrid>
              <a:tr h="548640">
                <a:tc>
                  <a:txBody>
                    <a:bodyPr/>
                    <a:lstStyle/>
                    <a:p>
                      <a:pPr algn="ctr" rtl="0" fontAlgn="base"/>
                      <a:r>
                        <a:rPr lang="en-US" sz="1600" b="1" i="0">
                          <a:solidFill>
                            <a:schemeClr val="tx1">
                              <a:lumMod val="75000"/>
                              <a:lumOff val="25000"/>
                            </a:schemeClr>
                          </a:solidFill>
                          <a:effectLst/>
                          <a:latin typeface="Century Gothic" panose="020B0502020202020204" pitchFamily="34" charset="0"/>
                        </a:rPr>
                        <a:t>Layer Name </a:t>
                      </a:r>
                    </a:p>
                  </a:txBody>
                  <a:tcPr marL="79902" marR="79902" marT="39951" marB="399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ase"/>
                      <a:r>
                        <a:rPr lang="en-US" sz="1600" b="1" i="0">
                          <a:solidFill>
                            <a:schemeClr val="tx1">
                              <a:lumMod val="75000"/>
                              <a:lumOff val="25000"/>
                            </a:schemeClr>
                          </a:solidFill>
                          <a:effectLst/>
                          <a:latin typeface="Century Gothic" panose="020B0502020202020204" pitchFamily="34" charset="0"/>
                        </a:rPr>
                        <a:t>Data Source </a:t>
                      </a:r>
                    </a:p>
                  </a:txBody>
                  <a:tcPr marL="79902" marR="79902" marT="39951" marB="399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ase"/>
                      <a:r>
                        <a:rPr lang="en-US" sz="1600" b="1" i="0">
                          <a:solidFill>
                            <a:schemeClr val="tx1">
                              <a:lumMod val="75000"/>
                              <a:lumOff val="25000"/>
                            </a:schemeClr>
                          </a:solidFill>
                          <a:effectLst/>
                          <a:latin typeface="Century Gothic" panose="020B0502020202020204" pitchFamily="34" charset="0"/>
                        </a:rPr>
                        <a:t>Scale </a:t>
                      </a:r>
                    </a:p>
                  </a:txBody>
                  <a:tcPr marL="79902" marR="79902" marT="39951" marB="399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ase"/>
                      <a:r>
                        <a:rPr lang="en-US" sz="1600" b="1" i="0">
                          <a:solidFill>
                            <a:schemeClr val="tx1">
                              <a:lumMod val="75000"/>
                              <a:lumOff val="25000"/>
                            </a:schemeClr>
                          </a:solidFill>
                          <a:effectLst/>
                          <a:latin typeface="Century Gothic" panose="020B0502020202020204" pitchFamily="34" charset="0"/>
                        </a:rPr>
                        <a:t>Years Acquired </a:t>
                      </a:r>
                    </a:p>
                  </a:txBody>
                  <a:tcPr marL="79902" marR="79902" marT="39951" marB="399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49924305"/>
                  </a:ext>
                </a:extLst>
              </a:tr>
              <a:tr h="548640">
                <a:tc>
                  <a:txBody>
                    <a:bodyPr/>
                    <a:lstStyle/>
                    <a:p>
                      <a:pPr algn="ctr" rtl="0" fontAlgn="base"/>
                      <a:r>
                        <a:rPr lang="en-US" sz="1600" b="0" i="0">
                          <a:solidFill>
                            <a:schemeClr val="tx1">
                              <a:lumMod val="75000"/>
                              <a:lumOff val="25000"/>
                            </a:schemeClr>
                          </a:solidFill>
                          <a:effectLst/>
                          <a:latin typeface="Century Gothic" panose="020B0502020202020204" pitchFamily="34" charset="0"/>
                        </a:rPr>
                        <a:t>Solar Insolation </a:t>
                      </a:r>
                    </a:p>
                  </a:txBody>
                  <a:tcPr marL="79902" marR="79902" marT="39951" marB="399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ase"/>
                      <a:r>
                        <a:rPr lang="en-US" sz="1600" b="0" i="0">
                          <a:solidFill>
                            <a:schemeClr val="tx1">
                              <a:lumMod val="75000"/>
                              <a:lumOff val="25000"/>
                            </a:schemeClr>
                          </a:solidFill>
                          <a:effectLst/>
                          <a:latin typeface="Century Gothic" panose="020B0502020202020204" pitchFamily="34" charset="0"/>
                        </a:rPr>
                        <a:t>NASA Prediction Of Worldwide Energy Resources (POWER) </a:t>
                      </a:r>
                    </a:p>
                  </a:txBody>
                  <a:tcPr marL="79902" marR="79902" marT="39951" marB="399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ase"/>
                      <a:r>
                        <a:rPr lang="en-US" sz="1600" b="0" i="0">
                          <a:solidFill>
                            <a:schemeClr val="tx1">
                              <a:lumMod val="75000"/>
                              <a:lumOff val="25000"/>
                            </a:schemeClr>
                          </a:solidFill>
                          <a:effectLst/>
                          <a:latin typeface="Century Gothic" panose="020B0502020202020204" pitchFamily="34" charset="0"/>
                        </a:rPr>
                        <a:t>Global </a:t>
                      </a:r>
                    </a:p>
                  </a:txBody>
                  <a:tcPr marL="79902" marR="79902" marT="39951" marB="399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ase"/>
                      <a:r>
                        <a:rPr lang="en-US" sz="1600" b="0" i="0">
                          <a:solidFill>
                            <a:schemeClr val="tx1">
                              <a:lumMod val="75000"/>
                              <a:lumOff val="25000"/>
                            </a:schemeClr>
                          </a:solidFill>
                          <a:effectLst/>
                          <a:latin typeface="Century Gothic" panose="020B0502020202020204" pitchFamily="34" charset="0"/>
                        </a:rPr>
                        <a:t>2017 </a:t>
                      </a:r>
                    </a:p>
                    <a:p>
                      <a:pPr algn="ctr" rtl="0" fontAlgn="base"/>
                      <a:r>
                        <a:rPr lang="en-US" sz="1600" b="0" i="0">
                          <a:solidFill>
                            <a:schemeClr val="tx1">
                              <a:lumMod val="75000"/>
                              <a:lumOff val="25000"/>
                            </a:schemeClr>
                          </a:solidFill>
                          <a:effectLst/>
                          <a:latin typeface="Century Gothic" panose="020B0502020202020204" pitchFamily="34" charset="0"/>
                        </a:rPr>
                        <a:t>2019 </a:t>
                      </a:r>
                    </a:p>
                  </a:txBody>
                  <a:tcPr marL="79902" marR="79902" marT="39951" marB="399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34971032"/>
                  </a:ext>
                </a:extLst>
              </a:tr>
              <a:tr h="548640">
                <a:tc>
                  <a:txBody>
                    <a:bodyPr/>
                    <a:lstStyle/>
                    <a:p>
                      <a:pPr algn="ctr" rtl="0" fontAlgn="base"/>
                      <a:r>
                        <a:rPr lang="en-US" sz="1600" b="0" i="0">
                          <a:solidFill>
                            <a:schemeClr val="tx1">
                              <a:lumMod val="75000"/>
                              <a:lumOff val="25000"/>
                            </a:schemeClr>
                          </a:solidFill>
                          <a:effectLst/>
                          <a:latin typeface="Century Gothic" panose="020B0502020202020204" pitchFamily="34" charset="0"/>
                        </a:rPr>
                        <a:t>Slope </a:t>
                      </a:r>
                    </a:p>
                  </a:txBody>
                  <a:tcPr marL="79902" marR="79902" marT="39951" marB="399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ase"/>
                      <a:r>
                        <a:rPr lang="en-US" sz="1600" b="0" i="0">
                          <a:solidFill>
                            <a:schemeClr val="tx1">
                              <a:lumMod val="75000"/>
                              <a:lumOff val="25000"/>
                            </a:schemeClr>
                          </a:solidFill>
                          <a:effectLst/>
                          <a:latin typeface="Century Gothic" panose="020B0502020202020204" pitchFamily="34" charset="0"/>
                        </a:rPr>
                        <a:t>Digital Elevation Model from United States Geological Survey </a:t>
                      </a:r>
                    </a:p>
                  </a:txBody>
                  <a:tcPr marL="79902" marR="79902" marT="39951" marB="399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ase"/>
                      <a:r>
                        <a:rPr lang="en-US" sz="1600" b="0" i="0">
                          <a:solidFill>
                            <a:schemeClr val="tx1">
                              <a:lumMod val="75000"/>
                              <a:lumOff val="25000"/>
                            </a:schemeClr>
                          </a:solidFill>
                          <a:effectLst/>
                          <a:latin typeface="Century Gothic" panose="020B0502020202020204" pitchFamily="34" charset="0"/>
                        </a:rPr>
                        <a:t>Degree Block </a:t>
                      </a:r>
                    </a:p>
                  </a:txBody>
                  <a:tcPr marL="79902" marR="79902" marT="39951" marB="399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ase"/>
                      <a:r>
                        <a:rPr lang="en-US" sz="1600" b="0" i="0">
                          <a:solidFill>
                            <a:schemeClr val="tx1">
                              <a:lumMod val="75000"/>
                              <a:lumOff val="25000"/>
                            </a:schemeClr>
                          </a:solidFill>
                          <a:effectLst/>
                          <a:latin typeface="Century Gothic" panose="020B0502020202020204" pitchFamily="34" charset="0"/>
                        </a:rPr>
                        <a:t>2019 </a:t>
                      </a:r>
                    </a:p>
                  </a:txBody>
                  <a:tcPr marL="79902" marR="79902" marT="39951" marB="399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9465310"/>
                  </a:ext>
                </a:extLst>
              </a:tr>
              <a:tr h="548640">
                <a:tc>
                  <a:txBody>
                    <a:bodyPr/>
                    <a:lstStyle/>
                    <a:p>
                      <a:pPr algn="ctr" rtl="0" fontAlgn="base"/>
                      <a:r>
                        <a:rPr lang="en-US" sz="1600" b="0" i="0">
                          <a:solidFill>
                            <a:schemeClr val="tx1">
                              <a:lumMod val="75000"/>
                              <a:lumOff val="25000"/>
                            </a:schemeClr>
                          </a:solidFill>
                          <a:effectLst/>
                          <a:latin typeface="Century Gothic" panose="020B0502020202020204" pitchFamily="34" charset="0"/>
                        </a:rPr>
                        <a:t>Aspect </a:t>
                      </a:r>
                    </a:p>
                  </a:txBody>
                  <a:tcPr marL="79902" marR="79902" marT="39951" marB="399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ase"/>
                      <a:r>
                        <a:rPr lang="en-US" sz="1600" b="0" i="0">
                          <a:solidFill>
                            <a:schemeClr val="tx1">
                              <a:lumMod val="75000"/>
                              <a:lumOff val="25000"/>
                            </a:schemeClr>
                          </a:solidFill>
                          <a:effectLst/>
                          <a:latin typeface="Century Gothic" panose="020B0502020202020204" pitchFamily="34" charset="0"/>
                        </a:rPr>
                        <a:t>Digital Elevation Model from United States Geological Survey </a:t>
                      </a:r>
                    </a:p>
                  </a:txBody>
                  <a:tcPr marL="79902" marR="79902" marT="39951" marB="399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ase"/>
                      <a:r>
                        <a:rPr lang="en-US" sz="1600" b="0" i="0">
                          <a:solidFill>
                            <a:schemeClr val="tx1">
                              <a:lumMod val="75000"/>
                              <a:lumOff val="25000"/>
                            </a:schemeClr>
                          </a:solidFill>
                          <a:effectLst/>
                          <a:latin typeface="Century Gothic" panose="020B0502020202020204" pitchFamily="34" charset="0"/>
                        </a:rPr>
                        <a:t>Degree Block </a:t>
                      </a:r>
                    </a:p>
                  </a:txBody>
                  <a:tcPr marL="79902" marR="79902" marT="39951" marB="399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ase"/>
                      <a:r>
                        <a:rPr lang="en-US" sz="1600" b="0" i="0">
                          <a:solidFill>
                            <a:schemeClr val="tx1">
                              <a:lumMod val="75000"/>
                              <a:lumOff val="25000"/>
                            </a:schemeClr>
                          </a:solidFill>
                          <a:effectLst/>
                          <a:latin typeface="Century Gothic" panose="020B0502020202020204" pitchFamily="34" charset="0"/>
                        </a:rPr>
                        <a:t>2019 </a:t>
                      </a:r>
                    </a:p>
                  </a:txBody>
                  <a:tcPr marL="79902" marR="79902" marT="39951" marB="399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817374"/>
                  </a:ext>
                </a:extLst>
              </a:tr>
              <a:tr h="548640">
                <a:tc>
                  <a:txBody>
                    <a:bodyPr/>
                    <a:lstStyle/>
                    <a:p>
                      <a:pPr algn="ctr" rtl="0" fontAlgn="base"/>
                      <a:r>
                        <a:rPr lang="en-US" sz="1600" b="0" i="0">
                          <a:solidFill>
                            <a:schemeClr val="tx1">
                              <a:lumMod val="75000"/>
                              <a:lumOff val="25000"/>
                            </a:schemeClr>
                          </a:solidFill>
                          <a:effectLst/>
                          <a:latin typeface="Century Gothic" panose="020B0502020202020204" pitchFamily="34" charset="0"/>
                        </a:rPr>
                        <a:t>Transmission Lines </a:t>
                      </a:r>
                    </a:p>
                  </a:txBody>
                  <a:tcPr marL="79902" marR="79902" marT="39951" marB="399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ase"/>
                      <a:r>
                        <a:rPr lang="en-US" sz="1600" b="0" i="0">
                          <a:solidFill>
                            <a:schemeClr val="tx1">
                              <a:lumMod val="75000"/>
                              <a:lumOff val="25000"/>
                            </a:schemeClr>
                          </a:solidFill>
                          <a:effectLst/>
                          <a:latin typeface="Century Gothic" panose="020B0502020202020204" pitchFamily="34" charset="0"/>
                        </a:rPr>
                        <a:t>Homeland Infrastructure Foundation Level Data (HIFLD) </a:t>
                      </a:r>
                    </a:p>
                  </a:txBody>
                  <a:tcPr marL="79902" marR="79902" marT="39951" marB="399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ase"/>
                      <a:r>
                        <a:rPr lang="en-US" sz="1600" b="0" i="0">
                          <a:solidFill>
                            <a:schemeClr val="tx1">
                              <a:lumMod val="75000"/>
                              <a:lumOff val="25000"/>
                            </a:schemeClr>
                          </a:solidFill>
                          <a:effectLst/>
                          <a:latin typeface="Century Gothic" panose="020B0502020202020204" pitchFamily="34" charset="0"/>
                        </a:rPr>
                        <a:t>Nationwide </a:t>
                      </a:r>
                    </a:p>
                  </a:txBody>
                  <a:tcPr marL="79902" marR="79902" marT="39951" marB="399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ase"/>
                      <a:r>
                        <a:rPr lang="en-US" sz="1600" b="0" i="0">
                          <a:solidFill>
                            <a:schemeClr val="tx1">
                              <a:lumMod val="75000"/>
                              <a:lumOff val="25000"/>
                            </a:schemeClr>
                          </a:solidFill>
                          <a:effectLst/>
                          <a:latin typeface="Century Gothic" panose="020B0502020202020204" pitchFamily="34" charset="0"/>
                        </a:rPr>
                        <a:t>2017 </a:t>
                      </a:r>
                    </a:p>
                    <a:p>
                      <a:pPr algn="ctr" rtl="0" fontAlgn="base"/>
                      <a:r>
                        <a:rPr lang="en-US" sz="1600" b="0" i="0">
                          <a:solidFill>
                            <a:schemeClr val="tx1">
                              <a:lumMod val="75000"/>
                              <a:lumOff val="25000"/>
                            </a:schemeClr>
                          </a:solidFill>
                          <a:effectLst/>
                          <a:latin typeface="Century Gothic" panose="020B0502020202020204" pitchFamily="34" charset="0"/>
                        </a:rPr>
                        <a:t>2019 </a:t>
                      </a:r>
                    </a:p>
                  </a:txBody>
                  <a:tcPr marL="79902" marR="79902" marT="39951" marB="399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21262687"/>
                  </a:ext>
                </a:extLst>
              </a:tr>
              <a:tr h="548640">
                <a:tc>
                  <a:txBody>
                    <a:bodyPr/>
                    <a:lstStyle/>
                    <a:p>
                      <a:pPr algn="ctr" rtl="0" fontAlgn="base"/>
                      <a:r>
                        <a:rPr lang="en-US" sz="1600" b="0" i="0">
                          <a:solidFill>
                            <a:schemeClr val="tx1">
                              <a:lumMod val="75000"/>
                              <a:lumOff val="25000"/>
                            </a:schemeClr>
                          </a:solidFill>
                          <a:effectLst/>
                          <a:latin typeface="Century Gothic" panose="020B0502020202020204" pitchFamily="34" charset="0"/>
                        </a:rPr>
                        <a:t>Land Cover/Land Use </a:t>
                      </a:r>
                    </a:p>
                  </a:txBody>
                  <a:tcPr marL="79902" marR="79902" marT="39951" marB="399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ase"/>
                      <a:r>
                        <a:rPr lang="en-US" sz="1600" b="0" i="0">
                          <a:solidFill>
                            <a:schemeClr val="tx1">
                              <a:lumMod val="75000"/>
                              <a:lumOff val="25000"/>
                            </a:schemeClr>
                          </a:solidFill>
                          <a:effectLst/>
                          <a:latin typeface="Century Gothic" panose="020B0502020202020204" pitchFamily="34" charset="0"/>
                        </a:rPr>
                        <a:t>United States Department. of Agriculture CropScape </a:t>
                      </a:r>
                    </a:p>
                  </a:txBody>
                  <a:tcPr marL="79902" marR="79902" marT="39951" marB="399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ase"/>
                      <a:r>
                        <a:rPr lang="en-US" sz="1600" b="0" i="0">
                          <a:solidFill>
                            <a:schemeClr val="tx1">
                              <a:lumMod val="75000"/>
                              <a:lumOff val="25000"/>
                            </a:schemeClr>
                          </a:solidFill>
                          <a:effectLst/>
                          <a:latin typeface="Century Gothic" panose="020B0502020202020204" pitchFamily="34" charset="0"/>
                        </a:rPr>
                        <a:t>Nationwide </a:t>
                      </a:r>
                    </a:p>
                  </a:txBody>
                  <a:tcPr marL="79902" marR="79902" marT="39951" marB="399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ase"/>
                      <a:r>
                        <a:rPr lang="en-US" sz="1600" b="0" i="0">
                          <a:solidFill>
                            <a:schemeClr val="tx1">
                              <a:lumMod val="75000"/>
                              <a:lumOff val="25000"/>
                            </a:schemeClr>
                          </a:solidFill>
                          <a:effectLst/>
                          <a:latin typeface="Century Gothic" panose="020B0502020202020204" pitchFamily="34" charset="0"/>
                        </a:rPr>
                        <a:t>2017 </a:t>
                      </a:r>
                    </a:p>
                    <a:p>
                      <a:pPr algn="ctr" rtl="0" fontAlgn="base"/>
                      <a:r>
                        <a:rPr lang="en-US" sz="1600" b="0" i="0">
                          <a:solidFill>
                            <a:schemeClr val="tx1">
                              <a:lumMod val="75000"/>
                              <a:lumOff val="25000"/>
                            </a:schemeClr>
                          </a:solidFill>
                          <a:effectLst/>
                          <a:latin typeface="Century Gothic" panose="020B0502020202020204" pitchFamily="34" charset="0"/>
                        </a:rPr>
                        <a:t>2019 </a:t>
                      </a:r>
                    </a:p>
                  </a:txBody>
                  <a:tcPr marL="79902" marR="79902" marT="39951" marB="399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30168855"/>
                  </a:ext>
                </a:extLst>
              </a:tr>
              <a:tr h="548640">
                <a:tc>
                  <a:txBody>
                    <a:bodyPr/>
                    <a:lstStyle/>
                    <a:p>
                      <a:pPr algn="ctr" rtl="0" fontAlgn="base"/>
                      <a:r>
                        <a:rPr lang="en-US" sz="1600" b="0" i="0">
                          <a:solidFill>
                            <a:schemeClr val="tx1">
                              <a:lumMod val="75000"/>
                              <a:lumOff val="25000"/>
                            </a:schemeClr>
                          </a:solidFill>
                          <a:effectLst/>
                          <a:latin typeface="Century Gothic" panose="020B0502020202020204" pitchFamily="34" charset="0"/>
                        </a:rPr>
                        <a:t>Floodplains</a:t>
                      </a:r>
                    </a:p>
                  </a:txBody>
                  <a:tcPr marL="79902" marR="79902" marT="39951" marB="399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ase"/>
                      <a:r>
                        <a:rPr lang="en-US" sz="1600" b="0" i="0">
                          <a:solidFill>
                            <a:schemeClr val="tx1">
                              <a:lumMod val="75000"/>
                              <a:lumOff val="25000"/>
                            </a:schemeClr>
                          </a:solidFill>
                          <a:effectLst/>
                          <a:latin typeface="Century Gothic" panose="020B0502020202020204" pitchFamily="34" charset="0"/>
                        </a:rPr>
                        <a:t>Federal Emergency Management Agency National Flood Hazard Layer</a:t>
                      </a:r>
                    </a:p>
                  </a:txBody>
                  <a:tcPr marL="79902" marR="79902" marT="39951" marB="399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ase"/>
                      <a:r>
                        <a:rPr lang="en-US" sz="1600" b="0" i="0">
                          <a:solidFill>
                            <a:schemeClr val="tx1">
                              <a:lumMod val="75000"/>
                              <a:lumOff val="25000"/>
                            </a:schemeClr>
                          </a:solidFill>
                          <a:effectLst/>
                          <a:latin typeface="Century Gothic" panose="020B0502020202020204" pitchFamily="34" charset="0"/>
                        </a:rPr>
                        <a:t>County Level</a:t>
                      </a:r>
                    </a:p>
                  </a:txBody>
                  <a:tcPr marL="79902" marR="79902" marT="39951" marB="399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ase"/>
                      <a:r>
                        <a:rPr lang="en-US" sz="1600" b="0" i="0">
                          <a:solidFill>
                            <a:schemeClr val="tx1">
                              <a:lumMod val="75000"/>
                              <a:lumOff val="25000"/>
                            </a:schemeClr>
                          </a:solidFill>
                          <a:effectLst/>
                          <a:latin typeface="Century Gothic" panose="020B0502020202020204" pitchFamily="34" charset="0"/>
                        </a:rPr>
                        <a:t>2010</a:t>
                      </a:r>
                    </a:p>
                  </a:txBody>
                  <a:tcPr marL="79902" marR="79902" marT="39951" marB="399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0788020"/>
                  </a:ext>
                </a:extLst>
              </a:tr>
              <a:tr h="312938">
                <a:tc>
                  <a:txBody>
                    <a:bodyPr/>
                    <a:lstStyle/>
                    <a:p>
                      <a:pPr algn="ctr" rtl="0" fontAlgn="base"/>
                      <a:r>
                        <a:rPr lang="en-US" sz="1600" b="0" i="0">
                          <a:solidFill>
                            <a:schemeClr val="tx1">
                              <a:lumMod val="75000"/>
                              <a:lumOff val="25000"/>
                            </a:schemeClr>
                          </a:solidFill>
                          <a:effectLst/>
                          <a:latin typeface="Century Gothic" panose="020B0502020202020204" pitchFamily="34" charset="0"/>
                        </a:rPr>
                        <a:t>Parcels</a:t>
                      </a:r>
                    </a:p>
                  </a:txBody>
                  <a:tcPr marL="79902" marR="79902" marT="39951" marB="399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ase"/>
                      <a:r>
                        <a:rPr lang="en-US" sz="1600" b="0" i="0" err="1">
                          <a:solidFill>
                            <a:schemeClr val="tx1">
                              <a:lumMod val="75000"/>
                              <a:lumOff val="25000"/>
                            </a:schemeClr>
                          </a:solidFill>
                          <a:effectLst/>
                          <a:latin typeface="Century Gothic" panose="020B0502020202020204" pitchFamily="34" charset="0"/>
                        </a:rPr>
                        <a:t>ParcelPoint</a:t>
                      </a:r>
                      <a:r>
                        <a:rPr lang="en-US" sz="1600" b="0" i="0">
                          <a:solidFill>
                            <a:schemeClr val="tx1">
                              <a:lumMod val="75000"/>
                              <a:lumOff val="25000"/>
                            </a:schemeClr>
                          </a:solidFill>
                          <a:effectLst/>
                          <a:latin typeface="Century Gothic" panose="020B0502020202020204" pitchFamily="34" charset="0"/>
                        </a:rPr>
                        <a:t> via The Nature Conservancy</a:t>
                      </a:r>
                    </a:p>
                  </a:txBody>
                  <a:tcPr marL="79902" marR="79902" marT="39951" marB="399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ase"/>
                      <a:r>
                        <a:rPr lang="en-US" sz="1600" b="0" i="0">
                          <a:solidFill>
                            <a:schemeClr val="tx1">
                              <a:lumMod val="75000"/>
                              <a:lumOff val="25000"/>
                            </a:schemeClr>
                          </a:solidFill>
                          <a:effectLst/>
                          <a:latin typeface="Century Gothic" panose="020B0502020202020204" pitchFamily="34" charset="0"/>
                        </a:rPr>
                        <a:t>County Level</a:t>
                      </a:r>
                    </a:p>
                  </a:txBody>
                  <a:tcPr marL="79902" marR="79902" marT="39951" marB="399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ase"/>
                      <a:r>
                        <a:rPr lang="en-US" sz="1600" b="0" i="0">
                          <a:solidFill>
                            <a:schemeClr val="tx1">
                              <a:lumMod val="75000"/>
                              <a:lumOff val="25000"/>
                            </a:schemeClr>
                          </a:solidFill>
                          <a:effectLst/>
                          <a:latin typeface="Century Gothic" panose="020B0502020202020204" pitchFamily="34" charset="0"/>
                        </a:rPr>
                        <a:t>2020</a:t>
                      </a:r>
                    </a:p>
                  </a:txBody>
                  <a:tcPr marL="79902" marR="79902" marT="39951" marB="399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42505616"/>
                  </a:ext>
                </a:extLst>
              </a:tr>
              <a:tr h="784342">
                <a:tc>
                  <a:txBody>
                    <a:bodyPr/>
                    <a:lstStyle/>
                    <a:p>
                      <a:pPr algn="ctr" rtl="0" fontAlgn="base"/>
                      <a:r>
                        <a:rPr lang="en-US" sz="1600" b="0" i="0">
                          <a:solidFill>
                            <a:schemeClr val="tx1">
                              <a:lumMod val="75000"/>
                              <a:lumOff val="25000"/>
                            </a:schemeClr>
                          </a:solidFill>
                          <a:effectLst/>
                          <a:latin typeface="Century Gothic" panose="020B0502020202020204" pitchFamily="34" charset="0"/>
                        </a:rPr>
                        <a:t>Roads</a:t>
                      </a:r>
                    </a:p>
                  </a:txBody>
                  <a:tcPr marL="79902" marR="79902" marT="39951" marB="399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ase"/>
                      <a:r>
                        <a:rPr lang="en-US" sz="1600" b="0" i="0">
                          <a:solidFill>
                            <a:schemeClr val="tx1">
                              <a:lumMod val="75000"/>
                              <a:lumOff val="25000"/>
                            </a:schemeClr>
                          </a:solidFill>
                          <a:effectLst/>
                          <a:latin typeface="Century Gothic" panose="020B0502020202020204" pitchFamily="34" charset="0"/>
                        </a:rPr>
                        <a:t>United States Census Bureau TIGER Database</a:t>
                      </a:r>
                    </a:p>
                  </a:txBody>
                  <a:tcPr marL="79902" marR="79902" marT="39951" marB="399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ase"/>
                      <a:r>
                        <a:rPr lang="en-US" sz="1600" b="0" i="0">
                          <a:solidFill>
                            <a:schemeClr val="tx1">
                              <a:lumMod val="75000"/>
                              <a:lumOff val="25000"/>
                            </a:schemeClr>
                          </a:solidFill>
                          <a:effectLst/>
                          <a:latin typeface="Century Gothic" panose="020B0502020202020204" pitchFamily="34" charset="0"/>
                        </a:rPr>
                        <a:t>County Level</a:t>
                      </a:r>
                    </a:p>
                  </a:txBody>
                  <a:tcPr marL="79902" marR="79902" marT="39951" marB="399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ase"/>
                      <a:r>
                        <a:rPr lang="en-US" sz="1600" b="0" i="0">
                          <a:solidFill>
                            <a:schemeClr val="tx1">
                              <a:lumMod val="75000"/>
                              <a:lumOff val="25000"/>
                            </a:schemeClr>
                          </a:solidFill>
                          <a:effectLst/>
                          <a:latin typeface="Century Gothic" panose="020B0502020202020204" pitchFamily="34" charset="0"/>
                        </a:rPr>
                        <a:t>2017</a:t>
                      </a:r>
                    </a:p>
                    <a:p>
                      <a:pPr algn="ctr" rtl="0" fontAlgn="base"/>
                      <a:r>
                        <a:rPr lang="en-US" sz="1600" b="0" i="0">
                          <a:solidFill>
                            <a:schemeClr val="tx1">
                              <a:lumMod val="75000"/>
                              <a:lumOff val="25000"/>
                            </a:schemeClr>
                          </a:solidFill>
                          <a:effectLst/>
                          <a:latin typeface="Century Gothic" panose="020B0502020202020204" pitchFamily="34" charset="0"/>
                        </a:rPr>
                        <a:t>2018</a:t>
                      </a:r>
                    </a:p>
                    <a:p>
                      <a:pPr algn="ctr" rtl="0" fontAlgn="base"/>
                      <a:r>
                        <a:rPr lang="en-US" sz="1600" b="0" i="0">
                          <a:solidFill>
                            <a:schemeClr val="tx1">
                              <a:lumMod val="75000"/>
                              <a:lumOff val="25000"/>
                            </a:schemeClr>
                          </a:solidFill>
                          <a:effectLst/>
                          <a:latin typeface="Century Gothic" panose="020B0502020202020204" pitchFamily="34" charset="0"/>
                        </a:rPr>
                        <a:t>2019</a:t>
                      </a:r>
                    </a:p>
                  </a:txBody>
                  <a:tcPr marL="79902" marR="79902" marT="39951" marB="399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74702887"/>
                  </a:ext>
                </a:extLst>
              </a:tr>
            </a:tbl>
          </a:graphicData>
        </a:graphic>
      </p:graphicFrame>
      <p:sp>
        <p:nvSpPr>
          <p:cNvPr id="6" name="TextBox 5">
            <a:extLst>
              <a:ext uri="{FF2B5EF4-FFF2-40B4-BE49-F238E27FC236}">
                <a16:creationId xmlns:a16="http://schemas.microsoft.com/office/drawing/2014/main" id="{F7CC77FD-5272-41BD-93A9-E570F43BB321}"/>
              </a:ext>
            </a:extLst>
          </p:cNvPr>
          <p:cNvSpPr txBox="1"/>
          <p:nvPr/>
        </p:nvSpPr>
        <p:spPr>
          <a:xfrm>
            <a:off x="2059565" y="1204662"/>
            <a:ext cx="8072870" cy="369332"/>
          </a:xfrm>
          <a:prstGeom prst="rect">
            <a:avLst/>
          </a:prstGeom>
          <a:noFill/>
        </p:spPr>
        <p:txBody>
          <a:bodyPr wrap="square">
            <a:spAutoFit/>
          </a:bodyPr>
          <a:lstStyle/>
          <a:p>
            <a:pPr algn="ctr"/>
            <a:r>
              <a:rPr lang="en-US" sz="1800" b="0" i="0">
                <a:solidFill>
                  <a:schemeClr val="tx1">
                    <a:lumMod val="75000"/>
                    <a:lumOff val="25000"/>
                  </a:schemeClr>
                </a:solidFill>
                <a:effectLst/>
                <a:latin typeface="Century Gothic" panose="020B0502020202020204" pitchFamily="34" charset="0"/>
              </a:rPr>
              <a:t>Data </a:t>
            </a:r>
            <a:r>
              <a:rPr lang="en-US">
                <a:solidFill>
                  <a:schemeClr val="tx1">
                    <a:lumMod val="75000"/>
                    <a:lumOff val="25000"/>
                  </a:schemeClr>
                </a:solidFill>
                <a:latin typeface="Century Gothic" panose="020B0502020202020204" pitchFamily="34" charset="0"/>
              </a:rPr>
              <a:t>for </a:t>
            </a:r>
            <a:r>
              <a:rPr lang="en-US" sz="1800" b="0" i="0">
                <a:solidFill>
                  <a:schemeClr val="tx1">
                    <a:lumMod val="75000"/>
                    <a:lumOff val="25000"/>
                  </a:schemeClr>
                </a:solidFill>
                <a:effectLst/>
                <a:latin typeface="Century Gothic" panose="020B0502020202020204" pitchFamily="34" charset="0"/>
              </a:rPr>
              <a:t>solar suitability analyses for 2017 and 2019 </a:t>
            </a:r>
            <a:endParaRPr lang="en-US">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29840291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89D081-0290-4000-8597-07F21BF1C53F}"/>
              </a:ext>
            </a:extLst>
          </p:cNvPr>
          <p:cNvSpPr txBox="1"/>
          <p:nvPr/>
        </p:nvSpPr>
        <p:spPr>
          <a:xfrm>
            <a:off x="131135" y="6241312"/>
            <a:ext cx="11929730" cy="489098"/>
          </a:xfrm>
          <a:prstGeom prst="rect">
            <a:avLst/>
          </a:prstGeom>
          <a:solidFill>
            <a:schemeClr val="bg1"/>
          </a:solidFill>
          <a:ln>
            <a:solidFill>
              <a:schemeClr val="bg1"/>
            </a:solidFill>
          </a:ln>
        </p:spPr>
        <p:txBody>
          <a:bodyPr wrap="square" rtlCol="0">
            <a:spAutoFit/>
          </a:bodyPr>
          <a:lstStyle/>
          <a:p>
            <a:endParaRPr lang="en-US"/>
          </a:p>
        </p:txBody>
      </p:sp>
      <p:graphicFrame>
        <p:nvGraphicFramePr>
          <p:cNvPr id="2" name="Table 1">
            <a:extLst>
              <a:ext uri="{FF2B5EF4-FFF2-40B4-BE49-F238E27FC236}">
                <a16:creationId xmlns:a16="http://schemas.microsoft.com/office/drawing/2014/main" id="{7A7DE70A-CC2F-4B57-9FE8-66C297F5BBBB}"/>
              </a:ext>
            </a:extLst>
          </p:cNvPr>
          <p:cNvGraphicFramePr>
            <a:graphicFrameLocks noGrp="1"/>
          </p:cNvGraphicFramePr>
          <p:nvPr>
            <p:extLst>
              <p:ext uri="{D42A27DB-BD31-4B8C-83A1-F6EECF244321}">
                <p14:modId xmlns:p14="http://schemas.microsoft.com/office/powerpoint/2010/main" val="2216846203"/>
              </p:ext>
            </p:extLst>
          </p:nvPr>
        </p:nvGraphicFramePr>
        <p:xfrm>
          <a:off x="781049" y="1976205"/>
          <a:ext cx="10629899" cy="4634347"/>
        </p:xfrm>
        <a:graphic>
          <a:graphicData uri="http://schemas.openxmlformats.org/drawingml/2006/table">
            <a:tbl>
              <a:tblPr/>
              <a:tblGrid>
                <a:gridCol w="2475456">
                  <a:extLst>
                    <a:ext uri="{9D8B030D-6E8A-4147-A177-3AD203B41FA5}">
                      <a16:colId xmlns:a16="http://schemas.microsoft.com/office/drawing/2014/main" val="1291850136"/>
                    </a:ext>
                  </a:extLst>
                </a:gridCol>
                <a:gridCol w="3785993">
                  <a:extLst>
                    <a:ext uri="{9D8B030D-6E8A-4147-A177-3AD203B41FA5}">
                      <a16:colId xmlns:a16="http://schemas.microsoft.com/office/drawing/2014/main" val="1600046962"/>
                    </a:ext>
                  </a:extLst>
                </a:gridCol>
                <a:gridCol w="2329840">
                  <a:extLst>
                    <a:ext uri="{9D8B030D-6E8A-4147-A177-3AD203B41FA5}">
                      <a16:colId xmlns:a16="http://schemas.microsoft.com/office/drawing/2014/main" val="3905840512"/>
                    </a:ext>
                  </a:extLst>
                </a:gridCol>
                <a:gridCol w="2038610">
                  <a:extLst>
                    <a:ext uri="{9D8B030D-6E8A-4147-A177-3AD203B41FA5}">
                      <a16:colId xmlns:a16="http://schemas.microsoft.com/office/drawing/2014/main" val="570216862"/>
                    </a:ext>
                  </a:extLst>
                </a:gridCol>
              </a:tblGrid>
              <a:tr h="310247">
                <a:tc>
                  <a:txBody>
                    <a:bodyPr/>
                    <a:lstStyle/>
                    <a:p>
                      <a:pPr algn="ctr" rtl="0" fontAlgn="base"/>
                      <a:r>
                        <a:rPr lang="en-US" sz="1600" b="1" i="0">
                          <a:solidFill>
                            <a:schemeClr val="tx1">
                              <a:lumMod val="75000"/>
                              <a:lumOff val="25000"/>
                            </a:schemeClr>
                          </a:solidFill>
                          <a:effectLst/>
                          <a:latin typeface="Century Gothic" panose="020B0502020202020204" pitchFamily="34" charset="0"/>
                        </a:rPr>
                        <a:t>Layer Name </a:t>
                      </a:r>
                    </a:p>
                  </a:txBody>
                  <a:tcPr marL="47265" marR="47265" marT="23633" marB="236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600" b="1" i="0">
                          <a:solidFill>
                            <a:schemeClr val="tx1">
                              <a:lumMod val="75000"/>
                              <a:lumOff val="25000"/>
                            </a:schemeClr>
                          </a:solidFill>
                          <a:effectLst/>
                          <a:latin typeface="Century Gothic" panose="020B0502020202020204" pitchFamily="34" charset="0"/>
                        </a:rPr>
                        <a:t>Data Source </a:t>
                      </a:r>
                    </a:p>
                  </a:txBody>
                  <a:tcPr marL="47265" marR="47265" marT="23633" marB="236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600" b="1" i="0">
                          <a:solidFill>
                            <a:schemeClr val="tx1">
                              <a:lumMod val="75000"/>
                              <a:lumOff val="25000"/>
                            </a:schemeClr>
                          </a:solidFill>
                          <a:effectLst/>
                          <a:latin typeface="Century Gothic" panose="020B0502020202020204" pitchFamily="34" charset="0"/>
                        </a:rPr>
                        <a:t>Scale </a:t>
                      </a:r>
                    </a:p>
                  </a:txBody>
                  <a:tcPr marL="47265" marR="47265" marT="23633" marB="236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600" b="1" i="0">
                          <a:solidFill>
                            <a:schemeClr val="tx1">
                              <a:lumMod val="75000"/>
                              <a:lumOff val="25000"/>
                            </a:schemeClr>
                          </a:solidFill>
                          <a:effectLst/>
                          <a:latin typeface="Century Gothic" panose="020B0502020202020204" pitchFamily="34" charset="0"/>
                        </a:rPr>
                        <a:t>Years Acquired </a:t>
                      </a:r>
                    </a:p>
                  </a:txBody>
                  <a:tcPr marL="47265" marR="47265" marT="23633" marB="236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69481380"/>
                  </a:ext>
                </a:extLst>
              </a:tr>
              <a:tr h="618747">
                <a:tc>
                  <a:txBody>
                    <a:bodyPr/>
                    <a:lstStyle/>
                    <a:p>
                      <a:pPr algn="ctr" rtl="0" fontAlgn="base"/>
                      <a:r>
                        <a:rPr lang="en-US" sz="1600" b="0" i="0">
                          <a:solidFill>
                            <a:schemeClr val="tx1">
                              <a:lumMod val="75000"/>
                              <a:lumOff val="25000"/>
                            </a:schemeClr>
                          </a:solidFill>
                          <a:effectLst/>
                          <a:latin typeface="Century Gothic" panose="020B0502020202020204" pitchFamily="34" charset="0"/>
                        </a:rPr>
                        <a:t>Gopher Tortoise Habitat </a:t>
                      </a:r>
                    </a:p>
                  </a:txBody>
                  <a:tcPr marL="47265" marR="47265" marT="23633" marB="236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600" b="0" i="0">
                          <a:solidFill>
                            <a:schemeClr val="tx1">
                              <a:lumMod val="75000"/>
                              <a:lumOff val="25000"/>
                            </a:schemeClr>
                          </a:solidFill>
                          <a:effectLst/>
                          <a:latin typeface="Century Gothic" panose="020B0502020202020204" pitchFamily="34" charset="0"/>
                        </a:rPr>
                        <a:t>United States Geological Survey </a:t>
                      </a:r>
                    </a:p>
                  </a:txBody>
                  <a:tcPr marL="47265" marR="47265" marT="23633" marB="236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600" b="0" i="0">
                          <a:solidFill>
                            <a:schemeClr val="tx1">
                              <a:lumMod val="75000"/>
                              <a:lumOff val="25000"/>
                            </a:schemeClr>
                          </a:solidFill>
                          <a:effectLst/>
                          <a:latin typeface="Century Gothic" panose="020B0502020202020204" pitchFamily="34" charset="0"/>
                        </a:rPr>
                        <a:t>Southeastern Region </a:t>
                      </a:r>
                    </a:p>
                  </a:txBody>
                  <a:tcPr marL="47265" marR="47265" marT="23633" marB="236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600" b="0" i="0">
                          <a:solidFill>
                            <a:schemeClr val="tx1">
                              <a:lumMod val="75000"/>
                              <a:lumOff val="25000"/>
                            </a:schemeClr>
                          </a:solidFill>
                          <a:effectLst/>
                          <a:latin typeface="Century Gothic" panose="020B0502020202020204" pitchFamily="34" charset="0"/>
                        </a:rPr>
                        <a:t>2019 </a:t>
                      </a:r>
                    </a:p>
                  </a:txBody>
                  <a:tcPr marL="47265" marR="47265" marT="23633" marB="236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02361164"/>
                  </a:ext>
                </a:extLst>
              </a:tr>
              <a:tr h="629698">
                <a:tc>
                  <a:txBody>
                    <a:bodyPr/>
                    <a:lstStyle/>
                    <a:p>
                      <a:pPr algn="ctr" rtl="0" fontAlgn="base"/>
                      <a:r>
                        <a:rPr lang="en-US" sz="1600" b="0" i="0">
                          <a:solidFill>
                            <a:schemeClr val="tx1">
                              <a:lumMod val="75000"/>
                              <a:lumOff val="25000"/>
                            </a:schemeClr>
                          </a:solidFill>
                          <a:effectLst/>
                          <a:latin typeface="Century Gothic" panose="020B0502020202020204" pitchFamily="34" charset="0"/>
                        </a:rPr>
                        <a:t>Protected Lands </a:t>
                      </a:r>
                    </a:p>
                  </a:txBody>
                  <a:tcPr marL="47265" marR="47265" marT="23633" marB="236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600" b="0" i="0">
                          <a:solidFill>
                            <a:schemeClr val="tx1">
                              <a:lumMod val="75000"/>
                              <a:lumOff val="25000"/>
                            </a:schemeClr>
                          </a:solidFill>
                          <a:effectLst/>
                          <a:latin typeface="Century Gothic" panose="020B0502020202020204" pitchFamily="34" charset="0"/>
                        </a:rPr>
                        <a:t>Georgia Department of Natural Resources </a:t>
                      </a:r>
                    </a:p>
                  </a:txBody>
                  <a:tcPr marL="47265" marR="47265" marT="23633" marB="236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600" b="0" i="0">
                          <a:solidFill>
                            <a:schemeClr val="tx1">
                              <a:lumMod val="75000"/>
                              <a:lumOff val="25000"/>
                            </a:schemeClr>
                          </a:solidFill>
                          <a:effectLst/>
                          <a:latin typeface="Century Gothic" panose="020B0502020202020204" pitchFamily="34" charset="0"/>
                        </a:rPr>
                        <a:t>Statewide </a:t>
                      </a:r>
                    </a:p>
                  </a:txBody>
                  <a:tcPr marL="47265" marR="47265" marT="23633" marB="236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600" b="0" i="0">
                          <a:solidFill>
                            <a:schemeClr val="tx1">
                              <a:lumMod val="75000"/>
                              <a:lumOff val="25000"/>
                            </a:schemeClr>
                          </a:solidFill>
                          <a:effectLst/>
                          <a:latin typeface="Century Gothic" panose="020B0502020202020204" pitchFamily="34" charset="0"/>
                        </a:rPr>
                        <a:t>2020 </a:t>
                      </a:r>
                    </a:p>
                  </a:txBody>
                  <a:tcPr marL="47265" marR="47265" marT="23633" marB="236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6595277"/>
                  </a:ext>
                </a:extLst>
              </a:tr>
              <a:tr h="629698">
                <a:tc>
                  <a:txBody>
                    <a:bodyPr/>
                    <a:lstStyle/>
                    <a:p>
                      <a:pPr algn="ctr" rtl="0" fontAlgn="base"/>
                      <a:r>
                        <a:rPr lang="en-US" sz="1600" b="0" i="0">
                          <a:solidFill>
                            <a:schemeClr val="tx1">
                              <a:lumMod val="75000"/>
                              <a:lumOff val="25000"/>
                            </a:schemeClr>
                          </a:solidFill>
                          <a:effectLst/>
                          <a:latin typeface="Century Gothic" panose="020B0502020202020204" pitchFamily="34" charset="0"/>
                        </a:rPr>
                        <a:t>Conservation Lands </a:t>
                      </a:r>
                    </a:p>
                  </a:txBody>
                  <a:tcPr marL="47265" marR="47265" marT="23633" marB="236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600" b="0" i="0">
                          <a:solidFill>
                            <a:schemeClr val="tx1">
                              <a:lumMod val="75000"/>
                              <a:lumOff val="25000"/>
                            </a:schemeClr>
                          </a:solidFill>
                          <a:effectLst/>
                          <a:latin typeface="Century Gothic" panose="020B0502020202020204" pitchFamily="34" charset="0"/>
                        </a:rPr>
                        <a:t>Georgia Department of Natural Resources </a:t>
                      </a:r>
                    </a:p>
                  </a:txBody>
                  <a:tcPr marL="47265" marR="47265" marT="23633" marB="236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600" b="0" i="0">
                          <a:solidFill>
                            <a:schemeClr val="tx1">
                              <a:lumMod val="75000"/>
                              <a:lumOff val="25000"/>
                            </a:schemeClr>
                          </a:solidFill>
                          <a:effectLst/>
                          <a:latin typeface="Century Gothic" panose="020B0502020202020204" pitchFamily="34" charset="0"/>
                        </a:rPr>
                        <a:t>Statewide </a:t>
                      </a:r>
                    </a:p>
                  </a:txBody>
                  <a:tcPr marL="47265" marR="47265" marT="23633" marB="236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600" b="0" i="0">
                          <a:solidFill>
                            <a:schemeClr val="tx1">
                              <a:lumMod val="75000"/>
                              <a:lumOff val="25000"/>
                            </a:schemeClr>
                          </a:solidFill>
                          <a:effectLst/>
                          <a:latin typeface="Century Gothic" panose="020B0502020202020204" pitchFamily="34" charset="0"/>
                        </a:rPr>
                        <a:t>2020 </a:t>
                      </a:r>
                    </a:p>
                  </a:txBody>
                  <a:tcPr marL="47265" marR="47265" marT="23633" marB="236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40478878"/>
                  </a:ext>
                </a:extLst>
              </a:tr>
              <a:tr h="629698">
                <a:tc>
                  <a:txBody>
                    <a:bodyPr/>
                    <a:lstStyle/>
                    <a:p>
                      <a:pPr algn="ctr" rtl="0" fontAlgn="base"/>
                      <a:r>
                        <a:rPr lang="en-US" sz="1600" b="0" i="0">
                          <a:solidFill>
                            <a:schemeClr val="tx1">
                              <a:lumMod val="75000"/>
                              <a:lumOff val="25000"/>
                            </a:schemeClr>
                          </a:solidFill>
                          <a:effectLst/>
                          <a:latin typeface="Century Gothic" panose="020B0502020202020204" pitchFamily="34" charset="0"/>
                        </a:rPr>
                        <a:t>Land Trusts </a:t>
                      </a:r>
                    </a:p>
                  </a:txBody>
                  <a:tcPr marL="47265" marR="47265" marT="23633" marB="236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600" b="0" i="0">
                          <a:solidFill>
                            <a:schemeClr val="tx1">
                              <a:lumMod val="75000"/>
                              <a:lumOff val="25000"/>
                            </a:schemeClr>
                          </a:solidFill>
                          <a:effectLst/>
                          <a:latin typeface="Century Gothic" panose="020B0502020202020204" pitchFamily="34" charset="0"/>
                        </a:rPr>
                        <a:t>Georgia Department of Natural Resources </a:t>
                      </a:r>
                    </a:p>
                  </a:txBody>
                  <a:tcPr marL="47265" marR="47265" marT="23633" marB="236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600" b="0" i="0">
                          <a:solidFill>
                            <a:schemeClr val="tx1">
                              <a:lumMod val="75000"/>
                              <a:lumOff val="25000"/>
                            </a:schemeClr>
                          </a:solidFill>
                          <a:effectLst/>
                          <a:latin typeface="Century Gothic" panose="020B0502020202020204" pitchFamily="34" charset="0"/>
                        </a:rPr>
                        <a:t>Statewide </a:t>
                      </a:r>
                    </a:p>
                  </a:txBody>
                  <a:tcPr marL="47265" marR="47265" marT="23633" marB="236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600" b="0" i="0">
                          <a:solidFill>
                            <a:schemeClr val="tx1">
                              <a:lumMod val="75000"/>
                              <a:lumOff val="25000"/>
                            </a:schemeClr>
                          </a:solidFill>
                          <a:effectLst/>
                          <a:latin typeface="Century Gothic" panose="020B0502020202020204" pitchFamily="34" charset="0"/>
                        </a:rPr>
                        <a:t>2020 </a:t>
                      </a:r>
                    </a:p>
                  </a:txBody>
                  <a:tcPr marL="47265" marR="47265" marT="23633" marB="236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9924969"/>
                  </a:ext>
                </a:extLst>
              </a:tr>
              <a:tr h="416148">
                <a:tc>
                  <a:txBody>
                    <a:bodyPr/>
                    <a:lstStyle/>
                    <a:p>
                      <a:pPr algn="ctr" rtl="0" fontAlgn="base"/>
                      <a:r>
                        <a:rPr lang="en-US" sz="1600" b="0" i="0">
                          <a:solidFill>
                            <a:schemeClr val="tx1">
                              <a:lumMod val="75000"/>
                              <a:lumOff val="25000"/>
                            </a:schemeClr>
                          </a:solidFill>
                          <a:effectLst/>
                          <a:latin typeface="Century Gothic" panose="020B0502020202020204" pitchFamily="34" charset="0"/>
                        </a:rPr>
                        <a:t>Prime Farmland </a:t>
                      </a:r>
                    </a:p>
                  </a:txBody>
                  <a:tcPr marL="47265" marR="47265" marT="23633" marB="236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600" b="0" i="0">
                          <a:solidFill>
                            <a:schemeClr val="tx1">
                              <a:lumMod val="75000"/>
                              <a:lumOff val="25000"/>
                            </a:schemeClr>
                          </a:solidFill>
                          <a:effectLst/>
                          <a:latin typeface="Century Gothic" panose="020B0502020202020204" pitchFamily="34" charset="0"/>
                        </a:rPr>
                        <a:t>ESRI USA Soils Farmland  </a:t>
                      </a:r>
                    </a:p>
                  </a:txBody>
                  <a:tcPr marL="47265" marR="47265" marT="23633" marB="236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600" b="0" i="0">
                          <a:solidFill>
                            <a:schemeClr val="tx1">
                              <a:lumMod val="75000"/>
                              <a:lumOff val="25000"/>
                            </a:schemeClr>
                          </a:solidFill>
                          <a:effectLst/>
                          <a:latin typeface="Century Gothic" panose="020B0502020202020204" pitchFamily="34" charset="0"/>
                        </a:rPr>
                        <a:t>Nationwide </a:t>
                      </a:r>
                    </a:p>
                  </a:txBody>
                  <a:tcPr marL="47265" marR="47265" marT="23633" marB="236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600" b="0" i="0">
                          <a:solidFill>
                            <a:schemeClr val="tx1">
                              <a:lumMod val="75000"/>
                              <a:lumOff val="25000"/>
                            </a:schemeClr>
                          </a:solidFill>
                          <a:effectLst/>
                          <a:latin typeface="Century Gothic" panose="020B0502020202020204" pitchFamily="34" charset="0"/>
                        </a:rPr>
                        <a:t>2019 </a:t>
                      </a:r>
                    </a:p>
                  </a:txBody>
                  <a:tcPr marL="47265" marR="47265" marT="23633" marB="236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1385700"/>
                  </a:ext>
                </a:extLst>
              </a:tr>
              <a:tr h="829992">
                <a:tc>
                  <a:txBody>
                    <a:bodyPr/>
                    <a:lstStyle/>
                    <a:p>
                      <a:pPr algn="ctr" rtl="0" fontAlgn="base"/>
                      <a:r>
                        <a:rPr lang="en-US" sz="1600" b="0" i="0">
                          <a:solidFill>
                            <a:schemeClr val="tx1">
                              <a:lumMod val="75000"/>
                              <a:lumOff val="25000"/>
                            </a:schemeClr>
                          </a:solidFill>
                          <a:effectLst/>
                          <a:latin typeface="Century Gothic" panose="020B0502020202020204" pitchFamily="34" charset="0"/>
                        </a:rPr>
                        <a:t>Sensitive Land Use Classifications </a:t>
                      </a:r>
                    </a:p>
                  </a:txBody>
                  <a:tcPr marL="47265" marR="47265" marT="23633" marB="236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600" b="0" i="0">
                          <a:solidFill>
                            <a:schemeClr val="tx1">
                              <a:lumMod val="75000"/>
                              <a:lumOff val="25000"/>
                            </a:schemeClr>
                          </a:solidFill>
                          <a:effectLst/>
                          <a:latin typeface="Century Gothic" panose="020B0502020202020204" pitchFamily="34" charset="0"/>
                        </a:rPr>
                        <a:t>United States Department. of Agriculture (USDA) CropScape </a:t>
                      </a:r>
                    </a:p>
                  </a:txBody>
                  <a:tcPr marL="47265" marR="47265" marT="23633" marB="236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600" b="0" i="0">
                          <a:solidFill>
                            <a:schemeClr val="tx1">
                              <a:lumMod val="75000"/>
                              <a:lumOff val="25000"/>
                            </a:schemeClr>
                          </a:solidFill>
                          <a:effectLst/>
                          <a:latin typeface="Century Gothic" panose="020B0502020202020204" pitchFamily="34" charset="0"/>
                        </a:rPr>
                        <a:t>Nationwide </a:t>
                      </a:r>
                    </a:p>
                  </a:txBody>
                  <a:tcPr marL="47265" marR="47265" marT="23633" marB="236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600" b="0" i="0">
                          <a:solidFill>
                            <a:schemeClr val="tx1">
                              <a:lumMod val="75000"/>
                              <a:lumOff val="25000"/>
                            </a:schemeClr>
                          </a:solidFill>
                          <a:effectLst/>
                          <a:latin typeface="Century Gothic" panose="020B0502020202020204" pitchFamily="34" charset="0"/>
                        </a:rPr>
                        <a:t>2017 </a:t>
                      </a:r>
                    </a:p>
                    <a:p>
                      <a:pPr algn="ctr" rtl="0" fontAlgn="base"/>
                      <a:r>
                        <a:rPr lang="en-US" sz="1600" b="0" i="0">
                          <a:solidFill>
                            <a:schemeClr val="tx1">
                              <a:lumMod val="75000"/>
                              <a:lumOff val="25000"/>
                            </a:schemeClr>
                          </a:solidFill>
                          <a:effectLst/>
                          <a:latin typeface="Century Gothic" panose="020B0502020202020204" pitchFamily="34" charset="0"/>
                        </a:rPr>
                        <a:t>2018 </a:t>
                      </a:r>
                    </a:p>
                    <a:p>
                      <a:pPr algn="ctr" rtl="0" fontAlgn="base"/>
                      <a:r>
                        <a:rPr lang="en-US" sz="1600" b="0" i="0">
                          <a:solidFill>
                            <a:schemeClr val="tx1">
                              <a:lumMod val="75000"/>
                              <a:lumOff val="25000"/>
                            </a:schemeClr>
                          </a:solidFill>
                          <a:effectLst/>
                          <a:latin typeface="Century Gothic" panose="020B0502020202020204" pitchFamily="34" charset="0"/>
                        </a:rPr>
                        <a:t>2019 </a:t>
                      </a:r>
                    </a:p>
                  </a:txBody>
                  <a:tcPr marL="47265" marR="47265" marT="23633" marB="236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86884508"/>
                  </a:ext>
                </a:extLst>
              </a:tr>
              <a:tr h="570119">
                <a:tc>
                  <a:txBody>
                    <a:bodyPr/>
                    <a:lstStyle/>
                    <a:p>
                      <a:pPr algn="ctr" rtl="0" fontAlgn="base"/>
                      <a:r>
                        <a:rPr lang="en-US" sz="1600" b="0" i="0">
                          <a:solidFill>
                            <a:schemeClr val="tx1">
                              <a:lumMod val="75000"/>
                              <a:lumOff val="25000"/>
                            </a:schemeClr>
                          </a:solidFill>
                          <a:effectLst/>
                          <a:latin typeface="Century Gothic" panose="020B0502020202020204" pitchFamily="34" charset="0"/>
                        </a:rPr>
                        <a:t>Resilient Lands </a:t>
                      </a:r>
                    </a:p>
                  </a:txBody>
                  <a:tcPr marL="47265" marR="47265" marT="23633" marB="236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600" b="0" i="0">
                          <a:solidFill>
                            <a:schemeClr val="tx1">
                              <a:lumMod val="75000"/>
                              <a:lumOff val="25000"/>
                            </a:schemeClr>
                          </a:solidFill>
                          <a:effectLst/>
                          <a:latin typeface="Century Gothic" panose="020B0502020202020204" pitchFamily="34" charset="0"/>
                        </a:rPr>
                        <a:t>The Nature Conservancy Resilient Landscape Dataset </a:t>
                      </a:r>
                    </a:p>
                  </a:txBody>
                  <a:tcPr marL="47265" marR="47265" marT="23633" marB="236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600" b="0" i="0">
                          <a:solidFill>
                            <a:schemeClr val="tx1">
                              <a:lumMod val="75000"/>
                              <a:lumOff val="25000"/>
                            </a:schemeClr>
                          </a:solidFill>
                          <a:effectLst/>
                          <a:latin typeface="Century Gothic" panose="020B0502020202020204" pitchFamily="34" charset="0"/>
                        </a:rPr>
                        <a:t>Eastern </a:t>
                      </a:r>
                    </a:p>
                    <a:p>
                      <a:pPr algn="ctr" rtl="0" fontAlgn="base"/>
                      <a:r>
                        <a:rPr lang="en-US" sz="1600" b="0" i="0">
                          <a:solidFill>
                            <a:schemeClr val="tx1">
                              <a:lumMod val="75000"/>
                              <a:lumOff val="25000"/>
                            </a:schemeClr>
                          </a:solidFill>
                          <a:effectLst/>
                          <a:latin typeface="Century Gothic" panose="020B0502020202020204" pitchFamily="34" charset="0"/>
                        </a:rPr>
                        <a:t>Coast </a:t>
                      </a:r>
                    </a:p>
                  </a:txBody>
                  <a:tcPr marL="47265" marR="47265" marT="23633" marB="236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600" b="0" i="0">
                          <a:solidFill>
                            <a:schemeClr val="tx1">
                              <a:lumMod val="75000"/>
                              <a:lumOff val="25000"/>
                            </a:schemeClr>
                          </a:solidFill>
                          <a:effectLst/>
                          <a:latin typeface="Century Gothic" panose="020B0502020202020204" pitchFamily="34" charset="0"/>
                        </a:rPr>
                        <a:t>2016 </a:t>
                      </a:r>
                    </a:p>
                  </a:txBody>
                  <a:tcPr marL="47265" marR="47265" marT="23633" marB="2363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49796250"/>
                  </a:ext>
                </a:extLst>
              </a:tr>
            </a:tbl>
          </a:graphicData>
        </a:graphic>
      </p:graphicFrame>
      <p:sp>
        <p:nvSpPr>
          <p:cNvPr id="4" name="TextBox 3">
            <a:extLst>
              <a:ext uri="{FF2B5EF4-FFF2-40B4-BE49-F238E27FC236}">
                <a16:creationId xmlns:a16="http://schemas.microsoft.com/office/drawing/2014/main" id="{0F3FF2DD-4EEB-4B02-8726-8062DD4DC00D}"/>
              </a:ext>
            </a:extLst>
          </p:cNvPr>
          <p:cNvSpPr txBox="1"/>
          <p:nvPr/>
        </p:nvSpPr>
        <p:spPr>
          <a:xfrm>
            <a:off x="2624785" y="1210016"/>
            <a:ext cx="6942426" cy="646331"/>
          </a:xfrm>
          <a:prstGeom prst="rect">
            <a:avLst/>
          </a:prstGeom>
          <a:noFill/>
        </p:spPr>
        <p:txBody>
          <a:bodyPr wrap="square">
            <a:spAutoFit/>
          </a:bodyPr>
          <a:lstStyle/>
          <a:p>
            <a:pPr algn="ctr"/>
            <a:r>
              <a:rPr lang="en-US" sz="1800" b="0" i="0">
                <a:solidFill>
                  <a:schemeClr val="tx1">
                    <a:lumMod val="75000"/>
                    <a:lumOff val="25000"/>
                  </a:schemeClr>
                </a:solidFill>
                <a:effectLst/>
                <a:latin typeface="Century Gothic" panose="020B0502020202020204" pitchFamily="34" charset="0"/>
              </a:rPr>
              <a:t>Data sources statewide and county level environmental sensitivity analyses for 2017, 2018, and 2019 </a:t>
            </a:r>
            <a:endParaRPr lang="en-US">
              <a:solidFill>
                <a:schemeClr val="tx1">
                  <a:lumMod val="75000"/>
                  <a:lumOff val="25000"/>
                </a:schemeClr>
              </a:solidFill>
              <a:latin typeface="Century Gothic" panose="020B0502020202020204" pitchFamily="34" charset="0"/>
            </a:endParaRPr>
          </a:p>
        </p:txBody>
      </p:sp>
      <p:sp>
        <p:nvSpPr>
          <p:cNvPr id="5" name="TextBox 4">
            <a:extLst>
              <a:ext uri="{FF2B5EF4-FFF2-40B4-BE49-F238E27FC236}">
                <a16:creationId xmlns:a16="http://schemas.microsoft.com/office/drawing/2014/main" id="{325F1635-5A59-4C54-81A1-2CBE57EBC15D}"/>
              </a:ext>
            </a:extLst>
          </p:cNvPr>
          <p:cNvSpPr txBox="1"/>
          <p:nvPr/>
        </p:nvSpPr>
        <p:spPr>
          <a:xfrm>
            <a:off x="510366" y="180753"/>
            <a:ext cx="6400800" cy="707886"/>
          </a:xfrm>
          <a:prstGeom prst="rect">
            <a:avLst/>
          </a:prstGeom>
          <a:solidFill>
            <a:schemeClr val="bg1"/>
          </a:solidFill>
          <a:ln>
            <a:solidFill>
              <a:schemeClr val="bg1"/>
            </a:solidFill>
          </a:ln>
        </p:spPr>
        <p:txBody>
          <a:bodyPr wrap="square" rtlCol="0">
            <a:spAutoFit/>
          </a:bodyPr>
          <a:lstStyle/>
          <a:p>
            <a:r>
              <a:rPr lang="en-US" sz="4000" b="1" dirty="0">
                <a:solidFill>
                  <a:srgbClr val="95B823"/>
                </a:solidFill>
                <a:latin typeface="Century Gothic" panose="020B0502020202020204" pitchFamily="34" charset="0"/>
              </a:rPr>
              <a:t>APPENDIX</a:t>
            </a:r>
          </a:p>
        </p:txBody>
      </p:sp>
    </p:spTree>
    <p:extLst>
      <p:ext uri="{BB962C8B-B14F-4D97-AF65-F5344CB8AC3E}">
        <p14:creationId xmlns:p14="http://schemas.microsoft.com/office/powerpoint/2010/main" val="5914199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89D081-0290-4000-8597-07F21BF1C53F}"/>
              </a:ext>
            </a:extLst>
          </p:cNvPr>
          <p:cNvSpPr txBox="1"/>
          <p:nvPr/>
        </p:nvSpPr>
        <p:spPr>
          <a:xfrm>
            <a:off x="131135" y="6241312"/>
            <a:ext cx="11929730" cy="489098"/>
          </a:xfrm>
          <a:prstGeom prst="rect">
            <a:avLst/>
          </a:prstGeom>
          <a:solidFill>
            <a:schemeClr val="bg1"/>
          </a:solidFill>
          <a:ln>
            <a:solidFill>
              <a:schemeClr val="bg1"/>
            </a:solidFill>
          </a:ln>
        </p:spPr>
        <p:txBody>
          <a:bodyPr wrap="square" rtlCol="0">
            <a:spAutoFit/>
          </a:bodyPr>
          <a:lstStyle/>
          <a:p>
            <a:endParaRPr lang="en-US"/>
          </a:p>
        </p:txBody>
      </p:sp>
      <p:sp>
        <p:nvSpPr>
          <p:cNvPr id="5" name="TextBox 4">
            <a:extLst>
              <a:ext uri="{FF2B5EF4-FFF2-40B4-BE49-F238E27FC236}">
                <a16:creationId xmlns:a16="http://schemas.microsoft.com/office/drawing/2014/main" id="{325F1635-5A59-4C54-81A1-2CBE57EBC15D}"/>
              </a:ext>
            </a:extLst>
          </p:cNvPr>
          <p:cNvSpPr txBox="1"/>
          <p:nvPr/>
        </p:nvSpPr>
        <p:spPr>
          <a:xfrm>
            <a:off x="510366" y="180753"/>
            <a:ext cx="6400800" cy="707886"/>
          </a:xfrm>
          <a:prstGeom prst="rect">
            <a:avLst/>
          </a:prstGeom>
          <a:solidFill>
            <a:schemeClr val="bg1"/>
          </a:solidFill>
          <a:ln>
            <a:solidFill>
              <a:schemeClr val="bg1"/>
            </a:solidFill>
          </a:ln>
        </p:spPr>
        <p:txBody>
          <a:bodyPr wrap="square" rtlCol="0">
            <a:spAutoFit/>
          </a:bodyPr>
          <a:lstStyle/>
          <a:p>
            <a:r>
              <a:rPr lang="en-US" sz="4000" b="1" dirty="0">
                <a:solidFill>
                  <a:srgbClr val="95B823"/>
                </a:solidFill>
                <a:latin typeface="Century Gothic" panose="020B0502020202020204" pitchFamily="34" charset="0"/>
              </a:rPr>
              <a:t>APPENDIX</a:t>
            </a:r>
          </a:p>
        </p:txBody>
      </p:sp>
      <p:pic>
        <p:nvPicPr>
          <p:cNvPr id="6" name="Picture 5" descr="A piece of cake&#10;&#10;Description automatically generated">
            <a:extLst>
              <a:ext uri="{FF2B5EF4-FFF2-40B4-BE49-F238E27FC236}">
                <a16:creationId xmlns:a16="http://schemas.microsoft.com/office/drawing/2014/main" id="{A581B3A0-1F21-45CE-A208-B4B08ECD5D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1616" y="1364950"/>
            <a:ext cx="4244630" cy="5493050"/>
          </a:xfrm>
          <a:prstGeom prst="rect">
            <a:avLst/>
          </a:prstGeom>
        </p:spPr>
      </p:pic>
      <p:pic>
        <p:nvPicPr>
          <p:cNvPr id="7" name="Picture 6" descr="A piece of cake&#10;&#10;Description automatically generated">
            <a:extLst>
              <a:ext uri="{FF2B5EF4-FFF2-40B4-BE49-F238E27FC236}">
                <a16:creationId xmlns:a16="http://schemas.microsoft.com/office/drawing/2014/main" id="{8F455D9A-33F0-42C9-B8E6-DDA45E2E88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3256" y="1364950"/>
            <a:ext cx="4244630" cy="5493050"/>
          </a:xfrm>
          <a:prstGeom prst="rect">
            <a:avLst/>
          </a:prstGeom>
        </p:spPr>
      </p:pic>
      <p:sp>
        <p:nvSpPr>
          <p:cNvPr id="8" name="TextBox 7">
            <a:extLst>
              <a:ext uri="{FF2B5EF4-FFF2-40B4-BE49-F238E27FC236}">
                <a16:creationId xmlns:a16="http://schemas.microsoft.com/office/drawing/2014/main" id="{89D0B47E-E021-4BE4-94C7-6F63213E0B23}"/>
              </a:ext>
            </a:extLst>
          </p:cNvPr>
          <p:cNvSpPr txBox="1"/>
          <p:nvPr/>
        </p:nvSpPr>
        <p:spPr>
          <a:xfrm>
            <a:off x="2912156" y="1285342"/>
            <a:ext cx="6355191" cy="461665"/>
          </a:xfrm>
          <a:prstGeom prst="rect">
            <a:avLst/>
          </a:prstGeom>
          <a:noFill/>
        </p:spPr>
        <p:txBody>
          <a:bodyPr wrap="square" rtlCol="0">
            <a:spAutoFit/>
          </a:bodyPr>
          <a:lstStyle/>
          <a:p>
            <a:pPr algn="ctr"/>
            <a:r>
              <a:rPr lang="en-US" sz="2400">
                <a:solidFill>
                  <a:schemeClr val="tx1">
                    <a:lumMod val="75000"/>
                    <a:lumOff val="25000"/>
                  </a:schemeClr>
                </a:solidFill>
                <a:latin typeface="Century Gothic" panose="020B0502020202020204" pitchFamily="34" charset="0"/>
              </a:rPr>
              <a:t>Statewide Environmental Sensitivity</a:t>
            </a:r>
          </a:p>
        </p:txBody>
      </p:sp>
      <p:sp>
        <p:nvSpPr>
          <p:cNvPr id="9" name="TextBox 8">
            <a:extLst>
              <a:ext uri="{FF2B5EF4-FFF2-40B4-BE49-F238E27FC236}">
                <a16:creationId xmlns:a16="http://schemas.microsoft.com/office/drawing/2014/main" id="{3F6A6337-ED90-4493-B80D-4D88ABFEEE9B}"/>
              </a:ext>
            </a:extLst>
          </p:cNvPr>
          <p:cNvSpPr txBox="1"/>
          <p:nvPr/>
        </p:nvSpPr>
        <p:spPr>
          <a:xfrm>
            <a:off x="2486284" y="6268745"/>
            <a:ext cx="1855293" cy="461665"/>
          </a:xfrm>
          <a:prstGeom prst="rect">
            <a:avLst/>
          </a:prstGeom>
          <a:noFill/>
        </p:spPr>
        <p:txBody>
          <a:bodyPr wrap="square" rtlCol="0">
            <a:spAutoFit/>
          </a:bodyPr>
          <a:lstStyle/>
          <a:p>
            <a:pPr algn="ctr"/>
            <a:r>
              <a:rPr lang="en-US" sz="2400">
                <a:solidFill>
                  <a:schemeClr val="tx1">
                    <a:lumMod val="75000"/>
                    <a:lumOff val="25000"/>
                  </a:schemeClr>
                </a:solidFill>
                <a:latin typeface="Century Gothic" panose="020B0502020202020204" pitchFamily="34" charset="0"/>
              </a:rPr>
              <a:t>2017</a:t>
            </a:r>
          </a:p>
        </p:txBody>
      </p:sp>
      <p:sp>
        <p:nvSpPr>
          <p:cNvPr id="10" name="TextBox 9">
            <a:extLst>
              <a:ext uri="{FF2B5EF4-FFF2-40B4-BE49-F238E27FC236}">
                <a16:creationId xmlns:a16="http://schemas.microsoft.com/office/drawing/2014/main" id="{3226A865-44BD-4F09-8EA1-3E43A42D1A6B}"/>
              </a:ext>
            </a:extLst>
          </p:cNvPr>
          <p:cNvSpPr txBox="1"/>
          <p:nvPr/>
        </p:nvSpPr>
        <p:spPr>
          <a:xfrm>
            <a:off x="8221478" y="6268745"/>
            <a:ext cx="1088186" cy="461665"/>
          </a:xfrm>
          <a:prstGeom prst="rect">
            <a:avLst/>
          </a:prstGeom>
          <a:noFill/>
        </p:spPr>
        <p:txBody>
          <a:bodyPr wrap="square" rtlCol="0">
            <a:spAutoFit/>
          </a:bodyPr>
          <a:lstStyle/>
          <a:p>
            <a:pPr algn="ctr"/>
            <a:r>
              <a:rPr lang="en-US" sz="2400">
                <a:solidFill>
                  <a:schemeClr val="tx1">
                    <a:lumMod val="75000"/>
                    <a:lumOff val="25000"/>
                  </a:schemeClr>
                </a:solidFill>
                <a:latin typeface="Century Gothic" panose="020B0502020202020204" pitchFamily="34" charset="0"/>
              </a:rPr>
              <a:t>2019</a:t>
            </a:r>
          </a:p>
        </p:txBody>
      </p:sp>
      <p:grpSp>
        <p:nvGrpSpPr>
          <p:cNvPr id="11" name="Group 10">
            <a:extLst>
              <a:ext uri="{FF2B5EF4-FFF2-40B4-BE49-F238E27FC236}">
                <a16:creationId xmlns:a16="http://schemas.microsoft.com/office/drawing/2014/main" id="{B5EF258B-4605-4CEB-8BCB-B21AB69F5802}"/>
              </a:ext>
            </a:extLst>
          </p:cNvPr>
          <p:cNvGrpSpPr/>
          <p:nvPr/>
        </p:nvGrpSpPr>
        <p:grpSpPr>
          <a:xfrm>
            <a:off x="11075847" y="1973241"/>
            <a:ext cx="549077" cy="2397307"/>
            <a:chOff x="10637852" y="120849"/>
            <a:chExt cx="621543" cy="2713698"/>
          </a:xfrm>
        </p:grpSpPr>
        <p:grpSp>
          <p:nvGrpSpPr>
            <p:cNvPr id="12" name="Group 11">
              <a:extLst>
                <a:ext uri="{FF2B5EF4-FFF2-40B4-BE49-F238E27FC236}">
                  <a16:creationId xmlns:a16="http://schemas.microsoft.com/office/drawing/2014/main" id="{85FCCFE1-38E6-484D-875D-36AE5825CD81}"/>
                </a:ext>
              </a:extLst>
            </p:cNvPr>
            <p:cNvGrpSpPr/>
            <p:nvPr/>
          </p:nvGrpSpPr>
          <p:grpSpPr>
            <a:xfrm>
              <a:off x="10637852" y="120849"/>
              <a:ext cx="621543" cy="276999"/>
              <a:chOff x="10637852" y="120849"/>
              <a:chExt cx="621543" cy="276999"/>
            </a:xfrm>
          </p:grpSpPr>
          <p:sp>
            <p:nvSpPr>
              <p:cNvPr id="37" name="Rectangle 36">
                <a:extLst>
                  <a:ext uri="{FF2B5EF4-FFF2-40B4-BE49-F238E27FC236}">
                    <a16:creationId xmlns:a16="http://schemas.microsoft.com/office/drawing/2014/main" id="{075198A8-8B68-49F3-B243-2C5D0CD33AF3}"/>
                  </a:ext>
                </a:extLst>
              </p:cNvPr>
              <p:cNvSpPr/>
              <p:nvPr/>
            </p:nvSpPr>
            <p:spPr>
              <a:xfrm>
                <a:off x="10637852" y="153585"/>
                <a:ext cx="323850" cy="211527"/>
              </a:xfrm>
              <a:prstGeom prst="rect">
                <a:avLst/>
              </a:prstGeom>
              <a:solidFill>
                <a:srgbClr val="FFF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765A0CE9-3F1D-43D6-9529-68F6015C605E}"/>
                  </a:ext>
                </a:extLst>
              </p:cNvPr>
              <p:cNvSpPr txBox="1"/>
              <p:nvPr/>
            </p:nvSpPr>
            <p:spPr>
              <a:xfrm>
                <a:off x="10935545" y="120849"/>
                <a:ext cx="323850" cy="276999"/>
              </a:xfrm>
              <a:prstGeom prst="rect">
                <a:avLst/>
              </a:prstGeom>
              <a:noFill/>
              <a:ln>
                <a:noFill/>
              </a:ln>
            </p:spPr>
            <p:txBody>
              <a:bodyPr wrap="square" rtlCol="0">
                <a:spAutoFit/>
              </a:bodyPr>
              <a:lstStyle/>
              <a:p>
                <a:r>
                  <a:rPr lang="en-US" sz="1200">
                    <a:latin typeface="Century Gothic" panose="020B0502020202020204" pitchFamily="34" charset="0"/>
                  </a:rPr>
                  <a:t>1</a:t>
                </a:r>
              </a:p>
            </p:txBody>
          </p:sp>
        </p:grpSp>
        <p:grpSp>
          <p:nvGrpSpPr>
            <p:cNvPr id="13" name="Group 12">
              <a:extLst>
                <a:ext uri="{FF2B5EF4-FFF2-40B4-BE49-F238E27FC236}">
                  <a16:creationId xmlns:a16="http://schemas.microsoft.com/office/drawing/2014/main" id="{02F03961-AD7B-410B-A686-78D12B1B975D}"/>
                </a:ext>
              </a:extLst>
            </p:cNvPr>
            <p:cNvGrpSpPr/>
            <p:nvPr/>
          </p:nvGrpSpPr>
          <p:grpSpPr>
            <a:xfrm>
              <a:off x="10637852" y="434804"/>
              <a:ext cx="621543" cy="276999"/>
              <a:chOff x="10637852" y="434804"/>
              <a:chExt cx="621543" cy="276999"/>
            </a:xfrm>
          </p:grpSpPr>
          <p:sp>
            <p:nvSpPr>
              <p:cNvPr id="35" name="Rectangle 34">
                <a:extLst>
                  <a:ext uri="{FF2B5EF4-FFF2-40B4-BE49-F238E27FC236}">
                    <a16:creationId xmlns:a16="http://schemas.microsoft.com/office/drawing/2014/main" id="{AC6EF2EB-0C75-45C0-A5AC-773F7F62D6D2}"/>
                  </a:ext>
                </a:extLst>
              </p:cNvPr>
              <p:cNvSpPr/>
              <p:nvPr/>
            </p:nvSpPr>
            <p:spPr>
              <a:xfrm>
                <a:off x="10637852" y="467540"/>
                <a:ext cx="323850" cy="211527"/>
              </a:xfrm>
              <a:prstGeom prst="rect">
                <a:avLst/>
              </a:prstGeom>
              <a:solidFill>
                <a:srgbClr val="FFD9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31611BC4-8230-4718-86E7-D27C4C1A0FEB}"/>
                  </a:ext>
                </a:extLst>
              </p:cNvPr>
              <p:cNvSpPr txBox="1"/>
              <p:nvPr/>
            </p:nvSpPr>
            <p:spPr>
              <a:xfrm>
                <a:off x="10935545" y="434804"/>
                <a:ext cx="323850" cy="276999"/>
              </a:xfrm>
              <a:prstGeom prst="rect">
                <a:avLst/>
              </a:prstGeom>
              <a:noFill/>
              <a:ln>
                <a:noFill/>
              </a:ln>
            </p:spPr>
            <p:txBody>
              <a:bodyPr wrap="square" rtlCol="0">
                <a:spAutoFit/>
              </a:bodyPr>
              <a:lstStyle/>
              <a:p>
                <a:r>
                  <a:rPr lang="en-US" sz="1200">
                    <a:latin typeface="Century Gothic" panose="020B0502020202020204" pitchFamily="34" charset="0"/>
                  </a:rPr>
                  <a:t>2</a:t>
                </a:r>
              </a:p>
            </p:txBody>
          </p:sp>
        </p:grpSp>
        <p:grpSp>
          <p:nvGrpSpPr>
            <p:cNvPr id="14" name="Group 13">
              <a:extLst>
                <a:ext uri="{FF2B5EF4-FFF2-40B4-BE49-F238E27FC236}">
                  <a16:creationId xmlns:a16="http://schemas.microsoft.com/office/drawing/2014/main" id="{9B03C866-11A5-4F83-B2B8-7B7913BEC4DD}"/>
                </a:ext>
              </a:extLst>
            </p:cNvPr>
            <p:cNvGrpSpPr/>
            <p:nvPr/>
          </p:nvGrpSpPr>
          <p:grpSpPr>
            <a:xfrm>
              <a:off x="10637852" y="731519"/>
              <a:ext cx="621543" cy="276999"/>
              <a:chOff x="10637852" y="731519"/>
              <a:chExt cx="621543" cy="276999"/>
            </a:xfrm>
          </p:grpSpPr>
          <p:sp>
            <p:nvSpPr>
              <p:cNvPr id="33" name="Rectangle 32">
                <a:extLst>
                  <a:ext uri="{FF2B5EF4-FFF2-40B4-BE49-F238E27FC236}">
                    <a16:creationId xmlns:a16="http://schemas.microsoft.com/office/drawing/2014/main" id="{6D0F454C-70D9-4AC2-90EF-1360D4861A83}"/>
                  </a:ext>
                </a:extLst>
              </p:cNvPr>
              <p:cNvSpPr/>
              <p:nvPr/>
            </p:nvSpPr>
            <p:spPr>
              <a:xfrm>
                <a:off x="10637852" y="764255"/>
                <a:ext cx="323850" cy="211527"/>
              </a:xfrm>
              <a:prstGeom prst="rect">
                <a:avLst/>
              </a:prstGeom>
              <a:solidFill>
                <a:srgbClr val="FCB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0959414F-ADDA-4D48-97CC-A4834BB11832}"/>
                  </a:ext>
                </a:extLst>
              </p:cNvPr>
              <p:cNvSpPr txBox="1"/>
              <p:nvPr/>
            </p:nvSpPr>
            <p:spPr>
              <a:xfrm>
                <a:off x="10935545" y="731519"/>
                <a:ext cx="323850" cy="276999"/>
              </a:xfrm>
              <a:prstGeom prst="rect">
                <a:avLst/>
              </a:prstGeom>
              <a:noFill/>
              <a:ln>
                <a:noFill/>
              </a:ln>
            </p:spPr>
            <p:txBody>
              <a:bodyPr wrap="square" rtlCol="0">
                <a:spAutoFit/>
              </a:bodyPr>
              <a:lstStyle/>
              <a:p>
                <a:r>
                  <a:rPr lang="en-US" sz="1200">
                    <a:latin typeface="Century Gothic" panose="020B0502020202020204" pitchFamily="34" charset="0"/>
                  </a:rPr>
                  <a:t>3</a:t>
                </a:r>
              </a:p>
            </p:txBody>
          </p:sp>
        </p:grpSp>
        <p:grpSp>
          <p:nvGrpSpPr>
            <p:cNvPr id="15" name="Group 14">
              <a:extLst>
                <a:ext uri="{FF2B5EF4-FFF2-40B4-BE49-F238E27FC236}">
                  <a16:creationId xmlns:a16="http://schemas.microsoft.com/office/drawing/2014/main" id="{FAE5EA43-7D08-481F-9CBF-4E17ED6508AA}"/>
                </a:ext>
              </a:extLst>
            </p:cNvPr>
            <p:cNvGrpSpPr/>
            <p:nvPr/>
          </p:nvGrpSpPr>
          <p:grpSpPr>
            <a:xfrm>
              <a:off x="10637852" y="1008691"/>
              <a:ext cx="621543" cy="276999"/>
              <a:chOff x="10637852" y="1008691"/>
              <a:chExt cx="621543" cy="276999"/>
            </a:xfrm>
          </p:grpSpPr>
          <p:sp>
            <p:nvSpPr>
              <p:cNvPr id="31" name="Rectangle 30">
                <a:extLst>
                  <a:ext uri="{FF2B5EF4-FFF2-40B4-BE49-F238E27FC236}">
                    <a16:creationId xmlns:a16="http://schemas.microsoft.com/office/drawing/2014/main" id="{E95C9410-D75B-44ED-AB2F-3F92AC7F03DC}"/>
                  </a:ext>
                </a:extLst>
              </p:cNvPr>
              <p:cNvSpPr/>
              <p:nvPr/>
            </p:nvSpPr>
            <p:spPr>
              <a:xfrm>
                <a:off x="10637852" y="1041427"/>
                <a:ext cx="323850" cy="211527"/>
              </a:xfrm>
              <a:prstGeom prst="rect">
                <a:avLst/>
              </a:prstGeom>
              <a:solidFill>
                <a:srgbClr val="FC7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CAC40D6D-C2F5-4CB7-9B44-AE4F89C33D4D}"/>
                  </a:ext>
                </a:extLst>
              </p:cNvPr>
              <p:cNvSpPr txBox="1"/>
              <p:nvPr/>
            </p:nvSpPr>
            <p:spPr>
              <a:xfrm>
                <a:off x="10935545" y="1008691"/>
                <a:ext cx="323850" cy="276999"/>
              </a:xfrm>
              <a:prstGeom prst="rect">
                <a:avLst/>
              </a:prstGeom>
              <a:noFill/>
              <a:ln>
                <a:noFill/>
              </a:ln>
            </p:spPr>
            <p:txBody>
              <a:bodyPr wrap="square" rtlCol="0">
                <a:spAutoFit/>
              </a:bodyPr>
              <a:lstStyle/>
              <a:p>
                <a:r>
                  <a:rPr lang="en-US" sz="1200">
                    <a:latin typeface="Century Gothic" panose="020B0502020202020204" pitchFamily="34" charset="0"/>
                  </a:rPr>
                  <a:t>4</a:t>
                </a:r>
              </a:p>
            </p:txBody>
          </p:sp>
        </p:grpSp>
        <p:grpSp>
          <p:nvGrpSpPr>
            <p:cNvPr id="16" name="Group 15">
              <a:extLst>
                <a:ext uri="{FF2B5EF4-FFF2-40B4-BE49-F238E27FC236}">
                  <a16:creationId xmlns:a16="http://schemas.microsoft.com/office/drawing/2014/main" id="{F57F91A9-E51B-48C9-8E85-42582CECE350}"/>
                </a:ext>
              </a:extLst>
            </p:cNvPr>
            <p:cNvGrpSpPr/>
            <p:nvPr/>
          </p:nvGrpSpPr>
          <p:grpSpPr>
            <a:xfrm>
              <a:off x="10637852" y="1322646"/>
              <a:ext cx="621543" cy="276999"/>
              <a:chOff x="10637852" y="1322646"/>
              <a:chExt cx="621543" cy="276999"/>
            </a:xfrm>
          </p:grpSpPr>
          <p:sp>
            <p:nvSpPr>
              <p:cNvPr id="29" name="Rectangle 28">
                <a:extLst>
                  <a:ext uri="{FF2B5EF4-FFF2-40B4-BE49-F238E27FC236}">
                    <a16:creationId xmlns:a16="http://schemas.microsoft.com/office/drawing/2014/main" id="{3B008811-63EB-44EA-A79A-58C697A0630B}"/>
                  </a:ext>
                </a:extLst>
              </p:cNvPr>
              <p:cNvSpPr/>
              <p:nvPr/>
            </p:nvSpPr>
            <p:spPr>
              <a:xfrm>
                <a:off x="10637852" y="1355382"/>
                <a:ext cx="323850" cy="211527"/>
              </a:xfrm>
              <a:prstGeom prst="rect">
                <a:avLst/>
              </a:prstGeom>
              <a:solidFill>
                <a:srgbClr val="FB59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8BB5FBFC-88D2-4E2A-BA22-1F5A96F6E2A3}"/>
                  </a:ext>
                </a:extLst>
              </p:cNvPr>
              <p:cNvSpPr txBox="1"/>
              <p:nvPr/>
            </p:nvSpPr>
            <p:spPr>
              <a:xfrm>
                <a:off x="10935545" y="1322646"/>
                <a:ext cx="323850" cy="276999"/>
              </a:xfrm>
              <a:prstGeom prst="rect">
                <a:avLst/>
              </a:prstGeom>
              <a:noFill/>
              <a:ln>
                <a:noFill/>
              </a:ln>
            </p:spPr>
            <p:txBody>
              <a:bodyPr wrap="square" rtlCol="0">
                <a:spAutoFit/>
              </a:bodyPr>
              <a:lstStyle/>
              <a:p>
                <a:r>
                  <a:rPr lang="en-US" sz="1200">
                    <a:latin typeface="Century Gothic" panose="020B0502020202020204" pitchFamily="34" charset="0"/>
                  </a:rPr>
                  <a:t>5</a:t>
                </a:r>
              </a:p>
            </p:txBody>
          </p:sp>
        </p:grpSp>
        <p:grpSp>
          <p:nvGrpSpPr>
            <p:cNvPr id="17" name="Group 16">
              <a:extLst>
                <a:ext uri="{FF2B5EF4-FFF2-40B4-BE49-F238E27FC236}">
                  <a16:creationId xmlns:a16="http://schemas.microsoft.com/office/drawing/2014/main" id="{3CA85BB3-AFB9-4E43-A57E-77529BB5F84E}"/>
                </a:ext>
              </a:extLst>
            </p:cNvPr>
            <p:cNvGrpSpPr/>
            <p:nvPr/>
          </p:nvGrpSpPr>
          <p:grpSpPr>
            <a:xfrm>
              <a:off x="10637852" y="1619361"/>
              <a:ext cx="621543" cy="276999"/>
              <a:chOff x="10637852" y="1619361"/>
              <a:chExt cx="621543" cy="276999"/>
            </a:xfrm>
          </p:grpSpPr>
          <p:sp>
            <p:nvSpPr>
              <p:cNvPr id="27" name="Rectangle 26">
                <a:extLst>
                  <a:ext uri="{FF2B5EF4-FFF2-40B4-BE49-F238E27FC236}">
                    <a16:creationId xmlns:a16="http://schemas.microsoft.com/office/drawing/2014/main" id="{B82EF304-7B08-47BC-AC60-C1FFF03C38B5}"/>
                  </a:ext>
                </a:extLst>
              </p:cNvPr>
              <p:cNvSpPr/>
              <p:nvPr/>
            </p:nvSpPr>
            <p:spPr>
              <a:xfrm>
                <a:off x="10637852" y="1652097"/>
                <a:ext cx="323850" cy="211527"/>
              </a:xfrm>
              <a:prstGeom prst="rect">
                <a:avLst/>
              </a:prstGeom>
              <a:solidFill>
                <a:srgbClr val="EF3B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13DB9AEA-E282-402C-AD2F-CE9C192F4AEC}"/>
                  </a:ext>
                </a:extLst>
              </p:cNvPr>
              <p:cNvSpPr txBox="1"/>
              <p:nvPr/>
            </p:nvSpPr>
            <p:spPr>
              <a:xfrm>
                <a:off x="10935545" y="1619361"/>
                <a:ext cx="323850" cy="276999"/>
              </a:xfrm>
              <a:prstGeom prst="rect">
                <a:avLst/>
              </a:prstGeom>
              <a:noFill/>
              <a:ln>
                <a:noFill/>
              </a:ln>
            </p:spPr>
            <p:txBody>
              <a:bodyPr wrap="square" rtlCol="0">
                <a:spAutoFit/>
              </a:bodyPr>
              <a:lstStyle/>
              <a:p>
                <a:r>
                  <a:rPr lang="en-US" sz="1200">
                    <a:latin typeface="Century Gothic" panose="020B0502020202020204" pitchFamily="34" charset="0"/>
                  </a:rPr>
                  <a:t>6</a:t>
                </a:r>
              </a:p>
            </p:txBody>
          </p:sp>
        </p:grpSp>
        <p:grpSp>
          <p:nvGrpSpPr>
            <p:cNvPr id="18" name="Group 17">
              <a:extLst>
                <a:ext uri="{FF2B5EF4-FFF2-40B4-BE49-F238E27FC236}">
                  <a16:creationId xmlns:a16="http://schemas.microsoft.com/office/drawing/2014/main" id="{71DEEA93-CFA9-4042-BB88-2A30CEE5D11A}"/>
                </a:ext>
              </a:extLst>
            </p:cNvPr>
            <p:cNvGrpSpPr/>
            <p:nvPr/>
          </p:nvGrpSpPr>
          <p:grpSpPr>
            <a:xfrm>
              <a:off x="10637852" y="1946878"/>
              <a:ext cx="621543" cy="276999"/>
              <a:chOff x="10637852" y="1946878"/>
              <a:chExt cx="621543" cy="276999"/>
            </a:xfrm>
          </p:grpSpPr>
          <p:sp>
            <p:nvSpPr>
              <p:cNvPr id="25" name="Rectangle 24">
                <a:extLst>
                  <a:ext uri="{FF2B5EF4-FFF2-40B4-BE49-F238E27FC236}">
                    <a16:creationId xmlns:a16="http://schemas.microsoft.com/office/drawing/2014/main" id="{5E4F58EF-D1D6-43DF-8F6B-99654A340435}"/>
                  </a:ext>
                </a:extLst>
              </p:cNvPr>
              <p:cNvSpPr/>
              <p:nvPr/>
            </p:nvSpPr>
            <p:spPr>
              <a:xfrm>
                <a:off x="10637852" y="1979614"/>
                <a:ext cx="323850" cy="211527"/>
              </a:xfrm>
              <a:prstGeom prst="rect">
                <a:avLst/>
              </a:prstGeom>
              <a:solidFill>
                <a:srgbClr val="CB1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15814D9C-5D22-45DA-B2AE-0214F432A149}"/>
                  </a:ext>
                </a:extLst>
              </p:cNvPr>
              <p:cNvSpPr txBox="1"/>
              <p:nvPr/>
            </p:nvSpPr>
            <p:spPr>
              <a:xfrm>
                <a:off x="10935545" y="1946878"/>
                <a:ext cx="323850" cy="276999"/>
              </a:xfrm>
              <a:prstGeom prst="rect">
                <a:avLst/>
              </a:prstGeom>
              <a:noFill/>
              <a:ln>
                <a:noFill/>
              </a:ln>
            </p:spPr>
            <p:txBody>
              <a:bodyPr wrap="square" rtlCol="0">
                <a:spAutoFit/>
              </a:bodyPr>
              <a:lstStyle/>
              <a:p>
                <a:r>
                  <a:rPr lang="en-US" sz="1200">
                    <a:latin typeface="Century Gothic" panose="020B0502020202020204" pitchFamily="34" charset="0"/>
                  </a:rPr>
                  <a:t>7</a:t>
                </a:r>
              </a:p>
            </p:txBody>
          </p:sp>
        </p:grpSp>
        <p:grpSp>
          <p:nvGrpSpPr>
            <p:cNvPr id="19" name="Group 18">
              <a:extLst>
                <a:ext uri="{FF2B5EF4-FFF2-40B4-BE49-F238E27FC236}">
                  <a16:creationId xmlns:a16="http://schemas.microsoft.com/office/drawing/2014/main" id="{8CEB6B10-20BA-43B2-98E0-0D866E2A1AC3}"/>
                </a:ext>
              </a:extLst>
            </p:cNvPr>
            <p:cNvGrpSpPr/>
            <p:nvPr/>
          </p:nvGrpSpPr>
          <p:grpSpPr>
            <a:xfrm>
              <a:off x="10637852" y="2260833"/>
              <a:ext cx="621543" cy="276999"/>
              <a:chOff x="10637852" y="2260833"/>
              <a:chExt cx="621543" cy="276999"/>
            </a:xfrm>
          </p:grpSpPr>
          <p:sp>
            <p:nvSpPr>
              <p:cNvPr id="23" name="Rectangle 22">
                <a:extLst>
                  <a:ext uri="{FF2B5EF4-FFF2-40B4-BE49-F238E27FC236}">
                    <a16:creationId xmlns:a16="http://schemas.microsoft.com/office/drawing/2014/main" id="{6A41D007-DD42-4531-BCB0-25D3D132522E}"/>
                  </a:ext>
                </a:extLst>
              </p:cNvPr>
              <p:cNvSpPr/>
              <p:nvPr/>
            </p:nvSpPr>
            <p:spPr>
              <a:xfrm>
                <a:off x="10637852" y="2293569"/>
                <a:ext cx="323850" cy="211527"/>
              </a:xfrm>
              <a:prstGeom prst="rect">
                <a:avLst/>
              </a:prstGeom>
              <a:solidFill>
                <a:srgbClr val="A50F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A8400BF8-1135-4AD4-968C-D854468297C9}"/>
                  </a:ext>
                </a:extLst>
              </p:cNvPr>
              <p:cNvSpPr txBox="1"/>
              <p:nvPr/>
            </p:nvSpPr>
            <p:spPr>
              <a:xfrm>
                <a:off x="10935545" y="2260833"/>
                <a:ext cx="323850" cy="276999"/>
              </a:xfrm>
              <a:prstGeom prst="rect">
                <a:avLst/>
              </a:prstGeom>
              <a:noFill/>
              <a:ln>
                <a:noFill/>
              </a:ln>
            </p:spPr>
            <p:txBody>
              <a:bodyPr wrap="square" rtlCol="0">
                <a:spAutoFit/>
              </a:bodyPr>
              <a:lstStyle/>
              <a:p>
                <a:r>
                  <a:rPr lang="en-US" sz="1200">
                    <a:latin typeface="Century Gothic" panose="020B0502020202020204" pitchFamily="34" charset="0"/>
                  </a:rPr>
                  <a:t>8</a:t>
                </a:r>
              </a:p>
            </p:txBody>
          </p:sp>
        </p:grpSp>
        <p:grpSp>
          <p:nvGrpSpPr>
            <p:cNvPr id="20" name="Group 19">
              <a:extLst>
                <a:ext uri="{FF2B5EF4-FFF2-40B4-BE49-F238E27FC236}">
                  <a16:creationId xmlns:a16="http://schemas.microsoft.com/office/drawing/2014/main" id="{FABF2329-1594-49FF-B150-4518B611F044}"/>
                </a:ext>
              </a:extLst>
            </p:cNvPr>
            <p:cNvGrpSpPr/>
            <p:nvPr/>
          </p:nvGrpSpPr>
          <p:grpSpPr>
            <a:xfrm>
              <a:off x="10637852" y="2557548"/>
              <a:ext cx="621543" cy="276999"/>
              <a:chOff x="10637852" y="2557548"/>
              <a:chExt cx="621543" cy="276999"/>
            </a:xfrm>
          </p:grpSpPr>
          <p:sp>
            <p:nvSpPr>
              <p:cNvPr id="21" name="Rectangle 20">
                <a:extLst>
                  <a:ext uri="{FF2B5EF4-FFF2-40B4-BE49-F238E27FC236}">
                    <a16:creationId xmlns:a16="http://schemas.microsoft.com/office/drawing/2014/main" id="{4C23919A-6500-4C7C-9504-BC1EB7AEB874}"/>
                  </a:ext>
                </a:extLst>
              </p:cNvPr>
              <p:cNvSpPr/>
              <p:nvPr/>
            </p:nvSpPr>
            <p:spPr>
              <a:xfrm>
                <a:off x="10637852" y="2590284"/>
                <a:ext cx="323850" cy="211527"/>
              </a:xfrm>
              <a:prstGeom prst="rect">
                <a:avLst/>
              </a:prstGeom>
              <a:solidFill>
                <a:srgbClr val="6700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347A28E8-617A-4BA4-B6F1-380569523504}"/>
                  </a:ext>
                </a:extLst>
              </p:cNvPr>
              <p:cNvSpPr txBox="1"/>
              <p:nvPr/>
            </p:nvSpPr>
            <p:spPr>
              <a:xfrm>
                <a:off x="10935545" y="2557548"/>
                <a:ext cx="323850" cy="276999"/>
              </a:xfrm>
              <a:prstGeom prst="rect">
                <a:avLst/>
              </a:prstGeom>
              <a:noFill/>
              <a:ln>
                <a:noFill/>
              </a:ln>
            </p:spPr>
            <p:txBody>
              <a:bodyPr wrap="square" rtlCol="0">
                <a:spAutoFit/>
              </a:bodyPr>
              <a:lstStyle/>
              <a:p>
                <a:r>
                  <a:rPr lang="en-US" sz="1200">
                    <a:latin typeface="Century Gothic" panose="020B0502020202020204" pitchFamily="34" charset="0"/>
                  </a:rPr>
                  <a:t>9</a:t>
                </a:r>
              </a:p>
            </p:txBody>
          </p:sp>
        </p:grpSp>
      </p:grpSp>
      <p:grpSp>
        <p:nvGrpSpPr>
          <p:cNvPr id="39" name="Group 38">
            <a:extLst>
              <a:ext uri="{FF2B5EF4-FFF2-40B4-BE49-F238E27FC236}">
                <a16:creationId xmlns:a16="http://schemas.microsoft.com/office/drawing/2014/main" id="{64F9CB92-EE1A-4B46-9D8B-5948B3382B16}"/>
              </a:ext>
            </a:extLst>
          </p:cNvPr>
          <p:cNvGrpSpPr/>
          <p:nvPr/>
        </p:nvGrpSpPr>
        <p:grpSpPr>
          <a:xfrm>
            <a:off x="8980498" y="1921714"/>
            <a:ext cx="2080033" cy="294665"/>
            <a:chOff x="4341835" y="705527"/>
            <a:chExt cx="2354552" cy="333554"/>
          </a:xfrm>
        </p:grpSpPr>
        <p:sp>
          <p:nvSpPr>
            <p:cNvPr id="40" name="TextBox 39">
              <a:extLst>
                <a:ext uri="{FF2B5EF4-FFF2-40B4-BE49-F238E27FC236}">
                  <a16:creationId xmlns:a16="http://schemas.microsoft.com/office/drawing/2014/main" id="{9EB63882-D0F2-41B3-B23B-06203050835F}"/>
                </a:ext>
              </a:extLst>
            </p:cNvPr>
            <p:cNvSpPr txBox="1"/>
            <p:nvPr/>
          </p:nvSpPr>
          <p:spPr>
            <a:xfrm>
              <a:off x="4341835" y="705528"/>
              <a:ext cx="286826" cy="243878"/>
            </a:xfrm>
            <a:prstGeom prst="rect">
              <a:avLst/>
            </a:prstGeom>
            <a:noFill/>
          </p:spPr>
          <p:txBody>
            <a:bodyPr wrap="square" rtlCol="0">
              <a:spAutoFit/>
            </a:bodyPr>
            <a:lstStyle/>
            <a:p>
              <a:r>
                <a:rPr lang="en-US" sz="800">
                  <a:latin typeface="Century Gothic" panose="020B0502020202020204" pitchFamily="34" charset="0"/>
                </a:rPr>
                <a:t>0</a:t>
              </a:r>
            </a:p>
          </p:txBody>
        </p:sp>
        <p:sp>
          <p:nvSpPr>
            <p:cNvPr id="41" name="TextBox 40">
              <a:extLst>
                <a:ext uri="{FF2B5EF4-FFF2-40B4-BE49-F238E27FC236}">
                  <a16:creationId xmlns:a16="http://schemas.microsoft.com/office/drawing/2014/main" id="{9AA75BBF-A6F4-4436-B7D6-15682FB4CC5A}"/>
                </a:ext>
              </a:extLst>
            </p:cNvPr>
            <p:cNvSpPr txBox="1"/>
            <p:nvPr/>
          </p:nvSpPr>
          <p:spPr>
            <a:xfrm>
              <a:off x="4880034" y="705527"/>
              <a:ext cx="436233" cy="243878"/>
            </a:xfrm>
            <a:prstGeom prst="rect">
              <a:avLst/>
            </a:prstGeom>
            <a:noFill/>
          </p:spPr>
          <p:txBody>
            <a:bodyPr wrap="square" rtlCol="0">
              <a:spAutoFit/>
            </a:bodyPr>
            <a:lstStyle/>
            <a:p>
              <a:r>
                <a:rPr lang="en-US" sz="800">
                  <a:latin typeface="Century Gothic" panose="020B0502020202020204" pitchFamily="34" charset="0"/>
                </a:rPr>
                <a:t>35</a:t>
              </a:r>
            </a:p>
          </p:txBody>
        </p:sp>
        <p:sp>
          <p:nvSpPr>
            <p:cNvPr id="42" name="TextBox 41">
              <a:extLst>
                <a:ext uri="{FF2B5EF4-FFF2-40B4-BE49-F238E27FC236}">
                  <a16:creationId xmlns:a16="http://schemas.microsoft.com/office/drawing/2014/main" id="{AED29484-EB00-4423-BD56-2C48FB3307B2}"/>
                </a:ext>
              </a:extLst>
            </p:cNvPr>
            <p:cNvSpPr txBox="1"/>
            <p:nvPr/>
          </p:nvSpPr>
          <p:spPr>
            <a:xfrm>
              <a:off x="6166758" y="823637"/>
              <a:ext cx="529629" cy="215444"/>
            </a:xfrm>
            <a:prstGeom prst="rect">
              <a:avLst/>
            </a:prstGeom>
            <a:noFill/>
          </p:spPr>
          <p:txBody>
            <a:bodyPr wrap="square" rtlCol="0">
              <a:spAutoFit/>
            </a:bodyPr>
            <a:lstStyle/>
            <a:p>
              <a:r>
                <a:rPr lang="en-US" sz="800">
                  <a:latin typeface="Century Gothic" panose="020B0502020202020204" pitchFamily="34" charset="0"/>
                </a:rPr>
                <a:t>Miles</a:t>
              </a:r>
            </a:p>
          </p:txBody>
        </p:sp>
        <p:grpSp>
          <p:nvGrpSpPr>
            <p:cNvPr id="43" name="Group 42">
              <a:extLst>
                <a:ext uri="{FF2B5EF4-FFF2-40B4-BE49-F238E27FC236}">
                  <a16:creationId xmlns:a16="http://schemas.microsoft.com/office/drawing/2014/main" id="{8F244F34-561D-4683-9067-AA42B0804F69}"/>
                </a:ext>
              </a:extLst>
            </p:cNvPr>
            <p:cNvGrpSpPr/>
            <p:nvPr/>
          </p:nvGrpSpPr>
          <p:grpSpPr>
            <a:xfrm>
              <a:off x="4462101" y="918380"/>
              <a:ext cx="1703226" cy="48100"/>
              <a:chOff x="4492939" y="595203"/>
              <a:chExt cx="1703226" cy="48100"/>
            </a:xfrm>
          </p:grpSpPr>
          <p:sp>
            <p:nvSpPr>
              <p:cNvPr id="46" name="Rectangle 45">
                <a:extLst>
                  <a:ext uri="{FF2B5EF4-FFF2-40B4-BE49-F238E27FC236}">
                    <a16:creationId xmlns:a16="http://schemas.microsoft.com/office/drawing/2014/main" id="{C33AD5FB-1324-491E-A680-BB04DF474DAC}"/>
                  </a:ext>
                </a:extLst>
              </p:cNvPr>
              <p:cNvSpPr/>
              <p:nvPr/>
            </p:nvSpPr>
            <p:spPr>
              <a:xfrm>
                <a:off x="4495319" y="597584"/>
                <a:ext cx="283464"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F0EF12EF-29A9-4E7A-864D-270EF7D7E93A}"/>
                  </a:ext>
                </a:extLst>
              </p:cNvPr>
              <p:cNvSpPr/>
              <p:nvPr/>
            </p:nvSpPr>
            <p:spPr>
              <a:xfrm>
                <a:off x="4492939" y="595203"/>
                <a:ext cx="1703226" cy="45719"/>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9E36AAEC-A844-4EF1-936A-02949E9A1401}"/>
                  </a:ext>
                </a:extLst>
              </p:cNvPr>
              <p:cNvSpPr/>
              <p:nvPr/>
            </p:nvSpPr>
            <p:spPr>
              <a:xfrm>
                <a:off x="4776402" y="597583"/>
                <a:ext cx="283464" cy="457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3319F5-272D-4CE8-842F-473C7238A3E0}"/>
                  </a:ext>
                </a:extLst>
              </p:cNvPr>
              <p:cNvSpPr/>
              <p:nvPr/>
            </p:nvSpPr>
            <p:spPr>
              <a:xfrm>
                <a:off x="5057485" y="597582"/>
                <a:ext cx="5717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TextBox 43">
              <a:extLst>
                <a:ext uri="{FF2B5EF4-FFF2-40B4-BE49-F238E27FC236}">
                  <a16:creationId xmlns:a16="http://schemas.microsoft.com/office/drawing/2014/main" id="{023D2A85-8952-46BD-8954-5881EFA15F13}"/>
                </a:ext>
              </a:extLst>
            </p:cNvPr>
            <p:cNvSpPr txBox="1"/>
            <p:nvPr/>
          </p:nvSpPr>
          <p:spPr>
            <a:xfrm>
              <a:off x="5445364" y="705527"/>
              <a:ext cx="478912" cy="243878"/>
            </a:xfrm>
            <a:prstGeom prst="rect">
              <a:avLst/>
            </a:prstGeom>
            <a:noFill/>
          </p:spPr>
          <p:txBody>
            <a:bodyPr wrap="square" rtlCol="0">
              <a:spAutoFit/>
            </a:bodyPr>
            <a:lstStyle/>
            <a:p>
              <a:r>
                <a:rPr lang="en-US" sz="800">
                  <a:latin typeface="Century Gothic" panose="020B0502020202020204" pitchFamily="34" charset="0"/>
                </a:rPr>
                <a:t>70</a:t>
              </a:r>
            </a:p>
          </p:txBody>
        </p:sp>
        <p:sp>
          <p:nvSpPr>
            <p:cNvPr id="45" name="TextBox 44">
              <a:extLst>
                <a:ext uri="{FF2B5EF4-FFF2-40B4-BE49-F238E27FC236}">
                  <a16:creationId xmlns:a16="http://schemas.microsoft.com/office/drawing/2014/main" id="{D123B0AB-A322-4C97-A0C8-3F4BE08063DC}"/>
                </a:ext>
              </a:extLst>
            </p:cNvPr>
            <p:cNvSpPr txBox="1"/>
            <p:nvPr/>
          </p:nvSpPr>
          <p:spPr>
            <a:xfrm>
              <a:off x="5956448" y="705527"/>
              <a:ext cx="459582" cy="243878"/>
            </a:xfrm>
            <a:prstGeom prst="rect">
              <a:avLst/>
            </a:prstGeom>
            <a:noFill/>
          </p:spPr>
          <p:txBody>
            <a:bodyPr wrap="square" rtlCol="0">
              <a:spAutoFit/>
            </a:bodyPr>
            <a:lstStyle/>
            <a:p>
              <a:r>
                <a:rPr lang="en-US" sz="800">
                  <a:latin typeface="Century Gothic" panose="020B0502020202020204" pitchFamily="34" charset="0"/>
                </a:rPr>
                <a:t>105</a:t>
              </a:r>
            </a:p>
          </p:txBody>
        </p:sp>
      </p:grpSp>
      <p:grpSp>
        <p:nvGrpSpPr>
          <p:cNvPr id="50" name="Group 49">
            <a:extLst>
              <a:ext uri="{FF2B5EF4-FFF2-40B4-BE49-F238E27FC236}">
                <a16:creationId xmlns:a16="http://schemas.microsoft.com/office/drawing/2014/main" id="{91FC3DDB-A626-400D-BB6D-96E47CAEB80E}"/>
              </a:ext>
            </a:extLst>
          </p:cNvPr>
          <p:cNvGrpSpPr/>
          <p:nvPr/>
        </p:nvGrpSpPr>
        <p:grpSpPr>
          <a:xfrm>
            <a:off x="10365236" y="2321034"/>
            <a:ext cx="378412" cy="559753"/>
            <a:chOff x="11434698" y="2142240"/>
            <a:chExt cx="428354" cy="633628"/>
          </a:xfrm>
        </p:grpSpPr>
        <p:pic>
          <p:nvPicPr>
            <p:cNvPr id="51" name="Picture 50" descr="A close up of a logo&#10;&#10;Description automatically generated">
              <a:extLst>
                <a:ext uri="{FF2B5EF4-FFF2-40B4-BE49-F238E27FC236}">
                  <a16:creationId xmlns:a16="http://schemas.microsoft.com/office/drawing/2014/main" id="{208E138F-0FF4-433B-BAB1-18EEF1A584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34698" y="2357857"/>
              <a:ext cx="322216" cy="418011"/>
            </a:xfrm>
            <a:prstGeom prst="rect">
              <a:avLst/>
            </a:prstGeom>
          </p:spPr>
        </p:pic>
        <p:sp>
          <p:nvSpPr>
            <p:cNvPr id="52" name="TextBox 51">
              <a:extLst>
                <a:ext uri="{FF2B5EF4-FFF2-40B4-BE49-F238E27FC236}">
                  <a16:creationId xmlns:a16="http://schemas.microsoft.com/office/drawing/2014/main" id="{3DC0EEC2-0484-4D9C-BC83-D7DA204201E0}"/>
                </a:ext>
              </a:extLst>
            </p:cNvPr>
            <p:cNvSpPr txBox="1"/>
            <p:nvPr/>
          </p:nvSpPr>
          <p:spPr>
            <a:xfrm>
              <a:off x="11449647" y="2142240"/>
              <a:ext cx="413405" cy="261610"/>
            </a:xfrm>
            <a:prstGeom prst="rect">
              <a:avLst/>
            </a:prstGeom>
            <a:noFill/>
          </p:spPr>
          <p:txBody>
            <a:bodyPr wrap="square" rtlCol="0">
              <a:spAutoFit/>
            </a:bodyPr>
            <a:lstStyle/>
            <a:p>
              <a:r>
                <a:rPr lang="en-US" sz="1100">
                  <a:latin typeface="Century Gothic" panose="020B0502020202020204" pitchFamily="34" charset="0"/>
                </a:rPr>
                <a:t>N</a:t>
              </a:r>
            </a:p>
          </p:txBody>
        </p:sp>
      </p:grpSp>
    </p:spTree>
    <p:extLst>
      <p:ext uri="{BB962C8B-B14F-4D97-AF65-F5344CB8AC3E}">
        <p14:creationId xmlns:p14="http://schemas.microsoft.com/office/powerpoint/2010/main" val="12938880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89D081-0290-4000-8597-07F21BF1C53F}"/>
              </a:ext>
            </a:extLst>
          </p:cNvPr>
          <p:cNvSpPr txBox="1"/>
          <p:nvPr/>
        </p:nvSpPr>
        <p:spPr>
          <a:xfrm>
            <a:off x="131135" y="6241312"/>
            <a:ext cx="11929730" cy="489098"/>
          </a:xfrm>
          <a:prstGeom prst="rect">
            <a:avLst/>
          </a:prstGeom>
          <a:solidFill>
            <a:schemeClr val="bg1"/>
          </a:solidFill>
          <a:ln>
            <a:solidFill>
              <a:schemeClr val="bg1"/>
            </a:solidFill>
          </a:ln>
        </p:spPr>
        <p:txBody>
          <a:bodyPr wrap="square" rtlCol="0">
            <a:spAutoFit/>
          </a:bodyPr>
          <a:lstStyle/>
          <a:p>
            <a:endParaRPr lang="en-US"/>
          </a:p>
        </p:txBody>
      </p:sp>
      <p:sp>
        <p:nvSpPr>
          <p:cNvPr id="5" name="TextBox 4">
            <a:extLst>
              <a:ext uri="{FF2B5EF4-FFF2-40B4-BE49-F238E27FC236}">
                <a16:creationId xmlns:a16="http://schemas.microsoft.com/office/drawing/2014/main" id="{325F1635-5A59-4C54-81A1-2CBE57EBC15D}"/>
              </a:ext>
            </a:extLst>
          </p:cNvPr>
          <p:cNvSpPr txBox="1"/>
          <p:nvPr/>
        </p:nvSpPr>
        <p:spPr>
          <a:xfrm>
            <a:off x="510366" y="180753"/>
            <a:ext cx="6400800" cy="707886"/>
          </a:xfrm>
          <a:prstGeom prst="rect">
            <a:avLst/>
          </a:prstGeom>
          <a:solidFill>
            <a:schemeClr val="bg1"/>
          </a:solidFill>
          <a:ln>
            <a:solidFill>
              <a:schemeClr val="bg1"/>
            </a:solidFill>
          </a:ln>
        </p:spPr>
        <p:txBody>
          <a:bodyPr wrap="square" rtlCol="0">
            <a:spAutoFit/>
          </a:bodyPr>
          <a:lstStyle/>
          <a:p>
            <a:r>
              <a:rPr lang="en-US" sz="4000" b="1" dirty="0">
                <a:solidFill>
                  <a:srgbClr val="95B823"/>
                </a:solidFill>
                <a:latin typeface="Century Gothic" panose="020B0502020202020204" pitchFamily="34" charset="0"/>
              </a:rPr>
              <a:t>APPENDIX</a:t>
            </a:r>
          </a:p>
        </p:txBody>
      </p:sp>
      <p:pic>
        <p:nvPicPr>
          <p:cNvPr id="6" name="Picture 5">
            <a:extLst>
              <a:ext uri="{FF2B5EF4-FFF2-40B4-BE49-F238E27FC236}">
                <a16:creationId xmlns:a16="http://schemas.microsoft.com/office/drawing/2014/main" id="{A581B3A0-1F21-45CE-A208-B4B08ECD5DC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291616" y="1364950"/>
            <a:ext cx="4244629" cy="5493050"/>
          </a:xfrm>
          <a:prstGeom prst="rect">
            <a:avLst/>
          </a:prstGeom>
        </p:spPr>
      </p:pic>
      <p:pic>
        <p:nvPicPr>
          <p:cNvPr id="7" name="Picture 6">
            <a:extLst>
              <a:ext uri="{FF2B5EF4-FFF2-40B4-BE49-F238E27FC236}">
                <a16:creationId xmlns:a16="http://schemas.microsoft.com/office/drawing/2014/main" id="{8F455D9A-33F0-42C9-B8E6-DDA45E2E88F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643256" y="1364950"/>
            <a:ext cx="4244629" cy="5493050"/>
          </a:xfrm>
          <a:prstGeom prst="rect">
            <a:avLst/>
          </a:prstGeom>
        </p:spPr>
      </p:pic>
      <p:sp>
        <p:nvSpPr>
          <p:cNvPr id="8" name="TextBox 7">
            <a:extLst>
              <a:ext uri="{FF2B5EF4-FFF2-40B4-BE49-F238E27FC236}">
                <a16:creationId xmlns:a16="http://schemas.microsoft.com/office/drawing/2014/main" id="{89D0B47E-E021-4BE4-94C7-6F63213E0B23}"/>
              </a:ext>
            </a:extLst>
          </p:cNvPr>
          <p:cNvSpPr txBox="1"/>
          <p:nvPr/>
        </p:nvSpPr>
        <p:spPr>
          <a:xfrm>
            <a:off x="2912156" y="1285342"/>
            <a:ext cx="6355191" cy="461665"/>
          </a:xfrm>
          <a:prstGeom prst="rect">
            <a:avLst/>
          </a:prstGeom>
          <a:noFill/>
        </p:spPr>
        <p:txBody>
          <a:bodyPr wrap="square" rtlCol="0">
            <a:spAutoFit/>
          </a:bodyPr>
          <a:lstStyle/>
          <a:p>
            <a:pPr algn="ctr"/>
            <a:r>
              <a:rPr lang="en-US" sz="2400">
                <a:solidFill>
                  <a:schemeClr val="tx1">
                    <a:lumMod val="75000"/>
                    <a:lumOff val="25000"/>
                  </a:schemeClr>
                </a:solidFill>
                <a:latin typeface="Century Gothic" panose="020B0502020202020204" pitchFamily="34" charset="0"/>
              </a:rPr>
              <a:t>Statewide Solar Suitability</a:t>
            </a:r>
          </a:p>
        </p:txBody>
      </p:sp>
      <p:sp>
        <p:nvSpPr>
          <p:cNvPr id="9" name="TextBox 8">
            <a:extLst>
              <a:ext uri="{FF2B5EF4-FFF2-40B4-BE49-F238E27FC236}">
                <a16:creationId xmlns:a16="http://schemas.microsoft.com/office/drawing/2014/main" id="{3F6A6337-ED90-4493-B80D-4D88ABFEEE9B}"/>
              </a:ext>
            </a:extLst>
          </p:cNvPr>
          <p:cNvSpPr txBox="1"/>
          <p:nvPr/>
        </p:nvSpPr>
        <p:spPr>
          <a:xfrm>
            <a:off x="2486284" y="6268745"/>
            <a:ext cx="1855293" cy="461665"/>
          </a:xfrm>
          <a:prstGeom prst="rect">
            <a:avLst/>
          </a:prstGeom>
          <a:noFill/>
        </p:spPr>
        <p:txBody>
          <a:bodyPr wrap="square" rtlCol="0">
            <a:spAutoFit/>
          </a:bodyPr>
          <a:lstStyle/>
          <a:p>
            <a:pPr algn="ctr"/>
            <a:r>
              <a:rPr lang="en-US" sz="2400">
                <a:solidFill>
                  <a:schemeClr val="tx1">
                    <a:lumMod val="75000"/>
                    <a:lumOff val="25000"/>
                  </a:schemeClr>
                </a:solidFill>
                <a:latin typeface="Century Gothic" panose="020B0502020202020204" pitchFamily="34" charset="0"/>
              </a:rPr>
              <a:t>2017</a:t>
            </a:r>
          </a:p>
        </p:txBody>
      </p:sp>
      <p:sp>
        <p:nvSpPr>
          <p:cNvPr id="10" name="TextBox 9">
            <a:extLst>
              <a:ext uri="{FF2B5EF4-FFF2-40B4-BE49-F238E27FC236}">
                <a16:creationId xmlns:a16="http://schemas.microsoft.com/office/drawing/2014/main" id="{3226A865-44BD-4F09-8EA1-3E43A42D1A6B}"/>
              </a:ext>
            </a:extLst>
          </p:cNvPr>
          <p:cNvSpPr txBox="1"/>
          <p:nvPr/>
        </p:nvSpPr>
        <p:spPr>
          <a:xfrm>
            <a:off x="8221478" y="6268745"/>
            <a:ext cx="1088186" cy="461665"/>
          </a:xfrm>
          <a:prstGeom prst="rect">
            <a:avLst/>
          </a:prstGeom>
          <a:noFill/>
        </p:spPr>
        <p:txBody>
          <a:bodyPr wrap="square" rtlCol="0">
            <a:spAutoFit/>
          </a:bodyPr>
          <a:lstStyle/>
          <a:p>
            <a:pPr algn="ctr"/>
            <a:r>
              <a:rPr lang="en-US" sz="2400">
                <a:solidFill>
                  <a:schemeClr val="tx1">
                    <a:lumMod val="75000"/>
                    <a:lumOff val="25000"/>
                  </a:schemeClr>
                </a:solidFill>
                <a:latin typeface="Century Gothic" panose="020B0502020202020204" pitchFamily="34" charset="0"/>
              </a:rPr>
              <a:t>2019</a:t>
            </a:r>
          </a:p>
        </p:txBody>
      </p:sp>
      <p:grpSp>
        <p:nvGrpSpPr>
          <p:cNvPr id="39" name="Group 38">
            <a:extLst>
              <a:ext uri="{FF2B5EF4-FFF2-40B4-BE49-F238E27FC236}">
                <a16:creationId xmlns:a16="http://schemas.microsoft.com/office/drawing/2014/main" id="{64F9CB92-EE1A-4B46-9D8B-5948B3382B16}"/>
              </a:ext>
            </a:extLst>
          </p:cNvPr>
          <p:cNvGrpSpPr/>
          <p:nvPr/>
        </p:nvGrpSpPr>
        <p:grpSpPr>
          <a:xfrm>
            <a:off x="8980498" y="1921714"/>
            <a:ext cx="2080033" cy="294665"/>
            <a:chOff x="4341835" y="705527"/>
            <a:chExt cx="2354552" cy="333554"/>
          </a:xfrm>
        </p:grpSpPr>
        <p:sp>
          <p:nvSpPr>
            <p:cNvPr id="40" name="TextBox 39">
              <a:extLst>
                <a:ext uri="{FF2B5EF4-FFF2-40B4-BE49-F238E27FC236}">
                  <a16:creationId xmlns:a16="http://schemas.microsoft.com/office/drawing/2014/main" id="{9EB63882-D0F2-41B3-B23B-06203050835F}"/>
                </a:ext>
              </a:extLst>
            </p:cNvPr>
            <p:cNvSpPr txBox="1"/>
            <p:nvPr/>
          </p:nvSpPr>
          <p:spPr>
            <a:xfrm>
              <a:off x="4341835" y="705528"/>
              <a:ext cx="286826" cy="243878"/>
            </a:xfrm>
            <a:prstGeom prst="rect">
              <a:avLst/>
            </a:prstGeom>
            <a:noFill/>
          </p:spPr>
          <p:txBody>
            <a:bodyPr wrap="square" rtlCol="0">
              <a:spAutoFit/>
            </a:bodyPr>
            <a:lstStyle/>
            <a:p>
              <a:r>
                <a:rPr lang="en-US" sz="800">
                  <a:latin typeface="Century Gothic" panose="020B0502020202020204" pitchFamily="34" charset="0"/>
                </a:rPr>
                <a:t>0</a:t>
              </a:r>
            </a:p>
          </p:txBody>
        </p:sp>
        <p:sp>
          <p:nvSpPr>
            <p:cNvPr id="41" name="TextBox 40">
              <a:extLst>
                <a:ext uri="{FF2B5EF4-FFF2-40B4-BE49-F238E27FC236}">
                  <a16:creationId xmlns:a16="http://schemas.microsoft.com/office/drawing/2014/main" id="{9AA75BBF-A6F4-4436-B7D6-15682FB4CC5A}"/>
                </a:ext>
              </a:extLst>
            </p:cNvPr>
            <p:cNvSpPr txBox="1"/>
            <p:nvPr/>
          </p:nvSpPr>
          <p:spPr>
            <a:xfrm>
              <a:off x="4880034" y="705527"/>
              <a:ext cx="436233" cy="243878"/>
            </a:xfrm>
            <a:prstGeom prst="rect">
              <a:avLst/>
            </a:prstGeom>
            <a:noFill/>
          </p:spPr>
          <p:txBody>
            <a:bodyPr wrap="square" rtlCol="0">
              <a:spAutoFit/>
            </a:bodyPr>
            <a:lstStyle/>
            <a:p>
              <a:r>
                <a:rPr lang="en-US" sz="800">
                  <a:latin typeface="Century Gothic" panose="020B0502020202020204" pitchFamily="34" charset="0"/>
                </a:rPr>
                <a:t>35</a:t>
              </a:r>
            </a:p>
          </p:txBody>
        </p:sp>
        <p:sp>
          <p:nvSpPr>
            <p:cNvPr id="42" name="TextBox 41">
              <a:extLst>
                <a:ext uri="{FF2B5EF4-FFF2-40B4-BE49-F238E27FC236}">
                  <a16:creationId xmlns:a16="http://schemas.microsoft.com/office/drawing/2014/main" id="{AED29484-EB00-4423-BD56-2C48FB3307B2}"/>
                </a:ext>
              </a:extLst>
            </p:cNvPr>
            <p:cNvSpPr txBox="1"/>
            <p:nvPr/>
          </p:nvSpPr>
          <p:spPr>
            <a:xfrm>
              <a:off x="6166758" y="823637"/>
              <a:ext cx="529629" cy="215444"/>
            </a:xfrm>
            <a:prstGeom prst="rect">
              <a:avLst/>
            </a:prstGeom>
            <a:noFill/>
          </p:spPr>
          <p:txBody>
            <a:bodyPr wrap="square" rtlCol="0">
              <a:spAutoFit/>
            </a:bodyPr>
            <a:lstStyle/>
            <a:p>
              <a:r>
                <a:rPr lang="en-US" sz="800">
                  <a:latin typeface="Century Gothic" panose="020B0502020202020204" pitchFamily="34" charset="0"/>
                </a:rPr>
                <a:t>Miles</a:t>
              </a:r>
            </a:p>
          </p:txBody>
        </p:sp>
        <p:grpSp>
          <p:nvGrpSpPr>
            <p:cNvPr id="43" name="Group 42">
              <a:extLst>
                <a:ext uri="{FF2B5EF4-FFF2-40B4-BE49-F238E27FC236}">
                  <a16:creationId xmlns:a16="http://schemas.microsoft.com/office/drawing/2014/main" id="{8F244F34-561D-4683-9067-AA42B0804F69}"/>
                </a:ext>
              </a:extLst>
            </p:cNvPr>
            <p:cNvGrpSpPr/>
            <p:nvPr/>
          </p:nvGrpSpPr>
          <p:grpSpPr>
            <a:xfrm>
              <a:off x="4462101" y="918380"/>
              <a:ext cx="1703226" cy="48100"/>
              <a:chOff x="4492939" y="595203"/>
              <a:chExt cx="1703226" cy="48100"/>
            </a:xfrm>
          </p:grpSpPr>
          <p:sp>
            <p:nvSpPr>
              <p:cNvPr id="46" name="Rectangle 45">
                <a:extLst>
                  <a:ext uri="{FF2B5EF4-FFF2-40B4-BE49-F238E27FC236}">
                    <a16:creationId xmlns:a16="http://schemas.microsoft.com/office/drawing/2014/main" id="{C33AD5FB-1324-491E-A680-BB04DF474DAC}"/>
                  </a:ext>
                </a:extLst>
              </p:cNvPr>
              <p:cNvSpPr/>
              <p:nvPr/>
            </p:nvSpPr>
            <p:spPr>
              <a:xfrm>
                <a:off x="4495319" y="597584"/>
                <a:ext cx="283464"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F0EF12EF-29A9-4E7A-864D-270EF7D7E93A}"/>
                  </a:ext>
                </a:extLst>
              </p:cNvPr>
              <p:cNvSpPr/>
              <p:nvPr/>
            </p:nvSpPr>
            <p:spPr>
              <a:xfrm>
                <a:off x="4492939" y="595203"/>
                <a:ext cx="1703226" cy="45719"/>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9E36AAEC-A844-4EF1-936A-02949E9A1401}"/>
                  </a:ext>
                </a:extLst>
              </p:cNvPr>
              <p:cNvSpPr/>
              <p:nvPr/>
            </p:nvSpPr>
            <p:spPr>
              <a:xfrm>
                <a:off x="4776402" y="597583"/>
                <a:ext cx="283464" cy="457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3319F5-272D-4CE8-842F-473C7238A3E0}"/>
                  </a:ext>
                </a:extLst>
              </p:cNvPr>
              <p:cNvSpPr/>
              <p:nvPr/>
            </p:nvSpPr>
            <p:spPr>
              <a:xfrm>
                <a:off x="5057485" y="597582"/>
                <a:ext cx="5717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TextBox 43">
              <a:extLst>
                <a:ext uri="{FF2B5EF4-FFF2-40B4-BE49-F238E27FC236}">
                  <a16:creationId xmlns:a16="http://schemas.microsoft.com/office/drawing/2014/main" id="{023D2A85-8952-46BD-8954-5881EFA15F13}"/>
                </a:ext>
              </a:extLst>
            </p:cNvPr>
            <p:cNvSpPr txBox="1"/>
            <p:nvPr/>
          </p:nvSpPr>
          <p:spPr>
            <a:xfrm>
              <a:off x="5445364" y="705527"/>
              <a:ext cx="478912" cy="243878"/>
            </a:xfrm>
            <a:prstGeom prst="rect">
              <a:avLst/>
            </a:prstGeom>
            <a:noFill/>
          </p:spPr>
          <p:txBody>
            <a:bodyPr wrap="square" rtlCol="0">
              <a:spAutoFit/>
            </a:bodyPr>
            <a:lstStyle/>
            <a:p>
              <a:r>
                <a:rPr lang="en-US" sz="800">
                  <a:latin typeface="Century Gothic" panose="020B0502020202020204" pitchFamily="34" charset="0"/>
                </a:rPr>
                <a:t>70</a:t>
              </a:r>
            </a:p>
          </p:txBody>
        </p:sp>
        <p:sp>
          <p:nvSpPr>
            <p:cNvPr id="45" name="TextBox 44">
              <a:extLst>
                <a:ext uri="{FF2B5EF4-FFF2-40B4-BE49-F238E27FC236}">
                  <a16:creationId xmlns:a16="http://schemas.microsoft.com/office/drawing/2014/main" id="{D123B0AB-A322-4C97-A0C8-3F4BE08063DC}"/>
                </a:ext>
              </a:extLst>
            </p:cNvPr>
            <p:cNvSpPr txBox="1"/>
            <p:nvPr/>
          </p:nvSpPr>
          <p:spPr>
            <a:xfrm>
              <a:off x="5956448" y="705527"/>
              <a:ext cx="459582" cy="243878"/>
            </a:xfrm>
            <a:prstGeom prst="rect">
              <a:avLst/>
            </a:prstGeom>
            <a:noFill/>
          </p:spPr>
          <p:txBody>
            <a:bodyPr wrap="square" rtlCol="0">
              <a:spAutoFit/>
            </a:bodyPr>
            <a:lstStyle/>
            <a:p>
              <a:r>
                <a:rPr lang="en-US" sz="800">
                  <a:latin typeface="Century Gothic" panose="020B0502020202020204" pitchFamily="34" charset="0"/>
                </a:rPr>
                <a:t>105</a:t>
              </a:r>
            </a:p>
          </p:txBody>
        </p:sp>
      </p:grpSp>
      <p:grpSp>
        <p:nvGrpSpPr>
          <p:cNvPr id="50" name="Group 49">
            <a:extLst>
              <a:ext uri="{FF2B5EF4-FFF2-40B4-BE49-F238E27FC236}">
                <a16:creationId xmlns:a16="http://schemas.microsoft.com/office/drawing/2014/main" id="{91FC3DDB-A626-400D-BB6D-96E47CAEB80E}"/>
              </a:ext>
            </a:extLst>
          </p:cNvPr>
          <p:cNvGrpSpPr/>
          <p:nvPr/>
        </p:nvGrpSpPr>
        <p:grpSpPr>
          <a:xfrm>
            <a:off x="10365236" y="2321034"/>
            <a:ext cx="378412" cy="559753"/>
            <a:chOff x="11434698" y="2142240"/>
            <a:chExt cx="428354" cy="633628"/>
          </a:xfrm>
        </p:grpSpPr>
        <p:pic>
          <p:nvPicPr>
            <p:cNvPr id="51" name="Picture 50" descr="A close up of a logo&#10;&#10;Description automatically generated">
              <a:extLst>
                <a:ext uri="{FF2B5EF4-FFF2-40B4-BE49-F238E27FC236}">
                  <a16:creationId xmlns:a16="http://schemas.microsoft.com/office/drawing/2014/main" id="{208E138F-0FF4-433B-BAB1-18EEF1A584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34698" y="2357857"/>
              <a:ext cx="322216" cy="418011"/>
            </a:xfrm>
            <a:prstGeom prst="rect">
              <a:avLst/>
            </a:prstGeom>
          </p:spPr>
        </p:pic>
        <p:sp>
          <p:nvSpPr>
            <p:cNvPr id="52" name="TextBox 51">
              <a:extLst>
                <a:ext uri="{FF2B5EF4-FFF2-40B4-BE49-F238E27FC236}">
                  <a16:creationId xmlns:a16="http://schemas.microsoft.com/office/drawing/2014/main" id="{3DC0EEC2-0484-4D9C-BC83-D7DA204201E0}"/>
                </a:ext>
              </a:extLst>
            </p:cNvPr>
            <p:cNvSpPr txBox="1"/>
            <p:nvPr/>
          </p:nvSpPr>
          <p:spPr>
            <a:xfrm>
              <a:off x="11449647" y="2142240"/>
              <a:ext cx="413405" cy="261610"/>
            </a:xfrm>
            <a:prstGeom prst="rect">
              <a:avLst/>
            </a:prstGeom>
            <a:noFill/>
          </p:spPr>
          <p:txBody>
            <a:bodyPr wrap="square" rtlCol="0">
              <a:spAutoFit/>
            </a:bodyPr>
            <a:lstStyle/>
            <a:p>
              <a:r>
                <a:rPr lang="en-US" sz="1100">
                  <a:latin typeface="Century Gothic" panose="020B0502020202020204" pitchFamily="34" charset="0"/>
                </a:rPr>
                <a:t>N</a:t>
              </a:r>
            </a:p>
          </p:txBody>
        </p:sp>
      </p:grpSp>
      <p:grpSp>
        <p:nvGrpSpPr>
          <p:cNvPr id="53" name="Group 52">
            <a:extLst>
              <a:ext uri="{FF2B5EF4-FFF2-40B4-BE49-F238E27FC236}">
                <a16:creationId xmlns:a16="http://schemas.microsoft.com/office/drawing/2014/main" id="{BE597C38-0BEE-4DFD-B09F-F40C50B530B7}"/>
              </a:ext>
            </a:extLst>
          </p:cNvPr>
          <p:cNvGrpSpPr/>
          <p:nvPr/>
        </p:nvGrpSpPr>
        <p:grpSpPr>
          <a:xfrm>
            <a:off x="11093448" y="1921714"/>
            <a:ext cx="536046" cy="2340411"/>
            <a:chOff x="10637852" y="120849"/>
            <a:chExt cx="621543" cy="2713698"/>
          </a:xfrm>
        </p:grpSpPr>
        <p:grpSp>
          <p:nvGrpSpPr>
            <p:cNvPr id="54" name="Group 53">
              <a:extLst>
                <a:ext uri="{FF2B5EF4-FFF2-40B4-BE49-F238E27FC236}">
                  <a16:creationId xmlns:a16="http://schemas.microsoft.com/office/drawing/2014/main" id="{0382A4C1-FE99-4CDA-8DD9-47B5AE68C54D}"/>
                </a:ext>
              </a:extLst>
            </p:cNvPr>
            <p:cNvGrpSpPr/>
            <p:nvPr/>
          </p:nvGrpSpPr>
          <p:grpSpPr>
            <a:xfrm>
              <a:off x="10637852" y="120849"/>
              <a:ext cx="621543" cy="276999"/>
              <a:chOff x="10637852" y="120849"/>
              <a:chExt cx="621543" cy="276999"/>
            </a:xfrm>
          </p:grpSpPr>
          <p:sp>
            <p:nvSpPr>
              <p:cNvPr id="79" name="Rectangle 78">
                <a:extLst>
                  <a:ext uri="{FF2B5EF4-FFF2-40B4-BE49-F238E27FC236}">
                    <a16:creationId xmlns:a16="http://schemas.microsoft.com/office/drawing/2014/main" id="{34401A13-D33E-4C96-B0D5-5681424EC7C1}"/>
                  </a:ext>
                </a:extLst>
              </p:cNvPr>
              <p:cNvSpPr/>
              <p:nvPr/>
            </p:nvSpPr>
            <p:spPr>
              <a:xfrm>
                <a:off x="10637852" y="153585"/>
                <a:ext cx="323850" cy="211527"/>
              </a:xfrm>
              <a:prstGeom prst="rect">
                <a:avLst/>
              </a:prstGeom>
              <a:solidFill>
                <a:srgbClr val="FFF7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a:extLst>
                  <a:ext uri="{FF2B5EF4-FFF2-40B4-BE49-F238E27FC236}">
                    <a16:creationId xmlns:a16="http://schemas.microsoft.com/office/drawing/2014/main" id="{919CED44-E5B4-414C-93EB-C5D50D314F83}"/>
                  </a:ext>
                </a:extLst>
              </p:cNvPr>
              <p:cNvSpPr txBox="1"/>
              <p:nvPr/>
            </p:nvSpPr>
            <p:spPr>
              <a:xfrm>
                <a:off x="10935545" y="120849"/>
                <a:ext cx="323850" cy="276999"/>
              </a:xfrm>
              <a:prstGeom prst="rect">
                <a:avLst/>
              </a:prstGeom>
              <a:noFill/>
              <a:ln>
                <a:noFill/>
              </a:ln>
            </p:spPr>
            <p:txBody>
              <a:bodyPr wrap="square" rtlCol="0">
                <a:spAutoFit/>
              </a:bodyPr>
              <a:lstStyle/>
              <a:p>
                <a:r>
                  <a:rPr lang="en-US" sz="1200">
                    <a:latin typeface="Century Gothic" panose="020B0502020202020204" pitchFamily="34" charset="0"/>
                  </a:rPr>
                  <a:t>1</a:t>
                </a:r>
              </a:p>
            </p:txBody>
          </p:sp>
        </p:grpSp>
        <p:grpSp>
          <p:nvGrpSpPr>
            <p:cNvPr id="55" name="Group 54">
              <a:extLst>
                <a:ext uri="{FF2B5EF4-FFF2-40B4-BE49-F238E27FC236}">
                  <a16:creationId xmlns:a16="http://schemas.microsoft.com/office/drawing/2014/main" id="{B8D9E307-C580-4A0B-B751-6475C0861E42}"/>
                </a:ext>
              </a:extLst>
            </p:cNvPr>
            <p:cNvGrpSpPr/>
            <p:nvPr/>
          </p:nvGrpSpPr>
          <p:grpSpPr>
            <a:xfrm>
              <a:off x="10637852" y="434804"/>
              <a:ext cx="621543" cy="276999"/>
              <a:chOff x="10637852" y="434804"/>
              <a:chExt cx="621543" cy="276999"/>
            </a:xfrm>
          </p:grpSpPr>
          <p:sp>
            <p:nvSpPr>
              <p:cNvPr id="77" name="Rectangle 76">
                <a:extLst>
                  <a:ext uri="{FF2B5EF4-FFF2-40B4-BE49-F238E27FC236}">
                    <a16:creationId xmlns:a16="http://schemas.microsoft.com/office/drawing/2014/main" id="{64A11F11-7651-4D8E-B966-B5510A8F7814}"/>
                  </a:ext>
                </a:extLst>
              </p:cNvPr>
              <p:cNvSpPr/>
              <p:nvPr/>
            </p:nvSpPr>
            <p:spPr>
              <a:xfrm>
                <a:off x="10637852" y="467540"/>
                <a:ext cx="323850" cy="211527"/>
              </a:xfrm>
              <a:prstGeom prst="rect">
                <a:avLst/>
              </a:prstGeom>
              <a:solidFill>
                <a:srgbClr val="ECE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837FDE2F-99C9-46A9-A6FE-76DA3244E5C6}"/>
                  </a:ext>
                </a:extLst>
              </p:cNvPr>
              <p:cNvSpPr txBox="1"/>
              <p:nvPr/>
            </p:nvSpPr>
            <p:spPr>
              <a:xfrm>
                <a:off x="10935545" y="434804"/>
                <a:ext cx="323850" cy="276999"/>
              </a:xfrm>
              <a:prstGeom prst="rect">
                <a:avLst/>
              </a:prstGeom>
              <a:noFill/>
              <a:ln>
                <a:noFill/>
              </a:ln>
            </p:spPr>
            <p:txBody>
              <a:bodyPr wrap="square" rtlCol="0">
                <a:spAutoFit/>
              </a:bodyPr>
              <a:lstStyle/>
              <a:p>
                <a:r>
                  <a:rPr lang="en-US" sz="1200">
                    <a:latin typeface="Century Gothic" panose="020B0502020202020204" pitchFamily="34" charset="0"/>
                  </a:rPr>
                  <a:t>2</a:t>
                </a:r>
              </a:p>
            </p:txBody>
          </p:sp>
        </p:grpSp>
        <p:grpSp>
          <p:nvGrpSpPr>
            <p:cNvPr id="56" name="Group 55">
              <a:extLst>
                <a:ext uri="{FF2B5EF4-FFF2-40B4-BE49-F238E27FC236}">
                  <a16:creationId xmlns:a16="http://schemas.microsoft.com/office/drawing/2014/main" id="{4AC94994-43CF-48C6-8404-94662DF4769E}"/>
                </a:ext>
              </a:extLst>
            </p:cNvPr>
            <p:cNvGrpSpPr/>
            <p:nvPr/>
          </p:nvGrpSpPr>
          <p:grpSpPr>
            <a:xfrm>
              <a:off x="10637852" y="731519"/>
              <a:ext cx="621543" cy="276999"/>
              <a:chOff x="10637852" y="731519"/>
              <a:chExt cx="621543" cy="276999"/>
            </a:xfrm>
          </p:grpSpPr>
          <p:sp>
            <p:nvSpPr>
              <p:cNvPr id="75" name="Rectangle 74">
                <a:extLst>
                  <a:ext uri="{FF2B5EF4-FFF2-40B4-BE49-F238E27FC236}">
                    <a16:creationId xmlns:a16="http://schemas.microsoft.com/office/drawing/2014/main" id="{1DB4B8BE-C080-41DB-B328-153028341D0E}"/>
                  </a:ext>
                </a:extLst>
              </p:cNvPr>
              <p:cNvSpPr/>
              <p:nvPr/>
            </p:nvSpPr>
            <p:spPr>
              <a:xfrm>
                <a:off x="10637852" y="764255"/>
                <a:ext cx="323850" cy="211527"/>
              </a:xfrm>
              <a:prstGeom prst="rect">
                <a:avLst/>
              </a:prstGeom>
              <a:solidFill>
                <a:srgbClr val="D0D1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a:extLst>
                  <a:ext uri="{FF2B5EF4-FFF2-40B4-BE49-F238E27FC236}">
                    <a16:creationId xmlns:a16="http://schemas.microsoft.com/office/drawing/2014/main" id="{DEFB1BBF-DCEF-4D8E-8FA0-03B45E9D7D98}"/>
                  </a:ext>
                </a:extLst>
              </p:cNvPr>
              <p:cNvSpPr txBox="1"/>
              <p:nvPr/>
            </p:nvSpPr>
            <p:spPr>
              <a:xfrm>
                <a:off x="10935545" y="731519"/>
                <a:ext cx="323850" cy="276999"/>
              </a:xfrm>
              <a:prstGeom prst="rect">
                <a:avLst/>
              </a:prstGeom>
              <a:noFill/>
              <a:ln>
                <a:noFill/>
              </a:ln>
            </p:spPr>
            <p:txBody>
              <a:bodyPr wrap="square" rtlCol="0">
                <a:spAutoFit/>
              </a:bodyPr>
              <a:lstStyle/>
              <a:p>
                <a:r>
                  <a:rPr lang="en-US" sz="1200">
                    <a:latin typeface="Century Gothic" panose="020B0502020202020204" pitchFamily="34" charset="0"/>
                  </a:rPr>
                  <a:t>3</a:t>
                </a:r>
              </a:p>
            </p:txBody>
          </p:sp>
        </p:grpSp>
        <p:grpSp>
          <p:nvGrpSpPr>
            <p:cNvPr id="57" name="Group 56">
              <a:extLst>
                <a:ext uri="{FF2B5EF4-FFF2-40B4-BE49-F238E27FC236}">
                  <a16:creationId xmlns:a16="http://schemas.microsoft.com/office/drawing/2014/main" id="{5FB5B85A-7776-4CAA-8B03-7EBE244EEC21}"/>
                </a:ext>
              </a:extLst>
            </p:cNvPr>
            <p:cNvGrpSpPr/>
            <p:nvPr/>
          </p:nvGrpSpPr>
          <p:grpSpPr>
            <a:xfrm>
              <a:off x="10637852" y="1008691"/>
              <a:ext cx="621543" cy="276999"/>
              <a:chOff x="10637852" y="1008691"/>
              <a:chExt cx="621543" cy="276999"/>
            </a:xfrm>
          </p:grpSpPr>
          <p:sp>
            <p:nvSpPr>
              <p:cNvPr id="73" name="Rectangle 72">
                <a:extLst>
                  <a:ext uri="{FF2B5EF4-FFF2-40B4-BE49-F238E27FC236}">
                    <a16:creationId xmlns:a16="http://schemas.microsoft.com/office/drawing/2014/main" id="{FFA50D1D-8BF5-4D67-ABA3-6C3ED64F87B8}"/>
                  </a:ext>
                </a:extLst>
              </p:cNvPr>
              <p:cNvSpPr/>
              <p:nvPr/>
            </p:nvSpPr>
            <p:spPr>
              <a:xfrm>
                <a:off x="10637852" y="1041427"/>
                <a:ext cx="323850" cy="211527"/>
              </a:xfrm>
              <a:prstGeom prst="rect">
                <a:avLst/>
              </a:prstGeom>
              <a:solidFill>
                <a:srgbClr val="A6BD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a:extLst>
                  <a:ext uri="{FF2B5EF4-FFF2-40B4-BE49-F238E27FC236}">
                    <a16:creationId xmlns:a16="http://schemas.microsoft.com/office/drawing/2014/main" id="{C0FDDD7F-D514-4E86-B311-E256B1619825}"/>
                  </a:ext>
                </a:extLst>
              </p:cNvPr>
              <p:cNvSpPr txBox="1"/>
              <p:nvPr/>
            </p:nvSpPr>
            <p:spPr>
              <a:xfrm>
                <a:off x="10935545" y="1008691"/>
                <a:ext cx="323850" cy="276999"/>
              </a:xfrm>
              <a:prstGeom prst="rect">
                <a:avLst/>
              </a:prstGeom>
              <a:noFill/>
              <a:ln>
                <a:noFill/>
              </a:ln>
            </p:spPr>
            <p:txBody>
              <a:bodyPr wrap="square" rtlCol="0">
                <a:spAutoFit/>
              </a:bodyPr>
              <a:lstStyle/>
              <a:p>
                <a:r>
                  <a:rPr lang="en-US" sz="1200">
                    <a:latin typeface="Century Gothic" panose="020B0502020202020204" pitchFamily="34" charset="0"/>
                  </a:rPr>
                  <a:t>4</a:t>
                </a:r>
              </a:p>
            </p:txBody>
          </p:sp>
        </p:grpSp>
        <p:grpSp>
          <p:nvGrpSpPr>
            <p:cNvPr id="58" name="Group 57">
              <a:extLst>
                <a:ext uri="{FF2B5EF4-FFF2-40B4-BE49-F238E27FC236}">
                  <a16:creationId xmlns:a16="http://schemas.microsoft.com/office/drawing/2014/main" id="{CC64F126-CF26-4BEB-BACE-D2522FA46C95}"/>
                </a:ext>
              </a:extLst>
            </p:cNvPr>
            <p:cNvGrpSpPr/>
            <p:nvPr/>
          </p:nvGrpSpPr>
          <p:grpSpPr>
            <a:xfrm>
              <a:off x="10637852" y="1322646"/>
              <a:ext cx="621543" cy="276999"/>
              <a:chOff x="10637852" y="1322646"/>
              <a:chExt cx="621543" cy="276999"/>
            </a:xfrm>
          </p:grpSpPr>
          <p:sp>
            <p:nvSpPr>
              <p:cNvPr id="71" name="Rectangle 70">
                <a:extLst>
                  <a:ext uri="{FF2B5EF4-FFF2-40B4-BE49-F238E27FC236}">
                    <a16:creationId xmlns:a16="http://schemas.microsoft.com/office/drawing/2014/main" id="{200BC2CF-A626-4F4C-B827-D2383B0AFA51}"/>
                  </a:ext>
                </a:extLst>
              </p:cNvPr>
              <p:cNvSpPr/>
              <p:nvPr/>
            </p:nvSpPr>
            <p:spPr>
              <a:xfrm>
                <a:off x="10637852" y="1355382"/>
                <a:ext cx="323850" cy="211527"/>
              </a:xfrm>
              <a:prstGeom prst="rect">
                <a:avLst/>
              </a:prstGeom>
              <a:solidFill>
                <a:srgbClr val="74A9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a:extLst>
                  <a:ext uri="{FF2B5EF4-FFF2-40B4-BE49-F238E27FC236}">
                    <a16:creationId xmlns:a16="http://schemas.microsoft.com/office/drawing/2014/main" id="{5723D9D1-CF6C-4750-92A3-2224C820A044}"/>
                  </a:ext>
                </a:extLst>
              </p:cNvPr>
              <p:cNvSpPr txBox="1"/>
              <p:nvPr/>
            </p:nvSpPr>
            <p:spPr>
              <a:xfrm>
                <a:off x="10935545" y="1322646"/>
                <a:ext cx="323850" cy="276999"/>
              </a:xfrm>
              <a:prstGeom prst="rect">
                <a:avLst/>
              </a:prstGeom>
              <a:noFill/>
              <a:ln>
                <a:noFill/>
              </a:ln>
            </p:spPr>
            <p:txBody>
              <a:bodyPr wrap="square" rtlCol="0">
                <a:spAutoFit/>
              </a:bodyPr>
              <a:lstStyle/>
              <a:p>
                <a:r>
                  <a:rPr lang="en-US" sz="1200">
                    <a:latin typeface="Century Gothic" panose="020B0502020202020204" pitchFamily="34" charset="0"/>
                  </a:rPr>
                  <a:t>5</a:t>
                </a:r>
              </a:p>
            </p:txBody>
          </p:sp>
        </p:grpSp>
        <p:grpSp>
          <p:nvGrpSpPr>
            <p:cNvPr id="59" name="Group 58">
              <a:extLst>
                <a:ext uri="{FF2B5EF4-FFF2-40B4-BE49-F238E27FC236}">
                  <a16:creationId xmlns:a16="http://schemas.microsoft.com/office/drawing/2014/main" id="{005312DF-7059-4CFC-9A2E-7D57817D7A2F}"/>
                </a:ext>
              </a:extLst>
            </p:cNvPr>
            <p:cNvGrpSpPr/>
            <p:nvPr/>
          </p:nvGrpSpPr>
          <p:grpSpPr>
            <a:xfrm>
              <a:off x="10637852" y="1619361"/>
              <a:ext cx="621543" cy="276999"/>
              <a:chOff x="10637852" y="1619361"/>
              <a:chExt cx="621543" cy="276999"/>
            </a:xfrm>
          </p:grpSpPr>
          <p:sp>
            <p:nvSpPr>
              <p:cNvPr id="69" name="Rectangle 68">
                <a:extLst>
                  <a:ext uri="{FF2B5EF4-FFF2-40B4-BE49-F238E27FC236}">
                    <a16:creationId xmlns:a16="http://schemas.microsoft.com/office/drawing/2014/main" id="{B688847A-436E-47B8-A20E-1E4F0AF59F91}"/>
                  </a:ext>
                </a:extLst>
              </p:cNvPr>
              <p:cNvSpPr/>
              <p:nvPr/>
            </p:nvSpPr>
            <p:spPr>
              <a:xfrm>
                <a:off x="10637852" y="1652097"/>
                <a:ext cx="323850" cy="211527"/>
              </a:xfrm>
              <a:prstGeom prst="rect">
                <a:avLst/>
              </a:prstGeom>
              <a:solidFill>
                <a:srgbClr val="369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a:extLst>
                  <a:ext uri="{FF2B5EF4-FFF2-40B4-BE49-F238E27FC236}">
                    <a16:creationId xmlns:a16="http://schemas.microsoft.com/office/drawing/2014/main" id="{99174B94-83B0-406A-BDDD-BB3D7D945A23}"/>
                  </a:ext>
                </a:extLst>
              </p:cNvPr>
              <p:cNvSpPr txBox="1"/>
              <p:nvPr/>
            </p:nvSpPr>
            <p:spPr>
              <a:xfrm>
                <a:off x="10935545" y="1619361"/>
                <a:ext cx="323850" cy="276999"/>
              </a:xfrm>
              <a:prstGeom prst="rect">
                <a:avLst/>
              </a:prstGeom>
              <a:noFill/>
              <a:ln>
                <a:noFill/>
              </a:ln>
            </p:spPr>
            <p:txBody>
              <a:bodyPr wrap="square" rtlCol="0">
                <a:spAutoFit/>
              </a:bodyPr>
              <a:lstStyle/>
              <a:p>
                <a:r>
                  <a:rPr lang="en-US" sz="1200">
                    <a:latin typeface="Century Gothic" panose="020B0502020202020204" pitchFamily="34" charset="0"/>
                  </a:rPr>
                  <a:t>6</a:t>
                </a:r>
              </a:p>
            </p:txBody>
          </p:sp>
        </p:grpSp>
        <p:grpSp>
          <p:nvGrpSpPr>
            <p:cNvPr id="60" name="Group 59">
              <a:extLst>
                <a:ext uri="{FF2B5EF4-FFF2-40B4-BE49-F238E27FC236}">
                  <a16:creationId xmlns:a16="http://schemas.microsoft.com/office/drawing/2014/main" id="{BDFF9690-4556-402E-B807-22E1DCC3F5D8}"/>
                </a:ext>
              </a:extLst>
            </p:cNvPr>
            <p:cNvGrpSpPr/>
            <p:nvPr/>
          </p:nvGrpSpPr>
          <p:grpSpPr>
            <a:xfrm>
              <a:off x="10637852" y="1946878"/>
              <a:ext cx="621543" cy="276999"/>
              <a:chOff x="10637852" y="1946878"/>
              <a:chExt cx="621543" cy="276999"/>
            </a:xfrm>
          </p:grpSpPr>
          <p:sp>
            <p:nvSpPr>
              <p:cNvPr id="67" name="Rectangle 66">
                <a:extLst>
                  <a:ext uri="{FF2B5EF4-FFF2-40B4-BE49-F238E27FC236}">
                    <a16:creationId xmlns:a16="http://schemas.microsoft.com/office/drawing/2014/main" id="{53ADCE1B-8C3D-404E-8C11-E1493D5CC634}"/>
                  </a:ext>
                </a:extLst>
              </p:cNvPr>
              <p:cNvSpPr/>
              <p:nvPr/>
            </p:nvSpPr>
            <p:spPr>
              <a:xfrm>
                <a:off x="10637852" y="1979614"/>
                <a:ext cx="323850" cy="211527"/>
              </a:xfrm>
              <a:prstGeom prst="rect">
                <a:avLst/>
              </a:prstGeom>
              <a:solidFill>
                <a:srgbClr val="0170B2"/>
              </a:solidFill>
              <a:ln>
                <a:solidFill>
                  <a:srgbClr val="798E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a:extLst>
                  <a:ext uri="{FF2B5EF4-FFF2-40B4-BE49-F238E27FC236}">
                    <a16:creationId xmlns:a16="http://schemas.microsoft.com/office/drawing/2014/main" id="{0A9B2396-655C-41CF-B7F3-FAC03B504B07}"/>
                  </a:ext>
                </a:extLst>
              </p:cNvPr>
              <p:cNvSpPr txBox="1"/>
              <p:nvPr/>
            </p:nvSpPr>
            <p:spPr>
              <a:xfrm>
                <a:off x="10935545" y="1946878"/>
                <a:ext cx="323850" cy="276999"/>
              </a:xfrm>
              <a:prstGeom prst="rect">
                <a:avLst/>
              </a:prstGeom>
              <a:noFill/>
              <a:ln>
                <a:noFill/>
              </a:ln>
            </p:spPr>
            <p:txBody>
              <a:bodyPr wrap="square" rtlCol="0">
                <a:spAutoFit/>
              </a:bodyPr>
              <a:lstStyle/>
              <a:p>
                <a:r>
                  <a:rPr lang="en-US" sz="1200">
                    <a:latin typeface="Century Gothic" panose="020B0502020202020204" pitchFamily="34" charset="0"/>
                  </a:rPr>
                  <a:t>7</a:t>
                </a:r>
              </a:p>
            </p:txBody>
          </p:sp>
        </p:grpSp>
        <p:grpSp>
          <p:nvGrpSpPr>
            <p:cNvPr id="61" name="Group 60">
              <a:extLst>
                <a:ext uri="{FF2B5EF4-FFF2-40B4-BE49-F238E27FC236}">
                  <a16:creationId xmlns:a16="http://schemas.microsoft.com/office/drawing/2014/main" id="{A339CF36-1251-4A4F-9BF5-D314976320E3}"/>
                </a:ext>
              </a:extLst>
            </p:cNvPr>
            <p:cNvGrpSpPr/>
            <p:nvPr/>
          </p:nvGrpSpPr>
          <p:grpSpPr>
            <a:xfrm>
              <a:off x="10637852" y="2260833"/>
              <a:ext cx="621543" cy="276999"/>
              <a:chOff x="10637852" y="2260833"/>
              <a:chExt cx="621543" cy="276999"/>
            </a:xfrm>
          </p:grpSpPr>
          <p:sp>
            <p:nvSpPr>
              <p:cNvPr id="65" name="Rectangle 64">
                <a:extLst>
                  <a:ext uri="{FF2B5EF4-FFF2-40B4-BE49-F238E27FC236}">
                    <a16:creationId xmlns:a16="http://schemas.microsoft.com/office/drawing/2014/main" id="{45922EB8-A3FA-4AAE-8CC1-3BFF6B6DA349}"/>
                  </a:ext>
                </a:extLst>
              </p:cNvPr>
              <p:cNvSpPr/>
              <p:nvPr/>
            </p:nvSpPr>
            <p:spPr>
              <a:xfrm>
                <a:off x="10637852" y="2293569"/>
                <a:ext cx="323850" cy="211527"/>
              </a:xfrm>
              <a:prstGeom prst="rect">
                <a:avLst/>
              </a:prstGeom>
              <a:solidFill>
                <a:srgbClr val="045A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91FB27A0-0E58-4E10-AF2A-D29F7F05252A}"/>
                  </a:ext>
                </a:extLst>
              </p:cNvPr>
              <p:cNvSpPr txBox="1"/>
              <p:nvPr/>
            </p:nvSpPr>
            <p:spPr>
              <a:xfrm>
                <a:off x="10935545" y="2260833"/>
                <a:ext cx="323850" cy="276999"/>
              </a:xfrm>
              <a:prstGeom prst="rect">
                <a:avLst/>
              </a:prstGeom>
              <a:noFill/>
              <a:ln>
                <a:noFill/>
              </a:ln>
            </p:spPr>
            <p:txBody>
              <a:bodyPr wrap="square" rtlCol="0">
                <a:spAutoFit/>
              </a:bodyPr>
              <a:lstStyle/>
              <a:p>
                <a:r>
                  <a:rPr lang="en-US" sz="1200">
                    <a:latin typeface="Century Gothic" panose="020B0502020202020204" pitchFamily="34" charset="0"/>
                  </a:rPr>
                  <a:t>8</a:t>
                </a:r>
              </a:p>
            </p:txBody>
          </p:sp>
        </p:grpSp>
        <p:grpSp>
          <p:nvGrpSpPr>
            <p:cNvPr id="62" name="Group 61">
              <a:extLst>
                <a:ext uri="{FF2B5EF4-FFF2-40B4-BE49-F238E27FC236}">
                  <a16:creationId xmlns:a16="http://schemas.microsoft.com/office/drawing/2014/main" id="{0A9971D5-3096-4D41-827A-3468C6E57677}"/>
                </a:ext>
              </a:extLst>
            </p:cNvPr>
            <p:cNvGrpSpPr/>
            <p:nvPr/>
          </p:nvGrpSpPr>
          <p:grpSpPr>
            <a:xfrm>
              <a:off x="10637852" y="2557548"/>
              <a:ext cx="621543" cy="276999"/>
              <a:chOff x="10637852" y="2557548"/>
              <a:chExt cx="621543" cy="276999"/>
            </a:xfrm>
          </p:grpSpPr>
          <p:sp>
            <p:nvSpPr>
              <p:cNvPr id="63" name="Rectangle 62">
                <a:extLst>
                  <a:ext uri="{FF2B5EF4-FFF2-40B4-BE49-F238E27FC236}">
                    <a16:creationId xmlns:a16="http://schemas.microsoft.com/office/drawing/2014/main" id="{544DECF8-BB86-4F90-A3A5-ACAE1F48902D}"/>
                  </a:ext>
                </a:extLst>
              </p:cNvPr>
              <p:cNvSpPr/>
              <p:nvPr/>
            </p:nvSpPr>
            <p:spPr>
              <a:xfrm>
                <a:off x="10637852" y="2590284"/>
                <a:ext cx="323850" cy="211527"/>
              </a:xfrm>
              <a:prstGeom prst="rect">
                <a:avLst/>
              </a:prstGeom>
              <a:solidFill>
                <a:srgbClr val="0238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8D650AE8-738E-4D40-8819-58577E7670E3}"/>
                  </a:ext>
                </a:extLst>
              </p:cNvPr>
              <p:cNvSpPr txBox="1"/>
              <p:nvPr/>
            </p:nvSpPr>
            <p:spPr>
              <a:xfrm>
                <a:off x="10935545" y="2557548"/>
                <a:ext cx="323850" cy="276999"/>
              </a:xfrm>
              <a:prstGeom prst="rect">
                <a:avLst/>
              </a:prstGeom>
              <a:noFill/>
              <a:ln>
                <a:noFill/>
              </a:ln>
            </p:spPr>
            <p:txBody>
              <a:bodyPr wrap="square" rtlCol="0">
                <a:spAutoFit/>
              </a:bodyPr>
              <a:lstStyle/>
              <a:p>
                <a:r>
                  <a:rPr lang="en-US" sz="1200">
                    <a:latin typeface="Century Gothic" panose="020B0502020202020204" pitchFamily="34" charset="0"/>
                  </a:rPr>
                  <a:t>9</a:t>
                </a:r>
              </a:p>
            </p:txBody>
          </p:sp>
        </p:grpSp>
      </p:grpSp>
    </p:spTree>
    <p:extLst>
      <p:ext uri="{BB962C8B-B14F-4D97-AF65-F5344CB8AC3E}">
        <p14:creationId xmlns:p14="http://schemas.microsoft.com/office/powerpoint/2010/main" val="34449727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89D081-0290-4000-8597-07F21BF1C53F}"/>
              </a:ext>
            </a:extLst>
          </p:cNvPr>
          <p:cNvSpPr txBox="1"/>
          <p:nvPr/>
        </p:nvSpPr>
        <p:spPr>
          <a:xfrm>
            <a:off x="131135" y="6241312"/>
            <a:ext cx="11929730" cy="489098"/>
          </a:xfrm>
          <a:prstGeom prst="rect">
            <a:avLst/>
          </a:prstGeom>
          <a:solidFill>
            <a:schemeClr val="bg1"/>
          </a:solidFill>
          <a:ln>
            <a:solidFill>
              <a:schemeClr val="bg1"/>
            </a:solidFill>
          </a:ln>
        </p:spPr>
        <p:txBody>
          <a:bodyPr wrap="square" rtlCol="0">
            <a:spAutoFit/>
          </a:bodyPr>
          <a:lstStyle/>
          <a:p>
            <a:endParaRPr lang="en-US"/>
          </a:p>
        </p:txBody>
      </p:sp>
      <p:sp>
        <p:nvSpPr>
          <p:cNvPr id="5" name="TextBox 4">
            <a:extLst>
              <a:ext uri="{FF2B5EF4-FFF2-40B4-BE49-F238E27FC236}">
                <a16:creationId xmlns:a16="http://schemas.microsoft.com/office/drawing/2014/main" id="{325F1635-5A59-4C54-81A1-2CBE57EBC15D}"/>
              </a:ext>
            </a:extLst>
          </p:cNvPr>
          <p:cNvSpPr txBox="1"/>
          <p:nvPr/>
        </p:nvSpPr>
        <p:spPr>
          <a:xfrm>
            <a:off x="510366" y="180753"/>
            <a:ext cx="6400800" cy="707886"/>
          </a:xfrm>
          <a:prstGeom prst="rect">
            <a:avLst/>
          </a:prstGeom>
          <a:solidFill>
            <a:schemeClr val="bg1"/>
          </a:solidFill>
          <a:ln>
            <a:solidFill>
              <a:schemeClr val="bg1"/>
            </a:solidFill>
          </a:ln>
        </p:spPr>
        <p:txBody>
          <a:bodyPr wrap="square" rtlCol="0">
            <a:spAutoFit/>
          </a:bodyPr>
          <a:lstStyle/>
          <a:p>
            <a:r>
              <a:rPr lang="en-US" sz="4000" b="1" dirty="0">
                <a:solidFill>
                  <a:srgbClr val="95B823"/>
                </a:solidFill>
                <a:latin typeface="Century Gothic" panose="020B0502020202020204" pitchFamily="34" charset="0"/>
              </a:rPr>
              <a:t>APPENDIX</a:t>
            </a:r>
          </a:p>
        </p:txBody>
      </p:sp>
      <p:pic>
        <p:nvPicPr>
          <p:cNvPr id="6" name="Picture 5">
            <a:extLst>
              <a:ext uri="{FF2B5EF4-FFF2-40B4-BE49-F238E27FC236}">
                <a16:creationId xmlns:a16="http://schemas.microsoft.com/office/drawing/2014/main" id="{A581B3A0-1F21-45CE-A208-B4B08ECD5DC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291616" y="1364951"/>
            <a:ext cx="4244629" cy="5493048"/>
          </a:xfrm>
          <a:prstGeom prst="rect">
            <a:avLst/>
          </a:prstGeom>
        </p:spPr>
      </p:pic>
      <p:pic>
        <p:nvPicPr>
          <p:cNvPr id="7" name="Picture 6">
            <a:extLst>
              <a:ext uri="{FF2B5EF4-FFF2-40B4-BE49-F238E27FC236}">
                <a16:creationId xmlns:a16="http://schemas.microsoft.com/office/drawing/2014/main" id="{8F455D9A-33F0-42C9-B8E6-DDA45E2E88F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643256" y="1364951"/>
            <a:ext cx="4244629" cy="5493048"/>
          </a:xfrm>
          <a:prstGeom prst="rect">
            <a:avLst/>
          </a:prstGeom>
        </p:spPr>
      </p:pic>
      <p:sp>
        <p:nvSpPr>
          <p:cNvPr id="8" name="TextBox 7">
            <a:extLst>
              <a:ext uri="{FF2B5EF4-FFF2-40B4-BE49-F238E27FC236}">
                <a16:creationId xmlns:a16="http://schemas.microsoft.com/office/drawing/2014/main" id="{89D0B47E-E021-4BE4-94C7-6F63213E0B23}"/>
              </a:ext>
            </a:extLst>
          </p:cNvPr>
          <p:cNvSpPr txBox="1"/>
          <p:nvPr/>
        </p:nvSpPr>
        <p:spPr>
          <a:xfrm>
            <a:off x="2912156" y="1285342"/>
            <a:ext cx="6355191" cy="461665"/>
          </a:xfrm>
          <a:prstGeom prst="rect">
            <a:avLst/>
          </a:prstGeom>
          <a:noFill/>
        </p:spPr>
        <p:txBody>
          <a:bodyPr wrap="square" rtlCol="0">
            <a:spAutoFit/>
          </a:bodyPr>
          <a:lstStyle/>
          <a:p>
            <a:pPr algn="ctr"/>
            <a:r>
              <a:rPr lang="en-US" sz="2400">
                <a:solidFill>
                  <a:schemeClr val="tx1">
                    <a:lumMod val="75000"/>
                    <a:lumOff val="25000"/>
                  </a:schemeClr>
                </a:solidFill>
                <a:latin typeface="Century Gothic" panose="020B0502020202020204" pitchFamily="34" charset="0"/>
              </a:rPr>
              <a:t>Statewide Solar Suitability</a:t>
            </a:r>
          </a:p>
        </p:txBody>
      </p:sp>
      <p:sp>
        <p:nvSpPr>
          <p:cNvPr id="9" name="TextBox 8">
            <a:extLst>
              <a:ext uri="{FF2B5EF4-FFF2-40B4-BE49-F238E27FC236}">
                <a16:creationId xmlns:a16="http://schemas.microsoft.com/office/drawing/2014/main" id="{3F6A6337-ED90-4493-B80D-4D88ABFEEE9B}"/>
              </a:ext>
            </a:extLst>
          </p:cNvPr>
          <p:cNvSpPr txBox="1"/>
          <p:nvPr/>
        </p:nvSpPr>
        <p:spPr>
          <a:xfrm>
            <a:off x="2486284" y="6268745"/>
            <a:ext cx="1855293" cy="461665"/>
          </a:xfrm>
          <a:prstGeom prst="rect">
            <a:avLst/>
          </a:prstGeom>
          <a:noFill/>
        </p:spPr>
        <p:txBody>
          <a:bodyPr wrap="square" rtlCol="0">
            <a:spAutoFit/>
          </a:bodyPr>
          <a:lstStyle/>
          <a:p>
            <a:pPr algn="ctr"/>
            <a:r>
              <a:rPr lang="en-US" sz="2400">
                <a:solidFill>
                  <a:schemeClr val="tx1">
                    <a:lumMod val="75000"/>
                    <a:lumOff val="25000"/>
                  </a:schemeClr>
                </a:solidFill>
                <a:latin typeface="Century Gothic" panose="020B0502020202020204" pitchFamily="34" charset="0"/>
              </a:rPr>
              <a:t>2017</a:t>
            </a:r>
          </a:p>
        </p:txBody>
      </p:sp>
      <p:sp>
        <p:nvSpPr>
          <p:cNvPr id="10" name="TextBox 9">
            <a:extLst>
              <a:ext uri="{FF2B5EF4-FFF2-40B4-BE49-F238E27FC236}">
                <a16:creationId xmlns:a16="http://schemas.microsoft.com/office/drawing/2014/main" id="{3226A865-44BD-4F09-8EA1-3E43A42D1A6B}"/>
              </a:ext>
            </a:extLst>
          </p:cNvPr>
          <p:cNvSpPr txBox="1"/>
          <p:nvPr/>
        </p:nvSpPr>
        <p:spPr>
          <a:xfrm>
            <a:off x="8221478" y="6268745"/>
            <a:ext cx="1088186" cy="461665"/>
          </a:xfrm>
          <a:prstGeom prst="rect">
            <a:avLst/>
          </a:prstGeom>
          <a:noFill/>
        </p:spPr>
        <p:txBody>
          <a:bodyPr wrap="square" rtlCol="0">
            <a:spAutoFit/>
          </a:bodyPr>
          <a:lstStyle/>
          <a:p>
            <a:pPr algn="ctr"/>
            <a:r>
              <a:rPr lang="en-US" sz="2400">
                <a:solidFill>
                  <a:schemeClr val="tx1">
                    <a:lumMod val="75000"/>
                    <a:lumOff val="25000"/>
                  </a:schemeClr>
                </a:solidFill>
                <a:latin typeface="Century Gothic" panose="020B0502020202020204" pitchFamily="34" charset="0"/>
              </a:rPr>
              <a:t>2019</a:t>
            </a:r>
          </a:p>
        </p:txBody>
      </p:sp>
      <p:grpSp>
        <p:nvGrpSpPr>
          <p:cNvPr id="39" name="Group 38">
            <a:extLst>
              <a:ext uri="{FF2B5EF4-FFF2-40B4-BE49-F238E27FC236}">
                <a16:creationId xmlns:a16="http://schemas.microsoft.com/office/drawing/2014/main" id="{64F9CB92-EE1A-4B46-9D8B-5948B3382B16}"/>
              </a:ext>
            </a:extLst>
          </p:cNvPr>
          <p:cNvGrpSpPr/>
          <p:nvPr/>
        </p:nvGrpSpPr>
        <p:grpSpPr>
          <a:xfrm>
            <a:off x="8980498" y="1921714"/>
            <a:ext cx="2080033" cy="294665"/>
            <a:chOff x="4341835" y="705527"/>
            <a:chExt cx="2354552" cy="333554"/>
          </a:xfrm>
        </p:grpSpPr>
        <p:sp>
          <p:nvSpPr>
            <p:cNvPr id="40" name="TextBox 39">
              <a:extLst>
                <a:ext uri="{FF2B5EF4-FFF2-40B4-BE49-F238E27FC236}">
                  <a16:creationId xmlns:a16="http://schemas.microsoft.com/office/drawing/2014/main" id="{9EB63882-D0F2-41B3-B23B-06203050835F}"/>
                </a:ext>
              </a:extLst>
            </p:cNvPr>
            <p:cNvSpPr txBox="1"/>
            <p:nvPr/>
          </p:nvSpPr>
          <p:spPr>
            <a:xfrm>
              <a:off x="4341835" y="705528"/>
              <a:ext cx="286826" cy="243878"/>
            </a:xfrm>
            <a:prstGeom prst="rect">
              <a:avLst/>
            </a:prstGeom>
            <a:noFill/>
          </p:spPr>
          <p:txBody>
            <a:bodyPr wrap="square" rtlCol="0">
              <a:spAutoFit/>
            </a:bodyPr>
            <a:lstStyle/>
            <a:p>
              <a:r>
                <a:rPr lang="en-US" sz="800">
                  <a:latin typeface="Century Gothic" panose="020B0502020202020204" pitchFamily="34" charset="0"/>
                </a:rPr>
                <a:t>0</a:t>
              </a:r>
            </a:p>
          </p:txBody>
        </p:sp>
        <p:sp>
          <p:nvSpPr>
            <p:cNvPr id="41" name="TextBox 40">
              <a:extLst>
                <a:ext uri="{FF2B5EF4-FFF2-40B4-BE49-F238E27FC236}">
                  <a16:creationId xmlns:a16="http://schemas.microsoft.com/office/drawing/2014/main" id="{9AA75BBF-A6F4-4436-B7D6-15682FB4CC5A}"/>
                </a:ext>
              </a:extLst>
            </p:cNvPr>
            <p:cNvSpPr txBox="1"/>
            <p:nvPr/>
          </p:nvSpPr>
          <p:spPr>
            <a:xfrm>
              <a:off x="4880034" y="705527"/>
              <a:ext cx="436233" cy="243878"/>
            </a:xfrm>
            <a:prstGeom prst="rect">
              <a:avLst/>
            </a:prstGeom>
            <a:noFill/>
          </p:spPr>
          <p:txBody>
            <a:bodyPr wrap="square" rtlCol="0">
              <a:spAutoFit/>
            </a:bodyPr>
            <a:lstStyle/>
            <a:p>
              <a:r>
                <a:rPr lang="en-US" sz="800">
                  <a:latin typeface="Century Gothic" panose="020B0502020202020204" pitchFamily="34" charset="0"/>
                </a:rPr>
                <a:t>35</a:t>
              </a:r>
            </a:p>
          </p:txBody>
        </p:sp>
        <p:sp>
          <p:nvSpPr>
            <p:cNvPr id="42" name="TextBox 41">
              <a:extLst>
                <a:ext uri="{FF2B5EF4-FFF2-40B4-BE49-F238E27FC236}">
                  <a16:creationId xmlns:a16="http://schemas.microsoft.com/office/drawing/2014/main" id="{AED29484-EB00-4423-BD56-2C48FB3307B2}"/>
                </a:ext>
              </a:extLst>
            </p:cNvPr>
            <p:cNvSpPr txBox="1"/>
            <p:nvPr/>
          </p:nvSpPr>
          <p:spPr>
            <a:xfrm>
              <a:off x="6166758" y="823637"/>
              <a:ext cx="529629" cy="215444"/>
            </a:xfrm>
            <a:prstGeom prst="rect">
              <a:avLst/>
            </a:prstGeom>
            <a:noFill/>
          </p:spPr>
          <p:txBody>
            <a:bodyPr wrap="square" rtlCol="0">
              <a:spAutoFit/>
            </a:bodyPr>
            <a:lstStyle/>
            <a:p>
              <a:r>
                <a:rPr lang="en-US" sz="800">
                  <a:latin typeface="Century Gothic" panose="020B0502020202020204" pitchFamily="34" charset="0"/>
                </a:rPr>
                <a:t>Miles</a:t>
              </a:r>
            </a:p>
          </p:txBody>
        </p:sp>
        <p:grpSp>
          <p:nvGrpSpPr>
            <p:cNvPr id="43" name="Group 42">
              <a:extLst>
                <a:ext uri="{FF2B5EF4-FFF2-40B4-BE49-F238E27FC236}">
                  <a16:creationId xmlns:a16="http://schemas.microsoft.com/office/drawing/2014/main" id="{8F244F34-561D-4683-9067-AA42B0804F69}"/>
                </a:ext>
              </a:extLst>
            </p:cNvPr>
            <p:cNvGrpSpPr/>
            <p:nvPr/>
          </p:nvGrpSpPr>
          <p:grpSpPr>
            <a:xfrm>
              <a:off x="4462101" y="918380"/>
              <a:ext cx="1703226" cy="48100"/>
              <a:chOff x="4492939" y="595203"/>
              <a:chExt cx="1703226" cy="48100"/>
            </a:xfrm>
          </p:grpSpPr>
          <p:sp>
            <p:nvSpPr>
              <p:cNvPr id="46" name="Rectangle 45">
                <a:extLst>
                  <a:ext uri="{FF2B5EF4-FFF2-40B4-BE49-F238E27FC236}">
                    <a16:creationId xmlns:a16="http://schemas.microsoft.com/office/drawing/2014/main" id="{C33AD5FB-1324-491E-A680-BB04DF474DAC}"/>
                  </a:ext>
                </a:extLst>
              </p:cNvPr>
              <p:cNvSpPr/>
              <p:nvPr/>
            </p:nvSpPr>
            <p:spPr>
              <a:xfrm>
                <a:off x="4495319" y="597584"/>
                <a:ext cx="283464"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F0EF12EF-29A9-4E7A-864D-270EF7D7E93A}"/>
                  </a:ext>
                </a:extLst>
              </p:cNvPr>
              <p:cNvSpPr/>
              <p:nvPr/>
            </p:nvSpPr>
            <p:spPr>
              <a:xfrm>
                <a:off x="4492939" y="595203"/>
                <a:ext cx="1703226" cy="45719"/>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9E36AAEC-A844-4EF1-936A-02949E9A1401}"/>
                  </a:ext>
                </a:extLst>
              </p:cNvPr>
              <p:cNvSpPr/>
              <p:nvPr/>
            </p:nvSpPr>
            <p:spPr>
              <a:xfrm>
                <a:off x="4776402" y="597583"/>
                <a:ext cx="283464" cy="457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3319F5-272D-4CE8-842F-473C7238A3E0}"/>
                  </a:ext>
                </a:extLst>
              </p:cNvPr>
              <p:cNvSpPr/>
              <p:nvPr/>
            </p:nvSpPr>
            <p:spPr>
              <a:xfrm>
                <a:off x="5057485" y="597582"/>
                <a:ext cx="5717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TextBox 43">
              <a:extLst>
                <a:ext uri="{FF2B5EF4-FFF2-40B4-BE49-F238E27FC236}">
                  <a16:creationId xmlns:a16="http://schemas.microsoft.com/office/drawing/2014/main" id="{023D2A85-8952-46BD-8954-5881EFA15F13}"/>
                </a:ext>
              </a:extLst>
            </p:cNvPr>
            <p:cNvSpPr txBox="1"/>
            <p:nvPr/>
          </p:nvSpPr>
          <p:spPr>
            <a:xfrm>
              <a:off x="5445364" y="705527"/>
              <a:ext cx="478912" cy="243878"/>
            </a:xfrm>
            <a:prstGeom prst="rect">
              <a:avLst/>
            </a:prstGeom>
            <a:noFill/>
          </p:spPr>
          <p:txBody>
            <a:bodyPr wrap="square" rtlCol="0">
              <a:spAutoFit/>
            </a:bodyPr>
            <a:lstStyle/>
            <a:p>
              <a:r>
                <a:rPr lang="en-US" sz="800">
                  <a:latin typeface="Century Gothic" panose="020B0502020202020204" pitchFamily="34" charset="0"/>
                </a:rPr>
                <a:t>70</a:t>
              </a:r>
            </a:p>
          </p:txBody>
        </p:sp>
        <p:sp>
          <p:nvSpPr>
            <p:cNvPr id="45" name="TextBox 44">
              <a:extLst>
                <a:ext uri="{FF2B5EF4-FFF2-40B4-BE49-F238E27FC236}">
                  <a16:creationId xmlns:a16="http://schemas.microsoft.com/office/drawing/2014/main" id="{D123B0AB-A322-4C97-A0C8-3F4BE08063DC}"/>
                </a:ext>
              </a:extLst>
            </p:cNvPr>
            <p:cNvSpPr txBox="1"/>
            <p:nvPr/>
          </p:nvSpPr>
          <p:spPr>
            <a:xfrm>
              <a:off x="5956448" y="705527"/>
              <a:ext cx="459582" cy="243878"/>
            </a:xfrm>
            <a:prstGeom prst="rect">
              <a:avLst/>
            </a:prstGeom>
            <a:noFill/>
          </p:spPr>
          <p:txBody>
            <a:bodyPr wrap="square" rtlCol="0">
              <a:spAutoFit/>
            </a:bodyPr>
            <a:lstStyle/>
            <a:p>
              <a:r>
                <a:rPr lang="en-US" sz="800">
                  <a:latin typeface="Century Gothic" panose="020B0502020202020204" pitchFamily="34" charset="0"/>
                </a:rPr>
                <a:t>105</a:t>
              </a:r>
            </a:p>
          </p:txBody>
        </p:sp>
      </p:grpSp>
      <p:grpSp>
        <p:nvGrpSpPr>
          <p:cNvPr id="50" name="Group 49">
            <a:extLst>
              <a:ext uri="{FF2B5EF4-FFF2-40B4-BE49-F238E27FC236}">
                <a16:creationId xmlns:a16="http://schemas.microsoft.com/office/drawing/2014/main" id="{91FC3DDB-A626-400D-BB6D-96E47CAEB80E}"/>
              </a:ext>
            </a:extLst>
          </p:cNvPr>
          <p:cNvGrpSpPr/>
          <p:nvPr/>
        </p:nvGrpSpPr>
        <p:grpSpPr>
          <a:xfrm>
            <a:off x="11443267" y="1747007"/>
            <a:ext cx="378412" cy="559753"/>
            <a:chOff x="11434698" y="2142240"/>
            <a:chExt cx="428354" cy="633628"/>
          </a:xfrm>
        </p:grpSpPr>
        <p:pic>
          <p:nvPicPr>
            <p:cNvPr id="51" name="Picture 50" descr="A close up of a logo&#10;&#10;Description automatically generated">
              <a:extLst>
                <a:ext uri="{FF2B5EF4-FFF2-40B4-BE49-F238E27FC236}">
                  <a16:creationId xmlns:a16="http://schemas.microsoft.com/office/drawing/2014/main" id="{208E138F-0FF4-433B-BAB1-18EEF1A584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34698" y="2357857"/>
              <a:ext cx="322216" cy="418011"/>
            </a:xfrm>
            <a:prstGeom prst="rect">
              <a:avLst/>
            </a:prstGeom>
          </p:spPr>
        </p:pic>
        <p:sp>
          <p:nvSpPr>
            <p:cNvPr id="52" name="TextBox 51">
              <a:extLst>
                <a:ext uri="{FF2B5EF4-FFF2-40B4-BE49-F238E27FC236}">
                  <a16:creationId xmlns:a16="http://schemas.microsoft.com/office/drawing/2014/main" id="{3DC0EEC2-0484-4D9C-BC83-D7DA204201E0}"/>
                </a:ext>
              </a:extLst>
            </p:cNvPr>
            <p:cNvSpPr txBox="1"/>
            <p:nvPr/>
          </p:nvSpPr>
          <p:spPr>
            <a:xfrm>
              <a:off x="11449647" y="2142240"/>
              <a:ext cx="413405" cy="261610"/>
            </a:xfrm>
            <a:prstGeom prst="rect">
              <a:avLst/>
            </a:prstGeom>
            <a:noFill/>
          </p:spPr>
          <p:txBody>
            <a:bodyPr wrap="square" rtlCol="0">
              <a:spAutoFit/>
            </a:bodyPr>
            <a:lstStyle/>
            <a:p>
              <a:r>
                <a:rPr lang="en-US" sz="1100">
                  <a:latin typeface="Century Gothic" panose="020B0502020202020204" pitchFamily="34" charset="0"/>
                </a:rPr>
                <a:t>N</a:t>
              </a:r>
            </a:p>
          </p:txBody>
        </p:sp>
      </p:grpSp>
      <p:grpSp>
        <p:nvGrpSpPr>
          <p:cNvPr id="81" name="Group 80">
            <a:extLst>
              <a:ext uri="{FF2B5EF4-FFF2-40B4-BE49-F238E27FC236}">
                <a16:creationId xmlns:a16="http://schemas.microsoft.com/office/drawing/2014/main" id="{6E200608-7BCA-4DF0-BB93-A5C6CF84AAA6}"/>
              </a:ext>
            </a:extLst>
          </p:cNvPr>
          <p:cNvGrpSpPr/>
          <p:nvPr/>
        </p:nvGrpSpPr>
        <p:grpSpPr>
          <a:xfrm>
            <a:off x="9938293" y="2330901"/>
            <a:ext cx="1883386" cy="1776267"/>
            <a:chOff x="10309983" y="2291254"/>
            <a:chExt cx="1883386" cy="1776267"/>
          </a:xfrm>
        </p:grpSpPr>
        <p:grpSp>
          <p:nvGrpSpPr>
            <p:cNvPr id="82" name="Group 81">
              <a:extLst>
                <a:ext uri="{FF2B5EF4-FFF2-40B4-BE49-F238E27FC236}">
                  <a16:creationId xmlns:a16="http://schemas.microsoft.com/office/drawing/2014/main" id="{52FDDB84-B14A-49F1-9812-78641E3135B5}"/>
                </a:ext>
              </a:extLst>
            </p:cNvPr>
            <p:cNvGrpSpPr/>
            <p:nvPr/>
          </p:nvGrpSpPr>
          <p:grpSpPr>
            <a:xfrm>
              <a:off x="10309983" y="2314296"/>
              <a:ext cx="1883386" cy="1753225"/>
              <a:chOff x="1848043" y="543828"/>
              <a:chExt cx="6736035" cy="6270499"/>
            </a:xfrm>
          </p:grpSpPr>
          <p:sp>
            <p:nvSpPr>
              <p:cNvPr id="87" name="Rectangle 86">
                <a:extLst>
                  <a:ext uri="{FF2B5EF4-FFF2-40B4-BE49-F238E27FC236}">
                    <a16:creationId xmlns:a16="http://schemas.microsoft.com/office/drawing/2014/main" id="{99695BAA-121B-45E2-8378-908212556E17}"/>
                  </a:ext>
                </a:extLst>
              </p:cNvPr>
              <p:cNvSpPr/>
              <p:nvPr/>
            </p:nvSpPr>
            <p:spPr>
              <a:xfrm>
                <a:off x="3623094" y="806567"/>
                <a:ext cx="1483744" cy="1483744"/>
              </a:xfrm>
              <a:prstGeom prst="rect">
                <a:avLst/>
              </a:prstGeom>
              <a:solidFill>
                <a:srgbClr val="5B74A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31</a:t>
                </a:r>
              </a:p>
            </p:txBody>
          </p:sp>
          <p:sp>
            <p:nvSpPr>
              <p:cNvPr id="88" name="Rectangle 87">
                <a:extLst>
                  <a:ext uri="{FF2B5EF4-FFF2-40B4-BE49-F238E27FC236}">
                    <a16:creationId xmlns:a16="http://schemas.microsoft.com/office/drawing/2014/main" id="{177E29FD-F775-479D-9F46-D401EDAD7901}"/>
                  </a:ext>
                </a:extLst>
              </p:cNvPr>
              <p:cNvSpPr/>
              <p:nvPr/>
            </p:nvSpPr>
            <p:spPr>
              <a:xfrm>
                <a:off x="5107382" y="806567"/>
                <a:ext cx="1483744" cy="1483744"/>
              </a:xfrm>
              <a:prstGeom prst="rect">
                <a:avLst/>
              </a:prstGeom>
              <a:solidFill>
                <a:srgbClr val="57537C"/>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32</a:t>
                </a:r>
              </a:p>
            </p:txBody>
          </p:sp>
          <p:sp>
            <p:nvSpPr>
              <p:cNvPr id="89" name="Rectangle 88">
                <a:extLst>
                  <a:ext uri="{FF2B5EF4-FFF2-40B4-BE49-F238E27FC236}">
                    <a16:creationId xmlns:a16="http://schemas.microsoft.com/office/drawing/2014/main" id="{1A626FA9-1B0C-4787-B7E7-41CE4295B0E6}"/>
                  </a:ext>
                </a:extLst>
              </p:cNvPr>
              <p:cNvSpPr/>
              <p:nvPr/>
            </p:nvSpPr>
            <p:spPr>
              <a:xfrm>
                <a:off x="6590582" y="806567"/>
                <a:ext cx="1483744" cy="1483744"/>
              </a:xfrm>
              <a:prstGeom prst="rect">
                <a:avLst/>
              </a:prstGeom>
              <a:solidFill>
                <a:srgbClr val="7C48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33</a:t>
                </a:r>
              </a:p>
            </p:txBody>
          </p:sp>
          <p:sp>
            <p:nvSpPr>
              <p:cNvPr id="90" name="Rectangle 89">
                <a:extLst>
                  <a:ext uri="{FF2B5EF4-FFF2-40B4-BE49-F238E27FC236}">
                    <a16:creationId xmlns:a16="http://schemas.microsoft.com/office/drawing/2014/main" id="{094C2534-B0FC-4F9A-B569-8F3B9118E6EF}"/>
                  </a:ext>
                </a:extLst>
              </p:cNvPr>
              <p:cNvSpPr/>
              <p:nvPr/>
            </p:nvSpPr>
            <p:spPr>
              <a:xfrm>
                <a:off x="3623094" y="2290927"/>
                <a:ext cx="1483744" cy="1483744"/>
              </a:xfrm>
              <a:prstGeom prst="rect">
                <a:avLst/>
              </a:prstGeom>
              <a:solidFill>
                <a:srgbClr val="96A3C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21</a:t>
                </a:r>
              </a:p>
            </p:txBody>
          </p:sp>
          <p:sp>
            <p:nvSpPr>
              <p:cNvPr id="91" name="Rectangle 90">
                <a:extLst>
                  <a:ext uri="{FF2B5EF4-FFF2-40B4-BE49-F238E27FC236}">
                    <a16:creationId xmlns:a16="http://schemas.microsoft.com/office/drawing/2014/main" id="{64473B6E-6A4F-4C14-AD46-3B1B85F6B6F3}"/>
                  </a:ext>
                </a:extLst>
              </p:cNvPr>
              <p:cNvSpPr/>
              <p:nvPr/>
            </p:nvSpPr>
            <p:spPr>
              <a:xfrm>
                <a:off x="3623094" y="3774055"/>
                <a:ext cx="1483744" cy="1483744"/>
              </a:xfrm>
              <a:prstGeom prst="rect">
                <a:avLst/>
              </a:prstGeom>
              <a:solidFill>
                <a:srgbClr val="E8E8E8"/>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11</a:t>
                </a:r>
              </a:p>
            </p:txBody>
          </p:sp>
          <p:sp>
            <p:nvSpPr>
              <p:cNvPr id="92" name="Rectangle 91">
                <a:extLst>
                  <a:ext uri="{FF2B5EF4-FFF2-40B4-BE49-F238E27FC236}">
                    <a16:creationId xmlns:a16="http://schemas.microsoft.com/office/drawing/2014/main" id="{B204CCF7-4B1B-4A09-8BCC-296CA9F3AFF6}"/>
                  </a:ext>
                </a:extLst>
              </p:cNvPr>
              <p:cNvSpPr/>
              <p:nvPr/>
            </p:nvSpPr>
            <p:spPr>
              <a:xfrm>
                <a:off x="5107382" y="3774055"/>
                <a:ext cx="1483744" cy="1483744"/>
              </a:xfrm>
              <a:prstGeom prst="rect">
                <a:avLst/>
              </a:prstGeom>
              <a:solidFill>
                <a:srgbClr val="C99898"/>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12</a:t>
                </a:r>
              </a:p>
            </p:txBody>
          </p:sp>
          <p:sp>
            <p:nvSpPr>
              <p:cNvPr id="93" name="Rectangle 92">
                <a:extLst>
                  <a:ext uri="{FF2B5EF4-FFF2-40B4-BE49-F238E27FC236}">
                    <a16:creationId xmlns:a16="http://schemas.microsoft.com/office/drawing/2014/main" id="{C760882F-2252-498A-922A-28DDB9984347}"/>
                  </a:ext>
                </a:extLst>
              </p:cNvPr>
              <p:cNvSpPr/>
              <p:nvPr/>
            </p:nvSpPr>
            <p:spPr>
              <a:xfrm>
                <a:off x="6590582" y="3774055"/>
                <a:ext cx="1483744" cy="1483744"/>
              </a:xfrm>
              <a:prstGeom prst="rect">
                <a:avLst/>
              </a:prstGeom>
              <a:solidFill>
                <a:srgbClr val="BF5757"/>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13</a:t>
                </a:r>
              </a:p>
            </p:txBody>
          </p:sp>
          <p:sp>
            <p:nvSpPr>
              <p:cNvPr id="94" name="TextBox 93">
                <a:extLst>
                  <a:ext uri="{FF2B5EF4-FFF2-40B4-BE49-F238E27FC236}">
                    <a16:creationId xmlns:a16="http://schemas.microsoft.com/office/drawing/2014/main" id="{B99C2106-97FC-47A2-87EE-DFB8738889BF}"/>
                  </a:ext>
                </a:extLst>
              </p:cNvPr>
              <p:cNvSpPr txBox="1"/>
              <p:nvPr/>
            </p:nvSpPr>
            <p:spPr>
              <a:xfrm>
                <a:off x="2999828" y="6130815"/>
                <a:ext cx="5584250" cy="683512"/>
              </a:xfrm>
              <a:prstGeom prst="rect">
                <a:avLst/>
              </a:prstGeom>
              <a:noFill/>
            </p:spPr>
            <p:txBody>
              <a:bodyPr wrap="square" rtlCol="0">
                <a:spAutoFit/>
              </a:bodyPr>
              <a:lstStyle/>
              <a:p>
                <a:pPr algn="ctr"/>
                <a:r>
                  <a:rPr lang="en-US" sz="1200">
                    <a:latin typeface="Century Gothic" panose="020B0502020202020204" pitchFamily="34" charset="0"/>
                  </a:rPr>
                  <a:t>Environmental Sensitivity</a:t>
                </a:r>
              </a:p>
            </p:txBody>
          </p:sp>
          <p:sp>
            <p:nvSpPr>
              <p:cNvPr id="95" name="TextBox 94">
                <a:extLst>
                  <a:ext uri="{FF2B5EF4-FFF2-40B4-BE49-F238E27FC236}">
                    <a16:creationId xmlns:a16="http://schemas.microsoft.com/office/drawing/2014/main" id="{FC7F4340-F383-4618-9373-2E738B094F61}"/>
                  </a:ext>
                </a:extLst>
              </p:cNvPr>
              <p:cNvSpPr txBox="1"/>
              <p:nvPr/>
            </p:nvSpPr>
            <p:spPr>
              <a:xfrm rot="16200000">
                <a:off x="-178604" y="2570475"/>
                <a:ext cx="5043997" cy="990703"/>
              </a:xfrm>
              <a:prstGeom prst="rect">
                <a:avLst/>
              </a:prstGeom>
              <a:noFill/>
            </p:spPr>
            <p:txBody>
              <a:bodyPr wrap="square" rtlCol="0">
                <a:spAutoFit/>
              </a:bodyPr>
              <a:lstStyle/>
              <a:p>
                <a:pPr algn="ctr"/>
                <a:r>
                  <a:rPr lang="en-US" sz="1200">
                    <a:latin typeface="Century Gothic" panose="020B0502020202020204" pitchFamily="34" charset="0"/>
                  </a:rPr>
                  <a:t>Solar Suitability</a:t>
                </a:r>
              </a:p>
            </p:txBody>
          </p:sp>
          <p:sp>
            <p:nvSpPr>
              <p:cNvPr id="96" name="TextBox 95">
                <a:extLst>
                  <a:ext uri="{FF2B5EF4-FFF2-40B4-BE49-F238E27FC236}">
                    <a16:creationId xmlns:a16="http://schemas.microsoft.com/office/drawing/2014/main" id="{6FFB0640-E9AB-45E0-AC80-286DB91791F6}"/>
                  </a:ext>
                </a:extLst>
              </p:cNvPr>
              <p:cNvSpPr txBox="1"/>
              <p:nvPr/>
            </p:nvSpPr>
            <p:spPr>
              <a:xfrm>
                <a:off x="3529906" y="5355379"/>
                <a:ext cx="1847431" cy="990702"/>
              </a:xfrm>
              <a:prstGeom prst="rect">
                <a:avLst/>
              </a:prstGeom>
              <a:noFill/>
            </p:spPr>
            <p:txBody>
              <a:bodyPr wrap="square" rtlCol="0">
                <a:spAutoFit/>
              </a:bodyPr>
              <a:lstStyle/>
              <a:p>
                <a:r>
                  <a:rPr lang="en-US" sz="1200">
                    <a:latin typeface="Century Gothic" panose="020B0502020202020204" pitchFamily="34" charset="0"/>
                  </a:rPr>
                  <a:t>Low</a:t>
                </a:r>
              </a:p>
            </p:txBody>
          </p:sp>
          <p:sp>
            <p:nvSpPr>
              <p:cNvPr id="97" name="TextBox 96">
                <a:extLst>
                  <a:ext uri="{FF2B5EF4-FFF2-40B4-BE49-F238E27FC236}">
                    <a16:creationId xmlns:a16="http://schemas.microsoft.com/office/drawing/2014/main" id="{FD6D0E9A-C022-4198-91F9-ED552AC4E015}"/>
                  </a:ext>
                </a:extLst>
              </p:cNvPr>
              <p:cNvSpPr txBox="1"/>
              <p:nvPr/>
            </p:nvSpPr>
            <p:spPr>
              <a:xfrm>
                <a:off x="4926204" y="5353397"/>
                <a:ext cx="2276385" cy="990702"/>
              </a:xfrm>
              <a:prstGeom prst="rect">
                <a:avLst/>
              </a:prstGeom>
              <a:noFill/>
            </p:spPr>
            <p:txBody>
              <a:bodyPr wrap="square" rtlCol="0">
                <a:spAutoFit/>
              </a:bodyPr>
              <a:lstStyle/>
              <a:p>
                <a:r>
                  <a:rPr lang="en-US" sz="1200">
                    <a:latin typeface="Century Gothic" panose="020B0502020202020204" pitchFamily="34" charset="0"/>
                  </a:rPr>
                  <a:t>Med.</a:t>
                </a:r>
              </a:p>
            </p:txBody>
          </p:sp>
          <p:sp>
            <p:nvSpPr>
              <p:cNvPr id="98" name="TextBox 97">
                <a:extLst>
                  <a:ext uri="{FF2B5EF4-FFF2-40B4-BE49-F238E27FC236}">
                    <a16:creationId xmlns:a16="http://schemas.microsoft.com/office/drawing/2014/main" id="{03E72E51-B240-4CE7-A162-90700F5963BF}"/>
                  </a:ext>
                </a:extLst>
              </p:cNvPr>
              <p:cNvSpPr txBox="1"/>
              <p:nvPr/>
            </p:nvSpPr>
            <p:spPr>
              <a:xfrm>
                <a:off x="6519943" y="5353401"/>
                <a:ext cx="2059245" cy="990698"/>
              </a:xfrm>
              <a:prstGeom prst="rect">
                <a:avLst/>
              </a:prstGeom>
              <a:noFill/>
            </p:spPr>
            <p:txBody>
              <a:bodyPr wrap="square" rtlCol="0">
                <a:spAutoFit/>
              </a:bodyPr>
              <a:lstStyle/>
              <a:p>
                <a:r>
                  <a:rPr lang="en-US" sz="1200">
                    <a:latin typeface="Century Gothic" panose="020B0502020202020204" pitchFamily="34" charset="0"/>
                  </a:rPr>
                  <a:t>High</a:t>
                </a:r>
              </a:p>
            </p:txBody>
          </p:sp>
          <p:sp>
            <p:nvSpPr>
              <p:cNvPr id="99" name="Rectangle 98">
                <a:extLst>
                  <a:ext uri="{FF2B5EF4-FFF2-40B4-BE49-F238E27FC236}">
                    <a16:creationId xmlns:a16="http://schemas.microsoft.com/office/drawing/2014/main" id="{ABC42B66-9359-4AA2-B218-76C8BDFBB102}"/>
                  </a:ext>
                </a:extLst>
              </p:cNvPr>
              <p:cNvSpPr/>
              <p:nvPr/>
            </p:nvSpPr>
            <p:spPr>
              <a:xfrm>
                <a:off x="5107382" y="2290927"/>
                <a:ext cx="1483744" cy="1483744"/>
              </a:xfrm>
              <a:prstGeom prst="rect">
                <a:avLst/>
              </a:prstGeom>
              <a:solidFill>
                <a:srgbClr val="A4789F"/>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22</a:t>
                </a:r>
              </a:p>
            </p:txBody>
          </p:sp>
          <p:sp>
            <p:nvSpPr>
              <p:cNvPr id="100" name="Rectangle 99">
                <a:extLst>
                  <a:ext uri="{FF2B5EF4-FFF2-40B4-BE49-F238E27FC236}">
                    <a16:creationId xmlns:a16="http://schemas.microsoft.com/office/drawing/2014/main" id="{5B42772F-0C9F-400E-970C-33DFD268B62C}"/>
                  </a:ext>
                </a:extLst>
              </p:cNvPr>
              <p:cNvSpPr/>
              <p:nvPr/>
            </p:nvSpPr>
            <p:spPr>
              <a:xfrm>
                <a:off x="6590582" y="2290927"/>
                <a:ext cx="1483744" cy="1483744"/>
              </a:xfrm>
              <a:prstGeom prst="rect">
                <a:avLst/>
              </a:prstGeom>
              <a:solidFill>
                <a:srgbClr val="88434F"/>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23</a:t>
                </a:r>
              </a:p>
            </p:txBody>
          </p:sp>
        </p:grpSp>
        <p:grpSp>
          <p:nvGrpSpPr>
            <p:cNvPr id="83" name="Group 82">
              <a:extLst>
                <a:ext uri="{FF2B5EF4-FFF2-40B4-BE49-F238E27FC236}">
                  <a16:creationId xmlns:a16="http://schemas.microsoft.com/office/drawing/2014/main" id="{E58DEF78-F54C-4E22-ACE4-DA6C785884C7}"/>
                </a:ext>
              </a:extLst>
            </p:cNvPr>
            <p:cNvGrpSpPr/>
            <p:nvPr/>
          </p:nvGrpSpPr>
          <p:grpSpPr>
            <a:xfrm rot="16200000">
              <a:off x="9963966" y="2858363"/>
              <a:ext cx="1411772" cy="277553"/>
              <a:chOff x="10932628" y="3811447"/>
              <a:chExt cx="1411772" cy="277553"/>
            </a:xfrm>
          </p:grpSpPr>
          <p:sp>
            <p:nvSpPr>
              <p:cNvPr id="84" name="TextBox 83">
                <a:extLst>
                  <a:ext uri="{FF2B5EF4-FFF2-40B4-BE49-F238E27FC236}">
                    <a16:creationId xmlns:a16="http://schemas.microsoft.com/office/drawing/2014/main" id="{E6444ECC-454C-4E1F-9B8D-2F63DFBAF8A8}"/>
                  </a:ext>
                </a:extLst>
              </p:cNvPr>
              <p:cNvSpPr txBox="1"/>
              <p:nvPr/>
            </p:nvSpPr>
            <p:spPr>
              <a:xfrm>
                <a:off x="10932628" y="3812001"/>
                <a:ext cx="516539" cy="276999"/>
              </a:xfrm>
              <a:prstGeom prst="rect">
                <a:avLst/>
              </a:prstGeom>
              <a:noFill/>
            </p:spPr>
            <p:txBody>
              <a:bodyPr wrap="square" rtlCol="0">
                <a:spAutoFit/>
              </a:bodyPr>
              <a:lstStyle/>
              <a:p>
                <a:r>
                  <a:rPr lang="en-US" sz="1200">
                    <a:latin typeface="Century Gothic" panose="020B0502020202020204" pitchFamily="34" charset="0"/>
                  </a:rPr>
                  <a:t>Low</a:t>
                </a:r>
              </a:p>
            </p:txBody>
          </p:sp>
          <p:sp>
            <p:nvSpPr>
              <p:cNvPr id="85" name="TextBox 84">
                <a:extLst>
                  <a:ext uri="{FF2B5EF4-FFF2-40B4-BE49-F238E27FC236}">
                    <a16:creationId xmlns:a16="http://schemas.microsoft.com/office/drawing/2014/main" id="{19955C37-CC88-48FD-A50A-ED827E03A574}"/>
                  </a:ext>
                </a:extLst>
              </p:cNvPr>
              <p:cNvSpPr txBox="1"/>
              <p:nvPr/>
            </p:nvSpPr>
            <p:spPr>
              <a:xfrm>
                <a:off x="11323031" y="3811447"/>
                <a:ext cx="636474" cy="276999"/>
              </a:xfrm>
              <a:prstGeom prst="rect">
                <a:avLst/>
              </a:prstGeom>
              <a:noFill/>
            </p:spPr>
            <p:txBody>
              <a:bodyPr wrap="square" rtlCol="0">
                <a:spAutoFit/>
              </a:bodyPr>
              <a:lstStyle/>
              <a:p>
                <a:r>
                  <a:rPr lang="en-US" sz="1200">
                    <a:latin typeface="Century Gothic" panose="020B0502020202020204" pitchFamily="34" charset="0"/>
                  </a:rPr>
                  <a:t>Med.</a:t>
                </a:r>
              </a:p>
            </p:txBody>
          </p:sp>
          <p:sp>
            <p:nvSpPr>
              <p:cNvPr id="86" name="TextBox 85">
                <a:extLst>
                  <a:ext uri="{FF2B5EF4-FFF2-40B4-BE49-F238E27FC236}">
                    <a16:creationId xmlns:a16="http://schemas.microsoft.com/office/drawing/2014/main" id="{FF93FB99-AC41-47F5-9735-FDF76660B638}"/>
                  </a:ext>
                </a:extLst>
              </p:cNvPr>
              <p:cNvSpPr txBox="1"/>
              <p:nvPr/>
            </p:nvSpPr>
            <p:spPr>
              <a:xfrm>
                <a:off x="11768638" y="3811448"/>
                <a:ext cx="575762" cy="276998"/>
              </a:xfrm>
              <a:prstGeom prst="rect">
                <a:avLst/>
              </a:prstGeom>
              <a:noFill/>
            </p:spPr>
            <p:txBody>
              <a:bodyPr wrap="square" rtlCol="0">
                <a:spAutoFit/>
              </a:bodyPr>
              <a:lstStyle/>
              <a:p>
                <a:r>
                  <a:rPr lang="en-US" sz="1200">
                    <a:latin typeface="Century Gothic" panose="020B0502020202020204" pitchFamily="34" charset="0"/>
                  </a:rPr>
                  <a:t>High</a:t>
                </a:r>
              </a:p>
            </p:txBody>
          </p:sp>
        </p:grpSp>
      </p:grpSp>
    </p:spTree>
    <p:extLst>
      <p:ext uri="{BB962C8B-B14F-4D97-AF65-F5344CB8AC3E}">
        <p14:creationId xmlns:p14="http://schemas.microsoft.com/office/powerpoint/2010/main" val="18969232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25F1635-5A59-4C54-81A1-2CBE57EBC15D}"/>
              </a:ext>
            </a:extLst>
          </p:cNvPr>
          <p:cNvSpPr txBox="1"/>
          <p:nvPr/>
        </p:nvSpPr>
        <p:spPr>
          <a:xfrm>
            <a:off x="510366" y="180753"/>
            <a:ext cx="6400800" cy="707886"/>
          </a:xfrm>
          <a:prstGeom prst="rect">
            <a:avLst/>
          </a:prstGeom>
          <a:solidFill>
            <a:schemeClr val="bg1"/>
          </a:solidFill>
          <a:ln>
            <a:solidFill>
              <a:schemeClr val="bg1"/>
            </a:solidFill>
          </a:ln>
        </p:spPr>
        <p:txBody>
          <a:bodyPr wrap="square" rtlCol="0">
            <a:spAutoFit/>
          </a:bodyPr>
          <a:lstStyle/>
          <a:p>
            <a:r>
              <a:rPr lang="en-US" sz="4000" b="1" dirty="0">
                <a:solidFill>
                  <a:srgbClr val="95B823"/>
                </a:solidFill>
                <a:latin typeface="Century Gothic" panose="020B0502020202020204" pitchFamily="34" charset="0"/>
              </a:rPr>
              <a:t>APPENDIX</a:t>
            </a:r>
          </a:p>
        </p:txBody>
      </p:sp>
      <p:sp>
        <p:nvSpPr>
          <p:cNvPr id="81" name="TextBox 80">
            <a:extLst>
              <a:ext uri="{FF2B5EF4-FFF2-40B4-BE49-F238E27FC236}">
                <a16:creationId xmlns:a16="http://schemas.microsoft.com/office/drawing/2014/main" id="{ECB01AD0-DD30-46E4-A52A-7D0598A5E523}"/>
              </a:ext>
            </a:extLst>
          </p:cNvPr>
          <p:cNvSpPr txBox="1"/>
          <p:nvPr/>
        </p:nvSpPr>
        <p:spPr>
          <a:xfrm>
            <a:off x="131135" y="6241312"/>
            <a:ext cx="11929730" cy="489098"/>
          </a:xfrm>
          <a:prstGeom prst="rect">
            <a:avLst/>
          </a:prstGeom>
          <a:solidFill>
            <a:schemeClr val="bg1"/>
          </a:solidFill>
          <a:ln>
            <a:solidFill>
              <a:schemeClr val="bg1"/>
            </a:solidFill>
          </a:ln>
        </p:spPr>
        <p:txBody>
          <a:bodyPr wrap="square" rtlCol="0">
            <a:spAutoFit/>
          </a:bodyPr>
          <a:lstStyle/>
          <a:p>
            <a:endParaRPr lang="en-US"/>
          </a:p>
        </p:txBody>
      </p:sp>
      <p:pic>
        <p:nvPicPr>
          <p:cNvPr id="82" name="Picture 81" descr="A picture containing food&#10;&#10;Description automatically generated">
            <a:extLst>
              <a:ext uri="{FF2B5EF4-FFF2-40B4-BE49-F238E27FC236}">
                <a16:creationId xmlns:a16="http://schemas.microsoft.com/office/drawing/2014/main" id="{B433F1BD-A0C1-486C-8158-BFDD21CD6B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7771" y="1747007"/>
            <a:ext cx="3661702" cy="4738673"/>
          </a:xfrm>
          <a:prstGeom prst="rect">
            <a:avLst/>
          </a:prstGeom>
        </p:spPr>
      </p:pic>
      <p:sp>
        <p:nvSpPr>
          <p:cNvPr id="83" name="TextBox 82">
            <a:extLst>
              <a:ext uri="{FF2B5EF4-FFF2-40B4-BE49-F238E27FC236}">
                <a16:creationId xmlns:a16="http://schemas.microsoft.com/office/drawing/2014/main" id="{DCFA2285-D3DB-427C-899C-DB4D8DD65F82}"/>
              </a:ext>
            </a:extLst>
          </p:cNvPr>
          <p:cNvSpPr txBox="1"/>
          <p:nvPr/>
        </p:nvSpPr>
        <p:spPr>
          <a:xfrm>
            <a:off x="8912010" y="6175591"/>
            <a:ext cx="933223" cy="461665"/>
          </a:xfrm>
          <a:prstGeom prst="rect">
            <a:avLst/>
          </a:prstGeom>
          <a:noFill/>
        </p:spPr>
        <p:txBody>
          <a:bodyPr wrap="square" rtlCol="0">
            <a:spAutoFit/>
          </a:bodyPr>
          <a:lstStyle/>
          <a:p>
            <a:r>
              <a:rPr lang="en-US" sz="2400">
                <a:solidFill>
                  <a:schemeClr val="tx1">
                    <a:lumMod val="75000"/>
                    <a:lumOff val="25000"/>
                  </a:schemeClr>
                </a:solidFill>
                <a:latin typeface="Century Gothic" panose="020B0502020202020204" pitchFamily="34" charset="0"/>
              </a:rPr>
              <a:t>2019</a:t>
            </a:r>
          </a:p>
        </p:txBody>
      </p:sp>
      <p:grpSp>
        <p:nvGrpSpPr>
          <p:cNvPr id="84" name="Group 83">
            <a:extLst>
              <a:ext uri="{FF2B5EF4-FFF2-40B4-BE49-F238E27FC236}">
                <a16:creationId xmlns:a16="http://schemas.microsoft.com/office/drawing/2014/main" id="{17B0FA06-E735-41E9-B593-3A3F77CD744D}"/>
              </a:ext>
            </a:extLst>
          </p:cNvPr>
          <p:cNvGrpSpPr/>
          <p:nvPr/>
        </p:nvGrpSpPr>
        <p:grpSpPr>
          <a:xfrm>
            <a:off x="11570457" y="3385180"/>
            <a:ext cx="621543" cy="2713698"/>
            <a:chOff x="10637852" y="120849"/>
            <a:chExt cx="621543" cy="2713698"/>
          </a:xfrm>
        </p:grpSpPr>
        <p:grpSp>
          <p:nvGrpSpPr>
            <p:cNvPr id="85" name="Group 84">
              <a:extLst>
                <a:ext uri="{FF2B5EF4-FFF2-40B4-BE49-F238E27FC236}">
                  <a16:creationId xmlns:a16="http://schemas.microsoft.com/office/drawing/2014/main" id="{D5DB07DB-DDD9-4CD7-B105-8E3FAF138759}"/>
                </a:ext>
              </a:extLst>
            </p:cNvPr>
            <p:cNvGrpSpPr/>
            <p:nvPr/>
          </p:nvGrpSpPr>
          <p:grpSpPr>
            <a:xfrm>
              <a:off x="10637852" y="120849"/>
              <a:ext cx="621543" cy="276999"/>
              <a:chOff x="10637852" y="120849"/>
              <a:chExt cx="621543" cy="276999"/>
            </a:xfrm>
          </p:grpSpPr>
          <p:sp>
            <p:nvSpPr>
              <p:cNvPr id="110" name="Rectangle 109">
                <a:extLst>
                  <a:ext uri="{FF2B5EF4-FFF2-40B4-BE49-F238E27FC236}">
                    <a16:creationId xmlns:a16="http://schemas.microsoft.com/office/drawing/2014/main" id="{F4B23877-C823-44A1-A6A2-58BF96A2E27B}"/>
                  </a:ext>
                </a:extLst>
              </p:cNvPr>
              <p:cNvSpPr/>
              <p:nvPr/>
            </p:nvSpPr>
            <p:spPr>
              <a:xfrm>
                <a:off x="10637852" y="153585"/>
                <a:ext cx="323850" cy="211527"/>
              </a:xfrm>
              <a:prstGeom prst="rect">
                <a:avLst/>
              </a:prstGeom>
              <a:solidFill>
                <a:srgbClr val="FFF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extBox 110">
                <a:extLst>
                  <a:ext uri="{FF2B5EF4-FFF2-40B4-BE49-F238E27FC236}">
                    <a16:creationId xmlns:a16="http://schemas.microsoft.com/office/drawing/2014/main" id="{83724819-F703-41D7-940A-1CEA18217CFE}"/>
                  </a:ext>
                </a:extLst>
              </p:cNvPr>
              <p:cNvSpPr txBox="1"/>
              <p:nvPr/>
            </p:nvSpPr>
            <p:spPr>
              <a:xfrm>
                <a:off x="10935545" y="120849"/>
                <a:ext cx="323850" cy="276999"/>
              </a:xfrm>
              <a:prstGeom prst="rect">
                <a:avLst/>
              </a:prstGeom>
              <a:noFill/>
              <a:ln>
                <a:noFill/>
              </a:ln>
            </p:spPr>
            <p:txBody>
              <a:bodyPr wrap="square" rtlCol="0">
                <a:spAutoFit/>
              </a:bodyPr>
              <a:lstStyle/>
              <a:p>
                <a:r>
                  <a:rPr lang="en-US" sz="1200">
                    <a:latin typeface="Century Gothic" panose="020B0502020202020204" pitchFamily="34" charset="0"/>
                  </a:rPr>
                  <a:t>1</a:t>
                </a:r>
              </a:p>
            </p:txBody>
          </p:sp>
        </p:grpSp>
        <p:grpSp>
          <p:nvGrpSpPr>
            <p:cNvPr id="86" name="Group 85">
              <a:extLst>
                <a:ext uri="{FF2B5EF4-FFF2-40B4-BE49-F238E27FC236}">
                  <a16:creationId xmlns:a16="http://schemas.microsoft.com/office/drawing/2014/main" id="{6208D5E2-69AD-4CC0-AE16-268AF9886BF8}"/>
                </a:ext>
              </a:extLst>
            </p:cNvPr>
            <p:cNvGrpSpPr/>
            <p:nvPr/>
          </p:nvGrpSpPr>
          <p:grpSpPr>
            <a:xfrm>
              <a:off x="10637852" y="434804"/>
              <a:ext cx="621543" cy="276999"/>
              <a:chOff x="10637852" y="434804"/>
              <a:chExt cx="621543" cy="276999"/>
            </a:xfrm>
          </p:grpSpPr>
          <p:sp>
            <p:nvSpPr>
              <p:cNvPr id="108" name="Rectangle 107">
                <a:extLst>
                  <a:ext uri="{FF2B5EF4-FFF2-40B4-BE49-F238E27FC236}">
                    <a16:creationId xmlns:a16="http://schemas.microsoft.com/office/drawing/2014/main" id="{9A24D67F-DAD0-46B4-BBA0-8D033EA4C80F}"/>
                  </a:ext>
                </a:extLst>
              </p:cNvPr>
              <p:cNvSpPr/>
              <p:nvPr/>
            </p:nvSpPr>
            <p:spPr>
              <a:xfrm>
                <a:off x="10637852" y="467540"/>
                <a:ext cx="323850" cy="211527"/>
              </a:xfrm>
              <a:prstGeom prst="rect">
                <a:avLst/>
              </a:prstGeom>
              <a:solidFill>
                <a:srgbClr val="FFD9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TextBox 108">
                <a:extLst>
                  <a:ext uri="{FF2B5EF4-FFF2-40B4-BE49-F238E27FC236}">
                    <a16:creationId xmlns:a16="http://schemas.microsoft.com/office/drawing/2014/main" id="{79B3C0B8-CD24-4620-A784-0E6E35B642E5}"/>
                  </a:ext>
                </a:extLst>
              </p:cNvPr>
              <p:cNvSpPr txBox="1"/>
              <p:nvPr/>
            </p:nvSpPr>
            <p:spPr>
              <a:xfrm>
                <a:off x="10935545" y="434804"/>
                <a:ext cx="323850" cy="276999"/>
              </a:xfrm>
              <a:prstGeom prst="rect">
                <a:avLst/>
              </a:prstGeom>
              <a:noFill/>
              <a:ln>
                <a:noFill/>
              </a:ln>
            </p:spPr>
            <p:txBody>
              <a:bodyPr wrap="square" rtlCol="0">
                <a:spAutoFit/>
              </a:bodyPr>
              <a:lstStyle/>
              <a:p>
                <a:r>
                  <a:rPr lang="en-US" sz="1200">
                    <a:latin typeface="Century Gothic" panose="020B0502020202020204" pitchFamily="34" charset="0"/>
                  </a:rPr>
                  <a:t>2</a:t>
                </a:r>
              </a:p>
            </p:txBody>
          </p:sp>
        </p:grpSp>
        <p:grpSp>
          <p:nvGrpSpPr>
            <p:cNvPr id="87" name="Group 86">
              <a:extLst>
                <a:ext uri="{FF2B5EF4-FFF2-40B4-BE49-F238E27FC236}">
                  <a16:creationId xmlns:a16="http://schemas.microsoft.com/office/drawing/2014/main" id="{27023F7E-FDFA-4D98-98D8-B9B8E6A81A64}"/>
                </a:ext>
              </a:extLst>
            </p:cNvPr>
            <p:cNvGrpSpPr/>
            <p:nvPr/>
          </p:nvGrpSpPr>
          <p:grpSpPr>
            <a:xfrm>
              <a:off x="10637852" y="731519"/>
              <a:ext cx="621543" cy="276999"/>
              <a:chOff x="10637852" y="731519"/>
              <a:chExt cx="621543" cy="276999"/>
            </a:xfrm>
          </p:grpSpPr>
          <p:sp>
            <p:nvSpPr>
              <p:cNvPr id="106" name="Rectangle 105">
                <a:extLst>
                  <a:ext uri="{FF2B5EF4-FFF2-40B4-BE49-F238E27FC236}">
                    <a16:creationId xmlns:a16="http://schemas.microsoft.com/office/drawing/2014/main" id="{8CC3ADF0-B8B8-4544-A6B1-561905670E09}"/>
                  </a:ext>
                </a:extLst>
              </p:cNvPr>
              <p:cNvSpPr/>
              <p:nvPr/>
            </p:nvSpPr>
            <p:spPr>
              <a:xfrm>
                <a:off x="10637852" y="764255"/>
                <a:ext cx="323850" cy="211527"/>
              </a:xfrm>
              <a:prstGeom prst="rect">
                <a:avLst/>
              </a:prstGeom>
              <a:solidFill>
                <a:srgbClr val="FCB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extBox 106">
                <a:extLst>
                  <a:ext uri="{FF2B5EF4-FFF2-40B4-BE49-F238E27FC236}">
                    <a16:creationId xmlns:a16="http://schemas.microsoft.com/office/drawing/2014/main" id="{8ACB6CD5-B59E-454D-A4EC-EAD260381EF0}"/>
                  </a:ext>
                </a:extLst>
              </p:cNvPr>
              <p:cNvSpPr txBox="1"/>
              <p:nvPr/>
            </p:nvSpPr>
            <p:spPr>
              <a:xfrm>
                <a:off x="10935545" y="731519"/>
                <a:ext cx="323850" cy="276999"/>
              </a:xfrm>
              <a:prstGeom prst="rect">
                <a:avLst/>
              </a:prstGeom>
              <a:noFill/>
              <a:ln>
                <a:noFill/>
              </a:ln>
            </p:spPr>
            <p:txBody>
              <a:bodyPr wrap="square" rtlCol="0">
                <a:spAutoFit/>
              </a:bodyPr>
              <a:lstStyle/>
              <a:p>
                <a:r>
                  <a:rPr lang="en-US" sz="1200">
                    <a:latin typeface="Century Gothic" panose="020B0502020202020204" pitchFamily="34" charset="0"/>
                  </a:rPr>
                  <a:t>3</a:t>
                </a:r>
              </a:p>
            </p:txBody>
          </p:sp>
        </p:grpSp>
        <p:grpSp>
          <p:nvGrpSpPr>
            <p:cNvPr id="88" name="Group 87">
              <a:extLst>
                <a:ext uri="{FF2B5EF4-FFF2-40B4-BE49-F238E27FC236}">
                  <a16:creationId xmlns:a16="http://schemas.microsoft.com/office/drawing/2014/main" id="{BE8EF427-0688-4749-A358-330D0C9336E6}"/>
                </a:ext>
              </a:extLst>
            </p:cNvPr>
            <p:cNvGrpSpPr/>
            <p:nvPr/>
          </p:nvGrpSpPr>
          <p:grpSpPr>
            <a:xfrm>
              <a:off x="10637852" y="1008691"/>
              <a:ext cx="621543" cy="276999"/>
              <a:chOff x="10637852" y="1008691"/>
              <a:chExt cx="621543" cy="276999"/>
            </a:xfrm>
          </p:grpSpPr>
          <p:sp>
            <p:nvSpPr>
              <p:cNvPr id="104" name="Rectangle 103">
                <a:extLst>
                  <a:ext uri="{FF2B5EF4-FFF2-40B4-BE49-F238E27FC236}">
                    <a16:creationId xmlns:a16="http://schemas.microsoft.com/office/drawing/2014/main" id="{B9F39389-945E-4F52-8F56-95EEA56634AA}"/>
                  </a:ext>
                </a:extLst>
              </p:cNvPr>
              <p:cNvSpPr/>
              <p:nvPr/>
            </p:nvSpPr>
            <p:spPr>
              <a:xfrm>
                <a:off x="10637852" y="1041427"/>
                <a:ext cx="323850" cy="211527"/>
              </a:xfrm>
              <a:prstGeom prst="rect">
                <a:avLst/>
              </a:prstGeom>
              <a:solidFill>
                <a:srgbClr val="FC7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extBox 104">
                <a:extLst>
                  <a:ext uri="{FF2B5EF4-FFF2-40B4-BE49-F238E27FC236}">
                    <a16:creationId xmlns:a16="http://schemas.microsoft.com/office/drawing/2014/main" id="{675099CA-1D30-4926-9E5B-6E6F2A5725D8}"/>
                  </a:ext>
                </a:extLst>
              </p:cNvPr>
              <p:cNvSpPr txBox="1"/>
              <p:nvPr/>
            </p:nvSpPr>
            <p:spPr>
              <a:xfrm>
                <a:off x="10935545" y="1008691"/>
                <a:ext cx="323850" cy="276999"/>
              </a:xfrm>
              <a:prstGeom prst="rect">
                <a:avLst/>
              </a:prstGeom>
              <a:noFill/>
              <a:ln>
                <a:noFill/>
              </a:ln>
            </p:spPr>
            <p:txBody>
              <a:bodyPr wrap="square" rtlCol="0">
                <a:spAutoFit/>
              </a:bodyPr>
              <a:lstStyle/>
              <a:p>
                <a:r>
                  <a:rPr lang="en-US" sz="1200">
                    <a:latin typeface="Century Gothic" panose="020B0502020202020204" pitchFamily="34" charset="0"/>
                  </a:rPr>
                  <a:t>4</a:t>
                </a:r>
              </a:p>
            </p:txBody>
          </p:sp>
        </p:grpSp>
        <p:grpSp>
          <p:nvGrpSpPr>
            <p:cNvPr id="89" name="Group 88">
              <a:extLst>
                <a:ext uri="{FF2B5EF4-FFF2-40B4-BE49-F238E27FC236}">
                  <a16:creationId xmlns:a16="http://schemas.microsoft.com/office/drawing/2014/main" id="{D36D9FFA-EC33-4AFF-AA32-B5A4F4D2553E}"/>
                </a:ext>
              </a:extLst>
            </p:cNvPr>
            <p:cNvGrpSpPr/>
            <p:nvPr/>
          </p:nvGrpSpPr>
          <p:grpSpPr>
            <a:xfrm>
              <a:off x="10637852" y="1322646"/>
              <a:ext cx="621543" cy="276999"/>
              <a:chOff x="10637852" y="1322646"/>
              <a:chExt cx="621543" cy="276999"/>
            </a:xfrm>
          </p:grpSpPr>
          <p:sp>
            <p:nvSpPr>
              <p:cNvPr id="102" name="Rectangle 101">
                <a:extLst>
                  <a:ext uri="{FF2B5EF4-FFF2-40B4-BE49-F238E27FC236}">
                    <a16:creationId xmlns:a16="http://schemas.microsoft.com/office/drawing/2014/main" id="{ADAAA809-2025-4E95-A47F-1A001F437885}"/>
                  </a:ext>
                </a:extLst>
              </p:cNvPr>
              <p:cNvSpPr/>
              <p:nvPr/>
            </p:nvSpPr>
            <p:spPr>
              <a:xfrm>
                <a:off x="10637852" y="1355382"/>
                <a:ext cx="323850" cy="211527"/>
              </a:xfrm>
              <a:prstGeom prst="rect">
                <a:avLst/>
              </a:prstGeom>
              <a:solidFill>
                <a:srgbClr val="FB59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xtBox 102">
                <a:extLst>
                  <a:ext uri="{FF2B5EF4-FFF2-40B4-BE49-F238E27FC236}">
                    <a16:creationId xmlns:a16="http://schemas.microsoft.com/office/drawing/2014/main" id="{357E86B4-7BBE-44F0-8653-43313A31EC81}"/>
                  </a:ext>
                </a:extLst>
              </p:cNvPr>
              <p:cNvSpPr txBox="1"/>
              <p:nvPr/>
            </p:nvSpPr>
            <p:spPr>
              <a:xfrm>
                <a:off x="10935545" y="1322646"/>
                <a:ext cx="323850" cy="276999"/>
              </a:xfrm>
              <a:prstGeom prst="rect">
                <a:avLst/>
              </a:prstGeom>
              <a:noFill/>
              <a:ln>
                <a:noFill/>
              </a:ln>
            </p:spPr>
            <p:txBody>
              <a:bodyPr wrap="square" rtlCol="0">
                <a:spAutoFit/>
              </a:bodyPr>
              <a:lstStyle/>
              <a:p>
                <a:r>
                  <a:rPr lang="en-US" sz="1200">
                    <a:latin typeface="Century Gothic" panose="020B0502020202020204" pitchFamily="34" charset="0"/>
                  </a:rPr>
                  <a:t>5</a:t>
                </a:r>
              </a:p>
            </p:txBody>
          </p:sp>
        </p:grpSp>
        <p:grpSp>
          <p:nvGrpSpPr>
            <p:cNvPr id="90" name="Group 89">
              <a:extLst>
                <a:ext uri="{FF2B5EF4-FFF2-40B4-BE49-F238E27FC236}">
                  <a16:creationId xmlns:a16="http://schemas.microsoft.com/office/drawing/2014/main" id="{737994A9-D49E-4847-B3EE-A3251E509D58}"/>
                </a:ext>
              </a:extLst>
            </p:cNvPr>
            <p:cNvGrpSpPr/>
            <p:nvPr/>
          </p:nvGrpSpPr>
          <p:grpSpPr>
            <a:xfrm>
              <a:off x="10637852" y="1619361"/>
              <a:ext cx="621543" cy="276999"/>
              <a:chOff x="10637852" y="1619361"/>
              <a:chExt cx="621543" cy="276999"/>
            </a:xfrm>
          </p:grpSpPr>
          <p:sp>
            <p:nvSpPr>
              <p:cNvPr id="100" name="Rectangle 99">
                <a:extLst>
                  <a:ext uri="{FF2B5EF4-FFF2-40B4-BE49-F238E27FC236}">
                    <a16:creationId xmlns:a16="http://schemas.microsoft.com/office/drawing/2014/main" id="{417884D1-55B0-4261-AA8E-1E05680136C4}"/>
                  </a:ext>
                </a:extLst>
              </p:cNvPr>
              <p:cNvSpPr/>
              <p:nvPr/>
            </p:nvSpPr>
            <p:spPr>
              <a:xfrm>
                <a:off x="10637852" y="1652097"/>
                <a:ext cx="323850" cy="211527"/>
              </a:xfrm>
              <a:prstGeom prst="rect">
                <a:avLst/>
              </a:prstGeom>
              <a:solidFill>
                <a:srgbClr val="EF3B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extBox 100">
                <a:extLst>
                  <a:ext uri="{FF2B5EF4-FFF2-40B4-BE49-F238E27FC236}">
                    <a16:creationId xmlns:a16="http://schemas.microsoft.com/office/drawing/2014/main" id="{581A228E-E092-4B58-801B-EEE2848E796B}"/>
                  </a:ext>
                </a:extLst>
              </p:cNvPr>
              <p:cNvSpPr txBox="1"/>
              <p:nvPr/>
            </p:nvSpPr>
            <p:spPr>
              <a:xfrm>
                <a:off x="10935545" y="1619361"/>
                <a:ext cx="323850" cy="276999"/>
              </a:xfrm>
              <a:prstGeom prst="rect">
                <a:avLst/>
              </a:prstGeom>
              <a:noFill/>
              <a:ln>
                <a:noFill/>
              </a:ln>
            </p:spPr>
            <p:txBody>
              <a:bodyPr wrap="square" rtlCol="0">
                <a:spAutoFit/>
              </a:bodyPr>
              <a:lstStyle/>
              <a:p>
                <a:r>
                  <a:rPr lang="en-US" sz="1200">
                    <a:latin typeface="Century Gothic" panose="020B0502020202020204" pitchFamily="34" charset="0"/>
                  </a:rPr>
                  <a:t>6</a:t>
                </a:r>
              </a:p>
            </p:txBody>
          </p:sp>
        </p:grpSp>
        <p:grpSp>
          <p:nvGrpSpPr>
            <p:cNvPr id="91" name="Group 90">
              <a:extLst>
                <a:ext uri="{FF2B5EF4-FFF2-40B4-BE49-F238E27FC236}">
                  <a16:creationId xmlns:a16="http://schemas.microsoft.com/office/drawing/2014/main" id="{D5234235-14D0-46A4-A15F-108F5D4BF789}"/>
                </a:ext>
              </a:extLst>
            </p:cNvPr>
            <p:cNvGrpSpPr/>
            <p:nvPr/>
          </p:nvGrpSpPr>
          <p:grpSpPr>
            <a:xfrm>
              <a:off x="10637852" y="1946878"/>
              <a:ext cx="621543" cy="276999"/>
              <a:chOff x="10637852" y="1946878"/>
              <a:chExt cx="621543" cy="276999"/>
            </a:xfrm>
          </p:grpSpPr>
          <p:sp>
            <p:nvSpPr>
              <p:cNvPr id="98" name="Rectangle 97">
                <a:extLst>
                  <a:ext uri="{FF2B5EF4-FFF2-40B4-BE49-F238E27FC236}">
                    <a16:creationId xmlns:a16="http://schemas.microsoft.com/office/drawing/2014/main" id="{3E539E40-1229-4E48-9808-F63339D181EE}"/>
                  </a:ext>
                </a:extLst>
              </p:cNvPr>
              <p:cNvSpPr/>
              <p:nvPr/>
            </p:nvSpPr>
            <p:spPr>
              <a:xfrm>
                <a:off x="10637852" y="1979614"/>
                <a:ext cx="323850" cy="211527"/>
              </a:xfrm>
              <a:prstGeom prst="rect">
                <a:avLst/>
              </a:prstGeom>
              <a:solidFill>
                <a:srgbClr val="CB1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extBox 98">
                <a:extLst>
                  <a:ext uri="{FF2B5EF4-FFF2-40B4-BE49-F238E27FC236}">
                    <a16:creationId xmlns:a16="http://schemas.microsoft.com/office/drawing/2014/main" id="{DF53D68C-8491-4570-9621-ACEAD373A067}"/>
                  </a:ext>
                </a:extLst>
              </p:cNvPr>
              <p:cNvSpPr txBox="1"/>
              <p:nvPr/>
            </p:nvSpPr>
            <p:spPr>
              <a:xfrm>
                <a:off x="10935545" y="1946878"/>
                <a:ext cx="323850" cy="276999"/>
              </a:xfrm>
              <a:prstGeom prst="rect">
                <a:avLst/>
              </a:prstGeom>
              <a:noFill/>
              <a:ln>
                <a:noFill/>
              </a:ln>
            </p:spPr>
            <p:txBody>
              <a:bodyPr wrap="square" rtlCol="0">
                <a:spAutoFit/>
              </a:bodyPr>
              <a:lstStyle/>
              <a:p>
                <a:r>
                  <a:rPr lang="en-US" sz="1200">
                    <a:latin typeface="Century Gothic" panose="020B0502020202020204" pitchFamily="34" charset="0"/>
                  </a:rPr>
                  <a:t>7</a:t>
                </a:r>
              </a:p>
            </p:txBody>
          </p:sp>
        </p:grpSp>
        <p:grpSp>
          <p:nvGrpSpPr>
            <p:cNvPr id="92" name="Group 91">
              <a:extLst>
                <a:ext uri="{FF2B5EF4-FFF2-40B4-BE49-F238E27FC236}">
                  <a16:creationId xmlns:a16="http://schemas.microsoft.com/office/drawing/2014/main" id="{EDE655FF-E925-4C50-BBD0-3F0C5D89CB70}"/>
                </a:ext>
              </a:extLst>
            </p:cNvPr>
            <p:cNvGrpSpPr/>
            <p:nvPr/>
          </p:nvGrpSpPr>
          <p:grpSpPr>
            <a:xfrm>
              <a:off x="10637852" y="2260833"/>
              <a:ext cx="621543" cy="276999"/>
              <a:chOff x="10637852" y="2260833"/>
              <a:chExt cx="621543" cy="276999"/>
            </a:xfrm>
          </p:grpSpPr>
          <p:sp>
            <p:nvSpPr>
              <p:cNvPr id="96" name="Rectangle 95">
                <a:extLst>
                  <a:ext uri="{FF2B5EF4-FFF2-40B4-BE49-F238E27FC236}">
                    <a16:creationId xmlns:a16="http://schemas.microsoft.com/office/drawing/2014/main" id="{C21A82D8-8F3C-4638-AC22-353B3370EACF}"/>
                  </a:ext>
                </a:extLst>
              </p:cNvPr>
              <p:cNvSpPr/>
              <p:nvPr/>
            </p:nvSpPr>
            <p:spPr>
              <a:xfrm>
                <a:off x="10637852" y="2293569"/>
                <a:ext cx="323850" cy="211527"/>
              </a:xfrm>
              <a:prstGeom prst="rect">
                <a:avLst/>
              </a:prstGeom>
              <a:solidFill>
                <a:srgbClr val="A50F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Box 96">
                <a:extLst>
                  <a:ext uri="{FF2B5EF4-FFF2-40B4-BE49-F238E27FC236}">
                    <a16:creationId xmlns:a16="http://schemas.microsoft.com/office/drawing/2014/main" id="{DBDA22BF-F422-4B2C-BFAA-37D26C229816}"/>
                  </a:ext>
                </a:extLst>
              </p:cNvPr>
              <p:cNvSpPr txBox="1"/>
              <p:nvPr/>
            </p:nvSpPr>
            <p:spPr>
              <a:xfrm>
                <a:off x="10935545" y="2260833"/>
                <a:ext cx="323850" cy="276999"/>
              </a:xfrm>
              <a:prstGeom prst="rect">
                <a:avLst/>
              </a:prstGeom>
              <a:noFill/>
              <a:ln>
                <a:noFill/>
              </a:ln>
            </p:spPr>
            <p:txBody>
              <a:bodyPr wrap="square" rtlCol="0">
                <a:spAutoFit/>
              </a:bodyPr>
              <a:lstStyle/>
              <a:p>
                <a:r>
                  <a:rPr lang="en-US" sz="1200">
                    <a:latin typeface="Century Gothic" panose="020B0502020202020204" pitchFamily="34" charset="0"/>
                  </a:rPr>
                  <a:t>8</a:t>
                </a:r>
              </a:p>
            </p:txBody>
          </p:sp>
        </p:grpSp>
        <p:grpSp>
          <p:nvGrpSpPr>
            <p:cNvPr id="93" name="Group 92">
              <a:extLst>
                <a:ext uri="{FF2B5EF4-FFF2-40B4-BE49-F238E27FC236}">
                  <a16:creationId xmlns:a16="http://schemas.microsoft.com/office/drawing/2014/main" id="{4F76D143-FA8B-4877-8A98-422E6E182662}"/>
                </a:ext>
              </a:extLst>
            </p:cNvPr>
            <p:cNvGrpSpPr/>
            <p:nvPr/>
          </p:nvGrpSpPr>
          <p:grpSpPr>
            <a:xfrm>
              <a:off x="10637852" y="2557548"/>
              <a:ext cx="621543" cy="276999"/>
              <a:chOff x="10637852" y="2557548"/>
              <a:chExt cx="621543" cy="276999"/>
            </a:xfrm>
          </p:grpSpPr>
          <p:sp>
            <p:nvSpPr>
              <p:cNvPr id="94" name="Rectangle 93">
                <a:extLst>
                  <a:ext uri="{FF2B5EF4-FFF2-40B4-BE49-F238E27FC236}">
                    <a16:creationId xmlns:a16="http://schemas.microsoft.com/office/drawing/2014/main" id="{8E8382DE-0011-4B0B-94B3-1956A33CF6E7}"/>
                  </a:ext>
                </a:extLst>
              </p:cNvPr>
              <p:cNvSpPr/>
              <p:nvPr/>
            </p:nvSpPr>
            <p:spPr>
              <a:xfrm>
                <a:off x="10637852" y="2590284"/>
                <a:ext cx="323850" cy="211527"/>
              </a:xfrm>
              <a:prstGeom prst="rect">
                <a:avLst/>
              </a:prstGeom>
              <a:solidFill>
                <a:srgbClr val="6700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extBox 94">
                <a:extLst>
                  <a:ext uri="{FF2B5EF4-FFF2-40B4-BE49-F238E27FC236}">
                    <a16:creationId xmlns:a16="http://schemas.microsoft.com/office/drawing/2014/main" id="{C7E61897-0A4E-4699-A276-CD2F2F405D57}"/>
                  </a:ext>
                </a:extLst>
              </p:cNvPr>
              <p:cNvSpPr txBox="1"/>
              <p:nvPr/>
            </p:nvSpPr>
            <p:spPr>
              <a:xfrm>
                <a:off x="10935545" y="2557548"/>
                <a:ext cx="323850" cy="276999"/>
              </a:xfrm>
              <a:prstGeom prst="rect">
                <a:avLst/>
              </a:prstGeom>
              <a:noFill/>
              <a:ln>
                <a:noFill/>
              </a:ln>
            </p:spPr>
            <p:txBody>
              <a:bodyPr wrap="square" rtlCol="0">
                <a:spAutoFit/>
              </a:bodyPr>
              <a:lstStyle/>
              <a:p>
                <a:r>
                  <a:rPr lang="en-US" sz="1200">
                    <a:latin typeface="Century Gothic" panose="020B0502020202020204" pitchFamily="34" charset="0"/>
                  </a:rPr>
                  <a:t>9</a:t>
                </a:r>
              </a:p>
            </p:txBody>
          </p:sp>
        </p:grpSp>
      </p:grpSp>
      <p:pic>
        <p:nvPicPr>
          <p:cNvPr id="112" name="Picture 111" descr="A picture containing food&#10;&#10;Description automatically generated">
            <a:extLst>
              <a:ext uri="{FF2B5EF4-FFF2-40B4-BE49-F238E27FC236}">
                <a16:creationId xmlns:a16="http://schemas.microsoft.com/office/drawing/2014/main" id="{EDF55F84-FADB-4818-AD52-98207C2DCE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753" y="1747007"/>
            <a:ext cx="3661702" cy="4738673"/>
          </a:xfrm>
          <a:prstGeom prst="rect">
            <a:avLst/>
          </a:prstGeom>
        </p:spPr>
      </p:pic>
      <p:pic>
        <p:nvPicPr>
          <p:cNvPr id="113" name="Picture 112" descr="A picture containing food&#10;&#10;Description automatically generated">
            <a:extLst>
              <a:ext uri="{FF2B5EF4-FFF2-40B4-BE49-F238E27FC236}">
                <a16:creationId xmlns:a16="http://schemas.microsoft.com/office/drawing/2014/main" id="{5170B4E0-80FE-47F4-80A4-1BDFEB4A37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62440" y="1747007"/>
            <a:ext cx="3661702" cy="4738673"/>
          </a:xfrm>
          <a:prstGeom prst="rect">
            <a:avLst/>
          </a:prstGeom>
        </p:spPr>
      </p:pic>
      <p:sp>
        <p:nvSpPr>
          <p:cNvPr id="114" name="TextBox 113">
            <a:extLst>
              <a:ext uri="{FF2B5EF4-FFF2-40B4-BE49-F238E27FC236}">
                <a16:creationId xmlns:a16="http://schemas.microsoft.com/office/drawing/2014/main" id="{F59E8619-E404-4B68-BCFE-3BD8E11EBB11}"/>
              </a:ext>
            </a:extLst>
          </p:cNvPr>
          <p:cNvSpPr txBox="1"/>
          <p:nvPr/>
        </p:nvSpPr>
        <p:spPr>
          <a:xfrm>
            <a:off x="1297892" y="6177255"/>
            <a:ext cx="933223" cy="461665"/>
          </a:xfrm>
          <a:prstGeom prst="rect">
            <a:avLst/>
          </a:prstGeom>
          <a:noFill/>
        </p:spPr>
        <p:txBody>
          <a:bodyPr wrap="square" rtlCol="0">
            <a:spAutoFit/>
          </a:bodyPr>
          <a:lstStyle/>
          <a:p>
            <a:r>
              <a:rPr lang="en-US" sz="2400">
                <a:solidFill>
                  <a:schemeClr val="tx1">
                    <a:lumMod val="75000"/>
                    <a:lumOff val="25000"/>
                  </a:schemeClr>
                </a:solidFill>
                <a:latin typeface="Century Gothic" panose="020B0502020202020204" pitchFamily="34" charset="0"/>
              </a:rPr>
              <a:t>2017</a:t>
            </a:r>
          </a:p>
        </p:txBody>
      </p:sp>
      <p:sp>
        <p:nvSpPr>
          <p:cNvPr id="115" name="TextBox 114">
            <a:extLst>
              <a:ext uri="{FF2B5EF4-FFF2-40B4-BE49-F238E27FC236}">
                <a16:creationId xmlns:a16="http://schemas.microsoft.com/office/drawing/2014/main" id="{E1D83686-59EC-4113-A01A-529B61615760}"/>
              </a:ext>
            </a:extLst>
          </p:cNvPr>
          <p:cNvSpPr txBox="1"/>
          <p:nvPr/>
        </p:nvSpPr>
        <p:spPr>
          <a:xfrm>
            <a:off x="5071687" y="6175591"/>
            <a:ext cx="933223" cy="461665"/>
          </a:xfrm>
          <a:prstGeom prst="rect">
            <a:avLst/>
          </a:prstGeom>
          <a:noFill/>
        </p:spPr>
        <p:txBody>
          <a:bodyPr wrap="square" rtlCol="0">
            <a:spAutoFit/>
          </a:bodyPr>
          <a:lstStyle/>
          <a:p>
            <a:r>
              <a:rPr lang="en-US" sz="2400">
                <a:solidFill>
                  <a:schemeClr val="tx1">
                    <a:lumMod val="75000"/>
                    <a:lumOff val="25000"/>
                  </a:schemeClr>
                </a:solidFill>
                <a:latin typeface="Century Gothic" panose="020B0502020202020204" pitchFamily="34" charset="0"/>
              </a:rPr>
              <a:t>2018</a:t>
            </a:r>
          </a:p>
        </p:txBody>
      </p:sp>
      <p:grpSp>
        <p:nvGrpSpPr>
          <p:cNvPr id="116" name="Group 115">
            <a:extLst>
              <a:ext uri="{FF2B5EF4-FFF2-40B4-BE49-F238E27FC236}">
                <a16:creationId xmlns:a16="http://schemas.microsoft.com/office/drawing/2014/main" id="{A9668C5D-EFEF-4BA0-8830-B3472AA12F32}"/>
              </a:ext>
            </a:extLst>
          </p:cNvPr>
          <p:cNvGrpSpPr/>
          <p:nvPr/>
        </p:nvGrpSpPr>
        <p:grpSpPr>
          <a:xfrm>
            <a:off x="10296693" y="6256939"/>
            <a:ext cx="1895307" cy="314781"/>
            <a:chOff x="8517935" y="6228452"/>
            <a:chExt cx="1895307" cy="314781"/>
          </a:xfrm>
        </p:grpSpPr>
        <p:sp>
          <p:nvSpPr>
            <p:cNvPr id="117" name="Rectangle 116">
              <a:extLst>
                <a:ext uri="{FF2B5EF4-FFF2-40B4-BE49-F238E27FC236}">
                  <a16:creationId xmlns:a16="http://schemas.microsoft.com/office/drawing/2014/main" id="{12278B40-E1FA-45FF-ACB6-3289FFBA7BE1}"/>
                </a:ext>
              </a:extLst>
            </p:cNvPr>
            <p:cNvSpPr/>
            <p:nvPr/>
          </p:nvSpPr>
          <p:spPr>
            <a:xfrm>
              <a:off x="8640440" y="6411463"/>
              <a:ext cx="217714" cy="492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DCE37118-3BA0-4640-B364-BFFE44BD5D6F}"/>
                </a:ext>
              </a:extLst>
            </p:cNvPr>
            <p:cNvSpPr/>
            <p:nvPr/>
          </p:nvSpPr>
          <p:spPr>
            <a:xfrm>
              <a:off x="8858154" y="6411463"/>
              <a:ext cx="217713" cy="480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6443ED65-70EF-48E5-BC64-0C81E32AF617}"/>
                </a:ext>
              </a:extLst>
            </p:cNvPr>
            <p:cNvSpPr/>
            <p:nvPr/>
          </p:nvSpPr>
          <p:spPr>
            <a:xfrm>
              <a:off x="9075867" y="6412653"/>
              <a:ext cx="428967" cy="48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23B689E8-03F1-41E1-9CE2-8464A2876F29}"/>
                </a:ext>
              </a:extLst>
            </p:cNvPr>
            <p:cNvSpPr/>
            <p:nvPr/>
          </p:nvSpPr>
          <p:spPr>
            <a:xfrm>
              <a:off x="8640439" y="6411462"/>
              <a:ext cx="1293361" cy="48099"/>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TextBox 120">
              <a:extLst>
                <a:ext uri="{FF2B5EF4-FFF2-40B4-BE49-F238E27FC236}">
                  <a16:creationId xmlns:a16="http://schemas.microsoft.com/office/drawing/2014/main" id="{DB69C9A1-F4AC-487F-987A-FB18ED05885A}"/>
                </a:ext>
              </a:extLst>
            </p:cNvPr>
            <p:cNvSpPr txBox="1"/>
            <p:nvPr/>
          </p:nvSpPr>
          <p:spPr>
            <a:xfrm>
              <a:off x="8517935" y="6228452"/>
              <a:ext cx="217713" cy="215444"/>
            </a:xfrm>
            <a:prstGeom prst="rect">
              <a:avLst/>
            </a:prstGeom>
            <a:noFill/>
          </p:spPr>
          <p:txBody>
            <a:bodyPr wrap="square" rtlCol="0">
              <a:spAutoFit/>
            </a:bodyPr>
            <a:lstStyle/>
            <a:p>
              <a:r>
                <a:rPr lang="en-US" sz="800">
                  <a:latin typeface="Century Gothic" panose="020B0502020202020204" pitchFamily="34" charset="0"/>
                </a:rPr>
                <a:t>0</a:t>
              </a:r>
            </a:p>
          </p:txBody>
        </p:sp>
        <p:sp>
          <p:nvSpPr>
            <p:cNvPr id="122" name="TextBox 121">
              <a:extLst>
                <a:ext uri="{FF2B5EF4-FFF2-40B4-BE49-F238E27FC236}">
                  <a16:creationId xmlns:a16="http://schemas.microsoft.com/office/drawing/2014/main" id="{F12C712D-3F73-4B2C-A78F-1D247C4C50A8}"/>
                </a:ext>
              </a:extLst>
            </p:cNvPr>
            <p:cNvSpPr txBox="1"/>
            <p:nvPr/>
          </p:nvSpPr>
          <p:spPr>
            <a:xfrm>
              <a:off x="8876220" y="6228452"/>
              <a:ext cx="388835" cy="215444"/>
            </a:xfrm>
            <a:prstGeom prst="rect">
              <a:avLst/>
            </a:prstGeom>
            <a:noFill/>
          </p:spPr>
          <p:txBody>
            <a:bodyPr wrap="square" rtlCol="0">
              <a:spAutoFit/>
            </a:bodyPr>
            <a:lstStyle/>
            <a:p>
              <a:r>
                <a:rPr lang="en-US" sz="800">
                  <a:latin typeface="Century Gothic" panose="020B0502020202020204" pitchFamily="34" charset="0"/>
                </a:rPr>
                <a:t>3.25</a:t>
              </a:r>
            </a:p>
          </p:txBody>
        </p:sp>
        <p:sp>
          <p:nvSpPr>
            <p:cNvPr id="123" name="TextBox 122">
              <a:extLst>
                <a:ext uri="{FF2B5EF4-FFF2-40B4-BE49-F238E27FC236}">
                  <a16:creationId xmlns:a16="http://schemas.microsoft.com/office/drawing/2014/main" id="{ECB72099-83A3-4B79-A6B9-A76124467CA2}"/>
                </a:ext>
              </a:extLst>
            </p:cNvPr>
            <p:cNvSpPr txBox="1"/>
            <p:nvPr/>
          </p:nvSpPr>
          <p:spPr>
            <a:xfrm>
              <a:off x="9296769" y="6228452"/>
              <a:ext cx="334989" cy="215444"/>
            </a:xfrm>
            <a:prstGeom prst="rect">
              <a:avLst/>
            </a:prstGeom>
            <a:noFill/>
          </p:spPr>
          <p:txBody>
            <a:bodyPr wrap="square" rtlCol="0">
              <a:spAutoFit/>
            </a:bodyPr>
            <a:lstStyle/>
            <a:p>
              <a:r>
                <a:rPr lang="en-US" sz="800">
                  <a:latin typeface="Century Gothic" panose="020B0502020202020204" pitchFamily="34" charset="0"/>
                </a:rPr>
                <a:t>6.5</a:t>
              </a:r>
            </a:p>
          </p:txBody>
        </p:sp>
        <p:sp>
          <p:nvSpPr>
            <p:cNvPr id="124" name="Rectangle 123">
              <a:extLst>
                <a:ext uri="{FF2B5EF4-FFF2-40B4-BE49-F238E27FC236}">
                  <a16:creationId xmlns:a16="http://schemas.microsoft.com/office/drawing/2014/main" id="{2D5AD52D-D227-4FD7-87B2-BC9EE7F13632}"/>
                </a:ext>
              </a:extLst>
            </p:cNvPr>
            <p:cNvSpPr/>
            <p:nvPr/>
          </p:nvSpPr>
          <p:spPr>
            <a:xfrm>
              <a:off x="9504834" y="6411462"/>
              <a:ext cx="428967" cy="48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TextBox 124">
              <a:extLst>
                <a:ext uri="{FF2B5EF4-FFF2-40B4-BE49-F238E27FC236}">
                  <a16:creationId xmlns:a16="http://schemas.microsoft.com/office/drawing/2014/main" id="{9B302749-0852-4539-8880-50FD4720CAEC}"/>
                </a:ext>
              </a:extLst>
            </p:cNvPr>
            <p:cNvSpPr txBox="1"/>
            <p:nvPr/>
          </p:nvSpPr>
          <p:spPr>
            <a:xfrm>
              <a:off x="9719317" y="6228452"/>
              <a:ext cx="413405" cy="215444"/>
            </a:xfrm>
            <a:prstGeom prst="rect">
              <a:avLst/>
            </a:prstGeom>
            <a:noFill/>
          </p:spPr>
          <p:txBody>
            <a:bodyPr wrap="square" rtlCol="0">
              <a:spAutoFit/>
            </a:bodyPr>
            <a:lstStyle/>
            <a:p>
              <a:r>
                <a:rPr lang="en-US" sz="800">
                  <a:latin typeface="Century Gothic" panose="020B0502020202020204" pitchFamily="34" charset="0"/>
                </a:rPr>
                <a:t>9.75</a:t>
              </a:r>
            </a:p>
          </p:txBody>
        </p:sp>
        <p:sp>
          <p:nvSpPr>
            <p:cNvPr id="126" name="TextBox 125">
              <a:extLst>
                <a:ext uri="{FF2B5EF4-FFF2-40B4-BE49-F238E27FC236}">
                  <a16:creationId xmlns:a16="http://schemas.microsoft.com/office/drawing/2014/main" id="{B65DAA86-E9ED-4379-938F-48B2C5C20EAE}"/>
                </a:ext>
              </a:extLst>
            </p:cNvPr>
            <p:cNvSpPr txBox="1"/>
            <p:nvPr/>
          </p:nvSpPr>
          <p:spPr>
            <a:xfrm>
              <a:off x="9883613" y="6327789"/>
              <a:ext cx="529629" cy="215444"/>
            </a:xfrm>
            <a:prstGeom prst="rect">
              <a:avLst/>
            </a:prstGeom>
            <a:noFill/>
          </p:spPr>
          <p:txBody>
            <a:bodyPr wrap="square" rtlCol="0">
              <a:spAutoFit/>
            </a:bodyPr>
            <a:lstStyle/>
            <a:p>
              <a:r>
                <a:rPr lang="en-US" sz="800">
                  <a:latin typeface="Century Gothic" panose="020B0502020202020204" pitchFamily="34" charset="0"/>
                </a:rPr>
                <a:t>Miles</a:t>
              </a:r>
            </a:p>
          </p:txBody>
        </p:sp>
      </p:grpSp>
      <p:grpSp>
        <p:nvGrpSpPr>
          <p:cNvPr id="127" name="Group 126">
            <a:extLst>
              <a:ext uri="{FF2B5EF4-FFF2-40B4-BE49-F238E27FC236}">
                <a16:creationId xmlns:a16="http://schemas.microsoft.com/office/drawing/2014/main" id="{0E03F2AC-F8E7-4A4C-B3CD-DD772E29BC4A}"/>
              </a:ext>
            </a:extLst>
          </p:cNvPr>
          <p:cNvGrpSpPr/>
          <p:nvPr/>
        </p:nvGrpSpPr>
        <p:grpSpPr>
          <a:xfrm>
            <a:off x="11170628" y="5432514"/>
            <a:ext cx="428354" cy="633628"/>
            <a:chOff x="11434698" y="2142240"/>
            <a:chExt cx="428354" cy="633628"/>
          </a:xfrm>
        </p:grpSpPr>
        <p:pic>
          <p:nvPicPr>
            <p:cNvPr id="128" name="Picture 127" descr="A close up of a logo&#10;&#10;Description automatically generated">
              <a:extLst>
                <a:ext uri="{FF2B5EF4-FFF2-40B4-BE49-F238E27FC236}">
                  <a16:creationId xmlns:a16="http://schemas.microsoft.com/office/drawing/2014/main" id="{15982B86-36A3-40D4-8036-32EBFC633D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34698" y="2357857"/>
              <a:ext cx="322216" cy="418011"/>
            </a:xfrm>
            <a:prstGeom prst="rect">
              <a:avLst/>
            </a:prstGeom>
          </p:spPr>
        </p:pic>
        <p:sp>
          <p:nvSpPr>
            <p:cNvPr id="129" name="TextBox 128">
              <a:extLst>
                <a:ext uri="{FF2B5EF4-FFF2-40B4-BE49-F238E27FC236}">
                  <a16:creationId xmlns:a16="http://schemas.microsoft.com/office/drawing/2014/main" id="{3BC8CED5-148C-45BE-8540-950B8CAC748E}"/>
                </a:ext>
              </a:extLst>
            </p:cNvPr>
            <p:cNvSpPr txBox="1"/>
            <p:nvPr/>
          </p:nvSpPr>
          <p:spPr>
            <a:xfrm>
              <a:off x="11449647" y="2142240"/>
              <a:ext cx="413405" cy="261610"/>
            </a:xfrm>
            <a:prstGeom prst="rect">
              <a:avLst/>
            </a:prstGeom>
            <a:noFill/>
          </p:spPr>
          <p:txBody>
            <a:bodyPr wrap="square" rtlCol="0">
              <a:spAutoFit/>
            </a:bodyPr>
            <a:lstStyle/>
            <a:p>
              <a:r>
                <a:rPr lang="en-US" sz="1100">
                  <a:latin typeface="Century Gothic" panose="020B0502020202020204" pitchFamily="34" charset="0"/>
                </a:rPr>
                <a:t>N</a:t>
              </a:r>
            </a:p>
          </p:txBody>
        </p:sp>
      </p:grpSp>
      <p:sp>
        <p:nvSpPr>
          <p:cNvPr id="130" name="TextBox 129">
            <a:extLst>
              <a:ext uri="{FF2B5EF4-FFF2-40B4-BE49-F238E27FC236}">
                <a16:creationId xmlns:a16="http://schemas.microsoft.com/office/drawing/2014/main" id="{65683126-7EF0-4303-BB18-72F8065D11A0}"/>
              </a:ext>
            </a:extLst>
          </p:cNvPr>
          <p:cNvSpPr txBox="1"/>
          <p:nvPr/>
        </p:nvSpPr>
        <p:spPr>
          <a:xfrm>
            <a:off x="3119363" y="1395960"/>
            <a:ext cx="5953274" cy="461665"/>
          </a:xfrm>
          <a:prstGeom prst="rect">
            <a:avLst/>
          </a:prstGeom>
          <a:noFill/>
        </p:spPr>
        <p:txBody>
          <a:bodyPr wrap="square" rtlCol="0">
            <a:spAutoFit/>
          </a:bodyPr>
          <a:lstStyle/>
          <a:p>
            <a:r>
              <a:rPr lang="en-US" sz="2400">
                <a:solidFill>
                  <a:schemeClr val="tx1">
                    <a:lumMod val="75000"/>
                    <a:lumOff val="25000"/>
                  </a:schemeClr>
                </a:solidFill>
                <a:latin typeface="Century Gothic" panose="020B0502020202020204" pitchFamily="34" charset="0"/>
              </a:rPr>
              <a:t>Brooks County Environmental Sensitivity</a:t>
            </a:r>
          </a:p>
        </p:txBody>
      </p:sp>
    </p:spTree>
    <p:extLst>
      <p:ext uri="{BB962C8B-B14F-4D97-AF65-F5344CB8AC3E}">
        <p14:creationId xmlns:p14="http://schemas.microsoft.com/office/powerpoint/2010/main" val="19338532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TextBox 150">
            <a:extLst>
              <a:ext uri="{FF2B5EF4-FFF2-40B4-BE49-F238E27FC236}">
                <a16:creationId xmlns:a16="http://schemas.microsoft.com/office/drawing/2014/main" id="{43132A91-9E78-43F8-875B-29273B7DCAAD}"/>
              </a:ext>
            </a:extLst>
          </p:cNvPr>
          <p:cNvSpPr txBox="1"/>
          <p:nvPr/>
        </p:nvSpPr>
        <p:spPr>
          <a:xfrm>
            <a:off x="131135" y="6241312"/>
            <a:ext cx="11929730" cy="489098"/>
          </a:xfrm>
          <a:prstGeom prst="rect">
            <a:avLst/>
          </a:prstGeom>
          <a:solidFill>
            <a:schemeClr val="bg1"/>
          </a:solidFill>
          <a:ln>
            <a:solidFill>
              <a:schemeClr val="bg1"/>
            </a:solidFill>
          </a:ln>
        </p:spPr>
        <p:txBody>
          <a:bodyPr wrap="square" rtlCol="0">
            <a:spAutoFit/>
          </a:bodyPr>
          <a:lstStyle/>
          <a:p>
            <a:endParaRPr lang="en-US"/>
          </a:p>
        </p:txBody>
      </p:sp>
      <p:sp>
        <p:nvSpPr>
          <p:cNvPr id="5" name="TextBox 4">
            <a:extLst>
              <a:ext uri="{FF2B5EF4-FFF2-40B4-BE49-F238E27FC236}">
                <a16:creationId xmlns:a16="http://schemas.microsoft.com/office/drawing/2014/main" id="{325F1635-5A59-4C54-81A1-2CBE57EBC15D}"/>
              </a:ext>
            </a:extLst>
          </p:cNvPr>
          <p:cNvSpPr txBox="1"/>
          <p:nvPr/>
        </p:nvSpPr>
        <p:spPr>
          <a:xfrm>
            <a:off x="510366" y="180753"/>
            <a:ext cx="6400800" cy="707886"/>
          </a:xfrm>
          <a:prstGeom prst="rect">
            <a:avLst/>
          </a:prstGeom>
          <a:solidFill>
            <a:schemeClr val="bg1"/>
          </a:solidFill>
          <a:ln>
            <a:solidFill>
              <a:schemeClr val="bg1"/>
            </a:solidFill>
          </a:ln>
        </p:spPr>
        <p:txBody>
          <a:bodyPr wrap="square" rtlCol="0">
            <a:spAutoFit/>
          </a:bodyPr>
          <a:lstStyle/>
          <a:p>
            <a:r>
              <a:rPr lang="en-US" sz="4000" b="1" dirty="0">
                <a:solidFill>
                  <a:srgbClr val="95B823"/>
                </a:solidFill>
                <a:latin typeface="Century Gothic" panose="020B0502020202020204" pitchFamily="34" charset="0"/>
              </a:rPr>
              <a:t>APPENDIX</a:t>
            </a:r>
          </a:p>
        </p:txBody>
      </p:sp>
      <p:sp>
        <p:nvSpPr>
          <p:cNvPr id="130" name="TextBox 129">
            <a:extLst>
              <a:ext uri="{FF2B5EF4-FFF2-40B4-BE49-F238E27FC236}">
                <a16:creationId xmlns:a16="http://schemas.microsoft.com/office/drawing/2014/main" id="{65683126-7EF0-4303-BB18-72F8065D11A0}"/>
              </a:ext>
            </a:extLst>
          </p:cNvPr>
          <p:cNvSpPr txBox="1"/>
          <p:nvPr/>
        </p:nvSpPr>
        <p:spPr>
          <a:xfrm>
            <a:off x="3119363" y="1395960"/>
            <a:ext cx="5953274" cy="461665"/>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Brooks County </a:t>
            </a:r>
            <a:r>
              <a:rPr lang="en-US" sz="2400" dirty="0" smtClean="0">
                <a:solidFill>
                  <a:schemeClr val="tx1">
                    <a:lumMod val="75000"/>
                    <a:lumOff val="25000"/>
                  </a:schemeClr>
                </a:solidFill>
                <a:latin typeface="Century Gothic" panose="020B0502020202020204" pitchFamily="34" charset="0"/>
              </a:rPr>
              <a:t>Solar </a:t>
            </a:r>
            <a:r>
              <a:rPr lang="en-US" sz="2400" dirty="0" err="1" smtClean="0">
                <a:solidFill>
                  <a:schemeClr val="tx1">
                    <a:lumMod val="75000"/>
                    <a:lumOff val="25000"/>
                  </a:schemeClr>
                </a:solidFill>
                <a:latin typeface="Century Gothic" panose="020B0502020202020204" pitchFamily="34" charset="0"/>
              </a:rPr>
              <a:t>Suitabiilty</a:t>
            </a:r>
            <a:endParaRPr lang="en-US" sz="2400" dirty="0">
              <a:solidFill>
                <a:schemeClr val="tx1">
                  <a:lumMod val="75000"/>
                  <a:lumOff val="25000"/>
                </a:schemeClr>
              </a:solidFill>
              <a:latin typeface="Century Gothic" panose="020B0502020202020204" pitchFamily="34" charset="0"/>
            </a:endParaRPr>
          </a:p>
        </p:txBody>
      </p:sp>
      <p:grpSp>
        <p:nvGrpSpPr>
          <p:cNvPr id="53" name="Group 52">
            <a:extLst>
              <a:ext uri="{FF2B5EF4-FFF2-40B4-BE49-F238E27FC236}">
                <a16:creationId xmlns:a16="http://schemas.microsoft.com/office/drawing/2014/main" id="{D924648D-7C3D-4B8E-8625-952CAFE113D7}"/>
              </a:ext>
            </a:extLst>
          </p:cNvPr>
          <p:cNvGrpSpPr/>
          <p:nvPr/>
        </p:nvGrpSpPr>
        <p:grpSpPr>
          <a:xfrm>
            <a:off x="11568361" y="3388213"/>
            <a:ext cx="621543" cy="2713698"/>
            <a:chOff x="10637852" y="120849"/>
            <a:chExt cx="621543" cy="2713698"/>
          </a:xfrm>
        </p:grpSpPr>
        <p:grpSp>
          <p:nvGrpSpPr>
            <p:cNvPr id="54" name="Group 53">
              <a:extLst>
                <a:ext uri="{FF2B5EF4-FFF2-40B4-BE49-F238E27FC236}">
                  <a16:creationId xmlns:a16="http://schemas.microsoft.com/office/drawing/2014/main" id="{CE4739C8-EA1C-4FF4-ABF1-35DF078F100F}"/>
                </a:ext>
              </a:extLst>
            </p:cNvPr>
            <p:cNvGrpSpPr/>
            <p:nvPr/>
          </p:nvGrpSpPr>
          <p:grpSpPr>
            <a:xfrm>
              <a:off x="10637852" y="120849"/>
              <a:ext cx="621543" cy="276999"/>
              <a:chOff x="10637852" y="120849"/>
              <a:chExt cx="621543" cy="276999"/>
            </a:xfrm>
          </p:grpSpPr>
          <p:sp>
            <p:nvSpPr>
              <p:cNvPr id="79" name="Rectangle 78">
                <a:extLst>
                  <a:ext uri="{FF2B5EF4-FFF2-40B4-BE49-F238E27FC236}">
                    <a16:creationId xmlns:a16="http://schemas.microsoft.com/office/drawing/2014/main" id="{3508D8A5-244F-4F12-B6BF-202B5A5E4C77}"/>
                  </a:ext>
                </a:extLst>
              </p:cNvPr>
              <p:cNvSpPr/>
              <p:nvPr/>
            </p:nvSpPr>
            <p:spPr>
              <a:xfrm>
                <a:off x="10637852" y="153585"/>
                <a:ext cx="323850" cy="211527"/>
              </a:xfrm>
              <a:prstGeom prst="rect">
                <a:avLst/>
              </a:prstGeom>
              <a:solidFill>
                <a:srgbClr val="FFF7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a:extLst>
                  <a:ext uri="{FF2B5EF4-FFF2-40B4-BE49-F238E27FC236}">
                    <a16:creationId xmlns:a16="http://schemas.microsoft.com/office/drawing/2014/main" id="{9CF272CD-0A59-498E-B9EE-3D5E9C160D8E}"/>
                  </a:ext>
                </a:extLst>
              </p:cNvPr>
              <p:cNvSpPr txBox="1"/>
              <p:nvPr/>
            </p:nvSpPr>
            <p:spPr>
              <a:xfrm>
                <a:off x="10935545" y="120849"/>
                <a:ext cx="323850" cy="276999"/>
              </a:xfrm>
              <a:prstGeom prst="rect">
                <a:avLst/>
              </a:prstGeom>
              <a:noFill/>
              <a:ln>
                <a:noFill/>
              </a:ln>
            </p:spPr>
            <p:txBody>
              <a:bodyPr wrap="square" rtlCol="0">
                <a:spAutoFit/>
              </a:bodyPr>
              <a:lstStyle/>
              <a:p>
                <a:r>
                  <a:rPr lang="en-US" sz="1200">
                    <a:latin typeface="Century Gothic" panose="020B0502020202020204" pitchFamily="34" charset="0"/>
                  </a:rPr>
                  <a:t>1</a:t>
                </a:r>
              </a:p>
            </p:txBody>
          </p:sp>
        </p:grpSp>
        <p:grpSp>
          <p:nvGrpSpPr>
            <p:cNvPr id="55" name="Group 54">
              <a:extLst>
                <a:ext uri="{FF2B5EF4-FFF2-40B4-BE49-F238E27FC236}">
                  <a16:creationId xmlns:a16="http://schemas.microsoft.com/office/drawing/2014/main" id="{5888869F-18E6-4DF5-B970-5597643CE100}"/>
                </a:ext>
              </a:extLst>
            </p:cNvPr>
            <p:cNvGrpSpPr/>
            <p:nvPr/>
          </p:nvGrpSpPr>
          <p:grpSpPr>
            <a:xfrm>
              <a:off x="10637852" y="434804"/>
              <a:ext cx="621543" cy="276999"/>
              <a:chOff x="10637852" y="434804"/>
              <a:chExt cx="621543" cy="276999"/>
            </a:xfrm>
          </p:grpSpPr>
          <p:sp>
            <p:nvSpPr>
              <p:cNvPr id="77" name="Rectangle 76">
                <a:extLst>
                  <a:ext uri="{FF2B5EF4-FFF2-40B4-BE49-F238E27FC236}">
                    <a16:creationId xmlns:a16="http://schemas.microsoft.com/office/drawing/2014/main" id="{EBCFC0C4-4E27-406C-8A6D-759479C371B7}"/>
                  </a:ext>
                </a:extLst>
              </p:cNvPr>
              <p:cNvSpPr/>
              <p:nvPr/>
            </p:nvSpPr>
            <p:spPr>
              <a:xfrm>
                <a:off x="10637852" y="467540"/>
                <a:ext cx="323850" cy="211527"/>
              </a:xfrm>
              <a:prstGeom prst="rect">
                <a:avLst/>
              </a:prstGeom>
              <a:solidFill>
                <a:srgbClr val="ECE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9D82E272-3952-4643-8D3A-19E080659DB2}"/>
                  </a:ext>
                </a:extLst>
              </p:cNvPr>
              <p:cNvSpPr txBox="1"/>
              <p:nvPr/>
            </p:nvSpPr>
            <p:spPr>
              <a:xfrm>
                <a:off x="10935545" y="434804"/>
                <a:ext cx="323850" cy="276999"/>
              </a:xfrm>
              <a:prstGeom prst="rect">
                <a:avLst/>
              </a:prstGeom>
              <a:noFill/>
              <a:ln>
                <a:noFill/>
              </a:ln>
            </p:spPr>
            <p:txBody>
              <a:bodyPr wrap="square" rtlCol="0">
                <a:spAutoFit/>
              </a:bodyPr>
              <a:lstStyle/>
              <a:p>
                <a:r>
                  <a:rPr lang="en-US" sz="1200">
                    <a:latin typeface="Century Gothic" panose="020B0502020202020204" pitchFamily="34" charset="0"/>
                  </a:rPr>
                  <a:t>2</a:t>
                </a:r>
              </a:p>
            </p:txBody>
          </p:sp>
        </p:grpSp>
        <p:grpSp>
          <p:nvGrpSpPr>
            <p:cNvPr id="56" name="Group 55">
              <a:extLst>
                <a:ext uri="{FF2B5EF4-FFF2-40B4-BE49-F238E27FC236}">
                  <a16:creationId xmlns:a16="http://schemas.microsoft.com/office/drawing/2014/main" id="{FB76D5F5-9DEA-4FED-B2E8-653419D45005}"/>
                </a:ext>
              </a:extLst>
            </p:cNvPr>
            <p:cNvGrpSpPr/>
            <p:nvPr/>
          </p:nvGrpSpPr>
          <p:grpSpPr>
            <a:xfrm>
              <a:off x="10637852" y="731519"/>
              <a:ext cx="621543" cy="276999"/>
              <a:chOff x="10637852" y="731519"/>
              <a:chExt cx="621543" cy="276999"/>
            </a:xfrm>
          </p:grpSpPr>
          <p:sp>
            <p:nvSpPr>
              <p:cNvPr id="75" name="Rectangle 74">
                <a:extLst>
                  <a:ext uri="{FF2B5EF4-FFF2-40B4-BE49-F238E27FC236}">
                    <a16:creationId xmlns:a16="http://schemas.microsoft.com/office/drawing/2014/main" id="{467DB2B4-E6B9-4AA9-BE86-853906FD0480}"/>
                  </a:ext>
                </a:extLst>
              </p:cNvPr>
              <p:cNvSpPr/>
              <p:nvPr/>
            </p:nvSpPr>
            <p:spPr>
              <a:xfrm>
                <a:off x="10637852" y="764255"/>
                <a:ext cx="323850" cy="211527"/>
              </a:xfrm>
              <a:prstGeom prst="rect">
                <a:avLst/>
              </a:prstGeom>
              <a:solidFill>
                <a:srgbClr val="D0D1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a:extLst>
                  <a:ext uri="{FF2B5EF4-FFF2-40B4-BE49-F238E27FC236}">
                    <a16:creationId xmlns:a16="http://schemas.microsoft.com/office/drawing/2014/main" id="{B300AFAA-3307-493A-9C44-0CAEE12F71F6}"/>
                  </a:ext>
                </a:extLst>
              </p:cNvPr>
              <p:cNvSpPr txBox="1"/>
              <p:nvPr/>
            </p:nvSpPr>
            <p:spPr>
              <a:xfrm>
                <a:off x="10935545" y="731519"/>
                <a:ext cx="323850" cy="276999"/>
              </a:xfrm>
              <a:prstGeom prst="rect">
                <a:avLst/>
              </a:prstGeom>
              <a:noFill/>
              <a:ln>
                <a:noFill/>
              </a:ln>
            </p:spPr>
            <p:txBody>
              <a:bodyPr wrap="square" rtlCol="0">
                <a:spAutoFit/>
              </a:bodyPr>
              <a:lstStyle/>
              <a:p>
                <a:r>
                  <a:rPr lang="en-US" sz="1200">
                    <a:latin typeface="Century Gothic" panose="020B0502020202020204" pitchFamily="34" charset="0"/>
                  </a:rPr>
                  <a:t>3</a:t>
                </a:r>
              </a:p>
            </p:txBody>
          </p:sp>
        </p:grpSp>
        <p:grpSp>
          <p:nvGrpSpPr>
            <p:cNvPr id="57" name="Group 56">
              <a:extLst>
                <a:ext uri="{FF2B5EF4-FFF2-40B4-BE49-F238E27FC236}">
                  <a16:creationId xmlns:a16="http://schemas.microsoft.com/office/drawing/2014/main" id="{016AAC43-0463-412A-A1C1-1FB9FEED9C9C}"/>
                </a:ext>
              </a:extLst>
            </p:cNvPr>
            <p:cNvGrpSpPr/>
            <p:nvPr/>
          </p:nvGrpSpPr>
          <p:grpSpPr>
            <a:xfrm>
              <a:off x="10637852" y="1008691"/>
              <a:ext cx="621543" cy="276999"/>
              <a:chOff x="10637852" y="1008691"/>
              <a:chExt cx="621543" cy="276999"/>
            </a:xfrm>
          </p:grpSpPr>
          <p:sp>
            <p:nvSpPr>
              <p:cNvPr id="73" name="Rectangle 72">
                <a:extLst>
                  <a:ext uri="{FF2B5EF4-FFF2-40B4-BE49-F238E27FC236}">
                    <a16:creationId xmlns:a16="http://schemas.microsoft.com/office/drawing/2014/main" id="{0A2629F3-CBDE-4F35-8039-DE1D8FAE57A2}"/>
                  </a:ext>
                </a:extLst>
              </p:cNvPr>
              <p:cNvSpPr/>
              <p:nvPr/>
            </p:nvSpPr>
            <p:spPr>
              <a:xfrm>
                <a:off x="10637852" y="1041427"/>
                <a:ext cx="323850" cy="211527"/>
              </a:xfrm>
              <a:prstGeom prst="rect">
                <a:avLst/>
              </a:prstGeom>
              <a:solidFill>
                <a:srgbClr val="A6BD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a:extLst>
                  <a:ext uri="{FF2B5EF4-FFF2-40B4-BE49-F238E27FC236}">
                    <a16:creationId xmlns:a16="http://schemas.microsoft.com/office/drawing/2014/main" id="{81AD01A3-0AE9-4D6B-95E3-36B8CBB49AA0}"/>
                  </a:ext>
                </a:extLst>
              </p:cNvPr>
              <p:cNvSpPr txBox="1"/>
              <p:nvPr/>
            </p:nvSpPr>
            <p:spPr>
              <a:xfrm>
                <a:off x="10935545" y="1008691"/>
                <a:ext cx="323850" cy="276999"/>
              </a:xfrm>
              <a:prstGeom prst="rect">
                <a:avLst/>
              </a:prstGeom>
              <a:noFill/>
              <a:ln>
                <a:noFill/>
              </a:ln>
            </p:spPr>
            <p:txBody>
              <a:bodyPr wrap="square" rtlCol="0">
                <a:spAutoFit/>
              </a:bodyPr>
              <a:lstStyle/>
              <a:p>
                <a:r>
                  <a:rPr lang="en-US" sz="1200">
                    <a:latin typeface="Century Gothic" panose="020B0502020202020204" pitchFamily="34" charset="0"/>
                  </a:rPr>
                  <a:t>4</a:t>
                </a:r>
              </a:p>
            </p:txBody>
          </p:sp>
        </p:grpSp>
        <p:grpSp>
          <p:nvGrpSpPr>
            <p:cNvPr id="58" name="Group 57">
              <a:extLst>
                <a:ext uri="{FF2B5EF4-FFF2-40B4-BE49-F238E27FC236}">
                  <a16:creationId xmlns:a16="http://schemas.microsoft.com/office/drawing/2014/main" id="{F11F374C-56EA-49C0-A9D0-F9A67CD51EAA}"/>
                </a:ext>
              </a:extLst>
            </p:cNvPr>
            <p:cNvGrpSpPr/>
            <p:nvPr/>
          </p:nvGrpSpPr>
          <p:grpSpPr>
            <a:xfrm>
              <a:off x="10637852" y="1322646"/>
              <a:ext cx="621543" cy="276999"/>
              <a:chOff x="10637852" y="1322646"/>
              <a:chExt cx="621543" cy="276999"/>
            </a:xfrm>
          </p:grpSpPr>
          <p:sp>
            <p:nvSpPr>
              <p:cNvPr id="71" name="Rectangle 70">
                <a:extLst>
                  <a:ext uri="{FF2B5EF4-FFF2-40B4-BE49-F238E27FC236}">
                    <a16:creationId xmlns:a16="http://schemas.microsoft.com/office/drawing/2014/main" id="{238CFB4F-8F6B-4E9C-8BFB-F90BECB4F39E}"/>
                  </a:ext>
                </a:extLst>
              </p:cNvPr>
              <p:cNvSpPr/>
              <p:nvPr/>
            </p:nvSpPr>
            <p:spPr>
              <a:xfrm>
                <a:off x="10637852" y="1355382"/>
                <a:ext cx="323850" cy="211527"/>
              </a:xfrm>
              <a:prstGeom prst="rect">
                <a:avLst/>
              </a:prstGeom>
              <a:solidFill>
                <a:srgbClr val="74A9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a:extLst>
                  <a:ext uri="{FF2B5EF4-FFF2-40B4-BE49-F238E27FC236}">
                    <a16:creationId xmlns:a16="http://schemas.microsoft.com/office/drawing/2014/main" id="{74C5CFF6-4B72-4EF4-9AFF-220EF4C010FF}"/>
                  </a:ext>
                </a:extLst>
              </p:cNvPr>
              <p:cNvSpPr txBox="1"/>
              <p:nvPr/>
            </p:nvSpPr>
            <p:spPr>
              <a:xfrm>
                <a:off x="10935545" y="1322646"/>
                <a:ext cx="323850" cy="276999"/>
              </a:xfrm>
              <a:prstGeom prst="rect">
                <a:avLst/>
              </a:prstGeom>
              <a:noFill/>
              <a:ln>
                <a:noFill/>
              </a:ln>
            </p:spPr>
            <p:txBody>
              <a:bodyPr wrap="square" rtlCol="0">
                <a:spAutoFit/>
              </a:bodyPr>
              <a:lstStyle/>
              <a:p>
                <a:r>
                  <a:rPr lang="en-US" sz="1200">
                    <a:latin typeface="Century Gothic" panose="020B0502020202020204" pitchFamily="34" charset="0"/>
                  </a:rPr>
                  <a:t>5</a:t>
                </a:r>
              </a:p>
            </p:txBody>
          </p:sp>
        </p:grpSp>
        <p:grpSp>
          <p:nvGrpSpPr>
            <p:cNvPr id="59" name="Group 58">
              <a:extLst>
                <a:ext uri="{FF2B5EF4-FFF2-40B4-BE49-F238E27FC236}">
                  <a16:creationId xmlns:a16="http://schemas.microsoft.com/office/drawing/2014/main" id="{171798DC-8AF7-4617-A642-81AB1C853E61}"/>
                </a:ext>
              </a:extLst>
            </p:cNvPr>
            <p:cNvGrpSpPr/>
            <p:nvPr/>
          </p:nvGrpSpPr>
          <p:grpSpPr>
            <a:xfrm>
              <a:off x="10637852" y="1619361"/>
              <a:ext cx="621543" cy="276999"/>
              <a:chOff x="10637852" y="1619361"/>
              <a:chExt cx="621543" cy="276999"/>
            </a:xfrm>
          </p:grpSpPr>
          <p:sp>
            <p:nvSpPr>
              <p:cNvPr id="69" name="Rectangle 68">
                <a:extLst>
                  <a:ext uri="{FF2B5EF4-FFF2-40B4-BE49-F238E27FC236}">
                    <a16:creationId xmlns:a16="http://schemas.microsoft.com/office/drawing/2014/main" id="{5B6AB9B9-4120-4D9B-B6AE-2998DD09BB90}"/>
                  </a:ext>
                </a:extLst>
              </p:cNvPr>
              <p:cNvSpPr/>
              <p:nvPr/>
            </p:nvSpPr>
            <p:spPr>
              <a:xfrm>
                <a:off x="10637852" y="1652097"/>
                <a:ext cx="323850" cy="211527"/>
              </a:xfrm>
              <a:prstGeom prst="rect">
                <a:avLst/>
              </a:prstGeom>
              <a:solidFill>
                <a:srgbClr val="369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a:extLst>
                  <a:ext uri="{FF2B5EF4-FFF2-40B4-BE49-F238E27FC236}">
                    <a16:creationId xmlns:a16="http://schemas.microsoft.com/office/drawing/2014/main" id="{98F50412-B804-403E-9784-7DBDCAEBFD2A}"/>
                  </a:ext>
                </a:extLst>
              </p:cNvPr>
              <p:cNvSpPr txBox="1"/>
              <p:nvPr/>
            </p:nvSpPr>
            <p:spPr>
              <a:xfrm>
                <a:off x="10935545" y="1619361"/>
                <a:ext cx="323850" cy="276999"/>
              </a:xfrm>
              <a:prstGeom prst="rect">
                <a:avLst/>
              </a:prstGeom>
              <a:noFill/>
              <a:ln>
                <a:noFill/>
              </a:ln>
            </p:spPr>
            <p:txBody>
              <a:bodyPr wrap="square" rtlCol="0">
                <a:spAutoFit/>
              </a:bodyPr>
              <a:lstStyle/>
              <a:p>
                <a:r>
                  <a:rPr lang="en-US" sz="1200">
                    <a:latin typeface="Century Gothic" panose="020B0502020202020204" pitchFamily="34" charset="0"/>
                  </a:rPr>
                  <a:t>6</a:t>
                </a:r>
              </a:p>
            </p:txBody>
          </p:sp>
        </p:grpSp>
        <p:grpSp>
          <p:nvGrpSpPr>
            <p:cNvPr id="60" name="Group 59">
              <a:extLst>
                <a:ext uri="{FF2B5EF4-FFF2-40B4-BE49-F238E27FC236}">
                  <a16:creationId xmlns:a16="http://schemas.microsoft.com/office/drawing/2014/main" id="{625A1A0B-B05F-4A09-9689-FC4A270F6642}"/>
                </a:ext>
              </a:extLst>
            </p:cNvPr>
            <p:cNvGrpSpPr/>
            <p:nvPr/>
          </p:nvGrpSpPr>
          <p:grpSpPr>
            <a:xfrm>
              <a:off x="10637852" y="1946878"/>
              <a:ext cx="621543" cy="276999"/>
              <a:chOff x="10637852" y="1946878"/>
              <a:chExt cx="621543" cy="276999"/>
            </a:xfrm>
          </p:grpSpPr>
          <p:sp>
            <p:nvSpPr>
              <p:cNvPr id="67" name="Rectangle 66">
                <a:extLst>
                  <a:ext uri="{FF2B5EF4-FFF2-40B4-BE49-F238E27FC236}">
                    <a16:creationId xmlns:a16="http://schemas.microsoft.com/office/drawing/2014/main" id="{310CF5BE-AAE0-455A-99D9-DFFE2C72C294}"/>
                  </a:ext>
                </a:extLst>
              </p:cNvPr>
              <p:cNvSpPr/>
              <p:nvPr/>
            </p:nvSpPr>
            <p:spPr>
              <a:xfrm>
                <a:off x="10637852" y="1979614"/>
                <a:ext cx="323850" cy="211527"/>
              </a:xfrm>
              <a:prstGeom prst="rect">
                <a:avLst/>
              </a:prstGeom>
              <a:solidFill>
                <a:srgbClr val="0170B2"/>
              </a:solidFill>
              <a:ln>
                <a:solidFill>
                  <a:srgbClr val="798E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a:extLst>
                  <a:ext uri="{FF2B5EF4-FFF2-40B4-BE49-F238E27FC236}">
                    <a16:creationId xmlns:a16="http://schemas.microsoft.com/office/drawing/2014/main" id="{9C28E9BA-827D-47E0-8DA5-CA36B74A683A}"/>
                  </a:ext>
                </a:extLst>
              </p:cNvPr>
              <p:cNvSpPr txBox="1"/>
              <p:nvPr/>
            </p:nvSpPr>
            <p:spPr>
              <a:xfrm>
                <a:off x="10935545" y="1946878"/>
                <a:ext cx="323850" cy="276999"/>
              </a:xfrm>
              <a:prstGeom prst="rect">
                <a:avLst/>
              </a:prstGeom>
              <a:noFill/>
              <a:ln>
                <a:noFill/>
              </a:ln>
            </p:spPr>
            <p:txBody>
              <a:bodyPr wrap="square" rtlCol="0">
                <a:spAutoFit/>
              </a:bodyPr>
              <a:lstStyle/>
              <a:p>
                <a:r>
                  <a:rPr lang="en-US" sz="1200">
                    <a:latin typeface="Century Gothic" panose="020B0502020202020204" pitchFamily="34" charset="0"/>
                  </a:rPr>
                  <a:t>7</a:t>
                </a:r>
              </a:p>
            </p:txBody>
          </p:sp>
        </p:grpSp>
        <p:grpSp>
          <p:nvGrpSpPr>
            <p:cNvPr id="61" name="Group 60">
              <a:extLst>
                <a:ext uri="{FF2B5EF4-FFF2-40B4-BE49-F238E27FC236}">
                  <a16:creationId xmlns:a16="http://schemas.microsoft.com/office/drawing/2014/main" id="{7B157FCB-1F17-4B05-8C40-CBE56F47BCBA}"/>
                </a:ext>
              </a:extLst>
            </p:cNvPr>
            <p:cNvGrpSpPr/>
            <p:nvPr/>
          </p:nvGrpSpPr>
          <p:grpSpPr>
            <a:xfrm>
              <a:off x="10637852" y="2260833"/>
              <a:ext cx="621543" cy="276999"/>
              <a:chOff x="10637852" y="2260833"/>
              <a:chExt cx="621543" cy="276999"/>
            </a:xfrm>
          </p:grpSpPr>
          <p:sp>
            <p:nvSpPr>
              <p:cNvPr id="65" name="Rectangle 64">
                <a:extLst>
                  <a:ext uri="{FF2B5EF4-FFF2-40B4-BE49-F238E27FC236}">
                    <a16:creationId xmlns:a16="http://schemas.microsoft.com/office/drawing/2014/main" id="{7B95C59C-F517-40F2-A81D-D501116135B9}"/>
                  </a:ext>
                </a:extLst>
              </p:cNvPr>
              <p:cNvSpPr/>
              <p:nvPr/>
            </p:nvSpPr>
            <p:spPr>
              <a:xfrm>
                <a:off x="10637852" y="2293569"/>
                <a:ext cx="323850" cy="211527"/>
              </a:xfrm>
              <a:prstGeom prst="rect">
                <a:avLst/>
              </a:prstGeom>
              <a:solidFill>
                <a:srgbClr val="045A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9A81AD0D-E06F-446A-A165-16E03A9D49AF}"/>
                  </a:ext>
                </a:extLst>
              </p:cNvPr>
              <p:cNvSpPr txBox="1"/>
              <p:nvPr/>
            </p:nvSpPr>
            <p:spPr>
              <a:xfrm>
                <a:off x="10935545" y="2260833"/>
                <a:ext cx="323850" cy="276999"/>
              </a:xfrm>
              <a:prstGeom prst="rect">
                <a:avLst/>
              </a:prstGeom>
              <a:noFill/>
              <a:ln>
                <a:noFill/>
              </a:ln>
            </p:spPr>
            <p:txBody>
              <a:bodyPr wrap="square" rtlCol="0">
                <a:spAutoFit/>
              </a:bodyPr>
              <a:lstStyle/>
              <a:p>
                <a:r>
                  <a:rPr lang="en-US" sz="1200">
                    <a:latin typeface="Century Gothic" panose="020B0502020202020204" pitchFamily="34" charset="0"/>
                  </a:rPr>
                  <a:t>8</a:t>
                </a:r>
              </a:p>
            </p:txBody>
          </p:sp>
        </p:grpSp>
        <p:grpSp>
          <p:nvGrpSpPr>
            <p:cNvPr id="62" name="Group 61">
              <a:extLst>
                <a:ext uri="{FF2B5EF4-FFF2-40B4-BE49-F238E27FC236}">
                  <a16:creationId xmlns:a16="http://schemas.microsoft.com/office/drawing/2014/main" id="{2CEC05BA-9AA0-43C7-95E7-8754AADAD693}"/>
                </a:ext>
              </a:extLst>
            </p:cNvPr>
            <p:cNvGrpSpPr/>
            <p:nvPr/>
          </p:nvGrpSpPr>
          <p:grpSpPr>
            <a:xfrm>
              <a:off x="10637852" y="2557548"/>
              <a:ext cx="621543" cy="276999"/>
              <a:chOff x="10637852" y="2557548"/>
              <a:chExt cx="621543" cy="276999"/>
            </a:xfrm>
          </p:grpSpPr>
          <p:sp>
            <p:nvSpPr>
              <p:cNvPr id="63" name="Rectangle 62">
                <a:extLst>
                  <a:ext uri="{FF2B5EF4-FFF2-40B4-BE49-F238E27FC236}">
                    <a16:creationId xmlns:a16="http://schemas.microsoft.com/office/drawing/2014/main" id="{3B9C957C-4EE5-4435-BE34-28D1622FE640}"/>
                  </a:ext>
                </a:extLst>
              </p:cNvPr>
              <p:cNvSpPr/>
              <p:nvPr/>
            </p:nvSpPr>
            <p:spPr>
              <a:xfrm>
                <a:off x="10637852" y="2590284"/>
                <a:ext cx="323850" cy="211527"/>
              </a:xfrm>
              <a:prstGeom prst="rect">
                <a:avLst/>
              </a:prstGeom>
              <a:solidFill>
                <a:srgbClr val="0238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F9719E30-70B9-40EA-842D-7DBA354B8379}"/>
                  </a:ext>
                </a:extLst>
              </p:cNvPr>
              <p:cNvSpPr txBox="1"/>
              <p:nvPr/>
            </p:nvSpPr>
            <p:spPr>
              <a:xfrm>
                <a:off x="10935545" y="2557548"/>
                <a:ext cx="323850" cy="276999"/>
              </a:xfrm>
              <a:prstGeom prst="rect">
                <a:avLst/>
              </a:prstGeom>
              <a:noFill/>
              <a:ln>
                <a:noFill/>
              </a:ln>
            </p:spPr>
            <p:txBody>
              <a:bodyPr wrap="square" rtlCol="0">
                <a:spAutoFit/>
              </a:bodyPr>
              <a:lstStyle/>
              <a:p>
                <a:r>
                  <a:rPr lang="en-US" sz="1200">
                    <a:latin typeface="Century Gothic" panose="020B0502020202020204" pitchFamily="34" charset="0"/>
                  </a:rPr>
                  <a:t>9</a:t>
                </a:r>
              </a:p>
            </p:txBody>
          </p:sp>
        </p:grpSp>
      </p:grpSp>
      <p:pic>
        <p:nvPicPr>
          <p:cNvPr id="131" name="Picture 130">
            <a:extLst>
              <a:ext uri="{FF2B5EF4-FFF2-40B4-BE49-F238E27FC236}">
                <a16:creationId xmlns:a16="http://schemas.microsoft.com/office/drawing/2014/main" id="{2D5EC268-23AC-4EC6-A191-CF14116FBF9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547771" y="1761271"/>
            <a:ext cx="3661702" cy="4738672"/>
          </a:xfrm>
          <a:prstGeom prst="rect">
            <a:avLst/>
          </a:prstGeom>
        </p:spPr>
      </p:pic>
      <p:sp>
        <p:nvSpPr>
          <p:cNvPr id="132" name="TextBox 131">
            <a:extLst>
              <a:ext uri="{FF2B5EF4-FFF2-40B4-BE49-F238E27FC236}">
                <a16:creationId xmlns:a16="http://schemas.microsoft.com/office/drawing/2014/main" id="{F3CC6D01-D1D4-453A-915E-3807B95C3325}"/>
              </a:ext>
            </a:extLst>
          </p:cNvPr>
          <p:cNvSpPr txBox="1"/>
          <p:nvPr/>
        </p:nvSpPr>
        <p:spPr>
          <a:xfrm>
            <a:off x="8912010" y="6189855"/>
            <a:ext cx="933223" cy="461665"/>
          </a:xfrm>
          <a:prstGeom prst="rect">
            <a:avLst/>
          </a:prstGeom>
          <a:noFill/>
        </p:spPr>
        <p:txBody>
          <a:bodyPr wrap="square" rtlCol="0">
            <a:spAutoFit/>
          </a:bodyPr>
          <a:lstStyle/>
          <a:p>
            <a:r>
              <a:rPr lang="en-US" sz="2400">
                <a:solidFill>
                  <a:schemeClr val="tx1">
                    <a:lumMod val="75000"/>
                    <a:lumOff val="25000"/>
                  </a:schemeClr>
                </a:solidFill>
                <a:latin typeface="Century Gothic" panose="020B0502020202020204" pitchFamily="34" charset="0"/>
              </a:rPr>
              <a:t>2019</a:t>
            </a:r>
          </a:p>
        </p:txBody>
      </p:sp>
      <p:pic>
        <p:nvPicPr>
          <p:cNvPr id="133" name="Picture 132">
            <a:extLst>
              <a:ext uri="{FF2B5EF4-FFF2-40B4-BE49-F238E27FC236}">
                <a16:creationId xmlns:a16="http://schemas.microsoft.com/office/drawing/2014/main" id="{DBA7A924-C92B-4424-900E-C6C8FA68398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0753" y="1761271"/>
            <a:ext cx="3661702" cy="4738672"/>
          </a:xfrm>
          <a:prstGeom prst="rect">
            <a:avLst/>
          </a:prstGeom>
        </p:spPr>
      </p:pic>
      <p:pic>
        <p:nvPicPr>
          <p:cNvPr id="134" name="Picture 133">
            <a:extLst>
              <a:ext uri="{FF2B5EF4-FFF2-40B4-BE49-F238E27FC236}">
                <a16:creationId xmlns:a16="http://schemas.microsoft.com/office/drawing/2014/main" id="{4AAA8B81-29DB-4C89-88EA-F6E8A3539EF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662440" y="1761271"/>
            <a:ext cx="3661702" cy="4738672"/>
          </a:xfrm>
          <a:prstGeom prst="rect">
            <a:avLst/>
          </a:prstGeom>
        </p:spPr>
      </p:pic>
      <p:sp>
        <p:nvSpPr>
          <p:cNvPr id="135" name="TextBox 134">
            <a:extLst>
              <a:ext uri="{FF2B5EF4-FFF2-40B4-BE49-F238E27FC236}">
                <a16:creationId xmlns:a16="http://schemas.microsoft.com/office/drawing/2014/main" id="{BDC2FC81-BB03-407A-8723-3C09A9818EF4}"/>
              </a:ext>
            </a:extLst>
          </p:cNvPr>
          <p:cNvSpPr txBox="1"/>
          <p:nvPr/>
        </p:nvSpPr>
        <p:spPr>
          <a:xfrm>
            <a:off x="1297892" y="6191519"/>
            <a:ext cx="933223" cy="461665"/>
          </a:xfrm>
          <a:prstGeom prst="rect">
            <a:avLst/>
          </a:prstGeom>
          <a:noFill/>
        </p:spPr>
        <p:txBody>
          <a:bodyPr wrap="square" rtlCol="0">
            <a:spAutoFit/>
          </a:bodyPr>
          <a:lstStyle/>
          <a:p>
            <a:r>
              <a:rPr lang="en-US" sz="2400">
                <a:solidFill>
                  <a:schemeClr val="tx1">
                    <a:lumMod val="75000"/>
                    <a:lumOff val="25000"/>
                  </a:schemeClr>
                </a:solidFill>
                <a:latin typeface="Century Gothic" panose="020B0502020202020204" pitchFamily="34" charset="0"/>
              </a:rPr>
              <a:t>2017</a:t>
            </a:r>
          </a:p>
        </p:txBody>
      </p:sp>
      <p:sp>
        <p:nvSpPr>
          <p:cNvPr id="136" name="TextBox 135">
            <a:extLst>
              <a:ext uri="{FF2B5EF4-FFF2-40B4-BE49-F238E27FC236}">
                <a16:creationId xmlns:a16="http://schemas.microsoft.com/office/drawing/2014/main" id="{9401C048-2046-4BB7-A2A8-CE5E6C2F8C45}"/>
              </a:ext>
            </a:extLst>
          </p:cNvPr>
          <p:cNvSpPr txBox="1"/>
          <p:nvPr/>
        </p:nvSpPr>
        <p:spPr>
          <a:xfrm>
            <a:off x="5071687" y="6189855"/>
            <a:ext cx="933223" cy="461665"/>
          </a:xfrm>
          <a:prstGeom prst="rect">
            <a:avLst/>
          </a:prstGeom>
          <a:noFill/>
        </p:spPr>
        <p:txBody>
          <a:bodyPr wrap="square" rtlCol="0">
            <a:spAutoFit/>
          </a:bodyPr>
          <a:lstStyle/>
          <a:p>
            <a:r>
              <a:rPr lang="en-US" sz="2400">
                <a:solidFill>
                  <a:schemeClr val="tx1">
                    <a:lumMod val="75000"/>
                    <a:lumOff val="25000"/>
                  </a:schemeClr>
                </a:solidFill>
                <a:latin typeface="Century Gothic" panose="020B0502020202020204" pitchFamily="34" charset="0"/>
              </a:rPr>
              <a:t>2018</a:t>
            </a:r>
          </a:p>
        </p:txBody>
      </p:sp>
      <p:grpSp>
        <p:nvGrpSpPr>
          <p:cNvPr id="137" name="Group 136">
            <a:extLst>
              <a:ext uri="{FF2B5EF4-FFF2-40B4-BE49-F238E27FC236}">
                <a16:creationId xmlns:a16="http://schemas.microsoft.com/office/drawing/2014/main" id="{71FBA63B-C96D-40EC-8F97-02E811C58BA4}"/>
              </a:ext>
            </a:extLst>
          </p:cNvPr>
          <p:cNvGrpSpPr/>
          <p:nvPr/>
        </p:nvGrpSpPr>
        <p:grpSpPr>
          <a:xfrm>
            <a:off x="10296693" y="6271203"/>
            <a:ext cx="1895307" cy="314781"/>
            <a:chOff x="8517935" y="6228452"/>
            <a:chExt cx="1895307" cy="314781"/>
          </a:xfrm>
        </p:grpSpPr>
        <p:sp>
          <p:nvSpPr>
            <p:cNvPr id="138" name="Rectangle 137">
              <a:extLst>
                <a:ext uri="{FF2B5EF4-FFF2-40B4-BE49-F238E27FC236}">
                  <a16:creationId xmlns:a16="http://schemas.microsoft.com/office/drawing/2014/main" id="{7B684B04-989A-46DC-8686-BA805AD35471}"/>
                </a:ext>
              </a:extLst>
            </p:cNvPr>
            <p:cNvSpPr/>
            <p:nvPr/>
          </p:nvSpPr>
          <p:spPr>
            <a:xfrm>
              <a:off x="8640440" y="6411463"/>
              <a:ext cx="217714" cy="492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53485CC9-7A5A-4991-99DB-E6F9F98CFF4D}"/>
                </a:ext>
              </a:extLst>
            </p:cNvPr>
            <p:cNvSpPr/>
            <p:nvPr/>
          </p:nvSpPr>
          <p:spPr>
            <a:xfrm>
              <a:off x="8858154" y="6411463"/>
              <a:ext cx="217713" cy="480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CDA3F5CE-FFA9-4AE2-8199-60525E440332}"/>
                </a:ext>
              </a:extLst>
            </p:cNvPr>
            <p:cNvSpPr/>
            <p:nvPr/>
          </p:nvSpPr>
          <p:spPr>
            <a:xfrm>
              <a:off x="9075867" y="6412653"/>
              <a:ext cx="428967" cy="48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B886F4E3-1185-437A-BBD0-098727F3B129}"/>
                </a:ext>
              </a:extLst>
            </p:cNvPr>
            <p:cNvSpPr/>
            <p:nvPr/>
          </p:nvSpPr>
          <p:spPr>
            <a:xfrm>
              <a:off x="8640439" y="6411462"/>
              <a:ext cx="1293361" cy="48099"/>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141">
              <a:extLst>
                <a:ext uri="{FF2B5EF4-FFF2-40B4-BE49-F238E27FC236}">
                  <a16:creationId xmlns:a16="http://schemas.microsoft.com/office/drawing/2014/main" id="{0D3F9E72-03C0-4359-9345-8FB5E9FFDFA4}"/>
                </a:ext>
              </a:extLst>
            </p:cNvPr>
            <p:cNvSpPr txBox="1"/>
            <p:nvPr/>
          </p:nvSpPr>
          <p:spPr>
            <a:xfrm>
              <a:off x="8517935" y="6228452"/>
              <a:ext cx="217713" cy="215444"/>
            </a:xfrm>
            <a:prstGeom prst="rect">
              <a:avLst/>
            </a:prstGeom>
            <a:noFill/>
          </p:spPr>
          <p:txBody>
            <a:bodyPr wrap="square" rtlCol="0">
              <a:spAutoFit/>
            </a:bodyPr>
            <a:lstStyle/>
            <a:p>
              <a:r>
                <a:rPr lang="en-US" sz="800">
                  <a:latin typeface="Century Gothic" panose="020B0502020202020204" pitchFamily="34" charset="0"/>
                </a:rPr>
                <a:t>0</a:t>
              </a:r>
            </a:p>
          </p:txBody>
        </p:sp>
        <p:sp>
          <p:nvSpPr>
            <p:cNvPr id="143" name="TextBox 142">
              <a:extLst>
                <a:ext uri="{FF2B5EF4-FFF2-40B4-BE49-F238E27FC236}">
                  <a16:creationId xmlns:a16="http://schemas.microsoft.com/office/drawing/2014/main" id="{3FD46992-F049-48C3-A444-5C5BCE4574F1}"/>
                </a:ext>
              </a:extLst>
            </p:cNvPr>
            <p:cNvSpPr txBox="1"/>
            <p:nvPr/>
          </p:nvSpPr>
          <p:spPr>
            <a:xfrm>
              <a:off x="8876220" y="6228452"/>
              <a:ext cx="388835" cy="215444"/>
            </a:xfrm>
            <a:prstGeom prst="rect">
              <a:avLst/>
            </a:prstGeom>
            <a:noFill/>
          </p:spPr>
          <p:txBody>
            <a:bodyPr wrap="square" rtlCol="0">
              <a:spAutoFit/>
            </a:bodyPr>
            <a:lstStyle/>
            <a:p>
              <a:r>
                <a:rPr lang="en-US" sz="800">
                  <a:latin typeface="Century Gothic" panose="020B0502020202020204" pitchFamily="34" charset="0"/>
                </a:rPr>
                <a:t>3.25</a:t>
              </a:r>
            </a:p>
          </p:txBody>
        </p:sp>
        <p:sp>
          <p:nvSpPr>
            <p:cNvPr id="144" name="TextBox 143">
              <a:extLst>
                <a:ext uri="{FF2B5EF4-FFF2-40B4-BE49-F238E27FC236}">
                  <a16:creationId xmlns:a16="http://schemas.microsoft.com/office/drawing/2014/main" id="{86DAA78B-6E1C-40C4-B0DC-D4507FC4DC23}"/>
                </a:ext>
              </a:extLst>
            </p:cNvPr>
            <p:cNvSpPr txBox="1"/>
            <p:nvPr/>
          </p:nvSpPr>
          <p:spPr>
            <a:xfrm>
              <a:off x="9296769" y="6228452"/>
              <a:ext cx="334989" cy="215444"/>
            </a:xfrm>
            <a:prstGeom prst="rect">
              <a:avLst/>
            </a:prstGeom>
            <a:noFill/>
          </p:spPr>
          <p:txBody>
            <a:bodyPr wrap="square" rtlCol="0">
              <a:spAutoFit/>
            </a:bodyPr>
            <a:lstStyle/>
            <a:p>
              <a:r>
                <a:rPr lang="en-US" sz="800">
                  <a:latin typeface="Century Gothic" panose="020B0502020202020204" pitchFamily="34" charset="0"/>
                </a:rPr>
                <a:t>6.5</a:t>
              </a:r>
            </a:p>
          </p:txBody>
        </p:sp>
        <p:sp>
          <p:nvSpPr>
            <p:cNvPr id="145" name="Rectangle 144">
              <a:extLst>
                <a:ext uri="{FF2B5EF4-FFF2-40B4-BE49-F238E27FC236}">
                  <a16:creationId xmlns:a16="http://schemas.microsoft.com/office/drawing/2014/main" id="{1BE8DB7F-8529-4DE0-9E0E-72C3A80A22EE}"/>
                </a:ext>
              </a:extLst>
            </p:cNvPr>
            <p:cNvSpPr/>
            <p:nvPr/>
          </p:nvSpPr>
          <p:spPr>
            <a:xfrm>
              <a:off x="9504834" y="6411462"/>
              <a:ext cx="428967" cy="48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extBox 145">
              <a:extLst>
                <a:ext uri="{FF2B5EF4-FFF2-40B4-BE49-F238E27FC236}">
                  <a16:creationId xmlns:a16="http://schemas.microsoft.com/office/drawing/2014/main" id="{BEF1E30F-A4E1-4D37-9273-7D1F7916CB83}"/>
                </a:ext>
              </a:extLst>
            </p:cNvPr>
            <p:cNvSpPr txBox="1"/>
            <p:nvPr/>
          </p:nvSpPr>
          <p:spPr>
            <a:xfrm>
              <a:off x="9719317" y="6228452"/>
              <a:ext cx="413405" cy="215444"/>
            </a:xfrm>
            <a:prstGeom prst="rect">
              <a:avLst/>
            </a:prstGeom>
            <a:noFill/>
          </p:spPr>
          <p:txBody>
            <a:bodyPr wrap="square" rtlCol="0">
              <a:spAutoFit/>
            </a:bodyPr>
            <a:lstStyle/>
            <a:p>
              <a:r>
                <a:rPr lang="en-US" sz="800">
                  <a:latin typeface="Century Gothic" panose="020B0502020202020204" pitchFamily="34" charset="0"/>
                </a:rPr>
                <a:t>9.75</a:t>
              </a:r>
            </a:p>
          </p:txBody>
        </p:sp>
        <p:sp>
          <p:nvSpPr>
            <p:cNvPr id="147" name="TextBox 146">
              <a:extLst>
                <a:ext uri="{FF2B5EF4-FFF2-40B4-BE49-F238E27FC236}">
                  <a16:creationId xmlns:a16="http://schemas.microsoft.com/office/drawing/2014/main" id="{92281A68-32E8-4788-A747-FA739762500F}"/>
                </a:ext>
              </a:extLst>
            </p:cNvPr>
            <p:cNvSpPr txBox="1"/>
            <p:nvPr/>
          </p:nvSpPr>
          <p:spPr>
            <a:xfrm>
              <a:off x="9883613" y="6327789"/>
              <a:ext cx="529629" cy="215444"/>
            </a:xfrm>
            <a:prstGeom prst="rect">
              <a:avLst/>
            </a:prstGeom>
            <a:noFill/>
          </p:spPr>
          <p:txBody>
            <a:bodyPr wrap="square" rtlCol="0">
              <a:spAutoFit/>
            </a:bodyPr>
            <a:lstStyle/>
            <a:p>
              <a:r>
                <a:rPr lang="en-US" sz="800">
                  <a:latin typeface="Century Gothic" panose="020B0502020202020204" pitchFamily="34" charset="0"/>
                </a:rPr>
                <a:t>Miles</a:t>
              </a:r>
            </a:p>
          </p:txBody>
        </p:sp>
      </p:grpSp>
      <p:grpSp>
        <p:nvGrpSpPr>
          <p:cNvPr id="148" name="Group 147">
            <a:extLst>
              <a:ext uri="{FF2B5EF4-FFF2-40B4-BE49-F238E27FC236}">
                <a16:creationId xmlns:a16="http://schemas.microsoft.com/office/drawing/2014/main" id="{8A5855AB-8539-4213-9F52-9B341EAAC69C}"/>
              </a:ext>
            </a:extLst>
          </p:cNvPr>
          <p:cNvGrpSpPr/>
          <p:nvPr/>
        </p:nvGrpSpPr>
        <p:grpSpPr>
          <a:xfrm>
            <a:off x="11170628" y="5446778"/>
            <a:ext cx="428354" cy="633628"/>
            <a:chOff x="11434698" y="2142240"/>
            <a:chExt cx="428354" cy="633628"/>
          </a:xfrm>
        </p:grpSpPr>
        <p:pic>
          <p:nvPicPr>
            <p:cNvPr id="149" name="Picture 148" descr="A close up of a logo&#10;&#10;Description automatically generated">
              <a:extLst>
                <a:ext uri="{FF2B5EF4-FFF2-40B4-BE49-F238E27FC236}">
                  <a16:creationId xmlns:a16="http://schemas.microsoft.com/office/drawing/2014/main" id="{BA029BAC-7593-4A32-BA29-ACEB7ED57A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34698" y="2357857"/>
              <a:ext cx="322216" cy="418011"/>
            </a:xfrm>
            <a:prstGeom prst="rect">
              <a:avLst/>
            </a:prstGeom>
          </p:spPr>
        </p:pic>
        <p:sp>
          <p:nvSpPr>
            <p:cNvPr id="150" name="TextBox 149">
              <a:extLst>
                <a:ext uri="{FF2B5EF4-FFF2-40B4-BE49-F238E27FC236}">
                  <a16:creationId xmlns:a16="http://schemas.microsoft.com/office/drawing/2014/main" id="{76DF44A7-D285-4E1E-86DB-B81A229FDA1C}"/>
                </a:ext>
              </a:extLst>
            </p:cNvPr>
            <p:cNvSpPr txBox="1"/>
            <p:nvPr/>
          </p:nvSpPr>
          <p:spPr>
            <a:xfrm>
              <a:off x="11449647" y="2142240"/>
              <a:ext cx="413405" cy="261610"/>
            </a:xfrm>
            <a:prstGeom prst="rect">
              <a:avLst/>
            </a:prstGeom>
            <a:noFill/>
          </p:spPr>
          <p:txBody>
            <a:bodyPr wrap="square" rtlCol="0">
              <a:spAutoFit/>
            </a:bodyPr>
            <a:lstStyle/>
            <a:p>
              <a:r>
                <a:rPr lang="en-US" sz="1100">
                  <a:latin typeface="Century Gothic" panose="020B0502020202020204" pitchFamily="34" charset="0"/>
                </a:rPr>
                <a:t>N</a:t>
              </a:r>
            </a:p>
          </p:txBody>
        </p:sp>
      </p:grpSp>
    </p:spTree>
    <p:extLst>
      <p:ext uri="{BB962C8B-B14F-4D97-AF65-F5344CB8AC3E}">
        <p14:creationId xmlns:p14="http://schemas.microsoft.com/office/powerpoint/2010/main" val="20894248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TextBox 122">
            <a:extLst>
              <a:ext uri="{FF2B5EF4-FFF2-40B4-BE49-F238E27FC236}">
                <a16:creationId xmlns:a16="http://schemas.microsoft.com/office/drawing/2014/main" id="{48BB1B7F-DED8-446D-B03F-71EA0D6DB0C7}"/>
              </a:ext>
            </a:extLst>
          </p:cNvPr>
          <p:cNvSpPr txBox="1"/>
          <p:nvPr/>
        </p:nvSpPr>
        <p:spPr>
          <a:xfrm>
            <a:off x="131135" y="6241312"/>
            <a:ext cx="11929730" cy="489098"/>
          </a:xfrm>
          <a:prstGeom prst="rect">
            <a:avLst/>
          </a:prstGeom>
          <a:solidFill>
            <a:schemeClr val="bg1"/>
          </a:solidFill>
          <a:ln>
            <a:solidFill>
              <a:schemeClr val="bg1"/>
            </a:solidFill>
          </a:ln>
        </p:spPr>
        <p:txBody>
          <a:bodyPr wrap="square" rtlCol="0">
            <a:spAutoFit/>
          </a:bodyPr>
          <a:lstStyle/>
          <a:p>
            <a:endParaRPr lang="en-US"/>
          </a:p>
        </p:txBody>
      </p:sp>
      <p:sp>
        <p:nvSpPr>
          <p:cNvPr id="5" name="TextBox 4">
            <a:extLst>
              <a:ext uri="{FF2B5EF4-FFF2-40B4-BE49-F238E27FC236}">
                <a16:creationId xmlns:a16="http://schemas.microsoft.com/office/drawing/2014/main" id="{325F1635-5A59-4C54-81A1-2CBE57EBC15D}"/>
              </a:ext>
            </a:extLst>
          </p:cNvPr>
          <p:cNvSpPr txBox="1"/>
          <p:nvPr/>
        </p:nvSpPr>
        <p:spPr>
          <a:xfrm>
            <a:off x="510366" y="180753"/>
            <a:ext cx="6400800" cy="707886"/>
          </a:xfrm>
          <a:prstGeom prst="rect">
            <a:avLst/>
          </a:prstGeom>
          <a:solidFill>
            <a:schemeClr val="bg1"/>
          </a:solidFill>
          <a:ln>
            <a:solidFill>
              <a:schemeClr val="bg1"/>
            </a:solidFill>
          </a:ln>
        </p:spPr>
        <p:txBody>
          <a:bodyPr wrap="square" rtlCol="0">
            <a:spAutoFit/>
          </a:bodyPr>
          <a:lstStyle/>
          <a:p>
            <a:r>
              <a:rPr lang="en-US" sz="4000" b="1" dirty="0">
                <a:solidFill>
                  <a:srgbClr val="95B823"/>
                </a:solidFill>
                <a:latin typeface="Century Gothic" panose="020B0502020202020204" pitchFamily="34" charset="0"/>
              </a:rPr>
              <a:t>APPENDIX</a:t>
            </a:r>
          </a:p>
        </p:txBody>
      </p:sp>
      <p:sp>
        <p:nvSpPr>
          <p:cNvPr id="130" name="TextBox 129">
            <a:extLst>
              <a:ext uri="{FF2B5EF4-FFF2-40B4-BE49-F238E27FC236}">
                <a16:creationId xmlns:a16="http://schemas.microsoft.com/office/drawing/2014/main" id="{65683126-7EF0-4303-BB18-72F8065D11A0}"/>
              </a:ext>
            </a:extLst>
          </p:cNvPr>
          <p:cNvSpPr txBox="1"/>
          <p:nvPr/>
        </p:nvSpPr>
        <p:spPr>
          <a:xfrm>
            <a:off x="3119363" y="1402460"/>
            <a:ext cx="5953274" cy="461665"/>
          </a:xfrm>
          <a:prstGeom prst="rect">
            <a:avLst/>
          </a:prstGeom>
          <a:noFill/>
        </p:spPr>
        <p:txBody>
          <a:bodyPr wrap="square" rtlCol="0">
            <a:spAutoFit/>
          </a:bodyPr>
          <a:lstStyle/>
          <a:p>
            <a:pPr algn="ctr"/>
            <a:r>
              <a:rPr lang="en-US" sz="2400">
                <a:solidFill>
                  <a:schemeClr val="tx1">
                    <a:lumMod val="75000"/>
                    <a:lumOff val="25000"/>
                  </a:schemeClr>
                </a:solidFill>
                <a:latin typeface="Century Gothic" panose="020B0502020202020204" pitchFamily="34" charset="0"/>
              </a:rPr>
              <a:t>Brooks County LUCIS Results</a:t>
            </a:r>
          </a:p>
        </p:txBody>
      </p:sp>
      <p:sp>
        <p:nvSpPr>
          <p:cNvPr id="81" name="TextBox 80">
            <a:extLst>
              <a:ext uri="{FF2B5EF4-FFF2-40B4-BE49-F238E27FC236}">
                <a16:creationId xmlns:a16="http://schemas.microsoft.com/office/drawing/2014/main" id="{C76BFD46-9878-452E-A103-1D9670124EA7}"/>
              </a:ext>
            </a:extLst>
          </p:cNvPr>
          <p:cNvSpPr txBox="1"/>
          <p:nvPr/>
        </p:nvSpPr>
        <p:spPr>
          <a:xfrm>
            <a:off x="2456949" y="2017367"/>
            <a:ext cx="1208917" cy="893413"/>
          </a:xfrm>
          <a:prstGeom prst="rect">
            <a:avLst/>
          </a:prstGeom>
          <a:solidFill>
            <a:schemeClr val="bg1"/>
          </a:solidFill>
          <a:ln>
            <a:noFill/>
          </a:ln>
        </p:spPr>
        <p:txBody>
          <a:bodyPr wrap="square" rtlCol="0">
            <a:spAutoFit/>
          </a:bodyPr>
          <a:lstStyle/>
          <a:p>
            <a:endParaRPr lang="en-US"/>
          </a:p>
        </p:txBody>
      </p:sp>
      <p:sp>
        <p:nvSpPr>
          <p:cNvPr id="82" name="TextBox 81">
            <a:extLst>
              <a:ext uri="{FF2B5EF4-FFF2-40B4-BE49-F238E27FC236}">
                <a16:creationId xmlns:a16="http://schemas.microsoft.com/office/drawing/2014/main" id="{8FA2B996-419B-4532-AABC-DA7CE2881EF1}"/>
              </a:ext>
            </a:extLst>
          </p:cNvPr>
          <p:cNvSpPr txBox="1"/>
          <p:nvPr/>
        </p:nvSpPr>
        <p:spPr>
          <a:xfrm>
            <a:off x="6456076" y="2017366"/>
            <a:ext cx="1208917" cy="893413"/>
          </a:xfrm>
          <a:prstGeom prst="rect">
            <a:avLst/>
          </a:prstGeom>
          <a:solidFill>
            <a:schemeClr val="bg1"/>
          </a:solidFill>
          <a:ln>
            <a:noFill/>
          </a:ln>
        </p:spPr>
        <p:txBody>
          <a:bodyPr wrap="square" rtlCol="0">
            <a:spAutoFit/>
          </a:bodyPr>
          <a:lstStyle/>
          <a:p>
            <a:endParaRPr lang="en-US"/>
          </a:p>
        </p:txBody>
      </p:sp>
      <p:pic>
        <p:nvPicPr>
          <p:cNvPr id="83" name="Picture 82">
            <a:extLst>
              <a:ext uri="{FF2B5EF4-FFF2-40B4-BE49-F238E27FC236}">
                <a16:creationId xmlns:a16="http://schemas.microsoft.com/office/drawing/2014/main" id="{16A8F230-DA0E-4B04-99EC-52057CE39D0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551197" y="1758243"/>
            <a:ext cx="3661702" cy="4738672"/>
          </a:xfrm>
          <a:prstGeom prst="rect">
            <a:avLst/>
          </a:prstGeom>
        </p:spPr>
      </p:pic>
      <p:sp>
        <p:nvSpPr>
          <p:cNvPr id="84" name="TextBox 83">
            <a:extLst>
              <a:ext uri="{FF2B5EF4-FFF2-40B4-BE49-F238E27FC236}">
                <a16:creationId xmlns:a16="http://schemas.microsoft.com/office/drawing/2014/main" id="{EB997680-22FB-438B-9FD0-8D5EB1BE7383}"/>
              </a:ext>
            </a:extLst>
          </p:cNvPr>
          <p:cNvSpPr txBox="1"/>
          <p:nvPr/>
        </p:nvSpPr>
        <p:spPr>
          <a:xfrm>
            <a:off x="8915436" y="6186827"/>
            <a:ext cx="933223" cy="461665"/>
          </a:xfrm>
          <a:prstGeom prst="rect">
            <a:avLst/>
          </a:prstGeom>
          <a:noFill/>
        </p:spPr>
        <p:txBody>
          <a:bodyPr wrap="square" rtlCol="0">
            <a:spAutoFit/>
          </a:bodyPr>
          <a:lstStyle/>
          <a:p>
            <a:r>
              <a:rPr lang="en-US" sz="2400">
                <a:solidFill>
                  <a:schemeClr val="tx1">
                    <a:lumMod val="75000"/>
                    <a:lumOff val="25000"/>
                  </a:schemeClr>
                </a:solidFill>
                <a:latin typeface="Century Gothic" panose="020B0502020202020204" pitchFamily="34" charset="0"/>
              </a:rPr>
              <a:t>2019</a:t>
            </a:r>
          </a:p>
        </p:txBody>
      </p:sp>
      <p:pic>
        <p:nvPicPr>
          <p:cNvPr id="85" name="Picture 84">
            <a:extLst>
              <a:ext uri="{FF2B5EF4-FFF2-40B4-BE49-F238E27FC236}">
                <a16:creationId xmlns:a16="http://schemas.microsoft.com/office/drawing/2014/main" id="{D1231188-1B51-4F19-97D0-7D90FF88C2E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4179" y="1758243"/>
            <a:ext cx="3661702" cy="4738672"/>
          </a:xfrm>
          <a:prstGeom prst="rect">
            <a:avLst/>
          </a:prstGeom>
        </p:spPr>
      </p:pic>
      <p:pic>
        <p:nvPicPr>
          <p:cNvPr id="86" name="Picture 85">
            <a:extLst>
              <a:ext uri="{FF2B5EF4-FFF2-40B4-BE49-F238E27FC236}">
                <a16:creationId xmlns:a16="http://schemas.microsoft.com/office/drawing/2014/main" id="{4E34F3E7-9785-4264-AB33-16E087A75BB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665866" y="1758243"/>
            <a:ext cx="3661702" cy="4738672"/>
          </a:xfrm>
          <a:prstGeom prst="rect">
            <a:avLst/>
          </a:prstGeom>
        </p:spPr>
      </p:pic>
      <p:sp>
        <p:nvSpPr>
          <p:cNvPr id="87" name="TextBox 86">
            <a:extLst>
              <a:ext uri="{FF2B5EF4-FFF2-40B4-BE49-F238E27FC236}">
                <a16:creationId xmlns:a16="http://schemas.microsoft.com/office/drawing/2014/main" id="{5F3D7969-1DF9-435F-9F56-4123F3AA7C0B}"/>
              </a:ext>
            </a:extLst>
          </p:cNvPr>
          <p:cNvSpPr txBox="1"/>
          <p:nvPr/>
        </p:nvSpPr>
        <p:spPr>
          <a:xfrm>
            <a:off x="1301318" y="6188491"/>
            <a:ext cx="933223" cy="461665"/>
          </a:xfrm>
          <a:prstGeom prst="rect">
            <a:avLst/>
          </a:prstGeom>
          <a:noFill/>
        </p:spPr>
        <p:txBody>
          <a:bodyPr wrap="square" rtlCol="0">
            <a:spAutoFit/>
          </a:bodyPr>
          <a:lstStyle/>
          <a:p>
            <a:r>
              <a:rPr lang="en-US" sz="2400">
                <a:solidFill>
                  <a:schemeClr val="tx1">
                    <a:lumMod val="75000"/>
                    <a:lumOff val="25000"/>
                  </a:schemeClr>
                </a:solidFill>
                <a:latin typeface="Century Gothic" panose="020B0502020202020204" pitchFamily="34" charset="0"/>
              </a:rPr>
              <a:t>2017</a:t>
            </a:r>
          </a:p>
        </p:txBody>
      </p:sp>
      <p:sp>
        <p:nvSpPr>
          <p:cNvPr id="88" name="TextBox 87">
            <a:extLst>
              <a:ext uri="{FF2B5EF4-FFF2-40B4-BE49-F238E27FC236}">
                <a16:creationId xmlns:a16="http://schemas.microsoft.com/office/drawing/2014/main" id="{764EDCD2-063B-49AF-98B4-B99DAF10B6E3}"/>
              </a:ext>
            </a:extLst>
          </p:cNvPr>
          <p:cNvSpPr txBox="1"/>
          <p:nvPr/>
        </p:nvSpPr>
        <p:spPr>
          <a:xfrm>
            <a:off x="5075113" y="6186827"/>
            <a:ext cx="933223" cy="461665"/>
          </a:xfrm>
          <a:prstGeom prst="rect">
            <a:avLst/>
          </a:prstGeom>
          <a:noFill/>
        </p:spPr>
        <p:txBody>
          <a:bodyPr wrap="square" rtlCol="0">
            <a:spAutoFit/>
          </a:bodyPr>
          <a:lstStyle/>
          <a:p>
            <a:r>
              <a:rPr lang="en-US" sz="2400">
                <a:solidFill>
                  <a:schemeClr val="tx1">
                    <a:lumMod val="75000"/>
                    <a:lumOff val="25000"/>
                  </a:schemeClr>
                </a:solidFill>
                <a:latin typeface="Century Gothic" panose="020B0502020202020204" pitchFamily="34" charset="0"/>
              </a:rPr>
              <a:t>2018</a:t>
            </a:r>
          </a:p>
        </p:txBody>
      </p:sp>
      <p:grpSp>
        <p:nvGrpSpPr>
          <p:cNvPr id="89" name="Group 88">
            <a:extLst>
              <a:ext uri="{FF2B5EF4-FFF2-40B4-BE49-F238E27FC236}">
                <a16:creationId xmlns:a16="http://schemas.microsoft.com/office/drawing/2014/main" id="{91D96CF9-468F-418E-8815-52B36922E2BD}"/>
              </a:ext>
            </a:extLst>
          </p:cNvPr>
          <p:cNvGrpSpPr/>
          <p:nvPr/>
        </p:nvGrpSpPr>
        <p:grpSpPr>
          <a:xfrm>
            <a:off x="10300119" y="6268175"/>
            <a:ext cx="1895307" cy="314781"/>
            <a:chOff x="8517935" y="6228452"/>
            <a:chExt cx="1895307" cy="314781"/>
          </a:xfrm>
        </p:grpSpPr>
        <p:sp>
          <p:nvSpPr>
            <p:cNvPr id="90" name="Rectangle 89">
              <a:extLst>
                <a:ext uri="{FF2B5EF4-FFF2-40B4-BE49-F238E27FC236}">
                  <a16:creationId xmlns:a16="http://schemas.microsoft.com/office/drawing/2014/main" id="{69301B44-FB44-4B26-A31F-699CAEBB7ACD}"/>
                </a:ext>
              </a:extLst>
            </p:cNvPr>
            <p:cNvSpPr/>
            <p:nvPr/>
          </p:nvSpPr>
          <p:spPr>
            <a:xfrm>
              <a:off x="8640440" y="6411463"/>
              <a:ext cx="217714" cy="492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D3BD55EF-205B-40C9-ACE0-71AD9777CF2E}"/>
                </a:ext>
              </a:extLst>
            </p:cNvPr>
            <p:cNvSpPr/>
            <p:nvPr/>
          </p:nvSpPr>
          <p:spPr>
            <a:xfrm>
              <a:off x="8858154" y="6411463"/>
              <a:ext cx="217713" cy="480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FF5C2FBC-C645-4B96-BA62-6198D5DCEDE3}"/>
                </a:ext>
              </a:extLst>
            </p:cNvPr>
            <p:cNvSpPr/>
            <p:nvPr/>
          </p:nvSpPr>
          <p:spPr>
            <a:xfrm>
              <a:off x="9075867" y="6412653"/>
              <a:ext cx="428967" cy="48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754333BD-AA73-46DB-B5B6-8FF06C5D3B58}"/>
                </a:ext>
              </a:extLst>
            </p:cNvPr>
            <p:cNvSpPr/>
            <p:nvPr/>
          </p:nvSpPr>
          <p:spPr>
            <a:xfrm>
              <a:off x="8640439" y="6411462"/>
              <a:ext cx="1293361" cy="48099"/>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Box 93">
              <a:extLst>
                <a:ext uri="{FF2B5EF4-FFF2-40B4-BE49-F238E27FC236}">
                  <a16:creationId xmlns:a16="http://schemas.microsoft.com/office/drawing/2014/main" id="{427CCAEF-7971-4F6E-B0C0-85F158EB04DA}"/>
                </a:ext>
              </a:extLst>
            </p:cNvPr>
            <p:cNvSpPr txBox="1"/>
            <p:nvPr/>
          </p:nvSpPr>
          <p:spPr>
            <a:xfrm>
              <a:off x="8517935" y="6228452"/>
              <a:ext cx="217713" cy="215444"/>
            </a:xfrm>
            <a:prstGeom prst="rect">
              <a:avLst/>
            </a:prstGeom>
            <a:noFill/>
          </p:spPr>
          <p:txBody>
            <a:bodyPr wrap="square" rtlCol="0">
              <a:spAutoFit/>
            </a:bodyPr>
            <a:lstStyle/>
            <a:p>
              <a:r>
                <a:rPr lang="en-US" sz="800">
                  <a:latin typeface="Century Gothic" panose="020B0502020202020204" pitchFamily="34" charset="0"/>
                </a:rPr>
                <a:t>0</a:t>
              </a:r>
            </a:p>
          </p:txBody>
        </p:sp>
        <p:sp>
          <p:nvSpPr>
            <p:cNvPr id="95" name="TextBox 94">
              <a:extLst>
                <a:ext uri="{FF2B5EF4-FFF2-40B4-BE49-F238E27FC236}">
                  <a16:creationId xmlns:a16="http://schemas.microsoft.com/office/drawing/2014/main" id="{40F6F570-90D3-4147-B156-1A32F41606F8}"/>
                </a:ext>
              </a:extLst>
            </p:cNvPr>
            <p:cNvSpPr txBox="1"/>
            <p:nvPr/>
          </p:nvSpPr>
          <p:spPr>
            <a:xfrm>
              <a:off x="8876220" y="6228452"/>
              <a:ext cx="388835" cy="215444"/>
            </a:xfrm>
            <a:prstGeom prst="rect">
              <a:avLst/>
            </a:prstGeom>
            <a:noFill/>
          </p:spPr>
          <p:txBody>
            <a:bodyPr wrap="square" rtlCol="0">
              <a:spAutoFit/>
            </a:bodyPr>
            <a:lstStyle/>
            <a:p>
              <a:r>
                <a:rPr lang="en-US" sz="800">
                  <a:latin typeface="Century Gothic" panose="020B0502020202020204" pitchFamily="34" charset="0"/>
                </a:rPr>
                <a:t>3.25</a:t>
              </a:r>
            </a:p>
          </p:txBody>
        </p:sp>
        <p:sp>
          <p:nvSpPr>
            <p:cNvPr id="96" name="TextBox 95">
              <a:extLst>
                <a:ext uri="{FF2B5EF4-FFF2-40B4-BE49-F238E27FC236}">
                  <a16:creationId xmlns:a16="http://schemas.microsoft.com/office/drawing/2014/main" id="{0204BE8D-E368-4AA9-AD87-67ACE23DBBF9}"/>
                </a:ext>
              </a:extLst>
            </p:cNvPr>
            <p:cNvSpPr txBox="1"/>
            <p:nvPr/>
          </p:nvSpPr>
          <p:spPr>
            <a:xfrm>
              <a:off x="9296769" y="6228452"/>
              <a:ext cx="334989" cy="215444"/>
            </a:xfrm>
            <a:prstGeom prst="rect">
              <a:avLst/>
            </a:prstGeom>
            <a:noFill/>
          </p:spPr>
          <p:txBody>
            <a:bodyPr wrap="square" rtlCol="0">
              <a:spAutoFit/>
            </a:bodyPr>
            <a:lstStyle/>
            <a:p>
              <a:r>
                <a:rPr lang="en-US" sz="800">
                  <a:latin typeface="Century Gothic" panose="020B0502020202020204" pitchFamily="34" charset="0"/>
                </a:rPr>
                <a:t>6.5</a:t>
              </a:r>
            </a:p>
          </p:txBody>
        </p:sp>
        <p:sp>
          <p:nvSpPr>
            <p:cNvPr id="97" name="Rectangle 96">
              <a:extLst>
                <a:ext uri="{FF2B5EF4-FFF2-40B4-BE49-F238E27FC236}">
                  <a16:creationId xmlns:a16="http://schemas.microsoft.com/office/drawing/2014/main" id="{DB3D37DF-7808-4909-A4E4-AA93CA11C75F}"/>
                </a:ext>
              </a:extLst>
            </p:cNvPr>
            <p:cNvSpPr/>
            <p:nvPr/>
          </p:nvSpPr>
          <p:spPr>
            <a:xfrm>
              <a:off x="9504834" y="6411462"/>
              <a:ext cx="428967" cy="48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extBox 97">
              <a:extLst>
                <a:ext uri="{FF2B5EF4-FFF2-40B4-BE49-F238E27FC236}">
                  <a16:creationId xmlns:a16="http://schemas.microsoft.com/office/drawing/2014/main" id="{A6405489-D238-4A4F-9D04-8104D8BA541D}"/>
                </a:ext>
              </a:extLst>
            </p:cNvPr>
            <p:cNvSpPr txBox="1"/>
            <p:nvPr/>
          </p:nvSpPr>
          <p:spPr>
            <a:xfrm>
              <a:off x="9719317" y="6228452"/>
              <a:ext cx="413405" cy="215444"/>
            </a:xfrm>
            <a:prstGeom prst="rect">
              <a:avLst/>
            </a:prstGeom>
            <a:noFill/>
          </p:spPr>
          <p:txBody>
            <a:bodyPr wrap="square" rtlCol="0">
              <a:spAutoFit/>
            </a:bodyPr>
            <a:lstStyle/>
            <a:p>
              <a:r>
                <a:rPr lang="en-US" sz="800">
                  <a:latin typeface="Century Gothic" panose="020B0502020202020204" pitchFamily="34" charset="0"/>
                </a:rPr>
                <a:t>9.75</a:t>
              </a:r>
            </a:p>
          </p:txBody>
        </p:sp>
        <p:sp>
          <p:nvSpPr>
            <p:cNvPr id="99" name="TextBox 98">
              <a:extLst>
                <a:ext uri="{FF2B5EF4-FFF2-40B4-BE49-F238E27FC236}">
                  <a16:creationId xmlns:a16="http://schemas.microsoft.com/office/drawing/2014/main" id="{7E3467FA-BB07-4554-B398-F97D13FAC237}"/>
                </a:ext>
              </a:extLst>
            </p:cNvPr>
            <p:cNvSpPr txBox="1"/>
            <p:nvPr/>
          </p:nvSpPr>
          <p:spPr>
            <a:xfrm>
              <a:off x="9883613" y="6327789"/>
              <a:ext cx="529629" cy="215444"/>
            </a:xfrm>
            <a:prstGeom prst="rect">
              <a:avLst/>
            </a:prstGeom>
            <a:noFill/>
          </p:spPr>
          <p:txBody>
            <a:bodyPr wrap="square" rtlCol="0">
              <a:spAutoFit/>
            </a:bodyPr>
            <a:lstStyle/>
            <a:p>
              <a:r>
                <a:rPr lang="en-US" sz="800">
                  <a:latin typeface="Century Gothic" panose="020B0502020202020204" pitchFamily="34" charset="0"/>
                </a:rPr>
                <a:t>Miles</a:t>
              </a:r>
            </a:p>
          </p:txBody>
        </p:sp>
      </p:grpSp>
      <p:grpSp>
        <p:nvGrpSpPr>
          <p:cNvPr id="100" name="Group 99">
            <a:extLst>
              <a:ext uri="{FF2B5EF4-FFF2-40B4-BE49-F238E27FC236}">
                <a16:creationId xmlns:a16="http://schemas.microsoft.com/office/drawing/2014/main" id="{04261D6A-CF6E-457F-AFE7-0E3CD3E7995B}"/>
              </a:ext>
            </a:extLst>
          </p:cNvPr>
          <p:cNvGrpSpPr/>
          <p:nvPr/>
        </p:nvGrpSpPr>
        <p:grpSpPr>
          <a:xfrm>
            <a:off x="11174054" y="5443750"/>
            <a:ext cx="428354" cy="633628"/>
            <a:chOff x="11434698" y="2142240"/>
            <a:chExt cx="428354" cy="633628"/>
          </a:xfrm>
        </p:grpSpPr>
        <p:pic>
          <p:nvPicPr>
            <p:cNvPr id="101" name="Picture 100" descr="A close up of a logo&#10;&#10;Description automatically generated">
              <a:extLst>
                <a:ext uri="{FF2B5EF4-FFF2-40B4-BE49-F238E27FC236}">
                  <a16:creationId xmlns:a16="http://schemas.microsoft.com/office/drawing/2014/main" id="{B637F5B6-F38C-4823-92EB-B91BB38531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34698" y="2357857"/>
              <a:ext cx="322216" cy="418011"/>
            </a:xfrm>
            <a:prstGeom prst="rect">
              <a:avLst/>
            </a:prstGeom>
          </p:spPr>
        </p:pic>
        <p:sp>
          <p:nvSpPr>
            <p:cNvPr id="102" name="TextBox 101">
              <a:extLst>
                <a:ext uri="{FF2B5EF4-FFF2-40B4-BE49-F238E27FC236}">
                  <a16:creationId xmlns:a16="http://schemas.microsoft.com/office/drawing/2014/main" id="{6B3BA719-B858-4F44-99B2-6AD4FC561489}"/>
                </a:ext>
              </a:extLst>
            </p:cNvPr>
            <p:cNvSpPr txBox="1"/>
            <p:nvPr/>
          </p:nvSpPr>
          <p:spPr>
            <a:xfrm>
              <a:off x="11449647" y="2142240"/>
              <a:ext cx="413405" cy="261610"/>
            </a:xfrm>
            <a:prstGeom prst="rect">
              <a:avLst/>
            </a:prstGeom>
            <a:noFill/>
          </p:spPr>
          <p:txBody>
            <a:bodyPr wrap="square" rtlCol="0">
              <a:spAutoFit/>
            </a:bodyPr>
            <a:lstStyle/>
            <a:p>
              <a:r>
                <a:rPr lang="en-US" sz="1100">
                  <a:latin typeface="Century Gothic" panose="020B0502020202020204" pitchFamily="34" charset="0"/>
                </a:rPr>
                <a:t>N</a:t>
              </a:r>
            </a:p>
          </p:txBody>
        </p:sp>
      </p:grpSp>
      <p:grpSp>
        <p:nvGrpSpPr>
          <p:cNvPr id="103" name="Group 102">
            <a:extLst>
              <a:ext uri="{FF2B5EF4-FFF2-40B4-BE49-F238E27FC236}">
                <a16:creationId xmlns:a16="http://schemas.microsoft.com/office/drawing/2014/main" id="{469DCA78-D215-4E1A-BDBD-3814949DAEE9}"/>
              </a:ext>
            </a:extLst>
          </p:cNvPr>
          <p:cNvGrpSpPr/>
          <p:nvPr/>
        </p:nvGrpSpPr>
        <p:grpSpPr>
          <a:xfrm>
            <a:off x="10261857" y="2107141"/>
            <a:ext cx="1883386" cy="2046823"/>
            <a:chOff x="10309983" y="2291254"/>
            <a:chExt cx="1883386" cy="2046823"/>
          </a:xfrm>
        </p:grpSpPr>
        <p:grpSp>
          <p:nvGrpSpPr>
            <p:cNvPr id="104" name="Group 103">
              <a:extLst>
                <a:ext uri="{FF2B5EF4-FFF2-40B4-BE49-F238E27FC236}">
                  <a16:creationId xmlns:a16="http://schemas.microsoft.com/office/drawing/2014/main" id="{51A3CAB4-3E6D-4C6C-8000-B8E361FA49D9}"/>
                </a:ext>
              </a:extLst>
            </p:cNvPr>
            <p:cNvGrpSpPr/>
            <p:nvPr/>
          </p:nvGrpSpPr>
          <p:grpSpPr>
            <a:xfrm>
              <a:off x="10309983" y="2314296"/>
              <a:ext cx="1883386" cy="2023781"/>
              <a:chOff x="1848043" y="543828"/>
              <a:chExt cx="6736035" cy="7238157"/>
            </a:xfrm>
          </p:grpSpPr>
          <p:sp>
            <p:nvSpPr>
              <p:cNvPr id="109" name="Rectangle 108">
                <a:extLst>
                  <a:ext uri="{FF2B5EF4-FFF2-40B4-BE49-F238E27FC236}">
                    <a16:creationId xmlns:a16="http://schemas.microsoft.com/office/drawing/2014/main" id="{839C5167-D6B5-4127-A034-879AF5B7BC70}"/>
                  </a:ext>
                </a:extLst>
              </p:cNvPr>
              <p:cNvSpPr/>
              <p:nvPr/>
            </p:nvSpPr>
            <p:spPr>
              <a:xfrm>
                <a:off x="3623094" y="806567"/>
                <a:ext cx="1483744" cy="1483744"/>
              </a:xfrm>
              <a:prstGeom prst="rect">
                <a:avLst/>
              </a:prstGeom>
              <a:solidFill>
                <a:srgbClr val="5B74A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31</a:t>
                </a:r>
              </a:p>
            </p:txBody>
          </p:sp>
          <p:sp>
            <p:nvSpPr>
              <p:cNvPr id="110" name="Rectangle 109">
                <a:extLst>
                  <a:ext uri="{FF2B5EF4-FFF2-40B4-BE49-F238E27FC236}">
                    <a16:creationId xmlns:a16="http://schemas.microsoft.com/office/drawing/2014/main" id="{ABCE3B3F-FDF4-46F5-A0C9-1A3BA945D347}"/>
                  </a:ext>
                </a:extLst>
              </p:cNvPr>
              <p:cNvSpPr/>
              <p:nvPr/>
            </p:nvSpPr>
            <p:spPr>
              <a:xfrm>
                <a:off x="5107382" y="806567"/>
                <a:ext cx="1483744" cy="1483744"/>
              </a:xfrm>
              <a:prstGeom prst="rect">
                <a:avLst/>
              </a:prstGeom>
              <a:solidFill>
                <a:srgbClr val="57537C"/>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32</a:t>
                </a:r>
              </a:p>
            </p:txBody>
          </p:sp>
          <p:sp>
            <p:nvSpPr>
              <p:cNvPr id="111" name="Rectangle 110">
                <a:extLst>
                  <a:ext uri="{FF2B5EF4-FFF2-40B4-BE49-F238E27FC236}">
                    <a16:creationId xmlns:a16="http://schemas.microsoft.com/office/drawing/2014/main" id="{C9B89731-1F51-43D6-B54A-9C4939C91510}"/>
                  </a:ext>
                </a:extLst>
              </p:cNvPr>
              <p:cNvSpPr/>
              <p:nvPr/>
            </p:nvSpPr>
            <p:spPr>
              <a:xfrm>
                <a:off x="6590582" y="806567"/>
                <a:ext cx="1483744" cy="1483744"/>
              </a:xfrm>
              <a:prstGeom prst="rect">
                <a:avLst/>
              </a:prstGeom>
              <a:solidFill>
                <a:srgbClr val="7C48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33</a:t>
                </a:r>
              </a:p>
            </p:txBody>
          </p:sp>
          <p:sp>
            <p:nvSpPr>
              <p:cNvPr id="112" name="Rectangle 111">
                <a:extLst>
                  <a:ext uri="{FF2B5EF4-FFF2-40B4-BE49-F238E27FC236}">
                    <a16:creationId xmlns:a16="http://schemas.microsoft.com/office/drawing/2014/main" id="{154F6875-BFE1-44E3-82F2-64EEFA54672C}"/>
                  </a:ext>
                </a:extLst>
              </p:cNvPr>
              <p:cNvSpPr/>
              <p:nvPr/>
            </p:nvSpPr>
            <p:spPr>
              <a:xfrm>
                <a:off x="3623094" y="2290927"/>
                <a:ext cx="1483744" cy="1483744"/>
              </a:xfrm>
              <a:prstGeom prst="rect">
                <a:avLst/>
              </a:prstGeom>
              <a:solidFill>
                <a:srgbClr val="96A3C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21</a:t>
                </a:r>
              </a:p>
            </p:txBody>
          </p:sp>
          <p:sp>
            <p:nvSpPr>
              <p:cNvPr id="113" name="Rectangle 112">
                <a:extLst>
                  <a:ext uri="{FF2B5EF4-FFF2-40B4-BE49-F238E27FC236}">
                    <a16:creationId xmlns:a16="http://schemas.microsoft.com/office/drawing/2014/main" id="{0B614D1A-3B8D-48CB-98BA-57CF8E21845D}"/>
                  </a:ext>
                </a:extLst>
              </p:cNvPr>
              <p:cNvSpPr/>
              <p:nvPr/>
            </p:nvSpPr>
            <p:spPr>
              <a:xfrm>
                <a:off x="3623094" y="3774055"/>
                <a:ext cx="1483744" cy="1483744"/>
              </a:xfrm>
              <a:prstGeom prst="rect">
                <a:avLst/>
              </a:prstGeom>
              <a:solidFill>
                <a:srgbClr val="E8E8E8"/>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11</a:t>
                </a:r>
              </a:p>
            </p:txBody>
          </p:sp>
          <p:sp>
            <p:nvSpPr>
              <p:cNvPr id="114" name="Rectangle 113">
                <a:extLst>
                  <a:ext uri="{FF2B5EF4-FFF2-40B4-BE49-F238E27FC236}">
                    <a16:creationId xmlns:a16="http://schemas.microsoft.com/office/drawing/2014/main" id="{2FBA8903-E895-4938-AC67-0BF8B80EEE44}"/>
                  </a:ext>
                </a:extLst>
              </p:cNvPr>
              <p:cNvSpPr/>
              <p:nvPr/>
            </p:nvSpPr>
            <p:spPr>
              <a:xfrm>
                <a:off x="5107382" y="3774055"/>
                <a:ext cx="1483744" cy="1483744"/>
              </a:xfrm>
              <a:prstGeom prst="rect">
                <a:avLst/>
              </a:prstGeom>
              <a:solidFill>
                <a:srgbClr val="C99898"/>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12</a:t>
                </a:r>
              </a:p>
            </p:txBody>
          </p:sp>
          <p:sp>
            <p:nvSpPr>
              <p:cNvPr id="115" name="Rectangle 114">
                <a:extLst>
                  <a:ext uri="{FF2B5EF4-FFF2-40B4-BE49-F238E27FC236}">
                    <a16:creationId xmlns:a16="http://schemas.microsoft.com/office/drawing/2014/main" id="{BB4DFF9A-C688-4D93-8964-4C1ABC67584F}"/>
                  </a:ext>
                </a:extLst>
              </p:cNvPr>
              <p:cNvSpPr/>
              <p:nvPr/>
            </p:nvSpPr>
            <p:spPr>
              <a:xfrm>
                <a:off x="6590582" y="3774055"/>
                <a:ext cx="1483744" cy="1483744"/>
              </a:xfrm>
              <a:prstGeom prst="rect">
                <a:avLst/>
              </a:prstGeom>
              <a:solidFill>
                <a:srgbClr val="BF5757"/>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13</a:t>
                </a:r>
              </a:p>
            </p:txBody>
          </p:sp>
          <p:sp>
            <p:nvSpPr>
              <p:cNvPr id="116" name="TextBox 115">
                <a:extLst>
                  <a:ext uri="{FF2B5EF4-FFF2-40B4-BE49-F238E27FC236}">
                    <a16:creationId xmlns:a16="http://schemas.microsoft.com/office/drawing/2014/main" id="{4B4F08E7-FB71-4ED1-9B22-6E715AE7F26B}"/>
                  </a:ext>
                </a:extLst>
              </p:cNvPr>
              <p:cNvSpPr txBox="1"/>
              <p:nvPr/>
            </p:nvSpPr>
            <p:spPr>
              <a:xfrm>
                <a:off x="2999826" y="6130816"/>
                <a:ext cx="5584252" cy="1651169"/>
              </a:xfrm>
              <a:prstGeom prst="rect">
                <a:avLst/>
              </a:prstGeom>
              <a:noFill/>
            </p:spPr>
            <p:txBody>
              <a:bodyPr wrap="square" rtlCol="0">
                <a:spAutoFit/>
              </a:bodyPr>
              <a:lstStyle/>
              <a:p>
                <a:pPr algn="ctr"/>
                <a:r>
                  <a:rPr lang="en-US" sz="1200">
                    <a:solidFill>
                      <a:schemeClr val="tx1">
                        <a:lumMod val="75000"/>
                        <a:lumOff val="25000"/>
                      </a:schemeClr>
                    </a:solidFill>
                    <a:latin typeface="Century Gothic" panose="020B0502020202020204" pitchFamily="34" charset="0"/>
                  </a:rPr>
                  <a:t>Environmental Sensitivity</a:t>
                </a:r>
              </a:p>
            </p:txBody>
          </p:sp>
          <p:sp>
            <p:nvSpPr>
              <p:cNvPr id="117" name="TextBox 116">
                <a:extLst>
                  <a:ext uri="{FF2B5EF4-FFF2-40B4-BE49-F238E27FC236}">
                    <a16:creationId xmlns:a16="http://schemas.microsoft.com/office/drawing/2014/main" id="{BEAF79BE-9254-4147-8FEA-D8792462C6E4}"/>
                  </a:ext>
                </a:extLst>
              </p:cNvPr>
              <p:cNvSpPr txBox="1"/>
              <p:nvPr/>
            </p:nvSpPr>
            <p:spPr>
              <a:xfrm rot="16200000">
                <a:off x="-178604" y="2570475"/>
                <a:ext cx="5043997" cy="990703"/>
              </a:xfrm>
              <a:prstGeom prst="rect">
                <a:avLst/>
              </a:prstGeom>
              <a:noFill/>
            </p:spPr>
            <p:txBody>
              <a:bodyPr wrap="square" rtlCol="0">
                <a:spAutoFit/>
              </a:bodyPr>
              <a:lstStyle/>
              <a:p>
                <a:pPr algn="ctr"/>
                <a:r>
                  <a:rPr lang="en-US" sz="1200" dirty="0">
                    <a:solidFill>
                      <a:schemeClr val="tx1">
                        <a:lumMod val="75000"/>
                        <a:lumOff val="25000"/>
                      </a:schemeClr>
                    </a:solidFill>
                    <a:latin typeface="Century Gothic" panose="020B0502020202020204" pitchFamily="34" charset="0"/>
                  </a:rPr>
                  <a:t>Solar Suitability</a:t>
                </a:r>
              </a:p>
            </p:txBody>
          </p:sp>
          <p:sp>
            <p:nvSpPr>
              <p:cNvPr id="118" name="TextBox 117">
                <a:extLst>
                  <a:ext uri="{FF2B5EF4-FFF2-40B4-BE49-F238E27FC236}">
                    <a16:creationId xmlns:a16="http://schemas.microsoft.com/office/drawing/2014/main" id="{7AE2FF42-8C17-4564-ACEF-9E59C5B7FFAE}"/>
                  </a:ext>
                </a:extLst>
              </p:cNvPr>
              <p:cNvSpPr txBox="1"/>
              <p:nvPr/>
            </p:nvSpPr>
            <p:spPr>
              <a:xfrm>
                <a:off x="3529906" y="5355379"/>
                <a:ext cx="1847431" cy="990702"/>
              </a:xfrm>
              <a:prstGeom prst="rect">
                <a:avLst/>
              </a:prstGeom>
              <a:noFill/>
            </p:spPr>
            <p:txBody>
              <a:bodyPr wrap="square" rtlCol="0">
                <a:spAutoFit/>
              </a:bodyPr>
              <a:lstStyle/>
              <a:p>
                <a:r>
                  <a:rPr lang="en-US" sz="1200">
                    <a:solidFill>
                      <a:schemeClr val="tx1">
                        <a:lumMod val="75000"/>
                        <a:lumOff val="25000"/>
                      </a:schemeClr>
                    </a:solidFill>
                    <a:latin typeface="Century Gothic" panose="020B0502020202020204" pitchFamily="34" charset="0"/>
                  </a:rPr>
                  <a:t>Low</a:t>
                </a:r>
              </a:p>
            </p:txBody>
          </p:sp>
          <p:sp>
            <p:nvSpPr>
              <p:cNvPr id="119" name="TextBox 118">
                <a:extLst>
                  <a:ext uri="{FF2B5EF4-FFF2-40B4-BE49-F238E27FC236}">
                    <a16:creationId xmlns:a16="http://schemas.microsoft.com/office/drawing/2014/main" id="{04AB8CF7-17C3-479F-834D-205A12BB26C4}"/>
                  </a:ext>
                </a:extLst>
              </p:cNvPr>
              <p:cNvSpPr txBox="1"/>
              <p:nvPr/>
            </p:nvSpPr>
            <p:spPr>
              <a:xfrm>
                <a:off x="4926204" y="5353397"/>
                <a:ext cx="2276385" cy="990702"/>
              </a:xfrm>
              <a:prstGeom prst="rect">
                <a:avLst/>
              </a:prstGeom>
              <a:noFill/>
            </p:spPr>
            <p:txBody>
              <a:bodyPr wrap="square" rtlCol="0">
                <a:spAutoFit/>
              </a:bodyPr>
              <a:lstStyle/>
              <a:p>
                <a:r>
                  <a:rPr lang="en-US" sz="1200">
                    <a:solidFill>
                      <a:schemeClr val="tx1">
                        <a:lumMod val="75000"/>
                        <a:lumOff val="25000"/>
                      </a:schemeClr>
                    </a:solidFill>
                    <a:latin typeface="Century Gothic" panose="020B0502020202020204" pitchFamily="34" charset="0"/>
                  </a:rPr>
                  <a:t>Med.</a:t>
                </a:r>
              </a:p>
            </p:txBody>
          </p:sp>
          <p:sp>
            <p:nvSpPr>
              <p:cNvPr id="120" name="TextBox 119">
                <a:extLst>
                  <a:ext uri="{FF2B5EF4-FFF2-40B4-BE49-F238E27FC236}">
                    <a16:creationId xmlns:a16="http://schemas.microsoft.com/office/drawing/2014/main" id="{6637C99A-F258-4950-931A-26B22A720FA1}"/>
                  </a:ext>
                </a:extLst>
              </p:cNvPr>
              <p:cNvSpPr txBox="1"/>
              <p:nvPr/>
            </p:nvSpPr>
            <p:spPr>
              <a:xfrm>
                <a:off x="6519943" y="5353401"/>
                <a:ext cx="2059245" cy="990698"/>
              </a:xfrm>
              <a:prstGeom prst="rect">
                <a:avLst/>
              </a:prstGeom>
              <a:noFill/>
            </p:spPr>
            <p:txBody>
              <a:bodyPr wrap="square" rtlCol="0">
                <a:spAutoFit/>
              </a:bodyPr>
              <a:lstStyle/>
              <a:p>
                <a:r>
                  <a:rPr lang="en-US" sz="1200">
                    <a:solidFill>
                      <a:schemeClr val="tx1">
                        <a:lumMod val="75000"/>
                        <a:lumOff val="25000"/>
                      </a:schemeClr>
                    </a:solidFill>
                    <a:latin typeface="Century Gothic" panose="020B0502020202020204" pitchFamily="34" charset="0"/>
                  </a:rPr>
                  <a:t>High</a:t>
                </a:r>
              </a:p>
            </p:txBody>
          </p:sp>
          <p:sp>
            <p:nvSpPr>
              <p:cNvPr id="121" name="Rectangle 120">
                <a:extLst>
                  <a:ext uri="{FF2B5EF4-FFF2-40B4-BE49-F238E27FC236}">
                    <a16:creationId xmlns:a16="http://schemas.microsoft.com/office/drawing/2014/main" id="{6BAD66B9-D032-4DD1-AB11-6287988D19BE}"/>
                  </a:ext>
                </a:extLst>
              </p:cNvPr>
              <p:cNvSpPr/>
              <p:nvPr/>
            </p:nvSpPr>
            <p:spPr>
              <a:xfrm>
                <a:off x="5107382" y="2290927"/>
                <a:ext cx="1483744" cy="1483744"/>
              </a:xfrm>
              <a:prstGeom prst="rect">
                <a:avLst/>
              </a:prstGeom>
              <a:solidFill>
                <a:srgbClr val="A4789F"/>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22</a:t>
                </a:r>
              </a:p>
            </p:txBody>
          </p:sp>
          <p:sp>
            <p:nvSpPr>
              <p:cNvPr id="122" name="Rectangle 121">
                <a:extLst>
                  <a:ext uri="{FF2B5EF4-FFF2-40B4-BE49-F238E27FC236}">
                    <a16:creationId xmlns:a16="http://schemas.microsoft.com/office/drawing/2014/main" id="{FC6006B1-55F3-420F-9066-63047BD85FC2}"/>
                  </a:ext>
                </a:extLst>
              </p:cNvPr>
              <p:cNvSpPr/>
              <p:nvPr/>
            </p:nvSpPr>
            <p:spPr>
              <a:xfrm>
                <a:off x="6590582" y="2290927"/>
                <a:ext cx="1483744" cy="1483744"/>
              </a:xfrm>
              <a:prstGeom prst="rect">
                <a:avLst/>
              </a:prstGeom>
              <a:solidFill>
                <a:srgbClr val="88434F"/>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23</a:t>
                </a:r>
              </a:p>
            </p:txBody>
          </p:sp>
        </p:grpSp>
        <p:grpSp>
          <p:nvGrpSpPr>
            <p:cNvPr id="105" name="Group 104">
              <a:extLst>
                <a:ext uri="{FF2B5EF4-FFF2-40B4-BE49-F238E27FC236}">
                  <a16:creationId xmlns:a16="http://schemas.microsoft.com/office/drawing/2014/main" id="{EEB11D9A-6059-40D2-8E6E-A81F670B5299}"/>
                </a:ext>
              </a:extLst>
            </p:cNvPr>
            <p:cNvGrpSpPr/>
            <p:nvPr/>
          </p:nvGrpSpPr>
          <p:grpSpPr>
            <a:xfrm rot="16200000">
              <a:off x="9963966" y="2858363"/>
              <a:ext cx="1411772" cy="277553"/>
              <a:chOff x="10932628" y="3811447"/>
              <a:chExt cx="1411772" cy="277553"/>
            </a:xfrm>
          </p:grpSpPr>
          <p:sp>
            <p:nvSpPr>
              <p:cNvPr id="106" name="TextBox 105">
                <a:extLst>
                  <a:ext uri="{FF2B5EF4-FFF2-40B4-BE49-F238E27FC236}">
                    <a16:creationId xmlns:a16="http://schemas.microsoft.com/office/drawing/2014/main" id="{301664DD-F0E9-4AE2-935B-E02104A49499}"/>
                  </a:ext>
                </a:extLst>
              </p:cNvPr>
              <p:cNvSpPr txBox="1"/>
              <p:nvPr/>
            </p:nvSpPr>
            <p:spPr>
              <a:xfrm>
                <a:off x="10932628" y="3812001"/>
                <a:ext cx="516539" cy="276999"/>
              </a:xfrm>
              <a:prstGeom prst="rect">
                <a:avLst/>
              </a:prstGeom>
              <a:noFill/>
            </p:spPr>
            <p:txBody>
              <a:bodyPr wrap="square" rtlCol="0">
                <a:spAutoFit/>
              </a:bodyPr>
              <a:lstStyle/>
              <a:p>
                <a:r>
                  <a:rPr lang="en-US" sz="1200">
                    <a:solidFill>
                      <a:schemeClr val="tx1">
                        <a:lumMod val="75000"/>
                        <a:lumOff val="25000"/>
                      </a:schemeClr>
                    </a:solidFill>
                    <a:latin typeface="Century Gothic" panose="020B0502020202020204" pitchFamily="34" charset="0"/>
                  </a:rPr>
                  <a:t>Low</a:t>
                </a:r>
              </a:p>
            </p:txBody>
          </p:sp>
          <p:sp>
            <p:nvSpPr>
              <p:cNvPr id="107" name="TextBox 106">
                <a:extLst>
                  <a:ext uri="{FF2B5EF4-FFF2-40B4-BE49-F238E27FC236}">
                    <a16:creationId xmlns:a16="http://schemas.microsoft.com/office/drawing/2014/main" id="{B4D4D8C0-3320-4D1C-B80C-F5D6C8D41A9A}"/>
                  </a:ext>
                </a:extLst>
              </p:cNvPr>
              <p:cNvSpPr txBox="1"/>
              <p:nvPr/>
            </p:nvSpPr>
            <p:spPr>
              <a:xfrm>
                <a:off x="11323031" y="3811447"/>
                <a:ext cx="636474" cy="276999"/>
              </a:xfrm>
              <a:prstGeom prst="rect">
                <a:avLst/>
              </a:prstGeom>
              <a:noFill/>
            </p:spPr>
            <p:txBody>
              <a:bodyPr wrap="square" rtlCol="0">
                <a:spAutoFit/>
              </a:bodyPr>
              <a:lstStyle/>
              <a:p>
                <a:r>
                  <a:rPr lang="en-US" sz="1200">
                    <a:solidFill>
                      <a:schemeClr val="tx1">
                        <a:lumMod val="75000"/>
                        <a:lumOff val="25000"/>
                      </a:schemeClr>
                    </a:solidFill>
                    <a:latin typeface="Century Gothic" panose="020B0502020202020204" pitchFamily="34" charset="0"/>
                  </a:rPr>
                  <a:t>Med.</a:t>
                </a:r>
              </a:p>
            </p:txBody>
          </p:sp>
          <p:sp>
            <p:nvSpPr>
              <p:cNvPr id="108" name="TextBox 107">
                <a:extLst>
                  <a:ext uri="{FF2B5EF4-FFF2-40B4-BE49-F238E27FC236}">
                    <a16:creationId xmlns:a16="http://schemas.microsoft.com/office/drawing/2014/main" id="{BE525746-EBD8-4CB0-9039-69973047EA32}"/>
                  </a:ext>
                </a:extLst>
              </p:cNvPr>
              <p:cNvSpPr txBox="1"/>
              <p:nvPr/>
            </p:nvSpPr>
            <p:spPr>
              <a:xfrm>
                <a:off x="11768638" y="3811448"/>
                <a:ext cx="575762" cy="276998"/>
              </a:xfrm>
              <a:prstGeom prst="rect">
                <a:avLst/>
              </a:prstGeom>
              <a:noFill/>
            </p:spPr>
            <p:txBody>
              <a:bodyPr wrap="square" rtlCol="0">
                <a:spAutoFit/>
              </a:bodyPr>
              <a:lstStyle/>
              <a:p>
                <a:r>
                  <a:rPr lang="en-US" sz="1200">
                    <a:solidFill>
                      <a:schemeClr val="tx1">
                        <a:lumMod val="75000"/>
                        <a:lumOff val="25000"/>
                      </a:schemeClr>
                    </a:solidFill>
                    <a:latin typeface="Century Gothic" panose="020B0502020202020204" pitchFamily="34" charset="0"/>
                  </a:rPr>
                  <a:t>High</a:t>
                </a:r>
              </a:p>
            </p:txBody>
          </p:sp>
        </p:grpSp>
      </p:grpSp>
    </p:spTree>
    <p:extLst>
      <p:ext uri="{BB962C8B-B14F-4D97-AF65-F5344CB8AC3E}">
        <p14:creationId xmlns:p14="http://schemas.microsoft.com/office/powerpoint/2010/main" val="7831771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TextBox 122">
            <a:extLst>
              <a:ext uri="{FF2B5EF4-FFF2-40B4-BE49-F238E27FC236}">
                <a16:creationId xmlns:a16="http://schemas.microsoft.com/office/drawing/2014/main" id="{48BB1B7F-DED8-446D-B03F-71EA0D6DB0C7}"/>
              </a:ext>
            </a:extLst>
          </p:cNvPr>
          <p:cNvSpPr txBox="1"/>
          <p:nvPr/>
        </p:nvSpPr>
        <p:spPr>
          <a:xfrm>
            <a:off x="131135" y="6241312"/>
            <a:ext cx="11929730" cy="489098"/>
          </a:xfrm>
          <a:prstGeom prst="rect">
            <a:avLst/>
          </a:prstGeom>
          <a:solidFill>
            <a:schemeClr val="bg1"/>
          </a:solidFill>
          <a:ln>
            <a:solidFill>
              <a:schemeClr val="bg1"/>
            </a:solidFill>
          </a:ln>
        </p:spPr>
        <p:txBody>
          <a:bodyPr wrap="square" rtlCol="0">
            <a:spAutoFit/>
          </a:bodyPr>
          <a:lstStyle/>
          <a:p>
            <a:endParaRPr lang="en-US"/>
          </a:p>
        </p:txBody>
      </p:sp>
      <p:sp>
        <p:nvSpPr>
          <p:cNvPr id="5" name="TextBox 4">
            <a:extLst>
              <a:ext uri="{FF2B5EF4-FFF2-40B4-BE49-F238E27FC236}">
                <a16:creationId xmlns:a16="http://schemas.microsoft.com/office/drawing/2014/main" id="{325F1635-5A59-4C54-81A1-2CBE57EBC15D}"/>
              </a:ext>
            </a:extLst>
          </p:cNvPr>
          <p:cNvSpPr txBox="1"/>
          <p:nvPr/>
        </p:nvSpPr>
        <p:spPr>
          <a:xfrm>
            <a:off x="510366" y="180753"/>
            <a:ext cx="6400800" cy="707886"/>
          </a:xfrm>
          <a:prstGeom prst="rect">
            <a:avLst/>
          </a:prstGeom>
          <a:solidFill>
            <a:schemeClr val="bg1"/>
          </a:solidFill>
          <a:ln>
            <a:solidFill>
              <a:schemeClr val="bg1"/>
            </a:solidFill>
          </a:ln>
        </p:spPr>
        <p:txBody>
          <a:bodyPr wrap="square" rtlCol="0">
            <a:spAutoFit/>
          </a:bodyPr>
          <a:lstStyle/>
          <a:p>
            <a:r>
              <a:rPr lang="en-US" sz="4000" b="1" dirty="0">
                <a:solidFill>
                  <a:srgbClr val="95B823"/>
                </a:solidFill>
                <a:latin typeface="Century Gothic" panose="020B0502020202020204" pitchFamily="34" charset="0"/>
              </a:rPr>
              <a:t>APPENDIX</a:t>
            </a:r>
          </a:p>
        </p:txBody>
      </p:sp>
      <p:sp>
        <p:nvSpPr>
          <p:cNvPr id="130" name="TextBox 129">
            <a:extLst>
              <a:ext uri="{FF2B5EF4-FFF2-40B4-BE49-F238E27FC236}">
                <a16:creationId xmlns:a16="http://schemas.microsoft.com/office/drawing/2014/main" id="{65683126-7EF0-4303-BB18-72F8065D11A0}"/>
              </a:ext>
            </a:extLst>
          </p:cNvPr>
          <p:cNvSpPr txBox="1"/>
          <p:nvPr/>
        </p:nvSpPr>
        <p:spPr>
          <a:xfrm>
            <a:off x="3119363" y="1402460"/>
            <a:ext cx="5953274" cy="461665"/>
          </a:xfrm>
          <a:prstGeom prst="rect">
            <a:avLst/>
          </a:prstGeom>
          <a:noFill/>
        </p:spPr>
        <p:txBody>
          <a:bodyPr wrap="square" rtlCol="0">
            <a:spAutoFit/>
          </a:bodyPr>
          <a:lstStyle/>
          <a:p>
            <a:pPr algn="ctr"/>
            <a:r>
              <a:rPr lang="en-US" sz="2400">
                <a:solidFill>
                  <a:schemeClr val="tx1">
                    <a:lumMod val="75000"/>
                    <a:lumOff val="25000"/>
                  </a:schemeClr>
                </a:solidFill>
                <a:latin typeface="Century Gothic" panose="020B0502020202020204" pitchFamily="34" charset="0"/>
              </a:rPr>
              <a:t>Brooks County LUCIS Results</a:t>
            </a:r>
          </a:p>
        </p:txBody>
      </p:sp>
      <p:sp>
        <p:nvSpPr>
          <p:cNvPr id="81" name="TextBox 80">
            <a:extLst>
              <a:ext uri="{FF2B5EF4-FFF2-40B4-BE49-F238E27FC236}">
                <a16:creationId xmlns:a16="http://schemas.microsoft.com/office/drawing/2014/main" id="{C76BFD46-9878-452E-A103-1D9670124EA7}"/>
              </a:ext>
            </a:extLst>
          </p:cNvPr>
          <p:cNvSpPr txBox="1"/>
          <p:nvPr/>
        </p:nvSpPr>
        <p:spPr>
          <a:xfrm>
            <a:off x="2456949" y="2017367"/>
            <a:ext cx="1208917" cy="893413"/>
          </a:xfrm>
          <a:prstGeom prst="rect">
            <a:avLst/>
          </a:prstGeom>
          <a:solidFill>
            <a:schemeClr val="bg1"/>
          </a:solidFill>
          <a:ln>
            <a:noFill/>
          </a:ln>
        </p:spPr>
        <p:txBody>
          <a:bodyPr wrap="square" rtlCol="0">
            <a:spAutoFit/>
          </a:bodyPr>
          <a:lstStyle/>
          <a:p>
            <a:endParaRPr lang="en-US"/>
          </a:p>
        </p:txBody>
      </p:sp>
      <p:sp>
        <p:nvSpPr>
          <p:cNvPr id="82" name="TextBox 81">
            <a:extLst>
              <a:ext uri="{FF2B5EF4-FFF2-40B4-BE49-F238E27FC236}">
                <a16:creationId xmlns:a16="http://schemas.microsoft.com/office/drawing/2014/main" id="{8FA2B996-419B-4532-AABC-DA7CE2881EF1}"/>
              </a:ext>
            </a:extLst>
          </p:cNvPr>
          <p:cNvSpPr txBox="1"/>
          <p:nvPr/>
        </p:nvSpPr>
        <p:spPr>
          <a:xfrm>
            <a:off x="6456076" y="2017366"/>
            <a:ext cx="1208917" cy="893413"/>
          </a:xfrm>
          <a:prstGeom prst="rect">
            <a:avLst/>
          </a:prstGeom>
          <a:solidFill>
            <a:schemeClr val="bg1"/>
          </a:solidFill>
          <a:ln>
            <a:noFill/>
          </a:ln>
        </p:spPr>
        <p:txBody>
          <a:bodyPr wrap="square" rtlCol="0">
            <a:spAutoFit/>
          </a:bodyPr>
          <a:lstStyle/>
          <a:p>
            <a:endParaRPr lang="en-US"/>
          </a:p>
        </p:txBody>
      </p:sp>
      <p:pic>
        <p:nvPicPr>
          <p:cNvPr id="83" name="Picture 82">
            <a:extLst>
              <a:ext uri="{FF2B5EF4-FFF2-40B4-BE49-F238E27FC236}">
                <a16:creationId xmlns:a16="http://schemas.microsoft.com/office/drawing/2014/main" id="{16A8F230-DA0E-4B04-99EC-52057CE39D0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551197" y="1758243"/>
            <a:ext cx="3661701" cy="4738672"/>
          </a:xfrm>
          <a:prstGeom prst="rect">
            <a:avLst/>
          </a:prstGeom>
        </p:spPr>
      </p:pic>
      <p:sp>
        <p:nvSpPr>
          <p:cNvPr id="84" name="TextBox 83">
            <a:extLst>
              <a:ext uri="{FF2B5EF4-FFF2-40B4-BE49-F238E27FC236}">
                <a16:creationId xmlns:a16="http://schemas.microsoft.com/office/drawing/2014/main" id="{EB997680-22FB-438B-9FD0-8D5EB1BE7383}"/>
              </a:ext>
            </a:extLst>
          </p:cNvPr>
          <p:cNvSpPr txBox="1"/>
          <p:nvPr/>
        </p:nvSpPr>
        <p:spPr>
          <a:xfrm>
            <a:off x="8915436" y="6186827"/>
            <a:ext cx="933223" cy="461665"/>
          </a:xfrm>
          <a:prstGeom prst="rect">
            <a:avLst/>
          </a:prstGeom>
          <a:noFill/>
        </p:spPr>
        <p:txBody>
          <a:bodyPr wrap="square" rtlCol="0">
            <a:spAutoFit/>
          </a:bodyPr>
          <a:lstStyle/>
          <a:p>
            <a:r>
              <a:rPr lang="en-US" sz="2400">
                <a:solidFill>
                  <a:schemeClr val="tx1">
                    <a:lumMod val="75000"/>
                    <a:lumOff val="25000"/>
                  </a:schemeClr>
                </a:solidFill>
                <a:latin typeface="Century Gothic" panose="020B0502020202020204" pitchFamily="34" charset="0"/>
              </a:rPr>
              <a:t>2019</a:t>
            </a:r>
          </a:p>
        </p:txBody>
      </p:sp>
      <p:pic>
        <p:nvPicPr>
          <p:cNvPr id="85" name="Picture 84">
            <a:extLst>
              <a:ext uri="{FF2B5EF4-FFF2-40B4-BE49-F238E27FC236}">
                <a16:creationId xmlns:a16="http://schemas.microsoft.com/office/drawing/2014/main" id="{D1231188-1B51-4F19-97D0-7D90FF88C2E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4179" y="1758243"/>
            <a:ext cx="3661701" cy="4738672"/>
          </a:xfrm>
          <a:prstGeom prst="rect">
            <a:avLst/>
          </a:prstGeom>
        </p:spPr>
      </p:pic>
      <p:pic>
        <p:nvPicPr>
          <p:cNvPr id="86" name="Picture 85">
            <a:extLst>
              <a:ext uri="{FF2B5EF4-FFF2-40B4-BE49-F238E27FC236}">
                <a16:creationId xmlns:a16="http://schemas.microsoft.com/office/drawing/2014/main" id="{4E34F3E7-9785-4264-AB33-16E087A75BB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665866" y="1758243"/>
            <a:ext cx="3661701" cy="4738672"/>
          </a:xfrm>
          <a:prstGeom prst="rect">
            <a:avLst/>
          </a:prstGeom>
        </p:spPr>
      </p:pic>
      <p:sp>
        <p:nvSpPr>
          <p:cNvPr id="87" name="TextBox 86">
            <a:extLst>
              <a:ext uri="{FF2B5EF4-FFF2-40B4-BE49-F238E27FC236}">
                <a16:creationId xmlns:a16="http://schemas.microsoft.com/office/drawing/2014/main" id="{5F3D7969-1DF9-435F-9F56-4123F3AA7C0B}"/>
              </a:ext>
            </a:extLst>
          </p:cNvPr>
          <p:cNvSpPr txBox="1"/>
          <p:nvPr/>
        </p:nvSpPr>
        <p:spPr>
          <a:xfrm>
            <a:off x="1301318" y="6188491"/>
            <a:ext cx="933223" cy="461665"/>
          </a:xfrm>
          <a:prstGeom prst="rect">
            <a:avLst/>
          </a:prstGeom>
          <a:noFill/>
        </p:spPr>
        <p:txBody>
          <a:bodyPr wrap="square" rtlCol="0">
            <a:spAutoFit/>
          </a:bodyPr>
          <a:lstStyle/>
          <a:p>
            <a:r>
              <a:rPr lang="en-US" sz="2400">
                <a:solidFill>
                  <a:schemeClr val="tx1">
                    <a:lumMod val="75000"/>
                    <a:lumOff val="25000"/>
                  </a:schemeClr>
                </a:solidFill>
                <a:latin typeface="Century Gothic" panose="020B0502020202020204" pitchFamily="34" charset="0"/>
              </a:rPr>
              <a:t>2017</a:t>
            </a:r>
          </a:p>
        </p:txBody>
      </p:sp>
      <p:sp>
        <p:nvSpPr>
          <p:cNvPr id="88" name="TextBox 87">
            <a:extLst>
              <a:ext uri="{FF2B5EF4-FFF2-40B4-BE49-F238E27FC236}">
                <a16:creationId xmlns:a16="http://schemas.microsoft.com/office/drawing/2014/main" id="{764EDCD2-063B-49AF-98B4-B99DAF10B6E3}"/>
              </a:ext>
            </a:extLst>
          </p:cNvPr>
          <p:cNvSpPr txBox="1"/>
          <p:nvPr/>
        </p:nvSpPr>
        <p:spPr>
          <a:xfrm>
            <a:off x="5075113" y="6186827"/>
            <a:ext cx="933223" cy="461665"/>
          </a:xfrm>
          <a:prstGeom prst="rect">
            <a:avLst/>
          </a:prstGeom>
          <a:noFill/>
        </p:spPr>
        <p:txBody>
          <a:bodyPr wrap="square" rtlCol="0">
            <a:spAutoFit/>
          </a:bodyPr>
          <a:lstStyle/>
          <a:p>
            <a:r>
              <a:rPr lang="en-US" sz="2400">
                <a:solidFill>
                  <a:schemeClr val="tx1">
                    <a:lumMod val="75000"/>
                    <a:lumOff val="25000"/>
                  </a:schemeClr>
                </a:solidFill>
                <a:latin typeface="Century Gothic" panose="020B0502020202020204" pitchFamily="34" charset="0"/>
              </a:rPr>
              <a:t>2018</a:t>
            </a:r>
          </a:p>
        </p:txBody>
      </p:sp>
      <p:grpSp>
        <p:nvGrpSpPr>
          <p:cNvPr id="89" name="Group 88">
            <a:extLst>
              <a:ext uri="{FF2B5EF4-FFF2-40B4-BE49-F238E27FC236}">
                <a16:creationId xmlns:a16="http://schemas.microsoft.com/office/drawing/2014/main" id="{91D96CF9-468F-418E-8815-52B36922E2BD}"/>
              </a:ext>
            </a:extLst>
          </p:cNvPr>
          <p:cNvGrpSpPr/>
          <p:nvPr/>
        </p:nvGrpSpPr>
        <p:grpSpPr>
          <a:xfrm>
            <a:off x="10300119" y="6268175"/>
            <a:ext cx="1895307" cy="314781"/>
            <a:chOff x="8517935" y="6228452"/>
            <a:chExt cx="1895307" cy="314781"/>
          </a:xfrm>
        </p:grpSpPr>
        <p:sp>
          <p:nvSpPr>
            <p:cNvPr id="90" name="Rectangle 89">
              <a:extLst>
                <a:ext uri="{FF2B5EF4-FFF2-40B4-BE49-F238E27FC236}">
                  <a16:creationId xmlns:a16="http://schemas.microsoft.com/office/drawing/2014/main" id="{69301B44-FB44-4B26-A31F-699CAEBB7ACD}"/>
                </a:ext>
              </a:extLst>
            </p:cNvPr>
            <p:cNvSpPr/>
            <p:nvPr/>
          </p:nvSpPr>
          <p:spPr>
            <a:xfrm>
              <a:off x="8640440" y="6411463"/>
              <a:ext cx="217714" cy="492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D3BD55EF-205B-40C9-ACE0-71AD9777CF2E}"/>
                </a:ext>
              </a:extLst>
            </p:cNvPr>
            <p:cNvSpPr/>
            <p:nvPr/>
          </p:nvSpPr>
          <p:spPr>
            <a:xfrm>
              <a:off x="8858154" y="6411463"/>
              <a:ext cx="217713" cy="480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FF5C2FBC-C645-4B96-BA62-6198D5DCEDE3}"/>
                </a:ext>
              </a:extLst>
            </p:cNvPr>
            <p:cNvSpPr/>
            <p:nvPr/>
          </p:nvSpPr>
          <p:spPr>
            <a:xfrm>
              <a:off x="9075867" y="6412653"/>
              <a:ext cx="428967" cy="48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754333BD-AA73-46DB-B5B6-8FF06C5D3B58}"/>
                </a:ext>
              </a:extLst>
            </p:cNvPr>
            <p:cNvSpPr/>
            <p:nvPr/>
          </p:nvSpPr>
          <p:spPr>
            <a:xfrm>
              <a:off x="8640439" y="6411462"/>
              <a:ext cx="1293361" cy="48099"/>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Box 93">
              <a:extLst>
                <a:ext uri="{FF2B5EF4-FFF2-40B4-BE49-F238E27FC236}">
                  <a16:creationId xmlns:a16="http://schemas.microsoft.com/office/drawing/2014/main" id="{427CCAEF-7971-4F6E-B0C0-85F158EB04DA}"/>
                </a:ext>
              </a:extLst>
            </p:cNvPr>
            <p:cNvSpPr txBox="1"/>
            <p:nvPr/>
          </p:nvSpPr>
          <p:spPr>
            <a:xfrm>
              <a:off x="8517935" y="6228452"/>
              <a:ext cx="217713" cy="215444"/>
            </a:xfrm>
            <a:prstGeom prst="rect">
              <a:avLst/>
            </a:prstGeom>
            <a:noFill/>
          </p:spPr>
          <p:txBody>
            <a:bodyPr wrap="square" rtlCol="0">
              <a:spAutoFit/>
            </a:bodyPr>
            <a:lstStyle/>
            <a:p>
              <a:r>
                <a:rPr lang="en-US" sz="800">
                  <a:latin typeface="Century Gothic" panose="020B0502020202020204" pitchFamily="34" charset="0"/>
                </a:rPr>
                <a:t>0</a:t>
              </a:r>
            </a:p>
          </p:txBody>
        </p:sp>
        <p:sp>
          <p:nvSpPr>
            <p:cNvPr id="95" name="TextBox 94">
              <a:extLst>
                <a:ext uri="{FF2B5EF4-FFF2-40B4-BE49-F238E27FC236}">
                  <a16:creationId xmlns:a16="http://schemas.microsoft.com/office/drawing/2014/main" id="{40F6F570-90D3-4147-B156-1A32F41606F8}"/>
                </a:ext>
              </a:extLst>
            </p:cNvPr>
            <p:cNvSpPr txBox="1"/>
            <p:nvPr/>
          </p:nvSpPr>
          <p:spPr>
            <a:xfrm>
              <a:off x="8876220" y="6228452"/>
              <a:ext cx="388835" cy="215444"/>
            </a:xfrm>
            <a:prstGeom prst="rect">
              <a:avLst/>
            </a:prstGeom>
            <a:noFill/>
          </p:spPr>
          <p:txBody>
            <a:bodyPr wrap="square" rtlCol="0">
              <a:spAutoFit/>
            </a:bodyPr>
            <a:lstStyle/>
            <a:p>
              <a:r>
                <a:rPr lang="en-US" sz="800">
                  <a:latin typeface="Century Gothic" panose="020B0502020202020204" pitchFamily="34" charset="0"/>
                </a:rPr>
                <a:t>3.25</a:t>
              </a:r>
            </a:p>
          </p:txBody>
        </p:sp>
        <p:sp>
          <p:nvSpPr>
            <p:cNvPr id="96" name="TextBox 95">
              <a:extLst>
                <a:ext uri="{FF2B5EF4-FFF2-40B4-BE49-F238E27FC236}">
                  <a16:creationId xmlns:a16="http://schemas.microsoft.com/office/drawing/2014/main" id="{0204BE8D-E368-4AA9-AD87-67ACE23DBBF9}"/>
                </a:ext>
              </a:extLst>
            </p:cNvPr>
            <p:cNvSpPr txBox="1"/>
            <p:nvPr/>
          </p:nvSpPr>
          <p:spPr>
            <a:xfrm>
              <a:off x="9296769" y="6228452"/>
              <a:ext cx="334989" cy="215444"/>
            </a:xfrm>
            <a:prstGeom prst="rect">
              <a:avLst/>
            </a:prstGeom>
            <a:noFill/>
          </p:spPr>
          <p:txBody>
            <a:bodyPr wrap="square" rtlCol="0">
              <a:spAutoFit/>
            </a:bodyPr>
            <a:lstStyle/>
            <a:p>
              <a:r>
                <a:rPr lang="en-US" sz="800">
                  <a:latin typeface="Century Gothic" panose="020B0502020202020204" pitchFamily="34" charset="0"/>
                </a:rPr>
                <a:t>6.5</a:t>
              </a:r>
            </a:p>
          </p:txBody>
        </p:sp>
        <p:sp>
          <p:nvSpPr>
            <p:cNvPr id="97" name="Rectangle 96">
              <a:extLst>
                <a:ext uri="{FF2B5EF4-FFF2-40B4-BE49-F238E27FC236}">
                  <a16:creationId xmlns:a16="http://schemas.microsoft.com/office/drawing/2014/main" id="{DB3D37DF-7808-4909-A4E4-AA93CA11C75F}"/>
                </a:ext>
              </a:extLst>
            </p:cNvPr>
            <p:cNvSpPr/>
            <p:nvPr/>
          </p:nvSpPr>
          <p:spPr>
            <a:xfrm>
              <a:off x="9504834" y="6411462"/>
              <a:ext cx="428967" cy="48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extBox 97">
              <a:extLst>
                <a:ext uri="{FF2B5EF4-FFF2-40B4-BE49-F238E27FC236}">
                  <a16:creationId xmlns:a16="http://schemas.microsoft.com/office/drawing/2014/main" id="{A6405489-D238-4A4F-9D04-8104D8BA541D}"/>
                </a:ext>
              </a:extLst>
            </p:cNvPr>
            <p:cNvSpPr txBox="1"/>
            <p:nvPr/>
          </p:nvSpPr>
          <p:spPr>
            <a:xfrm>
              <a:off x="9719317" y="6228452"/>
              <a:ext cx="413405" cy="215444"/>
            </a:xfrm>
            <a:prstGeom prst="rect">
              <a:avLst/>
            </a:prstGeom>
            <a:noFill/>
          </p:spPr>
          <p:txBody>
            <a:bodyPr wrap="square" rtlCol="0">
              <a:spAutoFit/>
            </a:bodyPr>
            <a:lstStyle/>
            <a:p>
              <a:r>
                <a:rPr lang="en-US" sz="800">
                  <a:latin typeface="Century Gothic" panose="020B0502020202020204" pitchFamily="34" charset="0"/>
                </a:rPr>
                <a:t>9.75</a:t>
              </a:r>
            </a:p>
          </p:txBody>
        </p:sp>
        <p:sp>
          <p:nvSpPr>
            <p:cNvPr id="99" name="TextBox 98">
              <a:extLst>
                <a:ext uri="{FF2B5EF4-FFF2-40B4-BE49-F238E27FC236}">
                  <a16:creationId xmlns:a16="http://schemas.microsoft.com/office/drawing/2014/main" id="{7E3467FA-BB07-4554-B398-F97D13FAC237}"/>
                </a:ext>
              </a:extLst>
            </p:cNvPr>
            <p:cNvSpPr txBox="1"/>
            <p:nvPr/>
          </p:nvSpPr>
          <p:spPr>
            <a:xfrm>
              <a:off x="9883613" y="6327789"/>
              <a:ext cx="529629" cy="215444"/>
            </a:xfrm>
            <a:prstGeom prst="rect">
              <a:avLst/>
            </a:prstGeom>
            <a:noFill/>
          </p:spPr>
          <p:txBody>
            <a:bodyPr wrap="square" rtlCol="0">
              <a:spAutoFit/>
            </a:bodyPr>
            <a:lstStyle/>
            <a:p>
              <a:r>
                <a:rPr lang="en-US" sz="800">
                  <a:latin typeface="Century Gothic" panose="020B0502020202020204" pitchFamily="34" charset="0"/>
                </a:rPr>
                <a:t>Miles</a:t>
              </a:r>
            </a:p>
          </p:txBody>
        </p:sp>
      </p:grpSp>
      <p:grpSp>
        <p:nvGrpSpPr>
          <p:cNvPr id="100" name="Group 99">
            <a:extLst>
              <a:ext uri="{FF2B5EF4-FFF2-40B4-BE49-F238E27FC236}">
                <a16:creationId xmlns:a16="http://schemas.microsoft.com/office/drawing/2014/main" id="{04261D6A-CF6E-457F-AFE7-0E3CD3E7995B}"/>
              </a:ext>
            </a:extLst>
          </p:cNvPr>
          <p:cNvGrpSpPr/>
          <p:nvPr/>
        </p:nvGrpSpPr>
        <p:grpSpPr>
          <a:xfrm>
            <a:off x="11174054" y="5443750"/>
            <a:ext cx="428354" cy="633628"/>
            <a:chOff x="11434698" y="2142240"/>
            <a:chExt cx="428354" cy="633628"/>
          </a:xfrm>
        </p:grpSpPr>
        <p:pic>
          <p:nvPicPr>
            <p:cNvPr id="101" name="Picture 100" descr="A close up of a logo&#10;&#10;Description automatically generated">
              <a:extLst>
                <a:ext uri="{FF2B5EF4-FFF2-40B4-BE49-F238E27FC236}">
                  <a16:creationId xmlns:a16="http://schemas.microsoft.com/office/drawing/2014/main" id="{B637F5B6-F38C-4823-92EB-B91BB38531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34698" y="2357857"/>
              <a:ext cx="322216" cy="418011"/>
            </a:xfrm>
            <a:prstGeom prst="rect">
              <a:avLst/>
            </a:prstGeom>
          </p:spPr>
        </p:pic>
        <p:sp>
          <p:nvSpPr>
            <p:cNvPr id="102" name="TextBox 101">
              <a:extLst>
                <a:ext uri="{FF2B5EF4-FFF2-40B4-BE49-F238E27FC236}">
                  <a16:creationId xmlns:a16="http://schemas.microsoft.com/office/drawing/2014/main" id="{6B3BA719-B858-4F44-99B2-6AD4FC561489}"/>
                </a:ext>
              </a:extLst>
            </p:cNvPr>
            <p:cNvSpPr txBox="1"/>
            <p:nvPr/>
          </p:nvSpPr>
          <p:spPr>
            <a:xfrm>
              <a:off x="11449647" y="2142240"/>
              <a:ext cx="413405" cy="261610"/>
            </a:xfrm>
            <a:prstGeom prst="rect">
              <a:avLst/>
            </a:prstGeom>
            <a:noFill/>
          </p:spPr>
          <p:txBody>
            <a:bodyPr wrap="square" rtlCol="0">
              <a:spAutoFit/>
            </a:bodyPr>
            <a:lstStyle/>
            <a:p>
              <a:r>
                <a:rPr lang="en-US" sz="1100">
                  <a:latin typeface="Century Gothic" panose="020B0502020202020204" pitchFamily="34" charset="0"/>
                </a:rPr>
                <a:t>N</a:t>
              </a:r>
            </a:p>
          </p:txBody>
        </p:sp>
      </p:grpSp>
      <p:grpSp>
        <p:nvGrpSpPr>
          <p:cNvPr id="47" name="Group 46">
            <a:extLst>
              <a:ext uri="{FF2B5EF4-FFF2-40B4-BE49-F238E27FC236}">
                <a16:creationId xmlns:a16="http://schemas.microsoft.com/office/drawing/2014/main" id="{844BD73E-AAEB-40CA-AA97-B7B12C439305}"/>
              </a:ext>
            </a:extLst>
          </p:cNvPr>
          <p:cNvGrpSpPr/>
          <p:nvPr/>
        </p:nvGrpSpPr>
        <p:grpSpPr>
          <a:xfrm>
            <a:off x="10130897" y="2104196"/>
            <a:ext cx="1994220" cy="2136094"/>
            <a:chOff x="9804191" y="1548705"/>
            <a:chExt cx="1994220" cy="2136094"/>
          </a:xfrm>
        </p:grpSpPr>
        <p:grpSp>
          <p:nvGrpSpPr>
            <p:cNvPr id="48" name="Group 47">
              <a:extLst>
                <a:ext uri="{FF2B5EF4-FFF2-40B4-BE49-F238E27FC236}">
                  <a16:creationId xmlns:a16="http://schemas.microsoft.com/office/drawing/2014/main" id="{0CF74EC2-46AB-47FB-AA08-4C2127BA37DE}"/>
                </a:ext>
              </a:extLst>
            </p:cNvPr>
            <p:cNvGrpSpPr/>
            <p:nvPr/>
          </p:nvGrpSpPr>
          <p:grpSpPr>
            <a:xfrm>
              <a:off x="9804191" y="1548705"/>
              <a:ext cx="1994220" cy="2136094"/>
              <a:chOff x="10199152" y="2291269"/>
              <a:chExt cx="1994220" cy="2136094"/>
            </a:xfrm>
          </p:grpSpPr>
          <p:grpSp>
            <p:nvGrpSpPr>
              <p:cNvPr id="51" name="Group 50">
                <a:extLst>
                  <a:ext uri="{FF2B5EF4-FFF2-40B4-BE49-F238E27FC236}">
                    <a16:creationId xmlns:a16="http://schemas.microsoft.com/office/drawing/2014/main" id="{47AF9CA8-027C-44DE-BC57-FEF1198FFC8C}"/>
                  </a:ext>
                </a:extLst>
              </p:cNvPr>
              <p:cNvGrpSpPr/>
              <p:nvPr/>
            </p:nvGrpSpPr>
            <p:grpSpPr>
              <a:xfrm>
                <a:off x="10199152" y="2314296"/>
                <a:ext cx="1994220" cy="2113067"/>
                <a:chOff x="1451639" y="543821"/>
                <a:chExt cx="7132439" cy="7557501"/>
              </a:xfrm>
            </p:grpSpPr>
            <p:sp>
              <p:nvSpPr>
                <p:cNvPr id="56" name="Rectangle 55">
                  <a:extLst>
                    <a:ext uri="{FF2B5EF4-FFF2-40B4-BE49-F238E27FC236}">
                      <a16:creationId xmlns:a16="http://schemas.microsoft.com/office/drawing/2014/main" id="{F6A94938-4570-47E0-BB5F-E3C79DE1F364}"/>
                    </a:ext>
                  </a:extLst>
                </p:cNvPr>
                <p:cNvSpPr/>
                <p:nvPr/>
              </p:nvSpPr>
              <p:spPr>
                <a:xfrm>
                  <a:off x="3623094" y="806567"/>
                  <a:ext cx="1483744" cy="1483744"/>
                </a:xfrm>
                <a:prstGeom prst="rect">
                  <a:avLst/>
                </a:prstGeom>
                <a:solidFill>
                  <a:srgbClr val="5B800A"/>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31</a:t>
                  </a:r>
                </a:p>
              </p:txBody>
            </p:sp>
            <p:sp>
              <p:nvSpPr>
                <p:cNvPr id="57" name="Rectangle 56">
                  <a:extLst>
                    <a:ext uri="{FF2B5EF4-FFF2-40B4-BE49-F238E27FC236}">
                      <a16:creationId xmlns:a16="http://schemas.microsoft.com/office/drawing/2014/main" id="{D345479B-449B-4A68-B1B7-63CEB1413C9C}"/>
                    </a:ext>
                  </a:extLst>
                </p:cNvPr>
                <p:cNvSpPr/>
                <p:nvPr/>
              </p:nvSpPr>
              <p:spPr>
                <a:xfrm>
                  <a:off x="5107383" y="806569"/>
                  <a:ext cx="1483745" cy="1483743"/>
                </a:xfrm>
                <a:prstGeom prst="rect">
                  <a:avLst/>
                </a:prstGeom>
                <a:solidFill>
                  <a:srgbClr val="5B800A"/>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32</a:t>
                  </a:r>
                </a:p>
              </p:txBody>
            </p:sp>
            <p:sp>
              <p:nvSpPr>
                <p:cNvPr id="58" name="Rectangle 57">
                  <a:extLst>
                    <a:ext uri="{FF2B5EF4-FFF2-40B4-BE49-F238E27FC236}">
                      <a16:creationId xmlns:a16="http://schemas.microsoft.com/office/drawing/2014/main" id="{7F808A9F-67B0-450E-9EEA-ABAFCCD32535}"/>
                    </a:ext>
                  </a:extLst>
                </p:cNvPr>
                <p:cNvSpPr/>
                <p:nvPr/>
              </p:nvSpPr>
              <p:spPr>
                <a:xfrm>
                  <a:off x="6590582" y="806567"/>
                  <a:ext cx="1483744" cy="1483744"/>
                </a:xfrm>
                <a:prstGeom prst="rect">
                  <a:avLst/>
                </a:prstGeom>
                <a:solidFill>
                  <a:srgbClr val="EA675C"/>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33</a:t>
                  </a:r>
                </a:p>
              </p:txBody>
            </p:sp>
            <p:sp>
              <p:nvSpPr>
                <p:cNvPr id="59" name="Rectangle 58">
                  <a:extLst>
                    <a:ext uri="{FF2B5EF4-FFF2-40B4-BE49-F238E27FC236}">
                      <a16:creationId xmlns:a16="http://schemas.microsoft.com/office/drawing/2014/main" id="{C6554DF4-721A-432C-9C1B-E135298A9A59}"/>
                    </a:ext>
                  </a:extLst>
                </p:cNvPr>
                <p:cNvSpPr/>
                <p:nvPr/>
              </p:nvSpPr>
              <p:spPr>
                <a:xfrm>
                  <a:off x="3623094" y="2290927"/>
                  <a:ext cx="1483744" cy="1483744"/>
                </a:xfrm>
                <a:prstGeom prst="rect">
                  <a:avLst/>
                </a:prstGeom>
                <a:solidFill>
                  <a:srgbClr val="5B800A"/>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21</a:t>
                  </a:r>
                </a:p>
              </p:txBody>
            </p:sp>
            <p:sp>
              <p:nvSpPr>
                <p:cNvPr id="60" name="Rectangle 59">
                  <a:extLst>
                    <a:ext uri="{FF2B5EF4-FFF2-40B4-BE49-F238E27FC236}">
                      <a16:creationId xmlns:a16="http://schemas.microsoft.com/office/drawing/2014/main" id="{E960C561-C0F9-4534-99DB-475B00CC13C2}"/>
                    </a:ext>
                  </a:extLst>
                </p:cNvPr>
                <p:cNvSpPr/>
                <p:nvPr/>
              </p:nvSpPr>
              <p:spPr>
                <a:xfrm>
                  <a:off x="3623094" y="3774055"/>
                  <a:ext cx="1483744" cy="1483744"/>
                </a:xfrm>
                <a:prstGeom prst="rect">
                  <a:avLst/>
                </a:prstGeom>
                <a:solidFill>
                  <a:srgbClr val="EA675C"/>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11</a:t>
                  </a:r>
                </a:p>
              </p:txBody>
            </p:sp>
            <p:sp>
              <p:nvSpPr>
                <p:cNvPr id="61" name="Rectangle 60">
                  <a:extLst>
                    <a:ext uri="{FF2B5EF4-FFF2-40B4-BE49-F238E27FC236}">
                      <a16:creationId xmlns:a16="http://schemas.microsoft.com/office/drawing/2014/main" id="{C4EDA671-69BB-4D16-A8D9-F2A61E9B8F19}"/>
                    </a:ext>
                  </a:extLst>
                </p:cNvPr>
                <p:cNvSpPr/>
                <p:nvPr/>
              </p:nvSpPr>
              <p:spPr>
                <a:xfrm>
                  <a:off x="5107382" y="3774055"/>
                  <a:ext cx="1483744" cy="1483744"/>
                </a:xfrm>
                <a:prstGeom prst="rect">
                  <a:avLst/>
                </a:prstGeom>
                <a:solidFill>
                  <a:srgbClr val="FFDF9C"/>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12</a:t>
                  </a:r>
                </a:p>
              </p:txBody>
            </p:sp>
            <p:sp>
              <p:nvSpPr>
                <p:cNvPr id="62" name="Rectangle 61">
                  <a:extLst>
                    <a:ext uri="{FF2B5EF4-FFF2-40B4-BE49-F238E27FC236}">
                      <a16:creationId xmlns:a16="http://schemas.microsoft.com/office/drawing/2014/main" id="{595764CD-761A-4E78-92C7-8E4F82D13142}"/>
                    </a:ext>
                  </a:extLst>
                </p:cNvPr>
                <p:cNvSpPr/>
                <p:nvPr/>
              </p:nvSpPr>
              <p:spPr>
                <a:xfrm>
                  <a:off x="6590582" y="3774055"/>
                  <a:ext cx="1483744" cy="1483744"/>
                </a:xfrm>
                <a:prstGeom prst="rect">
                  <a:avLst/>
                </a:prstGeom>
                <a:solidFill>
                  <a:srgbClr val="EA675C"/>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13</a:t>
                  </a:r>
                </a:p>
              </p:txBody>
            </p:sp>
            <p:sp>
              <p:nvSpPr>
                <p:cNvPr id="63" name="TextBox 62">
                  <a:extLst>
                    <a:ext uri="{FF2B5EF4-FFF2-40B4-BE49-F238E27FC236}">
                      <a16:creationId xmlns:a16="http://schemas.microsoft.com/office/drawing/2014/main" id="{6D8F0ABF-9C11-455F-B61F-CFB8AAF89274}"/>
                    </a:ext>
                  </a:extLst>
                </p:cNvPr>
                <p:cNvSpPr txBox="1"/>
                <p:nvPr/>
              </p:nvSpPr>
              <p:spPr>
                <a:xfrm>
                  <a:off x="3398269" y="6450153"/>
                  <a:ext cx="5185809" cy="1651169"/>
                </a:xfrm>
                <a:prstGeom prst="rect">
                  <a:avLst/>
                </a:prstGeom>
                <a:noFill/>
              </p:spPr>
              <p:txBody>
                <a:bodyPr wrap="square" rtlCol="0">
                  <a:spAutoFit/>
                </a:bodyPr>
                <a:lstStyle/>
                <a:p>
                  <a:pPr algn="ctr"/>
                  <a:r>
                    <a:rPr lang="en-US" sz="1200">
                      <a:solidFill>
                        <a:schemeClr val="tx1">
                          <a:lumMod val="75000"/>
                          <a:lumOff val="25000"/>
                        </a:schemeClr>
                      </a:solidFill>
                      <a:latin typeface="Century Gothic" panose="020B0502020202020204" pitchFamily="34" charset="0"/>
                    </a:rPr>
                    <a:t>Environmental Sensitivity</a:t>
                  </a:r>
                </a:p>
              </p:txBody>
            </p:sp>
            <p:sp>
              <p:nvSpPr>
                <p:cNvPr id="64" name="TextBox 63">
                  <a:extLst>
                    <a:ext uri="{FF2B5EF4-FFF2-40B4-BE49-F238E27FC236}">
                      <a16:creationId xmlns:a16="http://schemas.microsoft.com/office/drawing/2014/main" id="{623E96E6-B7E8-4EBD-9F9E-FBDBBE58B50D}"/>
                    </a:ext>
                  </a:extLst>
                </p:cNvPr>
                <p:cNvSpPr txBox="1"/>
                <p:nvPr/>
              </p:nvSpPr>
              <p:spPr>
                <a:xfrm rot="16200000">
                  <a:off x="-575010" y="2570470"/>
                  <a:ext cx="5044001" cy="990703"/>
                </a:xfrm>
                <a:prstGeom prst="rect">
                  <a:avLst/>
                </a:prstGeom>
                <a:noFill/>
              </p:spPr>
              <p:txBody>
                <a:bodyPr wrap="square" rtlCol="0">
                  <a:spAutoFit/>
                </a:bodyPr>
                <a:lstStyle/>
                <a:p>
                  <a:pPr algn="ctr"/>
                  <a:r>
                    <a:rPr lang="en-US" sz="1200" dirty="0">
                      <a:solidFill>
                        <a:schemeClr val="tx1">
                          <a:lumMod val="75000"/>
                          <a:lumOff val="25000"/>
                        </a:schemeClr>
                      </a:solidFill>
                      <a:latin typeface="Century Gothic" panose="020B0502020202020204" pitchFamily="34" charset="0"/>
                    </a:rPr>
                    <a:t>Solar Suitability</a:t>
                  </a:r>
                </a:p>
              </p:txBody>
            </p:sp>
            <p:sp>
              <p:nvSpPr>
                <p:cNvPr id="65" name="TextBox 64">
                  <a:extLst>
                    <a:ext uri="{FF2B5EF4-FFF2-40B4-BE49-F238E27FC236}">
                      <a16:creationId xmlns:a16="http://schemas.microsoft.com/office/drawing/2014/main" id="{E196619E-E0C9-414A-A95C-B569E900B536}"/>
                    </a:ext>
                  </a:extLst>
                </p:cNvPr>
                <p:cNvSpPr txBox="1"/>
                <p:nvPr/>
              </p:nvSpPr>
              <p:spPr>
                <a:xfrm>
                  <a:off x="3529908" y="5674717"/>
                  <a:ext cx="1847431" cy="990701"/>
                </a:xfrm>
                <a:prstGeom prst="rect">
                  <a:avLst/>
                </a:prstGeom>
                <a:noFill/>
              </p:spPr>
              <p:txBody>
                <a:bodyPr wrap="square" rtlCol="0">
                  <a:spAutoFit/>
                </a:bodyPr>
                <a:lstStyle/>
                <a:p>
                  <a:r>
                    <a:rPr lang="en-US" sz="1200">
                      <a:solidFill>
                        <a:schemeClr val="tx1">
                          <a:lumMod val="75000"/>
                          <a:lumOff val="25000"/>
                        </a:schemeClr>
                      </a:solidFill>
                      <a:latin typeface="Century Gothic" panose="020B0502020202020204" pitchFamily="34" charset="0"/>
                    </a:rPr>
                    <a:t>Low</a:t>
                  </a:r>
                </a:p>
              </p:txBody>
            </p:sp>
            <p:sp>
              <p:nvSpPr>
                <p:cNvPr id="66" name="TextBox 65">
                  <a:extLst>
                    <a:ext uri="{FF2B5EF4-FFF2-40B4-BE49-F238E27FC236}">
                      <a16:creationId xmlns:a16="http://schemas.microsoft.com/office/drawing/2014/main" id="{F952B9CF-2E7E-432A-89BF-A94177F0BE0A}"/>
                    </a:ext>
                  </a:extLst>
                </p:cNvPr>
                <p:cNvSpPr txBox="1"/>
                <p:nvPr/>
              </p:nvSpPr>
              <p:spPr>
                <a:xfrm>
                  <a:off x="4926206" y="5672732"/>
                  <a:ext cx="2276385" cy="990701"/>
                </a:xfrm>
                <a:prstGeom prst="rect">
                  <a:avLst/>
                </a:prstGeom>
                <a:noFill/>
              </p:spPr>
              <p:txBody>
                <a:bodyPr wrap="square" rtlCol="0">
                  <a:spAutoFit/>
                </a:bodyPr>
                <a:lstStyle/>
                <a:p>
                  <a:r>
                    <a:rPr lang="en-US" sz="1200">
                      <a:solidFill>
                        <a:schemeClr val="tx1">
                          <a:lumMod val="75000"/>
                          <a:lumOff val="25000"/>
                        </a:schemeClr>
                      </a:solidFill>
                      <a:latin typeface="Century Gothic" panose="020B0502020202020204" pitchFamily="34" charset="0"/>
                    </a:rPr>
                    <a:t>Med.</a:t>
                  </a:r>
                </a:p>
              </p:txBody>
            </p:sp>
            <p:sp>
              <p:nvSpPr>
                <p:cNvPr id="67" name="TextBox 66">
                  <a:extLst>
                    <a:ext uri="{FF2B5EF4-FFF2-40B4-BE49-F238E27FC236}">
                      <a16:creationId xmlns:a16="http://schemas.microsoft.com/office/drawing/2014/main" id="{231C8DEB-2257-4BCB-AAD3-98CEE51F09CE}"/>
                    </a:ext>
                  </a:extLst>
                </p:cNvPr>
                <p:cNvSpPr txBox="1"/>
                <p:nvPr/>
              </p:nvSpPr>
              <p:spPr>
                <a:xfrm>
                  <a:off x="6519944" y="5672736"/>
                  <a:ext cx="2059245" cy="990698"/>
                </a:xfrm>
                <a:prstGeom prst="rect">
                  <a:avLst/>
                </a:prstGeom>
                <a:noFill/>
              </p:spPr>
              <p:txBody>
                <a:bodyPr wrap="square" rtlCol="0">
                  <a:spAutoFit/>
                </a:bodyPr>
                <a:lstStyle/>
                <a:p>
                  <a:r>
                    <a:rPr lang="en-US" sz="1200">
                      <a:solidFill>
                        <a:schemeClr val="tx1">
                          <a:lumMod val="75000"/>
                          <a:lumOff val="25000"/>
                        </a:schemeClr>
                      </a:solidFill>
                      <a:latin typeface="Century Gothic" panose="020B0502020202020204" pitchFamily="34" charset="0"/>
                    </a:rPr>
                    <a:t>High</a:t>
                  </a:r>
                </a:p>
              </p:txBody>
            </p:sp>
            <p:sp>
              <p:nvSpPr>
                <p:cNvPr id="68" name="Rectangle 67">
                  <a:extLst>
                    <a:ext uri="{FF2B5EF4-FFF2-40B4-BE49-F238E27FC236}">
                      <a16:creationId xmlns:a16="http://schemas.microsoft.com/office/drawing/2014/main" id="{637ED053-5EC0-462D-AFF1-0D9C38E19DDD}"/>
                    </a:ext>
                  </a:extLst>
                </p:cNvPr>
                <p:cNvSpPr/>
                <p:nvPr/>
              </p:nvSpPr>
              <p:spPr>
                <a:xfrm>
                  <a:off x="5107382" y="2290927"/>
                  <a:ext cx="1483744" cy="1483744"/>
                </a:xfrm>
                <a:prstGeom prst="rect">
                  <a:avLst/>
                </a:prstGeom>
                <a:solidFill>
                  <a:srgbClr val="FFDF9C"/>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22</a:t>
                  </a:r>
                </a:p>
              </p:txBody>
            </p:sp>
            <p:sp>
              <p:nvSpPr>
                <p:cNvPr id="69" name="Rectangle 68">
                  <a:extLst>
                    <a:ext uri="{FF2B5EF4-FFF2-40B4-BE49-F238E27FC236}">
                      <a16:creationId xmlns:a16="http://schemas.microsoft.com/office/drawing/2014/main" id="{A806B8B2-D187-4265-B58C-E774952158B0}"/>
                    </a:ext>
                  </a:extLst>
                </p:cNvPr>
                <p:cNvSpPr/>
                <p:nvPr/>
              </p:nvSpPr>
              <p:spPr>
                <a:xfrm>
                  <a:off x="6590582" y="2290927"/>
                  <a:ext cx="1483744" cy="1483744"/>
                </a:xfrm>
                <a:prstGeom prst="rect">
                  <a:avLst/>
                </a:prstGeom>
                <a:solidFill>
                  <a:srgbClr val="EA675C"/>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23</a:t>
                  </a:r>
                </a:p>
              </p:txBody>
            </p:sp>
          </p:grpSp>
          <p:grpSp>
            <p:nvGrpSpPr>
              <p:cNvPr id="52" name="Group 51">
                <a:extLst>
                  <a:ext uri="{FF2B5EF4-FFF2-40B4-BE49-F238E27FC236}">
                    <a16:creationId xmlns:a16="http://schemas.microsoft.com/office/drawing/2014/main" id="{0FE4DF05-0C9F-49F7-8BA6-DCAB1D242D1E}"/>
                  </a:ext>
                </a:extLst>
              </p:cNvPr>
              <p:cNvGrpSpPr/>
              <p:nvPr/>
            </p:nvGrpSpPr>
            <p:grpSpPr>
              <a:xfrm rot="16200000">
                <a:off x="9853150" y="2858379"/>
                <a:ext cx="1411772" cy="277551"/>
                <a:chOff x="10932628" y="3700617"/>
                <a:chExt cx="1411772" cy="277551"/>
              </a:xfrm>
            </p:grpSpPr>
            <p:sp>
              <p:nvSpPr>
                <p:cNvPr id="53" name="TextBox 52">
                  <a:extLst>
                    <a:ext uri="{FF2B5EF4-FFF2-40B4-BE49-F238E27FC236}">
                      <a16:creationId xmlns:a16="http://schemas.microsoft.com/office/drawing/2014/main" id="{C7E72275-7645-4218-A78F-1D1F3C6C82B8}"/>
                    </a:ext>
                  </a:extLst>
                </p:cNvPr>
                <p:cNvSpPr txBox="1"/>
                <p:nvPr/>
              </p:nvSpPr>
              <p:spPr>
                <a:xfrm>
                  <a:off x="10932628" y="3701169"/>
                  <a:ext cx="516539" cy="276999"/>
                </a:xfrm>
                <a:prstGeom prst="rect">
                  <a:avLst/>
                </a:prstGeom>
                <a:noFill/>
              </p:spPr>
              <p:txBody>
                <a:bodyPr wrap="square" rtlCol="0">
                  <a:spAutoFit/>
                </a:bodyPr>
                <a:lstStyle/>
                <a:p>
                  <a:r>
                    <a:rPr lang="en-US" sz="1200">
                      <a:solidFill>
                        <a:schemeClr val="tx1">
                          <a:lumMod val="75000"/>
                          <a:lumOff val="25000"/>
                        </a:schemeClr>
                      </a:solidFill>
                      <a:latin typeface="Century Gothic" panose="020B0502020202020204" pitchFamily="34" charset="0"/>
                    </a:rPr>
                    <a:t>Low</a:t>
                  </a:r>
                </a:p>
              </p:txBody>
            </p:sp>
            <p:sp>
              <p:nvSpPr>
                <p:cNvPr id="54" name="TextBox 53">
                  <a:extLst>
                    <a:ext uri="{FF2B5EF4-FFF2-40B4-BE49-F238E27FC236}">
                      <a16:creationId xmlns:a16="http://schemas.microsoft.com/office/drawing/2014/main" id="{86664950-356F-4060-AC71-E3546E60E63F}"/>
                    </a:ext>
                  </a:extLst>
                </p:cNvPr>
                <p:cNvSpPr txBox="1"/>
                <p:nvPr/>
              </p:nvSpPr>
              <p:spPr>
                <a:xfrm>
                  <a:off x="11323031" y="3700617"/>
                  <a:ext cx="636474" cy="276999"/>
                </a:xfrm>
                <a:prstGeom prst="rect">
                  <a:avLst/>
                </a:prstGeom>
                <a:noFill/>
              </p:spPr>
              <p:txBody>
                <a:bodyPr wrap="square" rtlCol="0">
                  <a:spAutoFit/>
                </a:bodyPr>
                <a:lstStyle/>
                <a:p>
                  <a:r>
                    <a:rPr lang="en-US" sz="1200">
                      <a:solidFill>
                        <a:schemeClr val="tx1">
                          <a:lumMod val="75000"/>
                          <a:lumOff val="25000"/>
                        </a:schemeClr>
                      </a:solidFill>
                      <a:latin typeface="Century Gothic" panose="020B0502020202020204" pitchFamily="34" charset="0"/>
                    </a:rPr>
                    <a:t>Med.</a:t>
                  </a:r>
                </a:p>
              </p:txBody>
            </p:sp>
            <p:sp>
              <p:nvSpPr>
                <p:cNvPr id="55" name="TextBox 54">
                  <a:extLst>
                    <a:ext uri="{FF2B5EF4-FFF2-40B4-BE49-F238E27FC236}">
                      <a16:creationId xmlns:a16="http://schemas.microsoft.com/office/drawing/2014/main" id="{5F5DF1FB-73E6-4211-8E2E-CB9582FDA6BA}"/>
                    </a:ext>
                  </a:extLst>
                </p:cNvPr>
                <p:cNvSpPr txBox="1"/>
                <p:nvPr/>
              </p:nvSpPr>
              <p:spPr>
                <a:xfrm>
                  <a:off x="11768638" y="3700617"/>
                  <a:ext cx="575762" cy="276998"/>
                </a:xfrm>
                <a:prstGeom prst="rect">
                  <a:avLst/>
                </a:prstGeom>
                <a:noFill/>
              </p:spPr>
              <p:txBody>
                <a:bodyPr wrap="square" rtlCol="0">
                  <a:spAutoFit/>
                </a:bodyPr>
                <a:lstStyle/>
                <a:p>
                  <a:r>
                    <a:rPr lang="en-US" sz="1200">
                      <a:solidFill>
                        <a:schemeClr val="tx1">
                          <a:lumMod val="75000"/>
                          <a:lumOff val="25000"/>
                        </a:schemeClr>
                      </a:solidFill>
                      <a:latin typeface="Century Gothic" panose="020B0502020202020204" pitchFamily="34" charset="0"/>
                    </a:rPr>
                    <a:t>High</a:t>
                  </a:r>
                </a:p>
              </p:txBody>
            </p:sp>
          </p:grpSp>
        </p:grpSp>
        <p:cxnSp>
          <p:nvCxnSpPr>
            <p:cNvPr id="49" name="Straight Arrow Connector 48">
              <a:extLst>
                <a:ext uri="{FF2B5EF4-FFF2-40B4-BE49-F238E27FC236}">
                  <a16:creationId xmlns:a16="http://schemas.microsoft.com/office/drawing/2014/main" id="{BDB84438-BA33-4ABE-978E-ECD7689A4D6B}"/>
                </a:ext>
              </a:extLst>
            </p:cNvPr>
            <p:cNvCxnSpPr>
              <a:cxnSpLocks/>
            </p:cNvCxnSpPr>
            <p:nvPr/>
          </p:nvCxnSpPr>
          <p:spPr>
            <a:xfrm>
              <a:off x="10385272" y="2982028"/>
              <a:ext cx="1295534"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0" name="Straight Arrow Connector 49">
              <a:extLst>
                <a:ext uri="{FF2B5EF4-FFF2-40B4-BE49-F238E27FC236}">
                  <a16:creationId xmlns:a16="http://schemas.microsoft.com/office/drawing/2014/main" id="{05236EFE-18DE-4A43-B265-15B0E98A58E3}"/>
                </a:ext>
              </a:extLst>
            </p:cNvPr>
            <p:cNvCxnSpPr>
              <a:cxnSpLocks/>
            </p:cNvCxnSpPr>
            <p:nvPr/>
          </p:nvCxnSpPr>
          <p:spPr>
            <a:xfrm flipV="1">
              <a:off x="10327641" y="1620122"/>
              <a:ext cx="0" cy="12696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995153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TextBox 122">
            <a:extLst>
              <a:ext uri="{FF2B5EF4-FFF2-40B4-BE49-F238E27FC236}">
                <a16:creationId xmlns:a16="http://schemas.microsoft.com/office/drawing/2014/main" id="{48BB1B7F-DED8-446D-B03F-71EA0D6DB0C7}"/>
              </a:ext>
            </a:extLst>
          </p:cNvPr>
          <p:cNvSpPr txBox="1"/>
          <p:nvPr/>
        </p:nvSpPr>
        <p:spPr>
          <a:xfrm>
            <a:off x="131135" y="6241312"/>
            <a:ext cx="11929730" cy="489098"/>
          </a:xfrm>
          <a:prstGeom prst="rect">
            <a:avLst/>
          </a:prstGeom>
          <a:solidFill>
            <a:schemeClr val="bg1"/>
          </a:solidFill>
          <a:ln>
            <a:solidFill>
              <a:schemeClr val="bg1"/>
            </a:solidFill>
          </a:ln>
        </p:spPr>
        <p:txBody>
          <a:bodyPr wrap="square" rtlCol="0">
            <a:spAutoFit/>
          </a:bodyPr>
          <a:lstStyle/>
          <a:p>
            <a:endParaRPr lang="en-US"/>
          </a:p>
        </p:txBody>
      </p:sp>
      <p:sp>
        <p:nvSpPr>
          <p:cNvPr id="5" name="TextBox 4">
            <a:extLst>
              <a:ext uri="{FF2B5EF4-FFF2-40B4-BE49-F238E27FC236}">
                <a16:creationId xmlns:a16="http://schemas.microsoft.com/office/drawing/2014/main" id="{325F1635-5A59-4C54-81A1-2CBE57EBC15D}"/>
              </a:ext>
            </a:extLst>
          </p:cNvPr>
          <p:cNvSpPr txBox="1"/>
          <p:nvPr/>
        </p:nvSpPr>
        <p:spPr>
          <a:xfrm>
            <a:off x="510366" y="180753"/>
            <a:ext cx="6400800" cy="707886"/>
          </a:xfrm>
          <a:prstGeom prst="rect">
            <a:avLst/>
          </a:prstGeom>
          <a:solidFill>
            <a:schemeClr val="bg1"/>
          </a:solidFill>
          <a:ln>
            <a:solidFill>
              <a:schemeClr val="bg1"/>
            </a:solidFill>
          </a:ln>
        </p:spPr>
        <p:txBody>
          <a:bodyPr wrap="square" rtlCol="0">
            <a:spAutoFit/>
          </a:bodyPr>
          <a:lstStyle/>
          <a:p>
            <a:r>
              <a:rPr lang="en-US" sz="4000" b="1" dirty="0">
                <a:solidFill>
                  <a:srgbClr val="95B823"/>
                </a:solidFill>
                <a:latin typeface="Century Gothic" panose="020B0502020202020204" pitchFamily="34" charset="0"/>
              </a:rPr>
              <a:t>APPENDIX</a:t>
            </a:r>
          </a:p>
        </p:txBody>
      </p:sp>
      <p:pic>
        <p:nvPicPr>
          <p:cNvPr id="47" name="Picture 46" descr="A picture containing food&#10;&#10;Description automatically generated">
            <a:extLst>
              <a:ext uri="{FF2B5EF4-FFF2-40B4-BE49-F238E27FC236}">
                <a16:creationId xmlns:a16="http://schemas.microsoft.com/office/drawing/2014/main" id="{7C26B035-05B4-4F54-86CD-C0EBD81716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42577"/>
            <a:ext cx="3703182" cy="4792353"/>
          </a:xfrm>
          <a:prstGeom prst="rect">
            <a:avLst/>
          </a:prstGeom>
        </p:spPr>
      </p:pic>
      <p:pic>
        <p:nvPicPr>
          <p:cNvPr id="48" name="Picture 47" descr="A picture containing food&#10;&#10;Description automatically generated">
            <a:extLst>
              <a:ext uri="{FF2B5EF4-FFF2-40B4-BE49-F238E27FC236}">
                <a16:creationId xmlns:a16="http://schemas.microsoft.com/office/drawing/2014/main" id="{47A49CEE-53CD-4E46-B1B8-335A747C66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5278" y="1642577"/>
            <a:ext cx="3703182" cy="4792353"/>
          </a:xfrm>
          <a:prstGeom prst="rect">
            <a:avLst/>
          </a:prstGeom>
        </p:spPr>
      </p:pic>
      <p:pic>
        <p:nvPicPr>
          <p:cNvPr id="49" name="Picture 48" descr="A picture containing food&#10;&#10;Description automatically generated">
            <a:extLst>
              <a:ext uri="{FF2B5EF4-FFF2-40B4-BE49-F238E27FC236}">
                <a16:creationId xmlns:a16="http://schemas.microsoft.com/office/drawing/2014/main" id="{60869961-5EC8-4324-A146-E217A1A6C1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08670" y="1642577"/>
            <a:ext cx="3703182" cy="4792353"/>
          </a:xfrm>
          <a:prstGeom prst="rect">
            <a:avLst/>
          </a:prstGeom>
        </p:spPr>
      </p:pic>
      <p:sp>
        <p:nvSpPr>
          <p:cNvPr id="50" name="TextBox 49">
            <a:extLst>
              <a:ext uri="{FF2B5EF4-FFF2-40B4-BE49-F238E27FC236}">
                <a16:creationId xmlns:a16="http://schemas.microsoft.com/office/drawing/2014/main" id="{ED68A4E4-5787-46BD-8554-99052DD8FABB}"/>
              </a:ext>
            </a:extLst>
          </p:cNvPr>
          <p:cNvSpPr txBox="1"/>
          <p:nvPr/>
        </p:nvSpPr>
        <p:spPr>
          <a:xfrm>
            <a:off x="1321028" y="5722673"/>
            <a:ext cx="933223" cy="461665"/>
          </a:xfrm>
          <a:prstGeom prst="rect">
            <a:avLst/>
          </a:prstGeom>
          <a:noFill/>
        </p:spPr>
        <p:txBody>
          <a:bodyPr wrap="square" rtlCol="0">
            <a:spAutoFit/>
          </a:bodyPr>
          <a:lstStyle/>
          <a:p>
            <a:r>
              <a:rPr lang="en-US" sz="2400">
                <a:solidFill>
                  <a:schemeClr val="tx1">
                    <a:lumMod val="75000"/>
                    <a:lumOff val="25000"/>
                  </a:schemeClr>
                </a:solidFill>
                <a:latin typeface="Century Gothic" panose="020B0502020202020204" pitchFamily="34" charset="0"/>
              </a:rPr>
              <a:t>2017</a:t>
            </a:r>
          </a:p>
        </p:txBody>
      </p:sp>
      <p:sp>
        <p:nvSpPr>
          <p:cNvPr id="51" name="TextBox 50">
            <a:extLst>
              <a:ext uri="{FF2B5EF4-FFF2-40B4-BE49-F238E27FC236}">
                <a16:creationId xmlns:a16="http://schemas.microsoft.com/office/drawing/2014/main" id="{8FC436FA-20C8-4D25-AFDF-B474325C65CD}"/>
              </a:ext>
            </a:extLst>
          </p:cNvPr>
          <p:cNvSpPr txBox="1"/>
          <p:nvPr/>
        </p:nvSpPr>
        <p:spPr>
          <a:xfrm>
            <a:off x="4960257" y="5719063"/>
            <a:ext cx="933223" cy="461665"/>
          </a:xfrm>
          <a:prstGeom prst="rect">
            <a:avLst/>
          </a:prstGeom>
          <a:noFill/>
        </p:spPr>
        <p:txBody>
          <a:bodyPr wrap="square" rtlCol="0">
            <a:spAutoFit/>
          </a:bodyPr>
          <a:lstStyle/>
          <a:p>
            <a:r>
              <a:rPr lang="en-US" sz="2400">
                <a:solidFill>
                  <a:schemeClr val="tx1">
                    <a:lumMod val="75000"/>
                    <a:lumOff val="25000"/>
                  </a:schemeClr>
                </a:solidFill>
                <a:latin typeface="Century Gothic" panose="020B0502020202020204" pitchFamily="34" charset="0"/>
              </a:rPr>
              <a:t>2018</a:t>
            </a:r>
          </a:p>
        </p:txBody>
      </p:sp>
      <p:sp>
        <p:nvSpPr>
          <p:cNvPr id="52" name="TextBox 51">
            <a:extLst>
              <a:ext uri="{FF2B5EF4-FFF2-40B4-BE49-F238E27FC236}">
                <a16:creationId xmlns:a16="http://schemas.microsoft.com/office/drawing/2014/main" id="{0112B880-6A9F-4A52-9249-24A2C9A1043F}"/>
              </a:ext>
            </a:extLst>
          </p:cNvPr>
          <p:cNvSpPr txBox="1"/>
          <p:nvPr/>
        </p:nvSpPr>
        <p:spPr>
          <a:xfrm>
            <a:off x="8649433" y="5719063"/>
            <a:ext cx="933223" cy="461665"/>
          </a:xfrm>
          <a:prstGeom prst="rect">
            <a:avLst/>
          </a:prstGeom>
          <a:noFill/>
        </p:spPr>
        <p:txBody>
          <a:bodyPr wrap="square" rtlCol="0">
            <a:spAutoFit/>
          </a:bodyPr>
          <a:lstStyle/>
          <a:p>
            <a:r>
              <a:rPr lang="en-US" sz="2400">
                <a:solidFill>
                  <a:schemeClr val="tx1">
                    <a:lumMod val="75000"/>
                    <a:lumOff val="25000"/>
                  </a:schemeClr>
                </a:solidFill>
                <a:latin typeface="Century Gothic" panose="020B0502020202020204" pitchFamily="34" charset="0"/>
              </a:rPr>
              <a:t>2019</a:t>
            </a:r>
          </a:p>
        </p:txBody>
      </p:sp>
      <p:grpSp>
        <p:nvGrpSpPr>
          <p:cNvPr id="53" name="Group 52">
            <a:extLst>
              <a:ext uri="{FF2B5EF4-FFF2-40B4-BE49-F238E27FC236}">
                <a16:creationId xmlns:a16="http://schemas.microsoft.com/office/drawing/2014/main" id="{52AFCE7D-3D38-489C-8BFC-3E4C2DB31B14}"/>
              </a:ext>
            </a:extLst>
          </p:cNvPr>
          <p:cNvGrpSpPr/>
          <p:nvPr/>
        </p:nvGrpSpPr>
        <p:grpSpPr>
          <a:xfrm>
            <a:off x="11471699" y="3050590"/>
            <a:ext cx="621543" cy="2713698"/>
            <a:chOff x="10637852" y="120849"/>
            <a:chExt cx="621543" cy="2713698"/>
          </a:xfrm>
        </p:grpSpPr>
        <p:grpSp>
          <p:nvGrpSpPr>
            <p:cNvPr id="54" name="Group 53">
              <a:extLst>
                <a:ext uri="{FF2B5EF4-FFF2-40B4-BE49-F238E27FC236}">
                  <a16:creationId xmlns:a16="http://schemas.microsoft.com/office/drawing/2014/main" id="{38880605-B8F1-40FB-B581-542AC52CEEC1}"/>
                </a:ext>
              </a:extLst>
            </p:cNvPr>
            <p:cNvGrpSpPr/>
            <p:nvPr/>
          </p:nvGrpSpPr>
          <p:grpSpPr>
            <a:xfrm>
              <a:off x="10637852" y="120849"/>
              <a:ext cx="621543" cy="276999"/>
              <a:chOff x="10637852" y="120849"/>
              <a:chExt cx="621543" cy="276999"/>
            </a:xfrm>
          </p:grpSpPr>
          <p:sp>
            <p:nvSpPr>
              <p:cNvPr id="79" name="Rectangle 78">
                <a:extLst>
                  <a:ext uri="{FF2B5EF4-FFF2-40B4-BE49-F238E27FC236}">
                    <a16:creationId xmlns:a16="http://schemas.microsoft.com/office/drawing/2014/main" id="{7EC0C7C4-A95C-4156-9634-B1545557DAAB}"/>
                  </a:ext>
                </a:extLst>
              </p:cNvPr>
              <p:cNvSpPr/>
              <p:nvPr/>
            </p:nvSpPr>
            <p:spPr>
              <a:xfrm>
                <a:off x="10637852" y="153585"/>
                <a:ext cx="323850" cy="211527"/>
              </a:xfrm>
              <a:prstGeom prst="rect">
                <a:avLst/>
              </a:prstGeom>
              <a:solidFill>
                <a:srgbClr val="FFF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a:extLst>
                  <a:ext uri="{FF2B5EF4-FFF2-40B4-BE49-F238E27FC236}">
                    <a16:creationId xmlns:a16="http://schemas.microsoft.com/office/drawing/2014/main" id="{8C34E153-F68A-40D5-BC1B-A270DC91A76B}"/>
                  </a:ext>
                </a:extLst>
              </p:cNvPr>
              <p:cNvSpPr txBox="1"/>
              <p:nvPr/>
            </p:nvSpPr>
            <p:spPr>
              <a:xfrm>
                <a:off x="10935545" y="120849"/>
                <a:ext cx="323850" cy="276999"/>
              </a:xfrm>
              <a:prstGeom prst="rect">
                <a:avLst/>
              </a:prstGeom>
              <a:noFill/>
              <a:ln>
                <a:noFill/>
              </a:ln>
            </p:spPr>
            <p:txBody>
              <a:bodyPr wrap="square" rtlCol="0">
                <a:spAutoFit/>
              </a:bodyPr>
              <a:lstStyle/>
              <a:p>
                <a:r>
                  <a:rPr lang="en-US" sz="1200">
                    <a:latin typeface="Century Gothic" panose="020B0502020202020204" pitchFamily="34" charset="0"/>
                  </a:rPr>
                  <a:t>1</a:t>
                </a:r>
              </a:p>
            </p:txBody>
          </p:sp>
        </p:grpSp>
        <p:grpSp>
          <p:nvGrpSpPr>
            <p:cNvPr id="55" name="Group 54">
              <a:extLst>
                <a:ext uri="{FF2B5EF4-FFF2-40B4-BE49-F238E27FC236}">
                  <a16:creationId xmlns:a16="http://schemas.microsoft.com/office/drawing/2014/main" id="{C10AE24B-E280-4F59-A876-E6BD3B83C9E7}"/>
                </a:ext>
              </a:extLst>
            </p:cNvPr>
            <p:cNvGrpSpPr/>
            <p:nvPr/>
          </p:nvGrpSpPr>
          <p:grpSpPr>
            <a:xfrm>
              <a:off x="10637852" y="434804"/>
              <a:ext cx="621543" cy="276999"/>
              <a:chOff x="10637852" y="434804"/>
              <a:chExt cx="621543" cy="276999"/>
            </a:xfrm>
          </p:grpSpPr>
          <p:sp>
            <p:nvSpPr>
              <p:cNvPr id="77" name="Rectangle 76">
                <a:extLst>
                  <a:ext uri="{FF2B5EF4-FFF2-40B4-BE49-F238E27FC236}">
                    <a16:creationId xmlns:a16="http://schemas.microsoft.com/office/drawing/2014/main" id="{D8A8A2F0-8DE1-4037-9BC3-55F1EEEF9A8D}"/>
                  </a:ext>
                </a:extLst>
              </p:cNvPr>
              <p:cNvSpPr/>
              <p:nvPr/>
            </p:nvSpPr>
            <p:spPr>
              <a:xfrm>
                <a:off x="10637852" y="467540"/>
                <a:ext cx="323850" cy="211527"/>
              </a:xfrm>
              <a:prstGeom prst="rect">
                <a:avLst/>
              </a:prstGeom>
              <a:solidFill>
                <a:srgbClr val="FFD9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EE47BC43-1E1E-4BFB-9E7B-8B96475BDFB2}"/>
                  </a:ext>
                </a:extLst>
              </p:cNvPr>
              <p:cNvSpPr txBox="1"/>
              <p:nvPr/>
            </p:nvSpPr>
            <p:spPr>
              <a:xfrm>
                <a:off x="10935545" y="434804"/>
                <a:ext cx="323850" cy="276999"/>
              </a:xfrm>
              <a:prstGeom prst="rect">
                <a:avLst/>
              </a:prstGeom>
              <a:noFill/>
              <a:ln>
                <a:noFill/>
              </a:ln>
            </p:spPr>
            <p:txBody>
              <a:bodyPr wrap="square" rtlCol="0">
                <a:spAutoFit/>
              </a:bodyPr>
              <a:lstStyle/>
              <a:p>
                <a:r>
                  <a:rPr lang="en-US" sz="1200">
                    <a:latin typeface="Century Gothic" panose="020B0502020202020204" pitchFamily="34" charset="0"/>
                  </a:rPr>
                  <a:t>2</a:t>
                </a:r>
              </a:p>
            </p:txBody>
          </p:sp>
        </p:grpSp>
        <p:grpSp>
          <p:nvGrpSpPr>
            <p:cNvPr id="56" name="Group 55">
              <a:extLst>
                <a:ext uri="{FF2B5EF4-FFF2-40B4-BE49-F238E27FC236}">
                  <a16:creationId xmlns:a16="http://schemas.microsoft.com/office/drawing/2014/main" id="{7B3E4344-33C3-409D-8B0D-6804FD3705CA}"/>
                </a:ext>
              </a:extLst>
            </p:cNvPr>
            <p:cNvGrpSpPr/>
            <p:nvPr/>
          </p:nvGrpSpPr>
          <p:grpSpPr>
            <a:xfrm>
              <a:off x="10637852" y="731519"/>
              <a:ext cx="621543" cy="276999"/>
              <a:chOff x="10637852" y="731519"/>
              <a:chExt cx="621543" cy="276999"/>
            </a:xfrm>
          </p:grpSpPr>
          <p:sp>
            <p:nvSpPr>
              <p:cNvPr id="75" name="Rectangle 74">
                <a:extLst>
                  <a:ext uri="{FF2B5EF4-FFF2-40B4-BE49-F238E27FC236}">
                    <a16:creationId xmlns:a16="http://schemas.microsoft.com/office/drawing/2014/main" id="{B47182FF-9C90-43DF-B6B5-2B3FF1FECD31}"/>
                  </a:ext>
                </a:extLst>
              </p:cNvPr>
              <p:cNvSpPr/>
              <p:nvPr/>
            </p:nvSpPr>
            <p:spPr>
              <a:xfrm>
                <a:off x="10637852" y="764255"/>
                <a:ext cx="323850" cy="211527"/>
              </a:xfrm>
              <a:prstGeom prst="rect">
                <a:avLst/>
              </a:prstGeom>
              <a:solidFill>
                <a:srgbClr val="FCB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a:extLst>
                  <a:ext uri="{FF2B5EF4-FFF2-40B4-BE49-F238E27FC236}">
                    <a16:creationId xmlns:a16="http://schemas.microsoft.com/office/drawing/2014/main" id="{A33A49CA-4CC5-42A2-B2F1-7F017567FDC0}"/>
                  </a:ext>
                </a:extLst>
              </p:cNvPr>
              <p:cNvSpPr txBox="1"/>
              <p:nvPr/>
            </p:nvSpPr>
            <p:spPr>
              <a:xfrm>
                <a:off x="10935545" y="731519"/>
                <a:ext cx="323850" cy="276999"/>
              </a:xfrm>
              <a:prstGeom prst="rect">
                <a:avLst/>
              </a:prstGeom>
              <a:noFill/>
              <a:ln>
                <a:noFill/>
              </a:ln>
            </p:spPr>
            <p:txBody>
              <a:bodyPr wrap="square" rtlCol="0">
                <a:spAutoFit/>
              </a:bodyPr>
              <a:lstStyle/>
              <a:p>
                <a:r>
                  <a:rPr lang="en-US" sz="1200">
                    <a:latin typeface="Century Gothic" panose="020B0502020202020204" pitchFamily="34" charset="0"/>
                  </a:rPr>
                  <a:t>3</a:t>
                </a:r>
              </a:p>
            </p:txBody>
          </p:sp>
        </p:grpSp>
        <p:grpSp>
          <p:nvGrpSpPr>
            <p:cNvPr id="57" name="Group 56">
              <a:extLst>
                <a:ext uri="{FF2B5EF4-FFF2-40B4-BE49-F238E27FC236}">
                  <a16:creationId xmlns:a16="http://schemas.microsoft.com/office/drawing/2014/main" id="{0504F961-E2D4-42DC-80EE-F15FF7175420}"/>
                </a:ext>
              </a:extLst>
            </p:cNvPr>
            <p:cNvGrpSpPr/>
            <p:nvPr/>
          </p:nvGrpSpPr>
          <p:grpSpPr>
            <a:xfrm>
              <a:off x="10637852" y="1008691"/>
              <a:ext cx="621543" cy="276999"/>
              <a:chOff x="10637852" y="1008691"/>
              <a:chExt cx="621543" cy="276999"/>
            </a:xfrm>
          </p:grpSpPr>
          <p:sp>
            <p:nvSpPr>
              <p:cNvPr id="73" name="Rectangle 72">
                <a:extLst>
                  <a:ext uri="{FF2B5EF4-FFF2-40B4-BE49-F238E27FC236}">
                    <a16:creationId xmlns:a16="http://schemas.microsoft.com/office/drawing/2014/main" id="{AA1F14FD-2175-4B3E-A67B-5C4874B23BCC}"/>
                  </a:ext>
                </a:extLst>
              </p:cNvPr>
              <p:cNvSpPr/>
              <p:nvPr/>
            </p:nvSpPr>
            <p:spPr>
              <a:xfrm>
                <a:off x="10637852" y="1041427"/>
                <a:ext cx="323850" cy="211527"/>
              </a:xfrm>
              <a:prstGeom prst="rect">
                <a:avLst/>
              </a:prstGeom>
              <a:solidFill>
                <a:srgbClr val="FC7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a:extLst>
                  <a:ext uri="{FF2B5EF4-FFF2-40B4-BE49-F238E27FC236}">
                    <a16:creationId xmlns:a16="http://schemas.microsoft.com/office/drawing/2014/main" id="{6D84AD4A-0188-4569-A2B8-3D84C34D4905}"/>
                  </a:ext>
                </a:extLst>
              </p:cNvPr>
              <p:cNvSpPr txBox="1"/>
              <p:nvPr/>
            </p:nvSpPr>
            <p:spPr>
              <a:xfrm>
                <a:off x="10935545" y="1008691"/>
                <a:ext cx="323850" cy="276999"/>
              </a:xfrm>
              <a:prstGeom prst="rect">
                <a:avLst/>
              </a:prstGeom>
              <a:noFill/>
              <a:ln>
                <a:noFill/>
              </a:ln>
            </p:spPr>
            <p:txBody>
              <a:bodyPr wrap="square" rtlCol="0">
                <a:spAutoFit/>
              </a:bodyPr>
              <a:lstStyle/>
              <a:p>
                <a:r>
                  <a:rPr lang="en-US" sz="1200">
                    <a:latin typeface="Century Gothic" panose="020B0502020202020204" pitchFamily="34" charset="0"/>
                  </a:rPr>
                  <a:t>4</a:t>
                </a:r>
              </a:p>
            </p:txBody>
          </p:sp>
        </p:grpSp>
        <p:grpSp>
          <p:nvGrpSpPr>
            <p:cNvPr id="58" name="Group 57">
              <a:extLst>
                <a:ext uri="{FF2B5EF4-FFF2-40B4-BE49-F238E27FC236}">
                  <a16:creationId xmlns:a16="http://schemas.microsoft.com/office/drawing/2014/main" id="{0DFA79AE-49F7-45CF-B2AA-9C33BD9CBFB9}"/>
                </a:ext>
              </a:extLst>
            </p:cNvPr>
            <p:cNvGrpSpPr/>
            <p:nvPr/>
          </p:nvGrpSpPr>
          <p:grpSpPr>
            <a:xfrm>
              <a:off x="10637852" y="1322646"/>
              <a:ext cx="621543" cy="276999"/>
              <a:chOff x="10637852" y="1322646"/>
              <a:chExt cx="621543" cy="276999"/>
            </a:xfrm>
          </p:grpSpPr>
          <p:sp>
            <p:nvSpPr>
              <p:cNvPr id="71" name="Rectangle 70">
                <a:extLst>
                  <a:ext uri="{FF2B5EF4-FFF2-40B4-BE49-F238E27FC236}">
                    <a16:creationId xmlns:a16="http://schemas.microsoft.com/office/drawing/2014/main" id="{6BD4AE66-A8BB-4528-8AF7-9D21F61BA493}"/>
                  </a:ext>
                </a:extLst>
              </p:cNvPr>
              <p:cNvSpPr/>
              <p:nvPr/>
            </p:nvSpPr>
            <p:spPr>
              <a:xfrm>
                <a:off x="10637852" y="1355382"/>
                <a:ext cx="323850" cy="211527"/>
              </a:xfrm>
              <a:prstGeom prst="rect">
                <a:avLst/>
              </a:prstGeom>
              <a:solidFill>
                <a:srgbClr val="FB59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a:extLst>
                  <a:ext uri="{FF2B5EF4-FFF2-40B4-BE49-F238E27FC236}">
                    <a16:creationId xmlns:a16="http://schemas.microsoft.com/office/drawing/2014/main" id="{AAEADD27-4AC6-4E48-9E8C-DCB1AEF6F600}"/>
                  </a:ext>
                </a:extLst>
              </p:cNvPr>
              <p:cNvSpPr txBox="1"/>
              <p:nvPr/>
            </p:nvSpPr>
            <p:spPr>
              <a:xfrm>
                <a:off x="10935545" y="1322646"/>
                <a:ext cx="323850" cy="276999"/>
              </a:xfrm>
              <a:prstGeom prst="rect">
                <a:avLst/>
              </a:prstGeom>
              <a:noFill/>
              <a:ln>
                <a:noFill/>
              </a:ln>
            </p:spPr>
            <p:txBody>
              <a:bodyPr wrap="square" rtlCol="0">
                <a:spAutoFit/>
              </a:bodyPr>
              <a:lstStyle/>
              <a:p>
                <a:r>
                  <a:rPr lang="en-US" sz="1200">
                    <a:latin typeface="Century Gothic" panose="020B0502020202020204" pitchFamily="34" charset="0"/>
                  </a:rPr>
                  <a:t>5</a:t>
                </a:r>
              </a:p>
            </p:txBody>
          </p:sp>
        </p:grpSp>
        <p:grpSp>
          <p:nvGrpSpPr>
            <p:cNvPr id="59" name="Group 58">
              <a:extLst>
                <a:ext uri="{FF2B5EF4-FFF2-40B4-BE49-F238E27FC236}">
                  <a16:creationId xmlns:a16="http://schemas.microsoft.com/office/drawing/2014/main" id="{B49FB1D4-2D0A-4DAE-BFC1-5C9F0AC248A8}"/>
                </a:ext>
              </a:extLst>
            </p:cNvPr>
            <p:cNvGrpSpPr/>
            <p:nvPr/>
          </p:nvGrpSpPr>
          <p:grpSpPr>
            <a:xfrm>
              <a:off x="10637852" y="1619361"/>
              <a:ext cx="621543" cy="276999"/>
              <a:chOff x="10637852" y="1619361"/>
              <a:chExt cx="621543" cy="276999"/>
            </a:xfrm>
          </p:grpSpPr>
          <p:sp>
            <p:nvSpPr>
              <p:cNvPr id="69" name="Rectangle 68">
                <a:extLst>
                  <a:ext uri="{FF2B5EF4-FFF2-40B4-BE49-F238E27FC236}">
                    <a16:creationId xmlns:a16="http://schemas.microsoft.com/office/drawing/2014/main" id="{02569170-6113-4661-83A6-E8FC620451C5}"/>
                  </a:ext>
                </a:extLst>
              </p:cNvPr>
              <p:cNvSpPr/>
              <p:nvPr/>
            </p:nvSpPr>
            <p:spPr>
              <a:xfrm>
                <a:off x="10637852" y="1652097"/>
                <a:ext cx="323850" cy="211527"/>
              </a:xfrm>
              <a:prstGeom prst="rect">
                <a:avLst/>
              </a:prstGeom>
              <a:solidFill>
                <a:srgbClr val="EF3B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a:extLst>
                  <a:ext uri="{FF2B5EF4-FFF2-40B4-BE49-F238E27FC236}">
                    <a16:creationId xmlns:a16="http://schemas.microsoft.com/office/drawing/2014/main" id="{5D45810C-2AFB-4752-8FA2-36A055A1A5C1}"/>
                  </a:ext>
                </a:extLst>
              </p:cNvPr>
              <p:cNvSpPr txBox="1"/>
              <p:nvPr/>
            </p:nvSpPr>
            <p:spPr>
              <a:xfrm>
                <a:off x="10935545" y="1619361"/>
                <a:ext cx="323850" cy="276999"/>
              </a:xfrm>
              <a:prstGeom prst="rect">
                <a:avLst/>
              </a:prstGeom>
              <a:noFill/>
              <a:ln>
                <a:noFill/>
              </a:ln>
            </p:spPr>
            <p:txBody>
              <a:bodyPr wrap="square" rtlCol="0">
                <a:spAutoFit/>
              </a:bodyPr>
              <a:lstStyle/>
              <a:p>
                <a:r>
                  <a:rPr lang="en-US" sz="1200">
                    <a:latin typeface="Century Gothic" panose="020B0502020202020204" pitchFamily="34" charset="0"/>
                  </a:rPr>
                  <a:t>6</a:t>
                </a:r>
              </a:p>
            </p:txBody>
          </p:sp>
        </p:grpSp>
        <p:grpSp>
          <p:nvGrpSpPr>
            <p:cNvPr id="60" name="Group 59">
              <a:extLst>
                <a:ext uri="{FF2B5EF4-FFF2-40B4-BE49-F238E27FC236}">
                  <a16:creationId xmlns:a16="http://schemas.microsoft.com/office/drawing/2014/main" id="{FE866A9D-FAF4-4E46-BAA0-87D5B50E4DBA}"/>
                </a:ext>
              </a:extLst>
            </p:cNvPr>
            <p:cNvGrpSpPr/>
            <p:nvPr/>
          </p:nvGrpSpPr>
          <p:grpSpPr>
            <a:xfrm>
              <a:off x="10637852" y="1946878"/>
              <a:ext cx="621543" cy="276999"/>
              <a:chOff x="10637852" y="1946878"/>
              <a:chExt cx="621543" cy="276999"/>
            </a:xfrm>
          </p:grpSpPr>
          <p:sp>
            <p:nvSpPr>
              <p:cNvPr id="67" name="Rectangle 66">
                <a:extLst>
                  <a:ext uri="{FF2B5EF4-FFF2-40B4-BE49-F238E27FC236}">
                    <a16:creationId xmlns:a16="http://schemas.microsoft.com/office/drawing/2014/main" id="{3F570FEB-D4BB-4666-9066-C2288E33E50D}"/>
                  </a:ext>
                </a:extLst>
              </p:cNvPr>
              <p:cNvSpPr/>
              <p:nvPr/>
            </p:nvSpPr>
            <p:spPr>
              <a:xfrm>
                <a:off x="10637852" y="1979614"/>
                <a:ext cx="323850" cy="211527"/>
              </a:xfrm>
              <a:prstGeom prst="rect">
                <a:avLst/>
              </a:prstGeom>
              <a:solidFill>
                <a:srgbClr val="CB1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a:extLst>
                  <a:ext uri="{FF2B5EF4-FFF2-40B4-BE49-F238E27FC236}">
                    <a16:creationId xmlns:a16="http://schemas.microsoft.com/office/drawing/2014/main" id="{C3B7546D-A605-4D8F-90E4-00B24E3D92AA}"/>
                  </a:ext>
                </a:extLst>
              </p:cNvPr>
              <p:cNvSpPr txBox="1"/>
              <p:nvPr/>
            </p:nvSpPr>
            <p:spPr>
              <a:xfrm>
                <a:off x="10935545" y="1946878"/>
                <a:ext cx="323850" cy="276999"/>
              </a:xfrm>
              <a:prstGeom prst="rect">
                <a:avLst/>
              </a:prstGeom>
              <a:noFill/>
              <a:ln>
                <a:noFill/>
              </a:ln>
            </p:spPr>
            <p:txBody>
              <a:bodyPr wrap="square" rtlCol="0">
                <a:spAutoFit/>
              </a:bodyPr>
              <a:lstStyle/>
              <a:p>
                <a:r>
                  <a:rPr lang="en-US" sz="1200">
                    <a:latin typeface="Century Gothic" panose="020B0502020202020204" pitchFamily="34" charset="0"/>
                  </a:rPr>
                  <a:t>7</a:t>
                </a:r>
              </a:p>
            </p:txBody>
          </p:sp>
        </p:grpSp>
        <p:grpSp>
          <p:nvGrpSpPr>
            <p:cNvPr id="61" name="Group 60">
              <a:extLst>
                <a:ext uri="{FF2B5EF4-FFF2-40B4-BE49-F238E27FC236}">
                  <a16:creationId xmlns:a16="http://schemas.microsoft.com/office/drawing/2014/main" id="{207F9C45-3806-4730-BA81-712D2A0AE04F}"/>
                </a:ext>
              </a:extLst>
            </p:cNvPr>
            <p:cNvGrpSpPr/>
            <p:nvPr/>
          </p:nvGrpSpPr>
          <p:grpSpPr>
            <a:xfrm>
              <a:off x="10637852" y="2260833"/>
              <a:ext cx="621543" cy="276999"/>
              <a:chOff x="10637852" y="2260833"/>
              <a:chExt cx="621543" cy="276999"/>
            </a:xfrm>
          </p:grpSpPr>
          <p:sp>
            <p:nvSpPr>
              <p:cNvPr id="65" name="Rectangle 64">
                <a:extLst>
                  <a:ext uri="{FF2B5EF4-FFF2-40B4-BE49-F238E27FC236}">
                    <a16:creationId xmlns:a16="http://schemas.microsoft.com/office/drawing/2014/main" id="{35A57FFB-57CA-4EA0-8890-F3048D41EC28}"/>
                  </a:ext>
                </a:extLst>
              </p:cNvPr>
              <p:cNvSpPr/>
              <p:nvPr/>
            </p:nvSpPr>
            <p:spPr>
              <a:xfrm>
                <a:off x="10637852" y="2293569"/>
                <a:ext cx="323850" cy="211527"/>
              </a:xfrm>
              <a:prstGeom prst="rect">
                <a:avLst/>
              </a:prstGeom>
              <a:solidFill>
                <a:srgbClr val="A50F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24149949-7FCC-473B-8A4C-1C8F11751F37}"/>
                  </a:ext>
                </a:extLst>
              </p:cNvPr>
              <p:cNvSpPr txBox="1"/>
              <p:nvPr/>
            </p:nvSpPr>
            <p:spPr>
              <a:xfrm>
                <a:off x="10935545" y="2260833"/>
                <a:ext cx="323850" cy="276999"/>
              </a:xfrm>
              <a:prstGeom prst="rect">
                <a:avLst/>
              </a:prstGeom>
              <a:noFill/>
              <a:ln>
                <a:noFill/>
              </a:ln>
            </p:spPr>
            <p:txBody>
              <a:bodyPr wrap="square" rtlCol="0">
                <a:spAutoFit/>
              </a:bodyPr>
              <a:lstStyle/>
              <a:p>
                <a:r>
                  <a:rPr lang="en-US" sz="1200">
                    <a:latin typeface="Century Gothic" panose="020B0502020202020204" pitchFamily="34" charset="0"/>
                  </a:rPr>
                  <a:t>8</a:t>
                </a:r>
              </a:p>
            </p:txBody>
          </p:sp>
        </p:grpSp>
        <p:grpSp>
          <p:nvGrpSpPr>
            <p:cNvPr id="62" name="Group 61">
              <a:extLst>
                <a:ext uri="{FF2B5EF4-FFF2-40B4-BE49-F238E27FC236}">
                  <a16:creationId xmlns:a16="http://schemas.microsoft.com/office/drawing/2014/main" id="{DFE85244-C048-4144-A58A-6476BDE67551}"/>
                </a:ext>
              </a:extLst>
            </p:cNvPr>
            <p:cNvGrpSpPr/>
            <p:nvPr/>
          </p:nvGrpSpPr>
          <p:grpSpPr>
            <a:xfrm>
              <a:off x="10637852" y="2557548"/>
              <a:ext cx="621543" cy="276999"/>
              <a:chOff x="10637852" y="2557548"/>
              <a:chExt cx="621543" cy="276999"/>
            </a:xfrm>
          </p:grpSpPr>
          <p:sp>
            <p:nvSpPr>
              <p:cNvPr id="63" name="Rectangle 62">
                <a:extLst>
                  <a:ext uri="{FF2B5EF4-FFF2-40B4-BE49-F238E27FC236}">
                    <a16:creationId xmlns:a16="http://schemas.microsoft.com/office/drawing/2014/main" id="{FCA06D4D-96FA-4133-9758-B5E0B9A82CAC}"/>
                  </a:ext>
                </a:extLst>
              </p:cNvPr>
              <p:cNvSpPr/>
              <p:nvPr/>
            </p:nvSpPr>
            <p:spPr>
              <a:xfrm>
                <a:off x="10637852" y="2590284"/>
                <a:ext cx="323850" cy="211527"/>
              </a:xfrm>
              <a:prstGeom prst="rect">
                <a:avLst/>
              </a:prstGeom>
              <a:solidFill>
                <a:srgbClr val="6700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FF963DED-8468-441D-9F62-A070A0A16540}"/>
                  </a:ext>
                </a:extLst>
              </p:cNvPr>
              <p:cNvSpPr txBox="1"/>
              <p:nvPr/>
            </p:nvSpPr>
            <p:spPr>
              <a:xfrm>
                <a:off x="10935545" y="2557548"/>
                <a:ext cx="323850" cy="276999"/>
              </a:xfrm>
              <a:prstGeom prst="rect">
                <a:avLst/>
              </a:prstGeom>
              <a:noFill/>
              <a:ln>
                <a:noFill/>
              </a:ln>
            </p:spPr>
            <p:txBody>
              <a:bodyPr wrap="square" rtlCol="0">
                <a:spAutoFit/>
              </a:bodyPr>
              <a:lstStyle/>
              <a:p>
                <a:r>
                  <a:rPr lang="en-US" sz="1200">
                    <a:latin typeface="Century Gothic" panose="020B0502020202020204" pitchFamily="34" charset="0"/>
                  </a:rPr>
                  <a:t>9</a:t>
                </a:r>
              </a:p>
            </p:txBody>
          </p:sp>
        </p:grpSp>
      </p:grpSp>
      <p:grpSp>
        <p:nvGrpSpPr>
          <p:cNvPr id="124" name="Group 123">
            <a:extLst>
              <a:ext uri="{FF2B5EF4-FFF2-40B4-BE49-F238E27FC236}">
                <a16:creationId xmlns:a16="http://schemas.microsoft.com/office/drawing/2014/main" id="{A21D540F-AAA1-48BC-8416-59B05DFE1DAB}"/>
              </a:ext>
            </a:extLst>
          </p:cNvPr>
          <p:cNvGrpSpPr/>
          <p:nvPr/>
        </p:nvGrpSpPr>
        <p:grpSpPr>
          <a:xfrm>
            <a:off x="10811852" y="5106232"/>
            <a:ext cx="428354" cy="633628"/>
            <a:chOff x="11434698" y="2142240"/>
            <a:chExt cx="428354" cy="633628"/>
          </a:xfrm>
        </p:grpSpPr>
        <p:pic>
          <p:nvPicPr>
            <p:cNvPr id="125" name="Picture 124" descr="A close up of a logo&#10;&#10;Description automatically generated">
              <a:extLst>
                <a:ext uri="{FF2B5EF4-FFF2-40B4-BE49-F238E27FC236}">
                  <a16:creationId xmlns:a16="http://schemas.microsoft.com/office/drawing/2014/main" id="{A888E3CD-BBC9-41C7-8B16-59FAB8FE54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34698" y="2357857"/>
              <a:ext cx="322216" cy="418011"/>
            </a:xfrm>
            <a:prstGeom prst="rect">
              <a:avLst/>
            </a:prstGeom>
          </p:spPr>
        </p:pic>
        <p:sp>
          <p:nvSpPr>
            <p:cNvPr id="126" name="TextBox 125">
              <a:extLst>
                <a:ext uri="{FF2B5EF4-FFF2-40B4-BE49-F238E27FC236}">
                  <a16:creationId xmlns:a16="http://schemas.microsoft.com/office/drawing/2014/main" id="{F5C4A364-9F43-4AE7-A4BB-62A25DD29212}"/>
                </a:ext>
              </a:extLst>
            </p:cNvPr>
            <p:cNvSpPr txBox="1"/>
            <p:nvPr/>
          </p:nvSpPr>
          <p:spPr>
            <a:xfrm>
              <a:off x="11449647" y="2142240"/>
              <a:ext cx="413405" cy="261610"/>
            </a:xfrm>
            <a:prstGeom prst="rect">
              <a:avLst/>
            </a:prstGeom>
            <a:noFill/>
          </p:spPr>
          <p:txBody>
            <a:bodyPr wrap="square" rtlCol="0">
              <a:spAutoFit/>
            </a:bodyPr>
            <a:lstStyle/>
            <a:p>
              <a:r>
                <a:rPr lang="en-US" sz="1100">
                  <a:latin typeface="Century Gothic" panose="020B0502020202020204" pitchFamily="34" charset="0"/>
                </a:rPr>
                <a:t>N</a:t>
              </a:r>
            </a:p>
          </p:txBody>
        </p:sp>
      </p:grpSp>
      <p:grpSp>
        <p:nvGrpSpPr>
          <p:cNvPr id="127" name="Group 126">
            <a:extLst>
              <a:ext uri="{FF2B5EF4-FFF2-40B4-BE49-F238E27FC236}">
                <a16:creationId xmlns:a16="http://schemas.microsoft.com/office/drawing/2014/main" id="{03C92AD1-1295-4EDA-8C9D-C0C059D8D31F}"/>
              </a:ext>
            </a:extLst>
          </p:cNvPr>
          <p:cNvGrpSpPr/>
          <p:nvPr/>
        </p:nvGrpSpPr>
        <p:grpSpPr>
          <a:xfrm>
            <a:off x="10226352" y="5855793"/>
            <a:ext cx="1895307" cy="314781"/>
            <a:chOff x="8517935" y="6228452"/>
            <a:chExt cx="1895307" cy="314781"/>
          </a:xfrm>
        </p:grpSpPr>
        <p:sp>
          <p:nvSpPr>
            <p:cNvPr id="128" name="Rectangle 127">
              <a:extLst>
                <a:ext uri="{FF2B5EF4-FFF2-40B4-BE49-F238E27FC236}">
                  <a16:creationId xmlns:a16="http://schemas.microsoft.com/office/drawing/2014/main" id="{A99BB31C-A712-45C8-AF2C-E6D15C844990}"/>
                </a:ext>
              </a:extLst>
            </p:cNvPr>
            <p:cNvSpPr/>
            <p:nvPr/>
          </p:nvSpPr>
          <p:spPr>
            <a:xfrm>
              <a:off x="8640440" y="6411463"/>
              <a:ext cx="217714" cy="492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A63AB654-9353-47B9-9EF1-CEBEFC07ADC3}"/>
                </a:ext>
              </a:extLst>
            </p:cNvPr>
            <p:cNvSpPr/>
            <p:nvPr/>
          </p:nvSpPr>
          <p:spPr>
            <a:xfrm>
              <a:off x="8858154" y="6411463"/>
              <a:ext cx="217713" cy="480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37E65558-3D4C-4278-9AD0-2725062B2FB0}"/>
                </a:ext>
              </a:extLst>
            </p:cNvPr>
            <p:cNvSpPr/>
            <p:nvPr/>
          </p:nvSpPr>
          <p:spPr>
            <a:xfrm>
              <a:off x="9075867" y="6412653"/>
              <a:ext cx="428967" cy="48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id="{BEC34D0C-83CF-4D71-AA26-EDEC4BEA0B16}"/>
                </a:ext>
              </a:extLst>
            </p:cNvPr>
            <p:cNvSpPr/>
            <p:nvPr/>
          </p:nvSpPr>
          <p:spPr>
            <a:xfrm>
              <a:off x="8640439" y="6411462"/>
              <a:ext cx="1293361" cy="48099"/>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TextBox 132">
              <a:extLst>
                <a:ext uri="{FF2B5EF4-FFF2-40B4-BE49-F238E27FC236}">
                  <a16:creationId xmlns:a16="http://schemas.microsoft.com/office/drawing/2014/main" id="{9E4D724F-1AC5-4C5A-A1E7-86856E159F42}"/>
                </a:ext>
              </a:extLst>
            </p:cNvPr>
            <p:cNvSpPr txBox="1"/>
            <p:nvPr/>
          </p:nvSpPr>
          <p:spPr>
            <a:xfrm>
              <a:off x="8517935" y="6228452"/>
              <a:ext cx="217713" cy="215444"/>
            </a:xfrm>
            <a:prstGeom prst="rect">
              <a:avLst/>
            </a:prstGeom>
            <a:noFill/>
          </p:spPr>
          <p:txBody>
            <a:bodyPr wrap="square" rtlCol="0">
              <a:spAutoFit/>
            </a:bodyPr>
            <a:lstStyle/>
            <a:p>
              <a:r>
                <a:rPr lang="en-US" sz="800">
                  <a:latin typeface="Century Gothic" panose="020B0502020202020204" pitchFamily="34" charset="0"/>
                </a:rPr>
                <a:t>0</a:t>
              </a:r>
            </a:p>
          </p:txBody>
        </p:sp>
        <p:sp>
          <p:nvSpPr>
            <p:cNvPr id="134" name="TextBox 133">
              <a:extLst>
                <a:ext uri="{FF2B5EF4-FFF2-40B4-BE49-F238E27FC236}">
                  <a16:creationId xmlns:a16="http://schemas.microsoft.com/office/drawing/2014/main" id="{B03EE6C7-CBE4-4FEE-A861-02D127B5D413}"/>
                </a:ext>
              </a:extLst>
            </p:cNvPr>
            <p:cNvSpPr txBox="1"/>
            <p:nvPr/>
          </p:nvSpPr>
          <p:spPr>
            <a:xfrm>
              <a:off x="8942154" y="6228452"/>
              <a:ext cx="388835" cy="215444"/>
            </a:xfrm>
            <a:prstGeom prst="rect">
              <a:avLst/>
            </a:prstGeom>
            <a:noFill/>
          </p:spPr>
          <p:txBody>
            <a:bodyPr wrap="square" rtlCol="0">
              <a:spAutoFit/>
            </a:bodyPr>
            <a:lstStyle/>
            <a:p>
              <a:r>
                <a:rPr lang="en-US" sz="800">
                  <a:latin typeface="Century Gothic" panose="020B0502020202020204" pitchFamily="34" charset="0"/>
                </a:rPr>
                <a:t>4</a:t>
              </a:r>
            </a:p>
          </p:txBody>
        </p:sp>
        <p:sp>
          <p:nvSpPr>
            <p:cNvPr id="135" name="TextBox 134">
              <a:extLst>
                <a:ext uri="{FF2B5EF4-FFF2-40B4-BE49-F238E27FC236}">
                  <a16:creationId xmlns:a16="http://schemas.microsoft.com/office/drawing/2014/main" id="{68DEE2A9-3925-4D59-8299-49598D38AFEF}"/>
                </a:ext>
              </a:extLst>
            </p:cNvPr>
            <p:cNvSpPr txBox="1"/>
            <p:nvPr/>
          </p:nvSpPr>
          <p:spPr>
            <a:xfrm>
              <a:off x="9296769" y="6228452"/>
              <a:ext cx="334989" cy="215444"/>
            </a:xfrm>
            <a:prstGeom prst="rect">
              <a:avLst/>
            </a:prstGeom>
            <a:noFill/>
          </p:spPr>
          <p:txBody>
            <a:bodyPr wrap="square" rtlCol="0">
              <a:spAutoFit/>
            </a:bodyPr>
            <a:lstStyle/>
            <a:p>
              <a:r>
                <a:rPr lang="en-US" sz="800">
                  <a:latin typeface="Century Gothic" panose="020B0502020202020204" pitchFamily="34" charset="0"/>
                </a:rPr>
                <a:t>8</a:t>
              </a:r>
            </a:p>
          </p:txBody>
        </p:sp>
        <p:sp>
          <p:nvSpPr>
            <p:cNvPr id="136" name="Rectangle 135">
              <a:extLst>
                <a:ext uri="{FF2B5EF4-FFF2-40B4-BE49-F238E27FC236}">
                  <a16:creationId xmlns:a16="http://schemas.microsoft.com/office/drawing/2014/main" id="{283A61B4-C1D3-43DC-A443-CB079DAE193B}"/>
                </a:ext>
              </a:extLst>
            </p:cNvPr>
            <p:cNvSpPr/>
            <p:nvPr/>
          </p:nvSpPr>
          <p:spPr>
            <a:xfrm>
              <a:off x="9504834" y="6411462"/>
              <a:ext cx="428967" cy="48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TextBox 136">
              <a:extLst>
                <a:ext uri="{FF2B5EF4-FFF2-40B4-BE49-F238E27FC236}">
                  <a16:creationId xmlns:a16="http://schemas.microsoft.com/office/drawing/2014/main" id="{5C265A06-CCD1-4F3C-B31A-FFC310EAC301}"/>
                </a:ext>
              </a:extLst>
            </p:cNvPr>
            <p:cNvSpPr txBox="1"/>
            <p:nvPr/>
          </p:nvSpPr>
          <p:spPr>
            <a:xfrm>
              <a:off x="9719317" y="6228452"/>
              <a:ext cx="413405" cy="215444"/>
            </a:xfrm>
            <a:prstGeom prst="rect">
              <a:avLst/>
            </a:prstGeom>
            <a:noFill/>
          </p:spPr>
          <p:txBody>
            <a:bodyPr wrap="square" rtlCol="0">
              <a:spAutoFit/>
            </a:bodyPr>
            <a:lstStyle/>
            <a:p>
              <a:r>
                <a:rPr lang="en-US" sz="800">
                  <a:latin typeface="Century Gothic" panose="020B0502020202020204" pitchFamily="34" charset="0"/>
                </a:rPr>
                <a:t>12</a:t>
              </a:r>
            </a:p>
          </p:txBody>
        </p:sp>
        <p:sp>
          <p:nvSpPr>
            <p:cNvPr id="138" name="TextBox 137">
              <a:extLst>
                <a:ext uri="{FF2B5EF4-FFF2-40B4-BE49-F238E27FC236}">
                  <a16:creationId xmlns:a16="http://schemas.microsoft.com/office/drawing/2014/main" id="{2B5B8773-47D2-4F66-A18D-4947E1120A6F}"/>
                </a:ext>
              </a:extLst>
            </p:cNvPr>
            <p:cNvSpPr txBox="1"/>
            <p:nvPr/>
          </p:nvSpPr>
          <p:spPr>
            <a:xfrm>
              <a:off x="9883613" y="6327789"/>
              <a:ext cx="529629" cy="215444"/>
            </a:xfrm>
            <a:prstGeom prst="rect">
              <a:avLst/>
            </a:prstGeom>
            <a:noFill/>
          </p:spPr>
          <p:txBody>
            <a:bodyPr wrap="square" rtlCol="0">
              <a:spAutoFit/>
            </a:bodyPr>
            <a:lstStyle/>
            <a:p>
              <a:r>
                <a:rPr lang="en-US" sz="800">
                  <a:latin typeface="Century Gothic" panose="020B0502020202020204" pitchFamily="34" charset="0"/>
                </a:rPr>
                <a:t>Miles</a:t>
              </a:r>
            </a:p>
          </p:txBody>
        </p:sp>
      </p:grpSp>
      <p:sp>
        <p:nvSpPr>
          <p:cNvPr id="139" name="TextBox 138">
            <a:extLst>
              <a:ext uri="{FF2B5EF4-FFF2-40B4-BE49-F238E27FC236}">
                <a16:creationId xmlns:a16="http://schemas.microsoft.com/office/drawing/2014/main" id="{422EDCD7-4FF1-423B-8B13-F598AFEBA011}"/>
              </a:ext>
            </a:extLst>
          </p:cNvPr>
          <p:cNvSpPr txBox="1"/>
          <p:nvPr/>
        </p:nvSpPr>
        <p:spPr>
          <a:xfrm>
            <a:off x="2844196" y="1411744"/>
            <a:ext cx="6503608" cy="461665"/>
          </a:xfrm>
          <a:prstGeom prst="rect">
            <a:avLst/>
          </a:prstGeom>
          <a:noFill/>
        </p:spPr>
        <p:txBody>
          <a:bodyPr wrap="square" rtlCol="0">
            <a:spAutoFit/>
          </a:bodyPr>
          <a:lstStyle/>
          <a:p>
            <a:pPr algn="ctr"/>
            <a:r>
              <a:rPr lang="en-US" sz="2400">
                <a:solidFill>
                  <a:schemeClr val="tx1">
                    <a:lumMod val="75000"/>
                    <a:lumOff val="25000"/>
                  </a:schemeClr>
                </a:solidFill>
                <a:latin typeface="Century Gothic" panose="020B0502020202020204" pitchFamily="34" charset="0"/>
              </a:rPr>
              <a:t>Decatur County Environmental Sensitivity</a:t>
            </a:r>
          </a:p>
        </p:txBody>
      </p:sp>
    </p:spTree>
    <p:extLst>
      <p:ext uri="{BB962C8B-B14F-4D97-AF65-F5344CB8AC3E}">
        <p14:creationId xmlns:p14="http://schemas.microsoft.com/office/powerpoint/2010/main" val="40710038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900"/>
            <a:ext cx="94143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1"/>
                </a:solidFill>
                <a:latin typeface="Century Gothic"/>
                <a:ea typeface="+mj-lt"/>
                <a:cs typeface="+mj-lt"/>
              </a:rPr>
              <a:t>Georgia Energy I &amp; II </a:t>
            </a:r>
          </a:p>
        </p:txBody>
      </p:sp>
      <p:pic>
        <p:nvPicPr>
          <p:cNvPr id="6" name="Picture 5">
            <a:extLst>
              <a:ext uri="{FF2B5EF4-FFF2-40B4-BE49-F238E27FC236}">
                <a16:creationId xmlns:a16="http://schemas.microsoft.com/office/drawing/2014/main" id="{ECA60E4A-B73A-4323-943E-C7A8CF379B39}"/>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5114" b="80208" l="3554" r="85907">
                        <a14:foregroundMark x1="14461" y1="8144" x2="14461" y2="8144"/>
                        <a14:foregroundMark x1="23039" y1="5587" x2="23039" y2="5587"/>
                        <a14:foregroundMark x1="3676" y1="5114" x2="3676" y2="5114"/>
                        <a14:foregroundMark x1="84314" y1="53883" x2="84314" y2="53883"/>
                        <a14:foregroundMark x1="85539" y1="56913" x2="85539" y2="56913"/>
                        <a14:foregroundMark x1="86029" y1="54261" x2="86029" y2="54261"/>
                        <a14:foregroundMark x1="39461" y1="76231" x2="39461" y2="76231"/>
                        <a14:foregroundMark x1="67279" y1="80208" x2="67279" y2="80208"/>
                        <a14:foregroundMark x1="65564" y1="80208" x2="65564" y2="80208"/>
                      </a14:backgroundRemoval>
                    </a14:imgEffect>
                  </a14:imgLayer>
                </a14:imgProps>
              </a:ext>
              <a:ext uri="{28A0092B-C50C-407E-A947-70E740481C1C}">
                <a14:useLocalDpi xmlns:a14="http://schemas.microsoft.com/office/drawing/2010/main"/>
              </a:ext>
            </a:extLst>
          </a:blip>
          <a:srcRect l="865" t="1461" r="10704" b="18003"/>
          <a:stretch/>
        </p:blipFill>
        <p:spPr>
          <a:xfrm>
            <a:off x="6260360" y="1731896"/>
            <a:ext cx="3852216" cy="4783203"/>
          </a:xfrm>
          <a:prstGeom prst="rect">
            <a:avLst/>
          </a:prstGeom>
        </p:spPr>
      </p:pic>
      <p:sp>
        <p:nvSpPr>
          <p:cNvPr id="20" name="Text Placeholder 5">
            <a:extLst>
              <a:ext uri="{FF2B5EF4-FFF2-40B4-BE49-F238E27FC236}">
                <a16:creationId xmlns:a16="http://schemas.microsoft.com/office/drawing/2014/main" id="{BE817D09-6CE5-463E-935B-C2BB5C998281}"/>
              </a:ext>
            </a:extLst>
          </p:cNvPr>
          <p:cNvSpPr txBox="1">
            <a:spLocks/>
          </p:cNvSpPr>
          <p:nvPr/>
        </p:nvSpPr>
        <p:spPr>
          <a:xfrm>
            <a:off x="1367955" y="1352608"/>
            <a:ext cx="3756287" cy="419100"/>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95B823"/>
              </a:buClr>
              <a:buNone/>
            </a:pPr>
            <a:r>
              <a:rPr lang="en-US" sz="2000">
                <a:solidFill>
                  <a:srgbClr val="95B823"/>
                </a:solidFill>
                <a:latin typeface="Century Gothic"/>
              </a:rPr>
              <a:t>Georgia Energy I (2016)</a:t>
            </a:r>
          </a:p>
          <a:p>
            <a:pPr marL="0" indent="0">
              <a:lnSpc>
                <a:spcPct val="100000"/>
              </a:lnSpc>
              <a:spcBef>
                <a:spcPts val="0"/>
              </a:spcBef>
              <a:spcAft>
                <a:spcPts val="600"/>
              </a:spcAft>
              <a:buClr>
                <a:srgbClr val="95B823"/>
              </a:buClr>
              <a:buNone/>
            </a:pPr>
            <a:endParaRPr lang="en-US" sz="2000">
              <a:solidFill>
                <a:schemeClr val="tx1">
                  <a:lumMod val="75000"/>
                  <a:lumOff val="25000"/>
                </a:schemeClr>
              </a:solidFill>
              <a:latin typeface="Century Gothic"/>
            </a:endParaRPr>
          </a:p>
        </p:txBody>
      </p:sp>
      <p:sp>
        <p:nvSpPr>
          <p:cNvPr id="21" name="Text Placeholder 5">
            <a:extLst>
              <a:ext uri="{FF2B5EF4-FFF2-40B4-BE49-F238E27FC236}">
                <a16:creationId xmlns:a16="http://schemas.microsoft.com/office/drawing/2014/main" id="{8056F5A3-F94E-4C1B-BFE3-397320947425}"/>
              </a:ext>
            </a:extLst>
          </p:cNvPr>
          <p:cNvSpPr txBox="1">
            <a:spLocks/>
          </p:cNvSpPr>
          <p:nvPr/>
        </p:nvSpPr>
        <p:spPr>
          <a:xfrm>
            <a:off x="6308325" y="1354262"/>
            <a:ext cx="3756287" cy="415793"/>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95B823"/>
              </a:buClr>
              <a:buNone/>
            </a:pPr>
            <a:r>
              <a:rPr lang="en-US" sz="2000">
                <a:solidFill>
                  <a:srgbClr val="95B823"/>
                </a:solidFill>
                <a:latin typeface="Century Gothic"/>
              </a:rPr>
              <a:t>Georgia Energy II (2017)</a:t>
            </a:r>
          </a:p>
          <a:p>
            <a:pPr marL="0" indent="0">
              <a:lnSpc>
                <a:spcPct val="100000"/>
              </a:lnSpc>
              <a:spcBef>
                <a:spcPts val="0"/>
              </a:spcBef>
              <a:spcAft>
                <a:spcPts val="600"/>
              </a:spcAft>
              <a:buClr>
                <a:srgbClr val="95B823"/>
              </a:buClr>
              <a:buNone/>
            </a:pPr>
            <a:endParaRPr lang="en-US" sz="2000">
              <a:solidFill>
                <a:schemeClr val="tx1">
                  <a:lumMod val="75000"/>
                  <a:lumOff val="25000"/>
                </a:schemeClr>
              </a:solidFill>
              <a:latin typeface="Century Gothic"/>
            </a:endParaRPr>
          </a:p>
        </p:txBody>
      </p:sp>
      <p:pic>
        <p:nvPicPr>
          <p:cNvPr id="22" name="image21.png">
            <a:extLst>
              <a:ext uri="{FF2B5EF4-FFF2-40B4-BE49-F238E27FC236}">
                <a16:creationId xmlns:a16="http://schemas.microsoft.com/office/drawing/2014/main" id="{663D49B1-2DFD-4F90-89E2-01D1A3853BCD}"/>
              </a:ext>
            </a:extLst>
          </p:cNvPr>
          <p:cNvPicPr/>
          <p:nvPr/>
        </p:nvPicPr>
        <p:blipFill rotWithShape="1">
          <a:blip r:embed="rId5">
            <a:extLst>
              <a:ext uri="{28A0092B-C50C-407E-A947-70E740481C1C}">
                <a14:useLocalDpi xmlns:a14="http://schemas.microsoft.com/office/drawing/2010/main" val="0"/>
              </a:ext>
            </a:extLst>
          </a:blip>
          <a:srcRect t="11295" b="13499"/>
          <a:stretch/>
        </p:blipFill>
        <p:spPr bwMode="auto">
          <a:xfrm>
            <a:off x="975574" y="1756987"/>
            <a:ext cx="4541049" cy="4720055"/>
          </a:xfrm>
          <a:prstGeom prst="rect">
            <a:avLst/>
          </a:prstGeom>
          <a:ln>
            <a:noFill/>
          </a:ln>
          <a:extLst>
            <a:ext uri="{53640926-AAD7-44D8-BBD7-CCE9431645EC}">
              <a14:shadowObscured xmlns:a14="http://schemas.microsoft.com/office/drawing/2010/main"/>
            </a:ext>
          </a:extLst>
        </p:spPr>
      </p:pic>
      <p:grpSp>
        <p:nvGrpSpPr>
          <p:cNvPr id="46" name="Group 45">
            <a:extLst>
              <a:ext uri="{FF2B5EF4-FFF2-40B4-BE49-F238E27FC236}">
                <a16:creationId xmlns:a16="http://schemas.microsoft.com/office/drawing/2014/main" id="{253ECBDA-4999-4976-960B-AAEB1EEBFEC8}"/>
              </a:ext>
            </a:extLst>
          </p:cNvPr>
          <p:cNvGrpSpPr/>
          <p:nvPr/>
        </p:nvGrpSpPr>
        <p:grpSpPr>
          <a:xfrm>
            <a:off x="9437586" y="1644556"/>
            <a:ext cx="1925003" cy="1448124"/>
            <a:chOff x="823179" y="325102"/>
            <a:chExt cx="1525130" cy="1979608"/>
          </a:xfrm>
        </p:grpSpPr>
        <p:pic>
          <p:nvPicPr>
            <p:cNvPr id="47" name="Picture 46">
              <a:extLst>
                <a:ext uri="{FF2B5EF4-FFF2-40B4-BE49-F238E27FC236}">
                  <a16:creationId xmlns:a16="http://schemas.microsoft.com/office/drawing/2014/main" id="{0BDAC4EA-3E7F-47FD-B9F2-84219E2801E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772" t="4472" r="7046" b="21738"/>
            <a:stretch/>
          </p:blipFill>
          <p:spPr>
            <a:xfrm>
              <a:off x="1263091" y="723126"/>
              <a:ext cx="806777" cy="802538"/>
            </a:xfrm>
            <a:prstGeom prst="rect">
              <a:avLst/>
            </a:prstGeom>
          </p:spPr>
        </p:pic>
        <p:grpSp>
          <p:nvGrpSpPr>
            <p:cNvPr id="48" name="Group 47">
              <a:extLst>
                <a:ext uri="{FF2B5EF4-FFF2-40B4-BE49-F238E27FC236}">
                  <a16:creationId xmlns:a16="http://schemas.microsoft.com/office/drawing/2014/main" id="{EA66ABF9-7DA9-4C4E-ACD2-DBC3A7749D90}"/>
                </a:ext>
              </a:extLst>
            </p:cNvPr>
            <p:cNvGrpSpPr/>
            <p:nvPr/>
          </p:nvGrpSpPr>
          <p:grpSpPr>
            <a:xfrm>
              <a:off x="940819" y="1648654"/>
              <a:ext cx="1407490" cy="656056"/>
              <a:chOff x="1222126" y="178090"/>
              <a:chExt cx="1828330" cy="656056"/>
            </a:xfrm>
          </p:grpSpPr>
          <p:cxnSp>
            <p:nvCxnSpPr>
              <p:cNvPr id="51" name="Straight Arrow Connector 50">
                <a:extLst>
                  <a:ext uri="{FF2B5EF4-FFF2-40B4-BE49-F238E27FC236}">
                    <a16:creationId xmlns:a16="http://schemas.microsoft.com/office/drawing/2014/main" id="{E16C8662-D740-4886-A48F-DFB7BD34590E}"/>
                  </a:ext>
                </a:extLst>
              </p:cNvPr>
              <p:cNvCxnSpPr>
                <a:cxnSpLocks/>
              </p:cNvCxnSpPr>
              <p:nvPr/>
            </p:nvCxnSpPr>
            <p:spPr>
              <a:xfrm>
                <a:off x="1637163" y="178090"/>
                <a:ext cx="104937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2" name="TextBox 144">
                <a:extLst>
                  <a:ext uri="{FF2B5EF4-FFF2-40B4-BE49-F238E27FC236}">
                    <a16:creationId xmlns:a16="http://schemas.microsoft.com/office/drawing/2014/main" id="{8BFF4EF4-A1F8-4559-8263-6C67F27A2364}"/>
                  </a:ext>
                </a:extLst>
              </p:cNvPr>
              <p:cNvSpPr txBox="1"/>
              <p:nvPr/>
            </p:nvSpPr>
            <p:spPr>
              <a:xfrm>
                <a:off x="1222126" y="245116"/>
                <a:ext cx="1828330" cy="589030"/>
              </a:xfrm>
              <a:prstGeom prst="rect">
                <a:avLst/>
              </a:prstGeom>
              <a:noFill/>
            </p:spPr>
            <p:txBody>
              <a:bodyPr wrap="square" rtlCol="0">
                <a:spAutoFit/>
              </a:bodyPr>
              <a:lstStyle/>
              <a:p>
                <a:pPr marL="0" marR="0" algn="ctr">
                  <a:spcBef>
                    <a:spcPts val="0"/>
                  </a:spcBef>
                  <a:spcAft>
                    <a:spcPts val="0"/>
                  </a:spcAft>
                </a:pPr>
                <a:r>
                  <a:rPr lang="en-US" sz="1100" kern="1200"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Solar Farm </a:t>
                </a:r>
                <a:endParaRPr lang="en-US" sz="1100" dirty="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1100" kern="1200"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Development Potential</a:t>
                </a:r>
                <a:endParaRPr lang="en-US" sz="1100" dirty="0">
                  <a:effectLst/>
                  <a:latin typeface="Times New Roman" panose="02020603050405020304" pitchFamily="18" charset="0"/>
                  <a:ea typeface="Times New Roman" panose="02020603050405020304" pitchFamily="18" charset="0"/>
                </a:endParaRPr>
              </a:p>
            </p:txBody>
          </p:sp>
        </p:grpSp>
        <p:cxnSp>
          <p:nvCxnSpPr>
            <p:cNvPr id="49" name="Straight Arrow Connector 48">
              <a:extLst>
                <a:ext uri="{FF2B5EF4-FFF2-40B4-BE49-F238E27FC236}">
                  <a16:creationId xmlns:a16="http://schemas.microsoft.com/office/drawing/2014/main" id="{A23B21E5-AE61-4698-9C52-4188A9E91095}"/>
                </a:ext>
              </a:extLst>
            </p:cNvPr>
            <p:cNvCxnSpPr>
              <a:cxnSpLocks/>
            </p:cNvCxnSpPr>
            <p:nvPr/>
          </p:nvCxnSpPr>
          <p:spPr>
            <a:xfrm flipV="1">
              <a:off x="1198417" y="722339"/>
              <a:ext cx="0" cy="73735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0" name="TextBox 147">
              <a:extLst>
                <a:ext uri="{FF2B5EF4-FFF2-40B4-BE49-F238E27FC236}">
                  <a16:creationId xmlns:a16="http://schemas.microsoft.com/office/drawing/2014/main" id="{2FA2E6FA-1969-4BB4-8E21-44B300881345}"/>
                </a:ext>
              </a:extLst>
            </p:cNvPr>
            <p:cNvSpPr txBox="1"/>
            <p:nvPr/>
          </p:nvSpPr>
          <p:spPr>
            <a:xfrm rot="16200000">
              <a:off x="195582" y="952699"/>
              <a:ext cx="1596573" cy="341380"/>
            </a:xfrm>
            <a:prstGeom prst="rect">
              <a:avLst/>
            </a:prstGeom>
            <a:noFill/>
          </p:spPr>
          <p:txBody>
            <a:bodyPr wrap="square" rtlCol="0">
              <a:spAutoFit/>
            </a:bodyPr>
            <a:lstStyle/>
            <a:p>
              <a:pPr marL="0" marR="0" algn="ctr">
                <a:spcBef>
                  <a:spcPts val="0"/>
                </a:spcBef>
                <a:spcAft>
                  <a:spcPts val="0"/>
                </a:spcAft>
              </a:pPr>
              <a:r>
                <a:rPr lang="en-US" sz="1100" kern="1200"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Environmental Sensitivity</a:t>
              </a:r>
              <a:endParaRPr lang="en-US" sz="1100" dirty="0">
                <a:effectLst/>
                <a:latin typeface="Times New Roman" panose="02020603050405020304" pitchFamily="18" charset="0"/>
                <a:ea typeface="Times New Roman" panose="02020603050405020304" pitchFamily="18" charset="0"/>
              </a:endParaRPr>
            </a:p>
          </p:txBody>
        </p:sp>
      </p:grpSp>
      <p:grpSp>
        <p:nvGrpSpPr>
          <p:cNvPr id="8" name="Group 7">
            <a:extLst>
              <a:ext uri="{FF2B5EF4-FFF2-40B4-BE49-F238E27FC236}">
                <a16:creationId xmlns:a16="http://schemas.microsoft.com/office/drawing/2014/main" id="{7ACBBA1B-EE9B-4D8D-BDA7-49CE10290BBF}"/>
              </a:ext>
            </a:extLst>
          </p:cNvPr>
          <p:cNvGrpSpPr/>
          <p:nvPr/>
        </p:nvGrpSpPr>
        <p:grpSpPr>
          <a:xfrm>
            <a:off x="853186" y="6247898"/>
            <a:ext cx="2274896" cy="298421"/>
            <a:chOff x="4341836" y="699832"/>
            <a:chExt cx="2708656" cy="355321"/>
          </a:xfrm>
        </p:grpSpPr>
        <p:sp>
          <p:nvSpPr>
            <p:cNvPr id="9" name="TextBox 8">
              <a:extLst>
                <a:ext uri="{FF2B5EF4-FFF2-40B4-BE49-F238E27FC236}">
                  <a16:creationId xmlns:a16="http://schemas.microsoft.com/office/drawing/2014/main" id="{D02A7205-40E9-4353-A543-44835692A810}"/>
                </a:ext>
              </a:extLst>
            </p:cNvPr>
            <p:cNvSpPr txBox="1"/>
            <p:nvPr/>
          </p:nvSpPr>
          <p:spPr>
            <a:xfrm>
              <a:off x="4341836" y="699832"/>
              <a:ext cx="217712" cy="215445"/>
            </a:xfrm>
            <a:prstGeom prst="rect">
              <a:avLst/>
            </a:prstGeom>
            <a:noFill/>
          </p:spPr>
          <p:txBody>
            <a:bodyPr wrap="square" rtlCol="0">
              <a:spAutoFit/>
            </a:bodyPr>
            <a:lstStyle/>
            <a:p>
              <a:r>
                <a:rPr lang="en-US" sz="800">
                  <a:latin typeface="Century Gothic" panose="020B0502020202020204" pitchFamily="34" charset="0"/>
                </a:rPr>
                <a:t>0</a:t>
              </a:r>
            </a:p>
          </p:txBody>
        </p:sp>
        <p:sp>
          <p:nvSpPr>
            <p:cNvPr id="11" name="TextBox 10">
              <a:extLst>
                <a:ext uri="{FF2B5EF4-FFF2-40B4-BE49-F238E27FC236}">
                  <a16:creationId xmlns:a16="http://schemas.microsoft.com/office/drawing/2014/main" id="{4F35E765-3671-4725-8E3F-7AA6A4134DAD}"/>
                </a:ext>
              </a:extLst>
            </p:cNvPr>
            <p:cNvSpPr txBox="1"/>
            <p:nvPr/>
          </p:nvSpPr>
          <p:spPr>
            <a:xfrm>
              <a:off x="4841739" y="699834"/>
              <a:ext cx="422680" cy="261998"/>
            </a:xfrm>
            <a:prstGeom prst="rect">
              <a:avLst/>
            </a:prstGeom>
            <a:noFill/>
          </p:spPr>
          <p:txBody>
            <a:bodyPr wrap="square" rtlCol="0">
              <a:spAutoFit/>
            </a:bodyPr>
            <a:lstStyle/>
            <a:p>
              <a:r>
                <a:rPr lang="en-US" sz="800">
                  <a:latin typeface="Century Gothic" panose="020B0502020202020204" pitchFamily="34" charset="0"/>
                </a:rPr>
                <a:t>80</a:t>
              </a:r>
            </a:p>
          </p:txBody>
        </p:sp>
        <p:sp>
          <p:nvSpPr>
            <p:cNvPr id="12" name="TextBox 11">
              <a:extLst>
                <a:ext uri="{FF2B5EF4-FFF2-40B4-BE49-F238E27FC236}">
                  <a16:creationId xmlns:a16="http://schemas.microsoft.com/office/drawing/2014/main" id="{E4987FE4-8C49-4C05-88F1-F3977DCFE963}"/>
                </a:ext>
              </a:extLst>
            </p:cNvPr>
            <p:cNvSpPr txBox="1"/>
            <p:nvPr/>
          </p:nvSpPr>
          <p:spPr>
            <a:xfrm>
              <a:off x="6166758" y="813689"/>
              <a:ext cx="883734" cy="241464"/>
            </a:xfrm>
            <a:prstGeom prst="rect">
              <a:avLst/>
            </a:prstGeom>
            <a:noFill/>
          </p:spPr>
          <p:txBody>
            <a:bodyPr wrap="square" rtlCol="0">
              <a:spAutoFit/>
            </a:bodyPr>
            <a:lstStyle/>
            <a:p>
              <a:r>
                <a:rPr lang="en-US" sz="800" dirty="0">
                  <a:latin typeface="Century Gothic" panose="020B0502020202020204" pitchFamily="34" charset="0"/>
                </a:rPr>
                <a:t>Kilometers</a:t>
              </a:r>
            </a:p>
          </p:txBody>
        </p:sp>
        <p:grpSp>
          <p:nvGrpSpPr>
            <p:cNvPr id="13" name="Group 12">
              <a:extLst>
                <a:ext uri="{FF2B5EF4-FFF2-40B4-BE49-F238E27FC236}">
                  <a16:creationId xmlns:a16="http://schemas.microsoft.com/office/drawing/2014/main" id="{EBAB0CDD-DDC9-47BE-9E8B-055E9B28F76C}"/>
                </a:ext>
              </a:extLst>
            </p:cNvPr>
            <p:cNvGrpSpPr/>
            <p:nvPr/>
          </p:nvGrpSpPr>
          <p:grpSpPr>
            <a:xfrm>
              <a:off x="4462101" y="918380"/>
              <a:ext cx="1703226" cy="87951"/>
              <a:chOff x="4492939" y="595203"/>
              <a:chExt cx="1703226" cy="87951"/>
            </a:xfrm>
          </p:grpSpPr>
          <p:sp>
            <p:nvSpPr>
              <p:cNvPr id="16" name="Rectangle 15">
                <a:extLst>
                  <a:ext uri="{FF2B5EF4-FFF2-40B4-BE49-F238E27FC236}">
                    <a16:creationId xmlns:a16="http://schemas.microsoft.com/office/drawing/2014/main" id="{71F0BFCB-A882-4C88-AFBC-170FE3F484B2}"/>
                  </a:ext>
                </a:extLst>
              </p:cNvPr>
              <p:cNvSpPr/>
              <p:nvPr/>
            </p:nvSpPr>
            <p:spPr>
              <a:xfrm>
                <a:off x="4495319" y="597584"/>
                <a:ext cx="283464" cy="8557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4E7730E-ABE1-4C02-802B-405EE64DB39F}"/>
                  </a:ext>
                </a:extLst>
              </p:cNvPr>
              <p:cNvSpPr/>
              <p:nvPr/>
            </p:nvSpPr>
            <p:spPr>
              <a:xfrm>
                <a:off x="4492939" y="595203"/>
                <a:ext cx="1703226" cy="87951"/>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077568D-5500-4044-9D96-FD1C49BCE510}"/>
                  </a:ext>
                </a:extLst>
              </p:cNvPr>
              <p:cNvSpPr/>
              <p:nvPr/>
            </p:nvSpPr>
            <p:spPr>
              <a:xfrm>
                <a:off x="4776402" y="597583"/>
                <a:ext cx="283464" cy="457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E3E082B-E490-480D-81B8-852F7CD1A185}"/>
                  </a:ext>
                </a:extLst>
              </p:cNvPr>
              <p:cNvSpPr/>
              <p:nvPr/>
            </p:nvSpPr>
            <p:spPr>
              <a:xfrm>
                <a:off x="5057486" y="597582"/>
                <a:ext cx="571790" cy="8557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591E704C-1E8E-411C-ABFD-5426EA2477D5}"/>
                </a:ext>
              </a:extLst>
            </p:cNvPr>
            <p:cNvSpPr txBox="1"/>
            <p:nvPr/>
          </p:nvSpPr>
          <p:spPr>
            <a:xfrm>
              <a:off x="5374572" y="699834"/>
              <a:ext cx="495423" cy="241463"/>
            </a:xfrm>
            <a:prstGeom prst="rect">
              <a:avLst/>
            </a:prstGeom>
            <a:noFill/>
          </p:spPr>
          <p:txBody>
            <a:bodyPr wrap="square" rtlCol="0">
              <a:spAutoFit/>
            </a:bodyPr>
            <a:lstStyle/>
            <a:p>
              <a:r>
                <a:rPr lang="en-US" sz="800" dirty="0">
                  <a:latin typeface="Century Gothic" panose="020B0502020202020204" pitchFamily="34" charset="0"/>
                </a:rPr>
                <a:t>160</a:t>
              </a:r>
            </a:p>
          </p:txBody>
        </p:sp>
        <p:sp>
          <p:nvSpPr>
            <p:cNvPr id="15" name="TextBox 14">
              <a:extLst>
                <a:ext uri="{FF2B5EF4-FFF2-40B4-BE49-F238E27FC236}">
                  <a16:creationId xmlns:a16="http://schemas.microsoft.com/office/drawing/2014/main" id="{11B2D8D8-83DE-4BB4-95A6-ACF7F59470AE}"/>
                </a:ext>
              </a:extLst>
            </p:cNvPr>
            <p:cNvSpPr txBox="1"/>
            <p:nvPr/>
          </p:nvSpPr>
          <p:spPr>
            <a:xfrm>
              <a:off x="5936290" y="703722"/>
              <a:ext cx="571789" cy="241462"/>
            </a:xfrm>
            <a:prstGeom prst="rect">
              <a:avLst/>
            </a:prstGeom>
            <a:noFill/>
          </p:spPr>
          <p:txBody>
            <a:bodyPr wrap="square" rtlCol="0">
              <a:spAutoFit/>
            </a:bodyPr>
            <a:lstStyle/>
            <a:p>
              <a:r>
                <a:rPr lang="en-US" sz="800">
                  <a:latin typeface="Century Gothic" panose="020B0502020202020204" pitchFamily="34" charset="0"/>
                </a:rPr>
                <a:t>200</a:t>
              </a:r>
            </a:p>
          </p:txBody>
        </p:sp>
      </p:grpSp>
      <p:grpSp>
        <p:nvGrpSpPr>
          <p:cNvPr id="45" name="Group 44">
            <a:extLst>
              <a:ext uri="{FF2B5EF4-FFF2-40B4-BE49-F238E27FC236}">
                <a16:creationId xmlns:a16="http://schemas.microsoft.com/office/drawing/2014/main" id="{7642B64D-95FE-49C0-B053-2BBC5A0953A6}"/>
              </a:ext>
            </a:extLst>
          </p:cNvPr>
          <p:cNvGrpSpPr/>
          <p:nvPr/>
        </p:nvGrpSpPr>
        <p:grpSpPr>
          <a:xfrm>
            <a:off x="949779" y="5547864"/>
            <a:ext cx="428354" cy="633628"/>
            <a:chOff x="11434698" y="2142240"/>
            <a:chExt cx="428354" cy="633628"/>
          </a:xfrm>
        </p:grpSpPr>
        <p:pic>
          <p:nvPicPr>
            <p:cNvPr id="53" name="Picture 52" descr="A close up of a logo&#10;&#10;Description automatically generated">
              <a:extLst>
                <a:ext uri="{FF2B5EF4-FFF2-40B4-BE49-F238E27FC236}">
                  <a16:creationId xmlns:a16="http://schemas.microsoft.com/office/drawing/2014/main" id="{63373933-FBDA-4400-AFFC-2DDB27A911C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434698" y="2357857"/>
              <a:ext cx="322216" cy="418011"/>
            </a:xfrm>
            <a:prstGeom prst="rect">
              <a:avLst/>
            </a:prstGeom>
          </p:spPr>
        </p:pic>
        <p:sp>
          <p:nvSpPr>
            <p:cNvPr id="54" name="TextBox 53">
              <a:extLst>
                <a:ext uri="{FF2B5EF4-FFF2-40B4-BE49-F238E27FC236}">
                  <a16:creationId xmlns:a16="http://schemas.microsoft.com/office/drawing/2014/main" id="{1EC2AB4D-CDFF-43C4-9B8C-92B3CD0B9547}"/>
                </a:ext>
              </a:extLst>
            </p:cNvPr>
            <p:cNvSpPr txBox="1"/>
            <p:nvPr/>
          </p:nvSpPr>
          <p:spPr>
            <a:xfrm>
              <a:off x="11449647" y="2142240"/>
              <a:ext cx="413405" cy="261610"/>
            </a:xfrm>
            <a:prstGeom prst="rect">
              <a:avLst/>
            </a:prstGeom>
            <a:noFill/>
          </p:spPr>
          <p:txBody>
            <a:bodyPr wrap="square" rtlCol="0">
              <a:spAutoFit/>
            </a:bodyPr>
            <a:lstStyle/>
            <a:p>
              <a:r>
                <a:rPr lang="en-US" sz="1100">
                  <a:latin typeface="Century Gothic" panose="020B0502020202020204" pitchFamily="34" charset="0"/>
                </a:rPr>
                <a:t>N</a:t>
              </a:r>
            </a:p>
          </p:txBody>
        </p:sp>
      </p:grpSp>
      <p:sp>
        <p:nvSpPr>
          <p:cNvPr id="3" name="Rectangle 2">
            <a:extLst>
              <a:ext uri="{FF2B5EF4-FFF2-40B4-BE49-F238E27FC236}">
                <a16:creationId xmlns:a16="http://schemas.microsoft.com/office/drawing/2014/main" id="{BF1E103A-A32D-4AC1-A413-8B84AD983B10}"/>
              </a:ext>
            </a:extLst>
          </p:cNvPr>
          <p:cNvSpPr/>
          <p:nvPr/>
        </p:nvSpPr>
        <p:spPr>
          <a:xfrm>
            <a:off x="3971636" y="1770055"/>
            <a:ext cx="1608787" cy="996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9EA11294-BE25-457B-BC63-9FDEA9054C43}"/>
              </a:ext>
            </a:extLst>
          </p:cNvPr>
          <p:cNvGrpSpPr/>
          <p:nvPr/>
        </p:nvGrpSpPr>
        <p:grpSpPr>
          <a:xfrm>
            <a:off x="4057553" y="1922086"/>
            <a:ext cx="1905576" cy="844609"/>
            <a:chOff x="12852491" y="2434089"/>
            <a:chExt cx="2411613" cy="1068899"/>
          </a:xfrm>
        </p:grpSpPr>
        <p:grpSp>
          <p:nvGrpSpPr>
            <p:cNvPr id="30" name="Group 29">
              <a:extLst>
                <a:ext uri="{FF2B5EF4-FFF2-40B4-BE49-F238E27FC236}">
                  <a16:creationId xmlns:a16="http://schemas.microsoft.com/office/drawing/2014/main" id="{5091DB70-EBA5-46A3-9BEF-4414382E6D91}"/>
                </a:ext>
              </a:extLst>
            </p:cNvPr>
            <p:cNvGrpSpPr/>
            <p:nvPr/>
          </p:nvGrpSpPr>
          <p:grpSpPr>
            <a:xfrm>
              <a:off x="12852492" y="2434089"/>
              <a:ext cx="1813640" cy="331081"/>
              <a:chOff x="4192254" y="1026781"/>
              <a:chExt cx="1813640" cy="331081"/>
            </a:xfrm>
          </p:grpSpPr>
          <p:sp>
            <p:nvSpPr>
              <p:cNvPr id="37" name="Rectangle 36">
                <a:extLst>
                  <a:ext uri="{FF2B5EF4-FFF2-40B4-BE49-F238E27FC236}">
                    <a16:creationId xmlns:a16="http://schemas.microsoft.com/office/drawing/2014/main" id="{F6AB0B93-1C6F-423D-84BE-5E1BFE8BA5D9}"/>
                  </a:ext>
                </a:extLst>
              </p:cNvPr>
              <p:cNvSpPr/>
              <p:nvPr/>
            </p:nvSpPr>
            <p:spPr>
              <a:xfrm>
                <a:off x="4192254" y="1055027"/>
                <a:ext cx="420689" cy="274779"/>
              </a:xfrm>
              <a:prstGeom prst="rect">
                <a:avLst/>
              </a:prstGeom>
              <a:solidFill>
                <a:srgbClr val="02AA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38" name="TextBox 37">
                <a:extLst>
                  <a:ext uri="{FF2B5EF4-FFF2-40B4-BE49-F238E27FC236}">
                    <a16:creationId xmlns:a16="http://schemas.microsoft.com/office/drawing/2014/main" id="{F0DAF8AD-4CD2-498F-A99E-261A0DC260BE}"/>
                  </a:ext>
                </a:extLst>
              </p:cNvPr>
              <p:cNvSpPr txBox="1"/>
              <p:nvPr/>
            </p:nvSpPr>
            <p:spPr>
              <a:xfrm>
                <a:off x="4567857" y="1026781"/>
                <a:ext cx="1438037" cy="331081"/>
              </a:xfrm>
              <a:prstGeom prst="rect">
                <a:avLst/>
              </a:prstGeom>
              <a:noFill/>
              <a:ln>
                <a:noFill/>
              </a:ln>
            </p:spPr>
            <p:txBody>
              <a:bodyPr wrap="square" rtlCol="0">
                <a:spAutoFit/>
              </a:bodyPr>
              <a:lstStyle/>
              <a:p>
                <a:r>
                  <a:rPr lang="en-US" sz="1100">
                    <a:solidFill>
                      <a:schemeClr val="tx1">
                        <a:lumMod val="75000"/>
                        <a:lumOff val="25000"/>
                      </a:schemeClr>
                    </a:solidFill>
                    <a:latin typeface="Century Gothic" panose="020B0502020202020204" pitchFamily="34" charset="0"/>
                  </a:rPr>
                  <a:t>Low Conflict</a:t>
                </a:r>
              </a:p>
            </p:txBody>
          </p:sp>
        </p:grpSp>
        <p:grpSp>
          <p:nvGrpSpPr>
            <p:cNvPr id="31" name="Group 30">
              <a:extLst>
                <a:ext uri="{FF2B5EF4-FFF2-40B4-BE49-F238E27FC236}">
                  <a16:creationId xmlns:a16="http://schemas.microsoft.com/office/drawing/2014/main" id="{476783A9-8577-4D4D-BFD5-83578C1370AC}"/>
                </a:ext>
              </a:extLst>
            </p:cNvPr>
            <p:cNvGrpSpPr/>
            <p:nvPr/>
          </p:nvGrpSpPr>
          <p:grpSpPr>
            <a:xfrm>
              <a:off x="12852491" y="2804232"/>
              <a:ext cx="2411613" cy="331083"/>
              <a:chOff x="4192253" y="1456565"/>
              <a:chExt cx="2411613" cy="331083"/>
            </a:xfrm>
          </p:grpSpPr>
          <p:sp>
            <p:nvSpPr>
              <p:cNvPr id="35" name="Rectangle 34">
                <a:extLst>
                  <a:ext uri="{FF2B5EF4-FFF2-40B4-BE49-F238E27FC236}">
                    <a16:creationId xmlns:a16="http://schemas.microsoft.com/office/drawing/2014/main" id="{0554516A-948F-48A7-BD62-8EA40C95BF2C}"/>
                  </a:ext>
                </a:extLst>
              </p:cNvPr>
              <p:cNvSpPr/>
              <p:nvPr/>
            </p:nvSpPr>
            <p:spPr>
              <a:xfrm>
                <a:off x="4192253" y="1480042"/>
                <a:ext cx="420689" cy="274779"/>
              </a:xfrm>
              <a:prstGeom prst="rect">
                <a:avLst/>
              </a:prstGeom>
              <a:solidFill>
                <a:srgbClr val="E7E6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36" name="TextBox 35">
                <a:extLst>
                  <a:ext uri="{FF2B5EF4-FFF2-40B4-BE49-F238E27FC236}">
                    <a16:creationId xmlns:a16="http://schemas.microsoft.com/office/drawing/2014/main" id="{D5496F19-1630-4A9A-99E0-2F802F6206F7}"/>
                  </a:ext>
                </a:extLst>
              </p:cNvPr>
              <p:cNvSpPr txBox="1"/>
              <p:nvPr/>
            </p:nvSpPr>
            <p:spPr>
              <a:xfrm>
                <a:off x="4567857" y="1456565"/>
                <a:ext cx="2036009" cy="331083"/>
              </a:xfrm>
              <a:prstGeom prst="rect">
                <a:avLst/>
              </a:prstGeom>
              <a:noFill/>
              <a:ln>
                <a:noFill/>
              </a:ln>
            </p:spPr>
            <p:txBody>
              <a:bodyPr wrap="square" rtlCol="0">
                <a:spAutoFit/>
              </a:bodyPr>
              <a:lstStyle/>
              <a:p>
                <a:r>
                  <a:rPr lang="en-US" sz="1100" dirty="0">
                    <a:solidFill>
                      <a:schemeClr val="tx1">
                        <a:lumMod val="75000"/>
                        <a:lumOff val="25000"/>
                      </a:schemeClr>
                    </a:solidFill>
                    <a:latin typeface="Century Gothic" panose="020B0502020202020204" pitchFamily="34" charset="0"/>
                  </a:rPr>
                  <a:t>Moderate Conflict</a:t>
                </a:r>
              </a:p>
            </p:txBody>
          </p:sp>
        </p:grpSp>
        <p:grpSp>
          <p:nvGrpSpPr>
            <p:cNvPr id="32" name="Group 31">
              <a:extLst>
                <a:ext uri="{FF2B5EF4-FFF2-40B4-BE49-F238E27FC236}">
                  <a16:creationId xmlns:a16="http://schemas.microsoft.com/office/drawing/2014/main" id="{57D097CF-CF9C-4AE5-8C01-1A758CF2352E}"/>
                </a:ext>
              </a:extLst>
            </p:cNvPr>
            <p:cNvGrpSpPr/>
            <p:nvPr/>
          </p:nvGrpSpPr>
          <p:grpSpPr>
            <a:xfrm>
              <a:off x="12852491" y="3171906"/>
              <a:ext cx="1813641" cy="331082"/>
              <a:chOff x="4192253" y="1913300"/>
              <a:chExt cx="1813641" cy="331082"/>
            </a:xfrm>
          </p:grpSpPr>
          <p:sp>
            <p:nvSpPr>
              <p:cNvPr id="33" name="Rectangle 32">
                <a:extLst>
                  <a:ext uri="{FF2B5EF4-FFF2-40B4-BE49-F238E27FC236}">
                    <a16:creationId xmlns:a16="http://schemas.microsoft.com/office/drawing/2014/main" id="{04451C5A-BBEA-4A46-85D4-FAA14074D42D}"/>
                  </a:ext>
                </a:extLst>
              </p:cNvPr>
              <p:cNvSpPr/>
              <p:nvPr/>
            </p:nvSpPr>
            <p:spPr>
              <a:xfrm>
                <a:off x="4192253" y="1934477"/>
                <a:ext cx="420689" cy="274779"/>
              </a:xfrm>
              <a:prstGeom prst="rect">
                <a:avLst/>
              </a:prstGeom>
              <a:solidFill>
                <a:srgbClr val="E35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34" name="TextBox 33">
                <a:extLst>
                  <a:ext uri="{FF2B5EF4-FFF2-40B4-BE49-F238E27FC236}">
                    <a16:creationId xmlns:a16="http://schemas.microsoft.com/office/drawing/2014/main" id="{BC820439-EA2C-4DC3-85B9-D3884549D5EB}"/>
                  </a:ext>
                </a:extLst>
              </p:cNvPr>
              <p:cNvSpPr txBox="1"/>
              <p:nvPr/>
            </p:nvSpPr>
            <p:spPr>
              <a:xfrm>
                <a:off x="4567857" y="1913300"/>
                <a:ext cx="1438037" cy="331082"/>
              </a:xfrm>
              <a:prstGeom prst="rect">
                <a:avLst/>
              </a:prstGeom>
              <a:noFill/>
              <a:ln>
                <a:noFill/>
              </a:ln>
            </p:spPr>
            <p:txBody>
              <a:bodyPr wrap="square" rtlCol="0">
                <a:spAutoFit/>
              </a:bodyPr>
              <a:lstStyle/>
              <a:p>
                <a:r>
                  <a:rPr lang="en-US" sz="1100">
                    <a:solidFill>
                      <a:schemeClr val="tx1">
                        <a:lumMod val="75000"/>
                        <a:lumOff val="25000"/>
                      </a:schemeClr>
                    </a:solidFill>
                    <a:latin typeface="Century Gothic" panose="020B0502020202020204" pitchFamily="34" charset="0"/>
                  </a:rPr>
                  <a:t>High Conflict</a:t>
                </a:r>
              </a:p>
            </p:txBody>
          </p:sp>
        </p:grpSp>
      </p:grpSp>
    </p:spTree>
    <p:extLst>
      <p:ext uri="{BB962C8B-B14F-4D97-AF65-F5344CB8AC3E}">
        <p14:creationId xmlns:p14="http://schemas.microsoft.com/office/powerpoint/2010/main" val="1380607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28"/>
                                        </p:tgtEl>
                                        <p:attrNameLst>
                                          <p:attrName>style.visibility</p:attrName>
                                        </p:attrNameLst>
                                      </p:cBhvr>
                                      <p:to>
                                        <p:strVal val="visible"/>
                                      </p:to>
                                    </p:set>
                                    <p:animEffect transition="in" filter="wipe(left)">
                                      <p:cBhvr>
                                        <p:cTn id="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 name="Group 80">
            <a:extLst>
              <a:ext uri="{FF2B5EF4-FFF2-40B4-BE49-F238E27FC236}">
                <a16:creationId xmlns:a16="http://schemas.microsoft.com/office/drawing/2014/main" id="{438B1C97-0ADE-4BAF-8034-79D84B6ECA18}"/>
              </a:ext>
            </a:extLst>
          </p:cNvPr>
          <p:cNvGrpSpPr/>
          <p:nvPr/>
        </p:nvGrpSpPr>
        <p:grpSpPr>
          <a:xfrm>
            <a:off x="11474783" y="3040872"/>
            <a:ext cx="621543" cy="2713698"/>
            <a:chOff x="10637852" y="120849"/>
            <a:chExt cx="621543" cy="2713698"/>
          </a:xfrm>
        </p:grpSpPr>
        <p:grpSp>
          <p:nvGrpSpPr>
            <p:cNvPr id="82" name="Group 81">
              <a:extLst>
                <a:ext uri="{FF2B5EF4-FFF2-40B4-BE49-F238E27FC236}">
                  <a16:creationId xmlns:a16="http://schemas.microsoft.com/office/drawing/2014/main" id="{0A41E8D3-5145-4A99-B106-BDC05F73083C}"/>
                </a:ext>
              </a:extLst>
            </p:cNvPr>
            <p:cNvGrpSpPr/>
            <p:nvPr/>
          </p:nvGrpSpPr>
          <p:grpSpPr>
            <a:xfrm>
              <a:off x="10637852" y="120849"/>
              <a:ext cx="621543" cy="276999"/>
              <a:chOff x="10637852" y="120849"/>
              <a:chExt cx="621543" cy="276999"/>
            </a:xfrm>
          </p:grpSpPr>
          <p:sp>
            <p:nvSpPr>
              <p:cNvPr id="107" name="Rectangle 106">
                <a:extLst>
                  <a:ext uri="{FF2B5EF4-FFF2-40B4-BE49-F238E27FC236}">
                    <a16:creationId xmlns:a16="http://schemas.microsoft.com/office/drawing/2014/main" id="{DAFF5C4F-DC6C-4B56-AD99-6EDC670F4E82}"/>
                  </a:ext>
                </a:extLst>
              </p:cNvPr>
              <p:cNvSpPr/>
              <p:nvPr/>
            </p:nvSpPr>
            <p:spPr>
              <a:xfrm>
                <a:off x="10637852" y="153585"/>
                <a:ext cx="323850" cy="211527"/>
              </a:xfrm>
              <a:prstGeom prst="rect">
                <a:avLst/>
              </a:prstGeom>
              <a:solidFill>
                <a:srgbClr val="FFF7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TextBox 107">
                <a:extLst>
                  <a:ext uri="{FF2B5EF4-FFF2-40B4-BE49-F238E27FC236}">
                    <a16:creationId xmlns:a16="http://schemas.microsoft.com/office/drawing/2014/main" id="{34878DCA-BC5C-4A6C-9992-C74B99A5F104}"/>
                  </a:ext>
                </a:extLst>
              </p:cNvPr>
              <p:cNvSpPr txBox="1"/>
              <p:nvPr/>
            </p:nvSpPr>
            <p:spPr>
              <a:xfrm>
                <a:off x="10935545" y="120849"/>
                <a:ext cx="323850" cy="276999"/>
              </a:xfrm>
              <a:prstGeom prst="rect">
                <a:avLst/>
              </a:prstGeom>
              <a:noFill/>
              <a:ln>
                <a:noFill/>
              </a:ln>
            </p:spPr>
            <p:txBody>
              <a:bodyPr wrap="square" rtlCol="0">
                <a:spAutoFit/>
              </a:bodyPr>
              <a:lstStyle/>
              <a:p>
                <a:r>
                  <a:rPr lang="en-US" sz="1200">
                    <a:latin typeface="Century Gothic" panose="020B0502020202020204" pitchFamily="34" charset="0"/>
                  </a:rPr>
                  <a:t>1</a:t>
                </a:r>
              </a:p>
            </p:txBody>
          </p:sp>
        </p:grpSp>
        <p:grpSp>
          <p:nvGrpSpPr>
            <p:cNvPr id="83" name="Group 82">
              <a:extLst>
                <a:ext uri="{FF2B5EF4-FFF2-40B4-BE49-F238E27FC236}">
                  <a16:creationId xmlns:a16="http://schemas.microsoft.com/office/drawing/2014/main" id="{73657382-D983-49F1-8530-B53D7C1F8504}"/>
                </a:ext>
              </a:extLst>
            </p:cNvPr>
            <p:cNvGrpSpPr/>
            <p:nvPr/>
          </p:nvGrpSpPr>
          <p:grpSpPr>
            <a:xfrm>
              <a:off x="10637852" y="434804"/>
              <a:ext cx="621543" cy="276999"/>
              <a:chOff x="10637852" y="434804"/>
              <a:chExt cx="621543" cy="276999"/>
            </a:xfrm>
          </p:grpSpPr>
          <p:sp>
            <p:nvSpPr>
              <p:cNvPr id="105" name="Rectangle 104">
                <a:extLst>
                  <a:ext uri="{FF2B5EF4-FFF2-40B4-BE49-F238E27FC236}">
                    <a16:creationId xmlns:a16="http://schemas.microsoft.com/office/drawing/2014/main" id="{8D462C1F-3DB6-408F-A808-73545DB32B98}"/>
                  </a:ext>
                </a:extLst>
              </p:cNvPr>
              <p:cNvSpPr/>
              <p:nvPr/>
            </p:nvSpPr>
            <p:spPr>
              <a:xfrm>
                <a:off x="10637852" y="467540"/>
                <a:ext cx="323850" cy="211527"/>
              </a:xfrm>
              <a:prstGeom prst="rect">
                <a:avLst/>
              </a:prstGeom>
              <a:solidFill>
                <a:srgbClr val="ECE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extBox 105">
                <a:extLst>
                  <a:ext uri="{FF2B5EF4-FFF2-40B4-BE49-F238E27FC236}">
                    <a16:creationId xmlns:a16="http://schemas.microsoft.com/office/drawing/2014/main" id="{D799CC6E-4433-476C-B8F5-27D734A8C3A8}"/>
                  </a:ext>
                </a:extLst>
              </p:cNvPr>
              <p:cNvSpPr txBox="1"/>
              <p:nvPr/>
            </p:nvSpPr>
            <p:spPr>
              <a:xfrm>
                <a:off x="10935545" y="434804"/>
                <a:ext cx="323850" cy="276999"/>
              </a:xfrm>
              <a:prstGeom prst="rect">
                <a:avLst/>
              </a:prstGeom>
              <a:noFill/>
              <a:ln>
                <a:noFill/>
              </a:ln>
            </p:spPr>
            <p:txBody>
              <a:bodyPr wrap="square" rtlCol="0">
                <a:spAutoFit/>
              </a:bodyPr>
              <a:lstStyle/>
              <a:p>
                <a:r>
                  <a:rPr lang="en-US" sz="1200">
                    <a:latin typeface="Century Gothic" panose="020B0502020202020204" pitchFamily="34" charset="0"/>
                  </a:rPr>
                  <a:t>2</a:t>
                </a:r>
              </a:p>
            </p:txBody>
          </p:sp>
        </p:grpSp>
        <p:grpSp>
          <p:nvGrpSpPr>
            <p:cNvPr id="84" name="Group 83">
              <a:extLst>
                <a:ext uri="{FF2B5EF4-FFF2-40B4-BE49-F238E27FC236}">
                  <a16:creationId xmlns:a16="http://schemas.microsoft.com/office/drawing/2014/main" id="{2D217417-3357-4A30-B5F5-C52D945E1A1E}"/>
                </a:ext>
              </a:extLst>
            </p:cNvPr>
            <p:cNvGrpSpPr/>
            <p:nvPr/>
          </p:nvGrpSpPr>
          <p:grpSpPr>
            <a:xfrm>
              <a:off x="10637852" y="731519"/>
              <a:ext cx="621543" cy="276999"/>
              <a:chOff x="10637852" y="731519"/>
              <a:chExt cx="621543" cy="276999"/>
            </a:xfrm>
          </p:grpSpPr>
          <p:sp>
            <p:nvSpPr>
              <p:cNvPr id="103" name="Rectangle 102">
                <a:extLst>
                  <a:ext uri="{FF2B5EF4-FFF2-40B4-BE49-F238E27FC236}">
                    <a16:creationId xmlns:a16="http://schemas.microsoft.com/office/drawing/2014/main" id="{1BED3CDA-C318-4DB1-8E54-D7D34F8D6022}"/>
                  </a:ext>
                </a:extLst>
              </p:cNvPr>
              <p:cNvSpPr/>
              <p:nvPr/>
            </p:nvSpPr>
            <p:spPr>
              <a:xfrm>
                <a:off x="10637852" y="764255"/>
                <a:ext cx="323850" cy="211527"/>
              </a:xfrm>
              <a:prstGeom prst="rect">
                <a:avLst/>
              </a:prstGeom>
              <a:solidFill>
                <a:srgbClr val="D0D1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extBox 103">
                <a:extLst>
                  <a:ext uri="{FF2B5EF4-FFF2-40B4-BE49-F238E27FC236}">
                    <a16:creationId xmlns:a16="http://schemas.microsoft.com/office/drawing/2014/main" id="{FB1418D6-CEEE-4768-A977-3158F06AE979}"/>
                  </a:ext>
                </a:extLst>
              </p:cNvPr>
              <p:cNvSpPr txBox="1"/>
              <p:nvPr/>
            </p:nvSpPr>
            <p:spPr>
              <a:xfrm>
                <a:off x="10935545" y="731519"/>
                <a:ext cx="323850" cy="276999"/>
              </a:xfrm>
              <a:prstGeom prst="rect">
                <a:avLst/>
              </a:prstGeom>
              <a:noFill/>
              <a:ln>
                <a:noFill/>
              </a:ln>
            </p:spPr>
            <p:txBody>
              <a:bodyPr wrap="square" rtlCol="0">
                <a:spAutoFit/>
              </a:bodyPr>
              <a:lstStyle/>
              <a:p>
                <a:r>
                  <a:rPr lang="en-US" sz="1200">
                    <a:latin typeface="Century Gothic" panose="020B0502020202020204" pitchFamily="34" charset="0"/>
                  </a:rPr>
                  <a:t>3</a:t>
                </a:r>
              </a:p>
            </p:txBody>
          </p:sp>
        </p:grpSp>
        <p:grpSp>
          <p:nvGrpSpPr>
            <p:cNvPr id="85" name="Group 84">
              <a:extLst>
                <a:ext uri="{FF2B5EF4-FFF2-40B4-BE49-F238E27FC236}">
                  <a16:creationId xmlns:a16="http://schemas.microsoft.com/office/drawing/2014/main" id="{6DDFCF6B-D6D7-4D06-98BF-2AFE4AEFC276}"/>
                </a:ext>
              </a:extLst>
            </p:cNvPr>
            <p:cNvGrpSpPr/>
            <p:nvPr/>
          </p:nvGrpSpPr>
          <p:grpSpPr>
            <a:xfrm>
              <a:off x="10637852" y="1008691"/>
              <a:ext cx="621543" cy="276999"/>
              <a:chOff x="10637852" y="1008691"/>
              <a:chExt cx="621543" cy="276999"/>
            </a:xfrm>
          </p:grpSpPr>
          <p:sp>
            <p:nvSpPr>
              <p:cNvPr id="101" name="Rectangle 100">
                <a:extLst>
                  <a:ext uri="{FF2B5EF4-FFF2-40B4-BE49-F238E27FC236}">
                    <a16:creationId xmlns:a16="http://schemas.microsoft.com/office/drawing/2014/main" id="{99CC70E9-FB3A-414D-9CAA-C7936A8A22B6}"/>
                  </a:ext>
                </a:extLst>
              </p:cNvPr>
              <p:cNvSpPr/>
              <p:nvPr/>
            </p:nvSpPr>
            <p:spPr>
              <a:xfrm>
                <a:off x="10637852" y="1041427"/>
                <a:ext cx="323850" cy="211527"/>
              </a:xfrm>
              <a:prstGeom prst="rect">
                <a:avLst/>
              </a:prstGeom>
              <a:solidFill>
                <a:srgbClr val="A6BD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extBox 101">
                <a:extLst>
                  <a:ext uri="{FF2B5EF4-FFF2-40B4-BE49-F238E27FC236}">
                    <a16:creationId xmlns:a16="http://schemas.microsoft.com/office/drawing/2014/main" id="{20C60F76-1AA6-4D5C-8A71-4B20416E0770}"/>
                  </a:ext>
                </a:extLst>
              </p:cNvPr>
              <p:cNvSpPr txBox="1"/>
              <p:nvPr/>
            </p:nvSpPr>
            <p:spPr>
              <a:xfrm>
                <a:off x="10935545" y="1008691"/>
                <a:ext cx="323850" cy="276999"/>
              </a:xfrm>
              <a:prstGeom prst="rect">
                <a:avLst/>
              </a:prstGeom>
              <a:noFill/>
              <a:ln>
                <a:noFill/>
              </a:ln>
            </p:spPr>
            <p:txBody>
              <a:bodyPr wrap="square" rtlCol="0">
                <a:spAutoFit/>
              </a:bodyPr>
              <a:lstStyle/>
              <a:p>
                <a:r>
                  <a:rPr lang="en-US" sz="1200">
                    <a:latin typeface="Century Gothic" panose="020B0502020202020204" pitchFamily="34" charset="0"/>
                  </a:rPr>
                  <a:t>4</a:t>
                </a:r>
              </a:p>
            </p:txBody>
          </p:sp>
        </p:grpSp>
        <p:grpSp>
          <p:nvGrpSpPr>
            <p:cNvPr id="86" name="Group 85">
              <a:extLst>
                <a:ext uri="{FF2B5EF4-FFF2-40B4-BE49-F238E27FC236}">
                  <a16:creationId xmlns:a16="http://schemas.microsoft.com/office/drawing/2014/main" id="{EEA7FE81-F8F0-48A0-844E-F3A8A273A7EF}"/>
                </a:ext>
              </a:extLst>
            </p:cNvPr>
            <p:cNvGrpSpPr/>
            <p:nvPr/>
          </p:nvGrpSpPr>
          <p:grpSpPr>
            <a:xfrm>
              <a:off x="10637852" y="1322646"/>
              <a:ext cx="621543" cy="276999"/>
              <a:chOff x="10637852" y="1322646"/>
              <a:chExt cx="621543" cy="276999"/>
            </a:xfrm>
          </p:grpSpPr>
          <p:sp>
            <p:nvSpPr>
              <p:cNvPr id="99" name="Rectangle 98">
                <a:extLst>
                  <a:ext uri="{FF2B5EF4-FFF2-40B4-BE49-F238E27FC236}">
                    <a16:creationId xmlns:a16="http://schemas.microsoft.com/office/drawing/2014/main" id="{3FEB5BF9-4189-4D52-B3F8-BF9A7927F058}"/>
                  </a:ext>
                </a:extLst>
              </p:cNvPr>
              <p:cNvSpPr/>
              <p:nvPr/>
            </p:nvSpPr>
            <p:spPr>
              <a:xfrm>
                <a:off x="10637852" y="1355382"/>
                <a:ext cx="323850" cy="211527"/>
              </a:xfrm>
              <a:prstGeom prst="rect">
                <a:avLst/>
              </a:prstGeom>
              <a:solidFill>
                <a:srgbClr val="74A9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TextBox 99">
                <a:extLst>
                  <a:ext uri="{FF2B5EF4-FFF2-40B4-BE49-F238E27FC236}">
                    <a16:creationId xmlns:a16="http://schemas.microsoft.com/office/drawing/2014/main" id="{3994189A-3F71-4ABC-AF00-B67B0D0956B7}"/>
                  </a:ext>
                </a:extLst>
              </p:cNvPr>
              <p:cNvSpPr txBox="1"/>
              <p:nvPr/>
            </p:nvSpPr>
            <p:spPr>
              <a:xfrm>
                <a:off x="10935545" y="1322646"/>
                <a:ext cx="323850" cy="276999"/>
              </a:xfrm>
              <a:prstGeom prst="rect">
                <a:avLst/>
              </a:prstGeom>
              <a:noFill/>
              <a:ln>
                <a:noFill/>
              </a:ln>
            </p:spPr>
            <p:txBody>
              <a:bodyPr wrap="square" rtlCol="0">
                <a:spAutoFit/>
              </a:bodyPr>
              <a:lstStyle/>
              <a:p>
                <a:r>
                  <a:rPr lang="en-US" sz="1200">
                    <a:latin typeface="Century Gothic" panose="020B0502020202020204" pitchFamily="34" charset="0"/>
                  </a:rPr>
                  <a:t>5</a:t>
                </a:r>
              </a:p>
            </p:txBody>
          </p:sp>
        </p:grpSp>
        <p:grpSp>
          <p:nvGrpSpPr>
            <p:cNvPr id="87" name="Group 86">
              <a:extLst>
                <a:ext uri="{FF2B5EF4-FFF2-40B4-BE49-F238E27FC236}">
                  <a16:creationId xmlns:a16="http://schemas.microsoft.com/office/drawing/2014/main" id="{A10D484C-D882-429D-AE79-0E0D361BD1F2}"/>
                </a:ext>
              </a:extLst>
            </p:cNvPr>
            <p:cNvGrpSpPr/>
            <p:nvPr/>
          </p:nvGrpSpPr>
          <p:grpSpPr>
            <a:xfrm>
              <a:off x="10637852" y="1619361"/>
              <a:ext cx="621543" cy="276999"/>
              <a:chOff x="10637852" y="1619361"/>
              <a:chExt cx="621543" cy="276999"/>
            </a:xfrm>
          </p:grpSpPr>
          <p:sp>
            <p:nvSpPr>
              <p:cNvPr id="97" name="Rectangle 96">
                <a:extLst>
                  <a:ext uri="{FF2B5EF4-FFF2-40B4-BE49-F238E27FC236}">
                    <a16:creationId xmlns:a16="http://schemas.microsoft.com/office/drawing/2014/main" id="{804EFD4E-64C9-4D64-A93F-A576B88E22B8}"/>
                  </a:ext>
                </a:extLst>
              </p:cNvPr>
              <p:cNvSpPr/>
              <p:nvPr/>
            </p:nvSpPr>
            <p:spPr>
              <a:xfrm>
                <a:off x="10637852" y="1652097"/>
                <a:ext cx="323850" cy="211527"/>
              </a:xfrm>
              <a:prstGeom prst="rect">
                <a:avLst/>
              </a:prstGeom>
              <a:solidFill>
                <a:srgbClr val="369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extBox 97">
                <a:extLst>
                  <a:ext uri="{FF2B5EF4-FFF2-40B4-BE49-F238E27FC236}">
                    <a16:creationId xmlns:a16="http://schemas.microsoft.com/office/drawing/2014/main" id="{9F7223FF-7A0B-465F-8C5F-C834A2C43AA2}"/>
                  </a:ext>
                </a:extLst>
              </p:cNvPr>
              <p:cNvSpPr txBox="1"/>
              <p:nvPr/>
            </p:nvSpPr>
            <p:spPr>
              <a:xfrm>
                <a:off x="10935545" y="1619361"/>
                <a:ext cx="323850" cy="276999"/>
              </a:xfrm>
              <a:prstGeom prst="rect">
                <a:avLst/>
              </a:prstGeom>
              <a:noFill/>
              <a:ln>
                <a:noFill/>
              </a:ln>
            </p:spPr>
            <p:txBody>
              <a:bodyPr wrap="square" rtlCol="0">
                <a:spAutoFit/>
              </a:bodyPr>
              <a:lstStyle/>
              <a:p>
                <a:r>
                  <a:rPr lang="en-US" sz="1200">
                    <a:latin typeface="Century Gothic" panose="020B0502020202020204" pitchFamily="34" charset="0"/>
                  </a:rPr>
                  <a:t>6</a:t>
                </a:r>
              </a:p>
            </p:txBody>
          </p:sp>
        </p:grpSp>
        <p:grpSp>
          <p:nvGrpSpPr>
            <p:cNvPr id="88" name="Group 87">
              <a:extLst>
                <a:ext uri="{FF2B5EF4-FFF2-40B4-BE49-F238E27FC236}">
                  <a16:creationId xmlns:a16="http://schemas.microsoft.com/office/drawing/2014/main" id="{51DE4074-E08F-408D-9578-223EA026EB50}"/>
                </a:ext>
              </a:extLst>
            </p:cNvPr>
            <p:cNvGrpSpPr/>
            <p:nvPr/>
          </p:nvGrpSpPr>
          <p:grpSpPr>
            <a:xfrm>
              <a:off x="10637852" y="1946878"/>
              <a:ext cx="621543" cy="276999"/>
              <a:chOff x="10637852" y="1946878"/>
              <a:chExt cx="621543" cy="276999"/>
            </a:xfrm>
          </p:grpSpPr>
          <p:sp>
            <p:nvSpPr>
              <p:cNvPr id="95" name="Rectangle 94">
                <a:extLst>
                  <a:ext uri="{FF2B5EF4-FFF2-40B4-BE49-F238E27FC236}">
                    <a16:creationId xmlns:a16="http://schemas.microsoft.com/office/drawing/2014/main" id="{7FE63209-1015-4941-A5BD-66F7E0F51818}"/>
                  </a:ext>
                </a:extLst>
              </p:cNvPr>
              <p:cNvSpPr/>
              <p:nvPr/>
            </p:nvSpPr>
            <p:spPr>
              <a:xfrm>
                <a:off x="10637852" y="1979614"/>
                <a:ext cx="323850" cy="211527"/>
              </a:xfrm>
              <a:prstGeom prst="rect">
                <a:avLst/>
              </a:prstGeom>
              <a:solidFill>
                <a:srgbClr val="0170B2"/>
              </a:solidFill>
              <a:ln>
                <a:solidFill>
                  <a:srgbClr val="798E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Box 95">
                <a:extLst>
                  <a:ext uri="{FF2B5EF4-FFF2-40B4-BE49-F238E27FC236}">
                    <a16:creationId xmlns:a16="http://schemas.microsoft.com/office/drawing/2014/main" id="{97B915D4-2F6D-4A85-B8AD-AE4CD6CFCFAD}"/>
                  </a:ext>
                </a:extLst>
              </p:cNvPr>
              <p:cNvSpPr txBox="1"/>
              <p:nvPr/>
            </p:nvSpPr>
            <p:spPr>
              <a:xfrm>
                <a:off x="10935545" y="1946878"/>
                <a:ext cx="323850" cy="276999"/>
              </a:xfrm>
              <a:prstGeom prst="rect">
                <a:avLst/>
              </a:prstGeom>
              <a:noFill/>
              <a:ln>
                <a:noFill/>
              </a:ln>
            </p:spPr>
            <p:txBody>
              <a:bodyPr wrap="square" rtlCol="0">
                <a:spAutoFit/>
              </a:bodyPr>
              <a:lstStyle/>
              <a:p>
                <a:r>
                  <a:rPr lang="en-US" sz="1200">
                    <a:latin typeface="Century Gothic" panose="020B0502020202020204" pitchFamily="34" charset="0"/>
                  </a:rPr>
                  <a:t>7</a:t>
                </a:r>
              </a:p>
            </p:txBody>
          </p:sp>
        </p:grpSp>
        <p:grpSp>
          <p:nvGrpSpPr>
            <p:cNvPr id="89" name="Group 88">
              <a:extLst>
                <a:ext uri="{FF2B5EF4-FFF2-40B4-BE49-F238E27FC236}">
                  <a16:creationId xmlns:a16="http://schemas.microsoft.com/office/drawing/2014/main" id="{CE8596FB-2345-49DB-B06E-56760B73A795}"/>
                </a:ext>
              </a:extLst>
            </p:cNvPr>
            <p:cNvGrpSpPr/>
            <p:nvPr/>
          </p:nvGrpSpPr>
          <p:grpSpPr>
            <a:xfrm>
              <a:off x="10637852" y="2260833"/>
              <a:ext cx="621543" cy="276999"/>
              <a:chOff x="10637852" y="2260833"/>
              <a:chExt cx="621543" cy="276999"/>
            </a:xfrm>
          </p:grpSpPr>
          <p:sp>
            <p:nvSpPr>
              <p:cNvPr id="93" name="Rectangle 92">
                <a:extLst>
                  <a:ext uri="{FF2B5EF4-FFF2-40B4-BE49-F238E27FC236}">
                    <a16:creationId xmlns:a16="http://schemas.microsoft.com/office/drawing/2014/main" id="{84ABFB17-7893-4446-9FB9-55232B8ECBE7}"/>
                  </a:ext>
                </a:extLst>
              </p:cNvPr>
              <p:cNvSpPr/>
              <p:nvPr/>
            </p:nvSpPr>
            <p:spPr>
              <a:xfrm>
                <a:off x="10637852" y="2293569"/>
                <a:ext cx="323850" cy="211527"/>
              </a:xfrm>
              <a:prstGeom prst="rect">
                <a:avLst/>
              </a:prstGeom>
              <a:solidFill>
                <a:srgbClr val="045A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Box 93">
                <a:extLst>
                  <a:ext uri="{FF2B5EF4-FFF2-40B4-BE49-F238E27FC236}">
                    <a16:creationId xmlns:a16="http://schemas.microsoft.com/office/drawing/2014/main" id="{4366C8A0-0B6A-495F-83DA-8CCF14C064D3}"/>
                  </a:ext>
                </a:extLst>
              </p:cNvPr>
              <p:cNvSpPr txBox="1"/>
              <p:nvPr/>
            </p:nvSpPr>
            <p:spPr>
              <a:xfrm>
                <a:off x="10935545" y="2260833"/>
                <a:ext cx="323850" cy="276999"/>
              </a:xfrm>
              <a:prstGeom prst="rect">
                <a:avLst/>
              </a:prstGeom>
              <a:noFill/>
              <a:ln>
                <a:noFill/>
              </a:ln>
            </p:spPr>
            <p:txBody>
              <a:bodyPr wrap="square" rtlCol="0">
                <a:spAutoFit/>
              </a:bodyPr>
              <a:lstStyle/>
              <a:p>
                <a:r>
                  <a:rPr lang="en-US" sz="1200">
                    <a:latin typeface="Century Gothic" panose="020B0502020202020204" pitchFamily="34" charset="0"/>
                  </a:rPr>
                  <a:t>8</a:t>
                </a:r>
              </a:p>
            </p:txBody>
          </p:sp>
        </p:grpSp>
        <p:grpSp>
          <p:nvGrpSpPr>
            <p:cNvPr id="90" name="Group 89">
              <a:extLst>
                <a:ext uri="{FF2B5EF4-FFF2-40B4-BE49-F238E27FC236}">
                  <a16:creationId xmlns:a16="http://schemas.microsoft.com/office/drawing/2014/main" id="{C92A76A8-638E-4328-8D30-A20FC3D43944}"/>
                </a:ext>
              </a:extLst>
            </p:cNvPr>
            <p:cNvGrpSpPr/>
            <p:nvPr/>
          </p:nvGrpSpPr>
          <p:grpSpPr>
            <a:xfrm>
              <a:off x="10637852" y="2557548"/>
              <a:ext cx="621543" cy="276999"/>
              <a:chOff x="10637852" y="2557548"/>
              <a:chExt cx="621543" cy="276999"/>
            </a:xfrm>
          </p:grpSpPr>
          <p:sp>
            <p:nvSpPr>
              <p:cNvPr id="91" name="Rectangle 90">
                <a:extLst>
                  <a:ext uri="{FF2B5EF4-FFF2-40B4-BE49-F238E27FC236}">
                    <a16:creationId xmlns:a16="http://schemas.microsoft.com/office/drawing/2014/main" id="{06FB0F94-CDB8-4DE2-AF52-8FB133D767F2}"/>
                  </a:ext>
                </a:extLst>
              </p:cNvPr>
              <p:cNvSpPr/>
              <p:nvPr/>
            </p:nvSpPr>
            <p:spPr>
              <a:xfrm>
                <a:off x="10637852" y="2590284"/>
                <a:ext cx="323850" cy="211527"/>
              </a:xfrm>
              <a:prstGeom prst="rect">
                <a:avLst/>
              </a:prstGeom>
              <a:solidFill>
                <a:srgbClr val="0238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xtBox 91">
                <a:extLst>
                  <a:ext uri="{FF2B5EF4-FFF2-40B4-BE49-F238E27FC236}">
                    <a16:creationId xmlns:a16="http://schemas.microsoft.com/office/drawing/2014/main" id="{1EE93B2B-E4CE-4EB3-9A0D-04979BBB12C8}"/>
                  </a:ext>
                </a:extLst>
              </p:cNvPr>
              <p:cNvSpPr txBox="1"/>
              <p:nvPr/>
            </p:nvSpPr>
            <p:spPr>
              <a:xfrm>
                <a:off x="10935545" y="2557548"/>
                <a:ext cx="323850" cy="276999"/>
              </a:xfrm>
              <a:prstGeom prst="rect">
                <a:avLst/>
              </a:prstGeom>
              <a:noFill/>
              <a:ln>
                <a:noFill/>
              </a:ln>
            </p:spPr>
            <p:txBody>
              <a:bodyPr wrap="square" rtlCol="0">
                <a:spAutoFit/>
              </a:bodyPr>
              <a:lstStyle/>
              <a:p>
                <a:r>
                  <a:rPr lang="en-US" sz="1200">
                    <a:latin typeface="Century Gothic" panose="020B0502020202020204" pitchFamily="34" charset="0"/>
                  </a:rPr>
                  <a:t>9</a:t>
                </a:r>
              </a:p>
            </p:txBody>
          </p:sp>
        </p:grpSp>
      </p:grpSp>
      <p:pic>
        <p:nvPicPr>
          <p:cNvPr id="109" name="Picture 108">
            <a:extLst>
              <a:ext uri="{FF2B5EF4-FFF2-40B4-BE49-F238E27FC236}">
                <a16:creationId xmlns:a16="http://schemas.microsoft.com/office/drawing/2014/main" id="{6CC16FBF-2807-41B1-AE94-4978490F790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718" y="1642575"/>
            <a:ext cx="3703182" cy="4792352"/>
          </a:xfrm>
          <a:prstGeom prst="rect">
            <a:avLst/>
          </a:prstGeom>
        </p:spPr>
      </p:pic>
      <p:pic>
        <p:nvPicPr>
          <p:cNvPr id="110" name="Picture 109">
            <a:extLst>
              <a:ext uri="{FF2B5EF4-FFF2-40B4-BE49-F238E27FC236}">
                <a16:creationId xmlns:a16="http://schemas.microsoft.com/office/drawing/2014/main" id="{2513A7C2-CFEB-480E-9710-BF42D82A494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579996" y="1642575"/>
            <a:ext cx="3703182" cy="4792352"/>
          </a:xfrm>
          <a:prstGeom prst="rect">
            <a:avLst/>
          </a:prstGeom>
        </p:spPr>
      </p:pic>
      <p:pic>
        <p:nvPicPr>
          <p:cNvPr id="111" name="Picture 110">
            <a:extLst>
              <a:ext uri="{FF2B5EF4-FFF2-40B4-BE49-F238E27FC236}">
                <a16:creationId xmlns:a16="http://schemas.microsoft.com/office/drawing/2014/main" id="{7C31FEE1-C970-45AB-A1D6-E06A1BCFF6A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113388" y="1642575"/>
            <a:ext cx="3703182" cy="4792352"/>
          </a:xfrm>
          <a:prstGeom prst="rect">
            <a:avLst/>
          </a:prstGeom>
        </p:spPr>
      </p:pic>
      <p:sp>
        <p:nvSpPr>
          <p:cNvPr id="112" name="TextBox 111">
            <a:extLst>
              <a:ext uri="{FF2B5EF4-FFF2-40B4-BE49-F238E27FC236}">
                <a16:creationId xmlns:a16="http://schemas.microsoft.com/office/drawing/2014/main" id="{7A6989E1-2CEB-4F06-A43D-55C62BC2562C}"/>
              </a:ext>
            </a:extLst>
          </p:cNvPr>
          <p:cNvSpPr txBox="1"/>
          <p:nvPr/>
        </p:nvSpPr>
        <p:spPr>
          <a:xfrm>
            <a:off x="1325746" y="5722671"/>
            <a:ext cx="933223" cy="461665"/>
          </a:xfrm>
          <a:prstGeom prst="rect">
            <a:avLst/>
          </a:prstGeom>
          <a:noFill/>
        </p:spPr>
        <p:txBody>
          <a:bodyPr wrap="square" rtlCol="0">
            <a:spAutoFit/>
          </a:bodyPr>
          <a:lstStyle/>
          <a:p>
            <a:r>
              <a:rPr lang="en-US" sz="2400">
                <a:solidFill>
                  <a:schemeClr val="tx1">
                    <a:lumMod val="75000"/>
                    <a:lumOff val="25000"/>
                  </a:schemeClr>
                </a:solidFill>
                <a:latin typeface="Century Gothic" panose="020B0502020202020204" pitchFamily="34" charset="0"/>
              </a:rPr>
              <a:t>2017</a:t>
            </a:r>
          </a:p>
        </p:txBody>
      </p:sp>
      <p:sp>
        <p:nvSpPr>
          <p:cNvPr id="113" name="TextBox 112">
            <a:extLst>
              <a:ext uri="{FF2B5EF4-FFF2-40B4-BE49-F238E27FC236}">
                <a16:creationId xmlns:a16="http://schemas.microsoft.com/office/drawing/2014/main" id="{C22DE28F-F669-4473-B01D-61B97EEA73DF}"/>
              </a:ext>
            </a:extLst>
          </p:cNvPr>
          <p:cNvSpPr txBox="1"/>
          <p:nvPr/>
        </p:nvSpPr>
        <p:spPr>
          <a:xfrm>
            <a:off x="4964975" y="5719061"/>
            <a:ext cx="933223" cy="461665"/>
          </a:xfrm>
          <a:prstGeom prst="rect">
            <a:avLst/>
          </a:prstGeom>
          <a:noFill/>
        </p:spPr>
        <p:txBody>
          <a:bodyPr wrap="square" rtlCol="0">
            <a:spAutoFit/>
          </a:bodyPr>
          <a:lstStyle/>
          <a:p>
            <a:r>
              <a:rPr lang="en-US" sz="2400">
                <a:solidFill>
                  <a:schemeClr val="tx1">
                    <a:lumMod val="75000"/>
                    <a:lumOff val="25000"/>
                  </a:schemeClr>
                </a:solidFill>
                <a:latin typeface="Century Gothic" panose="020B0502020202020204" pitchFamily="34" charset="0"/>
              </a:rPr>
              <a:t>2018</a:t>
            </a:r>
          </a:p>
        </p:txBody>
      </p:sp>
      <p:sp>
        <p:nvSpPr>
          <p:cNvPr id="114" name="TextBox 113">
            <a:extLst>
              <a:ext uri="{FF2B5EF4-FFF2-40B4-BE49-F238E27FC236}">
                <a16:creationId xmlns:a16="http://schemas.microsoft.com/office/drawing/2014/main" id="{E2534F7A-CB93-461B-B235-797D8D4D8C68}"/>
              </a:ext>
            </a:extLst>
          </p:cNvPr>
          <p:cNvSpPr txBox="1"/>
          <p:nvPr/>
        </p:nvSpPr>
        <p:spPr>
          <a:xfrm>
            <a:off x="8654151" y="5719061"/>
            <a:ext cx="933223" cy="461665"/>
          </a:xfrm>
          <a:prstGeom prst="rect">
            <a:avLst/>
          </a:prstGeom>
          <a:noFill/>
        </p:spPr>
        <p:txBody>
          <a:bodyPr wrap="square" rtlCol="0">
            <a:spAutoFit/>
          </a:bodyPr>
          <a:lstStyle/>
          <a:p>
            <a:r>
              <a:rPr lang="en-US" sz="2400">
                <a:solidFill>
                  <a:schemeClr val="tx1">
                    <a:lumMod val="75000"/>
                    <a:lumOff val="25000"/>
                  </a:schemeClr>
                </a:solidFill>
                <a:latin typeface="Century Gothic" panose="020B0502020202020204" pitchFamily="34" charset="0"/>
              </a:rPr>
              <a:t>2019</a:t>
            </a:r>
          </a:p>
        </p:txBody>
      </p:sp>
      <p:grpSp>
        <p:nvGrpSpPr>
          <p:cNvPr id="115" name="Group 114">
            <a:extLst>
              <a:ext uri="{FF2B5EF4-FFF2-40B4-BE49-F238E27FC236}">
                <a16:creationId xmlns:a16="http://schemas.microsoft.com/office/drawing/2014/main" id="{9E76ACF1-1DAC-4B75-91D0-90FC7C459C1E}"/>
              </a:ext>
            </a:extLst>
          </p:cNvPr>
          <p:cNvGrpSpPr/>
          <p:nvPr/>
        </p:nvGrpSpPr>
        <p:grpSpPr>
          <a:xfrm>
            <a:off x="10816570" y="5106230"/>
            <a:ext cx="428354" cy="633628"/>
            <a:chOff x="11434698" y="2142240"/>
            <a:chExt cx="428354" cy="633628"/>
          </a:xfrm>
        </p:grpSpPr>
        <p:pic>
          <p:nvPicPr>
            <p:cNvPr id="116" name="Picture 115" descr="A close up of a logo&#10;&#10;Description automatically generated">
              <a:extLst>
                <a:ext uri="{FF2B5EF4-FFF2-40B4-BE49-F238E27FC236}">
                  <a16:creationId xmlns:a16="http://schemas.microsoft.com/office/drawing/2014/main" id="{BE08663D-A2DA-41ED-B1E1-A065FF4C7C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34698" y="2357857"/>
              <a:ext cx="322216" cy="418011"/>
            </a:xfrm>
            <a:prstGeom prst="rect">
              <a:avLst/>
            </a:prstGeom>
          </p:spPr>
        </p:pic>
        <p:sp>
          <p:nvSpPr>
            <p:cNvPr id="117" name="TextBox 116">
              <a:extLst>
                <a:ext uri="{FF2B5EF4-FFF2-40B4-BE49-F238E27FC236}">
                  <a16:creationId xmlns:a16="http://schemas.microsoft.com/office/drawing/2014/main" id="{59DC34D6-E18D-4691-A45F-90F2A88C50C0}"/>
                </a:ext>
              </a:extLst>
            </p:cNvPr>
            <p:cNvSpPr txBox="1"/>
            <p:nvPr/>
          </p:nvSpPr>
          <p:spPr>
            <a:xfrm>
              <a:off x="11449647" y="2142240"/>
              <a:ext cx="413405" cy="261610"/>
            </a:xfrm>
            <a:prstGeom prst="rect">
              <a:avLst/>
            </a:prstGeom>
            <a:noFill/>
          </p:spPr>
          <p:txBody>
            <a:bodyPr wrap="square" rtlCol="0">
              <a:spAutoFit/>
            </a:bodyPr>
            <a:lstStyle/>
            <a:p>
              <a:r>
                <a:rPr lang="en-US" sz="1100">
                  <a:latin typeface="Century Gothic" panose="020B0502020202020204" pitchFamily="34" charset="0"/>
                </a:rPr>
                <a:t>N</a:t>
              </a:r>
            </a:p>
          </p:txBody>
        </p:sp>
      </p:grpSp>
      <p:grpSp>
        <p:nvGrpSpPr>
          <p:cNvPr id="118" name="Group 117">
            <a:extLst>
              <a:ext uri="{FF2B5EF4-FFF2-40B4-BE49-F238E27FC236}">
                <a16:creationId xmlns:a16="http://schemas.microsoft.com/office/drawing/2014/main" id="{1D7CCDE7-C405-4198-B821-EAF025EC981D}"/>
              </a:ext>
            </a:extLst>
          </p:cNvPr>
          <p:cNvGrpSpPr/>
          <p:nvPr/>
        </p:nvGrpSpPr>
        <p:grpSpPr>
          <a:xfrm>
            <a:off x="10231070" y="5855791"/>
            <a:ext cx="1895307" cy="314781"/>
            <a:chOff x="8517935" y="6228452"/>
            <a:chExt cx="1895307" cy="314781"/>
          </a:xfrm>
        </p:grpSpPr>
        <p:sp>
          <p:nvSpPr>
            <p:cNvPr id="119" name="Rectangle 118">
              <a:extLst>
                <a:ext uri="{FF2B5EF4-FFF2-40B4-BE49-F238E27FC236}">
                  <a16:creationId xmlns:a16="http://schemas.microsoft.com/office/drawing/2014/main" id="{A1E15B8A-53C8-4EBC-8DC0-E3C6C11049AE}"/>
                </a:ext>
              </a:extLst>
            </p:cNvPr>
            <p:cNvSpPr/>
            <p:nvPr/>
          </p:nvSpPr>
          <p:spPr>
            <a:xfrm>
              <a:off x="8640440" y="6411463"/>
              <a:ext cx="217714" cy="492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76C7B507-3853-4393-B091-C0B244688193}"/>
                </a:ext>
              </a:extLst>
            </p:cNvPr>
            <p:cNvSpPr/>
            <p:nvPr/>
          </p:nvSpPr>
          <p:spPr>
            <a:xfrm>
              <a:off x="8858154" y="6411463"/>
              <a:ext cx="217713" cy="480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12EED516-73A5-40D9-ACD4-8DB2A9E432E1}"/>
                </a:ext>
              </a:extLst>
            </p:cNvPr>
            <p:cNvSpPr/>
            <p:nvPr/>
          </p:nvSpPr>
          <p:spPr>
            <a:xfrm>
              <a:off x="9075867" y="6412653"/>
              <a:ext cx="428967" cy="48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DCD0A167-16F9-4FF0-B349-55E2721D369D}"/>
                </a:ext>
              </a:extLst>
            </p:cNvPr>
            <p:cNvSpPr/>
            <p:nvPr/>
          </p:nvSpPr>
          <p:spPr>
            <a:xfrm>
              <a:off x="8640439" y="6411462"/>
              <a:ext cx="1293361" cy="48099"/>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TextBox 129">
              <a:extLst>
                <a:ext uri="{FF2B5EF4-FFF2-40B4-BE49-F238E27FC236}">
                  <a16:creationId xmlns:a16="http://schemas.microsoft.com/office/drawing/2014/main" id="{9A10D9D5-5E5B-48F5-98A2-D11F979BA155}"/>
                </a:ext>
              </a:extLst>
            </p:cNvPr>
            <p:cNvSpPr txBox="1"/>
            <p:nvPr/>
          </p:nvSpPr>
          <p:spPr>
            <a:xfrm>
              <a:off x="8517935" y="6228452"/>
              <a:ext cx="217713" cy="215444"/>
            </a:xfrm>
            <a:prstGeom prst="rect">
              <a:avLst/>
            </a:prstGeom>
            <a:noFill/>
          </p:spPr>
          <p:txBody>
            <a:bodyPr wrap="square" rtlCol="0">
              <a:spAutoFit/>
            </a:bodyPr>
            <a:lstStyle/>
            <a:p>
              <a:r>
                <a:rPr lang="en-US" sz="800">
                  <a:latin typeface="Century Gothic" panose="020B0502020202020204" pitchFamily="34" charset="0"/>
                </a:rPr>
                <a:t>0</a:t>
              </a:r>
            </a:p>
          </p:txBody>
        </p:sp>
        <p:sp>
          <p:nvSpPr>
            <p:cNvPr id="140" name="TextBox 139">
              <a:extLst>
                <a:ext uri="{FF2B5EF4-FFF2-40B4-BE49-F238E27FC236}">
                  <a16:creationId xmlns:a16="http://schemas.microsoft.com/office/drawing/2014/main" id="{F842E719-3E8A-4182-8525-45CF15A608DF}"/>
                </a:ext>
              </a:extLst>
            </p:cNvPr>
            <p:cNvSpPr txBox="1"/>
            <p:nvPr/>
          </p:nvSpPr>
          <p:spPr>
            <a:xfrm>
              <a:off x="8942154" y="6228452"/>
              <a:ext cx="388835" cy="215444"/>
            </a:xfrm>
            <a:prstGeom prst="rect">
              <a:avLst/>
            </a:prstGeom>
            <a:noFill/>
          </p:spPr>
          <p:txBody>
            <a:bodyPr wrap="square" rtlCol="0">
              <a:spAutoFit/>
            </a:bodyPr>
            <a:lstStyle/>
            <a:p>
              <a:r>
                <a:rPr lang="en-US" sz="800">
                  <a:latin typeface="Century Gothic" panose="020B0502020202020204" pitchFamily="34" charset="0"/>
                </a:rPr>
                <a:t>4</a:t>
              </a:r>
            </a:p>
          </p:txBody>
        </p:sp>
        <p:sp>
          <p:nvSpPr>
            <p:cNvPr id="141" name="TextBox 140">
              <a:extLst>
                <a:ext uri="{FF2B5EF4-FFF2-40B4-BE49-F238E27FC236}">
                  <a16:creationId xmlns:a16="http://schemas.microsoft.com/office/drawing/2014/main" id="{67933024-1909-4B62-A14D-FF3E3711A8A6}"/>
                </a:ext>
              </a:extLst>
            </p:cNvPr>
            <p:cNvSpPr txBox="1"/>
            <p:nvPr/>
          </p:nvSpPr>
          <p:spPr>
            <a:xfrm>
              <a:off x="9296769" y="6228452"/>
              <a:ext cx="334989" cy="215444"/>
            </a:xfrm>
            <a:prstGeom prst="rect">
              <a:avLst/>
            </a:prstGeom>
            <a:noFill/>
          </p:spPr>
          <p:txBody>
            <a:bodyPr wrap="square" rtlCol="0">
              <a:spAutoFit/>
            </a:bodyPr>
            <a:lstStyle/>
            <a:p>
              <a:r>
                <a:rPr lang="en-US" sz="800">
                  <a:latin typeface="Century Gothic" panose="020B0502020202020204" pitchFamily="34" charset="0"/>
                </a:rPr>
                <a:t>8</a:t>
              </a:r>
            </a:p>
          </p:txBody>
        </p:sp>
        <p:sp>
          <p:nvSpPr>
            <p:cNvPr id="142" name="Rectangle 141">
              <a:extLst>
                <a:ext uri="{FF2B5EF4-FFF2-40B4-BE49-F238E27FC236}">
                  <a16:creationId xmlns:a16="http://schemas.microsoft.com/office/drawing/2014/main" id="{3EEECB8A-0B5A-4EB7-B0F7-65A1C06D15C8}"/>
                </a:ext>
              </a:extLst>
            </p:cNvPr>
            <p:cNvSpPr/>
            <p:nvPr/>
          </p:nvSpPr>
          <p:spPr>
            <a:xfrm>
              <a:off x="9504834" y="6411462"/>
              <a:ext cx="428967" cy="48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TextBox 142">
              <a:extLst>
                <a:ext uri="{FF2B5EF4-FFF2-40B4-BE49-F238E27FC236}">
                  <a16:creationId xmlns:a16="http://schemas.microsoft.com/office/drawing/2014/main" id="{3C2756D3-935A-4449-8905-77C321272374}"/>
                </a:ext>
              </a:extLst>
            </p:cNvPr>
            <p:cNvSpPr txBox="1"/>
            <p:nvPr/>
          </p:nvSpPr>
          <p:spPr>
            <a:xfrm>
              <a:off x="9719317" y="6228452"/>
              <a:ext cx="413405" cy="215444"/>
            </a:xfrm>
            <a:prstGeom prst="rect">
              <a:avLst/>
            </a:prstGeom>
            <a:noFill/>
          </p:spPr>
          <p:txBody>
            <a:bodyPr wrap="square" rtlCol="0">
              <a:spAutoFit/>
            </a:bodyPr>
            <a:lstStyle/>
            <a:p>
              <a:r>
                <a:rPr lang="en-US" sz="800">
                  <a:latin typeface="Century Gothic" panose="020B0502020202020204" pitchFamily="34" charset="0"/>
                </a:rPr>
                <a:t>12</a:t>
              </a:r>
            </a:p>
          </p:txBody>
        </p:sp>
        <p:sp>
          <p:nvSpPr>
            <p:cNvPr id="144" name="TextBox 143">
              <a:extLst>
                <a:ext uri="{FF2B5EF4-FFF2-40B4-BE49-F238E27FC236}">
                  <a16:creationId xmlns:a16="http://schemas.microsoft.com/office/drawing/2014/main" id="{D143BF43-EA21-4566-8C33-74C592ACC8AC}"/>
                </a:ext>
              </a:extLst>
            </p:cNvPr>
            <p:cNvSpPr txBox="1"/>
            <p:nvPr/>
          </p:nvSpPr>
          <p:spPr>
            <a:xfrm>
              <a:off x="9883613" y="6327789"/>
              <a:ext cx="529629" cy="215444"/>
            </a:xfrm>
            <a:prstGeom prst="rect">
              <a:avLst/>
            </a:prstGeom>
            <a:noFill/>
          </p:spPr>
          <p:txBody>
            <a:bodyPr wrap="square" rtlCol="0">
              <a:spAutoFit/>
            </a:bodyPr>
            <a:lstStyle/>
            <a:p>
              <a:r>
                <a:rPr lang="en-US" sz="800">
                  <a:latin typeface="Century Gothic" panose="020B0502020202020204" pitchFamily="34" charset="0"/>
                </a:rPr>
                <a:t>Miles</a:t>
              </a:r>
            </a:p>
          </p:txBody>
        </p:sp>
      </p:grpSp>
      <p:sp>
        <p:nvSpPr>
          <p:cNvPr id="123" name="TextBox 122">
            <a:extLst>
              <a:ext uri="{FF2B5EF4-FFF2-40B4-BE49-F238E27FC236}">
                <a16:creationId xmlns:a16="http://schemas.microsoft.com/office/drawing/2014/main" id="{48BB1B7F-DED8-446D-B03F-71EA0D6DB0C7}"/>
              </a:ext>
            </a:extLst>
          </p:cNvPr>
          <p:cNvSpPr txBox="1"/>
          <p:nvPr/>
        </p:nvSpPr>
        <p:spPr>
          <a:xfrm>
            <a:off x="131135" y="6241312"/>
            <a:ext cx="11929730" cy="489098"/>
          </a:xfrm>
          <a:prstGeom prst="rect">
            <a:avLst/>
          </a:prstGeom>
          <a:solidFill>
            <a:schemeClr val="bg1"/>
          </a:solidFill>
          <a:ln>
            <a:solidFill>
              <a:schemeClr val="bg1"/>
            </a:solidFill>
          </a:ln>
        </p:spPr>
        <p:txBody>
          <a:bodyPr wrap="square" rtlCol="0">
            <a:spAutoFit/>
          </a:bodyPr>
          <a:lstStyle/>
          <a:p>
            <a:endParaRPr lang="en-US"/>
          </a:p>
        </p:txBody>
      </p:sp>
      <p:sp>
        <p:nvSpPr>
          <p:cNvPr id="5" name="TextBox 4">
            <a:extLst>
              <a:ext uri="{FF2B5EF4-FFF2-40B4-BE49-F238E27FC236}">
                <a16:creationId xmlns:a16="http://schemas.microsoft.com/office/drawing/2014/main" id="{325F1635-5A59-4C54-81A1-2CBE57EBC15D}"/>
              </a:ext>
            </a:extLst>
          </p:cNvPr>
          <p:cNvSpPr txBox="1"/>
          <p:nvPr/>
        </p:nvSpPr>
        <p:spPr>
          <a:xfrm>
            <a:off x="510366" y="180753"/>
            <a:ext cx="6400800" cy="707886"/>
          </a:xfrm>
          <a:prstGeom prst="rect">
            <a:avLst/>
          </a:prstGeom>
          <a:solidFill>
            <a:schemeClr val="bg1"/>
          </a:solidFill>
          <a:ln>
            <a:solidFill>
              <a:schemeClr val="bg1"/>
            </a:solidFill>
          </a:ln>
        </p:spPr>
        <p:txBody>
          <a:bodyPr wrap="square" rtlCol="0">
            <a:spAutoFit/>
          </a:bodyPr>
          <a:lstStyle/>
          <a:p>
            <a:r>
              <a:rPr lang="en-US" sz="4000" b="1" dirty="0">
                <a:solidFill>
                  <a:srgbClr val="95B823"/>
                </a:solidFill>
                <a:latin typeface="Century Gothic" panose="020B0502020202020204" pitchFamily="34" charset="0"/>
              </a:rPr>
              <a:t>APPENDIX</a:t>
            </a:r>
          </a:p>
        </p:txBody>
      </p:sp>
      <p:sp>
        <p:nvSpPr>
          <p:cNvPr id="139" name="TextBox 138">
            <a:extLst>
              <a:ext uri="{FF2B5EF4-FFF2-40B4-BE49-F238E27FC236}">
                <a16:creationId xmlns:a16="http://schemas.microsoft.com/office/drawing/2014/main" id="{422EDCD7-4FF1-423B-8B13-F598AFEBA011}"/>
              </a:ext>
            </a:extLst>
          </p:cNvPr>
          <p:cNvSpPr txBox="1"/>
          <p:nvPr/>
        </p:nvSpPr>
        <p:spPr>
          <a:xfrm>
            <a:off x="2844196" y="1411744"/>
            <a:ext cx="6503608" cy="461665"/>
          </a:xfrm>
          <a:prstGeom prst="rect">
            <a:avLst/>
          </a:prstGeom>
          <a:noFill/>
        </p:spPr>
        <p:txBody>
          <a:bodyPr wrap="square" rtlCol="0">
            <a:spAutoFit/>
          </a:bodyPr>
          <a:lstStyle/>
          <a:p>
            <a:pPr algn="ctr"/>
            <a:r>
              <a:rPr lang="en-US" sz="2400">
                <a:solidFill>
                  <a:schemeClr val="tx1">
                    <a:lumMod val="75000"/>
                    <a:lumOff val="25000"/>
                  </a:schemeClr>
                </a:solidFill>
                <a:latin typeface="Century Gothic" panose="020B0502020202020204" pitchFamily="34" charset="0"/>
              </a:rPr>
              <a:t>Decatur County Solar Suitability</a:t>
            </a:r>
          </a:p>
        </p:txBody>
      </p:sp>
    </p:spTree>
    <p:extLst>
      <p:ext uri="{BB962C8B-B14F-4D97-AF65-F5344CB8AC3E}">
        <p14:creationId xmlns:p14="http://schemas.microsoft.com/office/powerpoint/2010/main" val="11019326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024354C-E830-4FF8-8266-E1EA71A9C132}"/>
              </a:ext>
            </a:extLst>
          </p:cNvPr>
          <p:cNvGrpSpPr/>
          <p:nvPr/>
        </p:nvGrpSpPr>
        <p:grpSpPr>
          <a:xfrm>
            <a:off x="-123853" y="1666638"/>
            <a:ext cx="12344582" cy="4792352"/>
            <a:chOff x="-147916" y="1353819"/>
            <a:chExt cx="12344582" cy="4792352"/>
          </a:xfrm>
        </p:grpSpPr>
        <p:pic>
          <p:nvPicPr>
            <p:cNvPr id="53" name="Picture 52">
              <a:extLst>
                <a:ext uri="{FF2B5EF4-FFF2-40B4-BE49-F238E27FC236}">
                  <a16:creationId xmlns:a16="http://schemas.microsoft.com/office/drawing/2014/main" id="{191FDCAB-DE00-47C1-9730-BCB1304BB5D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821414" y="1353819"/>
              <a:ext cx="3703181" cy="4792352"/>
            </a:xfrm>
            <a:prstGeom prst="rect">
              <a:avLst/>
            </a:prstGeom>
          </p:spPr>
        </p:pic>
        <p:pic>
          <p:nvPicPr>
            <p:cNvPr id="54" name="Picture 53">
              <a:extLst>
                <a:ext uri="{FF2B5EF4-FFF2-40B4-BE49-F238E27FC236}">
                  <a16:creationId xmlns:a16="http://schemas.microsoft.com/office/drawing/2014/main" id="{5D106429-E074-4DB1-88D2-5D3DF540845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331578" y="1353819"/>
              <a:ext cx="3703181" cy="4792352"/>
            </a:xfrm>
            <a:prstGeom prst="rect">
              <a:avLst/>
            </a:prstGeom>
          </p:spPr>
        </p:pic>
        <p:pic>
          <p:nvPicPr>
            <p:cNvPr id="55" name="Picture 54">
              <a:extLst>
                <a:ext uri="{FF2B5EF4-FFF2-40B4-BE49-F238E27FC236}">
                  <a16:creationId xmlns:a16="http://schemas.microsoft.com/office/drawing/2014/main" id="{F3A6DCA1-4877-4F9D-AC8E-99FDEBDF73B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47916" y="1353819"/>
              <a:ext cx="3703181" cy="4792352"/>
            </a:xfrm>
            <a:prstGeom prst="rect">
              <a:avLst/>
            </a:prstGeom>
          </p:spPr>
        </p:pic>
        <p:sp>
          <p:nvSpPr>
            <p:cNvPr id="56" name="TextBox 55">
              <a:extLst>
                <a:ext uri="{FF2B5EF4-FFF2-40B4-BE49-F238E27FC236}">
                  <a16:creationId xmlns:a16="http://schemas.microsoft.com/office/drawing/2014/main" id="{75997320-D2EA-4B93-81C8-340D67D1F868}"/>
                </a:ext>
              </a:extLst>
            </p:cNvPr>
            <p:cNvSpPr txBox="1"/>
            <p:nvPr/>
          </p:nvSpPr>
          <p:spPr>
            <a:xfrm>
              <a:off x="1177472" y="5430305"/>
              <a:ext cx="933223" cy="461665"/>
            </a:xfrm>
            <a:prstGeom prst="rect">
              <a:avLst/>
            </a:prstGeom>
            <a:noFill/>
          </p:spPr>
          <p:txBody>
            <a:bodyPr wrap="square" rtlCol="0">
              <a:spAutoFit/>
            </a:bodyPr>
            <a:lstStyle/>
            <a:p>
              <a:r>
                <a:rPr lang="en-US" sz="2400">
                  <a:solidFill>
                    <a:schemeClr val="tx1">
                      <a:lumMod val="75000"/>
                      <a:lumOff val="25000"/>
                    </a:schemeClr>
                  </a:solidFill>
                  <a:latin typeface="Century Gothic" panose="020B0502020202020204" pitchFamily="34" charset="0"/>
                </a:rPr>
                <a:t>2017</a:t>
              </a:r>
            </a:p>
          </p:txBody>
        </p:sp>
        <p:sp>
          <p:nvSpPr>
            <p:cNvPr id="57" name="TextBox 56">
              <a:extLst>
                <a:ext uri="{FF2B5EF4-FFF2-40B4-BE49-F238E27FC236}">
                  <a16:creationId xmlns:a16="http://schemas.microsoft.com/office/drawing/2014/main" id="{EE8CA3DD-B8DC-4296-AC73-9980CCF0D8FF}"/>
                </a:ext>
              </a:extLst>
            </p:cNvPr>
            <p:cNvSpPr txBox="1"/>
            <p:nvPr/>
          </p:nvSpPr>
          <p:spPr>
            <a:xfrm>
              <a:off x="4916849" y="5430305"/>
              <a:ext cx="933223" cy="461665"/>
            </a:xfrm>
            <a:prstGeom prst="rect">
              <a:avLst/>
            </a:prstGeom>
            <a:noFill/>
          </p:spPr>
          <p:txBody>
            <a:bodyPr wrap="square" rtlCol="0">
              <a:spAutoFit/>
            </a:bodyPr>
            <a:lstStyle/>
            <a:p>
              <a:r>
                <a:rPr lang="en-US" sz="2400">
                  <a:solidFill>
                    <a:schemeClr val="tx1">
                      <a:lumMod val="75000"/>
                      <a:lumOff val="25000"/>
                    </a:schemeClr>
                  </a:solidFill>
                  <a:latin typeface="Century Gothic" panose="020B0502020202020204" pitchFamily="34" charset="0"/>
                </a:rPr>
                <a:t>2018</a:t>
              </a:r>
            </a:p>
          </p:txBody>
        </p:sp>
        <p:sp>
          <p:nvSpPr>
            <p:cNvPr id="58" name="TextBox 57">
              <a:extLst>
                <a:ext uri="{FF2B5EF4-FFF2-40B4-BE49-F238E27FC236}">
                  <a16:creationId xmlns:a16="http://schemas.microsoft.com/office/drawing/2014/main" id="{A2747535-A3A9-4447-AAA4-EE7A2FED1B5F}"/>
                </a:ext>
              </a:extLst>
            </p:cNvPr>
            <p:cNvSpPr txBox="1"/>
            <p:nvPr/>
          </p:nvSpPr>
          <p:spPr>
            <a:xfrm>
              <a:off x="8147162" y="5430305"/>
              <a:ext cx="933223" cy="461665"/>
            </a:xfrm>
            <a:prstGeom prst="rect">
              <a:avLst/>
            </a:prstGeom>
            <a:noFill/>
          </p:spPr>
          <p:txBody>
            <a:bodyPr wrap="square" rtlCol="0">
              <a:spAutoFit/>
            </a:bodyPr>
            <a:lstStyle/>
            <a:p>
              <a:r>
                <a:rPr lang="en-US" sz="2400">
                  <a:solidFill>
                    <a:schemeClr val="tx1">
                      <a:lumMod val="75000"/>
                      <a:lumOff val="25000"/>
                    </a:schemeClr>
                  </a:solidFill>
                  <a:latin typeface="Century Gothic" panose="020B0502020202020204" pitchFamily="34" charset="0"/>
                </a:rPr>
                <a:t>2019</a:t>
              </a:r>
            </a:p>
          </p:txBody>
        </p:sp>
        <p:grpSp>
          <p:nvGrpSpPr>
            <p:cNvPr id="59" name="Group 58">
              <a:extLst>
                <a:ext uri="{FF2B5EF4-FFF2-40B4-BE49-F238E27FC236}">
                  <a16:creationId xmlns:a16="http://schemas.microsoft.com/office/drawing/2014/main" id="{CE515F3B-85C8-4139-91B5-C4E8618FA8AA}"/>
                </a:ext>
              </a:extLst>
            </p:cNvPr>
            <p:cNvGrpSpPr/>
            <p:nvPr/>
          </p:nvGrpSpPr>
          <p:grpSpPr>
            <a:xfrm>
              <a:off x="10355218" y="4255469"/>
              <a:ext cx="428354" cy="633628"/>
              <a:chOff x="11434698" y="2142240"/>
              <a:chExt cx="428354" cy="633628"/>
            </a:xfrm>
          </p:grpSpPr>
          <p:pic>
            <p:nvPicPr>
              <p:cNvPr id="60" name="Picture 59" descr="A close up of a logo&#10;&#10;Description automatically generated">
                <a:extLst>
                  <a:ext uri="{FF2B5EF4-FFF2-40B4-BE49-F238E27FC236}">
                    <a16:creationId xmlns:a16="http://schemas.microsoft.com/office/drawing/2014/main" id="{A588B880-60FA-49B2-86F2-ACE2C3A239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34698" y="2357857"/>
                <a:ext cx="322216" cy="418011"/>
              </a:xfrm>
              <a:prstGeom prst="rect">
                <a:avLst/>
              </a:prstGeom>
            </p:spPr>
          </p:pic>
          <p:sp>
            <p:nvSpPr>
              <p:cNvPr id="61" name="TextBox 60">
                <a:extLst>
                  <a:ext uri="{FF2B5EF4-FFF2-40B4-BE49-F238E27FC236}">
                    <a16:creationId xmlns:a16="http://schemas.microsoft.com/office/drawing/2014/main" id="{F8D887C3-B95E-4156-86FC-707CC983DCE3}"/>
                  </a:ext>
                </a:extLst>
              </p:cNvPr>
              <p:cNvSpPr txBox="1"/>
              <p:nvPr/>
            </p:nvSpPr>
            <p:spPr>
              <a:xfrm>
                <a:off x="11449647" y="2142240"/>
                <a:ext cx="413405" cy="261610"/>
              </a:xfrm>
              <a:prstGeom prst="rect">
                <a:avLst/>
              </a:prstGeom>
              <a:noFill/>
            </p:spPr>
            <p:txBody>
              <a:bodyPr wrap="square" rtlCol="0">
                <a:spAutoFit/>
              </a:bodyPr>
              <a:lstStyle/>
              <a:p>
                <a:r>
                  <a:rPr lang="en-US" sz="1100">
                    <a:solidFill>
                      <a:schemeClr val="tx1">
                        <a:lumMod val="75000"/>
                        <a:lumOff val="25000"/>
                      </a:schemeClr>
                    </a:solidFill>
                    <a:latin typeface="Century Gothic" panose="020B0502020202020204" pitchFamily="34" charset="0"/>
                  </a:rPr>
                  <a:t>N</a:t>
                </a:r>
              </a:p>
            </p:txBody>
          </p:sp>
        </p:grpSp>
        <p:grpSp>
          <p:nvGrpSpPr>
            <p:cNvPr id="62" name="Group 61">
              <a:extLst>
                <a:ext uri="{FF2B5EF4-FFF2-40B4-BE49-F238E27FC236}">
                  <a16:creationId xmlns:a16="http://schemas.microsoft.com/office/drawing/2014/main" id="{36143485-495D-43CC-B408-CDD9FBC6BFCD}"/>
                </a:ext>
              </a:extLst>
            </p:cNvPr>
            <p:cNvGrpSpPr/>
            <p:nvPr/>
          </p:nvGrpSpPr>
          <p:grpSpPr>
            <a:xfrm>
              <a:off x="10301359" y="4988225"/>
              <a:ext cx="1895307" cy="314781"/>
              <a:chOff x="8517935" y="6228452"/>
              <a:chExt cx="1895307" cy="314781"/>
            </a:xfrm>
          </p:grpSpPr>
          <p:sp>
            <p:nvSpPr>
              <p:cNvPr id="63" name="Rectangle 62">
                <a:extLst>
                  <a:ext uri="{FF2B5EF4-FFF2-40B4-BE49-F238E27FC236}">
                    <a16:creationId xmlns:a16="http://schemas.microsoft.com/office/drawing/2014/main" id="{75C7E452-1966-4D78-844B-C37543EAFDE8}"/>
                  </a:ext>
                </a:extLst>
              </p:cNvPr>
              <p:cNvSpPr/>
              <p:nvPr/>
            </p:nvSpPr>
            <p:spPr>
              <a:xfrm>
                <a:off x="8640440" y="6411463"/>
                <a:ext cx="217714" cy="492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64" name="Rectangle 63">
                <a:extLst>
                  <a:ext uri="{FF2B5EF4-FFF2-40B4-BE49-F238E27FC236}">
                    <a16:creationId xmlns:a16="http://schemas.microsoft.com/office/drawing/2014/main" id="{EF00EF10-8CDF-4414-965A-1860A0BF2C7F}"/>
                  </a:ext>
                </a:extLst>
              </p:cNvPr>
              <p:cNvSpPr/>
              <p:nvPr/>
            </p:nvSpPr>
            <p:spPr>
              <a:xfrm>
                <a:off x="8858154" y="6411463"/>
                <a:ext cx="217713" cy="480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65" name="Rectangle 64">
                <a:extLst>
                  <a:ext uri="{FF2B5EF4-FFF2-40B4-BE49-F238E27FC236}">
                    <a16:creationId xmlns:a16="http://schemas.microsoft.com/office/drawing/2014/main" id="{7D612956-BD50-4C1A-9FCF-289A44DF3801}"/>
                  </a:ext>
                </a:extLst>
              </p:cNvPr>
              <p:cNvSpPr/>
              <p:nvPr/>
            </p:nvSpPr>
            <p:spPr>
              <a:xfrm>
                <a:off x="9075867" y="6412653"/>
                <a:ext cx="428967" cy="48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66" name="Rectangle 65">
                <a:extLst>
                  <a:ext uri="{FF2B5EF4-FFF2-40B4-BE49-F238E27FC236}">
                    <a16:creationId xmlns:a16="http://schemas.microsoft.com/office/drawing/2014/main" id="{EEDD9105-A298-4C6A-9F42-83007BC3D476}"/>
                  </a:ext>
                </a:extLst>
              </p:cNvPr>
              <p:cNvSpPr/>
              <p:nvPr/>
            </p:nvSpPr>
            <p:spPr>
              <a:xfrm>
                <a:off x="8640439" y="6411462"/>
                <a:ext cx="1293361" cy="48099"/>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67" name="TextBox 66">
                <a:extLst>
                  <a:ext uri="{FF2B5EF4-FFF2-40B4-BE49-F238E27FC236}">
                    <a16:creationId xmlns:a16="http://schemas.microsoft.com/office/drawing/2014/main" id="{A74E3234-14DB-4FB3-A85C-FFAB3EAAF1EF}"/>
                  </a:ext>
                </a:extLst>
              </p:cNvPr>
              <p:cNvSpPr txBox="1"/>
              <p:nvPr/>
            </p:nvSpPr>
            <p:spPr>
              <a:xfrm>
                <a:off x="8517935" y="6228452"/>
                <a:ext cx="217713" cy="215444"/>
              </a:xfrm>
              <a:prstGeom prst="rect">
                <a:avLst/>
              </a:prstGeom>
              <a:noFill/>
            </p:spPr>
            <p:txBody>
              <a:bodyPr wrap="square" rtlCol="0">
                <a:spAutoFit/>
              </a:bodyPr>
              <a:lstStyle/>
              <a:p>
                <a:r>
                  <a:rPr lang="en-US" sz="800">
                    <a:solidFill>
                      <a:schemeClr val="tx1">
                        <a:lumMod val="75000"/>
                        <a:lumOff val="25000"/>
                      </a:schemeClr>
                    </a:solidFill>
                    <a:latin typeface="Century Gothic" panose="020B0502020202020204" pitchFamily="34" charset="0"/>
                  </a:rPr>
                  <a:t>0</a:t>
                </a:r>
              </a:p>
            </p:txBody>
          </p:sp>
          <p:sp>
            <p:nvSpPr>
              <p:cNvPr id="68" name="TextBox 67">
                <a:extLst>
                  <a:ext uri="{FF2B5EF4-FFF2-40B4-BE49-F238E27FC236}">
                    <a16:creationId xmlns:a16="http://schemas.microsoft.com/office/drawing/2014/main" id="{FEB90D1E-8288-495C-9192-4D1C61A9E938}"/>
                  </a:ext>
                </a:extLst>
              </p:cNvPr>
              <p:cNvSpPr txBox="1"/>
              <p:nvPr/>
            </p:nvSpPr>
            <p:spPr>
              <a:xfrm>
                <a:off x="8942154" y="6228452"/>
                <a:ext cx="388835" cy="215444"/>
              </a:xfrm>
              <a:prstGeom prst="rect">
                <a:avLst/>
              </a:prstGeom>
              <a:noFill/>
            </p:spPr>
            <p:txBody>
              <a:bodyPr wrap="square" rtlCol="0">
                <a:spAutoFit/>
              </a:bodyPr>
              <a:lstStyle/>
              <a:p>
                <a:r>
                  <a:rPr lang="en-US" sz="800">
                    <a:solidFill>
                      <a:schemeClr val="tx1">
                        <a:lumMod val="75000"/>
                        <a:lumOff val="25000"/>
                      </a:schemeClr>
                    </a:solidFill>
                    <a:latin typeface="Century Gothic" panose="020B0502020202020204" pitchFamily="34" charset="0"/>
                  </a:rPr>
                  <a:t>4</a:t>
                </a:r>
              </a:p>
            </p:txBody>
          </p:sp>
          <p:sp>
            <p:nvSpPr>
              <p:cNvPr id="69" name="TextBox 68">
                <a:extLst>
                  <a:ext uri="{FF2B5EF4-FFF2-40B4-BE49-F238E27FC236}">
                    <a16:creationId xmlns:a16="http://schemas.microsoft.com/office/drawing/2014/main" id="{45037D87-A364-4C46-BA52-5B02F2576C21}"/>
                  </a:ext>
                </a:extLst>
              </p:cNvPr>
              <p:cNvSpPr txBox="1"/>
              <p:nvPr/>
            </p:nvSpPr>
            <p:spPr>
              <a:xfrm>
                <a:off x="9296769" y="6228452"/>
                <a:ext cx="334989" cy="215444"/>
              </a:xfrm>
              <a:prstGeom prst="rect">
                <a:avLst/>
              </a:prstGeom>
              <a:noFill/>
            </p:spPr>
            <p:txBody>
              <a:bodyPr wrap="square" rtlCol="0">
                <a:spAutoFit/>
              </a:bodyPr>
              <a:lstStyle/>
              <a:p>
                <a:r>
                  <a:rPr lang="en-US" sz="800">
                    <a:solidFill>
                      <a:schemeClr val="tx1">
                        <a:lumMod val="75000"/>
                        <a:lumOff val="25000"/>
                      </a:schemeClr>
                    </a:solidFill>
                    <a:latin typeface="Century Gothic" panose="020B0502020202020204" pitchFamily="34" charset="0"/>
                  </a:rPr>
                  <a:t>8</a:t>
                </a:r>
              </a:p>
            </p:txBody>
          </p:sp>
          <p:sp>
            <p:nvSpPr>
              <p:cNvPr id="70" name="Rectangle 69">
                <a:extLst>
                  <a:ext uri="{FF2B5EF4-FFF2-40B4-BE49-F238E27FC236}">
                    <a16:creationId xmlns:a16="http://schemas.microsoft.com/office/drawing/2014/main" id="{C38EBE12-D251-4A53-BCE3-8BF3E566BCEC}"/>
                  </a:ext>
                </a:extLst>
              </p:cNvPr>
              <p:cNvSpPr/>
              <p:nvPr/>
            </p:nvSpPr>
            <p:spPr>
              <a:xfrm>
                <a:off x="9504834" y="6411462"/>
                <a:ext cx="428967" cy="48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71" name="TextBox 70">
                <a:extLst>
                  <a:ext uri="{FF2B5EF4-FFF2-40B4-BE49-F238E27FC236}">
                    <a16:creationId xmlns:a16="http://schemas.microsoft.com/office/drawing/2014/main" id="{6064E0B5-EE9B-4251-BE79-D2220FD78883}"/>
                  </a:ext>
                </a:extLst>
              </p:cNvPr>
              <p:cNvSpPr txBox="1"/>
              <p:nvPr/>
            </p:nvSpPr>
            <p:spPr>
              <a:xfrm>
                <a:off x="9719317" y="6228452"/>
                <a:ext cx="413405" cy="215444"/>
              </a:xfrm>
              <a:prstGeom prst="rect">
                <a:avLst/>
              </a:prstGeom>
              <a:noFill/>
            </p:spPr>
            <p:txBody>
              <a:bodyPr wrap="square" rtlCol="0">
                <a:spAutoFit/>
              </a:bodyPr>
              <a:lstStyle/>
              <a:p>
                <a:r>
                  <a:rPr lang="en-US" sz="800">
                    <a:solidFill>
                      <a:schemeClr val="tx1">
                        <a:lumMod val="75000"/>
                        <a:lumOff val="25000"/>
                      </a:schemeClr>
                    </a:solidFill>
                    <a:latin typeface="Century Gothic" panose="020B0502020202020204" pitchFamily="34" charset="0"/>
                  </a:rPr>
                  <a:t>12</a:t>
                </a:r>
              </a:p>
            </p:txBody>
          </p:sp>
          <p:sp>
            <p:nvSpPr>
              <p:cNvPr id="72" name="TextBox 71">
                <a:extLst>
                  <a:ext uri="{FF2B5EF4-FFF2-40B4-BE49-F238E27FC236}">
                    <a16:creationId xmlns:a16="http://schemas.microsoft.com/office/drawing/2014/main" id="{78A61980-7117-4714-87AF-698AC914B23B}"/>
                  </a:ext>
                </a:extLst>
              </p:cNvPr>
              <p:cNvSpPr txBox="1"/>
              <p:nvPr/>
            </p:nvSpPr>
            <p:spPr>
              <a:xfrm>
                <a:off x="9883613" y="6327789"/>
                <a:ext cx="529629" cy="215444"/>
              </a:xfrm>
              <a:prstGeom prst="rect">
                <a:avLst/>
              </a:prstGeom>
              <a:noFill/>
            </p:spPr>
            <p:txBody>
              <a:bodyPr wrap="square" rtlCol="0">
                <a:spAutoFit/>
              </a:bodyPr>
              <a:lstStyle/>
              <a:p>
                <a:r>
                  <a:rPr lang="en-US" sz="800">
                    <a:solidFill>
                      <a:schemeClr val="tx1">
                        <a:lumMod val="75000"/>
                        <a:lumOff val="25000"/>
                      </a:schemeClr>
                    </a:solidFill>
                    <a:latin typeface="Century Gothic" panose="020B0502020202020204" pitchFamily="34" charset="0"/>
                  </a:rPr>
                  <a:t>Miles</a:t>
                </a:r>
              </a:p>
            </p:txBody>
          </p:sp>
        </p:grpSp>
        <p:grpSp>
          <p:nvGrpSpPr>
            <p:cNvPr id="73" name="Group 72">
              <a:extLst>
                <a:ext uri="{FF2B5EF4-FFF2-40B4-BE49-F238E27FC236}">
                  <a16:creationId xmlns:a16="http://schemas.microsoft.com/office/drawing/2014/main" id="{A3BAF1C3-9AEB-48E7-99C8-83475EC34594}"/>
                </a:ext>
              </a:extLst>
            </p:cNvPr>
            <p:cNvGrpSpPr/>
            <p:nvPr/>
          </p:nvGrpSpPr>
          <p:grpSpPr>
            <a:xfrm>
              <a:off x="10309983" y="2291254"/>
              <a:ext cx="1883386" cy="2046823"/>
              <a:chOff x="10309983" y="2291254"/>
              <a:chExt cx="1883386" cy="2046823"/>
            </a:xfrm>
          </p:grpSpPr>
          <p:grpSp>
            <p:nvGrpSpPr>
              <p:cNvPr id="74" name="Group 73">
                <a:extLst>
                  <a:ext uri="{FF2B5EF4-FFF2-40B4-BE49-F238E27FC236}">
                    <a16:creationId xmlns:a16="http://schemas.microsoft.com/office/drawing/2014/main" id="{0E60E3E1-6F28-4826-A8D0-8B914E88F3BF}"/>
                  </a:ext>
                </a:extLst>
              </p:cNvPr>
              <p:cNvGrpSpPr/>
              <p:nvPr/>
            </p:nvGrpSpPr>
            <p:grpSpPr>
              <a:xfrm>
                <a:off x="10309983" y="2314296"/>
                <a:ext cx="1883386" cy="2023781"/>
                <a:chOff x="1848043" y="543828"/>
                <a:chExt cx="6736035" cy="7238157"/>
              </a:xfrm>
            </p:grpSpPr>
            <p:sp>
              <p:nvSpPr>
                <p:cNvPr id="79" name="Rectangle 78">
                  <a:extLst>
                    <a:ext uri="{FF2B5EF4-FFF2-40B4-BE49-F238E27FC236}">
                      <a16:creationId xmlns:a16="http://schemas.microsoft.com/office/drawing/2014/main" id="{90FC3794-315F-47ED-BD75-F58E4655A9A9}"/>
                    </a:ext>
                  </a:extLst>
                </p:cNvPr>
                <p:cNvSpPr/>
                <p:nvPr/>
              </p:nvSpPr>
              <p:spPr>
                <a:xfrm>
                  <a:off x="3623094" y="806567"/>
                  <a:ext cx="1483744" cy="1483744"/>
                </a:xfrm>
                <a:prstGeom prst="rect">
                  <a:avLst/>
                </a:prstGeom>
                <a:solidFill>
                  <a:srgbClr val="5B74A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Century Gothic" panose="020B0502020202020204" pitchFamily="34" charset="0"/>
                    </a:rPr>
                    <a:t>31</a:t>
                  </a:r>
                </a:p>
              </p:txBody>
            </p:sp>
            <p:sp>
              <p:nvSpPr>
                <p:cNvPr id="80" name="Rectangle 79">
                  <a:extLst>
                    <a:ext uri="{FF2B5EF4-FFF2-40B4-BE49-F238E27FC236}">
                      <a16:creationId xmlns:a16="http://schemas.microsoft.com/office/drawing/2014/main" id="{B6799C15-4BA1-4BE9-AEDC-76E35C03604F}"/>
                    </a:ext>
                  </a:extLst>
                </p:cNvPr>
                <p:cNvSpPr/>
                <p:nvPr/>
              </p:nvSpPr>
              <p:spPr>
                <a:xfrm>
                  <a:off x="5107382" y="806567"/>
                  <a:ext cx="1483744" cy="1483744"/>
                </a:xfrm>
                <a:prstGeom prst="rect">
                  <a:avLst/>
                </a:prstGeom>
                <a:solidFill>
                  <a:srgbClr val="57537C"/>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Century Gothic" panose="020B0502020202020204" pitchFamily="34" charset="0"/>
                    </a:rPr>
                    <a:t>32</a:t>
                  </a:r>
                </a:p>
              </p:txBody>
            </p:sp>
            <p:sp>
              <p:nvSpPr>
                <p:cNvPr id="124" name="Rectangle 123">
                  <a:extLst>
                    <a:ext uri="{FF2B5EF4-FFF2-40B4-BE49-F238E27FC236}">
                      <a16:creationId xmlns:a16="http://schemas.microsoft.com/office/drawing/2014/main" id="{A4CAF26B-EB86-40A9-8C65-133D9DAF389C}"/>
                    </a:ext>
                  </a:extLst>
                </p:cNvPr>
                <p:cNvSpPr/>
                <p:nvPr/>
              </p:nvSpPr>
              <p:spPr>
                <a:xfrm>
                  <a:off x="6590582" y="806567"/>
                  <a:ext cx="1483744" cy="1483744"/>
                </a:xfrm>
                <a:prstGeom prst="rect">
                  <a:avLst/>
                </a:prstGeom>
                <a:solidFill>
                  <a:srgbClr val="7C48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Century Gothic" panose="020B0502020202020204" pitchFamily="34" charset="0"/>
                    </a:rPr>
                    <a:t>33</a:t>
                  </a:r>
                </a:p>
              </p:txBody>
            </p:sp>
            <p:sp>
              <p:nvSpPr>
                <p:cNvPr id="125" name="Rectangle 124">
                  <a:extLst>
                    <a:ext uri="{FF2B5EF4-FFF2-40B4-BE49-F238E27FC236}">
                      <a16:creationId xmlns:a16="http://schemas.microsoft.com/office/drawing/2014/main" id="{0EAA3BE1-E459-4B93-B377-2ADF7DFAD6F0}"/>
                    </a:ext>
                  </a:extLst>
                </p:cNvPr>
                <p:cNvSpPr/>
                <p:nvPr/>
              </p:nvSpPr>
              <p:spPr>
                <a:xfrm>
                  <a:off x="3623094" y="2290927"/>
                  <a:ext cx="1483744" cy="1483744"/>
                </a:xfrm>
                <a:prstGeom prst="rect">
                  <a:avLst/>
                </a:prstGeom>
                <a:solidFill>
                  <a:srgbClr val="96A3C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Century Gothic" panose="020B0502020202020204" pitchFamily="34" charset="0"/>
                    </a:rPr>
                    <a:t>21</a:t>
                  </a:r>
                </a:p>
              </p:txBody>
            </p:sp>
            <p:sp>
              <p:nvSpPr>
                <p:cNvPr id="126" name="Rectangle 125">
                  <a:extLst>
                    <a:ext uri="{FF2B5EF4-FFF2-40B4-BE49-F238E27FC236}">
                      <a16:creationId xmlns:a16="http://schemas.microsoft.com/office/drawing/2014/main" id="{C59EBFAF-55CD-4720-8682-931EE35F419A}"/>
                    </a:ext>
                  </a:extLst>
                </p:cNvPr>
                <p:cNvSpPr/>
                <p:nvPr/>
              </p:nvSpPr>
              <p:spPr>
                <a:xfrm>
                  <a:off x="3623094" y="3774055"/>
                  <a:ext cx="1483744" cy="1483744"/>
                </a:xfrm>
                <a:prstGeom prst="rect">
                  <a:avLst/>
                </a:prstGeom>
                <a:solidFill>
                  <a:srgbClr val="E8E8E8"/>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Century Gothic" panose="020B0502020202020204" pitchFamily="34" charset="0"/>
                    </a:rPr>
                    <a:t>11</a:t>
                  </a:r>
                </a:p>
              </p:txBody>
            </p:sp>
            <p:sp>
              <p:nvSpPr>
                <p:cNvPr id="127" name="Rectangle 126">
                  <a:extLst>
                    <a:ext uri="{FF2B5EF4-FFF2-40B4-BE49-F238E27FC236}">
                      <a16:creationId xmlns:a16="http://schemas.microsoft.com/office/drawing/2014/main" id="{D725918B-631E-4071-A802-59876865A6CB}"/>
                    </a:ext>
                  </a:extLst>
                </p:cNvPr>
                <p:cNvSpPr/>
                <p:nvPr/>
              </p:nvSpPr>
              <p:spPr>
                <a:xfrm>
                  <a:off x="5107382" y="3774055"/>
                  <a:ext cx="1483744" cy="1483744"/>
                </a:xfrm>
                <a:prstGeom prst="rect">
                  <a:avLst/>
                </a:prstGeom>
                <a:solidFill>
                  <a:srgbClr val="C99898"/>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Century Gothic" panose="020B0502020202020204" pitchFamily="34" charset="0"/>
                    </a:rPr>
                    <a:t>12</a:t>
                  </a:r>
                </a:p>
              </p:txBody>
            </p:sp>
            <p:sp>
              <p:nvSpPr>
                <p:cNvPr id="128" name="Rectangle 127">
                  <a:extLst>
                    <a:ext uri="{FF2B5EF4-FFF2-40B4-BE49-F238E27FC236}">
                      <a16:creationId xmlns:a16="http://schemas.microsoft.com/office/drawing/2014/main" id="{366B4FA8-67ED-40CE-8AE3-629DB61532D9}"/>
                    </a:ext>
                  </a:extLst>
                </p:cNvPr>
                <p:cNvSpPr/>
                <p:nvPr/>
              </p:nvSpPr>
              <p:spPr>
                <a:xfrm>
                  <a:off x="6590582" y="3774055"/>
                  <a:ext cx="1483744" cy="1483744"/>
                </a:xfrm>
                <a:prstGeom prst="rect">
                  <a:avLst/>
                </a:prstGeom>
                <a:solidFill>
                  <a:srgbClr val="BF5757"/>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Century Gothic" panose="020B0502020202020204" pitchFamily="34" charset="0"/>
                    </a:rPr>
                    <a:t>13</a:t>
                  </a:r>
                </a:p>
              </p:txBody>
            </p:sp>
            <p:sp>
              <p:nvSpPr>
                <p:cNvPr id="129" name="TextBox 128">
                  <a:extLst>
                    <a:ext uri="{FF2B5EF4-FFF2-40B4-BE49-F238E27FC236}">
                      <a16:creationId xmlns:a16="http://schemas.microsoft.com/office/drawing/2014/main" id="{86B8BB1F-331B-4B75-A562-564AC8B6732C}"/>
                    </a:ext>
                  </a:extLst>
                </p:cNvPr>
                <p:cNvSpPr txBox="1"/>
                <p:nvPr/>
              </p:nvSpPr>
              <p:spPr>
                <a:xfrm>
                  <a:off x="2999826" y="6130816"/>
                  <a:ext cx="5584252" cy="1651169"/>
                </a:xfrm>
                <a:prstGeom prst="rect">
                  <a:avLst/>
                </a:prstGeom>
                <a:noFill/>
              </p:spPr>
              <p:txBody>
                <a:bodyPr wrap="square" rtlCol="0">
                  <a:spAutoFit/>
                </a:bodyPr>
                <a:lstStyle/>
                <a:p>
                  <a:pPr algn="ctr"/>
                  <a:r>
                    <a:rPr lang="en-US" sz="1200">
                      <a:solidFill>
                        <a:schemeClr val="tx1">
                          <a:lumMod val="75000"/>
                          <a:lumOff val="25000"/>
                        </a:schemeClr>
                      </a:solidFill>
                      <a:latin typeface="Century Gothic" panose="020B0502020202020204" pitchFamily="34" charset="0"/>
                    </a:rPr>
                    <a:t>Environmental Sensitivity</a:t>
                  </a:r>
                </a:p>
              </p:txBody>
            </p:sp>
            <p:sp>
              <p:nvSpPr>
                <p:cNvPr id="131" name="TextBox 130">
                  <a:extLst>
                    <a:ext uri="{FF2B5EF4-FFF2-40B4-BE49-F238E27FC236}">
                      <a16:creationId xmlns:a16="http://schemas.microsoft.com/office/drawing/2014/main" id="{EC947DAA-AEFC-4D02-B4C1-CD81F31C4DCA}"/>
                    </a:ext>
                  </a:extLst>
                </p:cNvPr>
                <p:cNvSpPr txBox="1"/>
                <p:nvPr/>
              </p:nvSpPr>
              <p:spPr>
                <a:xfrm rot="16200000">
                  <a:off x="-178604" y="2570475"/>
                  <a:ext cx="5043997" cy="990703"/>
                </a:xfrm>
                <a:prstGeom prst="rect">
                  <a:avLst/>
                </a:prstGeom>
                <a:noFill/>
              </p:spPr>
              <p:txBody>
                <a:bodyPr wrap="square" rtlCol="0">
                  <a:spAutoFit/>
                </a:bodyPr>
                <a:lstStyle/>
                <a:p>
                  <a:pPr algn="ctr"/>
                  <a:r>
                    <a:rPr lang="en-US" sz="1200" dirty="0">
                      <a:solidFill>
                        <a:schemeClr val="tx1">
                          <a:lumMod val="75000"/>
                          <a:lumOff val="25000"/>
                        </a:schemeClr>
                      </a:solidFill>
                      <a:latin typeface="Century Gothic" panose="020B0502020202020204" pitchFamily="34" charset="0"/>
                    </a:rPr>
                    <a:t>Solar Suitability</a:t>
                  </a:r>
                </a:p>
              </p:txBody>
            </p:sp>
            <p:sp>
              <p:nvSpPr>
                <p:cNvPr id="132" name="TextBox 131">
                  <a:extLst>
                    <a:ext uri="{FF2B5EF4-FFF2-40B4-BE49-F238E27FC236}">
                      <a16:creationId xmlns:a16="http://schemas.microsoft.com/office/drawing/2014/main" id="{53FA208E-72EA-4CEB-9254-066E2ABE6406}"/>
                    </a:ext>
                  </a:extLst>
                </p:cNvPr>
                <p:cNvSpPr txBox="1"/>
                <p:nvPr/>
              </p:nvSpPr>
              <p:spPr>
                <a:xfrm>
                  <a:off x="3529906" y="5355379"/>
                  <a:ext cx="1847431" cy="990702"/>
                </a:xfrm>
                <a:prstGeom prst="rect">
                  <a:avLst/>
                </a:prstGeom>
                <a:noFill/>
              </p:spPr>
              <p:txBody>
                <a:bodyPr wrap="square" rtlCol="0">
                  <a:spAutoFit/>
                </a:bodyPr>
                <a:lstStyle/>
                <a:p>
                  <a:r>
                    <a:rPr lang="en-US" sz="1200">
                      <a:solidFill>
                        <a:schemeClr val="tx1">
                          <a:lumMod val="75000"/>
                          <a:lumOff val="25000"/>
                        </a:schemeClr>
                      </a:solidFill>
                      <a:latin typeface="Century Gothic" panose="020B0502020202020204" pitchFamily="34" charset="0"/>
                    </a:rPr>
                    <a:t>Low</a:t>
                  </a:r>
                </a:p>
              </p:txBody>
            </p:sp>
            <p:sp>
              <p:nvSpPr>
                <p:cNvPr id="133" name="TextBox 132">
                  <a:extLst>
                    <a:ext uri="{FF2B5EF4-FFF2-40B4-BE49-F238E27FC236}">
                      <a16:creationId xmlns:a16="http://schemas.microsoft.com/office/drawing/2014/main" id="{B27B92F1-CAB2-45C4-8CEA-3A118D720B11}"/>
                    </a:ext>
                  </a:extLst>
                </p:cNvPr>
                <p:cNvSpPr txBox="1"/>
                <p:nvPr/>
              </p:nvSpPr>
              <p:spPr>
                <a:xfrm>
                  <a:off x="4926204" y="5353397"/>
                  <a:ext cx="2276385" cy="990702"/>
                </a:xfrm>
                <a:prstGeom prst="rect">
                  <a:avLst/>
                </a:prstGeom>
                <a:noFill/>
              </p:spPr>
              <p:txBody>
                <a:bodyPr wrap="square" rtlCol="0">
                  <a:spAutoFit/>
                </a:bodyPr>
                <a:lstStyle/>
                <a:p>
                  <a:r>
                    <a:rPr lang="en-US" sz="1200">
                      <a:solidFill>
                        <a:schemeClr val="tx1">
                          <a:lumMod val="75000"/>
                          <a:lumOff val="25000"/>
                        </a:schemeClr>
                      </a:solidFill>
                      <a:latin typeface="Century Gothic" panose="020B0502020202020204" pitchFamily="34" charset="0"/>
                    </a:rPr>
                    <a:t>Med.</a:t>
                  </a:r>
                </a:p>
              </p:txBody>
            </p:sp>
            <p:sp>
              <p:nvSpPr>
                <p:cNvPr id="134" name="TextBox 133">
                  <a:extLst>
                    <a:ext uri="{FF2B5EF4-FFF2-40B4-BE49-F238E27FC236}">
                      <a16:creationId xmlns:a16="http://schemas.microsoft.com/office/drawing/2014/main" id="{D3CB64BC-7432-43B0-AB4D-66141D767E75}"/>
                    </a:ext>
                  </a:extLst>
                </p:cNvPr>
                <p:cNvSpPr txBox="1"/>
                <p:nvPr/>
              </p:nvSpPr>
              <p:spPr>
                <a:xfrm>
                  <a:off x="6519943" y="5353401"/>
                  <a:ext cx="2059245" cy="990698"/>
                </a:xfrm>
                <a:prstGeom prst="rect">
                  <a:avLst/>
                </a:prstGeom>
                <a:noFill/>
              </p:spPr>
              <p:txBody>
                <a:bodyPr wrap="square" rtlCol="0">
                  <a:spAutoFit/>
                </a:bodyPr>
                <a:lstStyle/>
                <a:p>
                  <a:r>
                    <a:rPr lang="en-US" sz="1200">
                      <a:solidFill>
                        <a:schemeClr val="tx1">
                          <a:lumMod val="75000"/>
                          <a:lumOff val="25000"/>
                        </a:schemeClr>
                      </a:solidFill>
                      <a:latin typeface="Century Gothic" panose="020B0502020202020204" pitchFamily="34" charset="0"/>
                    </a:rPr>
                    <a:t>High</a:t>
                  </a:r>
                </a:p>
              </p:txBody>
            </p:sp>
            <p:sp>
              <p:nvSpPr>
                <p:cNvPr id="135" name="Rectangle 134">
                  <a:extLst>
                    <a:ext uri="{FF2B5EF4-FFF2-40B4-BE49-F238E27FC236}">
                      <a16:creationId xmlns:a16="http://schemas.microsoft.com/office/drawing/2014/main" id="{14DFEA1D-7514-4FD6-AB96-E00ADB29B804}"/>
                    </a:ext>
                  </a:extLst>
                </p:cNvPr>
                <p:cNvSpPr/>
                <p:nvPr/>
              </p:nvSpPr>
              <p:spPr>
                <a:xfrm>
                  <a:off x="5107382" y="2290927"/>
                  <a:ext cx="1483744" cy="1483744"/>
                </a:xfrm>
                <a:prstGeom prst="rect">
                  <a:avLst/>
                </a:prstGeom>
                <a:solidFill>
                  <a:srgbClr val="A4789F"/>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Century Gothic" panose="020B0502020202020204" pitchFamily="34" charset="0"/>
                    </a:rPr>
                    <a:t>22</a:t>
                  </a:r>
                </a:p>
              </p:txBody>
            </p:sp>
            <p:sp>
              <p:nvSpPr>
                <p:cNvPr id="136" name="Rectangle 135">
                  <a:extLst>
                    <a:ext uri="{FF2B5EF4-FFF2-40B4-BE49-F238E27FC236}">
                      <a16:creationId xmlns:a16="http://schemas.microsoft.com/office/drawing/2014/main" id="{CC32C412-FCC1-4C32-89B1-29E5B3CAF7FF}"/>
                    </a:ext>
                  </a:extLst>
                </p:cNvPr>
                <p:cNvSpPr/>
                <p:nvPr/>
              </p:nvSpPr>
              <p:spPr>
                <a:xfrm>
                  <a:off x="6590582" y="2290927"/>
                  <a:ext cx="1483744" cy="1483744"/>
                </a:xfrm>
                <a:prstGeom prst="rect">
                  <a:avLst/>
                </a:prstGeom>
                <a:solidFill>
                  <a:srgbClr val="88434F"/>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Century Gothic" panose="020B0502020202020204" pitchFamily="34" charset="0"/>
                    </a:rPr>
                    <a:t>23</a:t>
                  </a:r>
                </a:p>
              </p:txBody>
            </p:sp>
          </p:grpSp>
          <p:grpSp>
            <p:nvGrpSpPr>
              <p:cNvPr id="75" name="Group 74">
                <a:extLst>
                  <a:ext uri="{FF2B5EF4-FFF2-40B4-BE49-F238E27FC236}">
                    <a16:creationId xmlns:a16="http://schemas.microsoft.com/office/drawing/2014/main" id="{C5B987A0-A1A7-4C7E-B1C1-88EB8DB7042A}"/>
                  </a:ext>
                </a:extLst>
              </p:cNvPr>
              <p:cNvGrpSpPr/>
              <p:nvPr/>
            </p:nvGrpSpPr>
            <p:grpSpPr>
              <a:xfrm rot="16200000">
                <a:off x="9963966" y="2858363"/>
                <a:ext cx="1411772" cy="277553"/>
                <a:chOff x="10932628" y="3811447"/>
                <a:chExt cx="1411772" cy="277553"/>
              </a:xfrm>
            </p:grpSpPr>
            <p:sp>
              <p:nvSpPr>
                <p:cNvPr id="76" name="TextBox 75">
                  <a:extLst>
                    <a:ext uri="{FF2B5EF4-FFF2-40B4-BE49-F238E27FC236}">
                      <a16:creationId xmlns:a16="http://schemas.microsoft.com/office/drawing/2014/main" id="{52FF2AD3-5E68-4887-9A87-0A98FF54E9C4}"/>
                    </a:ext>
                  </a:extLst>
                </p:cNvPr>
                <p:cNvSpPr txBox="1"/>
                <p:nvPr/>
              </p:nvSpPr>
              <p:spPr>
                <a:xfrm>
                  <a:off x="10932628" y="3812001"/>
                  <a:ext cx="516539" cy="276999"/>
                </a:xfrm>
                <a:prstGeom prst="rect">
                  <a:avLst/>
                </a:prstGeom>
                <a:noFill/>
              </p:spPr>
              <p:txBody>
                <a:bodyPr wrap="square" rtlCol="0">
                  <a:spAutoFit/>
                </a:bodyPr>
                <a:lstStyle/>
                <a:p>
                  <a:r>
                    <a:rPr lang="en-US" sz="1200">
                      <a:solidFill>
                        <a:schemeClr val="tx1">
                          <a:lumMod val="75000"/>
                          <a:lumOff val="25000"/>
                        </a:schemeClr>
                      </a:solidFill>
                      <a:latin typeface="Century Gothic" panose="020B0502020202020204" pitchFamily="34" charset="0"/>
                    </a:rPr>
                    <a:t>Low</a:t>
                  </a:r>
                </a:p>
              </p:txBody>
            </p:sp>
            <p:sp>
              <p:nvSpPr>
                <p:cNvPr id="77" name="TextBox 76">
                  <a:extLst>
                    <a:ext uri="{FF2B5EF4-FFF2-40B4-BE49-F238E27FC236}">
                      <a16:creationId xmlns:a16="http://schemas.microsoft.com/office/drawing/2014/main" id="{781963AB-27E5-4A00-B35F-2F3A98262049}"/>
                    </a:ext>
                  </a:extLst>
                </p:cNvPr>
                <p:cNvSpPr txBox="1"/>
                <p:nvPr/>
              </p:nvSpPr>
              <p:spPr>
                <a:xfrm>
                  <a:off x="11323031" y="3811447"/>
                  <a:ext cx="636474" cy="276999"/>
                </a:xfrm>
                <a:prstGeom prst="rect">
                  <a:avLst/>
                </a:prstGeom>
                <a:noFill/>
              </p:spPr>
              <p:txBody>
                <a:bodyPr wrap="square" rtlCol="0">
                  <a:spAutoFit/>
                </a:bodyPr>
                <a:lstStyle/>
                <a:p>
                  <a:r>
                    <a:rPr lang="en-US" sz="1200">
                      <a:solidFill>
                        <a:schemeClr val="tx1">
                          <a:lumMod val="75000"/>
                          <a:lumOff val="25000"/>
                        </a:schemeClr>
                      </a:solidFill>
                      <a:latin typeface="Century Gothic" panose="020B0502020202020204" pitchFamily="34" charset="0"/>
                    </a:rPr>
                    <a:t>Med.</a:t>
                  </a:r>
                </a:p>
              </p:txBody>
            </p:sp>
            <p:sp>
              <p:nvSpPr>
                <p:cNvPr id="78" name="TextBox 77">
                  <a:extLst>
                    <a:ext uri="{FF2B5EF4-FFF2-40B4-BE49-F238E27FC236}">
                      <a16:creationId xmlns:a16="http://schemas.microsoft.com/office/drawing/2014/main" id="{5C4E9A87-3016-4807-B2F6-B50682C95EAF}"/>
                    </a:ext>
                  </a:extLst>
                </p:cNvPr>
                <p:cNvSpPr txBox="1"/>
                <p:nvPr/>
              </p:nvSpPr>
              <p:spPr>
                <a:xfrm>
                  <a:off x="11768638" y="3811448"/>
                  <a:ext cx="575762" cy="276998"/>
                </a:xfrm>
                <a:prstGeom prst="rect">
                  <a:avLst/>
                </a:prstGeom>
                <a:noFill/>
              </p:spPr>
              <p:txBody>
                <a:bodyPr wrap="square" rtlCol="0">
                  <a:spAutoFit/>
                </a:bodyPr>
                <a:lstStyle/>
                <a:p>
                  <a:r>
                    <a:rPr lang="en-US" sz="1200">
                      <a:solidFill>
                        <a:schemeClr val="tx1">
                          <a:lumMod val="75000"/>
                          <a:lumOff val="25000"/>
                        </a:schemeClr>
                      </a:solidFill>
                      <a:latin typeface="Century Gothic" panose="020B0502020202020204" pitchFamily="34" charset="0"/>
                    </a:rPr>
                    <a:t>High</a:t>
                  </a:r>
                </a:p>
              </p:txBody>
            </p:sp>
          </p:grpSp>
        </p:grpSp>
      </p:grpSp>
      <p:sp>
        <p:nvSpPr>
          <p:cNvPr id="123" name="TextBox 122">
            <a:extLst>
              <a:ext uri="{FF2B5EF4-FFF2-40B4-BE49-F238E27FC236}">
                <a16:creationId xmlns:a16="http://schemas.microsoft.com/office/drawing/2014/main" id="{48BB1B7F-DED8-446D-B03F-71EA0D6DB0C7}"/>
              </a:ext>
            </a:extLst>
          </p:cNvPr>
          <p:cNvSpPr txBox="1"/>
          <p:nvPr/>
        </p:nvSpPr>
        <p:spPr>
          <a:xfrm>
            <a:off x="131135" y="6241312"/>
            <a:ext cx="11929730" cy="489098"/>
          </a:xfrm>
          <a:prstGeom prst="rect">
            <a:avLst/>
          </a:prstGeom>
          <a:solidFill>
            <a:schemeClr val="bg1"/>
          </a:solidFill>
          <a:ln>
            <a:solidFill>
              <a:schemeClr val="bg1"/>
            </a:solidFill>
          </a:ln>
        </p:spPr>
        <p:txBody>
          <a:bodyPr wrap="square" rtlCol="0">
            <a:spAutoFit/>
          </a:bodyPr>
          <a:lstStyle/>
          <a:p>
            <a:endParaRPr lang="en-US"/>
          </a:p>
        </p:txBody>
      </p:sp>
      <p:sp>
        <p:nvSpPr>
          <p:cNvPr id="5" name="TextBox 4">
            <a:extLst>
              <a:ext uri="{FF2B5EF4-FFF2-40B4-BE49-F238E27FC236}">
                <a16:creationId xmlns:a16="http://schemas.microsoft.com/office/drawing/2014/main" id="{325F1635-5A59-4C54-81A1-2CBE57EBC15D}"/>
              </a:ext>
            </a:extLst>
          </p:cNvPr>
          <p:cNvSpPr txBox="1"/>
          <p:nvPr/>
        </p:nvSpPr>
        <p:spPr>
          <a:xfrm>
            <a:off x="510366" y="180753"/>
            <a:ext cx="6400800" cy="707886"/>
          </a:xfrm>
          <a:prstGeom prst="rect">
            <a:avLst/>
          </a:prstGeom>
          <a:solidFill>
            <a:schemeClr val="bg1"/>
          </a:solidFill>
          <a:ln>
            <a:solidFill>
              <a:schemeClr val="bg1"/>
            </a:solidFill>
          </a:ln>
        </p:spPr>
        <p:txBody>
          <a:bodyPr wrap="square" rtlCol="0">
            <a:spAutoFit/>
          </a:bodyPr>
          <a:lstStyle/>
          <a:p>
            <a:r>
              <a:rPr lang="en-US" sz="4000" b="1" dirty="0">
                <a:solidFill>
                  <a:srgbClr val="95B823"/>
                </a:solidFill>
                <a:latin typeface="Century Gothic" panose="020B0502020202020204" pitchFamily="34" charset="0"/>
              </a:rPr>
              <a:t>APPENDIX</a:t>
            </a:r>
          </a:p>
        </p:txBody>
      </p:sp>
      <p:sp>
        <p:nvSpPr>
          <p:cNvPr id="139" name="TextBox 138">
            <a:extLst>
              <a:ext uri="{FF2B5EF4-FFF2-40B4-BE49-F238E27FC236}">
                <a16:creationId xmlns:a16="http://schemas.microsoft.com/office/drawing/2014/main" id="{422EDCD7-4FF1-423B-8B13-F598AFEBA011}"/>
              </a:ext>
            </a:extLst>
          </p:cNvPr>
          <p:cNvSpPr txBox="1"/>
          <p:nvPr/>
        </p:nvSpPr>
        <p:spPr>
          <a:xfrm>
            <a:off x="2844196" y="1411744"/>
            <a:ext cx="6503608" cy="461665"/>
          </a:xfrm>
          <a:prstGeom prst="rect">
            <a:avLst/>
          </a:prstGeom>
          <a:noFill/>
        </p:spPr>
        <p:txBody>
          <a:bodyPr wrap="square" rtlCol="0">
            <a:spAutoFit/>
          </a:bodyPr>
          <a:lstStyle/>
          <a:p>
            <a:pPr algn="ctr"/>
            <a:r>
              <a:rPr lang="en-US" sz="2400">
                <a:solidFill>
                  <a:schemeClr val="tx1">
                    <a:lumMod val="75000"/>
                    <a:lumOff val="25000"/>
                  </a:schemeClr>
                </a:solidFill>
                <a:latin typeface="Century Gothic" panose="020B0502020202020204" pitchFamily="34" charset="0"/>
              </a:rPr>
              <a:t>Decatur County LUCIS Results</a:t>
            </a:r>
          </a:p>
        </p:txBody>
      </p:sp>
    </p:spTree>
    <p:extLst>
      <p:ext uri="{BB962C8B-B14F-4D97-AF65-F5344CB8AC3E}">
        <p14:creationId xmlns:p14="http://schemas.microsoft.com/office/powerpoint/2010/main" val="5890025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191FDCAB-DE00-47C1-9730-BCB1304BB5D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845477" y="1666638"/>
            <a:ext cx="3703181" cy="4792351"/>
          </a:xfrm>
          <a:prstGeom prst="rect">
            <a:avLst/>
          </a:prstGeom>
        </p:spPr>
      </p:pic>
      <p:pic>
        <p:nvPicPr>
          <p:cNvPr id="54" name="Picture 53">
            <a:extLst>
              <a:ext uri="{FF2B5EF4-FFF2-40B4-BE49-F238E27FC236}">
                <a16:creationId xmlns:a16="http://schemas.microsoft.com/office/drawing/2014/main" id="{5D106429-E074-4DB1-88D2-5D3DF540845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355641" y="1666638"/>
            <a:ext cx="3703181" cy="4792351"/>
          </a:xfrm>
          <a:prstGeom prst="rect">
            <a:avLst/>
          </a:prstGeom>
        </p:spPr>
      </p:pic>
      <p:pic>
        <p:nvPicPr>
          <p:cNvPr id="55" name="Picture 54">
            <a:extLst>
              <a:ext uri="{FF2B5EF4-FFF2-40B4-BE49-F238E27FC236}">
                <a16:creationId xmlns:a16="http://schemas.microsoft.com/office/drawing/2014/main" id="{F3A6DCA1-4877-4F9D-AC8E-99FDEBDF73B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23853" y="1666638"/>
            <a:ext cx="3703181" cy="4792351"/>
          </a:xfrm>
          <a:prstGeom prst="rect">
            <a:avLst/>
          </a:prstGeom>
        </p:spPr>
      </p:pic>
      <p:sp>
        <p:nvSpPr>
          <p:cNvPr id="56" name="TextBox 55">
            <a:extLst>
              <a:ext uri="{FF2B5EF4-FFF2-40B4-BE49-F238E27FC236}">
                <a16:creationId xmlns:a16="http://schemas.microsoft.com/office/drawing/2014/main" id="{75997320-D2EA-4B93-81C8-340D67D1F868}"/>
              </a:ext>
            </a:extLst>
          </p:cNvPr>
          <p:cNvSpPr txBox="1"/>
          <p:nvPr/>
        </p:nvSpPr>
        <p:spPr>
          <a:xfrm>
            <a:off x="1201535" y="5743124"/>
            <a:ext cx="933223" cy="461665"/>
          </a:xfrm>
          <a:prstGeom prst="rect">
            <a:avLst/>
          </a:prstGeom>
          <a:noFill/>
        </p:spPr>
        <p:txBody>
          <a:bodyPr wrap="square" rtlCol="0">
            <a:spAutoFit/>
          </a:bodyPr>
          <a:lstStyle/>
          <a:p>
            <a:r>
              <a:rPr lang="en-US" sz="2400">
                <a:solidFill>
                  <a:schemeClr val="tx1">
                    <a:lumMod val="75000"/>
                    <a:lumOff val="25000"/>
                  </a:schemeClr>
                </a:solidFill>
                <a:latin typeface="Century Gothic" panose="020B0502020202020204" pitchFamily="34" charset="0"/>
              </a:rPr>
              <a:t>2017</a:t>
            </a:r>
          </a:p>
        </p:txBody>
      </p:sp>
      <p:sp>
        <p:nvSpPr>
          <p:cNvPr id="57" name="TextBox 56">
            <a:extLst>
              <a:ext uri="{FF2B5EF4-FFF2-40B4-BE49-F238E27FC236}">
                <a16:creationId xmlns:a16="http://schemas.microsoft.com/office/drawing/2014/main" id="{EE8CA3DD-B8DC-4296-AC73-9980CCF0D8FF}"/>
              </a:ext>
            </a:extLst>
          </p:cNvPr>
          <p:cNvSpPr txBox="1"/>
          <p:nvPr/>
        </p:nvSpPr>
        <p:spPr>
          <a:xfrm>
            <a:off x="4940912" y="5743124"/>
            <a:ext cx="933223" cy="461665"/>
          </a:xfrm>
          <a:prstGeom prst="rect">
            <a:avLst/>
          </a:prstGeom>
          <a:noFill/>
        </p:spPr>
        <p:txBody>
          <a:bodyPr wrap="square" rtlCol="0">
            <a:spAutoFit/>
          </a:bodyPr>
          <a:lstStyle/>
          <a:p>
            <a:r>
              <a:rPr lang="en-US" sz="2400">
                <a:solidFill>
                  <a:schemeClr val="tx1">
                    <a:lumMod val="75000"/>
                    <a:lumOff val="25000"/>
                  </a:schemeClr>
                </a:solidFill>
                <a:latin typeface="Century Gothic" panose="020B0502020202020204" pitchFamily="34" charset="0"/>
              </a:rPr>
              <a:t>2018</a:t>
            </a:r>
          </a:p>
        </p:txBody>
      </p:sp>
      <p:sp>
        <p:nvSpPr>
          <p:cNvPr id="58" name="TextBox 57">
            <a:extLst>
              <a:ext uri="{FF2B5EF4-FFF2-40B4-BE49-F238E27FC236}">
                <a16:creationId xmlns:a16="http://schemas.microsoft.com/office/drawing/2014/main" id="{A2747535-A3A9-4447-AAA4-EE7A2FED1B5F}"/>
              </a:ext>
            </a:extLst>
          </p:cNvPr>
          <p:cNvSpPr txBox="1"/>
          <p:nvPr/>
        </p:nvSpPr>
        <p:spPr>
          <a:xfrm>
            <a:off x="8171225" y="5743124"/>
            <a:ext cx="933223" cy="461665"/>
          </a:xfrm>
          <a:prstGeom prst="rect">
            <a:avLst/>
          </a:prstGeom>
          <a:noFill/>
        </p:spPr>
        <p:txBody>
          <a:bodyPr wrap="square" rtlCol="0">
            <a:spAutoFit/>
          </a:bodyPr>
          <a:lstStyle/>
          <a:p>
            <a:r>
              <a:rPr lang="en-US" sz="2400">
                <a:solidFill>
                  <a:schemeClr val="tx1">
                    <a:lumMod val="75000"/>
                    <a:lumOff val="25000"/>
                  </a:schemeClr>
                </a:solidFill>
                <a:latin typeface="Century Gothic" panose="020B0502020202020204" pitchFamily="34" charset="0"/>
              </a:rPr>
              <a:t>2019</a:t>
            </a:r>
          </a:p>
        </p:txBody>
      </p:sp>
      <p:grpSp>
        <p:nvGrpSpPr>
          <p:cNvPr id="59" name="Group 58">
            <a:extLst>
              <a:ext uri="{FF2B5EF4-FFF2-40B4-BE49-F238E27FC236}">
                <a16:creationId xmlns:a16="http://schemas.microsoft.com/office/drawing/2014/main" id="{CE515F3B-85C8-4139-91B5-C4E8618FA8AA}"/>
              </a:ext>
            </a:extLst>
          </p:cNvPr>
          <p:cNvGrpSpPr/>
          <p:nvPr/>
        </p:nvGrpSpPr>
        <p:grpSpPr>
          <a:xfrm>
            <a:off x="10379281" y="4568288"/>
            <a:ext cx="428354" cy="633628"/>
            <a:chOff x="11434698" y="2142240"/>
            <a:chExt cx="428354" cy="633628"/>
          </a:xfrm>
        </p:grpSpPr>
        <p:pic>
          <p:nvPicPr>
            <p:cNvPr id="60" name="Picture 59" descr="A close up of a logo&#10;&#10;Description automatically generated">
              <a:extLst>
                <a:ext uri="{FF2B5EF4-FFF2-40B4-BE49-F238E27FC236}">
                  <a16:creationId xmlns:a16="http://schemas.microsoft.com/office/drawing/2014/main" id="{A588B880-60FA-49B2-86F2-ACE2C3A239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34698" y="2357857"/>
              <a:ext cx="322216" cy="418011"/>
            </a:xfrm>
            <a:prstGeom prst="rect">
              <a:avLst/>
            </a:prstGeom>
          </p:spPr>
        </p:pic>
        <p:sp>
          <p:nvSpPr>
            <p:cNvPr id="61" name="TextBox 60">
              <a:extLst>
                <a:ext uri="{FF2B5EF4-FFF2-40B4-BE49-F238E27FC236}">
                  <a16:creationId xmlns:a16="http://schemas.microsoft.com/office/drawing/2014/main" id="{F8D887C3-B95E-4156-86FC-707CC983DCE3}"/>
                </a:ext>
              </a:extLst>
            </p:cNvPr>
            <p:cNvSpPr txBox="1"/>
            <p:nvPr/>
          </p:nvSpPr>
          <p:spPr>
            <a:xfrm>
              <a:off x="11449647" y="2142240"/>
              <a:ext cx="413405" cy="261610"/>
            </a:xfrm>
            <a:prstGeom prst="rect">
              <a:avLst/>
            </a:prstGeom>
            <a:noFill/>
          </p:spPr>
          <p:txBody>
            <a:bodyPr wrap="square" rtlCol="0">
              <a:spAutoFit/>
            </a:bodyPr>
            <a:lstStyle/>
            <a:p>
              <a:r>
                <a:rPr lang="en-US" sz="1100">
                  <a:latin typeface="Century Gothic" panose="020B0502020202020204" pitchFamily="34" charset="0"/>
                </a:rPr>
                <a:t>N</a:t>
              </a:r>
            </a:p>
          </p:txBody>
        </p:sp>
      </p:grpSp>
      <p:grpSp>
        <p:nvGrpSpPr>
          <p:cNvPr id="62" name="Group 61">
            <a:extLst>
              <a:ext uri="{FF2B5EF4-FFF2-40B4-BE49-F238E27FC236}">
                <a16:creationId xmlns:a16="http://schemas.microsoft.com/office/drawing/2014/main" id="{36143485-495D-43CC-B408-CDD9FBC6BFCD}"/>
              </a:ext>
            </a:extLst>
          </p:cNvPr>
          <p:cNvGrpSpPr/>
          <p:nvPr/>
        </p:nvGrpSpPr>
        <p:grpSpPr>
          <a:xfrm>
            <a:off x="10325422" y="5301044"/>
            <a:ext cx="1895307" cy="314781"/>
            <a:chOff x="8517935" y="6228452"/>
            <a:chExt cx="1895307" cy="314781"/>
          </a:xfrm>
        </p:grpSpPr>
        <p:sp>
          <p:nvSpPr>
            <p:cNvPr id="63" name="Rectangle 62">
              <a:extLst>
                <a:ext uri="{FF2B5EF4-FFF2-40B4-BE49-F238E27FC236}">
                  <a16:creationId xmlns:a16="http://schemas.microsoft.com/office/drawing/2014/main" id="{75C7E452-1966-4D78-844B-C37543EAFDE8}"/>
                </a:ext>
              </a:extLst>
            </p:cNvPr>
            <p:cNvSpPr/>
            <p:nvPr/>
          </p:nvSpPr>
          <p:spPr>
            <a:xfrm>
              <a:off x="8640440" y="6411463"/>
              <a:ext cx="217714" cy="492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EF00EF10-8CDF-4414-965A-1860A0BF2C7F}"/>
                </a:ext>
              </a:extLst>
            </p:cNvPr>
            <p:cNvSpPr/>
            <p:nvPr/>
          </p:nvSpPr>
          <p:spPr>
            <a:xfrm>
              <a:off x="8858154" y="6411463"/>
              <a:ext cx="217713" cy="480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7D612956-BD50-4C1A-9FCF-289A44DF3801}"/>
                </a:ext>
              </a:extLst>
            </p:cNvPr>
            <p:cNvSpPr/>
            <p:nvPr/>
          </p:nvSpPr>
          <p:spPr>
            <a:xfrm>
              <a:off x="9075867" y="6412653"/>
              <a:ext cx="428967" cy="48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EEDD9105-A298-4C6A-9F42-83007BC3D476}"/>
                </a:ext>
              </a:extLst>
            </p:cNvPr>
            <p:cNvSpPr/>
            <p:nvPr/>
          </p:nvSpPr>
          <p:spPr>
            <a:xfrm>
              <a:off x="8640439" y="6411462"/>
              <a:ext cx="1293361" cy="48099"/>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A74E3234-14DB-4FB3-A85C-FFAB3EAAF1EF}"/>
                </a:ext>
              </a:extLst>
            </p:cNvPr>
            <p:cNvSpPr txBox="1"/>
            <p:nvPr/>
          </p:nvSpPr>
          <p:spPr>
            <a:xfrm>
              <a:off x="8517935" y="6228452"/>
              <a:ext cx="217713" cy="215444"/>
            </a:xfrm>
            <a:prstGeom prst="rect">
              <a:avLst/>
            </a:prstGeom>
            <a:noFill/>
          </p:spPr>
          <p:txBody>
            <a:bodyPr wrap="square" rtlCol="0">
              <a:spAutoFit/>
            </a:bodyPr>
            <a:lstStyle/>
            <a:p>
              <a:r>
                <a:rPr lang="en-US" sz="800">
                  <a:latin typeface="Century Gothic" panose="020B0502020202020204" pitchFamily="34" charset="0"/>
                </a:rPr>
                <a:t>0</a:t>
              </a:r>
            </a:p>
          </p:txBody>
        </p:sp>
        <p:sp>
          <p:nvSpPr>
            <p:cNvPr id="68" name="TextBox 67">
              <a:extLst>
                <a:ext uri="{FF2B5EF4-FFF2-40B4-BE49-F238E27FC236}">
                  <a16:creationId xmlns:a16="http://schemas.microsoft.com/office/drawing/2014/main" id="{FEB90D1E-8288-495C-9192-4D1C61A9E938}"/>
                </a:ext>
              </a:extLst>
            </p:cNvPr>
            <p:cNvSpPr txBox="1"/>
            <p:nvPr/>
          </p:nvSpPr>
          <p:spPr>
            <a:xfrm>
              <a:off x="8942154" y="6228452"/>
              <a:ext cx="388835" cy="215444"/>
            </a:xfrm>
            <a:prstGeom prst="rect">
              <a:avLst/>
            </a:prstGeom>
            <a:noFill/>
          </p:spPr>
          <p:txBody>
            <a:bodyPr wrap="square" rtlCol="0">
              <a:spAutoFit/>
            </a:bodyPr>
            <a:lstStyle/>
            <a:p>
              <a:r>
                <a:rPr lang="en-US" sz="800">
                  <a:latin typeface="Century Gothic" panose="020B0502020202020204" pitchFamily="34" charset="0"/>
                </a:rPr>
                <a:t>4</a:t>
              </a:r>
            </a:p>
          </p:txBody>
        </p:sp>
        <p:sp>
          <p:nvSpPr>
            <p:cNvPr id="69" name="TextBox 68">
              <a:extLst>
                <a:ext uri="{FF2B5EF4-FFF2-40B4-BE49-F238E27FC236}">
                  <a16:creationId xmlns:a16="http://schemas.microsoft.com/office/drawing/2014/main" id="{45037D87-A364-4C46-BA52-5B02F2576C21}"/>
                </a:ext>
              </a:extLst>
            </p:cNvPr>
            <p:cNvSpPr txBox="1"/>
            <p:nvPr/>
          </p:nvSpPr>
          <p:spPr>
            <a:xfrm>
              <a:off x="9296769" y="6228452"/>
              <a:ext cx="334989" cy="215444"/>
            </a:xfrm>
            <a:prstGeom prst="rect">
              <a:avLst/>
            </a:prstGeom>
            <a:noFill/>
          </p:spPr>
          <p:txBody>
            <a:bodyPr wrap="square" rtlCol="0">
              <a:spAutoFit/>
            </a:bodyPr>
            <a:lstStyle/>
            <a:p>
              <a:r>
                <a:rPr lang="en-US" sz="800">
                  <a:latin typeface="Century Gothic" panose="020B0502020202020204" pitchFamily="34" charset="0"/>
                </a:rPr>
                <a:t>8</a:t>
              </a:r>
            </a:p>
          </p:txBody>
        </p:sp>
        <p:sp>
          <p:nvSpPr>
            <p:cNvPr id="70" name="Rectangle 69">
              <a:extLst>
                <a:ext uri="{FF2B5EF4-FFF2-40B4-BE49-F238E27FC236}">
                  <a16:creationId xmlns:a16="http://schemas.microsoft.com/office/drawing/2014/main" id="{C38EBE12-D251-4A53-BCE3-8BF3E566BCEC}"/>
                </a:ext>
              </a:extLst>
            </p:cNvPr>
            <p:cNvSpPr/>
            <p:nvPr/>
          </p:nvSpPr>
          <p:spPr>
            <a:xfrm>
              <a:off x="9504834" y="6411462"/>
              <a:ext cx="428967" cy="48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6064E0B5-EE9B-4251-BE79-D2220FD78883}"/>
                </a:ext>
              </a:extLst>
            </p:cNvPr>
            <p:cNvSpPr txBox="1"/>
            <p:nvPr/>
          </p:nvSpPr>
          <p:spPr>
            <a:xfrm>
              <a:off x="9719317" y="6228452"/>
              <a:ext cx="413405" cy="215444"/>
            </a:xfrm>
            <a:prstGeom prst="rect">
              <a:avLst/>
            </a:prstGeom>
            <a:noFill/>
          </p:spPr>
          <p:txBody>
            <a:bodyPr wrap="square" rtlCol="0">
              <a:spAutoFit/>
            </a:bodyPr>
            <a:lstStyle/>
            <a:p>
              <a:r>
                <a:rPr lang="en-US" sz="800">
                  <a:latin typeface="Century Gothic" panose="020B0502020202020204" pitchFamily="34" charset="0"/>
                </a:rPr>
                <a:t>12</a:t>
              </a:r>
            </a:p>
          </p:txBody>
        </p:sp>
        <p:sp>
          <p:nvSpPr>
            <p:cNvPr id="72" name="TextBox 71">
              <a:extLst>
                <a:ext uri="{FF2B5EF4-FFF2-40B4-BE49-F238E27FC236}">
                  <a16:creationId xmlns:a16="http://schemas.microsoft.com/office/drawing/2014/main" id="{78A61980-7117-4714-87AF-698AC914B23B}"/>
                </a:ext>
              </a:extLst>
            </p:cNvPr>
            <p:cNvSpPr txBox="1"/>
            <p:nvPr/>
          </p:nvSpPr>
          <p:spPr>
            <a:xfrm>
              <a:off x="9883613" y="6327789"/>
              <a:ext cx="529629" cy="215444"/>
            </a:xfrm>
            <a:prstGeom prst="rect">
              <a:avLst/>
            </a:prstGeom>
            <a:noFill/>
          </p:spPr>
          <p:txBody>
            <a:bodyPr wrap="square" rtlCol="0">
              <a:spAutoFit/>
            </a:bodyPr>
            <a:lstStyle/>
            <a:p>
              <a:r>
                <a:rPr lang="en-US" sz="800">
                  <a:latin typeface="Century Gothic" panose="020B0502020202020204" pitchFamily="34" charset="0"/>
                </a:rPr>
                <a:t>Miles</a:t>
              </a:r>
            </a:p>
          </p:txBody>
        </p:sp>
      </p:grpSp>
      <p:sp>
        <p:nvSpPr>
          <p:cNvPr id="123" name="TextBox 122">
            <a:extLst>
              <a:ext uri="{FF2B5EF4-FFF2-40B4-BE49-F238E27FC236}">
                <a16:creationId xmlns:a16="http://schemas.microsoft.com/office/drawing/2014/main" id="{48BB1B7F-DED8-446D-B03F-71EA0D6DB0C7}"/>
              </a:ext>
            </a:extLst>
          </p:cNvPr>
          <p:cNvSpPr txBox="1"/>
          <p:nvPr/>
        </p:nvSpPr>
        <p:spPr>
          <a:xfrm>
            <a:off x="131135" y="6241312"/>
            <a:ext cx="11929730" cy="489098"/>
          </a:xfrm>
          <a:prstGeom prst="rect">
            <a:avLst/>
          </a:prstGeom>
          <a:solidFill>
            <a:schemeClr val="bg1"/>
          </a:solidFill>
          <a:ln>
            <a:solidFill>
              <a:schemeClr val="bg1"/>
            </a:solidFill>
          </a:ln>
        </p:spPr>
        <p:txBody>
          <a:bodyPr wrap="square" rtlCol="0">
            <a:spAutoFit/>
          </a:bodyPr>
          <a:lstStyle/>
          <a:p>
            <a:endParaRPr lang="en-US"/>
          </a:p>
        </p:txBody>
      </p:sp>
      <p:sp>
        <p:nvSpPr>
          <p:cNvPr id="5" name="TextBox 4">
            <a:extLst>
              <a:ext uri="{FF2B5EF4-FFF2-40B4-BE49-F238E27FC236}">
                <a16:creationId xmlns:a16="http://schemas.microsoft.com/office/drawing/2014/main" id="{325F1635-5A59-4C54-81A1-2CBE57EBC15D}"/>
              </a:ext>
            </a:extLst>
          </p:cNvPr>
          <p:cNvSpPr txBox="1"/>
          <p:nvPr/>
        </p:nvSpPr>
        <p:spPr>
          <a:xfrm>
            <a:off x="510366" y="180753"/>
            <a:ext cx="6400800" cy="707886"/>
          </a:xfrm>
          <a:prstGeom prst="rect">
            <a:avLst/>
          </a:prstGeom>
          <a:solidFill>
            <a:schemeClr val="bg1"/>
          </a:solidFill>
          <a:ln>
            <a:solidFill>
              <a:schemeClr val="bg1"/>
            </a:solidFill>
          </a:ln>
        </p:spPr>
        <p:txBody>
          <a:bodyPr wrap="square" rtlCol="0">
            <a:spAutoFit/>
          </a:bodyPr>
          <a:lstStyle/>
          <a:p>
            <a:r>
              <a:rPr lang="en-US" sz="4000" b="1" dirty="0">
                <a:solidFill>
                  <a:srgbClr val="95B823"/>
                </a:solidFill>
                <a:latin typeface="Century Gothic" panose="020B0502020202020204" pitchFamily="34" charset="0"/>
              </a:rPr>
              <a:t>APPENDIX</a:t>
            </a:r>
          </a:p>
        </p:txBody>
      </p:sp>
      <p:sp>
        <p:nvSpPr>
          <p:cNvPr id="139" name="TextBox 138">
            <a:extLst>
              <a:ext uri="{FF2B5EF4-FFF2-40B4-BE49-F238E27FC236}">
                <a16:creationId xmlns:a16="http://schemas.microsoft.com/office/drawing/2014/main" id="{422EDCD7-4FF1-423B-8B13-F598AFEBA011}"/>
              </a:ext>
            </a:extLst>
          </p:cNvPr>
          <p:cNvSpPr txBox="1"/>
          <p:nvPr/>
        </p:nvSpPr>
        <p:spPr>
          <a:xfrm>
            <a:off x="2844196" y="1411744"/>
            <a:ext cx="6503608" cy="461665"/>
          </a:xfrm>
          <a:prstGeom prst="rect">
            <a:avLst/>
          </a:prstGeom>
          <a:noFill/>
        </p:spPr>
        <p:txBody>
          <a:bodyPr wrap="square" rtlCol="0">
            <a:spAutoFit/>
          </a:bodyPr>
          <a:lstStyle/>
          <a:p>
            <a:pPr algn="ctr"/>
            <a:r>
              <a:rPr lang="en-US" sz="2400">
                <a:solidFill>
                  <a:schemeClr val="tx1">
                    <a:lumMod val="75000"/>
                    <a:lumOff val="25000"/>
                  </a:schemeClr>
                </a:solidFill>
                <a:latin typeface="Century Gothic" panose="020B0502020202020204" pitchFamily="34" charset="0"/>
              </a:rPr>
              <a:t>Decatur County LUCIS Results</a:t>
            </a:r>
          </a:p>
        </p:txBody>
      </p:sp>
      <p:grpSp>
        <p:nvGrpSpPr>
          <p:cNvPr id="46" name="Group 45">
            <a:extLst>
              <a:ext uri="{FF2B5EF4-FFF2-40B4-BE49-F238E27FC236}">
                <a16:creationId xmlns:a16="http://schemas.microsoft.com/office/drawing/2014/main" id="{8E5B0166-4915-4FF9-A71E-03DCEC093A9C}"/>
              </a:ext>
            </a:extLst>
          </p:cNvPr>
          <p:cNvGrpSpPr/>
          <p:nvPr/>
        </p:nvGrpSpPr>
        <p:grpSpPr>
          <a:xfrm>
            <a:off x="10259149" y="2352997"/>
            <a:ext cx="1994220" cy="2136094"/>
            <a:chOff x="9804191" y="1548705"/>
            <a:chExt cx="1994220" cy="2136094"/>
          </a:xfrm>
        </p:grpSpPr>
        <p:grpSp>
          <p:nvGrpSpPr>
            <p:cNvPr id="47" name="Group 46">
              <a:extLst>
                <a:ext uri="{FF2B5EF4-FFF2-40B4-BE49-F238E27FC236}">
                  <a16:creationId xmlns:a16="http://schemas.microsoft.com/office/drawing/2014/main" id="{270028FE-8CD2-4E56-8FCB-12491B1823D0}"/>
                </a:ext>
              </a:extLst>
            </p:cNvPr>
            <p:cNvGrpSpPr/>
            <p:nvPr/>
          </p:nvGrpSpPr>
          <p:grpSpPr>
            <a:xfrm>
              <a:off x="9804191" y="1548705"/>
              <a:ext cx="1994220" cy="2136094"/>
              <a:chOff x="10199152" y="2291269"/>
              <a:chExt cx="1994220" cy="2136094"/>
            </a:xfrm>
          </p:grpSpPr>
          <p:grpSp>
            <p:nvGrpSpPr>
              <p:cNvPr id="50" name="Group 49">
                <a:extLst>
                  <a:ext uri="{FF2B5EF4-FFF2-40B4-BE49-F238E27FC236}">
                    <a16:creationId xmlns:a16="http://schemas.microsoft.com/office/drawing/2014/main" id="{7B4C2CC2-8C84-4569-89F1-8B7E2E5BE4A2}"/>
                  </a:ext>
                </a:extLst>
              </p:cNvPr>
              <p:cNvGrpSpPr/>
              <p:nvPr/>
            </p:nvGrpSpPr>
            <p:grpSpPr>
              <a:xfrm>
                <a:off x="10199152" y="2314296"/>
                <a:ext cx="1994220" cy="2113067"/>
                <a:chOff x="1451639" y="543821"/>
                <a:chExt cx="7132439" cy="7557501"/>
              </a:xfrm>
            </p:grpSpPr>
            <p:sp>
              <p:nvSpPr>
                <p:cNvPr id="83" name="Rectangle 82">
                  <a:extLst>
                    <a:ext uri="{FF2B5EF4-FFF2-40B4-BE49-F238E27FC236}">
                      <a16:creationId xmlns:a16="http://schemas.microsoft.com/office/drawing/2014/main" id="{69A4C6DF-45C7-4425-BC59-CA5767368A68}"/>
                    </a:ext>
                  </a:extLst>
                </p:cNvPr>
                <p:cNvSpPr/>
                <p:nvPr/>
              </p:nvSpPr>
              <p:spPr>
                <a:xfrm>
                  <a:off x="3623094" y="806567"/>
                  <a:ext cx="1483744" cy="1483744"/>
                </a:xfrm>
                <a:prstGeom prst="rect">
                  <a:avLst/>
                </a:prstGeom>
                <a:solidFill>
                  <a:srgbClr val="5B800A"/>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31</a:t>
                  </a:r>
                </a:p>
              </p:txBody>
            </p:sp>
            <p:sp>
              <p:nvSpPr>
                <p:cNvPr id="84" name="Rectangle 83">
                  <a:extLst>
                    <a:ext uri="{FF2B5EF4-FFF2-40B4-BE49-F238E27FC236}">
                      <a16:creationId xmlns:a16="http://schemas.microsoft.com/office/drawing/2014/main" id="{94668E9A-7F47-4181-81D5-05546AE0123C}"/>
                    </a:ext>
                  </a:extLst>
                </p:cNvPr>
                <p:cNvSpPr/>
                <p:nvPr/>
              </p:nvSpPr>
              <p:spPr>
                <a:xfrm>
                  <a:off x="5107383" y="806569"/>
                  <a:ext cx="1483745" cy="1483743"/>
                </a:xfrm>
                <a:prstGeom prst="rect">
                  <a:avLst/>
                </a:prstGeom>
                <a:solidFill>
                  <a:srgbClr val="5B800A"/>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32</a:t>
                  </a:r>
                </a:p>
              </p:txBody>
            </p:sp>
            <p:sp>
              <p:nvSpPr>
                <p:cNvPr id="85" name="Rectangle 84">
                  <a:extLst>
                    <a:ext uri="{FF2B5EF4-FFF2-40B4-BE49-F238E27FC236}">
                      <a16:creationId xmlns:a16="http://schemas.microsoft.com/office/drawing/2014/main" id="{7C59FEC4-E487-47EF-94F4-A8BDCE999707}"/>
                    </a:ext>
                  </a:extLst>
                </p:cNvPr>
                <p:cNvSpPr/>
                <p:nvPr/>
              </p:nvSpPr>
              <p:spPr>
                <a:xfrm>
                  <a:off x="6590582" y="806567"/>
                  <a:ext cx="1483744" cy="1483744"/>
                </a:xfrm>
                <a:prstGeom prst="rect">
                  <a:avLst/>
                </a:prstGeom>
                <a:solidFill>
                  <a:srgbClr val="EA675C"/>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33</a:t>
                  </a:r>
                </a:p>
              </p:txBody>
            </p:sp>
            <p:sp>
              <p:nvSpPr>
                <p:cNvPr id="86" name="Rectangle 85">
                  <a:extLst>
                    <a:ext uri="{FF2B5EF4-FFF2-40B4-BE49-F238E27FC236}">
                      <a16:creationId xmlns:a16="http://schemas.microsoft.com/office/drawing/2014/main" id="{C4247008-A73A-44FE-B537-832E92B947E2}"/>
                    </a:ext>
                  </a:extLst>
                </p:cNvPr>
                <p:cNvSpPr/>
                <p:nvPr/>
              </p:nvSpPr>
              <p:spPr>
                <a:xfrm>
                  <a:off x="3623094" y="2290927"/>
                  <a:ext cx="1483744" cy="1483744"/>
                </a:xfrm>
                <a:prstGeom prst="rect">
                  <a:avLst/>
                </a:prstGeom>
                <a:solidFill>
                  <a:srgbClr val="5B800A"/>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21</a:t>
                  </a:r>
                </a:p>
              </p:txBody>
            </p:sp>
            <p:sp>
              <p:nvSpPr>
                <p:cNvPr id="87" name="Rectangle 86">
                  <a:extLst>
                    <a:ext uri="{FF2B5EF4-FFF2-40B4-BE49-F238E27FC236}">
                      <a16:creationId xmlns:a16="http://schemas.microsoft.com/office/drawing/2014/main" id="{5FB9DF52-D578-42D7-A6D2-84787D342B53}"/>
                    </a:ext>
                  </a:extLst>
                </p:cNvPr>
                <p:cNvSpPr/>
                <p:nvPr/>
              </p:nvSpPr>
              <p:spPr>
                <a:xfrm>
                  <a:off x="3623094" y="3774055"/>
                  <a:ext cx="1483744" cy="1483744"/>
                </a:xfrm>
                <a:prstGeom prst="rect">
                  <a:avLst/>
                </a:prstGeom>
                <a:solidFill>
                  <a:srgbClr val="EA675C"/>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11</a:t>
                  </a:r>
                </a:p>
              </p:txBody>
            </p:sp>
            <p:sp>
              <p:nvSpPr>
                <p:cNvPr id="88" name="Rectangle 87">
                  <a:extLst>
                    <a:ext uri="{FF2B5EF4-FFF2-40B4-BE49-F238E27FC236}">
                      <a16:creationId xmlns:a16="http://schemas.microsoft.com/office/drawing/2014/main" id="{AD90DEFD-25A6-48AD-B10F-2874300A80FA}"/>
                    </a:ext>
                  </a:extLst>
                </p:cNvPr>
                <p:cNvSpPr/>
                <p:nvPr/>
              </p:nvSpPr>
              <p:spPr>
                <a:xfrm>
                  <a:off x="5107382" y="3774055"/>
                  <a:ext cx="1483744" cy="1483744"/>
                </a:xfrm>
                <a:prstGeom prst="rect">
                  <a:avLst/>
                </a:prstGeom>
                <a:solidFill>
                  <a:srgbClr val="FFDF9C"/>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12</a:t>
                  </a:r>
                </a:p>
              </p:txBody>
            </p:sp>
            <p:sp>
              <p:nvSpPr>
                <p:cNvPr id="89" name="Rectangle 88">
                  <a:extLst>
                    <a:ext uri="{FF2B5EF4-FFF2-40B4-BE49-F238E27FC236}">
                      <a16:creationId xmlns:a16="http://schemas.microsoft.com/office/drawing/2014/main" id="{3D675DF8-D045-491A-AEA5-A7B04CB41CD3}"/>
                    </a:ext>
                  </a:extLst>
                </p:cNvPr>
                <p:cNvSpPr/>
                <p:nvPr/>
              </p:nvSpPr>
              <p:spPr>
                <a:xfrm>
                  <a:off x="6590582" y="3774055"/>
                  <a:ext cx="1483744" cy="1483744"/>
                </a:xfrm>
                <a:prstGeom prst="rect">
                  <a:avLst/>
                </a:prstGeom>
                <a:solidFill>
                  <a:srgbClr val="EA675C"/>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13</a:t>
                  </a:r>
                </a:p>
              </p:txBody>
            </p:sp>
            <p:sp>
              <p:nvSpPr>
                <p:cNvPr id="90" name="TextBox 89">
                  <a:extLst>
                    <a:ext uri="{FF2B5EF4-FFF2-40B4-BE49-F238E27FC236}">
                      <a16:creationId xmlns:a16="http://schemas.microsoft.com/office/drawing/2014/main" id="{D8CA9A64-FE7B-49D2-8D3D-7AFE894807D9}"/>
                    </a:ext>
                  </a:extLst>
                </p:cNvPr>
                <p:cNvSpPr txBox="1"/>
                <p:nvPr/>
              </p:nvSpPr>
              <p:spPr>
                <a:xfrm>
                  <a:off x="3398269" y="6450153"/>
                  <a:ext cx="5185809" cy="1651169"/>
                </a:xfrm>
                <a:prstGeom prst="rect">
                  <a:avLst/>
                </a:prstGeom>
                <a:noFill/>
              </p:spPr>
              <p:txBody>
                <a:bodyPr wrap="square" rtlCol="0">
                  <a:spAutoFit/>
                </a:bodyPr>
                <a:lstStyle/>
                <a:p>
                  <a:pPr algn="ctr"/>
                  <a:r>
                    <a:rPr lang="en-US" sz="1200" dirty="0">
                      <a:solidFill>
                        <a:schemeClr val="tx1">
                          <a:lumMod val="75000"/>
                          <a:lumOff val="25000"/>
                        </a:schemeClr>
                      </a:solidFill>
                      <a:latin typeface="Century Gothic" panose="020B0502020202020204" pitchFamily="34" charset="0"/>
                    </a:rPr>
                    <a:t>Environmental Sensitivity</a:t>
                  </a:r>
                </a:p>
              </p:txBody>
            </p:sp>
            <p:sp>
              <p:nvSpPr>
                <p:cNvPr id="91" name="TextBox 90">
                  <a:extLst>
                    <a:ext uri="{FF2B5EF4-FFF2-40B4-BE49-F238E27FC236}">
                      <a16:creationId xmlns:a16="http://schemas.microsoft.com/office/drawing/2014/main" id="{0241354F-194F-450F-B296-D0642288B23F}"/>
                    </a:ext>
                  </a:extLst>
                </p:cNvPr>
                <p:cNvSpPr txBox="1"/>
                <p:nvPr/>
              </p:nvSpPr>
              <p:spPr>
                <a:xfrm rot="16200000">
                  <a:off x="-575010" y="2570470"/>
                  <a:ext cx="5044001" cy="990703"/>
                </a:xfrm>
                <a:prstGeom prst="rect">
                  <a:avLst/>
                </a:prstGeom>
                <a:noFill/>
              </p:spPr>
              <p:txBody>
                <a:bodyPr wrap="square" rtlCol="0">
                  <a:spAutoFit/>
                </a:bodyPr>
                <a:lstStyle/>
                <a:p>
                  <a:pPr algn="ctr"/>
                  <a:r>
                    <a:rPr lang="en-US" sz="1200">
                      <a:solidFill>
                        <a:schemeClr val="tx1">
                          <a:lumMod val="75000"/>
                          <a:lumOff val="25000"/>
                        </a:schemeClr>
                      </a:solidFill>
                      <a:latin typeface="Century Gothic" panose="020B0502020202020204" pitchFamily="34" charset="0"/>
                    </a:rPr>
                    <a:t>Solar Suitability</a:t>
                  </a:r>
                </a:p>
              </p:txBody>
            </p:sp>
            <p:sp>
              <p:nvSpPr>
                <p:cNvPr id="92" name="TextBox 91">
                  <a:extLst>
                    <a:ext uri="{FF2B5EF4-FFF2-40B4-BE49-F238E27FC236}">
                      <a16:creationId xmlns:a16="http://schemas.microsoft.com/office/drawing/2014/main" id="{4D5A5A56-8E91-4D19-8736-C933FBDE7B5E}"/>
                    </a:ext>
                  </a:extLst>
                </p:cNvPr>
                <p:cNvSpPr txBox="1"/>
                <p:nvPr/>
              </p:nvSpPr>
              <p:spPr>
                <a:xfrm>
                  <a:off x="3529908" y="5674717"/>
                  <a:ext cx="1847431" cy="990701"/>
                </a:xfrm>
                <a:prstGeom prst="rect">
                  <a:avLst/>
                </a:prstGeom>
                <a:noFill/>
              </p:spPr>
              <p:txBody>
                <a:bodyPr wrap="square" rtlCol="0">
                  <a:spAutoFit/>
                </a:bodyPr>
                <a:lstStyle/>
                <a:p>
                  <a:r>
                    <a:rPr lang="en-US" sz="1200">
                      <a:solidFill>
                        <a:schemeClr val="tx1">
                          <a:lumMod val="75000"/>
                          <a:lumOff val="25000"/>
                        </a:schemeClr>
                      </a:solidFill>
                      <a:latin typeface="Century Gothic" panose="020B0502020202020204" pitchFamily="34" charset="0"/>
                    </a:rPr>
                    <a:t>Low</a:t>
                  </a:r>
                </a:p>
              </p:txBody>
            </p:sp>
            <p:sp>
              <p:nvSpPr>
                <p:cNvPr id="93" name="TextBox 92">
                  <a:extLst>
                    <a:ext uri="{FF2B5EF4-FFF2-40B4-BE49-F238E27FC236}">
                      <a16:creationId xmlns:a16="http://schemas.microsoft.com/office/drawing/2014/main" id="{40D1793C-0F6F-46AD-88D0-4E5196111930}"/>
                    </a:ext>
                  </a:extLst>
                </p:cNvPr>
                <p:cNvSpPr txBox="1"/>
                <p:nvPr/>
              </p:nvSpPr>
              <p:spPr>
                <a:xfrm>
                  <a:off x="4926206" y="5672732"/>
                  <a:ext cx="2276385" cy="990701"/>
                </a:xfrm>
                <a:prstGeom prst="rect">
                  <a:avLst/>
                </a:prstGeom>
                <a:noFill/>
              </p:spPr>
              <p:txBody>
                <a:bodyPr wrap="square" rtlCol="0">
                  <a:spAutoFit/>
                </a:bodyPr>
                <a:lstStyle/>
                <a:p>
                  <a:r>
                    <a:rPr lang="en-US" sz="1200">
                      <a:solidFill>
                        <a:schemeClr val="tx1">
                          <a:lumMod val="75000"/>
                          <a:lumOff val="25000"/>
                        </a:schemeClr>
                      </a:solidFill>
                      <a:latin typeface="Century Gothic" panose="020B0502020202020204" pitchFamily="34" charset="0"/>
                    </a:rPr>
                    <a:t>Med.</a:t>
                  </a:r>
                </a:p>
              </p:txBody>
            </p:sp>
            <p:sp>
              <p:nvSpPr>
                <p:cNvPr id="94" name="TextBox 93">
                  <a:extLst>
                    <a:ext uri="{FF2B5EF4-FFF2-40B4-BE49-F238E27FC236}">
                      <a16:creationId xmlns:a16="http://schemas.microsoft.com/office/drawing/2014/main" id="{55DFD872-EF7F-421A-9423-CB0265CF0E18}"/>
                    </a:ext>
                  </a:extLst>
                </p:cNvPr>
                <p:cNvSpPr txBox="1"/>
                <p:nvPr/>
              </p:nvSpPr>
              <p:spPr>
                <a:xfrm>
                  <a:off x="6519944" y="5672736"/>
                  <a:ext cx="2059245" cy="990698"/>
                </a:xfrm>
                <a:prstGeom prst="rect">
                  <a:avLst/>
                </a:prstGeom>
                <a:noFill/>
              </p:spPr>
              <p:txBody>
                <a:bodyPr wrap="square" rtlCol="0">
                  <a:spAutoFit/>
                </a:bodyPr>
                <a:lstStyle/>
                <a:p>
                  <a:r>
                    <a:rPr lang="en-US" sz="1200">
                      <a:solidFill>
                        <a:schemeClr val="tx1">
                          <a:lumMod val="75000"/>
                          <a:lumOff val="25000"/>
                        </a:schemeClr>
                      </a:solidFill>
                      <a:latin typeface="Century Gothic" panose="020B0502020202020204" pitchFamily="34" charset="0"/>
                    </a:rPr>
                    <a:t>High</a:t>
                  </a:r>
                </a:p>
              </p:txBody>
            </p:sp>
            <p:sp>
              <p:nvSpPr>
                <p:cNvPr id="95" name="Rectangle 94">
                  <a:extLst>
                    <a:ext uri="{FF2B5EF4-FFF2-40B4-BE49-F238E27FC236}">
                      <a16:creationId xmlns:a16="http://schemas.microsoft.com/office/drawing/2014/main" id="{D59A59C0-BD7A-4F63-A9AB-A19F6CF4A20B}"/>
                    </a:ext>
                  </a:extLst>
                </p:cNvPr>
                <p:cNvSpPr/>
                <p:nvPr/>
              </p:nvSpPr>
              <p:spPr>
                <a:xfrm>
                  <a:off x="5107382" y="2290927"/>
                  <a:ext cx="1483744" cy="1483744"/>
                </a:xfrm>
                <a:prstGeom prst="rect">
                  <a:avLst/>
                </a:prstGeom>
                <a:solidFill>
                  <a:srgbClr val="FFDF9C"/>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22</a:t>
                  </a:r>
                </a:p>
              </p:txBody>
            </p:sp>
            <p:sp>
              <p:nvSpPr>
                <p:cNvPr id="96" name="Rectangle 95">
                  <a:extLst>
                    <a:ext uri="{FF2B5EF4-FFF2-40B4-BE49-F238E27FC236}">
                      <a16:creationId xmlns:a16="http://schemas.microsoft.com/office/drawing/2014/main" id="{D65AD88F-F934-4D3C-86AA-891CF37AE77D}"/>
                    </a:ext>
                  </a:extLst>
                </p:cNvPr>
                <p:cNvSpPr/>
                <p:nvPr/>
              </p:nvSpPr>
              <p:spPr>
                <a:xfrm>
                  <a:off x="6590582" y="2290927"/>
                  <a:ext cx="1483744" cy="1483744"/>
                </a:xfrm>
                <a:prstGeom prst="rect">
                  <a:avLst/>
                </a:prstGeom>
                <a:solidFill>
                  <a:srgbClr val="EA675C"/>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23</a:t>
                  </a:r>
                </a:p>
              </p:txBody>
            </p:sp>
          </p:grpSp>
          <p:grpSp>
            <p:nvGrpSpPr>
              <p:cNvPr id="51" name="Group 50">
                <a:extLst>
                  <a:ext uri="{FF2B5EF4-FFF2-40B4-BE49-F238E27FC236}">
                    <a16:creationId xmlns:a16="http://schemas.microsoft.com/office/drawing/2014/main" id="{5802B788-45A7-4B13-BF98-A85EFF334B64}"/>
                  </a:ext>
                </a:extLst>
              </p:cNvPr>
              <p:cNvGrpSpPr/>
              <p:nvPr/>
            </p:nvGrpSpPr>
            <p:grpSpPr>
              <a:xfrm rot="16200000">
                <a:off x="9853150" y="2858379"/>
                <a:ext cx="1411772" cy="277551"/>
                <a:chOff x="10932628" y="3700617"/>
                <a:chExt cx="1411772" cy="277551"/>
              </a:xfrm>
            </p:grpSpPr>
            <p:sp>
              <p:nvSpPr>
                <p:cNvPr id="52" name="TextBox 51">
                  <a:extLst>
                    <a:ext uri="{FF2B5EF4-FFF2-40B4-BE49-F238E27FC236}">
                      <a16:creationId xmlns:a16="http://schemas.microsoft.com/office/drawing/2014/main" id="{B96A6BF8-EDC2-4A0D-8293-65B3B77D6412}"/>
                    </a:ext>
                  </a:extLst>
                </p:cNvPr>
                <p:cNvSpPr txBox="1"/>
                <p:nvPr/>
              </p:nvSpPr>
              <p:spPr>
                <a:xfrm>
                  <a:off x="10932628" y="3701169"/>
                  <a:ext cx="516539" cy="276999"/>
                </a:xfrm>
                <a:prstGeom prst="rect">
                  <a:avLst/>
                </a:prstGeom>
                <a:noFill/>
              </p:spPr>
              <p:txBody>
                <a:bodyPr wrap="square" rtlCol="0">
                  <a:spAutoFit/>
                </a:bodyPr>
                <a:lstStyle/>
                <a:p>
                  <a:r>
                    <a:rPr lang="en-US" sz="1200">
                      <a:solidFill>
                        <a:schemeClr val="tx1">
                          <a:lumMod val="75000"/>
                          <a:lumOff val="25000"/>
                        </a:schemeClr>
                      </a:solidFill>
                      <a:latin typeface="Century Gothic" panose="020B0502020202020204" pitchFamily="34" charset="0"/>
                    </a:rPr>
                    <a:t>Low</a:t>
                  </a:r>
                </a:p>
              </p:txBody>
            </p:sp>
            <p:sp>
              <p:nvSpPr>
                <p:cNvPr id="81" name="TextBox 80">
                  <a:extLst>
                    <a:ext uri="{FF2B5EF4-FFF2-40B4-BE49-F238E27FC236}">
                      <a16:creationId xmlns:a16="http://schemas.microsoft.com/office/drawing/2014/main" id="{989B89C2-F68E-4DAF-954A-B3CB9F354F66}"/>
                    </a:ext>
                  </a:extLst>
                </p:cNvPr>
                <p:cNvSpPr txBox="1"/>
                <p:nvPr/>
              </p:nvSpPr>
              <p:spPr>
                <a:xfrm>
                  <a:off x="11323031" y="3700617"/>
                  <a:ext cx="636474" cy="276999"/>
                </a:xfrm>
                <a:prstGeom prst="rect">
                  <a:avLst/>
                </a:prstGeom>
                <a:noFill/>
              </p:spPr>
              <p:txBody>
                <a:bodyPr wrap="square" rtlCol="0">
                  <a:spAutoFit/>
                </a:bodyPr>
                <a:lstStyle/>
                <a:p>
                  <a:r>
                    <a:rPr lang="en-US" sz="1200">
                      <a:solidFill>
                        <a:schemeClr val="tx1">
                          <a:lumMod val="75000"/>
                          <a:lumOff val="25000"/>
                        </a:schemeClr>
                      </a:solidFill>
                      <a:latin typeface="Century Gothic" panose="020B0502020202020204" pitchFamily="34" charset="0"/>
                    </a:rPr>
                    <a:t>Med.</a:t>
                  </a:r>
                </a:p>
              </p:txBody>
            </p:sp>
            <p:sp>
              <p:nvSpPr>
                <p:cNvPr id="82" name="TextBox 81">
                  <a:extLst>
                    <a:ext uri="{FF2B5EF4-FFF2-40B4-BE49-F238E27FC236}">
                      <a16:creationId xmlns:a16="http://schemas.microsoft.com/office/drawing/2014/main" id="{5BAC2E0E-5356-4D91-944C-F2BC4253FF5D}"/>
                    </a:ext>
                  </a:extLst>
                </p:cNvPr>
                <p:cNvSpPr txBox="1"/>
                <p:nvPr/>
              </p:nvSpPr>
              <p:spPr>
                <a:xfrm>
                  <a:off x="11768638" y="3700617"/>
                  <a:ext cx="575762" cy="276998"/>
                </a:xfrm>
                <a:prstGeom prst="rect">
                  <a:avLst/>
                </a:prstGeom>
                <a:noFill/>
              </p:spPr>
              <p:txBody>
                <a:bodyPr wrap="square" rtlCol="0">
                  <a:spAutoFit/>
                </a:bodyPr>
                <a:lstStyle/>
                <a:p>
                  <a:r>
                    <a:rPr lang="en-US" sz="1200">
                      <a:solidFill>
                        <a:schemeClr val="tx1">
                          <a:lumMod val="75000"/>
                          <a:lumOff val="25000"/>
                        </a:schemeClr>
                      </a:solidFill>
                      <a:latin typeface="Century Gothic" panose="020B0502020202020204" pitchFamily="34" charset="0"/>
                    </a:rPr>
                    <a:t>High</a:t>
                  </a:r>
                </a:p>
              </p:txBody>
            </p:sp>
          </p:grpSp>
        </p:grpSp>
        <p:cxnSp>
          <p:nvCxnSpPr>
            <p:cNvPr id="48" name="Straight Arrow Connector 47">
              <a:extLst>
                <a:ext uri="{FF2B5EF4-FFF2-40B4-BE49-F238E27FC236}">
                  <a16:creationId xmlns:a16="http://schemas.microsoft.com/office/drawing/2014/main" id="{DA81D776-D865-4B33-8C9B-4D6FD1E35A5F}"/>
                </a:ext>
              </a:extLst>
            </p:cNvPr>
            <p:cNvCxnSpPr>
              <a:cxnSpLocks/>
            </p:cNvCxnSpPr>
            <p:nvPr/>
          </p:nvCxnSpPr>
          <p:spPr>
            <a:xfrm>
              <a:off x="10385272" y="2982028"/>
              <a:ext cx="1295534"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9" name="Straight Arrow Connector 48">
              <a:extLst>
                <a:ext uri="{FF2B5EF4-FFF2-40B4-BE49-F238E27FC236}">
                  <a16:creationId xmlns:a16="http://schemas.microsoft.com/office/drawing/2014/main" id="{E868425B-E9B4-4D35-9285-38F7C0754854}"/>
                </a:ext>
              </a:extLst>
            </p:cNvPr>
            <p:cNvCxnSpPr>
              <a:cxnSpLocks/>
            </p:cNvCxnSpPr>
            <p:nvPr/>
          </p:nvCxnSpPr>
          <p:spPr>
            <a:xfrm flipV="1">
              <a:off x="10327641" y="1620122"/>
              <a:ext cx="0" cy="12696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542750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TextBox 122">
            <a:extLst>
              <a:ext uri="{FF2B5EF4-FFF2-40B4-BE49-F238E27FC236}">
                <a16:creationId xmlns:a16="http://schemas.microsoft.com/office/drawing/2014/main" id="{48BB1B7F-DED8-446D-B03F-71EA0D6DB0C7}"/>
              </a:ext>
            </a:extLst>
          </p:cNvPr>
          <p:cNvSpPr txBox="1"/>
          <p:nvPr/>
        </p:nvSpPr>
        <p:spPr>
          <a:xfrm>
            <a:off x="131135" y="6241312"/>
            <a:ext cx="11929730" cy="489098"/>
          </a:xfrm>
          <a:prstGeom prst="rect">
            <a:avLst/>
          </a:prstGeom>
          <a:solidFill>
            <a:schemeClr val="bg1"/>
          </a:solidFill>
          <a:ln>
            <a:solidFill>
              <a:schemeClr val="bg1"/>
            </a:solidFill>
          </a:ln>
        </p:spPr>
        <p:txBody>
          <a:bodyPr wrap="square" rtlCol="0">
            <a:spAutoFit/>
          </a:bodyPr>
          <a:lstStyle/>
          <a:p>
            <a:endParaRPr lang="en-US"/>
          </a:p>
        </p:txBody>
      </p:sp>
      <p:sp>
        <p:nvSpPr>
          <p:cNvPr id="5" name="TextBox 4">
            <a:extLst>
              <a:ext uri="{FF2B5EF4-FFF2-40B4-BE49-F238E27FC236}">
                <a16:creationId xmlns:a16="http://schemas.microsoft.com/office/drawing/2014/main" id="{325F1635-5A59-4C54-81A1-2CBE57EBC15D}"/>
              </a:ext>
            </a:extLst>
          </p:cNvPr>
          <p:cNvSpPr txBox="1"/>
          <p:nvPr/>
        </p:nvSpPr>
        <p:spPr>
          <a:xfrm>
            <a:off x="510366" y="180753"/>
            <a:ext cx="6400800" cy="707886"/>
          </a:xfrm>
          <a:prstGeom prst="rect">
            <a:avLst/>
          </a:prstGeom>
          <a:solidFill>
            <a:schemeClr val="bg1"/>
          </a:solidFill>
          <a:ln>
            <a:solidFill>
              <a:schemeClr val="bg1"/>
            </a:solidFill>
          </a:ln>
        </p:spPr>
        <p:txBody>
          <a:bodyPr wrap="square" rtlCol="0">
            <a:spAutoFit/>
          </a:bodyPr>
          <a:lstStyle/>
          <a:p>
            <a:r>
              <a:rPr lang="en-US" sz="4000" b="1" dirty="0">
                <a:solidFill>
                  <a:srgbClr val="95B823"/>
                </a:solidFill>
                <a:latin typeface="Century Gothic" panose="020B0502020202020204" pitchFamily="34" charset="0"/>
              </a:rPr>
              <a:t>APPENDIX</a:t>
            </a:r>
          </a:p>
        </p:txBody>
      </p:sp>
      <p:pic>
        <p:nvPicPr>
          <p:cNvPr id="137" name="Picture 136" descr="A close up of a flag&#10;&#10;Description automatically generated">
            <a:extLst>
              <a:ext uri="{FF2B5EF4-FFF2-40B4-BE49-F238E27FC236}">
                <a16:creationId xmlns:a16="http://schemas.microsoft.com/office/drawing/2014/main" id="{96DB0F27-B7A1-4D11-B077-709C326A7D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68" y="1763558"/>
            <a:ext cx="3703971" cy="4793374"/>
          </a:xfrm>
          <a:prstGeom prst="rect">
            <a:avLst/>
          </a:prstGeom>
        </p:spPr>
      </p:pic>
      <p:pic>
        <p:nvPicPr>
          <p:cNvPr id="138" name="Picture 137" descr="A close up of a flag&#10;&#10;Description automatically generated">
            <a:extLst>
              <a:ext uri="{FF2B5EF4-FFF2-40B4-BE49-F238E27FC236}">
                <a16:creationId xmlns:a16="http://schemas.microsoft.com/office/drawing/2014/main" id="{7BF64B2F-034C-45EE-9512-BE6A355CF7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15376" y="1763558"/>
            <a:ext cx="3703971" cy="4793374"/>
          </a:xfrm>
          <a:prstGeom prst="rect">
            <a:avLst/>
          </a:prstGeom>
        </p:spPr>
      </p:pic>
      <p:pic>
        <p:nvPicPr>
          <p:cNvPr id="145" name="Picture 144" descr="A close up of a flag&#10;&#10;Description automatically generated">
            <a:extLst>
              <a:ext uri="{FF2B5EF4-FFF2-40B4-BE49-F238E27FC236}">
                <a16:creationId xmlns:a16="http://schemas.microsoft.com/office/drawing/2014/main" id="{D502C254-6884-46D4-847F-29B589BBAF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01412" y="1763558"/>
            <a:ext cx="3703971" cy="4793374"/>
          </a:xfrm>
          <a:prstGeom prst="rect">
            <a:avLst/>
          </a:prstGeom>
        </p:spPr>
      </p:pic>
      <p:sp>
        <p:nvSpPr>
          <p:cNvPr id="146" name="TextBox 145">
            <a:extLst>
              <a:ext uri="{FF2B5EF4-FFF2-40B4-BE49-F238E27FC236}">
                <a16:creationId xmlns:a16="http://schemas.microsoft.com/office/drawing/2014/main" id="{3579D668-6DB8-47ED-9286-CA3668FD05D3}"/>
              </a:ext>
            </a:extLst>
          </p:cNvPr>
          <p:cNvSpPr txBox="1"/>
          <p:nvPr/>
        </p:nvSpPr>
        <p:spPr>
          <a:xfrm>
            <a:off x="1112348" y="5924049"/>
            <a:ext cx="933223" cy="461665"/>
          </a:xfrm>
          <a:prstGeom prst="rect">
            <a:avLst/>
          </a:prstGeom>
          <a:noFill/>
        </p:spPr>
        <p:txBody>
          <a:bodyPr wrap="square" rtlCol="0">
            <a:spAutoFit/>
          </a:bodyPr>
          <a:lstStyle/>
          <a:p>
            <a:r>
              <a:rPr lang="en-US" sz="2400">
                <a:solidFill>
                  <a:schemeClr val="tx1">
                    <a:lumMod val="75000"/>
                    <a:lumOff val="25000"/>
                  </a:schemeClr>
                </a:solidFill>
                <a:latin typeface="Century Gothic" panose="020B0502020202020204" pitchFamily="34" charset="0"/>
              </a:rPr>
              <a:t>2017</a:t>
            </a:r>
          </a:p>
        </p:txBody>
      </p:sp>
      <p:sp>
        <p:nvSpPr>
          <p:cNvPr id="147" name="TextBox 146">
            <a:extLst>
              <a:ext uri="{FF2B5EF4-FFF2-40B4-BE49-F238E27FC236}">
                <a16:creationId xmlns:a16="http://schemas.microsoft.com/office/drawing/2014/main" id="{6183E5B7-7FAC-4FA8-8FB1-CA3FCA5A4F41}"/>
              </a:ext>
            </a:extLst>
          </p:cNvPr>
          <p:cNvSpPr txBox="1"/>
          <p:nvPr/>
        </p:nvSpPr>
        <p:spPr>
          <a:xfrm>
            <a:off x="4987650" y="5924049"/>
            <a:ext cx="933223" cy="461665"/>
          </a:xfrm>
          <a:prstGeom prst="rect">
            <a:avLst/>
          </a:prstGeom>
          <a:noFill/>
        </p:spPr>
        <p:txBody>
          <a:bodyPr wrap="square" rtlCol="0">
            <a:spAutoFit/>
          </a:bodyPr>
          <a:lstStyle/>
          <a:p>
            <a:r>
              <a:rPr lang="en-US" sz="2400">
                <a:solidFill>
                  <a:schemeClr val="tx1">
                    <a:lumMod val="75000"/>
                    <a:lumOff val="25000"/>
                  </a:schemeClr>
                </a:solidFill>
                <a:latin typeface="Century Gothic" panose="020B0502020202020204" pitchFamily="34" charset="0"/>
              </a:rPr>
              <a:t>2018</a:t>
            </a:r>
          </a:p>
        </p:txBody>
      </p:sp>
      <p:sp>
        <p:nvSpPr>
          <p:cNvPr id="148" name="TextBox 147">
            <a:extLst>
              <a:ext uri="{FF2B5EF4-FFF2-40B4-BE49-F238E27FC236}">
                <a16:creationId xmlns:a16="http://schemas.microsoft.com/office/drawing/2014/main" id="{015CE1C7-4BFA-4EEA-8B7D-2558C38DDDBE}"/>
              </a:ext>
            </a:extLst>
          </p:cNvPr>
          <p:cNvSpPr txBox="1"/>
          <p:nvPr/>
        </p:nvSpPr>
        <p:spPr>
          <a:xfrm>
            <a:off x="8784593" y="5924048"/>
            <a:ext cx="933223" cy="461665"/>
          </a:xfrm>
          <a:prstGeom prst="rect">
            <a:avLst/>
          </a:prstGeom>
          <a:noFill/>
        </p:spPr>
        <p:txBody>
          <a:bodyPr wrap="square" rtlCol="0">
            <a:spAutoFit/>
          </a:bodyPr>
          <a:lstStyle/>
          <a:p>
            <a:r>
              <a:rPr lang="en-US" sz="2400">
                <a:solidFill>
                  <a:schemeClr val="tx1">
                    <a:lumMod val="75000"/>
                    <a:lumOff val="25000"/>
                  </a:schemeClr>
                </a:solidFill>
                <a:latin typeface="Century Gothic" panose="020B0502020202020204" pitchFamily="34" charset="0"/>
              </a:rPr>
              <a:t>2019</a:t>
            </a:r>
          </a:p>
        </p:txBody>
      </p:sp>
      <p:grpSp>
        <p:nvGrpSpPr>
          <p:cNvPr id="149" name="Group 148">
            <a:extLst>
              <a:ext uri="{FF2B5EF4-FFF2-40B4-BE49-F238E27FC236}">
                <a16:creationId xmlns:a16="http://schemas.microsoft.com/office/drawing/2014/main" id="{E19A01DE-F5B1-4831-B908-F32660563E30}"/>
              </a:ext>
            </a:extLst>
          </p:cNvPr>
          <p:cNvGrpSpPr/>
          <p:nvPr/>
        </p:nvGrpSpPr>
        <p:grpSpPr>
          <a:xfrm>
            <a:off x="11487448" y="3175692"/>
            <a:ext cx="621543" cy="2713698"/>
            <a:chOff x="10637852" y="120849"/>
            <a:chExt cx="621543" cy="2713698"/>
          </a:xfrm>
        </p:grpSpPr>
        <p:grpSp>
          <p:nvGrpSpPr>
            <p:cNvPr id="150" name="Group 149">
              <a:extLst>
                <a:ext uri="{FF2B5EF4-FFF2-40B4-BE49-F238E27FC236}">
                  <a16:creationId xmlns:a16="http://schemas.microsoft.com/office/drawing/2014/main" id="{0236065F-867C-4C1B-A44C-265F98C11C1C}"/>
                </a:ext>
              </a:extLst>
            </p:cNvPr>
            <p:cNvGrpSpPr/>
            <p:nvPr/>
          </p:nvGrpSpPr>
          <p:grpSpPr>
            <a:xfrm>
              <a:off x="10637852" y="120849"/>
              <a:ext cx="621543" cy="276999"/>
              <a:chOff x="10637852" y="120849"/>
              <a:chExt cx="621543" cy="276999"/>
            </a:xfrm>
          </p:grpSpPr>
          <p:sp>
            <p:nvSpPr>
              <p:cNvPr id="175" name="Rectangle 174">
                <a:extLst>
                  <a:ext uri="{FF2B5EF4-FFF2-40B4-BE49-F238E27FC236}">
                    <a16:creationId xmlns:a16="http://schemas.microsoft.com/office/drawing/2014/main" id="{6C7E8069-0292-41C8-8C08-1591E38DE1FA}"/>
                  </a:ext>
                </a:extLst>
              </p:cNvPr>
              <p:cNvSpPr/>
              <p:nvPr/>
            </p:nvSpPr>
            <p:spPr>
              <a:xfrm>
                <a:off x="10637852" y="153585"/>
                <a:ext cx="323850" cy="211527"/>
              </a:xfrm>
              <a:prstGeom prst="rect">
                <a:avLst/>
              </a:prstGeom>
              <a:solidFill>
                <a:srgbClr val="FFF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76" name="TextBox 175">
                <a:extLst>
                  <a:ext uri="{FF2B5EF4-FFF2-40B4-BE49-F238E27FC236}">
                    <a16:creationId xmlns:a16="http://schemas.microsoft.com/office/drawing/2014/main" id="{D1B8F131-5C8C-4907-ACB5-7288E3B2EAFD}"/>
                  </a:ext>
                </a:extLst>
              </p:cNvPr>
              <p:cNvSpPr txBox="1"/>
              <p:nvPr/>
            </p:nvSpPr>
            <p:spPr>
              <a:xfrm>
                <a:off x="10935545" y="120849"/>
                <a:ext cx="323850" cy="276999"/>
              </a:xfrm>
              <a:prstGeom prst="rect">
                <a:avLst/>
              </a:prstGeom>
              <a:noFill/>
              <a:ln>
                <a:noFill/>
              </a:ln>
            </p:spPr>
            <p:txBody>
              <a:bodyPr wrap="square" rtlCol="0">
                <a:spAutoFit/>
              </a:bodyPr>
              <a:lstStyle/>
              <a:p>
                <a:r>
                  <a:rPr lang="en-US" sz="1200">
                    <a:solidFill>
                      <a:schemeClr val="tx1">
                        <a:lumMod val="75000"/>
                        <a:lumOff val="25000"/>
                      </a:schemeClr>
                    </a:solidFill>
                    <a:latin typeface="Century Gothic" panose="020B0502020202020204" pitchFamily="34" charset="0"/>
                  </a:rPr>
                  <a:t>1</a:t>
                </a:r>
              </a:p>
            </p:txBody>
          </p:sp>
        </p:grpSp>
        <p:grpSp>
          <p:nvGrpSpPr>
            <p:cNvPr id="151" name="Group 150">
              <a:extLst>
                <a:ext uri="{FF2B5EF4-FFF2-40B4-BE49-F238E27FC236}">
                  <a16:creationId xmlns:a16="http://schemas.microsoft.com/office/drawing/2014/main" id="{FEAC1F29-42B7-4363-82CD-A20A78036422}"/>
                </a:ext>
              </a:extLst>
            </p:cNvPr>
            <p:cNvGrpSpPr/>
            <p:nvPr/>
          </p:nvGrpSpPr>
          <p:grpSpPr>
            <a:xfrm>
              <a:off x="10637852" y="434804"/>
              <a:ext cx="621543" cy="276999"/>
              <a:chOff x="10637852" y="434804"/>
              <a:chExt cx="621543" cy="276999"/>
            </a:xfrm>
          </p:grpSpPr>
          <p:sp>
            <p:nvSpPr>
              <p:cNvPr id="173" name="Rectangle 172">
                <a:extLst>
                  <a:ext uri="{FF2B5EF4-FFF2-40B4-BE49-F238E27FC236}">
                    <a16:creationId xmlns:a16="http://schemas.microsoft.com/office/drawing/2014/main" id="{E4D69A45-AC5D-4412-9D8C-3046F6C07A24}"/>
                  </a:ext>
                </a:extLst>
              </p:cNvPr>
              <p:cNvSpPr/>
              <p:nvPr/>
            </p:nvSpPr>
            <p:spPr>
              <a:xfrm>
                <a:off x="10637852" y="467540"/>
                <a:ext cx="323850" cy="211527"/>
              </a:xfrm>
              <a:prstGeom prst="rect">
                <a:avLst/>
              </a:prstGeom>
              <a:solidFill>
                <a:srgbClr val="FFD9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74" name="TextBox 173">
                <a:extLst>
                  <a:ext uri="{FF2B5EF4-FFF2-40B4-BE49-F238E27FC236}">
                    <a16:creationId xmlns:a16="http://schemas.microsoft.com/office/drawing/2014/main" id="{F8D4971D-D5A5-48EC-9F42-BFDF2839928E}"/>
                  </a:ext>
                </a:extLst>
              </p:cNvPr>
              <p:cNvSpPr txBox="1"/>
              <p:nvPr/>
            </p:nvSpPr>
            <p:spPr>
              <a:xfrm>
                <a:off x="10935545" y="434804"/>
                <a:ext cx="323850" cy="276999"/>
              </a:xfrm>
              <a:prstGeom prst="rect">
                <a:avLst/>
              </a:prstGeom>
              <a:noFill/>
              <a:ln>
                <a:noFill/>
              </a:ln>
            </p:spPr>
            <p:txBody>
              <a:bodyPr wrap="square" rtlCol="0">
                <a:spAutoFit/>
              </a:bodyPr>
              <a:lstStyle/>
              <a:p>
                <a:r>
                  <a:rPr lang="en-US" sz="1200">
                    <a:solidFill>
                      <a:schemeClr val="tx1">
                        <a:lumMod val="75000"/>
                        <a:lumOff val="25000"/>
                      </a:schemeClr>
                    </a:solidFill>
                    <a:latin typeface="Century Gothic" panose="020B0502020202020204" pitchFamily="34" charset="0"/>
                  </a:rPr>
                  <a:t>2</a:t>
                </a:r>
              </a:p>
            </p:txBody>
          </p:sp>
        </p:grpSp>
        <p:grpSp>
          <p:nvGrpSpPr>
            <p:cNvPr id="152" name="Group 151">
              <a:extLst>
                <a:ext uri="{FF2B5EF4-FFF2-40B4-BE49-F238E27FC236}">
                  <a16:creationId xmlns:a16="http://schemas.microsoft.com/office/drawing/2014/main" id="{22301F1E-51D9-4E0B-BED8-0D126852B161}"/>
                </a:ext>
              </a:extLst>
            </p:cNvPr>
            <p:cNvGrpSpPr/>
            <p:nvPr/>
          </p:nvGrpSpPr>
          <p:grpSpPr>
            <a:xfrm>
              <a:off x="10637852" y="731519"/>
              <a:ext cx="621543" cy="276999"/>
              <a:chOff x="10637852" y="731519"/>
              <a:chExt cx="621543" cy="276999"/>
            </a:xfrm>
          </p:grpSpPr>
          <p:sp>
            <p:nvSpPr>
              <p:cNvPr id="171" name="Rectangle 170">
                <a:extLst>
                  <a:ext uri="{FF2B5EF4-FFF2-40B4-BE49-F238E27FC236}">
                    <a16:creationId xmlns:a16="http://schemas.microsoft.com/office/drawing/2014/main" id="{36E9EF76-FEE9-40AD-A2FE-C32B6F2CCC98}"/>
                  </a:ext>
                </a:extLst>
              </p:cNvPr>
              <p:cNvSpPr/>
              <p:nvPr/>
            </p:nvSpPr>
            <p:spPr>
              <a:xfrm>
                <a:off x="10637852" y="764255"/>
                <a:ext cx="323850" cy="211527"/>
              </a:xfrm>
              <a:prstGeom prst="rect">
                <a:avLst/>
              </a:prstGeom>
              <a:solidFill>
                <a:srgbClr val="FCB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72" name="TextBox 171">
                <a:extLst>
                  <a:ext uri="{FF2B5EF4-FFF2-40B4-BE49-F238E27FC236}">
                    <a16:creationId xmlns:a16="http://schemas.microsoft.com/office/drawing/2014/main" id="{1DD86ADD-8359-4BB6-8BA7-9FB7E8A29350}"/>
                  </a:ext>
                </a:extLst>
              </p:cNvPr>
              <p:cNvSpPr txBox="1"/>
              <p:nvPr/>
            </p:nvSpPr>
            <p:spPr>
              <a:xfrm>
                <a:off x="10935545" y="731519"/>
                <a:ext cx="323850" cy="276999"/>
              </a:xfrm>
              <a:prstGeom prst="rect">
                <a:avLst/>
              </a:prstGeom>
              <a:noFill/>
              <a:ln>
                <a:noFill/>
              </a:ln>
            </p:spPr>
            <p:txBody>
              <a:bodyPr wrap="square" rtlCol="0">
                <a:spAutoFit/>
              </a:bodyPr>
              <a:lstStyle/>
              <a:p>
                <a:r>
                  <a:rPr lang="en-US" sz="1200">
                    <a:solidFill>
                      <a:schemeClr val="tx1">
                        <a:lumMod val="75000"/>
                        <a:lumOff val="25000"/>
                      </a:schemeClr>
                    </a:solidFill>
                    <a:latin typeface="Century Gothic" panose="020B0502020202020204" pitchFamily="34" charset="0"/>
                  </a:rPr>
                  <a:t>3</a:t>
                </a:r>
              </a:p>
            </p:txBody>
          </p:sp>
        </p:grpSp>
        <p:grpSp>
          <p:nvGrpSpPr>
            <p:cNvPr id="153" name="Group 152">
              <a:extLst>
                <a:ext uri="{FF2B5EF4-FFF2-40B4-BE49-F238E27FC236}">
                  <a16:creationId xmlns:a16="http://schemas.microsoft.com/office/drawing/2014/main" id="{65982E21-2957-4333-B0C3-57098BBAC950}"/>
                </a:ext>
              </a:extLst>
            </p:cNvPr>
            <p:cNvGrpSpPr/>
            <p:nvPr/>
          </p:nvGrpSpPr>
          <p:grpSpPr>
            <a:xfrm>
              <a:off x="10637852" y="1008691"/>
              <a:ext cx="621543" cy="276999"/>
              <a:chOff x="10637852" y="1008691"/>
              <a:chExt cx="621543" cy="276999"/>
            </a:xfrm>
          </p:grpSpPr>
          <p:sp>
            <p:nvSpPr>
              <p:cNvPr id="169" name="Rectangle 168">
                <a:extLst>
                  <a:ext uri="{FF2B5EF4-FFF2-40B4-BE49-F238E27FC236}">
                    <a16:creationId xmlns:a16="http://schemas.microsoft.com/office/drawing/2014/main" id="{0B3D4708-A871-447F-BCEB-C54B22B0A05B}"/>
                  </a:ext>
                </a:extLst>
              </p:cNvPr>
              <p:cNvSpPr/>
              <p:nvPr/>
            </p:nvSpPr>
            <p:spPr>
              <a:xfrm>
                <a:off x="10637852" y="1041427"/>
                <a:ext cx="323850" cy="211527"/>
              </a:xfrm>
              <a:prstGeom prst="rect">
                <a:avLst/>
              </a:prstGeom>
              <a:solidFill>
                <a:srgbClr val="FC7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70" name="TextBox 169">
                <a:extLst>
                  <a:ext uri="{FF2B5EF4-FFF2-40B4-BE49-F238E27FC236}">
                    <a16:creationId xmlns:a16="http://schemas.microsoft.com/office/drawing/2014/main" id="{A1FC90A1-9D64-4B70-AB02-B3B85D210123}"/>
                  </a:ext>
                </a:extLst>
              </p:cNvPr>
              <p:cNvSpPr txBox="1"/>
              <p:nvPr/>
            </p:nvSpPr>
            <p:spPr>
              <a:xfrm>
                <a:off x="10935545" y="1008691"/>
                <a:ext cx="323850" cy="276999"/>
              </a:xfrm>
              <a:prstGeom prst="rect">
                <a:avLst/>
              </a:prstGeom>
              <a:noFill/>
              <a:ln>
                <a:noFill/>
              </a:ln>
            </p:spPr>
            <p:txBody>
              <a:bodyPr wrap="square" rtlCol="0">
                <a:spAutoFit/>
              </a:bodyPr>
              <a:lstStyle/>
              <a:p>
                <a:r>
                  <a:rPr lang="en-US" sz="1200">
                    <a:solidFill>
                      <a:schemeClr val="tx1">
                        <a:lumMod val="75000"/>
                        <a:lumOff val="25000"/>
                      </a:schemeClr>
                    </a:solidFill>
                    <a:latin typeface="Century Gothic" panose="020B0502020202020204" pitchFamily="34" charset="0"/>
                  </a:rPr>
                  <a:t>4</a:t>
                </a:r>
              </a:p>
            </p:txBody>
          </p:sp>
        </p:grpSp>
        <p:grpSp>
          <p:nvGrpSpPr>
            <p:cNvPr id="154" name="Group 153">
              <a:extLst>
                <a:ext uri="{FF2B5EF4-FFF2-40B4-BE49-F238E27FC236}">
                  <a16:creationId xmlns:a16="http://schemas.microsoft.com/office/drawing/2014/main" id="{539FC50A-1538-429D-80A5-150A27D13264}"/>
                </a:ext>
              </a:extLst>
            </p:cNvPr>
            <p:cNvGrpSpPr/>
            <p:nvPr/>
          </p:nvGrpSpPr>
          <p:grpSpPr>
            <a:xfrm>
              <a:off x="10637852" y="1322646"/>
              <a:ext cx="621543" cy="276999"/>
              <a:chOff x="10637852" y="1322646"/>
              <a:chExt cx="621543" cy="276999"/>
            </a:xfrm>
          </p:grpSpPr>
          <p:sp>
            <p:nvSpPr>
              <p:cNvPr id="167" name="Rectangle 166">
                <a:extLst>
                  <a:ext uri="{FF2B5EF4-FFF2-40B4-BE49-F238E27FC236}">
                    <a16:creationId xmlns:a16="http://schemas.microsoft.com/office/drawing/2014/main" id="{76CCE9A0-606D-403F-A7CC-5317CB69E489}"/>
                  </a:ext>
                </a:extLst>
              </p:cNvPr>
              <p:cNvSpPr/>
              <p:nvPr/>
            </p:nvSpPr>
            <p:spPr>
              <a:xfrm>
                <a:off x="10637852" y="1355382"/>
                <a:ext cx="323850" cy="211527"/>
              </a:xfrm>
              <a:prstGeom prst="rect">
                <a:avLst/>
              </a:prstGeom>
              <a:solidFill>
                <a:srgbClr val="FB59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68" name="TextBox 167">
                <a:extLst>
                  <a:ext uri="{FF2B5EF4-FFF2-40B4-BE49-F238E27FC236}">
                    <a16:creationId xmlns:a16="http://schemas.microsoft.com/office/drawing/2014/main" id="{64E6327F-65E8-4CB4-A466-034600326390}"/>
                  </a:ext>
                </a:extLst>
              </p:cNvPr>
              <p:cNvSpPr txBox="1"/>
              <p:nvPr/>
            </p:nvSpPr>
            <p:spPr>
              <a:xfrm>
                <a:off x="10935545" y="1322646"/>
                <a:ext cx="323850" cy="276999"/>
              </a:xfrm>
              <a:prstGeom prst="rect">
                <a:avLst/>
              </a:prstGeom>
              <a:noFill/>
              <a:ln>
                <a:noFill/>
              </a:ln>
            </p:spPr>
            <p:txBody>
              <a:bodyPr wrap="square" rtlCol="0">
                <a:spAutoFit/>
              </a:bodyPr>
              <a:lstStyle/>
              <a:p>
                <a:r>
                  <a:rPr lang="en-US" sz="1200">
                    <a:solidFill>
                      <a:schemeClr val="tx1">
                        <a:lumMod val="75000"/>
                        <a:lumOff val="25000"/>
                      </a:schemeClr>
                    </a:solidFill>
                    <a:latin typeface="Century Gothic" panose="020B0502020202020204" pitchFamily="34" charset="0"/>
                  </a:rPr>
                  <a:t>5</a:t>
                </a:r>
              </a:p>
            </p:txBody>
          </p:sp>
        </p:grpSp>
        <p:grpSp>
          <p:nvGrpSpPr>
            <p:cNvPr id="155" name="Group 154">
              <a:extLst>
                <a:ext uri="{FF2B5EF4-FFF2-40B4-BE49-F238E27FC236}">
                  <a16:creationId xmlns:a16="http://schemas.microsoft.com/office/drawing/2014/main" id="{19AA46DA-F658-4810-9381-1FBC7F2EA1F1}"/>
                </a:ext>
              </a:extLst>
            </p:cNvPr>
            <p:cNvGrpSpPr/>
            <p:nvPr/>
          </p:nvGrpSpPr>
          <p:grpSpPr>
            <a:xfrm>
              <a:off x="10637852" y="1619361"/>
              <a:ext cx="621543" cy="276999"/>
              <a:chOff x="10637852" y="1619361"/>
              <a:chExt cx="621543" cy="276999"/>
            </a:xfrm>
          </p:grpSpPr>
          <p:sp>
            <p:nvSpPr>
              <p:cNvPr id="165" name="Rectangle 164">
                <a:extLst>
                  <a:ext uri="{FF2B5EF4-FFF2-40B4-BE49-F238E27FC236}">
                    <a16:creationId xmlns:a16="http://schemas.microsoft.com/office/drawing/2014/main" id="{A3FF82BD-133F-467C-8B90-4E1735D8341D}"/>
                  </a:ext>
                </a:extLst>
              </p:cNvPr>
              <p:cNvSpPr/>
              <p:nvPr/>
            </p:nvSpPr>
            <p:spPr>
              <a:xfrm>
                <a:off x="10637852" y="1652097"/>
                <a:ext cx="323850" cy="211527"/>
              </a:xfrm>
              <a:prstGeom prst="rect">
                <a:avLst/>
              </a:prstGeom>
              <a:solidFill>
                <a:srgbClr val="EF3B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66" name="TextBox 165">
                <a:extLst>
                  <a:ext uri="{FF2B5EF4-FFF2-40B4-BE49-F238E27FC236}">
                    <a16:creationId xmlns:a16="http://schemas.microsoft.com/office/drawing/2014/main" id="{764C7417-C7EB-4B69-A6E2-9D6A425ED313}"/>
                  </a:ext>
                </a:extLst>
              </p:cNvPr>
              <p:cNvSpPr txBox="1"/>
              <p:nvPr/>
            </p:nvSpPr>
            <p:spPr>
              <a:xfrm>
                <a:off x="10935545" y="1619361"/>
                <a:ext cx="323850" cy="276999"/>
              </a:xfrm>
              <a:prstGeom prst="rect">
                <a:avLst/>
              </a:prstGeom>
              <a:noFill/>
              <a:ln>
                <a:noFill/>
              </a:ln>
            </p:spPr>
            <p:txBody>
              <a:bodyPr wrap="square" rtlCol="0">
                <a:spAutoFit/>
              </a:bodyPr>
              <a:lstStyle/>
              <a:p>
                <a:r>
                  <a:rPr lang="en-US" sz="1200">
                    <a:solidFill>
                      <a:schemeClr val="tx1">
                        <a:lumMod val="75000"/>
                        <a:lumOff val="25000"/>
                      </a:schemeClr>
                    </a:solidFill>
                    <a:latin typeface="Century Gothic" panose="020B0502020202020204" pitchFamily="34" charset="0"/>
                  </a:rPr>
                  <a:t>6</a:t>
                </a:r>
              </a:p>
            </p:txBody>
          </p:sp>
        </p:grpSp>
        <p:grpSp>
          <p:nvGrpSpPr>
            <p:cNvPr id="156" name="Group 155">
              <a:extLst>
                <a:ext uri="{FF2B5EF4-FFF2-40B4-BE49-F238E27FC236}">
                  <a16:creationId xmlns:a16="http://schemas.microsoft.com/office/drawing/2014/main" id="{EDF070EC-4D76-4B1E-B047-CBE989C30E5B}"/>
                </a:ext>
              </a:extLst>
            </p:cNvPr>
            <p:cNvGrpSpPr/>
            <p:nvPr/>
          </p:nvGrpSpPr>
          <p:grpSpPr>
            <a:xfrm>
              <a:off x="10637852" y="1946878"/>
              <a:ext cx="621543" cy="276999"/>
              <a:chOff x="10637852" y="1946878"/>
              <a:chExt cx="621543" cy="276999"/>
            </a:xfrm>
          </p:grpSpPr>
          <p:sp>
            <p:nvSpPr>
              <p:cNvPr id="163" name="Rectangle 162">
                <a:extLst>
                  <a:ext uri="{FF2B5EF4-FFF2-40B4-BE49-F238E27FC236}">
                    <a16:creationId xmlns:a16="http://schemas.microsoft.com/office/drawing/2014/main" id="{AE7C1DFE-1E1B-42DC-B6A4-109CB8A91652}"/>
                  </a:ext>
                </a:extLst>
              </p:cNvPr>
              <p:cNvSpPr/>
              <p:nvPr/>
            </p:nvSpPr>
            <p:spPr>
              <a:xfrm>
                <a:off x="10637852" y="1979614"/>
                <a:ext cx="323850" cy="211527"/>
              </a:xfrm>
              <a:prstGeom prst="rect">
                <a:avLst/>
              </a:prstGeom>
              <a:solidFill>
                <a:srgbClr val="CB1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64" name="TextBox 163">
                <a:extLst>
                  <a:ext uri="{FF2B5EF4-FFF2-40B4-BE49-F238E27FC236}">
                    <a16:creationId xmlns:a16="http://schemas.microsoft.com/office/drawing/2014/main" id="{EBD5B3CB-A6FF-4A30-AF58-652BDA91A491}"/>
                  </a:ext>
                </a:extLst>
              </p:cNvPr>
              <p:cNvSpPr txBox="1"/>
              <p:nvPr/>
            </p:nvSpPr>
            <p:spPr>
              <a:xfrm>
                <a:off x="10935545" y="1946878"/>
                <a:ext cx="323850" cy="276999"/>
              </a:xfrm>
              <a:prstGeom prst="rect">
                <a:avLst/>
              </a:prstGeom>
              <a:noFill/>
              <a:ln>
                <a:noFill/>
              </a:ln>
            </p:spPr>
            <p:txBody>
              <a:bodyPr wrap="square" rtlCol="0">
                <a:spAutoFit/>
              </a:bodyPr>
              <a:lstStyle/>
              <a:p>
                <a:r>
                  <a:rPr lang="en-US" sz="1200">
                    <a:solidFill>
                      <a:schemeClr val="tx1">
                        <a:lumMod val="75000"/>
                        <a:lumOff val="25000"/>
                      </a:schemeClr>
                    </a:solidFill>
                    <a:latin typeface="Century Gothic" panose="020B0502020202020204" pitchFamily="34" charset="0"/>
                  </a:rPr>
                  <a:t>7</a:t>
                </a:r>
              </a:p>
            </p:txBody>
          </p:sp>
        </p:grpSp>
        <p:grpSp>
          <p:nvGrpSpPr>
            <p:cNvPr id="157" name="Group 156">
              <a:extLst>
                <a:ext uri="{FF2B5EF4-FFF2-40B4-BE49-F238E27FC236}">
                  <a16:creationId xmlns:a16="http://schemas.microsoft.com/office/drawing/2014/main" id="{C146FF91-B76A-494D-A017-E53C4D720773}"/>
                </a:ext>
              </a:extLst>
            </p:cNvPr>
            <p:cNvGrpSpPr/>
            <p:nvPr/>
          </p:nvGrpSpPr>
          <p:grpSpPr>
            <a:xfrm>
              <a:off x="10637852" y="2260833"/>
              <a:ext cx="621543" cy="276999"/>
              <a:chOff x="10637852" y="2260833"/>
              <a:chExt cx="621543" cy="276999"/>
            </a:xfrm>
          </p:grpSpPr>
          <p:sp>
            <p:nvSpPr>
              <p:cNvPr id="161" name="Rectangle 160">
                <a:extLst>
                  <a:ext uri="{FF2B5EF4-FFF2-40B4-BE49-F238E27FC236}">
                    <a16:creationId xmlns:a16="http://schemas.microsoft.com/office/drawing/2014/main" id="{29E98468-7EA6-4814-83B6-3E9A9FD77D78}"/>
                  </a:ext>
                </a:extLst>
              </p:cNvPr>
              <p:cNvSpPr/>
              <p:nvPr/>
            </p:nvSpPr>
            <p:spPr>
              <a:xfrm>
                <a:off x="10637852" y="2293569"/>
                <a:ext cx="323850" cy="211527"/>
              </a:xfrm>
              <a:prstGeom prst="rect">
                <a:avLst/>
              </a:prstGeom>
              <a:solidFill>
                <a:srgbClr val="A50F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62" name="TextBox 161">
                <a:extLst>
                  <a:ext uri="{FF2B5EF4-FFF2-40B4-BE49-F238E27FC236}">
                    <a16:creationId xmlns:a16="http://schemas.microsoft.com/office/drawing/2014/main" id="{ADF9E814-63FF-4404-8338-6FDD0545E309}"/>
                  </a:ext>
                </a:extLst>
              </p:cNvPr>
              <p:cNvSpPr txBox="1"/>
              <p:nvPr/>
            </p:nvSpPr>
            <p:spPr>
              <a:xfrm>
                <a:off x="10935545" y="2260833"/>
                <a:ext cx="323850" cy="276999"/>
              </a:xfrm>
              <a:prstGeom prst="rect">
                <a:avLst/>
              </a:prstGeom>
              <a:noFill/>
              <a:ln>
                <a:noFill/>
              </a:ln>
            </p:spPr>
            <p:txBody>
              <a:bodyPr wrap="square" rtlCol="0">
                <a:spAutoFit/>
              </a:bodyPr>
              <a:lstStyle/>
              <a:p>
                <a:r>
                  <a:rPr lang="en-US" sz="1200">
                    <a:solidFill>
                      <a:schemeClr val="tx1">
                        <a:lumMod val="75000"/>
                        <a:lumOff val="25000"/>
                      </a:schemeClr>
                    </a:solidFill>
                    <a:latin typeface="Century Gothic" panose="020B0502020202020204" pitchFamily="34" charset="0"/>
                  </a:rPr>
                  <a:t>8</a:t>
                </a:r>
              </a:p>
            </p:txBody>
          </p:sp>
        </p:grpSp>
        <p:grpSp>
          <p:nvGrpSpPr>
            <p:cNvPr id="158" name="Group 157">
              <a:extLst>
                <a:ext uri="{FF2B5EF4-FFF2-40B4-BE49-F238E27FC236}">
                  <a16:creationId xmlns:a16="http://schemas.microsoft.com/office/drawing/2014/main" id="{F4114B50-B960-4711-95FA-9254C620F76A}"/>
                </a:ext>
              </a:extLst>
            </p:cNvPr>
            <p:cNvGrpSpPr/>
            <p:nvPr/>
          </p:nvGrpSpPr>
          <p:grpSpPr>
            <a:xfrm>
              <a:off x="10637852" y="2557548"/>
              <a:ext cx="621543" cy="276999"/>
              <a:chOff x="10637852" y="2557548"/>
              <a:chExt cx="621543" cy="276999"/>
            </a:xfrm>
          </p:grpSpPr>
          <p:sp>
            <p:nvSpPr>
              <p:cNvPr id="159" name="Rectangle 158">
                <a:extLst>
                  <a:ext uri="{FF2B5EF4-FFF2-40B4-BE49-F238E27FC236}">
                    <a16:creationId xmlns:a16="http://schemas.microsoft.com/office/drawing/2014/main" id="{C96017F6-15E1-4907-8FD2-FEAF4B50F6AB}"/>
                  </a:ext>
                </a:extLst>
              </p:cNvPr>
              <p:cNvSpPr/>
              <p:nvPr/>
            </p:nvSpPr>
            <p:spPr>
              <a:xfrm>
                <a:off x="10637852" y="2590284"/>
                <a:ext cx="323850" cy="211527"/>
              </a:xfrm>
              <a:prstGeom prst="rect">
                <a:avLst/>
              </a:prstGeom>
              <a:solidFill>
                <a:srgbClr val="6700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60" name="TextBox 159">
                <a:extLst>
                  <a:ext uri="{FF2B5EF4-FFF2-40B4-BE49-F238E27FC236}">
                    <a16:creationId xmlns:a16="http://schemas.microsoft.com/office/drawing/2014/main" id="{D8F9B000-620A-4434-9771-6C4AD9606590}"/>
                  </a:ext>
                </a:extLst>
              </p:cNvPr>
              <p:cNvSpPr txBox="1"/>
              <p:nvPr/>
            </p:nvSpPr>
            <p:spPr>
              <a:xfrm>
                <a:off x="10935545" y="2557548"/>
                <a:ext cx="323850" cy="276999"/>
              </a:xfrm>
              <a:prstGeom prst="rect">
                <a:avLst/>
              </a:prstGeom>
              <a:noFill/>
              <a:ln>
                <a:noFill/>
              </a:ln>
            </p:spPr>
            <p:txBody>
              <a:bodyPr wrap="square" rtlCol="0">
                <a:spAutoFit/>
              </a:bodyPr>
              <a:lstStyle/>
              <a:p>
                <a:r>
                  <a:rPr lang="en-US" sz="1200">
                    <a:solidFill>
                      <a:schemeClr val="tx1">
                        <a:lumMod val="75000"/>
                        <a:lumOff val="25000"/>
                      </a:schemeClr>
                    </a:solidFill>
                    <a:latin typeface="Century Gothic" panose="020B0502020202020204" pitchFamily="34" charset="0"/>
                  </a:rPr>
                  <a:t>9</a:t>
                </a:r>
              </a:p>
            </p:txBody>
          </p:sp>
        </p:grpSp>
      </p:grpSp>
      <p:grpSp>
        <p:nvGrpSpPr>
          <p:cNvPr id="177" name="Group 176">
            <a:extLst>
              <a:ext uri="{FF2B5EF4-FFF2-40B4-BE49-F238E27FC236}">
                <a16:creationId xmlns:a16="http://schemas.microsoft.com/office/drawing/2014/main" id="{0A9427F4-94E1-414C-ADBD-B5B6B3DD6F93}"/>
              </a:ext>
            </a:extLst>
          </p:cNvPr>
          <p:cNvGrpSpPr/>
          <p:nvPr/>
        </p:nvGrpSpPr>
        <p:grpSpPr>
          <a:xfrm>
            <a:off x="10097470" y="5992966"/>
            <a:ext cx="1962152" cy="322539"/>
            <a:chOff x="8517935" y="6228452"/>
            <a:chExt cx="1907319" cy="313526"/>
          </a:xfrm>
        </p:grpSpPr>
        <p:sp>
          <p:nvSpPr>
            <p:cNvPr id="178" name="Rectangle 177">
              <a:extLst>
                <a:ext uri="{FF2B5EF4-FFF2-40B4-BE49-F238E27FC236}">
                  <a16:creationId xmlns:a16="http://schemas.microsoft.com/office/drawing/2014/main" id="{3AF6EB22-802C-40BE-8CD3-AB347756F81A}"/>
                </a:ext>
              </a:extLst>
            </p:cNvPr>
            <p:cNvSpPr/>
            <p:nvPr/>
          </p:nvSpPr>
          <p:spPr>
            <a:xfrm>
              <a:off x="8640440" y="6411463"/>
              <a:ext cx="217714" cy="492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79" name="Rectangle 178">
              <a:extLst>
                <a:ext uri="{FF2B5EF4-FFF2-40B4-BE49-F238E27FC236}">
                  <a16:creationId xmlns:a16="http://schemas.microsoft.com/office/drawing/2014/main" id="{05E50B37-6C82-4A50-9BDF-46AD98797575}"/>
                </a:ext>
              </a:extLst>
            </p:cNvPr>
            <p:cNvSpPr/>
            <p:nvPr/>
          </p:nvSpPr>
          <p:spPr>
            <a:xfrm>
              <a:off x="8858154" y="6411463"/>
              <a:ext cx="217713" cy="480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80" name="Rectangle 179">
              <a:extLst>
                <a:ext uri="{FF2B5EF4-FFF2-40B4-BE49-F238E27FC236}">
                  <a16:creationId xmlns:a16="http://schemas.microsoft.com/office/drawing/2014/main" id="{E3B4F529-707F-473D-8D83-F388DC312263}"/>
                </a:ext>
              </a:extLst>
            </p:cNvPr>
            <p:cNvSpPr/>
            <p:nvPr/>
          </p:nvSpPr>
          <p:spPr>
            <a:xfrm>
              <a:off x="9075867" y="6412653"/>
              <a:ext cx="428967" cy="48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81" name="Rectangle 180">
              <a:extLst>
                <a:ext uri="{FF2B5EF4-FFF2-40B4-BE49-F238E27FC236}">
                  <a16:creationId xmlns:a16="http://schemas.microsoft.com/office/drawing/2014/main" id="{02071DED-17D0-453D-A510-4965D777903D}"/>
                </a:ext>
              </a:extLst>
            </p:cNvPr>
            <p:cNvSpPr/>
            <p:nvPr/>
          </p:nvSpPr>
          <p:spPr>
            <a:xfrm>
              <a:off x="8640439" y="6411462"/>
              <a:ext cx="1293361" cy="48099"/>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82" name="TextBox 181">
              <a:extLst>
                <a:ext uri="{FF2B5EF4-FFF2-40B4-BE49-F238E27FC236}">
                  <a16:creationId xmlns:a16="http://schemas.microsoft.com/office/drawing/2014/main" id="{7F2BB9A5-C5F7-4010-A769-4F1FC0C9DF7A}"/>
                </a:ext>
              </a:extLst>
            </p:cNvPr>
            <p:cNvSpPr txBox="1"/>
            <p:nvPr/>
          </p:nvSpPr>
          <p:spPr>
            <a:xfrm>
              <a:off x="8517935" y="6228452"/>
              <a:ext cx="217713" cy="215444"/>
            </a:xfrm>
            <a:prstGeom prst="rect">
              <a:avLst/>
            </a:prstGeom>
            <a:noFill/>
          </p:spPr>
          <p:txBody>
            <a:bodyPr wrap="square" rtlCol="0">
              <a:spAutoFit/>
            </a:bodyPr>
            <a:lstStyle/>
            <a:p>
              <a:r>
                <a:rPr lang="en-US" sz="800">
                  <a:solidFill>
                    <a:schemeClr val="tx1">
                      <a:lumMod val="75000"/>
                      <a:lumOff val="25000"/>
                    </a:schemeClr>
                  </a:solidFill>
                  <a:latin typeface="Century Gothic" panose="020B0502020202020204" pitchFamily="34" charset="0"/>
                </a:rPr>
                <a:t>0</a:t>
              </a:r>
            </a:p>
          </p:txBody>
        </p:sp>
        <p:sp>
          <p:nvSpPr>
            <p:cNvPr id="183" name="TextBox 182">
              <a:extLst>
                <a:ext uri="{FF2B5EF4-FFF2-40B4-BE49-F238E27FC236}">
                  <a16:creationId xmlns:a16="http://schemas.microsoft.com/office/drawing/2014/main" id="{14F74406-8807-4283-AF2E-8D869355CF54}"/>
                </a:ext>
              </a:extLst>
            </p:cNvPr>
            <p:cNvSpPr txBox="1"/>
            <p:nvPr/>
          </p:nvSpPr>
          <p:spPr>
            <a:xfrm>
              <a:off x="8876220" y="6228452"/>
              <a:ext cx="388835" cy="215444"/>
            </a:xfrm>
            <a:prstGeom prst="rect">
              <a:avLst/>
            </a:prstGeom>
            <a:noFill/>
          </p:spPr>
          <p:txBody>
            <a:bodyPr wrap="square" rtlCol="0">
              <a:spAutoFit/>
            </a:bodyPr>
            <a:lstStyle/>
            <a:p>
              <a:r>
                <a:rPr lang="en-US" sz="800">
                  <a:solidFill>
                    <a:schemeClr val="tx1">
                      <a:lumMod val="75000"/>
                      <a:lumOff val="25000"/>
                    </a:schemeClr>
                  </a:solidFill>
                  <a:latin typeface="Century Gothic" panose="020B0502020202020204" pitchFamily="34" charset="0"/>
                </a:rPr>
                <a:t>3.25</a:t>
              </a:r>
            </a:p>
          </p:txBody>
        </p:sp>
        <p:sp>
          <p:nvSpPr>
            <p:cNvPr id="184" name="TextBox 183">
              <a:extLst>
                <a:ext uri="{FF2B5EF4-FFF2-40B4-BE49-F238E27FC236}">
                  <a16:creationId xmlns:a16="http://schemas.microsoft.com/office/drawing/2014/main" id="{4ACABA27-52BD-45B3-BC00-2F185663909D}"/>
                </a:ext>
              </a:extLst>
            </p:cNvPr>
            <p:cNvSpPr txBox="1"/>
            <p:nvPr/>
          </p:nvSpPr>
          <p:spPr>
            <a:xfrm>
              <a:off x="9296769" y="6228452"/>
              <a:ext cx="334989" cy="215444"/>
            </a:xfrm>
            <a:prstGeom prst="rect">
              <a:avLst/>
            </a:prstGeom>
            <a:noFill/>
          </p:spPr>
          <p:txBody>
            <a:bodyPr wrap="square" rtlCol="0">
              <a:spAutoFit/>
            </a:bodyPr>
            <a:lstStyle/>
            <a:p>
              <a:r>
                <a:rPr lang="en-US" sz="800">
                  <a:solidFill>
                    <a:schemeClr val="tx1">
                      <a:lumMod val="75000"/>
                      <a:lumOff val="25000"/>
                    </a:schemeClr>
                  </a:solidFill>
                  <a:latin typeface="Century Gothic" panose="020B0502020202020204" pitchFamily="34" charset="0"/>
                </a:rPr>
                <a:t>6.5</a:t>
              </a:r>
            </a:p>
          </p:txBody>
        </p:sp>
        <p:sp>
          <p:nvSpPr>
            <p:cNvPr id="185" name="Rectangle 184">
              <a:extLst>
                <a:ext uri="{FF2B5EF4-FFF2-40B4-BE49-F238E27FC236}">
                  <a16:creationId xmlns:a16="http://schemas.microsoft.com/office/drawing/2014/main" id="{B39ACF20-EA70-498E-B6FE-13F0F4485BF0}"/>
                </a:ext>
              </a:extLst>
            </p:cNvPr>
            <p:cNvSpPr/>
            <p:nvPr/>
          </p:nvSpPr>
          <p:spPr>
            <a:xfrm>
              <a:off x="9504834" y="6411462"/>
              <a:ext cx="428967" cy="48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86" name="TextBox 185">
              <a:extLst>
                <a:ext uri="{FF2B5EF4-FFF2-40B4-BE49-F238E27FC236}">
                  <a16:creationId xmlns:a16="http://schemas.microsoft.com/office/drawing/2014/main" id="{D2341124-9952-4515-BDFA-C912E962C5BA}"/>
                </a:ext>
              </a:extLst>
            </p:cNvPr>
            <p:cNvSpPr txBox="1"/>
            <p:nvPr/>
          </p:nvSpPr>
          <p:spPr>
            <a:xfrm>
              <a:off x="9719317" y="6228452"/>
              <a:ext cx="413405" cy="215444"/>
            </a:xfrm>
            <a:prstGeom prst="rect">
              <a:avLst/>
            </a:prstGeom>
            <a:noFill/>
          </p:spPr>
          <p:txBody>
            <a:bodyPr wrap="square" rtlCol="0">
              <a:spAutoFit/>
            </a:bodyPr>
            <a:lstStyle/>
            <a:p>
              <a:r>
                <a:rPr lang="en-US" sz="800">
                  <a:solidFill>
                    <a:schemeClr val="tx1">
                      <a:lumMod val="75000"/>
                      <a:lumOff val="25000"/>
                    </a:schemeClr>
                  </a:solidFill>
                  <a:latin typeface="Century Gothic" panose="020B0502020202020204" pitchFamily="34" charset="0"/>
                </a:rPr>
                <a:t>9.75</a:t>
              </a:r>
            </a:p>
          </p:txBody>
        </p:sp>
        <p:sp>
          <p:nvSpPr>
            <p:cNvPr id="187" name="TextBox 186">
              <a:extLst>
                <a:ext uri="{FF2B5EF4-FFF2-40B4-BE49-F238E27FC236}">
                  <a16:creationId xmlns:a16="http://schemas.microsoft.com/office/drawing/2014/main" id="{4C464154-849F-4BED-80B1-E5B0BE18B565}"/>
                </a:ext>
              </a:extLst>
            </p:cNvPr>
            <p:cNvSpPr txBox="1"/>
            <p:nvPr/>
          </p:nvSpPr>
          <p:spPr>
            <a:xfrm>
              <a:off x="9895625" y="6326534"/>
              <a:ext cx="529629" cy="215444"/>
            </a:xfrm>
            <a:prstGeom prst="rect">
              <a:avLst/>
            </a:prstGeom>
            <a:noFill/>
          </p:spPr>
          <p:txBody>
            <a:bodyPr wrap="square" rtlCol="0">
              <a:spAutoFit/>
            </a:bodyPr>
            <a:lstStyle/>
            <a:p>
              <a:r>
                <a:rPr lang="en-US" sz="800">
                  <a:solidFill>
                    <a:schemeClr val="tx1">
                      <a:lumMod val="75000"/>
                      <a:lumOff val="25000"/>
                    </a:schemeClr>
                  </a:solidFill>
                  <a:latin typeface="Century Gothic" panose="020B0502020202020204" pitchFamily="34" charset="0"/>
                </a:rPr>
                <a:t>Miles</a:t>
              </a:r>
            </a:p>
          </p:txBody>
        </p:sp>
      </p:grpSp>
      <p:grpSp>
        <p:nvGrpSpPr>
          <p:cNvPr id="188" name="Group 187">
            <a:extLst>
              <a:ext uri="{FF2B5EF4-FFF2-40B4-BE49-F238E27FC236}">
                <a16:creationId xmlns:a16="http://schemas.microsoft.com/office/drawing/2014/main" id="{DE6D7898-E637-48C3-83AE-89B52B22B902}"/>
              </a:ext>
            </a:extLst>
          </p:cNvPr>
          <p:cNvGrpSpPr/>
          <p:nvPr/>
        </p:nvGrpSpPr>
        <p:grpSpPr>
          <a:xfrm>
            <a:off x="10977029" y="5231048"/>
            <a:ext cx="428354" cy="633628"/>
            <a:chOff x="11434698" y="2142240"/>
            <a:chExt cx="428354" cy="633628"/>
          </a:xfrm>
        </p:grpSpPr>
        <p:pic>
          <p:nvPicPr>
            <p:cNvPr id="189" name="Picture 188" descr="A close up of a logo&#10;&#10;Description automatically generated">
              <a:extLst>
                <a:ext uri="{FF2B5EF4-FFF2-40B4-BE49-F238E27FC236}">
                  <a16:creationId xmlns:a16="http://schemas.microsoft.com/office/drawing/2014/main" id="{04B93377-55E4-4F46-961E-D42E8DD049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34698" y="2357857"/>
              <a:ext cx="322216" cy="418011"/>
            </a:xfrm>
            <a:prstGeom prst="rect">
              <a:avLst/>
            </a:prstGeom>
          </p:spPr>
        </p:pic>
        <p:sp>
          <p:nvSpPr>
            <p:cNvPr id="190" name="TextBox 189">
              <a:extLst>
                <a:ext uri="{FF2B5EF4-FFF2-40B4-BE49-F238E27FC236}">
                  <a16:creationId xmlns:a16="http://schemas.microsoft.com/office/drawing/2014/main" id="{A5F7488B-4F02-4167-8283-7A715411B13E}"/>
                </a:ext>
              </a:extLst>
            </p:cNvPr>
            <p:cNvSpPr txBox="1"/>
            <p:nvPr/>
          </p:nvSpPr>
          <p:spPr>
            <a:xfrm>
              <a:off x="11449647" y="2142240"/>
              <a:ext cx="413405" cy="261610"/>
            </a:xfrm>
            <a:prstGeom prst="rect">
              <a:avLst/>
            </a:prstGeom>
            <a:noFill/>
          </p:spPr>
          <p:txBody>
            <a:bodyPr wrap="square" rtlCol="0">
              <a:spAutoFit/>
            </a:bodyPr>
            <a:lstStyle/>
            <a:p>
              <a:r>
                <a:rPr lang="en-US" sz="1100">
                  <a:solidFill>
                    <a:schemeClr val="tx1">
                      <a:lumMod val="75000"/>
                      <a:lumOff val="25000"/>
                    </a:schemeClr>
                  </a:solidFill>
                  <a:latin typeface="Century Gothic" panose="020B0502020202020204" pitchFamily="34" charset="0"/>
                </a:rPr>
                <a:t>N</a:t>
              </a:r>
            </a:p>
          </p:txBody>
        </p:sp>
      </p:grpSp>
      <p:sp>
        <p:nvSpPr>
          <p:cNvPr id="139" name="TextBox 138">
            <a:extLst>
              <a:ext uri="{FF2B5EF4-FFF2-40B4-BE49-F238E27FC236}">
                <a16:creationId xmlns:a16="http://schemas.microsoft.com/office/drawing/2014/main" id="{422EDCD7-4FF1-423B-8B13-F598AFEBA011}"/>
              </a:ext>
            </a:extLst>
          </p:cNvPr>
          <p:cNvSpPr txBox="1"/>
          <p:nvPr/>
        </p:nvSpPr>
        <p:spPr>
          <a:xfrm>
            <a:off x="2844196" y="1411744"/>
            <a:ext cx="6503608" cy="461665"/>
          </a:xfrm>
          <a:prstGeom prst="rect">
            <a:avLst/>
          </a:prstGeom>
          <a:noFill/>
        </p:spPr>
        <p:txBody>
          <a:bodyPr wrap="square" rtlCol="0">
            <a:spAutoFit/>
          </a:bodyPr>
          <a:lstStyle/>
          <a:p>
            <a:pPr algn="ctr"/>
            <a:r>
              <a:rPr lang="en-US" sz="2400" dirty="0">
                <a:solidFill>
                  <a:schemeClr val="tx1">
                    <a:lumMod val="75000"/>
                    <a:lumOff val="25000"/>
                  </a:schemeClr>
                </a:solidFill>
                <a:latin typeface="Century Gothic" panose="020B0502020202020204" pitchFamily="34" charset="0"/>
              </a:rPr>
              <a:t>Taylor County Environmental Sensitivity</a:t>
            </a:r>
          </a:p>
        </p:txBody>
      </p:sp>
    </p:spTree>
    <p:extLst>
      <p:ext uri="{BB962C8B-B14F-4D97-AF65-F5344CB8AC3E}">
        <p14:creationId xmlns:p14="http://schemas.microsoft.com/office/powerpoint/2010/main" val="226110149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TextBox 122">
            <a:extLst>
              <a:ext uri="{FF2B5EF4-FFF2-40B4-BE49-F238E27FC236}">
                <a16:creationId xmlns:a16="http://schemas.microsoft.com/office/drawing/2014/main" id="{48BB1B7F-DED8-446D-B03F-71EA0D6DB0C7}"/>
              </a:ext>
            </a:extLst>
          </p:cNvPr>
          <p:cNvSpPr txBox="1"/>
          <p:nvPr/>
        </p:nvSpPr>
        <p:spPr>
          <a:xfrm>
            <a:off x="131135" y="6241312"/>
            <a:ext cx="11929730" cy="489098"/>
          </a:xfrm>
          <a:prstGeom prst="rect">
            <a:avLst/>
          </a:prstGeom>
          <a:solidFill>
            <a:schemeClr val="bg1"/>
          </a:solidFill>
          <a:ln>
            <a:solidFill>
              <a:schemeClr val="bg1"/>
            </a:solidFill>
          </a:ln>
        </p:spPr>
        <p:txBody>
          <a:bodyPr wrap="square" rtlCol="0">
            <a:spAutoFit/>
          </a:bodyPr>
          <a:lstStyle/>
          <a:p>
            <a:endParaRPr lang="en-US"/>
          </a:p>
        </p:txBody>
      </p:sp>
      <p:grpSp>
        <p:nvGrpSpPr>
          <p:cNvPr id="2" name="Group 1">
            <a:extLst>
              <a:ext uri="{FF2B5EF4-FFF2-40B4-BE49-F238E27FC236}">
                <a16:creationId xmlns:a16="http://schemas.microsoft.com/office/drawing/2014/main" id="{14531749-3DDC-48B7-8D1E-94C844E0E040}"/>
              </a:ext>
            </a:extLst>
          </p:cNvPr>
          <p:cNvGrpSpPr/>
          <p:nvPr/>
        </p:nvGrpSpPr>
        <p:grpSpPr>
          <a:xfrm>
            <a:off x="107988" y="1748944"/>
            <a:ext cx="12011823" cy="4793373"/>
            <a:chOff x="180177" y="1748944"/>
            <a:chExt cx="12011823" cy="4793373"/>
          </a:xfrm>
        </p:grpSpPr>
        <p:grpSp>
          <p:nvGrpSpPr>
            <p:cNvPr id="54" name="Group 53">
              <a:extLst>
                <a:ext uri="{FF2B5EF4-FFF2-40B4-BE49-F238E27FC236}">
                  <a16:creationId xmlns:a16="http://schemas.microsoft.com/office/drawing/2014/main" id="{BA7EDB50-3D84-4C24-849A-E34322FA8DB5}"/>
                </a:ext>
              </a:extLst>
            </p:cNvPr>
            <p:cNvGrpSpPr/>
            <p:nvPr/>
          </p:nvGrpSpPr>
          <p:grpSpPr>
            <a:xfrm>
              <a:off x="11570457" y="3156743"/>
              <a:ext cx="621543" cy="2713698"/>
              <a:chOff x="10637852" y="120849"/>
              <a:chExt cx="621543" cy="2713698"/>
            </a:xfrm>
          </p:grpSpPr>
          <p:grpSp>
            <p:nvGrpSpPr>
              <p:cNvPr id="55" name="Group 54">
                <a:extLst>
                  <a:ext uri="{FF2B5EF4-FFF2-40B4-BE49-F238E27FC236}">
                    <a16:creationId xmlns:a16="http://schemas.microsoft.com/office/drawing/2014/main" id="{F5F0B552-8BC0-4E18-8AEA-16FB17D410F6}"/>
                  </a:ext>
                </a:extLst>
              </p:cNvPr>
              <p:cNvGrpSpPr/>
              <p:nvPr/>
            </p:nvGrpSpPr>
            <p:grpSpPr>
              <a:xfrm>
                <a:off x="10637852" y="120849"/>
                <a:ext cx="621543" cy="276999"/>
                <a:chOff x="10637852" y="120849"/>
                <a:chExt cx="621543" cy="276999"/>
              </a:xfrm>
            </p:grpSpPr>
            <p:sp>
              <p:nvSpPr>
                <p:cNvPr id="80" name="Rectangle 79">
                  <a:extLst>
                    <a:ext uri="{FF2B5EF4-FFF2-40B4-BE49-F238E27FC236}">
                      <a16:creationId xmlns:a16="http://schemas.microsoft.com/office/drawing/2014/main" id="{AFAE0884-792B-4613-95F5-D43A0A9154F2}"/>
                    </a:ext>
                  </a:extLst>
                </p:cNvPr>
                <p:cNvSpPr/>
                <p:nvPr/>
              </p:nvSpPr>
              <p:spPr>
                <a:xfrm>
                  <a:off x="10637852" y="153585"/>
                  <a:ext cx="323850" cy="211527"/>
                </a:xfrm>
                <a:prstGeom prst="rect">
                  <a:avLst/>
                </a:prstGeom>
                <a:solidFill>
                  <a:srgbClr val="FFF7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xtBox 80">
                  <a:extLst>
                    <a:ext uri="{FF2B5EF4-FFF2-40B4-BE49-F238E27FC236}">
                      <a16:creationId xmlns:a16="http://schemas.microsoft.com/office/drawing/2014/main" id="{5CEC61E2-7EC0-4447-96AE-17CC90C371C2}"/>
                    </a:ext>
                  </a:extLst>
                </p:cNvPr>
                <p:cNvSpPr txBox="1"/>
                <p:nvPr/>
              </p:nvSpPr>
              <p:spPr>
                <a:xfrm>
                  <a:off x="10935545" y="120849"/>
                  <a:ext cx="323850" cy="276999"/>
                </a:xfrm>
                <a:prstGeom prst="rect">
                  <a:avLst/>
                </a:prstGeom>
                <a:noFill/>
                <a:ln>
                  <a:noFill/>
                </a:ln>
              </p:spPr>
              <p:txBody>
                <a:bodyPr wrap="square" rtlCol="0">
                  <a:spAutoFit/>
                </a:bodyPr>
                <a:lstStyle/>
                <a:p>
                  <a:r>
                    <a:rPr lang="en-US" sz="1200">
                      <a:latin typeface="Century Gothic" panose="020B0502020202020204" pitchFamily="34" charset="0"/>
                    </a:rPr>
                    <a:t>1</a:t>
                  </a:r>
                </a:p>
              </p:txBody>
            </p:sp>
          </p:grpSp>
          <p:grpSp>
            <p:nvGrpSpPr>
              <p:cNvPr id="56" name="Group 55">
                <a:extLst>
                  <a:ext uri="{FF2B5EF4-FFF2-40B4-BE49-F238E27FC236}">
                    <a16:creationId xmlns:a16="http://schemas.microsoft.com/office/drawing/2014/main" id="{1DEBC65C-3D9C-4619-A4D9-BBE38099FA7E}"/>
                  </a:ext>
                </a:extLst>
              </p:cNvPr>
              <p:cNvGrpSpPr/>
              <p:nvPr/>
            </p:nvGrpSpPr>
            <p:grpSpPr>
              <a:xfrm>
                <a:off x="10637852" y="434804"/>
                <a:ext cx="621543" cy="276999"/>
                <a:chOff x="10637852" y="434804"/>
                <a:chExt cx="621543" cy="276999"/>
              </a:xfrm>
            </p:grpSpPr>
            <p:sp>
              <p:nvSpPr>
                <p:cNvPr id="78" name="Rectangle 77">
                  <a:extLst>
                    <a:ext uri="{FF2B5EF4-FFF2-40B4-BE49-F238E27FC236}">
                      <a16:creationId xmlns:a16="http://schemas.microsoft.com/office/drawing/2014/main" id="{8CA8050D-562A-4904-BAC2-8588945CA718}"/>
                    </a:ext>
                  </a:extLst>
                </p:cNvPr>
                <p:cNvSpPr/>
                <p:nvPr/>
              </p:nvSpPr>
              <p:spPr>
                <a:xfrm>
                  <a:off x="10637852" y="467540"/>
                  <a:ext cx="323850" cy="211527"/>
                </a:xfrm>
                <a:prstGeom prst="rect">
                  <a:avLst/>
                </a:prstGeom>
                <a:solidFill>
                  <a:srgbClr val="ECE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5B9686BB-8F64-4510-B185-8BE6DE99854C}"/>
                    </a:ext>
                  </a:extLst>
                </p:cNvPr>
                <p:cNvSpPr txBox="1"/>
                <p:nvPr/>
              </p:nvSpPr>
              <p:spPr>
                <a:xfrm>
                  <a:off x="10935545" y="434804"/>
                  <a:ext cx="323850" cy="276999"/>
                </a:xfrm>
                <a:prstGeom prst="rect">
                  <a:avLst/>
                </a:prstGeom>
                <a:noFill/>
                <a:ln>
                  <a:noFill/>
                </a:ln>
              </p:spPr>
              <p:txBody>
                <a:bodyPr wrap="square" rtlCol="0">
                  <a:spAutoFit/>
                </a:bodyPr>
                <a:lstStyle/>
                <a:p>
                  <a:r>
                    <a:rPr lang="en-US" sz="1200">
                      <a:latin typeface="Century Gothic" panose="020B0502020202020204" pitchFamily="34" charset="0"/>
                    </a:rPr>
                    <a:t>2</a:t>
                  </a:r>
                </a:p>
              </p:txBody>
            </p:sp>
          </p:grpSp>
          <p:grpSp>
            <p:nvGrpSpPr>
              <p:cNvPr id="57" name="Group 56">
                <a:extLst>
                  <a:ext uri="{FF2B5EF4-FFF2-40B4-BE49-F238E27FC236}">
                    <a16:creationId xmlns:a16="http://schemas.microsoft.com/office/drawing/2014/main" id="{D5EFBC05-2AB7-42C8-BED4-6B7BB446A072}"/>
                  </a:ext>
                </a:extLst>
              </p:cNvPr>
              <p:cNvGrpSpPr/>
              <p:nvPr/>
            </p:nvGrpSpPr>
            <p:grpSpPr>
              <a:xfrm>
                <a:off x="10637852" y="731519"/>
                <a:ext cx="621543" cy="276999"/>
                <a:chOff x="10637852" y="731519"/>
                <a:chExt cx="621543" cy="276999"/>
              </a:xfrm>
            </p:grpSpPr>
            <p:sp>
              <p:nvSpPr>
                <p:cNvPr id="76" name="Rectangle 75">
                  <a:extLst>
                    <a:ext uri="{FF2B5EF4-FFF2-40B4-BE49-F238E27FC236}">
                      <a16:creationId xmlns:a16="http://schemas.microsoft.com/office/drawing/2014/main" id="{5A8FE5E3-CFE2-432B-9E4F-2A7CB4F9B067}"/>
                    </a:ext>
                  </a:extLst>
                </p:cNvPr>
                <p:cNvSpPr/>
                <p:nvPr/>
              </p:nvSpPr>
              <p:spPr>
                <a:xfrm>
                  <a:off x="10637852" y="764255"/>
                  <a:ext cx="323850" cy="211527"/>
                </a:xfrm>
                <a:prstGeom prst="rect">
                  <a:avLst/>
                </a:prstGeom>
                <a:solidFill>
                  <a:srgbClr val="D0D1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a:extLst>
                    <a:ext uri="{FF2B5EF4-FFF2-40B4-BE49-F238E27FC236}">
                      <a16:creationId xmlns:a16="http://schemas.microsoft.com/office/drawing/2014/main" id="{D3131E87-9768-4347-A5AB-095305938EAC}"/>
                    </a:ext>
                  </a:extLst>
                </p:cNvPr>
                <p:cNvSpPr txBox="1"/>
                <p:nvPr/>
              </p:nvSpPr>
              <p:spPr>
                <a:xfrm>
                  <a:off x="10935545" y="731519"/>
                  <a:ext cx="323850" cy="276999"/>
                </a:xfrm>
                <a:prstGeom prst="rect">
                  <a:avLst/>
                </a:prstGeom>
                <a:noFill/>
                <a:ln>
                  <a:noFill/>
                </a:ln>
              </p:spPr>
              <p:txBody>
                <a:bodyPr wrap="square" rtlCol="0">
                  <a:spAutoFit/>
                </a:bodyPr>
                <a:lstStyle/>
                <a:p>
                  <a:r>
                    <a:rPr lang="en-US" sz="1200">
                      <a:latin typeface="Century Gothic" panose="020B0502020202020204" pitchFamily="34" charset="0"/>
                    </a:rPr>
                    <a:t>3</a:t>
                  </a:r>
                </a:p>
              </p:txBody>
            </p:sp>
          </p:grpSp>
          <p:grpSp>
            <p:nvGrpSpPr>
              <p:cNvPr id="58" name="Group 57">
                <a:extLst>
                  <a:ext uri="{FF2B5EF4-FFF2-40B4-BE49-F238E27FC236}">
                    <a16:creationId xmlns:a16="http://schemas.microsoft.com/office/drawing/2014/main" id="{12016739-12CE-4A2F-8CCA-4E719A67A447}"/>
                  </a:ext>
                </a:extLst>
              </p:cNvPr>
              <p:cNvGrpSpPr/>
              <p:nvPr/>
            </p:nvGrpSpPr>
            <p:grpSpPr>
              <a:xfrm>
                <a:off x="10637852" y="1008691"/>
                <a:ext cx="621543" cy="276999"/>
                <a:chOff x="10637852" y="1008691"/>
                <a:chExt cx="621543" cy="276999"/>
              </a:xfrm>
            </p:grpSpPr>
            <p:sp>
              <p:nvSpPr>
                <p:cNvPr id="74" name="Rectangle 73">
                  <a:extLst>
                    <a:ext uri="{FF2B5EF4-FFF2-40B4-BE49-F238E27FC236}">
                      <a16:creationId xmlns:a16="http://schemas.microsoft.com/office/drawing/2014/main" id="{0FC3C048-3526-492D-BFDD-8E1EA372D234}"/>
                    </a:ext>
                  </a:extLst>
                </p:cNvPr>
                <p:cNvSpPr/>
                <p:nvPr/>
              </p:nvSpPr>
              <p:spPr>
                <a:xfrm>
                  <a:off x="10637852" y="1041427"/>
                  <a:ext cx="323850" cy="211527"/>
                </a:xfrm>
                <a:prstGeom prst="rect">
                  <a:avLst/>
                </a:prstGeom>
                <a:solidFill>
                  <a:srgbClr val="A6BD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a:extLst>
                    <a:ext uri="{FF2B5EF4-FFF2-40B4-BE49-F238E27FC236}">
                      <a16:creationId xmlns:a16="http://schemas.microsoft.com/office/drawing/2014/main" id="{EF62556B-151C-43FE-ABF0-075EA9438D1A}"/>
                    </a:ext>
                  </a:extLst>
                </p:cNvPr>
                <p:cNvSpPr txBox="1"/>
                <p:nvPr/>
              </p:nvSpPr>
              <p:spPr>
                <a:xfrm>
                  <a:off x="10935545" y="1008691"/>
                  <a:ext cx="323850" cy="276999"/>
                </a:xfrm>
                <a:prstGeom prst="rect">
                  <a:avLst/>
                </a:prstGeom>
                <a:noFill/>
                <a:ln>
                  <a:noFill/>
                </a:ln>
              </p:spPr>
              <p:txBody>
                <a:bodyPr wrap="square" rtlCol="0">
                  <a:spAutoFit/>
                </a:bodyPr>
                <a:lstStyle/>
                <a:p>
                  <a:r>
                    <a:rPr lang="en-US" sz="1200">
                      <a:latin typeface="Century Gothic" panose="020B0502020202020204" pitchFamily="34" charset="0"/>
                    </a:rPr>
                    <a:t>4</a:t>
                  </a:r>
                </a:p>
              </p:txBody>
            </p:sp>
          </p:grpSp>
          <p:grpSp>
            <p:nvGrpSpPr>
              <p:cNvPr id="59" name="Group 58">
                <a:extLst>
                  <a:ext uri="{FF2B5EF4-FFF2-40B4-BE49-F238E27FC236}">
                    <a16:creationId xmlns:a16="http://schemas.microsoft.com/office/drawing/2014/main" id="{F9C2CEF3-8326-4096-99E2-FCA5CF67EBB3}"/>
                  </a:ext>
                </a:extLst>
              </p:cNvPr>
              <p:cNvGrpSpPr/>
              <p:nvPr/>
            </p:nvGrpSpPr>
            <p:grpSpPr>
              <a:xfrm>
                <a:off x="10637852" y="1322646"/>
                <a:ext cx="621543" cy="276999"/>
                <a:chOff x="10637852" y="1322646"/>
                <a:chExt cx="621543" cy="276999"/>
              </a:xfrm>
            </p:grpSpPr>
            <p:sp>
              <p:nvSpPr>
                <p:cNvPr id="72" name="Rectangle 71">
                  <a:extLst>
                    <a:ext uri="{FF2B5EF4-FFF2-40B4-BE49-F238E27FC236}">
                      <a16:creationId xmlns:a16="http://schemas.microsoft.com/office/drawing/2014/main" id="{1EDADF93-C60A-4F95-9A10-A03FC3CB3814}"/>
                    </a:ext>
                  </a:extLst>
                </p:cNvPr>
                <p:cNvSpPr/>
                <p:nvPr/>
              </p:nvSpPr>
              <p:spPr>
                <a:xfrm>
                  <a:off x="10637852" y="1355382"/>
                  <a:ext cx="323850" cy="211527"/>
                </a:xfrm>
                <a:prstGeom prst="rect">
                  <a:avLst/>
                </a:prstGeom>
                <a:solidFill>
                  <a:srgbClr val="74A9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id="{2DD4D6B0-8294-44D0-B52D-1129AF391EEB}"/>
                    </a:ext>
                  </a:extLst>
                </p:cNvPr>
                <p:cNvSpPr txBox="1"/>
                <p:nvPr/>
              </p:nvSpPr>
              <p:spPr>
                <a:xfrm>
                  <a:off x="10935545" y="1322646"/>
                  <a:ext cx="323850" cy="276999"/>
                </a:xfrm>
                <a:prstGeom prst="rect">
                  <a:avLst/>
                </a:prstGeom>
                <a:noFill/>
                <a:ln>
                  <a:noFill/>
                </a:ln>
              </p:spPr>
              <p:txBody>
                <a:bodyPr wrap="square" rtlCol="0">
                  <a:spAutoFit/>
                </a:bodyPr>
                <a:lstStyle/>
                <a:p>
                  <a:r>
                    <a:rPr lang="en-US" sz="1200">
                      <a:latin typeface="Century Gothic" panose="020B0502020202020204" pitchFamily="34" charset="0"/>
                    </a:rPr>
                    <a:t>5</a:t>
                  </a:r>
                </a:p>
              </p:txBody>
            </p:sp>
          </p:grpSp>
          <p:grpSp>
            <p:nvGrpSpPr>
              <p:cNvPr id="60" name="Group 59">
                <a:extLst>
                  <a:ext uri="{FF2B5EF4-FFF2-40B4-BE49-F238E27FC236}">
                    <a16:creationId xmlns:a16="http://schemas.microsoft.com/office/drawing/2014/main" id="{1CCF32BC-D6F0-45E5-85BE-11D28E95A0C7}"/>
                  </a:ext>
                </a:extLst>
              </p:cNvPr>
              <p:cNvGrpSpPr/>
              <p:nvPr/>
            </p:nvGrpSpPr>
            <p:grpSpPr>
              <a:xfrm>
                <a:off x="10637852" y="1619361"/>
                <a:ext cx="621543" cy="276999"/>
                <a:chOff x="10637852" y="1619361"/>
                <a:chExt cx="621543" cy="276999"/>
              </a:xfrm>
            </p:grpSpPr>
            <p:sp>
              <p:nvSpPr>
                <p:cNvPr id="70" name="Rectangle 69">
                  <a:extLst>
                    <a:ext uri="{FF2B5EF4-FFF2-40B4-BE49-F238E27FC236}">
                      <a16:creationId xmlns:a16="http://schemas.microsoft.com/office/drawing/2014/main" id="{6453654D-4341-4751-9374-7540A1DCDD62}"/>
                    </a:ext>
                  </a:extLst>
                </p:cNvPr>
                <p:cNvSpPr/>
                <p:nvPr/>
              </p:nvSpPr>
              <p:spPr>
                <a:xfrm>
                  <a:off x="10637852" y="1652097"/>
                  <a:ext cx="323850" cy="211527"/>
                </a:xfrm>
                <a:prstGeom prst="rect">
                  <a:avLst/>
                </a:prstGeom>
                <a:solidFill>
                  <a:srgbClr val="369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EAAA0458-C479-4173-A80B-982BAD159FE6}"/>
                    </a:ext>
                  </a:extLst>
                </p:cNvPr>
                <p:cNvSpPr txBox="1"/>
                <p:nvPr/>
              </p:nvSpPr>
              <p:spPr>
                <a:xfrm>
                  <a:off x="10935545" y="1619361"/>
                  <a:ext cx="323850" cy="276999"/>
                </a:xfrm>
                <a:prstGeom prst="rect">
                  <a:avLst/>
                </a:prstGeom>
                <a:noFill/>
                <a:ln>
                  <a:noFill/>
                </a:ln>
              </p:spPr>
              <p:txBody>
                <a:bodyPr wrap="square" rtlCol="0">
                  <a:spAutoFit/>
                </a:bodyPr>
                <a:lstStyle/>
                <a:p>
                  <a:r>
                    <a:rPr lang="en-US" sz="1200">
                      <a:latin typeface="Century Gothic" panose="020B0502020202020204" pitchFamily="34" charset="0"/>
                    </a:rPr>
                    <a:t>6</a:t>
                  </a:r>
                </a:p>
              </p:txBody>
            </p:sp>
          </p:grpSp>
          <p:grpSp>
            <p:nvGrpSpPr>
              <p:cNvPr id="61" name="Group 60">
                <a:extLst>
                  <a:ext uri="{FF2B5EF4-FFF2-40B4-BE49-F238E27FC236}">
                    <a16:creationId xmlns:a16="http://schemas.microsoft.com/office/drawing/2014/main" id="{A0C98FAA-F52A-4C16-982A-E6775FD8CFB6}"/>
                  </a:ext>
                </a:extLst>
              </p:cNvPr>
              <p:cNvGrpSpPr/>
              <p:nvPr/>
            </p:nvGrpSpPr>
            <p:grpSpPr>
              <a:xfrm>
                <a:off x="10637852" y="1946878"/>
                <a:ext cx="621543" cy="276999"/>
                <a:chOff x="10637852" y="1946878"/>
                <a:chExt cx="621543" cy="276999"/>
              </a:xfrm>
            </p:grpSpPr>
            <p:sp>
              <p:nvSpPr>
                <p:cNvPr id="68" name="Rectangle 67">
                  <a:extLst>
                    <a:ext uri="{FF2B5EF4-FFF2-40B4-BE49-F238E27FC236}">
                      <a16:creationId xmlns:a16="http://schemas.microsoft.com/office/drawing/2014/main" id="{1C4BC5EC-2411-471D-B75F-FAF30AEE3D13}"/>
                    </a:ext>
                  </a:extLst>
                </p:cNvPr>
                <p:cNvSpPr/>
                <p:nvPr/>
              </p:nvSpPr>
              <p:spPr>
                <a:xfrm>
                  <a:off x="10637852" y="1979614"/>
                  <a:ext cx="323850" cy="211527"/>
                </a:xfrm>
                <a:prstGeom prst="rect">
                  <a:avLst/>
                </a:prstGeom>
                <a:solidFill>
                  <a:srgbClr val="0170B2"/>
                </a:solidFill>
                <a:ln>
                  <a:solidFill>
                    <a:srgbClr val="798E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DB1EF84E-BCC5-4E6F-AC2E-C5B4D7C2EDE1}"/>
                    </a:ext>
                  </a:extLst>
                </p:cNvPr>
                <p:cNvSpPr txBox="1"/>
                <p:nvPr/>
              </p:nvSpPr>
              <p:spPr>
                <a:xfrm>
                  <a:off x="10935545" y="1946878"/>
                  <a:ext cx="323850" cy="276999"/>
                </a:xfrm>
                <a:prstGeom prst="rect">
                  <a:avLst/>
                </a:prstGeom>
                <a:noFill/>
                <a:ln>
                  <a:noFill/>
                </a:ln>
              </p:spPr>
              <p:txBody>
                <a:bodyPr wrap="square" rtlCol="0">
                  <a:spAutoFit/>
                </a:bodyPr>
                <a:lstStyle/>
                <a:p>
                  <a:r>
                    <a:rPr lang="en-US" sz="1200">
                      <a:latin typeface="Century Gothic" panose="020B0502020202020204" pitchFamily="34" charset="0"/>
                    </a:rPr>
                    <a:t>7</a:t>
                  </a:r>
                </a:p>
              </p:txBody>
            </p:sp>
          </p:grpSp>
          <p:grpSp>
            <p:nvGrpSpPr>
              <p:cNvPr id="62" name="Group 61">
                <a:extLst>
                  <a:ext uri="{FF2B5EF4-FFF2-40B4-BE49-F238E27FC236}">
                    <a16:creationId xmlns:a16="http://schemas.microsoft.com/office/drawing/2014/main" id="{E2D82F8E-F545-4377-87B7-9819C41F93B4}"/>
                  </a:ext>
                </a:extLst>
              </p:cNvPr>
              <p:cNvGrpSpPr/>
              <p:nvPr/>
            </p:nvGrpSpPr>
            <p:grpSpPr>
              <a:xfrm>
                <a:off x="10637852" y="2260833"/>
                <a:ext cx="621543" cy="276999"/>
                <a:chOff x="10637852" y="2260833"/>
                <a:chExt cx="621543" cy="276999"/>
              </a:xfrm>
            </p:grpSpPr>
            <p:sp>
              <p:nvSpPr>
                <p:cNvPr id="66" name="Rectangle 65">
                  <a:extLst>
                    <a:ext uri="{FF2B5EF4-FFF2-40B4-BE49-F238E27FC236}">
                      <a16:creationId xmlns:a16="http://schemas.microsoft.com/office/drawing/2014/main" id="{393ED9A2-EDC1-45AA-B708-C7C1A79293BB}"/>
                    </a:ext>
                  </a:extLst>
                </p:cNvPr>
                <p:cNvSpPr/>
                <p:nvPr/>
              </p:nvSpPr>
              <p:spPr>
                <a:xfrm>
                  <a:off x="10637852" y="2293569"/>
                  <a:ext cx="323850" cy="211527"/>
                </a:xfrm>
                <a:prstGeom prst="rect">
                  <a:avLst/>
                </a:prstGeom>
                <a:solidFill>
                  <a:srgbClr val="045A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3D56FA75-37CA-409F-8096-4EA84B0CDBD0}"/>
                    </a:ext>
                  </a:extLst>
                </p:cNvPr>
                <p:cNvSpPr txBox="1"/>
                <p:nvPr/>
              </p:nvSpPr>
              <p:spPr>
                <a:xfrm>
                  <a:off x="10935545" y="2260833"/>
                  <a:ext cx="323850" cy="276999"/>
                </a:xfrm>
                <a:prstGeom prst="rect">
                  <a:avLst/>
                </a:prstGeom>
                <a:noFill/>
                <a:ln>
                  <a:noFill/>
                </a:ln>
              </p:spPr>
              <p:txBody>
                <a:bodyPr wrap="square" rtlCol="0">
                  <a:spAutoFit/>
                </a:bodyPr>
                <a:lstStyle/>
                <a:p>
                  <a:r>
                    <a:rPr lang="en-US" sz="1200">
                      <a:latin typeface="Century Gothic" panose="020B0502020202020204" pitchFamily="34" charset="0"/>
                    </a:rPr>
                    <a:t>8</a:t>
                  </a:r>
                </a:p>
              </p:txBody>
            </p:sp>
          </p:grpSp>
          <p:grpSp>
            <p:nvGrpSpPr>
              <p:cNvPr id="63" name="Group 62">
                <a:extLst>
                  <a:ext uri="{FF2B5EF4-FFF2-40B4-BE49-F238E27FC236}">
                    <a16:creationId xmlns:a16="http://schemas.microsoft.com/office/drawing/2014/main" id="{E3A74400-3C13-4F1D-AFF7-BE8310D5CFC0}"/>
                  </a:ext>
                </a:extLst>
              </p:cNvPr>
              <p:cNvGrpSpPr/>
              <p:nvPr/>
            </p:nvGrpSpPr>
            <p:grpSpPr>
              <a:xfrm>
                <a:off x="10637852" y="2557548"/>
                <a:ext cx="621543" cy="276999"/>
                <a:chOff x="10637852" y="2557548"/>
                <a:chExt cx="621543" cy="276999"/>
              </a:xfrm>
            </p:grpSpPr>
            <p:sp>
              <p:nvSpPr>
                <p:cNvPr id="64" name="Rectangle 63">
                  <a:extLst>
                    <a:ext uri="{FF2B5EF4-FFF2-40B4-BE49-F238E27FC236}">
                      <a16:creationId xmlns:a16="http://schemas.microsoft.com/office/drawing/2014/main" id="{C6CA1FB2-5380-4220-BFC8-861F52B45EA8}"/>
                    </a:ext>
                  </a:extLst>
                </p:cNvPr>
                <p:cNvSpPr/>
                <p:nvPr/>
              </p:nvSpPr>
              <p:spPr>
                <a:xfrm>
                  <a:off x="10637852" y="2590284"/>
                  <a:ext cx="323850" cy="211527"/>
                </a:xfrm>
                <a:prstGeom prst="rect">
                  <a:avLst/>
                </a:prstGeom>
                <a:solidFill>
                  <a:srgbClr val="0238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a:extLst>
                    <a:ext uri="{FF2B5EF4-FFF2-40B4-BE49-F238E27FC236}">
                      <a16:creationId xmlns:a16="http://schemas.microsoft.com/office/drawing/2014/main" id="{C3BB89FD-C1E6-4D90-872F-420CFEE6CBED}"/>
                    </a:ext>
                  </a:extLst>
                </p:cNvPr>
                <p:cNvSpPr txBox="1"/>
                <p:nvPr/>
              </p:nvSpPr>
              <p:spPr>
                <a:xfrm>
                  <a:off x="10935545" y="2557548"/>
                  <a:ext cx="323850" cy="276999"/>
                </a:xfrm>
                <a:prstGeom prst="rect">
                  <a:avLst/>
                </a:prstGeom>
                <a:noFill/>
                <a:ln>
                  <a:noFill/>
                </a:ln>
              </p:spPr>
              <p:txBody>
                <a:bodyPr wrap="square" rtlCol="0">
                  <a:spAutoFit/>
                </a:bodyPr>
                <a:lstStyle/>
                <a:p>
                  <a:r>
                    <a:rPr lang="en-US" sz="1200">
                      <a:latin typeface="Century Gothic" panose="020B0502020202020204" pitchFamily="34" charset="0"/>
                    </a:rPr>
                    <a:t>9</a:t>
                  </a:r>
                </a:p>
              </p:txBody>
            </p:sp>
          </p:grpSp>
        </p:grpSp>
        <p:pic>
          <p:nvPicPr>
            <p:cNvPr id="82" name="Picture 81">
              <a:extLst>
                <a:ext uri="{FF2B5EF4-FFF2-40B4-BE49-F238E27FC236}">
                  <a16:creationId xmlns:a16="http://schemas.microsoft.com/office/drawing/2014/main" id="{D3BD900D-681B-4945-9D50-7AA1DA9E368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80177" y="1748944"/>
              <a:ext cx="3703971" cy="4793373"/>
            </a:xfrm>
            <a:prstGeom prst="rect">
              <a:avLst/>
            </a:prstGeom>
          </p:spPr>
        </p:pic>
        <p:pic>
          <p:nvPicPr>
            <p:cNvPr id="83" name="Picture 82">
              <a:extLst>
                <a:ext uri="{FF2B5EF4-FFF2-40B4-BE49-F238E27FC236}">
                  <a16:creationId xmlns:a16="http://schemas.microsoft.com/office/drawing/2014/main" id="{5F0730DD-7936-4867-8DBB-10FE0C14CBC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998385" y="1748944"/>
              <a:ext cx="3703971" cy="4793373"/>
            </a:xfrm>
            <a:prstGeom prst="rect">
              <a:avLst/>
            </a:prstGeom>
          </p:spPr>
        </p:pic>
        <p:pic>
          <p:nvPicPr>
            <p:cNvPr id="84" name="Picture 83">
              <a:extLst>
                <a:ext uri="{FF2B5EF4-FFF2-40B4-BE49-F238E27FC236}">
                  <a16:creationId xmlns:a16="http://schemas.microsoft.com/office/drawing/2014/main" id="{A2926C52-A685-4838-8111-479A6FFE38D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784421" y="1748944"/>
              <a:ext cx="3703971" cy="4793373"/>
            </a:xfrm>
            <a:prstGeom prst="rect">
              <a:avLst/>
            </a:prstGeom>
          </p:spPr>
        </p:pic>
        <p:sp>
          <p:nvSpPr>
            <p:cNvPr id="85" name="TextBox 84">
              <a:extLst>
                <a:ext uri="{FF2B5EF4-FFF2-40B4-BE49-F238E27FC236}">
                  <a16:creationId xmlns:a16="http://schemas.microsoft.com/office/drawing/2014/main" id="{9357616E-75C1-42AE-8DB9-773C6BDDCB5D}"/>
                </a:ext>
              </a:extLst>
            </p:cNvPr>
            <p:cNvSpPr txBox="1"/>
            <p:nvPr/>
          </p:nvSpPr>
          <p:spPr>
            <a:xfrm>
              <a:off x="1195357" y="5909434"/>
              <a:ext cx="933223" cy="461665"/>
            </a:xfrm>
            <a:prstGeom prst="rect">
              <a:avLst/>
            </a:prstGeom>
            <a:noFill/>
          </p:spPr>
          <p:txBody>
            <a:bodyPr wrap="square" rtlCol="0">
              <a:spAutoFit/>
            </a:bodyPr>
            <a:lstStyle/>
            <a:p>
              <a:r>
                <a:rPr lang="en-US" sz="2400">
                  <a:solidFill>
                    <a:schemeClr val="tx1">
                      <a:lumMod val="75000"/>
                      <a:lumOff val="25000"/>
                    </a:schemeClr>
                  </a:solidFill>
                  <a:latin typeface="Century Gothic" panose="020B0502020202020204" pitchFamily="34" charset="0"/>
                </a:rPr>
                <a:t>2017</a:t>
              </a:r>
            </a:p>
          </p:txBody>
        </p:sp>
        <p:sp>
          <p:nvSpPr>
            <p:cNvPr id="86" name="TextBox 85">
              <a:extLst>
                <a:ext uri="{FF2B5EF4-FFF2-40B4-BE49-F238E27FC236}">
                  <a16:creationId xmlns:a16="http://schemas.microsoft.com/office/drawing/2014/main" id="{0D193C64-B4F1-422E-B4A4-A90174E99D2E}"/>
                </a:ext>
              </a:extLst>
            </p:cNvPr>
            <p:cNvSpPr txBox="1"/>
            <p:nvPr/>
          </p:nvSpPr>
          <p:spPr>
            <a:xfrm>
              <a:off x="5070659" y="5909434"/>
              <a:ext cx="933223" cy="461665"/>
            </a:xfrm>
            <a:prstGeom prst="rect">
              <a:avLst/>
            </a:prstGeom>
            <a:noFill/>
          </p:spPr>
          <p:txBody>
            <a:bodyPr wrap="square" rtlCol="0">
              <a:spAutoFit/>
            </a:bodyPr>
            <a:lstStyle/>
            <a:p>
              <a:r>
                <a:rPr lang="en-US" sz="2400">
                  <a:solidFill>
                    <a:schemeClr val="tx1">
                      <a:lumMod val="75000"/>
                      <a:lumOff val="25000"/>
                    </a:schemeClr>
                  </a:solidFill>
                  <a:latin typeface="Century Gothic" panose="020B0502020202020204" pitchFamily="34" charset="0"/>
                </a:rPr>
                <a:t>2018</a:t>
              </a:r>
            </a:p>
          </p:txBody>
        </p:sp>
        <p:sp>
          <p:nvSpPr>
            <p:cNvPr id="87" name="TextBox 86">
              <a:extLst>
                <a:ext uri="{FF2B5EF4-FFF2-40B4-BE49-F238E27FC236}">
                  <a16:creationId xmlns:a16="http://schemas.microsoft.com/office/drawing/2014/main" id="{7BBC967E-C5F0-4E81-AA69-92CA158DA850}"/>
                </a:ext>
              </a:extLst>
            </p:cNvPr>
            <p:cNvSpPr txBox="1"/>
            <p:nvPr/>
          </p:nvSpPr>
          <p:spPr>
            <a:xfrm>
              <a:off x="8867602" y="5909434"/>
              <a:ext cx="933223" cy="461665"/>
            </a:xfrm>
            <a:prstGeom prst="rect">
              <a:avLst/>
            </a:prstGeom>
            <a:noFill/>
          </p:spPr>
          <p:txBody>
            <a:bodyPr wrap="square" rtlCol="0">
              <a:spAutoFit/>
            </a:bodyPr>
            <a:lstStyle/>
            <a:p>
              <a:r>
                <a:rPr lang="en-US" sz="2400">
                  <a:solidFill>
                    <a:schemeClr val="tx1">
                      <a:lumMod val="75000"/>
                      <a:lumOff val="25000"/>
                    </a:schemeClr>
                  </a:solidFill>
                  <a:latin typeface="Century Gothic" panose="020B0502020202020204" pitchFamily="34" charset="0"/>
                </a:rPr>
                <a:t>2019</a:t>
              </a:r>
            </a:p>
          </p:txBody>
        </p:sp>
        <p:grpSp>
          <p:nvGrpSpPr>
            <p:cNvPr id="88" name="Group 87">
              <a:extLst>
                <a:ext uri="{FF2B5EF4-FFF2-40B4-BE49-F238E27FC236}">
                  <a16:creationId xmlns:a16="http://schemas.microsoft.com/office/drawing/2014/main" id="{49F7EBF6-0B2B-4421-B9CD-F6551CD768AE}"/>
                </a:ext>
              </a:extLst>
            </p:cNvPr>
            <p:cNvGrpSpPr/>
            <p:nvPr/>
          </p:nvGrpSpPr>
          <p:grpSpPr>
            <a:xfrm>
              <a:off x="10180461" y="5978366"/>
              <a:ext cx="1962148" cy="315716"/>
              <a:chOff x="8517935" y="6228452"/>
              <a:chExt cx="1907319" cy="306893"/>
            </a:xfrm>
          </p:grpSpPr>
          <p:sp>
            <p:nvSpPr>
              <p:cNvPr id="89" name="Rectangle 88">
                <a:extLst>
                  <a:ext uri="{FF2B5EF4-FFF2-40B4-BE49-F238E27FC236}">
                    <a16:creationId xmlns:a16="http://schemas.microsoft.com/office/drawing/2014/main" id="{40BA1B9C-8EBE-4C5F-B8F4-AE9D9D06034A}"/>
                  </a:ext>
                </a:extLst>
              </p:cNvPr>
              <p:cNvSpPr/>
              <p:nvPr/>
            </p:nvSpPr>
            <p:spPr>
              <a:xfrm>
                <a:off x="8640440" y="6411463"/>
                <a:ext cx="217714" cy="492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BC59CE94-0C7E-423B-ABF8-7D8030E8FCA3}"/>
                  </a:ext>
                </a:extLst>
              </p:cNvPr>
              <p:cNvSpPr/>
              <p:nvPr/>
            </p:nvSpPr>
            <p:spPr>
              <a:xfrm>
                <a:off x="8858154" y="6411463"/>
                <a:ext cx="217713" cy="480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EA1283F6-1735-48D4-87DA-4909C6CC6C43}"/>
                  </a:ext>
                </a:extLst>
              </p:cNvPr>
              <p:cNvSpPr/>
              <p:nvPr/>
            </p:nvSpPr>
            <p:spPr>
              <a:xfrm>
                <a:off x="9075867" y="6412653"/>
                <a:ext cx="428967" cy="48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257D48E1-8BCC-455C-B92A-7D41606D3D79}"/>
                  </a:ext>
                </a:extLst>
              </p:cNvPr>
              <p:cNvSpPr/>
              <p:nvPr/>
            </p:nvSpPr>
            <p:spPr>
              <a:xfrm>
                <a:off x="8640439" y="6411462"/>
                <a:ext cx="1293361" cy="48099"/>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extBox 92">
                <a:extLst>
                  <a:ext uri="{FF2B5EF4-FFF2-40B4-BE49-F238E27FC236}">
                    <a16:creationId xmlns:a16="http://schemas.microsoft.com/office/drawing/2014/main" id="{FEC61ED2-AA29-4B29-B208-991EE4755C9F}"/>
                  </a:ext>
                </a:extLst>
              </p:cNvPr>
              <p:cNvSpPr txBox="1"/>
              <p:nvPr/>
            </p:nvSpPr>
            <p:spPr>
              <a:xfrm>
                <a:off x="8517935" y="6228452"/>
                <a:ext cx="217713" cy="215444"/>
              </a:xfrm>
              <a:prstGeom prst="rect">
                <a:avLst/>
              </a:prstGeom>
              <a:noFill/>
            </p:spPr>
            <p:txBody>
              <a:bodyPr wrap="square" rtlCol="0">
                <a:spAutoFit/>
              </a:bodyPr>
              <a:lstStyle/>
              <a:p>
                <a:r>
                  <a:rPr lang="en-US" sz="800">
                    <a:latin typeface="Century Gothic" panose="020B0502020202020204" pitchFamily="34" charset="0"/>
                  </a:rPr>
                  <a:t>0</a:t>
                </a:r>
              </a:p>
            </p:txBody>
          </p:sp>
          <p:sp>
            <p:nvSpPr>
              <p:cNvPr id="94" name="TextBox 93">
                <a:extLst>
                  <a:ext uri="{FF2B5EF4-FFF2-40B4-BE49-F238E27FC236}">
                    <a16:creationId xmlns:a16="http://schemas.microsoft.com/office/drawing/2014/main" id="{705F787D-681B-4499-B195-CAB9DDC72B34}"/>
                  </a:ext>
                </a:extLst>
              </p:cNvPr>
              <p:cNvSpPr txBox="1"/>
              <p:nvPr/>
            </p:nvSpPr>
            <p:spPr>
              <a:xfrm>
                <a:off x="8876220" y="6228452"/>
                <a:ext cx="388835" cy="215444"/>
              </a:xfrm>
              <a:prstGeom prst="rect">
                <a:avLst/>
              </a:prstGeom>
              <a:noFill/>
            </p:spPr>
            <p:txBody>
              <a:bodyPr wrap="square" rtlCol="0">
                <a:spAutoFit/>
              </a:bodyPr>
              <a:lstStyle/>
              <a:p>
                <a:r>
                  <a:rPr lang="en-US" sz="800">
                    <a:latin typeface="Century Gothic" panose="020B0502020202020204" pitchFamily="34" charset="0"/>
                  </a:rPr>
                  <a:t>3.25</a:t>
                </a:r>
              </a:p>
            </p:txBody>
          </p:sp>
          <p:sp>
            <p:nvSpPr>
              <p:cNvPr id="95" name="TextBox 94">
                <a:extLst>
                  <a:ext uri="{FF2B5EF4-FFF2-40B4-BE49-F238E27FC236}">
                    <a16:creationId xmlns:a16="http://schemas.microsoft.com/office/drawing/2014/main" id="{DF128C7C-B6D2-4136-93DC-DB005B68E01A}"/>
                  </a:ext>
                </a:extLst>
              </p:cNvPr>
              <p:cNvSpPr txBox="1"/>
              <p:nvPr/>
            </p:nvSpPr>
            <p:spPr>
              <a:xfrm>
                <a:off x="9296769" y="6228452"/>
                <a:ext cx="334989" cy="215444"/>
              </a:xfrm>
              <a:prstGeom prst="rect">
                <a:avLst/>
              </a:prstGeom>
              <a:noFill/>
            </p:spPr>
            <p:txBody>
              <a:bodyPr wrap="square" rtlCol="0">
                <a:spAutoFit/>
              </a:bodyPr>
              <a:lstStyle/>
              <a:p>
                <a:r>
                  <a:rPr lang="en-US" sz="800">
                    <a:latin typeface="Century Gothic" panose="020B0502020202020204" pitchFamily="34" charset="0"/>
                  </a:rPr>
                  <a:t>6.5</a:t>
                </a:r>
              </a:p>
            </p:txBody>
          </p:sp>
          <p:sp>
            <p:nvSpPr>
              <p:cNvPr id="96" name="Rectangle 95">
                <a:extLst>
                  <a:ext uri="{FF2B5EF4-FFF2-40B4-BE49-F238E27FC236}">
                    <a16:creationId xmlns:a16="http://schemas.microsoft.com/office/drawing/2014/main" id="{B9AD0F1D-168D-4EC9-A71F-6B82AA87E321}"/>
                  </a:ext>
                </a:extLst>
              </p:cNvPr>
              <p:cNvSpPr/>
              <p:nvPr/>
            </p:nvSpPr>
            <p:spPr>
              <a:xfrm>
                <a:off x="9504834" y="6411462"/>
                <a:ext cx="428967" cy="48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Box 96">
                <a:extLst>
                  <a:ext uri="{FF2B5EF4-FFF2-40B4-BE49-F238E27FC236}">
                    <a16:creationId xmlns:a16="http://schemas.microsoft.com/office/drawing/2014/main" id="{39A76EC3-9EB5-48AA-856B-E9FD66F6E0F8}"/>
                  </a:ext>
                </a:extLst>
              </p:cNvPr>
              <p:cNvSpPr txBox="1"/>
              <p:nvPr/>
            </p:nvSpPr>
            <p:spPr>
              <a:xfrm>
                <a:off x="9719317" y="6228452"/>
                <a:ext cx="413405" cy="215444"/>
              </a:xfrm>
              <a:prstGeom prst="rect">
                <a:avLst/>
              </a:prstGeom>
              <a:noFill/>
            </p:spPr>
            <p:txBody>
              <a:bodyPr wrap="square" rtlCol="0">
                <a:spAutoFit/>
              </a:bodyPr>
              <a:lstStyle/>
              <a:p>
                <a:r>
                  <a:rPr lang="en-US" sz="800">
                    <a:latin typeface="Century Gothic" panose="020B0502020202020204" pitchFamily="34" charset="0"/>
                  </a:rPr>
                  <a:t>9.75</a:t>
                </a:r>
              </a:p>
            </p:txBody>
          </p:sp>
          <p:sp>
            <p:nvSpPr>
              <p:cNvPr id="98" name="TextBox 97">
                <a:extLst>
                  <a:ext uri="{FF2B5EF4-FFF2-40B4-BE49-F238E27FC236}">
                    <a16:creationId xmlns:a16="http://schemas.microsoft.com/office/drawing/2014/main" id="{96397279-D590-46A2-8309-C4B39EAB5A4E}"/>
                  </a:ext>
                </a:extLst>
              </p:cNvPr>
              <p:cNvSpPr txBox="1"/>
              <p:nvPr/>
            </p:nvSpPr>
            <p:spPr>
              <a:xfrm>
                <a:off x="9895625" y="6319901"/>
                <a:ext cx="529629" cy="215444"/>
              </a:xfrm>
              <a:prstGeom prst="rect">
                <a:avLst/>
              </a:prstGeom>
              <a:noFill/>
            </p:spPr>
            <p:txBody>
              <a:bodyPr wrap="square" rtlCol="0">
                <a:spAutoFit/>
              </a:bodyPr>
              <a:lstStyle/>
              <a:p>
                <a:r>
                  <a:rPr lang="en-US" sz="800">
                    <a:latin typeface="Century Gothic" panose="020B0502020202020204" pitchFamily="34" charset="0"/>
                  </a:rPr>
                  <a:t>Miles</a:t>
                </a:r>
              </a:p>
            </p:txBody>
          </p:sp>
        </p:grpSp>
        <p:grpSp>
          <p:nvGrpSpPr>
            <p:cNvPr id="99" name="Group 98">
              <a:extLst>
                <a:ext uri="{FF2B5EF4-FFF2-40B4-BE49-F238E27FC236}">
                  <a16:creationId xmlns:a16="http://schemas.microsoft.com/office/drawing/2014/main" id="{67B222A5-4F30-4D6A-9E33-D480AD264473}"/>
                </a:ext>
              </a:extLst>
            </p:cNvPr>
            <p:cNvGrpSpPr/>
            <p:nvPr/>
          </p:nvGrpSpPr>
          <p:grpSpPr>
            <a:xfrm>
              <a:off x="11060038" y="5216434"/>
              <a:ext cx="428354" cy="633628"/>
              <a:chOff x="11434698" y="2142240"/>
              <a:chExt cx="428354" cy="633628"/>
            </a:xfrm>
          </p:grpSpPr>
          <p:pic>
            <p:nvPicPr>
              <p:cNvPr id="100" name="Picture 99" descr="A close up of a logo&#10;&#10;Description automatically generated">
                <a:extLst>
                  <a:ext uri="{FF2B5EF4-FFF2-40B4-BE49-F238E27FC236}">
                    <a16:creationId xmlns:a16="http://schemas.microsoft.com/office/drawing/2014/main" id="{661F9127-E1E7-4D79-A0A1-317F2C9141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34698" y="2357857"/>
                <a:ext cx="322216" cy="418011"/>
              </a:xfrm>
              <a:prstGeom prst="rect">
                <a:avLst/>
              </a:prstGeom>
            </p:spPr>
          </p:pic>
          <p:sp>
            <p:nvSpPr>
              <p:cNvPr id="101" name="TextBox 100">
                <a:extLst>
                  <a:ext uri="{FF2B5EF4-FFF2-40B4-BE49-F238E27FC236}">
                    <a16:creationId xmlns:a16="http://schemas.microsoft.com/office/drawing/2014/main" id="{45BE3F8E-2E16-4943-ABCE-554CA130E2DB}"/>
                  </a:ext>
                </a:extLst>
              </p:cNvPr>
              <p:cNvSpPr txBox="1"/>
              <p:nvPr/>
            </p:nvSpPr>
            <p:spPr>
              <a:xfrm>
                <a:off x="11449647" y="2142240"/>
                <a:ext cx="413405" cy="261610"/>
              </a:xfrm>
              <a:prstGeom prst="rect">
                <a:avLst/>
              </a:prstGeom>
              <a:noFill/>
            </p:spPr>
            <p:txBody>
              <a:bodyPr wrap="square" rtlCol="0">
                <a:spAutoFit/>
              </a:bodyPr>
              <a:lstStyle/>
              <a:p>
                <a:r>
                  <a:rPr lang="en-US" sz="1100">
                    <a:latin typeface="Century Gothic" panose="020B0502020202020204" pitchFamily="34" charset="0"/>
                  </a:rPr>
                  <a:t>N</a:t>
                </a:r>
              </a:p>
            </p:txBody>
          </p:sp>
        </p:grpSp>
      </p:grpSp>
      <p:sp>
        <p:nvSpPr>
          <p:cNvPr id="5" name="TextBox 4">
            <a:extLst>
              <a:ext uri="{FF2B5EF4-FFF2-40B4-BE49-F238E27FC236}">
                <a16:creationId xmlns:a16="http://schemas.microsoft.com/office/drawing/2014/main" id="{325F1635-5A59-4C54-81A1-2CBE57EBC15D}"/>
              </a:ext>
            </a:extLst>
          </p:cNvPr>
          <p:cNvSpPr txBox="1"/>
          <p:nvPr/>
        </p:nvSpPr>
        <p:spPr>
          <a:xfrm>
            <a:off x="510366" y="180753"/>
            <a:ext cx="6400800" cy="707886"/>
          </a:xfrm>
          <a:prstGeom prst="rect">
            <a:avLst/>
          </a:prstGeom>
          <a:solidFill>
            <a:schemeClr val="bg1"/>
          </a:solidFill>
          <a:ln>
            <a:solidFill>
              <a:schemeClr val="bg1"/>
            </a:solidFill>
          </a:ln>
        </p:spPr>
        <p:txBody>
          <a:bodyPr wrap="square" rtlCol="0">
            <a:spAutoFit/>
          </a:bodyPr>
          <a:lstStyle/>
          <a:p>
            <a:r>
              <a:rPr lang="en-US" sz="4000" b="1" dirty="0">
                <a:solidFill>
                  <a:srgbClr val="95B823"/>
                </a:solidFill>
                <a:latin typeface="Century Gothic" panose="020B0502020202020204" pitchFamily="34" charset="0"/>
              </a:rPr>
              <a:t>APPENDIX</a:t>
            </a:r>
          </a:p>
        </p:txBody>
      </p:sp>
      <p:sp>
        <p:nvSpPr>
          <p:cNvPr id="139" name="TextBox 138">
            <a:extLst>
              <a:ext uri="{FF2B5EF4-FFF2-40B4-BE49-F238E27FC236}">
                <a16:creationId xmlns:a16="http://schemas.microsoft.com/office/drawing/2014/main" id="{422EDCD7-4FF1-423B-8B13-F598AFEBA011}"/>
              </a:ext>
            </a:extLst>
          </p:cNvPr>
          <p:cNvSpPr txBox="1"/>
          <p:nvPr/>
        </p:nvSpPr>
        <p:spPr>
          <a:xfrm>
            <a:off x="2844196" y="1411744"/>
            <a:ext cx="6503608" cy="461665"/>
          </a:xfrm>
          <a:prstGeom prst="rect">
            <a:avLst/>
          </a:prstGeom>
          <a:noFill/>
        </p:spPr>
        <p:txBody>
          <a:bodyPr wrap="square" rtlCol="0">
            <a:spAutoFit/>
          </a:bodyPr>
          <a:lstStyle/>
          <a:p>
            <a:pPr algn="ctr"/>
            <a:r>
              <a:rPr lang="en-US" sz="2400">
                <a:solidFill>
                  <a:schemeClr val="tx1">
                    <a:lumMod val="75000"/>
                    <a:lumOff val="25000"/>
                  </a:schemeClr>
                </a:solidFill>
                <a:latin typeface="Century Gothic" panose="020B0502020202020204" pitchFamily="34" charset="0"/>
              </a:rPr>
              <a:t>Taylor County Solar Suitability</a:t>
            </a:r>
          </a:p>
        </p:txBody>
      </p:sp>
    </p:spTree>
    <p:extLst>
      <p:ext uri="{BB962C8B-B14F-4D97-AF65-F5344CB8AC3E}">
        <p14:creationId xmlns:p14="http://schemas.microsoft.com/office/powerpoint/2010/main" val="75997894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TextBox 122">
            <a:extLst>
              <a:ext uri="{FF2B5EF4-FFF2-40B4-BE49-F238E27FC236}">
                <a16:creationId xmlns:a16="http://schemas.microsoft.com/office/drawing/2014/main" id="{48BB1B7F-DED8-446D-B03F-71EA0D6DB0C7}"/>
              </a:ext>
            </a:extLst>
          </p:cNvPr>
          <p:cNvSpPr txBox="1"/>
          <p:nvPr/>
        </p:nvSpPr>
        <p:spPr>
          <a:xfrm>
            <a:off x="131135" y="6241312"/>
            <a:ext cx="11929730" cy="489098"/>
          </a:xfrm>
          <a:prstGeom prst="rect">
            <a:avLst/>
          </a:prstGeom>
          <a:solidFill>
            <a:schemeClr val="bg1"/>
          </a:solidFill>
          <a:ln>
            <a:solidFill>
              <a:schemeClr val="bg1"/>
            </a:solidFill>
          </a:ln>
        </p:spPr>
        <p:txBody>
          <a:bodyPr wrap="square" rtlCol="0">
            <a:spAutoFit/>
          </a:bodyPr>
          <a:lstStyle/>
          <a:p>
            <a:endParaRPr lang="en-US"/>
          </a:p>
        </p:txBody>
      </p:sp>
      <p:grpSp>
        <p:nvGrpSpPr>
          <p:cNvPr id="3" name="Group 2">
            <a:extLst>
              <a:ext uri="{FF2B5EF4-FFF2-40B4-BE49-F238E27FC236}">
                <a16:creationId xmlns:a16="http://schemas.microsoft.com/office/drawing/2014/main" id="{D338EE16-6639-4AC1-89B7-1ADCB87D90BA}"/>
              </a:ext>
            </a:extLst>
          </p:cNvPr>
          <p:cNvGrpSpPr/>
          <p:nvPr/>
        </p:nvGrpSpPr>
        <p:grpSpPr>
          <a:xfrm>
            <a:off x="102513" y="1324231"/>
            <a:ext cx="11995656" cy="5224549"/>
            <a:chOff x="150639" y="1324231"/>
            <a:chExt cx="11995656" cy="5224549"/>
          </a:xfrm>
        </p:grpSpPr>
        <p:pic>
          <p:nvPicPr>
            <p:cNvPr id="102" name="Picture 101">
              <a:extLst>
                <a:ext uri="{FF2B5EF4-FFF2-40B4-BE49-F238E27FC236}">
                  <a16:creationId xmlns:a16="http://schemas.microsoft.com/office/drawing/2014/main" id="{6E1FE141-B4D5-4477-9F70-55B866ABCF1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50639" y="1755407"/>
              <a:ext cx="3703971" cy="4793373"/>
            </a:xfrm>
            <a:prstGeom prst="rect">
              <a:avLst/>
            </a:prstGeom>
          </p:spPr>
        </p:pic>
        <p:pic>
          <p:nvPicPr>
            <p:cNvPr id="103" name="Picture 102">
              <a:extLst>
                <a:ext uri="{FF2B5EF4-FFF2-40B4-BE49-F238E27FC236}">
                  <a16:creationId xmlns:a16="http://schemas.microsoft.com/office/drawing/2014/main" id="{BAAE9F43-2F0E-419E-85BE-40BE154F8A8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968847" y="1755407"/>
              <a:ext cx="3703971" cy="4793373"/>
            </a:xfrm>
            <a:prstGeom prst="rect">
              <a:avLst/>
            </a:prstGeom>
          </p:spPr>
        </p:pic>
        <p:pic>
          <p:nvPicPr>
            <p:cNvPr id="104" name="Picture 103">
              <a:extLst>
                <a:ext uri="{FF2B5EF4-FFF2-40B4-BE49-F238E27FC236}">
                  <a16:creationId xmlns:a16="http://schemas.microsoft.com/office/drawing/2014/main" id="{A7CF7BDB-1986-4986-BDDC-DB2063E6F36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754883" y="1755407"/>
              <a:ext cx="3703971" cy="4793373"/>
            </a:xfrm>
            <a:prstGeom prst="rect">
              <a:avLst/>
            </a:prstGeom>
          </p:spPr>
        </p:pic>
        <p:sp>
          <p:nvSpPr>
            <p:cNvPr id="105" name="TextBox 104">
              <a:extLst>
                <a:ext uri="{FF2B5EF4-FFF2-40B4-BE49-F238E27FC236}">
                  <a16:creationId xmlns:a16="http://schemas.microsoft.com/office/drawing/2014/main" id="{774AE042-D726-4A28-A859-7503E75D425A}"/>
                </a:ext>
              </a:extLst>
            </p:cNvPr>
            <p:cNvSpPr txBox="1"/>
            <p:nvPr/>
          </p:nvSpPr>
          <p:spPr>
            <a:xfrm>
              <a:off x="1165819" y="5915898"/>
              <a:ext cx="933223" cy="461665"/>
            </a:xfrm>
            <a:prstGeom prst="rect">
              <a:avLst/>
            </a:prstGeom>
            <a:noFill/>
          </p:spPr>
          <p:txBody>
            <a:bodyPr wrap="square" rtlCol="0">
              <a:spAutoFit/>
            </a:bodyPr>
            <a:lstStyle/>
            <a:p>
              <a:r>
                <a:rPr lang="en-US" sz="2400">
                  <a:solidFill>
                    <a:schemeClr val="tx1">
                      <a:lumMod val="75000"/>
                      <a:lumOff val="25000"/>
                    </a:schemeClr>
                  </a:solidFill>
                  <a:latin typeface="Century Gothic" panose="020B0502020202020204" pitchFamily="34" charset="0"/>
                </a:rPr>
                <a:t>2017</a:t>
              </a:r>
            </a:p>
          </p:txBody>
        </p:sp>
        <p:sp>
          <p:nvSpPr>
            <p:cNvPr id="106" name="TextBox 105">
              <a:extLst>
                <a:ext uri="{FF2B5EF4-FFF2-40B4-BE49-F238E27FC236}">
                  <a16:creationId xmlns:a16="http://schemas.microsoft.com/office/drawing/2014/main" id="{BD5F9BA4-DE9C-4D03-AA43-A2157B6E0500}"/>
                </a:ext>
              </a:extLst>
            </p:cNvPr>
            <p:cNvSpPr txBox="1"/>
            <p:nvPr/>
          </p:nvSpPr>
          <p:spPr>
            <a:xfrm>
              <a:off x="5041121" y="5915898"/>
              <a:ext cx="933223" cy="461665"/>
            </a:xfrm>
            <a:prstGeom prst="rect">
              <a:avLst/>
            </a:prstGeom>
            <a:noFill/>
          </p:spPr>
          <p:txBody>
            <a:bodyPr wrap="square" rtlCol="0">
              <a:spAutoFit/>
            </a:bodyPr>
            <a:lstStyle/>
            <a:p>
              <a:r>
                <a:rPr lang="en-US" sz="2400">
                  <a:solidFill>
                    <a:schemeClr val="tx1">
                      <a:lumMod val="75000"/>
                      <a:lumOff val="25000"/>
                    </a:schemeClr>
                  </a:solidFill>
                  <a:latin typeface="Century Gothic" panose="020B0502020202020204" pitchFamily="34" charset="0"/>
                </a:rPr>
                <a:t>2018</a:t>
              </a:r>
            </a:p>
          </p:txBody>
        </p:sp>
        <p:sp>
          <p:nvSpPr>
            <p:cNvPr id="107" name="TextBox 106">
              <a:extLst>
                <a:ext uri="{FF2B5EF4-FFF2-40B4-BE49-F238E27FC236}">
                  <a16:creationId xmlns:a16="http://schemas.microsoft.com/office/drawing/2014/main" id="{775A8C42-DA9E-4A07-8B08-54C706FF3796}"/>
                </a:ext>
              </a:extLst>
            </p:cNvPr>
            <p:cNvSpPr txBox="1"/>
            <p:nvPr/>
          </p:nvSpPr>
          <p:spPr>
            <a:xfrm>
              <a:off x="8838064" y="5915897"/>
              <a:ext cx="933223" cy="461665"/>
            </a:xfrm>
            <a:prstGeom prst="rect">
              <a:avLst/>
            </a:prstGeom>
            <a:noFill/>
          </p:spPr>
          <p:txBody>
            <a:bodyPr wrap="square" rtlCol="0">
              <a:spAutoFit/>
            </a:bodyPr>
            <a:lstStyle/>
            <a:p>
              <a:r>
                <a:rPr lang="en-US" sz="2400">
                  <a:solidFill>
                    <a:schemeClr val="tx1">
                      <a:lumMod val="75000"/>
                      <a:lumOff val="25000"/>
                    </a:schemeClr>
                  </a:solidFill>
                  <a:latin typeface="Century Gothic" panose="020B0502020202020204" pitchFamily="34" charset="0"/>
                </a:rPr>
                <a:t>2019</a:t>
              </a:r>
            </a:p>
          </p:txBody>
        </p:sp>
        <p:grpSp>
          <p:nvGrpSpPr>
            <p:cNvPr id="108" name="Group 107">
              <a:extLst>
                <a:ext uri="{FF2B5EF4-FFF2-40B4-BE49-F238E27FC236}">
                  <a16:creationId xmlns:a16="http://schemas.microsoft.com/office/drawing/2014/main" id="{595087E3-A891-4201-93A6-FC4F819BE15D}"/>
                </a:ext>
              </a:extLst>
            </p:cNvPr>
            <p:cNvGrpSpPr/>
            <p:nvPr/>
          </p:nvGrpSpPr>
          <p:grpSpPr>
            <a:xfrm>
              <a:off x="10150923" y="5984835"/>
              <a:ext cx="1962148" cy="322540"/>
              <a:chOff x="8517935" y="6228452"/>
              <a:chExt cx="1907319" cy="313526"/>
            </a:xfrm>
          </p:grpSpPr>
          <p:sp>
            <p:nvSpPr>
              <p:cNvPr id="109" name="Rectangle 108">
                <a:extLst>
                  <a:ext uri="{FF2B5EF4-FFF2-40B4-BE49-F238E27FC236}">
                    <a16:creationId xmlns:a16="http://schemas.microsoft.com/office/drawing/2014/main" id="{61CC79B1-E0BF-4E09-B7A3-4A0B14222624}"/>
                  </a:ext>
                </a:extLst>
              </p:cNvPr>
              <p:cNvSpPr/>
              <p:nvPr/>
            </p:nvSpPr>
            <p:spPr>
              <a:xfrm>
                <a:off x="8640440" y="6411463"/>
                <a:ext cx="217714" cy="492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D0199EE7-B539-4946-B8AC-4B9106ABF55C}"/>
                  </a:ext>
                </a:extLst>
              </p:cNvPr>
              <p:cNvSpPr/>
              <p:nvPr/>
            </p:nvSpPr>
            <p:spPr>
              <a:xfrm>
                <a:off x="8858154" y="6411463"/>
                <a:ext cx="217713" cy="480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03DEEB44-3D35-4BAF-B03A-C25CB60AD04E}"/>
                  </a:ext>
                </a:extLst>
              </p:cNvPr>
              <p:cNvSpPr/>
              <p:nvPr/>
            </p:nvSpPr>
            <p:spPr>
              <a:xfrm>
                <a:off x="9075867" y="6412653"/>
                <a:ext cx="428967" cy="48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AD173FD6-22B2-4231-A675-A148D7EA68D9}"/>
                  </a:ext>
                </a:extLst>
              </p:cNvPr>
              <p:cNvSpPr/>
              <p:nvPr/>
            </p:nvSpPr>
            <p:spPr>
              <a:xfrm>
                <a:off x="8640439" y="6411462"/>
                <a:ext cx="1293361" cy="48099"/>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TextBox 112">
                <a:extLst>
                  <a:ext uri="{FF2B5EF4-FFF2-40B4-BE49-F238E27FC236}">
                    <a16:creationId xmlns:a16="http://schemas.microsoft.com/office/drawing/2014/main" id="{63A1ECE7-2D02-4FDD-A8C2-7A9EF22DAEDE}"/>
                  </a:ext>
                </a:extLst>
              </p:cNvPr>
              <p:cNvSpPr txBox="1"/>
              <p:nvPr/>
            </p:nvSpPr>
            <p:spPr>
              <a:xfrm>
                <a:off x="8517935" y="6228452"/>
                <a:ext cx="217713" cy="215444"/>
              </a:xfrm>
              <a:prstGeom prst="rect">
                <a:avLst/>
              </a:prstGeom>
              <a:noFill/>
            </p:spPr>
            <p:txBody>
              <a:bodyPr wrap="square" rtlCol="0">
                <a:spAutoFit/>
              </a:bodyPr>
              <a:lstStyle/>
              <a:p>
                <a:r>
                  <a:rPr lang="en-US" sz="800">
                    <a:latin typeface="Century Gothic" panose="020B0502020202020204" pitchFamily="34" charset="0"/>
                  </a:rPr>
                  <a:t>0</a:t>
                </a:r>
              </a:p>
            </p:txBody>
          </p:sp>
          <p:sp>
            <p:nvSpPr>
              <p:cNvPr id="114" name="TextBox 113">
                <a:extLst>
                  <a:ext uri="{FF2B5EF4-FFF2-40B4-BE49-F238E27FC236}">
                    <a16:creationId xmlns:a16="http://schemas.microsoft.com/office/drawing/2014/main" id="{12141A34-A118-49F9-BDB6-168E430E9F64}"/>
                  </a:ext>
                </a:extLst>
              </p:cNvPr>
              <p:cNvSpPr txBox="1"/>
              <p:nvPr/>
            </p:nvSpPr>
            <p:spPr>
              <a:xfrm>
                <a:off x="8876220" y="6228452"/>
                <a:ext cx="388835" cy="215444"/>
              </a:xfrm>
              <a:prstGeom prst="rect">
                <a:avLst/>
              </a:prstGeom>
              <a:noFill/>
            </p:spPr>
            <p:txBody>
              <a:bodyPr wrap="square" rtlCol="0">
                <a:spAutoFit/>
              </a:bodyPr>
              <a:lstStyle/>
              <a:p>
                <a:r>
                  <a:rPr lang="en-US" sz="800">
                    <a:latin typeface="Century Gothic" panose="020B0502020202020204" pitchFamily="34" charset="0"/>
                  </a:rPr>
                  <a:t>3.25</a:t>
                </a:r>
              </a:p>
            </p:txBody>
          </p:sp>
          <p:sp>
            <p:nvSpPr>
              <p:cNvPr id="115" name="TextBox 114">
                <a:extLst>
                  <a:ext uri="{FF2B5EF4-FFF2-40B4-BE49-F238E27FC236}">
                    <a16:creationId xmlns:a16="http://schemas.microsoft.com/office/drawing/2014/main" id="{A80BF156-99B0-4BE0-839B-4A3B29B77752}"/>
                  </a:ext>
                </a:extLst>
              </p:cNvPr>
              <p:cNvSpPr txBox="1"/>
              <p:nvPr/>
            </p:nvSpPr>
            <p:spPr>
              <a:xfrm>
                <a:off x="9296769" y="6228452"/>
                <a:ext cx="334989" cy="215444"/>
              </a:xfrm>
              <a:prstGeom prst="rect">
                <a:avLst/>
              </a:prstGeom>
              <a:noFill/>
            </p:spPr>
            <p:txBody>
              <a:bodyPr wrap="square" rtlCol="0">
                <a:spAutoFit/>
              </a:bodyPr>
              <a:lstStyle/>
              <a:p>
                <a:r>
                  <a:rPr lang="en-US" sz="800">
                    <a:latin typeface="Century Gothic" panose="020B0502020202020204" pitchFamily="34" charset="0"/>
                  </a:rPr>
                  <a:t>6.5</a:t>
                </a:r>
              </a:p>
            </p:txBody>
          </p:sp>
          <p:sp>
            <p:nvSpPr>
              <p:cNvPr id="116" name="Rectangle 115">
                <a:extLst>
                  <a:ext uri="{FF2B5EF4-FFF2-40B4-BE49-F238E27FC236}">
                    <a16:creationId xmlns:a16="http://schemas.microsoft.com/office/drawing/2014/main" id="{501EF9DA-185E-4177-8297-7EEA91ACD094}"/>
                  </a:ext>
                </a:extLst>
              </p:cNvPr>
              <p:cNvSpPr/>
              <p:nvPr/>
            </p:nvSpPr>
            <p:spPr>
              <a:xfrm>
                <a:off x="9504834" y="6411462"/>
                <a:ext cx="428967" cy="48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a:extLst>
                  <a:ext uri="{FF2B5EF4-FFF2-40B4-BE49-F238E27FC236}">
                    <a16:creationId xmlns:a16="http://schemas.microsoft.com/office/drawing/2014/main" id="{5CF391F2-43DC-4877-9007-6B729A36DC38}"/>
                  </a:ext>
                </a:extLst>
              </p:cNvPr>
              <p:cNvSpPr txBox="1"/>
              <p:nvPr/>
            </p:nvSpPr>
            <p:spPr>
              <a:xfrm>
                <a:off x="9719317" y="6228452"/>
                <a:ext cx="413405" cy="215444"/>
              </a:xfrm>
              <a:prstGeom prst="rect">
                <a:avLst/>
              </a:prstGeom>
              <a:noFill/>
            </p:spPr>
            <p:txBody>
              <a:bodyPr wrap="square" rtlCol="0">
                <a:spAutoFit/>
              </a:bodyPr>
              <a:lstStyle/>
              <a:p>
                <a:r>
                  <a:rPr lang="en-US" sz="800">
                    <a:latin typeface="Century Gothic" panose="020B0502020202020204" pitchFamily="34" charset="0"/>
                  </a:rPr>
                  <a:t>9.75</a:t>
                </a:r>
              </a:p>
            </p:txBody>
          </p:sp>
          <p:sp>
            <p:nvSpPr>
              <p:cNvPr id="118" name="TextBox 117">
                <a:extLst>
                  <a:ext uri="{FF2B5EF4-FFF2-40B4-BE49-F238E27FC236}">
                    <a16:creationId xmlns:a16="http://schemas.microsoft.com/office/drawing/2014/main" id="{79D1FBAF-CD3B-414F-9988-6017A60C9B0D}"/>
                  </a:ext>
                </a:extLst>
              </p:cNvPr>
              <p:cNvSpPr txBox="1"/>
              <p:nvPr/>
            </p:nvSpPr>
            <p:spPr>
              <a:xfrm>
                <a:off x="9895625" y="6326534"/>
                <a:ext cx="529629" cy="215444"/>
              </a:xfrm>
              <a:prstGeom prst="rect">
                <a:avLst/>
              </a:prstGeom>
              <a:noFill/>
            </p:spPr>
            <p:txBody>
              <a:bodyPr wrap="square" rtlCol="0">
                <a:spAutoFit/>
              </a:bodyPr>
              <a:lstStyle/>
              <a:p>
                <a:r>
                  <a:rPr lang="en-US" sz="800">
                    <a:latin typeface="Century Gothic" panose="020B0502020202020204" pitchFamily="34" charset="0"/>
                  </a:rPr>
                  <a:t>Miles</a:t>
                </a:r>
              </a:p>
            </p:txBody>
          </p:sp>
        </p:grpSp>
        <p:grpSp>
          <p:nvGrpSpPr>
            <p:cNvPr id="119" name="Group 118">
              <a:extLst>
                <a:ext uri="{FF2B5EF4-FFF2-40B4-BE49-F238E27FC236}">
                  <a16:creationId xmlns:a16="http://schemas.microsoft.com/office/drawing/2014/main" id="{F474F575-BEF0-49A6-940E-5492A7834F08}"/>
                </a:ext>
              </a:extLst>
            </p:cNvPr>
            <p:cNvGrpSpPr/>
            <p:nvPr/>
          </p:nvGrpSpPr>
          <p:grpSpPr>
            <a:xfrm>
              <a:off x="11414627" y="5236630"/>
              <a:ext cx="428354" cy="633628"/>
              <a:chOff x="11434698" y="2142240"/>
              <a:chExt cx="428354" cy="633628"/>
            </a:xfrm>
          </p:grpSpPr>
          <p:pic>
            <p:nvPicPr>
              <p:cNvPr id="120" name="Picture 119" descr="A close up of a logo&#10;&#10;Description automatically generated">
                <a:extLst>
                  <a:ext uri="{FF2B5EF4-FFF2-40B4-BE49-F238E27FC236}">
                    <a16:creationId xmlns:a16="http://schemas.microsoft.com/office/drawing/2014/main" id="{441AE1B4-C86A-4115-AC09-4CCCF16BCD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34698" y="2357857"/>
                <a:ext cx="322216" cy="418011"/>
              </a:xfrm>
              <a:prstGeom prst="rect">
                <a:avLst/>
              </a:prstGeom>
            </p:spPr>
          </p:pic>
          <p:sp>
            <p:nvSpPr>
              <p:cNvPr id="121" name="TextBox 120">
                <a:extLst>
                  <a:ext uri="{FF2B5EF4-FFF2-40B4-BE49-F238E27FC236}">
                    <a16:creationId xmlns:a16="http://schemas.microsoft.com/office/drawing/2014/main" id="{6520C3F7-D28D-43AC-B7BD-BF839008ACA4}"/>
                  </a:ext>
                </a:extLst>
              </p:cNvPr>
              <p:cNvSpPr txBox="1"/>
              <p:nvPr/>
            </p:nvSpPr>
            <p:spPr>
              <a:xfrm>
                <a:off x="11449647" y="2142240"/>
                <a:ext cx="413405" cy="261610"/>
              </a:xfrm>
              <a:prstGeom prst="rect">
                <a:avLst/>
              </a:prstGeom>
              <a:noFill/>
            </p:spPr>
            <p:txBody>
              <a:bodyPr wrap="square" rtlCol="0">
                <a:spAutoFit/>
              </a:bodyPr>
              <a:lstStyle/>
              <a:p>
                <a:r>
                  <a:rPr lang="en-US" sz="1100">
                    <a:latin typeface="Century Gothic" panose="020B0502020202020204" pitchFamily="34" charset="0"/>
                  </a:rPr>
                  <a:t>N</a:t>
                </a:r>
              </a:p>
            </p:txBody>
          </p:sp>
        </p:grpSp>
        <p:grpSp>
          <p:nvGrpSpPr>
            <p:cNvPr id="122" name="Group 121">
              <a:extLst>
                <a:ext uri="{FF2B5EF4-FFF2-40B4-BE49-F238E27FC236}">
                  <a16:creationId xmlns:a16="http://schemas.microsoft.com/office/drawing/2014/main" id="{5BE1D2EE-2455-4653-A205-FA24AA95CFF1}"/>
                </a:ext>
              </a:extLst>
            </p:cNvPr>
            <p:cNvGrpSpPr/>
            <p:nvPr/>
          </p:nvGrpSpPr>
          <p:grpSpPr>
            <a:xfrm>
              <a:off x="10262909" y="1324231"/>
              <a:ext cx="1883386" cy="2046823"/>
              <a:chOff x="10309983" y="2291254"/>
              <a:chExt cx="1883386" cy="2046823"/>
            </a:xfrm>
          </p:grpSpPr>
          <p:grpSp>
            <p:nvGrpSpPr>
              <p:cNvPr id="124" name="Group 123">
                <a:extLst>
                  <a:ext uri="{FF2B5EF4-FFF2-40B4-BE49-F238E27FC236}">
                    <a16:creationId xmlns:a16="http://schemas.microsoft.com/office/drawing/2014/main" id="{DF2EC8F0-269E-45DA-B697-53512C8C0842}"/>
                  </a:ext>
                </a:extLst>
              </p:cNvPr>
              <p:cNvGrpSpPr/>
              <p:nvPr/>
            </p:nvGrpSpPr>
            <p:grpSpPr>
              <a:xfrm>
                <a:off x="10309983" y="2314296"/>
                <a:ext cx="1883386" cy="2023781"/>
                <a:chOff x="1848043" y="543828"/>
                <a:chExt cx="6736035" cy="7238157"/>
              </a:xfrm>
            </p:grpSpPr>
            <p:sp>
              <p:nvSpPr>
                <p:cNvPr id="129" name="Rectangle 128">
                  <a:extLst>
                    <a:ext uri="{FF2B5EF4-FFF2-40B4-BE49-F238E27FC236}">
                      <a16:creationId xmlns:a16="http://schemas.microsoft.com/office/drawing/2014/main" id="{DD31D865-FE64-4100-ABCF-EBF245F6A9A6}"/>
                    </a:ext>
                  </a:extLst>
                </p:cNvPr>
                <p:cNvSpPr/>
                <p:nvPr/>
              </p:nvSpPr>
              <p:spPr>
                <a:xfrm>
                  <a:off x="3623094" y="806567"/>
                  <a:ext cx="1483744" cy="1483744"/>
                </a:xfrm>
                <a:prstGeom prst="rect">
                  <a:avLst/>
                </a:prstGeom>
                <a:solidFill>
                  <a:srgbClr val="5B74A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31</a:t>
                  </a:r>
                </a:p>
              </p:txBody>
            </p:sp>
            <p:sp>
              <p:nvSpPr>
                <p:cNvPr id="130" name="Rectangle 129">
                  <a:extLst>
                    <a:ext uri="{FF2B5EF4-FFF2-40B4-BE49-F238E27FC236}">
                      <a16:creationId xmlns:a16="http://schemas.microsoft.com/office/drawing/2014/main" id="{BDB165E9-1520-44AB-A883-0C5D4827327C}"/>
                    </a:ext>
                  </a:extLst>
                </p:cNvPr>
                <p:cNvSpPr/>
                <p:nvPr/>
              </p:nvSpPr>
              <p:spPr>
                <a:xfrm>
                  <a:off x="5107382" y="806567"/>
                  <a:ext cx="1483744" cy="1483744"/>
                </a:xfrm>
                <a:prstGeom prst="rect">
                  <a:avLst/>
                </a:prstGeom>
                <a:solidFill>
                  <a:srgbClr val="57537C"/>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32</a:t>
                  </a:r>
                </a:p>
              </p:txBody>
            </p:sp>
            <p:sp>
              <p:nvSpPr>
                <p:cNvPr id="131" name="Rectangle 130">
                  <a:extLst>
                    <a:ext uri="{FF2B5EF4-FFF2-40B4-BE49-F238E27FC236}">
                      <a16:creationId xmlns:a16="http://schemas.microsoft.com/office/drawing/2014/main" id="{939EA3AD-6EBC-42C1-8DD0-1802D9B79A1C}"/>
                    </a:ext>
                  </a:extLst>
                </p:cNvPr>
                <p:cNvSpPr/>
                <p:nvPr/>
              </p:nvSpPr>
              <p:spPr>
                <a:xfrm>
                  <a:off x="6590582" y="806567"/>
                  <a:ext cx="1483744" cy="1483744"/>
                </a:xfrm>
                <a:prstGeom prst="rect">
                  <a:avLst/>
                </a:prstGeom>
                <a:solidFill>
                  <a:srgbClr val="7C48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33</a:t>
                  </a:r>
                </a:p>
              </p:txBody>
            </p:sp>
            <p:sp>
              <p:nvSpPr>
                <p:cNvPr id="132" name="Rectangle 131">
                  <a:extLst>
                    <a:ext uri="{FF2B5EF4-FFF2-40B4-BE49-F238E27FC236}">
                      <a16:creationId xmlns:a16="http://schemas.microsoft.com/office/drawing/2014/main" id="{761F1333-38E6-4261-B05E-E6663E678B9C}"/>
                    </a:ext>
                  </a:extLst>
                </p:cNvPr>
                <p:cNvSpPr/>
                <p:nvPr/>
              </p:nvSpPr>
              <p:spPr>
                <a:xfrm>
                  <a:off x="3623094" y="2290927"/>
                  <a:ext cx="1483744" cy="1483744"/>
                </a:xfrm>
                <a:prstGeom prst="rect">
                  <a:avLst/>
                </a:prstGeom>
                <a:solidFill>
                  <a:srgbClr val="96A3C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21</a:t>
                  </a:r>
                </a:p>
              </p:txBody>
            </p:sp>
            <p:sp>
              <p:nvSpPr>
                <p:cNvPr id="133" name="Rectangle 132">
                  <a:extLst>
                    <a:ext uri="{FF2B5EF4-FFF2-40B4-BE49-F238E27FC236}">
                      <a16:creationId xmlns:a16="http://schemas.microsoft.com/office/drawing/2014/main" id="{C72ECA58-20B8-4B60-AF51-EEF7A5752AE1}"/>
                    </a:ext>
                  </a:extLst>
                </p:cNvPr>
                <p:cNvSpPr/>
                <p:nvPr/>
              </p:nvSpPr>
              <p:spPr>
                <a:xfrm>
                  <a:off x="3623094" y="3774055"/>
                  <a:ext cx="1483744" cy="1483744"/>
                </a:xfrm>
                <a:prstGeom prst="rect">
                  <a:avLst/>
                </a:prstGeom>
                <a:solidFill>
                  <a:srgbClr val="E8E8E8"/>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11</a:t>
                  </a:r>
                </a:p>
              </p:txBody>
            </p:sp>
            <p:sp>
              <p:nvSpPr>
                <p:cNvPr id="134" name="Rectangle 133">
                  <a:extLst>
                    <a:ext uri="{FF2B5EF4-FFF2-40B4-BE49-F238E27FC236}">
                      <a16:creationId xmlns:a16="http://schemas.microsoft.com/office/drawing/2014/main" id="{9462DBE9-8B8C-41F0-80F2-761B02553B37}"/>
                    </a:ext>
                  </a:extLst>
                </p:cNvPr>
                <p:cNvSpPr/>
                <p:nvPr/>
              </p:nvSpPr>
              <p:spPr>
                <a:xfrm>
                  <a:off x="5107382" y="3774055"/>
                  <a:ext cx="1483744" cy="1483744"/>
                </a:xfrm>
                <a:prstGeom prst="rect">
                  <a:avLst/>
                </a:prstGeom>
                <a:solidFill>
                  <a:srgbClr val="C99898"/>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12</a:t>
                  </a:r>
                </a:p>
              </p:txBody>
            </p:sp>
            <p:sp>
              <p:nvSpPr>
                <p:cNvPr id="135" name="Rectangle 134">
                  <a:extLst>
                    <a:ext uri="{FF2B5EF4-FFF2-40B4-BE49-F238E27FC236}">
                      <a16:creationId xmlns:a16="http://schemas.microsoft.com/office/drawing/2014/main" id="{5DC421A6-07F7-474D-99BC-958CFB128F74}"/>
                    </a:ext>
                  </a:extLst>
                </p:cNvPr>
                <p:cNvSpPr/>
                <p:nvPr/>
              </p:nvSpPr>
              <p:spPr>
                <a:xfrm>
                  <a:off x="6590582" y="3774055"/>
                  <a:ext cx="1483744" cy="1483744"/>
                </a:xfrm>
                <a:prstGeom prst="rect">
                  <a:avLst/>
                </a:prstGeom>
                <a:solidFill>
                  <a:srgbClr val="BF5757"/>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13</a:t>
                  </a:r>
                </a:p>
              </p:txBody>
            </p:sp>
            <p:sp>
              <p:nvSpPr>
                <p:cNvPr id="136" name="TextBox 135">
                  <a:extLst>
                    <a:ext uri="{FF2B5EF4-FFF2-40B4-BE49-F238E27FC236}">
                      <a16:creationId xmlns:a16="http://schemas.microsoft.com/office/drawing/2014/main" id="{5B43C350-C879-4185-8F53-37273806516A}"/>
                    </a:ext>
                  </a:extLst>
                </p:cNvPr>
                <p:cNvSpPr txBox="1"/>
                <p:nvPr/>
              </p:nvSpPr>
              <p:spPr>
                <a:xfrm>
                  <a:off x="2999826" y="6130816"/>
                  <a:ext cx="5584252" cy="1651169"/>
                </a:xfrm>
                <a:prstGeom prst="rect">
                  <a:avLst/>
                </a:prstGeom>
                <a:noFill/>
              </p:spPr>
              <p:txBody>
                <a:bodyPr wrap="square" rtlCol="0">
                  <a:spAutoFit/>
                </a:bodyPr>
                <a:lstStyle/>
                <a:p>
                  <a:pPr algn="ctr"/>
                  <a:r>
                    <a:rPr lang="en-US" sz="1200">
                      <a:solidFill>
                        <a:schemeClr val="tx1">
                          <a:lumMod val="75000"/>
                          <a:lumOff val="25000"/>
                        </a:schemeClr>
                      </a:solidFill>
                      <a:latin typeface="Century Gothic" panose="020B0502020202020204" pitchFamily="34" charset="0"/>
                    </a:rPr>
                    <a:t>Environmental Sensitivity</a:t>
                  </a:r>
                </a:p>
              </p:txBody>
            </p:sp>
            <p:sp>
              <p:nvSpPr>
                <p:cNvPr id="137" name="TextBox 136">
                  <a:extLst>
                    <a:ext uri="{FF2B5EF4-FFF2-40B4-BE49-F238E27FC236}">
                      <a16:creationId xmlns:a16="http://schemas.microsoft.com/office/drawing/2014/main" id="{D176620C-615A-4BE5-9979-CB6239A836CD}"/>
                    </a:ext>
                  </a:extLst>
                </p:cNvPr>
                <p:cNvSpPr txBox="1"/>
                <p:nvPr/>
              </p:nvSpPr>
              <p:spPr>
                <a:xfrm rot="16200000">
                  <a:off x="-178604" y="2570475"/>
                  <a:ext cx="5043997" cy="990703"/>
                </a:xfrm>
                <a:prstGeom prst="rect">
                  <a:avLst/>
                </a:prstGeom>
                <a:noFill/>
              </p:spPr>
              <p:txBody>
                <a:bodyPr wrap="square" rtlCol="0">
                  <a:spAutoFit/>
                </a:bodyPr>
                <a:lstStyle/>
                <a:p>
                  <a:pPr algn="ctr"/>
                  <a:r>
                    <a:rPr lang="en-US" sz="1200" dirty="0">
                      <a:solidFill>
                        <a:schemeClr val="tx1">
                          <a:lumMod val="75000"/>
                          <a:lumOff val="25000"/>
                        </a:schemeClr>
                      </a:solidFill>
                      <a:latin typeface="Century Gothic" panose="020B0502020202020204" pitchFamily="34" charset="0"/>
                    </a:rPr>
                    <a:t>Solar Suitability</a:t>
                  </a:r>
                </a:p>
              </p:txBody>
            </p:sp>
            <p:sp>
              <p:nvSpPr>
                <p:cNvPr id="138" name="TextBox 137">
                  <a:extLst>
                    <a:ext uri="{FF2B5EF4-FFF2-40B4-BE49-F238E27FC236}">
                      <a16:creationId xmlns:a16="http://schemas.microsoft.com/office/drawing/2014/main" id="{215DA6CA-0878-4355-A9B7-92A9111B70F1}"/>
                    </a:ext>
                  </a:extLst>
                </p:cNvPr>
                <p:cNvSpPr txBox="1"/>
                <p:nvPr/>
              </p:nvSpPr>
              <p:spPr>
                <a:xfrm>
                  <a:off x="3529906" y="5355379"/>
                  <a:ext cx="1847431" cy="990702"/>
                </a:xfrm>
                <a:prstGeom prst="rect">
                  <a:avLst/>
                </a:prstGeom>
                <a:noFill/>
              </p:spPr>
              <p:txBody>
                <a:bodyPr wrap="square" rtlCol="0">
                  <a:spAutoFit/>
                </a:bodyPr>
                <a:lstStyle/>
                <a:p>
                  <a:r>
                    <a:rPr lang="en-US" sz="1200">
                      <a:solidFill>
                        <a:schemeClr val="tx1">
                          <a:lumMod val="75000"/>
                          <a:lumOff val="25000"/>
                        </a:schemeClr>
                      </a:solidFill>
                      <a:latin typeface="Century Gothic" panose="020B0502020202020204" pitchFamily="34" charset="0"/>
                    </a:rPr>
                    <a:t>Low</a:t>
                  </a:r>
                </a:p>
              </p:txBody>
            </p:sp>
            <p:sp>
              <p:nvSpPr>
                <p:cNvPr id="140" name="TextBox 139">
                  <a:extLst>
                    <a:ext uri="{FF2B5EF4-FFF2-40B4-BE49-F238E27FC236}">
                      <a16:creationId xmlns:a16="http://schemas.microsoft.com/office/drawing/2014/main" id="{942F8D04-7245-4069-AABB-589D3894A228}"/>
                    </a:ext>
                  </a:extLst>
                </p:cNvPr>
                <p:cNvSpPr txBox="1"/>
                <p:nvPr/>
              </p:nvSpPr>
              <p:spPr>
                <a:xfrm>
                  <a:off x="4926204" y="5353397"/>
                  <a:ext cx="2276385" cy="990702"/>
                </a:xfrm>
                <a:prstGeom prst="rect">
                  <a:avLst/>
                </a:prstGeom>
                <a:noFill/>
              </p:spPr>
              <p:txBody>
                <a:bodyPr wrap="square" rtlCol="0">
                  <a:spAutoFit/>
                </a:bodyPr>
                <a:lstStyle/>
                <a:p>
                  <a:r>
                    <a:rPr lang="en-US" sz="1200">
                      <a:solidFill>
                        <a:schemeClr val="tx1">
                          <a:lumMod val="75000"/>
                          <a:lumOff val="25000"/>
                        </a:schemeClr>
                      </a:solidFill>
                      <a:latin typeface="Century Gothic" panose="020B0502020202020204" pitchFamily="34" charset="0"/>
                    </a:rPr>
                    <a:t>Med.</a:t>
                  </a:r>
                </a:p>
              </p:txBody>
            </p:sp>
            <p:sp>
              <p:nvSpPr>
                <p:cNvPr id="141" name="TextBox 140">
                  <a:extLst>
                    <a:ext uri="{FF2B5EF4-FFF2-40B4-BE49-F238E27FC236}">
                      <a16:creationId xmlns:a16="http://schemas.microsoft.com/office/drawing/2014/main" id="{859A57F1-B912-4B12-AC85-6723BD9A53CB}"/>
                    </a:ext>
                  </a:extLst>
                </p:cNvPr>
                <p:cNvSpPr txBox="1"/>
                <p:nvPr/>
              </p:nvSpPr>
              <p:spPr>
                <a:xfrm>
                  <a:off x="6519943" y="5353401"/>
                  <a:ext cx="2059245" cy="990698"/>
                </a:xfrm>
                <a:prstGeom prst="rect">
                  <a:avLst/>
                </a:prstGeom>
                <a:noFill/>
              </p:spPr>
              <p:txBody>
                <a:bodyPr wrap="square" rtlCol="0">
                  <a:spAutoFit/>
                </a:bodyPr>
                <a:lstStyle/>
                <a:p>
                  <a:r>
                    <a:rPr lang="en-US" sz="1200">
                      <a:solidFill>
                        <a:schemeClr val="tx1">
                          <a:lumMod val="75000"/>
                          <a:lumOff val="25000"/>
                        </a:schemeClr>
                      </a:solidFill>
                      <a:latin typeface="Century Gothic" panose="020B0502020202020204" pitchFamily="34" charset="0"/>
                    </a:rPr>
                    <a:t>High</a:t>
                  </a:r>
                </a:p>
              </p:txBody>
            </p:sp>
            <p:sp>
              <p:nvSpPr>
                <p:cNvPr id="142" name="Rectangle 141">
                  <a:extLst>
                    <a:ext uri="{FF2B5EF4-FFF2-40B4-BE49-F238E27FC236}">
                      <a16:creationId xmlns:a16="http://schemas.microsoft.com/office/drawing/2014/main" id="{D8949D04-338E-443A-B33E-A11F1CB4F80D}"/>
                    </a:ext>
                  </a:extLst>
                </p:cNvPr>
                <p:cNvSpPr/>
                <p:nvPr/>
              </p:nvSpPr>
              <p:spPr>
                <a:xfrm>
                  <a:off x="5107382" y="2290927"/>
                  <a:ext cx="1483744" cy="1483744"/>
                </a:xfrm>
                <a:prstGeom prst="rect">
                  <a:avLst/>
                </a:prstGeom>
                <a:solidFill>
                  <a:srgbClr val="A4789F"/>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22</a:t>
                  </a:r>
                </a:p>
              </p:txBody>
            </p:sp>
            <p:sp>
              <p:nvSpPr>
                <p:cNvPr id="143" name="Rectangle 142">
                  <a:extLst>
                    <a:ext uri="{FF2B5EF4-FFF2-40B4-BE49-F238E27FC236}">
                      <a16:creationId xmlns:a16="http://schemas.microsoft.com/office/drawing/2014/main" id="{5FBE2D35-DE73-46CF-974F-41854F02594F}"/>
                    </a:ext>
                  </a:extLst>
                </p:cNvPr>
                <p:cNvSpPr/>
                <p:nvPr/>
              </p:nvSpPr>
              <p:spPr>
                <a:xfrm>
                  <a:off x="6590582" y="2290927"/>
                  <a:ext cx="1483744" cy="1483744"/>
                </a:xfrm>
                <a:prstGeom prst="rect">
                  <a:avLst/>
                </a:prstGeom>
                <a:solidFill>
                  <a:srgbClr val="88434F"/>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23</a:t>
                  </a:r>
                </a:p>
              </p:txBody>
            </p:sp>
          </p:grpSp>
          <p:grpSp>
            <p:nvGrpSpPr>
              <p:cNvPr id="125" name="Group 124">
                <a:extLst>
                  <a:ext uri="{FF2B5EF4-FFF2-40B4-BE49-F238E27FC236}">
                    <a16:creationId xmlns:a16="http://schemas.microsoft.com/office/drawing/2014/main" id="{5505D19D-FF72-4F95-90BB-18A98C62C3E7}"/>
                  </a:ext>
                </a:extLst>
              </p:cNvPr>
              <p:cNvGrpSpPr/>
              <p:nvPr/>
            </p:nvGrpSpPr>
            <p:grpSpPr>
              <a:xfrm rot="16200000">
                <a:off x="9963966" y="2858363"/>
                <a:ext cx="1411772" cy="277553"/>
                <a:chOff x="10932628" y="3811447"/>
                <a:chExt cx="1411772" cy="277553"/>
              </a:xfrm>
            </p:grpSpPr>
            <p:sp>
              <p:nvSpPr>
                <p:cNvPr id="126" name="TextBox 125">
                  <a:extLst>
                    <a:ext uri="{FF2B5EF4-FFF2-40B4-BE49-F238E27FC236}">
                      <a16:creationId xmlns:a16="http://schemas.microsoft.com/office/drawing/2014/main" id="{DE267517-0957-43EA-880A-5B65AE4AE34E}"/>
                    </a:ext>
                  </a:extLst>
                </p:cNvPr>
                <p:cNvSpPr txBox="1"/>
                <p:nvPr/>
              </p:nvSpPr>
              <p:spPr>
                <a:xfrm>
                  <a:off x="10932628" y="3812001"/>
                  <a:ext cx="516539" cy="276999"/>
                </a:xfrm>
                <a:prstGeom prst="rect">
                  <a:avLst/>
                </a:prstGeom>
                <a:noFill/>
              </p:spPr>
              <p:txBody>
                <a:bodyPr wrap="square" rtlCol="0">
                  <a:spAutoFit/>
                </a:bodyPr>
                <a:lstStyle/>
                <a:p>
                  <a:r>
                    <a:rPr lang="en-US" sz="1200">
                      <a:solidFill>
                        <a:schemeClr val="tx1">
                          <a:lumMod val="75000"/>
                          <a:lumOff val="25000"/>
                        </a:schemeClr>
                      </a:solidFill>
                      <a:latin typeface="Century Gothic" panose="020B0502020202020204" pitchFamily="34" charset="0"/>
                    </a:rPr>
                    <a:t>Low</a:t>
                  </a:r>
                </a:p>
              </p:txBody>
            </p:sp>
            <p:sp>
              <p:nvSpPr>
                <p:cNvPr id="127" name="TextBox 126">
                  <a:extLst>
                    <a:ext uri="{FF2B5EF4-FFF2-40B4-BE49-F238E27FC236}">
                      <a16:creationId xmlns:a16="http://schemas.microsoft.com/office/drawing/2014/main" id="{5C05C90F-BDEE-44AD-862C-9268BE7E258C}"/>
                    </a:ext>
                  </a:extLst>
                </p:cNvPr>
                <p:cNvSpPr txBox="1"/>
                <p:nvPr/>
              </p:nvSpPr>
              <p:spPr>
                <a:xfrm>
                  <a:off x="11323031" y="3811447"/>
                  <a:ext cx="636474"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Med.</a:t>
                  </a:r>
                </a:p>
              </p:txBody>
            </p:sp>
            <p:sp>
              <p:nvSpPr>
                <p:cNvPr id="128" name="TextBox 127">
                  <a:extLst>
                    <a:ext uri="{FF2B5EF4-FFF2-40B4-BE49-F238E27FC236}">
                      <a16:creationId xmlns:a16="http://schemas.microsoft.com/office/drawing/2014/main" id="{28715264-1183-498D-9D44-1630A99B3057}"/>
                    </a:ext>
                  </a:extLst>
                </p:cNvPr>
                <p:cNvSpPr txBox="1"/>
                <p:nvPr/>
              </p:nvSpPr>
              <p:spPr>
                <a:xfrm>
                  <a:off x="11768638" y="3811448"/>
                  <a:ext cx="575762" cy="276998"/>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High</a:t>
                  </a:r>
                </a:p>
              </p:txBody>
            </p:sp>
          </p:grpSp>
        </p:grpSp>
      </p:grpSp>
      <p:sp>
        <p:nvSpPr>
          <p:cNvPr id="5" name="TextBox 4">
            <a:extLst>
              <a:ext uri="{FF2B5EF4-FFF2-40B4-BE49-F238E27FC236}">
                <a16:creationId xmlns:a16="http://schemas.microsoft.com/office/drawing/2014/main" id="{325F1635-5A59-4C54-81A1-2CBE57EBC15D}"/>
              </a:ext>
            </a:extLst>
          </p:cNvPr>
          <p:cNvSpPr txBox="1"/>
          <p:nvPr/>
        </p:nvSpPr>
        <p:spPr>
          <a:xfrm>
            <a:off x="510366" y="180753"/>
            <a:ext cx="6400800" cy="707886"/>
          </a:xfrm>
          <a:prstGeom prst="rect">
            <a:avLst/>
          </a:prstGeom>
          <a:solidFill>
            <a:schemeClr val="bg1"/>
          </a:solidFill>
          <a:ln>
            <a:solidFill>
              <a:schemeClr val="bg1"/>
            </a:solidFill>
          </a:ln>
        </p:spPr>
        <p:txBody>
          <a:bodyPr wrap="square" rtlCol="0">
            <a:spAutoFit/>
          </a:bodyPr>
          <a:lstStyle/>
          <a:p>
            <a:r>
              <a:rPr lang="en-US" sz="4000" b="1" dirty="0">
                <a:solidFill>
                  <a:srgbClr val="95B823"/>
                </a:solidFill>
                <a:latin typeface="Century Gothic" panose="020B0502020202020204" pitchFamily="34" charset="0"/>
              </a:rPr>
              <a:t>APPENDIX</a:t>
            </a:r>
          </a:p>
        </p:txBody>
      </p:sp>
      <p:sp>
        <p:nvSpPr>
          <p:cNvPr id="139" name="TextBox 138">
            <a:extLst>
              <a:ext uri="{FF2B5EF4-FFF2-40B4-BE49-F238E27FC236}">
                <a16:creationId xmlns:a16="http://schemas.microsoft.com/office/drawing/2014/main" id="{422EDCD7-4FF1-423B-8B13-F598AFEBA011}"/>
              </a:ext>
            </a:extLst>
          </p:cNvPr>
          <p:cNvSpPr txBox="1"/>
          <p:nvPr/>
        </p:nvSpPr>
        <p:spPr>
          <a:xfrm>
            <a:off x="2844196" y="1411744"/>
            <a:ext cx="6503608" cy="461665"/>
          </a:xfrm>
          <a:prstGeom prst="rect">
            <a:avLst/>
          </a:prstGeom>
          <a:noFill/>
        </p:spPr>
        <p:txBody>
          <a:bodyPr wrap="square" rtlCol="0">
            <a:spAutoFit/>
          </a:bodyPr>
          <a:lstStyle/>
          <a:p>
            <a:pPr algn="ctr"/>
            <a:r>
              <a:rPr lang="en-US" sz="2400">
                <a:solidFill>
                  <a:schemeClr val="tx1">
                    <a:lumMod val="75000"/>
                    <a:lumOff val="25000"/>
                  </a:schemeClr>
                </a:solidFill>
                <a:latin typeface="Century Gothic" panose="020B0502020202020204" pitchFamily="34" charset="0"/>
              </a:rPr>
              <a:t>Taylor County LUCIS Results</a:t>
            </a:r>
          </a:p>
        </p:txBody>
      </p:sp>
    </p:spTree>
    <p:extLst>
      <p:ext uri="{BB962C8B-B14F-4D97-AF65-F5344CB8AC3E}">
        <p14:creationId xmlns:p14="http://schemas.microsoft.com/office/powerpoint/2010/main" val="103566367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TextBox 122">
            <a:extLst>
              <a:ext uri="{FF2B5EF4-FFF2-40B4-BE49-F238E27FC236}">
                <a16:creationId xmlns:a16="http://schemas.microsoft.com/office/drawing/2014/main" id="{48BB1B7F-DED8-446D-B03F-71EA0D6DB0C7}"/>
              </a:ext>
            </a:extLst>
          </p:cNvPr>
          <p:cNvSpPr txBox="1"/>
          <p:nvPr/>
        </p:nvSpPr>
        <p:spPr>
          <a:xfrm>
            <a:off x="131135" y="6241312"/>
            <a:ext cx="11929730" cy="489098"/>
          </a:xfrm>
          <a:prstGeom prst="rect">
            <a:avLst/>
          </a:prstGeom>
          <a:solidFill>
            <a:schemeClr val="bg1"/>
          </a:solidFill>
          <a:ln>
            <a:solidFill>
              <a:schemeClr val="bg1"/>
            </a:solidFill>
          </a:ln>
        </p:spPr>
        <p:txBody>
          <a:bodyPr wrap="square" rtlCol="0">
            <a:spAutoFit/>
          </a:bodyPr>
          <a:lstStyle/>
          <a:p>
            <a:endParaRPr lang="en-US"/>
          </a:p>
        </p:txBody>
      </p:sp>
      <p:pic>
        <p:nvPicPr>
          <p:cNvPr id="102" name="Picture 101">
            <a:extLst>
              <a:ext uri="{FF2B5EF4-FFF2-40B4-BE49-F238E27FC236}">
                <a16:creationId xmlns:a16="http://schemas.microsoft.com/office/drawing/2014/main" id="{6E1FE141-B4D5-4477-9F70-55B866ABCF1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02513" y="1755407"/>
            <a:ext cx="3703970" cy="4793373"/>
          </a:xfrm>
          <a:prstGeom prst="rect">
            <a:avLst/>
          </a:prstGeom>
        </p:spPr>
      </p:pic>
      <p:pic>
        <p:nvPicPr>
          <p:cNvPr id="103" name="Picture 102">
            <a:extLst>
              <a:ext uri="{FF2B5EF4-FFF2-40B4-BE49-F238E27FC236}">
                <a16:creationId xmlns:a16="http://schemas.microsoft.com/office/drawing/2014/main" id="{BAAE9F43-2F0E-419E-85BE-40BE154F8A8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920721" y="1755407"/>
            <a:ext cx="3703970" cy="4793373"/>
          </a:xfrm>
          <a:prstGeom prst="rect">
            <a:avLst/>
          </a:prstGeom>
        </p:spPr>
      </p:pic>
      <p:pic>
        <p:nvPicPr>
          <p:cNvPr id="104" name="Picture 103">
            <a:extLst>
              <a:ext uri="{FF2B5EF4-FFF2-40B4-BE49-F238E27FC236}">
                <a16:creationId xmlns:a16="http://schemas.microsoft.com/office/drawing/2014/main" id="{A7CF7BDB-1986-4986-BDDC-DB2063E6F368}"/>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706757" y="1755407"/>
            <a:ext cx="3703970" cy="4793373"/>
          </a:xfrm>
          <a:prstGeom prst="rect">
            <a:avLst/>
          </a:prstGeom>
        </p:spPr>
      </p:pic>
      <p:sp>
        <p:nvSpPr>
          <p:cNvPr id="105" name="TextBox 104">
            <a:extLst>
              <a:ext uri="{FF2B5EF4-FFF2-40B4-BE49-F238E27FC236}">
                <a16:creationId xmlns:a16="http://schemas.microsoft.com/office/drawing/2014/main" id="{774AE042-D726-4A28-A859-7503E75D425A}"/>
              </a:ext>
            </a:extLst>
          </p:cNvPr>
          <p:cNvSpPr txBox="1"/>
          <p:nvPr/>
        </p:nvSpPr>
        <p:spPr>
          <a:xfrm>
            <a:off x="1117693" y="5915898"/>
            <a:ext cx="933223" cy="461665"/>
          </a:xfrm>
          <a:prstGeom prst="rect">
            <a:avLst/>
          </a:prstGeom>
          <a:noFill/>
        </p:spPr>
        <p:txBody>
          <a:bodyPr wrap="square" rtlCol="0">
            <a:spAutoFit/>
          </a:bodyPr>
          <a:lstStyle/>
          <a:p>
            <a:r>
              <a:rPr lang="en-US" sz="2400">
                <a:solidFill>
                  <a:schemeClr val="tx1">
                    <a:lumMod val="75000"/>
                    <a:lumOff val="25000"/>
                  </a:schemeClr>
                </a:solidFill>
                <a:latin typeface="Century Gothic" panose="020B0502020202020204" pitchFamily="34" charset="0"/>
              </a:rPr>
              <a:t>2017</a:t>
            </a:r>
          </a:p>
        </p:txBody>
      </p:sp>
      <p:sp>
        <p:nvSpPr>
          <p:cNvPr id="106" name="TextBox 105">
            <a:extLst>
              <a:ext uri="{FF2B5EF4-FFF2-40B4-BE49-F238E27FC236}">
                <a16:creationId xmlns:a16="http://schemas.microsoft.com/office/drawing/2014/main" id="{BD5F9BA4-DE9C-4D03-AA43-A2157B6E0500}"/>
              </a:ext>
            </a:extLst>
          </p:cNvPr>
          <p:cNvSpPr txBox="1"/>
          <p:nvPr/>
        </p:nvSpPr>
        <p:spPr>
          <a:xfrm>
            <a:off x="4992995" y="5915898"/>
            <a:ext cx="933223" cy="461665"/>
          </a:xfrm>
          <a:prstGeom prst="rect">
            <a:avLst/>
          </a:prstGeom>
          <a:noFill/>
        </p:spPr>
        <p:txBody>
          <a:bodyPr wrap="square" rtlCol="0">
            <a:spAutoFit/>
          </a:bodyPr>
          <a:lstStyle/>
          <a:p>
            <a:r>
              <a:rPr lang="en-US" sz="2400">
                <a:solidFill>
                  <a:schemeClr val="tx1">
                    <a:lumMod val="75000"/>
                    <a:lumOff val="25000"/>
                  </a:schemeClr>
                </a:solidFill>
                <a:latin typeface="Century Gothic" panose="020B0502020202020204" pitchFamily="34" charset="0"/>
              </a:rPr>
              <a:t>2018</a:t>
            </a:r>
          </a:p>
        </p:txBody>
      </p:sp>
      <p:sp>
        <p:nvSpPr>
          <p:cNvPr id="107" name="TextBox 106">
            <a:extLst>
              <a:ext uri="{FF2B5EF4-FFF2-40B4-BE49-F238E27FC236}">
                <a16:creationId xmlns:a16="http://schemas.microsoft.com/office/drawing/2014/main" id="{775A8C42-DA9E-4A07-8B08-54C706FF3796}"/>
              </a:ext>
            </a:extLst>
          </p:cNvPr>
          <p:cNvSpPr txBox="1"/>
          <p:nvPr/>
        </p:nvSpPr>
        <p:spPr>
          <a:xfrm>
            <a:off x="8789938" y="5915897"/>
            <a:ext cx="933223" cy="461665"/>
          </a:xfrm>
          <a:prstGeom prst="rect">
            <a:avLst/>
          </a:prstGeom>
          <a:noFill/>
        </p:spPr>
        <p:txBody>
          <a:bodyPr wrap="square" rtlCol="0">
            <a:spAutoFit/>
          </a:bodyPr>
          <a:lstStyle/>
          <a:p>
            <a:r>
              <a:rPr lang="en-US" sz="2400">
                <a:solidFill>
                  <a:schemeClr val="tx1">
                    <a:lumMod val="75000"/>
                    <a:lumOff val="25000"/>
                  </a:schemeClr>
                </a:solidFill>
                <a:latin typeface="Century Gothic" panose="020B0502020202020204" pitchFamily="34" charset="0"/>
              </a:rPr>
              <a:t>2019</a:t>
            </a:r>
          </a:p>
        </p:txBody>
      </p:sp>
      <p:grpSp>
        <p:nvGrpSpPr>
          <p:cNvPr id="108" name="Group 107">
            <a:extLst>
              <a:ext uri="{FF2B5EF4-FFF2-40B4-BE49-F238E27FC236}">
                <a16:creationId xmlns:a16="http://schemas.microsoft.com/office/drawing/2014/main" id="{595087E3-A891-4201-93A6-FC4F819BE15D}"/>
              </a:ext>
            </a:extLst>
          </p:cNvPr>
          <p:cNvGrpSpPr/>
          <p:nvPr/>
        </p:nvGrpSpPr>
        <p:grpSpPr>
          <a:xfrm>
            <a:off x="10102797" y="5984835"/>
            <a:ext cx="1962148" cy="322540"/>
            <a:chOff x="8517935" y="6228452"/>
            <a:chExt cx="1907319" cy="313526"/>
          </a:xfrm>
        </p:grpSpPr>
        <p:sp>
          <p:nvSpPr>
            <p:cNvPr id="109" name="Rectangle 108">
              <a:extLst>
                <a:ext uri="{FF2B5EF4-FFF2-40B4-BE49-F238E27FC236}">
                  <a16:creationId xmlns:a16="http://schemas.microsoft.com/office/drawing/2014/main" id="{61CC79B1-E0BF-4E09-B7A3-4A0B14222624}"/>
                </a:ext>
              </a:extLst>
            </p:cNvPr>
            <p:cNvSpPr/>
            <p:nvPr/>
          </p:nvSpPr>
          <p:spPr>
            <a:xfrm>
              <a:off x="8640440" y="6411463"/>
              <a:ext cx="217714" cy="492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D0199EE7-B539-4946-B8AC-4B9106ABF55C}"/>
                </a:ext>
              </a:extLst>
            </p:cNvPr>
            <p:cNvSpPr/>
            <p:nvPr/>
          </p:nvSpPr>
          <p:spPr>
            <a:xfrm>
              <a:off x="8858154" y="6411463"/>
              <a:ext cx="217713" cy="480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03DEEB44-3D35-4BAF-B03A-C25CB60AD04E}"/>
                </a:ext>
              </a:extLst>
            </p:cNvPr>
            <p:cNvSpPr/>
            <p:nvPr/>
          </p:nvSpPr>
          <p:spPr>
            <a:xfrm>
              <a:off x="9075867" y="6412653"/>
              <a:ext cx="428967" cy="48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AD173FD6-22B2-4231-A675-A148D7EA68D9}"/>
                </a:ext>
              </a:extLst>
            </p:cNvPr>
            <p:cNvSpPr/>
            <p:nvPr/>
          </p:nvSpPr>
          <p:spPr>
            <a:xfrm>
              <a:off x="8640439" y="6411462"/>
              <a:ext cx="1293361" cy="48099"/>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TextBox 112">
              <a:extLst>
                <a:ext uri="{FF2B5EF4-FFF2-40B4-BE49-F238E27FC236}">
                  <a16:creationId xmlns:a16="http://schemas.microsoft.com/office/drawing/2014/main" id="{63A1ECE7-2D02-4FDD-A8C2-7A9EF22DAEDE}"/>
                </a:ext>
              </a:extLst>
            </p:cNvPr>
            <p:cNvSpPr txBox="1"/>
            <p:nvPr/>
          </p:nvSpPr>
          <p:spPr>
            <a:xfrm>
              <a:off x="8517935" y="6228452"/>
              <a:ext cx="217713" cy="215444"/>
            </a:xfrm>
            <a:prstGeom prst="rect">
              <a:avLst/>
            </a:prstGeom>
            <a:noFill/>
          </p:spPr>
          <p:txBody>
            <a:bodyPr wrap="square" rtlCol="0">
              <a:spAutoFit/>
            </a:bodyPr>
            <a:lstStyle/>
            <a:p>
              <a:r>
                <a:rPr lang="en-US" sz="800">
                  <a:latin typeface="Century Gothic" panose="020B0502020202020204" pitchFamily="34" charset="0"/>
                </a:rPr>
                <a:t>0</a:t>
              </a:r>
            </a:p>
          </p:txBody>
        </p:sp>
        <p:sp>
          <p:nvSpPr>
            <p:cNvPr id="114" name="TextBox 113">
              <a:extLst>
                <a:ext uri="{FF2B5EF4-FFF2-40B4-BE49-F238E27FC236}">
                  <a16:creationId xmlns:a16="http://schemas.microsoft.com/office/drawing/2014/main" id="{12141A34-A118-49F9-BDB6-168E430E9F64}"/>
                </a:ext>
              </a:extLst>
            </p:cNvPr>
            <p:cNvSpPr txBox="1"/>
            <p:nvPr/>
          </p:nvSpPr>
          <p:spPr>
            <a:xfrm>
              <a:off x="8876220" y="6228452"/>
              <a:ext cx="388835" cy="215444"/>
            </a:xfrm>
            <a:prstGeom prst="rect">
              <a:avLst/>
            </a:prstGeom>
            <a:noFill/>
          </p:spPr>
          <p:txBody>
            <a:bodyPr wrap="square" rtlCol="0">
              <a:spAutoFit/>
            </a:bodyPr>
            <a:lstStyle/>
            <a:p>
              <a:r>
                <a:rPr lang="en-US" sz="800">
                  <a:latin typeface="Century Gothic" panose="020B0502020202020204" pitchFamily="34" charset="0"/>
                </a:rPr>
                <a:t>3.25</a:t>
              </a:r>
            </a:p>
          </p:txBody>
        </p:sp>
        <p:sp>
          <p:nvSpPr>
            <p:cNvPr id="115" name="TextBox 114">
              <a:extLst>
                <a:ext uri="{FF2B5EF4-FFF2-40B4-BE49-F238E27FC236}">
                  <a16:creationId xmlns:a16="http://schemas.microsoft.com/office/drawing/2014/main" id="{A80BF156-99B0-4BE0-839B-4A3B29B77752}"/>
                </a:ext>
              </a:extLst>
            </p:cNvPr>
            <p:cNvSpPr txBox="1"/>
            <p:nvPr/>
          </p:nvSpPr>
          <p:spPr>
            <a:xfrm>
              <a:off x="9296769" y="6228452"/>
              <a:ext cx="334989" cy="215444"/>
            </a:xfrm>
            <a:prstGeom prst="rect">
              <a:avLst/>
            </a:prstGeom>
            <a:noFill/>
          </p:spPr>
          <p:txBody>
            <a:bodyPr wrap="square" rtlCol="0">
              <a:spAutoFit/>
            </a:bodyPr>
            <a:lstStyle/>
            <a:p>
              <a:r>
                <a:rPr lang="en-US" sz="800">
                  <a:latin typeface="Century Gothic" panose="020B0502020202020204" pitchFamily="34" charset="0"/>
                </a:rPr>
                <a:t>6.5</a:t>
              </a:r>
            </a:p>
          </p:txBody>
        </p:sp>
        <p:sp>
          <p:nvSpPr>
            <p:cNvPr id="116" name="Rectangle 115">
              <a:extLst>
                <a:ext uri="{FF2B5EF4-FFF2-40B4-BE49-F238E27FC236}">
                  <a16:creationId xmlns:a16="http://schemas.microsoft.com/office/drawing/2014/main" id="{501EF9DA-185E-4177-8297-7EEA91ACD094}"/>
                </a:ext>
              </a:extLst>
            </p:cNvPr>
            <p:cNvSpPr/>
            <p:nvPr/>
          </p:nvSpPr>
          <p:spPr>
            <a:xfrm>
              <a:off x="9504834" y="6411462"/>
              <a:ext cx="428967" cy="48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a:extLst>
                <a:ext uri="{FF2B5EF4-FFF2-40B4-BE49-F238E27FC236}">
                  <a16:creationId xmlns:a16="http://schemas.microsoft.com/office/drawing/2014/main" id="{5CF391F2-43DC-4877-9007-6B729A36DC38}"/>
                </a:ext>
              </a:extLst>
            </p:cNvPr>
            <p:cNvSpPr txBox="1"/>
            <p:nvPr/>
          </p:nvSpPr>
          <p:spPr>
            <a:xfrm>
              <a:off x="9719317" y="6228452"/>
              <a:ext cx="413405" cy="215444"/>
            </a:xfrm>
            <a:prstGeom prst="rect">
              <a:avLst/>
            </a:prstGeom>
            <a:noFill/>
          </p:spPr>
          <p:txBody>
            <a:bodyPr wrap="square" rtlCol="0">
              <a:spAutoFit/>
            </a:bodyPr>
            <a:lstStyle/>
            <a:p>
              <a:r>
                <a:rPr lang="en-US" sz="800">
                  <a:latin typeface="Century Gothic" panose="020B0502020202020204" pitchFamily="34" charset="0"/>
                </a:rPr>
                <a:t>9.75</a:t>
              </a:r>
            </a:p>
          </p:txBody>
        </p:sp>
        <p:sp>
          <p:nvSpPr>
            <p:cNvPr id="118" name="TextBox 117">
              <a:extLst>
                <a:ext uri="{FF2B5EF4-FFF2-40B4-BE49-F238E27FC236}">
                  <a16:creationId xmlns:a16="http://schemas.microsoft.com/office/drawing/2014/main" id="{79D1FBAF-CD3B-414F-9988-6017A60C9B0D}"/>
                </a:ext>
              </a:extLst>
            </p:cNvPr>
            <p:cNvSpPr txBox="1"/>
            <p:nvPr/>
          </p:nvSpPr>
          <p:spPr>
            <a:xfrm>
              <a:off x="9895625" y="6326534"/>
              <a:ext cx="529629" cy="215444"/>
            </a:xfrm>
            <a:prstGeom prst="rect">
              <a:avLst/>
            </a:prstGeom>
            <a:noFill/>
          </p:spPr>
          <p:txBody>
            <a:bodyPr wrap="square" rtlCol="0">
              <a:spAutoFit/>
            </a:bodyPr>
            <a:lstStyle/>
            <a:p>
              <a:r>
                <a:rPr lang="en-US" sz="800">
                  <a:latin typeface="Century Gothic" panose="020B0502020202020204" pitchFamily="34" charset="0"/>
                </a:rPr>
                <a:t>Miles</a:t>
              </a:r>
            </a:p>
          </p:txBody>
        </p:sp>
      </p:grpSp>
      <p:grpSp>
        <p:nvGrpSpPr>
          <p:cNvPr id="119" name="Group 118">
            <a:extLst>
              <a:ext uri="{FF2B5EF4-FFF2-40B4-BE49-F238E27FC236}">
                <a16:creationId xmlns:a16="http://schemas.microsoft.com/office/drawing/2014/main" id="{F474F575-BEF0-49A6-940E-5492A7834F08}"/>
              </a:ext>
            </a:extLst>
          </p:cNvPr>
          <p:cNvGrpSpPr/>
          <p:nvPr/>
        </p:nvGrpSpPr>
        <p:grpSpPr>
          <a:xfrm>
            <a:off x="11366501" y="5236630"/>
            <a:ext cx="428354" cy="633628"/>
            <a:chOff x="11434698" y="2142240"/>
            <a:chExt cx="428354" cy="633628"/>
          </a:xfrm>
        </p:grpSpPr>
        <p:pic>
          <p:nvPicPr>
            <p:cNvPr id="120" name="Picture 119" descr="A close up of a logo&#10;&#10;Description automatically generated">
              <a:extLst>
                <a:ext uri="{FF2B5EF4-FFF2-40B4-BE49-F238E27FC236}">
                  <a16:creationId xmlns:a16="http://schemas.microsoft.com/office/drawing/2014/main" id="{441AE1B4-C86A-4115-AC09-4CCCF16BCD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34698" y="2357857"/>
              <a:ext cx="322216" cy="418011"/>
            </a:xfrm>
            <a:prstGeom prst="rect">
              <a:avLst/>
            </a:prstGeom>
          </p:spPr>
        </p:pic>
        <p:sp>
          <p:nvSpPr>
            <p:cNvPr id="121" name="TextBox 120">
              <a:extLst>
                <a:ext uri="{FF2B5EF4-FFF2-40B4-BE49-F238E27FC236}">
                  <a16:creationId xmlns:a16="http://schemas.microsoft.com/office/drawing/2014/main" id="{6520C3F7-D28D-43AC-B7BD-BF839008ACA4}"/>
                </a:ext>
              </a:extLst>
            </p:cNvPr>
            <p:cNvSpPr txBox="1"/>
            <p:nvPr/>
          </p:nvSpPr>
          <p:spPr>
            <a:xfrm>
              <a:off x="11449647" y="2142240"/>
              <a:ext cx="413405" cy="261610"/>
            </a:xfrm>
            <a:prstGeom prst="rect">
              <a:avLst/>
            </a:prstGeom>
            <a:noFill/>
          </p:spPr>
          <p:txBody>
            <a:bodyPr wrap="square" rtlCol="0">
              <a:spAutoFit/>
            </a:bodyPr>
            <a:lstStyle/>
            <a:p>
              <a:r>
                <a:rPr lang="en-US" sz="1100">
                  <a:latin typeface="Century Gothic" panose="020B0502020202020204" pitchFamily="34" charset="0"/>
                </a:rPr>
                <a:t>N</a:t>
              </a:r>
            </a:p>
          </p:txBody>
        </p:sp>
      </p:grpSp>
      <p:sp>
        <p:nvSpPr>
          <p:cNvPr id="5" name="TextBox 4">
            <a:extLst>
              <a:ext uri="{FF2B5EF4-FFF2-40B4-BE49-F238E27FC236}">
                <a16:creationId xmlns:a16="http://schemas.microsoft.com/office/drawing/2014/main" id="{325F1635-5A59-4C54-81A1-2CBE57EBC15D}"/>
              </a:ext>
            </a:extLst>
          </p:cNvPr>
          <p:cNvSpPr txBox="1"/>
          <p:nvPr/>
        </p:nvSpPr>
        <p:spPr>
          <a:xfrm>
            <a:off x="510366" y="180753"/>
            <a:ext cx="6400800" cy="707886"/>
          </a:xfrm>
          <a:prstGeom prst="rect">
            <a:avLst/>
          </a:prstGeom>
          <a:solidFill>
            <a:schemeClr val="bg1"/>
          </a:solidFill>
          <a:ln>
            <a:solidFill>
              <a:schemeClr val="bg1"/>
            </a:solidFill>
          </a:ln>
        </p:spPr>
        <p:txBody>
          <a:bodyPr wrap="square" rtlCol="0">
            <a:spAutoFit/>
          </a:bodyPr>
          <a:lstStyle/>
          <a:p>
            <a:r>
              <a:rPr lang="en-US" sz="4000" b="1" dirty="0">
                <a:solidFill>
                  <a:srgbClr val="95B823"/>
                </a:solidFill>
                <a:latin typeface="Century Gothic" panose="020B0502020202020204" pitchFamily="34" charset="0"/>
              </a:rPr>
              <a:t>APPENDIX</a:t>
            </a:r>
          </a:p>
        </p:txBody>
      </p:sp>
      <p:sp>
        <p:nvSpPr>
          <p:cNvPr id="139" name="TextBox 138">
            <a:extLst>
              <a:ext uri="{FF2B5EF4-FFF2-40B4-BE49-F238E27FC236}">
                <a16:creationId xmlns:a16="http://schemas.microsoft.com/office/drawing/2014/main" id="{422EDCD7-4FF1-423B-8B13-F598AFEBA011}"/>
              </a:ext>
            </a:extLst>
          </p:cNvPr>
          <p:cNvSpPr txBox="1"/>
          <p:nvPr/>
        </p:nvSpPr>
        <p:spPr>
          <a:xfrm>
            <a:off x="2844196" y="1411744"/>
            <a:ext cx="6503608" cy="461665"/>
          </a:xfrm>
          <a:prstGeom prst="rect">
            <a:avLst/>
          </a:prstGeom>
          <a:noFill/>
        </p:spPr>
        <p:txBody>
          <a:bodyPr wrap="square" rtlCol="0">
            <a:spAutoFit/>
          </a:bodyPr>
          <a:lstStyle/>
          <a:p>
            <a:pPr algn="ctr"/>
            <a:r>
              <a:rPr lang="en-US" sz="2400">
                <a:solidFill>
                  <a:schemeClr val="tx1">
                    <a:lumMod val="75000"/>
                    <a:lumOff val="25000"/>
                  </a:schemeClr>
                </a:solidFill>
                <a:latin typeface="Century Gothic" panose="020B0502020202020204" pitchFamily="34" charset="0"/>
              </a:rPr>
              <a:t>Taylor County LUCIS Results</a:t>
            </a:r>
          </a:p>
        </p:txBody>
      </p:sp>
      <p:grpSp>
        <p:nvGrpSpPr>
          <p:cNvPr id="46" name="Group 45">
            <a:extLst>
              <a:ext uri="{FF2B5EF4-FFF2-40B4-BE49-F238E27FC236}">
                <a16:creationId xmlns:a16="http://schemas.microsoft.com/office/drawing/2014/main" id="{3DB1202C-5630-4C8C-BA41-C4FB99DA65F1}"/>
              </a:ext>
            </a:extLst>
          </p:cNvPr>
          <p:cNvGrpSpPr/>
          <p:nvPr/>
        </p:nvGrpSpPr>
        <p:grpSpPr>
          <a:xfrm>
            <a:off x="10029920" y="1252116"/>
            <a:ext cx="1994220" cy="2136094"/>
            <a:chOff x="9804191" y="1548705"/>
            <a:chExt cx="1994220" cy="2136094"/>
          </a:xfrm>
        </p:grpSpPr>
        <p:grpSp>
          <p:nvGrpSpPr>
            <p:cNvPr id="47" name="Group 46">
              <a:extLst>
                <a:ext uri="{FF2B5EF4-FFF2-40B4-BE49-F238E27FC236}">
                  <a16:creationId xmlns:a16="http://schemas.microsoft.com/office/drawing/2014/main" id="{AD77F9E2-EC36-4DEB-8407-3DA9C018C106}"/>
                </a:ext>
              </a:extLst>
            </p:cNvPr>
            <p:cNvGrpSpPr/>
            <p:nvPr/>
          </p:nvGrpSpPr>
          <p:grpSpPr>
            <a:xfrm>
              <a:off x="9804191" y="1548705"/>
              <a:ext cx="1994220" cy="2136094"/>
              <a:chOff x="10199152" y="2291269"/>
              <a:chExt cx="1994220" cy="2136094"/>
            </a:xfrm>
          </p:grpSpPr>
          <p:grpSp>
            <p:nvGrpSpPr>
              <p:cNvPr id="50" name="Group 49">
                <a:extLst>
                  <a:ext uri="{FF2B5EF4-FFF2-40B4-BE49-F238E27FC236}">
                    <a16:creationId xmlns:a16="http://schemas.microsoft.com/office/drawing/2014/main" id="{CEAEDCDC-93D5-45DE-A692-BD20FDA524DC}"/>
                  </a:ext>
                </a:extLst>
              </p:cNvPr>
              <p:cNvGrpSpPr/>
              <p:nvPr/>
            </p:nvGrpSpPr>
            <p:grpSpPr>
              <a:xfrm>
                <a:off x="10199152" y="2314296"/>
                <a:ext cx="1994220" cy="2113067"/>
                <a:chOff x="1451639" y="543821"/>
                <a:chExt cx="7132439" cy="7557501"/>
              </a:xfrm>
            </p:grpSpPr>
            <p:sp>
              <p:nvSpPr>
                <p:cNvPr id="55" name="Rectangle 54">
                  <a:extLst>
                    <a:ext uri="{FF2B5EF4-FFF2-40B4-BE49-F238E27FC236}">
                      <a16:creationId xmlns:a16="http://schemas.microsoft.com/office/drawing/2014/main" id="{2BBAB57F-A10E-444D-8D37-D927A78CD707}"/>
                    </a:ext>
                  </a:extLst>
                </p:cNvPr>
                <p:cNvSpPr/>
                <p:nvPr/>
              </p:nvSpPr>
              <p:spPr>
                <a:xfrm>
                  <a:off x="3623094" y="806567"/>
                  <a:ext cx="1483744" cy="1483744"/>
                </a:xfrm>
                <a:prstGeom prst="rect">
                  <a:avLst/>
                </a:prstGeom>
                <a:solidFill>
                  <a:srgbClr val="5B800A"/>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31</a:t>
                  </a:r>
                </a:p>
              </p:txBody>
            </p:sp>
            <p:sp>
              <p:nvSpPr>
                <p:cNvPr id="56" name="Rectangle 55">
                  <a:extLst>
                    <a:ext uri="{FF2B5EF4-FFF2-40B4-BE49-F238E27FC236}">
                      <a16:creationId xmlns:a16="http://schemas.microsoft.com/office/drawing/2014/main" id="{64F205AC-2829-43D2-A55C-4F402BC6D188}"/>
                    </a:ext>
                  </a:extLst>
                </p:cNvPr>
                <p:cNvSpPr/>
                <p:nvPr/>
              </p:nvSpPr>
              <p:spPr>
                <a:xfrm>
                  <a:off x="5107383" y="806569"/>
                  <a:ext cx="1483745" cy="1483743"/>
                </a:xfrm>
                <a:prstGeom prst="rect">
                  <a:avLst/>
                </a:prstGeom>
                <a:solidFill>
                  <a:srgbClr val="5B800A"/>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32</a:t>
                  </a:r>
                </a:p>
              </p:txBody>
            </p:sp>
            <p:sp>
              <p:nvSpPr>
                <p:cNvPr id="57" name="Rectangle 56">
                  <a:extLst>
                    <a:ext uri="{FF2B5EF4-FFF2-40B4-BE49-F238E27FC236}">
                      <a16:creationId xmlns:a16="http://schemas.microsoft.com/office/drawing/2014/main" id="{D7D1A05E-B509-4173-9357-65080DD5168C}"/>
                    </a:ext>
                  </a:extLst>
                </p:cNvPr>
                <p:cNvSpPr/>
                <p:nvPr/>
              </p:nvSpPr>
              <p:spPr>
                <a:xfrm>
                  <a:off x="6590582" y="806567"/>
                  <a:ext cx="1483744" cy="1483744"/>
                </a:xfrm>
                <a:prstGeom prst="rect">
                  <a:avLst/>
                </a:prstGeom>
                <a:solidFill>
                  <a:srgbClr val="EA675C"/>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33</a:t>
                  </a:r>
                </a:p>
              </p:txBody>
            </p:sp>
            <p:sp>
              <p:nvSpPr>
                <p:cNvPr id="58" name="Rectangle 57">
                  <a:extLst>
                    <a:ext uri="{FF2B5EF4-FFF2-40B4-BE49-F238E27FC236}">
                      <a16:creationId xmlns:a16="http://schemas.microsoft.com/office/drawing/2014/main" id="{8B70C669-0E85-480C-89D8-D1476FFE12FA}"/>
                    </a:ext>
                  </a:extLst>
                </p:cNvPr>
                <p:cNvSpPr/>
                <p:nvPr/>
              </p:nvSpPr>
              <p:spPr>
                <a:xfrm>
                  <a:off x="3623094" y="2290927"/>
                  <a:ext cx="1483744" cy="1483744"/>
                </a:xfrm>
                <a:prstGeom prst="rect">
                  <a:avLst/>
                </a:prstGeom>
                <a:solidFill>
                  <a:srgbClr val="5B800A"/>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21</a:t>
                  </a:r>
                </a:p>
              </p:txBody>
            </p:sp>
            <p:sp>
              <p:nvSpPr>
                <p:cNvPr id="59" name="Rectangle 58">
                  <a:extLst>
                    <a:ext uri="{FF2B5EF4-FFF2-40B4-BE49-F238E27FC236}">
                      <a16:creationId xmlns:a16="http://schemas.microsoft.com/office/drawing/2014/main" id="{E53F055C-C5DF-4B35-9F7C-97F01A11D859}"/>
                    </a:ext>
                  </a:extLst>
                </p:cNvPr>
                <p:cNvSpPr/>
                <p:nvPr/>
              </p:nvSpPr>
              <p:spPr>
                <a:xfrm>
                  <a:off x="3623094" y="3774055"/>
                  <a:ext cx="1483744" cy="1483744"/>
                </a:xfrm>
                <a:prstGeom prst="rect">
                  <a:avLst/>
                </a:prstGeom>
                <a:solidFill>
                  <a:srgbClr val="EA675C"/>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11</a:t>
                  </a:r>
                </a:p>
              </p:txBody>
            </p:sp>
            <p:sp>
              <p:nvSpPr>
                <p:cNvPr id="60" name="Rectangle 59">
                  <a:extLst>
                    <a:ext uri="{FF2B5EF4-FFF2-40B4-BE49-F238E27FC236}">
                      <a16:creationId xmlns:a16="http://schemas.microsoft.com/office/drawing/2014/main" id="{27493114-8D35-415E-9D37-1572B07CAF73}"/>
                    </a:ext>
                  </a:extLst>
                </p:cNvPr>
                <p:cNvSpPr/>
                <p:nvPr/>
              </p:nvSpPr>
              <p:spPr>
                <a:xfrm>
                  <a:off x="5107382" y="3774055"/>
                  <a:ext cx="1483744" cy="1483744"/>
                </a:xfrm>
                <a:prstGeom prst="rect">
                  <a:avLst/>
                </a:prstGeom>
                <a:solidFill>
                  <a:srgbClr val="FFDF9C"/>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12</a:t>
                  </a:r>
                </a:p>
              </p:txBody>
            </p:sp>
            <p:sp>
              <p:nvSpPr>
                <p:cNvPr id="61" name="Rectangle 60">
                  <a:extLst>
                    <a:ext uri="{FF2B5EF4-FFF2-40B4-BE49-F238E27FC236}">
                      <a16:creationId xmlns:a16="http://schemas.microsoft.com/office/drawing/2014/main" id="{3D2EB03C-21F9-4889-A24F-8A4313226EC2}"/>
                    </a:ext>
                  </a:extLst>
                </p:cNvPr>
                <p:cNvSpPr/>
                <p:nvPr/>
              </p:nvSpPr>
              <p:spPr>
                <a:xfrm>
                  <a:off x="6590582" y="3774055"/>
                  <a:ext cx="1483744" cy="1483744"/>
                </a:xfrm>
                <a:prstGeom prst="rect">
                  <a:avLst/>
                </a:prstGeom>
                <a:solidFill>
                  <a:srgbClr val="EA675C"/>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13</a:t>
                  </a:r>
                </a:p>
              </p:txBody>
            </p:sp>
            <p:sp>
              <p:nvSpPr>
                <p:cNvPr id="62" name="TextBox 61">
                  <a:extLst>
                    <a:ext uri="{FF2B5EF4-FFF2-40B4-BE49-F238E27FC236}">
                      <a16:creationId xmlns:a16="http://schemas.microsoft.com/office/drawing/2014/main" id="{4C07B56A-CC85-4F58-A75F-0E2F7D14B6EC}"/>
                    </a:ext>
                  </a:extLst>
                </p:cNvPr>
                <p:cNvSpPr txBox="1"/>
                <p:nvPr/>
              </p:nvSpPr>
              <p:spPr>
                <a:xfrm>
                  <a:off x="3398269" y="6450153"/>
                  <a:ext cx="5185809" cy="1651169"/>
                </a:xfrm>
                <a:prstGeom prst="rect">
                  <a:avLst/>
                </a:prstGeom>
                <a:noFill/>
              </p:spPr>
              <p:txBody>
                <a:bodyPr wrap="square" rtlCol="0">
                  <a:spAutoFit/>
                </a:bodyPr>
                <a:lstStyle/>
                <a:p>
                  <a:pPr algn="ctr"/>
                  <a:r>
                    <a:rPr lang="en-US" sz="1200">
                      <a:solidFill>
                        <a:schemeClr val="tx1">
                          <a:lumMod val="75000"/>
                          <a:lumOff val="25000"/>
                        </a:schemeClr>
                      </a:solidFill>
                      <a:latin typeface="Century Gothic" panose="020B0502020202020204" pitchFamily="34" charset="0"/>
                    </a:rPr>
                    <a:t>Environmental Sensitivity</a:t>
                  </a:r>
                </a:p>
              </p:txBody>
            </p:sp>
            <p:sp>
              <p:nvSpPr>
                <p:cNvPr id="63" name="TextBox 62">
                  <a:extLst>
                    <a:ext uri="{FF2B5EF4-FFF2-40B4-BE49-F238E27FC236}">
                      <a16:creationId xmlns:a16="http://schemas.microsoft.com/office/drawing/2014/main" id="{3737FA18-62EC-4277-93C1-4B3AA59D7149}"/>
                    </a:ext>
                  </a:extLst>
                </p:cNvPr>
                <p:cNvSpPr txBox="1"/>
                <p:nvPr/>
              </p:nvSpPr>
              <p:spPr>
                <a:xfrm rot="16200000">
                  <a:off x="-575010" y="2570470"/>
                  <a:ext cx="5044001" cy="990703"/>
                </a:xfrm>
                <a:prstGeom prst="rect">
                  <a:avLst/>
                </a:prstGeom>
                <a:noFill/>
              </p:spPr>
              <p:txBody>
                <a:bodyPr wrap="square" rtlCol="0">
                  <a:spAutoFit/>
                </a:bodyPr>
                <a:lstStyle/>
                <a:p>
                  <a:pPr algn="ctr"/>
                  <a:r>
                    <a:rPr lang="en-US" sz="1200" dirty="0">
                      <a:solidFill>
                        <a:schemeClr val="tx1">
                          <a:lumMod val="75000"/>
                          <a:lumOff val="25000"/>
                        </a:schemeClr>
                      </a:solidFill>
                      <a:latin typeface="Century Gothic" panose="020B0502020202020204" pitchFamily="34" charset="0"/>
                    </a:rPr>
                    <a:t>Solar Suitability</a:t>
                  </a:r>
                </a:p>
              </p:txBody>
            </p:sp>
            <p:sp>
              <p:nvSpPr>
                <p:cNvPr id="64" name="TextBox 63">
                  <a:extLst>
                    <a:ext uri="{FF2B5EF4-FFF2-40B4-BE49-F238E27FC236}">
                      <a16:creationId xmlns:a16="http://schemas.microsoft.com/office/drawing/2014/main" id="{3C6CF1E3-CD56-484A-B71E-A47104E0FC5A}"/>
                    </a:ext>
                  </a:extLst>
                </p:cNvPr>
                <p:cNvSpPr txBox="1"/>
                <p:nvPr/>
              </p:nvSpPr>
              <p:spPr>
                <a:xfrm>
                  <a:off x="3529908" y="5674717"/>
                  <a:ext cx="1847431" cy="990701"/>
                </a:xfrm>
                <a:prstGeom prst="rect">
                  <a:avLst/>
                </a:prstGeom>
                <a:noFill/>
              </p:spPr>
              <p:txBody>
                <a:bodyPr wrap="square" rtlCol="0">
                  <a:spAutoFit/>
                </a:bodyPr>
                <a:lstStyle/>
                <a:p>
                  <a:r>
                    <a:rPr lang="en-US" sz="1200">
                      <a:solidFill>
                        <a:schemeClr val="tx1">
                          <a:lumMod val="75000"/>
                          <a:lumOff val="25000"/>
                        </a:schemeClr>
                      </a:solidFill>
                      <a:latin typeface="Century Gothic" panose="020B0502020202020204" pitchFamily="34" charset="0"/>
                    </a:rPr>
                    <a:t>Low</a:t>
                  </a:r>
                </a:p>
              </p:txBody>
            </p:sp>
            <p:sp>
              <p:nvSpPr>
                <p:cNvPr id="65" name="TextBox 64">
                  <a:extLst>
                    <a:ext uri="{FF2B5EF4-FFF2-40B4-BE49-F238E27FC236}">
                      <a16:creationId xmlns:a16="http://schemas.microsoft.com/office/drawing/2014/main" id="{79643EB0-4542-4CCB-8EDF-A6F9D96E8D38}"/>
                    </a:ext>
                  </a:extLst>
                </p:cNvPr>
                <p:cNvSpPr txBox="1"/>
                <p:nvPr/>
              </p:nvSpPr>
              <p:spPr>
                <a:xfrm>
                  <a:off x="4926206" y="5672732"/>
                  <a:ext cx="2276385" cy="990701"/>
                </a:xfrm>
                <a:prstGeom prst="rect">
                  <a:avLst/>
                </a:prstGeom>
                <a:noFill/>
              </p:spPr>
              <p:txBody>
                <a:bodyPr wrap="square" rtlCol="0">
                  <a:spAutoFit/>
                </a:bodyPr>
                <a:lstStyle/>
                <a:p>
                  <a:r>
                    <a:rPr lang="en-US" sz="1200">
                      <a:solidFill>
                        <a:schemeClr val="tx1">
                          <a:lumMod val="75000"/>
                          <a:lumOff val="25000"/>
                        </a:schemeClr>
                      </a:solidFill>
                      <a:latin typeface="Century Gothic" panose="020B0502020202020204" pitchFamily="34" charset="0"/>
                    </a:rPr>
                    <a:t>Med.</a:t>
                  </a:r>
                </a:p>
              </p:txBody>
            </p:sp>
            <p:sp>
              <p:nvSpPr>
                <p:cNvPr id="66" name="TextBox 65">
                  <a:extLst>
                    <a:ext uri="{FF2B5EF4-FFF2-40B4-BE49-F238E27FC236}">
                      <a16:creationId xmlns:a16="http://schemas.microsoft.com/office/drawing/2014/main" id="{4E4BAB0A-5570-4A66-B21C-90843353C8CD}"/>
                    </a:ext>
                  </a:extLst>
                </p:cNvPr>
                <p:cNvSpPr txBox="1"/>
                <p:nvPr/>
              </p:nvSpPr>
              <p:spPr>
                <a:xfrm>
                  <a:off x="6519944" y="5672736"/>
                  <a:ext cx="2059245" cy="990698"/>
                </a:xfrm>
                <a:prstGeom prst="rect">
                  <a:avLst/>
                </a:prstGeom>
                <a:noFill/>
              </p:spPr>
              <p:txBody>
                <a:bodyPr wrap="square" rtlCol="0">
                  <a:spAutoFit/>
                </a:bodyPr>
                <a:lstStyle/>
                <a:p>
                  <a:r>
                    <a:rPr lang="en-US" sz="1200">
                      <a:solidFill>
                        <a:schemeClr val="tx1">
                          <a:lumMod val="75000"/>
                          <a:lumOff val="25000"/>
                        </a:schemeClr>
                      </a:solidFill>
                      <a:latin typeface="Century Gothic" panose="020B0502020202020204" pitchFamily="34" charset="0"/>
                    </a:rPr>
                    <a:t>High</a:t>
                  </a:r>
                </a:p>
              </p:txBody>
            </p:sp>
            <p:sp>
              <p:nvSpPr>
                <p:cNvPr id="67" name="Rectangle 66">
                  <a:extLst>
                    <a:ext uri="{FF2B5EF4-FFF2-40B4-BE49-F238E27FC236}">
                      <a16:creationId xmlns:a16="http://schemas.microsoft.com/office/drawing/2014/main" id="{9C548E23-B53A-4E62-94EE-CB2695CCFF75}"/>
                    </a:ext>
                  </a:extLst>
                </p:cNvPr>
                <p:cNvSpPr/>
                <p:nvPr/>
              </p:nvSpPr>
              <p:spPr>
                <a:xfrm>
                  <a:off x="5107382" y="2290927"/>
                  <a:ext cx="1483744" cy="1483744"/>
                </a:xfrm>
                <a:prstGeom prst="rect">
                  <a:avLst/>
                </a:prstGeom>
                <a:solidFill>
                  <a:srgbClr val="FFDF9C"/>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22</a:t>
                  </a:r>
                </a:p>
              </p:txBody>
            </p:sp>
            <p:sp>
              <p:nvSpPr>
                <p:cNvPr id="68" name="Rectangle 67">
                  <a:extLst>
                    <a:ext uri="{FF2B5EF4-FFF2-40B4-BE49-F238E27FC236}">
                      <a16:creationId xmlns:a16="http://schemas.microsoft.com/office/drawing/2014/main" id="{ECB12475-5EFA-4E28-8B28-5F3CF9A9CA38}"/>
                    </a:ext>
                  </a:extLst>
                </p:cNvPr>
                <p:cNvSpPr/>
                <p:nvPr/>
              </p:nvSpPr>
              <p:spPr>
                <a:xfrm>
                  <a:off x="6590582" y="2290927"/>
                  <a:ext cx="1483744" cy="1483744"/>
                </a:xfrm>
                <a:prstGeom prst="rect">
                  <a:avLst/>
                </a:prstGeom>
                <a:solidFill>
                  <a:srgbClr val="EA675C"/>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23</a:t>
                  </a:r>
                </a:p>
              </p:txBody>
            </p:sp>
          </p:grpSp>
          <p:grpSp>
            <p:nvGrpSpPr>
              <p:cNvPr id="51" name="Group 50">
                <a:extLst>
                  <a:ext uri="{FF2B5EF4-FFF2-40B4-BE49-F238E27FC236}">
                    <a16:creationId xmlns:a16="http://schemas.microsoft.com/office/drawing/2014/main" id="{4B63C21B-1609-416D-8589-5C90DC9E6263}"/>
                  </a:ext>
                </a:extLst>
              </p:cNvPr>
              <p:cNvGrpSpPr/>
              <p:nvPr/>
            </p:nvGrpSpPr>
            <p:grpSpPr>
              <a:xfrm rot="16200000">
                <a:off x="9853150" y="2858379"/>
                <a:ext cx="1411772" cy="277551"/>
                <a:chOff x="10932628" y="3700617"/>
                <a:chExt cx="1411772" cy="277551"/>
              </a:xfrm>
            </p:grpSpPr>
            <p:sp>
              <p:nvSpPr>
                <p:cNvPr id="52" name="TextBox 51">
                  <a:extLst>
                    <a:ext uri="{FF2B5EF4-FFF2-40B4-BE49-F238E27FC236}">
                      <a16:creationId xmlns:a16="http://schemas.microsoft.com/office/drawing/2014/main" id="{ECE39350-896F-4520-89B8-A16E6C6164E2}"/>
                    </a:ext>
                  </a:extLst>
                </p:cNvPr>
                <p:cNvSpPr txBox="1"/>
                <p:nvPr/>
              </p:nvSpPr>
              <p:spPr>
                <a:xfrm>
                  <a:off x="10932628" y="3701169"/>
                  <a:ext cx="516539" cy="276999"/>
                </a:xfrm>
                <a:prstGeom prst="rect">
                  <a:avLst/>
                </a:prstGeom>
                <a:noFill/>
              </p:spPr>
              <p:txBody>
                <a:bodyPr wrap="square" rtlCol="0">
                  <a:spAutoFit/>
                </a:bodyPr>
                <a:lstStyle/>
                <a:p>
                  <a:r>
                    <a:rPr lang="en-US" sz="1200">
                      <a:solidFill>
                        <a:schemeClr val="tx1">
                          <a:lumMod val="75000"/>
                          <a:lumOff val="25000"/>
                        </a:schemeClr>
                      </a:solidFill>
                      <a:latin typeface="Century Gothic" panose="020B0502020202020204" pitchFamily="34" charset="0"/>
                    </a:rPr>
                    <a:t>Low</a:t>
                  </a:r>
                </a:p>
              </p:txBody>
            </p:sp>
            <p:sp>
              <p:nvSpPr>
                <p:cNvPr id="53" name="TextBox 52">
                  <a:extLst>
                    <a:ext uri="{FF2B5EF4-FFF2-40B4-BE49-F238E27FC236}">
                      <a16:creationId xmlns:a16="http://schemas.microsoft.com/office/drawing/2014/main" id="{7DA081C1-F18A-48AD-BE7E-C5EDE0D9EE3F}"/>
                    </a:ext>
                  </a:extLst>
                </p:cNvPr>
                <p:cNvSpPr txBox="1"/>
                <p:nvPr/>
              </p:nvSpPr>
              <p:spPr>
                <a:xfrm>
                  <a:off x="11323031" y="3700617"/>
                  <a:ext cx="636474" cy="276999"/>
                </a:xfrm>
                <a:prstGeom prst="rect">
                  <a:avLst/>
                </a:prstGeom>
                <a:noFill/>
              </p:spPr>
              <p:txBody>
                <a:bodyPr wrap="square" rtlCol="0">
                  <a:spAutoFit/>
                </a:bodyPr>
                <a:lstStyle/>
                <a:p>
                  <a:r>
                    <a:rPr lang="en-US" sz="1200">
                      <a:solidFill>
                        <a:schemeClr val="tx1">
                          <a:lumMod val="75000"/>
                          <a:lumOff val="25000"/>
                        </a:schemeClr>
                      </a:solidFill>
                      <a:latin typeface="Century Gothic" panose="020B0502020202020204" pitchFamily="34" charset="0"/>
                    </a:rPr>
                    <a:t>Med.</a:t>
                  </a:r>
                </a:p>
              </p:txBody>
            </p:sp>
            <p:sp>
              <p:nvSpPr>
                <p:cNvPr id="54" name="TextBox 53">
                  <a:extLst>
                    <a:ext uri="{FF2B5EF4-FFF2-40B4-BE49-F238E27FC236}">
                      <a16:creationId xmlns:a16="http://schemas.microsoft.com/office/drawing/2014/main" id="{61AA791F-1E05-484D-AAC7-4B2B8C53D3A9}"/>
                    </a:ext>
                  </a:extLst>
                </p:cNvPr>
                <p:cNvSpPr txBox="1"/>
                <p:nvPr/>
              </p:nvSpPr>
              <p:spPr>
                <a:xfrm>
                  <a:off x="11768638" y="3700617"/>
                  <a:ext cx="575762" cy="276998"/>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High</a:t>
                  </a:r>
                </a:p>
              </p:txBody>
            </p:sp>
          </p:grpSp>
        </p:grpSp>
        <p:cxnSp>
          <p:nvCxnSpPr>
            <p:cNvPr id="48" name="Straight Arrow Connector 47">
              <a:extLst>
                <a:ext uri="{FF2B5EF4-FFF2-40B4-BE49-F238E27FC236}">
                  <a16:creationId xmlns:a16="http://schemas.microsoft.com/office/drawing/2014/main" id="{0EB62C73-918D-4F35-BE79-6838C9F3D837}"/>
                </a:ext>
              </a:extLst>
            </p:cNvPr>
            <p:cNvCxnSpPr>
              <a:cxnSpLocks/>
            </p:cNvCxnSpPr>
            <p:nvPr/>
          </p:nvCxnSpPr>
          <p:spPr>
            <a:xfrm>
              <a:off x="10385272" y="2982028"/>
              <a:ext cx="1295534"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9" name="Straight Arrow Connector 48">
              <a:extLst>
                <a:ext uri="{FF2B5EF4-FFF2-40B4-BE49-F238E27FC236}">
                  <a16:creationId xmlns:a16="http://schemas.microsoft.com/office/drawing/2014/main" id="{764FC6AE-143C-4E9A-AC5F-47F36617D3F7}"/>
                </a:ext>
              </a:extLst>
            </p:cNvPr>
            <p:cNvCxnSpPr>
              <a:cxnSpLocks/>
            </p:cNvCxnSpPr>
            <p:nvPr/>
          </p:nvCxnSpPr>
          <p:spPr>
            <a:xfrm flipV="1">
              <a:off x="10327641" y="1620122"/>
              <a:ext cx="0" cy="12696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230553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TextBox 122">
            <a:extLst>
              <a:ext uri="{FF2B5EF4-FFF2-40B4-BE49-F238E27FC236}">
                <a16:creationId xmlns:a16="http://schemas.microsoft.com/office/drawing/2014/main" id="{48BB1B7F-DED8-446D-B03F-71EA0D6DB0C7}"/>
              </a:ext>
            </a:extLst>
          </p:cNvPr>
          <p:cNvSpPr txBox="1"/>
          <p:nvPr/>
        </p:nvSpPr>
        <p:spPr>
          <a:xfrm>
            <a:off x="131135" y="6241312"/>
            <a:ext cx="11929730" cy="489098"/>
          </a:xfrm>
          <a:prstGeom prst="rect">
            <a:avLst/>
          </a:prstGeom>
          <a:solidFill>
            <a:schemeClr val="bg1"/>
          </a:solidFill>
          <a:ln>
            <a:solidFill>
              <a:schemeClr val="bg1"/>
            </a:solidFill>
          </a:ln>
        </p:spPr>
        <p:txBody>
          <a:bodyPr wrap="square" rtlCol="0">
            <a:spAutoFit/>
          </a:bodyPr>
          <a:lstStyle/>
          <a:p>
            <a:endParaRPr lang="en-US"/>
          </a:p>
        </p:txBody>
      </p:sp>
      <p:grpSp>
        <p:nvGrpSpPr>
          <p:cNvPr id="2" name="Group 1">
            <a:extLst>
              <a:ext uri="{FF2B5EF4-FFF2-40B4-BE49-F238E27FC236}">
                <a16:creationId xmlns:a16="http://schemas.microsoft.com/office/drawing/2014/main" id="{CB54535A-941F-46CE-8182-74E4C68E0356}"/>
              </a:ext>
            </a:extLst>
          </p:cNvPr>
          <p:cNvGrpSpPr/>
          <p:nvPr/>
        </p:nvGrpSpPr>
        <p:grpSpPr>
          <a:xfrm>
            <a:off x="232166" y="1642576"/>
            <a:ext cx="11959834" cy="4930346"/>
            <a:chOff x="22233" y="1042467"/>
            <a:chExt cx="11959834" cy="4930346"/>
          </a:xfrm>
        </p:grpSpPr>
        <p:pic>
          <p:nvPicPr>
            <p:cNvPr id="46" name="Picture 45" descr="A close up of a piece of paper&#10;&#10;Description automatically generated">
              <a:extLst>
                <a:ext uri="{FF2B5EF4-FFF2-40B4-BE49-F238E27FC236}">
                  <a16:creationId xmlns:a16="http://schemas.microsoft.com/office/drawing/2014/main" id="{22B5CDBC-99B0-44C1-BBBD-9AD2F84412D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233" y="1042467"/>
              <a:ext cx="3809813" cy="4930346"/>
            </a:xfrm>
            <a:prstGeom prst="rect">
              <a:avLst/>
            </a:prstGeom>
          </p:spPr>
        </p:pic>
        <p:pic>
          <p:nvPicPr>
            <p:cNvPr id="47" name="Picture 46" descr="A close up of a piece of paper&#10;&#10;Description automatically generated">
              <a:extLst>
                <a:ext uri="{FF2B5EF4-FFF2-40B4-BE49-F238E27FC236}">
                  <a16:creationId xmlns:a16="http://schemas.microsoft.com/office/drawing/2014/main" id="{44903AEB-65B5-40B0-AD7C-DE5350B133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44536" y="1042467"/>
              <a:ext cx="3809813" cy="4930346"/>
            </a:xfrm>
            <a:prstGeom prst="rect">
              <a:avLst/>
            </a:prstGeom>
          </p:spPr>
        </p:pic>
        <p:pic>
          <p:nvPicPr>
            <p:cNvPr id="48" name="Picture 47" descr="A close up of a piece of paper&#10;&#10;Description automatically generated">
              <a:extLst>
                <a:ext uri="{FF2B5EF4-FFF2-40B4-BE49-F238E27FC236}">
                  <a16:creationId xmlns:a16="http://schemas.microsoft.com/office/drawing/2014/main" id="{8887D693-0A1B-4C68-8B70-BF441AE2C68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04606" y="1042467"/>
              <a:ext cx="3809813" cy="4930346"/>
            </a:xfrm>
            <a:prstGeom prst="rect">
              <a:avLst/>
            </a:prstGeom>
          </p:spPr>
        </p:pic>
        <p:grpSp>
          <p:nvGrpSpPr>
            <p:cNvPr id="49" name="Group 48">
              <a:extLst>
                <a:ext uri="{FF2B5EF4-FFF2-40B4-BE49-F238E27FC236}">
                  <a16:creationId xmlns:a16="http://schemas.microsoft.com/office/drawing/2014/main" id="{7D71A798-7033-4040-9C56-C2A833C9B5D6}"/>
                </a:ext>
              </a:extLst>
            </p:cNvPr>
            <p:cNvGrpSpPr/>
            <p:nvPr/>
          </p:nvGrpSpPr>
          <p:grpSpPr>
            <a:xfrm>
              <a:off x="11360524" y="1225115"/>
              <a:ext cx="621543" cy="2713698"/>
              <a:chOff x="10637852" y="120849"/>
              <a:chExt cx="621543" cy="2713698"/>
            </a:xfrm>
          </p:grpSpPr>
          <p:grpSp>
            <p:nvGrpSpPr>
              <p:cNvPr id="50" name="Group 49">
                <a:extLst>
                  <a:ext uri="{FF2B5EF4-FFF2-40B4-BE49-F238E27FC236}">
                    <a16:creationId xmlns:a16="http://schemas.microsoft.com/office/drawing/2014/main" id="{ED8E6040-0A1F-4C88-8E20-8E8CF1A8913E}"/>
                  </a:ext>
                </a:extLst>
              </p:cNvPr>
              <p:cNvGrpSpPr/>
              <p:nvPr/>
            </p:nvGrpSpPr>
            <p:grpSpPr>
              <a:xfrm>
                <a:off x="10637852" y="120849"/>
                <a:ext cx="621543" cy="276999"/>
                <a:chOff x="10637852" y="120849"/>
                <a:chExt cx="621543" cy="276999"/>
              </a:xfrm>
            </p:grpSpPr>
            <p:sp>
              <p:nvSpPr>
                <p:cNvPr id="75" name="Rectangle 74">
                  <a:extLst>
                    <a:ext uri="{FF2B5EF4-FFF2-40B4-BE49-F238E27FC236}">
                      <a16:creationId xmlns:a16="http://schemas.microsoft.com/office/drawing/2014/main" id="{DC6781E6-7E1C-49AC-9365-263DFD240DF1}"/>
                    </a:ext>
                  </a:extLst>
                </p:cNvPr>
                <p:cNvSpPr/>
                <p:nvPr/>
              </p:nvSpPr>
              <p:spPr>
                <a:xfrm>
                  <a:off x="10637852" y="153585"/>
                  <a:ext cx="323850" cy="211527"/>
                </a:xfrm>
                <a:prstGeom prst="rect">
                  <a:avLst/>
                </a:prstGeom>
                <a:solidFill>
                  <a:srgbClr val="FFF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76" name="TextBox 75">
                  <a:extLst>
                    <a:ext uri="{FF2B5EF4-FFF2-40B4-BE49-F238E27FC236}">
                      <a16:creationId xmlns:a16="http://schemas.microsoft.com/office/drawing/2014/main" id="{1ECAC356-1F63-481E-8C6E-B6D45F64FD86}"/>
                    </a:ext>
                  </a:extLst>
                </p:cNvPr>
                <p:cNvSpPr txBox="1"/>
                <p:nvPr/>
              </p:nvSpPr>
              <p:spPr>
                <a:xfrm>
                  <a:off x="10935545" y="120849"/>
                  <a:ext cx="323850" cy="276999"/>
                </a:xfrm>
                <a:prstGeom prst="rect">
                  <a:avLst/>
                </a:prstGeom>
                <a:noFill/>
                <a:ln>
                  <a:noFill/>
                </a:ln>
              </p:spPr>
              <p:txBody>
                <a:bodyPr wrap="square" rtlCol="0">
                  <a:spAutoFit/>
                </a:bodyPr>
                <a:lstStyle/>
                <a:p>
                  <a:r>
                    <a:rPr lang="en-US" sz="1200">
                      <a:solidFill>
                        <a:schemeClr val="tx1">
                          <a:lumMod val="75000"/>
                          <a:lumOff val="25000"/>
                        </a:schemeClr>
                      </a:solidFill>
                      <a:latin typeface="Century Gothic" panose="020B0502020202020204" pitchFamily="34" charset="0"/>
                    </a:rPr>
                    <a:t>1</a:t>
                  </a:r>
                </a:p>
              </p:txBody>
            </p:sp>
          </p:grpSp>
          <p:grpSp>
            <p:nvGrpSpPr>
              <p:cNvPr id="51" name="Group 50">
                <a:extLst>
                  <a:ext uri="{FF2B5EF4-FFF2-40B4-BE49-F238E27FC236}">
                    <a16:creationId xmlns:a16="http://schemas.microsoft.com/office/drawing/2014/main" id="{1E415CFE-7608-4053-8994-707B98CED2EE}"/>
                  </a:ext>
                </a:extLst>
              </p:cNvPr>
              <p:cNvGrpSpPr/>
              <p:nvPr/>
            </p:nvGrpSpPr>
            <p:grpSpPr>
              <a:xfrm>
                <a:off x="10637852" y="434804"/>
                <a:ext cx="621543" cy="276999"/>
                <a:chOff x="10637852" y="434804"/>
                <a:chExt cx="621543" cy="276999"/>
              </a:xfrm>
            </p:grpSpPr>
            <p:sp>
              <p:nvSpPr>
                <p:cNvPr id="73" name="Rectangle 72">
                  <a:extLst>
                    <a:ext uri="{FF2B5EF4-FFF2-40B4-BE49-F238E27FC236}">
                      <a16:creationId xmlns:a16="http://schemas.microsoft.com/office/drawing/2014/main" id="{6E7BF32B-45C9-4621-B664-E2F467CD2FF3}"/>
                    </a:ext>
                  </a:extLst>
                </p:cNvPr>
                <p:cNvSpPr/>
                <p:nvPr/>
              </p:nvSpPr>
              <p:spPr>
                <a:xfrm>
                  <a:off x="10637852" y="467540"/>
                  <a:ext cx="323850" cy="211527"/>
                </a:xfrm>
                <a:prstGeom prst="rect">
                  <a:avLst/>
                </a:prstGeom>
                <a:solidFill>
                  <a:srgbClr val="FFD9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74" name="TextBox 73">
                  <a:extLst>
                    <a:ext uri="{FF2B5EF4-FFF2-40B4-BE49-F238E27FC236}">
                      <a16:creationId xmlns:a16="http://schemas.microsoft.com/office/drawing/2014/main" id="{393811B7-AA02-4120-95F2-267CA8F381A3}"/>
                    </a:ext>
                  </a:extLst>
                </p:cNvPr>
                <p:cNvSpPr txBox="1"/>
                <p:nvPr/>
              </p:nvSpPr>
              <p:spPr>
                <a:xfrm>
                  <a:off x="10935545" y="434804"/>
                  <a:ext cx="323850" cy="276999"/>
                </a:xfrm>
                <a:prstGeom prst="rect">
                  <a:avLst/>
                </a:prstGeom>
                <a:noFill/>
                <a:ln>
                  <a:noFill/>
                </a:ln>
              </p:spPr>
              <p:txBody>
                <a:bodyPr wrap="square" rtlCol="0">
                  <a:spAutoFit/>
                </a:bodyPr>
                <a:lstStyle/>
                <a:p>
                  <a:r>
                    <a:rPr lang="en-US" sz="1200">
                      <a:solidFill>
                        <a:schemeClr val="tx1">
                          <a:lumMod val="75000"/>
                          <a:lumOff val="25000"/>
                        </a:schemeClr>
                      </a:solidFill>
                      <a:latin typeface="Century Gothic" panose="020B0502020202020204" pitchFamily="34" charset="0"/>
                    </a:rPr>
                    <a:t>2</a:t>
                  </a:r>
                </a:p>
              </p:txBody>
            </p:sp>
          </p:grpSp>
          <p:grpSp>
            <p:nvGrpSpPr>
              <p:cNvPr id="52" name="Group 51">
                <a:extLst>
                  <a:ext uri="{FF2B5EF4-FFF2-40B4-BE49-F238E27FC236}">
                    <a16:creationId xmlns:a16="http://schemas.microsoft.com/office/drawing/2014/main" id="{2224DBDE-50DE-47C0-9831-4EC45E3ED6BC}"/>
                  </a:ext>
                </a:extLst>
              </p:cNvPr>
              <p:cNvGrpSpPr/>
              <p:nvPr/>
            </p:nvGrpSpPr>
            <p:grpSpPr>
              <a:xfrm>
                <a:off x="10637852" y="731519"/>
                <a:ext cx="621543" cy="276999"/>
                <a:chOff x="10637852" y="731519"/>
                <a:chExt cx="621543" cy="276999"/>
              </a:xfrm>
            </p:grpSpPr>
            <p:sp>
              <p:nvSpPr>
                <p:cNvPr id="71" name="Rectangle 70">
                  <a:extLst>
                    <a:ext uri="{FF2B5EF4-FFF2-40B4-BE49-F238E27FC236}">
                      <a16:creationId xmlns:a16="http://schemas.microsoft.com/office/drawing/2014/main" id="{8C07F290-B89B-4A6D-9A72-4B9A74BA7C7F}"/>
                    </a:ext>
                  </a:extLst>
                </p:cNvPr>
                <p:cNvSpPr/>
                <p:nvPr/>
              </p:nvSpPr>
              <p:spPr>
                <a:xfrm>
                  <a:off x="10637852" y="764255"/>
                  <a:ext cx="323850" cy="211527"/>
                </a:xfrm>
                <a:prstGeom prst="rect">
                  <a:avLst/>
                </a:prstGeom>
                <a:solidFill>
                  <a:srgbClr val="FCB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72" name="TextBox 71">
                  <a:extLst>
                    <a:ext uri="{FF2B5EF4-FFF2-40B4-BE49-F238E27FC236}">
                      <a16:creationId xmlns:a16="http://schemas.microsoft.com/office/drawing/2014/main" id="{B6D0C9BF-AE51-45B4-894C-7C91F1D592F2}"/>
                    </a:ext>
                  </a:extLst>
                </p:cNvPr>
                <p:cNvSpPr txBox="1"/>
                <p:nvPr/>
              </p:nvSpPr>
              <p:spPr>
                <a:xfrm>
                  <a:off x="10935545" y="731519"/>
                  <a:ext cx="323850" cy="276999"/>
                </a:xfrm>
                <a:prstGeom prst="rect">
                  <a:avLst/>
                </a:prstGeom>
                <a:noFill/>
                <a:ln>
                  <a:noFill/>
                </a:ln>
              </p:spPr>
              <p:txBody>
                <a:bodyPr wrap="square" rtlCol="0">
                  <a:spAutoFit/>
                </a:bodyPr>
                <a:lstStyle/>
                <a:p>
                  <a:r>
                    <a:rPr lang="en-US" sz="1200">
                      <a:solidFill>
                        <a:schemeClr val="tx1">
                          <a:lumMod val="75000"/>
                          <a:lumOff val="25000"/>
                        </a:schemeClr>
                      </a:solidFill>
                      <a:latin typeface="Century Gothic" panose="020B0502020202020204" pitchFamily="34" charset="0"/>
                    </a:rPr>
                    <a:t>3</a:t>
                  </a:r>
                </a:p>
              </p:txBody>
            </p:sp>
          </p:grpSp>
          <p:grpSp>
            <p:nvGrpSpPr>
              <p:cNvPr id="53" name="Group 52">
                <a:extLst>
                  <a:ext uri="{FF2B5EF4-FFF2-40B4-BE49-F238E27FC236}">
                    <a16:creationId xmlns:a16="http://schemas.microsoft.com/office/drawing/2014/main" id="{95E7FE17-1C46-4A98-8661-9F52C9F67406}"/>
                  </a:ext>
                </a:extLst>
              </p:cNvPr>
              <p:cNvGrpSpPr/>
              <p:nvPr/>
            </p:nvGrpSpPr>
            <p:grpSpPr>
              <a:xfrm>
                <a:off x="10637852" y="1008691"/>
                <a:ext cx="621543" cy="276999"/>
                <a:chOff x="10637852" y="1008691"/>
                <a:chExt cx="621543" cy="276999"/>
              </a:xfrm>
            </p:grpSpPr>
            <p:sp>
              <p:nvSpPr>
                <p:cNvPr id="69" name="Rectangle 68">
                  <a:extLst>
                    <a:ext uri="{FF2B5EF4-FFF2-40B4-BE49-F238E27FC236}">
                      <a16:creationId xmlns:a16="http://schemas.microsoft.com/office/drawing/2014/main" id="{F4800C07-8EA3-48F8-9CB4-AE272EC322F9}"/>
                    </a:ext>
                  </a:extLst>
                </p:cNvPr>
                <p:cNvSpPr/>
                <p:nvPr/>
              </p:nvSpPr>
              <p:spPr>
                <a:xfrm>
                  <a:off x="10637852" y="1041427"/>
                  <a:ext cx="323850" cy="211527"/>
                </a:xfrm>
                <a:prstGeom prst="rect">
                  <a:avLst/>
                </a:prstGeom>
                <a:solidFill>
                  <a:srgbClr val="FC7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70" name="TextBox 69">
                  <a:extLst>
                    <a:ext uri="{FF2B5EF4-FFF2-40B4-BE49-F238E27FC236}">
                      <a16:creationId xmlns:a16="http://schemas.microsoft.com/office/drawing/2014/main" id="{9F838D6E-1F51-4971-9CBB-48178DFFF0C5}"/>
                    </a:ext>
                  </a:extLst>
                </p:cNvPr>
                <p:cNvSpPr txBox="1"/>
                <p:nvPr/>
              </p:nvSpPr>
              <p:spPr>
                <a:xfrm>
                  <a:off x="10935545" y="1008691"/>
                  <a:ext cx="323850" cy="276999"/>
                </a:xfrm>
                <a:prstGeom prst="rect">
                  <a:avLst/>
                </a:prstGeom>
                <a:noFill/>
                <a:ln>
                  <a:noFill/>
                </a:ln>
              </p:spPr>
              <p:txBody>
                <a:bodyPr wrap="square" rtlCol="0">
                  <a:spAutoFit/>
                </a:bodyPr>
                <a:lstStyle/>
                <a:p>
                  <a:r>
                    <a:rPr lang="en-US" sz="1200">
                      <a:solidFill>
                        <a:schemeClr val="tx1">
                          <a:lumMod val="75000"/>
                          <a:lumOff val="25000"/>
                        </a:schemeClr>
                      </a:solidFill>
                      <a:latin typeface="Century Gothic" panose="020B0502020202020204" pitchFamily="34" charset="0"/>
                    </a:rPr>
                    <a:t>4</a:t>
                  </a:r>
                </a:p>
              </p:txBody>
            </p:sp>
          </p:grpSp>
          <p:grpSp>
            <p:nvGrpSpPr>
              <p:cNvPr id="54" name="Group 53">
                <a:extLst>
                  <a:ext uri="{FF2B5EF4-FFF2-40B4-BE49-F238E27FC236}">
                    <a16:creationId xmlns:a16="http://schemas.microsoft.com/office/drawing/2014/main" id="{9C3911B6-4BB7-4F79-9F87-59A30E7C5E0B}"/>
                  </a:ext>
                </a:extLst>
              </p:cNvPr>
              <p:cNvGrpSpPr/>
              <p:nvPr/>
            </p:nvGrpSpPr>
            <p:grpSpPr>
              <a:xfrm>
                <a:off x="10637852" y="1322646"/>
                <a:ext cx="621543" cy="276999"/>
                <a:chOff x="10637852" y="1322646"/>
                <a:chExt cx="621543" cy="276999"/>
              </a:xfrm>
            </p:grpSpPr>
            <p:sp>
              <p:nvSpPr>
                <p:cNvPr id="67" name="Rectangle 66">
                  <a:extLst>
                    <a:ext uri="{FF2B5EF4-FFF2-40B4-BE49-F238E27FC236}">
                      <a16:creationId xmlns:a16="http://schemas.microsoft.com/office/drawing/2014/main" id="{DF6955EC-F624-4500-B9DC-618B46E5D344}"/>
                    </a:ext>
                  </a:extLst>
                </p:cNvPr>
                <p:cNvSpPr/>
                <p:nvPr/>
              </p:nvSpPr>
              <p:spPr>
                <a:xfrm>
                  <a:off x="10637852" y="1355382"/>
                  <a:ext cx="323850" cy="211527"/>
                </a:xfrm>
                <a:prstGeom prst="rect">
                  <a:avLst/>
                </a:prstGeom>
                <a:solidFill>
                  <a:srgbClr val="FB59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68" name="TextBox 67">
                  <a:extLst>
                    <a:ext uri="{FF2B5EF4-FFF2-40B4-BE49-F238E27FC236}">
                      <a16:creationId xmlns:a16="http://schemas.microsoft.com/office/drawing/2014/main" id="{994C3115-C6DF-4CF6-99C8-1F11584D8840}"/>
                    </a:ext>
                  </a:extLst>
                </p:cNvPr>
                <p:cNvSpPr txBox="1"/>
                <p:nvPr/>
              </p:nvSpPr>
              <p:spPr>
                <a:xfrm>
                  <a:off x="10935545" y="1322646"/>
                  <a:ext cx="323850" cy="276999"/>
                </a:xfrm>
                <a:prstGeom prst="rect">
                  <a:avLst/>
                </a:prstGeom>
                <a:noFill/>
                <a:ln>
                  <a:noFill/>
                </a:ln>
              </p:spPr>
              <p:txBody>
                <a:bodyPr wrap="square" rtlCol="0">
                  <a:spAutoFit/>
                </a:bodyPr>
                <a:lstStyle/>
                <a:p>
                  <a:r>
                    <a:rPr lang="en-US" sz="1200">
                      <a:solidFill>
                        <a:schemeClr val="tx1">
                          <a:lumMod val="75000"/>
                          <a:lumOff val="25000"/>
                        </a:schemeClr>
                      </a:solidFill>
                      <a:latin typeface="Century Gothic" panose="020B0502020202020204" pitchFamily="34" charset="0"/>
                    </a:rPr>
                    <a:t>5</a:t>
                  </a:r>
                </a:p>
              </p:txBody>
            </p:sp>
          </p:grpSp>
          <p:grpSp>
            <p:nvGrpSpPr>
              <p:cNvPr id="55" name="Group 54">
                <a:extLst>
                  <a:ext uri="{FF2B5EF4-FFF2-40B4-BE49-F238E27FC236}">
                    <a16:creationId xmlns:a16="http://schemas.microsoft.com/office/drawing/2014/main" id="{9C4AF6B5-2D60-451B-8369-3E23210BA28D}"/>
                  </a:ext>
                </a:extLst>
              </p:cNvPr>
              <p:cNvGrpSpPr/>
              <p:nvPr/>
            </p:nvGrpSpPr>
            <p:grpSpPr>
              <a:xfrm>
                <a:off x="10637852" y="1619361"/>
                <a:ext cx="621543" cy="276999"/>
                <a:chOff x="10637852" y="1619361"/>
                <a:chExt cx="621543" cy="276999"/>
              </a:xfrm>
            </p:grpSpPr>
            <p:sp>
              <p:nvSpPr>
                <p:cNvPr id="65" name="Rectangle 64">
                  <a:extLst>
                    <a:ext uri="{FF2B5EF4-FFF2-40B4-BE49-F238E27FC236}">
                      <a16:creationId xmlns:a16="http://schemas.microsoft.com/office/drawing/2014/main" id="{4A9951FC-D913-436B-9248-C1116EE61654}"/>
                    </a:ext>
                  </a:extLst>
                </p:cNvPr>
                <p:cNvSpPr/>
                <p:nvPr/>
              </p:nvSpPr>
              <p:spPr>
                <a:xfrm>
                  <a:off x="10637852" y="1652097"/>
                  <a:ext cx="323850" cy="211527"/>
                </a:xfrm>
                <a:prstGeom prst="rect">
                  <a:avLst/>
                </a:prstGeom>
                <a:solidFill>
                  <a:srgbClr val="EF3B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66" name="TextBox 65">
                  <a:extLst>
                    <a:ext uri="{FF2B5EF4-FFF2-40B4-BE49-F238E27FC236}">
                      <a16:creationId xmlns:a16="http://schemas.microsoft.com/office/drawing/2014/main" id="{CB7F6754-D453-49C9-B416-F7AC67773560}"/>
                    </a:ext>
                  </a:extLst>
                </p:cNvPr>
                <p:cNvSpPr txBox="1"/>
                <p:nvPr/>
              </p:nvSpPr>
              <p:spPr>
                <a:xfrm>
                  <a:off x="10935545" y="1619361"/>
                  <a:ext cx="323850" cy="276999"/>
                </a:xfrm>
                <a:prstGeom prst="rect">
                  <a:avLst/>
                </a:prstGeom>
                <a:noFill/>
                <a:ln>
                  <a:noFill/>
                </a:ln>
              </p:spPr>
              <p:txBody>
                <a:bodyPr wrap="square" rtlCol="0">
                  <a:spAutoFit/>
                </a:bodyPr>
                <a:lstStyle/>
                <a:p>
                  <a:r>
                    <a:rPr lang="en-US" sz="1200">
                      <a:solidFill>
                        <a:schemeClr val="tx1">
                          <a:lumMod val="75000"/>
                          <a:lumOff val="25000"/>
                        </a:schemeClr>
                      </a:solidFill>
                      <a:latin typeface="Century Gothic" panose="020B0502020202020204" pitchFamily="34" charset="0"/>
                    </a:rPr>
                    <a:t>6</a:t>
                  </a:r>
                </a:p>
              </p:txBody>
            </p:sp>
          </p:grpSp>
          <p:grpSp>
            <p:nvGrpSpPr>
              <p:cNvPr id="56" name="Group 55">
                <a:extLst>
                  <a:ext uri="{FF2B5EF4-FFF2-40B4-BE49-F238E27FC236}">
                    <a16:creationId xmlns:a16="http://schemas.microsoft.com/office/drawing/2014/main" id="{6B226A74-2175-4892-8BA6-50A58581775C}"/>
                  </a:ext>
                </a:extLst>
              </p:cNvPr>
              <p:cNvGrpSpPr/>
              <p:nvPr/>
            </p:nvGrpSpPr>
            <p:grpSpPr>
              <a:xfrm>
                <a:off x="10637852" y="1946878"/>
                <a:ext cx="621543" cy="276999"/>
                <a:chOff x="10637852" y="1946878"/>
                <a:chExt cx="621543" cy="276999"/>
              </a:xfrm>
            </p:grpSpPr>
            <p:sp>
              <p:nvSpPr>
                <p:cNvPr id="63" name="Rectangle 62">
                  <a:extLst>
                    <a:ext uri="{FF2B5EF4-FFF2-40B4-BE49-F238E27FC236}">
                      <a16:creationId xmlns:a16="http://schemas.microsoft.com/office/drawing/2014/main" id="{666E02A4-F802-4799-9A13-7AEA1BFC538A}"/>
                    </a:ext>
                  </a:extLst>
                </p:cNvPr>
                <p:cNvSpPr/>
                <p:nvPr/>
              </p:nvSpPr>
              <p:spPr>
                <a:xfrm>
                  <a:off x="10637852" y="1979614"/>
                  <a:ext cx="323850" cy="211527"/>
                </a:xfrm>
                <a:prstGeom prst="rect">
                  <a:avLst/>
                </a:prstGeom>
                <a:solidFill>
                  <a:srgbClr val="CB1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64" name="TextBox 63">
                  <a:extLst>
                    <a:ext uri="{FF2B5EF4-FFF2-40B4-BE49-F238E27FC236}">
                      <a16:creationId xmlns:a16="http://schemas.microsoft.com/office/drawing/2014/main" id="{D385E6CE-F600-448B-A419-B196B720B01B}"/>
                    </a:ext>
                  </a:extLst>
                </p:cNvPr>
                <p:cNvSpPr txBox="1"/>
                <p:nvPr/>
              </p:nvSpPr>
              <p:spPr>
                <a:xfrm>
                  <a:off x="10935545" y="1946878"/>
                  <a:ext cx="323850" cy="276999"/>
                </a:xfrm>
                <a:prstGeom prst="rect">
                  <a:avLst/>
                </a:prstGeom>
                <a:noFill/>
                <a:ln>
                  <a:noFill/>
                </a:ln>
              </p:spPr>
              <p:txBody>
                <a:bodyPr wrap="square" rtlCol="0">
                  <a:spAutoFit/>
                </a:bodyPr>
                <a:lstStyle/>
                <a:p>
                  <a:r>
                    <a:rPr lang="en-US" sz="1200">
                      <a:solidFill>
                        <a:schemeClr val="tx1">
                          <a:lumMod val="75000"/>
                          <a:lumOff val="25000"/>
                        </a:schemeClr>
                      </a:solidFill>
                      <a:latin typeface="Century Gothic" panose="020B0502020202020204" pitchFamily="34" charset="0"/>
                    </a:rPr>
                    <a:t>7</a:t>
                  </a:r>
                </a:p>
              </p:txBody>
            </p:sp>
          </p:grpSp>
          <p:grpSp>
            <p:nvGrpSpPr>
              <p:cNvPr id="57" name="Group 56">
                <a:extLst>
                  <a:ext uri="{FF2B5EF4-FFF2-40B4-BE49-F238E27FC236}">
                    <a16:creationId xmlns:a16="http://schemas.microsoft.com/office/drawing/2014/main" id="{0DFBE7F2-EEDF-44E8-B77C-2AB260014D59}"/>
                  </a:ext>
                </a:extLst>
              </p:cNvPr>
              <p:cNvGrpSpPr/>
              <p:nvPr/>
            </p:nvGrpSpPr>
            <p:grpSpPr>
              <a:xfrm>
                <a:off x="10637852" y="2260833"/>
                <a:ext cx="621543" cy="276999"/>
                <a:chOff x="10637852" y="2260833"/>
                <a:chExt cx="621543" cy="276999"/>
              </a:xfrm>
            </p:grpSpPr>
            <p:sp>
              <p:nvSpPr>
                <p:cNvPr id="61" name="Rectangle 60">
                  <a:extLst>
                    <a:ext uri="{FF2B5EF4-FFF2-40B4-BE49-F238E27FC236}">
                      <a16:creationId xmlns:a16="http://schemas.microsoft.com/office/drawing/2014/main" id="{AFE61051-0044-4416-9B0B-897837F5B61E}"/>
                    </a:ext>
                  </a:extLst>
                </p:cNvPr>
                <p:cNvSpPr/>
                <p:nvPr/>
              </p:nvSpPr>
              <p:spPr>
                <a:xfrm>
                  <a:off x="10637852" y="2293569"/>
                  <a:ext cx="323850" cy="211527"/>
                </a:xfrm>
                <a:prstGeom prst="rect">
                  <a:avLst/>
                </a:prstGeom>
                <a:solidFill>
                  <a:srgbClr val="A50F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62" name="TextBox 61">
                  <a:extLst>
                    <a:ext uri="{FF2B5EF4-FFF2-40B4-BE49-F238E27FC236}">
                      <a16:creationId xmlns:a16="http://schemas.microsoft.com/office/drawing/2014/main" id="{82DB529E-62ED-421A-9A3D-4244ADDC5C8C}"/>
                    </a:ext>
                  </a:extLst>
                </p:cNvPr>
                <p:cNvSpPr txBox="1"/>
                <p:nvPr/>
              </p:nvSpPr>
              <p:spPr>
                <a:xfrm>
                  <a:off x="10935545" y="2260833"/>
                  <a:ext cx="323850" cy="276999"/>
                </a:xfrm>
                <a:prstGeom prst="rect">
                  <a:avLst/>
                </a:prstGeom>
                <a:noFill/>
                <a:ln>
                  <a:noFill/>
                </a:ln>
              </p:spPr>
              <p:txBody>
                <a:bodyPr wrap="square" rtlCol="0">
                  <a:spAutoFit/>
                </a:bodyPr>
                <a:lstStyle/>
                <a:p>
                  <a:r>
                    <a:rPr lang="en-US" sz="1200">
                      <a:solidFill>
                        <a:schemeClr val="tx1">
                          <a:lumMod val="75000"/>
                          <a:lumOff val="25000"/>
                        </a:schemeClr>
                      </a:solidFill>
                      <a:latin typeface="Century Gothic" panose="020B0502020202020204" pitchFamily="34" charset="0"/>
                    </a:rPr>
                    <a:t>8</a:t>
                  </a:r>
                </a:p>
              </p:txBody>
            </p:sp>
          </p:grpSp>
          <p:grpSp>
            <p:nvGrpSpPr>
              <p:cNvPr id="58" name="Group 57">
                <a:extLst>
                  <a:ext uri="{FF2B5EF4-FFF2-40B4-BE49-F238E27FC236}">
                    <a16:creationId xmlns:a16="http://schemas.microsoft.com/office/drawing/2014/main" id="{336DD18D-636E-4668-92E9-42B1549FFA23}"/>
                  </a:ext>
                </a:extLst>
              </p:cNvPr>
              <p:cNvGrpSpPr/>
              <p:nvPr/>
            </p:nvGrpSpPr>
            <p:grpSpPr>
              <a:xfrm>
                <a:off x="10637852" y="2557548"/>
                <a:ext cx="621543" cy="276999"/>
                <a:chOff x="10637852" y="2557548"/>
                <a:chExt cx="621543" cy="276999"/>
              </a:xfrm>
            </p:grpSpPr>
            <p:sp>
              <p:nvSpPr>
                <p:cNvPr id="59" name="Rectangle 58">
                  <a:extLst>
                    <a:ext uri="{FF2B5EF4-FFF2-40B4-BE49-F238E27FC236}">
                      <a16:creationId xmlns:a16="http://schemas.microsoft.com/office/drawing/2014/main" id="{203D5DD4-BF41-4525-977A-1FA54A10A80E}"/>
                    </a:ext>
                  </a:extLst>
                </p:cNvPr>
                <p:cNvSpPr/>
                <p:nvPr/>
              </p:nvSpPr>
              <p:spPr>
                <a:xfrm>
                  <a:off x="10637852" y="2590284"/>
                  <a:ext cx="323850" cy="211527"/>
                </a:xfrm>
                <a:prstGeom prst="rect">
                  <a:avLst/>
                </a:prstGeom>
                <a:solidFill>
                  <a:srgbClr val="6700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60" name="TextBox 59">
                  <a:extLst>
                    <a:ext uri="{FF2B5EF4-FFF2-40B4-BE49-F238E27FC236}">
                      <a16:creationId xmlns:a16="http://schemas.microsoft.com/office/drawing/2014/main" id="{DE057D72-DF54-49E4-8068-221FCAEEF718}"/>
                    </a:ext>
                  </a:extLst>
                </p:cNvPr>
                <p:cNvSpPr txBox="1"/>
                <p:nvPr/>
              </p:nvSpPr>
              <p:spPr>
                <a:xfrm>
                  <a:off x="10935545" y="2557548"/>
                  <a:ext cx="323850" cy="276999"/>
                </a:xfrm>
                <a:prstGeom prst="rect">
                  <a:avLst/>
                </a:prstGeom>
                <a:noFill/>
                <a:ln>
                  <a:noFill/>
                </a:ln>
              </p:spPr>
              <p:txBody>
                <a:bodyPr wrap="square" rtlCol="0">
                  <a:spAutoFit/>
                </a:bodyPr>
                <a:lstStyle/>
                <a:p>
                  <a:r>
                    <a:rPr lang="en-US" sz="1200">
                      <a:solidFill>
                        <a:schemeClr val="tx1">
                          <a:lumMod val="75000"/>
                          <a:lumOff val="25000"/>
                        </a:schemeClr>
                      </a:solidFill>
                      <a:latin typeface="Century Gothic" panose="020B0502020202020204" pitchFamily="34" charset="0"/>
                    </a:rPr>
                    <a:t>9</a:t>
                  </a:r>
                </a:p>
              </p:txBody>
            </p:sp>
          </p:grpSp>
        </p:grpSp>
        <p:sp>
          <p:nvSpPr>
            <p:cNvPr id="77" name="TextBox 76">
              <a:extLst>
                <a:ext uri="{FF2B5EF4-FFF2-40B4-BE49-F238E27FC236}">
                  <a16:creationId xmlns:a16="http://schemas.microsoft.com/office/drawing/2014/main" id="{A5D91A92-2B03-43BA-B98E-ABF84E51CD8E}"/>
                </a:ext>
              </a:extLst>
            </p:cNvPr>
            <p:cNvSpPr txBox="1"/>
            <p:nvPr/>
          </p:nvSpPr>
          <p:spPr>
            <a:xfrm>
              <a:off x="1678906" y="5508637"/>
              <a:ext cx="933223" cy="461665"/>
            </a:xfrm>
            <a:prstGeom prst="rect">
              <a:avLst/>
            </a:prstGeom>
            <a:noFill/>
          </p:spPr>
          <p:txBody>
            <a:bodyPr wrap="square" rtlCol="0">
              <a:spAutoFit/>
            </a:bodyPr>
            <a:lstStyle/>
            <a:p>
              <a:r>
                <a:rPr lang="en-US" sz="2400">
                  <a:solidFill>
                    <a:schemeClr val="tx1">
                      <a:lumMod val="75000"/>
                      <a:lumOff val="25000"/>
                    </a:schemeClr>
                  </a:solidFill>
                  <a:latin typeface="Century Gothic" panose="020B0502020202020204" pitchFamily="34" charset="0"/>
                </a:rPr>
                <a:t>2017</a:t>
              </a:r>
            </a:p>
          </p:txBody>
        </p:sp>
        <p:sp>
          <p:nvSpPr>
            <p:cNvPr id="78" name="TextBox 77">
              <a:extLst>
                <a:ext uri="{FF2B5EF4-FFF2-40B4-BE49-F238E27FC236}">
                  <a16:creationId xmlns:a16="http://schemas.microsoft.com/office/drawing/2014/main" id="{5407D3C8-DB8A-42AC-9AB9-025AEE17A072}"/>
                </a:ext>
              </a:extLst>
            </p:cNvPr>
            <p:cNvSpPr txBox="1"/>
            <p:nvPr/>
          </p:nvSpPr>
          <p:spPr>
            <a:xfrm>
              <a:off x="5354221" y="5508637"/>
              <a:ext cx="933223" cy="461665"/>
            </a:xfrm>
            <a:prstGeom prst="rect">
              <a:avLst/>
            </a:prstGeom>
            <a:noFill/>
          </p:spPr>
          <p:txBody>
            <a:bodyPr wrap="square" rtlCol="0">
              <a:spAutoFit/>
            </a:bodyPr>
            <a:lstStyle/>
            <a:p>
              <a:r>
                <a:rPr lang="en-US" sz="2400">
                  <a:solidFill>
                    <a:schemeClr val="tx1">
                      <a:lumMod val="75000"/>
                      <a:lumOff val="25000"/>
                    </a:schemeClr>
                  </a:solidFill>
                  <a:latin typeface="Century Gothic" panose="020B0502020202020204" pitchFamily="34" charset="0"/>
                </a:rPr>
                <a:t>2018</a:t>
              </a:r>
            </a:p>
          </p:txBody>
        </p:sp>
        <p:sp>
          <p:nvSpPr>
            <p:cNvPr id="79" name="TextBox 78">
              <a:extLst>
                <a:ext uri="{FF2B5EF4-FFF2-40B4-BE49-F238E27FC236}">
                  <a16:creationId xmlns:a16="http://schemas.microsoft.com/office/drawing/2014/main" id="{DB38A829-FE20-4752-B0E9-D4BBC4712A9C}"/>
                </a:ext>
              </a:extLst>
            </p:cNvPr>
            <p:cNvSpPr txBox="1"/>
            <p:nvPr/>
          </p:nvSpPr>
          <p:spPr>
            <a:xfrm>
              <a:off x="9017722" y="5508637"/>
              <a:ext cx="933223" cy="461665"/>
            </a:xfrm>
            <a:prstGeom prst="rect">
              <a:avLst/>
            </a:prstGeom>
            <a:noFill/>
          </p:spPr>
          <p:txBody>
            <a:bodyPr wrap="square" rtlCol="0">
              <a:spAutoFit/>
            </a:bodyPr>
            <a:lstStyle/>
            <a:p>
              <a:r>
                <a:rPr lang="en-US" sz="2400">
                  <a:solidFill>
                    <a:schemeClr val="tx1">
                      <a:lumMod val="75000"/>
                      <a:lumOff val="25000"/>
                    </a:schemeClr>
                  </a:solidFill>
                  <a:latin typeface="Century Gothic" panose="020B0502020202020204" pitchFamily="34" charset="0"/>
                </a:rPr>
                <a:t>2019</a:t>
              </a:r>
            </a:p>
          </p:txBody>
        </p:sp>
        <p:grpSp>
          <p:nvGrpSpPr>
            <p:cNvPr id="80" name="Group 79">
              <a:extLst>
                <a:ext uri="{FF2B5EF4-FFF2-40B4-BE49-F238E27FC236}">
                  <a16:creationId xmlns:a16="http://schemas.microsoft.com/office/drawing/2014/main" id="{4362C0EC-FFF7-409C-BA19-1CA493D18C92}"/>
                </a:ext>
              </a:extLst>
            </p:cNvPr>
            <p:cNvGrpSpPr/>
            <p:nvPr/>
          </p:nvGrpSpPr>
          <p:grpSpPr>
            <a:xfrm>
              <a:off x="9460719" y="1168605"/>
              <a:ext cx="2047192" cy="334959"/>
              <a:chOff x="8517935" y="6228452"/>
              <a:chExt cx="1907319" cy="312073"/>
            </a:xfrm>
          </p:grpSpPr>
          <p:sp>
            <p:nvSpPr>
              <p:cNvPr id="81" name="Rectangle 80">
                <a:extLst>
                  <a:ext uri="{FF2B5EF4-FFF2-40B4-BE49-F238E27FC236}">
                    <a16:creationId xmlns:a16="http://schemas.microsoft.com/office/drawing/2014/main" id="{4BCAD77A-2AE2-4F3D-A8C1-16F9CB3491A5}"/>
                  </a:ext>
                </a:extLst>
              </p:cNvPr>
              <p:cNvSpPr/>
              <p:nvPr/>
            </p:nvSpPr>
            <p:spPr>
              <a:xfrm>
                <a:off x="8640440" y="6411463"/>
                <a:ext cx="217714" cy="492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82" name="Rectangle 81">
                <a:extLst>
                  <a:ext uri="{FF2B5EF4-FFF2-40B4-BE49-F238E27FC236}">
                    <a16:creationId xmlns:a16="http://schemas.microsoft.com/office/drawing/2014/main" id="{25BBE59B-43CB-422C-9CF5-8C8F2978F16E}"/>
                  </a:ext>
                </a:extLst>
              </p:cNvPr>
              <p:cNvSpPr/>
              <p:nvPr/>
            </p:nvSpPr>
            <p:spPr>
              <a:xfrm>
                <a:off x="8858154" y="6411463"/>
                <a:ext cx="217713" cy="480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83" name="Rectangle 82">
                <a:extLst>
                  <a:ext uri="{FF2B5EF4-FFF2-40B4-BE49-F238E27FC236}">
                    <a16:creationId xmlns:a16="http://schemas.microsoft.com/office/drawing/2014/main" id="{E557ED21-69FB-4227-B911-D511ECC3BC14}"/>
                  </a:ext>
                </a:extLst>
              </p:cNvPr>
              <p:cNvSpPr/>
              <p:nvPr/>
            </p:nvSpPr>
            <p:spPr>
              <a:xfrm>
                <a:off x="9075867" y="6412653"/>
                <a:ext cx="428967" cy="48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84" name="Rectangle 83">
                <a:extLst>
                  <a:ext uri="{FF2B5EF4-FFF2-40B4-BE49-F238E27FC236}">
                    <a16:creationId xmlns:a16="http://schemas.microsoft.com/office/drawing/2014/main" id="{22FEE1F0-E4C3-41AC-878B-B21F7E2DA216}"/>
                  </a:ext>
                </a:extLst>
              </p:cNvPr>
              <p:cNvSpPr/>
              <p:nvPr/>
            </p:nvSpPr>
            <p:spPr>
              <a:xfrm>
                <a:off x="8640439" y="6411462"/>
                <a:ext cx="1293361" cy="48099"/>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85" name="TextBox 84">
                <a:extLst>
                  <a:ext uri="{FF2B5EF4-FFF2-40B4-BE49-F238E27FC236}">
                    <a16:creationId xmlns:a16="http://schemas.microsoft.com/office/drawing/2014/main" id="{9BC4A94C-70E1-4DFB-8F14-D2FB7E8239B9}"/>
                  </a:ext>
                </a:extLst>
              </p:cNvPr>
              <p:cNvSpPr txBox="1"/>
              <p:nvPr/>
            </p:nvSpPr>
            <p:spPr>
              <a:xfrm>
                <a:off x="8517935" y="6228452"/>
                <a:ext cx="217713" cy="200724"/>
              </a:xfrm>
              <a:prstGeom prst="rect">
                <a:avLst/>
              </a:prstGeom>
              <a:noFill/>
            </p:spPr>
            <p:txBody>
              <a:bodyPr wrap="square" rtlCol="0">
                <a:spAutoFit/>
              </a:bodyPr>
              <a:lstStyle/>
              <a:p>
                <a:r>
                  <a:rPr lang="en-US" sz="800">
                    <a:solidFill>
                      <a:schemeClr val="tx1">
                        <a:lumMod val="75000"/>
                        <a:lumOff val="25000"/>
                      </a:schemeClr>
                    </a:solidFill>
                    <a:latin typeface="Century Gothic" panose="020B0502020202020204" pitchFamily="34" charset="0"/>
                  </a:rPr>
                  <a:t>0</a:t>
                </a:r>
              </a:p>
            </p:txBody>
          </p:sp>
          <p:sp>
            <p:nvSpPr>
              <p:cNvPr id="86" name="TextBox 85">
                <a:extLst>
                  <a:ext uri="{FF2B5EF4-FFF2-40B4-BE49-F238E27FC236}">
                    <a16:creationId xmlns:a16="http://schemas.microsoft.com/office/drawing/2014/main" id="{1AD997DB-EE54-4DAE-8F03-2A5780796F84}"/>
                  </a:ext>
                </a:extLst>
              </p:cNvPr>
              <p:cNvSpPr txBox="1"/>
              <p:nvPr/>
            </p:nvSpPr>
            <p:spPr>
              <a:xfrm>
                <a:off x="8956088" y="6228452"/>
                <a:ext cx="388835" cy="200724"/>
              </a:xfrm>
              <a:prstGeom prst="rect">
                <a:avLst/>
              </a:prstGeom>
              <a:noFill/>
            </p:spPr>
            <p:txBody>
              <a:bodyPr wrap="square" rtlCol="0">
                <a:spAutoFit/>
              </a:bodyPr>
              <a:lstStyle/>
              <a:p>
                <a:r>
                  <a:rPr lang="en-US" sz="800">
                    <a:solidFill>
                      <a:schemeClr val="tx1">
                        <a:lumMod val="75000"/>
                        <a:lumOff val="25000"/>
                      </a:schemeClr>
                    </a:solidFill>
                    <a:latin typeface="Century Gothic" panose="020B0502020202020204" pitchFamily="34" charset="0"/>
                  </a:rPr>
                  <a:t>3</a:t>
                </a:r>
              </a:p>
            </p:txBody>
          </p:sp>
          <p:sp>
            <p:nvSpPr>
              <p:cNvPr id="87" name="TextBox 86">
                <a:extLst>
                  <a:ext uri="{FF2B5EF4-FFF2-40B4-BE49-F238E27FC236}">
                    <a16:creationId xmlns:a16="http://schemas.microsoft.com/office/drawing/2014/main" id="{75981295-4C39-48BF-863A-22CD1F0E5D32}"/>
                  </a:ext>
                </a:extLst>
              </p:cNvPr>
              <p:cNvSpPr txBox="1"/>
              <p:nvPr/>
            </p:nvSpPr>
            <p:spPr>
              <a:xfrm>
                <a:off x="9358888" y="6228452"/>
                <a:ext cx="334989" cy="200724"/>
              </a:xfrm>
              <a:prstGeom prst="rect">
                <a:avLst/>
              </a:prstGeom>
              <a:noFill/>
            </p:spPr>
            <p:txBody>
              <a:bodyPr wrap="square" rtlCol="0">
                <a:spAutoFit/>
              </a:bodyPr>
              <a:lstStyle/>
              <a:p>
                <a:r>
                  <a:rPr lang="en-US" sz="800">
                    <a:solidFill>
                      <a:schemeClr val="tx1">
                        <a:lumMod val="75000"/>
                        <a:lumOff val="25000"/>
                      </a:schemeClr>
                    </a:solidFill>
                    <a:latin typeface="Century Gothic" panose="020B0502020202020204" pitchFamily="34" charset="0"/>
                  </a:rPr>
                  <a:t>6</a:t>
                </a:r>
              </a:p>
            </p:txBody>
          </p:sp>
          <p:sp>
            <p:nvSpPr>
              <p:cNvPr id="88" name="Rectangle 87">
                <a:extLst>
                  <a:ext uri="{FF2B5EF4-FFF2-40B4-BE49-F238E27FC236}">
                    <a16:creationId xmlns:a16="http://schemas.microsoft.com/office/drawing/2014/main" id="{E23EA9E0-4106-4B3E-BF5E-E06435BA3E3C}"/>
                  </a:ext>
                </a:extLst>
              </p:cNvPr>
              <p:cNvSpPr/>
              <p:nvPr/>
            </p:nvSpPr>
            <p:spPr>
              <a:xfrm>
                <a:off x="9504834" y="6411462"/>
                <a:ext cx="428967" cy="48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89" name="TextBox 88">
                <a:extLst>
                  <a:ext uri="{FF2B5EF4-FFF2-40B4-BE49-F238E27FC236}">
                    <a16:creationId xmlns:a16="http://schemas.microsoft.com/office/drawing/2014/main" id="{E71D0BEA-3159-46C8-8D13-D8F1B7DD7719}"/>
                  </a:ext>
                </a:extLst>
              </p:cNvPr>
              <p:cNvSpPr txBox="1"/>
              <p:nvPr/>
            </p:nvSpPr>
            <p:spPr>
              <a:xfrm>
                <a:off x="9816934" y="6228452"/>
                <a:ext cx="413405" cy="200724"/>
              </a:xfrm>
              <a:prstGeom prst="rect">
                <a:avLst/>
              </a:prstGeom>
              <a:noFill/>
            </p:spPr>
            <p:txBody>
              <a:bodyPr wrap="square" rtlCol="0">
                <a:spAutoFit/>
              </a:bodyPr>
              <a:lstStyle/>
              <a:p>
                <a:r>
                  <a:rPr lang="en-US" sz="800">
                    <a:solidFill>
                      <a:schemeClr val="tx1">
                        <a:lumMod val="75000"/>
                        <a:lumOff val="25000"/>
                      </a:schemeClr>
                    </a:solidFill>
                    <a:latin typeface="Century Gothic" panose="020B0502020202020204" pitchFamily="34" charset="0"/>
                  </a:rPr>
                  <a:t>9</a:t>
                </a:r>
              </a:p>
            </p:txBody>
          </p:sp>
          <p:sp>
            <p:nvSpPr>
              <p:cNvPr id="90" name="TextBox 89">
                <a:extLst>
                  <a:ext uri="{FF2B5EF4-FFF2-40B4-BE49-F238E27FC236}">
                    <a16:creationId xmlns:a16="http://schemas.microsoft.com/office/drawing/2014/main" id="{D35E6FF9-7FDD-4A9D-B960-934F87C8B97A}"/>
                  </a:ext>
                </a:extLst>
              </p:cNvPr>
              <p:cNvSpPr txBox="1"/>
              <p:nvPr/>
            </p:nvSpPr>
            <p:spPr>
              <a:xfrm>
                <a:off x="9895625" y="6339801"/>
                <a:ext cx="529629" cy="200724"/>
              </a:xfrm>
              <a:prstGeom prst="rect">
                <a:avLst/>
              </a:prstGeom>
              <a:noFill/>
            </p:spPr>
            <p:txBody>
              <a:bodyPr wrap="square" rtlCol="0">
                <a:spAutoFit/>
              </a:bodyPr>
              <a:lstStyle/>
              <a:p>
                <a:r>
                  <a:rPr lang="en-US" sz="800">
                    <a:solidFill>
                      <a:schemeClr val="tx1">
                        <a:lumMod val="75000"/>
                        <a:lumOff val="25000"/>
                      </a:schemeClr>
                    </a:solidFill>
                    <a:latin typeface="Century Gothic" panose="020B0502020202020204" pitchFamily="34" charset="0"/>
                  </a:rPr>
                  <a:t>Miles</a:t>
                </a:r>
              </a:p>
            </p:txBody>
          </p:sp>
        </p:grpSp>
        <p:grpSp>
          <p:nvGrpSpPr>
            <p:cNvPr id="91" name="Group 90">
              <a:extLst>
                <a:ext uri="{FF2B5EF4-FFF2-40B4-BE49-F238E27FC236}">
                  <a16:creationId xmlns:a16="http://schemas.microsoft.com/office/drawing/2014/main" id="{4AEE4C0C-2707-4D9C-B5B9-DE021FD4507A}"/>
                </a:ext>
              </a:extLst>
            </p:cNvPr>
            <p:cNvGrpSpPr/>
            <p:nvPr/>
          </p:nvGrpSpPr>
          <p:grpSpPr>
            <a:xfrm>
              <a:off x="10757888" y="1536995"/>
              <a:ext cx="428354" cy="633628"/>
              <a:chOff x="11434698" y="2142240"/>
              <a:chExt cx="428354" cy="633628"/>
            </a:xfrm>
          </p:grpSpPr>
          <p:pic>
            <p:nvPicPr>
              <p:cNvPr id="92" name="Picture 91" descr="A close up of a logo&#10;&#10;Description automatically generated">
                <a:extLst>
                  <a:ext uri="{FF2B5EF4-FFF2-40B4-BE49-F238E27FC236}">
                    <a16:creationId xmlns:a16="http://schemas.microsoft.com/office/drawing/2014/main" id="{BF1F7EC9-F56D-47B1-8028-47571B208C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34698" y="2357857"/>
                <a:ext cx="322216" cy="418011"/>
              </a:xfrm>
              <a:prstGeom prst="rect">
                <a:avLst/>
              </a:prstGeom>
            </p:spPr>
          </p:pic>
          <p:sp>
            <p:nvSpPr>
              <p:cNvPr id="93" name="TextBox 92">
                <a:extLst>
                  <a:ext uri="{FF2B5EF4-FFF2-40B4-BE49-F238E27FC236}">
                    <a16:creationId xmlns:a16="http://schemas.microsoft.com/office/drawing/2014/main" id="{0B4A06BC-75D5-4C03-A810-59D5F440CACA}"/>
                  </a:ext>
                </a:extLst>
              </p:cNvPr>
              <p:cNvSpPr txBox="1"/>
              <p:nvPr/>
            </p:nvSpPr>
            <p:spPr>
              <a:xfrm>
                <a:off x="11449647" y="2142240"/>
                <a:ext cx="413405" cy="261610"/>
              </a:xfrm>
              <a:prstGeom prst="rect">
                <a:avLst/>
              </a:prstGeom>
              <a:noFill/>
            </p:spPr>
            <p:txBody>
              <a:bodyPr wrap="square" rtlCol="0">
                <a:spAutoFit/>
              </a:bodyPr>
              <a:lstStyle/>
              <a:p>
                <a:r>
                  <a:rPr lang="en-US" sz="1100">
                    <a:solidFill>
                      <a:schemeClr val="tx1">
                        <a:lumMod val="75000"/>
                        <a:lumOff val="25000"/>
                      </a:schemeClr>
                    </a:solidFill>
                    <a:latin typeface="Century Gothic" panose="020B0502020202020204" pitchFamily="34" charset="0"/>
                  </a:rPr>
                  <a:t>N</a:t>
                </a:r>
              </a:p>
            </p:txBody>
          </p:sp>
        </p:grpSp>
      </p:grpSp>
      <p:sp>
        <p:nvSpPr>
          <p:cNvPr id="5" name="TextBox 4">
            <a:extLst>
              <a:ext uri="{FF2B5EF4-FFF2-40B4-BE49-F238E27FC236}">
                <a16:creationId xmlns:a16="http://schemas.microsoft.com/office/drawing/2014/main" id="{325F1635-5A59-4C54-81A1-2CBE57EBC15D}"/>
              </a:ext>
            </a:extLst>
          </p:cNvPr>
          <p:cNvSpPr txBox="1"/>
          <p:nvPr/>
        </p:nvSpPr>
        <p:spPr>
          <a:xfrm>
            <a:off x="510366" y="180753"/>
            <a:ext cx="6400800" cy="707886"/>
          </a:xfrm>
          <a:prstGeom prst="rect">
            <a:avLst/>
          </a:prstGeom>
          <a:solidFill>
            <a:schemeClr val="bg1"/>
          </a:solidFill>
          <a:ln>
            <a:solidFill>
              <a:schemeClr val="bg1"/>
            </a:solidFill>
          </a:ln>
        </p:spPr>
        <p:txBody>
          <a:bodyPr wrap="square" rtlCol="0">
            <a:spAutoFit/>
          </a:bodyPr>
          <a:lstStyle/>
          <a:p>
            <a:r>
              <a:rPr lang="en-US" sz="4000" b="1" dirty="0">
                <a:solidFill>
                  <a:srgbClr val="95B823"/>
                </a:solidFill>
                <a:latin typeface="Century Gothic" panose="020B0502020202020204" pitchFamily="34" charset="0"/>
              </a:rPr>
              <a:t>APPENDIX</a:t>
            </a:r>
          </a:p>
        </p:txBody>
      </p:sp>
      <p:sp>
        <p:nvSpPr>
          <p:cNvPr id="139" name="TextBox 138">
            <a:extLst>
              <a:ext uri="{FF2B5EF4-FFF2-40B4-BE49-F238E27FC236}">
                <a16:creationId xmlns:a16="http://schemas.microsoft.com/office/drawing/2014/main" id="{422EDCD7-4FF1-423B-8B13-F598AFEBA011}"/>
              </a:ext>
            </a:extLst>
          </p:cNvPr>
          <p:cNvSpPr txBox="1"/>
          <p:nvPr/>
        </p:nvSpPr>
        <p:spPr>
          <a:xfrm>
            <a:off x="2844196" y="1254255"/>
            <a:ext cx="6503608" cy="461665"/>
          </a:xfrm>
          <a:prstGeom prst="rect">
            <a:avLst/>
          </a:prstGeom>
          <a:noFill/>
        </p:spPr>
        <p:txBody>
          <a:bodyPr wrap="square" rtlCol="0">
            <a:spAutoFit/>
          </a:bodyPr>
          <a:lstStyle/>
          <a:p>
            <a:pPr algn="ctr"/>
            <a:r>
              <a:rPr lang="en-US" sz="2400">
                <a:solidFill>
                  <a:schemeClr val="tx1">
                    <a:lumMod val="75000"/>
                    <a:lumOff val="25000"/>
                  </a:schemeClr>
                </a:solidFill>
                <a:latin typeface="Century Gothic" panose="020B0502020202020204" pitchFamily="34" charset="0"/>
              </a:rPr>
              <a:t>Twiggs County Environmental Sensitivity</a:t>
            </a:r>
          </a:p>
        </p:txBody>
      </p:sp>
    </p:spTree>
    <p:extLst>
      <p:ext uri="{BB962C8B-B14F-4D97-AF65-F5344CB8AC3E}">
        <p14:creationId xmlns:p14="http://schemas.microsoft.com/office/powerpoint/2010/main" val="194052739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TextBox 122">
            <a:extLst>
              <a:ext uri="{FF2B5EF4-FFF2-40B4-BE49-F238E27FC236}">
                <a16:creationId xmlns:a16="http://schemas.microsoft.com/office/drawing/2014/main" id="{48BB1B7F-DED8-446D-B03F-71EA0D6DB0C7}"/>
              </a:ext>
            </a:extLst>
          </p:cNvPr>
          <p:cNvSpPr txBox="1"/>
          <p:nvPr/>
        </p:nvSpPr>
        <p:spPr>
          <a:xfrm>
            <a:off x="131135" y="6241312"/>
            <a:ext cx="11929730" cy="489098"/>
          </a:xfrm>
          <a:prstGeom prst="rect">
            <a:avLst/>
          </a:prstGeom>
          <a:solidFill>
            <a:schemeClr val="bg1"/>
          </a:solidFill>
          <a:ln>
            <a:solidFill>
              <a:schemeClr val="bg1"/>
            </a:solidFill>
          </a:ln>
        </p:spPr>
        <p:txBody>
          <a:bodyPr wrap="square" rtlCol="0">
            <a:spAutoFit/>
          </a:bodyPr>
          <a:lstStyle/>
          <a:p>
            <a:endParaRPr lang="en-US"/>
          </a:p>
        </p:txBody>
      </p:sp>
      <p:sp>
        <p:nvSpPr>
          <p:cNvPr id="5" name="TextBox 4">
            <a:extLst>
              <a:ext uri="{FF2B5EF4-FFF2-40B4-BE49-F238E27FC236}">
                <a16:creationId xmlns:a16="http://schemas.microsoft.com/office/drawing/2014/main" id="{325F1635-5A59-4C54-81A1-2CBE57EBC15D}"/>
              </a:ext>
            </a:extLst>
          </p:cNvPr>
          <p:cNvSpPr txBox="1"/>
          <p:nvPr/>
        </p:nvSpPr>
        <p:spPr>
          <a:xfrm>
            <a:off x="510366" y="180753"/>
            <a:ext cx="6400800" cy="707886"/>
          </a:xfrm>
          <a:prstGeom prst="rect">
            <a:avLst/>
          </a:prstGeom>
          <a:solidFill>
            <a:schemeClr val="bg1"/>
          </a:solidFill>
          <a:ln>
            <a:solidFill>
              <a:schemeClr val="bg1"/>
            </a:solidFill>
          </a:ln>
        </p:spPr>
        <p:txBody>
          <a:bodyPr wrap="square" rtlCol="0">
            <a:spAutoFit/>
          </a:bodyPr>
          <a:lstStyle/>
          <a:p>
            <a:r>
              <a:rPr lang="en-US" sz="4000" b="1" dirty="0">
                <a:solidFill>
                  <a:srgbClr val="95B823"/>
                </a:solidFill>
                <a:latin typeface="Century Gothic" panose="020B0502020202020204" pitchFamily="34" charset="0"/>
              </a:rPr>
              <a:t>APPENDIX</a:t>
            </a:r>
          </a:p>
        </p:txBody>
      </p:sp>
      <p:grpSp>
        <p:nvGrpSpPr>
          <p:cNvPr id="3" name="Group 2">
            <a:extLst>
              <a:ext uri="{FF2B5EF4-FFF2-40B4-BE49-F238E27FC236}">
                <a16:creationId xmlns:a16="http://schemas.microsoft.com/office/drawing/2014/main" id="{AAA9C7FE-CCE8-4835-AF17-F9EE7288C19E}"/>
              </a:ext>
            </a:extLst>
          </p:cNvPr>
          <p:cNvGrpSpPr/>
          <p:nvPr/>
        </p:nvGrpSpPr>
        <p:grpSpPr>
          <a:xfrm>
            <a:off x="240287" y="1641409"/>
            <a:ext cx="11959734" cy="4930345"/>
            <a:chOff x="22233" y="1042467"/>
            <a:chExt cx="11959734" cy="4930345"/>
          </a:xfrm>
        </p:grpSpPr>
        <p:grpSp>
          <p:nvGrpSpPr>
            <p:cNvPr id="94" name="Group 93">
              <a:extLst>
                <a:ext uri="{FF2B5EF4-FFF2-40B4-BE49-F238E27FC236}">
                  <a16:creationId xmlns:a16="http://schemas.microsoft.com/office/drawing/2014/main" id="{756405D6-21CF-45DE-B908-6EBCFD771AA2}"/>
                </a:ext>
              </a:extLst>
            </p:cNvPr>
            <p:cNvGrpSpPr/>
            <p:nvPr/>
          </p:nvGrpSpPr>
          <p:grpSpPr>
            <a:xfrm>
              <a:off x="11360424" y="1225115"/>
              <a:ext cx="621543" cy="2713698"/>
              <a:chOff x="10637852" y="120849"/>
              <a:chExt cx="621543" cy="2713698"/>
            </a:xfrm>
          </p:grpSpPr>
          <p:grpSp>
            <p:nvGrpSpPr>
              <p:cNvPr id="95" name="Group 94">
                <a:extLst>
                  <a:ext uri="{FF2B5EF4-FFF2-40B4-BE49-F238E27FC236}">
                    <a16:creationId xmlns:a16="http://schemas.microsoft.com/office/drawing/2014/main" id="{ABCBE0E9-3736-40E9-8E51-40C6DD5F086D}"/>
                  </a:ext>
                </a:extLst>
              </p:cNvPr>
              <p:cNvGrpSpPr/>
              <p:nvPr/>
            </p:nvGrpSpPr>
            <p:grpSpPr>
              <a:xfrm>
                <a:off x="10637852" y="120849"/>
                <a:ext cx="621543" cy="276999"/>
                <a:chOff x="10637852" y="120849"/>
                <a:chExt cx="621543" cy="276999"/>
              </a:xfrm>
            </p:grpSpPr>
            <p:sp>
              <p:nvSpPr>
                <p:cNvPr id="120" name="Rectangle 119">
                  <a:extLst>
                    <a:ext uri="{FF2B5EF4-FFF2-40B4-BE49-F238E27FC236}">
                      <a16:creationId xmlns:a16="http://schemas.microsoft.com/office/drawing/2014/main" id="{18928090-F598-432F-96CE-227EF0F4B2A4}"/>
                    </a:ext>
                  </a:extLst>
                </p:cNvPr>
                <p:cNvSpPr/>
                <p:nvPr/>
              </p:nvSpPr>
              <p:spPr>
                <a:xfrm>
                  <a:off x="10637852" y="153585"/>
                  <a:ext cx="323850" cy="211527"/>
                </a:xfrm>
                <a:prstGeom prst="rect">
                  <a:avLst/>
                </a:prstGeom>
                <a:solidFill>
                  <a:srgbClr val="FFF7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21" name="TextBox 120">
                  <a:extLst>
                    <a:ext uri="{FF2B5EF4-FFF2-40B4-BE49-F238E27FC236}">
                      <a16:creationId xmlns:a16="http://schemas.microsoft.com/office/drawing/2014/main" id="{06803655-6FA9-41CC-B3E7-D92106C558D4}"/>
                    </a:ext>
                  </a:extLst>
                </p:cNvPr>
                <p:cNvSpPr txBox="1"/>
                <p:nvPr/>
              </p:nvSpPr>
              <p:spPr>
                <a:xfrm>
                  <a:off x="10935545" y="120849"/>
                  <a:ext cx="323850" cy="276999"/>
                </a:xfrm>
                <a:prstGeom prst="rect">
                  <a:avLst/>
                </a:prstGeom>
                <a:noFill/>
                <a:ln>
                  <a:noFill/>
                </a:ln>
              </p:spPr>
              <p:txBody>
                <a:bodyPr wrap="square" rtlCol="0">
                  <a:spAutoFit/>
                </a:bodyPr>
                <a:lstStyle/>
                <a:p>
                  <a:r>
                    <a:rPr lang="en-US" sz="1200">
                      <a:solidFill>
                        <a:schemeClr val="tx1">
                          <a:lumMod val="75000"/>
                          <a:lumOff val="25000"/>
                        </a:schemeClr>
                      </a:solidFill>
                      <a:latin typeface="Century Gothic" panose="020B0502020202020204" pitchFamily="34" charset="0"/>
                    </a:rPr>
                    <a:t>1</a:t>
                  </a:r>
                </a:p>
              </p:txBody>
            </p:sp>
          </p:grpSp>
          <p:grpSp>
            <p:nvGrpSpPr>
              <p:cNvPr id="96" name="Group 95">
                <a:extLst>
                  <a:ext uri="{FF2B5EF4-FFF2-40B4-BE49-F238E27FC236}">
                    <a16:creationId xmlns:a16="http://schemas.microsoft.com/office/drawing/2014/main" id="{4264AB54-E7E9-4CD0-890B-B906EF69DB4E}"/>
                  </a:ext>
                </a:extLst>
              </p:cNvPr>
              <p:cNvGrpSpPr/>
              <p:nvPr/>
            </p:nvGrpSpPr>
            <p:grpSpPr>
              <a:xfrm>
                <a:off x="10637852" y="434804"/>
                <a:ext cx="621543" cy="276999"/>
                <a:chOff x="10637852" y="434804"/>
                <a:chExt cx="621543" cy="276999"/>
              </a:xfrm>
            </p:grpSpPr>
            <p:sp>
              <p:nvSpPr>
                <p:cNvPr id="118" name="Rectangle 117">
                  <a:extLst>
                    <a:ext uri="{FF2B5EF4-FFF2-40B4-BE49-F238E27FC236}">
                      <a16:creationId xmlns:a16="http://schemas.microsoft.com/office/drawing/2014/main" id="{7901667C-EC26-47F1-9F60-53D683F628CC}"/>
                    </a:ext>
                  </a:extLst>
                </p:cNvPr>
                <p:cNvSpPr/>
                <p:nvPr/>
              </p:nvSpPr>
              <p:spPr>
                <a:xfrm>
                  <a:off x="10637852" y="467540"/>
                  <a:ext cx="323850" cy="211527"/>
                </a:xfrm>
                <a:prstGeom prst="rect">
                  <a:avLst/>
                </a:prstGeom>
                <a:solidFill>
                  <a:srgbClr val="ECE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19" name="TextBox 118">
                  <a:extLst>
                    <a:ext uri="{FF2B5EF4-FFF2-40B4-BE49-F238E27FC236}">
                      <a16:creationId xmlns:a16="http://schemas.microsoft.com/office/drawing/2014/main" id="{9BBFAD29-7A52-4D65-A689-F39CC0DAC7B0}"/>
                    </a:ext>
                  </a:extLst>
                </p:cNvPr>
                <p:cNvSpPr txBox="1"/>
                <p:nvPr/>
              </p:nvSpPr>
              <p:spPr>
                <a:xfrm>
                  <a:off x="10935545" y="434804"/>
                  <a:ext cx="323850" cy="276999"/>
                </a:xfrm>
                <a:prstGeom prst="rect">
                  <a:avLst/>
                </a:prstGeom>
                <a:noFill/>
                <a:ln>
                  <a:noFill/>
                </a:ln>
              </p:spPr>
              <p:txBody>
                <a:bodyPr wrap="square" rtlCol="0">
                  <a:spAutoFit/>
                </a:bodyPr>
                <a:lstStyle/>
                <a:p>
                  <a:r>
                    <a:rPr lang="en-US" sz="1200">
                      <a:solidFill>
                        <a:schemeClr val="tx1">
                          <a:lumMod val="75000"/>
                          <a:lumOff val="25000"/>
                        </a:schemeClr>
                      </a:solidFill>
                      <a:latin typeface="Century Gothic" panose="020B0502020202020204" pitchFamily="34" charset="0"/>
                    </a:rPr>
                    <a:t>2</a:t>
                  </a:r>
                </a:p>
              </p:txBody>
            </p:sp>
          </p:grpSp>
          <p:grpSp>
            <p:nvGrpSpPr>
              <p:cNvPr id="97" name="Group 96">
                <a:extLst>
                  <a:ext uri="{FF2B5EF4-FFF2-40B4-BE49-F238E27FC236}">
                    <a16:creationId xmlns:a16="http://schemas.microsoft.com/office/drawing/2014/main" id="{F825DCD2-C873-42B0-AC02-EAFD54BFC87F}"/>
                  </a:ext>
                </a:extLst>
              </p:cNvPr>
              <p:cNvGrpSpPr/>
              <p:nvPr/>
            </p:nvGrpSpPr>
            <p:grpSpPr>
              <a:xfrm>
                <a:off x="10637852" y="731519"/>
                <a:ext cx="621543" cy="276999"/>
                <a:chOff x="10637852" y="731519"/>
                <a:chExt cx="621543" cy="276999"/>
              </a:xfrm>
            </p:grpSpPr>
            <p:sp>
              <p:nvSpPr>
                <p:cNvPr id="116" name="Rectangle 115">
                  <a:extLst>
                    <a:ext uri="{FF2B5EF4-FFF2-40B4-BE49-F238E27FC236}">
                      <a16:creationId xmlns:a16="http://schemas.microsoft.com/office/drawing/2014/main" id="{CA3E864B-97EB-4983-BC95-9521BE4744AA}"/>
                    </a:ext>
                  </a:extLst>
                </p:cNvPr>
                <p:cNvSpPr/>
                <p:nvPr/>
              </p:nvSpPr>
              <p:spPr>
                <a:xfrm>
                  <a:off x="10637852" y="764255"/>
                  <a:ext cx="323850" cy="211527"/>
                </a:xfrm>
                <a:prstGeom prst="rect">
                  <a:avLst/>
                </a:prstGeom>
                <a:solidFill>
                  <a:srgbClr val="D0D1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17" name="TextBox 116">
                  <a:extLst>
                    <a:ext uri="{FF2B5EF4-FFF2-40B4-BE49-F238E27FC236}">
                      <a16:creationId xmlns:a16="http://schemas.microsoft.com/office/drawing/2014/main" id="{8AAAB958-6204-4659-9741-897AB746FEE2}"/>
                    </a:ext>
                  </a:extLst>
                </p:cNvPr>
                <p:cNvSpPr txBox="1"/>
                <p:nvPr/>
              </p:nvSpPr>
              <p:spPr>
                <a:xfrm>
                  <a:off x="10935545" y="731519"/>
                  <a:ext cx="323850" cy="276999"/>
                </a:xfrm>
                <a:prstGeom prst="rect">
                  <a:avLst/>
                </a:prstGeom>
                <a:noFill/>
                <a:ln>
                  <a:noFill/>
                </a:ln>
              </p:spPr>
              <p:txBody>
                <a:bodyPr wrap="square" rtlCol="0">
                  <a:spAutoFit/>
                </a:bodyPr>
                <a:lstStyle/>
                <a:p>
                  <a:r>
                    <a:rPr lang="en-US" sz="1200">
                      <a:solidFill>
                        <a:schemeClr val="tx1">
                          <a:lumMod val="75000"/>
                          <a:lumOff val="25000"/>
                        </a:schemeClr>
                      </a:solidFill>
                      <a:latin typeface="Century Gothic" panose="020B0502020202020204" pitchFamily="34" charset="0"/>
                    </a:rPr>
                    <a:t>3</a:t>
                  </a:r>
                </a:p>
              </p:txBody>
            </p:sp>
          </p:grpSp>
          <p:grpSp>
            <p:nvGrpSpPr>
              <p:cNvPr id="98" name="Group 97">
                <a:extLst>
                  <a:ext uri="{FF2B5EF4-FFF2-40B4-BE49-F238E27FC236}">
                    <a16:creationId xmlns:a16="http://schemas.microsoft.com/office/drawing/2014/main" id="{C2A5660B-F759-4ABA-9577-DD1A1AF7DC54}"/>
                  </a:ext>
                </a:extLst>
              </p:cNvPr>
              <p:cNvGrpSpPr/>
              <p:nvPr/>
            </p:nvGrpSpPr>
            <p:grpSpPr>
              <a:xfrm>
                <a:off x="10637852" y="1008691"/>
                <a:ext cx="621543" cy="276999"/>
                <a:chOff x="10637852" y="1008691"/>
                <a:chExt cx="621543" cy="276999"/>
              </a:xfrm>
            </p:grpSpPr>
            <p:sp>
              <p:nvSpPr>
                <p:cNvPr id="114" name="Rectangle 113">
                  <a:extLst>
                    <a:ext uri="{FF2B5EF4-FFF2-40B4-BE49-F238E27FC236}">
                      <a16:creationId xmlns:a16="http://schemas.microsoft.com/office/drawing/2014/main" id="{EEB7D934-5EC8-4805-A13E-1B5CAB3B3732}"/>
                    </a:ext>
                  </a:extLst>
                </p:cNvPr>
                <p:cNvSpPr/>
                <p:nvPr/>
              </p:nvSpPr>
              <p:spPr>
                <a:xfrm>
                  <a:off x="10637852" y="1041427"/>
                  <a:ext cx="323850" cy="211527"/>
                </a:xfrm>
                <a:prstGeom prst="rect">
                  <a:avLst/>
                </a:prstGeom>
                <a:solidFill>
                  <a:srgbClr val="A6BD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15" name="TextBox 114">
                  <a:extLst>
                    <a:ext uri="{FF2B5EF4-FFF2-40B4-BE49-F238E27FC236}">
                      <a16:creationId xmlns:a16="http://schemas.microsoft.com/office/drawing/2014/main" id="{2568A979-C0B4-4748-A23C-04FD6B1CCE7E}"/>
                    </a:ext>
                  </a:extLst>
                </p:cNvPr>
                <p:cNvSpPr txBox="1"/>
                <p:nvPr/>
              </p:nvSpPr>
              <p:spPr>
                <a:xfrm>
                  <a:off x="10935545" y="1008691"/>
                  <a:ext cx="323850" cy="276999"/>
                </a:xfrm>
                <a:prstGeom prst="rect">
                  <a:avLst/>
                </a:prstGeom>
                <a:noFill/>
                <a:ln>
                  <a:noFill/>
                </a:ln>
              </p:spPr>
              <p:txBody>
                <a:bodyPr wrap="square" rtlCol="0">
                  <a:spAutoFit/>
                </a:bodyPr>
                <a:lstStyle/>
                <a:p>
                  <a:r>
                    <a:rPr lang="en-US" sz="1200">
                      <a:solidFill>
                        <a:schemeClr val="tx1">
                          <a:lumMod val="75000"/>
                          <a:lumOff val="25000"/>
                        </a:schemeClr>
                      </a:solidFill>
                      <a:latin typeface="Century Gothic" panose="020B0502020202020204" pitchFamily="34" charset="0"/>
                    </a:rPr>
                    <a:t>4</a:t>
                  </a:r>
                </a:p>
              </p:txBody>
            </p:sp>
          </p:grpSp>
          <p:grpSp>
            <p:nvGrpSpPr>
              <p:cNvPr id="99" name="Group 98">
                <a:extLst>
                  <a:ext uri="{FF2B5EF4-FFF2-40B4-BE49-F238E27FC236}">
                    <a16:creationId xmlns:a16="http://schemas.microsoft.com/office/drawing/2014/main" id="{9DFBCF4B-1434-4E9B-A78B-35E4B51F45B8}"/>
                  </a:ext>
                </a:extLst>
              </p:cNvPr>
              <p:cNvGrpSpPr/>
              <p:nvPr/>
            </p:nvGrpSpPr>
            <p:grpSpPr>
              <a:xfrm>
                <a:off x="10637852" y="1322646"/>
                <a:ext cx="621543" cy="276999"/>
                <a:chOff x="10637852" y="1322646"/>
                <a:chExt cx="621543" cy="276999"/>
              </a:xfrm>
            </p:grpSpPr>
            <p:sp>
              <p:nvSpPr>
                <p:cNvPr id="112" name="Rectangle 111">
                  <a:extLst>
                    <a:ext uri="{FF2B5EF4-FFF2-40B4-BE49-F238E27FC236}">
                      <a16:creationId xmlns:a16="http://schemas.microsoft.com/office/drawing/2014/main" id="{DAEEAF1B-10AB-4A25-BF77-99E58B720D3F}"/>
                    </a:ext>
                  </a:extLst>
                </p:cNvPr>
                <p:cNvSpPr/>
                <p:nvPr/>
              </p:nvSpPr>
              <p:spPr>
                <a:xfrm>
                  <a:off x="10637852" y="1355382"/>
                  <a:ext cx="323850" cy="211527"/>
                </a:xfrm>
                <a:prstGeom prst="rect">
                  <a:avLst/>
                </a:prstGeom>
                <a:solidFill>
                  <a:srgbClr val="74A9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13" name="TextBox 112">
                  <a:extLst>
                    <a:ext uri="{FF2B5EF4-FFF2-40B4-BE49-F238E27FC236}">
                      <a16:creationId xmlns:a16="http://schemas.microsoft.com/office/drawing/2014/main" id="{699530EE-0A91-467D-A0AD-764703D6573C}"/>
                    </a:ext>
                  </a:extLst>
                </p:cNvPr>
                <p:cNvSpPr txBox="1"/>
                <p:nvPr/>
              </p:nvSpPr>
              <p:spPr>
                <a:xfrm>
                  <a:off x="10935545" y="1322646"/>
                  <a:ext cx="323850" cy="276999"/>
                </a:xfrm>
                <a:prstGeom prst="rect">
                  <a:avLst/>
                </a:prstGeom>
                <a:noFill/>
                <a:ln>
                  <a:noFill/>
                </a:ln>
              </p:spPr>
              <p:txBody>
                <a:bodyPr wrap="square" rtlCol="0">
                  <a:spAutoFit/>
                </a:bodyPr>
                <a:lstStyle/>
                <a:p>
                  <a:r>
                    <a:rPr lang="en-US" sz="1200">
                      <a:solidFill>
                        <a:schemeClr val="tx1">
                          <a:lumMod val="75000"/>
                          <a:lumOff val="25000"/>
                        </a:schemeClr>
                      </a:solidFill>
                      <a:latin typeface="Century Gothic" panose="020B0502020202020204" pitchFamily="34" charset="0"/>
                    </a:rPr>
                    <a:t>5</a:t>
                  </a:r>
                </a:p>
              </p:txBody>
            </p:sp>
          </p:grpSp>
          <p:grpSp>
            <p:nvGrpSpPr>
              <p:cNvPr id="100" name="Group 99">
                <a:extLst>
                  <a:ext uri="{FF2B5EF4-FFF2-40B4-BE49-F238E27FC236}">
                    <a16:creationId xmlns:a16="http://schemas.microsoft.com/office/drawing/2014/main" id="{FDEEAE6E-4F1B-46EC-863B-24D6D7476D98}"/>
                  </a:ext>
                </a:extLst>
              </p:cNvPr>
              <p:cNvGrpSpPr/>
              <p:nvPr/>
            </p:nvGrpSpPr>
            <p:grpSpPr>
              <a:xfrm>
                <a:off x="10637852" y="1619361"/>
                <a:ext cx="621543" cy="276999"/>
                <a:chOff x="10637852" y="1619361"/>
                <a:chExt cx="621543" cy="276999"/>
              </a:xfrm>
            </p:grpSpPr>
            <p:sp>
              <p:nvSpPr>
                <p:cNvPr id="110" name="Rectangle 109">
                  <a:extLst>
                    <a:ext uri="{FF2B5EF4-FFF2-40B4-BE49-F238E27FC236}">
                      <a16:creationId xmlns:a16="http://schemas.microsoft.com/office/drawing/2014/main" id="{6AFA745C-4A52-47D2-8250-01D4DA891424}"/>
                    </a:ext>
                  </a:extLst>
                </p:cNvPr>
                <p:cNvSpPr/>
                <p:nvPr/>
              </p:nvSpPr>
              <p:spPr>
                <a:xfrm>
                  <a:off x="10637852" y="1652097"/>
                  <a:ext cx="323850" cy="211527"/>
                </a:xfrm>
                <a:prstGeom prst="rect">
                  <a:avLst/>
                </a:prstGeom>
                <a:solidFill>
                  <a:srgbClr val="369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11" name="TextBox 110">
                  <a:extLst>
                    <a:ext uri="{FF2B5EF4-FFF2-40B4-BE49-F238E27FC236}">
                      <a16:creationId xmlns:a16="http://schemas.microsoft.com/office/drawing/2014/main" id="{D76A1067-F469-4EFE-A44F-B5C931B8A6AE}"/>
                    </a:ext>
                  </a:extLst>
                </p:cNvPr>
                <p:cNvSpPr txBox="1"/>
                <p:nvPr/>
              </p:nvSpPr>
              <p:spPr>
                <a:xfrm>
                  <a:off x="10935545" y="1619361"/>
                  <a:ext cx="323850" cy="276999"/>
                </a:xfrm>
                <a:prstGeom prst="rect">
                  <a:avLst/>
                </a:prstGeom>
                <a:noFill/>
                <a:ln>
                  <a:noFill/>
                </a:ln>
              </p:spPr>
              <p:txBody>
                <a:bodyPr wrap="square" rtlCol="0">
                  <a:spAutoFit/>
                </a:bodyPr>
                <a:lstStyle/>
                <a:p>
                  <a:r>
                    <a:rPr lang="en-US" sz="1200">
                      <a:solidFill>
                        <a:schemeClr val="tx1">
                          <a:lumMod val="75000"/>
                          <a:lumOff val="25000"/>
                        </a:schemeClr>
                      </a:solidFill>
                      <a:latin typeface="Century Gothic" panose="020B0502020202020204" pitchFamily="34" charset="0"/>
                    </a:rPr>
                    <a:t>6</a:t>
                  </a:r>
                </a:p>
              </p:txBody>
            </p:sp>
          </p:grpSp>
          <p:grpSp>
            <p:nvGrpSpPr>
              <p:cNvPr id="101" name="Group 100">
                <a:extLst>
                  <a:ext uri="{FF2B5EF4-FFF2-40B4-BE49-F238E27FC236}">
                    <a16:creationId xmlns:a16="http://schemas.microsoft.com/office/drawing/2014/main" id="{21CB08EB-2BBA-4CC2-A54B-F3B3D4F3A9AF}"/>
                  </a:ext>
                </a:extLst>
              </p:cNvPr>
              <p:cNvGrpSpPr/>
              <p:nvPr/>
            </p:nvGrpSpPr>
            <p:grpSpPr>
              <a:xfrm>
                <a:off x="10637852" y="1946878"/>
                <a:ext cx="621543" cy="276999"/>
                <a:chOff x="10637852" y="1946878"/>
                <a:chExt cx="621543" cy="276999"/>
              </a:xfrm>
            </p:grpSpPr>
            <p:sp>
              <p:nvSpPr>
                <p:cNvPr id="108" name="Rectangle 107">
                  <a:extLst>
                    <a:ext uri="{FF2B5EF4-FFF2-40B4-BE49-F238E27FC236}">
                      <a16:creationId xmlns:a16="http://schemas.microsoft.com/office/drawing/2014/main" id="{D8E25B63-9A1C-4068-B3C8-FBCA7614979F}"/>
                    </a:ext>
                  </a:extLst>
                </p:cNvPr>
                <p:cNvSpPr/>
                <p:nvPr/>
              </p:nvSpPr>
              <p:spPr>
                <a:xfrm>
                  <a:off x="10637852" y="1979614"/>
                  <a:ext cx="323850" cy="211527"/>
                </a:xfrm>
                <a:prstGeom prst="rect">
                  <a:avLst/>
                </a:prstGeom>
                <a:solidFill>
                  <a:srgbClr val="0170B2"/>
                </a:solidFill>
                <a:ln>
                  <a:solidFill>
                    <a:srgbClr val="798E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09" name="TextBox 108">
                  <a:extLst>
                    <a:ext uri="{FF2B5EF4-FFF2-40B4-BE49-F238E27FC236}">
                      <a16:creationId xmlns:a16="http://schemas.microsoft.com/office/drawing/2014/main" id="{C84B98E1-9E80-4A66-BB3E-6FD3C9BCA640}"/>
                    </a:ext>
                  </a:extLst>
                </p:cNvPr>
                <p:cNvSpPr txBox="1"/>
                <p:nvPr/>
              </p:nvSpPr>
              <p:spPr>
                <a:xfrm>
                  <a:off x="10935545" y="1946878"/>
                  <a:ext cx="323850" cy="276999"/>
                </a:xfrm>
                <a:prstGeom prst="rect">
                  <a:avLst/>
                </a:prstGeom>
                <a:noFill/>
                <a:ln>
                  <a:noFill/>
                </a:ln>
              </p:spPr>
              <p:txBody>
                <a:bodyPr wrap="square" rtlCol="0">
                  <a:spAutoFit/>
                </a:bodyPr>
                <a:lstStyle/>
                <a:p>
                  <a:r>
                    <a:rPr lang="en-US" sz="1200">
                      <a:solidFill>
                        <a:schemeClr val="tx1">
                          <a:lumMod val="75000"/>
                          <a:lumOff val="25000"/>
                        </a:schemeClr>
                      </a:solidFill>
                      <a:latin typeface="Century Gothic" panose="020B0502020202020204" pitchFamily="34" charset="0"/>
                    </a:rPr>
                    <a:t>7</a:t>
                  </a:r>
                </a:p>
              </p:txBody>
            </p:sp>
          </p:grpSp>
          <p:grpSp>
            <p:nvGrpSpPr>
              <p:cNvPr id="102" name="Group 101">
                <a:extLst>
                  <a:ext uri="{FF2B5EF4-FFF2-40B4-BE49-F238E27FC236}">
                    <a16:creationId xmlns:a16="http://schemas.microsoft.com/office/drawing/2014/main" id="{5804A8EA-3AF3-446E-860D-4B270616958D}"/>
                  </a:ext>
                </a:extLst>
              </p:cNvPr>
              <p:cNvGrpSpPr/>
              <p:nvPr/>
            </p:nvGrpSpPr>
            <p:grpSpPr>
              <a:xfrm>
                <a:off x="10637852" y="2260833"/>
                <a:ext cx="621543" cy="276999"/>
                <a:chOff x="10637852" y="2260833"/>
                <a:chExt cx="621543" cy="276999"/>
              </a:xfrm>
            </p:grpSpPr>
            <p:sp>
              <p:nvSpPr>
                <p:cNvPr id="106" name="Rectangle 105">
                  <a:extLst>
                    <a:ext uri="{FF2B5EF4-FFF2-40B4-BE49-F238E27FC236}">
                      <a16:creationId xmlns:a16="http://schemas.microsoft.com/office/drawing/2014/main" id="{408FC7CF-9C75-4EC3-9003-BDD4C03036A6}"/>
                    </a:ext>
                  </a:extLst>
                </p:cNvPr>
                <p:cNvSpPr/>
                <p:nvPr/>
              </p:nvSpPr>
              <p:spPr>
                <a:xfrm>
                  <a:off x="10637852" y="2293569"/>
                  <a:ext cx="323850" cy="211527"/>
                </a:xfrm>
                <a:prstGeom prst="rect">
                  <a:avLst/>
                </a:prstGeom>
                <a:solidFill>
                  <a:srgbClr val="045A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07" name="TextBox 106">
                  <a:extLst>
                    <a:ext uri="{FF2B5EF4-FFF2-40B4-BE49-F238E27FC236}">
                      <a16:creationId xmlns:a16="http://schemas.microsoft.com/office/drawing/2014/main" id="{F46214EF-1CC5-4BBC-A60F-CBA24E0EE110}"/>
                    </a:ext>
                  </a:extLst>
                </p:cNvPr>
                <p:cNvSpPr txBox="1"/>
                <p:nvPr/>
              </p:nvSpPr>
              <p:spPr>
                <a:xfrm>
                  <a:off x="10935545" y="2260833"/>
                  <a:ext cx="323850" cy="276999"/>
                </a:xfrm>
                <a:prstGeom prst="rect">
                  <a:avLst/>
                </a:prstGeom>
                <a:noFill/>
                <a:ln>
                  <a:noFill/>
                </a:ln>
              </p:spPr>
              <p:txBody>
                <a:bodyPr wrap="square" rtlCol="0">
                  <a:spAutoFit/>
                </a:bodyPr>
                <a:lstStyle/>
                <a:p>
                  <a:r>
                    <a:rPr lang="en-US" sz="1200">
                      <a:solidFill>
                        <a:schemeClr val="tx1">
                          <a:lumMod val="75000"/>
                          <a:lumOff val="25000"/>
                        </a:schemeClr>
                      </a:solidFill>
                      <a:latin typeface="Century Gothic" panose="020B0502020202020204" pitchFamily="34" charset="0"/>
                    </a:rPr>
                    <a:t>8</a:t>
                  </a:r>
                </a:p>
              </p:txBody>
            </p:sp>
          </p:grpSp>
          <p:grpSp>
            <p:nvGrpSpPr>
              <p:cNvPr id="103" name="Group 102">
                <a:extLst>
                  <a:ext uri="{FF2B5EF4-FFF2-40B4-BE49-F238E27FC236}">
                    <a16:creationId xmlns:a16="http://schemas.microsoft.com/office/drawing/2014/main" id="{58ABB513-4153-4D3D-90F9-7FD6985B5073}"/>
                  </a:ext>
                </a:extLst>
              </p:cNvPr>
              <p:cNvGrpSpPr/>
              <p:nvPr/>
            </p:nvGrpSpPr>
            <p:grpSpPr>
              <a:xfrm>
                <a:off x="10637852" y="2557548"/>
                <a:ext cx="621543" cy="276999"/>
                <a:chOff x="10637852" y="2557548"/>
                <a:chExt cx="621543" cy="276999"/>
              </a:xfrm>
            </p:grpSpPr>
            <p:sp>
              <p:nvSpPr>
                <p:cNvPr id="104" name="Rectangle 103">
                  <a:extLst>
                    <a:ext uri="{FF2B5EF4-FFF2-40B4-BE49-F238E27FC236}">
                      <a16:creationId xmlns:a16="http://schemas.microsoft.com/office/drawing/2014/main" id="{DDD8C7E5-DC51-455A-93A7-1A7A85F3FDB6}"/>
                    </a:ext>
                  </a:extLst>
                </p:cNvPr>
                <p:cNvSpPr/>
                <p:nvPr/>
              </p:nvSpPr>
              <p:spPr>
                <a:xfrm>
                  <a:off x="10637852" y="2590284"/>
                  <a:ext cx="323850" cy="211527"/>
                </a:xfrm>
                <a:prstGeom prst="rect">
                  <a:avLst/>
                </a:prstGeom>
                <a:solidFill>
                  <a:srgbClr val="0238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05" name="TextBox 104">
                  <a:extLst>
                    <a:ext uri="{FF2B5EF4-FFF2-40B4-BE49-F238E27FC236}">
                      <a16:creationId xmlns:a16="http://schemas.microsoft.com/office/drawing/2014/main" id="{CF1A0016-E3A2-405F-822E-AF69E401A638}"/>
                    </a:ext>
                  </a:extLst>
                </p:cNvPr>
                <p:cNvSpPr txBox="1"/>
                <p:nvPr/>
              </p:nvSpPr>
              <p:spPr>
                <a:xfrm>
                  <a:off x="10935545" y="2557548"/>
                  <a:ext cx="323850" cy="276999"/>
                </a:xfrm>
                <a:prstGeom prst="rect">
                  <a:avLst/>
                </a:prstGeom>
                <a:noFill/>
                <a:ln>
                  <a:noFill/>
                </a:ln>
              </p:spPr>
              <p:txBody>
                <a:bodyPr wrap="square" rtlCol="0">
                  <a:spAutoFit/>
                </a:bodyPr>
                <a:lstStyle/>
                <a:p>
                  <a:r>
                    <a:rPr lang="en-US" sz="1200">
                      <a:solidFill>
                        <a:schemeClr val="tx1">
                          <a:lumMod val="75000"/>
                          <a:lumOff val="25000"/>
                        </a:schemeClr>
                      </a:solidFill>
                      <a:latin typeface="Century Gothic" panose="020B0502020202020204" pitchFamily="34" charset="0"/>
                    </a:rPr>
                    <a:t>9</a:t>
                  </a:r>
                </a:p>
              </p:txBody>
            </p:sp>
          </p:grpSp>
        </p:grpSp>
        <p:pic>
          <p:nvPicPr>
            <p:cNvPr id="122" name="Picture 121">
              <a:extLst>
                <a:ext uri="{FF2B5EF4-FFF2-40B4-BE49-F238E27FC236}">
                  <a16:creationId xmlns:a16="http://schemas.microsoft.com/office/drawing/2014/main" id="{4E27E3DB-1BFD-41CC-82FF-C779CEF46A1F}"/>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2233" y="1042467"/>
              <a:ext cx="3809813" cy="4930345"/>
            </a:xfrm>
            <a:prstGeom prst="rect">
              <a:avLst/>
            </a:prstGeom>
          </p:spPr>
        </p:pic>
        <p:pic>
          <p:nvPicPr>
            <p:cNvPr id="124" name="Picture 123">
              <a:extLst>
                <a:ext uri="{FF2B5EF4-FFF2-40B4-BE49-F238E27FC236}">
                  <a16:creationId xmlns:a16="http://schemas.microsoft.com/office/drawing/2014/main" id="{7E97D5A3-D26F-427C-B8F2-FA9B6CBF21D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644536" y="1042467"/>
              <a:ext cx="3809813" cy="4930345"/>
            </a:xfrm>
            <a:prstGeom prst="rect">
              <a:avLst/>
            </a:prstGeom>
          </p:spPr>
        </p:pic>
        <p:pic>
          <p:nvPicPr>
            <p:cNvPr id="125" name="Picture 124">
              <a:extLst>
                <a:ext uri="{FF2B5EF4-FFF2-40B4-BE49-F238E27FC236}">
                  <a16:creationId xmlns:a16="http://schemas.microsoft.com/office/drawing/2014/main" id="{44A44968-35EC-4F30-9F99-CD070E42DA72}"/>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304606" y="1042467"/>
              <a:ext cx="3809813" cy="4930345"/>
            </a:xfrm>
            <a:prstGeom prst="rect">
              <a:avLst/>
            </a:prstGeom>
          </p:spPr>
        </p:pic>
        <p:grpSp>
          <p:nvGrpSpPr>
            <p:cNvPr id="129" name="Group 128">
              <a:extLst>
                <a:ext uri="{FF2B5EF4-FFF2-40B4-BE49-F238E27FC236}">
                  <a16:creationId xmlns:a16="http://schemas.microsoft.com/office/drawing/2014/main" id="{20DAE750-61AE-431C-BE88-1C8884080EA5}"/>
                </a:ext>
              </a:extLst>
            </p:cNvPr>
            <p:cNvGrpSpPr/>
            <p:nvPr/>
          </p:nvGrpSpPr>
          <p:grpSpPr>
            <a:xfrm>
              <a:off x="10757888" y="1536995"/>
              <a:ext cx="428354" cy="633628"/>
              <a:chOff x="11434698" y="2142240"/>
              <a:chExt cx="428354" cy="633628"/>
            </a:xfrm>
          </p:grpSpPr>
          <p:pic>
            <p:nvPicPr>
              <p:cNvPr id="130" name="Picture 129" descr="A close up of a logo&#10;&#10;Description automatically generated">
                <a:extLst>
                  <a:ext uri="{FF2B5EF4-FFF2-40B4-BE49-F238E27FC236}">
                    <a16:creationId xmlns:a16="http://schemas.microsoft.com/office/drawing/2014/main" id="{9D08A8F2-F467-4DAA-B4AC-0AB4C006DD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34698" y="2357857"/>
                <a:ext cx="322216" cy="418011"/>
              </a:xfrm>
              <a:prstGeom prst="rect">
                <a:avLst/>
              </a:prstGeom>
            </p:spPr>
          </p:pic>
          <p:sp>
            <p:nvSpPr>
              <p:cNvPr id="131" name="TextBox 130">
                <a:extLst>
                  <a:ext uri="{FF2B5EF4-FFF2-40B4-BE49-F238E27FC236}">
                    <a16:creationId xmlns:a16="http://schemas.microsoft.com/office/drawing/2014/main" id="{687CAE28-D1FB-4187-BF39-6210CF264132}"/>
                  </a:ext>
                </a:extLst>
              </p:cNvPr>
              <p:cNvSpPr txBox="1"/>
              <p:nvPr/>
            </p:nvSpPr>
            <p:spPr>
              <a:xfrm>
                <a:off x="11449647" y="2142240"/>
                <a:ext cx="413405" cy="261610"/>
              </a:xfrm>
              <a:prstGeom prst="rect">
                <a:avLst/>
              </a:prstGeom>
              <a:noFill/>
            </p:spPr>
            <p:txBody>
              <a:bodyPr wrap="square" rtlCol="0">
                <a:spAutoFit/>
              </a:bodyPr>
              <a:lstStyle/>
              <a:p>
                <a:r>
                  <a:rPr lang="en-US" sz="1100">
                    <a:solidFill>
                      <a:schemeClr val="tx1">
                        <a:lumMod val="75000"/>
                        <a:lumOff val="25000"/>
                      </a:schemeClr>
                    </a:solidFill>
                    <a:latin typeface="Century Gothic" panose="020B0502020202020204" pitchFamily="34" charset="0"/>
                  </a:rPr>
                  <a:t>N</a:t>
                </a:r>
              </a:p>
            </p:txBody>
          </p:sp>
        </p:grpSp>
        <p:grpSp>
          <p:nvGrpSpPr>
            <p:cNvPr id="132" name="Group 131">
              <a:extLst>
                <a:ext uri="{FF2B5EF4-FFF2-40B4-BE49-F238E27FC236}">
                  <a16:creationId xmlns:a16="http://schemas.microsoft.com/office/drawing/2014/main" id="{2A23C416-0E45-42A7-AA0A-3A8DDF52C41A}"/>
                </a:ext>
              </a:extLst>
            </p:cNvPr>
            <p:cNvGrpSpPr/>
            <p:nvPr/>
          </p:nvGrpSpPr>
          <p:grpSpPr>
            <a:xfrm>
              <a:off x="9460719" y="1168605"/>
              <a:ext cx="2047192" cy="334959"/>
              <a:chOff x="8517935" y="6228452"/>
              <a:chExt cx="1907319" cy="312073"/>
            </a:xfrm>
          </p:grpSpPr>
          <p:sp>
            <p:nvSpPr>
              <p:cNvPr id="133" name="Rectangle 132">
                <a:extLst>
                  <a:ext uri="{FF2B5EF4-FFF2-40B4-BE49-F238E27FC236}">
                    <a16:creationId xmlns:a16="http://schemas.microsoft.com/office/drawing/2014/main" id="{D2012C9A-3B01-4BEE-B788-F33701D7263E}"/>
                  </a:ext>
                </a:extLst>
              </p:cNvPr>
              <p:cNvSpPr/>
              <p:nvPr/>
            </p:nvSpPr>
            <p:spPr>
              <a:xfrm>
                <a:off x="8640440" y="6411463"/>
                <a:ext cx="217714" cy="492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34" name="Rectangle 133">
                <a:extLst>
                  <a:ext uri="{FF2B5EF4-FFF2-40B4-BE49-F238E27FC236}">
                    <a16:creationId xmlns:a16="http://schemas.microsoft.com/office/drawing/2014/main" id="{3919A0F3-28BF-467A-9976-E51BC0769B89}"/>
                  </a:ext>
                </a:extLst>
              </p:cNvPr>
              <p:cNvSpPr/>
              <p:nvPr/>
            </p:nvSpPr>
            <p:spPr>
              <a:xfrm>
                <a:off x="8858154" y="6411463"/>
                <a:ext cx="217713" cy="480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35" name="Rectangle 134">
                <a:extLst>
                  <a:ext uri="{FF2B5EF4-FFF2-40B4-BE49-F238E27FC236}">
                    <a16:creationId xmlns:a16="http://schemas.microsoft.com/office/drawing/2014/main" id="{669A7E8A-CCB9-45EF-B166-20A7317B77A5}"/>
                  </a:ext>
                </a:extLst>
              </p:cNvPr>
              <p:cNvSpPr/>
              <p:nvPr/>
            </p:nvSpPr>
            <p:spPr>
              <a:xfrm>
                <a:off x="9075867" y="6412653"/>
                <a:ext cx="428967" cy="48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36" name="Rectangle 135">
                <a:extLst>
                  <a:ext uri="{FF2B5EF4-FFF2-40B4-BE49-F238E27FC236}">
                    <a16:creationId xmlns:a16="http://schemas.microsoft.com/office/drawing/2014/main" id="{A86900D1-7F0D-4BF8-9304-3E80CAA82757}"/>
                  </a:ext>
                </a:extLst>
              </p:cNvPr>
              <p:cNvSpPr/>
              <p:nvPr/>
            </p:nvSpPr>
            <p:spPr>
              <a:xfrm>
                <a:off x="8640439" y="6411462"/>
                <a:ext cx="1293361" cy="48099"/>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37" name="TextBox 136">
                <a:extLst>
                  <a:ext uri="{FF2B5EF4-FFF2-40B4-BE49-F238E27FC236}">
                    <a16:creationId xmlns:a16="http://schemas.microsoft.com/office/drawing/2014/main" id="{58122662-FCD7-41FF-901C-DB0AE0D75568}"/>
                  </a:ext>
                </a:extLst>
              </p:cNvPr>
              <p:cNvSpPr txBox="1"/>
              <p:nvPr/>
            </p:nvSpPr>
            <p:spPr>
              <a:xfrm>
                <a:off x="8517935" y="6228452"/>
                <a:ext cx="217713" cy="200724"/>
              </a:xfrm>
              <a:prstGeom prst="rect">
                <a:avLst/>
              </a:prstGeom>
              <a:noFill/>
            </p:spPr>
            <p:txBody>
              <a:bodyPr wrap="square" rtlCol="0">
                <a:spAutoFit/>
              </a:bodyPr>
              <a:lstStyle/>
              <a:p>
                <a:r>
                  <a:rPr lang="en-US" sz="800">
                    <a:solidFill>
                      <a:schemeClr val="tx1">
                        <a:lumMod val="75000"/>
                        <a:lumOff val="25000"/>
                      </a:schemeClr>
                    </a:solidFill>
                    <a:latin typeface="Century Gothic" panose="020B0502020202020204" pitchFamily="34" charset="0"/>
                  </a:rPr>
                  <a:t>0</a:t>
                </a:r>
              </a:p>
            </p:txBody>
          </p:sp>
          <p:sp>
            <p:nvSpPr>
              <p:cNvPr id="138" name="TextBox 137">
                <a:extLst>
                  <a:ext uri="{FF2B5EF4-FFF2-40B4-BE49-F238E27FC236}">
                    <a16:creationId xmlns:a16="http://schemas.microsoft.com/office/drawing/2014/main" id="{F77FD9AB-9912-4719-8DC4-80B803E96019}"/>
                  </a:ext>
                </a:extLst>
              </p:cNvPr>
              <p:cNvSpPr txBox="1"/>
              <p:nvPr/>
            </p:nvSpPr>
            <p:spPr>
              <a:xfrm>
                <a:off x="8956088" y="6228452"/>
                <a:ext cx="388835" cy="200724"/>
              </a:xfrm>
              <a:prstGeom prst="rect">
                <a:avLst/>
              </a:prstGeom>
              <a:noFill/>
            </p:spPr>
            <p:txBody>
              <a:bodyPr wrap="square" rtlCol="0">
                <a:spAutoFit/>
              </a:bodyPr>
              <a:lstStyle/>
              <a:p>
                <a:r>
                  <a:rPr lang="en-US" sz="800">
                    <a:solidFill>
                      <a:schemeClr val="tx1">
                        <a:lumMod val="75000"/>
                        <a:lumOff val="25000"/>
                      </a:schemeClr>
                    </a:solidFill>
                    <a:latin typeface="Century Gothic" panose="020B0502020202020204" pitchFamily="34" charset="0"/>
                  </a:rPr>
                  <a:t>3</a:t>
                </a:r>
              </a:p>
            </p:txBody>
          </p:sp>
          <p:sp>
            <p:nvSpPr>
              <p:cNvPr id="140" name="TextBox 139">
                <a:extLst>
                  <a:ext uri="{FF2B5EF4-FFF2-40B4-BE49-F238E27FC236}">
                    <a16:creationId xmlns:a16="http://schemas.microsoft.com/office/drawing/2014/main" id="{39D9DF91-8D98-406E-BEA9-2B5F73485869}"/>
                  </a:ext>
                </a:extLst>
              </p:cNvPr>
              <p:cNvSpPr txBox="1"/>
              <p:nvPr/>
            </p:nvSpPr>
            <p:spPr>
              <a:xfrm>
                <a:off x="9358888" y="6228452"/>
                <a:ext cx="334989" cy="200724"/>
              </a:xfrm>
              <a:prstGeom prst="rect">
                <a:avLst/>
              </a:prstGeom>
              <a:noFill/>
            </p:spPr>
            <p:txBody>
              <a:bodyPr wrap="square" rtlCol="0">
                <a:spAutoFit/>
              </a:bodyPr>
              <a:lstStyle/>
              <a:p>
                <a:r>
                  <a:rPr lang="en-US" sz="800">
                    <a:solidFill>
                      <a:schemeClr val="tx1">
                        <a:lumMod val="75000"/>
                        <a:lumOff val="25000"/>
                      </a:schemeClr>
                    </a:solidFill>
                    <a:latin typeface="Century Gothic" panose="020B0502020202020204" pitchFamily="34" charset="0"/>
                  </a:rPr>
                  <a:t>6</a:t>
                </a:r>
              </a:p>
            </p:txBody>
          </p:sp>
          <p:sp>
            <p:nvSpPr>
              <p:cNvPr id="141" name="Rectangle 140">
                <a:extLst>
                  <a:ext uri="{FF2B5EF4-FFF2-40B4-BE49-F238E27FC236}">
                    <a16:creationId xmlns:a16="http://schemas.microsoft.com/office/drawing/2014/main" id="{BD0F2431-A6AF-4833-8496-B04684F87C55}"/>
                  </a:ext>
                </a:extLst>
              </p:cNvPr>
              <p:cNvSpPr/>
              <p:nvPr/>
            </p:nvSpPr>
            <p:spPr>
              <a:xfrm>
                <a:off x="9504834" y="6411462"/>
                <a:ext cx="428967" cy="48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42" name="TextBox 141">
                <a:extLst>
                  <a:ext uri="{FF2B5EF4-FFF2-40B4-BE49-F238E27FC236}">
                    <a16:creationId xmlns:a16="http://schemas.microsoft.com/office/drawing/2014/main" id="{16489EEA-ECCD-4B37-A849-687E76C0C9F8}"/>
                  </a:ext>
                </a:extLst>
              </p:cNvPr>
              <p:cNvSpPr txBox="1"/>
              <p:nvPr/>
            </p:nvSpPr>
            <p:spPr>
              <a:xfrm>
                <a:off x="9816934" y="6228452"/>
                <a:ext cx="413405" cy="200724"/>
              </a:xfrm>
              <a:prstGeom prst="rect">
                <a:avLst/>
              </a:prstGeom>
              <a:noFill/>
            </p:spPr>
            <p:txBody>
              <a:bodyPr wrap="square" rtlCol="0">
                <a:spAutoFit/>
              </a:bodyPr>
              <a:lstStyle/>
              <a:p>
                <a:r>
                  <a:rPr lang="en-US" sz="800">
                    <a:solidFill>
                      <a:schemeClr val="tx1">
                        <a:lumMod val="75000"/>
                        <a:lumOff val="25000"/>
                      </a:schemeClr>
                    </a:solidFill>
                    <a:latin typeface="Century Gothic" panose="020B0502020202020204" pitchFamily="34" charset="0"/>
                  </a:rPr>
                  <a:t>9</a:t>
                </a:r>
              </a:p>
            </p:txBody>
          </p:sp>
          <p:sp>
            <p:nvSpPr>
              <p:cNvPr id="143" name="TextBox 142">
                <a:extLst>
                  <a:ext uri="{FF2B5EF4-FFF2-40B4-BE49-F238E27FC236}">
                    <a16:creationId xmlns:a16="http://schemas.microsoft.com/office/drawing/2014/main" id="{19FFA4CF-38CE-4346-A5E2-E72224A1E427}"/>
                  </a:ext>
                </a:extLst>
              </p:cNvPr>
              <p:cNvSpPr txBox="1"/>
              <p:nvPr/>
            </p:nvSpPr>
            <p:spPr>
              <a:xfrm>
                <a:off x="9895625" y="6339801"/>
                <a:ext cx="529629" cy="200724"/>
              </a:xfrm>
              <a:prstGeom prst="rect">
                <a:avLst/>
              </a:prstGeom>
              <a:noFill/>
            </p:spPr>
            <p:txBody>
              <a:bodyPr wrap="square" rtlCol="0">
                <a:spAutoFit/>
              </a:bodyPr>
              <a:lstStyle/>
              <a:p>
                <a:r>
                  <a:rPr lang="en-US" sz="800">
                    <a:solidFill>
                      <a:schemeClr val="tx1">
                        <a:lumMod val="75000"/>
                        <a:lumOff val="25000"/>
                      </a:schemeClr>
                    </a:solidFill>
                    <a:latin typeface="Century Gothic" panose="020B0502020202020204" pitchFamily="34" charset="0"/>
                  </a:rPr>
                  <a:t>Miles</a:t>
                </a:r>
              </a:p>
            </p:txBody>
          </p:sp>
        </p:grpSp>
      </p:grpSp>
      <p:sp>
        <p:nvSpPr>
          <p:cNvPr id="144" name="TextBox 143">
            <a:extLst>
              <a:ext uri="{FF2B5EF4-FFF2-40B4-BE49-F238E27FC236}">
                <a16:creationId xmlns:a16="http://schemas.microsoft.com/office/drawing/2014/main" id="{D9B17FEA-9229-4FDC-B42E-13C41A15D1C4}"/>
              </a:ext>
            </a:extLst>
          </p:cNvPr>
          <p:cNvSpPr txBox="1"/>
          <p:nvPr/>
        </p:nvSpPr>
        <p:spPr>
          <a:xfrm>
            <a:off x="1888839" y="6108746"/>
            <a:ext cx="933223" cy="461665"/>
          </a:xfrm>
          <a:prstGeom prst="rect">
            <a:avLst/>
          </a:prstGeom>
          <a:noFill/>
        </p:spPr>
        <p:txBody>
          <a:bodyPr wrap="square" rtlCol="0">
            <a:spAutoFit/>
          </a:bodyPr>
          <a:lstStyle/>
          <a:p>
            <a:r>
              <a:rPr lang="en-US" sz="2400">
                <a:latin typeface="Century Gothic" panose="020B0502020202020204" pitchFamily="34" charset="0"/>
              </a:rPr>
              <a:t>2017</a:t>
            </a:r>
          </a:p>
        </p:txBody>
      </p:sp>
      <p:sp>
        <p:nvSpPr>
          <p:cNvPr id="145" name="TextBox 144">
            <a:extLst>
              <a:ext uri="{FF2B5EF4-FFF2-40B4-BE49-F238E27FC236}">
                <a16:creationId xmlns:a16="http://schemas.microsoft.com/office/drawing/2014/main" id="{F0F8FC48-62A2-4B10-880F-5E5FAA31E4C0}"/>
              </a:ext>
            </a:extLst>
          </p:cNvPr>
          <p:cNvSpPr txBox="1"/>
          <p:nvPr/>
        </p:nvSpPr>
        <p:spPr>
          <a:xfrm>
            <a:off x="5564154" y="6108746"/>
            <a:ext cx="933223" cy="461665"/>
          </a:xfrm>
          <a:prstGeom prst="rect">
            <a:avLst/>
          </a:prstGeom>
          <a:noFill/>
        </p:spPr>
        <p:txBody>
          <a:bodyPr wrap="square" rtlCol="0">
            <a:spAutoFit/>
          </a:bodyPr>
          <a:lstStyle/>
          <a:p>
            <a:r>
              <a:rPr lang="en-US" sz="2400">
                <a:latin typeface="Century Gothic" panose="020B0502020202020204" pitchFamily="34" charset="0"/>
              </a:rPr>
              <a:t>2018</a:t>
            </a:r>
          </a:p>
        </p:txBody>
      </p:sp>
      <p:sp>
        <p:nvSpPr>
          <p:cNvPr id="146" name="TextBox 145">
            <a:extLst>
              <a:ext uri="{FF2B5EF4-FFF2-40B4-BE49-F238E27FC236}">
                <a16:creationId xmlns:a16="http://schemas.microsoft.com/office/drawing/2014/main" id="{474269C0-DDF8-4A3D-AE1B-DF78DE3E2D56}"/>
              </a:ext>
            </a:extLst>
          </p:cNvPr>
          <p:cNvSpPr txBox="1"/>
          <p:nvPr/>
        </p:nvSpPr>
        <p:spPr>
          <a:xfrm>
            <a:off x="9227655" y="6108746"/>
            <a:ext cx="933223" cy="461665"/>
          </a:xfrm>
          <a:prstGeom prst="rect">
            <a:avLst/>
          </a:prstGeom>
          <a:noFill/>
        </p:spPr>
        <p:txBody>
          <a:bodyPr wrap="square" rtlCol="0">
            <a:spAutoFit/>
          </a:bodyPr>
          <a:lstStyle/>
          <a:p>
            <a:r>
              <a:rPr lang="en-US" sz="2400">
                <a:latin typeface="Century Gothic" panose="020B0502020202020204" pitchFamily="34" charset="0"/>
              </a:rPr>
              <a:t>2019</a:t>
            </a:r>
          </a:p>
        </p:txBody>
      </p:sp>
      <p:sp>
        <p:nvSpPr>
          <p:cNvPr id="139" name="TextBox 138">
            <a:extLst>
              <a:ext uri="{FF2B5EF4-FFF2-40B4-BE49-F238E27FC236}">
                <a16:creationId xmlns:a16="http://schemas.microsoft.com/office/drawing/2014/main" id="{422EDCD7-4FF1-423B-8B13-F598AFEBA011}"/>
              </a:ext>
            </a:extLst>
          </p:cNvPr>
          <p:cNvSpPr txBox="1"/>
          <p:nvPr/>
        </p:nvSpPr>
        <p:spPr>
          <a:xfrm>
            <a:off x="2844196" y="1254255"/>
            <a:ext cx="6503608" cy="461665"/>
          </a:xfrm>
          <a:prstGeom prst="rect">
            <a:avLst/>
          </a:prstGeom>
          <a:noFill/>
        </p:spPr>
        <p:txBody>
          <a:bodyPr wrap="square" rtlCol="0">
            <a:spAutoFit/>
          </a:bodyPr>
          <a:lstStyle/>
          <a:p>
            <a:pPr algn="ctr"/>
            <a:r>
              <a:rPr lang="en-US" sz="2400">
                <a:solidFill>
                  <a:schemeClr val="tx1">
                    <a:lumMod val="75000"/>
                    <a:lumOff val="25000"/>
                  </a:schemeClr>
                </a:solidFill>
                <a:latin typeface="Century Gothic" panose="020B0502020202020204" pitchFamily="34" charset="0"/>
              </a:rPr>
              <a:t>Twiggs County Solar Suitability</a:t>
            </a:r>
          </a:p>
        </p:txBody>
      </p:sp>
    </p:spTree>
    <p:extLst>
      <p:ext uri="{BB962C8B-B14F-4D97-AF65-F5344CB8AC3E}">
        <p14:creationId xmlns:p14="http://schemas.microsoft.com/office/powerpoint/2010/main" val="30734362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TextBox 122">
            <a:extLst>
              <a:ext uri="{FF2B5EF4-FFF2-40B4-BE49-F238E27FC236}">
                <a16:creationId xmlns:a16="http://schemas.microsoft.com/office/drawing/2014/main" id="{48BB1B7F-DED8-446D-B03F-71EA0D6DB0C7}"/>
              </a:ext>
            </a:extLst>
          </p:cNvPr>
          <p:cNvSpPr txBox="1"/>
          <p:nvPr/>
        </p:nvSpPr>
        <p:spPr>
          <a:xfrm>
            <a:off x="131135" y="6241312"/>
            <a:ext cx="11929730" cy="489098"/>
          </a:xfrm>
          <a:prstGeom prst="rect">
            <a:avLst/>
          </a:prstGeom>
          <a:solidFill>
            <a:schemeClr val="bg1"/>
          </a:solidFill>
          <a:ln>
            <a:solidFill>
              <a:schemeClr val="bg1"/>
            </a:solidFill>
          </a:ln>
        </p:spPr>
        <p:txBody>
          <a:bodyPr wrap="square" rtlCol="0">
            <a:spAutoFit/>
          </a:bodyPr>
          <a:lstStyle/>
          <a:p>
            <a:endParaRPr lang="en-US"/>
          </a:p>
        </p:txBody>
      </p:sp>
      <p:sp>
        <p:nvSpPr>
          <p:cNvPr id="5" name="TextBox 4">
            <a:extLst>
              <a:ext uri="{FF2B5EF4-FFF2-40B4-BE49-F238E27FC236}">
                <a16:creationId xmlns:a16="http://schemas.microsoft.com/office/drawing/2014/main" id="{325F1635-5A59-4C54-81A1-2CBE57EBC15D}"/>
              </a:ext>
            </a:extLst>
          </p:cNvPr>
          <p:cNvSpPr txBox="1"/>
          <p:nvPr/>
        </p:nvSpPr>
        <p:spPr>
          <a:xfrm>
            <a:off x="510366" y="180753"/>
            <a:ext cx="6400800" cy="707886"/>
          </a:xfrm>
          <a:prstGeom prst="rect">
            <a:avLst/>
          </a:prstGeom>
          <a:solidFill>
            <a:schemeClr val="bg1"/>
          </a:solidFill>
          <a:ln>
            <a:solidFill>
              <a:schemeClr val="bg1"/>
            </a:solidFill>
          </a:ln>
        </p:spPr>
        <p:txBody>
          <a:bodyPr wrap="square" rtlCol="0">
            <a:spAutoFit/>
          </a:bodyPr>
          <a:lstStyle/>
          <a:p>
            <a:r>
              <a:rPr lang="en-US" sz="4000" b="1" dirty="0">
                <a:solidFill>
                  <a:srgbClr val="95B823"/>
                </a:solidFill>
                <a:latin typeface="Century Gothic" panose="020B0502020202020204" pitchFamily="34" charset="0"/>
              </a:rPr>
              <a:t>APPENDIX</a:t>
            </a:r>
          </a:p>
        </p:txBody>
      </p:sp>
      <p:grpSp>
        <p:nvGrpSpPr>
          <p:cNvPr id="2" name="Group 1">
            <a:extLst>
              <a:ext uri="{FF2B5EF4-FFF2-40B4-BE49-F238E27FC236}">
                <a16:creationId xmlns:a16="http://schemas.microsoft.com/office/drawing/2014/main" id="{890F32D3-343B-4354-B33A-B33553042CBE}"/>
              </a:ext>
            </a:extLst>
          </p:cNvPr>
          <p:cNvGrpSpPr/>
          <p:nvPr/>
        </p:nvGrpSpPr>
        <p:grpSpPr>
          <a:xfrm>
            <a:off x="252938" y="1641409"/>
            <a:ext cx="12027202" cy="4930345"/>
            <a:chOff x="164798" y="1641409"/>
            <a:chExt cx="12027202" cy="4930345"/>
          </a:xfrm>
        </p:grpSpPr>
        <p:pic>
          <p:nvPicPr>
            <p:cNvPr id="54" name="Picture 53">
              <a:extLst>
                <a:ext uri="{FF2B5EF4-FFF2-40B4-BE49-F238E27FC236}">
                  <a16:creationId xmlns:a16="http://schemas.microsoft.com/office/drawing/2014/main" id="{66E7986E-3774-40F6-8FB3-C3ED81419EF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64798" y="1641409"/>
              <a:ext cx="3809812" cy="4930345"/>
            </a:xfrm>
            <a:prstGeom prst="rect">
              <a:avLst/>
            </a:prstGeom>
          </p:spPr>
        </p:pic>
        <p:pic>
          <p:nvPicPr>
            <p:cNvPr id="55" name="Picture 54">
              <a:extLst>
                <a:ext uri="{FF2B5EF4-FFF2-40B4-BE49-F238E27FC236}">
                  <a16:creationId xmlns:a16="http://schemas.microsoft.com/office/drawing/2014/main" id="{0154A610-F12E-4E52-8E00-C489D3BF663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787101" y="1641409"/>
              <a:ext cx="3809812" cy="4930345"/>
            </a:xfrm>
            <a:prstGeom prst="rect">
              <a:avLst/>
            </a:prstGeom>
          </p:spPr>
        </p:pic>
        <p:pic>
          <p:nvPicPr>
            <p:cNvPr id="56" name="Picture 55">
              <a:extLst>
                <a:ext uri="{FF2B5EF4-FFF2-40B4-BE49-F238E27FC236}">
                  <a16:creationId xmlns:a16="http://schemas.microsoft.com/office/drawing/2014/main" id="{F0222A92-CFAF-4065-9043-45C06669998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447171" y="1641409"/>
              <a:ext cx="3809812" cy="4930345"/>
            </a:xfrm>
            <a:prstGeom prst="rect">
              <a:avLst/>
            </a:prstGeom>
          </p:spPr>
        </p:pic>
        <p:grpSp>
          <p:nvGrpSpPr>
            <p:cNvPr id="60" name="Group 59">
              <a:extLst>
                <a:ext uri="{FF2B5EF4-FFF2-40B4-BE49-F238E27FC236}">
                  <a16:creationId xmlns:a16="http://schemas.microsoft.com/office/drawing/2014/main" id="{AF3D9084-F60D-45D7-94C0-D4AD4CEBD9C5}"/>
                </a:ext>
              </a:extLst>
            </p:cNvPr>
            <p:cNvGrpSpPr/>
            <p:nvPr/>
          </p:nvGrpSpPr>
          <p:grpSpPr>
            <a:xfrm>
              <a:off x="11649615" y="5277887"/>
              <a:ext cx="428354" cy="633628"/>
              <a:chOff x="11434698" y="2142240"/>
              <a:chExt cx="428354" cy="633628"/>
            </a:xfrm>
          </p:grpSpPr>
          <p:pic>
            <p:nvPicPr>
              <p:cNvPr id="61" name="Picture 60" descr="A close up of a logo&#10;&#10;Description automatically generated">
                <a:extLst>
                  <a:ext uri="{FF2B5EF4-FFF2-40B4-BE49-F238E27FC236}">
                    <a16:creationId xmlns:a16="http://schemas.microsoft.com/office/drawing/2014/main" id="{39C34386-D2D6-4BF4-8FEB-F54A3BDEE8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34698" y="2357857"/>
                <a:ext cx="322216" cy="418011"/>
              </a:xfrm>
              <a:prstGeom prst="rect">
                <a:avLst/>
              </a:prstGeom>
            </p:spPr>
          </p:pic>
          <p:sp>
            <p:nvSpPr>
              <p:cNvPr id="62" name="TextBox 61">
                <a:extLst>
                  <a:ext uri="{FF2B5EF4-FFF2-40B4-BE49-F238E27FC236}">
                    <a16:creationId xmlns:a16="http://schemas.microsoft.com/office/drawing/2014/main" id="{8A840141-912F-4676-890E-B0A806E632F2}"/>
                  </a:ext>
                </a:extLst>
              </p:cNvPr>
              <p:cNvSpPr txBox="1"/>
              <p:nvPr/>
            </p:nvSpPr>
            <p:spPr>
              <a:xfrm>
                <a:off x="11449647" y="2142240"/>
                <a:ext cx="413405" cy="261610"/>
              </a:xfrm>
              <a:prstGeom prst="rect">
                <a:avLst/>
              </a:prstGeom>
              <a:noFill/>
            </p:spPr>
            <p:txBody>
              <a:bodyPr wrap="square" rtlCol="0">
                <a:spAutoFit/>
              </a:bodyPr>
              <a:lstStyle/>
              <a:p>
                <a:r>
                  <a:rPr lang="en-US" sz="1100">
                    <a:latin typeface="Century Gothic" panose="020B0502020202020204" pitchFamily="34" charset="0"/>
                  </a:rPr>
                  <a:t>N</a:t>
                </a:r>
              </a:p>
            </p:txBody>
          </p:sp>
        </p:grpSp>
        <p:grpSp>
          <p:nvGrpSpPr>
            <p:cNvPr id="63" name="Group 62">
              <a:extLst>
                <a:ext uri="{FF2B5EF4-FFF2-40B4-BE49-F238E27FC236}">
                  <a16:creationId xmlns:a16="http://schemas.microsoft.com/office/drawing/2014/main" id="{5819A4A1-14DB-43CE-BCCE-B9D0E6FD6634}"/>
                </a:ext>
              </a:extLst>
            </p:cNvPr>
            <p:cNvGrpSpPr/>
            <p:nvPr/>
          </p:nvGrpSpPr>
          <p:grpSpPr>
            <a:xfrm>
              <a:off x="10269654" y="1728446"/>
              <a:ext cx="1883386" cy="2046823"/>
              <a:chOff x="10309983" y="2291254"/>
              <a:chExt cx="1883386" cy="2046823"/>
            </a:xfrm>
          </p:grpSpPr>
          <p:grpSp>
            <p:nvGrpSpPr>
              <p:cNvPr id="64" name="Group 63">
                <a:extLst>
                  <a:ext uri="{FF2B5EF4-FFF2-40B4-BE49-F238E27FC236}">
                    <a16:creationId xmlns:a16="http://schemas.microsoft.com/office/drawing/2014/main" id="{09B91A7C-D05C-46BF-8D56-321DB44017C1}"/>
                  </a:ext>
                </a:extLst>
              </p:cNvPr>
              <p:cNvGrpSpPr/>
              <p:nvPr/>
            </p:nvGrpSpPr>
            <p:grpSpPr>
              <a:xfrm>
                <a:off x="10309983" y="2314296"/>
                <a:ext cx="1883386" cy="2023781"/>
                <a:chOff x="1848043" y="543828"/>
                <a:chExt cx="6736035" cy="7238157"/>
              </a:xfrm>
            </p:grpSpPr>
            <p:sp>
              <p:nvSpPr>
                <p:cNvPr id="69" name="Rectangle 68">
                  <a:extLst>
                    <a:ext uri="{FF2B5EF4-FFF2-40B4-BE49-F238E27FC236}">
                      <a16:creationId xmlns:a16="http://schemas.microsoft.com/office/drawing/2014/main" id="{59BEBB52-80C9-45B4-9FAA-3A23DCE4C282}"/>
                    </a:ext>
                  </a:extLst>
                </p:cNvPr>
                <p:cNvSpPr/>
                <p:nvPr/>
              </p:nvSpPr>
              <p:spPr>
                <a:xfrm>
                  <a:off x="3623094" y="806567"/>
                  <a:ext cx="1483744" cy="1483744"/>
                </a:xfrm>
                <a:prstGeom prst="rect">
                  <a:avLst/>
                </a:prstGeom>
                <a:solidFill>
                  <a:srgbClr val="5B74A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31</a:t>
                  </a:r>
                </a:p>
              </p:txBody>
            </p:sp>
            <p:sp>
              <p:nvSpPr>
                <p:cNvPr id="70" name="Rectangle 69">
                  <a:extLst>
                    <a:ext uri="{FF2B5EF4-FFF2-40B4-BE49-F238E27FC236}">
                      <a16:creationId xmlns:a16="http://schemas.microsoft.com/office/drawing/2014/main" id="{260F6092-67D8-46C8-9C4F-16353CE9E84E}"/>
                    </a:ext>
                  </a:extLst>
                </p:cNvPr>
                <p:cNvSpPr/>
                <p:nvPr/>
              </p:nvSpPr>
              <p:spPr>
                <a:xfrm>
                  <a:off x="5107382" y="806567"/>
                  <a:ext cx="1483744" cy="1483744"/>
                </a:xfrm>
                <a:prstGeom prst="rect">
                  <a:avLst/>
                </a:prstGeom>
                <a:solidFill>
                  <a:srgbClr val="57537C"/>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32</a:t>
                  </a:r>
                </a:p>
              </p:txBody>
            </p:sp>
            <p:sp>
              <p:nvSpPr>
                <p:cNvPr id="71" name="Rectangle 70">
                  <a:extLst>
                    <a:ext uri="{FF2B5EF4-FFF2-40B4-BE49-F238E27FC236}">
                      <a16:creationId xmlns:a16="http://schemas.microsoft.com/office/drawing/2014/main" id="{ED94F217-621C-4E50-97D4-54E9AA52CDAD}"/>
                    </a:ext>
                  </a:extLst>
                </p:cNvPr>
                <p:cNvSpPr/>
                <p:nvPr/>
              </p:nvSpPr>
              <p:spPr>
                <a:xfrm>
                  <a:off x="6590582" y="806567"/>
                  <a:ext cx="1483744" cy="1483744"/>
                </a:xfrm>
                <a:prstGeom prst="rect">
                  <a:avLst/>
                </a:prstGeom>
                <a:solidFill>
                  <a:srgbClr val="7C486D"/>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33</a:t>
                  </a:r>
                </a:p>
              </p:txBody>
            </p:sp>
            <p:sp>
              <p:nvSpPr>
                <p:cNvPr id="72" name="Rectangle 71">
                  <a:extLst>
                    <a:ext uri="{FF2B5EF4-FFF2-40B4-BE49-F238E27FC236}">
                      <a16:creationId xmlns:a16="http://schemas.microsoft.com/office/drawing/2014/main" id="{F7EAE5CF-6F3F-476F-9D72-12BB50B141B6}"/>
                    </a:ext>
                  </a:extLst>
                </p:cNvPr>
                <p:cNvSpPr/>
                <p:nvPr/>
              </p:nvSpPr>
              <p:spPr>
                <a:xfrm>
                  <a:off x="3623094" y="2290927"/>
                  <a:ext cx="1483744" cy="1483744"/>
                </a:xfrm>
                <a:prstGeom prst="rect">
                  <a:avLst/>
                </a:prstGeom>
                <a:solidFill>
                  <a:srgbClr val="96A3C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21</a:t>
                  </a:r>
                </a:p>
              </p:txBody>
            </p:sp>
            <p:sp>
              <p:nvSpPr>
                <p:cNvPr id="73" name="Rectangle 72">
                  <a:extLst>
                    <a:ext uri="{FF2B5EF4-FFF2-40B4-BE49-F238E27FC236}">
                      <a16:creationId xmlns:a16="http://schemas.microsoft.com/office/drawing/2014/main" id="{7E70E317-0EA5-4245-B964-38B7997C6376}"/>
                    </a:ext>
                  </a:extLst>
                </p:cNvPr>
                <p:cNvSpPr/>
                <p:nvPr/>
              </p:nvSpPr>
              <p:spPr>
                <a:xfrm>
                  <a:off x="3623094" y="3774055"/>
                  <a:ext cx="1483744" cy="1483744"/>
                </a:xfrm>
                <a:prstGeom prst="rect">
                  <a:avLst/>
                </a:prstGeom>
                <a:solidFill>
                  <a:srgbClr val="E8E8E8"/>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11</a:t>
                  </a:r>
                </a:p>
              </p:txBody>
            </p:sp>
            <p:sp>
              <p:nvSpPr>
                <p:cNvPr id="74" name="Rectangle 73">
                  <a:extLst>
                    <a:ext uri="{FF2B5EF4-FFF2-40B4-BE49-F238E27FC236}">
                      <a16:creationId xmlns:a16="http://schemas.microsoft.com/office/drawing/2014/main" id="{836E30DD-597B-4616-B906-77D514145B6F}"/>
                    </a:ext>
                  </a:extLst>
                </p:cNvPr>
                <p:cNvSpPr/>
                <p:nvPr/>
              </p:nvSpPr>
              <p:spPr>
                <a:xfrm>
                  <a:off x="5107382" y="3774055"/>
                  <a:ext cx="1483744" cy="1483744"/>
                </a:xfrm>
                <a:prstGeom prst="rect">
                  <a:avLst/>
                </a:prstGeom>
                <a:solidFill>
                  <a:srgbClr val="C99898"/>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12</a:t>
                  </a:r>
                </a:p>
              </p:txBody>
            </p:sp>
            <p:sp>
              <p:nvSpPr>
                <p:cNvPr id="75" name="Rectangle 74">
                  <a:extLst>
                    <a:ext uri="{FF2B5EF4-FFF2-40B4-BE49-F238E27FC236}">
                      <a16:creationId xmlns:a16="http://schemas.microsoft.com/office/drawing/2014/main" id="{1EDFB2F8-E240-47BD-8ED4-8BE3900EFCF5}"/>
                    </a:ext>
                  </a:extLst>
                </p:cNvPr>
                <p:cNvSpPr/>
                <p:nvPr/>
              </p:nvSpPr>
              <p:spPr>
                <a:xfrm>
                  <a:off x="6590582" y="3774055"/>
                  <a:ext cx="1483744" cy="1483744"/>
                </a:xfrm>
                <a:prstGeom prst="rect">
                  <a:avLst/>
                </a:prstGeom>
                <a:solidFill>
                  <a:srgbClr val="BF5757"/>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13</a:t>
                  </a:r>
                </a:p>
              </p:txBody>
            </p:sp>
            <p:sp>
              <p:nvSpPr>
                <p:cNvPr id="76" name="TextBox 75">
                  <a:extLst>
                    <a:ext uri="{FF2B5EF4-FFF2-40B4-BE49-F238E27FC236}">
                      <a16:creationId xmlns:a16="http://schemas.microsoft.com/office/drawing/2014/main" id="{5F7C6ED6-BB21-4A91-88C7-035339180CEF}"/>
                    </a:ext>
                  </a:extLst>
                </p:cNvPr>
                <p:cNvSpPr txBox="1"/>
                <p:nvPr/>
              </p:nvSpPr>
              <p:spPr>
                <a:xfrm>
                  <a:off x="2999826" y="6130816"/>
                  <a:ext cx="5584252" cy="1651169"/>
                </a:xfrm>
                <a:prstGeom prst="rect">
                  <a:avLst/>
                </a:prstGeom>
                <a:noFill/>
              </p:spPr>
              <p:txBody>
                <a:bodyPr wrap="square" rtlCol="0">
                  <a:spAutoFit/>
                </a:bodyPr>
                <a:lstStyle/>
                <a:p>
                  <a:pPr algn="ctr"/>
                  <a:r>
                    <a:rPr lang="en-US" sz="1200">
                      <a:solidFill>
                        <a:schemeClr val="tx1">
                          <a:lumMod val="75000"/>
                          <a:lumOff val="25000"/>
                        </a:schemeClr>
                      </a:solidFill>
                      <a:latin typeface="Century Gothic" panose="020B0502020202020204" pitchFamily="34" charset="0"/>
                    </a:rPr>
                    <a:t>Environmental Sensitivity</a:t>
                  </a:r>
                </a:p>
              </p:txBody>
            </p:sp>
            <p:sp>
              <p:nvSpPr>
                <p:cNvPr id="77" name="TextBox 76">
                  <a:extLst>
                    <a:ext uri="{FF2B5EF4-FFF2-40B4-BE49-F238E27FC236}">
                      <a16:creationId xmlns:a16="http://schemas.microsoft.com/office/drawing/2014/main" id="{0CB82073-A02F-4E67-8503-41015F3FEC90}"/>
                    </a:ext>
                  </a:extLst>
                </p:cNvPr>
                <p:cNvSpPr txBox="1"/>
                <p:nvPr/>
              </p:nvSpPr>
              <p:spPr>
                <a:xfrm rot="16200000">
                  <a:off x="-178604" y="2570475"/>
                  <a:ext cx="5043997" cy="990703"/>
                </a:xfrm>
                <a:prstGeom prst="rect">
                  <a:avLst/>
                </a:prstGeom>
                <a:noFill/>
              </p:spPr>
              <p:txBody>
                <a:bodyPr wrap="square" rtlCol="0">
                  <a:spAutoFit/>
                </a:bodyPr>
                <a:lstStyle/>
                <a:p>
                  <a:pPr algn="ctr"/>
                  <a:r>
                    <a:rPr lang="en-US" sz="1200" dirty="0">
                      <a:solidFill>
                        <a:schemeClr val="tx1">
                          <a:lumMod val="75000"/>
                          <a:lumOff val="25000"/>
                        </a:schemeClr>
                      </a:solidFill>
                      <a:latin typeface="Century Gothic" panose="020B0502020202020204" pitchFamily="34" charset="0"/>
                    </a:rPr>
                    <a:t>Solar Suitability</a:t>
                  </a:r>
                </a:p>
              </p:txBody>
            </p:sp>
            <p:sp>
              <p:nvSpPr>
                <p:cNvPr id="78" name="TextBox 77">
                  <a:extLst>
                    <a:ext uri="{FF2B5EF4-FFF2-40B4-BE49-F238E27FC236}">
                      <a16:creationId xmlns:a16="http://schemas.microsoft.com/office/drawing/2014/main" id="{90E600D7-DC93-4E83-8F6F-C26BF05CC0E7}"/>
                    </a:ext>
                  </a:extLst>
                </p:cNvPr>
                <p:cNvSpPr txBox="1"/>
                <p:nvPr/>
              </p:nvSpPr>
              <p:spPr>
                <a:xfrm>
                  <a:off x="3529906" y="5355379"/>
                  <a:ext cx="1847431" cy="990702"/>
                </a:xfrm>
                <a:prstGeom prst="rect">
                  <a:avLst/>
                </a:prstGeom>
                <a:noFill/>
              </p:spPr>
              <p:txBody>
                <a:bodyPr wrap="square" rtlCol="0">
                  <a:spAutoFit/>
                </a:bodyPr>
                <a:lstStyle/>
                <a:p>
                  <a:r>
                    <a:rPr lang="en-US" sz="1200">
                      <a:solidFill>
                        <a:schemeClr val="tx1">
                          <a:lumMod val="75000"/>
                          <a:lumOff val="25000"/>
                        </a:schemeClr>
                      </a:solidFill>
                      <a:latin typeface="Century Gothic" panose="020B0502020202020204" pitchFamily="34" charset="0"/>
                    </a:rPr>
                    <a:t>Low</a:t>
                  </a:r>
                </a:p>
              </p:txBody>
            </p:sp>
            <p:sp>
              <p:nvSpPr>
                <p:cNvPr id="79" name="TextBox 78">
                  <a:extLst>
                    <a:ext uri="{FF2B5EF4-FFF2-40B4-BE49-F238E27FC236}">
                      <a16:creationId xmlns:a16="http://schemas.microsoft.com/office/drawing/2014/main" id="{A7BA6A30-5DA4-4D82-B7D5-9E36CFD3935D}"/>
                    </a:ext>
                  </a:extLst>
                </p:cNvPr>
                <p:cNvSpPr txBox="1"/>
                <p:nvPr/>
              </p:nvSpPr>
              <p:spPr>
                <a:xfrm>
                  <a:off x="4926204" y="5353397"/>
                  <a:ext cx="2276385" cy="990702"/>
                </a:xfrm>
                <a:prstGeom prst="rect">
                  <a:avLst/>
                </a:prstGeom>
                <a:noFill/>
              </p:spPr>
              <p:txBody>
                <a:bodyPr wrap="square" rtlCol="0">
                  <a:spAutoFit/>
                </a:bodyPr>
                <a:lstStyle/>
                <a:p>
                  <a:r>
                    <a:rPr lang="en-US" sz="1200">
                      <a:solidFill>
                        <a:schemeClr val="tx1">
                          <a:lumMod val="75000"/>
                          <a:lumOff val="25000"/>
                        </a:schemeClr>
                      </a:solidFill>
                      <a:latin typeface="Century Gothic" panose="020B0502020202020204" pitchFamily="34" charset="0"/>
                    </a:rPr>
                    <a:t>Med.</a:t>
                  </a:r>
                </a:p>
              </p:txBody>
            </p:sp>
            <p:sp>
              <p:nvSpPr>
                <p:cNvPr id="80" name="TextBox 79">
                  <a:extLst>
                    <a:ext uri="{FF2B5EF4-FFF2-40B4-BE49-F238E27FC236}">
                      <a16:creationId xmlns:a16="http://schemas.microsoft.com/office/drawing/2014/main" id="{540B3F92-C095-4FF6-AD67-AAE1D378A11E}"/>
                    </a:ext>
                  </a:extLst>
                </p:cNvPr>
                <p:cNvSpPr txBox="1"/>
                <p:nvPr/>
              </p:nvSpPr>
              <p:spPr>
                <a:xfrm>
                  <a:off x="6519943" y="5353401"/>
                  <a:ext cx="2059245" cy="990698"/>
                </a:xfrm>
                <a:prstGeom prst="rect">
                  <a:avLst/>
                </a:prstGeom>
                <a:noFill/>
              </p:spPr>
              <p:txBody>
                <a:bodyPr wrap="square" rtlCol="0">
                  <a:spAutoFit/>
                </a:bodyPr>
                <a:lstStyle/>
                <a:p>
                  <a:r>
                    <a:rPr lang="en-US" sz="1200">
                      <a:solidFill>
                        <a:schemeClr val="tx1">
                          <a:lumMod val="75000"/>
                          <a:lumOff val="25000"/>
                        </a:schemeClr>
                      </a:solidFill>
                      <a:latin typeface="Century Gothic" panose="020B0502020202020204" pitchFamily="34" charset="0"/>
                    </a:rPr>
                    <a:t>High</a:t>
                  </a:r>
                </a:p>
              </p:txBody>
            </p:sp>
            <p:sp>
              <p:nvSpPr>
                <p:cNvPr id="81" name="Rectangle 80">
                  <a:extLst>
                    <a:ext uri="{FF2B5EF4-FFF2-40B4-BE49-F238E27FC236}">
                      <a16:creationId xmlns:a16="http://schemas.microsoft.com/office/drawing/2014/main" id="{B5AFC0C6-4F11-4EAD-9C09-D80DE2396475}"/>
                    </a:ext>
                  </a:extLst>
                </p:cNvPr>
                <p:cNvSpPr/>
                <p:nvPr/>
              </p:nvSpPr>
              <p:spPr>
                <a:xfrm>
                  <a:off x="5107382" y="2290927"/>
                  <a:ext cx="1483744" cy="1483744"/>
                </a:xfrm>
                <a:prstGeom prst="rect">
                  <a:avLst/>
                </a:prstGeom>
                <a:solidFill>
                  <a:srgbClr val="A4789F"/>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22</a:t>
                  </a:r>
                </a:p>
              </p:txBody>
            </p:sp>
            <p:sp>
              <p:nvSpPr>
                <p:cNvPr id="82" name="Rectangle 81">
                  <a:extLst>
                    <a:ext uri="{FF2B5EF4-FFF2-40B4-BE49-F238E27FC236}">
                      <a16:creationId xmlns:a16="http://schemas.microsoft.com/office/drawing/2014/main" id="{827B97BC-7976-476E-978C-CB0AC8BB707C}"/>
                    </a:ext>
                  </a:extLst>
                </p:cNvPr>
                <p:cNvSpPr/>
                <p:nvPr/>
              </p:nvSpPr>
              <p:spPr>
                <a:xfrm>
                  <a:off x="6590582" y="2290927"/>
                  <a:ext cx="1483744" cy="1483744"/>
                </a:xfrm>
                <a:prstGeom prst="rect">
                  <a:avLst/>
                </a:prstGeom>
                <a:solidFill>
                  <a:srgbClr val="88434F"/>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23</a:t>
                  </a:r>
                </a:p>
              </p:txBody>
            </p:sp>
          </p:grpSp>
          <p:grpSp>
            <p:nvGrpSpPr>
              <p:cNvPr id="65" name="Group 64">
                <a:extLst>
                  <a:ext uri="{FF2B5EF4-FFF2-40B4-BE49-F238E27FC236}">
                    <a16:creationId xmlns:a16="http://schemas.microsoft.com/office/drawing/2014/main" id="{085B8218-2AD6-4529-8CD3-AAC9F089DB5D}"/>
                  </a:ext>
                </a:extLst>
              </p:cNvPr>
              <p:cNvGrpSpPr/>
              <p:nvPr/>
            </p:nvGrpSpPr>
            <p:grpSpPr>
              <a:xfrm rot="16200000">
                <a:off x="9963966" y="2858363"/>
                <a:ext cx="1411772" cy="277553"/>
                <a:chOff x="10932628" y="3811447"/>
                <a:chExt cx="1411772" cy="277553"/>
              </a:xfrm>
            </p:grpSpPr>
            <p:sp>
              <p:nvSpPr>
                <p:cNvPr id="66" name="TextBox 65">
                  <a:extLst>
                    <a:ext uri="{FF2B5EF4-FFF2-40B4-BE49-F238E27FC236}">
                      <a16:creationId xmlns:a16="http://schemas.microsoft.com/office/drawing/2014/main" id="{88B316AE-2EED-42EC-B018-13093C5DE703}"/>
                    </a:ext>
                  </a:extLst>
                </p:cNvPr>
                <p:cNvSpPr txBox="1"/>
                <p:nvPr/>
              </p:nvSpPr>
              <p:spPr>
                <a:xfrm>
                  <a:off x="10932628" y="3812001"/>
                  <a:ext cx="516539" cy="276999"/>
                </a:xfrm>
                <a:prstGeom prst="rect">
                  <a:avLst/>
                </a:prstGeom>
                <a:noFill/>
              </p:spPr>
              <p:txBody>
                <a:bodyPr wrap="square" rtlCol="0">
                  <a:spAutoFit/>
                </a:bodyPr>
                <a:lstStyle/>
                <a:p>
                  <a:r>
                    <a:rPr lang="en-US" sz="1200">
                      <a:solidFill>
                        <a:schemeClr val="tx1">
                          <a:lumMod val="75000"/>
                          <a:lumOff val="25000"/>
                        </a:schemeClr>
                      </a:solidFill>
                      <a:latin typeface="Century Gothic" panose="020B0502020202020204" pitchFamily="34" charset="0"/>
                    </a:rPr>
                    <a:t>Low</a:t>
                  </a:r>
                </a:p>
              </p:txBody>
            </p:sp>
            <p:sp>
              <p:nvSpPr>
                <p:cNvPr id="67" name="TextBox 66">
                  <a:extLst>
                    <a:ext uri="{FF2B5EF4-FFF2-40B4-BE49-F238E27FC236}">
                      <a16:creationId xmlns:a16="http://schemas.microsoft.com/office/drawing/2014/main" id="{15561900-08E8-49DF-9C71-C0988BC488F0}"/>
                    </a:ext>
                  </a:extLst>
                </p:cNvPr>
                <p:cNvSpPr txBox="1"/>
                <p:nvPr/>
              </p:nvSpPr>
              <p:spPr>
                <a:xfrm>
                  <a:off x="11323031" y="3811447"/>
                  <a:ext cx="636474" cy="276999"/>
                </a:xfrm>
                <a:prstGeom prst="rect">
                  <a:avLst/>
                </a:prstGeom>
                <a:noFill/>
              </p:spPr>
              <p:txBody>
                <a:bodyPr wrap="square" rtlCol="0">
                  <a:spAutoFit/>
                </a:bodyPr>
                <a:lstStyle/>
                <a:p>
                  <a:r>
                    <a:rPr lang="en-US" sz="1200">
                      <a:solidFill>
                        <a:schemeClr val="tx1">
                          <a:lumMod val="75000"/>
                          <a:lumOff val="25000"/>
                        </a:schemeClr>
                      </a:solidFill>
                      <a:latin typeface="Century Gothic" panose="020B0502020202020204" pitchFamily="34" charset="0"/>
                    </a:rPr>
                    <a:t>Med.</a:t>
                  </a:r>
                </a:p>
              </p:txBody>
            </p:sp>
            <p:sp>
              <p:nvSpPr>
                <p:cNvPr id="68" name="TextBox 67">
                  <a:extLst>
                    <a:ext uri="{FF2B5EF4-FFF2-40B4-BE49-F238E27FC236}">
                      <a16:creationId xmlns:a16="http://schemas.microsoft.com/office/drawing/2014/main" id="{29F461AC-92FF-4980-8F4E-519992D8E849}"/>
                    </a:ext>
                  </a:extLst>
                </p:cNvPr>
                <p:cNvSpPr txBox="1"/>
                <p:nvPr/>
              </p:nvSpPr>
              <p:spPr>
                <a:xfrm>
                  <a:off x="11768638" y="3811448"/>
                  <a:ext cx="575762" cy="276998"/>
                </a:xfrm>
                <a:prstGeom prst="rect">
                  <a:avLst/>
                </a:prstGeom>
                <a:noFill/>
              </p:spPr>
              <p:txBody>
                <a:bodyPr wrap="square" rtlCol="0">
                  <a:spAutoFit/>
                </a:bodyPr>
                <a:lstStyle/>
                <a:p>
                  <a:r>
                    <a:rPr lang="en-US" sz="1200">
                      <a:solidFill>
                        <a:schemeClr val="tx1">
                          <a:lumMod val="75000"/>
                          <a:lumOff val="25000"/>
                        </a:schemeClr>
                      </a:solidFill>
                      <a:latin typeface="Century Gothic" panose="020B0502020202020204" pitchFamily="34" charset="0"/>
                    </a:rPr>
                    <a:t>High</a:t>
                  </a:r>
                </a:p>
              </p:txBody>
            </p:sp>
          </p:grpSp>
        </p:grpSp>
        <p:grpSp>
          <p:nvGrpSpPr>
            <p:cNvPr id="83" name="Group 82">
              <a:extLst>
                <a:ext uri="{FF2B5EF4-FFF2-40B4-BE49-F238E27FC236}">
                  <a16:creationId xmlns:a16="http://schemas.microsoft.com/office/drawing/2014/main" id="{A6B1988C-82C9-4CC0-827F-A4C4B1C2EF18}"/>
                </a:ext>
              </a:extLst>
            </p:cNvPr>
            <p:cNvGrpSpPr/>
            <p:nvPr/>
          </p:nvGrpSpPr>
          <p:grpSpPr>
            <a:xfrm>
              <a:off x="10144808" y="5989438"/>
              <a:ext cx="2047192" cy="350758"/>
              <a:chOff x="8517935" y="6228452"/>
              <a:chExt cx="1907319" cy="326793"/>
            </a:xfrm>
          </p:grpSpPr>
          <p:sp>
            <p:nvSpPr>
              <p:cNvPr id="84" name="Rectangle 83">
                <a:extLst>
                  <a:ext uri="{FF2B5EF4-FFF2-40B4-BE49-F238E27FC236}">
                    <a16:creationId xmlns:a16="http://schemas.microsoft.com/office/drawing/2014/main" id="{C3B9E672-163F-4B7C-B7FB-D2A406A08C54}"/>
                  </a:ext>
                </a:extLst>
              </p:cNvPr>
              <p:cNvSpPr/>
              <p:nvPr/>
            </p:nvSpPr>
            <p:spPr>
              <a:xfrm>
                <a:off x="8640440" y="6411463"/>
                <a:ext cx="217714" cy="492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B403AC05-4F95-4A50-AF41-CD6387DF5A54}"/>
                  </a:ext>
                </a:extLst>
              </p:cNvPr>
              <p:cNvSpPr/>
              <p:nvPr/>
            </p:nvSpPr>
            <p:spPr>
              <a:xfrm>
                <a:off x="8858154" y="6411463"/>
                <a:ext cx="217713" cy="480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D98CA8E5-78E5-4995-A782-91ED7B60C5F5}"/>
                  </a:ext>
                </a:extLst>
              </p:cNvPr>
              <p:cNvSpPr/>
              <p:nvPr/>
            </p:nvSpPr>
            <p:spPr>
              <a:xfrm>
                <a:off x="9075867" y="6412653"/>
                <a:ext cx="428967" cy="48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C044B6F1-50E4-419E-AA21-C71C663D9886}"/>
                  </a:ext>
                </a:extLst>
              </p:cNvPr>
              <p:cNvSpPr/>
              <p:nvPr/>
            </p:nvSpPr>
            <p:spPr>
              <a:xfrm>
                <a:off x="8640439" y="6411462"/>
                <a:ext cx="1293361" cy="48099"/>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a:extLst>
                  <a:ext uri="{FF2B5EF4-FFF2-40B4-BE49-F238E27FC236}">
                    <a16:creationId xmlns:a16="http://schemas.microsoft.com/office/drawing/2014/main" id="{9456FC7C-3EC3-4973-B5A9-F7F27BB07C60}"/>
                  </a:ext>
                </a:extLst>
              </p:cNvPr>
              <p:cNvSpPr txBox="1"/>
              <p:nvPr/>
            </p:nvSpPr>
            <p:spPr>
              <a:xfrm>
                <a:off x="8517935" y="6228452"/>
                <a:ext cx="217713" cy="215444"/>
              </a:xfrm>
              <a:prstGeom prst="rect">
                <a:avLst/>
              </a:prstGeom>
              <a:noFill/>
            </p:spPr>
            <p:txBody>
              <a:bodyPr wrap="square" rtlCol="0">
                <a:spAutoFit/>
              </a:bodyPr>
              <a:lstStyle/>
              <a:p>
                <a:r>
                  <a:rPr lang="en-US" sz="800">
                    <a:latin typeface="Century Gothic" panose="020B0502020202020204" pitchFamily="34" charset="0"/>
                  </a:rPr>
                  <a:t>0</a:t>
                </a:r>
              </a:p>
            </p:txBody>
          </p:sp>
          <p:sp>
            <p:nvSpPr>
              <p:cNvPr id="89" name="TextBox 88">
                <a:extLst>
                  <a:ext uri="{FF2B5EF4-FFF2-40B4-BE49-F238E27FC236}">
                    <a16:creationId xmlns:a16="http://schemas.microsoft.com/office/drawing/2014/main" id="{D26771EC-D221-4FE9-A6C4-B8A51769B239}"/>
                  </a:ext>
                </a:extLst>
              </p:cNvPr>
              <p:cNvSpPr txBox="1"/>
              <p:nvPr/>
            </p:nvSpPr>
            <p:spPr>
              <a:xfrm>
                <a:off x="8956088" y="6228452"/>
                <a:ext cx="388835" cy="200724"/>
              </a:xfrm>
              <a:prstGeom prst="rect">
                <a:avLst/>
              </a:prstGeom>
              <a:noFill/>
            </p:spPr>
            <p:txBody>
              <a:bodyPr wrap="square" rtlCol="0">
                <a:spAutoFit/>
              </a:bodyPr>
              <a:lstStyle/>
              <a:p>
                <a:r>
                  <a:rPr lang="en-US" sz="800">
                    <a:latin typeface="Century Gothic" panose="020B0502020202020204" pitchFamily="34" charset="0"/>
                  </a:rPr>
                  <a:t>3</a:t>
                </a:r>
              </a:p>
            </p:txBody>
          </p:sp>
          <p:sp>
            <p:nvSpPr>
              <p:cNvPr id="90" name="TextBox 89">
                <a:extLst>
                  <a:ext uri="{FF2B5EF4-FFF2-40B4-BE49-F238E27FC236}">
                    <a16:creationId xmlns:a16="http://schemas.microsoft.com/office/drawing/2014/main" id="{2815DF9A-246F-4C2A-B5F9-71A70582E318}"/>
                  </a:ext>
                </a:extLst>
              </p:cNvPr>
              <p:cNvSpPr txBox="1"/>
              <p:nvPr/>
            </p:nvSpPr>
            <p:spPr>
              <a:xfrm>
                <a:off x="9358888" y="6228452"/>
                <a:ext cx="334989" cy="200724"/>
              </a:xfrm>
              <a:prstGeom prst="rect">
                <a:avLst/>
              </a:prstGeom>
              <a:noFill/>
            </p:spPr>
            <p:txBody>
              <a:bodyPr wrap="square" rtlCol="0">
                <a:spAutoFit/>
              </a:bodyPr>
              <a:lstStyle/>
              <a:p>
                <a:r>
                  <a:rPr lang="en-US" sz="800">
                    <a:latin typeface="Century Gothic" panose="020B0502020202020204" pitchFamily="34" charset="0"/>
                  </a:rPr>
                  <a:t>6</a:t>
                </a:r>
              </a:p>
            </p:txBody>
          </p:sp>
          <p:sp>
            <p:nvSpPr>
              <p:cNvPr id="91" name="Rectangle 90">
                <a:extLst>
                  <a:ext uri="{FF2B5EF4-FFF2-40B4-BE49-F238E27FC236}">
                    <a16:creationId xmlns:a16="http://schemas.microsoft.com/office/drawing/2014/main" id="{D544607A-8724-4897-A353-69D28244BD31}"/>
                  </a:ext>
                </a:extLst>
              </p:cNvPr>
              <p:cNvSpPr/>
              <p:nvPr/>
            </p:nvSpPr>
            <p:spPr>
              <a:xfrm>
                <a:off x="9504834" y="6411462"/>
                <a:ext cx="428967" cy="48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xtBox 91">
                <a:extLst>
                  <a:ext uri="{FF2B5EF4-FFF2-40B4-BE49-F238E27FC236}">
                    <a16:creationId xmlns:a16="http://schemas.microsoft.com/office/drawing/2014/main" id="{1E5C785A-27A3-4D21-95D3-AD4C229AF042}"/>
                  </a:ext>
                </a:extLst>
              </p:cNvPr>
              <p:cNvSpPr txBox="1"/>
              <p:nvPr/>
            </p:nvSpPr>
            <p:spPr>
              <a:xfrm>
                <a:off x="9816934" y="6228452"/>
                <a:ext cx="413405" cy="200724"/>
              </a:xfrm>
              <a:prstGeom prst="rect">
                <a:avLst/>
              </a:prstGeom>
              <a:noFill/>
            </p:spPr>
            <p:txBody>
              <a:bodyPr wrap="square" rtlCol="0">
                <a:spAutoFit/>
              </a:bodyPr>
              <a:lstStyle/>
              <a:p>
                <a:r>
                  <a:rPr lang="en-US" sz="800">
                    <a:latin typeface="Century Gothic" panose="020B0502020202020204" pitchFamily="34" charset="0"/>
                  </a:rPr>
                  <a:t>9</a:t>
                </a:r>
              </a:p>
            </p:txBody>
          </p:sp>
          <p:sp>
            <p:nvSpPr>
              <p:cNvPr id="93" name="TextBox 92">
                <a:extLst>
                  <a:ext uri="{FF2B5EF4-FFF2-40B4-BE49-F238E27FC236}">
                    <a16:creationId xmlns:a16="http://schemas.microsoft.com/office/drawing/2014/main" id="{5D4FC3D5-0F48-4631-B6E4-0DE92C61B3F7}"/>
                  </a:ext>
                </a:extLst>
              </p:cNvPr>
              <p:cNvSpPr txBox="1"/>
              <p:nvPr/>
            </p:nvSpPr>
            <p:spPr>
              <a:xfrm>
                <a:off x="9895625" y="6339801"/>
                <a:ext cx="529629" cy="215444"/>
              </a:xfrm>
              <a:prstGeom prst="rect">
                <a:avLst/>
              </a:prstGeom>
              <a:noFill/>
            </p:spPr>
            <p:txBody>
              <a:bodyPr wrap="square" rtlCol="0">
                <a:spAutoFit/>
              </a:bodyPr>
              <a:lstStyle/>
              <a:p>
                <a:r>
                  <a:rPr lang="en-US" sz="800">
                    <a:latin typeface="Century Gothic" panose="020B0502020202020204" pitchFamily="34" charset="0"/>
                  </a:rPr>
                  <a:t>Miles</a:t>
                </a:r>
              </a:p>
            </p:txBody>
          </p:sp>
        </p:grpSp>
      </p:grpSp>
      <p:sp>
        <p:nvSpPr>
          <p:cNvPr id="126" name="TextBox 125">
            <a:extLst>
              <a:ext uri="{FF2B5EF4-FFF2-40B4-BE49-F238E27FC236}">
                <a16:creationId xmlns:a16="http://schemas.microsoft.com/office/drawing/2014/main" id="{C8C9CA8E-EA3D-4913-BA83-3F671A11B716}"/>
              </a:ext>
            </a:extLst>
          </p:cNvPr>
          <p:cNvSpPr txBox="1"/>
          <p:nvPr/>
        </p:nvSpPr>
        <p:spPr>
          <a:xfrm>
            <a:off x="1888839" y="6108746"/>
            <a:ext cx="933223" cy="461665"/>
          </a:xfrm>
          <a:prstGeom prst="rect">
            <a:avLst/>
          </a:prstGeom>
          <a:noFill/>
        </p:spPr>
        <p:txBody>
          <a:bodyPr wrap="square" rtlCol="0">
            <a:spAutoFit/>
          </a:bodyPr>
          <a:lstStyle/>
          <a:p>
            <a:r>
              <a:rPr lang="en-US" sz="2400">
                <a:solidFill>
                  <a:schemeClr val="tx1">
                    <a:lumMod val="75000"/>
                    <a:lumOff val="25000"/>
                  </a:schemeClr>
                </a:solidFill>
                <a:latin typeface="Century Gothic" panose="020B0502020202020204" pitchFamily="34" charset="0"/>
              </a:rPr>
              <a:t>2017</a:t>
            </a:r>
          </a:p>
        </p:txBody>
      </p:sp>
      <p:sp>
        <p:nvSpPr>
          <p:cNvPr id="127" name="TextBox 126">
            <a:extLst>
              <a:ext uri="{FF2B5EF4-FFF2-40B4-BE49-F238E27FC236}">
                <a16:creationId xmlns:a16="http://schemas.microsoft.com/office/drawing/2014/main" id="{F2A5DAB1-3260-4A47-A635-4EE870254FBE}"/>
              </a:ext>
            </a:extLst>
          </p:cNvPr>
          <p:cNvSpPr txBox="1"/>
          <p:nvPr/>
        </p:nvSpPr>
        <p:spPr>
          <a:xfrm>
            <a:off x="5564154" y="6108746"/>
            <a:ext cx="933223" cy="461665"/>
          </a:xfrm>
          <a:prstGeom prst="rect">
            <a:avLst/>
          </a:prstGeom>
          <a:noFill/>
        </p:spPr>
        <p:txBody>
          <a:bodyPr wrap="square" rtlCol="0">
            <a:spAutoFit/>
          </a:bodyPr>
          <a:lstStyle/>
          <a:p>
            <a:r>
              <a:rPr lang="en-US" sz="2400">
                <a:solidFill>
                  <a:schemeClr val="tx1">
                    <a:lumMod val="75000"/>
                    <a:lumOff val="25000"/>
                  </a:schemeClr>
                </a:solidFill>
                <a:latin typeface="Century Gothic" panose="020B0502020202020204" pitchFamily="34" charset="0"/>
              </a:rPr>
              <a:t>2018</a:t>
            </a:r>
          </a:p>
        </p:txBody>
      </p:sp>
      <p:sp>
        <p:nvSpPr>
          <p:cNvPr id="128" name="TextBox 127">
            <a:extLst>
              <a:ext uri="{FF2B5EF4-FFF2-40B4-BE49-F238E27FC236}">
                <a16:creationId xmlns:a16="http://schemas.microsoft.com/office/drawing/2014/main" id="{3A4B9571-840E-47D8-AB2B-AED1A948F27D}"/>
              </a:ext>
            </a:extLst>
          </p:cNvPr>
          <p:cNvSpPr txBox="1"/>
          <p:nvPr/>
        </p:nvSpPr>
        <p:spPr>
          <a:xfrm>
            <a:off x="9227655" y="6108746"/>
            <a:ext cx="933223" cy="461665"/>
          </a:xfrm>
          <a:prstGeom prst="rect">
            <a:avLst/>
          </a:prstGeom>
          <a:noFill/>
        </p:spPr>
        <p:txBody>
          <a:bodyPr wrap="square" rtlCol="0">
            <a:spAutoFit/>
          </a:bodyPr>
          <a:lstStyle/>
          <a:p>
            <a:r>
              <a:rPr lang="en-US" sz="2400">
                <a:solidFill>
                  <a:schemeClr val="tx1">
                    <a:lumMod val="75000"/>
                    <a:lumOff val="25000"/>
                  </a:schemeClr>
                </a:solidFill>
                <a:latin typeface="Century Gothic" panose="020B0502020202020204" pitchFamily="34" charset="0"/>
              </a:rPr>
              <a:t>2019</a:t>
            </a:r>
          </a:p>
        </p:txBody>
      </p:sp>
      <p:sp>
        <p:nvSpPr>
          <p:cNvPr id="139" name="TextBox 138">
            <a:extLst>
              <a:ext uri="{FF2B5EF4-FFF2-40B4-BE49-F238E27FC236}">
                <a16:creationId xmlns:a16="http://schemas.microsoft.com/office/drawing/2014/main" id="{422EDCD7-4FF1-423B-8B13-F598AFEBA011}"/>
              </a:ext>
            </a:extLst>
          </p:cNvPr>
          <p:cNvSpPr txBox="1"/>
          <p:nvPr/>
        </p:nvSpPr>
        <p:spPr>
          <a:xfrm>
            <a:off x="2844196" y="1254255"/>
            <a:ext cx="6503608" cy="461665"/>
          </a:xfrm>
          <a:prstGeom prst="rect">
            <a:avLst/>
          </a:prstGeom>
          <a:noFill/>
        </p:spPr>
        <p:txBody>
          <a:bodyPr wrap="square" rtlCol="0">
            <a:spAutoFit/>
          </a:bodyPr>
          <a:lstStyle/>
          <a:p>
            <a:pPr algn="ctr"/>
            <a:r>
              <a:rPr lang="en-US" sz="2400" dirty="0">
                <a:solidFill>
                  <a:schemeClr val="tx1">
                    <a:lumMod val="75000"/>
                    <a:lumOff val="25000"/>
                  </a:schemeClr>
                </a:solidFill>
                <a:latin typeface="Century Gothic" panose="020B0502020202020204" pitchFamily="34" charset="0"/>
              </a:rPr>
              <a:t>Twiggs County LUCIS Results</a:t>
            </a:r>
          </a:p>
        </p:txBody>
      </p:sp>
    </p:spTree>
    <p:extLst>
      <p:ext uri="{BB962C8B-B14F-4D97-AF65-F5344CB8AC3E}">
        <p14:creationId xmlns:p14="http://schemas.microsoft.com/office/powerpoint/2010/main" val="4180313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900"/>
            <a:ext cx="94143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1"/>
                </a:solidFill>
                <a:latin typeface="Century Gothic"/>
                <a:ea typeface="+mj-lt"/>
                <a:cs typeface="+mj-lt"/>
              </a:rPr>
              <a:t>Why is this research necessary?</a:t>
            </a:r>
          </a:p>
        </p:txBody>
      </p:sp>
      <p:sp>
        <p:nvSpPr>
          <p:cNvPr id="10" name="Text Placeholder 5"/>
          <p:cNvSpPr txBox="1">
            <a:spLocks/>
          </p:cNvSpPr>
          <p:nvPr/>
        </p:nvSpPr>
        <p:spPr>
          <a:xfrm>
            <a:off x="442135" y="1676528"/>
            <a:ext cx="4539917" cy="4483389"/>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95B823"/>
              </a:buClr>
              <a:buFont typeface="Webdings" panose="05030102010509060703" pitchFamily="18" charset="2"/>
              <a:buChar char="4"/>
            </a:pPr>
            <a:r>
              <a:rPr lang="en-US" sz="2000" dirty="0">
                <a:solidFill>
                  <a:schemeClr val="tx1">
                    <a:lumMod val="75000"/>
                    <a:lumOff val="25000"/>
                  </a:schemeClr>
                </a:solidFill>
                <a:latin typeface="Century Gothic"/>
              </a:rPr>
              <a:t> A decade of </a:t>
            </a:r>
            <a:r>
              <a:rPr lang="en-US" sz="2000" b="1" dirty="0">
                <a:solidFill>
                  <a:srgbClr val="95B823"/>
                </a:solidFill>
                <a:latin typeface="Century Gothic"/>
              </a:rPr>
              <a:t>rapid development </a:t>
            </a:r>
            <a:r>
              <a:rPr lang="en-US" sz="2000" dirty="0">
                <a:solidFill>
                  <a:schemeClr val="tx1">
                    <a:lumMod val="75000"/>
                    <a:lumOff val="25000"/>
                  </a:schemeClr>
                </a:solidFill>
                <a:latin typeface="Century Gothic"/>
              </a:rPr>
              <a:t>in the solar energy market in Georgia</a:t>
            </a:r>
          </a:p>
          <a:p>
            <a:pPr marL="0" indent="0">
              <a:lnSpc>
                <a:spcPct val="100000"/>
              </a:lnSpc>
              <a:spcBef>
                <a:spcPts val="0"/>
              </a:spcBef>
              <a:spcAft>
                <a:spcPts val="600"/>
              </a:spcAft>
              <a:buClr>
                <a:srgbClr val="95B823"/>
              </a:buClr>
              <a:buNone/>
            </a:pPr>
            <a:endParaRPr lang="en-US" sz="2000" dirty="0">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95B823"/>
              </a:buClr>
              <a:buFont typeface="Webdings" panose="05030102010509060703" pitchFamily="18" charset="2"/>
              <a:buChar char="4"/>
            </a:pPr>
            <a:r>
              <a:rPr lang="en-US" sz="2000" b="1" dirty="0">
                <a:solidFill>
                  <a:srgbClr val="95B823"/>
                </a:solidFill>
                <a:latin typeface="Century Gothic"/>
              </a:rPr>
              <a:t>Large overlap</a:t>
            </a:r>
            <a:r>
              <a:rPr lang="en-US" sz="2000" dirty="0">
                <a:solidFill>
                  <a:schemeClr val="tx1">
                    <a:lumMod val="75000"/>
                    <a:lumOff val="25000"/>
                  </a:schemeClr>
                </a:solidFill>
                <a:latin typeface="Century Gothic"/>
              </a:rPr>
              <a:t> between sites that are suitable for solar development and the habitats of critical species</a:t>
            </a:r>
          </a:p>
          <a:p>
            <a:pPr marL="0" indent="0">
              <a:lnSpc>
                <a:spcPct val="100000"/>
              </a:lnSpc>
              <a:spcBef>
                <a:spcPts val="0"/>
              </a:spcBef>
              <a:spcAft>
                <a:spcPts val="600"/>
              </a:spcAft>
              <a:buClr>
                <a:srgbClr val="95B823"/>
              </a:buClr>
              <a:buNone/>
            </a:pPr>
            <a:endParaRPr lang="en-US" sz="2000" dirty="0">
              <a:solidFill>
                <a:schemeClr val="tx1">
                  <a:lumMod val="75000"/>
                  <a:lumOff val="25000"/>
                </a:schemeClr>
              </a:solidFill>
              <a:latin typeface="Century Gothic"/>
            </a:endParaRPr>
          </a:p>
          <a:p>
            <a:pPr marL="342900" indent="-342900">
              <a:lnSpc>
                <a:spcPct val="100000"/>
              </a:lnSpc>
              <a:spcBef>
                <a:spcPts val="0"/>
              </a:spcBef>
              <a:spcAft>
                <a:spcPts val="600"/>
              </a:spcAft>
              <a:buClr>
                <a:srgbClr val="95B823"/>
              </a:buClr>
              <a:buFont typeface="Webdings" panose="05030102010509060703" pitchFamily="18" charset="2"/>
              <a:buChar char="4"/>
            </a:pPr>
            <a:r>
              <a:rPr lang="en-US" sz="2000" dirty="0" smtClean="0">
                <a:solidFill>
                  <a:schemeClr val="tx1">
                    <a:lumMod val="75000"/>
                    <a:lumOff val="25000"/>
                  </a:schemeClr>
                </a:solidFill>
                <a:latin typeface="Century Gothic"/>
              </a:rPr>
              <a:t>Need </a:t>
            </a:r>
            <a:r>
              <a:rPr lang="en-US" sz="2000" dirty="0">
                <a:solidFill>
                  <a:schemeClr val="tx1">
                    <a:lumMod val="75000"/>
                    <a:lumOff val="25000"/>
                  </a:schemeClr>
                </a:solidFill>
                <a:latin typeface="Century Gothic"/>
              </a:rPr>
              <a:t>to </a:t>
            </a:r>
            <a:r>
              <a:rPr lang="en-US" sz="2000" b="1" dirty="0">
                <a:solidFill>
                  <a:srgbClr val="95B823"/>
                </a:solidFill>
                <a:latin typeface="Century Gothic"/>
              </a:rPr>
              <a:t>provide decision support </a:t>
            </a:r>
            <a:r>
              <a:rPr lang="en-US" sz="2000" dirty="0">
                <a:solidFill>
                  <a:schemeClr val="tx1">
                    <a:lumMod val="75000"/>
                    <a:lumOff val="25000"/>
                  </a:schemeClr>
                </a:solidFill>
                <a:latin typeface="Century Gothic"/>
              </a:rPr>
              <a:t>to solar developers on the potential impacts of utility-scale solar farms</a:t>
            </a:r>
          </a:p>
        </p:txBody>
      </p:sp>
      <p:pic>
        <p:nvPicPr>
          <p:cNvPr id="4" name="Picture 3" descr="A picture containing cell, object, outdoor, water&#10;&#10;Description automatically generated">
            <a:extLst>
              <a:ext uri="{FF2B5EF4-FFF2-40B4-BE49-F238E27FC236}">
                <a16:creationId xmlns:a16="http://schemas.microsoft.com/office/drawing/2014/main" id="{62E0234B-EC60-43FB-ADDD-7612DCB83F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28024" y="1631356"/>
            <a:ext cx="6240087" cy="4680065"/>
          </a:xfrm>
          <a:prstGeom prst="rect">
            <a:avLst/>
          </a:prstGeom>
          <a:ln w="57150">
            <a:solidFill>
              <a:srgbClr val="95B823"/>
            </a:solidFill>
          </a:ln>
        </p:spPr>
      </p:pic>
      <p:sp>
        <p:nvSpPr>
          <p:cNvPr id="6" name="TextBox 5">
            <a:extLst>
              <a:ext uri="{FF2B5EF4-FFF2-40B4-BE49-F238E27FC236}">
                <a16:creationId xmlns:a16="http://schemas.microsoft.com/office/drawing/2014/main" id="{243ED3EE-C233-49F7-880E-D14AF902B344}"/>
              </a:ext>
            </a:extLst>
          </p:cNvPr>
          <p:cNvSpPr txBox="1"/>
          <p:nvPr/>
        </p:nvSpPr>
        <p:spPr>
          <a:xfrm>
            <a:off x="9873010" y="6033324"/>
            <a:ext cx="1522397" cy="30777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Credit: </a:t>
            </a:r>
            <a:r>
              <a:rPr kumimoji="0" lang="en-US" sz="1400" b="1" i="0" u="none" strike="noStrike" kern="1200" cap="none" spc="0" normalizeH="0" baseline="0" noProof="0" err="1">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Jaidee</a:t>
            </a:r>
            <a:endParaRPr kumimoji="0" lang="en-US" sz="1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3520300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TextBox 122">
            <a:extLst>
              <a:ext uri="{FF2B5EF4-FFF2-40B4-BE49-F238E27FC236}">
                <a16:creationId xmlns:a16="http://schemas.microsoft.com/office/drawing/2014/main" id="{48BB1B7F-DED8-446D-B03F-71EA0D6DB0C7}"/>
              </a:ext>
            </a:extLst>
          </p:cNvPr>
          <p:cNvSpPr txBox="1"/>
          <p:nvPr/>
        </p:nvSpPr>
        <p:spPr>
          <a:xfrm>
            <a:off x="131135" y="6241312"/>
            <a:ext cx="11929730" cy="489098"/>
          </a:xfrm>
          <a:prstGeom prst="rect">
            <a:avLst/>
          </a:prstGeom>
          <a:solidFill>
            <a:schemeClr val="bg1"/>
          </a:solidFill>
          <a:ln>
            <a:solidFill>
              <a:schemeClr val="bg1"/>
            </a:solidFill>
          </a:ln>
        </p:spPr>
        <p:txBody>
          <a:bodyPr wrap="square" rtlCol="0">
            <a:spAutoFit/>
          </a:bodyPr>
          <a:lstStyle/>
          <a:p>
            <a:endParaRPr lang="en-US"/>
          </a:p>
        </p:txBody>
      </p:sp>
      <p:sp>
        <p:nvSpPr>
          <p:cNvPr id="5" name="TextBox 4">
            <a:extLst>
              <a:ext uri="{FF2B5EF4-FFF2-40B4-BE49-F238E27FC236}">
                <a16:creationId xmlns:a16="http://schemas.microsoft.com/office/drawing/2014/main" id="{325F1635-5A59-4C54-81A1-2CBE57EBC15D}"/>
              </a:ext>
            </a:extLst>
          </p:cNvPr>
          <p:cNvSpPr txBox="1"/>
          <p:nvPr/>
        </p:nvSpPr>
        <p:spPr>
          <a:xfrm>
            <a:off x="510366" y="180753"/>
            <a:ext cx="6400800" cy="707886"/>
          </a:xfrm>
          <a:prstGeom prst="rect">
            <a:avLst/>
          </a:prstGeom>
          <a:solidFill>
            <a:schemeClr val="bg1"/>
          </a:solidFill>
          <a:ln>
            <a:solidFill>
              <a:schemeClr val="bg1"/>
            </a:solidFill>
          </a:ln>
        </p:spPr>
        <p:txBody>
          <a:bodyPr wrap="square" rtlCol="0">
            <a:spAutoFit/>
          </a:bodyPr>
          <a:lstStyle/>
          <a:p>
            <a:r>
              <a:rPr lang="en-US" sz="4000" b="1" dirty="0">
                <a:solidFill>
                  <a:srgbClr val="95B823"/>
                </a:solidFill>
                <a:latin typeface="Century Gothic" panose="020B0502020202020204" pitchFamily="34" charset="0"/>
              </a:rPr>
              <a:t>APPENDIX</a:t>
            </a:r>
          </a:p>
        </p:txBody>
      </p:sp>
      <p:pic>
        <p:nvPicPr>
          <p:cNvPr id="54" name="Picture 53">
            <a:extLst>
              <a:ext uri="{FF2B5EF4-FFF2-40B4-BE49-F238E27FC236}">
                <a16:creationId xmlns:a16="http://schemas.microsoft.com/office/drawing/2014/main" id="{66E7986E-3774-40F6-8FB3-C3ED81419EF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52938" y="1641409"/>
            <a:ext cx="3809812" cy="4930344"/>
          </a:xfrm>
          <a:prstGeom prst="rect">
            <a:avLst/>
          </a:prstGeom>
        </p:spPr>
      </p:pic>
      <p:pic>
        <p:nvPicPr>
          <p:cNvPr id="55" name="Picture 54">
            <a:extLst>
              <a:ext uri="{FF2B5EF4-FFF2-40B4-BE49-F238E27FC236}">
                <a16:creationId xmlns:a16="http://schemas.microsoft.com/office/drawing/2014/main" id="{0154A610-F12E-4E52-8E00-C489D3BF663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875241" y="1641409"/>
            <a:ext cx="3809812" cy="4930344"/>
          </a:xfrm>
          <a:prstGeom prst="rect">
            <a:avLst/>
          </a:prstGeom>
        </p:spPr>
      </p:pic>
      <p:pic>
        <p:nvPicPr>
          <p:cNvPr id="56" name="Picture 55">
            <a:extLst>
              <a:ext uri="{FF2B5EF4-FFF2-40B4-BE49-F238E27FC236}">
                <a16:creationId xmlns:a16="http://schemas.microsoft.com/office/drawing/2014/main" id="{F0222A92-CFAF-4065-9043-45C06669998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535311" y="1641409"/>
            <a:ext cx="3809812" cy="4930344"/>
          </a:xfrm>
          <a:prstGeom prst="rect">
            <a:avLst/>
          </a:prstGeom>
        </p:spPr>
      </p:pic>
      <p:grpSp>
        <p:nvGrpSpPr>
          <p:cNvPr id="60" name="Group 59">
            <a:extLst>
              <a:ext uri="{FF2B5EF4-FFF2-40B4-BE49-F238E27FC236}">
                <a16:creationId xmlns:a16="http://schemas.microsoft.com/office/drawing/2014/main" id="{AF3D9084-F60D-45D7-94C0-D4AD4CEBD9C5}"/>
              </a:ext>
            </a:extLst>
          </p:cNvPr>
          <p:cNvGrpSpPr/>
          <p:nvPr/>
        </p:nvGrpSpPr>
        <p:grpSpPr>
          <a:xfrm>
            <a:off x="11737755" y="5277887"/>
            <a:ext cx="428354" cy="633628"/>
            <a:chOff x="11434698" y="2142240"/>
            <a:chExt cx="428354" cy="633628"/>
          </a:xfrm>
        </p:grpSpPr>
        <p:pic>
          <p:nvPicPr>
            <p:cNvPr id="61" name="Picture 60" descr="A close up of a logo&#10;&#10;Description automatically generated">
              <a:extLst>
                <a:ext uri="{FF2B5EF4-FFF2-40B4-BE49-F238E27FC236}">
                  <a16:creationId xmlns:a16="http://schemas.microsoft.com/office/drawing/2014/main" id="{39C34386-D2D6-4BF4-8FEB-F54A3BDEE8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34698" y="2357857"/>
              <a:ext cx="322216" cy="418011"/>
            </a:xfrm>
            <a:prstGeom prst="rect">
              <a:avLst/>
            </a:prstGeom>
          </p:spPr>
        </p:pic>
        <p:sp>
          <p:nvSpPr>
            <p:cNvPr id="62" name="TextBox 61">
              <a:extLst>
                <a:ext uri="{FF2B5EF4-FFF2-40B4-BE49-F238E27FC236}">
                  <a16:creationId xmlns:a16="http://schemas.microsoft.com/office/drawing/2014/main" id="{8A840141-912F-4676-890E-B0A806E632F2}"/>
                </a:ext>
              </a:extLst>
            </p:cNvPr>
            <p:cNvSpPr txBox="1"/>
            <p:nvPr/>
          </p:nvSpPr>
          <p:spPr>
            <a:xfrm>
              <a:off x="11449647" y="2142240"/>
              <a:ext cx="413405" cy="261610"/>
            </a:xfrm>
            <a:prstGeom prst="rect">
              <a:avLst/>
            </a:prstGeom>
            <a:noFill/>
          </p:spPr>
          <p:txBody>
            <a:bodyPr wrap="square" rtlCol="0">
              <a:spAutoFit/>
            </a:bodyPr>
            <a:lstStyle/>
            <a:p>
              <a:r>
                <a:rPr lang="en-US" sz="1100">
                  <a:latin typeface="Century Gothic" panose="020B0502020202020204" pitchFamily="34" charset="0"/>
                </a:rPr>
                <a:t>N</a:t>
              </a:r>
            </a:p>
          </p:txBody>
        </p:sp>
      </p:grpSp>
      <p:grpSp>
        <p:nvGrpSpPr>
          <p:cNvPr id="83" name="Group 82">
            <a:extLst>
              <a:ext uri="{FF2B5EF4-FFF2-40B4-BE49-F238E27FC236}">
                <a16:creationId xmlns:a16="http://schemas.microsoft.com/office/drawing/2014/main" id="{A6B1988C-82C9-4CC0-827F-A4C4B1C2EF18}"/>
              </a:ext>
            </a:extLst>
          </p:cNvPr>
          <p:cNvGrpSpPr/>
          <p:nvPr/>
        </p:nvGrpSpPr>
        <p:grpSpPr>
          <a:xfrm>
            <a:off x="10232948" y="5989447"/>
            <a:ext cx="2047192" cy="334959"/>
            <a:chOff x="8517935" y="6228452"/>
            <a:chExt cx="1907319" cy="312073"/>
          </a:xfrm>
        </p:grpSpPr>
        <p:sp>
          <p:nvSpPr>
            <p:cNvPr id="84" name="Rectangle 83">
              <a:extLst>
                <a:ext uri="{FF2B5EF4-FFF2-40B4-BE49-F238E27FC236}">
                  <a16:creationId xmlns:a16="http://schemas.microsoft.com/office/drawing/2014/main" id="{C3B9E672-163F-4B7C-B7FB-D2A406A08C54}"/>
                </a:ext>
              </a:extLst>
            </p:cNvPr>
            <p:cNvSpPr/>
            <p:nvPr/>
          </p:nvSpPr>
          <p:spPr>
            <a:xfrm>
              <a:off x="8640440" y="6411463"/>
              <a:ext cx="217714" cy="492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85" name="Rectangle 84">
              <a:extLst>
                <a:ext uri="{FF2B5EF4-FFF2-40B4-BE49-F238E27FC236}">
                  <a16:creationId xmlns:a16="http://schemas.microsoft.com/office/drawing/2014/main" id="{B403AC05-4F95-4A50-AF41-CD6387DF5A54}"/>
                </a:ext>
              </a:extLst>
            </p:cNvPr>
            <p:cNvSpPr/>
            <p:nvPr/>
          </p:nvSpPr>
          <p:spPr>
            <a:xfrm>
              <a:off x="8858154" y="6411463"/>
              <a:ext cx="217713" cy="480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86" name="Rectangle 85">
              <a:extLst>
                <a:ext uri="{FF2B5EF4-FFF2-40B4-BE49-F238E27FC236}">
                  <a16:creationId xmlns:a16="http://schemas.microsoft.com/office/drawing/2014/main" id="{D98CA8E5-78E5-4995-A782-91ED7B60C5F5}"/>
                </a:ext>
              </a:extLst>
            </p:cNvPr>
            <p:cNvSpPr/>
            <p:nvPr/>
          </p:nvSpPr>
          <p:spPr>
            <a:xfrm>
              <a:off x="9075867" y="6412653"/>
              <a:ext cx="428967" cy="48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87" name="Rectangle 86">
              <a:extLst>
                <a:ext uri="{FF2B5EF4-FFF2-40B4-BE49-F238E27FC236}">
                  <a16:creationId xmlns:a16="http://schemas.microsoft.com/office/drawing/2014/main" id="{C044B6F1-50E4-419E-AA21-C71C663D9886}"/>
                </a:ext>
              </a:extLst>
            </p:cNvPr>
            <p:cNvSpPr/>
            <p:nvPr/>
          </p:nvSpPr>
          <p:spPr>
            <a:xfrm>
              <a:off x="8640439" y="6411462"/>
              <a:ext cx="1293361" cy="48099"/>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88" name="TextBox 87">
              <a:extLst>
                <a:ext uri="{FF2B5EF4-FFF2-40B4-BE49-F238E27FC236}">
                  <a16:creationId xmlns:a16="http://schemas.microsoft.com/office/drawing/2014/main" id="{9456FC7C-3EC3-4973-B5A9-F7F27BB07C60}"/>
                </a:ext>
              </a:extLst>
            </p:cNvPr>
            <p:cNvSpPr txBox="1"/>
            <p:nvPr/>
          </p:nvSpPr>
          <p:spPr>
            <a:xfrm>
              <a:off x="8517935" y="6228452"/>
              <a:ext cx="217713" cy="200724"/>
            </a:xfrm>
            <a:prstGeom prst="rect">
              <a:avLst/>
            </a:prstGeom>
            <a:noFill/>
          </p:spPr>
          <p:txBody>
            <a:bodyPr wrap="square" rtlCol="0">
              <a:spAutoFit/>
            </a:bodyPr>
            <a:lstStyle/>
            <a:p>
              <a:r>
                <a:rPr lang="en-US" sz="800">
                  <a:solidFill>
                    <a:schemeClr val="tx1">
                      <a:lumMod val="75000"/>
                      <a:lumOff val="25000"/>
                    </a:schemeClr>
                  </a:solidFill>
                  <a:latin typeface="Century Gothic" panose="020B0502020202020204" pitchFamily="34" charset="0"/>
                </a:rPr>
                <a:t>0</a:t>
              </a:r>
            </a:p>
          </p:txBody>
        </p:sp>
        <p:sp>
          <p:nvSpPr>
            <p:cNvPr id="89" name="TextBox 88">
              <a:extLst>
                <a:ext uri="{FF2B5EF4-FFF2-40B4-BE49-F238E27FC236}">
                  <a16:creationId xmlns:a16="http://schemas.microsoft.com/office/drawing/2014/main" id="{D26771EC-D221-4FE9-A6C4-B8A51769B239}"/>
                </a:ext>
              </a:extLst>
            </p:cNvPr>
            <p:cNvSpPr txBox="1"/>
            <p:nvPr/>
          </p:nvSpPr>
          <p:spPr>
            <a:xfrm>
              <a:off x="8956088" y="6228452"/>
              <a:ext cx="388835" cy="200724"/>
            </a:xfrm>
            <a:prstGeom prst="rect">
              <a:avLst/>
            </a:prstGeom>
            <a:noFill/>
          </p:spPr>
          <p:txBody>
            <a:bodyPr wrap="square" rtlCol="0">
              <a:spAutoFit/>
            </a:bodyPr>
            <a:lstStyle/>
            <a:p>
              <a:r>
                <a:rPr lang="en-US" sz="800">
                  <a:solidFill>
                    <a:schemeClr val="tx1">
                      <a:lumMod val="75000"/>
                      <a:lumOff val="25000"/>
                    </a:schemeClr>
                  </a:solidFill>
                  <a:latin typeface="Century Gothic" panose="020B0502020202020204" pitchFamily="34" charset="0"/>
                </a:rPr>
                <a:t>3</a:t>
              </a:r>
            </a:p>
          </p:txBody>
        </p:sp>
        <p:sp>
          <p:nvSpPr>
            <p:cNvPr id="90" name="TextBox 89">
              <a:extLst>
                <a:ext uri="{FF2B5EF4-FFF2-40B4-BE49-F238E27FC236}">
                  <a16:creationId xmlns:a16="http://schemas.microsoft.com/office/drawing/2014/main" id="{2815DF9A-246F-4C2A-B5F9-71A70582E318}"/>
                </a:ext>
              </a:extLst>
            </p:cNvPr>
            <p:cNvSpPr txBox="1"/>
            <p:nvPr/>
          </p:nvSpPr>
          <p:spPr>
            <a:xfrm>
              <a:off x="9358888" y="6228452"/>
              <a:ext cx="334989" cy="200724"/>
            </a:xfrm>
            <a:prstGeom prst="rect">
              <a:avLst/>
            </a:prstGeom>
            <a:noFill/>
          </p:spPr>
          <p:txBody>
            <a:bodyPr wrap="square" rtlCol="0">
              <a:spAutoFit/>
            </a:bodyPr>
            <a:lstStyle/>
            <a:p>
              <a:r>
                <a:rPr lang="en-US" sz="800">
                  <a:solidFill>
                    <a:schemeClr val="tx1">
                      <a:lumMod val="75000"/>
                      <a:lumOff val="25000"/>
                    </a:schemeClr>
                  </a:solidFill>
                  <a:latin typeface="Century Gothic" panose="020B0502020202020204" pitchFamily="34" charset="0"/>
                </a:rPr>
                <a:t>6</a:t>
              </a:r>
            </a:p>
          </p:txBody>
        </p:sp>
        <p:sp>
          <p:nvSpPr>
            <p:cNvPr id="91" name="Rectangle 90">
              <a:extLst>
                <a:ext uri="{FF2B5EF4-FFF2-40B4-BE49-F238E27FC236}">
                  <a16:creationId xmlns:a16="http://schemas.microsoft.com/office/drawing/2014/main" id="{D544607A-8724-4897-A353-69D28244BD31}"/>
                </a:ext>
              </a:extLst>
            </p:cNvPr>
            <p:cNvSpPr/>
            <p:nvPr/>
          </p:nvSpPr>
          <p:spPr>
            <a:xfrm>
              <a:off x="9504834" y="6411462"/>
              <a:ext cx="428967" cy="48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92" name="TextBox 91">
              <a:extLst>
                <a:ext uri="{FF2B5EF4-FFF2-40B4-BE49-F238E27FC236}">
                  <a16:creationId xmlns:a16="http://schemas.microsoft.com/office/drawing/2014/main" id="{1E5C785A-27A3-4D21-95D3-AD4C229AF042}"/>
                </a:ext>
              </a:extLst>
            </p:cNvPr>
            <p:cNvSpPr txBox="1"/>
            <p:nvPr/>
          </p:nvSpPr>
          <p:spPr>
            <a:xfrm>
              <a:off x="9816934" y="6228452"/>
              <a:ext cx="413405" cy="200724"/>
            </a:xfrm>
            <a:prstGeom prst="rect">
              <a:avLst/>
            </a:prstGeom>
            <a:noFill/>
          </p:spPr>
          <p:txBody>
            <a:bodyPr wrap="square" rtlCol="0">
              <a:spAutoFit/>
            </a:bodyPr>
            <a:lstStyle/>
            <a:p>
              <a:r>
                <a:rPr lang="en-US" sz="800">
                  <a:solidFill>
                    <a:schemeClr val="tx1">
                      <a:lumMod val="75000"/>
                      <a:lumOff val="25000"/>
                    </a:schemeClr>
                  </a:solidFill>
                  <a:latin typeface="Century Gothic" panose="020B0502020202020204" pitchFamily="34" charset="0"/>
                </a:rPr>
                <a:t>9</a:t>
              </a:r>
            </a:p>
          </p:txBody>
        </p:sp>
        <p:sp>
          <p:nvSpPr>
            <p:cNvPr id="93" name="TextBox 92">
              <a:extLst>
                <a:ext uri="{FF2B5EF4-FFF2-40B4-BE49-F238E27FC236}">
                  <a16:creationId xmlns:a16="http://schemas.microsoft.com/office/drawing/2014/main" id="{5D4FC3D5-0F48-4631-B6E4-0DE92C61B3F7}"/>
                </a:ext>
              </a:extLst>
            </p:cNvPr>
            <p:cNvSpPr txBox="1"/>
            <p:nvPr/>
          </p:nvSpPr>
          <p:spPr>
            <a:xfrm>
              <a:off x="9895625" y="6339801"/>
              <a:ext cx="529629" cy="200724"/>
            </a:xfrm>
            <a:prstGeom prst="rect">
              <a:avLst/>
            </a:prstGeom>
            <a:noFill/>
          </p:spPr>
          <p:txBody>
            <a:bodyPr wrap="square" rtlCol="0">
              <a:spAutoFit/>
            </a:bodyPr>
            <a:lstStyle/>
            <a:p>
              <a:r>
                <a:rPr lang="en-US" sz="800">
                  <a:solidFill>
                    <a:schemeClr val="tx1">
                      <a:lumMod val="75000"/>
                      <a:lumOff val="25000"/>
                    </a:schemeClr>
                  </a:solidFill>
                  <a:latin typeface="Century Gothic" panose="020B0502020202020204" pitchFamily="34" charset="0"/>
                </a:rPr>
                <a:t>Miles</a:t>
              </a:r>
            </a:p>
          </p:txBody>
        </p:sp>
      </p:grpSp>
      <p:sp>
        <p:nvSpPr>
          <p:cNvPr id="126" name="TextBox 125">
            <a:extLst>
              <a:ext uri="{FF2B5EF4-FFF2-40B4-BE49-F238E27FC236}">
                <a16:creationId xmlns:a16="http://schemas.microsoft.com/office/drawing/2014/main" id="{C8C9CA8E-EA3D-4913-BA83-3F671A11B716}"/>
              </a:ext>
            </a:extLst>
          </p:cNvPr>
          <p:cNvSpPr txBox="1"/>
          <p:nvPr/>
        </p:nvSpPr>
        <p:spPr>
          <a:xfrm>
            <a:off x="1888839" y="6108746"/>
            <a:ext cx="933223" cy="461665"/>
          </a:xfrm>
          <a:prstGeom prst="rect">
            <a:avLst/>
          </a:prstGeom>
          <a:noFill/>
        </p:spPr>
        <p:txBody>
          <a:bodyPr wrap="square" rtlCol="0">
            <a:spAutoFit/>
          </a:bodyPr>
          <a:lstStyle/>
          <a:p>
            <a:r>
              <a:rPr lang="en-US" sz="2400">
                <a:solidFill>
                  <a:schemeClr val="tx1">
                    <a:lumMod val="75000"/>
                    <a:lumOff val="25000"/>
                  </a:schemeClr>
                </a:solidFill>
                <a:latin typeface="Century Gothic" panose="020B0502020202020204" pitchFamily="34" charset="0"/>
              </a:rPr>
              <a:t>2017</a:t>
            </a:r>
          </a:p>
        </p:txBody>
      </p:sp>
      <p:sp>
        <p:nvSpPr>
          <p:cNvPr id="127" name="TextBox 126">
            <a:extLst>
              <a:ext uri="{FF2B5EF4-FFF2-40B4-BE49-F238E27FC236}">
                <a16:creationId xmlns:a16="http://schemas.microsoft.com/office/drawing/2014/main" id="{F2A5DAB1-3260-4A47-A635-4EE870254FBE}"/>
              </a:ext>
            </a:extLst>
          </p:cNvPr>
          <p:cNvSpPr txBox="1"/>
          <p:nvPr/>
        </p:nvSpPr>
        <p:spPr>
          <a:xfrm>
            <a:off x="5564154" y="6108746"/>
            <a:ext cx="933223" cy="461665"/>
          </a:xfrm>
          <a:prstGeom prst="rect">
            <a:avLst/>
          </a:prstGeom>
          <a:noFill/>
        </p:spPr>
        <p:txBody>
          <a:bodyPr wrap="square" rtlCol="0">
            <a:spAutoFit/>
          </a:bodyPr>
          <a:lstStyle/>
          <a:p>
            <a:r>
              <a:rPr lang="en-US" sz="2400">
                <a:solidFill>
                  <a:schemeClr val="tx1">
                    <a:lumMod val="75000"/>
                    <a:lumOff val="25000"/>
                  </a:schemeClr>
                </a:solidFill>
                <a:latin typeface="Century Gothic" panose="020B0502020202020204" pitchFamily="34" charset="0"/>
              </a:rPr>
              <a:t>2018</a:t>
            </a:r>
          </a:p>
        </p:txBody>
      </p:sp>
      <p:sp>
        <p:nvSpPr>
          <p:cNvPr id="128" name="TextBox 127">
            <a:extLst>
              <a:ext uri="{FF2B5EF4-FFF2-40B4-BE49-F238E27FC236}">
                <a16:creationId xmlns:a16="http://schemas.microsoft.com/office/drawing/2014/main" id="{3A4B9571-840E-47D8-AB2B-AED1A948F27D}"/>
              </a:ext>
            </a:extLst>
          </p:cNvPr>
          <p:cNvSpPr txBox="1"/>
          <p:nvPr/>
        </p:nvSpPr>
        <p:spPr>
          <a:xfrm>
            <a:off x="9227655" y="6108746"/>
            <a:ext cx="933223" cy="461665"/>
          </a:xfrm>
          <a:prstGeom prst="rect">
            <a:avLst/>
          </a:prstGeom>
          <a:noFill/>
        </p:spPr>
        <p:txBody>
          <a:bodyPr wrap="square" rtlCol="0">
            <a:spAutoFit/>
          </a:bodyPr>
          <a:lstStyle/>
          <a:p>
            <a:r>
              <a:rPr lang="en-US" sz="2400">
                <a:solidFill>
                  <a:schemeClr val="tx1">
                    <a:lumMod val="75000"/>
                    <a:lumOff val="25000"/>
                  </a:schemeClr>
                </a:solidFill>
                <a:latin typeface="Century Gothic" panose="020B0502020202020204" pitchFamily="34" charset="0"/>
              </a:rPr>
              <a:t>2019</a:t>
            </a:r>
          </a:p>
        </p:txBody>
      </p:sp>
      <p:grpSp>
        <p:nvGrpSpPr>
          <p:cNvPr id="46" name="Group 45">
            <a:extLst>
              <a:ext uri="{FF2B5EF4-FFF2-40B4-BE49-F238E27FC236}">
                <a16:creationId xmlns:a16="http://schemas.microsoft.com/office/drawing/2014/main" id="{509D2422-21BE-40F2-964A-E83C762A6665}"/>
              </a:ext>
            </a:extLst>
          </p:cNvPr>
          <p:cNvGrpSpPr/>
          <p:nvPr/>
        </p:nvGrpSpPr>
        <p:grpSpPr>
          <a:xfrm>
            <a:off x="10118000" y="1656931"/>
            <a:ext cx="1994220" cy="2136094"/>
            <a:chOff x="9804191" y="1548705"/>
            <a:chExt cx="1994220" cy="2136094"/>
          </a:xfrm>
        </p:grpSpPr>
        <p:grpSp>
          <p:nvGrpSpPr>
            <p:cNvPr id="47" name="Group 46">
              <a:extLst>
                <a:ext uri="{FF2B5EF4-FFF2-40B4-BE49-F238E27FC236}">
                  <a16:creationId xmlns:a16="http://schemas.microsoft.com/office/drawing/2014/main" id="{F5633117-5F6B-46D9-AA57-87020892387D}"/>
                </a:ext>
              </a:extLst>
            </p:cNvPr>
            <p:cNvGrpSpPr/>
            <p:nvPr/>
          </p:nvGrpSpPr>
          <p:grpSpPr>
            <a:xfrm>
              <a:off x="9804191" y="1548705"/>
              <a:ext cx="1994220" cy="2136094"/>
              <a:chOff x="10199152" y="2291269"/>
              <a:chExt cx="1994220" cy="2136094"/>
            </a:xfrm>
          </p:grpSpPr>
          <p:grpSp>
            <p:nvGrpSpPr>
              <p:cNvPr id="50" name="Group 49">
                <a:extLst>
                  <a:ext uri="{FF2B5EF4-FFF2-40B4-BE49-F238E27FC236}">
                    <a16:creationId xmlns:a16="http://schemas.microsoft.com/office/drawing/2014/main" id="{31E806DB-E394-4FC1-AA62-653385516870}"/>
                  </a:ext>
                </a:extLst>
              </p:cNvPr>
              <p:cNvGrpSpPr/>
              <p:nvPr/>
            </p:nvGrpSpPr>
            <p:grpSpPr>
              <a:xfrm>
                <a:off x="10199152" y="2314296"/>
                <a:ext cx="1994220" cy="2113067"/>
                <a:chOff x="1451639" y="543821"/>
                <a:chExt cx="7132439" cy="7557501"/>
              </a:xfrm>
            </p:grpSpPr>
            <p:sp>
              <p:nvSpPr>
                <p:cNvPr id="58" name="Rectangle 57">
                  <a:extLst>
                    <a:ext uri="{FF2B5EF4-FFF2-40B4-BE49-F238E27FC236}">
                      <a16:creationId xmlns:a16="http://schemas.microsoft.com/office/drawing/2014/main" id="{0FCA658F-AC6D-44E2-AF2D-6900833F546C}"/>
                    </a:ext>
                  </a:extLst>
                </p:cNvPr>
                <p:cNvSpPr/>
                <p:nvPr/>
              </p:nvSpPr>
              <p:spPr>
                <a:xfrm>
                  <a:off x="3623094" y="806567"/>
                  <a:ext cx="1483744" cy="1483744"/>
                </a:xfrm>
                <a:prstGeom prst="rect">
                  <a:avLst/>
                </a:prstGeom>
                <a:solidFill>
                  <a:srgbClr val="5B800A"/>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31</a:t>
                  </a:r>
                </a:p>
              </p:txBody>
            </p:sp>
            <p:sp>
              <p:nvSpPr>
                <p:cNvPr id="59" name="Rectangle 58">
                  <a:extLst>
                    <a:ext uri="{FF2B5EF4-FFF2-40B4-BE49-F238E27FC236}">
                      <a16:creationId xmlns:a16="http://schemas.microsoft.com/office/drawing/2014/main" id="{2319CFB3-5B97-4F10-B082-8080CEE43508}"/>
                    </a:ext>
                  </a:extLst>
                </p:cNvPr>
                <p:cNvSpPr/>
                <p:nvPr/>
              </p:nvSpPr>
              <p:spPr>
                <a:xfrm>
                  <a:off x="5107383" y="806569"/>
                  <a:ext cx="1483745" cy="1483743"/>
                </a:xfrm>
                <a:prstGeom prst="rect">
                  <a:avLst/>
                </a:prstGeom>
                <a:solidFill>
                  <a:srgbClr val="5B800A"/>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32</a:t>
                  </a:r>
                </a:p>
              </p:txBody>
            </p:sp>
            <p:sp>
              <p:nvSpPr>
                <p:cNvPr id="94" name="Rectangle 93">
                  <a:extLst>
                    <a:ext uri="{FF2B5EF4-FFF2-40B4-BE49-F238E27FC236}">
                      <a16:creationId xmlns:a16="http://schemas.microsoft.com/office/drawing/2014/main" id="{4858D6DF-32B7-4C87-8E5A-4A67F03B7053}"/>
                    </a:ext>
                  </a:extLst>
                </p:cNvPr>
                <p:cNvSpPr/>
                <p:nvPr/>
              </p:nvSpPr>
              <p:spPr>
                <a:xfrm>
                  <a:off x="6590582" y="806567"/>
                  <a:ext cx="1483744" cy="1483744"/>
                </a:xfrm>
                <a:prstGeom prst="rect">
                  <a:avLst/>
                </a:prstGeom>
                <a:solidFill>
                  <a:srgbClr val="EA675C"/>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33</a:t>
                  </a:r>
                </a:p>
              </p:txBody>
            </p:sp>
            <p:sp>
              <p:nvSpPr>
                <p:cNvPr id="95" name="Rectangle 94">
                  <a:extLst>
                    <a:ext uri="{FF2B5EF4-FFF2-40B4-BE49-F238E27FC236}">
                      <a16:creationId xmlns:a16="http://schemas.microsoft.com/office/drawing/2014/main" id="{31B901AE-5BB9-4796-B02A-34E8AF25E7F1}"/>
                    </a:ext>
                  </a:extLst>
                </p:cNvPr>
                <p:cNvSpPr/>
                <p:nvPr/>
              </p:nvSpPr>
              <p:spPr>
                <a:xfrm>
                  <a:off x="3623094" y="2290927"/>
                  <a:ext cx="1483744" cy="1483744"/>
                </a:xfrm>
                <a:prstGeom prst="rect">
                  <a:avLst/>
                </a:prstGeom>
                <a:solidFill>
                  <a:srgbClr val="5B800A"/>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21</a:t>
                  </a:r>
                </a:p>
              </p:txBody>
            </p:sp>
            <p:sp>
              <p:nvSpPr>
                <p:cNvPr id="96" name="Rectangle 95">
                  <a:extLst>
                    <a:ext uri="{FF2B5EF4-FFF2-40B4-BE49-F238E27FC236}">
                      <a16:creationId xmlns:a16="http://schemas.microsoft.com/office/drawing/2014/main" id="{6217484F-5C91-4CB9-8212-1D29B733425B}"/>
                    </a:ext>
                  </a:extLst>
                </p:cNvPr>
                <p:cNvSpPr/>
                <p:nvPr/>
              </p:nvSpPr>
              <p:spPr>
                <a:xfrm>
                  <a:off x="3623094" y="3774055"/>
                  <a:ext cx="1483744" cy="1483744"/>
                </a:xfrm>
                <a:prstGeom prst="rect">
                  <a:avLst/>
                </a:prstGeom>
                <a:solidFill>
                  <a:srgbClr val="EA675C"/>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11</a:t>
                  </a:r>
                </a:p>
              </p:txBody>
            </p:sp>
            <p:sp>
              <p:nvSpPr>
                <p:cNvPr id="97" name="Rectangle 96">
                  <a:extLst>
                    <a:ext uri="{FF2B5EF4-FFF2-40B4-BE49-F238E27FC236}">
                      <a16:creationId xmlns:a16="http://schemas.microsoft.com/office/drawing/2014/main" id="{79D8DB12-5CC3-4BC4-95F3-7A6D7FCF9AE2}"/>
                    </a:ext>
                  </a:extLst>
                </p:cNvPr>
                <p:cNvSpPr/>
                <p:nvPr/>
              </p:nvSpPr>
              <p:spPr>
                <a:xfrm>
                  <a:off x="5107382" y="3774055"/>
                  <a:ext cx="1483744" cy="1483744"/>
                </a:xfrm>
                <a:prstGeom prst="rect">
                  <a:avLst/>
                </a:prstGeom>
                <a:solidFill>
                  <a:srgbClr val="FFDF9C"/>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12</a:t>
                  </a:r>
                </a:p>
              </p:txBody>
            </p:sp>
            <p:sp>
              <p:nvSpPr>
                <p:cNvPr id="98" name="Rectangle 97">
                  <a:extLst>
                    <a:ext uri="{FF2B5EF4-FFF2-40B4-BE49-F238E27FC236}">
                      <a16:creationId xmlns:a16="http://schemas.microsoft.com/office/drawing/2014/main" id="{AAF3A741-C388-42DE-AEF8-54BA646EF9B6}"/>
                    </a:ext>
                  </a:extLst>
                </p:cNvPr>
                <p:cNvSpPr/>
                <p:nvPr/>
              </p:nvSpPr>
              <p:spPr>
                <a:xfrm>
                  <a:off x="6590582" y="3774055"/>
                  <a:ext cx="1483744" cy="1483744"/>
                </a:xfrm>
                <a:prstGeom prst="rect">
                  <a:avLst/>
                </a:prstGeom>
                <a:solidFill>
                  <a:srgbClr val="EA675C"/>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13</a:t>
                  </a:r>
                </a:p>
              </p:txBody>
            </p:sp>
            <p:sp>
              <p:nvSpPr>
                <p:cNvPr id="99" name="TextBox 98">
                  <a:extLst>
                    <a:ext uri="{FF2B5EF4-FFF2-40B4-BE49-F238E27FC236}">
                      <a16:creationId xmlns:a16="http://schemas.microsoft.com/office/drawing/2014/main" id="{B4B5077B-BDFA-40BF-8912-50CE7545B229}"/>
                    </a:ext>
                  </a:extLst>
                </p:cNvPr>
                <p:cNvSpPr txBox="1"/>
                <p:nvPr/>
              </p:nvSpPr>
              <p:spPr>
                <a:xfrm>
                  <a:off x="3398269" y="6450153"/>
                  <a:ext cx="5185809" cy="1651169"/>
                </a:xfrm>
                <a:prstGeom prst="rect">
                  <a:avLst/>
                </a:prstGeom>
                <a:noFill/>
              </p:spPr>
              <p:txBody>
                <a:bodyPr wrap="square" rtlCol="0">
                  <a:spAutoFit/>
                </a:bodyPr>
                <a:lstStyle/>
                <a:p>
                  <a:pPr algn="ctr"/>
                  <a:r>
                    <a:rPr lang="en-US" sz="1200">
                      <a:solidFill>
                        <a:schemeClr val="tx1">
                          <a:lumMod val="75000"/>
                          <a:lumOff val="25000"/>
                        </a:schemeClr>
                      </a:solidFill>
                      <a:latin typeface="Century Gothic" panose="020B0502020202020204" pitchFamily="34" charset="0"/>
                    </a:rPr>
                    <a:t>Environmental Sensitivity</a:t>
                  </a:r>
                </a:p>
              </p:txBody>
            </p:sp>
            <p:sp>
              <p:nvSpPr>
                <p:cNvPr id="100" name="TextBox 99">
                  <a:extLst>
                    <a:ext uri="{FF2B5EF4-FFF2-40B4-BE49-F238E27FC236}">
                      <a16:creationId xmlns:a16="http://schemas.microsoft.com/office/drawing/2014/main" id="{91E7903D-2791-4D6A-BA92-E94BD11724FF}"/>
                    </a:ext>
                  </a:extLst>
                </p:cNvPr>
                <p:cNvSpPr txBox="1"/>
                <p:nvPr/>
              </p:nvSpPr>
              <p:spPr>
                <a:xfrm rot="16200000">
                  <a:off x="-575010" y="2570470"/>
                  <a:ext cx="5044001" cy="990703"/>
                </a:xfrm>
                <a:prstGeom prst="rect">
                  <a:avLst/>
                </a:prstGeom>
                <a:noFill/>
              </p:spPr>
              <p:txBody>
                <a:bodyPr wrap="square" rtlCol="0">
                  <a:spAutoFit/>
                </a:bodyPr>
                <a:lstStyle/>
                <a:p>
                  <a:pPr algn="ctr"/>
                  <a:r>
                    <a:rPr lang="en-US" sz="1200" dirty="0">
                      <a:solidFill>
                        <a:schemeClr val="tx1">
                          <a:lumMod val="75000"/>
                          <a:lumOff val="25000"/>
                        </a:schemeClr>
                      </a:solidFill>
                      <a:latin typeface="Century Gothic" panose="020B0502020202020204" pitchFamily="34" charset="0"/>
                    </a:rPr>
                    <a:t>Solar Suitability</a:t>
                  </a:r>
                </a:p>
              </p:txBody>
            </p:sp>
            <p:sp>
              <p:nvSpPr>
                <p:cNvPr id="101" name="TextBox 100">
                  <a:extLst>
                    <a:ext uri="{FF2B5EF4-FFF2-40B4-BE49-F238E27FC236}">
                      <a16:creationId xmlns:a16="http://schemas.microsoft.com/office/drawing/2014/main" id="{6EF40A3E-CBFC-40ED-861B-04D6AAFAA776}"/>
                    </a:ext>
                  </a:extLst>
                </p:cNvPr>
                <p:cNvSpPr txBox="1"/>
                <p:nvPr/>
              </p:nvSpPr>
              <p:spPr>
                <a:xfrm>
                  <a:off x="3529908" y="5674717"/>
                  <a:ext cx="1847431" cy="990701"/>
                </a:xfrm>
                <a:prstGeom prst="rect">
                  <a:avLst/>
                </a:prstGeom>
                <a:noFill/>
              </p:spPr>
              <p:txBody>
                <a:bodyPr wrap="square" rtlCol="0">
                  <a:spAutoFit/>
                </a:bodyPr>
                <a:lstStyle/>
                <a:p>
                  <a:r>
                    <a:rPr lang="en-US" sz="1200">
                      <a:solidFill>
                        <a:schemeClr val="tx1">
                          <a:lumMod val="75000"/>
                          <a:lumOff val="25000"/>
                        </a:schemeClr>
                      </a:solidFill>
                      <a:latin typeface="Century Gothic" panose="020B0502020202020204" pitchFamily="34" charset="0"/>
                    </a:rPr>
                    <a:t>Low</a:t>
                  </a:r>
                </a:p>
              </p:txBody>
            </p:sp>
            <p:sp>
              <p:nvSpPr>
                <p:cNvPr id="102" name="TextBox 101">
                  <a:extLst>
                    <a:ext uri="{FF2B5EF4-FFF2-40B4-BE49-F238E27FC236}">
                      <a16:creationId xmlns:a16="http://schemas.microsoft.com/office/drawing/2014/main" id="{E84A52F3-8880-43E5-B50F-322D321AFBDF}"/>
                    </a:ext>
                  </a:extLst>
                </p:cNvPr>
                <p:cNvSpPr txBox="1"/>
                <p:nvPr/>
              </p:nvSpPr>
              <p:spPr>
                <a:xfrm>
                  <a:off x="4926206" y="5672732"/>
                  <a:ext cx="2276385" cy="990701"/>
                </a:xfrm>
                <a:prstGeom prst="rect">
                  <a:avLst/>
                </a:prstGeom>
                <a:noFill/>
              </p:spPr>
              <p:txBody>
                <a:bodyPr wrap="square" rtlCol="0">
                  <a:spAutoFit/>
                </a:bodyPr>
                <a:lstStyle/>
                <a:p>
                  <a:r>
                    <a:rPr lang="en-US" sz="1200">
                      <a:solidFill>
                        <a:schemeClr val="tx1">
                          <a:lumMod val="75000"/>
                          <a:lumOff val="25000"/>
                        </a:schemeClr>
                      </a:solidFill>
                      <a:latin typeface="Century Gothic" panose="020B0502020202020204" pitchFamily="34" charset="0"/>
                    </a:rPr>
                    <a:t>Med.</a:t>
                  </a:r>
                </a:p>
              </p:txBody>
            </p:sp>
            <p:sp>
              <p:nvSpPr>
                <p:cNvPr id="103" name="TextBox 102">
                  <a:extLst>
                    <a:ext uri="{FF2B5EF4-FFF2-40B4-BE49-F238E27FC236}">
                      <a16:creationId xmlns:a16="http://schemas.microsoft.com/office/drawing/2014/main" id="{264EE1A9-7A7D-4697-83F7-C8CA187D2DC3}"/>
                    </a:ext>
                  </a:extLst>
                </p:cNvPr>
                <p:cNvSpPr txBox="1"/>
                <p:nvPr/>
              </p:nvSpPr>
              <p:spPr>
                <a:xfrm>
                  <a:off x="6519944" y="5672736"/>
                  <a:ext cx="2059245" cy="990698"/>
                </a:xfrm>
                <a:prstGeom prst="rect">
                  <a:avLst/>
                </a:prstGeom>
                <a:noFill/>
              </p:spPr>
              <p:txBody>
                <a:bodyPr wrap="square" rtlCol="0">
                  <a:spAutoFit/>
                </a:bodyPr>
                <a:lstStyle/>
                <a:p>
                  <a:r>
                    <a:rPr lang="en-US" sz="1200">
                      <a:solidFill>
                        <a:schemeClr val="tx1">
                          <a:lumMod val="75000"/>
                          <a:lumOff val="25000"/>
                        </a:schemeClr>
                      </a:solidFill>
                      <a:latin typeface="Century Gothic" panose="020B0502020202020204" pitchFamily="34" charset="0"/>
                    </a:rPr>
                    <a:t>High</a:t>
                  </a:r>
                </a:p>
              </p:txBody>
            </p:sp>
            <p:sp>
              <p:nvSpPr>
                <p:cNvPr id="104" name="Rectangle 103">
                  <a:extLst>
                    <a:ext uri="{FF2B5EF4-FFF2-40B4-BE49-F238E27FC236}">
                      <a16:creationId xmlns:a16="http://schemas.microsoft.com/office/drawing/2014/main" id="{0F1149F7-62CE-47A2-9ADA-366C02004D9D}"/>
                    </a:ext>
                  </a:extLst>
                </p:cNvPr>
                <p:cNvSpPr/>
                <p:nvPr/>
              </p:nvSpPr>
              <p:spPr>
                <a:xfrm>
                  <a:off x="5107382" y="2290927"/>
                  <a:ext cx="1483744" cy="1483744"/>
                </a:xfrm>
                <a:prstGeom prst="rect">
                  <a:avLst/>
                </a:prstGeom>
                <a:solidFill>
                  <a:srgbClr val="FFDF9C"/>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22</a:t>
                  </a:r>
                </a:p>
              </p:txBody>
            </p:sp>
            <p:sp>
              <p:nvSpPr>
                <p:cNvPr id="105" name="Rectangle 104">
                  <a:extLst>
                    <a:ext uri="{FF2B5EF4-FFF2-40B4-BE49-F238E27FC236}">
                      <a16:creationId xmlns:a16="http://schemas.microsoft.com/office/drawing/2014/main" id="{67F93828-1ACF-4FC7-93D0-522ECDE7832F}"/>
                    </a:ext>
                  </a:extLst>
                </p:cNvPr>
                <p:cNvSpPr/>
                <p:nvPr/>
              </p:nvSpPr>
              <p:spPr>
                <a:xfrm>
                  <a:off x="6590582" y="2290927"/>
                  <a:ext cx="1483744" cy="1483744"/>
                </a:xfrm>
                <a:prstGeom prst="rect">
                  <a:avLst/>
                </a:prstGeom>
                <a:solidFill>
                  <a:srgbClr val="EA675C"/>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Century Gothic" panose="020B0502020202020204" pitchFamily="34" charset="0"/>
                    </a:rPr>
                    <a:t>23</a:t>
                  </a:r>
                </a:p>
              </p:txBody>
            </p:sp>
          </p:grpSp>
          <p:grpSp>
            <p:nvGrpSpPr>
              <p:cNvPr id="51" name="Group 50">
                <a:extLst>
                  <a:ext uri="{FF2B5EF4-FFF2-40B4-BE49-F238E27FC236}">
                    <a16:creationId xmlns:a16="http://schemas.microsoft.com/office/drawing/2014/main" id="{CE881099-A9DA-4692-9D32-7B87FF6E65ED}"/>
                  </a:ext>
                </a:extLst>
              </p:cNvPr>
              <p:cNvGrpSpPr/>
              <p:nvPr/>
            </p:nvGrpSpPr>
            <p:grpSpPr>
              <a:xfrm rot="16200000">
                <a:off x="9853150" y="2858379"/>
                <a:ext cx="1411772" cy="277551"/>
                <a:chOff x="10932628" y="3700617"/>
                <a:chExt cx="1411772" cy="277551"/>
              </a:xfrm>
            </p:grpSpPr>
            <p:sp>
              <p:nvSpPr>
                <p:cNvPr id="52" name="TextBox 51">
                  <a:extLst>
                    <a:ext uri="{FF2B5EF4-FFF2-40B4-BE49-F238E27FC236}">
                      <a16:creationId xmlns:a16="http://schemas.microsoft.com/office/drawing/2014/main" id="{2A0473FF-3481-4435-9417-93DA8ADFD87D}"/>
                    </a:ext>
                  </a:extLst>
                </p:cNvPr>
                <p:cNvSpPr txBox="1"/>
                <p:nvPr/>
              </p:nvSpPr>
              <p:spPr>
                <a:xfrm>
                  <a:off x="10932628" y="3701169"/>
                  <a:ext cx="516539" cy="276999"/>
                </a:xfrm>
                <a:prstGeom prst="rect">
                  <a:avLst/>
                </a:prstGeom>
                <a:noFill/>
              </p:spPr>
              <p:txBody>
                <a:bodyPr wrap="square" rtlCol="0">
                  <a:spAutoFit/>
                </a:bodyPr>
                <a:lstStyle/>
                <a:p>
                  <a:r>
                    <a:rPr lang="en-US" sz="1200">
                      <a:solidFill>
                        <a:schemeClr val="tx1">
                          <a:lumMod val="75000"/>
                          <a:lumOff val="25000"/>
                        </a:schemeClr>
                      </a:solidFill>
                      <a:latin typeface="Century Gothic" panose="020B0502020202020204" pitchFamily="34" charset="0"/>
                    </a:rPr>
                    <a:t>Low</a:t>
                  </a:r>
                </a:p>
              </p:txBody>
            </p:sp>
            <p:sp>
              <p:nvSpPr>
                <p:cNvPr id="53" name="TextBox 52">
                  <a:extLst>
                    <a:ext uri="{FF2B5EF4-FFF2-40B4-BE49-F238E27FC236}">
                      <a16:creationId xmlns:a16="http://schemas.microsoft.com/office/drawing/2014/main" id="{026243E5-D09F-4276-B787-66F06F66E988}"/>
                    </a:ext>
                  </a:extLst>
                </p:cNvPr>
                <p:cNvSpPr txBox="1"/>
                <p:nvPr/>
              </p:nvSpPr>
              <p:spPr>
                <a:xfrm>
                  <a:off x="11323031" y="3700617"/>
                  <a:ext cx="636474" cy="276999"/>
                </a:xfrm>
                <a:prstGeom prst="rect">
                  <a:avLst/>
                </a:prstGeom>
                <a:noFill/>
              </p:spPr>
              <p:txBody>
                <a:bodyPr wrap="square" rtlCol="0">
                  <a:spAutoFit/>
                </a:bodyPr>
                <a:lstStyle/>
                <a:p>
                  <a:r>
                    <a:rPr lang="en-US" sz="1200">
                      <a:solidFill>
                        <a:schemeClr val="tx1">
                          <a:lumMod val="75000"/>
                          <a:lumOff val="25000"/>
                        </a:schemeClr>
                      </a:solidFill>
                      <a:latin typeface="Century Gothic" panose="020B0502020202020204" pitchFamily="34" charset="0"/>
                    </a:rPr>
                    <a:t>Med.</a:t>
                  </a:r>
                </a:p>
              </p:txBody>
            </p:sp>
            <p:sp>
              <p:nvSpPr>
                <p:cNvPr id="57" name="TextBox 56">
                  <a:extLst>
                    <a:ext uri="{FF2B5EF4-FFF2-40B4-BE49-F238E27FC236}">
                      <a16:creationId xmlns:a16="http://schemas.microsoft.com/office/drawing/2014/main" id="{8CE3A9BC-A7C7-4489-835B-8114A60A943A}"/>
                    </a:ext>
                  </a:extLst>
                </p:cNvPr>
                <p:cNvSpPr txBox="1"/>
                <p:nvPr/>
              </p:nvSpPr>
              <p:spPr>
                <a:xfrm>
                  <a:off x="11768638" y="3700617"/>
                  <a:ext cx="575762" cy="276998"/>
                </a:xfrm>
                <a:prstGeom prst="rect">
                  <a:avLst/>
                </a:prstGeom>
                <a:noFill/>
              </p:spPr>
              <p:txBody>
                <a:bodyPr wrap="square" rtlCol="0">
                  <a:spAutoFit/>
                </a:bodyPr>
                <a:lstStyle/>
                <a:p>
                  <a:r>
                    <a:rPr lang="en-US" sz="1200">
                      <a:solidFill>
                        <a:schemeClr val="tx1">
                          <a:lumMod val="75000"/>
                          <a:lumOff val="25000"/>
                        </a:schemeClr>
                      </a:solidFill>
                      <a:latin typeface="Century Gothic" panose="020B0502020202020204" pitchFamily="34" charset="0"/>
                    </a:rPr>
                    <a:t>High</a:t>
                  </a:r>
                </a:p>
              </p:txBody>
            </p:sp>
          </p:grpSp>
        </p:grpSp>
        <p:cxnSp>
          <p:nvCxnSpPr>
            <p:cNvPr id="48" name="Straight Arrow Connector 47">
              <a:extLst>
                <a:ext uri="{FF2B5EF4-FFF2-40B4-BE49-F238E27FC236}">
                  <a16:creationId xmlns:a16="http://schemas.microsoft.com/office/drawing/2014/main" id="{09788D44-BE72-47DB-BC8F-527E883609AC}"/>
                </a:ext>
              </a:extLst>
            </p:cNvPr>
            <p:cNvCxnSpPr>
              <a:cxnSpLocks/>
            </p:cNvCxnSpPr>
            <p:nvPr/>
          </p:nvCxnSpPr>
          <p:spPr>
            <a:xfrm>
              <a:off x="10385272" y="2982028"/>
              <a:ext cx="1295534"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9" name="Straight Arrow Connector 48">
              <a:extLst>
                <a:ext uri="{FF2B5EF4-FFF2-40B4-BE49-F238E27FC236}">
                  <a16:creationId xmlns:a16="http://schemas.microsoft.com/office/drawing/2014/main" id="{000ADDE5-2796-441F-B285-C87BB2C1E66E}"/>
                </a:ext>
              </a:extLst>
            </p:cNvPr>
            <p:cNvCxnSpPr>
              <a:cxnSpLocks/>
            </p:cNvCxnSpPr>
            <p:nvPr/>
          </p:nvCxnSpPr>
          <p:spPr>
            <a:xfrm flipV="1">
              <a:off x="10327641" y="1620122"/>
              <a:ext cx="0" cy="12696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139" name="TextBox 138">
            <a:extLst>
              <a:ext uri="{FF2B5EF4-FFF2-40B4-BE49-F238E27FC236}">
                <a16:creationId xmlns:a16="http://schemas.microsoft.com/office/drawing/2014/main" id="{422EDCD7-4FF1-423B-8B13-F598AFEBA011}"/>
              </a:ext>
            </a:extLst>
          </p:cNvPr>
          <p:cNvSpPr txBox="1"/>
          <p:nvPr/>
        </p:nvSpPr>
        <p:spPr>
          <a:xfrm>
            <a:off x="2844196" y="1254255"/>
            <a:ext cx="6503608" cy="461665"/>
          </a:xfrm>
          <a:prstGeom prst="rect">
            <a:avLst/>
          </a:prstGeom>
          <a:noFill/>
        </p:spPr>
        <p:txBody>
          <a:bodyPr wrap="square" rtlCol="0">
            <a:spAutoFit/>
          </a:bodyPr>
          <a:lstStyle/>
          <a:p>
            <a:pPr algn="ctr"/>
            <a:r>
              <a:rPr lang="en-US" sz="2400">
                <a:solidFill>
                  <a:schemeClr val="tx1">
                    <a:lumMod val="75000"/>
                    <a:lumOff val="25000"/>
                  </a:schemeClr>
                </a:solidFill>
                <a:latin typeface="Century Gothic" panose="020B0502020202020204" pitchFamily="34" charset="0"/>
              </a:rPr>
              <a:t>Twiggs County LUCIS Results</a:t>
            </a:r>
          </a:p>
        </p:txBody>
      </p:sp>
    </p:spTree>
    <p:extLst>
      <p:ext uri="{BB962C8B-B14F-4D97-AF65-F5344CB8AC3E}">
        <p14:creationId xmlns:p14="http://schemas.microsoft.com/office/powerpoint/2010/main" val="371798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900"/>
            <a:ext cx="94143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1"/>
                </a:solidFill>
                <a:latin typeface="Century Gothic"/>
              </a:rPr>
              <a:t>COMMUNITY CONCERNS </a:t>
            </a:r>
            <a:endParaRPr lang="en-US" sz="4000" b="1">
              <a:solidFill>
                <a:schemeClr val="bg1"/>
              </a:solidFill>
              <a:latin typeface="Century Gothic" panose="020B0502020202020204" pitchFamily="34" charset="0"/>
            </a:endParaRPr>
          </a:p>
        </p:txBody>
      </p:sp>
      <p:sp>
        <p:nvSpPr>
          <p:cNvPr id="10" name="Text Placeholder 5"/>
          <p:cNvSpPr txBox="1">
            <a:spLocks/>
          </p:cNvSpPr>
          <p:nvPr/>
        </p:nvSpPr>
        <p:spPr>
          <a:xfrm>
            <a:off x="5679661" y="2244214"/>
            <a:ext cx="5974404" cy="3371416"/>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95B823"/>
              </a:buClr>
              <a:buFont typeface="Webdings" panose="05030102010509060703" pitchFamily="18" charset="2"/>
              <a:buChar char="4"/>
            </a:pPr>
            <a:r>
              <a:rPr lang="en-US" sz="2400">
                <a:solidFill>
                  <a:schemeClr val="tx1">
                    <a:lumMod val="75000"/>
                    <a:lumOff val="25000"/>
                  </a:schemeClr>
                </a:solidFill>
                <a:latin typeface="Century Gothic"/>
              </a:rPr>
              <a:t>Solar development </a:t>
            </a:r>
            <a:r>
              <a:rPr lang="en-US" sz="2400" b="1">
                <a:solidFill>
                  <a:srgbClr val="95B823"/>
                </a:solidFill>
                <a:latin typeface="Century Gothic"/>
              </a:rPr>
              <a:t>threatens keystone species and critical habitats</a:t>
            </a:r>
            <a:endParaRPr lang="en-US" sz="2400" b="1">
              <a:solidFill>
                <a:srgbClr val="95B823"/>
              </a:solidFill>
              <a:latin typeface="Century Gothic" panose="020B0502020202020204" pitchFamily="34" charset="0"/>
            </a:endParaRPr>
          </a:p>
          <a:p>
            <a:pPr marL="342900" indent="-342900">
              <a:lnSpc>
                <a:spcPct val="100000"/>
              </a:lnSpc>
              <a:spcBef>
                <a:spcPts val="0"/>
              </a:spcBef>
              <a:spcAft>
                <a:spcPts val="600"/>
              </a:spcAft>
              <a:buClr>
                <a:srgbClr val="95B823"/>
              </a:buClr>
              <a:buFont typeface="Webdings" panose="05030102010509060703" pitchFamily="18" charset="2"/>
              <a:buChar char="4"/>
            </a:pPr>
            <a:endParaRPr lang="en-US" sz="2400">
              <a:solidFill>
                <a:schemeClr val="tx1">
                  <a:lumMod val="75000"/>
                  <a:lumOff val="25000"/>
                </a:schemeClr>
              </a:solidFill>
              <a:latin typeface="Century Gothic"/>
            </a:endParaRPr>
          </a:p>
          <a:p>
            <a:pPr marL="342900" indent="-342900">
              <a:lnSpc>
                <a:spcPct val="100000"/>
              </a:lnSpc>
              <a:spcBef>
                <a:spcPts val="0"/>
              </a:spcBef>
              <a:spcAft>
                <a:spcPts val="600"/>
              </a:spcAft>
              <a:buClr>
                <a:srgbClr val="95B823"/>
              </a:buClr>
              <a:buFont typeface="Webdings" panose="05030102010509060703" pitchFamily="18" charset="2"/>
              <a:buChar char="4"/>
            </a:pPr>
            <a:r>
              <a:rPr lang="en-US" sz="2400" b="1">
                <a:solidFill>
                  <a:srgbClr val="95B823"/>
                </a:solidFill>
                <a:latin typeface="Century Gothic"/>
              </a:rPr>
              <a:t>Biodiversity and ecological imbalances </a:t>
            </a:r>
            <a:r>
              <a:rPr lang="en-US" sz="2400">
                <a:solidFill>
                  <a:schemeClr val="tx1">
                    <a:lumMod val="75000"/>
                    <a:lumOff val="25000"/>
                  </a:schemeClr>
                </a:solidFill>
                <a:latin typeface="Century Gothic"/>
              </a:rPr>
              <a:t>due to land use changes</a:t>
            </a:r>
          </a:p>
          <a:p>
            <a:pPr marL="0" indent="0">
              <a:lnSpc>
                <a:spcPct val="100000"/>
              </a:lnSpc>
              <a:spcBef>
                <a:spcPts val="0"/>
              </a:spcBef>
              <a:spcAft>
                <a:spcPts val="600"/>
              </a:spcAft>
              <a:buClr>
                <a:srgbClr val="95B823"/>
              </a:buClr>
              <a:buNone/>
            </a:pPr>
            <a:endParaRPr lang="en-US" sz="2400">
              <a:solidFill>
                <a:schemeClr val="tx1">
                  <a:lumMod val="75000"/>
                  <a:lumOff val="25000"/>
                </a:schemeClr>
              </a:solidFill>
              <a:latin typeface="Century Gothic"/>
            </a:endParaRPr>
          </a:p>
          <a:p>
            <a:pPr marL="0" indent="0">
              <a:lnSpc>
                <a:spcPct val="100000"/>
              </a:lnSpc>
              <a:spcBef>
                <a:spcPts val="0"/>
              </a:spcBef>
              <a:spcAft>
                <a:spcPts val="600"/>
              </a:spcAft>
              <a:buClr>
                <a:srgbClr val="95B823"/>
              </a:buClr>
              <a:buNone/>
            </a:pPr>
            <a:endParaRPr lang="en-US" sz="1800">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95B823"/>
              </a:buClr>
              <a:buFont typeface="Webdings" panose="05030102010509060703" pitchFamily="18" charset="2"/>
              <a:buChar char="4"/>
            </a:pPr>
            <a:endParaRPr lang="en-US" sz="1800">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95B823"/>
              </a:buClr>
              <a:buFont typeface="Webdings" panose="05030102010509060703" pitchFamily="18" charset="2"/>
              <a:buChar char="4"/>
            </a:pPr>
            <a:endParaRPr lang="en-US" sz="1800">
              <a:solidFill>
                <a:schemeClr val="tx1">
                  <a:lumMod val="75000"/>
                  <a:lumOff val="25000"/>
                </a:schemeClr>
              </a:solidFill>
              <a:latin typeface="Century Gothic" panose="020B0502020202020204" pitchFamily="34" charset="0"/>
            </a:endParaRPr>
          </a:p>
        </p:txBody>
      </p:sp>
      <p:pic>
        <p:nvPicPr>
          <p:cNvPr id="7" name="Picture 7" descr="A turtle in the grass&#10;&#10;Description automatically generated">
            <a:extLst>
              <a:ext uri="{FF2B5EF4-FFF2-40B4-BE49-F238E27FC236}">
                <a16:creationId xmlns:a16="http://schemas.microsoft.com/office/drawing/2014/main" id="{02D93C75-9DAF-4A87-9C9A-CFB44C07109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1812" y="1421592"/>
            <a:ext cx="2866466" cy="2508330"/>
          </a:xfrm>
          <a:prstGeom prst="hexagon">
            <a:avLst/>
          </a:prstGeom>
          <a:ln w="76200">
            <a:solidFill>
              <a:srgbClr val="95B823"/>
            </a:solidFill>
          </a:ln>
        </p:spPr>
      </p:pic>
      <p:pic>
        <p:nvPicPr>
          <p:cNvPr id="4" name="Picture 5" descr="A bear that is sitting on a rock&#10;&#10;Description automatically generated">
            <a:extLst>
              <a:ext uri="{FF2B5EF4-FFF2-40B4-BE49-F238E27FC236}">
                <a16:creationId xmlns:a16="http://schemas.microsoft.com/office/drawing/2014/main" id="{39FA198B-88E2-43F8-B123-7D7EA227506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52698" y="4005347"/>
            <a:ext cx="2866465" cy="2505456"/>
          </a:xfrm>
          <a:prstGeom prst="hexagon">
            <a:avLst/>
          </a:prstGeom>
          <a:ln w="76200">
            <a:solidFill>
              <a:srgbClr val="95B823"/>
            </a:solidFill>
          </a:ln>
        </p:spPr>
      </p:pic>
      <p:pic>
        <p:nvPicPr>
          <p:cNvPr id="6" name="Picture 6" descr="A field of grass&#10;&#10;Description automatically generated">
            <a:extLst>
              <a:ext uri="{FF2B5EF4-FFF2-40B4-BE49-F238E27FC236}">
                <a16:creationId xmlns:a16="http://schemas.microsoft.com/office/drawing/2014/main" id="{E655C0A1-041E-482E-85FD-8C1A0DE4FB4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636748" y="2715959"/>
            <a:ext cx="2866466" cy="2506474"/>
          </a:xfrm>
          <a:prstGeom prst="hexagon">
            <a:avLst/>
          </a:prstGeom>
          <a:ln w="76200">
            <a:solidFill>
              <a:srgbClr val="95B823"/>
            </a:solidFill>
          </a:ln>
        </p:spPr>
      </p:pic>
      <p:sp>
        <p:nvSpPr>
          <p:cNvPr id="13" name="TextBox 12">
            <a:extLst>
              <a:ext uri="{FF2B5EF4-FFF2-40B4-BE49-F238E27FC236}">
                <a16:creationId xmlns:a16="http://schemas.microsoft.com/office/drawing/2014/main" id="{7AF59DD0-FB8C-4614-992F-ECD615748900}"/>
              </a:ext>
            </a:extLst>
          </p:cNvPr>
          <p:cNvSpPr txBox="1"/>
          <p:nvPr/>
        </p:nvSpPr>
        <p:spPr>
          <a:xfrm>
            <a:off x="878568" y="1421592"/>
            <a:ext cx="1758179"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Credit: Georgia Dept. of Natural Resources</a:t>
            </a:r>
          </a:p>
        </p:txBody>
      </p:sp>
      <p:sp>
        <p:nvSpPr>
          <p:cNvPr id="11" name="TextBox 10">
            <a:extLst>
              <a:ext uri="{FF2B5EF4-FFF2-40B4-BE49-F238E27FC236}">
                <a16:creationId xmlns:a16="http://schemas.microsoft.com/office/drawing/2014/main" id="{9177A48A-669A-469E-84DA-59ABF5EB6830}"/>
              </a:ext>
            </a:extLst>
          </p:cNvPr>
          <p:cNvSpPr txBox="1"/>
          <p:nvPr/>
        </p:nvSpPr>
        <p:spPr>
          <a:xfrm>
            <a:off x="3182881" y="4829258"/>
            <a:ext cx="1758179"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Credit: Georgia Dept. of Natural Resources</a:t>
            </a:r>
          </a:p>
        </p:txBody>
      </p:sp>
      <p:sp>
        <p:nvSpPr>
          <p:cNvPr id="14" name="TextBox 13">
            <a:extLst>
              <a:ext uri="{FF2B5EF4-FFF2-40B4-BE49-F238E27FC236}">
                <a16:creationId xmlns:a16="http://schemas.microsoft.com/office/drawing/2014/main" id="{46926B40-D39E-45DA-8EB9-0811587093FD}"/>
              </a:ext>
            </a:extLst>
          </p:cNvPr>
          <p:cNvSpPr txBox="1"/>
          <p:nvPr/>
        </p:nvSpPr>
        <p:spPr>
          <a:xfrm>
            <a:off x="1688930" y="6099345"/>
            <a:ext cx="1758179"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Credit: Tina Shaw/USFWS</a:t>
            </a:r>
          </a:p>
        </p:txBody>
      </p:sp>
    </p:spTree>
    <p:extLst>
      <p:ext uri="{BB962C8B-B14F-4D97-AF65-F5344CB8AC3E}">
        <p14:creationId xmlns:p14="http://schemas.microsoft.com/office/powerpoint/2010/main" val="31328891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turtle&#10;&#10;Description automatically generated">
            <a:extLst>
              <a:ext uri="{FF2B5EF4-FFF2-40B4-BE49-F238E27FC236}">
                <a16:creationId xmlns:a16="http://schemas.microsoft.com/office/drawing/2014/main" id="{6DCE27DC-059E-445A-99FD-92D30CC453A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71162" y="1339448"/>
            <a:ext cx="5439096" cy="5273040"/>
          </a:xfrm>
          <a:prstGeom prst="rect">
            <a:avLst/>
          </a:prstGeom>
          <a:ln w="57150">
            <a:solidFill>
              <a:srgbClr val="95B823"/>
            </a:solidFill>
          </a:ln>
        </p:spPr>
      </p:pic>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900"/>
            <a:ext cx="94143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1"/>
                </a:solidFill>
                <a:latin typeface="Century Gothic"/>
              </a:rPr>
              <a:t>PARTNERS </a:t>
            </a:r>
            <a:endParaRPr lang="en-US" sz="4000" b="1">
              <a:solidFill>
                <a:schemeClr val="bg1"/>
              </a:solidFill>
              <a:latin typeface="Century Gothic" panose="020B0502020202020204" pitchFamily="34" charset="0"/>
            </a:endParaRPr>
          </a:p>
        </p:txBody>
      </p:sp>
      <p:sp>
        <p:nvSpPr>
          <p:cNvPr id="8" name="Text Placeholder 5">
            <a:extLst>
              <a:ext uri="{FF2B5EF4-FFF2-40B4-BE49-F238E27FC236}">
                <a16:creationId xmlns:a16="http://schemas.microsoft.com/office/drawing/2014/main" id="{09B8F313-B004-42D9-9107-896AF7E552B9}"/>
              </a:ext>
            </a:extLst>
          </p:cNvPr>
          <p:cNvSpPr txBox="1">
            <a:spLocks/>
          </p:cNvSpPr>
          <p:nvPr/>
        </p:nvSpPr>
        <p:spPr>
          <a:xfrm>
            <a:off x="826581" y="1501997"/>
            <a:ext cx="4492318" cy="4849907"/>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95B823"/>
              </a:buClr>
              <a:buNone/>
            </a:pPr>
            <a:endParaRPr lang="en-US" sz="2000" dirty="0">
              <a:solidFill>
                <a:schemeClr val="tx1">
                  <a:lumMod val="75000"/>
                  <a:lumOff val="25000"/>
                </a:schemeClr>
              </a:solidFill>
              <a:latin typeface="Century Gothic"/>
            </a:endParaRPr>
          </a:p>
          <a:p>
            <a:pPr marL="342900" indent="-342900">
              <a:lnSpc>
                <a:spcPct val="100000"/>
              </a:lnSpc>
              <a:spcBef>
                <a:spcPts val="0"/>
              </a:spcBef>
              <a:buClr>
                <a:srgbClr val="95B823"/>
              </a:buClr>
              <a:buFont typeface="Webdings" panose="05030102010509060703" pitchFamily="18" charset="2"/>
              <a:buChar char="4"/>
            </a:pPr>
            <a:r>
              <a:rPr lang="en-US" sz="2000" b="1" dirty="0">
                <a:solidFill>
                  <a:srgbClr val="95B823"/>
                </a:solidFill>
                <a:latin typeface="Century Gothic"/>
              </a:rPr>
              <a:t>The Nature Conservancy –</a:t>
            </a:r>
          </a:p>
          <a:p>
            <a:pPr marL="0" indent="0">
              <a:lnSpc>
                <a:spcPct val="100000"/>
              </a:lnSpc>
              <a:spcBef>
                <a:spcPts val="0"/>
              </a:spcBef>
              <a:buClr>
                <a:srgbClr val="95B823"/>
              </a:buClr>
              <a:buNone/>
            </a:pPr>
            <a:r>
              <a:rPr lang="en-US" sz="2000" b="1" dirty="0">
                <a:solidFill>
                  <a:srgbClr val="95B823"/>
                </a:solidFill>
                <a:latin typeface="Century Gothic"/>
              </a:rPr>
              <a:t>     Georgia Chapter</a:t>
            </a:r>
          </a:p>
          <a:p>
            <a:pPr marL="914400" indent="0">
              <a:lnSpc>
                <a:spcPct val="100000"/>
              </a:lnSpc>
              <a:spcBef>
                <a:spcPts val="0"/>
              </a:spcBef>
              <a:buClr>
                <a:srgbClr val="95B823"/>
              </a:buClr>
              <a:buNone/>
            </a:pPr>
            <a:r>
              <a:rPr lang="en-US" sz="1800" b="1" dirty="0">
                <a:solidFill>
                  <a:schemeClr val="tx1">
                    <a:lumMod val="75000"/>
                    <a:lumOff val="25000"/>
                  </a:schemeClr>
                </a:solidFill>
                <a:latin typeface="Century Gothic"/>
              </a:rPr>
              <a:t>Amy Gutierrez, </a:t>
            </a:r>
            <a:r>
              <a:rPr lang="en-US" sz="1800" dirty="0">
                <a:solidFill>
                  <a:schemeClr val="tx1">
                    <a:lumMod val="75000"/>
                    <a:lumOff val="25000"/>
                  </a:schemeClr>
                </a:solidFill>
                <a:latin typeface="Century Gothic"/>
              </a:rPr>
              <a:t>Climate and Lands Coordinator  </a:t>
            </a:r>
            <a:endParaRPr lang="en-US" dirty="0">
              <a:solidFill>
                <a:schemeClr val="tx1">
                  <a:lumMod val="75000"/>
                  <a:lumOff val="25000"/>
                </a:schemeClr>
              </a:solidFill>
              <a:cs typeface="Calibri" panose="020F0502020204030204"/>
            </a:endParaRPr>
          </a:p>
          <a:p>
            <a:pPr marL="0" indent="0">
              <a:lnSpc>
                <a:spcPct val="100000"/>
              </a:lnSpc>
              <a:spcBef>
                <a:spcPts val="0"/>
              </a:spcBef>
              <a:spcAft>
                <a:spcPts val="600"/>
              </a:spcAft>
              <a:buClr>
                <a:srgbClr val="95B823"/>
              </a:buClr>
              <a:buNone/>
            </a:pPr>
            <a:endParaRPr lang="en-US" sz="2000" dirty="0">
              <a:solidFill>
                <a:schemeClr val="tx1">
                  <a:lumMod val="75000"/>
                  <a:lumOff val="25000"/>
                </a:schemeClr>
              </a:solidFill>
              <a:latin typeface="Century Gothic"/>
            </a:endParaRPr>
          </a:p>
          <a:p>
            <a:pPr marL="0" indent="0">
              <a:lnSpc>
                <a:spcPct val="100000"/>
              </a:lnSpc>
              <a:spcBef>
                <a:spcPts val="0"/>
              </a:spcBef>
              <a:spcAft>
                <a:spcPts val="600"/>
              </a:spcAft>
              <a:buClr>
                <a:srgbClr val="95B823"/>
              </a:buClr>
              <a:buNone/>
            </a:pPr>
            <a:endParaRPr lang="en-US" sz="2000" dirty="0">
              <a:solidFill>
                <a:schemeClr val="tx1">
                  <a:lumMod val="75000"/>
                  <a:lumOff val="25000"/>
                </a:schemeClr>
              </a:solidFill>
              <a:latin typeface="Century Gothic"/>
            </a:endParaRPr>
          </a:p>
          <a:p>
            <a:pPr marL="342900" indent="-342900">
              <a:lnSpc>
                <a:spcPct val="100000"/>
              </a:lnSpc>
              <a:spcBef>
                <a:spcPts val="0"/>
              </a:spcBef>
              <a:buClr>
                <a:srgbClr val="95B823"/>
              </a:buClr>
              <a:buFont typeface="Webdings" panose="05030102010509060703" pitchFamily="18" charset="2"/>
              <a:buChar char="4"/>
            </a:pPr>
            <a:r>
              <a:rPr lang="en-US" sz="2000" b="1" dirty="0">
                <a:solidFill>
                  <a:srgbClr val="95B823"/>
                </a:solidFill>
                <a:latin typeface="Century Gothic"/>
              </a:rPr>
              <a:t>Georgia Department of </a:t>
            </a:r>
          </a:p>
          <a:p>
            <a:pPr marL="0" indent="0">
              <a:lnSpc>
                <a:spcPct val="100000"/>
              </a:lnSpc>
              <a:spcBef>
                <a:spcPts val="0"/>
              </a:spcBef>
              <a:buClr>
                <a:srgbClr val="95B823"/>
              </a:buClr>
              <a:buNone/>
            </a:pPr>
            <a:r>
              <a:rPr lang="en-US" sz="2000" b="1" dirty="0">
                <a:solidFill>
                  <a:srgbClr val="95B823"/>
                </a:solidFill>
                <a:latin typeface="Century Gothic"/>
              </a:rPr>
              <a:t>     Natural Resources</a:t>
            </a:r>
            <a:endParaRPr lang="en-US" sz="1800" dirty="0">
              <a:solidFill>
                <a:srgbClr val="404040"/>
              </a:solidFill>
              <a:latin typeface="Century Gothic" panose="020B0502020202020204" pitchFamily="34" charset="0"/>
            </a:endParaRPr>
          </a:p>
          <a:p>
            <a:pPr marL="914400" indent="0">
              <a:lnSpc>
                <a:spcPct val="100000"/>
              </a:lnSpc>
              <a:spcBef>
                <a:spcPts val="0"/>
              </a:spcBef>
              <a:buClr>
                <a:srgbClr val="95B823"/>
              </a:buClr>
              <a:buNone/>
            </a:pPr>
            <a:r>
              <a:rPr lang="en-US" sz="1800" b="1" dirty="0">
                <a:solidFill>
                  <a:schemeClr val="tx1">
                    <a:lumMod val="75000"/>
                    <a:lumOff val="25000"/>
                  </a:schemeClr>
                </a:solidFill>
                <a:latin typeface="Century Gothic"/>
              </a:rPr>
              <a:t>Matt Elliott, </a:t>
            </a:r>
            <a:r>
              <a:rPr lang="en-US" sz="1800" dirty="0">
                <a:solidFill>
                  <a:schemeClr val="tx1">
                    <a:lumMod val="75000"/>
                    <a:lumOff val="25000"/>
                  </a:schemeClr>
                </a:solidFill>
                <a:latin typeface="Century Gothic"/>
              </a:rPr>
              <a:t>Assistant Chief of Wildlife Conservation </a:t>
            </a:r>
            <a:endParaRPr lang="en-US" sz="1800" dirty="0">
              <a:solidFill>
                <a:schemeClr val="tx1">
                  <a:lumMod val="75000"/>
                  <a:lumOff val="25000"/>
                </a:schemeClr>
              </a:solidFill>
              <a:latin typeface="Century Gothic" panose="020B0502020202020204" pitchFamily="34" charset="0"/>
            </a:endParaRPr>
          </a:p>
          <a:p>
            <a:pPr marL="0" indent="0">
              <a:lnSpc>
                <a:spcPct val="100000"/>
              </a:lnSpc>
              <a:spcBef>
                <a:spcPts val="0"/>
              </a:spcBef>
              <a:spcAft>
                <a:spcPts val="600"/>
              </a:spcAft>
              <a:buClr>
                <a:srgbClr val="95B823"/>
              </a:buClr>
              <a:buNone/>
            </a:pPr>
            <a:endParaRPr lang="en-US" sz="1800" dirty="0">
              <a:solidFill>
                <a:schemeClr val="tx1">
                  <a:lumMod val="75000"/>
                  <a:lumOff val="25000"/>
                </a:schemeClr>
              </a:solidFill>
              <a:latin typeface="Century Gothic"/>
            </a:endParaRPr>
          </a:p>
          <a:p>
            <a:pPr marL="342900" indent="-342900">
              <a:lnSpc>
                <a:spcPct val="100000"/>
              </a:lnSpc>
              <a:spcBef>
                <a:spcPts val="0"/>
              </a:spcBef>
              <a:spcAft>
                <a:spcPts val="600"/>
              </a:spcAft>
              <a:buClr>
                <a:srgbClr val="95B823"/>
              </a:buClr>
              <a:buFont typeface="Webdings" panose="05030102010509060703" pitchFamily="18" charset="2"/>
              <a:buChar char="4"/>
            </a:pPr>
            <a:endParaRPr lang="en-US" sz="1800" dirty="0">
              <a:solidFill>
                <a:schemeClr val="tx1">
                  <a:lumMod val="75000"/>
                  <a:lumOff val="25000"/>
                </a:schemeClr>
              </a:solidFill>
              <a:latin typeface="Century Gothic" panose="020B0502020202020204" pitchFamily="34" charset="0"/>
            </a:endParaRPr>
          </a:p>
        </p:txBody>
      </p:sp>
      <p:sp>
        <p:nvSpPr>
          <p:cNvPr id="11" name="TextBox 10">
            <a:extLst>
              <a:ext uri="{FF2B5EF4-FFF2-40B4-BE49-F238E27FC236}">
                <a16:creationId xmlns:a16="http://schemas.microsoft.com/office/drawing/2014/main" id="{FC4645D5-0B03-4B28-92CD-2A964AFC937D}"/>
              </a:ext>
            </a:extLst>
          </p:cNvPr>
          <p:cNvSpPr txBox="1"/>
          <p:nvPr/>
        </p:nvSpPr>
        <p:spPr>
          <a:xfrm>
            <a:off x="9837421" y="6351904"/>
            <a:ext cx="1845425" cy="307777"/>
          </a:xfrm>
          <a:prstGeom prst="rect">
            <a:avLst/>
          </a:prstGeom>
          <a:noFill/>
        </p:spPr>
        <p:txBody>
          <a:bodyPr wrap="square" rtlCol="0">
            <a:spAutoFit/>
          </a:bodyPr>
          <a:lstStyle/>
          <a:p>
            <a:r>
              <a:rPr lang="en-US" sz="1400" b="1">
                <a:solidFill>
                  <a:schemeClr val="bg1"/>
                </a:solidFill>
                <a:effectLst>
                  <a:outerShdw blurRad="38100" dist="38100" dir="2700000" algn="tl">
                    <a:srgbClr val="000000">
                      <a:alpha val="43137"/>
                    </a:srgbClr>
                  </a:outerShdw>
                </a:effectLst>
                <a:latin typeface="Century Gothic" panose="020B0502020202020204" pitchFamily="34" charset="0"/>
              </a:rPr>
              <a:t>Credit: Jody Davis</a:t>
            </a:r>
          </a:p>
        </p:txBody>
      </p:sp>
    </p:spTree>
    <p:extLst>
      <p:ext uri="{BB962C8B-B14F-4D97-AF65-F5344CB8AC3E}">
        <p14:creationId xmlns:p14="http://schemas.microsoft.com/office/powerpoint/2010/main" val="20214636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900"/>
            <a:ext cx="94143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1"/>
                </a:solidFill>
                <a:latin typeface="Century Gothic"/>
              </a:rPr>
              <a:t>OBJECTIVES </a:t>
            </a:r>
            <a:endParaRPr lang="en-US" sz="4000" b="1">
              <a:solidFill>
                <a:schemeClr val="bg1"/>
              </a:solidFill>
              <a:latin typeface="Century Gothic" panose="020B0502020202020204" pitchFamily="34" charset="0"/>
            </a:endParaRPr>
          </a:p>
        </p:txBody>
      </p:sp>
      <p:sp>
        <p:nvSpPr>
          <p:cNvPr id="10" name="Text Placeholder 5"/>
          <p:cNvSpPr txBox="1">
            <a:spLocks/>
          </p:cNvSpPr>
          <p:nvPr/>
        </p:nvSpPr>
        <p:spPr>
          <a:xfrm>
            <a:off x="6064101" y="1471344"/>
            <a:ext cx="5674242" cy="5087333"/>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95B823"/>
              </a:buClr>
              <a:buFont typeface="Webdings" panose="05030102010509060703" pitchFamily="18" charset="2"/>
              <a:buChar char="4"/>
            </a:pPr>
            <a:r>
              <a:rPr lang="en-US" sz="2000" b="1" dirty="0">
                <a:solidFill>
                  <a:srgbClr val="95B823"/>
                </a:solidFill>
                <a:latin typeface="Century Gothic"/>
              </a:rPr>
              <a:t>Compare</a:t>
            </a:r>
            <a:r>
              <a:rPr lang="en-US" sz="2000" b="1" dirty="0">
                <a:solidFill>
                  <a:schemeClr val="tx1">
                    <a:lumMod val="75000"/>
                    <a:lumOff val="25000"/>
                  </a:schemeClr>
                </a:solidFill>
                <a:latin typeface="Century Gothic"/>
              </a:rPr>
              <a:t> </a:t>
            </a:r>
            <a:r>
              <a:rPr lang="en-US" sz="2000" dirty="0">
                <a:solidFill>
                  <a:schemeClr val="tx1">
                    <a:lumMod val="75000"/>
                    <a:lumOff val="25000"/>
                  </a:schemeClr>
                </a:solidFill>
                <a:latin typeface="Century Gothic"/>
              </a:rPr>
              <a:t>solar suitability and environmental sensitivity analyses for the state of Georgia between 2017 and 2019</a:t>
            </a:r>
          </a:p>
          <a:p>
            <a:pPr marL="0" indent="0">
              <a:lnSpc>
                <a:spcPct val="100000"/>
              </a:lnSpc>
              <a:spcBef>
                <a:spcPts val="0"/>
              </a:spcBef>
              <a:spcAft>
                <a:spcPts val="600"/>
              </a:spcAft>
              <a:buClr>
                <a:srgbClr val="95B823"/>
              </a:buClr>
              <a:buNone/>
            </a:pPr>
            <a:endParaRPr lang="en-US" sz="2000" b="1" dirty="0">
              <a:solidFill>
                <a:schemeClr val="tx1">
                  <a:lumMod val="75000"/>
                  <a:lumOff val="25000"/>
                </a:schemeClr>
              </a:solidFill>
              <a:latin typeface="Century Gothic"/>
            </a:endParaRPr>
          </a:p>
          <a:p>
            <a:pPr marL="342900" indent="-342900">
              <a:lnSpc>
                <a:spcPct val="100000"/>
              </a:lnSpc>
              <a:spcBef>
                <a:spcPts val="0"/>
              </a:spcBef>
              <a:spcAft>
                <a:spcPts val="600"/>
              </a:spcAft>
              <a:buClr>
                <a:srgbClr val="95B823"/>
              </a:buClr>
              <a:buFont typeface="Webdings" panose="05030102010509060703" pitchFamily="18" charset="2"/>
              <a:buChar char="4"/>
            </a:pPr>
            <a:r>
              <a:rPr lang="en-US" sz="2000" b="1" dirty="0">
                <a:solidFill>
                  <a:srgbClr val="95B823"/>
                </a:solidFill>
                <a:latin typeface="Century Gothic"/>
              </a:rPr>
              <a:t>Perform</a:t>
            </a:r>
            <a:r>
              <a:rPr lang="en-US" sz="2000" b="1" dirty="0">
                <a:solidFill>
                  <a:schemeClr val="tx1">
                    <a:lumMod val="75000"/>
                    <a:lumOff val="25000"/>
                  </a:schemeClr>
                </a:solidFill>
                <a:latin typeface="Century Gothic"/>
              </a:rPr>
              <a:t> </a:t>
            </a:r>
            <a:r>
              <a:rPr lang="en-US" sz="2000" dirty="0">
                <a:solidFill>
                  <a:schemeClr val="tx1">
                    <a:lumMod val="75000"/>
                    <a:lumOff val="25000"/>
                  </a:schemeClr>
                </a:solidFill>
                <a:latin typeface="Century Gothic"/>
              </a:rPr>
              <a:t>in-depth analysis of Brooks, Decatur, Taylor, and Twiggs counties</a:t>
            </a:r>
          </a:p>
          <a:p>
            <a:pPr marL="0" indent="0">
              <a:lnSpc>
                <a:spcPct val="100000"/>
              </a:lnSpc>
              <a:spcBef>
                <a:spcPts val="0"/>
              </a:spcBef>
              <a:spcAft>
                <a:spcPts val="600"/>
              </a:spcAft>
              <a:buClr>
                <a:srgbClr val="95B823"/>
              </a:buClr>
              <a:buNone/>
            </a:pPr>
            <a:endParaRPr lang="en-US" sz="2000" b="1" dirty="0">
              <a:solidFill>
                <a:schemeClr val="tx1">
                  <a:lumMod val="75000"/>
                  <a:lumOff val="25000"/>
                </a:schemeClr>
              </a:solidFill>
              <a:latin typeface="Century Gothic"/>
            </a:endParaRPr>
          </a:p>
          <a:p>
            <a:pPr marL="342900" indent="-342900">
              <a:lnSpc>
                <a:spcPct val="100000"/>
              </a:lnSpc>
              <a:spcBef>
                <a:spcPts val="0"/>
              </a:spcBef>
              <a:spcAft>
                <a:spcPts val="600"/>
              </a:spcAft>
              <a:buClr>
                <a:srgbClr val="95B823"/>
              </a:buClr>
              <a:buFont typeface="Webdings" panose="05030102010509060703" pitchFamily="18" charset="2"/>
              <a:buChar char="4"/>
            </a:pPr>
            <a:r>
              <a:rPr lang="en-US" sz="2000" b="1" dirty="0">
                <a:solidFill>
                  <a:srgbClr val="95B823"/>
                </a:solidFill>
                <a:latin typeface="Century Gothic"/>
              </a:rPr>
              <a:t>Utilize</a:t>
            </a:r>
            <a:r>
              <a:rPr lang="en-US" sz="2000" b="1" dirty="0">
                <a:solidFill>
                  <a:schemeClr val="tx1">
                    <a:lumMod val="75000"/>
                    <a:lumOff val="25000"/>
                  </a:schemeClr>
                </a:solidFill>
                <a:latin typeface="Century Gothic"/>
              </a:rPr>
              <a:t> </a:t>
            </a:r>
            <a:r>
              <a:rPr lang="en-US" sz="2000" dirty="0">
                <a:solidFill>
                  <a:schemeClr val="tx1">
                    <a:lumMod val="75000"/>
                    <a:lumOff val="25000"/>
                  </a:schemeClr>
                </a:solidFill>
                <a:latin typeface="Century Gothic"/>
              </a:rPr>
              <a:t>the Land-Use Conflict Identification Strategy to find areas of conflict between solar suitability and environmentally sensitive areas in 2017, 2018, and 2019</a:t>
            </a:r>
            <a:endParaRPr lang="en-US" sz="2000" dirty="0">
              <a:solidFill>
                <a:schemeClr val="tx1">
                  <a:lumMod val="75000"/>
                  <a:lumOff val="25000"/>
                </a:schemeClr>
              </a:solidFill>
              <a:latin typeface="Century Gothic" panose="020B0502020202020204" pitchFamily="34" charset="0"/>
            </a:endParaRPr>
          </a:p>
          <a:p>
            <a:pPr marL="0" indent="0">
              <a:lnSpc>
                <a:spcPct val="100000"/>
              </a:lnSpc>
              <a:spcBef>
                <a:spcPts val="0"/>
              </a:spcBef>
              <a:spcAft>
                <a:spcPts val="600"/>
              </a:spcAft>
              <a:buClr>
                <a:srgbClr val="95B823"/>
              </a:buClr>
              <a:buNone/>
            </a:pPr>
            <a:endParaRPr lang="en-US" sz="2000" b="1" dirty="0">
              <a:solidFill>
                <a:schemeClr val="tx1">
                  <a:lumMod val="75000"/>
                  <a:lumOff val="25000"/>
                </a:schemeClr>
              </a:solidFill>
              <a:latin typeface="Century Gothic"/>
            </a:endParaRPr>
          </a:p>
          <a:p>
            <a:pPr marL="342900" indent="-342900">
              <a:lnSpc>
                <a:spcPct val="100000"/>
              </a:lnSpc>
              <a:spcBef>
                <a:spcPts val="0"/>
              </a:spcBef>
              <a:spcAft>
                <a:spcPts val="600"/>
              </a:spcAft>
              <a:buClr>
                <a:srgbClr val="95B823"/>
              </a:buClr>
              <a:buFont typeface="Webdings" panose="05030102010509060703" pitchFamily="18" charset="2"/>
              <a:buChar char="4"/>
            </a:pPr>
            <a:r>
              <a:rPr lang="en-US" sz="2000" b="1" dirty="0">
                <a:solidFill>
                  <a:srgbClr val="95B823"/>
                </a:solidFill>
                <a:latin typeface="Century Gothic"/>
              </a:rPr>
              <a:t>Provide</a:t>
            </a:r>
            <a:r>
              <a:rPr lang="en-US" sz="2000" b="1" dirty="0">
                <a:solidFill>
                  <a:schemeClr val="tx1">
                    <a:lumMod val="75000"/>
                    <a:lumOff val="25000"/>
                  </a:schemeClr>
                </a:solidFill>
                <a:latin typeface="Century Gothic"/>
              </a:rPr>
              <a:t> </a:t>
            </a:r>
            <a:r>
              <a:rPr lang="en-US" sz="2000" dirty="0">
                <a:solidFill>
                  <a:schemeClr val="tx1">
                    <a:lumMod val="75000"/>
                    <a:lumOff val="25000"/>
                  </a:schemeClr>
                </a:solidFill>
                <a:latin typeface="Century Gothic"/>
              </a:rPr>
              <a:t>a user-friendly application for decision makers</a:t>
            </a:r>
            <a:endParaRPr lang="en-US" sz="2000" dirty="0">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95B823"/>
              </a:buClr>
              <a:buFont typeface="Webdings" panose="05030102010509060703" pitchFamily="18" charset="2"/>
              <a:buChar char="4"/>
            </a:pPr>
            <a:endParaRPr lang="en-US" sz="1800" dirty="0">
              <a:solidFill>
                <a:schemeClr val="tx1">
                  <a:lumMod val="75000"/>
                  <a:lumOff val="25000"/>
                </a:schemeClr>
              </a:solidFill>
              <a:latin typeface="Century Gothic" panose="020B0502020202020204" pitchFamily="34" charset="0"/>
            </a:endParaRPr>
          </a:p>
        </p:txBody>
      </p:sp>
      <p:pic>
        <p:nvPicPr>
          <p:cNvPr id="6" name="Picture 5" descr="A building with a mountain in the middle of a field&#10;&#10;Description automatically generated">
            <a:extLst>
              <a:ext uri="{FF2B5EF4-FFF2-40B4-BE49-F238E27FC236}">
                <a16:creationId xmlns:a16="http://schemas.microsoft.com/office/drawing/2014/main" id="{F533824D-C781-4700-90B9-14AAF5C187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0241" y="1450078"/>
            <a:ext cx="5037513" cy="5037513"/>
          </a:xfrm>
          <a:prstGeom prst="rect">
            <a:avLst/>
          </a:prstGeom>
          <a:ln w="57150">
            <a:solidFill>
              <a:srgbClr val="95B823"/>
            </a:solidFill>
          </a:ln>
        </p:spPr>
      </p:pic>
      <p:sp>
        <p:nvSpPr>
          <p:cNvPr id="11" name="TextBox 10">
            <a:extLst>
              <a:ext uri="{FF2B5EF4-FFF2-40B4-BE49-F238E27FC236}">
                <a16:creationId xmlns:a16="http://schemas.microsoft.com/office/drawing/2014/main" id="{F1379218-5414-4BB1-B8C6-848321FD5A89}"/>
              </a:ext>
            </a:extLst>
          </p:cNvPr>
          <p:cNvSpPr txBox="1"/>
          <p:nvPr/>
        </p:nvSpPr>
        <p:spPr>
          <a:xfrm>
            <a:off x="493669" y="6215986"/>
            <a:ext cx="1993262" cy="307777"/>
          </a:xfrm>
          <a:prstGeom prst="rect">
            <a:avLst/>
          </a:prstGeom>
          <a:noFill/>
        </p:spPr>
        <p:txBody>
          <a:bodyPr wrap="square" rtlCol="0">
            <a:spAutoFit/>
          </a:bodyPr>
          <a:lstStyle/>
          <a:p>
            <a:r>
              <a:rPr lang="en-US" sz="1400" b="1">
                <a:solidFill>
                  <a:schemeClr val="bg1"/>
                </a:solidFill>
                <a:effectLst>
                  <a:outerShdw blurRad="38100" dist="38100" dir="2700000" algn="tl">
                    <a:srgbClr val="000000">
                      <a:alpha val="43137"/>
                    </a:srgbClr>
                  </a:outerShdw>
                </a:effectLst>
                <a:latin typeface="Century Gothic" panose="020B0502020202020204" pitchFamily="34" charset="0"/>
              </a:rPr>
              <a:t>Credit:  Kevin Dooley</a:t>
            </a:r>
          </a:p>
        </p:txBody>
      </p:sp>
    </p:spTree>
    <p:extLst>
      <p:ext uri="{BB962C8B-B14F-4D97-AF65-F5344CB8AC3E}">
        <p14:creationId xmlns:p14="http://schemas.microsoft.com/office/powerpoint/2010/main" val="14753849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picture containing transport, table, sitting, light&#10;&#10;Description automatically generated">
            <a:extLst>
              <a:ext uri="{FF2B5EF4-FFF2-40B4-BE49-F238E27FC236}">
                <a16:creationId xmlns:a16="http://schemas.microsoft.com/office/drawing/2014/main" id="{DB620CB9-DF5A-42B6-A4FE-90FD1FDA3D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1345" y="4402198"/>
            <a:ext cx="2675066" cy="1999499"/>
          </a:xfrm>
          <a:prstGeom prst="rect">
            <a:avLst/>
          </a:prstGeom>
        </p:spPr>
      </p:pic>
      <p:pic>
        <p:nvPicPr>
          <p:cNvPr id="24" name="Picture 23" descr="A picture containing toy&#10;&#10;Description automatically generated">
            <a:extLst>
              <a:ext uri="{FF2B5EF4-FFF2-40B4-BE49-F238E27FC236}">
                <a16:creationId xmlns:a16="http://schemas.microsoft.com/office/drawing/2014/main" id="{371B38F8-3D9F-4802-83F4-40DE1C89A5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8727" y="1666993"/>
            <a:ext cx="2537860" cy="1910445"/>
          </a:xfrm>
          <a:prstGeom prst="rect">
            <a:avLst/>
          </a:prstGeom>
        </p:spPr>
      </p:pic>
      <p:pic>
        <p:nvPicPr>
          <p:cNvPr id="7" name="Picture 6" descr="A picture containing table, computer&#10;&#10;Description automatically generated">
            <a:extLst>
              <a:ext uri="{FF2B5EF4-FFF2-40B4-BE49-F238E27FC236}">
                <a16:creationId xmlns:a16="http://schemas.microsoft.com/office/drawing/2014/main" id="{B2626E7E-D43A-469E-9BC1-58A74B4B03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31906" y="2093706"/>
            <a:ext cx="2850143" cy="1493158"/>
          </a:xfrm>
          <a:prstGeom prst="rect">
            <a:avLst/>
          </a:prstGeom>
        </p:spPr>
      </p:pic>
      <p:pic>
        <p:nvPicPr>
          <p:cNvPr id="10" name="Picture 9" descr="A picture containing toy, table, box, cake&#10;&#10;Description automatically generated">
            <a:extLst>
              <a:ext uri="{FF2B5EF4-FFF2-40B4-BE49-F238E27FC236}">
                <a16:creationId xmlns:a16="http://schemas.microsoft.com/office/drawing/2014/main" id="{96F4D272-A257-4649-824D-9B08841526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06568" y="4296761"/>
            <a:ext cx="2575481" cy="2104936"/>
          </a:xfrm>
          <a:prstGeom prst="rect">
            <a:avLst/>
          </a:prstGeom>
        </p:spPr>
      </p:pic>
      <p:cxnSp>
        <p:nvCxnSpPr>
          <p:cNvPr id="13" name="Straight Arrow Connector 12">
            <a:extLst>
              <a:ext uri="{FF2B5EF4-FFF2-40B4-BE49-F238E27FC236}">
                <a16:creationId xmlns:a16="http://schemas.microsoft.com/office/drawing/2014/main" id="{DA711EBD-DA8C-4A6D-B787-4FE13134F94A}"/>
              </a:ext>
            </a:extLst>
          </p:cNvPr>
          <p:cNvCxnSpPr>
            <a:cxnSpLocks/>
          </p:cNvCxnSpPr>
          <p:nvPr/>
        </p:nvCxnSpPr>
        <p:spPr>
          <a:xfrm>
            <a:off x="2788380" y="2745412"/>
            <a:ext cx="651079" cy="264872"/>
          </a:xfrm>
          <a:prstGeom prst="straightConnector1">
            <a:avLst/>
          </a:prstGeom>
          <a:ln>
            <a:solidFill>
              <a:srgbClr val="95B823"/>
            </a:solidFill>
          </a:ln>
        </p:spPr>
        <p:style>
          <a:lnRef idx="2">
            <a:schemeClr val="accent6"/>
          </a:lnRef>
          <a:fillRef idx="1">
            <a:schemeClr val="lt1"/>
          </a:fillRef>
          <a:effectRef idx="0">
            <a:schemeClr val="accent6"/>
          </a:effectRef>
          <a:fontRef idx="minor">
            <a:schemeClr val="dk1"/>
          </a:fontRef>
        </p:style>
      </p:cxnSp>
      <p:cxnSp>
        <p:nvCxnSpPr>
          <p:cNvPr id="14" name="Straight Arrow Connector 13">
            <a:extLst>
              <a:ext uri="{FF2B5EF4-FFF2-40B4-BE49-F238E27FC236}">
                <a16:creationId xmlns:a16="http://schemas.microsoft.com/office/drawing/2014/main" id="{D2835338-4BC2-4F81-A4F9-B3E4CFABA998}"/>
              </a:ext>
            </a:extLst>
          </p:cNvPr>
          <p:cNvCxnSpPr>
            <a:cxnSpLocks/>
          </p:cNvCxnSpPr>
          <p:nvPr/>
        </p:nvCxnSpPr>
        <p:spPr>
          <a:xfrm flipV="1">
            <a:off x="2791068" y="2986567"/>
            <a:ext cx="646281" cy="307554"/>
          </a:xfrm>
          <a:prstGeom prst="straightConnector1">
            <a:avLst/>
          </a:prstGeom>
          <a:ln>
            <a:solidFill>
              <a:srgbClr val="95B823"/>
            </a:solidFill>
          </a:ln>
        </p:spPr>
        <p:style>
          <a:lnRef idx="2">
            <a:schemeClr val="accent6"/>
          </a:lnRef>
          <a:fillRef idx="1">
            <a:schemeClr val="lt1"/>
          </a:fillRef>
          <a:effectRef idx="0">
            <a:schemeClr val="accent6"/>
          </a:effectRef>
          <a:fontRef idx="minor">
            <a:schemeClr val="dk1"/>
          </a:fontRef>
        </p:style>
      </p:cxnSp>
      <p:sp>
        <p:nvSpPr>
          <p:cNvPr id="3" name="Title 1">
            <a:extLst>
              <a:ext uri="{FF2B5EF4-FFF2-40B4-BE49-F238E27FC236}">
                <a16:creationId xmlns:a16="http://schemas.microsoft.com/office/drawing/2014/main" id="{0DCBBA26-8F7C-4CA7-8E24-828E8AED94C1}"/>
              </a:ext>
            </a:extLst>
          </p:cNvPr>
          <p:cNvSpPr txBox="1">
            <a:spLocks/>
          </p:cNvSpPr>
          <p:nvPr/>
        </p:nvSpPr>
        <p:spPr>
          <a:xfrm>
            <a:off x="495300" y="342900"/>
            <a:ext cx="94143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1"/>
                </a:solidFill>
                <a:latin typeface="Century Gothic"/>
              </a:rPr>
              <a:t>EARTH OBSERVATIONS</a:t>
            </a:r>
            <a:endParaRPr lang="en-US" sz="2400" b="1">
              <a:solidFill>
                <a:schemeClr val="bg1"/>
              </a:solidFill>
              <a:latin typeface="Century Gothic" panose="020B0502020202020204" pitchFamily="34" charset="0"/>
            </a:endParaRPr>
          </a:p>
        </p:txBody>
      </p:sp>
      <p:sp>
        <p:nvSpPr>
          <p:cNvPr id="2" name="Rectangle 1">
            <a:extLst>
              <a:ext uri="{FF2B5EF4-FFF2-40B4-BE49-F238E27FC236}">
                <a16:creationId xmlns:a16="http://schemas.microsoft.com/office/drawing/2014/main" id="{1A4B3D3E-BAD7-4F33-AF70-8A14FAD26669}"/>
              </a:ext>
            </a:extLst>
          </p:cNvPr>
          <p:cNvSpPr/>
          <p:nvPr/>
        </p:nvSpPr>
        <p:spPr>
          <a:xfrm>
            <a:off x="923688" y="1734373"/>
            <a:ext cx="3350920" cy="690269"/>
          </a:xfrm>
          <a:prstGeom prst="rect">
            <a:avLst/>
          </a:prstGeom>
          <a:solidFill>
            <a:srgbClr val="95B823"/>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2000">
                <a:latin typeface="Century Gothic"/>
                <a:cs typeface="Calibri"/>
              </a:rPr>
              <a:t>Direct Source</a:t>
            </a:r>
          </a:p>
        </p:txBody>
      </p:sp>
      <p:sp>
        <p:nvSpPr>
          <p:cNvPr id="9" name="Rectangle: Rounded Corners 8">
            <a:extLst>
              <a:ext uri="{FF2B5EF4-FFF2-40B4-BE49-F238E27FC236}">
                <a16:creationId xmlns:a16="http://schemas.microsoft.com/office/drawing/2014/main" id="{80410866-941F-4A78-AF0A-70605C5B8A48}"/>
              </a:ext>
            </a:extLst>
          </p:cNvPr>
          <p:cNvSpPr/>
          <p:nvPr/>
        </p:nvSpPr>
        <p:spPr>
          <a:xfrm>
            <a:off x="3408774" y="2700357"/>
            <a:ext cx="1454758" cy="619585"/>
          </a:xfrm>
          <a:prstGeom prst="roundRect">
            <a:avLst/>
          </a:prstGeom>
          <a:ln>
            <a:solidFill>
              <a:srgbClr val="95B82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a:solidFill>
                  <a:schemeClr val="tx1">
                    <a:lumMod val="75000"/>
                    <a:lumOff val="25000"/>
                  </a:schemeClr>
                </a:solidFill>
                <a:latin typeface="Century Gothic"/>
                <a:cs typeface="Calibri"/>
              </a:rPr>
              <a:t>Solar Insolation</a:t>
            </a:r>
            <a:endParaRPr lang="en-US" sz="2000">
              <a:solidFill>
                <a:schemeClr val="tx1">
                  <a:lumMod val="75000"/>
                  <a:lumOff val="25000"/>
                </a:schemeClr>
              </a:solidFill>
              <a:latin typeface="Century Gothic"/>
              <a:cs typeface="Calibri"/>
            </a:endParaRPr>
          </a:p>
        </p:txBody>
      </p:sp>
      <p:sp>
        <p:nvSpPr>
          <p:cNvPr id="11" name="Rectangle: Rounded Corners 10">
            <a:extLst>
              <a:ext uri="{FF2B5EF4-FFF2-40B4-BE49-F238E27FC236}">
                <a16:creationId xmlns:a16="http://schemas.microsoft.com/office/drawing/2014/main" id="{384CC1F4-1502-42AD-9710-53042CFCB69B}"/>
              </a:ext>
            </a:extLst>
          </p:cNvPr>
          <p:cNvSpPr/>
          <p:nvPr/>
        </p:nvSpPr>
        <p:spPr>
          <a:xfrm>
            <a:off x="956730" y="2557992"/>
            <a:ext cx="1864333" cy="371935"/>
          </a:xfrm>
          <a:prstGeom prst="roundRect">
            <a:avLst/>
          </a:prstGeom>
          <a:ln>
            <a:solidFill>
              <a:srgbClr val="95B82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a:solidFill>
                  <a:schemeClr val="tx1">
                    <a:lumMod val="75000"/>
                    <a:lumOff val="25000"/>
                  </a:schemeClr>
                </a:solidFill>
                <a:latin typeface="Century Gothic"/>
                <a:cs typeface="Calibri"/>
              </a:rPr>
              <a:t>Aqua CERES</a:t>
            </a:r>
            <a:endParaRPr lang="en-US" sz="2000">
              <a:solidFill>
                <a:schemeClr val="tx1">
                  <a:lumMod val="75000"/>
                  <a:lumOff val="25000"/>
                </a:schemeClr>
              </a:solidFill>
              <a:latin typeface="Century Gothic"/>
            </a:endParaRPr>
          </a:p>
        </p:txBody>
      </p:sp>
      <p:sp>
        <p:nvSpPr>
          <p:cNvPr id="12" name="Rectangle: Rounded Corners 11">
            <a:extLst>
              <a:ext uri="{FF2B5EF4-FFF2-40B4-BE49-F238E27FC236}">
                <a16:creationId xmlns:a16="http://schemas.microsoft.com/office/drawing/2014/main" id="{51C3B2F3-56BD-45F3-A69B-C0ED63EAEC26}"/>
              </a:ext>
            </a:extLst>
          </p:cNvPr>
          <p:cNvSpPr/>
          <p:nvPr/>
        </p:nvSpPr>
        <p:spPr>
          <a:xfrm>
            <a:off x="956730" y="3053024"/>
            <a:ext cx="1864333" cy="371935"/>
          </a:xfrm>
          <a:prstGeom prst="roundRect">
            <a:avLst/>
          </a:prstGeom>
          <a:ln>
            <a:solidFill>
              <a:srgbClr val="95B82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a:solidFill>
                  <a:schemeClr val="tx1">
                    <a:lumMod val="75000"/>
                    <a:lumOff val="25000"/>
                  </a:schemeClr>
                </a:solidFill>
                <a:latin typeface="Century Gothic"/>
                <a:cs typeface="Calibri"/>
              </a:rPr>
              <a:t>Terra CERES</a:t>
            </a:r>
            <a:endParaRPr lang="en-US" sz="2000">
              <a:solidFill>
                <a:schemeClr val="tx1">
                  <a:lumMod val="75000"/>
                  <a:lumOff val="25000"/>
                </a:schemeClr>
              </a:solidFill>
            </a:endParaRPr>
          </a:p>
        </p:txBody>
      </p:sp>
      <p:cxnSp>
        <p:nvCxnSpPr>
          <p:cNvPr id="15" name="Straight Arrow Connector 14">
            <a:extLst>
              <a:ext uri="{FF2B5EF4-FFF2-40B4-BE49-F238E27FC236}">
                <a16:creationId xmlns:a16="http://schemas.microsoft.com/office/drawing/2014/main" id="{D36E8263-9F94-4188-8BB4-7B0B607649A3}"/>
              </a:ext>
            </a:extLst>
          </p:cNvPr>
          <p:cNvCxnSpPr>
            <a:cxnSpLocks/>
          </p:cNvCxnSpPr>
          <p:nvPr/>
        </p:nvCxnSpPr>
        <p:spPr>
          <a:xfrm>
            <a:off x="2940780" y="5002836"/>
            <a:ext cx="651079" cy="264872"/>
          </a:xfrm>
          <a:prstGeom prst="straightConnector1">
            <a:avLst/>
          </a:prstGeom>
          <a:ln>
            <a:solidFill>
              <a:srgbClr val="95B823"/>
            </a:solidFill>
          </a:ln>
        </p:spPr>
        <p:style>
          <a:lnRef idx="2">
            <a:schemeClr val="accent6"/>
          </a:lnRef>
          <a:fillRef idx="1">
            <a:schemeClr val="lt1"/>
          </a:fillRef>
          <a:effectRef idx="0">
            <a:schemeClr val="accent6"/>
          </a:effectRef>
          <a:fontRef idx="minor">
            <a:schemeClr val="dk1"/>
          </a:fontRef>
        </p:style>
      </p:cxnSp>
      <p:cxnSp>
        <p:nvCxnSpPr>
          <p:cNvPr id="16" name="Straight Arrow Connector 15">
            <a:extLst>
              <a:ext uri="{FF2B5EF4-FFF2-40B4-BE49-F238E27FC236}">
                <a16:creationId xmlns:a16="http://schemas.microsoft.com/office/drawing/2014/main" id="{0818EC38-4B99-4A7C-8441-ED315096E54E}"/>
              </a:ext>
            </a:extLst>
          </p:cNvPr>
          <p:cNvCxnSpPr>
            <a:cxnSpLocks/>
          </p:cNvCxnSpPr>
          <p:nvPr/>
        </p:nvCxnSpPr>
        <p:spPr>
          <a:xfrm flipV="1">
            <a:off x="2943467" y="5243991"/>
            <a:ext cx="646281" cy="307554"/>
          </a:xfrm>
          <a:prstGeom prst="straightConnector1">
            <a:avLst/>
          </a:prstGeom>
          <a:ln>
            <a:solidFill>
              <a:srgbClr val="95B823"/>
            </a:solidFill>
          </a:ln>
        </p:spPr>
        <p:style>
          <a:lnRef idx="2">
            <a:schemeClr val="accent6"/>
          </a:lnRef>
          <a:fillRef idx="1">
            <a:schemeClr val="lt1"/>
          </a:fillRef>
          <a:effectRef idx="0">
            <a:schemeClr val="accent6"/>
          </a:effectRef>
          <a:fontRef idx="minor">
            <a:schemeClr val="dk1"/>
          </a:fontRef>
        </p:style>
      </p:cxnSp>
      <p:sp>
        <p:nvSpPr>
          <p:cNvPr id="17" name="Rectangle 16">
            <a:extLst>
              <a:ext uri="{FF2B5EF4-FFF2-40B4-BE49-F238E27FC236}">
                <a16:creationId xmlns:a16="http://schemas.microsoft.com/office/drawing/2014/main" id="{AEF19C9C-3567-4882-AB98-C4CDC9BAFDD2}"/>
              </a:ext>
            </a:extLst>
          </p:cNvPr>
          <p:cNvSpPr/>
          <p:nvPr/>
        </p:nvSpPr>
        <p:spPr>
          <a:xfrm>
            <a:off x="923688" y="3972747"/>
            <a:ext cx="3350920" cy="690269"/>
          </a:xfrm>
          <a:prstGeom prst="rect">
            <a:avLst/>
          </a:prstGeom>
          <a:solidFill>
            <a:srgbClr val="95B823"/>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2000">
                <a:latin typeface="Century Gothic"/>
                <a:cs typeface="Calibri"/>
              </a:rPr>
              <a:t>Indirect Source</a:t>
            </a:r>
          </a:p>
        </p:txBody>
      </p:sp>
      <p:sp>
        <p:nvSpPr>
          <p:cNvPr id="18" name="Rectangle: Rounded Corners 17">
            <a:extLst>
              <a:ext uri="{FF2B5EF4-FFF2-40B4-BE49-F238E27FC236}">
                <a16:creationId xmlns:a16="http://schemas.microsoft.com/office/drawing/2014/main" id="{ABB5E9DE-1939-471A-BED2-E42EA4D9D771}"/>
              </a:ext>
            </a:extLst>
          </p:cNvPr>
          <p:cNvSpPr/>
          <p:nvPr/>
        </p:nvSpPr>
        <p:spPr>
          <a:xfrm>
            <a:off x="3551649" y="4957782"/>
            <a:ext cx="1835758" cy="638635"/>
          </a:xfrm>
          <a:prstGeom prst="roundRect">
            <a:avLst/>
          </a:prstGeom>
          <a:ln>
            <a:solidFill>
              <a:srgbClr val="95B82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a:solidFill>
                  <a:schemeClr val="tx1">
                    <a:lumMod val="75000"/>
                    <a:lumOff val="25000"/>
                  </a:schemeClr>
                </a:solidFill>
                <a:latin typeface="Century Gothic"/>
                <a:cs typeface="Calibri"/>
              </a:rPr>
              <a:t>Land Use Land Cover</a:t>
            </a:r>
          </a:p>
        </p:txBody>
      </p:sp>
      <p:sp>
        <p:nvSpPr>
          <p:cNvPr id="19" name="Rectangle: Rounded Corners 18">
            <a:extLst>
              <a:ext uri="{FF2B5EF4-FFF2-40B4-BE49-F238E27FC236}">
                <a16:creationId xmlns:a16="http://schemas.microsoft.com/office/drawing/2014/main" id="{66BE2C4A-C8C5-45DF-952B-50A4A8D69073}"/>
              </a:ext>
            </a:extLst>
          </p:cNvPr>
          <p:cNvSpPr/>
          <p:nvPr/>
        </p:nvSpPr>
        <p:spPr>
          <a:xfrm>
            <a:off x="909104" y="4815416"/>
            <a:ext cx="2054833" cy="381460"/>
          </a:xfrm>
          <a:prstGeom prst="roundRect">
            <a:avLst/>
          </a:prstGeom>
          <a:ln>
            <a:solidFill>
              <a:srgbClr val="95B82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a:solidFill>
                  <a:schemeClr val="tx1">
                    <a:lumMod val="75000"/>
                    <a:lumOff val="25000"/>
                  </a:schemeClr>
                </a:solidFill>
                <a:latin typeface="Century Gothic"/>
                <a:cs typeface="Calibri"/>
              </a:rPr>
              <a:t>Landsat 8 OLI</a:t>
            </a:r>
            <a:endParaRPr lang="en-US">
              <a:solidFill>
                <a:schemeClr val="tx1">
                  <a:lumMod val="75000"/>
                  <a:lumOff val="25000"/>
                </a:schemeClr>
              </a:solidFill>
            </a:endParaRPr>
          </a:p>
        </p:txBody>
      </p:sp>
      <p:sp>
        <p:nvSpPr>
          <p:cNvPr id="20" name="Rectangle: Rounded Corners 19">
            <a:extLst>
              <a:ext uri="{FF2B5EF4-FFF2-40B4-BE49-F238E27FC236}">
                <a16:creationId xmlns:a16="http://schemas.microsoft.com/office/drawing/2014/main" id="{21CF2F62-F89C-42DD-AB7A-77FDECD75558}"/>
              </a:ext>
            </a:extLst>
          </p:cNvPr>
          <p:cNvSpPr/>
          <p:nvPr/>
        </p:nvSpPr>
        <p:spPr>
          <a:xfrm>
            <a:off x="909104" y="5310448"/>
            <a:ext cx="2054833" cy="371935"/>
          </a:xfrm>
          <a:prstGeom prst="roundRect">
            <a:avLst/>
          </a:prstGeom>
          <a:ln>
            <a:solidFill>
              <a:srgbClr val="95B82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a:solidFill>
                  <a:schemeClr val="tx1">
                    <a:lumMod val="75000"/>
                    <a:lumOff val="25000"/>
                  </a:schemeClr>
                </a:solidFill>
                <a:latin typeface="Century Gothic"/>
                <a:cs typeface="Calibri"/>
              </a:rPr>
              <a:t>Sentinel-2 MSI</a:t>
            </a:r>
            <a:endParaRPr lang="en-US">
              <a:solidFill>
                <a:schemeClr val="tx1">
                  <a:lumMod val="75000"/>
                  <a:lumOff val="25000"/>
                </a:schemeClr>
              </a:solidFill>
            </a:endParaRPr>
          </a:p>
        </p:txBody>
      </p:sp>
      <p:sp>
        <p:nvSpPr>
          <p:cNvPr id="28" name="TextBox 27">
            <a:extLst>
              <a:ext uri="{FF2B5EF4-FFF2-40B4-BE49-F238E27FC236}">
                <a16:creationId xmlns:a16="http://schemas.microsoft.com/office/drawing/2014/main" id="{7CE0049D-195A-4E40-8AB0-0B9D60F7E14E}"/>
              </a:ext>
            </a:extLst>
          </p:cNvPr>
          <p:cNvSpPr txBox="1"/>
          <p:nvPr/>
        </p:nvSpPr>
        <p:spPr>
          <a:xfrm>
            <a:off x="7012797" y="1482327"/>
            <a:ext cx="853841" cy="369332"/>
          </a:xfrm>
          <a:prstGeom prst="rect">
            <a:avLst/>
          </a:prstGeom>
          <a:noFill/>
        </p:spPr>
        <p:txBody>
          <a:bodyPr wrap="square">
            <a:spAutoFit/>
          </a:bodyPr>
          <a:lstStyle/>
          <a:p>
            <a:r>
              <a:rPr lang="en-US">
                <a:solidFill>
                  <a:schemeClr val="tx1">
                    <a:lumMod val="75000"/>
                    <a:lumOff val="25000"/>
                  </a:schemeClr>
                </a:solidFill>
                <a:latin typeface="Century Gothic" panose="020B0502020202020204" pitchFamily="34" charset="0"/>
              </a:rPr>
              <a:t>Aqua</a:t>
            </a:r>
            <a:endParaRPr lang="en-US">
              <a:solidFill>
                <a:schemeClr val="tx1">
                  <a:lumMod val="75000"/>
                  <a:lumOff val="25000"/>
                </a:schemeClr>
              </a:solidFill>
            </a:endParaRPr>
          </a:p>
        </p:txBody>
      </p:sp>
      <p:sp>
        <p:nvSpPr>
          <p:cNvPr id="29" name="TextBox 28">
            <a:extLst>
              <a:ext uri="{FF2B5EF4-FFF2-40B4-BE49-F238E27FC236}">
                <a16:creationId xmlns:a16="http://schemas.microsoft.com/office/drawing/2014/main" id="{59B93377-1CBE-47EC-89DF-0451163A9181}"/>
              </a:ext>
            </a:extLst>
          </p:cNvPr>
          <p:cNvSpPr txBox="1"/>
          <p:nvPr/>
        </p:nvSpPr>
        <p:spPr>
          <a:xfrm>
            <a:off x="10273599" y="1482327"/>
            <a:ext cx="853841" cy="369332"/>
          </a:xfrm>
          <a:prstGeom prst="rect">
            <a:avLst/>
          </a:prstGeom>
          <a:noFill/>
        </p:spPr>
        <p:txBody>
          <a:bodyPr wrap="square">
            <a:spAutoFit/>
          </a:bodyPr>
          <a:lstStyle/>
          <a:p>
            <a:r>
              <a:rPr lang="en-US">
                <a:solidFill>
                  <a:schemeClr val="tx1">
                    <a:lumMod val="75000"/>
                    <a:lumOff val="25000"/>
                  </a:schemeClr>
                </a:solidFill>
                <a:latin typeface="Century Gothic" panose="020B0502020202020204" pitchFamily="34" charset="0"/>
              </a:rPr>
              <a:t>Terra</a:t>
            </a:r>
            <a:endParaRPr lang="en-US">
              <a:solidFill>
                <a:schemeClr val="tx1">
                  <a:lumMod val="75000"/>
                  <a:lumOff val="25000"/>
                </a:schemeClr>
              </a:solidFill>
            </a:endParaRPr>
          </a:p>
        </p:txBody>
      </p:sp>
      <p:sp>
        <p:nvSpPr>
          <p:cNvPr id="30" name="TextBox 29">
            <a:extLst>
              <a:ext uri="{FF2B5EF4-FFF2-40B4-BE49-F238E27FC236}">
                <a16:creationId xmlns:a16="http://schemas.microsoft.com/office/drawing/2014/main" id="{6174E136-E164-4991-A132-A2B816CB40E3}"/>
              </a:ext>
            </a:extLst>
          </p:cNvPr>
          <p:cNvSpPr txBox="1"/>
          <p:nvPr/>
        </p:nvSpPr>
        <p:spPr>
          <a:xfrm>
            <a:off x="6679004" y="3927429"/>
            <a:ext cx="1355946" cy="369332"/>
          </a:xfrm>
          <a:prstGeom prst="rect">
            <a:avLst/>
          </a:prstGeom>
          <a:noFill/>
        </p:spPr>
        <p:txBody>
          <a:bodyPr wrap="square">
            <a:spAutoFit/>
          </a:bodyPr>
          <a:lstStyle/>
          <a:p>
            <a:r>
              <a:rPr lang="en-US">
                <a:solidFill>
                  <a:schemeClr val="tx1">
                    <a:lumMod val="75000"/>
                    <a:lumOff val="25000"/>
                  </a:schemeClr>
                </a:solidFill>
                <a:latin typeface="Century Gothic" panose="020B0502020202020204" pitchFamily="34" charset="0"/>
              </a:rPr>
              <a:t>Landsat 8</a:t>
            </a:r>
            <a:endParaRPr lang="en-US">
              <a:solidFill>
                <a:schemeClr val="tx1">
                  <a:lumMod val="75000"/>
                  <a:lumOff val="25000"/>
                </a:schemeClr>
              </a:solidFill>
            </a:endParaRPr>
          </a:p>
        </p:txBody>
      </p:sp>
      <p:sp>
        <p:nvSpPr>
          <p:cNvPr id="31" name="TextBox 30">
            <a:extLst>
              <a:ext uri="{FF2B5EF4-FFF2-40B4-BE49-F238E27FC236}">
                <a16:creationId xmlns:a16="http://schemas.microsoft.com/office/drawing/2014/main" id="{C7D8C3D7-80C1-4018-86BD-3DFB1F3EE0C9}"/>
              </a:ext>
            </a:extLst>
          </p:cNvPr>
          <p:cNvSpPr txBox="1"/>
          <p:nvPr/>
        </p:nvSpPr>
        <p:spPr>
          <a:xfrm>
            <a:off x="9909605" y="3927429"/>
            <a:ext cx="1355946" cy="369332"/>
          </a:xfrm>
          <a:prstGeom prst="rect">
            <a:avLst/>
          </a:prstGeom>
          <a:noFill/>
        </p:spPr>
        <p:txBody>
          <a:bodyPr wrap="square">
            <a:spAutoFit/>
          </a:bodyPr>
          <a:lstStyle/>
          <a:p>
            <a:r>
              <a:rPr lang="en-US">
                <a:solidFill>
                  <a:schemeClr val="tx1">
                    <a:lumMod val="75000"/>
                    <a:lumOff val="25000"/>
                  </a:schemeClr>
                </a:solidFill>
                <a:latin typeface="Century Gothic" panose="020B0502020202020204" pitchFamily="34" charset="0"/>
              </a:rPr>
              <a:t>Sentinel-2 </a:t>
            </a:r>
            <a:endParaRPr lang="en-US">
              <a:solidFill>
                <a:schemeClr val="tx1">
                  <a:lumMod val="75000"/>
                  <a:lumOff val="25000"/>
                </a:schemeClr>
              </a:solidFill>
            </a:endParaRPr>
          </a:p>
        </p:txBody>
      </p:sp>
    </p:spTree>
    <p:extLst>
      <p:ext uri="{BB962C8B-B14F-4D97-AF65-F5344CB8AC3E}">
        <p14:creationId xmlns:p14="http://schemas.microsoft.com/office/powerpoint/2010/main" val="1827053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11"/>
                                        </p:tgtEl>
                                        <p:attrNameLst>
                                          <p:attrName>style.visibility</p:attrName>
                                        </p:attrNameLst>
                                      </p:cBhvr>
                                      <p:to>
                                        <p:strVal val="visible"/>
                                      </p:to>
                                    </p:set>
                                  </p:childTnLst>
                                </p:cTn>
                              </p:par>
                              <p:par>
                                <p:cTn id="10" presetID="1" presetClass="entr" presetSubtype="0" fill="hold" nodeType="withEffect">
                                  <p:stCondLst>
                                    <p:cond delay="500"/>
                                  </p:stCondLst>
                                  <p:childTnLst>
                                    <p:set>
                                      <p:cBhvr>
                                        <p:cTn id="11" dur="1" fill="hold">
                                          <p:stCondLst>
                                            <p:cond delay="0"/>
                                          </p:stCondLst>
                                        </p:cTn>
                                        <p:tgtEl>
                                          <p:spTgt spid="7"/>
                                        </p:tgtEl>
                                        <p:attrNameLst>
                                          <p:attrName>style.visibility</p:attrName>
                                        </p:attrNameLst>
                                      </p:cBhvr>
                                      <p:to>
                                        <p:strVal val="visible"/>
                                      </p:to>
                                    </p:set>
                                  </p:childTnLst>
                                </p:cTn>
                              </p:par>
                              <p:par>
                                <p:cTn id="12" presetID="1" presetClass="entr" presetSubtype="0" fill="hold" grpId="0" nodeType="withEffect">
                                  <p:stCondLst>
                                    <p:cond delay="500"/>
                                  </p:stCondLst>
                                  <p:childTnLst>
                                    <p:set>
                                      <p:cBhvr>
                                        <p:cTn id="13" dur="1" fill="hold">
                                          <p:stCondLst>
                                            <p:cond delay="0"/>
                                          </p:stCondLst>
                                        </p:cTn>
                                        <p:tgtEl>
                                          <p:spTgt spid="28"/>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grpId="0" nodeType="afterEffect">
                                  <p:stCondLst>
                                    <p:cond delay="50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50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500"/>
                                  </p:stCondLst>
                                  <p:childTnLst>
                                    <p:set>
                                      <p:cBhvr>
                                        <p:cTn id="20" dur="1" fill="hold">
                                          <p:stCondLst>
                                            <p:cond delay="0"/>
                                          </p:stCondLst>
                                        </p:cTn>
                                        <p:tgtEl>
                                          <p:spTgt spid="29"/>
                                        </p:tgtEl>
                                        <p:attrNameLst>
                                          <p:attrName>style.visibility</p:attrName>
                                        </p:attrNameLst>
                                      </p:cBhvr>
                                      <p:to>
                                        <p:strVal val="visible"/>
                                      </p:to>
                                    </p:set>
                                  </p:childTnLst>
                                </p:cTn>
                              </p:par>
                            </p:childTnLst>
                          </p:cTn>
                        </p:par>
                        <p:par>
                          <p:cTn id="21" fill="hold">
                            <p:stCondLst>
                              <p:cond delay="1000"/>
                            </p:stCondLst>
                            <p:childTnLst>
                              <p:par>
                                <p:cTn id="22" presetID="22" presetClass="entr" presetSubtype="8" fill="hold" nodeType="afterEffect">
                                  <p:stCondLst>
                                    <p:cond delay="50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500"/>
                                        <p:tgtEl>
                                          <p:spTgt spid="13"/>
                                        </p:tgtEl>
                                      </p:cBhvr>
                                    </p:animEffect>
                                  </p:childTnLst>
                                </p:cTn>
                              </p:par>
                              <p:par>
                                <p:cTn id="25" presetID="22" presetClass="entr" presetSubtype="8" fill="hold" nodeType="withEffect">
                                  <p:stCondLst>
                                    <p:cond delay="50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par>
                                <p:cTn id="28" presetID="22" presetClass="entr" presetSubtype="8" fill="hold" grpId="0" nodeType="withEffect">
                                  <p:stCondLst>
                                    <p:cond delay="50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0" nodeType="afterEffect">
                                  <p:stCondLst>
                                    <p:cond delay="500"/>
                                  </p:stCondLst>
                                  <p:childTnLst>
                                    <p:set>
                                      <p:cBhvr>
                                        <p:cTn id="37" dur="1" fill="hold">
                                          <p:stCondLst>
                                            <p:cond delay="0"/>
                                          </p:stCondLst>
                                        </p:cTn>
                                        <p:tgtEl>
                                          <p:spTgt spid="19"/>
                                        </p:tgtEl>
                                        <p:attrNameLst>
                                          <p:attrName>style.visibility</p:attrName>
                                        </p:attrNameLst>
                                      </p:cBhvr>
                                      <p:to>
                                        <p:strVal val="visible"/>
                                      </p:to>
                                    </p:set>
                                  </p:childTnLst>
                                </p:cTn>
                              </p:par>
                              <p:par>
                                <p:cTn id="38" presetID="1" presetClass="entr" presetSubtype="0" fill="hold" nodeType="withEffect">
                                  <p:stCondLst>
                                    <p:cond delay="500"/>
                                  </p:stCondLst>
                                  <p:childTnLst>
                                    <p:set>
                                      <p:cBhvr>
                                        <p:cTn id="39" dur="1" fill="hold">
                                          <p:stCondLst>
                                            <p:cond delay="0"/>
                                          </p:stCondLst>
                                        </p:cTn>
                                        <p:tgtEl>
                                          <p:spTgt spid="10"/>
                                        </p:tgtEl>
                                        <p:attrNameLst>
                                          <p:attrName>style.visibility</p:attrName>
                                        </p:attrNameLst>
                                      </p:cBhvr>
                                      <p:to>
                                        <p:strVal val="visible"/>
                                      </p:to>
                                    </p:set>
                                  </p:childTnLst>
                                </p:cTn>
                              </p:par>
                              <p:par>
                                <p:cTn id="40" presetID="1" presetClass="entr" presetSubtype="0" fill="hold" grpId="0" nodeType="withEffect">
                                  <p:stCondLst>
                                    <p:cond delay="500"/>
                                  </p:stCondLst>
                                  <p:childTnLst>
                                    <p:set>
                                      <p:cBhvr>
                                        <p:cTn id="41" dur="1" fill="hold">
                                          <p:stCondLst>
                                            <p:cond delay="0"/>
                                          </p:stCondLst>
                                        </p:cTn>
                                        <p:tgtEl>
                                          <p:spTgt spid="30"/>
                                        </p:tgtEl>
                                        <p:attrNameLst>
                                          <p:attrName>style.visibility</p:attrName>
                                        </p:attrNameLst>
                                      </p:cBhvr>
                                      <p:to>
                                        <p:strVal val="visible"/>
                                      </p:to>
                                    </p:set>
                                  </p:childTnLst>
                                </p:cTn>
                              </p:par>
                            </p:childTnLst>
                          </p:cTn>
                        </p:par>
                        <p:par>
                          <p:cTn id="42" fill="hold">
                            <p:stCondLst>
                              <p:cond delay="500"/>
                            </p:stCondLst>
                            <p:childTnLst>
                              <p:par>
                                <p:cTn id="43" presetID="1" presetClass="entr" presetSubtype="0" fill="hold" grpId="0" nodeType="afterEffect">
                                  <p:stCondLst>
                                    <p:cond delay="500"/>
                                  </p:stCondLst>
                                  <p:childTnLst>
                                    <p:set>
                                      <p:cBhvr>
                                        <p:cTn id="44" dur="1" fill="hold">
                                          <p:stCondLst>
                                            <p:cond delay="0"/>
                                          </p:stCondLst>
                                        </p:cTn>
                                        <p:tgtEl>
                                          <p:spTgt spid="20"/>
                                        </p:tgtEl>
                                        <p:attrNameLst>
                                          <p:attrName>style.visibility</p:attrName>
                                        </p:attrNameLst>
                                      </p:cBhvr>
                                      <p:to>
                                        <p:strVal val="visible"/>
                                      </p:to>
                                    </p:set>
                                  </p:childTnLst>
                                </p:cTn>
                              </p:par>
                              <p:par>
                                <p:cTn id="45" presetID="1" presetClass="entr" presetSubtype="0" fill="hold" nodeType="withEffect">
                                  <p:stCondLst>
                                    <p:cond delay="50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grpId="0" nodeType="withEffect">
                                  <p:stCondLst>
                                    <p:cond delay="500"/>
                                  </p:stCondLst>
                                  <p:childTnLst>
                                    <p:set>
                                      <p:cBhvr>
                                        <p:cTn id="48" dur="1" fill="hold">
                                          <p:stCondLst>
                                            <p:cond delay="0"/>
                                          </p:stCondLst>
                                        </p:cTn>
                                        <p:tgtEl>
                                          <p:spTgt spid="31"/>
                                        </p:tgtEl>
                                        <p:attrNameLst>
                                          <p:attrName>style.visibility</p:attrName>
                                        </p:attrNameLst>
                                      </p:cBhvr>
                                      <p:to>
                                        <p:strVal val="visible"/>
                                      </p:to>
                                    </p:set>
                                  </p:childTnLst>
                                </p:cTn>
                              </p:par>
                              <p:par>
                                <p:cTn id="49" presetID="22" presetClass="entr" presetSubtype="8" fill="hold" nodeType="withEffect">
                                  <p:stCondLst>
                                    <p:cond delay="500"/>
                                  </p:stCondLst>
                                  <p:childTnLst>
                                    <p:set>
                                      <p:cBhvr>
                                        <p:cTn id="50" dur="1" fill="hold">
                                          <p:stCondLst>
                                            <p:cond delay="0"/>
                                          </p:stCondLst>
                                        </p:cTn>
                                        <p:tgtEl>
                                          <p:spTgt spid="15"/>
                                        </p:tgtEl>
                                        <p:attrNameLst>
                                          <p:attrName>style.visibility</p:attrName>
                                        </p:attrNameLst>
                                      </p:cBhvr>
                                      <p:to>
                                        <p:strVal val="visible"/>
                                      </p:to>
                                    </p:set>
                                    <p:animEffect transition="in" filter="wipe(left)">
                                      <p:cBhvr>
                                        <p:cTn id="51" dur="500"/>
                                        <p:tgtEl>
                                          <p:spTgt spid="15"/>
                                        </p:tgtEl>
                                      </p:cBhvr>
                                    </p:animEffect>
                                  </p:childTnLst>
                                </p:cTn>
                              </p:par>
                              <p:par>
                                <p:cTn id="52" presetID="22" presetClass="entr" presetSubtype="8" fill="hold" nodeType="withEffect">
                                  <p:stCondLst>
                                    <p:cond delay="500"/>
                                  </p:stCondLst>
                                  <p:childTnLst>
                                    <p:set>
                                      <p:cBhvr>
                                        <p:cTn id="53" dur="1" fill="hold">
                                          <p:stCondLst>
                                            <p:cond delay="0"/>
                                          </p:stCondLst>
                                        </p:cTn>
                                        <p:tgtEl>
                                          <p:spTgt spid="16"/>
                                        </p:tgtEl>
                                        <p:attrNameLst>
                                          <p:attrName>style.visibility</p:attrName>
                                        </p:attrNameLst>
                                      </p:cBhvr>
                                      <p:to>
                                        <p:strVal val="visible"/>
                                      </p:to>
                                    </p:set>
                                    <p:animEffect transition="in" filter="wipe(left)">
                                      <p:cBhvr>
                                        <p:cTn id="54" dur="500"/>
                                        <p:tgtEl>
                                          <p:spTgt spid="16"/>
                                        </p:tgtEl>
                                      </p:cBhvr>
                                    </p:animEffect>
                                  </p:childTnLst>
                                </p:cTn>
                              </p:par>
                              <p:par>
                                <p:cTn id="55" presetID="22" presetClass="entr" presetSubtype="8" fill="hold" grpId="0" nodeType="withEffect">
                                  <p:stCondLst>
                                    <p:cond delay="500"/>
                                  </p:stCondLst>
                                  <p:childTnLst>
                                    <p:set>
                                      <p:cBhvr>
                                        <p:cTn id="56" dur="1" fill="hold">
                                          <p:stCondLst>
                                            <p:cond delay="0"/>
                                          </p:stCondLst>
                                        </p:cTn>
                                        <p:tgtEl>
                                          <p:spTgt spid="18"/>
                                        </p:tgtEl>
                                        <p:attrNameLst>
                                          <p:attrName>style.visibility</p:attrName>
                                        </p:attrNameLst>
                                      </p:cBhvr>
                                      <p:to>
                                        <p:strVal val="visible"/>
                                      </p:to>
                                    </p:set>
                                    <p:animEffect transition="in" filter="wipe(left)">
                                      <p:cBhvr>
                                        <p:cTn id="5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1" grpId="0" animBg="1"/>
      <p:bldP spid="12" grpId="0" animBg="1"/>
      <p:bldP spid="17" grpId="0" animBg="1"/>
      <p:bldP spid="18" grpId="0" animBg="1"/>
      <p:bldP spid="19" grpId="0" animBg="1"/>
      <p:bldP spid="20" grpId="0" animBg="1"/>
      <p:bldP spid="28" grpId="0"/>
      <p:bldP spid="29" grpId="0"/>
      <p:bldP spid="30" grpId="0"/>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E11A07E8-773A-4703-B969-30D5B808C3B6}"/>
              </a:ext>
            </a:extLst>
          </p:cNvPr>
          <p:cNvSpPr/>
          <p:nvPr/>
        </p:nvSpPr>
        <p:spPr>
          <a:xfrm>
            <a:off x="5133975" y="4381500"/>
            <a:ext cx="2419350" cy="28575"/>
          </a:xfrm>
          <a:prstGeom prst="rect">
            <a:avLst/>
          </a:prstGeom>
          <a:solidFill>
            <a:schemeClr val="accent1">
              <a:lumMod val="75000"/>
            </a:schemeClr>
          </a:solidFill>
          <a:ln w="12700">
            <a:solidFill>
              <a:schemeClr val="accent1">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600"/>
          </a:p>
        </p:txBody>
      </p:sp>
      <p:sp>
        <p:nvSpPr>
          <p:cNvPr id="3" name="Title 1">
            <a:extLst>
              <a:ext uri="{FF2B5EF4-FFF2-40B4-BE49-F238E27FC236}">
                <a16:creationId xmlns:a16="http://schemas.microsoft.com/office/drawing/2014/main" id="{0DCBBA26-8F7C-4CA7-8E24-828E8AED94C1}"/>
              </a:ext>
            </a:extLst>
          </p:cNvPr>
          <p:cNvSpPr txBox="1">
            <a:spLocks/>
          </p:cNvSpPr>
          <p:nvPr/>
        </p:nvSpPr>
        <p:spPr>
          <a:xfrm>
            <a:off x="495300" y="342900"/>
            <a:ext cx="94143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1"/>
                </a:solidFill>
                <a:latin typeface="Century Gothic"/>
              </a:rPr>
              <a:t>METHODOLOGY</a:t>
            </a:r>
            <a:endParaRPr lang="en-US" sz="4000" b="1">
              <a:solidFill>
                <a:schemeClr val="bg1"/>
              </a:solidFill>
              <a:latin typeface="Century Gothic" panose="020B0502020202020204" pitchFamily="34" charset="0"/>
            </a:endParaRPr>
          </a:p>
        </p:txBody>
      </p:sp>
      <p:sp>
        <p:nvSpPr>
          <p:cNvPr id="2" name="Rectangle: Rounded Corners 1">
            <a:extLst>
              <a:ext uri="{FF2B5EF4-FFF2-40B4-BE49-F238E27FC236}">
                <a16:creationId xmlns:a16="http://schemas.microsoft.com/office/drawing/2014/main" id="{BC18EE0D-894C-4058-876E-844D2377FD84}"/>
              </a:ext>
            </a:extLst>
          </p:cNvPr>
          <p:cNvSpPr/>
          <p:nvPr/>
        </p:nvSpPr>
        <p:spPr>
          <a:xfrm>
            <a:off x="1194960" y="1259316"/>
            <a:ext cx="10315222" cy="373946"/>
          </a:xfrm>
          <a:prstGeom prst="roundRect">
            <a:avLst/>
          </a:prstGeom>
          <a:ln w="28575">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a:solidFill>
                  <a:schemeClr val="tx1">
                    <a:lumMod val="75000"/>
                    <a:lumOff val="25000"/>
                  </a:schemeClr>
                </a:solidFill>
                <a:latin typeface="Century Gothic"/>
                <a:cs typeface="Calibri"/>
              </a:rPr>
              <a:t>Understanding Environmental Needs + Solar Developer Needs</a:t>
            </a:r>
            <a:endParaRPr lang="en-US" sz="1600">
              <a:solidFill>
                <a:schemeClr val="tx1">
                  <a:lumMod val="75000"/>
                  <a:lumOff val="25000"/>
                </a:schemeClr>
              </a:solidFill>
              <a:latin typeface="Century Gothic"/>
            </a:endParaRPr>
          </a:p>
        </p:txBody>
      </p:sp>
      <p:sp>
        <p:nvSpPr>
          <p:cNvPr id="4" name="Rectangle: Rounded Corners 3">
            <a:extLst>
              <a:ext uri="{FF2B5EF4-FFF2-40B4-BE49-F238E27FC236}">
                <a16:creationId xmlns:a16="http://schemas.microsoft.com/office/drawing/2014/main" id="{BE4DBA13-1085-4132-AC29-649712380E65}"/>
              </a:ext>
            </a:extLst>
          </p:cNvPr>
          <p:cNvSpPr/>
          <p:nvPr/>
        </p:nvSpPr>
        <p:spPr>
          <a:xfrm>
            <a:off x="1194959" y="1712886"/>
            <a:ext cx="10315222" cy="591660"/>
          </a:xfrm>
          <a:prstGeom prst="roundRect">
            <a:avLst/>
          </a:prstGeom>
          <a:ln w="28575">
            <a:solidFill>
              <a:schemeClr val="accent1">
                <a:lumMod val="60000"/>
                <a:lumOff val="4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1600">
                <a:solidFill>
                  <a:schemeClr val="tx1">
                    <a:lumMod val="75000"/>
                    <a:lumOff val="25000"/>
                  </a:schemeClr>
                </a:solidFill>
                <a:latin typeface="Century Gothic"/>
                <a:cs typeface="Calibri"/>
              </a:rPr>
              <a:t>Develop Goals + Objectives for Land-Use Conflict Identification Strategy (LUCIS) Model</a:t>
            </a:r>
            <a:endParaRPr lang="en-US" sz="1600">
              <a:solidFill>
                <a:schemeClr val="tx1">
                  <a:lumMod val="75000"/>
                  <a:lumOff val="25000"/>
                </a:schemeClr>
              </a:solidFill>
              <a:latin typeface="Century Gothic"/>
            </a:endParaRPr>
          </a:p>
        </p:txBody>
      </p:sp>
      <p:sp>
        <p:nvSpPr>
          <p:cNvPr id="5" name="Rectangle: Rounded Corners 4">
            <a:extLst>
              <a:ext uri="{FF2B5EF4-FFF2-40B4-BE49-F238E27FC236}">
                <a16:creationId xmlns:a16="http://schemas.microsoft.com/office/drawing/2014/main" id="{690B71B3-A9B4-41D1-9CB5-F801D73DC703}"/>
              </a:ext>
            </a:extLst>
          </p:cNvPr>
          <p:cNvSpPr/>
          <p:nvPr/>
        </p:nvSpPr>
        <p:spPr>
          <a:xfrm>
            <a:off x="5195458" y="2450023"/>
            <a:ext cx="2314223" cy="591660"/>
          </a:xfrm>
          <a:prstGeom prst="roundRect">
            <a:avLst/>
          </a:prstGeom>
          <a:ln w="28575">
            <a:solidFill>
              <a:schemeClr val="accent1">
                <a:lumMod val="75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a:solidFill>
                  <a:schemeClr val="tx1">
                    <a:lumMod val="75000"/>
                    <a:lumOff val="25000"/>
                  </a:schemeClr>
                </a:solidFill>
                <a:latin typeface="Century Gothic"/>
                <a:cs typeface="Calibri"/>
              </a:rPr>
              <a:t>Acquire Data for Suitability Models</a:t>
            </a:r>
            <a:endParaRPr lang="en-US" sz="1600">
              <a:solidFill>
                <a:schemeClr val="tx1">
                  <a:lumMod val="75000"/>
                  <a:lumOff val="25000"/>
                </a:schemeClr>
              </a:solidFill>
              <a:latin typeface="Century Gothic"/>
            </a:endParaRPr>
          </a:p>
        </p:txBody>
      </p:sp>
      <p:sp>
        <p:nvSpPr>
          <p:cNvPr id="9" name="Rectangle: Rounded Corners 8">
            <a:extLst>
              <a:ext uri="{FF2B5EF4-FFF2-40B4-BE49-F238E27FC236}">
                <a16:creationId xmlns:a16="http://schemas.microsoft.com/office/drawing/2014/main" id="{1D8C1F9D-5648-412D-A4D3-22868C726039}"/>
              </a:ext>
            </a:extLst>
          </p:cNvPr>
          <p:cNvSpPr/>
          <p:nvPr/>
        </p:nvSpPr>
        <p:spPr>
          <a:xfrm>
            <a:off x="7507329" y="2973478"/>
            <a:ext cx="4002852" cy="2388474"/>
          </a:xfrm>
          <a:prstGeom prst="roundRect">
            <a:avLst/>
          </a:prstGeom>
          <a:solidFill>
            <a:schemeClr val="accent6">
              <a:lumMod val="20000"/>
              <a:lumOff val="80000"/>
            </a:schemeClr>
          </a:solidFill>
          <a:ln w="28575">
            <a:solidFill>
              <a:schemeClr val="accent1">
                <a:lumMod val="75000"/>
              </a:schemeClr>
            </a:solidFill>
          </a:ln>
        </p:spPr>
        <p:style>
          <a:lnRef idx="2">
            <a:schemeClr val="accent5"/>
          </a:lnRef>
          <a:fillRef idx="1">
            <a:schemeClr val="lt1"/>
          </a:fillRef>
          <a:effectRef idx="0">
            <a:schemeClr val="accent5"/>
          </a:effectRef>
          <a:fontRef idx="minor">
            <a:schemeClr val="dk1"/>
          </a:fontRef>
        </p:style>
        <p:txBody>
          <a:bodyPr rtlCol="0" anchor="t"/>
          <a:lstStyle/>
          <a:p>
            <a:r>
              <a:rPr lang="en-US" sz="1600" b="1">
                <a:solidFill>
                  <a:schemeClr val="tx1">
                    <a:lumMod val="75000"/>
                    <a:lumOff val="25000"/>
                  </a:schemeClr>
                </a:solidFill>
                <a:latin typeface="Century Gothic"/>
                <a:cs typeface="Calibri"/>
              </a:rPr>
              <a:t>     Environmental Parameters:</a:t>
            </a:r>
          </a:p>
          <a:p>
            <a:pPr marL="285750" indent="-285750">
              <a:buFont typeface="Arial"/>
              <a:buChar char="•"/>
            </a:pPr>
            <a:r>
              <a:rPr lang="en-US" sz="1600">
                <a:solidFill>
                  <a:schemeClr val="tx1">
                    <a:lumMod val="75000"/>
                    <a:lumOff val="25000"/>
                  </a:schemeClr>
                </a:solidFill>
                <a:latin typeface="Century Gothic"/>
                <a:cs typeface="Calibri"/>
              </a:rPr>
              <a:t>Gopher Tortoise Habitats </a:t>
            </a:r>
          </a:p>
          <a:p>
            <a:pPr marL="285750" indent="-285750">
              <a:buFont typeface="Arial"/>
              <a:buChar char="•"/>
            </a:pPr>
            <a:r>
              <a:rPr lang="en-US" sz="1600">
                <a:solidFill>
                  <a:schemeClr val="tx1">
                    <a:lumMod val="75000"/>
                    <a:lumOff val="25000"/>
                  </a:schemeClr>
                </a:solidFill>
                <a:latin typeface="Century Gothic"/>
                <a:cs typeface="Calibri"/>
              </a:rPr>
              <a:t>Prime Agricultural Land</a:t>
            </a:r>
          </a:p>
          <a:p>
            <a:pPr marL="285750" indent="-285750">
              <a:buFont typeface="Arial"/>
              <a:buChar char="•"/>
            </a:pPr>
            <a:r>
              <a:rPr lang="en-US" sz="1600">
                <a:solidFill>
                  <a:schemeClr val="tx1">
                    <a:lumMod val="75000"/>
                    <a:lumOff val="25000"/>
                  </a:schemeClr>
                </a:solidFill>
                <a:latin typeface="Century Gothic"/>
                <a:cs typeface="Calibri"/>
              </a:rPr>
              <a:t>Protected/Conservation Lands </a:t>
            </a:r>
          </a:p>
          <a:p>
            <a:pPr marL="285750" indent="-285750">
              <a:buFont typeface="Arial"/>
              <a:buChar char="•"/>
            </a:pPr>
            <a:r>
              <a:rPr lang="en-US" sz="1600">
                <a:solidFill>
                  <a:schemeClr val="tx1">
                    <a:lumMod val="75000"/>
                    <a:lumOff val="25000"/>
                  </a:schemeClr>
                </a:solidFill>
                <a:latin typeface="Century Gothic"/>
                <a:cs typeface="Calibri"/>
              </a:rPr>
              <a:t>Land Use and Land Cover</a:t>
            </a:r>
          </a:p>
          <a:p>
            <a:pPr marL="285750" indent="-285750">
              <a:buFont typeface="Arial"/>
              <a:buChar char="•"/>
            </a:pPr>
            <a:r>
              <a:rPr lang="en-US" sz="1600">
                <a:solidFill>
                  <a:schemeClr val="tx1">
                    <a:lumMod val="75000"/>
                    <a:lumOff val="25000"/>
                  </a:schemeClr>
                </a:solidFill>
                <a:latin typeface="Century Gothic"/>
                <a:cs typeface="Calibri"/>
              </a:rPr>
              <a:t>Landscape Connectivity</a:t>
            </a:r>
          </a:p>
        </p:txBody>
      </p:sp>
      <p:sp>
        <p:nvSpPr>
          <p:cNvPr id="34" name="Arrow: Down 33">
            <a:extLst>
              <a:ext uri="{FF2B5EF4-FFF2-40B4-BE49-F238E27FC236}">
                <a16:creationId xmlns:a16="http://schemas.microsoft.com/office/drawing/2014/main" id="{C817A346-8A1C-40B7-AFA7-8FF53C733B34}"/>
              </a:ext>
            </a:extLst>
          </p:cNvPr>
          <p:cNvSpPr/>
          <p:nvPr/>
        </p:nvSpPr>
        <p:spPr>
          <a:xfrm>
            <a:off x="6277545" y="1544382"/>
            <a:ext cx="76200" cy="219075"/>
          </a:xfrm>
          <a:prstGeom prst="downArrow">
            <a:avLst/>
          </a:prstGeom>
          <a:solidFill>
            <a:schemeClr val="accent1">
              <a:lumMod val="40000"/>
              <a:lumOff val="60000"/>
            </a:schemeClr>
          </a:solidFill>
          <a:ln w="28575">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600"/>
          </a:p>
        </p:txBody>
      </p:sp>
      <p:sp>
        <p:nvSpPr>
          <p:cNvPr id="38" name="Arrow: Down 37">
            <a:extLst>
              <a:ext uri="{FF2B5EF4-FFF2-40B4-BE49-F238E27FC236}">
                <a16:creationId xmlns:a16="http://schemas.microsoft.com/office/drawing/2014/main" id="{EA4EB17A-2488-4BBF-93F2-7ACE587AEFAD}"/>
              </a:ext>
            </a:extLst>
          </p:cNvPr>
          <p:cNvSpPr/>
          <p:nvPr/>
        </p:nvSpPr>
        <p:spPr>
          <a:xfrm>
            <a:off x="6272783" y="2244470"/>
            <a:ext cx="80963" cy="309562"/>
          </a:xfrm>
          <a:prstGeom prst="downArrow">
            <a:avLst/>
          </a:prstGeom>
          <a:solidFill>
            <a:schemeClr val="accent1">
              <a:lumMod val="40000"/>
              <a:lumOff val="60000"/>
            </a:schemeClr>
          </a:solidFill>
          <a:ln w="28575">
            <a:solidFill>
              <a:schemeClr val="accent1">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600"/>
          </a:p>
        </p:txBody>
      </p:sp>
      <p:sp>
        <p:nvSpPr>
          <p:cNvPr id="40" name="Arrow: Down 39">
            <a:extLst>
              <a:ext uri="{FF2B5EF4-FFF2-40B4-BE49-F238E27FC236}">
                <a16:creationId xmlns:a16="http://schemas.microsoft.com/office/drawing/2014/main" id="{82F02DB8-4551-4A43-B880-9EEEE1060E1C}"/>
              </a:ext>
            </a:extLst>
          </p:cNvPr>
          <p:cNvSpPr/>
          <p:nvPr/>
        </p:nvSpPr>
        <p:spPr>
          <a:xfrm rot="18240000">
            <a:off x="7533697" y="2872583"/>
            <a:ext cx="71437" cy="366713"/>
          </a:xfrm>
          <a:prstGeom prst="downArrow">
            <a:avLst/>
          </a:prstGeom>
          <a:solidFill>
            <a:schemeClr val="accent1">
              <a:lumMod val="60000"/>
              <a:lumOff val="40000"/>
            </a:schemeClr>
          </a:solidFill>
          <a:ln w="28575">
            <a:solidFill>
              <a:schemeClr val="accent1">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600"/>
          </a:p>
        </p:txBody>
      </p:sp>
      <p:sp>
        <p:nvSpPr>
          <p:cNvPr id="48" name="Arrow: Down 47">
            <a:extLst>
              <a:ext uri="{FF2B5EF4-FFF2-40B4-BE49-F238E27FC236}">
                <a16:creationId xmlns:a16="http://schemas.microsoft.com/office/drawing/2014/main" id="{1F64AB83-3DDE-40AE-BC71-C2C42C5D3EF8}"/>
              </a:ext>
            </a:extLst>
          </p:cNvPr>
          <p:cNvSpPr/>
          <p:nvPr/>
        </p:nvSpPr>
        <p:spPr>
          <a:xfrm>
            <a:off x="6277443" y="4382342"/>
            <a:ext cx="76201" cy="1266825"/>
          </a:xfrm>
          <a:prstGeom prst="downArrow">
            <a:avLst/>
          </a:prstGeom>
          <a:solidFill>
            <a:schemeClr val="accent1">
              <a:lumMod val="75000"/>
            </a:schemeClr>
          </a:solidFill>
          <a:ln>
            <a:solidFill>
              <a:schemeClr val="accent1">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600"/>
          </a:p>
        </p:txBody>
      </p:sp>
      <p:sp>
        <p:nvSpPr>
          <p:cNvPr id="50" name="Rectangle 49">
            <a:extLst>
              <a:ext uri="{FF2B5EF4-FFF2-40B4-BE49-F238E27FC236}">
                <a16:creationId xmlns:a16="http://schemas.microsoft.com/office/drawing/2014/main" id="{AC262BBC-D790-4B5E-BECC-1F1B439A847B}"/>
              </a:ext>
            </a:extLst>
          </p:cNvPr>
          <p:cNvSpPr/>
          <p:nvPr/>
        </p:nvSpPr>
        <p:spPr>
          <a:xfrm>
            <a:off x="133350" y="1257300"/>
            <a:ext cx="914400" cy="1047750"/>
          </a:xfrm>
          <a:prstGeom prst="rect">
            <a:avLst/>
          </a:prstGeom>
          <a:solidFill>
            <a:schemeClr val="accent1">
              <a:lumMod val="60000"/>
              <a:lumOff val="40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1450" dirty="0">
                <a:latin typeface="Century Gothic" panose="020B0502020202020204" pitchFamily="34" charset="0"/>
                <a:cs typeface="Calibri"/>
              </a:rPr>
              <a:t>Needs</a:t>
            </a:r>
            <a:endParaRPr lang="en-US" sz="1450" dirty="0">
              <a:latin typeface="Century Gothic" panose="020B0502020202020204" pitchFamily="34" charset="0"/>
            </a:endParaRPr>
          </a:p>
        </p:txBody>
      </p:sp>
      <p:sp>
        <p:nvSpPr>
          <p:cNvPr id="53" name="Rectangle 52">
            <a:extLst>
              <a:ext uri="{FF2B5EF4-FFF2-40B4-BE49-F238E27FC236}">
                <a16:creationId xmlns:a16="http://schemas.microsoft.com/office/drawing/2014/main" id="{85663E95-677D-4EA6-B377-985E6D48B8FB}"/>
              </a:ext>
            </a:extLst>
          </p:cNvPr>
          <p:cNvSpPr/>
          <p:nvPr/>
        </p:nvSpPr>
        <p:spPr>
          <a:xfrm>
            <a:off x="133350" y="2447925"/>
            <a:ext cx="914400" cy="2914650"/>
          </a:xfrm>
          <a:prstGeom prst="rect">
            <a:avLst/>
          </a:prstGeom>
          <a:solidFill>
            <a:schemeClr val="accent1">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1450">
                <a:latin typeface="Century Gothic" panose="020B0502020202020204" pitchFamily="34" charset="0"/>
                <a:cs typeface="Calibri"/>
              </a:rPr>
              <a:t>Inputs</a:t>
            </a:r>
            <a:endParaRPr lang="en-US" sz="1450">
              <a:latin typeface="Century Gothic" panose="020B0502020202020204" pitchFamily="34" charset="0"/>
            </a:endParaRPr>
          </a:p>
        </p:txBody>
      </p:sp>
      <p:sp>
        <p:nvSpPr>
          <p:cNvPr id="54" name="Rectangle 53">
            <a:extLst>
              <a:ext uri="{FF2B5EF4-FFF2-40B4-BE49-F238E27FC236}">
                <a16:creationId xmlns:a16="http://schemas.microsoft.com/office/drawing/2014/main" id="{10217620-0B97-4748-9F46-188267801EE6}"/>
              </a:ext>
            </a:extLst>
          </p:cNvPr>
          <p:cNvSpPr/>
          <p:nvPr/>
        </p:nvSpPr>
        <p:spPr>
          <a:xfrm>
            <a:off x="133350" y="5467350"/>
            <a:ext cx="914400" cy="1047750"/>
          </a:xfrm>
          <a:prstGeom prst="rect">
            <a:avLst/>
          </a:prstGeom>
          <a:solidFill>
            <a:schemeClr val="accent1">
              <a:lumMod val="5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1450">
                <a:latin typeface="Century Gothic" panose="020B0502020202020204" pitchFamily="34" charset="0"/>
                <a:cs typeface="Calibri"/>
              </a:rPr>
              <a:t>Outputs</a:t>
            </a:r>
            <a:endParaRPr lang="en-US" sz="1450">
              <a:latin typeface="Century Gothic" panose="020B0502020202020204" pitchFamily="34" charset="0"/>
            </a:endParaRPr>
          </a:p>
        </p:txBody>
      </p:sp>
      <p:sp>
        <p:nvSpPr>
          <p:cNvPr id="35" name="Rectangle: Rounded Corners 34">
            <a:extLst>
              <a:ext uri="{FF2B5EF4-FFF2-40B4-BE49-F238E27FC236}">
                <a16:creationId xmlns:a16="http://schemas.microsoft.com/office/drawing/2014/main" id="{7A820C09-BF40-4B82-AB89-89B3DFA9CC8B}"/>
              </a:ext>
            </a:extLst>
          </p:cNvPr>
          <p:cNvSpPr/>
          <p:nvPr/>
        </p:nvSpPr>
        <p:spPr>
          <a:xfrm>
            <a:off x="1194959" y="2917033"/>
            <a:ext cx="4002852" cy="2388474"/>
          </a:xfrm>
          <a:prstGeom prst="roundRect">
            <a:avLst/>
          </a:prstGeom>
          <a:solidFill>
            <a:schemeClr val="accent4">
              <a:lumMod val="20000"/>
              <a:lumOff val="80000"/>
            </a:schemeClr>
          </a:solidFill>
          <a:ln w="28575">
            <a:solidFill>
              <a:schemeClr val="accent1">
                <a:lumMod val="75000"/>
              </a:schemeClr>
            </a:solidFill>
          </a:ln>
        </p:spPr>
        <p:style>
          <a:lnRef idx="2">
            <a:schemeClr val="accent5"/>
          </a:lnRef>
          <a:fillRef idx="1">
            <a:schemeClr val="lt1"/>
          </a:fillRef>
          <a:effectRef idx="0">
            <a:schemeClr val="accent5"/>
          </a:effectRef>
          <a:fontRef idx="minor">
            <a:schemeClr val="dk1"/>
          </a:fontRef>
        </p:style>
        <p:txBody>
          <a:bodyPr rtlCol="0" anchor="t"/>
          <a:lstStyle/>
          <a:p>
            <a:r>
              <a:rPr lang="en-US" sz="1600" b="1">
                <a:solidFill>
                  <a:schemeClr val="tx1">
                    <a:lumMod val="75000"/>
                    <a:lumOff val="25000"/>
                  </a:schemeClr>
                </a:solidFill>
                <a:latin typeface="Century Gothic"/>
                <a:cs typeface="Calibri"/>
              </a:rPr>
              <a:t>     Solar Suitability Parameters:</a:t>
            </a:r>
          </a:p>
          <a:p>
            <a:pPr marL="285750" indent="-285750">
              <a:buFont typeface="Arial"/>
              <a:buChar char="•"/>
            </a:pPr>
            <a:r>
              <a:rPr lang="en-US" sz="1600">
                <a:solidFill>
                  <a:schemeClr val="tx1">
                    <a:lumMod val="75000"/>
                    <a:lumOff val="25000"/>
                  </a:schemeClr>
                </a:solidFill>
                <a:latin typeface="Century Gothic"/>
                <a:cs typeface="Calibri"/>
              </a:rPr>
              <a:t>Floodplains</a:t>
            </a:r>
            <a:endParaRPr lang="en-US" sz="1600">
              <a:solidFill>
                <a:schemeClr val="tx1">
                  <a:lumMod val="75000"/>
                  <a:lumOff val="25000"/>
                </a:schemeClr>
              </a:solidFill>
              <a:ea typeface="+mn-lt"/>
              <a:cs typeface="+mn-lt"/>
            </a:endParaRPr>
          </a:p>
          <a:p>
            <a:pPr marL="285750" indent="-285750">
              <a:buFont typeface="Arial"/>
              <a:buChar char="•"/>
            </a:pPr>
            <a:r>
              <a:rPr lang="en-US" sz="1600">
                <a:solidFill>
                  <a:schemeClr val="tx1">
                    <a:lumMod val="75000"/>
                    <a:lumOff val="25000"/>
                  </a:schemeClr>
                </a:solidFill>
                <a:latin typeface="Century Gothic"/>
                <a:cs typeface="Calibri"/>
              </a:rPr>
              <a:t>Land Use and Land Cover (LULC)</a:t>
            </a:r>
          </a:p>
          <a:p>
            <a:pPr marL="285750" indent="-285750">
              <a:buFont typeface="Arial"/>
              <a:buChar char="•"/>
            </a:pPr>
            <a:r>
              <a:rPr lang="en-US" sz="1600">
                <a:solidFill>
                  <a:schemeClr val="tx1">
                    <a:lumMod val="75000"/>
                    <a:lumOff val="25000"/>
                  </a:schemeClr>
                </a:solidFill>
                <a:latin typeface="Century Gothic"/>
                <a:cs typeface="Calibri"/>
              </a:rPr>
              <a:t>Parcels</a:t>
            </a:r>
          </a:p>
          <a:p>
            <a:pPr marL="285750" indent="-285750">
              <a:buFont typeface="Arial"/>
              <a:buChar char="•"/>
            </a:pPr>
            <a:r>
              <a:rPr lang="en-US" sz="1600">
                <a:solidFill>
                  <a:schemeClr val="tx1">
                    <a:lumMod val="75000"/>
                    <a:lumOff val="25000"/>
                  </a:schemeClr>
                </a:solidFill>
                <a:latin typeface="Century Gothic"/>
                <a:cs typeface="Calibri"/>
              </a:rPr>
              <a:t>Proximity to Roads</a:t>
            </a:r>
          </a:p>
          <a:p>
            <a:pPr marL="285750" indent="-285750">
              <a:buFont typeface="Arial"/>
              <a:buChar char="•"/>
            </a:pPr>
            <a:r>
              <a:rPr lang="en-US" sz="1600">
                <a:solidFill>
                  <a:schemeClr val="tx1">
                    <a:lumMod val="75000"/>
                    <a:lumOff val="25000"/>
                  </a:schemeClr>
                </a:solidFill>
                <a:latin typeface="Century Gothic"/>
                <a:cs typeface="Calibri"/>
              </a:rPr>
              <a:t>Proximity to Transmission Lines </a:t>
            </a:r>
          </a:p>
          <a:p>
            <a:pPr marL="285750" indent="-285750">
              <a:buFont typeface="Arial"/>
              <a:buChar char="•"/>
            </a:pPr>
            <a:r>
              <a:rPr lang="en-US" sz="1600">
                <a:solidFill>
                  <a:schemeClr val="tx1">
                    <a:lumMod val="75000"/>
                    <a:lumOff val="25000"/>
                  </a:schemeClr>
                </a:solidFill>
                <a:latin typeface="Century Gothic"/>
                <a:cs typeface="Calibri"/>
              </a:rPr>
              <a:t>Slope and Aspect </a:t>
            </a:r>
          </a:p>
          <a:p>
            <a:pPr marL="285750" indent="-285750">
              <a:buFont typeface="Arial"/>
              <a:buChar char="•"/>
            </a:pPr>
            <a:r>
              <a:rPr lang="en-US" sz="1600">
                <a:solidFill>
                  <a:schemeClr val="tx1">
                    <a:lumMod val="75000"/>
                    <a:lumOff val="25000"/>
                  </a:schemeClr>
                </a:solidFill>
                <a:latin typeface="Century Gothic"/>
                <a:cs typeface="Calibri"/>
              </a:rPr>
              <a:t>Solar Insolation</a:t>
            </a:r>
          </a:p>
        </p:txBody>
      </p:sp>
      <p:sp>
        <p:nvSpPr>
          <p:cNvPr id="39" name="Arrow: Down 38">
            <a:extLst>
              <a:ext uri="{FF2B5EF4-FFF2-40B4-BE49-F238E27FC236}">
                <a16:creationId xmlns:a16="http://schemas.microsoft.com/office/drawing/2014/main" id="{43A5FCDA-BF62-44D3-960E-EB0FF6608E5B}"/>
              </a:ext>
            </a:extLst>
          </p:cNvPr>
          <p:cNvSpPr/>
          <p:nvPr/>
        </p:nvSpPr>
        <p:spPr>
          <a:xfrm rot="2760000">
            <a:off x="5114270" y="2892953"/>
            <a:ext cx="80963" cy="338137"/>
          </a:xfrm>
          <a:prstGeom prst="downArrow">
            <a:avLst/>
          </a:prstGeom>
          <a:solidFill>
            <a:schemeClr val="accent1">
              <a:lumMod val="60000"/>
              <a:lumOff val="40000"/>
            </a:schemeClr>
          </a:solidFill>
          <a:ln w="28575">
            <a:solidFill>
              <a:schemeClr val="accent1">
                <a:lumMod val="7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600"/>
          </a:p>
        </p:txBody>
      </p:sp>
      <p:sp>
        <p:nvSpPr>
          <p:cNvPr id="36" name="Rectangle: Rounded Corners 35">
            <a:extLst>
              <a:ext uri="{FF2B5EF4-FFF2-40B4-BE49-F238E27FC236}">
                <a16:creationId xmlns:a16="http://schemas.microsoft.com/office/drawing/2014/main" id="{7E11517D-9979-488E-A4E1-AC382464A9A6}"/>
              </a:ext>
            </a:extLst>
          </p:cNvPr>
          <p:cNvSpPr/>
          <p:nvPr/>
        </p:nvSpPr>
        <p:spPr>
          <a:xfrm>
            <a:off x="1233197" y="5756562"/>
            <a:ext cx="10315222" cy="693281"/>
          </a:xfrm>
          <a:prstGeom prst="roundRect">
            <a:avLst/>
          </a:prstGeom>
          <a:ln w="28575">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a:solidFill>
                  <a:schemeClr val="tx1">
                    <a:lumMod val="75000"/>
                    <a:lumOff val="25000"/>
                  </a:schemeClr>
                </a:solidFill>
                <a:latin typeface="Century Gothic"/>
                <a:cs typeface="Calibri"/>
              </a:rPr>
              <a:t>Statewide and County Level Conflict Bivariate Maps for 2017, 2018, and 2019</a:t>
            </a:r>
            <a:endParaRPr lang="en-US" sz="1600">
              <a:solidFill>
                <a:schemeClr val="tx1">
                  <a:lumMod val="75000"/>
                  <a:lumOff val="25000"/>
                </a:schemeClr>
              </a:solidFill>
              <a:latin typeface="Century Gothic"/>
            </a:endParaRPr>
          </a:p>
        </p:txBody>
      </p:sp>
      <p:sp>
        <p:nvSpPr>
          <p:cNvPr id="6" name="TextBox 5">
            <a:extLst>
              <a:ext uri="{FF2B5EF4-FFF2-40B4-BE49-F238E27FC236}">
                <a16:creationId xmlns:a16="http://schemas.microsoft.com/office/drawing/2014/main" id="{F222B107-D7FA-4D2A-9DB4-00C78F56BBB7}"/>
              </a:ext>
            </a:extLst>
          </p:cNvPr>
          <p:cNvSpPr txBox="1"/>
          <p:nvPr/>
        </p:nvSpPr>
        <p:spPr>
          <a:xfrm>
            <a:off x="5186538" y="4064007"/>
            <a:ext cx="2314223" cy="338554"/>
          </a:xfrm>
          <a:prstGeom prst="rect">
            <a:avLst/>
          </a:prstGeom>
          <a:noFill/>
        </p:spPr>
        <p:txBody>
          <a:bodyPr wrap="square" rtlCol="0">
            <a:spAutoFit/>
          </a:bodyPr>
          <a:lstStyle/>
          <a:p>
            <a:pPr algn="ctr"/>
            <a:r>
              <a:rPr lang="en-US" sz="1600">
                <a:latin typeface="Century Gothic" panose="020B0502020202020204" pitchFamily="34" charset="0"/>
              </a:rPr>
              <a:t>Raster Calculator</a:t>
            </a:r>
          </a:p>
        </p:txBody>
      </p:sp>
    </p:spTree>
    <p:extLst>
      <p:ext uri="{BB962C8B-B14F-4D97-AF65-F5344CB8AC3E}">
        <p14:creationId xmlns:p14="http://schemas.microsoft.com/office/powerpoint/2010/main" val="1995442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up)">
                                      <p:cBhvr>
                                        <p:cTn id="7" dur="500"/>
                                        <p:tgtEl>
                                          <p:spTgt spid="5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wipe(up)">
                                      <p:cBhvr>
                                        <p:cTn id="16" dur="500"/>
                                        <p:tgtEl>
                                          <p:spTgt spid="3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wipe(up)">
                                      <p:cBhvr>
                                        <p:cTn id="21" dur="500"/>
                                        <p:tgtEl>
                                          <p:spTgt spid="53"/>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up)">
                                      <p:cBhvr>
                                        <p:cTn id="24" dur="500"/>
                                        <p:tgtEl>
                                          <p:spTgt spid="5"/>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up)">
                                      <p:cBhvr>
                                        <p:cTn id="27" dur="500"/>
                                        <p:tgtEl>
                                          <p:spTgt spid="38"/>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up)">
                                      <p:cBhvr>
                                        <p:cTn id="30" dur="500"/>
                                        <p:tgtEl>
                                          <p:spTgt spid="9"/>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wipe(up)">
                                      <p:cBhvr>
                                        <p:cTn id="33" dur="500"/>
                                        <p:tgtEl>
                                          <p:spTgt spid="40"/>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wipe(up)">
                                      <p:cBhvr>
                                        <p:cTn id="36" dur="500"/>
                                        <p:tgtEl>
                                          <p:spTgt spid="39"/>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up)">
                                      <p:cBhvr>
                                        <p:cTn id="39" dur="500"/>
                                        <p:tgtEl>
                                          <p:spTgt spid="3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wipe(up)">
                                      <p:cBhvr>
                                        <p:cTn id="44" dur="500"/>
                                        <p:tgtEl>
                                          <p:spTgt spid="49"/>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wipe(up)">
                                      <p:cBhvr>
                                        <p:cTn id="47" dur="500"/>
                                        <p:tgtEl>
                                          <p:spTgt spid="6"/>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48"/>
                                        </p:tgtEl>
                                        <p:attrNameLst>
                                          <p:attrName>style.visibility</p:attrName>
                                        </p:attrNameLst>
                                      </p:cBhvr>
                                      <p:to>
                                        <p:strVal val="visible"/>
                                      </p:to>
                                    </p:set>
                                    <p:animEffect transition="in" filter="wipe(up)">
                                      <p:cBhvr>
                                        <p:cTn id="50" dur="500"/>
                                        <p:tgtEl>
                                          <p:spTgt spid="48"/>
                                        </p:tgtEl>
                                      </p:cBhvr>
                                    </p:animEffect>
                                  </p:childTnLst>
                                </p:cTn>
                              </p:par>
                            </p:childTnLst>
                          </p:cTn>
                        </p:par>
                        <p:par>
                          <p:cTn id="51" fill="hold">
                            <p:stCondLst>
                              <p:cond delay="500"/>
                            </p:stCondLst>
                            <p:childTnLst>
                              <p:par>
                                <p:cTn id="52" presetID="22" presetClass="entr" presetSubtype="1" fill="hold" grpId="0" nodeType="afterEffect">
                                  <p:stCondLst>
                                    <p:cond delay="0"/>
                                  </p:stCondLst>
                                  <p:childTnLst>
                                    <p:set>
                                      <p:cBhvr>
                                        <p:cTn id="53" dur="1" fill="hold">
                                          <p:stCondLst>
                                            <p:cond delay="0"/>
                                          </p:stCondLst>
                                        </p:cTn>
                                        <p:tgtEl>
                                          <p:spTgt spid="54"/>
                                        </p:tgtEl>
                                        <p:attrNameLst>
                                          <p:attrName>style.visibility</p:attrName>
                                        </p:attrNameLst>
                                      </p:cBhvr>
                                      <p:to>
                                        <p:strVal val="visible"/>
                                      </p:to>
                                    </p:set>
                                    <p:animEffect transition="in" filter="wipe(up)">
                                      <p:cBhvr>
                                        <p:cTn id="54" dur="500"/>
                                        <p:tgtEl>
                                          <p:spTgt spid="54"/>
                                        </p:tgtEl>
                                      </p:cBhvr>
                                    </p:animEffect>
                                  </p:childTnLst>
                                </p:cTn>
                              </p:par>
                              <p:par>
                                <p:cTn id="55" presetID="22" presetClass="entr" presetSubtype="1" fill="hold" grpId="0" nodeType="with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wipe(up)">
                                      <p:cBhvr>
                                        <p:cTn id="5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2" grpId="0" animBg="1"/>
      <p:bldP spid="4" grpId="0" animBg="1"/>
      <p:bldP spid="5" grpId="0" animBg="1"/>
      <p:bldP spid="9" grpId="0" animBg="1"/>
      <p:bldP spid="34" grpId="0" animBg="1"/>
      <p:bldP spid="38" grpId="0" animBg="1"/>
      <p:bldP spid="40" grpId="0" animBg="1"/>
      <p:bldP spid="48" grpId="0" animBg="1"/>
      <p:bldP spid="50" grpId="0" animBg="1"/>
      <p:bldP spid="53" grpId="0" animBg="1"/>
      <p:bldP spid="54" grpId="0" animBg="1"/>
      <p:bldP spid="35" grpId="0" animBg="1"/>
      <p:bldP spid="39" grpId="0" animBg="1"/>
      <p:bldP spid="36" grpId="0" animBg="1"/>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7|1|1|1|1|1.5"/>
</p:tagLst>
</file>

<file path=ppt/tags/tag2.xml><?xml version="1.0" encoding="utf-8"?>
<p:tagLst xmlns:a="http://schemas.openxmlformats.org/drawingml/2006/main" xmlns:r="http://schemas.openxmlformats.org/officeDocument/2006/relationships" xmlns:p="http://schemas.openxmlformats.org/presentationml/2006/main">
  <p:tag name="TIMING" val="|0.7|1|1|1|1|1.5"/>
</p:tagLst>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Scott Cunningham</DisplayName>
        <AccountId>28</AccountId>
        <AccountType/>
      </UserInfo>
      <UserInfo>
        <DisplayName>Samantha Trust</DisplayName>
        <AccountId>57</AccountId>
        <AccountType/>
      </UserInfo>
      <UserInfo>
        <DisplayName>Alexander Burke</DisplayName>
        <AccountId>58</AccountId>
        <AccountType/>
      </UserInfo>
      <UserInfo>
        <DisplayName>Jannatul Ferdush</DisplayName>
        <AccountId>59</AccountId>
        <AccountType/>
      </UserInfo>
      <UserInfo>
        <DisplayName>Vineeth Jason Putti</DisplayName>
        <AccountId>60</AccountId>
        <AccountType/>
      </UserInfo>
      <UserInfo>
        <DisplayName>Shelby Ingram</DisplayName>
        <AccountId>12</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6" ma:contentTypeDescription="Create a new document." ma:contentTypeScope="" ma:versionID="f95cfc2186e0be21c799f8e439d1a7f3">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f1aa41512894eb57343a57dd41b73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A3E1373-9D0A-4874-BD6E-5D04C40B974B}">
  <ds:schemaRefs>
    <ds:schemaRef ds:uri="http://purl.org/dc/elements/1.1/"/>
    <ds:schemaRef ds:uri="http://schemas.microsoft.com/office/2006/metadata/properties"/>
    <ds:schemaRef ds:uri="21e6a8e8-1dff-48a6-ab9b-8d556c6946c0"/>
    <ds:schemaRef ds:uri="http://purl.org/dc/terms/"/>
    <ds:schemaRef ds:uri="http://schemas.openxmlformats.org/package/2006/metadata/core-properties"/>
    <ds:schemaRef ds:uri="7df78d0b-135a-4de7-9166-7c181cd87fb4"/>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6C680CD5-B67C-4C8B-BDF7-FB91F8FC44B1}">
  <ds:schemaRefs>
    <ds:schemaRef ds:uri="http://schemas.microsoft.com/sharepoint/v3/contenttype/forms"/>
  </ds:schemaRefs>
</ds:datastoreItem>
</file>

<file path=customXml/itemProps3.xml><?xml version="1.0" encoding="utf-8"?>
<ds:datastoreItem xmlns:ds="http://schemas.openxmlformats.org/officeDocument/2006/customXml" ds:itemID="{7EF9C9F4-F59C-436D-9579-F559BBCE036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103</TotalTime>
  <Words>4764</Words>
  <Application>Microsoft Office PowerPoint</Application>
  <PresentationFormat>Widescreen</PresentationFormat>
  <Paragraphs>1028</Paragraphs>
  <Slides>40</Slides>
  <Notes>20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40</vt:i4>
      </vt:variant>
    </vt:vector>
  </HeadingPairs>
  <TitlesOfParts>
    <vt:vector size="51" baseType="lpstr">
      <vt:lpstr>Arial</vt:lpstr>
      <vt:lpstr>Calibri</vt:lpstr>
      <vt:lpstr>Calibri Light</vt:lpstr>
      <vt:lpstr>Century Gothic</vt:lpstr>
      <vt:lpstr>Garamond</vt:lpstr>
      <vt:lpstr>Open Sans</vt:lpstr>
      <vt:lpstr>Roboto</vt:lpstr>
      <vt:lpstr>source sans pro</vt:lpstr>
      <vt:lpstr>Times New Roman</vt:lpstr>
      <vt:lpstr>Webdings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Clayton, Amanda L. (LARC-E3)[SSAI DEVELOP]</cp:lastModifiedBy>
  <cp:revision>16</cp:revision>
  <dcterms:created xsi:type="dcterms:W3CDTF">2019-11-12T17:46:59Z</dcterms:created>
  <dcterms:modified xsi:type="dcterms:W3CDTF">2020-07-28T19:03:40Z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