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34"/>
  </p:notesMasterIdLst>
  <p:sldIdLst>
    <p:sldId id="321" r:id="rId5"/>
    <p:sldId id="322" r:id="rId6"/>
    <p:sldId id="351" r:id="rId7"/>
    <p:sldId id="325" r:id="rId8"/>
    <p:sldId id="324" r:id="rId9"/>
    <p:sldId id="353" r:id="rId10"/>
    <p:sldId id="323" r:id="rId11"/>
    <p:sldId id="326" r:id="rId12"/>
    <p:sldId id="341" r:id="rId13"/>
    <p:sldId id="328" r:id="rId14"/>
    <p:sldId id="327" r:id="rId15"/>
    <p:sldId id="331" r:id="rId16"/>
    <p:sldId id="348" r:id="rId17"/>
    <p:sldId id="338" r:id="rId18"/>
    <p:sldId id="336" r:id="rId19"/>
    <p:sldId id="345" r:id="rId20"/>
    <p:sldId id="352" r:id="rId21"/>
    <p:sldId id="343" r:id="rId22"/>
    <p:sldId id="344" r:id="rId23"/>
    <p:sldId id="330" r:id="rId24"/>
    <p:sldId id="333" r:id="rId25"/>
    <p:sldId id="346" r:id="rId26"/>
    <p:sldId id="347" r:id="rId27"/>
    <p:sldId id="349" r:id="rId28"/>
    <p:sldId id="339" r:id="rId29"/>
    <p:sldId id="340" r:id="rId30"/>
    <p:sldId id="308" r:id="rId31"/>
    <p:sldId id="354" r:id="rId32"/>
    <p:sldId id="355"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Bolten, John D. (GSFC-6170)" initials="B(" lastIdx="13" clrIdx="6">
    <p:extLst>
      <p:ext uri="{19B8F6BF-5375-455C-9EA6-DF929625EA0E}">
        <p15:presenceInfo xmlns:p15="http://schemas.microsoft.com/office/powerpoint/2012/main" userId="S::john.bolten_nasa.gov#ext#@ssaihq.onmicrosoft.com::648601e0-1417-4a45-9edb-1045f300cf9e" providerId="AD"/>
      </p:ext>
    </p:extLst>
  </p:cmAuthor>
  <p:cmAuthor id="1" name="Tyler Pantle" initials="TP" lastIdx="3" clrIdx="0">
    <p:extLst>
      <p:ext uri="{19B8F6BF-5375-455C-9EA6-DF929625EA0E}">
        <p15:presenceInfo xmlns:p15="http://schemas.microsoft.com/office/powerpoint/2012/main" userId="S::tyler.pantle@ssaihq.com::f0d0cd32-2367-4f07-ae89-a6e5a9e16558" providerId="AD"/>
      </p:ext>
    </p:extLst>
  </p:cmAuthor>
  <p:cmAuthor id="2" name="webekeit@isu.edu" initials="we" lastIdx="1" clrIdx="1">
    <p:extLst>
      <p:ext uri="{19B8F6BF-5375-455C-9EA6-DF929625EA0E}">
        <p15:presenceInfo xmlns:p15="http://schemas.microsoft.com/office/powerpoint/2012/main" userId="S::urn:spo:guest#webekeit@isu.edu::" providerId="AD"/>
      </p:ext>
    </p:extLst>
  </p:cmAuthor>
  <p:cmAuthor id="3" name="Darcy Gray" initials="DG" lastIdx="11" clrIdx="2">
    <p:extLst>
      <p:ext uri="{19B8F6BF-5375-455C-9EA6-DF929625EA0E}">
        <p15:presenceInfo xmlns:p15="http://schemas.microsoft.com/office/powerpoint/2012/main" userId="S::darcy.gray@ssaihq.com::6f4c7ebc-9052-44f9-976a-30c2212951d6" providerId="AD"/>
      </p:ext>
    </p:extLst>
  </p:cmAuthor>
  <p:cmAuthor id="4" name="Henry Grover" initials="HG" lastIdx="1" clrIdx="3">
    <p:extLst>
      <p:ext uri="{19B8F6BF-5375-455C-9EA6-DF929625EA0E}">
        <p15:presenceInfo xmlns:p15="http://schemas.microsoft.com/office/powerpoint/2012/main" userId="S::henry.grover@ssaihq.com::5a6b7c35-55b0-446a-9205-7e08d89a0c4c" providerId="AD"/>
      </p:ext>
    </p:extLst>
  </p:cmAuthor>
  <p:cmAuthor id="5" name="Robert Byles" initials="RB" lastIdx="19" clrIdx="4">
    <p:extLst>
      <p:ext uri="{19B8F6BF-5375-455C-9EA6-DF929625EA0E}">
        <p15:presenceInfo xmlns:p15="http://schemas.microsoft.com/office/powerpoint/2012/main" userId="S::robert.byles@ssaihq.com::c798ae76-1ca0-48cd-999b-80a00bd13fc4" providerId="AD"/>
      </p:ext>
    </p:extLst>
  </p:cmAuthor>
  <p:cmAuthor id="6" name="Brandy Nisbet-Wilcox" initials="BN" lastIdx="6" clrIdx="5">
    <p:extLst>
      <p:ext uri="{19B8F6BF-5375-455C-9EA6-DF929625EA0E}">
        <p15:presenceInfo xmlns:p15="http://schemas.microsoft.com/office/powerpoint/2012/main" userId="S::brandy.nisbet@ssaihq.com::85debb24-05d8-4a4f-9068-cfd1b5fab5d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B1B5"/>
    <a:srgbClr val="FFFF73"/>
    <a:srgbClr val="A3FF73"/>
    <a:srgbClr val="FCA9AB"/>
    <a:srgbClr val="D69DBC"/>
    <a:srgbClr val="F7B5B5"/>
    <a:srgbClr val="E61010"/>
    <a:srgbClr val="808080"/>
    <a:srgbClr val="FCFCF7"/>
    <a:srgbClr val="F7F6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CB40E9-E276-4D13-881C-5F7BD5ADE840}" v="821" dt="2020-11-06T02:46:46.514"/>
    <p1510:client id="{0F5BE836-9E99-4486-8CFF-2D497676B43D}" v="60" dt="2020-11-05T23:54:54.852"/>
    <p1510:client id="{1AB15653-D9F3-30A2-B6A9-F3A754433F6F}" v="181" dt="2020-11-05T23:03:25.218"/>
    <p1510:client id="{216AA666-DC9A-4638-B921-6464159B5684}" v="59" dt="2020-11-05T18:25:52.932"/>
    <p1510:client id="{27BC269E-7ECF-5102-83C5-ECB631104F59}" v="410" dt="2020-11-05T19:34:28.815"/>
    <p1510:client id="{34743C46-9F80-49AB-89E5-5C0428723391}" v="133" dt="2020-11-05T16:50:45.907"/>
    <p1510:client id="{34C9A848-3115-8FB9-9397-080653F2D5D4}" v="21" dt="2020-11-05T19:44:25.315"/>
    <p1510:client id="{38D2236F-D9CE-4D5C-B63B-F68B2DECD606}" v="62" dt="2020-11-05T19:53:57.699"/>
    <p1510:client id="{3BC67DD4-FB31-7A02-9230-9CD4E949ECBA}" v="2184" dt="2020-11-06T04:20:31.672"/>
    <p1510:client id="{3DE46453-12F3-458A-B0FF-2CF6B143E3D6}" v="13" dt="2020-11-05T16:37:24.357"/>
    <p1510:client id="{4DC21923-ADDA-44AC-A6A0-6A27FBC0B458}" v="3" dt="2020-11-05T18:50:24.894"/>
    <p1510:client id="{4F2E4D48-E435-4946-8E11-98F9754043BF}" v="499" dt="2020-11-05T22:51:42.031"/>
    <p1510:client id="{6CCC3875-7FED-0D99-F169-41D356964F7F}" v="488" dt="2020-11-05T22:14:49.273"/>
    <p1510:client id="{78884C74-716F-6219-F799-3FDE11D8B51B}" v="327" dt="2020-11-05T22:14:59.239"/>
    <p1510:client id="{91EA628A-7981-44C9-B683-7B1708776230}" v="516" dt="2020-11-05T23:48:35.029"/>
    <p1510:client id="{9E5FFE67-B2DD-4E1D-B39D-EE621B7316EB}" v="2" dt="2020-11-04T23:15:21.570"/>
    <p1510:client id="{A31230A4-A6DA-31A6-D64E-78F5CB357634}" v="1049" dt="2020-11-05T17:17:43.408"/>
    <p1510:client id="{A510F346-3564-44B9-91EE-4C58999578DB}" v="15" dt="2020-11-05T21:40:49.501"/>
    <p1510:client id="{A63A008E-25D8-41EB-8AF2-18CFB04C94C8}" v="2" dt="2020-11-05T17:51:36.052"/>
    <p1510:client id="{A6A03969-2FDC-1724-E41F-A4ECDBBD6AD6}" v="3" dt="2020-11-04T23:07:32.213"/>
    <p1510:client id="{B7AEA1EC-5E93-423B-8786-A8156982999A}" v="737" dt="2020-11-05T18:28:06.567"/>
    <p1510:client id="{B94DDB34-9434-446A-A4E6-43C2A37F3D07}" v="295" dt="2020-11-05T15:23:02.727"/>
    <p1510:client id="{E67D5160-E575-4155-90DD-4E755275F387}" v="11" dt="2020-11-05T15:41:39.270"/>
    <p1510:client id="{EF917172-65D0-69BE-38AB-7AA4EFC76877}" v="2" dt="2020-11-06T04:22:49.349"/>
    <p1510:client id="{FAD864B0-46EE-2C3A-15AA-5BDD910017FA}" v="3317" dt="2020-11-05T21:40:35.838"/>
    <p1510:client id="{FF51C7F7-C3E6-4841-B6F4-43E97066A8F0}" v="326" dt="2020-11-05T22:44:01.00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80680" autoAdjust="0"/>
  </p:normalViewPr>
  <p:slideViewPr>
    <p:cSldViewPr snapToGrid="0">
      <p:cViewPr varScale="1">
        <p:scale>
          <a:sx n="67" d="100"/>
          <a:sy n="67" d="100"/>
        </p:scale>
        <p:origin x="1190" y="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0BE350E-08F8-4A16-AF21-DEDCB749CEA3}" type="doc">
      <dgm:prSet loTypeId="urn:microsoft.com/office/officeart/2005/8/layout/chevron1" loCatId="process" qsTypeId="urn:microsoft.com/office/officeart/2005/8/quickstyle/simple1" qsCatId="simple" csTypeId="urn:microsoft.com/office/officeart/2005/8/colors/accent3_1" csCatId="accent3" phldr="1"/>
      <dgm:spPr/>
      <dgm:t>
        <a:bodyPr/>
        <a:lstStyle/>
        <a:p>
          <a:endParaRPr lang="en-US"/>
        </a:p>
      </dgm:t>
    </dgm:pt>
    <dgm:pt modelId="{5895BC84-48FA-4204-9487-B77BE5B71C11}">
      <dgm:prSet phldr="0"/>
      <dgm:spPr/>
      <dgm:t>
        <a:bodyPr/>
        <a:lstStyle/>
        <a:p>
          <a:pPr rtl="0"/>
          <a:r>
            <a:rPr lang="en-US" b="0" dirty="0">
              <a:solidFill>
                <a:schemeClr val="tx1">
                  <a:lumMod val="75000"/>
                  <a:lumOff val="25000"/>
                </a:schemeClr>
              </a:solidFill>
              <a:latin typeface="Century Gothic"/>
              <a:cs typeface="Calibri Light"/>
            </a:rPr>
            <a:t>Post-fire </a:t>
          </a:r>
          <a:r>
            <a:rPr lang="en-US" b="1" dirty="0">
              <a:solidFill>
                <a:srgbClr val="24B1B5"/>
              </a:solidFill>
              <a:latin typeface="Century Gothic"/>
              <a:cs typeface="Calibri Light"/>
            </a:rPr>
            <a:t>watershed recovery</a:t>
          </a:r>
          <a:endParaRPr lang="en-US" b="0" dirty="0">
            <a:latin typeface="Calibri Light" panose="020F0302020204030204"/>
            <a:cs typeface="Calibri Light"/>
          </a:endParaRPr>
        </a:p>
      </dgm:t>
    </dgm:pt>
    <dgm:pt modelId="{601350BD-2C57-4242-97FB-C057424D7C31}" type="parTrans" cxnId="{0AFD771B-22DB-4A12-9B1B-4616E40B687B}">
      <dgm:prSet/>
      <dgm:spPr/>
    </dgm:pt>
    <dgm:pt modelId="{9093717D-9DC2-4C4E-8E15-6B1DEF27EC3E}" type="sibTrans" cxnId="{0AFD771B-22DB-4A12-9B1B-4616E40B687B}">
      <dgm:prSet/>
      <dgm:spPr/>
    </dgm:pt>
    <dgm:pt modelId="{D59FBF95-DBAC-4A03-B305-DC06155E8B39}">
      <dgm:prSet phldr="0"/>
      <dgm:spPr/>
      <dgm:t>
        <a:bodyPr/>
        <a:lstStyle/>
        <a:p>
          <a:pPr rtl="0"/>
          <a:r>
            <a:rPr lang="en-US" b="0" dirty="0">
              <a:solidFill>
                <a:schemeClr val="tx1">
                  <a:lumMod val="75000"/>
                  <a:lumOff val="25000"/>
                </a:schemeClr>
              </a:solidFill>
              <a:latin typeface="Century Gothic"/>
              <a:cs typeface="Calibri Light"/>
            </a:rPr>
            <a:t>Post-fire </a:t>
          </a:r>
          <a:r>
            <a:rPr lang="en-US" b="1" dirty="0">
              <a:solidFill>
                <a:srgbClr val="24B1B5"/>
              </a:solidFill>
              <a:latin typeface="Century Gothic"/>
              <a:cs typeface="Calibri Light"/>
            </a:rPr>
            <a:t>flooding </a:t>
          </a:r>
          <a:r>
            <a:rPr lang="en-US" b="0" dirty="0">
              <a:solidFill>
                <a:schemeClr val="tx1">
                  <a:lumMod val="75000"/>
                  <a:lumOff val="25000"/>
                </a:schemeClr>
              </a:solidFill>
              <a:latin typeface="Century Gothic"/>
              <a:cs typeface="Calibri Light"/>
            </a:rPr>
            <a:t>&amp; </a:t>
          </a:r>
          <a:r>
            <a:rPr lang="en-US" b="1" dirty="0">
              <a:solidFill>
                <a:srgbClr val="24B1B5"/>
              </a:solidFill>
              <a:latin typeface="Century Gothic"/>
              <a:cs typeface="Calibri Light"/>
            </a:rPr>
            <a:t>vegetation restoration</a:t>
          </a:r>
        </a:p>
      </dgm:t>
    </dgm:pt>
    <dgm:pt modelId="{841AE933-8E02-4D5B-A84E-4C3AB3FD1681}" type="parTrans" cxnId="{1886946A-3987-4F01-B546-70C9F2CCB693}">
      <dgm:prSet/>
      <dgm:spPr/>
    </dgm:pt>
    <dgm:pt modelId="{FDC346B7-40B6-4908-BDB3-47527EC34E25}" type="sibTrans" cxnId="{1886946A-3987-4F01-B546-70C9F2CCB693}">
      <dgm:prSet/>
      <dgm:spPr/>
    </dgm:pt>
    <dgm:pt modelId="{B1CDDAE7-8B14-4F92-910E-FAE93A1863A0}">
      <dgm:prSet phldr="0"/>
      <dgm:spPr/>
      <dgm:t>
        <a:bodyPr/>
        <a:lstStyle/>
        <a:p>
          <a:pPr rtl="0"/>
          <a:r>
            <a:rPr lang="en-US" b="1" dirty="0">
              <a:solidFill>
                <a:srgbClr val="24B1B5"/>
              </a:solidFill>
              <a:latin typeface="Century Gothic"/>
              <a:cs typeface="Calibri Light"/>
            </a:rPr>
            <a:t>Vegetation regrowth</a:t>
          </a:r>
          <a:r>
            <a:rPr lang="en-US" b="0" dirty="0">
              <a:solidFill>
                <a:schemeClr val="tx1">
                  <a:lumMod val="75000"/>
                  <a:lumOff val="25000"/>
                </a:schemeClr>
              </a:solidFill>
              <a:latin typeface="Century Gothic"/>
              <a:cs typeface="Calibri Light"/>
            </a:rPr>
            <a:t> prediction model</a:t>
          </a:r>
        </a:p>
      </dgm:t>
    </dgm:pt>
    <dgm:pt modelId="{CDD960DC-BBAB-497F-B9FF-9D8D16486A01}" type="parTrans" cxnId="{95BAB76C-065F-45B7-9A12-DEB21B1AA6B9}">
      <dgm:prSet/>
      <dgm:spPr/>
    </dgm:pt>
    <dgm:pt modelId="{2950ADA2-D039-49D1-9E32-9B9BF71444A1}" type="sibTrans" cxnId="{95BAB76C-065F-45B7-9A12-DEB21B1AA6B9}">
      <dgm:prSet/>
      <dgm:spPr/>
    </dgm:pt>
    <dgm:pt modelId="{0BBC1CD9-121C-45A9-B72C-8F3995B1AE47}" type="pres">
      <dgm:prSet presAssocID="{E0BE350E-08F8-4A16-AF21-DEDCB749CEA3}" presName="Name0" presStyleCnt="0">
        <dgm:presLayoutVars>
          <dgm:dir/>
          <dgm:animLvl val="lvl"/>
          <dgm:resizeHandles val="exact"/>
        </dgm:presLayoutVars>
      </dgm:prSet>
      <dgm:spPr/>
      <dgm:t>
        <a:bodyPr/>
        <a:lstStyle/>
        <a:p>
          <a:endParaRPr lang="en-US"/>
        </a:p>
      </dgm:t>
    </dgm:pt>
    <dgm:pt modelId="{F6CDBD10-B7DF-4807-A75B-F001E6937332}" type="pres">
      <dgm:prSet presAssocID="{5895BC84-48FA-4204-9487-B77BE5B71C11}" presName="parTxOnly" presStyleLbl="node1" presStyleIdx="0" presStyleCnt="3">
        <dgm:presLayoutVars>
          <dgm:chMax val="0"/>
          <dgm:chPref val="0"/>
          <dgm:bulletEnabled val="1"/>
        </dgm:presLayoutVars>
      </dgm:prSet>
      <dgm:spPr/>
      <dgm:t>
        <a:bodyPr/>
        <a:lstStyle/>
        <a:p>
          <a:endParaRPr lang="en-US"/>
        </a:p>
      </dgm:t>
    </dgm:pt>
    <dgm:pt modelId="{B5E90083-D69C-493E-A223-225FAE153659}" type="pres">
      <dgm:prSet presAssocID="{9093717D-9DC2-4C4E-8E15-6B1DEF27EC3E}" presName="parTxOnlySpace" presStyleCnt="0"/>
      <dgm:spPr/>
    </dgm:pt>
    <dgm:pt modelId="{2E47D6C7-E60F-4DFE-BFB7-B835D980D177}" type="pres">
      <dgm:prSet presAssocID="{D59FBF95-DBAC-4A03-B305-DC06155E8B39}" presName="parTxOnly" presStyleLbl="node1" presStyleIdx="1" presStyleCnt="3">
        <dgm:presLayoutVars>
          <dgm:chMax val="0"/>
          <dgm:chPref val="0"/>
          <dgm:bulletEnabled val="1"/>
        </dgm:presLayoutVars>
      </dgm:prSet>
      <dgm:spPr/>
      <dgm:t>
        <a:bodyPr/>
        <a:lstStyle/>
        <a:p>
          <a:endParaRPr lang="en-US"/>
        </a:p>
      </dgm:t>
    </dgm:pt>
    <dgm:pt modelId="{8ABB0D06-5434-45D4-B3AB-35D48DA48D5F}" type="pres">
      <dgm:prSet presAssocID="{FDC346B7-40B6-4908-BDB3-47527EC34E25}" presName="parTxOnlySpace" presStyleCnt="0"/>
      <dgm:spPr/>
    </dgm:pt>
    <dgm:pt modelId="{910A16AC-BA58-4473-9EC0-9F956E878CEC}" type="pres">
      <dgm:prSet presAssocID="{B1CDDAE7-8B14-4F92-910E-FAE93A1863A0}" presName="parTxOnly" presStyleLbl="node1" presStyleIdx="2" presStyleCnt="3">
        <dgm:presLayoutVars>
          <dgm:chMax val="0"/>
          <dgm:chPref val="0"/>
          <dgm:bulletEnabled val="1"/>
        </dgm:presLayoutVars>
      </dgm:prSet>
      <dgm:spPr/>
      <dgm:t>
        <a:bodyPr/>
        <a:lstStyle/>
        <a:p>
          <a:endParaRPr lang="en-US"/>
        </a:p>
      </dgm:t>
    </dgm:pt>
  </dgm:ptLst>
  <dgm:cxnLst>
    <dgm:cxn modelId="{751DAA4D-8F4B-446E-BEDE-70A0D0B39D0B}" type="presOf" srcId="{B1CDDAE7-8B14-4F92-910E-FAE93A1863A0}" destId="{910A16AC-BA58-4473-9EC0-9F956E878CEC}" srcOrd="0" destOrd="0" presId="urn:microsoft.com/office/officeart/2005/8/layout/chevron1"/>
    <dgm:cxn modelId="{D56986CD-5496-4ABB-9270-BB3217D28E92}" type="presOf" srcId="{5895BC84-48FA-4204-9487-B77BE5B71C11}" destId="{F6CDBD10-B7DF-4807-A75B-F001E6937332}" srcOrd="0" destOrd="0" presId="urn:microsoft.com/office/officeart/2005/8/layout/chevron1"/>
    <dgm:cxn modelId="{1886946A-3987-4F01-B546-70C9F2CCB693}" srcId="{E0BE350E-08F8-4A16-AF21-DEDCB749CEA3}" destId="{D59FBF95-DBAC-4A03-B305-DC06155E8B39}" srcOrd="1" destOrd="0" parTransId="{841AE933-8E02-4D5B-A84E-4C3AB3FD1681}" sibTransId="{FDC346B7-40B6-4908-BDB3-47527EC34E25}"/>
    <dgm:cxn modelId="{95BAB76C-065F-45B7-9A12-DEB21B1AA6B9}" srcId="{E0BE350E-08F8-4A16-AF21-DEDCB749CEA3}" destId="{B1CDDAE7-8B14-4F92-910E-FAE93A1863A0}" srcOrd="2" destOrd="0" parTransId="{CDD960DC-BBAB-497F-B9FF-9D8D16486A01}" sibTransId="{2950ADA2-D039-49D1-9E32-9B9BF71444A1}"/>
    <dgm:cxn modelId="{0AFD771B-22DB-4A12-9B1B-4616E40B687B}" srcId="{E0BE350E-08F8-4A16-AF21-DEDCB749CEA3}" destId="{5895BC84-48FA-4204-9487-B77BE5B71C11}" srcOrd="0" destOrd="0" parTransId="{601350BD-2C57-4242-97FB-C057424D7C31}" sibTransId="{9093717D-9DC2-4C4E-8E15-6B1DEF27EC3E}"/>
    <dgm:cxn modelId="{6F7602B6-11A7-4113-B879-76934F1F51F4}" type="presOf" srcId="{E0BE350E-08F8-4A16-AF21-DEDCB749CEA3}" destId="{0BBC1CD9-121C-45A9-B72C-8F3995B1AE47}" srcOrd="0" destOrd="0" presId="urn:microsoft.com/office/officeart/2005/8/layout/chevron1"/>
    <dgm:cxn modelId="{701B8FC6-A677-4F89-9FE9-F8133AE4CCB2}" type="presOf" srcId="{D59FBF95-DBAC-4A03-B305-DC06155E8B39}" destId="{2E47D6C7-E60F-4DFE-BFB7-B835D980D177}" srcOrd="0" destOrd="0" presId="urn:microsoft.com/office/officeart/2005/8/layout/chevron1"/>
    <dgm:cxn modelId="{CEB5A7C5-19B3-4847-A565-62C2FF459505}" type="presParOf" srcId="{0BBC1CD9-121C-45A9-B72C-8F3995B1AE47}" destId="{F6CDBD10-B7DF-4807-A75B-F001E6937332}" srcOrd="0" destOrd="0" presId="urn:microsoft.com/office/officeart/2005/8/layout/chevron1"/>
    <dgm:cxn modelId="{71EECC9B-9EAE-477B-B0AA-7BCEBE849A06}" type="presParOf" srcId="{0BBC1CD9-121C-45A9-B72C-8F3995B1AE47}" destId="{B5E90083-D69C-493E-A223-225FAE153659}" srcOrd="1" destOrd="0" presId="urn:microsoft.com/office/officeart/2005/8/layout/chevron1"/>
    <dgm:cxn modelId="{E4B31559-91B0-4C3C-8AE2-68CCBBA100F8}" type="presParOf" srcId="{0BBC1CD9-121C-45A9-B72C-8F3995B1AE47}" destId="{2E47D6C7-E60F-4DFE-BFB7-B835D980D177}" srcOrd="2" destOrd="0" presId="urn:microsoft.com/office/officeart/2005/8/layout/chevron1"/>
    <dgm:cxn modelId="{D767443F-376B-424E-9510-836BDC74ACE9}" type="presParOf" srcId="{0BBC1CD9-121C-45A9-B72C-8F3995B1AE47}" destId="{8ABB0D06-5434-45D4-B3AB-35D48DA48D5F}" srcOrd="3" destOrd="0" presId="urn:microsoft.com/office/officeart/2005/8/layout/chevron1"/>
    <dgm:cxn modelId="{A0748CA8-00CF-4239-890D-D0FE0079C59D}" type="presParOf" srcId="{0BBC1CD9-121C-45A9-B72C-8F3995B1AE47}" destId="{910A16AC-BA58-4473-9EC0-9F956E878CEC}" srcOrd="4"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0BE350E-08F8-4A16-AF21-DEDCB749CEA3}" type="doc">
      <dgm:prSet loTypeId="urn:microsoft.com/office/officeart/2005/8/layout/chevron1" loCatId="process" qsTypeId="urn:microsoft.com/office/officeart/2005/8/quickstyle/simple1" qsCatId="simple" csTypeId="urn:microsoft.com/office/officeart/2005/8/colors/accent3_1" csCatId="accent3" phldr="1"/>
      <dgm:spPr/>
      <dgm:t>
        <a:bodyPr/>
        <a:lstStyle/>
        <a:p>
          <a:endParaRPr lang="en-US"/>
        </a:p>
      </dgm:t>
    </dgm:pt>
    <dgm:pt modelId="{C57C6267-9A4D-46AF-8EC9-CFBE4F779E0D}">
      <dgm:prSet phldrT="[Text]" phldr="0"/>
      <dgm:spPr/>
      <dgm:t>
        <a:bodyPr/>
        <a:lstStyle/>
        <a:p>
          <a:pPr rtl="0"/>
          <a:r>
            <a:rPr lang="en-US" b="1" dirty="0">
              <a:solidFill>
                <a:srgbClr val="24B1B5"/>
              </a:solidFill>
              <a:latin typeface="Century Gothic"/>
              <a:cs typeface="Calibri Light"/>
            </a:rPr>
            <a:t>Acquire</a:t>
          </a:r>
          <a:r>
            <a:rPr lang="en-US" b="1" dirty="0">
              <a:solidFill>
                <a:srgbClr val="24B1B5"/>
              </a:solidFill>
              <a:latin typeface="Century Gothic"/>
            </a:rPr>
            <a:t> </a:t>
          </a:r>
          <a:r>
            <a:rPr lang="en-US" dirty="0">
              <a:solidFill>
                <a:schemeClr val="tx1">
                  <a:lumMod val="75000"/>
                  <a:lumOff val="25000"/>
                </a:schemeClr>
              </a:solidFill>
              <a:latin typeface="Century Gothic"/>
            </a:rPr>
            <a:t>and process necessary Landsat and ancillary </a:t>
          </a:r>
          <a:r>
            <a:rPr lang="en-US" dirty="0">
              <a:solidFill>
                <a:schemeClr val="tx1">
                  <a:lumMod val="75000"/>
                  <a:lumOff val="25000"/>
                </a:schemeClr>
              </a:solidFill>
              <a:latin typeface="Century Gothic"/>
              <a:cs typeface="Calibri Light"/>
            </a:rPr>
            <a:t>data</a:t>
          </a:r>
        </a:p>
      </dgm:t>
    </dgm:pt>
    <dgm:pt modelId="{2B8563E0-6604-4189-9040-BFD4FA7ABADE}" type="parTrans" cxnId="{789A1BCF-6231-4848-8DE1-5FB9976705A6}">
      <dgm:prSet/>
      <dgm:spPr/>
      <dgm:t>
        <a:bodyPr/>
        <a:lstStyle/>
        <a:p>
          <a:endParaRPr lang="en-US"/>
        </a:p>
      </dgm:t>
    </dgm:pt>
    <dgm:pt modelId="{87801AE0-E00E-4CB9-A3ED-2DC5E6E05B57}" type="sibTrans" cxnId="{789A1BCF-6231-4848-8DE1-5FB9976705A6}">
      <dgm:prSet/>
      <dgm:spPr/>
      <dgm:t>
        <a:bodyPr/>
        <a:lstStyle/>
        <a:p>
          <a:endParaRPr lang="en-US"/>
        </a:p>
      </dgm:t>
    </dgm:pt>
    <dgm:pt modelId="{5895BC84-48FA-4204-9487-B77BE5B71C11}">
      <dgm:prSet phldr="0"/>
      <dgm:spPr/>
      <dgm:t>
        <a:bodyPr/>
        <a:lstStyle/>
        <a:p>
          <a:r>
            <a:rPr lang="en-US" b="1" dirty="0">
              <a:solidFill>
                <a:srgbClr val="24B1B5"/>
              </a:solidFill>
              <a:latin typeface="Century Gothic"/>
              <a:cs typeface="Calibri Light"/>
            </a:rPr>
            <a:t>Identify </a:t>
          </a:r>
          <a:r>
            <a:rPr lang="en-US" dirty="0">
              <a:solidFill>
                <a:schemeClr val="tx1">
                  <a:lumMod val="75000"/>
                  <a:lumOff val="25000"/>
                </a:schemeClr>
              </a:solidFill>
              <a:latin typeface="Century Gothic"/>
              <a:cs typeface="Calibri Light"/>
            </a:rPr>
            <a:t>predictor</a:t>
          </a:r>
          <a:r>
            <a:rPr lang="en-US" b="0" i="0" u="none" strike="noStrike" cap="none" baseline="0" noProof="0" dirty="0">
              <a:solidFill>
                <a:schemeClr val="tx1">
                  <a:lumMod val="75000"/>
                  <a:lumOff val="25000"/>
                </a:schemeClr>
              </a:solidFill>
              <a:latin typeface="Century Gothic"/>
              <a:cs typeface="Calibri Light"/>
            </a:rPr>
            <a:t> variables</a:t>
          </a:r>
          <a:endParaRPr lang="en-US" dirty="0">
            <a:solidFill>
              <a:schemeClr val="tx1">
                <a:lumMod val="75000"/>
                <a:lumOff val="25000"/>
              </a:schemeClr>
            </a:solidFill>
            <a:latin typeface="Century Gothic"/>
          </a:endParaRPr>
        </a:p>
      </dgm:t>
    </dgm:pt>
    <dgm:pt modelId="{601350BD-2C57-4242-97FB-C057424D7C31}" type="parTrans" cxnId="{0AFD771B-22DB-4A12-9B1B-4616E40B687B}">
      <dgm:prSet/>
      <dgm:spPr/>
    </dgm:pt>
    <dgm:pt modelId="{9093717D-9DC2-4C4E-8E15-6B1DEF27EC3E}" type="sibTrans" cxnId="{0AFD771B-22DB-4A12-9B1B-4616E40B687B}">
      <dgm:prSet/>
      <dgm:spPr/>
    </dgm:pt>
    <dgm:pt modelId="{D66DEFBB-8ED7-4FF8-BE5E-4387B28543CA}">
      <dgm:prSet phldr="0"/>
      <dgm:spPr/>
      <dgm:t>
        <a:bodyPr/>
        <a:lstStyle/>
        <a:p>
          <a:pPr rtl="0"/>
          <a:r>
            <a:rPr lang="en-US" b="1" dirty="0">
              <a:solidFill>
                <a:srgbClr val="24B1B5"/>
              </a:solidFill>
              <a:latin typeface="Century Gothic"/>
              <a:cs typeface="Calibri Light"/>
            </a:rPr>
            <a:t>Identify</a:t>
          </a:r>
          <a:r>
            <a:rPr lang="en-US" b="1" dirty="0">
              <a:solidFill>
                <a:srgbClr val="24B1B5"/>
              </a:solidFill>
              <a:latin typeface="Century Gothic"/>
            </a:rPr>
            <a:t> </a:t>
          </a:r>
          <a:r>
            <a:rPr lang="en-US" dirty="0">
              <a:solidFill>
                <a:schemeClr val="tx1">
                  <a:lumMod val="75000"/>
                  <a:lumOff val="25000"/>
                </a:schemeClr>
              </a:solidFill>
              <a:latin typeface="Century Gothic"/>
            </a:rPr>
            <a:t>training points </a:t>
          </a:r>
          <a:r>
            <a:rPr lang="en-US" dirty="0">
              <a:solidFill>
                <a:schemeClr val="tx1">
                  <a:lumMod val="75000"/>
                  <a:lumOff val="25000"/>
                </a:schemeClr>
              </a:solidFill>
              <a:latin typeface="Century Gothic"/>
              <a:cs typeface="Calibri Light"/>
            </a:rPr>
            <a:t>for all treatment types across moderate and high burn severities</a:t>
          </a:r>
        </a:p>
      </dgm:t>
    </dgm:pt>
    <dgm:pt modelId="{FAE7DDBF-290A-49E8-A22B-3646FAA59461}" type="parTrans" cxnId="{58CB4E99-29BC-4C38-BAB3-8E25FF7B89FA}">
      <dgm:prSet/>
      <dgm:spPr/>
    </dgm:pt>
    <dgm:pt modelId="{C015CEA6-D419-44B4-9460-5184F7DB50DB}" type="sibTrans" cxnId="{58CB4E99-29BC-4C38-BAB3-8E25FF7B89FA}">
      <dgm:prSet/>
      <dgm:spPr/>
    </dgm:pt>
    <dgm:pt modelId="{0BBC1CD9-121C-45A9-B72C-8F3995B1AE47}" type="pres">
      <dgm:prSet presAssocID="{E0BE350E-08F8-4A16-AF21-DEDCB749CEA3}" presName="Name0" presStyleCnt="0">
        <dgm:presLayoutVars>
          <dgm:dir/>
          <dgm:animLvl val="lvl"/>
          <dgm:resizeHandles val="exact"/>
        </dgm:presLayoutVars>
      </dgm:prSet>
      <dgm:spPr/>
      <dgm:t>
        <a:bodyPr/>
        <a:lstStyle/>
        <a:p>
          <a:endParaRPr lang="en-US"/>
        </a:p>
      </dgm:t>
    </dgm:pt>
    <dgm:pt modelId="{0015CF87-A05B-473C-80D2-E8D72A6B744B}" type="pres">
      <dgm:prSet presAssocID="{5895BC84-48FA-4204-9487-B77BE5B71C11}" presName="parTxOnly" presStyleLbl="node1" presStyleIdx="0" presStyleCnt="3">
        <dgm:presLayoutVars>
          <dgm:chMax val="0"/>
          <dgm:chPref val="0"/>
          <dgm:bulletEnabled val="1"/>
        </dgm:presLayoutVars>
      </dgm:prSet>
      <dgm:spPr/>
      <dgm:t>
        <a:bodyPr/>
        <a:lstStyle/>
        <a:p>
          <a:endParaRPr lang="en-US"/>
        </a:p>
      </dgm:t>
    </dgm:pt>
    <dgm:pt modelId="{468874F5-AA7D-4E81-84CB-304E48DF11FE}" type="pres">
      <dgm:prSet presAssocID="{9093717D-9DC2-4C4E-8E15-6B1DEF27EC3E}" presName="parTxOnlySpace" presStyleCnt="0"/>
      <dgm:spPr/>
    </dgm:pt>
    <dgm:pt modelId="{F9E3E045-E0A7-4B89-B73D-16A40859BF95}" type="pres">
      <dgm:prSet presAssocID="{C57C6267-9A4D-46AF-8EC9-CFBE4F779E0D}" presName="parTxOnly" presStyleLbl="node1" presStyleIdx="1" presStyleCnt="3">
        <dgm:presLayoutVars>
          <dgm:chMax val="0"/>
          <dgm:chPref val="0"/>
          <dgm:bulletEnabled val="1"/>
        </dgm:presLayoutVars>
      </dgm:prSet>
      <dgm:spPr/>
      <dgm:t>
        <a:bodyPr/>
        <a:lstStyle/>
        <a:p>
          <a:endParaRPr lang="en-US"/>
        </a:p>
      </dgm:t>
    </dgm:pt>
    <dgm:pt modelId="{0F55B605-7717-45DB-A730-67877197E7FC}" type="pres">
      <dgm:prSet presAssocID="{87801AE0-E00E-4CB9-A3ED-2DC5E6E05B57}" presName="parTxOnlySpace" presStyleCnt="0"/>
      <dgm:spPr/>
    </dgm:pt>
    <dgm:pt modelId="{4FE5781A-B135-4B62-B4B8-5289F87D764F}" type="pres">
      <dgm:prSet presAssocID="{D66DEFBB-8ED7-4FF8-BE5E-4387B28543CA}" presName="parTxOnly" presStyleLbl="node1" presStyleIdx="2" presStyleCnt="3">
        <dgm:presLayoutVars>
          <dgm:chMax val="0"/>
          <dgm:chPref val="0"/>
          <dgm:bulletEnabled val="1"/>
        </dgm:presLayoutVars>
      </dgm:prSet>
      <dgm:spPr/>
      <dgm:t>
        <a:bodyPr/>
        <a:lstStyle/>
        <a:p>
          <a:endParaRPr lang="en-US"/>
        </a:p>
      </dgm:t>
    </dgm:pt>
  </dgm:ptLst>
  <dgm:cxnLst>
    <dgm:cxn modelId="{789A1BCF-6231-4848-8DE1-5FB9976705A6}" srcId="{E0BE350E-08F8-4A16-AF21-DEDCB749CEA3}" destId="{C57C6267-9A4D-46AF-8EC9-CFBE4F779E0D}" srcOrd="1" destOrd="0" parTransId="{2B8563E0-6604-4189-9040-BFD4FA7ABADE}" sibTransId="{87801AE0-E00E-4CB9-A3ED-2DC5E6E05B57}"/>
    <dgm:cxn modelId="{6F7602B6-11A7-4113-B879-76934F1F51F4}" type="presOf" srcId="{E0BE350E-08F8-4A16-AF21-DEDCB749CEA3}" destId="{0BBC1CD9-121C-45A9-B72C-8F3995B1AE47}" srcOrd="0" destOrd="0" presId="urn:microsoft.com/office/officeart/2005/8/layout/chevron1"/>
    <dgm:cxn modelId="{0AFD771B-22DB-4A12-9B1B-4616E40B687B}" srcId="{E0BE350E-08F8-4A16-AF21-DEDCB749CEA3}" destId="{5895BC84-48FA-4204-9487-B77BE5B71C11}" srcOrd="0" destOrd="0" parTransId="{601350BD-2C57-4242-97FB-C057424D7C31}" sibTransId="{9093717D-9DC2-4C4E-8E15-6B1DEF27EC3E}"/>
    <dgm:cxn modelId="{58CB4E99-29BC-4C38-BAB3-8E25FF7B89FA}" srcId="{E0BE350E-08F8-4A16-AF21-DEDCB749CEA3}" destId="{D66DEFBB-8ED7-4FF8-BE5E-4387B28543CA}" srcOrd="2" destOrd="0" parTransId="{FAE7DDBF-290A-49E8-A22B-3646FAA59461}" sibTransId="{C015CEA6-D419-44B4-9460-5184F7DB50DB}"/>
    <dgm:cxn modelId="{98427FCA-8FF8-4DE2-B09D-8F5A4372BCEC}" type="presOf" srcId="{D66DEFBB-8ED7-4FF8-BE5E-4387B28543CA}" destId="{4FE5781A-B135-4B62-B4B8-5289F87D764F}" srcOrd="0" destOrd="0" presId="urn:microsoft.com/office/officeart/2005/8/layout/chevron1"/>
    <dgm:cxn modelId="{1346B73A-018F-4E29-9E81-4D9E40F034F6}" type="presOf" srcId="{5895BC84-48FA-4204-9487-B77BE5B71C11}" destId="{0015CF87-A05B-473C-80D2-E8D72A6B744B}" srcOrd="0" destOrd="0" presId="urn:microsoft.com/office/officeart/2005/8/layout/chevron1"/>
    <dgm:cxn modelId="{58BD3E74-60E9-40BE-B5B5-9230910C5E94}" type="presOf" srcId="{C57C6267-9A4D-46AF-8EC9-CFBE4F779E0D}" destId="{F9E3E045-E0A7-4B89-B73D-16A40859BF95}" srcOrd="0" destOrd="0" presId="urn:microsoft.com/office/officeart/2005/8/layout/chevron1"/>
    <dgm:cxn modelId="{7FCB3E8E-47E3-41DB-8C99-826F5F2DF063}" type="presParOf" srcId="{0BBC1CD9-121C-45A9-B72C-8F3995B1AE47}" destId="{0015CF87-A05B-473C-80D2-E8D72A6B744B}" srcOrd="0" destOrd="0" presId="urn:microsoft.com/office/officeart/2005/8/layout/chevron1"/>
    <dgm:cxn modelId="{EC27F1DB-FC63-4C6D-A425-77F2FDA69C2F}" type="presParOf" srcId="{0BBC1CD9-121C-45A9-B72C-8F3995B1AE47}" destId="{468874F5-AA7D-4E81-84CB-304E48DF11FE}" srcOrd="1" destOrd="0" presId="urn:microsoft.com/office/officeart/2005/8/layout/chevron1"/>
    <dgm:cxn modelId="{FCE318A0-3FE8-4AEB-92A2-38A11328777C}" type="presParOf" srcId="{0BBC1CD9-121C-45A9-B72C-8F3995B1AE47}" destId="{F9E3E045-E0A7-4B89-B73D-16A40859BF95}" srcOrd="2" destOrd="0" presId="urn:microsoft.com/office/officeart/2005/8/layout/chevron1"/>
    <dgm:cxn modelId="{7A541F3B-6AAE-439E-8F79-4AEE14F5F5B2}" type="presParOf" srcId="{0BBC1CD9-121C-45A9-B72C-8F3995B1AE47}" destId="{0F55B605-7717-45DB-A730-67877197E7FC}" srcOrd="3" destOrd="0" presId="urn:microsoft.com/office/officeart/2005/8/layout/chevron1"/>
    <dgm:cxn modelId="{8ADDDC30-1EF5-4691-B35D-D670484223A0}" type="presParOf" srcId="{0BBC1CD9-121C-45A9-B72C-8F3995B1AE47}" destId="{4FE5781A-B135-4B62-B4B8-5289F87D764F}"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0BE350E-08F8-4A16-AF21-DEDCB749CEA3}" type="doc">
      <dgm:prSet loTypeId="urn:microsoft.com/office/officeart/2005/8/layout/chevron1" loCatId="process" qsTypeId="urn:microsoft.com/office/officeart/2005/8/quickstyle/simple1" qsCatId="simple" csTypeId="urn:microsoft.com/office/officeart/2005/8/colors/accent3_1" csCatId="accent3" phldr="1"/>
      <dgm:spPr/>
      <dgm:t>
        <a:bodyPr/>
        <a:lstStyle/>
        <a:p>
          <a:endParaRPr lang="en-US"/>
        </a:p>
      </dgm:t>
    </dgm:pt>
    <dgm:pt modelId="{D66DEFBB-8ED7-4FF8-BE5E-4387B28543CA}">
      <dgm:prSet phldr="0"/>
      <dgm:spPr/>
      <dgm:t>
        <a:bodyPr/>
        <a:lstStyle/>
        <a:p>
          <a:pPr rtl="0"/>
          <a:r>
            <a:rPr lang="en-US" b="1" dirty="0">
              <a:solidFill>
                <a:srgbClr val="24B1B5"/>
              </a:solidFill>
              <a:latin typeface="Century Gothic"/>
              <a:cs typeface="Calibri Light"/>
            </a:rPr>
            <a:t>Identify</a:t>
          </a:r>
          <a:r>
            <a:rPr lang="en-US" b="1" dirty="0">
              <a:solidFill>
                <a:srgbClr val="24B1B5"/>
              </a:solidFill>
              <a:latin typeface="Century Gothic"/>
            </a:rPr>
            <a:t> </a:t>
          </a:r>
          <a:r>
            <a:rPr lang="en-US" dirty="0">
              <a:solidFill>
                <a:schemeClr val="tx1">
                  <a:lumMod val="75000"/>
                  <a:lumOff val="25000"/>
                </a:schemeClr>
              </a:solidFill>
              <a:latin typeface="Century Gothic"/>
            </a:rPr>
            <a:t>training points </a:t>
          </a:r>
          <a:r>
            <a:rPr lang="en-US" dirty="0">
              <a:solidFill>
                <a:schemeClr val="tx1">
                  <a:lumMod val="75000"/>
                  <a:lumOff val="25000"/>
                </a:schemeClr>
              </a:solidFill>
              <a:latin typeface="Century Gothic"/>
              <a:cs typeface="Calibri Light"/>
            </a:rPr>
            <a:t>for all treatment types across moderate and high burn severities</a:t>
          </a:r>
          <a:endParaRPr lang="en-US" dirty="0"/>
        </a:p>
      </dgm:t>
    </dgm:pt>
    <dgm:pt modelId="{FAE7DDBF-290A-49E8-A22B-3646FAA59461}" type="parTrans" cxnId="{58CB4E99-29BC-4C38-BAB3-8E25FF7B89FA}">
      <dgm:prSet/>
      <dgm:spPr/>
    </dgm:pt>
    <dgm:pt modelId="{C015CEA6-D419-44B4-9460-5184F7DB50DB}" type="sibTrans" cxnId="{58CB4E99-29BC-4C38-BAB3-8E25FF7B89FA}">
      <dgm:prSet/>
      <dgm:spPr/>
    </dgm:pt>
    <dgm:pt modelId="{0BBC1CD9-121C-45A9-B72C-8F3995B1AE47}" type="pres">
      <dgm:prSet presAssocID="{E0BE350E-08F8-4A16-AF21-DEDCB749CEA3}" presName="Name0" presStyleCnt="0">
        <dgm:presLayoutVars>
          <dgm:dir/>
          <dgm:animLvl val="lvl"/>
          <dgm:resizeHandles val="exact"/>
        </dgm:presLayoutVars>
      </dgm:prSet>
      <dgm:spPr/>
      <dgm:t>
        <a:bodyPr/>
        <a:lstStyle/>
        <a:p>
          <a:endParaRPr lang="en-US"/>
        </a:p>
      </dgm:t>
    </dgm:pt>
    <dgm:pt modelId="{4FE5781A-B135-4B62-B4B8-5289F87D764F}" type="pres">
      <dgm:prSet presAssocID="{D66DEFBB-8ED7-4FF8-BE5E-4387B28543CA}" presName="parTxOnly" presStyleLbl="node1" presStyleIdx="0" presStyleCnt="1">
        <dgm:presLayoutVars>
          <dgm:chMax val="0"/>
          <dgm:chPref val="0"/>
          <dgm:bulletEnabled val="1"/>
        </dgm:presLayoutVars>
      </dgm:prSet>
      <dgm:spPr/>
      <dgm:t>
        <a:bodyPr/>
        <a:lstStyle/>
        <a:p>
          <a:endParaRPr lang="en-US"/>
        </a:p>
      </dgm:t>
    </dgm:pt>
  </dgm:ptLst>
  <dgm:cxnLst>
    <dgm:cxn modelId="{58CB4E99-29BC-4C38-BAB3-8E25FF7B89FA}" srcId="{E0BE350E-08F8-4A16-AF21-DEDCB749CEA3}" destId="{D66DEFBB-8ED7-4FF8-BE5E-4387B28543CA}" srcOrd="0" destOrd="0" parTransId="{FAE7DDBF-290A-49E8-A22B-3646FAA59461}" sibTransId="{C015CEA6-D419-44B4-9460-5184F7DB50DB}"/>
    <dgm:cxn modelId="{98427FCA-8FF8-4DE2-B09D-8F5A4372BCEC}" type="presOf" srcId="{D66DEFBB-8ED7-4FF8-BE5E-4387B28543CA}" destId="{4FE5781A-B135-4B62-B4B8-5289F87D764F}" srcOrd="0" destOrd="0" presId="urn:microsoft.com/office/officeart/2005/8/layout/chevron1"/>
    <dgm:cxn modelId="{6F7602B6-11A7-4113-B879-76934F1F51F4}" type="presOf" srcId="{E0BE350E-08F8-4A16-AF21-DEDCB749CEA3}" destId="{0BBC1CD9-121C-45A9-B72C-8F3995B1AE47}" srcOrd="0" destOrd="0" presId="urn:microsoft.com/office/officeart/2005/8/layout/chevron1"/>
    <dgm:cxn modelId="{8ADDDC30-1EF5-4691-B35D-D670484223A0}" type="presParOf" srcId="{0BBC1CD9-121C-45A9-B72C-8F3995B1AE47}" destId="{4FE5781A-B135-4B62-B4B8-5289F87D764F}" srcOrd="0"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CDBD10-B7DF-4807-A75B-F001E6937332}">
      <dsp:nvSpPr>
        <dsp:cNvPr id="0" name=""/>
        <dsp:cNvSpPr/>
      </dsp:nvSpPr>
      <dsp:spPr>
        <a:xfrm>
          <a:off x="3382" y="0"/>
          <a:ext cx="4121437" cy="1000446"/>
        </a:xfrm>
        <a:prstGeom prst="chevron">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lvl="0" algn="ctr" defTabSz="977900" rtl="0">
            <a:lnSpc>
              <a:spcPct val="90000"/>
            </a:lnSpc>
            <a:spcBef>
              <a:spcPct val="0"/>
            </a:spcBef>
            <a:spcAft>
              <a:spcPct val="35000"/>
            </a:spcAft>
          </a:pPr>
          <a:r>
            <a:rPr lang="en-US" sz="2200" b="0" kern="1200" dirty="0">
              <a:solidFill>
                <a:schemeClr val="tx1">
                  <a:lumMod val="75000"/>
                  <a:lumOff val="25000"/>
                </a:schemeClr>
              </a:solidFill>
              <a:latin typeface="Century Gothic"/>
              <a:cs typeface="Calibri Light"/>
            </a:rPr>
            <a:t>Post-fire </a:t>
          </a:r>
          <a:r>
            <a:rPr lang="en-US" sz="2200" b="1" kern="1200" dirty="0">
              <a:solidFill>
                <a:srgbClr val="24B1B5"/>
              </a:solidFill>
              <a:latin typeface="Century Gothic"/>
              <a:cs typeface="Calibri Light"/>
            </a:rPr>
            <a:t>watershed recovery</a:t>
          </a:r>
          <a:endParaRPr lang="en-US" sz="2200" b="0" kern="1200" dirty="0">
            <a:latin typeface="Calibri Light" panose="020F0302020204030204"/>
            <a:cs typeface="Calibri Light"/>
          </a:endParaRPr>
        </a:p>
      </dsp:txBody>
      <dsp:txXfrm>
        <a:off x="503605" y="0"/>
        <a:ext cx="3120991" cy="1000446"/>
      </dsp:txXfrm>
    </dsp:sp>
    <dsp:sp modelId="{2E47D6C7-E60F-4DFE-BFB7-B835D980D177}">
      <dsp:nvSpPr>
        <dsp:cNvPr id="0" name=""/>
        <dsp:cNvSpPr/>
      </dsp:nvSpPr>
      <dsp:spPr>
        <a:xfrm>
          <a:off x="3712676" y="0"/>
          <a:ext cx="4121437" cy="1000446"/>
        </a:xfrm>
        <a:prstGeom prst="chevron">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lvl="0" algn="ctr" defTabSz="977900" rtl="0">
            <a:lnSpc>
              <a:spcPct val="90000"/>
            </a:lnSpc>
            <a:spcBef>
              <a:spcPct val="0"/>
            </a:spcBef>
            <a:spcAft>
              <a:spcPct val="35000"/>
            </a:spcAft>
          </a:pPr>
          <a:r>
            <a:rPr lang="en-US" sz="2200" b="0" kern="1200" dirty="0">
              <a:solidFill>
                <a:schemeClr val="tx1">
                  <a:lumMod val="75000"/>
                  <a:lumOff val="25000"/>
                </a:schemeClr>
              </a:solidFill>
              <a:latin typeface="Century Gothic"/>
              <a:cs typeface="Calibri Light"/>
            </a:rPr>
            <a:t>Post-fire </a:t>
          </a:r>
          <a:r>
            <a:rPr lang="en-US" sz="2200" b="1" kern="1200" dirty="0">
              <a:solidFill>
                <a:srgbClr val="24B1B5"/>
              </a:solidFill>
              <a:latin typeface="Century Gothic"/>
              <a:cs typeface="Calibri Light"/>
            </a:rPr>
            <a:t>flooding </a:t>
          </a:r>
          <a:r>
            <a:rPr lang="en-US" sz="2200" b="0" kern="1200" dirty="0">
              <a:solidFill>
                <a:schemeClr val="tx1">
                  <a:lumMod val="75000"/>
                  <a:lumOff val="25000"/>
                </a:schemeClr>
              </a:solidFill>
              <a:latin typeface="Century Gothic"/>
              <a:cs typeface="Calibri Light"/>
            </a:rPr>
            <a:t>&amp; </a:t>
          </a:r>
          <a:r>
            <a:rPr lang="en-US" sz="2200" b="1" kern="1200" dirty="0">
              <a:solidFill>
                <a:srgbClr val="24B1B5"/>
              </a:solidFill>
              <a:latin typeface="Century Gothic"/>
              <a:cs typeface="Calibri Light"/>
            </a:rPr>
            <a:t>vegetation restoration</a:t>
          </a:r>
        </a:p>
      </dsp:txBody>
      <dsp:txXfrm>
        <a:off x="4212899" y="0"/>
        <a:ext cx="3120991" cy="1000446"/>
      </dsp:txXfrm>
    </dsp:sp>
    <dsp:sp modelId="{910A16AC-BA58-4473-9EC0-9F956E878CEC}">
      <dsp:nvSpPr>
        <dsp:cNvPr id="0" name=""/>
        <dsp:cNvSpPr/>
      </dsp:nvSpPr>
      <dsp:spPr>
        <a:xfrm>
          <a:off x="7421969" y="0"/>
          <a:ext cx="4121437" cy="1000446"/>
        </a:xfrm>
        <a:prstGeom prst="chevron">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lvl="0" algn="ctr" defTabSz="977900" rtl="0">
            <a:lnSpc>
              <a:spcPct val="90000"/>
            </a:lnSpc>
            <a:spcBef>
              <a:spcPct val="0"/>
            </a:spcBef>
            <a:spcAft>
              <a:spcPct val="35000"/>
            </a:spcAft>
          </a:pPr>
          <a:r>
            <a:rPr lang="en-US" sz="2200" b="1" kern="1200" dirty="0">
              <a:solidFill>
                <a:srgbClr val="24B1B5"/>
              </a:solidFill>
              <a:latin typeface="Century Gothic"/>
              <a:cs typeface="Calibri Light"/>
            </a:rPr>
            <a:t>Vegetation regrowth</a:t>
          </a:r>
          <a:r>
            <a:rPr lang="en-US" sz="2200" b="0" kern="1200" dirty="0">
              <a:solidFill>
                <a:schemeClr val="tx1">
                  <a:lumMod val="75000"/>
                  <a:lumOff val="25000"/>
                </a:schemeClr>
              </a:solidFill>
              <a:latin typeface="Century Gothic"/>
              <a:cs typeface="Calibri Light"/>
            </a:rPr>
            <a:t> prediction model</a:t>
          </a:r>
        </a:p>
      </dsp:txBody>
      <dsp:txXfrm>
        <a:off x="7922192" y="0"/>
        <a:ext cx="3120991" cy="10004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15CF87-A05B-473C-80D2-E8D72A6B744B}">
      <dsp:nvSpPr>
        <dsp:cNvPr id="0" name=""/>
        <dsp:cNvSpPr/>
      </dsp:nvSpPr>
      <dsp:spPr>
        <a:xfrm>
          <a:off x="3382" y="0"/>
          <a:ext cx="4121437" cy="1147336"/>
        </a:xfrm>
        <a:prstGeom prst="chevron">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lvl="0" algn="ctr" defTabSz="844550">
            <a:lnSpc>
              <a:spcPct val="90000"/>
            </a:lnSpc>
            <a:spcBef>
              <a:spcPct val="0"/>
            </a:spcBef>
            <a:spcAft>
              <a:spcPct val="35000"/>
            </a:spcAft>
          </a:pPr>
          <a:r>
            <a:rPr lang="en-US" sz="1900" b="1" kern="1200" dirty="0">
              <a:solidFill>
                <a:srgbClr val="24B1B5"/>
              </a:solidFill>
              <a:latin typeface="Century Gothic"/>
              <a:cs typeface="Calibri Light"/>
            </a:rPr>
            <a:t>Identify </a:t>
          </a:r>
          <a:r>
            <a:rPr lang="en-US" sz="1900" kern="1200" dirty="0">
              <a:solidFill>
                <a:schemeClr val="tx1">
                  <a:lumMod val="75000"/>
                  <a:lumOff val="25000"/>
                </a:schemeClr>
              </a:solidFill>
              <a:latin typeface="Century Gothic"/>
              <a:cs typeface="Calibri Light"/>
            </a:rPr>
            <a:t>predictor</a:t>
          </a:r>
          <a:r>
            <a:rPr lang="en-US" sz="1900" b="0" i="0" u="none" strike="noStrike" kern="1200" cap="none" baseline="0" noProof="0" dirty="0">
              <a:solidFill>
                <a:schemeClr val="tx1">
                  <a:lumMod val="75000"/>
                  <a:lumOff val="25000"/>
                </a:schemeClr>
              </a:solidFill>
              <a:latin typeface="Century Gothic"/>
              <a:cs typeface="Calibri Light"/>
            </a:rPr>
            <a:t> variables</a:t>
          </a:r>
          <a:endParaRPr lang="en-US" sz="1900" kern="1200" dirty="0">
            <a:solidFill>
              <a:schemeClr val="tx1">
                <a:lumMod val="75000"/>
                <a:lumOff val="25000"/>
              </a:schemeClr>
            </a:solidFill>
            <a:latin typeface="Century Gothic"/>
          </a:endParaRPr>
        </a:p>
      </dsp:txBody>
      <dsp:txXfrm>
        <a:off x="577050" y="0"/>
        <a:ext cx="2974101" cy="1147336"/>
      </dsp:txXfrm>
    </dsp:sp>
    <dsp:sp modelId="{F9E3E045-E0A7-4B89-B73D-16A40859BF95}">
      <dsp:nvSpPr>
        <dsp:cNvPr id="0" name=""/>
        <dsp:cNvSpPr/>
      </dsp:nvSpPr>
      <dsp:spPr>
        <a:xfrm>
          <a:off x="3712676" y="0"/>
          <a:ext cx="4121437" cy="1147336"/>
        </a:xfrm>
        <a:prstGeom prst="chevron">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lvl="0" algn="ctr" defTabSz="844550" rtl="0">
            <a:lnSpc>
              <a:spcPct val="90000"/>
            </a:lnSpc>
            <a:spcBef>
              <a:spcPct val="0"/>
            </a:spcBef>
            <a:spcAft>
              <a:spcPct val="35000"/>
            </a:spcAft>
          </a:pPr>
          <a:r>
            <a:rPr lang="en-US" sz="1900" b="1" kern="1200" dirty="0">
              <a:solidFill>
                <a:srgbClr val="24B1B5"/>
              </a:solidFill>
              <a:latin typeface="Century Gothic"/>
              <a:cs typeface="Calibri Light"/>
            </a:rPr>
            <a:t>Acquire</a:t>
          </a:r>
          <a:r>
            <a:rPr lang="en-US" sz="1900" b="1" kern="1200" dirty="0">
              <a:solidFill>
                <a:srgbClr val="24B1B5"/>
              </a:solidFill>
              <a:latin typeface="Century Gothic"/>
            </a:rPr>
            <a:t> </a:t>
          </a:r>
          <a:r>
            <a:rPr lang="en-US" sz="1900" kern="1200" dirty="0">
              <a:solidFill>
                <a:schemeClr val="tx1">
                  <a:lumMod val="75000"/>
                  <a:lumOff val="25000"/>
                </a:schemeClr>
              </a:solidFill>
              <a:latin typeface="Century Gothic"/>
            </a:rPr>
            <a:t>and process necessary Landsat and ancillary </a:t>
          </a:r>
          <a:r>
            <a:rPr lang="en-US" sz="1900" kern="1200" dirty="0">
              <a:solidFill>
                <a:schemeClr val="tx1">
                  <a:lumMod val="75000"/>
                  <a:lumOff val="25000"/>
                </a:schemeClr>
              </a:solidFill>
              <a:latin typeface="Century Gothic"/>
              <a:cs typeface="Calibri Light"/>
            </a:rPr>
            <a:t>data</a:t>
          </a:r>
        </a:p>
      </dsp:txBody>
      <dsp:txXfrm>
        <a:off x="4286344" y="0"/>
        <a:ext cx="2974101" cy="1147336"/>
      </dsp:txXfrm>
    </dsp:sp>
    <dsp:sp modelId="{4FE5781A-B135-4B62-B4B8-5289F87D764F}">
      <dsp:nvSpPr>
        <dsp:cNvPr id="0" name=""/>
        <dsp:cNvSpPr/>
      </dsp:nvSpPr>
      <dsp:spPr>
        <a:xfrm>
          <a:off x="7421969" y="0"/>
          <a:ext cx="4121437" cy="1147336"/>
        </a:xfrm>
        <a:prstGeom prst="chevron">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lvl="0" algn="ctr" defTabSz="844550" rtl="0">
            <a:lnSpc>
              <a:spcPct val="90000"/>
            </a:lnSpc>
            <a:spcBef>
              <a:spcPct val="0"/>
            </a:spcBef>
            <a:spcAft>
              <a:spcPct val="35000"/>
            </a:spcAft>
          </a:pPr>
          <a:r>
            <a:rPr lang="en-US" sz="1900" b="1" kern="1200" dirty="0">
              <a:solidFill>
                <a:srgbClr val="24B1B5"/>
              </a:solidFill>
              <a:latin typeface="Century Gothic"/>
              <a:cs typeface="Calibri Light"/>
            </a:rPr>
            <a:t>Identify</a:t>
          </a:r>
          <a:r>
            <a:rPr lang="en-US" sz="1900" b="1" kern="1200" dirty="0">
              <a:solidFill>
                <a:srgbClr val="24B1B5"/>
              </a:solidFill>
              <a:latin typeface="Century Gothic"/>
            </a:rPr>
            <a:t> </a:t>
          </a:r>
          <a:r>
            <a:rPr lang="en-US" sz="1900" kern="1200" dirty="0">
              <a:solidFill>
                <a:schemeClr val="tx1">
                  <a:lumMod val="75000"/>
                  <a:lumOff val="25000"/>
                </a:schemeClr>
              </a:solidFill>
              <a:latin typeface="Century Gothic"/>
            </a:rPr>
            <a:t>training points </a:t>
          </a:r>
          <a:r>
            <a:rPr lang="en-US" sz="1900" kern="1200" dirty="0">
              <a:solidFill>
                <a:schemeClr val="tx1">
                  <a:lumMod val="75000"/>
                  <a:lumOff val="25000"/>
                </a:schemeClr>
              </a:solidFill>
              <a:latin typeface="Century Gothic"/>
              <a:cs typeface="Calibri Light"/>
            </a:rPr>
            <a:t>for all treatment types across moderate and high burn severities</a:t>
          </a:r>
        </a:p>
      </dsp:txBody>
      <dsp:txXfrm>
        <a:off x="7995637" y="0"/>
        <a:ext cx="2974101" cy="114733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E5781A-B135-4B62-B4B8-5289F87D764F}">
      <dsp:nvSpPr>
        <dsp:cNvPr id="0" name=""/>
        <dsp:cNvSpPr/>
      </dsp:nvSpPr>
      <dsp:spPr>
        <a:xfrm>
          <a:off x="5638" y="0"/>
          <a:ext cx="11535513" cy="1147336"/>
        </a:xfrm>
        <a:prstGeom prst="chevron">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018" tIns="48006" rIns="48006" bIns="48006" numCol="1" spcCol="1270" anchor="ctr" anchorCtr="0">
          <a:noAutofit/>
        </a:bodyPr>
        <a:lstStyle/>
        <a:p>
          <a:pPr lvl="0" algn="ctr" defTabSz="1600200" rtl="0">
            <a:lnSpc>
              <a:spcPct val="90000"/>
            </a:lnSpc>
            <a:spcBef>
              <a:spcPct val="0"/>
            </a:spcBef>
            <a:spcAft>
              <a:spcPct val="35000"/>
            </a:spcAft>
          </a:pPr>
          <a:r>
            <a:rPr lang="en-US" sz="3600" b="1" kern="1200" dirty="0">
              <a:solidFill>
                <a:srgbClr val="24B1B5"/>
              </a:solidFill>
              <a:latin typeface="Century Gothic"/>
              <a:cs typeface="Calibri Light"/>
            </a:rPr>
            <a:t>Identify</a:t>
          </a:r>
          <a:r>
            <a:rPr lang="en-US" sz="3600" b="1" kern="1200" dirty="0">
              <a:solidFill>
                <a:srgbClr val="24B1B5"/>
              </a:solidFill>
              <a:latin typeface="Century Gothic"/>
            </a:rPr>
            <a:t> </a:t>
          </a:r>
          <a:r>
            <a:rPr lang="en-US" sz="3600" kern="1200" dirty="0">
              <a:solidFill>
                <a:schemeClr val="tx1">
                  <a:lumMod val="75000"/>
                  <a:lumOff val="25000"/>
                </a:schemeClr>
              </a:solidFill>
              <a:latin typeface="Century Gothic"/>
            </a:rPr>
            <a:t>training points </a:t>
          </a:r>
          <a:r>
            <a:rPr lang="en-US" sz="3600" kern="1200" dirty="0">
              <a:solidFill>
                <a:schemeClr val="tx1">
                  <a:lumMod val="75000"/>
                  <a:lumOff val="25000"/>
                </a:schemeClr>
              </a:solidFill>
              <a:latin typeface="Century Gothic"/>
              <a:cs typeface="Calibri Light"/>
            </a:rPr>
            <a:t>for all treatment types across moderate and high burn severities</a:t>
          </a:r>
          <a:endParaRPr lang="en-US" sz="3600" kern="1200" dirty="0"/>
        </a:p>
      </dsp:txBody>
      <dsp:txXfrm>
        <a:off x="579306" y="0"/>
        <a:ext cx="10388177" cy="1147336"/>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11/11/2020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dirty="0"/>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s.usda.gov/Internet/FSE_DOCUMENTS/stelprdb5430883.pdf"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espd.gsfc.nasa.gov/projects.html"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landsat.gsfc.nasa.gov/wp-content/uploads/2013/01/ldcm_2012_COL.png"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devpedia.developexchange.com/dp/images/d/d8/2019Fall_GSFC_GilaWater_Presentation_FD-final.pptx"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nps.gov/gicl/planyourvisit/gila-wilderness.htm"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www.fs.usda.gov/main/gila/home"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s.usda.gov/recmain/gila/recreation"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s://www.fs.usda.gov/Internet/FSE_MEDIA/fseprd598929.jpg" TargetMode="External"/><Relationship Id="rId4" Type="http://schemas.openxmlformats.org/officeDocument/2006/relationships/hyperlink" Target="https://en.wikipedia.org/wiki/United_States_Forest_Service#/media/File:Logo_of_the_United_States_Forest_Service.svg"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commons.wikimedia.org/wiki/File:Gila_National_Forest_(7282037236).jpg"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commons.wikimedia.org/wiki/File:Gila_River_flooding_in_Gila_Hot_Springs_area_(9776418862).jpg" TargetMode="External"/><Relationship Id="rId5" Type="http://schemas.openxmlformats.org/officeDocument/2006/relationships/hyperlink" Target="https://www.flickr.com/photos/gilaforest/8727134762/in/album-72157627866288425/" TargetMode="External"/><Relationship Id="rId4" Type="http://schemas.openxmlformats.org/officeDocument/2006/relationships/hyperlink" Target="https://commons.wikimedia.org/wiki/File:Heli-mulching_Slide_Fire_BAER_Work_C4_(14329711807).jpg"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earthobservatory.nasa.gov/images/81362/silver-fire-new-mexico"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flickr.com/photos/gilaforest/9135114667/in/photolist-eVeRk2-eNReuN-eNReZd-eVeJtg-eTc7MG-eNRbhf-eSGym2-eSZq1B-eVeQk2-eMPaLQ-eSZmFX-eTc9iL-eVrbNw-eTcagj-eNRbJb-eMp35w-eMp39J-eMcCsn-eSZrf6-eSZH1g-eVsUmt-eNDKkH-eSZs9K-eQc5UF-eSZqt6-eSZnvK-eMcCrg-eMcCqR-eVr6xw-eQouaw-eSZpjT-eQousd-eQc75r-eQc6Vk-eSZJv8-eTbS15-eQc5Zx-eQc6Zc-eQc79k-eQc6QX-eSTYkf-eSZPEk-eNRe6E-eMBGUt-eMBFnc-eTcdA3-eVrcNE-eVrjHC-eVeMvP-eVr9Hs"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s.fed.us/rm/pubs_other/rmrs_2009_robichaud_p002.pdf"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s://www.fs.usda.gov/Internet/FSE_DOCUMENTS/fseprd559324.pdf" TargetMode="External"/><Relationship Id="rId4" Type="http://schemas.openxmlformats.org/officeDocument/2006/relationships/hyperlink" Target="https://www.flickr.com/photos/coconinonationalforest/14329467710/in/photostream/"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Welcome everyone to the Gila Water Resources III Presentation. Today we will be discussing our project background, methodology, model architecture, model results, analysis, and our conclusions.</a:t>
            </a:r>
          </a:p>
        </p:txBody>
      </p:sp>
      <p:sp>
        <p:nvSpPr>
          <p:cNvPr id="4" name="Slide Number Placeholder 3"/>
          <p:cNvSpPr>
            <a:spLocks noGrp="1"/>
          </p:cNvSpPr>
          <p:nvPr>
            <p:ph type="sldNum" sz="quarter" idx="5"/>
          </p:nvPr>
        </p:nvSpPr>
        <p:spPr/>
        <p:txBody>
          <a:bodyPr/>
          <a:lstStyle/>
          <a:p>
            <a:fld id="{59FFF554-9721-473E-B7E3-8AF7A285E57C}" type="slidenum">
              <a:rPr lang="en-US" smtClean="0"/>
              <a:t>1</a:t>
            </a:fld>
            <a:endParaRPr lang="en-US" dirty="0"/>
          </a:p>
        </p:txBody>
      </p:sp>
    </p:spTree>
    <p:extLst>
      <p:ext uri="{BB962C8B-B14F-4D97-AF65-F5344CB8AC3E}">
        <p14:creationId xmlns:p14="http://schemas.microsoft.com/office/powerpoint/2010/main" val="13801790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Speaker:</a:t>
            </a:r>
            <a:endParaRPr lang="en-US" dirty="0"/>
          </a:p>
          <a:p>
            <a:r>
              <a:rPr lang="en-US" b="0" dirty="0"/>
              <a:t>To meet our project’s goals, we identified four primary objectives:</a:t>
            </a:r>
            <a:endParaRPr lang="en-US" dirty="0">
              <a:cs typeface="Calibri"/>
            </a:endParaRPr>
          </a:p>
          <a:p>
            <a:endParaRPr lang="en-US" dirty="0"/>
          </a:p>
          <a:p>
            <a:r>
              <a:rPr lang="en-US" b="0" dirty="0"/>
              <a:t>First, we wanted to quantify vegetation recovery trends using NASA Earth observations in order to demonstrate their capabilities.</a:t>
            </a:r>
            <a:r>
              <a:rPr lang="en-US" dirty="0"/>
              <a:t> </a:t>
            </a:r>
            <a:r>
              <a:rPr lang="en-US" b="0" dirty="0"/>
              <a:t>Second, we gathered extensive data within the Silver Fire burn perimeter up to four years post-fire to study correlations between environmental factors within the perimeter and recovery.</a:t>
            </a:r>
            <a:r>
              <a:rPr lang="en-US" dirty="0"/>
              <a:t> </a:t>
            </a:r>
            <a:r>
              <a:rPr lang="en-US" b="0" dirty="0"/>
              <a:t>Third, we stratified our data by treatment types to produce results explaining the effects that seeding, seeding/mulching, and withholding treatment had on post-fire recovery.</a:t>
            </a:r>
            <a:r>
              <a:rPr lang="en-US" dirty="0"/>
              <a:t> </a:t>
            </a:r>
            <a:r>
              <a:rPr lang="en-US" b="0" dirty="0"/>
              <a:t>Lastly, we compiled all of our data and results into a recovery prediction model which we will describe in greater detail later on in the presentation.</a:t>
            </a:r>
            <a:endParaRPr lang="en-US" dirty="0">
              <a:cs typeface="Calibri"/>
            </a:endParaRPr>
          </a:p>
          <a:p>
            <a:pPr>
              <a:defRPr/>
            </a:pPr>
            <a:endParaRPr lang="en-US" dirty="0"/>
          </a:p>
          <a:p>
            <a:pPr lvl="0" algn="l" defTabSz="914400">
              <a:lnSpc>
                <a:spcPct val="100000"/>
              </a:lnSpc>
              <a:spcBef>
                <a:spcPts val="0"/>
              </a:spcBef>
              <a:spcAft>
                <a:spcPts val="0"/>
              </a:spcAft>
              <a:buNone/>
              <a:tabLst/>
              <a:defRPr/>
            </a:pPr>
            <a:r>
              <a:rPr lang="en-US" dirty="0"/>
              <a:t>------------------------------Image Information Below ------------------------------</a:t>
            </a:r>
            <a:endParaRPr lang="en-US" dirty="0">
              <a:cs typeface="Calibri"/>
            </a:endParaRPr>
          </a:p>
          <a:p>
            <a:r>
              <a:rPr lang="en-US" dirty="0"/>
              <a:t>Image: USFS (public domain)</a:t>
            </a:r>
            <a:endParaRPr lang="en-US" dirty="0">
              <a:cs typeface="Calibri"/>
            </a:endParaRPr>
          </a:p>
          <a:p>
            <a:r>
              <a:rPr lang="en-US" dirty="0">
                <a:hlinkClick r:id="rId3"/>
              </a:rPr>
              <a:t>https://www.fs.usda.gov/Internet/FSE_DOCUMENTS/stelprdb5430883.pdf</a:t>
            </a:r>
            <a:endParaRPr lang="en-US" dirty="0"/>
          </a:p>
          <a:p>
            <a:endParaRPr lang="en-US" b="1"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10</a:t>
            </a:fld>
            <a:endParaRPr lang="en-US" dirty="0"/>
          </a:p>
        </p:txBody>
      </p:sp>
    </p:spTree>
    <p:extLst>
      <p:ext uri="{BB962C8B-B14F-4D97-AF65-F5344CB8AC3E}">
        <p14:creationId xmlns:p14="http://schemas.microsoft.com/office/powerpoint/2010/main" val="35060950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Speaker:</a:t>
            </a:r>
            <a:endParaRPr lang="en-US" dirty="0"/>
          </a:p>
          <a:p>
            <a:r>
              <a:rPr lang="en-US" dirty="0"/>
              <a:t>The team used NASA Earth observation data from the Landsat 7 and 8 missions to produce mosaic images over which Normalized Burn Ratio, or NBR, and change in NBR, or dNBR, were calculated. A mosaic of Landsat 8 images was also used to acquire pre-fire NDVI data. An image mosaic is made by temporally combining multiple images from the same scene to produce a single cloud-free image. We used the near-infrared and shortwave infrared band data collected from each satellite to calculate NBR and measure vegetation recovery.</a:t>
            </a:r>
            <a:endParaRPr lang="en-US" dirty="0">
              <a:cs typeface="Calibri"/>
            </a:endParaRPr>
          </a:p>
          <a:p>
            <a:endParaRPr lang="en-US" dirty="0"/>
          </a:p>
          <a:p>
            <a:r>
              <a:rPr lang="en-US" dirty="0"/>
              <a:t>------------------------------Image Information Below ------------------------------</a:t>
            </a:r>
            <a:endParaRPr lang="en-US" dirty="0">
              <a:cs typeface="Calibri"/>
            </a:endParaRPr>
          </a:p>
          <a:p>
            <a:r>
              <a:rPr lang="en-US" dirty="0"/>
              <a:t>Landsat 7 Image: NASA GSFC (Public domain)</a:t>
            </a:r>
            <a:endParaRPr lang="en-US" dirty="0">
              <a:cs typeface="Calibri"/>
            </a:endParaRPr>
          </a:p>
          <a:p>
            <a:r>
              <a:rPr lang="en-US" dirty="0">
                <a:hlinkClick r:id="rId3"/>
              </a:rPr>
              <a:t>https://espd.gsfc.nasa.gov/projects.html</a:t>
            </a:r>
            <a:endParaRPr lang="en-US" dirty="0"/>
          </a:p>
          <a:p>
            <a:r>
              <a:rPr lang="en-US" dirty="0"/>
              <a:t>Landsat 8 Image: NASA GSFC (Public domain)</a:t>
            </a:r>
            <a:endParaRPr lang="en-US" dirty="0">
              <a:cs typeface="Calibri" panose="020F0502020204030204"/>
            </a:endParaRPr>
          </a:p>
          <a:p>
            <a:r>
              <a:rPr lang="en-US" dirty="0">
                <a:hlinkClick r:id="rId4"/>
              </a:rPr>
              <a:t>https://landsat.gsfc.nasa.gov/wp-content/uploads/2013/01/ldcm_2012_COL.png</a:t>
            </a:r>
            <a:r>
              <a:rPr lang="en-US" dirty="0"/>
              <a:t> </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dirty="0"/>
          </a:p>
        </p:txBody>
      </p:sp>
    </p:spTree>
    <p:extLst>
      <p:ext uri="{BB962C8B-B14F-4D97-AF65-F5344CB8AC3E}">
        <p14:creationId xmlns:p14="http://schemas.microsoft.com/office/powerpoint/2010/main" val="41113439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Speaker:</a:t>
            </a:r>
            <a:endParaRPr lang="en-US" dirty="0"/>
          </a:p>
          <a:p>
            <a:r>
              <a:rPr lang="en-US" dirty="0"/>
              <a:t>Our choice of predictor variables was influenced by literature, existing research, and expert opinions. We acquired early-2013 data on our predictor variables to ensure that our data was as accurate as possible when describing pre-fire conditions. In instances where 2013 data was not available, we chose the next earliest pre-fire dataset.</a:t>
            </a:r>
            <a:endParaRPr lang="en-US" dirty="0">
              <a:cs typeface="Calibri"/>
            </a:endParaRPr>
          </a:p>
          <a:p>
            <a:endParaRPr lang="en-US" dirty="0"/>
          </a:p>
          <a:p>
            <a:r>
              <a:rPr lang="en-US" dirty="0"/>
              <a:t>All data was compiled in Google Earth Engine and datasets that were not native to Earth Engine were uploaded via the Asset Manager. The Asset Manager was also used to upload necessary shapefiles and rasters of burn perimeter, burn severity, and treatment areas.</a:t>
            </a:r>
            <a:endParaRPr lang="en-US" dirty="0">
              <a:cs typeface="Calibri"/>
            </a:endParaRPr>
          </a:p>
          <a:p>
            <a:endParaRPr lang="en-US" dirty="0"/>
          </a:p>
          <a:p>
            <a:r>
              <a:rPr lang="en-US" dirty="0"/>
              <a:t>------------------------------Image Information Below ------------------------------</a:t>
            </a:r>
            <a:endParaRPr lang="en-US" dirty="0">
              <a:cs typeface="Calibri"/>
            </a:endParaRPr>
          </a:p>
          <a:p>
            <a:r>
              <a:rPr lang="en-US" dirty="0"/>
              <a:t>Stack of Images (middle): Gila Water Resources I (Public Domain)</a:t>
            </a:r>
            <a:endParaRPr lang="en-US" dirty="0">
              <a:cs typeface="Calibri"/>
            </a:endParaRPr>
          </a:p>
          <a:p>
            <a:r>
              <a:rPr lang="en-US" dirty="0">
                <a:hlinkClick r:id="rId3"/>
              </a:rPr>
              <a:t>http://www.devpedia.developexchange.com/dp/images/d/d8/2019Fall_GSFC_GilaWater_Presentation_FD-final.pptx</a:t>
            </a:r>
            <a:r>
              <a:rPr lang="en-US" dirty="0"/>
              <a:t> </a:t>
            </a:r>
            <a:endParaRPr lang="en-US" dirty="0">
              <a:cs typeface="Calibri"/>
            </a:endParaRPr>
          </a:p>
          <a:p>
            <a:endParaRPr lang="en-US" b="1"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dirty="0"/>
          </a:p>
        </p:txBody>
      </p:sp>
    </p:spTree>
    <p:extLst>
      <p:ext uri="{BB962C8B-B14F-4D97-AF65-F5344CB8AC3E}">
        <p14:creationId xmlns:p14="http://schemas.microsoft.com/office/powerpoint/2010/main" val="19490625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Speaker:</a:t>
            </a:r>
            <a:endParaRPr lang="en-US" dirty="0"/>
          </a:p>
          <a:p>
            <a:r>
              <a:rPr lang="en-US" dirty="0"/>
              <a:t>Since our goal was to predict vegetation recovery across seeded, seeded/mulched, and untreated areas, as well as moderate and high burn severity, we had six sub-regions representing six unique combinations of treatment and burn severity. To create comparable datasets we needed to remove untreated areas that did not have the same environmental diversity as the treated areas. To achieve this we removed pixels in control areas that fell outside the ranges of elevation and insolation in the treated areas.</a:t>
            </a:r>
            <a:endParaRPr lang="en-US" dirty="0">
              <a:cs typeface="Calibri"/>
            </a:endParaRPr>
          </a:p>
          <a:p>
            <a:endParaRPr lang="en-US" dirty="0"/>
          </a:p>
          <a:p>
            <a:r>
              <a:rPr lang="en-US" dirty="0"/>
              <a:t>For each unique sub-region, we randomly selected a set of 245 of training points locations at which data for each variable was extracted.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13</a:t>
            </a:fld>
            <a:endParaRPr lang="en-US" dirty="0"/>
          </a:p>
        </p:txBody>
      </p:sp>
    </p:spTree>
    <p:extLst>
      <p:ext uri="{BB962C8B-B14F-4D97-AF65-F5344CB8AC3E}">
        <p14:creationId xmlns:p14="http://schemas.microsoft.com/office/powerpoint/2010/main" val="8727952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Speaker:</a:t>
            </a:r>
            <a:endParaRPr lang="en-US" dirty="0"/>
          </a:p>
          <a:p>
            <a:r>
              <a:rPr lang="en-US" dirty="0"/>
              <a:t>Before discussing the next steps of the training point datasets, we must first highlight the response variable that our model is predicting. Our response variable is the difference normalized burn ratio, or dNBR. This index represents the change in NBR from a pre-fire image to a post-fire image. dNBR was selected as the response variable because it is a good proxy for vegetation recovery. The more vegetation recovers, the less the effects of erosion and flooding will be, according to the past Gila project terms. Therefore, dNBR is the best metric for addressing the community concern of flooding mentioned earlier.</a:t>
            </a:r>
            <a:endParaRPr lang="en-US" dirty="0">
              <a:cs typeface="Calibri"/>
            </a:endParaRPr>
          </a:p>
          <a:p>
            <a:endParaRPr lang="en-US" dirty="0"/>
          </a:p>
          <a:p>
            <a:r>
              <a:rPr lang="en-US" dirty="0"/>
              <a:t>We chose to model the vegetation recovery at two times after the fire - 2013 (capturing the immediate green-up post-fire) and 2017 (four years post-fire). We calculated a dNBR value for each time period, which measures the change in each 30m pixel’s NBR values between the pre-fire and post-fire image.</a:t>
            </a:r>
            <a:endParaRPr lang="en-US" dirty="0">
              <a:cs typeface="Calibri"/>
            </a:endParaRPr>
          </a:p>
          <a:p>
            <a:endParaRPr lang="en-US" dirty="0"/>
          </a:p>
          <a:p>
            <a:r>
              <a:rPr lang="en-US" dirty="0"/>
              <a:t>In the above maps, we see two maps of NBR, one from before the fire in 2013 on the left and one from 2017 on the right. As mentioned previously, these images are temporal mosaics. The 2013 mosaic is made up of images from July 7, when the fire was 80% contained, to the end of August when the seed-treated canopy was well-established. These images were mosaiced based on minimum NBR in order to capture the worst that each pixel was burned. </a:t>
            </a:r>
          </a:p>
          <a:p>
            <a:r>
              <a:rPr lang="en-US" dirty="0"/>
              <a:t>The 2017 mosaic is made up of images from June through November in order to capture the anniversary date of the fire as well as the months over which the BAER team has monitored in previous years, which were generally September-November. These images were mosaiced based on maximum NBR in order to capture the most that each pixel had recovered.</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14</a:t>
            </a:fld>
            <a:endParaRPr lang="en-US" dirty="0"/>
          </a:p>
        </p:txBody>
      </p:sp>
    </p:spTree>
    <p:extLst>
      <p:ext uri="{BB962C8B-B14F-4D97-AF65-F5344CB8AC3E}">
        <p14:creationId xmlns:p14="http://schemas.microsoft.com/office/powerpoint/2010/main" val="12632151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1" dirty="0"/>
              <a:t>Speaker</a:t>
            </a:r>
            <a:r>
              <a:rPr lang="en-US" b="0" dirty="0"/>
              <a:t>:</a:t>
            </a:r>
            <a:endParaRPr lang="en-US" dirty="0"/>
          </a:p>
          <a:p>
            <a:r>
              <a:rPr lang="en-US" dirty="0"/>
              <a:t>We chose 2017 rather than another post-monitoring year, because of the implications that weather has on post-fire recovery. For example, following the Silver Fire treatment application, 14.7 inches of precipitation facilitated grass establishment (Natharius 2015). Knowing the impact of weather, we didn't want to predict regrowth in a year of severe drought, so we turned to the Palmer Drought Severity Index. The index captures both temperature and rainfall and, as shown in the graph, revealed a severe drought after 2017.</a:t>
            </a:r>
            <a:endParaRPr lang="en-US" dirty="0">
              <a:cs typeface="Calibri"/>
            </a:endParaRPr>
          </a:p>
          <a:p>
            <a:r>
              <a:rPr lang="en-US" dirty="0">
                <a:cs typeface="Calibri"/>
              </a:rPr>
              <a:t>The influence of weather is further exemplified when we overlay the Drought index on top of the graph of NBR, which is shown on the left. </a:t>
            </a:r>
            <a:endParaRPr lang="en-US" dirty="0"/>
          </a:p>
          <a:p>
            <a:r>
              <a:rPr lang="en-US" dirty="0">
                <a:cs typeface="Calibri"/>
              </a:rPr>
              <a:t>*CLICK*</a:t>
            </a:r>
            <a:endParaRPr lang="en-US" dirty="0"/>
          </a:p>
          <a:p>
            <a:r>
              <a:rPr lang="en-US" dirty="0">
                <a:cs typeface="Calibri"/>
              </a:rPr>
              <a:t>Notice that when we align the years of the Drought index and NBR, we see NBR fall during the 2018-2020 drought years. For this reason, we confirmed our selection of 2017 as our post-BAER monitoring prediction year.</a:t>
            </a:r>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15</a:t>
            </a:fld>
            <a:endParaRPr lang="en-US" dirty="0"/>
          </a:p>
        </p:txBody>
      </p:sp>
    </p:spTree>
    <p:extLst>
      <p:ext uri="{BB962C8B-B14F-4D97-AF65-F5344CB8AC3E}">
        <p14:creationId xmlns:p14="http://schemas.microsoft.com/office/powerpoint/2010/main" val="41014160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Speaker</a:t>
            </a:r>
            <a:r>
              <a:rPr lang="en-US" dirty="0"/>
              <a:t>: </a:t>
            </a:r>
          </a:p>
          <a:p>
            <a:r>
              <a:rPr lang="en-US" dirty="0">
                <a:cs typeface="Calibri"/>
              </a:rPr>
              <a:t>We created two types of models: one, our interpretive model, is meant to aid in interpretation of drivers of post-fire recovery and recovery monitoring. The other, our predictive model, is designed to make the best predictions of post-fire dNBR at each treatment level.  </a:t>
            </a:r>
          </a:p>
          <a:p>
            <a:endParaRPr lang="en-US" dirty="0"/>
          </a:p>
          <a:p>
            <a:r>
              <a:rPr lang="en-US" dirty="0"/>
              <a:t>We developed random forest models by identifying the ranges of values of our predictor variables. We masked out any area within the burn perimeter which fell outside of these ranges because any predictions made in those areas would be an extrapolation.</a:t>
            </a:r>
            <a:endParaRPr lang="en-US" dirty="0">
              <a:cs typeface="Calibri" panose="020F0502020204030204"/>
            </a:endParaRPr>
          </a:p>
          <a:p>
            <a:r>
              <a:rPr lang="en-US" dirty="0"/>
              <a:t> </a:t>
            </a:r>
            <a:endParaRPr lang="en-US" dirty="0">
              <a:cs typeface="Calibri"/>
            </a:endParaRPr>
          </a:p>
          <a:p>
            <a:r>
              <a:rPr lang="en-US" dirty="0"/>
              <a:t>We created one model that included a predictors of soil burn severity and treatment to better understand how they might be impacting dNBR. Variable selection was implemented to include only the important variables. </a:t>
            </a:r>
            <a:endParaRPr lang="en-US" dirty="0">
              <a:cs typeface="Calibri"/>
            </a:endParaRPr>
          </a:p>
          <a:p>
            <a:endParaRPr lang="en-US" dirty="0"/>
          </a:p>
          <a:p>
            <a:r>
              <a:rPr lang="en-US" dirty="0">
                <a:cs typeface="Calibri" panose="020F0502020204030204"/>
              </a:rPr>
              <a:t>This allowed us to create variable importance plots and plots of each important variable's influence on the response  </a:t>
            </a: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16</a:t>
            </a:fld>
            <a:endParaRPr lang="en-US" dirty="0"/>
          </a:p>
        </p:txBody>
      </p:sp>
    </p:spTree>
    <p:extLst>
      <p:ext uri="{BB962C8B-B14F-4D97-AF65-F5344CB8AC3E}">
        <p14:creationId xmlns:p14="http://schemas.microsoft.com/office/powerpoint/2010/main" val="37452839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Speaker</a:t>
            </a:r>
            <a:r>
              <a:rPr lang="en-US" dirty="0">
                <a:cs typeface="Calibri"/>
              </a:rPr>
              <a:t>:</a:t>
            </a:r>
          </a:p>
          <a:p>
            <a:r>
              <a:rPr lang="en-US" dirty="0">
                <a:cs typeface="Calibri"/>
              </a:rPr>
              <a:t>These figures show the random forest variable importance when predicting dNBR for both 2013 and 2017. Both models performed quite well with Pseudo R^2's of more than .3. </a:t>
            </a:r>
          </a:p>
          <a:p>
            <a:endParaRPr lang="en-US" dirty="0">
              <a:cs typeface="Calibri"/>
            </a:endParaRPr>
          </a:p>
          <a:p>
            <a:r>
              <a:rPr lang="en-US" dirty="0">
                <a:cs typeface="Calibri"/>
              </a:rPr>
              <a:t>When interpreting variable importance one should focus on rank order. </a:t>
            </a:r>
          </a:p>
          <a:p>
            <a:endParaRPr lang="en-US" dirty="0">
              <a:cs typeface="Calibri"/>
            </a:endParaRPr>
          </a:p>
          <a:p>
            <a:r>
              <a:rPr lang="en-US" dirty="0">
                <a:cs typeface="Calibri"/>
              </a:rPr>
              <a:t>The most important variables for both timepoints were Treatment and Soil Burn Severity which is unsurprising given the results that the USFS GILA NF found in their monitoring. Data for the top four predictors in each model will be shown in more detail on the following slides.</a:t>
            </a:r>
          </a:p>
        </p:txBody>
      </p:sp>
      <p:sp>
        <p:nvSpPr>
          <p:cNvPr id="4" name="Slide Number Placeholder 3"/>
          <p:cNvSpPr>
            <a:spLocks noGrp="1"/>
          </p:cNvSpPr>
          <p:nvPr>
            <p:ph type="sldNum" sz="quarter" idx="5"/>
          </p:nvPr>
        </p:nvSpPr>
        <p:spPr/>
        <p:txBody>
          <a:bodyPr/>
          <a:lstStyle/>
          <a:p>
            <a:fld id="{59FFF554-9721-473E-B7E3-8AF7A285E57C}" type="slidenum">
              <a:rPr lang="en-US" smtClean="0"/>
              <a:t>17</a:t>
            </a:fld>
            <a:endParaRPr lang="en-US" dirty="0"/>
          </a:p>
        </p:txBody>
      </p:sp>
    </p:spTree>
    <p:extLst>
      <p:ext uri="{BB962C8B-B14F-4D97-AF65-F5344CB8AC3E}">
        <p14:creationId xmlns:p14="http://schemas.microsoft.com/office/powerpoint/2010/main" val="15907049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Speaker</a:t>
            </a:r>
            <a:r>
              <a:rPr lang="en-US" dirty="0">
                <a:cs typeface="Calibri"/>
              </a:rPr>
              <a:t>:</a:t>
            </a:r>
          </a:p>
          <a:p>
            <a:r>
              <a:rPr lang="en-US" dirty="0">
                <a:cs typeface="Calibri"/>
              </a:rPr>
              <a:t>In late 2013 after the fire, we see the first signs of post-treatment vegetation regrowth. These graphs show dNBR on the y axis and the most important predictors on the x axes, they are designed to visualize the relationship between each predictor and the response while accounting for the effects of the other variables in the random forest model.  </a:t>
            </a:r>
          </a:p>
          <a:p>
            <a:endParaRPr lang="en-US" dirty="0">
              <a:cs typeface="Calibri"/>
            </a:endParaRPr>
          </a:p>
          <a:p>
            <a:r>
              <a:rPr lang="en-US" dirty="0">
                <a:cs typeface="Calibri"/>
              </a:rPr>
              <a:t>The top left graph indicates the greatest positive change in NBR in seed/mulched areas, and the lowest positive change in untreated areas. This confirms the short-term positive treatment impacts seen by the partners.</a:t>
            </a:r>
            <a:endParaRPr lang="en-US" dirty="0"/>
          </a:p>
          <a:p>
            <a:endParaRPr lang="en-US" dirty="0">
              <a:cs typeface="Calibri"/>
            </a:endParaRPr>
          </a:p>
          <a:p>
            <a:r>
              <a:rPr lang="en-US" dirty="0">
                <a:cs typeface="Calibri"/>
              </a:rPr>
              <a:t>The top right graph shows a slightly larger positive change in NBR within high burn severity areas compared to moderate burn severity areas. </a:t>
            </a:r>
            <a:endParaRPr lang="en-US" dirty="0"/>
          </a:p>
          <a:p>
            <a:r>
              <a:rPr lang="en-US" dirty="0">
                <a:cs typeface="Calibri"/>
              </a:rPr>
              <a:t>For these top two graphs, note that average dNBR is between 400-200 for all variables.</a:t>
            </a:r>
          </a:p>
          <a:p>
            <a:endParaRPr lang="en-US" dirty="0">
              <a:cs typeface="Calibri"/>
            </a:endParaRPr>
          </a:p>
          <a:p>
            <a:r>
              <a:rPr lang="en-US" dirty="0">
                <a:cs typeface="Calibri"/>
              </a:rPr>
              <a:t>The bottom two graphs detail the relationship between dNBR and insolation and elevation. Both graphs show slight decreases in magnitude of dNBR as insolation and elevation value increase. This makes sense for insolation as higher insolation values mean locations that receive more sunlight which can implead recovery.</a:t>
            </a:r>
          </a:p>
        </p:txBody>
      </p:sp>
      <p:sp>
        <p:nvSpPr>
          <p:cNvPr id="4" name="Slide Number Placeholder 3"/>
          <p:cNvSpPr>
            <a:spLocks noGrp="1"/>
          </p:cNvSpPr>
          <p:nvPr>
            <p:ph type="sldNum" sz="quarter" idx="5"/>
          </p:nvPr>
        </p:nvSpPr>
        <p:spPr/>
        <p:txBody>
          <a:bodyPr/>
          <a:lstStyle/>
          <a:p>
            <a:fld id="{59FFF554-9721-473E-B7E3-8AF7A285E57C}" type="slidenum">
              <a:rPr lang="en-US" smtClean="0"/>
              <a:t>18</a:t>
            </a:fld>
            <a:endParaRPr lang="en-US" dirty="0"/>
          </a:p>
        </p:txBody>
      </p:sp>
    </p:spTree>
    <p:extLst>
      <p:ext uri="{BB962C8B-B14F-4D97-AF65-F5344CB8AC3E}">
        <p14:creationId xmlns:p14="http://schemas.microsoft.com/office/powerpoint/2010/main" val="24273626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Speaker</a:t>
            </a:r>
            <a:r>
              <a:rPr lang="en-US" dirty="0">
                <a:cs typeface="Calibri"/>
              </a:rPr>
              <a:t>:</a:t>
            </a:r>
          </a:p>
          <a:p>
            <a:r>
              <a:rPr lang="en-US" dirty="0">
                <a:cs typeface="Calibri"/>
              </a:rPr>
              <a:t>Turning to 2017, we see that differences in dNBR across treatment types have leveled out to be relatively similar, with untreated areas holding a slightly higher dNBR than seeding and seeding/mulching. However, dNBR across burn severity has remained the same with high burn severity continuing to have a higher dNBR average.</a:t>
            </a:r>
          </a:p>
          <a:p>
            <a:endParaRPr lang="en-US" dirty="0">
              <a:cs typeface="Calibri"/>
            </a:endParaRPr>
          </a:p>
          <a:p>
            <a:r>
              <a:rPr lang="en-US" dirty="0">
                <a:cs typeface="Calibri"/>
              </a:rPr>
              <a:t>Importantly, we see that the dNBR values across all variables has increased from the 200-400 range in 2013, to the 400-600 range in 2017.</a:t>
            </a:r>
          </a:p>
          <a:p>
            <a:r>
              <a:rPr lang="en-US" dirty="0">
                <a:cs typeface="Calibri"/>
              </a:rPr>
              <a:t>Additionally, in 2017, we see that elevation remains an important predictor variable, but insolation has been replaced by resprouting vegetation. Resprouting vegetation data is measured using 5% buckets, leading to the vertical lines shown in the graph.</a:t>
            </a:r>
          </a:p>
        </p:txBody>
      </p:sp>
      <p:sp>
        <p:nvSpPr>
          <p:cNvPr id="4" name="Slide Number Placeholder 3"/>
          <p:cNvSpPr>
            <a:spLocks noGrp="1"/>
          </p:cNvSpPr>
          <p:nvPr>
            <p:ph type="sldNum" sz="quarter" idx="5"/>
          </p:nvPr>
        </p:nvSpPr>
        <p:spPr/>
        <p:txBody>
          <a:bodyPr/>
          <a:lstStyle/>
          <a:p>
            <a:fld id="{59FFF554-9721-473E-B7E3-8AF7A285E57C}" type="slidenum">
              <a:rPr lang="en-US" smtClean="0"/>
              <a:t>19</a:t>
            </a:fld>
            <a:endParaRPr lang="en-US" dirty="0"/>
          </a:p>
        </p:txBody>
      </p:sp>
    </p:spTree>
    <p:extLst>
      <p:ext uri="{BB962C8B-B14F-4D97-AF65-F5344CB8AC3E}">
        <p14:creationId xmlns:p14="http://schemas.microsoft.com/office/powerpoint/2010/main" val="32919492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Speaker: </a:t>
            </a:r>
            <a:endParaRPr lang="en-US" dirty="0"/>
          </a:p>
          <a:p>
            <a:r>
              <a:rPr lang="en-US" dirty="0"/>
              <a:t>The Gila National forest in Southwestern New Mexico has a diverse landscape that covers more than 3 million acres of land. The Gila NF has a semi-arid climate and is subject to the seasonal North American Monsoon which typically lasts from July to September each year. The Gila NF has diverse landcover environments such as mixed conifer forests, oak shrublands, grasslands and is also host to several endangered terrestrial and aquatic species. The Gila National forest is also home to the headwaters of the San Francisco and Gila Rivers, which are important water sources for communities and habitats downstream in New Mexico and Arizona.</a:t>
            </a:r>
            <a:endParaRPr lang="en-US" dirty="0">
              <a:cs typeface="Calibri"/>
            </a:endParaRPr>
          </a:p>
          <a:p>
            <a:endParaRPr lang="en-US" dirty="0"/>
          </a:p>
          <a:p>
            <a:pPr lvl="0" algn="l" defTabSz="914400">
              <a:lnSpc>
                <a:spcPct val="100000"/>
              </a:lnSpc>
              <a:spcBef>
                <a:spcPts val="0"/>
              </a:spcBef>
              <a:spcAft>
                <a:spcPts val="0"/>
              </a:spcAft>
              <a:buNone/>
              <a:tabLst/>
              <a:defRPr/>
            </a:pPr>
            <a:r>
              <a:rPr lang="en-US" dirty="0"/>
              <a:t> ------------------------------Image Information Below ------------------------------</a:t>
            </a:r>
            <a:endParaRPr lang="en-US" dirty="0">
              <a:cs typeface="Calibri" panose="020F0502020204030204"/>
            </a:endParaRPr>
          </a:p>
          <a:p>
            <a:r>
              <a:rPr lang="en-US" i="0" dirty="0"/>
              <a:t>Top Image: </a:t>
            </a:r>
            <a:r>
              <a:rPr lang="en-US" i="1" dirty="0"/>
              <a:t>NPS Photo by Bruce Bloy </a:t>
            </a:r>
            <a:r>
              <a:rPr lang="en-US" dirty="0"/>
              <a:t>(Public Domain)</a:t>
            </a:r>
            <a:endParaRPr lang="en-US" dirty="0">
              <a:cs typeface="Calibri"/>
            </a:endParaRPr>
          </a:p>
          <a:p>
            <a:r>
              <a:rPr lang="en-US" u="sng" dirty="0">
                <a:hlinkClick r:id="rId3"/>
              </a:rPr>
              <a:t>https</a:t>
            </a:r>
            <a:r>
              <a:rPr lang="en-US" u="sng" kern="1200" dirty="0">
                <a:effectLst/>
                <a:hlinkClick r:id="rId3"/>
              </a:rPr>
              <a:t>://</a:t>
            </a:r>
            <a:r>
              <a:rPr lang="en-US" u="sng" dirty="0">
                <a:hlinkClick r:id="rId3"/>
              </a:rPr>
              <a:t>www</a:t>
            </a:r>
            <a:r>
              <a:rPr lang="en-US" u="sng" kern="1200" dirty="0">
                <a:effectLst/>
                <a:hlinkClick r:id="rId3"/>
              </a:rPr>
              <a:t>.</a:t>
            </a:r>
            <a:r>
              <a:rPr lang="en-US" u="sng" dirty="0">
                <a:hlinkClick r:id="rId3"/>
              </a:rPr>
              <a:t>nps</a:t>
            </a:r>
            <a:r>
              <a:rPr lang="en-US" u="sng" kern="1200" dirty="0">
                <a:effectLst/>
                <a:hlinkClick r:id="rId3"/>
              </a:rPr>
              <a:t>.</a:t>
            </a:r>
            <a:r>
              <a:rPr lang="en-US" u="sng" dirty="0">
                <a:hlinkClick r:id="rId3"/>
              </a:rPr>
              <a:t>gov</a:t>
            </a:r>
            <a:r>
              <a:rPr lang="en-US" u="sng" kern="1200" dirty="0">
                <a:effectLst/>
                <a:hlinkClick r:id="rId3"/>
              </a:rPr>
              <a:t>/</a:t>
            </a:r>
            <a:r>
              <a:rPr lang="en-US" u="sng" dirty="0">
                <a:hlinkClick r:id="rId3"/>
              </a:rPr>
              <a:t>gicl</a:t>
            </a:r>
            <a:r>
              <a:rPr lang="en-US" u="sng" kern="1200" dirty="0">
                <a:effectLst/>
                <a:hlinkClick r:id="rId3"/>
              </a:rPr>
              <a:t>/</a:t>
            </a:r>
            <a:r>
              <a:rPr lang="en-US" u="sng" dirty="0">
                <a:hlinkClick r:id="rId3"/>
              </a:rPr>
              <a:t>planyourvisit</a:t>
            </a:r>
            <a:r>
              <a:rPr lang="en-US" u="sng" kern="1200" dirty="0">
                <a:effectLst/>
                <a:hlinkClick r:id="rId3"/>
              </a:rPr>
              <a:t>/</a:t>
            </a:r>
            <a:r>
              <a:rPr lang="en-US" u="sng" dirty="0">
                <a:hlinkClick r:id="rId3"/>
              </a:rPr>
              <a:t>gila-wilderness</a:t>
            </a:r>
            <a:r>
              <a:rPr lang="en-US" u="sng" kern="1200" dirty="0">
                <a:effectLst/>
                <a:hlinkClick r:id="rId3"/>
              </a:rPr>
              <a:t>.</a:t>
            </a:r>
            <a:r>
              <a:rPr lang="en-US" u="sng" dirty="0">
                <a:hlinkClick r:id="rId3"/>
              </a:rPr>
              <a:t>htm</a:t>
            </a:r>
            <a:endParaRPr lang="en-US" dirty="0"/>
          </a:p>
          <a:p>
            <a:r>
              <a:rPr lang="en-US" dirty="0"/>
              <a:t>Bottom Image: USFS Gila National Forest (Public Domain)</a:t>
            </a:r>
            <a:endParaRPr lang="en-US" dirty="0">
              <a:cs typeface="Calibri"/>
            </a:endParaRPr>
          </a:p>
          <a:p>
            <a:r>
              <a:rPr lang="en-US" dirty="0">
                <a:hlinkClick r:id="rId4"/>
              </a:rPr>
              <a:t>https://www.fs.usda.gov/main/gila/home</a:t>
            </a:r>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dirty="0"/>
          </a:p>
        </p:txBody>
      </p:sp>
    </p:spTree>
    <p:extLst>
      <p:ext uri="{BB962C8B-B14F-4D97-AF65-F5344CB8AC3E}">
        <p14:creationId xmlns:p14="http://schemas.microsoft.com/office/powerpoint/2010/main" val="22919230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Speaker</a:t>
            </a:r>
            <a:r>
              <a:rPr lang="en-US" dirty="0"/>
              <a:t>: </a:t>
            </a:r>
          </a:p>
          <a:p>
            <a:r>
              <a:rPr lang="en-US" dirty="0"/>
              <a:t>Our project sought to create a tool to help BAER teams predict how well the landscape will recover after fire depending on what restoration treatment is applied. To do this, we created a multi-part random forest regression model using Google Earth Engine and R.</a:t>
            </a:r>
            <a:endParaRPr lang="en-US" dirty="0">
              <a:cs typeface="Calibri"/>
            </a:endParaRPr>
          </a:p>
          <a:p>
            <a:r>
              <a:rPr lang="en-US" dirty="0"/>
              <a:t> </a:t>
            </a:r>
            <a:endParaRPr lang="en-US" dirty="0">
              <a:cs typeface="Calibri"/>
            </a:endParaRPr>
          </a:p>
          <a:p>
            <a:r>
              <a:rPr lang="en-US" dirty="0"/>
              <a:t>A model was created to predict recovery for each treatment type (seeded, mulched/seeded, and untreated) at both the moderate and high burn severity level for a total of six mini-models. We decided to create separate models for moderate &amp; high burn severity areas, because, as we found with our interpretive model, burn severity is an extremely important factor in how the landscape recovers.</a:t>
            </a:r>
            <a:endParaRPr lang="en-US" dirty="0">
              <a:cs typeface="Calibri"/>
            </a:endParaRPr>
          </a:p>
          <a:p>
            <a:r>
              <a:rPr lang="en-US" dirty="0"/>
              <a:t> </a:t>
            </a:r>
            <a:endParaRPr lang="en-US" dirty="0">
              <a:cs typeface="Calibri"/>
            </a:endParaRPr>
          </a:p>
          <a:p>
            <a:r>
              <a:rPr lang="en-US" dirty="0"/>
              <a:t>An example workflow is as follows. The training dataset for seeded, moderate burn severity areas was used to train a random forest regression model. We used the VSURF package in R to determine which predictor variables were most important for each model. Each model was optimized to make the best possible prediction for that treatment type and burn severity.</a:t>
            </a:r>
            <a:endParaRPr lang="en-US" dirty="0">
              <a:cs typeface="Calibri"/>
            </a:endParaRPr>
          </a:p>
          <a:p>
            <a:r>
              <a:rPr lang="en-US" dirty="0"/>
              <a:t> </a:t>
            </a:r>
            <a:endParaRPr lang="en-US" dirty="0">
              <a:cs typeface="Calibri"/>
            </a:endParaRPr>
          </a:p>
          <a:p>
            <a:r>
              <a:rPr lang="en-US" dirty="0"/>
              <a:t>We then analyzed the overall Silver Fire burn perimeter and isolated our “predictable area” – all areas with similar topographic profile to our training data. This is the area over which our model can predict without extrapolating. We used the model to make a prediction of dNBR (or vegetation recovery) across our predictable area.</a:t>
            </a:r>
            <a:endParaRPr lang="en-US" dirty="0">
              <a:cs typeface="Calibri"/>
            </a:endParaRPr>
          </a:p>
          <a:p>
            <a:r>
              <a:rPr lang="en-US" dirty="0"/>
              <a:t> </a:t>
            </a:r>
            <a:endParaRPr lang="en-US" dirty="0">
              <a:cs typeface="Calibri"/>
            </a:endParaRPr>
          </a:p>
          <a:p>
            <a:r>
              <a:rPr lang="en-US" dirty="0"/>
              <a:t>We repeated this process for each of our six models: Seeded moderate &amp; high burn severity, mulched moderate/high burn severity, and untreated moderate/high burn severity. In the end, partners will be able to click on any given point and see its projected dNBR (or recovery) if the area was seeded, mulched, or left alone to recover naturally. In this example, we can see that the pixel achieves the highest dNBR value if it is mulched.</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20</a:t>
            </a:fld>
            <a:endParaRPr lang="en-US" dirty="0"/>
          </a:p>
        </p:txBody>
      </p:sp>
    </p:spTree>
    <p:extLst>
      <p:ext uri="{BB962C8B-B14F-4D97-AF65-F5344CB8AC3E}">
        <p14:creationId xmlns:p14="http://schemas.microsoft.com/office/powerpoint/2010/main" val="37142248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image on the left shows the output of our seeding model for 2013, several months after the fire. Here we see the results of our models for moderate and high burn severity as though the entire landscape was seeded. Lower recovery levels are shown in gray, and higher recovery levels are in green. We’ve made a projection for 2013 – several months after the fire, and a projection for 2017 – four years after the fire.</a:t>
            </a:r>
            <a:r>
              <a:rPr lang="en-US" dirty="0">
                <a:cs typeface="Calibri"/>
              </a:rPr>
              <a:t> On the right are the results of the same model run for 2017 – four years post-fire. We can see higher dNBR values in many areas, reflecting vegetation recovery over time. </a:t>
            </a:r>
          </a:p>
          <a:p>
            <a:endParaRPr lang="en-US" dirty="0"/>
          </a:p>
          <a:p>
            <a:r>
              <a:rPr lang="en-US" dirty="0"/>
              <a:t>Our model for moderately burned seeded areas in 2013 had an R^2 of 0.28, which means that our model captures roughly 28% of the variance in the landscape. Our high burn severity 2013 model had an R^2 value of 0.19. In 2017, the moderate burn severity model had an R^2 of 0.24 and the high severity burn model had an R^2 of 0.14.</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21</a:t>
            </a:fld>
            <a:endParaRPr lang="en-US" dirty="0"/>
          </a:p>
        </p:txBody>
      </p:sp>
    </p:spTree>
    <p:extLst>
      <p:ext uri="{BB962C8B-B14F-4D97-AF65-F5344CB8AC3E}">
        <p14:creationId xmlns:p14="http://schemas.microsoft.com/office/powerpoint/2010/main" val="31721604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image on the left shows the output of our mulching/seeding model for 2013, several months after the fire. Here we see the results of our models for moderate and high burn severity as though the entire landscape was mulched and seeded. Lower recovery levels are shown in gray, and higher recovery levels are in green. We’ve made a projection for 2013 – several months after the fire, and a projection for 2017 – four years after the fire. On the right are the results of the same model run for 2017 – four years post-fire. We can see higher dNBR values in many areas, reflecting vegetation recovery over time. </a:t>
            </a:r>
          </a:p>
          <a:p>
            <a:endParaRPr lang="en-US" dirty="0">
              <a:cs typeface="Calibri"/>
            </a:endParaRPr>
          </a:p>
          <a:p>
            <a:r>
              <a:rPr lang="en-US" dirty="0"/>
              <a:t>Our model for moderately burned mulched/seeded areas in 2013 had an R^2 of 0.39, which means that our model captures roughly 39% of the variance in the landscape. Our high burn severity 2013 model had an R^2 value of 0.22. In 2017, the moderate burn severity model had an R^2 of 0.38 and the high severity burn model had an R^2 of 0.11.</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22</a:t>
            </a:fld>
            <a:endParaRPr lang="en-US" dirty="0"/>
          </a:p>
        </p:txBody>
      </p:sp>
    </p:spTree>
    <p:extLst>
      <p:ext uri="{BB962C8B-B14F-4D97-AF65-F5344CB8AC3E}">
        <p14:creationId xmlns:p14="http://schemas.microsoft.com/office/powerpoint/2010/main" val="14193845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image on the left shows the output of our untreated model for 2013, several months after the fire. Here we see the results of our models for moderate and high burn severity as though the entire landscape was left to recover naturally. Lower recovery levels are shown in gray, and higher recovery levels are in green. We’ve made a projection for 2013 – several months after the fire, and a projection for 2017 – four years after the fire. On the right are the results of the same model run for 2017 – four years post-fire. We can see higher dNBR values in many areas, reflecting vegetation recovery over time. </a:t>
            </a:r>
          </a:p>
          <a:p>
            <a:endParaRPr lang="en-US" dirty="0"/>
          </a:p>
          <a:p>
            <a:r>
              <a:rPr lang="en-US" dirty="0"/>
              <a:t>Our model for severely burned untreated areas in 2013 had an R^2 of 0.26, which means that our model captures roughly 26% of the variance in the landscape. In 2017, the high burn severity model had an R^2 of 0.20.</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23</a:t>
            </a:fld>
            <a:endParaRPr lang="en-US" dirty="0"/>
          </a:p>
        </p:txBody>
      </p:sp>
    </p:spTree>
    <p:extLst>
      <p:ext uri="{BB962C8B-B14F-4D97-AF65-F5344CB8AC3E}">
        <p14:creationId xmlns:p14="http://schemas.microsoft.com/office/powerpoint/2010/main" val="16845441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Here is an example of how partners might use the decision-support tool to examine vegetation recovery based on restoration treatment type. We're looking at a zoomed-in portion of the Silver Fire burn area. The image shows the dNBR prediction across the area of interest roughly four months post-fire as though the whole landscape was left untreated to recover naturally. Next, we see the same area's predicted vegetation recovery if the entire landscape were seeded. Finally, we see a prediction of vegetation recovery if the entire landscape were mulched. </a:t>
            </a:r>
            <a:endParaRPr lang="en-US" dirty="0"/>
          </a:p>
          <a:p>
            <a:endParaRPr lang="en-US" dirty="0">
              <a:cs typeface="Calibri"/>
            </a:endParaRPr>
          </a:p>
          <a:p>
            <a:r>
              <a:rPr lang="en-US" dirty="0">
                <a:cs typeface="Calibri"/>
              </a:rPr>
              <a:t>We can see that in most places, vegetation recovery is maximized by mulching, or in some areas, seeding. However BAER teams must weigh the costs of using expensive treatment methods like mulching against the risks of erosion or flooding posed by specific areas. In lower-risk areas, it may be more cost effective to close off sections of the forest and let it recover naturally. However in areas where the risk of flooding or erosion is high, more intensive treatments like seeding or mulching may be necessary. This model is a proof-of-concept tool that BAER teams could use to understand how vegetation would recover under different treatment methods, and to help make decisions about how to manage the landscape after a fire.</a:t>
            </a:r>
          </a:p>
        </p:txBody>
      </p:sp>
      <p:sp>
        <p:nvSpPr>
          <p:cNvPr id="4" name="Slide Number Placeholder 3"/>
          <p:cNvSpPr>
            <a:spLocks noGrp="1"/>
          </p:cNvSpPr>
          <p:nvPr>
            <p:ph type="sldNum" sz="quarter" idx="5"/>
          </p:nvPr>
        </p:nvSpPr>
        <p:spPr/>
        <p:txBody>
          <a:bodyPr/>
          <a:lstStyle/>
          <a:p>
            <a:fld id="{59FFF554-9721-473E-B7E3-8AF7A285E57C}" type="slidenum">
              <a:rPr lang="en-US" smtClean="0"/>
              <a:t>24</a:t>
            </a:fld>
            <a:endParaRPr lang="en-US" dirty="0"/>
          </a:p>
        </p:txBody>
      </p:sp>
    </p:spTree>
    <p:extLst>
      <p:ext uri="{BB962C8B-B14F-4D97-AF65-F5344CB8AC3E}">
        <p14:creationId xmlns:p14="http://schemas.microsoft.com/office/powerpoint/2010/main" val="4370360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Speaker:</a:t>
            </a:r>
          </a:p>
          <a:p>
            <a:r>
              <a:rPr lang="en-US" dirty="0">
                <a:cs typeface="Calibri"/>
              </a:rPr>
              <a:t>We did not include post-fire weather into our modeling technique which is a very important driver of recovery</a:t>
            </a:r>
          </a:p>
          <a:p>
            <a:endParaRPr lang="en-US" dirty="0">
              <a:cs typeface="Calibri"/>
            </a:endParaRPr>
          </a:p>
          <a:p>
            <a:r>
              <a:rPr lang="en-US" dirty="0">
                <a:cs typeface="Calibri"/>
              </a:rPr>
              <a:t>There was no independent cross validation of model uncertainty on a different fire which would improve our understanding of how well we could predict recovery after different treatments</a:t>
            </a:r>
          </a:p>
          <a:p>
            <a:endParaRPr lang="en-US" dirty="0">
              <a:cs typeface="Calibri"/>
            </a:endParaRPr>
          </a:p>
          <a:p>
            <a:r>
              <a:rPr lang="en-US" dirty="0">
                <a:cs typeface="Calibri"/>
              </a:rPr>
              <a:t>Including more fires in this effort could improve predictive power and model flexibility beyond the silver fire</a:t>
            </a:r>
          </a:p>
          <a:p>
            <a:endParaRPr lang="en-US" dirty="0">
              <a:cs typeface="Calibri"/>
            </a:endParaRPr>
          </a:p>
          <a:p>
            <a:r>
              <a:rPr lang="en-US" dirty="0">
                <a:cs typeface="Calibri"/>
              </a:rPr>
              <a:t>Some of the models we created have relatively low predictive power</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25</a:t>
            </a:fld>
            <a:endParaRPr lang="en-US" dirty="0"/>
          </a:p>
        </p:txBody>
      </p:sp>
    </p:spTree>
    <p:extLst>
      <p:ext uri="{BB962C8B-B14F-4D97-AF65-F5344CB8AC3E}">
        <p14:creationId xmlns:p14="http://schemas.microsoft.com/office/powerpoint/2010/main" val="42610498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Speaker:</a:t>
            </a:r>
          </a:p>
          <a:p>
            <a:r>
              <a:rPr lang="en-US" dirty="0">
                <a:cs typeface="Calibri"/>
              </a:rPr>
              <a:t>In conclusion, we found dNBR </a:t>
            </a:r>
            <a:r>
              <a:rPr lang="en-US" dirty="0"/>
              <a:t>from directly post-fire to the timepoint of interest to</a:t>
            </a:r>
            <a:r>
              <a:rPr lang="en-US" dirty="0">
                <a:cs typeface="Calibri"/>
              </a:rPr>
              <a:t> be a good response variable for monitoring post-fire recovery</a:t>
            </a:r>
          </a:p>
          <a:p>
            <a:endParaRPr lang="en-US" dirty="0">
              <a:cs typeface="Calibri"/>
            </a:endParaRPr>
          </a:p>
          <a:p>
            <a:r>
              <a:rPr lang="en-US" dirty="0">
                <a:cs typeface="Calibri"/>
              </a:rPr>
              <a:t>Post-fire treatments had an immediate effect on vegetative cover, but recovery of untreated areas had caught up by 4 years after the fire</a:t>
            </a:r>
          </a:p>
          <a:p>
            <a:endParaRPr lang="en-US" dirty="0">
              <a:cs typeface="Calibri"/>
            </a:endParaRPr>
          </a:p>
          <a:p>
            <a:pPr>
              <a:spcAft>
                <a:spcPts val="600"/>
              </a:spcAft>
            </a:pPr>
            <a:r>
              <a:rPr lang="en-US" dirty="0"/>
              <a:t>Treatment, Soil Burn Severity, and Elevation were the most important drivers of dNBR recovery both in 2013 and in 2017 </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26</a:t>
            </a:fld>
            <a:endParaRPr lang="en-US" dirty="0"/>
          </a:p>
        </p:txBody>
      </p:sp>
    </p:spTree>
    <p:extLst>
      <p:ext uri="{BB962C8B-B14F-4D97-AF65-F5344CB8AC3E}">
        <p14:creationId xmlns:p14="http://schemas.microsoft.com/office/powerpoint/2010/main" val="26519055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114300">
              <a:spcAft>
                <a:spcPts val="600"/>
              </a:spcAft>
            </a:pPr>
            <a:r>
              <a:rPr lang="en-US" b="1" dirty="0"/>
              <a:t>Speaker: </a:t>
            </a:r>
            <a:endParaRPr lang="en-US" dirty="0"/>
          </a:p>
          <a:p>
            <a:pPr indent="114300">
              <a:spcAft>
                <a:spcPts val="600"/>
              </a:spcAft>
            </a:pPr>
            <a:r>
              <a:rPr lang="en-US" dirty="0"/>
              <a:t>Thank you to our advisors, collaborators and past contributors on this project. And thank you all for joining us!</a:t>
            </a:r>
            <a:endParaRPr lang="en-US" dirty="0">
              <a:cs typeface="Calibri"/>
            </a:endParaRPr>
          </a:p>
        </p:txBody>
      </p:sp>
      <p:sp>
        <p:nvSpPr>
          <p:cNvPr id="4" name="Slide Number Placeholder 3"/>
          <p:cNvSpPr>
            <a:spLocks noGrp="1"/>
          </p:cNvSpPr>
          <p:nvPr>
            <p:ph type="sldNum" sz="quarter" idx="10"/>
          </p:nvPr>
        </p:nvSpPr>
        <p:spPr/>
        <p:txBody>
          <a:bodyPr/>
          <a:lstStyle/>
          <a:p>
            <a:fld id="{66EE4239-191D-4388-B0F5-1C5222233620}" type="slidenum">
              <a:rPr lang="en-US" smtClean="0"/>
              <a:t>27</a:t>
            </a:fld>
            <a:endParaRPr lang="en-US" dirty="0"/>
          </a:p>
        </p:txBody>
      </p:sp>
    </p:spTree>
    <p:extLst>
      <p:ext uri="{BB962C8B-B14F-4D97-AF65-F5344CB8AC3E}">
        <p14:creationId xmlns:p14="http://schemas.microsoft.com/office/powerpoint/2010/main" val="32139692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communicate</a:t>
            </a:r>
            <a:r>
              <a:rPr lang="en-US" baseline="0" dirty="0"/>
              <a:t> the results of this project, the team produced</a:t>
            </a:r>
            <a:r>
              <a:rPr lang="en-US" dirty="0"/>
              <a:t> a creative communication tool via the public facing StoryMap</a:t>
            </a:r>
            <a:r>
              <a:rPr lang="en-US" baseline="0" dirty="0"/>
              <a:t> in ArcGIS Online. </a:t>
            </a:r>
            <a:endParaRPr lang="en-US" dirty="0"/>
          </a:p>
          <a:p>
            <a:endParaRPr lang="en-US" dirty="0"/>
          </a:p>
        </p:txBody>
      </p:sp>
      <p:sp>
        <p:nvSpPr>
          <p:cNvPr id="4" name="Slide Number Placeholder 3"/>
          <p:cNvSpPr>
            <a:spLocks noGrp="1"/>
          </p:cNvSpPr>
          <p:nvPr>
            <p:ph type="sldNum" sz="quarter" idx="10"/>
          </p:nvPr>
        </p:nvSpPr>
        <p:spPr/>
        <p:txBody>
          <a:bodyPr/>
          <a:lstStyle/>
          <a:p>
            <a:fld id="{59FFF554-9721-473E-B7E3-8AF7A285E57C}" type="slidenum">
              <a:rPr lang="en-US" smtClean="0"/>
              <a:t>29</a:t>
            </a:fld>
            <a:endParaRPr lang="en-US" dirty="0"/>
          </a:p>
        </p:txBody>
      </p:sp>
    </p:spTree>
    <p:extLst>
      <p:ext uri="{BB962C8B-B14F-4D97-AF65-F5344CB8AC3E}">
        <p14:creationId xmlns:p14="http://schemas.microsoft.com/office/powerpoint/2010/main" val="13305387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Speaker: </a:t>
            </a:r>
            <a:endParaRPr lang="en-US" dirty="0"/>
          </a:p>
          <a:p>
            <a:r>
              <a:rPr lang="en-US" dirty="0"/>
              <a:t>The Gila National forest in southwestern New Mexico has a diverse landscape that covers more than 3 million acres of land. The Gila NF has a semi-arid climate and is subject to the seasonal North American Monsoon which typically lasts from July to September each year. The Gila NF has diverse landcover environments such as mixed conifer forests, oak shrublands, grasslands and is also host to several endangered terrestrial and aquatic species. The Gila National forest is also home to the headwaters of the San Francisco and Gila Rivers, which are important water sources for communities and habitats downstream in New Mexico and Arizona.</a:t>
            </a:r>
            <a:endParaRPr lang="en-US" dirty="0">
              <a:cs typeface="Calibri"/>
            </a:endParaRPr>
          </a:p>
          <a:p>
            <a:endParaRPr lang="en-US" dirty="0"/>
          </a:p>
          <a:p>
            <a:pPr lvl="0" algn="l" defTabSz="914400">
              <a:lnSpc>
                <a:spcPct val="100000"/>
              </a:lnSpc>
              <a:spcBef>
                <a:spcPts val="0"/>
              </a:spcBef>
              <a:spcAft>
                <a:spcPts val="0"/>
              </a:spcAft>
              <a:buNone/>
              <a:tabLst/>
              <a:defRPr/>
            </a:pPr>
            <a:r>
              <a:rPr lang="en-US" dirty="0"/>
              <a:t> </a:t>
            </a:r>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dirty="0"/>
          </a:p>
        </p:txBody>
      </p:sp>
    </p:spTree>
    <p:extLst>
      <p:ext uri="{BB962C8B-B14F-4D97-AF65-F5344CB8AC3E}">
        <p14:creationId xmlns:p14="http://schemas.microsoft.com/office/powerpoint/2010/main" val="10934330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t>Speaker:</a:t>
            </a:r>
            <a:endParaRPr lang="en-US" dirty="0"/>
          </a:p>
          <a:p>
            <a:pPr>
              <a:defRPr/>
            </a:pPr>
            <a:r>
              <a:rPr lang="en-US" dirty="0"/>
              <a:t>For this project, we partnered with the Gila National Forest and Region 3 teams from the United States Forest Service. Over the course of the term, they indicated the concerns which were most pressing to them, advised on the specific questions we sought to answer, and provided data. Most importantly, they provided invaluable on-the-ground knowledge which helped to guide the decision-making throughout the project. </a:t>
            </a:r>
            <a:endParaRPr lang="en-US" dirty="0">
              <a:cs typeface="Calibri"/>
            </a:endParaRPr>
          </a:p>
          <a:p>
            <a:pPr>
              <a:defRPr/>
            </a:pPr>
            <a:r>
              <a:rPr lang="en-US" dirty="0"/>
              <a:t>The culmination of this partnership is a product which offers both results and a proof-of-concept. The product, once handed off to the partners, can then continue to be developed by the Forest Service with the end goals of adding data to increase accuracy and scaling up the product to be used over larger areas.</a:t>
            </a:r>
            <a:endParaRPr lang="en-US" dirty="0">
              <a:cs typeface="Calibri"/>
            </a:endParaRPr>
          </a:p>
          <a:p>
            <a:pPr>
              <a:defRPr/>
            </a:pPr>
            <a:endParaRPr lang="en-US" dirty="0"/>
          </a:p>
          <a:p>
            <a:pPr lvl="0" algn="l" defTabSz="914400">
              <a:lnSpc>
                <a:spcPct val="100000"/>
              </a:lnSpc>
              <a:spcBef>
                <a:spcPts val="0"/>
              </a:spcBef>
              <a:spcAft>
                <a:spcPts val="0"/>
              </a:spcAft>
              <a:buNone/>
              <a:tabLst/>
              <a:defRPr/>
            </a:pPr>
            <a:r>
              <a:rPr lang="en-US" dirty="0"/>
              <a:t> ------------------------------Image Information Below ------------------------------</a:t>
            </a:r>
            <a:endParaRPr lang="en-US" dirty="0">
              <a:cs typeface="Calibri"/>
            </a:endParaRPr>
          </a:p>
          <a:p>
            <a:r>
              <a:rPr lang="en-US" dirty="0"/>
              <a:t>Left Image: USFS (Public Domain)</a:t>
            </a:r>
            <a:endParaRPr lang="en-US" dirty="0">
              <a:cs typeface="Calibri"/>
            </a:endParaRPr>
          </a:p>
          <a:p>
            <a:r>
              <a:rPr lang="en-US" dirty="0">
                <a:hlinkClick r:id="rId3"/>
              </a:rPr>
              <a:t>https://www.fs.usda.gov/recmain/gila/recreation</a:t>
            </a:r>
            <a:r>
              <a:rPr lang="en-US" dirty="0"/>
              <a:t> </a:t>
            </a:r>
          </a:p>
          <a:p>
            <a:r>
              <a:rPr lang="en-US" dirty="0"/>
              <a:t>Middle Image: Wikipedia (Public Domain)</a:t>
            </a:r>
            <a:endParaRPr lang="en-US" dirty="0">
              <a:cs typeface="Calibri"/>
            </a:endParaRPr>
          </a:p>
          <a:p>
            <a:r>
              <a:rPr lang="en-US" dirty="0">
                <a:hlinkClick r:id="rId4"/>
              </a:rPr>
              <a:t>https://en.wikipedia.org/wiki/United_States_Forest_Service#/media/File:Logo_of_the_United_States_Forest_Service.svg</a:t>
            </a:r>
            <a:endParaRPr lang="en-US" dirty="0"/>
          </a:p>
          <a:p>
            <a:r>
              <a:rPr lang="en-US" dirty="0"/>
              <a:t>Right Image: USFS (public domain)</a:t>
            </a:r>
            <a:endParaRPr lang="en-US" dirty="0">
              <a:cs typeface="Calibri"/>
            </a:endParaRPr>
          </a:p>
          <a:p>
            <a:r>
              <a:rPr lang="en-US" dirty="0">
                <a:hlinkClick r:id="rId5"/>
              </a:rPr>
              <a:t>https://www.fs.usda.gov/Internet/FSE_MEDIA/fseprd598929.jpg</a:t>
            </a:r>
            <a:r>
              <a:rPr lang="en-US" dirty="0"/>
              <a:t> </a:t>
            </a: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dirty="0"/>
          </a:p>
        </p:txBody>
      </p:sp>
    </p:spTree>
    <p:extLst>
      <p:ext uri="{BB962C8B-B14F-4D97-AF65-F5344CB8AC3E}">
        <p14:creationId xmlns:p14="http://schemas.microsoft.com/office/powerpoint/2010/main" val="42945493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Speaker: </a:t>
            </a:r>
            <a:endParaRPr lang="en-US" dirty="0"/>
          </a:p>
          <a:p>
            <a:r>
              <a:rPr lang="en-US" dirty="0"/>
              <a:t>The record breaking fires that Gila NF has faced in the past decade degraded large tracts of land and raised major concerns over flooding and water quality. Our partners have observed severe flooding 1-2 years post-wildfire, causing even more damage to the land and the human property downstream. </a:t>
            </a:r>
            <a:endParaRPr lang="en-US" dirty="0">
              <a:cs typeface="Calibri"/>
            </a:endParaRPr>
          </a:p>
          <a:p>
            <a:endParaRPr lang="en-US" dirty="0"/>
          </a:p>
          <a:p>
            <a:r>
              <a:rPr lang="en-US" dirty="0"/>
              <a:t>Currently, Gila National Forest responds to wildfire by either managing the fire or by actively suppressing. For more serious blazes, the National Forest also assembles a Burned Area Emergency Response (BAER) Team. BAER teams include specialists in various fields who conduct field surveys to assess post-fire emergency conditions, potential effects to the natural resources, and threats to human health, safety, and property. Recently, active restoration efforts are being made to help mitigate cumulative degradation of the landscape through initiatives such as aerial re-seeding and mulching areas that have been subject to intense burns. A main concern of this project is that efforts to restore land and streams after severe burns, such as seeding, mulching, and bank reconstruction are being washed away by post-fire flooding. </a:t>
            </a:r>
            <a:endParaRPr lang="en-US" dirty="0">
              <a:cs typeface="Calibri"/>
            </a:endParaRPr>
          </a:p>
          <a:p>
            <a:endParaRPr lang="en-US" dirty="0"/>
          </a:p>
          <a:p>
            <a:r>
              <a:rPr lang="en-US" dirty="0"/>
              <a:t>------------------------------Image Information Below ------------------------------</a:t>
            </a:r>
            <a:endParaRPr lang="en-US" dirty="0">
              <a:cs typeface="Calibri"/>
            </a:endParaRPr>
          </a:p>
          <a:p>
            <a:r>
              <a:rPr lang="en-US" dirty="0"/>
              <a:t>Fire Response Image: US Forest Service Gila National Forest (Public Domain) </a:t>
            </a:r>
            <a:endParaRPr lang="en-US" dirty="0">
              <a:cs typeface="Calibri"/>
            </a:endParaRPr>
          </a:p>
          <a:p>
            <a:r>
              <a:rPr lang="en-US" u="sng" dirty="0">
                <a:hlinkClick r:id="rId3"/>
              </a:rPr>
              <a:t>https://commons.wikimedia.org/wiki/File:Gila_National_Forest_(7282037236).jpg</a:t>
            </a:r>
            <a:r>
              <a:rPr lang="en-US" dirty="0"/>
              <a:t> </a:t>
            </a:r>
            <a:endParaRPr lang="en-US" dirty="0">
              <a:cs typeface="Calibri"/>
            </a:endParaRPr>
          </a:p>
          <a:p>
            <a:r>
              <a:rPr lang="en-US" dirty="0"/>
              <a:t>Recovery Efforts Image: US Forest Service, Coconino National Forest (Public Domain) </a:t>
            </a:r>
            <a:endParaRPr lang="en-US" dirty="0">
              <a:cs typeface="Calibri"/>
            </a:endParaRPr>
          </a:p>
          <a:p>
            <a:r>
              <a:rPr lang="en-US" u="sng" dirty="0">
                <a:hlinkClick r:id="rId4"/>
              </a:rPr>
              <a:t>https://commons.wikimedia.org/wiki/File:Heli-mulching_Slide_Fire_BAER_Work_C4_(14329711807).jpg</a:t>
            </a:r>
            <a:endParaRPr lang="en-US" dirty="0"/>
          </a:p>
          <a:p>
            <a:r>
              <a:rPr lang="en-US" dirty="0"/>
              <a:t>Water Quality Image: Gila NF (Public Domain) </a:t>
            </a:r>
            <a:endParaRPr lang="en-US" dirty="0">
              <a:cs typeface="Calibri" panose="020F0502020204030204"/>
            </a:endParaRPr>
          </a:p>
          <a:p>
            <a:r>
              <a:rPr lang="en-US" dirty="0">
                <a:hlinkClick r:id="rId5"/>
              </a:rPr>
              <a:t>https://www.flickr.com/photos/gilaforest/8727134762/in/album-72157627866288425/</a:t>
            </a:r>
            <a:r>
              <a:rPr lang="en-US" dirty="0"/>
              <a:t> </a:t>
            </a:r>
            <a:endParaRPr lang="en-US" dirty="0">
              <a:cs typeface="Calibri"/>
            </a:endParaRPr>
          </a:p>
          <a:p>
            <a:r>
              <a:rPr lang="en-US" dirty="0"/>
              <a:t>Post-Fire Flooding Image: Gila National Forest (Public Domain) </a:t>
            </a:r>
            <a:endParaRPr lang="en-US" dirty="0">
              <a:cs typeface="Calibri"/>
            </a:endParaRPr>
          </a:p>
          <a:p>
            <a:r>
              <a:rPr lang="en-US" u="sng" dirty="0">
                <a:hlinkClick r:id="rId6"/>
              </a:rPr>
              <a:t>https://commons.wikimedia.org/wiki/File:Gila_River_flooding_in_Gila_Hot_Springs_area_(9776418862).jpg</a:t>
            </a:r>
            <a:r>
              <a:rPr lang="en-US" dirty="0"/>
              <a:t> </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dirty="0"/>
          </a:p>
        </p:txBody>
      </p:sp>
    </p:spTree>
    <p:extLst>
      <p:ext uri="{BB962C8B-B14F-4D97-AF65-F5344CB8AC3E}">
        <p14:creationId xmlns:p14="http://schemas.microsoft.com/office/powerpoint/2010/main" val="28001872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Speaker: </a:t>
            </a:r>
            <a:r>
              <a:rPr lang="en-US" dirty="0"/>
              <a:t>The Silver Fire began on June 7th, 2013 due to a lightning strike and was 80% contained a month later on July 7th. The photo shown on the left was taken by Terra MODIS on June 10th, three days after the fire began. The photo shown on the right shows the Silver fire still burning on June 24th.</a:t>
            </a:r>
          </a:p>
          <a:p>
            <a:endParaRPr lang="en-US" dirty="0">
              <a:cs typeface="Calibri"/>
            </a:endParaRPr>
          </a:p>
          <a:p>
            <a:endParaRPr lang="en-US" dirty="0"/>
          </a:p>
          <a:p>
            <a:r>
              <a:rPr lang="en-US" dirty="0"/>
              <a:t>------------------------------Image Information Below ------------------------------</a:t>
            </a:r>
          </a:p>
          <a:p>
            <a:r>
              <a:rPr lang="en-US" dirty="0"/>
              <a:t>Silver fire satellite image (left): NASA</a:t>
            </a:r>
          </a:p>
          <a:p>
            <a:r>
              <a:rPr lang="en-US" dirty="0">
                <a:hlinkClick r:id="rId3"/>
              </a:rPr>
              <a:t>https://earthobservatory.nasa.gov/images/81362/silver-fire-new-mexico</a:t>
            </a:r>
          </a:p>
          <a:p>
            <a:endParaRPr lang="en-US" dirty="0">
              <a:cs typeface="Calibri"/>
            </a:endParaRPr>
          </a:p>
          <a:p>
            <a:r>
              <a:rPr lang="en-US" dirty="0">
                <a:cs typeface="Calibri"/>
              </a:rPr>
              <a:t>Silver fire aerial image (right): USFS Gila NF</a:t>
            </a:r>
          </a:p>
          <a:p>
            <a:r>
              <a:rPr lang="en-US" dirty="0">
                <a:hlinkClick r:id="rId4"/>
              </a:rPr>
              <a:t>https://www.flickr.com/photos/gilaforest/9135114667/</a:t>
            </a:r>
            <a:r>
              <a:rPr lang="en-US" dirty="0"/>
              <a:t> (CC BY-SA 2.0) </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dirty="0"/>
          </a:p>
        </p:txBody>
      </p:sp>
    </p:spTree>
    <p:extLst>
      <p:ext uri="{BB962C8B-B14F-4D97-AF65-F5344CB8AC3E}">
        <p14:creationId xmlns:p14="http://schemas.microsoft.com/office/powerpoint/2010/main" val="42325917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Speaker:</a:t>
            </a:r>
            <a:endParaRPr lang="en-US" dirty="0"/>
          </a:p>
          <a:p>
            <a:r>
              <a:rPr lang="en-US" dirty="0"/>
              <a:t>Over the course of the month-long period, the fire burned over 138 thousand acres, nearly 800 of which were private land. Across these acres, the fire caused various degrees of soil burn severity from high to low/unburned, as seen in the image.</a:t>
            </a:r>
            <a:endParaRPr lang="en-US" dirty="0">
              <a:cs typeface="Calibri"/>
            </a:endParaRPr>
          </a:p>
          <a:p>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dirty="0"/>
          </a:p>
        </p:txBody>
      </p:sp>
    </p:spTree>
    <p:extLst>
      <p:ext uri="{BB962C8B-B14F-4D97-AF65-F5344CB8AC3E}">
        <p14:creationId xmlns:p14="http://schemas.microsoft.com/office/powerpoint/2010/main" val="33510914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Speaker:</a:t>
            </a:r>
            <a:endParaRPr lang="en-US" dirty="0"/>
          </a:p>
          <a:p>
            <a:r>
              <a:rPr lang="en-US" dirty="0"/>
              <a:t>After the fire was contained, post-fire treatment methods were applied immediately to mitigate runoff and erosion, both of which increase post-fire due to the lack of vegetation. These methods included seeding and a combination of seeding and mulching. Treatment needs to be implemented quickly post-fire, but it is expensive and takes time. Therefore treatment was targeted in the moderate and high burn severity areas. </a:t>
            </a:r>
            <a:endParaRPr lang="en-US" dirty="0">
              <a:cs typeface="Calibri"/>
            </a:endParaRPr>
          </a:p>
          <a:p>
            <a:endParaRPr lang="en-US" dirty="0"/>
          </a:p>
          <a:p>
            <a:r>
              <a:rPr lang="en-US" dirty="0"/>
              <a:t>Grass seeding continued until July 26 and was successful, providing 30% more canopy cover than on untreated plots by November 2013. Mulching and seeding treatments provided 30% more litter cover in the same time period. Monitoring of these treatment plots by a BAER team continued through 2016.</a:t>
            </a:r>
            <a:endParaRPr lang="en-US" dirty="0">
              <a:cs typeface="Calibri"/>
            </a:endParaRPr>
          </a:p>
          <a:p>
            <a:endParaRPr lang="en-US" dirty="0"/>
          </a:p>
          <a:p>
            <a:r>
              <a:rPr lang="en-US" dirty="0"/>
              <a:t>------------------------------Image Information Below ------------------------------</a:t>
            </a:r>
            <a:endParaRPr lang="en-US" dirty="0">
              <a:cs typeface="Calibri"/>
            </a:endParaRPr>
          </a:p>
          <a:p>
            <a:r>
              <a:rPr lang="en-US" dirty="0">
                <a:cs typeface="Calibri"/>
              </a:rPr>
              <a:t>From left to right</a:t>
            </a:r>
            <a:endParaRPr lang="en-US" dirty="0"/>
          </a:p>
          <a:p>
            <a:r>
              <a:rPr lang="en-US" dirty="0"/>
              <a:t>Image 1: Robichaud et al. (2009). Emergency post-fire rehabilitation treatment effects on burned area ecology and long-term restoration. (Public Domain) </a:t>
            </a:r>
            <a:r>
              <a:rPr lang="en-US" dirty="0">
                <a:hlinkClick r:id="rId3"/>
              </a:rPr>
              <a:t>https://www.fs.fed.us/rm/pubs_other/rmrs_2009_robichaud_p002.pdf</a:t>
            </a:r>
            <a:endParaRPr lang="en-US" dirty="0"/>
          </a:p>
          <a:p>
            <a:r>
              <a:rPr lang="en-US" dirty="0"/>
              <a:t>Image 2: USFS (Public Domain) </a:t>
            </a:r>
            <a:endParaRPr lang="en-US" dirty="0">
              <a:cs typeface="Calibri"/>
            </a:endParaRPr>
          </a:p>
          <a:p>
            <a:r>
              <a:rPr lang="en-US" dirty="0">
                <a:hlinkClick r:id="rId4"/>
              </a:rPr>
              <a:t>https://www.flickr.com/photos/coconinonationalforest/14329467710/in/photostream/</a:t>
            </a:r>
            <a:endParaRPr lang="en-US" dirty="0">
              <a:cs typeface="Calibri"/>
            </a:endParaRPr>
          </a:p>
          <a:p>
            <a:r>
              <a:rPr lang="en-US" dirty="0"/>
              <a:t>Images 3 and 4: Natharius, M. (2015). </a:t>
            </a:r>
            <a:r>
              <a:rPr lang="en-US" i="1" dirty="0"/>
              <a:t>BAER level II monitoring report year two Silver Fire Gila National Forest</a:t>
            </a:r>
            <a:r>
              <a:rPr lang="en-US" dirty="0"/>
              <a:t>. (Public Domain)  </a:t>
            </a:r>
            <a:r>
              <a:rPr lang="en-US" dirty="0">
                <a:hlinkClick r:id="rId5"/>
              </a:rPr>
              <a:t>https://www.fs.usda.gov/Internet/FSE_DOCUMENTS/fseprd559324.pdf</a:t>
            </a:r>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dirty="0"/>
          </a:p>
        </p:txBody>
      </p:sp>
    </p:spTree>
    <p:extLst>
      <p:ext uri="{BB962C8B-B14F-4D97-AF65-F5344CB8AC3E}">
        <p14:creationId xmlns:p14="http://schemas.microsoft.com/office/powerpoint/2010/main" val="11883464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Speaker</a:t>
            </a:r>
            <a:r>
              <a:rPr lang="en-US" b="0" dirty="0"/>
              <a:t>:</a:t>
            </a:r>
            <a:endParaRPr lang="en-US" dirty="0">
              <a:cs typeface="Calibri"/>
            </a:endParaRPr>
          </a:p>
          <a:p>
            <a:r>
              <a:rPr lang="en-US" dirty="0"/>
              <a:t>The model developed during this term builds on the work conducted by two prior DEVELOP teams.</a:t>
            </a:r>
            <a:endParaRPr lang="en-US" dirty="0">
              <a:cs typeface="Calibri"/>
            </a:endParaRPr>
          </a:p>
          <a:p>
            <a:r>
              <a:rPr lang="en-US" dirty="0"/>
              <a:t>The Gila Water Resources 1 team produced a database of environmental variables while exploring post-fire watershed recovery trends. In doing so, they sought to inform land management decisions and planning. </a:t>
            </a:r>
            <a:endParaRPr lang="en-US" dirty="0">
              <a:cs typeface="Calibri"/>
            </a:endParaRPr>
          </a:p>
          <a:p>
            <a:endParaRPr lang="en-US" dirty="0"/>
          </a:p>
          <a:p>
            <a:r>
              <a:rPr lang="en-US" dirty="0"/>
              <a:t>The Gila Water Resources 2 team analyzed the relationship between precipitation and streamflow to investigate the impacts that wildfires have on hydrology. Additionally, they identified burned areas that received treatment and compared Normalized Burn Ratio, or NBR, for different land cover types.</a:t>
            </a:r>
            <a:endParaRPr lang="en-US" dirty="0">
              <a:cs typeface="Calibri"/>
            </a:endParaRPr>
          </a:p>
          <a:p>
            <a:endParaRPr lang="en-US" dirty="0"/>
          </a:p>
          <a:p>
            <a:r>
              <a:rPr lang="en-US" dirty="0"/>
              <a:t>This term, the team developed a model to predict vegetation growth. The development of this model was made possible by data produced in the past two terms and thus offers insight into the hydrologic ramifications of our model results.</a:t>
            </a: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dirty="0"/>
          </a:p>
        </p:txBody>
      </p:sp>
    </p:spTree>
    <p:extLst>
      <p:ext uri="{BB962C8B-B14F-4D97-AF65-F5344CB8AC3E}">
        <p14:creationId xmlns:p14="http://schemas.microsoft.com/office/powerpoint/2010/main" val="35534185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grpSp>
        <p:nvGrpSpPr>
          <p:cNvPr id="10" name="Group 9"/>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 name="Group 7"/>
          <p:cNvGrpSpPr/>
          <p:nvPr userDrawn="1"/>
        </p:nvGrpSpPr>
        <p:grpSpPr>
          <a:xfrm>
            <a:off x="-149020" y="44449"/>
            <a:ext cx="12448971" cy="6863516"/>
            <a:chOff x="-149020" y="44449"/>
            <a:chExt cx="12448971" cy="6863516"/>
          </a:xfrm>
        </p:grpSpPr>
        <p:grpSp>
          <p:nvGrpSpPr>
            <p:cNvPr id="7" name="Group 6"/>
            <p:cNvGrpSpPr/>
            <p:nvPr userDrawn="1"/>
          </p:nvGrpSpPr>
          <p:grpSpPr>
            <a:xfrm>
              <a:off x="-149020" y="44449"/>
              <a:ext cx="12448971" cy="6863516"/>
              <a:chOff x="-149020" y="44449"/>
              <a:chExt cx="12448971" cy="6863516"/>
            </a:xfrm>
          </p:grpSpPr>
          <p:grpSp>
            <p:nvGrpSpPr>
              <p:cNvPr id="5" name="Group 4"/>
              <p:cNvGrpSpPr/>
              <p:nvPr userDrawn="1"/>
            </p:nvGrpSpPr>
            <p:grpSpPr>
              <a:xfrm>
                <a:off x="-149020" y="44449"/>
                <a:ext cx="12448971" cy="6863516"/>
                <a:chOff x="-149020" y="44449"/>
                <a:chExt cx="12448971" cy="6863516"/>
              </a:xfrm>
            </p:grpSpPr>
            <p:sp>
              <p:nvSpPr>
                <p:cNvPr id="22" name="Rounded Rectangle 16"/>
                <p:cNvSpPr/>
                <p:nvPr/>
              </p:nvSpPr>
              <p:spPr>
                <a:xfrm>
                  <a:off x="-149020" y="44449"/>
                  <a:ext cx="5844685" cy="6824475"/>
                </a:xfrm>
                <a:custGeom>
                  <a:avLst/>
                  <a:gdLst>
                    <a:gd name="connsiteX0" fmla="*/ 0 w 6911008"/>
                    <a:gd name="connsiteY0" fmla="*/ 1151858 h 7740650"/>
                    <a:gd name="connsiteX1" fmla="*/ 1151858 w 6911008"/>
                    <a:gd name="connsiteY1" fmla="*/ 0 h 7740650"/>
                    <a:gd name="connsiteX2" fmla="*/ 5759150 w 6911008"/>
                    <a:gd name="connsiteY2" fmla="*/ 0 h 7740650"/>
                    <a:gd name="connsiteX3" fmla="*/ 6911008 w 6911008"/>
                    <a:gd name="connsiteY3" fmla="*/ 1151858 h 7740650"/>
                    <a:gd name="connsiteX4" fmla="*/ 6911008 w 6911008"/>
                    <a:gd name="connsiteY4" fmla="*/ 6588792 h 7740650"/>
                    <a:gd name="connsiteX5" fmla="*/ 5759150 w 6911008"/>
                    <a:gd name="connsiteY5" fmla="*/ 7740650 h 7740650"/>
                    <a:gd name="connsiteX6" fmla="*/ 1151858 w 6911008"/>
                    <a:gd name="connsiteY6" fmla="*/ 7740650 h 7740650"/>
                    <a:gd name="connsiteX7" fmla="*/ 0 w 6911008"/>
                    <a:gd name="connsiteY7" fmla="*/ 6588792 h 7740650"/>
                    <a:gd name="connsiteX8" fmla="*/ 0 w 6911008"/>
                    <a:gd name="connsiteY8" fmla="*/ 1151858 h 7740650"/>
                    <a:gd name="connsiteX0" fmla="*/ 0 w 6911008"/>
                    <a:gd name="connsiteY0" fmla="*/ 1151858 h 7740650"/>
                    <a:gd name="connsiteX1" fmla="*/ 1151858 w 6911008"/>
                    <a:gd name="connsiteY1" fmla="*/ 0 h 7740650"/>
                    <a:gd name="connsiteX2" fmla="*/ 5759150 w 6911008"/>
                    <a:gd name="connsiteY2" fmla="*/ 0 h 7740650"/>
                    <a:gd name="connsiteX3" fmla="*/ 6911008 w 6911008"/>
                    <a:gd name="connsiteY3" fmla="*/ 1151858 h 7740650"/>
                    <a:gd name="connsiteX4" fmla="*/ 6911008 w 6911008"/>
                    <a:gd name="connsiteY4" fmla="*/ 6588792 h 7740650"/>
                    <a:gd name="connsiteX5" fmla="*/ 5759150 w 6911008"/>
                    <a:gd name="connsiteY5" fmla="*/ 7740650 h 7740650"/>
                    <a:gd name="connsiteX6" fmla="*/ 1151858 w 6911008"/>
                    <a:gd name="connsiteY6" fmla="*/ 7740650 h 7740650"/>
                    <a:gd name="connsiteX7" fmla="*/ 0 w 6911008"/>
                    <a:gd name="connsiteY7" fmla="*/ 6588792 h 7740650"/>
                    <a:gd name="connsiteX8" fmla="*/ 1297229 w 6911008"/>
                    <a:gd name="connsiteY8" fmla="*/ 3303801 h 7740650"/>
                    <a:gd name="connsiteX9" fmla="*/ 0 w 6911008"/>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686938 w 6911009"/>
                    <a:gd name="connsiteY0" fmla="*/ 851607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686938 w 6911009"/>
                    <a:gd name="connsiteY9" fmla="*/ 851607 h 7740650"/>
                    <a:gd name="connsiteX0" fmla="*/ 896203 w 6911009"/>
                    <a:gd name="connsiteY0" fmla="*/ 778819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896203 w 6911009"/>
                    <a:gd name="connsiteY9" fmla="*/ 778819 h 7740650"/>
                    <a:gd name="connsiteX0" fmla="*/ 586854 w 6911009"/>
                    <a:gd name="connsiteY0" fmla="*/ 815213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586854 w 6911009"/>
                    <a:gd name="connsiteY9" fmla="*/ 815213 h 7740650"/>
                    <a:gd name="connsiteX0" fmla="*/ 586854 w 6911009"/>
                    <a:gd name="connsiteY0" fmla="*/ 815213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586854 w 6911009"/>
                    <a:gd name="connsiteY9" fmla="*/ 815213 h 7740650"/>
                    <a:gd name="connsiteX0" fmla="*/ 923499 w 6911009"/>
                    <a:gd name="connsiteY0" fmla="*/ 760622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923499 w 6911009"/>
                    <a:gd name="connsiteY9" fmla="*/ 760622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3494520 w 6911009"/>
                    <a:gd name="connsiteY6" fmla="*/ 7202511 h 7740650"/>
                    <a:gd name="connsiteX7" fmla="*/ 1151859 w 6911009"/>
                    <a:gd name="connsiteY7" fmla="*/ 7740650 h 7740650"/>
                    <a:gd name="connsiteX8" fmla="*/ 1 w 6911009"/>
                    <a:gd name="connsiteY8" fmla="*/ 6588792 h 7740650"/>
                    <a:gd name="connsiteX9" fmla="*/ 1165301 w 6911009"/>
                    <a:gd name="connsiteY9" fmla="*/ 3312899 h 7740650"/>
                    <a:gd name="connsiteX10" fmla="*/ 1096371 w 6911009"/>
                    <a:gd name="connsiteY10"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627223 w 6911009"/>
                    <a:gd name="connsiteY5" fmla="*/ 7176543 h 7740650"/>
                    <a:gd name="connsiteX6" fmla="*/ 3494520 w 6911009"/>
                    <a:gd name="connsiteY6" fmla="*/ 7202511 h 7740650"/>
                    <a:gd name="connsiteX7" fmla="*/ 1151859 w 6911009"/>
                    <a:gd name="connsiteY7" fmla="*/ 7740650 h 7740650"/>
                    <a:gd name="connsiteX8" fmla="*/ 1 w 6911009"/>
                    <a:gd name="connsiteY8" fmla="*/ 6588792 h 7740650"/>
                    <a:gd name="connsiteX9" fmla="*/ 1165301 w 6911009"/>
                    <a:gd name="connsiteY9" fmla="*/ 3312899 h 7740650"/>
                    <a:gd name="connsiteX10" fmla="*/ 1096371 w 6911009"/>
                    <a:gd name="connsiteY10" fmla="*/ 724228 h 7740650"/>
                    <a:gd name="connsiteX0" fmla="*/ 1096371 w 6911009"/>
                    <a:gd name="connsiteY0" fmla="*/ 724228 h 7202511"/>
                    <a:gd name="connsiteX1" fmla="*/ 1151859 w 6911009"/>
                    <a:gd name="connsiteY1" fmla="*/ 0 h 7202511"/>
                    <a:gd name="connsiteX2" fmla="*/ 5759151 w 6911009"/>
                    <a:gd name="connsiteY2" fmla="*/ 0 h 7202511"/>
                    <a:gd name="connsiteX3" fmla="*/ 6911009 w 6911009"/>
                    <a:gd name="connsiteY3" fmla="*/ 1151858 h 7202511"/>
                    <a:gd name="connsiteX4" fmla="*/ 6911009 w 6911009"/>
                    <a:gd name="connsiteY4" fmla="*/ 6588792 h 7202511"/>
                    <a:gd name="connsiteX5" fmla="*/ 5627223 w 6911009"/>
                    <a:gd name="connsiteY5" fmla="*/ 7176543 h 7202511"/>
                    <a:gd name="connsiteX6" fmla="*/ 3494520 w 6911009"/>
                    <a:gd name="connsiteY6" fmla="*/ 7202511 h 7202511"/>
                    <a:gd name="connsiteX7" fmla="*/ 1188253 w 6911009"/>
                    <a:gd name="connsiteY7" fmla="*/ 7176543 h 7202511"/>
                    <a:gd name="connsiteX8" fmla="*/ 1 w 6911009"/>
                    <a:gd name="connsiteY8" fmla="*/ 6588792 h 7202511"/>
                    <a:gd name="connsiteX9" fmla="*/ 1165301 w 6911009"/>
                    <a:gd name="connsiteY9" fmla="*/ 3312899 h 7202511"/>
                    <a:gd name="connsiteX10" fmla="*/ 1096371 w 6911009"/>
                    <a:gd name="connsiteY10" fmla="*/ 724228 h 7202511"/>
                    <a:gd name="connsiteX0" fmla="*/ 1096371 w 6911009"/>
                    <a:gd name="connsiteY0" fmla="*/ 724228 h 7202511"/>
                    <a:gd name="connsiteX1" fmla="*/ 1151859 w 6911009"/>
                    <a:gd name="connsiteY1" fmla="*/ 0 h 7202511"/>
                    <a:gd name="connsiteX2" fmla="*/ 5759151 w 6911009"/>
                    <a:gd name="connsiteY2" fmla="*/ 0 h 7202511"/>
                    <a:gd name="connsiteX3" fmla="*/ 6911009 w 6911009"/>
                    <a:gd name="connsiteY3" fmla="*/ 1151858 h 7202511"/>
                    <a:gd name="connsiteX4" fmla="*/ 6911009 w 6911009"/>
                    <a:gd name="connsiteY4" fmla="*/ 6588792 h 7202511"/>
                    <a:gd name="connsiteX5" fmla="*/ 5627223 w 6911009"/>
                    <a:gd name="connsiteY5" fmla="*/ 7176543 h 7202511"/>
                    <a:gd name="connsiteX6" fmla="*/ 3494520 w 6911009"/>
                    <a:gd name="connsiteY6" fmla="*/ 7202511 h 7202511"/>
                    <a:gd name="connsiteX7" fmla="*/ 1188253 w 6911009"/>
                    <a:gd name="connsiteY7" fmla="*/ 7176543 h 7202511"/>
                    <a:gd name="connsiteX8" fmla="*/ 1 w 6911009"/>
                    <a:gd name="connsiteY8" fmla="*/ 6588792 h 7202511"/>
                    <a:gd name="connsiteX9" fmla="*/ 1165301 w 6911009"/>
                    <a:gd name="connsiteY9" fmla="*/ 3312899 h 7202511"/>
                    <a:gd name="connsiteX10" fmla="*/ 1096371 w 6911009"/>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3 w 6912581"/>
                    <a:gd name="connsiteY0" fmla="*/ 724228 h 7202511"/>
                    <a:gd name="connsiteX1" fmla="*/ 1153431 w 6912581"/>
                    <a:gd name="connsiteY1" fmla="*/ 0 h 7202511"/>
                    <a:gd name="connsiteX2" fmla="*/ 5760723 w 6912581"/>
                    <a:gd name="connsiteY2" fmla="*/ 0 h 7202511"/>
                    <a:gd name="connsiteX3" fmla="*/ 6912581 w 6912581"/>
                    <a:gd name="connsiteY3" fmla="*/ 1151858 h 7202511"/>
                    <a:gd name="connsiteX4" fmla="*/ 6912581 w 6912581"/>
                    <a:gd name="connsiteY4" fmla="*/ 6588792 h 7202511"/>
                    <a:gd name="connsiteX5" fmla="*/ 5628795 w 6912581"/>
                    <a:gd name="connsiteY5" fmla="*/ 7176543 h 7202511"/>
                    <a:gd name="connsiteX6" fmla="*/ 3496092 w 6912581"/>
                    <a:gd name="connsiteY6" fmla="*/ 7202511 h 7202511"/>
                    <a:gd name="connsiteX7" fmla="*/ 1189825 w 6912581"/>
                    <a:gd name="connsiteY7" fmla="*/ 7176543 h 7202511"/>
                    <a:gd name="connsiteX8" fmla="*/ 1573 w 6912581"/>
                    <a:gd name="connsiteY8" fmla="*/ 6588792 h 7202511"/>
                    <a:gd name="connsiteX9" fmla="*/ 1166873 w 6912581"/>
                    <a:gd name="connsiteY9" fmla="*/ 3312899 h 7202511"/>
                    <a:gd name="connsiteX10" fmla="*/ 1097943 w 6912581"/>
                    <a:gd name="connsiteY10" fmla="*/ 724228 h 7202511"/>
                    <a:gd name="connsiteX0" fmla="*/ 1097910 w 6912548"/>
                    <a:gd name="connsiteY0" fmla="*/ 724228 h 7202511"/>
                    <a:gd name="connsiteX1" fmla="*/ 1153398 w 6912548"/>
                    <a:gd name="connsiteY1" fmla="*/ 0 h 7202511"/>
                    <a:gd name="connsiteX2" fmla="*/ 5760690 w 6912548"/>
                    <a:gd name="connsiteY2" fmla="*/ 0 h 7202511"/>
                    <a:gd name="connsiteX3" fmla="*/ 6912548 w 6912548"/>
                    <a:gd name="connsiteY3" fmla="*/ 1151858 h 7202511"/>
                    <a:gd name="connsiteX4" fmla="*/ 6912548 w 6912548"/>
                    <a:gd name="connsiteY4" fmla="*/ 6588792 h 7202511"/>
                    <a:gd name="connsiteX5" fmla="*/ 5628762 w 6912548"/>
                    <a:gd name="connsiteY5" fmla="*/ 7176543 h 7202511"/>
                    <a:gd name="connsiteX6" fmla="*/ 3496059 w 6912548"/>
                    <a:gd name="connsiteY6" fmla="*/ 7202511 h 7202511"/>
                    <a:gd name="connsiteX7" fmla="*/ 1189792 w 6912548"/>
                    <a:gd name="connsiteY7" fmla="*/ 7176543 h 7202511"/>
                    <a:gd name="connsiteX8" fmla="*/ 1540 w 6912548"/>
                    <a:gd name="connsiteY8" fmla="*/ 6588792 h 7202511"/>
                    <a:gd name="connsiteX9" fmla="*/ 1166840 w 6912548"/>
                    <a:gd name="connsiteY9" fmla="*/ 3312899 h 7202511"/>
                    <a:gd name="connsiteX10" fmla="*/ 1097910 w 6912548"/>
                    <a:gd name="connsiteY10" fmla="*/ 724228 h 7202511"/>
                    <a:gd name="connsiteX0" fmla="*/ 1097910 w 6912548"/>
                    <a:gd name="connsiteY0" fmla="*/ 724228 h 7202511"/>
                    <a:gd name="connsiteX1" fmla="*/ 1153398 w 6912548"/>
                    <a:gd name="connsiteY1" fmla="*/ 0 h 7202511"/>
                    <a:gd name="connsiteX2" fmla="*/ 5760690 w 6912548"/>
                    <a:gd name="connsiteY2" fmla="*/ 0 h 7202511"/>
                    <a:gd name="connsiteX3" fmla="*/ 6912548 w 6912548"/>
                    <a:gd name="connsiteY3" fmla="*/ 1151858 h 7202511"/>
                    <a:gd name="connsiteX4" fmla="*/ 6912548 w 6912548"/>
                    <a:gd name="connsiteY4" fmla="*/ 6588792 h 7202511"/>
                    <a:gd name="connsiteX5" fmla="*/ 5628762 w 6912548"/>
                    <a:gd name="connsiteY5" fmla="*/ 7176543 h 7202511"/>
                    <a:gd name="connsiteX6" fmla="*/ 3496059 w 6912548"/>
                    <a:gd name="connsiteY6" fmla="*/ 7202511 h 7202511"/>
                    <a:gd name="connsiteX7" fmla="*/ 1189792 w 6912548"/>
                    <a:gd name="connsiteY7" fmla="*/ 7176543 h 7202511"/>
                    <a:gd name="connsiteX8" fmla="*/ 1540 w 6912548"/>
                    <a:gd name="connsiteY8" fmla="*/ 6588792 h 7202511"/>
                    <a:gd name="connsiteX9" fmla="*/ 1166840 w 6912548"/>
                    <a:gd name="connsiteY9" fmla="*/ 3312899 h 7202511"/>
                    <a:gd name="connsiteX10" fmla="*/ 1097910 w 691254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177387"/>
                    <a:gd name="connsiteX1" fmla="*/ 1151858 w 6911008"/>
                    <a:gd name="connsiteY1" fmla="*/ 0 h 7177387"/>
                    <a:gd name="connsiteX2" fmla="*/ 5759150 w 6911008"/>
                    <a:gd name="connsiteY2" fmla="*/ 0 h 7177387"/>
                    <a:gd name="connsiteX3" fmla="*/ 6911008 w 6911008"/>
                    <a:gd name="connsiteY3" fmla="*/ 1151858 h 7177387"/>
                    <a:gd name="connsiteX4" fmla="*/ 6911008 w 6911008"/>
                    <a:gd name="connsiteY4" fmla="*/ 6588792 h 7177387"/>
                    <a:gd name="connsiteX5" fmla="*/ 5627222 w 6911008"/>
                    <a:gd name="connsiteY5" fmla="*/ 7176543 h 7177387"/>
                    <a:gd name="connsiteX6" fmla="*/ 3509189 w 6911008"/>
                    <a:gd name="connsiteY6" fmla="*/ 6781985 h 7177387"/>
                    <a:gd name="connsiteX7" fmla="*/ 1188252 w 6911008"/>
                    <a:gd name="connsiteY7" fmla="*/ 7176543 h 7177387"/>
                    <a:gd name="connsiteX8" fmla="*/ 0 w 6911008"/>
                    <a:gd name="connsiteY8" fmla="*/ 6588792 h 7177387"/>
                    <a:gd name="connsiteX9" fmla="*/ 1115258 w 6911008"/>
                    <a:gd name="connsiteY9" fmla="*/ 3308350 h 7177387"/>
                    <a:gd name="connsiteX10" fmla="*/ 1096370 w 6911008"/>
                    <a:gd name="connsiteY10" fmla="*/ 724228 h 7177387"/>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32112 w 6911008"/>
                    <a:gd name="connsiteY5" fmla="*/ 6853814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6824475"/>
                    <a:gd name="connsiteX1" fmla="*/ 1151858 w 6911008"/>
                    <a:gd name="connsiteY1" fmla="*/ 0 h 6824475"/>
                    <a:gd name="connsiteX2" fmla="*/ 5759150 w 6911008"/>
                    <a:gd name="connsiteY2" fmla="*/ 0 h 6824475"/>
                    <a:gd name="connsiteX3" fmla="*/ 6911008 w 6911008"/>
                    <a:gd name="connsiteY3" fmla="*/ 1151858 h 6824475"/>
                    <a:gd name="connsiteX4" fmla="*/ 6911008 w 6911008"/>
                    <a:gd name="connsiteY4" fmla="*/ 6588792 h 6824475"/>
                    <a:gd name="connsiteX5" fmla="*/ 5627222 w 6911008"/>
                    <a:gd name="connsiteY5" fmla="*/ 6824475 h 6824475"/>
                    <a:gd name="connsiteX6" fmla="*/ 3509189 w 6911008"/>
                    <a:gd name="connsiteY6" fmla="*/ 6781985 h 6824475"/>
                    <a:gd name="connsiteX7" fmla="*/ 1403405 w 6911008"/>
                    <a:gd name="connsiteY7" fmla="*/ 6760907 h 6824475"/>
                    <a:gd name="connsiteX8" fmla="*/ 0 w 6911008"/>
                    <a:gd name="connsiteY8" fmla="*/ 6588792 h 6824475"/>
                    <a:gd name="connsiteX9" fmla="*/ 1115258 w 6911008"/>
                    <a:gd name="connsiteY9" fmla="*/ 3308350 h 6824475"/>
                    <a:gd name="connsiteX10" fmla="*/ 1096370 w 6911008"/>
                    <a:gd name="connsiteY10" fmla="*/ 724228 h 6824475"/>
                    <a:gd name="connsiteX0" fmla="*/ 1096370 w 6911008"/>
                    <a:gd name="connsiteY0" fmla="*/ 724228 h 6824475"/>
                    <a:gd name="connsiteX1" fmla="*/ 1151858 w 6911008"/>
                    <a:gd name="connsiteY1" fmla="*/ 0 h 6824475"/>
                    <a:gd name="connsiteX2" fmla="*/ 5759150 w 6911008"/>
                    <a:gd name="connsiteY2" fmla="*/ 0 h 6824475"/>
                    <a:gd name="connsiteX3" fmla="*/ 6911008 w 6911008"/>
                    <a:gd name="connsiteY3" fmla="*/ 1151858 h 6824475"/>
                    <a:gd name="connsiteX4" fmla="*/ 6911008 w 6911008"/>
                    <a:gd name="connsiteY4" fmla="*/ 6588792 h 6824475"/>
                    <a:gd name="connsiteX5" fmla="*/ 5627222 w 6911008"/>
                    <a:gd name="connsiteY5" fmla="*/ 6824475 h 6824475"/>
                    <a:gd name="connsiteX6" fmla="*/ 3509189 w 6911008"/>
                    <a:gd name="connsiteY6" fmla="*/ 6781985 h 6824475"/>
                    <a:gd name="connsiteX7" fmla="*/ 1403405 w 6911008"/>
                    <a:gd name="connsiteY7" fmla="*/ 6760907 h 6824475"/>
                    <a:gd name="connsiteX8" fmla="*/ 0 w 6911008"/>
                    <a:gd name="connsiteY8" fmla="*/ 6588792 h 6824475"/>
                    <a:gd name="connsiteX9" fmla="*/ 1115258 w 6911008"/>
                    <a:gd name="connsiteY9" fmla="*/ 3308350 h 6824475"/>
                    <a:gd name="connsiteX10" fmla="*/ 1096370 w 6911008"/>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56 w 5814694"/>
                    <a:gd name="connsiteY0" fmla="*/ 724228 h 6824475"/>
                    <a:gd name="connsiteX1" fmla="*/ 55544 w 5814694"/>
                    <a:gd name="connsiteY1" fmla="*/ 0 h 6824475"/>
                    <a:gd name="connsiteX2" fmla="*/ 4662836 w 5814694"/>
                    <a:gd name="connsiteY2" fmla="*/ 0 h 6824475"/>
                    <a:gd name="connsiteX3" fmla="*/ 5814694 w 5814694"/>
                    <a:gd name="connsiteY3" fmla="*/ 1151858 h 6824475"/>
                    <a:gd name="connsiteX4" fmla="*/ 5814694 w 5814694"/>
                    <a:gd name="connsiteY4" fmla="*/ 6588792 h 6824475"/>
                    <a:gd name="connsiteX5" fmla="*/ 4530908 w 5814694"/>
                    <a:gd name="connsiteY5" fmla="*/ 6824475 h 6824475"/>
                    <a:gd name="connsiteX6" fmla="*/ 2412875 w 5814694"/>
                    <a:gd name="connsiteY6" fmla="*/ 6781985 h 6824475"/>
                    <a:gd name="connsiteX7" fmla="*/ 307091 w 5814694"/>
                    <a:gd name="connsiteY7" fmla="*/ 6760907 h 6824475"/>
                    <a:gd name="connsiteX8" fmla="*/ 52799 w 5814694"/>
                    <a:gd name="connsiteY8" fmla="*/ 5708621 h 6824475"/>
                    <a:gd name="connsiteX9" fmla="*/ 18944 w 5814694"/>
                    <a:gd name="connsiteY9" fmla="*/ 3308350 h 6824475"/>
                    <a:gd name="connsiteX10" fmla="*/ 56 w 5814694"/>
                    <a:gd name="connsiteY10" fmla="*/ 724228 h 6824475"/>
                    <a:gd name="connsiteX0" fmla="*/ 22750 w 5837388"/>
                    <a:gd name="connsiteY0" fmla="*/ 724228 h 6824475"/>
                    <a:gd name="connsiteX1" fmla="*/ 0 w 5837388"/>
                    <a:gd name="connsiteY1" fmla="*/ 9779 h 6824475"/>
                    <a:gd name="connsiteX2" fmla="*/ 4685530 w 5837388"/>
                    <a:gd name="connsiteY2" fmla="*/ 0 h 6824475"/>
                    <a:gd name="connsiteX3" fmla="*/ 5837388 w 5837388"/>
                    <a:gd name="connsiteY3" fmla="*/ 1151858 h 6824475"/>
                    <a:gd name="connsiteX4" fmla="*/ 5837388 w 5837388"/>
                    <a:gd name="connsiteY4" fmla="*/ 6588792 h 6824475"/>
                    <a:gd name="connsiteX5" fmla="*/ 4553602 w 5837388"/>
                    <a:gd name="connsiteY5" fmla="*/ 6824475 h 6824475"/>
                    <a:gd name="connsiteX6" fmla="*/ 2435569 w 5837388"/>
                    <a:gd name="connsiteY6" fmla="*/ 6781985 h 6824475"/>
                    <a:gd name="connsiteX7" fmla="*/ 329785 w 5837388"/>
                    <a:gd name="connsiteY7" fmla="*/ 6760907 h 6824475"/>
                    <a:gd name="connsiteX8" fmla="*/ 75493 w 5837388"/>
                    <a:gd name="connsiteY8" fmla="*/ 5708621 h 6824475"/>
                    <a:gd name="connsiteX9" fmla="*/ 41638 w 5837388"/>
                    <a:gd name="connsiteY9" fmla="*/ 3308350 h 6824475"/>
                    <a:gd name="connsiteX10" fmla="*/ 22750 w 5837388"/>
                    <a:gd name="connsiteY10" fmla="*/ 724228 h 6824475"/>
                    <a:gd name="connsiteX0" fmla="*/ 30047 w 5844685"/>
                    <a:gd name="connsiteY0" fmla="*/ 724228 h 6824475"/>
                    <a:gd name="connsiteX1" fmla="*/ 7297 w 5844685"/>
                    <a:gd name="connsiteY1" fmla="*/ 9779 h 6824475"/>
                    <a:gd name="connsiteX2" fmla="*/ 4692827 w 5844685"/>
                    <a:gd name="connsiteY2" fmla="*/ 0 h 6824475"/>
                    <a:gd name="connsiteX3" fmla="*/ 5844685 w 5844685"/>
                    <a:gd name="connsiteY3" fmla="*/ 1151858 h 6824475"/>
                    <a:gd name="connsiteX4" fmla="*/ 5844685 w 5844685"/>
                    <a:gd name="connsiteY4" fmla="*/ 6588792 h 6824475"/>
                    <a:gd name="connsiteX5" fmla="*/ 4560899 w 5844685"/>
                    <a:gd name="connsiteY5" fmla="*/ 6824475 h 6824475"/>
                    <a:gd name="connsiteX6" fmla="*/ 2442866 w 5844685"/>
                    <a:gd name="connsiteY6" fmla="*/ 6781985 h 6824475"/>
                    <a:gd name="connsiteX7" fmla="*/ 337082 w 5844685"/>
                    <a:gd name="connsiteY7" fmla="*/ 6760907 h 6824475"/>
                    <a:gd name="connsiteX8" fmla="*/ 82790 w 5844685"/>
                    <a:gd name="connsiteY8" fmla="*/ 5708621 h 6824475"/>
                    <a:gd name="connsiteX9" fmla="*/ 48935 w 5844685"/>
                    <a:gd name="connsiteY9" fmla="*/ 3308350 h 6824475"/>
                    <a:gd name="connsiteX10" fmla="*/ 30047 w 5844685"/>
                    <a:gd name="connsiteY10" fmla="*/ 724228 h 682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4685" h="6824475">
                      <a:moveTo>
                        <a:pt x="30047" y="724228"/>
                      </a:moveTo>
                      <a:cubicBezTo>
                        <a:pt x="30047" y="88074"/>
                        <a:pt x="-17845" y="512118"/>
                        <a:pt x="7297" y="9779"/>
                      </a:cubicBezTo>
                      <a:lnTo>
                        <a:pt x="4692827" y="0"/>
                      </a:lnTo>
                      <a:cubicBezTo>
                        <a:pt x="5328981" y="0"/>
                        <a:pt x="5844685" y="515704"/>
                        <a:pt x="5844685" y="1151858"/>
                      </a:cubicBezTo>
                      <a:lnTo>
                        <a:pt x="5844685" y="6588792"/>
                      </a:lnTo>
                      <a:cubicBezTo>
                        <a:pt x="5839795" y="6794639"/>
                        <a:pt x="5197053" y="6824475"/>
                        <a:pt x="4560899" y="6824475"/>
                      </a:cubicBezTo>
                      <a:lnTo>
                        <a:pt x="2442866" y="6781985"/>
                      </a:lnTo>
                      <a:lnTo>
                        <a:pt x="337082" y="6760907"/>
                      </a:lnTo>
                      <a:cubicBezTo>
                        <a:pt x="137729" y="6783604"/>
                        <a:pt x="-14446" y="6775884"/>
                        <a:pt x="82790" y="5708621"/>
                      </a:cubicBezTo>
                      <a:cubicBezTo>
                        <a:pt x="67413" y="4439385"/>
                        <a:pt x="82066" y="6996422"/>
                        <a:pt x="48935" y="3308350"/>
                      </a:cubicBezTo>
                      <a:cubicBezTo>
                        <a:pt x="50221" y="2581937"/>
                        <a:pt x="28761" y="1418796"/>
                        <a:pt x="30047" y="724228"/>
                      </a:cubicBezTo>
                      <a:close/>
                    </a:path>
                  </a:pathLst>
                </a:custGeom>
                <a:blipFill dpi="0" rotWithShape="0">
                  <a:blip r:embed="rId3"/>
                  <a:srcRect/>
                  <a:stretch>
                    <a:fillRect l="-77000" r="-46000" b="-36000"/>
                  </a:stretch>
                </a:blipFill>
                <a:ln w="127000">
                  <a:solidFill>
                    <a:srgbClr val="379C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3" name="Group 22"/>
                <p:cNvGrpSpPr/>
                <p:nvPr/>
              </p:nvGrpSpPr>
              <p:grpSpPr>
                <a:xfrm>
                  <a:off x="-107950" y="6248400"/>
                  <a:ext cx="12407901" cy="659565"/>
                  <a:chOff x="-107950" y="6248400"/>
                  <a:chExt cx="12407901" cy="659565"/>
                </a:xfrm>
                <a:solidFill>
                  <a:srgbClr val="379CC4"/>
                </a:solidFill>
              </p:grpSpPr>
              <p:sp>
                <p:nvSpPr>
                  <p:cNvPr id="24" name="Rounded Rectangle 23"/>
                  <p:cNvSpPr/>
                  <p:nvPr userDrawn="1"/>
                </p:nvSpPr>
                <p:spPr>
                  <a:xfrm>
                    <a:off x="11620500" y="6248400"/>
                    <a:ext cx="679450" cy="659565"/>
                  </a:xfrm>
                  <a:prstGeom prst="roundRect">
                    <a:avLst/>
                  </a:prstGeom>
                  <a:grp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grpSp>
                <p:nvGrpSpPr>
                  <p:cNvPr id="25" name="Group 24"/>
                  <p:cNvGrpSpPr/>
                  <p:nvPr userDrawn="1"/>
                </p:nvGrpSpPr>
                <p:grpSpPr>
                  <a:xfrm>
                    <a:off x="-107950" y="6250887"/>
                    <a:ext cx="12407901" cy="657078"/>
                    <a:chOff x="-107950" y="6250887"/>
                    <a:chExt cx="12407901" cy="657078"/>
                  </a:xfrm>
                  <a:grpFill/>
                </p:grpSpPr>
                <p:sp>
                  <p:nvSpPr>
                    <p:cNvPr id="26" name="Rounded Rectangle 25"/>
                    <p:cNvSpPr/>
                    <p:nvPr userDrawn="1"/>
                  </p:nvSpPr>
                  <p:spPr>
                    <a:xfrm>
                      <a:off x="0" y="6593877"/>
                      <a:ext cx="12192000" cy="31408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ounded Rectangle 26"/>
                    <p:cNvSpPr/>
                    <p:nvPr userDrawn="1"/>
                  </p:nvSpPr>
                  <p:spPr>
                    <a:xfrm>
                      <a:off x="-107950" y="6250887"/>
                      <a:ext cx="1919388" cy="508417"/>
                    </a:xfrm>
                    <a:prstGeom prst="roundRect">
                      <a:avLst/>
                    </a:prstGeom>
                    <a:grp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8" name="Rounded Rectangle 27"/>
                    <p:cNvSpPr/>
                    <p:nvPr userDrawn="1"/>
                  </p:nvSpPr>
                  <p:spPr>
                    <a:xfrm>
                      <a:off x="332607" y="6589441"/>
                      <a:ext cx="11967344" cy="177109"/>
                    </a:xfrm>
                    <a:prstGeom prst="roundRect">
                      <a:avLst/>
                    </a:prstGeom>
                    <a:grp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pic>
                  <p:nvPicPr>
                    <p:cNvPr id="29" name="Picture 2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2015" y="6425457"/>
                      <a:ext cx="1367335" cy="222457"/>
                    </a:xfrm>
                    <a:prstGeom prst="rect">
                      <a:avLst/>
                    </a:prstGeom>
                    <a:grpFill/>
                  </p:spPr>
                </p:pic>
              </p:grpSp>
            </p:grpSp>
          </p:grpSp>
          <p:pic>
            <p:nvPicPr>
              <p:cNvPr id="2" name="Picture 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714641" y="6341087"/>
                <a:ext cx="393192" cy="393192"/>
              </a:xfrm>
              <a:prstGeom prst="rect">
                <a:avLst/>
              </a:prstGeom>
            </p:spPr>
          </p:pic>
        </p:grpSp>
        <p:sp>
          <p:nvSpPr>
            <p:cNvPr id="31" name="TextBox 30"/>
            <p:cNvSpPr txBox="1"/>
            <p:nvPr userDrawn="1"/>
          </p:nvSpPr>
          <p:spPr>
            <a:xfrm>
              <a:off x="4452137" y="6253427"/>
              <a:ext cx="7136613" cy="338554"/>
            </a:xfrm>
            <a:prstGeom prst="rect">
              <a:avLst/>
            </a:prstGeom>
            <a:noFill/>
          </p:spPr>
          <p:txBody>
            <a:bodyPr wrap="square" rtlCol="0" anchor="ctr">
              <a:spAutoFit/>
            </a:bodyPr>
            <a:lstStyle/>
            <a:p>
              <a:pPr algn="r"/>
              <a:r>
                <a:rPr lang="en-US" sz="1600" dirty="0">
                  <a:solidFill>
                    <a:srgbClr val="379CC4"/>
                  </a:solidFill>
                  <a:latin typeface="Century Gothic" panose="020B0502020202020204" pitchFamily="34" charset="0"/>
                </a:rPr>
                <a:t>| </a:t>
              </a:r>
              <a:r>
                <a:rPr lang="en-US" sz="1600" spc="100" baseline="0" dirty="0">
                  <a:solidFill>
                    <a:srgbClr val="379CC4"/>
                  </a:solidFill>
                  <a:latin typeface="Century Gothic" panose="020B0502020202020204" pitchFamily="34" charset="0"/>
                </a:rPr>
                <a:t>Spring 2020</a:t>
              </a:r>
            </a:p>
          </p:txBody>
        </p:sp>
      </p:grpSp>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userDrawn="1">
          <p15:clr>
            <a:srgbClr val="FBAE40"/>
          </p15:clr>
        </p15:guide>
        <p15:guide id="5" pos="3840" userDrawn="1">
          <p15:clr>
            <a:srgbClr val="FBAE40"/>
          </p15:clr>
        </p15:guide>
        <p15:guide id="6" pos="427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ick Bar">
    <p:spTree>
      <p:nvGrpSpPr>
        <p:cNvPr id="1" name=""/>
        <p:cNvGrpSpPr/>
        <p:nvPr/>
      </p:nvGrpSpPr>
      <p:grpSpPr>
        <a:xfrm>
          <a:off x="0" y="0"/>
          <a:ext cx="0" cy="0"/>
          <a:chOff x="0" y="0"/>
          <a:chExt cx="0" cy="0"/>
        </a:xfrm>
      </p:grpSpPr>
      <p:grpSp>
        <p:nvGrpSpPr>
          <p:cNvPr id="2" name="Group 1"/>
          <p:cNvGrpSpPr/>
          <p:nvPr userDrawn="1"/>
        </p:nvGrpSpPr>
        <p:grpSpPr>
          <a:xfrm>
            <a:off x="-45493" y="-131929"/>
            <a:ext cx="12310281" cy="1210101"/>
            <a:chOff x="-45493" y="-131929"/>
            <a:chExt cx="12310281" cy="1210101"/>
          </a:xfrm>
          <a:solidFill>
            <a:srgbClr val="24B1B5"/>
          </a:solidFill>
        </p:grpSpPr>
        <p:sp>
          <p:nvSpPr>
            <p:cNvPr id="7" name="Rounded Rectangle 6"/>
            <p:cNvSpPr/>
            <p:nvPr userDrawn="1"/>
          </p:nvSpPr>
          <p:spPr>
            <a:xfrm>
              <a:off x="-45493" y="-131929"/>
              <a:ext cx="12310281" cy="121010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523064" y="303034"/>
              <a:ext cx="520560" cy="530352"/>
            </a:xfrm>
            <a:prstGeom prst="rect">
              <a:avLst/>
            </a:prstGeom>
            <a:grpFill/>
          </p:spPr>
        </p:pic>
      </p:grpSp>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Thin Bars">
    <p:spTree>
      <p:nvGrpSpPr>
        <p:cNvPr id="1" name=""/>
        <p:cNvGrpSpPr/>
        <p:nvPr/>
      </p:nvGrpSpPr>
      <p:grpSpPr>
        <a:xfrm>
          <a:off x="0" y="0"/>
          <a:ext cx="0" cy="0"/>
          <a:chOff x="0" y="0"/>
          <a:chExt cx="0" cy="0"/>
        </a:xfrm>
      </p:grpSpPr>
      <p:grpSp>
        <p:nvGrpSpPr>
          <p:cNvPr id="2" name="Group 1"/>
          <p:cNvGrpSpPr/>
          <p:nvPr userDrawn="1"/>
        </p:nvGrpSpPr>
        <p:grpSpPr>
          <a:xfrm>
            <a:off x="0" y="-245046"/>
            <a:ext cx="12192000" cy="7316860"/>
            <a:chOff x="0" y="-245046"/>
            <a:chExt cx="12192000" cy="7316860"/>
          </a:xfrm>
        </p:grpSpPr>
        <p:sp>
          <p:nvSpPr>
            <p:cNvPr id="7" name="Rounded Rectangle 6"/>
            <p:cNvSpPr/>
            <p:nvPr userDrawn="1"/>
          </p:nvSpPr>
          <p:spPr>
            <a:xfrm>
              <a:off x="0" y="6708859"/>
              <a:ext cx="12192000" cy="362955"/>
            </a:xfrm>
            <a:prstGeom prst="roundRect">
              <a:avLst/>
            </a:prstGeom>
            <a:solidFill>
              <a:srgbClr val="24B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ounded Rectangle 2"/>
            <p:cNvSpPr/>
            <p:nvPr userDrawn="1"/>
          </p:nvSpPr>
          <p:spPr>
            <a:xfrm>
              <a:off x="0" y="-245046"/>
              <a:ext cx="12192000" cy="362955"/>
            </a:xfrm>
            <a:prstGeom prst="roundRect">
              <a:avLst/>
            </a:prstGeom>
            <a:solidFill>
              <a:srgbClr val="24B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op Arc">
    <p:spTree>
      <p:nvGrpSpPr>
        <p:cNvPr id="1" name=""/>
        <p:cNvGrpSpPr/>
        <p:nvPr/>
      </p:nvGrpSpPr>
      <p:grpSpPr>
        <a:xfrm>
          <a:off x="0" y="0"/>
          <a:ext cx="0" cy="0"/>
          <a:chOff x="0" y="0"/>
          <a:chExt cx="0" cy="0"/>
        </a:xfrm>
      </p:grpSpPr>
      <p:grpSp>
        <p:nvGrpSpPr>
          <p:cNvPr id="4" name="Group 3"/>
          <p:cNvGrpSpPr/>
          <p:nvPr userDrawn="1"/>
        </p:nvGrpSpPr>
        <p:grpSpPr>
          <a:xfrm>
            <a:off x="-419990" y="0"/>
            <a:ext cx="12611990" cy="7171680"/>
            <a:chOff x="-419990" y="0"/>
            <a:chExt cx="12611990" cy="7171680"/>
          </a:xfrm>
        </p:grpSpPr>
        <p:sp>
          <p:nvSpPr>
            <p:cNvPr id="2" name="Rectangle 1"/>
            <p:cNvSpPr/>
            <p:nvPr userDrawn="1"/>
          </p:nvSpPr>
          <p:spPr>
            <a:xfrm>
              <a:off x="0" y="0"/>
              <a:ext cx="12192000" cy="6858000"/>
            </a:xfrm>
            <a:prstGeom prst="rect">
              <a:avLst/>
            </a:prstGeom>
            <a:solidFill>
              <a:srgbClr val="24B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ounded Rectangle 2"/>
            <p:cNvSpPr/>
            <p:nvPr userDrawn="1"/>
          </p:nvSpPr>
          <p:spPr>
            <a:xfrm rot="10800000">
              <a:off x="-419990" y="207335"/>
              <a:ext cx="12440095" cy="6964345"/>
            </a:xfrm>
            <a:custGeom>
              <a:avLst/>
              <a:gdLst>
                <a:gd name="connsiteX0" fmla="*/ 0 w 13062098"/>
                <a:gd name="connsiteY0" fmla="*/ 1276819 h 7660758"/>
                <a:gd name="connsiteX1" fmla="*/ 1276819 w 13062098"/>
                <a:gd name="connsiteY1" fmla="*/ 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76819 w 13062098"/>
                <a:gd name="connsiteY1" fmla="*/ 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650534 h 7034473"/>
                <a:gd name="connsiteX1" fmla="*/ 1202391 w 13062098"/>
                <a:gd name="connsiteY1" fmla="*/ 431655 h 7034473"/>
                <a:gd name="connsiteX2" fmla="*/ 11705535 w 13062098"/>
                <a:gd name="connsiteY2" fmla="*/ 1036 h 7034473"/>
                <a:gd name="connsiteX3" fmla="*/ 13062098 w 13062098"/>
                <a:gd name="connsiteY3" fmla="*/ 650534 h 7034473"/>
                <a:gd name="connsiteX4" fmla="*/ 13062098 w 13062098"/>
                <a:gd name="connsiteY4" fmla="*/ 5757654 h 7034473"/>
                <a:gd name="connsiteX5" fmla="*/ 11785279 w 13062098"/>
                <a:gd name="connsiteY5" fmla="*/ 7034473 h 7034473"/>
                <a:gd name="connsiteX6" fmla="*/ 1276819 w 13062098"/>
                <a:gd name="connsiteY6" fmla="*/ 7034473 h 7034473"/>
                <a:gd name="connsiteX7" fmla="*/ 0 w 13062098"/>
                <a:gd name="connsiteY7" fmla="*/ 5757654 h 7034473"/>
                <a:gd name="connsiteX8" fmla="*/ 0 w 13062098"/>
                <a:gd name="connsiteY8" fmla="*/ 650534 h 7034473"/>
                <a:gd name="connsiteX0" fmla="*/ 0 w 13062098"/>
                <a:gd name="connsiteY0" fmla="*/ 429953 h 6813892"/>
                <a:gd name="connsiteX1" fmla="*/ 1202391 w 13062098"/>
                <a:gd name="connsiteY1" fmla="*/ 211074 h 6813892"/>
                <a:gd name="connsiteX2" fmla="*/ 11700219 w 13062098"/>
                <a:gd name="connsiteY2" fmla="*/ 99432 h 6813892"/>
                <a:gd name="connsiteX3" fmla="*/ 13062098 w 13062098"/>
                <a:gd name="connsiteY3" fmla="*/ 429953 h 6813892"/>
                <a:gd name="connsiteX4" fmla="*/ 13062098 w 13062098"/>
                <a:gd name="connsiteY4" fmla="*/ 5537073 h 6813892"/>
                <a:gd name="connsiteX5" fmla="*/ 11785279 w 13062098"/>
                <a:gd name="connsiteY5" fmla="*/ 6813892 h 6813892"/>
                <a:gd name="connsiteX6" fmla="*/ 1276819 w 13062098"/>
                <a:gd name="connsiteY6" fmla="*/ 6813892 h 6813892"/>
                <a:gd name="connsiteX7" fmla="*/ 0 w 13062098"/>
                <a:gd name="connsiteY7" fmla="*/ 5537073 h 6813892"/>
                <a:gd name="connsiteX8" fmla="*/ 0 w 13062098"/>
                <a:gd name="connsiteY8" fmla="*/ 429953 h 6813892"/>
                <a:gd name="connsiteX0" fmla="*/ 0 w 13062098"/>
                <a:gd name="connsiteY0" fmla="*/ 421744 h 6805683"/>
                <a:gd name="connsiteX1" fmla="*/ 1202391 w 13062098"/>
                <a:gd name="connsiteY1" fmla="*/ 202865 h 6805683"/>
                <a:gd name="connsiteX2" fmla="*/ 11700219 w 13062098"/>
                <a:gd name="connsiteY2" fmla="*/ 91223 h 6805683"/>
                <a:gd name="connsiteX3" fmla="*/ 11961628 w 13062098"/>
                <a:gd name="connsiteY3" fmla="*/ 437693 h 6805683"/>
                <a:gd name="connsiteX4" fmla="*/ 13062098 w 13062098"/>
                <a:gd name="connsiteY4" fmla="*/ 5528864 h 6805683"/>
                <a:gd name="connsiteX5" fmla="*/ 11785279 w 13062098"/>
                <a:gd name="connsiteY5" fmla="*/ 6805683 h 6805683"/>
                <a:gd name="connsiteX6" fmla="*/ 1276819 w 13062098"/>
                <a:gd name="connsiteY6" fmla="*/ 6805683 h 6805683"/>
                <a:gd name="connsiteX7" fmla="*/ 0 w 13062098"/>
                <a:gd name="connsiteY7" fmla="*/ 5528864 h 6805683"/>
                <a:gd name="connsiteX8" fmla="*/ 0 w 13062098"/>
                <a:gd name="connsiteY8" fmla="*/ 421744 h 6805683"/>
                <a:gd name="connsiteX0" fmla="*/ 0 w 13062098"/>
                <a:gd name="connsiteY0" fmla="*/ 376735 h 6760674"/>
                <a:gd name="connsiteX1" fmla="*/ 1202391 w 13062098"/>
                <a:gd name="connsiteY1" fmla="*/ 157856 h 6760674"/>
                <a:gd name="connsiteX2" fmla="*/ 11700219 w 13062098"/>
                <a:gd name="connsiteY2" fmla="*/ 46214 h 6760674"/>
                <a:gd name="connsiteX3" fmla="*/ 11961628 w 13062098"/>
                <a:gd name="connsiteY3" fmla="*/ 392684 h 6760674"/>
                <a:gd name="connsiteX4" fmla="*/ 13062098 w 13062098"/>
                <a:gd name="connsiteY4" fmla="*/ 5483855 h 6760674"/>
                <a:gd name="connsiteX5" fmla="*/ 11785279 w 13062098"/>
                <a:gd name="connsiteY5" fmla="*/ 6760674 h 6760674"/>
                <a:gd name="connsiteX6" fmla="*/ 1276819 w 13062098"/>
                <a:gd name="connsiteY6" fmla="*/ 6760674 h 6760674"/>
                <a:gd name="connsiteX7" fmla="*/ 0 w 13062098"/>
                <a:gd name="connsiteY7" fmla="*/ 5483855 h 6760674"/>
                <a:gd name="connsiteX8" fmla="*/ 0 w 13062098"/>
                <a:gd name="connsiteY8" fmla="*/ 376735 h 6760674"/>
                <a:gd name="connsiteX0" fmla="*/ 0 w 13062098"/>
                <a:gd name="connsiteY0" fmla="*/ 330521 h 6714460"/>
                <a:gd name="connsiteX1" fmla="*/ 1202391 w 13062098"/>
                <a:gd name="connsiteY1" fmla="*/ 111642 h 6714460"/>
                <a:gd name="connsiteX2" fmla="*/ 11700219 w 13062098"/>
                <a:gd name="connsiteY2" fmla="*/ 0 h 6714460"/>
                <a:gd name="connsiteX3" fmla="*/ 11961628 w 13062098"/>
                <a:gd name="connsiteY3" fmla="*/ 346470 h 6714460"/>
                <a:gd name="connsiteX4" fmla="*/ 13062098 w 13062098"/>
                <a:gd name="connsiteY4" fmla="*/ 5437641 h 6714460"/>
                <a:gd name="connsiteX5" fmla="*/ 11785279 w 13062098"/>
                <a:gd name="connsiteY5" fmla="*/ 6714460 h 6714460"/>
                <a:gd name="connsiteX6" fmla="*/ 1276819 w 13062098"/>
                <a:gd name="connsiteY6" fmla="*/ 6714460 h 6714460"/>
                <a:gd name="connsiteX7" fmla="*/ 0 w 13062098"/>
                <a:gd name="connsiteY7" fmla="*/ 5437641 h 6714460"/>
                <a:gd name="connsiteX8" fmla="*/ 0 w 13062098"/>
                <a:gd name="connsiteY8" fmla="*/ 330521 h 6714460"/>
                <a:gd name="connsiteX0" fmla="*/ 0 w 13062098"/>
                <a:gd name="connsiteY0" fmla="*/ 330521 h 6714460"/>
                <a:gd name="connsiteX1" fmla="*/ 1202391 w 13062098"/>
                <a:gd name="connsiteY1" fmla="*/ 111642 h 6714460"/>
                <a:gd name="connsiteX2" fmla="*/ 11700219 w 13062098"/>
                <a:gd name="connsiteY2" fmla="*/ 0 h 6714460"/>
                <a:gd name="connsiteX3" fmla="*/ 11961628 w 13062098"/>
                <a:gd name="connsiteY3" fmla="*/ 346470 h 6714460"/>
                <a:gd name="connsiteX4" fmla="*/ 13062098 w 13062098"/>
                <a:gd name="connsiteY4" fmla="*/ 5437641 h 6714460"/>
                <a:gd name="connsiteX5" fmla="*/ 11966033 w 13062098"/>
                <a:gd name="connsiteY5" fmla="*/ 6714460 h 6714460"/>
                <a:gd name="connsiteX6" fmla="*/ 1276819 w 13062098"/>
                <a:gd name="connsiteY6" fmla="*/ 6714460 h 6714460"/>
                <a:gd name="connsiteX7" fmla="*/ 0 w 13062098"/>
                <a:gd name="connsiteY7" fmla="*/ 5437641 h 6714460"/>
                <a:gd name="connsiteX8" fmla="*/ 0 w 13062098"/>
                <a:gd name="connsiteY8" fmla="*/ 330521 h 6714460"/>
                <a:gd name="connsiteX0" fmla="*/ 0 w 12265181"/>
                <a:gd name="connsiteY0" fmla="*/ 330521 h 6714476"/>
                <a:gd name="connsiteX1" fmla="*/ 1202391 w 12265181"/>
                <a:gd name="connsiteY1" fmla="*/ 111642 h 6714476"/>
                <a:gd name="connsiteX2" fmla="*/ 11700219 w 12265181"/>
                <a:gd name="connsiteY2" fmla="*/ 0 h 6714476"/>
                <a:gd name="connsiteX3" fmla="*/ 11961628 w 12265181"/>
                <a:gd name="connsiteY3" fmla="*/ 346470 h 6714476"/>
                <a:gd name="connsiteX4" fmla="*/ 11908465 w 12265181"/>
                <a:gd name="connsiteY4" fmla="*/ 6022432 h 6714476"/>
                <a:gd name="connsiteX5" fmla="*/ 11966033 w 12265181"/>
                <a:gd name="connsiteY5" fmla="*/ 6714460 h 6714476"/>
                <a:gd name="connsiteX6" fmla="*/ 1276819 w 12265181"/>
                <a:gd name="connsiteY6" fmla="*/ 6714460 h 6714476"/>
                <a:gd name="connsiteX7" fmla="*/ 0 w 12265181"/>
                <a:gd name="connsiteY7" fmla="*/ 5437641 h 6714476"/>
                <a:gd name="connsiteX8" fmla="*/ 0 w 12265181"/>
                <a:gd name="connsiteY8" fmla="*/ 330521 h 6714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65181" h="6714476">
                  <a:moveTo>
                    <a:pt x="0" y="330521"/>
                  </a:moveTo>
                  <a:cubicBezTo>
                    <a:pt x="21265" y="-124782"/>
                    <a:pt x="635446" y="101009"/>
                    <a:pt x="1202391" y="111642"/>
                  </a:cubicBezTo>
                  <a:lnTo>
                    <a:pt x="11700219" y="0"/>
                  </a:lnTo>
                  <a:cubicBezTo>
                    <a:pt x="12059829" y="127590"/>
                    <a:pt x="12057321" y="-124782"/>
                    <a:pt x="11961628" y="346470"/>
                  </a:cubicBezTo>
                  <a:lnTo>
                    <a:pt x="11908465" y="6022432"/>
                  </a:lnTo>
                  <a:cubicBezTo>
                    <a:pt x="11908465" y="6727600"/>
                    <a:pt x="12671201" y="6714460"/>
                    <a:pt x="11966033" y="6714460"/>
                  </a:cubicBezTo>
                  <a:lnTo>
                    <a:pt x="1276819" y="6714460"/>
                  </a:lnTo>
                  <a:cubicBezTo>
                    <a:pt x="571651" y="6714460"/>
                    <a:pt x="0" y="6142809"/>
                    <a:pt x="0" y="5437641"/>
                  </a:cubicBezTo>
                  <a:lnTo>
                    <a:pt x="0" y="3305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641180" y="134339"/>
              <a:ext cx="430809" cy="438912"/>
            </a:xfrm>
            <a:prstGeom prst="rect">
              <a:avLst/>
            </a:prstGeom>
          </p:spPr>
        </p:pic>
      </p:gr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12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ottom Arc">
    <p:spTree>
      <p:nvGrpSpPr>
        <p:cNvPr id="1" name=""/>
        <p:cNvGrpSpPr/>
        <p:nvPr/>
      </p:nvGrpSpPr>
      <p:grpSpPr>
        <a:xfrm>
          <a:off x="0" y="0"/>
          <a:ext cx="0" cy="0"/>
          <a:chOff x="0" y="0"/>
          <a:chExt cx="0" cy="0"/>
        </a:xfrm>
      </p:grpSpPr>
      <p:grpSp>
        <p:nvGrpSpPr>
          <p:cNvPr id="3" name="Group 2"/>
          <p:cNvGrpSpPr/>
          <p:nvPr userDrawn="1"/>
        </p:nvGrpSpPr>
        <p:grpSpPr>
          <a:xfrm>
            <a:off x="-330280" y="-263304"/>
            <a:ext cx="12522280" cy="7121304"/>
            <a:chOff x="-330280" y="-263304"/>
            <a:chExt cx="12522280" cy="7121304"/>
          </a:xfrm>
        </p:grpSpPr>
        <p:sp>
          <p:nvSpPr>
            <p:cNvPr id="2" name="Rectangle 1"/>
            <p:cNvSpPr/>
            <p:nvPr userDrawn="1"/>
          </p:nvSpPr>
          <p:spPr>
            <a:xfrm>
              <a:off x="0" y="0"/>
              <a:ext cx="12192000" cy="6858000"/>
            </a:xfrm>
            <a:prstGeom prst="rect">
              <a:avLst/>
            </a:prstGeom>
            <a:solidFill>
              <a:srgbClr val="24B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ounded Rectangle 3"/>
            <p:cNvSpPr/>
            <p:nvPr userDrawn="1"/>
          </p:nvSpPr>
          <p:spPr>
            <a:xfrm>
              <a:off x="-330280" y="-263304"/>
              <a:ext cx="12339756" cy="6940552"/>
            </a:xfrm>
            <a:custGeom>
              <a:avLst/>
              <a:gdLst>
                <a:gd name="connsiteX0" fmla="*/ 0 w 13242850"/>
                <a:gd name="connsiteY0" fmla="*/ 1305173 h 7830880"/>
                <a:gd name="connsiteX1" fmla="*/ 1305173 w 13242850"/>
                <a:gd name="connsiteY1" fmla="*/ 0 h 7830880"/>
                <a:gd name="connsiteX2" fmla="*/ 11937677 w 13242850"/>
                <a:gd name="connsiteY2" fmla="*/ 0 h 7830880"/>
                <a:gd name="connsiteX3" fmla="*/ 13242850 w 13242850"/>
                <a:gd name="connsiteY3" fmla="*/ 1305173 h 7830880"/>
                <a:gd name="connsiteX4" fmla="*/ 13242850 w 13242850"/>
                <a:gd name="connsiteY4" fmla="*/ 6525707 h 7830880"/>
                <a:gd name="connsiteX5" fmla="*/ 11937677 w 13242850"/>
                <a:gd name="connsiteY5" fmla="*/ 7830880 h 7830880"/>
                <a:gd name="connsiteX6" fmla="*/ 1305173 w 13242850"/>
                <a:gd name="connsiteY6" fmla="*/ 7830880 h 7830880"/>
                <a:gd name="connsiteX7" fmla="*/ 0 w 13242850"/>
                <a:gd name="connsiteY7" fmla="*/ 6525707 h 7830880"/>
                <a:gd name="connsiteX8" fmla="*/ 0 w 13242850"/>
                <a:gd name="connsiteY8" fmla="*/ 1305173 h 7830880"/>
                <a:gd name="connsiteX0" fmla="*/ 0 w 13242850"/>
                <a:gd name="connsiteY0" fmla="*/ 1305173 h 7830880"/>
                <a:gd name="connsiteX1" fmla="*/ 1305173 w 13242850"/>
                <a:gd name="connsiteY1" fmla="*/ 0 h 7830880"/>
                <a:gd name="connsiteX2" fmla="*/ 12006789 w 13242850"/>
                <a:gd name="connsiteY2" fmla="*/ 1026042 h 7830880"/>
                <a:gd name="connsiteX3" fmla="*/ 13242850 w 13242850"/>
                <a:gd name="connsiteY3" fmla="*/ 1305173 h 7830880"/>
                <a:gd name="connsiteX4" fmla="*/ 13242850 w 13242850"/>
                <a:gd name="connsiteY4" fmla="*/ 6525707 h 7830880"/>
                <a:gd name="connsiteX5" fmla="*/ 11937677 w 13242850"/>
                <a:gd name="connsiteY5" fmla="*/ 7830880 h 7830880"/>
                <a:gd name="connsiteX6" fmla="*/ 1305173 w 13242850"/>
                <a:gd name="connsiteY6" fmla="*/ 7830880 h 7830880"/>
                <a:gd name="connsiteX7" fmla="*/ 0 w 13242850"/>
                <a:gd name="connsiteY7" fmla="*/ 6525707 h 7830880"/>
                <a:gd name="connsiteX8" fmla="*/ 0 w 13242850"/>
                <a:gd name="connsiteY8" fmla="*/ 1305173 h 7830880"/>
                <a:gd name="connsiteX0" fmla="*/ 0 w 13242850"/>
                <a:gd name="connsiteY0" fmla="*/ 452414 h 6978121"/>
                <a:gd name="connsiteX1" fmla="*/ 1395550 w 13242850"/>
                <a:gd name="connsiteY1" fmla="*/ 88223 h 6978121"/>
                <a:gd name="connsiteX2" fmla="*/ 12006789 w 13242850"/>
                <a:gd name="connsiteY2" fmla="*/ 173283 h 6978121"/>
                <a:gd name="connsiteX3" fmla="*/ 13242850 w 13242850"/>
                <a:gd name="connsiteY3" fmla="*/ 452414 h 6978121"/>
                <a:gd name="connsiteX4" fmla="*/ 13242850 w 13242850"/>
                <a:gd name="connsiteY4" fmla="*/ 5672948 h 6978121"/>
                <a:gd name="connsiteX5" fmla="*/ 11937677 w 13242850"/>
                <a:gd name="connsiteY5" fmla="*/ 6978121 h 6978121"/>
                <a:gd name="connsiteX6" fmla="*/ 1305173 w 13242850"/>
                <a:gd name="connsiteY6" fmla="*/ 6978121 h 6978121"/>
                <a:gd name="connsiteX7" fmla="*/ 0 w 13242850"/>
                <a:gd name="connsiteY7" fmla="*/ 5672948 h 6978121"/>
                <a:gd name="connsiteX8" fmla="*/ 0 w 13242850"/>
                <a:gd name="connsiteY8" fmla="*/ 452414 h 6978121"/>
                <a:gd name="connsiteX0" fmla="*/ 754912 w 13242850"/>
                <a:gd name="connsiteY0" fmla="*/ 460587 h 6970345"/>
                <a:gd name="connsiteX1" fmla="*/ 1395550 w 13242850"/>
                <a:gd name="connsiteY1" fmla="*/ 80447 h 6970345"/>
                <a:gd name="connsiteX2" fmla="*/ 12006789 w 13242850"/>
                <a:gd name="connsiteY2" fmla="*/ 165507 h 6970345"/>
                <a:gd name="connsiteX3" fmla="*/ 13242850 w 13242850"/>
                <a:gd name="connsiteY3" fmla="*/ 444638 h 6970345"/>
                <a:gd name="connsiteX4" fmla="*/ 13242850 w 13242850"/>
                <a:gd name="connsiteY4" fmla="*/ 5665172 h 6970345"/>
                <a:gd name="connsiteX5" fmla="*/ 11937677 w 13242850"/>
                <a:gd name="connsiteY5" fmla="*/ 6970345 h 6970345"/>
                <a:gd name="connsiteX6" fmla="*/ 1305173 w 13242850"/>
                <a:gd name="connsiteY6" fmla="*/ 6970345 h 6970345"/>
                <a:gd name="connsiteX7" fmla="*/ 0 w 13242850"/>
                <a:gd name="connsiteY7" fmla="*/ 5665172 h 6970345"/>
                <a:gd name="connsiteX8" fmla="*/ 754912 w 13242850"/>
                <a:gd name="connsiteY8" fmla="*/ 460587 h 6970345"/>
                <a:gd name="connsiteX0" fmla="*/ 2657 w 12490595"/>
                <a:gd name="connsiteY0" fmla="*/ 460587 h 6970345"/>
                <a:gd name="connsiteX1" fmla="*/ 643295 w 12490595"/>
                <a:gd name="connsiteY1" fmla="*/ 80447 h 6970345"/>
                <a:gd name="connsiteX2" fmla="*/ 11254534 w 12490595"/>
                <a:gd name="connsiteY2" fmla="*/ 165507 h 6970345"/>
                <a:gd name="connsiteX3" fmla="*/ 12490595 w 12490595"/>
                <a:gd name="connsiteY3" fmla="*/ 444638 h 6970345"/>
                <a:gd name="connsiteX4" fmla="*/ 12490595 w 12490595"/>
                <a:gd name="connsiteY4" fmla="*/ 5665172 h 6970345"/>
                <a:gd name="connsiteX5" fmla="*/ 11185422 w 12490595"/>
                <a:gd name="connsiteY5" fmla="*/ 6970345 h 6970345"/>
                <a:gd name="connsiteX6" fmla="*/ 552918 w 12490595"/>
                <a:gd name="connsiteY6" fmla="*/ 6970345 h 6970345"/>
                <a:gd name="connsiteX7" fmla="*/ 146196 w 12490595"/>
                <a:gd name="connsiteY7" fmla="*/ 5718335 h 6970345"/>
                <a:gd name="connsiteX8" fmla="*/ 2657 w 12490595"/>
                <a:gd name="connsiteY8" fmla="*/ 460587 h 6970345"/>
                <a:gd name="connsiteX0" fmla="*/ 41534 w 12412514"/>
                <a:gd name="connsiteY0" fmla="*/ 460587 h 6970345"/>
                <a:gd name="connsiteX1" fmla="*/ 565214 w 12412514"/>
                <a:gd name="connsiteY1" fmla="*/ 80447 h 6970345"/>
                <a:gd name="connsiteX2" fmla="*/ 11176453 w 12412514"/>
                <a:gd name="connsiteY2" fmla="*/ 165507 h 6970345"/>
                <a:gd name="connsiteX3" fmla="*/ 12412514 w 12412514"/>
                <a:gd name="connsiteY3" fmla="*/ 444638 h 6970345"/>
                <a:gd name="connsiteX4" fmla="*/ 12412514 w 12412514"/>
                <a:gd name="connsiteY4" fmla="*/ 5665172 h 6970345"/>
                <a:gd name="connsiteX5" fmla="*/ 11107341 w 12412514"/>
                <a:gd name="connsiteY5" fmla="*/ 6970345 h 6970345"/>
                <a:gd name="connsiteX6" fmla="*/ 474837 w 12412514"/>
                <a:gd name="connsiteY6" fmla="*/ 6970345 h 6970345"/>
                <a:gd name="connsiteX7" fmla="*/ 68115 w 12412514"/>
                <a:gd name="connsiteY7" fmla="*/ 5718335 h 6970345"/>
                <a:gd name="connsiteX8" fmla="*/ 41534 w 12412514"/>
                <a:gd name="connsiteY8" fmla="*/ 460587 h 6970345"/>
                <a:gd name="connsiteX0" fmla="*/ 24649 w 12395629"/>
                <a:gd name="connsiteY0" fmla="*/ 460587 h 6970345"/>
                <a:gd name="connsiteX1" fmla="*/ 548329 w 12395629"/>
                <a:gd name="connsiteY1" fmla="*/ 80447 h 6970345"/>
                <a:gd name="connsiteX2" fmla="*/ 11159568 w 12395629"/>
                <a:gd name="connsiteY2" fmla="*/ 165507 h 6970345"/>
                <a:gd name="connsiteX3" fmla="*/ 12395629 w 12395629"/>
                <a:gd name="connsiteY3" fmla="*/ 444638 h 6970345"/>
                <a:gd name="connsiteX4" fmla="*/ 12395629 w 12395629"/>
                <a:gd name="connsiteY4" fmla="*/ 5665172 h 6970345"/>
                <a:gd name="connsiteX5" fmla="*/ 11090456 w 12395629"/>
                <a:gd name="connsiteY5" fmla="*/ 6970345 h 6970345"/>
                <a:gd name="connsiteX6" fmla="*/ 457952 w 12395629"/>
                <a:gd name="connsiteY6" fmla="*/ 6970345 h 6970345"/>
                <a:gd name="connsiteX7" fmla="*/ 205402 w 12395629"/>
                <a:gd name="connsiteY7" fmla="*/ 5723651 h 6970345"/>
                <a:gd name="connsiteX8" fmla="*/ 24649 w 12395629"/>
                <a:gd name="connsiteY8" fmla="*/ 460587 h 6970345"/>
                <a:gd name="connsiteX0" fmla="*/ 133580 w 12339756"/>
                <a:gd name="connsiteY0" fmla="*/ 466190 h 6965315"/>
                <a:gd name="connsiteX1" fmla="*/ 492456 w 12339756"/>
                <a:gd name="connsiteY1" fmla="*/ 75417 h 6965315"/>
                <a:gd name="connsiteX2" fmla="*/ 11103695 w 12339756"/>
                <a:gd name="connsiteY2" fmla="*/ 160477 h 6965315"/>
                <a:gd name="connsiteX3" fmla="*/ 12339756 w 12339756"/>
                <a:gd name="connsiteY3" fmla="*/ 439608 h 6965315"/>
                <a:gd name="connsiteX4" fmla="*/ 12339756 w 12339756"/>
                <a:gd name="connsiteY4" fmla="*/ 5660142 h 6965315"/>
                <a:gd name="connsiteX5" fmla="*/ 11034583 w 12339756"/>
                <a:gd name="connsiteY5" fmla="*/ 6965315 h 6965315"/>
                <a:gd name="connsiteX6" fmla="*/ 402079 w 12339756"/>
                <a:gd name="connsiteY6" fmla="*/ 6965315 h 6965315"/>
                <a:gd name="connsiteX7" fmla="*/ 149529 w 12339756"/>
                <a:gd name="connsiteY7" fmla="*/ 5718621 h 6965315"/>
                <a:gd name="connsiteX8" fmla="*/ 133580 w 12339756"/>
                <a:gd name="connsiteY8" fmla="*/ 466190 h 6965315"/>
                <a:gd name="connsiteX0" fmla="*/ 133580 w 12339756"/>
                <a:gd name="connsiteY0" fmla="*/ 466190 h 6965315"/>
                <a:gd name="connsiteX1" fmla="*/ 492456 w 12339756"/>
                <a:gd name="connsiteY1" fmla="*/ 75417 h 6965315"/>
                <a:gd name="connsiteX2" fmla="*/ 11103695 w 12339756"/>
                <a:gd name="connsiteY2" fmla="*/ 160477 h 6965315"/>
                <a:gd name="connsiteX3" fmla="*/ 12339756 w 12339756"/>
                <a:gd name="connsiteY3" fmla="*/ 439608 h 6965315"/>
                <a:gd name="connsiteX4" fmla="*/ 12339756 w 12339756"/>
                <a:gd name="connsiteY4" fmla="*/ 5660142 h 6965315"/>
                <a:gd name="connsiteX5" fmla="*/ 11034583 w 12339756"/>
                <a:gd name="connsiteY5" fmla="*/ 6965315 h 6965315"/>
                <a:gd name="connsiteX6" fmla="*/ 402079 w 12339756"/>
                <a:gd name="connsiteY6" fmla="*/ 6965315 h 6965315"/>
                <a:gd name="connsiteX7" fmla="*/ 149529 w 12339756"/>
                <a:gd name="connsiteY7" fmla="*/ 5718621 h 6965315"/>
                <a:gd name="connsiteX8" fmla="*/ 133580 w 12339756"/>
                <a:gd name="connsiteY8" fmla="*/ 466190 h 6965315"/>
                <a:gd name="connsiteX0" fmla="*/ 133580 w 12339756"/>
                <a:gd name="connsiteY0" fmla="*/ 439651 h 6938776"/>
                <a:gd name="connsiteX1" fmla="*/ 492456 w 12339756"/>
                <a:gd name="connsiteY1" fmla="*/ 48878 h 6938776"/>
                <a:gd name="connsiteX2" fmla="*/ 11103695 w 12339756"/>
                <a:gd name="connsiteY2" fmla="*/ 133938 h 6938776"/>
                <a:gd name="connsiteX3" fmla="*/ 12339756 w 12339756"/>
                <a:gd name="connsiteY3" fmla="*/ 413069 h 6938776"/>
                <a:gd name="connsiteX4" fmla="*/ 12339756 w 12339756"/>
                <a:gd name="connsiteY4" fmla="*/ 5633603 h 6938776"/>
                <a:gd name="connsiteX5" fmla="*/ 11034583 w 12339756"/>
                <a:gd name="connsiteY5" fmla="*/ 6938776 h 6938776"/>
                <a:gd name="connsiteX6" fmla="*/ 402079 w 12339756"/>
                <a:gd name="connsiteY6" fmla="*/ 6938776 h 6938776"/>
                <a:gd name="connsiteX7" fmla="*/ 149529 w 12339756"/>
                <a:gd name="connsiteY7" fmla="*/ 5692082 h 6938776"/>
                <a:gd name="connsiteX8" fmla="*/ 133580 w 12339756"/>
                <a:gd name="connsiteY8" fmla="*/ 439651 h 6938776"/>
                <a:gd name="connsiteX0" fmla="*/ 133580 w 12339756"/>
                <a:gd name="connsiteY0" fmla="*/ 441427 h 6940552"/>
                <a:gd name="connsiteX1" fmla="*/ 492456 w 12339756"/>
                <a:gd name="connsiteY1" fmla="*/ 50654 h 6940552"/>
                <a:gd name="connsiteX2" fmla="*/ 11103695 w 12339756"/>
                <a:gd name="connsiteY2" fmla="*/ 135714 h 6940552"/>
                <a:gd name="connsiteX3" fmla="*/ 12339756 w 12339756"/>
                <a:gd name="connsiteY3" fmla="*/ 414845 h 6940552"/>
                <a:gd name="connsiteX4" fmla="*/ 12339756 w 12339756"/>
                <a:gd name="connsiteY4" fmla="*/ 5635379 h 6940552"/>
                <a:gd name="connsiteX5" fmla="*/ 11034583 w 12339756"/>
                <a:gd name="connsiteY5" fmla="*/ 6940552 h 6940552"/>
                <a:gd name="connsiteX6" fmla="*/ 402079 w 12339756"/>
                <a:gd name="connsiteY6" fmla="*/ 6940552 h 6940552"/>
                <a:gd name="connsiteX7" fmla="*/ 149529 w 12339756"/>
                <a:gd name="connsiteY7" fmla="*/ 5693858 h 6940552"/>
                <a:gd name="connsiteX8" fmla="*/ 133580 w 12339756"/>
                <a:gd name="connsiteY8" fmla="*/ 441427 h 6940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39756" h="6940552">
                  <a:moveTo>
                    <a:pt x="133580" y="441427"/>
                  </a:moveTo>
                  <a:cubicBezTo>
                    <a:pt x="149528" y="-40168"/>
                    <a:pt x="122504" y="50654"/>
                    <a:pt x="492456" y="50654"/>
                  </a:cubicBezTo>
                  <a:lnTo>
                    <a:pt x="11103695" y="135714"/>
                  </a:lnTo>
                  <a:cubicBezTo>
                    <a:pt x="12340201" y="130398"/>
                    <a:pt x="12339756" y="-305982"/>
                    <a:pt x="12339756" y="414845"/>
                  </a:cubicBezTo>
                  <a:lnTo>
                    <a:pt x="12339756" y="5635379"/>
                  </a:lnTo>
                  <a:cubicBezTo>
                    <a:pt x="12339756" y="6356206"/>
                    <a:pt x="11755410" y="6940552"/>
                    <a:pt x="11034583" y="6940552"/>
                  </a:cubicBezTo>
                  <a:lnTo>
                    <a:pt x="402079" y="6940552"/>
                  </a:lnTo>
                  <a:cubicBezTo>
                    <a:pt x="-318748" y="6940552"/>
                    <a:pt x="149529" y="6414685"/>
                    <a:pt x="149529" y="5693858"/>
                  </a:cubicBezTo>
                  <a:cubicBezTo>
                    <a:pt x="144213" y="3943048"/>
                    <a:pt x="138896" y="2192237"/>
                    <a:pt x="133580" y="44142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635422" y="6303158"/>
              <a:ext cx="430809" cy="438912"/>
            </a:xfrm>
            <a:prstGeom prst="rect">
              <a:avLst/>
            </a:prstGeom>
          </p:spPr>
        </p:pic>
      </p:grpSp>
    </p:spTree>
    <p:extLst>
      <p:ext uri="{BB962C8B-B14F-4D97-AF65-F5344CB8AC3E}">
        <p14:creationId xmlns:p14="http://schemas.microsoft.com/office/powerpoint/2010/main" val="2606060282"/>
      </p:ext>
    </p:extLst>
  </p:cSld>
  <p:clrMapOvr>
    <a:masterClrMapping/>
  </p:clrMapOvr>
  <p:extLst>
    <p:ext uri="{DCECCB84-F9BA-43D5-87BE-67443E8EF086}">
      <p15:sldGuideLst xmlns:p15="http://schemas.microsoft.com/office/powerpoint/2012/main">
        <p15:guide id="1" orient="horz" pos="420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White Bar">
    <p:spTree>
      <p:nvGrpSpPr>
        <p:cNvPr id="1" name=""/>
        <p:cNvGrpSpPr/>
        <p:nvPr/>
      </p:nvGrpSpPr>
      <p:grpSpPr>
        <a:xfrm>
          <a:off x="0" y="0"/>
          <a:ext cx="0" cy="0"/>
          <a:chOff x="0" y="0"/>
          <a:chExt cx="0" cy="0"/>
        </a:xfrm>
      </p:grpSpPr>
      <p:grpSp>
        <p:nvGrpSpPr>
          <p:cNvPr id="4" name="Group 3"/>
          <p:cNvGrpSpPr/>
          <p:nvPr userDrawn="1"/>
        </p:nvGrpSpPr>
        <p:grpSpPr>
          <a:xfrm>
            <a:off x="-166047" y="-260498"/>
            <a:ext cx="12524095" cy="1451342"/>
            <a:chOff x="-166047" y="-260498"/>
            <a:chExt cx="12524095" cy="1451342"/>
          </a:xfrm>
        </p:grpSpPr>
        <p:grpSp>
          <p:nvGrpSpPr>
            <p:cNvPr id="3" name="Group 2"/>
            <p:cNvGrpSpPr/>
            <p:nvPr userDrawn="1"/>
          </p:nvGrpSpPr>
          <p:grpSpPr>
            <a:xfrm>
              <a:off x="-166047" y="-74427"/>
              <a:ext cx="12524095" cy="1265271"/>
              <a:chOff x="-166047" y="-74427"/>
              <a:chExt cx="12524095" cy="1265271"/>
            </a:xfrm>
            <a:solidFill>
              <a:srgbClr val="964035"/>
            </a:solidFill>
          </p:grpSpPr>
          <p:sp>
            <p:nvSpPr>
              <p:cNvPr id="6" name="Rounded Rectangle 5"/>
              <p:cNvSpPr/>
              <p:nvPr userDrawn="1"/>
            </p:nvSpPr>
            <p:spPr>
              <a:xfrm>
                <a:off x="9706282" y="-74427"/>
                <a:ext cx="2538483" cy="1026042"/>
              </a:xfrm>
              <a:prstGeom prst="roundRect">
                <a:avLst/>
              </a:prstGeom>
              <a:solidFill>
                <a:srgbClr val="24B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ed Rectangle 6"/>
              <p:cNvSpPr/>
              <p:nvPr userDrawn="1"/>
            </p:nvSpPr>
            <p:spPr>
              <a:xfrm>
                <a:off x="-166047" y="802756"/>
                <a:ext cx="12524095" cy="388088"/>
              </a:xfrm>
              <a:prstGeom prst="roundRect">
                <a:avLst/>
              </a:prstGeom>
              <a:solidFill>
                <a:srgbClr val="24B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Rounded Rectangle 1"/>
            <p:cNvSpPr/>
            <p:nvPr userDrawn="1"/>
          </p:nvSpPr>
          <p:spPr>
            <a:xfrm>
              <a:off x="-166047" y="-260498"/>
              <a:ext cx="10001163" cy="12121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62804353"/>
      </p:ext>
    </p:extLst>
  </p:cSld>
  <p:clrMapOvr>
    <a:masterClrMapping/>
  </p:clrMapOvr>
  <p:extLst>
    <p:ext uri="{DCECCB84-F9BA-43D5-87BE-67443E8EF086}">
      <p15:sldGuideLst xmlns:p15="http://schemas.microsoft.com/office/powerpoint/2012/main">
        <p15:guide id="1" orient="horz" pos="600" userDrawn="1">
          <p15:clr>
            <a:srgbClr val="FBAE40"/>
          </p15:clr>
        </p15:guide>
        <p15:guide id="2" orient="horz" pos="744"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grpSp>
        <p:nvGrpSpPr>
          <p:cNvPr id="4" name="Group 3"/>
          <p:cNvGrpSpPr/>
          <p:nvPr userDrawn="1"/>
        </p:nvGrpSpPr>
        <p:grpSpPr>
          <a:xfrm>
            <a:off x="-166047" y="-260498"/>
            <a:ext cx="12524095" cy="1451342"/>
            <a:chOff x="-166047" y="-260498"/>
            <a:chExt cx="12524095" cy="1451342"/>
          </a:xfrm>
        </p:grpSpPr>
        <p:grpSp>
          <p:nvGrpSpPr>
            <p:cNvPr id="3" name="Group 2"/>
            <p:cNvGrpSpPr/>
            <p:nvPr userDrawn="1"/>
          </p:nvGrpSpPr>
          <p:grpSpPr>
            <a:xfrm>
              <a:off x="-166047" y="-74427"/>
              <a:ext cx="12524095" cy="1265271"/>
              <a:chOff x="-166047" y="-74427"/>
              <a:chExt cx="12524095" cy="1265271"/>
            </a:xfrm>
            <a:solidFill>
              <a:srgbClr val="964035"/>
            </a:solidFill>
          </p:grpSpPr>
          <p:sp>
            <p:nvSpPr>
              <p:cNvPr id="6" name="Rounded Rectangle 5"/>
              <p:cNvSpPr/>
              <p:nvPr userDrawn="1"/>
            </p:nvSpPr>
            <p:spPr>
              <a:xfrm>
                <a:off x="9706282" y="-74427"/>
                <a:ext cx="2538483" cy="1026042"/>
              </a:xfrm>
              <a:prstGeom prst="roundRect">
                <a:avLst/>
              </a:prstGeom>
              <a:solidFill>
                <a:srgbClr val="24B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ed Rectangle 6"/>
              <p:cNvSpPr/>
              <p:nvPr userDrawn="1"/>
            </p:nvSpPr>
            <p:spPr>
              <a:xfrm>
                <a:off x="-166047" y="802756"/>
                <a:ext cx="12524095" cy="388088"/>
              </a:xfrm>
              <a:prstGeom prst="roundRect">
                <a:avLst/>
              </a:prstGeom>
              <a:solidFill>
                <a:srgbClr val="24B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Rounded Rectangle 1"/>
            <p:cNvSpPr/>
            <p:nvPr userDrawn="1"/>
          </p:nvSpPr>
          <p:spPr>
            <a:xfrm>
              <a:off x="-166047" y="-260498"/>
              <a:ext cx="10001163" cy="12121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4437" y="455259"/>
              <a:ext cx="1468741" cy="228565"/>
            </a:xfrm>
            <a:prstGeom prst="rect">
              <a:avLst/>
            </a:prstGeom>
          </p:spPr>
        </p:pic>
        <p:sp>
          <p:nvSpPr>
            <p:cNvPr id="9" name="Title 3"/>
            <p:cNvSpPr txBox="1">
              <a:spLocks/>
            </p:cNvSpPr>
            <p:nvPr userDrawn="1"/>
          </p:nvSpPr>
          <p:spPr>
            <a:xfrm>
              <a:off x="495300" y="342900"/>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4B1B5"/>
                  </a:solidFill>
                  <a:latin typeface="Century Gothic" panose="020B0502020202020204" pitchFamily="34" charset="0"/>
                </a:rPr>
                <a:t>ACKNOWLEDGEMENTS</a:t>
              </a:r>
            </a:p>
          </p:txBody>
        </p:sp>
      </p:grpSp>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grpSp>
        <p:nvGrpSpPr>
          <p:cNvPr id="10" name="Group 9"/>
          <p:cNvGrpSpPr/>
          <p:nvPr userDrawn="1"/>
        </p:nvGrpSpPr>
        <p:grpSpPr>
          <a:xfrm>
            <a:off x="-149020" y="44449"/>
            <a:ext cx="12448971" cy="6863516"/>
            <a:chOff x="-149020" y="44449"/>
            <a:chExt cx="12448971" cy="6863516"/>
          </a:xfrm>
        </p:grpSpPr>
        <p:grpSp>
          <p:nvGrpSpPr>
            <p:cNvPr id="7" name="Group 6"/>
            <p:cNvGrpSpPr/>
            <p:nvPr userDrawn="1"/>
          </p:nvGrpSpPr>
          <p:grpSpPr>
            <a:xfrm>
              <a:off x="-149020" y="44449"/>
              <a:ext cx="12448971" cy="6863516"/>
              <a:chOff x="-149020" y="44449"/>
              <a:chExt cx="12448971" cy="6863516"/>
            </a:xfrm>
          </p:grpSpPr>
          <p:sp>
            <p:nvSpPr>
              <p:cNvPr id="22" name="Rounded Rectangle 16"/>
              <p:cNvSpPr/>
              <p:nvPr/>
            </p:nvSpPr>
            <p:spPr>
              <a:xfrm>
                <a:off x="-149020" y="44449"/>
                <a:ext cx="5844685" cy="6824475"/>
              </a:xfrm>
              <a:custGeom>
                <a:avLst/>
                <a:gdLst>
                  <a:gd name="connsiteX0" fmla="*/ 0 w 6911008"/>
                  <a:gd name="connsiteY0" fmla="*/ 1151858 h 7740650"/>
                  <a:gd name="connsiteX1" fmla="*/ 1151858 w 6911008"/>
                  <a:gd name="connsiteY1" fmla="*/ 0 h 7740650"/>
                  <a:gd name="connsiteX2" fmla="*/ 5759150 w 6911008"/>
                  <a:gd name="connsiteY2" fmla="*/ 0 h 7740650"/>
                  <a:gd name="connsiteX3" fmla="*/ 6911008 w 6911008"/>
                  <a:gd name="connsiteY3" fmla="*/ 1151858 h 7740650"/>
                  <a:gd name="connsiteX4" fmla="*/ 6911008 w 6911008"/>
                  <a:gd name="connsiteY4" fmla="*/ 6588792 h 7740650"/>
                  <a:gd name="connsiteX5" fmla="*/ 5759150 w 6911008"/>
                  <a:gd name="connsiteY5" fmla="*/ 7740650 h 7740650"/>
                  <a:gd name="connsiteX6" fmla="*/ 1151858 w 6911008"/>
                  <a:gd name="connsiteY6" fmla="*/ 7740650 h 7740650"/>
                  <a:gd name="connsiteX7" fmla="*/ 0 w 6911008"/>
                  <a:gd name="connsiteY7" fmla="*/ 6588792 h 7740650"/>
                  <a:gd name="connsiteX8" fmla="*/ 0 w 6911008"/>
                  <a:gd name="connsiteY8" fmla="*/ 1151858 h 7740650"/>
                  <a:gd name="connsiteX0" fmla="*/ 0 w 6911008"/>
                  <a:gd name="connsiteY0" fmla="*/ 1151858 h 7740650"/>
                  <a:gd name="connsiteX1" fmla="*/ 1151858 w 6911008"/>
                  <a:gd name="connsiteY1" fmla="*/ 0 h 7740650"/>
                  <a:gd name="connsiteX2" fmla="*/ 5759150 w 6911008"/>
                  <a:gd name="connsiteY2" fmla="*/ 0 h 7740650"/>
                  <a:gd name="connsiteX3" fmla="*/ 6911008 w 6911008"/>
                  <a:gd name="connsiteY3" fmla="*/ 1151858 h 7740650"/>
                  <a:gd name="connsiteX4" fmla="*/ 6911008 w 6911008"/>
                  <a:gd name="connsiteY4" fmla="*/ 6588792 h 7740650"/>
                  <a:gd name="connsiteX5" fmla="*/ 5759150 w 6911008"/>
                  <a:gd name="connsiteY5" fmla="*/ 7740650 h 7740650"/>
                  <a:gd name="connsiteX6" fmla="*/ 1151858 w 6911008"/>
                  <a:gd name="connsiteY6" fmla="*/ 7740650 h 7740650"/>
                  <a:gd name="connsiteX7" fmla="*/ 0 w 6911008"/>
                  <a:gd name="connsiteY7" fmla="*/ 6588792 h 7740650"/>
                  <a:gd name="connsiteX8" fmla="*/ 1297229 w 6911008"/>
                  <a:gd name="connsiteY8" fmla="*/ 3303801 h 7740650"/>
                  <a:gd name="connsiteX9" fmla="*/ 0 w 6911008"/>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686938 w 6911009"/>
                  <a:gd name="connsiteY0" fmla="*/ 851607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686938 w 6911009"/>
                  <a:gd name="connsiteY9" fmla="*/ 851607 h 7740650"/>
                  <a:gd name="connsiteX0" fmla="*/ 896203 w 6911009"/>
                  <a:gd name="connsiteY0" fmla="*/ 778819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896203 w 6911009"/>
                  <a:gd name="connsiteY9" fmla="*/ 778819 h 7740650"/>
                  <a:gd name="connsiteX0" fmla="*/ 586854 w 6911009"/>
                  <a:gd name="connsiteY0" fmla="*/ 815213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586854 w 6911009"/>
                  <a:gd name="connsiteY9" fmla="*/ 815213 h 7740650"/>
                  <a:gd name="connsiteX0" fmla="*/ 586854 w 6911009"/>
                  <a:gd name="connsiteY0" fmla="*/ 815213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586854 w 6911009"/>
                  <a:gd name="connsiteY9" fmla="*/ 815213 h 7740650"/>
                  <a:gd name="connsiteX0" fmla="*/ 923499 w 6911009"/>
                  <a:gd name="connsiteY0" fmla="*/ 760622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923499 w 6911009"/>
                  <a:gd name="connsiteY9" fmla="*/ 760622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3494520 w 6911009"/>
                  <a:gd name="connsiteY6" fmla="*/ 7202511 h 7740650"/>
                  <a:gd name="connsiteX7" fmla="*/ 1151859 w 6911009"/>
                  <a:gd name="connsiteY7" fmla="*/ 7740650 h 7740650"/>
                  <a:gd name="connsiteX8" fmla="*/ 1 w 6911009"/>
                  <a:gd name="connsiteY8" fmla="*/ 6588792 h 7740650"/>
                  <a:gd name="connsiteX9" fmla="*/ 1165301 w 6911009"/>
                  <a:gd name="connsiteY9" fmla="*/ 3312899 h 7740650"/>
                  <a:gd name="connsiteX10" fmla="*/ 1096371 w 6911009"/>
                  <a:gd name="connsiteY10"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627223 w 6911009"/>
                  <a:gd name="connsiteY5" fmla="*/ 7176543 h 7740650"/>
                  <a:gd name="connsiteX6" fmla="*/ 3494520 w 6911009"/>
                  <a:gd name="connsiteY6" fmla="*/ 7202511 h 7740650"/>
                  <a:gd name="connsiteX7" fmla="*/ 1151859 w 6911009"/>
                  <a:gd name="connsiteY7" fmla="*/ 7740650 h 7740650"/>
                  <a:gd name="connsiteX8" fmla="*/ 1 w 6911009"/>
                  <a:gd name="connsiteY8" fmla="*/ 6588792 h 7740650"/>
                  <a:gd name="connsiteX9" fmla="*/ 1165301 w 6911009"/>
                  <a:gd name="connsiteY9" fmla="*/ 3312899 h 7740650"/>
                  <a:gd name="connsiteX10" fmla="*/ 1096371 w 6911009"/>
                  <a:gd name="connsiteY10" fmla="*/ 724228 h 7740650"/>
                  <a:gd name="connsiteX0" fmla="*/ 1096371 w 6911009"/>
                  <a:gd name="connsiteY0" fmla="*/ 724228 h 7202511"/>
                  <a:gd name="connsiteX1" fmla="*/ 1151859 w 6911009"/>
                  <a:gd name="connsiteY1" fmla="*/ 0 h 7202511"/>
                  <a:gd name="connsiteX2" fmla="*/ 5759151 w 6911009"/>
                  <a:gd name="connsiteY2" fmla="*/ 0 h 7202511"/>
                  <a:gd name="connsiteX3" fmla="*/ 6911009 w 6911009"/>
                  <a:gd name="connsiteY3" fmla="*/ 1151858 h 7202511"/>
                  <a:gd name="connsiteX4" fmla="*/ 6911009 w 6911009"/>
                  <a:gd name="connsiteY4" fmla="*/ 6588792 h 7202511"/>
                  <a:gd name="connsiteX5" fmla="*/ 5627223 w 6911009"/>
                  <a:gd name="connsiteY5" fmla="*/ 7176543 h 7202511"/>
                  <a:gd name="connsiteX6" fmla="*/ 3494520 w 6911009"/>
                  <a:gd name="connsiteY6" fmla="*/ 7202511 h 7202511"/>
                  <a:gd name="connsiteX7" fmla="*/ 1188253 w 6911009"/>
                  <a:gd name="connsiteY7" fmla="*/ 7176543 h 7202511"/>
                  <a:gd name="connsiteX8" fmla="*/ 1 w 6911009"/>
                  <a:gd name="connsiteY8" fmla="*/ 6588792 h 7202511"/>
                  <a:gd name="connsiteX9" fmla="*/ 1165301 w 6911009"/>
                  <a:gd name="connsiteY9" fmla="*/ 3312899 h 7202511"/>
                  <a:gd name="connsiteX10" fmla="*/ 1096371 w 6911009"/>
                  <a:gd name="connsiteY10" fmla="*/ 724228 h 7202511"/>
                  <a:gd name="connsiteX0" fmla="*/ 1096371 w 6911009"/>
                  <a:gd name="connsiteY0" fmla="*/ 724228 h 7202511"/>
                  <a:gd name="connsiteX1" fmla="*/ 1151859 w 6911009"/>
                  <a:gd name="connsiteY1" fmla="*/ 0 h 7202511"/>
                  <a:gd name="connsiteX2" fmla="*/ 5759151 w 6911009"/>
                  <a:gd name="connsiteY2" fmla="*/ 0 h 7202511"/>
                  <a:gd name="connsiteX3" fmla="*/ 6911009 w 6911009"/>
                  <a:gd name="connsiteY3" fmla="*/ 1151858 h 7202511"/>
                  <a:gd name="connsiteX4" fmla="*/ 6911009 w 6911009"/>
                  <a:gd name="connsiteY4" fmla="*/ 6588792 h 7202511"/>
                  <a:gd name="connsiteX5" fmla="*/ 5627223 w 6911009"/>
                  <a:gd name="connsiteY5" fmla="*/ 7176543 h 7202511"/>
                  <a:gd name="connsiteX6" fmla="*/ 3494520 w 6911009"/>
                  <a:gd name="connsiteY6" fmla="*/ 7202511 h 7202511"/>
                  <a:gd name="connsiteX7" fmla="*/ 1188253 w 6911009"/>
                  <a:gd name="connsiteY7" fmla="*/ 7176543 h 7202511"/>
                  <a:gd name="connsiteX8" fmla="*/ 1 w 6911009"/>
                  <a:gd name="connsiteY8" fmla="*/ 6588792 h 7202511"/>
                  <a:gd name="connsiteX9" fmla="*/ 1165301 w 6911009"/>
                  <a:gd name="connsiteY9" fmla="*/ 3312899 h 7202511"/>
                  <a:gd name="connsiteX10" fmla="*/ 1096371 w 6911009"/>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3 w 6912581"/>
                  <a:gd name="connsiteY0" fmla="*/ 724228 h 7202511"/>
                  <a:gd name="connsiteX1" fmla="*/ 1153431 w 6912581"/>
                  <a:gd name="connsiteY1" fmla="*/ 0 h 7202511"/>
                  <a:gd name="connsiteX2" fmla="*/ 5760723 w 6912581"/>
                  <a:gd name="connsiteY2" fmla="*/ 0 h 7202511"/>
                  <a:gd name="connsiteX3" fmla="*/ 6912581 w 6912581"/>
                  <a:gd name="connsiteY3" fmla="*/ 1151858 h 7202511"/>
                  <a:gd name="connsiteX4" fmla="*/ 6912581 w 6912581"/>
                  <a:gd name="connsiteY4" fmla="*/ 6588792 h 7202511"/>
                  <a:gd name="connsiteX5" fmla="*/ 5628795 w 6912581"/>
                  <a:gd name="connsiteY5" fmla="*/ 7176543 h 7202511"/>
                  <a:gd name="connsiteX6" fmla="*/ 3496092 w 6912581"/>
                  <a:gd name="connsiteY6" fmla="*/ 7202511 h 7202511"/>
                  <a:gd name="connsiteX7" fmla="*/ 1189825 w 6912581"/>
                  <a:gd name="connsiteY7" fmla="*/ 7176543 h 7202511"/>
                  <a:gd name="connsiteX8" fmla="*/ 1573 w 6912581"/>
                  <a:gd name="connsiteY8" fmla="*/ 6588792 h 7202511"/>
                  <a:gd name="connsiteX9" fmla="*/ 1166873 w 6912581"/>
                  <a:gd name="connsiteY9" fmla="*/ 3312899 h 7202511"/>
                  <a:gd name="connsiteX10" fmla="*/ 1097943 w 6912581"/>
                  <a:gd name="connsiteY10" fmla="*/ 724228 h 7202511"/>
                  <a:gd name="connsiteX0" fmla="*/ 1097910 w 6912548"/>
                  <a:gd name="connsiteY0" fmla="*/ 724228 h 7202511"/>
                  <a:gd name="connsiteX1" fmla="*/ 1153398 w 6912548"/>
                  <a:gd name="connsiteY1" fmla="*/ 0 h 7202511"/>
                  <a:gd name="connsiteX2" fmla="*/ 5760690 w 6912548"/>
                  <a:gd name="connsiteY2" fmla="*/ 0 h 7202511"/>
                  <a:gd name="connsiteX3" fmla="*/ 6912548 w 6912548"/>
                  <a:gd name="connsiteY3" fmla="*/ 1151858 h 7202511"/>
                  <a:gd name="connsiteX4" fmla="*/ 6912548 w 6912548"/>
                  <a:gd name="connsiteY4" fmla="*/ 6588792 h 7202511"/>
                  <a:gd name="connsiteX5" fmla="*/ 5628762 w 6912548"/>
                  <a:gd name="connsiteY5" fmla="*/ 7176543 h 7202511"/>
                  <a:gd name="connsiteX6" fmla="*/ 3496059 w 6912548"/>
                  <a:gd name="connsiteY6" fmla="*/ 7202511 h 7202511"/>
                  <a:gd name="connsiteX7" fmla="*/ 1189792 w 6912548"/>
                  <a:gd name="connsiteY7" fmla="*/ 7176543 h 7202511"/>
                  <a:gd name="connsiteX8" fmla="*/ 1540 w 6912548"/>
                  <a:gd name="connsiteY8" fmla="*/ 6588792 h 7202511"/>
                  <a:gd name="connsiteX9" fmla="*/ 1166840 w 6912548"/>
                  <a:gd name="connsiteY9" fmla="*/ 3312899 h 7202511"/>
                  <a:gd name="connsiteX10" fmla="*/ 1097910 w 6912548"/>
                  <a:gd name="connsiteY10" fmla="*/ 724228 h 7202511"/>
                  <a:gd name="connsiteX0" fmla="*/ 1097910 w 6912548"/>
                  <a:gd name="connsiteY0" fmla="*/ 724228 h 7202511"/>
                  <a:gd name="connsiteX1" fmla="*/ 1153398 w 6912548"/>
                  <a:gd name="connsiteY1" fmla="*/ 0 h 7202511"/>
                  <a:gd name="connsiteX2" fmla="*/ 5760690 w 6912548"/>
                  <a:gd name="connsiteY2" fmla="*/ 0 h 7202511"/>
                  <a:gd name="connsiteX3" fmla="*/ 6912548 w 6912548"/>
                  <a:gd name="connsiteY3" fmla="*/ 1151858 h 7202511"/>
                  <a:gd name="connsiteX4" fmla="*/ 6912548 w 6912548"/>
                  <a:gd name="connsiteY4" fmla="*/ 6588792 h 7202511"/>
                  <a:gd name="connsiteX5" fmla="*/ 5628762 w 6912548"/>
                  <a:gd name="connsiteY5" fmla="*/ 7176543 h 7202511"/>
                  <a:gd name="connsiteX6" fmla="*/ 3496059 w 6912548"/>
                  <a:gd name="connsiteY6" fmla="*/ 7202511 h 7202511"/>
                  <a:gd name="connsiteX7" fmla="*/ 1189792 w 6912548"/>
                  <a:gd name="connsiteY7" fmla="*/ 7176543 h 7202511"/>
                  <a:gd name="connsiteX8" fmla="*/ 1540 w 6912548"/>
                  <a:gd name="connsiteY8" fmla="*/ 6588792 h 7202511"/>
                  <a:gd name="connsiteX9" fmla="*/ 1166840 w 6912548"/>
                  <a:gd name="connsiteY9" fmla="*/ 3312899 h 7202511"/>
                  <a:gd name="connsiteX10" fmla="*/ 1097910 w 691254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177387"/>
                  <a:gd name="connsiteX1" fmla="*/ 1151858 w 6911008"/>
                  <a:gd name="connsiteY1" fmla="*/ 0 h 7177387"/>
                  <a:gd name="connsiteX2" fmla="*/ 5759150 w 6911008"/>
                  <a:gd name="connsiteY2" fmla="*/ 0 h 7177387"/>
                  <a:gd name="connsiteX3" fmla="*/ 6911008 w 6911008"/>
                  <a:gd name="connsiteY3" fmla="*/ 1151858 h 7177387"/>
                  <a:gd name="connsiteX4" fmla="*/ 6911008 w 6911008"/>
                  <a:gd name="connsiteY4" fmla="*/ 6588792 h 7177387"/>
                  <a:gd name="connsiteX5" fmla="*/ 5627222 w 6911008"/>
                  <a:gd name="connsiteY5" fmla="*/ 7176543 h 7177387"/>
                  <a:gd name="connsiteX6" fmla="*/ 3509189 w 6911008"/>
                  <a:gd name="connsiteY6" fmla="*/ 6781985 h 7177387"/>
                  <a:gd name="connsiteX7" fmla="*/ 1188252 w 6911008"/>
                  <a:gd name="connsiteY7" fmla="*/ 7176543 h 7177387"/>
                  <a:gd name="connsiteX8" fmla="*/ 0 w 6911008"/>
                  <a:gd name="connsiteY8" fmla="*/ 6588792 h 7177387"/>
                  <a:gd name="connsiteX9" fmla="*/ 1115258 w 6911008"/>
                  <a:gd name="connsiteY9" fmla="*/ 3308350 h 7177387"/>
                  <a:gd name="connsiteX10" fmla="*/ 1096370 w 6911008"/>
                  <a:gd name="connsiteY10" fmla="*/ 724228 h 7177387"/>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32112 w 6911008"/>
                  <a:gd name="connsiteY5" fmla="*/ 6853814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6824475"/>
                  <a:gd name="connsiteX1" fmla="*/ 1151858 w 6911008"/>
                  <a:gd name="connsiteY1" fmla="*/ 0 h 6824475"/>
                  <a:gd name="connsiteX2" fmla="*/ 5759150 w 6911008"/>
                  <a:gd name="connsiteY2" fmla="*/ 0 h 6824475"/>
                  <a:gd name="connsiteX3" fmla="*/ 6911008 w 6911008"/>
                  <a:gd name="connsiteY3" fmla="*/ 1151858 h 6824475"/>
                  <a:gd name="connsiteX4" fmla="*/ 6911008 w 6911008"/>
                  <a:gd name="connsiteY4" fmla="*/ 6588792 h 6824475"/>
                  <a:gd name="connsiteX5" fmla="*/ 5627222 w 6911008"/>
                  <a:gd name="connsiteY5" fmla="*/ 6824475 h 6824475"/>
                  <a:gd name="connsiteX6" fmla="*/ 3509189 w 6911008"/>
                  <a:gd name="connsiteY6" fmla="*/ 6781985 h 6824475"/>
                  <a:gd name="connsiteX7" fmla="*/ 1403405 w 6911008"/>
                  <a:gd name="connsiteY7" fmla="*/ 6760907 h 6824475"/>
                  <a:gd name="connsiteX8" fmla="*/ 0 w 6911008"/>
                  <a:gd name="connsiteY8" fmla="*/ 6588792 h 6824475"/>
                  <a:gd name="connsiteX9" fmla="*/ 1115258 w 6911008"/>
                  <a:gd name="connsiteY9" fmla="*/ 3308350 h 6824475"/>
                  <a:gd name="connsiteX10" fmla="*/ 1096370 w 6911008"/>
                  <a:gd name="connsiteY10" fmla="*/ 724228 h 6824475"/>
                  <a:gd name="connsiteX0" fmla="*/ 1096370 w 6911008"/>
                  <a:gd name="connsiteY0" fmla="*/ 724228 h 6824475"/>
                  <a:gd name="connsiteX1" fmla="*/ 1151858 w 6911008"/>
                  <a:gd name="connsiteY1" fmla="*/ 0 h 6824475"/>
                  <a:gd name="connsiteX2" fmla="*/ 5759150 w 6911008"/>
                  <a:gd name="connsiteY2" fmla="*/ 0 h 6824475"/>
                  <a:gd name="connsiteX3" fmla="*/ 6911008 w 6911008"/>
                  <a:gd name="connsiteY3" fmla="*/ 1151858 h 6824475"/>
                  <a:gd name="connsiteX4" fmla="*/ 6911008 w 6911008"/>
                  <a:gd name="connsiteY4" fmla="*/ 6588792 h 6824475"/>
                  <a:gd name="connsiteX5" fmla="*/ 5627222 w 6911008"/>
                  <a:gd name="connsiteY5" fmla="*/ 6824475 h 6824475"/>
                  <a:gd name="connsiteX6" fmla="*/ 3509189 w 6911008"/>
                  <a:gd name="connsiteY6" fmla="*/ 6781985 h 6824475"/>
                  <a:gd name="connsiteX7" fmla="*/ 1403405 w 6911008"/>
                  <a:gd name="connsiteY7" fmla="*/ 6760907 h 6824475"/>
                  <a:gd name="connsiteX8" fmla="*/ 0 w 6911008"/>
                  <a:gd name="connsiteY8" fmla="*/ 6588792 h 6824475"/>
                  <a:gd name="connsiteX9" fmla="*/ 1115258 w 6911008"/>
                  <a:gd name="connsiteY9" fmla="*/ 3308350 h 6824475"/>
                  <a:gd name="connsiteX10" fmla="*/ 1096370 w 6911008"/>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56 w 5814694"/>
                  <a:gd name="connsiteY0" fmla="*/ 724228 h 6824475"/>
                  <a:gd name="connsiteX1" fmla="*/ 55544 w 5814694"/>
                  <a:gd name="connsiteY1" fmla="*/ 0 h 6824475"/>
                  <a:gd name="connsiteX2" fmla="*/ 4662836 w 5814694"/>
                  <a:gd name="connsiteY2" fmla="*/ 0 h 6824475"/>
                  <a:gd name="connsiteX3" fmla="*/ 5814694 w 5814694"/>
                  <a:gd name="connsiteY3" fmla="*/ 1151858 h 6824475"/>
                  <a:gd name="connsiteX4" fmla="*/ 5814694 w 5814694"/>
                  <a:gd name="connsiteY4" fmla="*/ 6588792 h 6824475"/>
                  <a:gd name="connsiteX5" fmla="*/ 4530908 w 5814694"/>
                  <a:gd name="connsiteY5" fmla="*/ 6824475 h 6824475"/>
                  <a:gd name="connsiteX6" fmla="*/ 2412875 w 5814694"/>
                  <a:gd name="connsiteY6" fmla="*/ 6781985 h 6824475"/>
                  <a:gd name="connsiteX7" fmla="*/ 307091 w 5814694"/>
                  <a:gd name="connsiteY7" fmla="*/ 6760907 h 6824475"/>
                  <a:gd name="connsiteX8" fmla="*/ 52799 w 5814694"/>
                  <a:gd name="connsiteY8" fmla="*/ 5708621 h 6824475"/>
                  <a:gd name="connsiteX9" fmla="*/ 18944 w 5814694"/>
                  <a:gd name="connsiteY9" fmla="*/ 3308350 h 6824475"/>
                  <a:gd name="connsiteX10" fmla="*/ 56 w 5814694"/>
                  <a:gd name="connsiteY10" fmla="*/ 724228 h 6824475"/>
                  <a:gd name="connsiteX0" fmla="*/ 22750 w 5837388"/>
                  <a:gd name="connsiteY0" fmla="*/ 724228 h 6824475"/>
                  <a:gd name="connsiteX1" fmla="*/ 0 w 5837388"/>
                  <a:gd name="connsiteY1" fmla="*/ 9779 h 6824475"/>
                  <a:gd name="connsiteX2" fmla="*/ 4685530 w 5837388"/>
                  <a:gd name="connsiteY2" fmla="*/ 0 h 6824475"/>
                  <a:gd name="connsiteX3" fmla="*/ 5837388 w 5837388"/>
                  <a:gd name="connsiteY3" fmla="*/ 1151858 h 6824475"/>
                  <a:gd name="connsiteX4" fmla="*/ 5837388 w 5837388"/>
                  <a:gd name="connsiteY4" fmla="*/ 6588792 h 6824475"/>
                  <a:gd name="connsiteX5" fmla="*/ 4553602 w 5837388"/>
                  <a:gd name="connsiteY5" fmla="*/ 6824475 h 6824475"/>
                  <a:gd name="connsiteX6" fmla="*/ 2435569 w 5837388"/>
                  <a:gd name="connsiteY6" fmla="*/ 6781985 h 6824475"/>
                  <a:gd name="connsiteX7" fmla="*/ 329785 w 5837388"/>
                  <a:gd name="connsiteY7" fmla="*/ 6760907 h 6824475"/>
                  <a:gd name="connsiteX8" fmla="*/ 75493 w 5837388"/>
                  <a:gd name="connsiteY8" fmla="*/ 5708621 h 6824475"/>
                  <a:gd name="connsiteX9" fmla="*/ 41638 w 5837388"/>
                  <a:gd name="connsiteY9" fmla="*/ 3308350 h 6824475"/>
                  <a:gd name="connsiteX10" fmla="*/ 22750 w 5837388"/>
                  <a:gd name="connsiteY10" fmla="*/ 724228 h 6824475"/>
                  <a:gd name="connsiteX0" fmla="*/ 30047 w 5844685"/>
                  <a:gd name="connsiteY0" fmla="*/ 724228 h 6824475"/>
                  <a:gd name="connsiteX1" fmla="*/ 7297 w 5844685"/>
                  <a:gd name="connsiteY1" fmla="*/ 9779 h 6824475"/>
                  <a:gd name="connsiteX2" fmla="*/ 4692827 w 5844685"/>
                  <a:gd name="connsiteY2" fmla="*/ 0 h 6824475"/>
                  <a:gd name="connsiteX3" fmla="*/ 5844685 w 5844685"/>
                  <a:gd name="connsiteY3" fmla="*/ 1151858 h 6824475"/>
                  <a:gd name="connsiteX4" fmla="*/ 5844685 w 5844685"/>
                  <a:gd name="connsiteY4" fmla="*/ 6588792 h 6824475"/>
                  <a:gd name="connsiteX5" fmla="*/ 4560899 w 5844685"/>
                  <a:gd name="connsiteY5" fmla="*/ 6824475 h 6824475"/>
                  <a:gd name="connsiteX6" fmla="*/ 2442866 w 5844685"/>
                  <a:gd name="connsiteY6" fmla="*/ 6781985 h 6824475"/>
                  <a:gd name="connsiteX7" fmla="*/ 337082 w 5844685"/>
                  <a:gd name="connsiteY7" fmla="*/ 6760907 h 6824475"/>
                  <a:gd name="connsiteX8" fmla="*/ 82790 w 5844685"/>
                  <a:gd name="connsiteY8" fmla="*/ 5708621 h 6824475"/>
                  <a:gd name="connsiteX9" fmla="*/ 48935 w 5844685"/>
                  <a:gd name="connsiteY9" fmla="*/ 3308350 h 6824475"/>
                  <a:gd name="connsiteX10" fmla="*/ 30047 w 5844685"/>
                  <a:gd name="connsiteY10" fmla="*/ 724228 h 682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4685" h="6824475">
                    <a:moveTo>
                      <a:pt x="30047" y="724228"/>
                    </a:moveTo>
                    <a:cubicBezTo>
                      <a:pt x="30047" y="88074"/>
                      <a:pt x="-17845" y="512118"/>
                      <a:pt x="7297" y="9779"/>
                    </a:cubicBezTo>
                    <a:lnTo>
                      <a:pt x="4692827" y="0"/>
                    </a:lnTo>
                    <a:cubicBezTo>
                      <a:pt x="5328981" y="0"/>
                      <a:pt x="5844685" y="515704"/>
                      <a:pt x="5844685" y="1151858"/>
                    </a:cubicBezTo>
                    <a:lnTo>
                      <a:pt x="5844685" y="6588792"/>
                    </a:lnTo>
                    <a:cubicBezTo>
                      <a:pt x="5839795" y="6794639"/>
                      <a:pt x="5197053" y="6824475"/>
                      <a:pt x="4560899" y="6824475"/>
                    </a:cubicBezTo>
                    <a:lnTo>
                      <a:pt x="2442866" y="6781985"/>
                    </a:lnTo>
                    <a:lnTo>
                      <a:pt x="337082" y="6760907"/>
                    </a:lnTo>
                    <a:cubicBezTo>
                      <a:pt x="137729" y="6783604"/>
                      <a:pt x="-14446" y="6775884"/>
                      <a:pt x="82790" y="5708621"/>
                    </a:cubicBezTo>
                    <a:cubicBezTo>
                      <a:pt x="67413" y="4439385"/>
                      <a:pt x="82066" y="6996422"/>
                      <a:pt x="48935" y="3308350"/>
                    </a:cubicBezTo>
                    <a:cubicBezTo>
                      <a:pt x="50221" y="2581937"/>
                      <a:pt x="28761" y="1418796"/>
                      <a:pt x="30047" y="724228"/>
                    </a:cubicBezTo>
                    <a:close/>
                  </a:path>
                </a:pathLst>
              </a:custGeom>
              <a:blipFill dpi="0" rotWithShape="0">
                <a:blip r:embed="rId2"/>
                <a:srcRect/>
                <a:stretch>
                  <a:fillRect l="-5000" r="-50000"/>
                </a:stretch>
              </a:blipFill>
              <a:ln w="127000">
                <a:solidFill>
                  <a:srgbClr val="24B1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3" name="Group 22"/>
              <p:cNvGrpSpPr/>
              <p:nvPr/>
            </p:nvGrpSpPr>
            <p:grpSpPr>
              <a:xfrm>
                <a:off x="-107950" y="6248400"/>
                <a:ext cx="12407901" cy="659565"/>
                <a:chOff x="-107950" y="6248400"/>
                <a:chExt cx="12407901" cy="659565"/>
              </a:xfrm>
              <a:solidFill>
                <a:srgbClr val="379CC4"/>
              </a:solidFill>
            </p:grpSpPr>
            <p:sp>
              <p:nvSpPr>
                <p:cNvPr id="24" name="Rounded Rectangle 23"/>
                <p:cNvSpPr/>
                <p:nvPr userDrawn="1"/>
              </p:nvSpPr>
              <p:spPr>
                <a:xfrm>
                  <a:off x="11620500" y="6248400"/>
                  <a:ext cx="679450" cy="659565"/>
                </a:xfrm>
                <a:prstGeom prst="roundRect">
                  <a:avLst/>
                </a:prstGeom>
                <a:solidFill>
                  <a:srgbClr val="24B1B5"/>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grpSp>
              <p:nvGrpSpPr>
                <p:cNvPr id="25" name="Group 24"/>
                <p:cNvGrpSpPr/>
                <p:nvPr userDrawn="1"/>
              </p:nvGrpSpPr>
              <p:grpSpPr>
                <a:xfrm>
                  <a:off x="-107950" y="6250887"/>
                  <a:ext cx="12407901" cy="657078"/>
                  <a:chOff x="-107950" y="6250887"/>
                  <a:chExt cx="12407901" cy="657078"/>
                </a:xfrm>
                <a:grpFill/>
              </p:grpSpPr>
              <p:sp>
                <p:nvSpPr>
                  <p:cNvPr id="26" name="Rounded Rectangle 25"/>
                  <p:cNvSpPr/>
                  <p:nvPr userDrawn="1"/>
                </p:nvSpPr>
                <p:spPr>
                  <a:xfrm>
                    <a:off x="0" y="6593877"/>
                    <a:ext cx="12192000" cy="314088"/>
                  </a:xfrm>
                  <a:prstGeom prst="roundRect">
                    <a:avLst/>
                  </a:prstGeom>
                  <a:solidFill>
                    <a:srgbClr val="24B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ounded Rectangle 26"/>
                  <p:cNvSpPr/>
                  <p:nvPr userDrawn="1"/>
                </p:nvSpPr>
                <p:spPr>
                  <a:xfrm>
                    <a:off x="-107950" y="6250887"/>
                    <a:ext cx="1919388" cy="508417"/>
                  </a:xfrm>
                  <a:prstGeom prst="roundRect">
                    <a:avLst/>
                  </a:prstGeom>
                  <a:solidFill>
                    <a:srgbClr val="24B1B5"/>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8" name="Rounded Rectangle 27"/>
                  <p:cNvSpPr/>
                  <p:nvPr userDrawn="1"/>
                </p:nvSpPr>
                <p:spPr>
                  <a:xfrm>
                    <a:off x="332607" y="6589441"/>
                    <a:ext cx="11967344" cy="177109"/>
                  </a:xfrm>
                  <a:prstGeom prst="roundRect">
                    <a:avLst/>
                  </a:prstGeom>
                  <a:solidFill>
                    <a:srgbClr val="24B1B5"/>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pic>
                <p:nvPicPr>
                  <p:cNvPr id="29" name="Picture 2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2015" y="6425457"/>
                    <a:ext cx="1367335" cy="222457"/>
                  </a:xfrm>
                  <a:prstGeom prst="rect">
                    <a:avLst/>
                  </a:prstGeom>
                </p:spPr>
              </p:pic>
            </p:grpSp>
          </p:grpSp>
          <p:sp>
            <p:nvSpPr>
              <p:cNvPr id="31" name="TextBox 30"/>
              <p:cNvSpPr txBox="1"/>
              <p:nvPr userDrawn="1"/>
            </p:nvSpPr>
            <p:spPr>
              <a:xfrm>
                <a:off x="4452137" y="6253427"/>
                <a:ext cx="7136613" cy="338554"/>
              </a:xfrm>
              <a:prstGeom prst="rect">
                <a:avLst/>
              </a:prstGeom>
              <a:noFill/>
            </p:spPr>
            <p:txBody>
              <a:bodyPr wrap="square" rtlCol="0" anchor="ctr">
                <a:spAutoFit/>
              </a:bodyPr>
              <a:lstStyle/>
              <a:p>
                <a:pPr algn="r"/>
                <a:r>
                  <a:rPr lang="en-US" sz="1600" dirty="0">
                    <a:solidFill>
                      <a:srgbClr val="24B1B5"/>
                    </a:solidFill>
                    <a:latin typeface="Century Gothic" panose="020B0502020202020204" pitchFamily="34" charset="0"/>
                  </a:rPr>
                  <a:t>| </a:t>
                </a:r>
                <a:r>
                  <a:rPr lang="en-US" sz="1600" spc="100" baseline="0" dirty="0">
                    <a:solidFill>
                      <a:srgbClr val="24B1B5"/>
                    </a:solidFill>
                    <a:latin typeface="Century Gothic" panose="020B0502020202020204" pitchFamily="34" charset="0"/>
                  </a:rPr>
                  <a:t>Fall 2020</a:t>
                </a:r>
              </a:p>
            </p:txBody>
          </p:sp>
        </p:gr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1715686" y="6345025"/>
              <a:ext cx="385933" cy="393192"/>
            </a:xfrm>
            <a:prstGeom prst="rect">
              <a:avLst/>
            </a:prstGeom>
          </p:spPr>
        </p:pic>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Title">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hick Bar">
    <p:spTree>
      <p:nvGrpSpPr>
        <p:cNvPr id="1" name=""/>
        <p:cNvGrpSpPr/>
        <p:nvPr/>
      </p:nvGrpSpPr>
      <p:grpSpPr>
        <a:xfrm>
          <a:off x="0" y="0"/>
          <a:ext cx="0" cy="0"/>
          <a:chOff x="0" y="0"/>
          <a:chExt cx="0" cy="0"/>
        </a:xfrm>
      </p:grpSpPr>
      <p:grpSp>
        <p:nvGrpSpPr>
          <p:cNvPr id="2" name="Group 1"/>
          <p:cNvGrpSpPr/>
          <p:nvPr userDrawn="1"/>
        </p:nvGrpSpPr>
        <p:grpSpPr>
          <a:xfrm>
            <a:off x="-45493" y="-131929"/>
            <a:ext cx="12310281" cy="1210101"/>
            <a:chOff x="-45493" y="-131929"/>
            <a:chExt cx="12310281" cy="1210101"/>
          </a:xfrm>
        </p:grpSpPr>
        <p:sp>
          <p:nvSpPr>
            <p:cNvPr id="7" name="Rounded Rectangle 6"/>
            <p:cNvSpPr/>
            <p:nvPr userDrawn="1"/>
          </p:nvSpPr>
          <p:spPr>
            <a:xfrm>
              <a:off x="-45493" y="-131929"/>
              <a:ext cx="12310281" cy="1210101"/>
            </a:xfrm>
            <a:prstGeom prst="roundRect">
              <a:avLst/>
            </a:prstGeom>
            <a:solidFill>
              <a:srgbClr val="379C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510681" y="296682"/>
              <a:ext cx="530352" cy="530352"/>
            </a:xfrm>
            <a:prstGeom prst="rect">
              <a:avLst/>
            </a:prstGeom>
          </p:spPr>
        </p:pic>
      </p:grpSp>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Thin Bars">
    <p:spTree>
      <p:nvGrpSpPr>
        <p:cNvPr id="1" name=""/>
        <p:cNvGrpSpPr/>
        <p:nvPr/>
      </p:nvGrpSpPr>
      <p:grpSpPr>
        <a:xfrm>
          <a:off x="0" y="0"/>
          <a:ext cx="0" cy="0"/>
          <a:chOff x="0" y="0"/>
          <a:chExt cx="0" cy="0"/>
        </a:xfrm>
      </p:grpSpPr>
      <p:grpSp>
        <p:nvGrpSpPr>
          <p:cNvPr id="2" name="Group 1"/>
          <p:cNvGrpSpPr/>
          <p:nvPr userDrawn="1"/>
        </p:nvGrpSpPr>
        <p:grpSpPr>
          <a:xfrm>
            <a:off x="0" y="-245046"/>
            <a:ext cx="12192000" cy="7316860"/>
            <a:chOff x="0" y="-245046"/>
            <a:chExt cx="12192000" cy="7316860"/>
          </a:xfrm>
        </p:grpSpPr>
        <p:sp>
          <p:nvSpPr>
            <p:cNvPr id="7" name="Rounded Rectangle 6"/>
            <p:cNvSpPr/>
            <p:nvPr userDrawn="1"/>
          </p:nvSpPr>
          <p:spPr>
            <a:xfrm>
              <a:off x="0" y="6708859"/>
              <a:ext cx="12192000" cy="362955"/>
            </a:xfrm>
            <a:prstGeom prst="roundRect">
              <a:avLst/>
            </a:prstGeom>
            <a:solidFill>
              <a:srgbClr val="379C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ounded Rectangle 2"/>
            <p:cNvSpPr/>
            <p:nvPr userDrawn="1"/>
          </p:nvSpPr>
          <p:spPr>
            <a:xfrm>
              <a:off x="0" y="-245046"/>
              <a:ext cx="12192000" cy="362955"/>
            </a:xfrm>
            <a:prstGeom prst="roundRect">
              <a:avLst/>
            </a:prstGeom>
            <a:solidFill>
              <a:srgbClr val="379C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p Arc">
    <p:spTree>
      <p:nvGrpSpPr>
        <p:cNvPr id="1" name=""/>
        <p:cNvGrpSpPr/>
        <p:nvPr/>
      </p:nvGrpSpPr>
      <p:grpSpPr>
        <a:xfrm>
          <a:off x="0" y="0"/>
          <a:ext cx="0" cy="0"/>
          <a:chOff x="0" y="0"/>
          <a:chExt cx="0" cy="0"/>
        </a:xfrm>
      </p:grpSpPr>
      <p:grpSp>
        <p:nvGrpSpPr>
          <p:cNvPr id="4" name="Group 3"/>
          <p:cNvGrpSpPr/>
          <p:nvPr userDrawn="1"/>
        </p:nvGrpSpPr>
        <p:grpSpPr>
          <a:xfrm>
            <a:off x="-419990" y="0"/>
            <a:ext cx="12611990" cy="7171680"/>
            <a:chOff x="-419990" y="0"/>
            <a:chExt cx="12611990" cy="7171680"/>
          </a:xfrm>
        </p:grpSpPr>
        <p:sp>
          <p:nvSpPr>
            <p:cNvPr id="2" name="Rectangle 1"/>
            <p:cNvSpPr/>
            <p:nvPr userDrawn="1"/>
          </p:nvSpPr>
          <p:spPr>
            <a:xfrm>
              <a:off x="0" y="0"/>
              <a:ext cx="12192000" cy="6858000"/>
            </a:xfrm>
            <a:prstGeom prst="rect">
              <a:avLst/>
            </a:prstGeom>
            <a:solidFill>
              <a:srgbClr val="379C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ounded Rectangle 2"/>
            <p:cNvSpPr/>
            <p:nvPr userDrawn="1"/>
          </p:nvSpPr>
          <p:spPr>
            <a:xfrm rot="10800000">
              <a:off x="-419990" y="207335"/>
              <a:ext cx="12440095" cy="6964345"/>
            </a:xfrm>
            <a:custGeom>
              <a:avLst/>
              <a:gdLst>
                <a:gd name="connsiteX0" fmla="*/ 0 w 13062098"/>
                <a:gd name="connsiteY0" fmla="*/ 1276819 h 7660758"/>
                <a:gd name="connsiteX1" fmla="*/ 1276819 w 13062098"/>
                <a:gd name="connsiteY1" fmla="*/ 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76819 w 13062098"/>
                <a:gd name="connsiteY1" fmla="*/ 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650534 h 7034473"/>
                <a:gd name="connsiteX1" fmla="*/ 1202391 w 13062098"/>
                <a:gd name="connsiteY1" fmla="*/ 431655 h 7034473"/>
                <a:gd name="connsiteX2" fmla="*/ 11705535 w 13062098"/>
                <a:gd name="connsiteY2" fmla="*/ 1036 h 7034473"/>
                <a:gd name="connsiteX3" fmla="*/ 13062098 w 13062098"/>
                <a:gd name="connsiteY3" fmla="*/ 650534 h 7034473"/>
                <a:gd name="connsiteX4" fmla="*/ 13062098 w 13062098"/>
                <a:gd name="connsiteY4" fmla="*/ 5757654 h 7034473"/>
                <a:gd name="connsiteX5" fmla="*/ 11785279 w 13062098"/>
                <a:gd name="connsiteY5" fmla="*/ 7034473 h 7034473"/>
                <a:gd name="connsiteX6" fmla="*/ 1276819 w 13062098"/>
                <a:gd name="connsiteY6" fmla="*/ 7034473 h 7034473"/>
                <a:gd name="connsiteX7" fmla="*/ 0 w 13062098"/>
                <a:gd name="connsiteY7" fmla="*/ 5757654 h 7034473"/>
                <a:gd name="connsiteX8" fmla="*/ 0 w 13062098"/>
                <a:gd name="connsiteY8" fmla="*/ 650534 h 7034473"/>
                <a:gd name="connsiteX0" fmla="*/ 0 w 13062098"/>
                <a:gd name="connsiteY0" fmla="*/ 429953 h 6813892"/>
                <a:gd name="connsiteX1" fmla="*/ 1202391 w 13062098"/>
                <a:gd name="connsiteY1" fmla="*/ 211074 h 6813892"/>
                <a:gd name="connsiteX2" fmla="*/ 11700219 w 13062098"/>
                <a:gd name="connsiteY2" fmla="*/ 99432 h 6813892"/>
                <a:gd name="connsiteX3" fmla="*/ 13062098 w 13062098"/>
                <a:gd name="connsiteY3" fmla="*/ 429953 h 6813892"/>
                <a:gd name="connsiteX4" fmla="*/ 13062098 w 13062098"/>
                <a:gd name="connsiteY4" fmla="*/ 5537073 h 6813892"/>
                <a:gd name="connsiteX5" fmla="*/ 11785279 w 13062098"/>
                <a:gd name="connsiteY5" fmla="*/ 6813892 h 6813892"/>
                <a:gd name="connsiteX6" fmla="*/ 1276819 w 13062098"/>
                <a:gd name="connsiteY6" fmla="*/ 6813892 h 6813892"/>
                <a:gd name="connsiteX7" fmla="*/ 0 w 13062098"/>
                <a:gd name="connsiteY7" fmla="*/ 5537073 h 6813892"/>
                <a:gd name="connsiteX8" fmla="*/ 0 w 13062098"/>
                <a:gd name="connsiteY8" fmla="*/ 429953 h 6813892"/>
                <a:gd name="connsiteX0" fmla="*/ 0 w 13062098"/>
                <a:gd name="connsiteY0" fmla="*/ 421744 h 6805683"/>
                <a:gd name="connsiteX1" fmla="*/ 1202391 w 13062098"/>
                <a:gd name="connsiteY1" fmla="*/ 202865 h 6805683"/>
                <a:gd name="connsiteX2" fmla="*/ 11700219 w 13062098"/>
                <a:gd name="connsiteY2" fmla="*/ 91223 h 6805683"/>
                <a:gd name="connsiteX3" fmla="*/ 11961628 w 13062098"/>
                <a:gd name="connsiteY3" fmla="*/ 437693 h 6805683"/>
                <a:gd name="connsiteX4" fmla="*/ 13062098 w 13062098"/>
                <a:gd name="connsiteY4" fmla="*/ 5528864 h 6805683"/>
                <a:gd name="connsiteX5" fmla="*/ 11785279 w 13062098"/>
                <a:gd name="connsiteY5" fmla="*/ 6805683 h 6805683"/>
                <a:gd name="connsiteX6" fmla="*/ 1276819 w 13062098"/>
                <a:gd name="connsiteY6" fmla="*/ 6805683 h 6805683"/>
                <a:gd name="connsiteX7" fmla="*/ 0 w 13062098"/>
                <a:gd name="connsiteY7" fmla="*/ 5528864 h 6805683"/>
                <a:gd name="connsiteX8" fmla="*/ 0 w 13062098"/>
                <a:gd name="connsiteY8" fmla="*/ 421744 h 6805683"/>
                <a:gd name="connsiteX0" fmla="*/ 0 w 13062098"/>
                <a:gd name="connsiteY0" fmla="*/ 376735 h 6760674"/>
                <a:gd name="connsiteX1" fmla="*/ 1202391 w 13062098"/>
                <a:gd name="connsiteY1" fmla="*/ 157856 h 6760674"/>
                <a:gd name="connsiteX2" fmla="*/ 11700219 w 13062098"/>
                <a:gd name="connsiteY2" fmla="*/ 46214 h 6760674"/>
                <a:gd name="connsiteX3" fmla="*/ 11961628 w 13062098"/>
                <a:gd name="connsiteY3" fmla="*/ 392684 h 6760674"/>
                <a:gd name="connsiteX4" fmla="*/ 13062098 w 13062098"/>
                <a:gd name="connsiteY4" fmla="*/ 5483855 h 6760674"/>
                <a:gd name="connsiteX5" fmla="*/ 11785279 w 13062098"/>
                <a:gd name="connsiteY5" fmla="*/ 6760674 h 6760674"/>
                <a:gd name="connsiteX6" fmla="*/ 1276819 w 13062098"/>
                <a:gd name="connsiteY6" fmla="*/ 6760674 h 6760674"/>
                <a:gd name="connsiteX7" fmla="*/ 0 w 13062098"/>
                <a:gd name="connsiteY7" fmla="*/ 5483855 h 6760674"/>
                <a:gd name="connsiteX8" fmla="*/ 0 w 13062098"/>
                <a:gd name="connsiteY8" fmla="*/ 376735 h 6760674"/>
                <a:gd name="connsiteX0" fmla="*/ 0 w 13062098"/>
                <a:gd name="connsiteY0" fmla="*/ 330521 h 6714460"/>
                <a:gd name="connsiteX1" fmla="*/ 1202391 w 13062098"/>
                <a:gd name="connsiteY1" fmla="*/ 111642 h 6714460"/>
                <a:gd name="connsiteX2" fmla="*/ 11700219 w 13062098"/>
                <a:gd name="connsiteY2" fmla="*/ 0 h 6714460"/>
                <a:gd name="connsiteX3" fmla="*/ 11961628 w 13062098"/>
                <a:gd name="connsiteY3" fmla="*/ 346470 h 6714460"/>
                <a:gd name="connsiteX4" fmla="*/ 13062098 w 13062098"/>
                <a:gd name="connsiteY4" fmla="*/ 5437641 h 6714460"/>
                <a:gd name="connsiteX5" fmla="*/ 11785279 w 13062098"/>
                <a:gd name="connsiteY5" fmla="*/ 6714460 h 6714460"/>
                <a:gd name="connsiteX6" fmla="*/ 1276819 w 13062098"/>
                <a:gd name="connsiteY6" fmla="*/ 6714460 h 6714460"/>
                <a:gd name="connsiteX7" fmla="*/ 0 w 13062098"/>
                <a:gd name="connsiteY7" fmla="*/ 5437641 h 6714460"/>
                <a:gd name="connsiteX8" fmla="*/ 0 w 13062098"/>
                <a:gd name="connsiteY8" fmla="*/ 330521 h 6714460"/>
                <a:gd name="connsiteX0" fmla="*/ 0 w 13062098"/>
                <a:gd name="connsiteY0" fmla="*/ 330521 h 6714460"/>
                <a:gd name="connsiteX1" fmla="*/ 1202391 w 13062098"/>
                <a:gd name="connsiteY1" fmla="*/ 111642 h 6714460"/>
                <a:gd name="connsiteX2" fmla="*/ 11700219 w 13062098"/>
                <a:gd name="connsiteY2" fmla="*/ 0 h 6714460"/>
                <a:gd name="connsiteX3" fmla="*/ 11961628 w 13062098"/>
                <a:gd name="connsiteY3" fmla="*/ 346470 h 6714460"/>
                <a:gd name="connsiteX4" fmla="*/ 13062098 w 13062098"/>
                <a:gd name="connsiteY4" fmla="*/ 5437641 h 6714460"/>
                <a:gd name="connsiteX5" fmla="*/ 11966033 w 13062098"/>
                <a:gd name="connsiteY5" fmla="*/ 6714460 h 6714460"/>
                <a:gd name="connsiteX6" fmla="*/ 1276819 w 13062098"/>
                <a:gd name="connsiteY6" fmla="*/ 6714460 h 6714460"/>
                <a:gd name="connsiteX7" fmla="*/ 0 w 13062098"/>
                <a:gd name="connsiteY7" fmla="*/ 5437641 h 6714460"/>
                <a:gd name="connsiteX8" fmla="*/ 0 w 13062098"/>
                <a:gd name="connsiteY8" fmla="*/ 330521 h 6714460"/>
                <a:gd name="connsiteX0" fmla="*/ 0 w 12265181"/>
                <a:gd name="connsiteY0" fmla="*/ 330521 h 6714476"/>
                <a:gd name="connsiteX1" fmla="*/ 1202391 w 12265181"/>
                <a:gd name="connsiteY1" fmla="*/ 111642 h 6714476"/>
                <a:gd name="connsiteX2" fmla="*/ 11700219 w 12265181"/>
                <a:gd name="connsiteY2" fmla="*/ 0 h 6714476"/>
                <a:gd name="connsiteX3" fmla="*/ 11961628 w 12265181"/>
                <a:gd name="connsiteY3" fmla="*/ 346470 h 6714476"/>
                <a:gd name="connsiteX4" fmla="*/ 11908465 w 12265181"/>
                <a:gd name="connsiteY4" fmla="*/ 6022432 h 6714476"/>
                <a:gd name="connsiteX5" fmla="*/ 11966033 w 12265181"/>
                <a:gd name="connsiteY5" fmla="*/ 6714460 h 6714476"/>
                <a:gd name="connsiteX6" fmla="*/ 1276819 w 12265181"/>
                <a:gd name="connsiteY6" fmla="*/ 6714460 h 6714476"/>
                <a:gd name="connsiteX7" fmla="*/ 0 w 12265181"/>
                <a:gd name="connsiteY7" fmla="*/ 5437641 h 6714476"/>
                <a:gd name="connsiteX8" fmla="*/ 0 w 12265181"/>
                <a:gd name="connsiteY8" fmla="*/ 330521 h 6714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65181" h="6714476">
                  <a:moveTo>
                    <a:pt x="0" y="330521"/>
                  </a:moveTo>
                  <a:cubicBezTo>
                    <a:pt x="21265" y="-124782"/>
                    <a:pt x="635446" y="101009"/>
                    <a:pt x="1202391" y="111642"/>
                  </a:cubicBezTo>
                  <a:lnTo>
                    <a:pt x="11700219" y="0"/>
                  </a:lnTo>
                  <a:cubicBezTo>
                    <a:pt x="12059829" y="127590"/>
                    <a:pt x="12057321" y="-124782"/>
                    <a:pt x="11961628" y="346470"/>
                  </a:cubicBezTo>
                  <a:lnTo>
                    <a:pt x="11908465" y="6022432"/>
                  </a:lnTo>
                  <a:cubicBezTo>
                    <a:pt x="11908465" y="6727600"/>
                    <a:pt x="12671201" y="6714460"/>
                    <a:pt x="11966033" y="6714460"/>
                  </a:cubicBezTo>
                  <a:lnTo>
                    <a:pt x="1276819" y="6714460"/>
                  </a:lnTo>
                  <a:cubicBezTo>
                    <a:pt x="571651" y="6714460"/>
                    <a:pt x="0" y="6142809"/>
                    <a:pt x="0" y="5437641"/>
                  </a:cubicBezTo>
                  <a:lnTo>
                    <a:pt x="0" y="3305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37058" y="131836"/>
              <a:ext cx="438912" cy="438912"/>
            </a:xfrm>
            <a:prstGeom prst="rect">
              <a:avLst/>
            </a:prstGeom>
          </p:spPr>
        </p:pic>
      </p:gr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12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ottom Arc">
    <p:spTree>
      <p:nvGrpSpPr>
        <p:cNvPr id="1" name=""/>
        <p:cNvGrpSpPr/>
        <p:nvPr/>
      </p:nvGrpSpPr>
      <p:grpSpPr>
        <a:xfrm>
          <a:off x="0" y="0"/>
          <a:ext cx="0" cy="0"/>
          <a:chOff x="0" y="0"/>
          <a:chExt cx="0" cy="0"/>
        </a:xfrm>
      </p:grpSpPr>
      <p:grpSp>
        <p:nvGrpSpPr>
          <p:cNvPr id="3" name="Group 2"/>
          <p:cNvGrpSpPr/>
          <p:nvPr userDrawn="1"/>
        </p:nvGrpSpPr>
        <p:grpSpPr>
          <a:xfrm>
            <a:off x="-330280" y="-263304"/>
            <a:ext cx="12522280" cy="7121304"/>
            <a:chOff x="-330280" y="-263304"/>
            <a:chExt cx="12522280" cy="7121304"/>
          </a:xfrm>
        </p:grpSpPr>
        <p:sp>
          <p:nvSpPr>
            <p:cNvPr id="2" name="Rectangle 1"/>
            <p:cNvSpPr/>
            <p:nvPr userDrawn="1"/>
          </p:nvSpPr>
          <p:spPr>
            <a:xfrm>
              <a:off x="0" y="0"/>
              <a:ext cx="12192000" cy="6858000"/>
            </a:xfrm>
            <a:prstGeom prst="rect">
              <a:avLst/>
            </a:prstGeom>
            <a:solidFill>
              <a:srgbClr val="379C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ounded Rectangle 3"/>
            <p:cNvSpPr/>
            <p:nvPr userDrawn="1"/>
          </p:nvSpPr>
          <p:spPr>
            <a:xfrm>
              <a:off x="-330280" y="-263304"/>
              <a:ext cx="12339756" cy="6940552"/>
            </a:xfrm>
            <a:custGeom>
              <a:avLst/>
              <a:gdLst>
                <a:gd name="connsiteX0" fmla="*/ 0 w 13242850"/>
                <a:gd name="connsiteY0" fmla="*/ 1305173 h 7830880"/>
                <a:gd name="connsiteX1" fmla="*/ 1305173 w 13242850"/>
                <a:gd name="connsiteY1" fmla="*/ 0 h 7830880"/>
                <a:gd name="connsiteX2" fmla="*/ 11937677 w 13242850"/>
                <a:gd name="connsiteY2" fmla="*/ 0 h 7830880"/>
                <a:gd name="connsiteX3" fmla="*/ 13242850 w 13242850"/>
                <a:gd name="connsiteY3" fmla="*/ 1305173 h 7830880"/>
                <a:gd name="connsiteX4" fmla="*/ 13242850 w 13242850"/>
                <a:gd name="connsiteY4" fmla="*/ 6525707 h 7830880"/>
                <a:gd name="connsiteX5" fmla="*/ 11937677 w 13242850"/>
                <a:gd name="connsiteY5" fmla="*/ 7830880 h 7830880"/>
                <a:gd name="connsiteX6" fmla="*/ 1305173 w 13242850"/>
                <a:gd name="connsiteY6" fmla="*/ 7830880 h 7830880"/>
                <a:gd name="connsiteX7" fmla="*/ 0 w 13242850"/>
                <a:gd name="connsiteY7" fmla="*/ 6525707 h 7830880"/>
                <a:gd name="connsiteX8" fmla="*/ 0 w 13242850"/>
                <a:gd name="connsiteY8" fmla="*/ 1305173 h 7830880"/>
                <a:gd name="connsiteX0" fmla="*/ 0 w 13242850"/>
                <a:gd name="connsiteY0" fmla="*/ 1305173 h 7830880"/>
                <a:gd name="connsiteX1" fmla="*/ 1305173 w 13242850"/>
                <a:gd name="connsiteY1" fmla="*/ 0 h 7830880"/>
                <a:gd name="connsiteX2" fmla="*/ 12006789 w 13242850"/>
                <a:gd name="connsiteY2" fmla="*/ 1026042 h 7830880"/>
                <a:gd name="connsiteX3" fmla="*/ 13242850 w 13242850"/>
                <a:gd name="connsiteY3" fmla="*/ 1305173 h 7830880"/>
                <a:gd name="connsiteX4" fmla="*/ 13242850 w 13242850"/>
                <a:gd name="connsiteY4" fmla="*/ 6525707 h 7830880"/>
                <a:gd name="connsiteX5" fmla="*/ 11937677 w 13242850"/>
                <a:gd name="connsiteY5" fmla="*/ 7830880 h 7830880"/>
                <a:gd name="connsiteX6" fmla="*/ 1305173 w 13242850"/>
                <a:gd name="connsiteY6" fmla="*/ 7830880 h 7830880"/>
                <a:gd name="connsiteX7" fmla="*/ 0 w 13242850"/>
                <a:gd name="connsiteY7" fmla="*/ 6525707 h 7830880"/>
                <a:gd name="connsiteX8" fmla="*/ 0 w 13242850"/>
                <a:gd name="connsiteY8" fmla="*/ 1305173 h 7830880"/>
                <a:gd name="connsiteX0" fmla="*/ 0 w 13242850"/>
                <a:gd name="connsiteY0" fmla="*/ 452414 h 6978121"/>
                <a:gd name="connsiteX1" fmla="*/ 1395550 w 13242850"/>
                <a:gd name="connsiteY1" fmla="*/ 88223 h 6978121"/>
                <a:gd name="connsiteX2" fmla="*/ 12006789 w 13242850"/>
                <a:gd name="connsiteY2" fmla="*/ 173283 h 6978121"/>
                <a:gd name="connsiteX3" fmla="*/ 13242850 w 13242850"/>
                <a:gd name="connsiteY3" fmla="*/ 452414 h 6978121"/>
                <a:gd name="connsiteX4" fmla="*/ 13242850 w 13242850"/>
                <a:gd name="connsiteY4" fmla="*/ 5672948 h 6978121"/>
                <a:gd name="connsiteX5" fmla="*/ 11937677 w 13242850"/>
                <a:gd name="connsiteY5" fmla="*/ 6978121 h 6978121"/>
                <a:gd name="connsiteX6" fmla="*/ 1305173 w 13242850"/>
                <a:gd name="connsiteY6" fmla="*/ 6978121 h 6978121"/>
                <a:gd name="connsiteX7" fmla="*/ 0 w 13242850"/>
                <a:gd name="connsiteY7" fmla="*/ 5672948 h 6978121"/>
                <a:gd name="connsiteX8" fmla="*/ 0 w 13242850"/>
                <a:gd name="connsiteY8" fmla="*/ 452414 h 6978121"/>
                <a:gd name="connsiteX0" fmla="*/ 754912 w 13242850"/>
                <a:gd name="connsiteY0" fmla="*/ 460587 h 6970345"/>
                <a:gd name="connsiteX1" fmla="*/ 1395550 w 13242850"/>
                <a:gd name="connsiteY1" fmla="*/ 80447 h 6970345"/>
                <a:gd name="connsiteX2" fmla="*/ 12006789 w 13242850"/>
                <a:gd name="connsiteY2" fmla="*/ 165507 h 6970345"/>
                <a:gd name="connsiteX3" fmla="*/ 13242850 w 13242850"/>
                <a:gd name="connsiteY3" fmla="*/ 444638 h 6970345"/>
                <a:gd name="connsiteX4" fmla="*/ 13242850 w 13242850"/>
                <a:gd name="connsiteY4" fmla="*/ 5665172 h 6970345"/>
                <a:gd name="connsiteX5" fmla="*/ 11937677 w 13242850"/>
                <a:gd name="connsiteY5" fmla="*/ 6970345 h 6970345"/>
                <a:gd name="connsiteX6" fmla="*/ 1305173 w 13242850"/>
                <a:gd name="connsiteY6" fmla="*/ 6970345 h 6970345"/>
                <a:gd name="connsiteX7" fmla="*/ 0 w 13242850"/>
                <a:gd name="connsiteY7" fmla="*/ 5665172 h 6970345"/>
                <a:gd name="connsiteX8" fmla="*/ 754912 w 13242850"/>
                <a:gd name="connsiteY8" fmla="*/ 460587 h 6970345"/>
                <a:gd name="connsiteX0" fmla="*/ 2657 w 12490595"/>
                <a:gd name="connsiteY0" fmla="*/ 460587 h 6970345"/>
                <a:gd name="connsiteX1" fmla="*/ 643295 w 12490595"/>
                <a:gd name="connsiteY1" fmla="*/ 80447 h 6970345"/>
                <a:gd name="connsiteX2" fmla="*/ 11254534 w 12490595"/>
                <a:gd name="connsiteY2" fmla="*/ 165507 h 6970345"/>
                <a:gd name="connsiteX3" fmla="*/ 12490595 w 12490595"/>
                <a:gd name="connsiteY3" fmla="*/ 444638 h 6970345"/>
                <a:gd name="connsiteX4" fmla="*/ 12490595 w 12490595"/>
                <a:gd name="connsiteY4" fmla="*/ 5665172 h 6970345"/>
                <a:gd name="connsiteX5" fmla="*/ 11185422 w 12490595"/>
                <a:gd name="connsiteY5" fmla="*/ 6970345 h 6970345"/>
                <a:gd name="connsiteX6" fmla="*/ 552918 w 12490595"/>
                <a:gd name="connsiteY6" fmla="*/ 6970345 h 6970345"/>
                <a:gd name="connsiteX7" fmla="*/ 146196 w 12490595"/>
                <a:gd name="connsiteY7" fmla="*/ 5718335 h 6970345"/>
                <a:gd name="connsiteX8" fmla="*/ 2657 w 12490595"/>
                <a:gd name="connsiteY8" fmla="*/ 460587 h 6970345"/>
                <a:gd name="connsiteX0" fmla="*/ 41534 w 12412514"/>
                <a:gd name="connsiteY0" fmla="*/ 460587 h 6970345"/>
                <a:gd name="connsiteX1" fmla="*/ 565214 w 12412514"/>
                <a:gd name="connsiteY1" fmla="*/ 80447 h 6970345"/>
                <a:gd name="connsiteX2" fmla="*/ 11176453 w 12412514"/>
                <a:gd name="connsiteY2" fmla="*/ 165507 h 6970345"/>
                <a:gd name="connsiteX3" fmla="*/ 12412514 w 12412514"/>
                <a:gd name="connsiteY3" fmla="*/ 444638 h 6970345"/>
                <a:gd name="connsiteX4" fmla="*/ 12412514 w 12412514"/>
                <a:gd name="connsiteY4" fmla="*/ 5665172 h 6970345"/>
                <a:gd name="connsiteX5" fmla="*/ 11107341 w 12412514"/>
                <a:gd name="connsiteY5" fmla="*/ 6970345 h 6970345"/>
                <a:gd name="connsiteX6" fmla="*/ 474837 w 12412514"/>
                <a:gd name="connsiteY6" fmla="*/ 6970345 h 6970345"/>
                <a:gd name="connsiteX7" fmla="*/ 68115 w 12412514"/>
                <a:gd name="connsiteY7" fmla="*/ 5718335 h 6970345"/>
                <a:gd name="connsiteX8" fmla="*/ 41534 w 12412514"/>
                <a:gd name="connsiteY8" fmla="*/ 460587 h 6970345"/>
                <a:gd name="connsiteX0" fmla="*/ 24649 w 12395629"/>
                <a:gd name="connsiteY0" fmla="*/ 460587 h 6970345"/>
                <a:gd name="connsiteX1" fmla="*/ 548329 w 12395629"/>
                <a:gd name="connsiteY1" fmla="*/ 80447 h 6970345"/>
                <a:gd name="connsiteX2" fmla="*/ 11159568 w 12395629"/>
                <a:gd name="connsiteY2" fmla="*/ 165507 h 6970345"/>
                <a:gd name="connsiteX3" fmla="*/ 12395629 w 12395629"/>
                <a:gd name="connsiteY3" fmla="*/ 444638 h 6970345"/>
                <a:gd name="connsiteX4" fmla="*/ 12395629 w 12395629"/>
                <a:gd name="connsiteY4" fmla="*/ 5665172 h 6970345"/>
                <a:gd name="connsiteX5" fmla="*/ 11090456 w 12395629"/>
                <a:gd name="connsiteY5" fmla="*/ 6970345 h 6970345"/>
                <a:gd name="connsiteX6" fmla="*/ 457952 w 12395629"/>
                <a:gd name="connsiteY6" fmla="*/ 6970345 h 6970345"/>
                <a:gd name="connsiteX7" fmla="*/ 205402 w 12395629"/>
                <a:gd name="connsiteY7" fmla="*/ 5723651 h 6970345"/>
                <a:gd name="connsiteX8" fmla="*/ 24649 w 12395629"/>
                <a:gd name="connsiteY8" fmla="*/ 460587 h 6970345"/>
                <a:gd name="connsiteX0" fmla="*/ 133580 w 12339756"/>
                <a:gd name="connsiteY0" fmla="*/ 466190 h 6965315"/>
                <a:gd name="connsiteX1" fmla="*/ 492456 w 12339756"/>
                <a:gd name="connsiteY1" fmla="*/ 75417 h 6965315"/>
                <a:gd name="connsiteX2" fmla="*/ 11103695 w 12339756"/>
                <a:gd name="connsiteY2" fmla="*/ 160477 h 6965315"/>
                <a:gd name="connsiteX3" fmla="*/ 12339756 w 12339756"/>
                <a:gd name="connsiteY3" fmla="*/ 439608 h 6965315"/>
                <a:gd name="connsiteX4" fmla="*/ 12339756 w 12339756"/>
                <a:gd name="connsiteY4" fmla="*/ 5660142 h 6965315"/>
                <a:gd name="connsiteX5" fmla="*/ 11034583 w 12339756"/>
                <a:gd name="connsiteY5" fmla="*/ 6965315 h 6965315"/>
                <a:gd name="connsiteX6" fmla="*/ 402079 w 12339756"/>
                <a:gd name="connsiteY6" fmla="*/ 6965315 h 6965315"/>
                <a:gd name="connsiteX7" fmla="*/ 149529 w 12339756"/>
                <a:gd name="connsiteY7" fmla="*/ 5718621 h 6965315"/>
                <a:gd name="connsiteX8" fmla="*/ 133580 w 12339756"/>
                <a:gd name="connsiteY8" fmla="*/ 466190 h 6965315"/>
                <a:gd name="connsiteX0" fmla="*/ 133580 w 12339756"/>
                <a:gd name="connsiteY0" fmla="*/ 466190 h 6965315"/>
                <a:gd name="connsiteX1" fmla="*/ 492456 w 12339756"/>
                <a:gd name="connsiteY1" fmla="*/ 75417 h 6965315"/>
                <a:gd name="connsiteX2" fmla="*/ 11103695 w 12339756"/>
                <a:gd name="connsiteY2" fmla="*/ 160477 h 6965315"/>
                <a:gd name="connsiteX3" fmla="*/ 12339756 w 12339756"/>
                <a:gd name="connsiteY3" fmla="*/ 439608 h 6965315"/>
                <a:gd name="connsiteX4" fmla="*/ 12339756 w 12339756"/>
                <a:gd name="connsiteY4" fmla="*/ 5660142 h 6965315"/>
                <a:gd name="connsiteX5" fmla="*/ 11034583 w 12339756"/>
                <a:gd name="connsiteY5" fmla="*/ 6965315 h 6965315"/>
                <a:gd name="connsiteX6" fmla="*/ 402079 w 12339756"/>
                <a:gd name="connsiteY6" fmla="*/ 6965315 h 6965315"/>
                <a:gd name="connsiteX7" fmla="*/ 149529 w 12339756"/>
                <a:gd name="connsiteY7" fmla="*/ 5718621 h 6965315"/>
                <a:gd name="connsiteX8" fmla="*/ 133580 w 12339756"/>
                <a:gd name="connsiteY8" fmla="*/ 466190 h 6965315"/>
                <a:gd name="connsiteX0" fmla="*/ 133580 w 12339756"/>
                <a:gd name="connsiteY0" fmla="*/ 439651 h 6938776"/>
                <a:gd name="connsiteX1" fmla="*/ 492456 w 12339756"/>
                <a:gd name="connsiteY1" fmla="*/ 48878 h 6938776"/>
                <a:gd name="connsiteX2" fmla="*/ 11103695 w 12339756"/>
                <a:gd name="connsiteY2" fmla="*/ 133938 h 6938776"/>
                <a:gd name="connsiteX3" fmla="*/ 12339756 w 12339756"/>
                <a:gd name="connsiteY3" fmla="*/ 413069 h 6938776"/>
                <a:gd name="connsiteX4" fmla="*/ 12339756 w 12339756"/>
                <a:gd name="connsiteY4" fmla="*/ 5633603 h 6938776"/>
                <a:gd name="connsiteX5" fmla="*/ 11034583 w 12339756"/>
                <a:gd name="connsiteY5" fmla="*/ 6938776 h 6938776"/>
                <a:gd name="connsiteX6" fmla="*/ 402079 w 12339756"/>
                <a:gd name="connsiteY6" fmla="*/ 6938776 h 6938776"/>
                <a:gd name="connsiteX7" fmla="*/ 149529 w 12339756"/>
                <a:gd name="connsiteY7" fmla="*/ 5692082 h 6938776"/>
                <a:gd name="connsiteX8" fmla="*/ 133580 w 12339756"/>
                <a:gd name="connsiteY8" fmla="*/ 439651 h 6938776"/>
                <a:gd name="connsiteX0" fmla="*/ 133580 w 12339756"/>
                <a:gd name="connsiteY0" fmla="*/ 441427 h 6940552"/>
                <a:gd name="connsiteX1" fmla="*/ 492456 w 12339756"/>
                <a:gd name="connsiteY1" fmla="*/ 50654 h 6940552"/>
                <a:gd name="connsiteX2" fmla="*/ 11103695 w 12339756"/>
                <a:gd name="connsiteY2" fmla="*/ 135714 h 6940552"/>
                <a:gd name="connsiteX3" fmla="*/ 12339756 w 12339756"/>
                <a:gd name="connsiteY3" fmla="*/ 414845 h 6940552"/>
                <a:gd name="connsiteX4" fmla="*/ 12339756 w 12339756"/>
                <a:gd name="connsiteY4" fmla="*/ 5635379 h 6940552"/>
                <a:gd name="connsiteX5" fmla="*/ 11034583 w 12339756"/>
                <a:gd name="connsiteY5" fmla="*/ 6940552 h 6940552"/>
                <a:gd name="connsiteX6" fmla="*/ 402079 w 12339756"/>
                <a:gd name="connsiteY6" fmla="*/ 6940552 h 6940552"/>
                <a:gd name="connsiteX7" fmla="*/ 149529 w 12339756"/>
                <a:gd name="connsiteY7" fmla="*/ 5693858 h 6940552"/>
                <a:gd name="connsiteX8" fmla="*/ 133580 w 12339756"/>
                <a:gd name="connsiteY8" fmla="*/ 441427 h 6940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39756" h="6940552">
                  <a:moveTo>
                    <a:pt x="133580" y="441427"/>
                  </a:moveTo>
                  <a:cubicBezTo>
                    <a:pt x="149528" y="-40168"/>
                    <a:pt x="122504" y="50654"/>
                    <a:pt x="492456" y="50654"/>
                  </a:cubicBezTo>
                  <a:lnTo>
                    <a:pt x="11103695" y="135714"/>
                  </a:lnTo>
                  <a:cubicBezTo>
                    <a:pt x="12340201" y="130398"/>
                    <a:pt x="12339756" y="-305982"/>
                    <a:pt x="12339756" y="414845"/>
                  </a:cubicBezTo>
                  <a:lnTo>
                    <a:pt x="12339756" y="5635379"/>
                  </a:lnTo>
                  <a:cubicBezTo>
                    <a:pt x="12339756" y="6356206"/>
                    <a:pt x="11755410" y="6940552"/>
                    <a:pt x="11034583" y="6940552"/>
                  </a:cubicBezTo>
                  <a:lnTo>
                    <a:pt x="402079" y="6940552"/>
                  </a:lnTo>
                  <a:cubicBezTo>
                    <a:pt x="-318748" y="6940552"/>
                    <a:pt x="149529" y="6414685"/>
                    <a:pt x="149529" y="5693858"/>
                  </a:cubicBezTo>
                  <a:cubicBezTo>
                    <a:pt x="144213" y="3943048"/>
                    <a:pt x="138896" y="2192237"/>
                    <a:pt x="133580" y="44142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34624" y="6306334"/>
              <a:ext cx="438912" cy="438912"/>
            </a:xfrm>
            <a:prstGeom prst="rect">
              <a:avLst/>
            </a:prstGeom>
          </p:spPr>
        </p:pic>
      </p:grpSp>
    </p:spTree>
    <p:extLst>
      <p:ext uri="{BB962C8B-B14F-4D97-AF65-F5344CB8AC3E}">
        <p14:creationId xmlns:p14="http://schemas.microsoft.com/office/powerpoint/2010/main" val="2606060282"/>
      </p:ext>
    </p:extLst>
  </p:cSld>
  <p:clrMapOvr>
    <a:masterClrMapping/>
  </p:clrMapOvr>
  <p:extLst>
    <p:ext uri="{DCECCB84-F9BA-43D5-87BE-67443E8EF086}">
      <p15:sldGuideLst xmlns:p15="http://schemas.microsoft.com/office/powerpoint/2012/main">
        <p15:guide id="1" orient="horz" pos="420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White Bar">
    <p:spTree>
      <p:nvGrpSpPr>
        <p:cNvPr id="1" name=""/>
        <p:cNvGrpSpPr/>
        <p:nvPr/>
      </p:nvGrpSpPr>
      <p:grpSpPr>
        <a:xfrm>
          <a:off x="0" y="0"/>
          <a:ext cx="0" cy="0"/>
          <a:chOff x="0" y="0"/>
          <a:chExt cx="0" cy="0"/>
        </a:xfrm>
      </p:grpSpPr>
      <p:grpSp>
        <p:nvGrpSpPr>
          <p:cNvPr id="3" name="Group 2"/>
          <p:cNvGrpSpPr/>
          <p:nvPr userDrawn="1"/>
        </p:nvGrpSpPr>
        <p:grpSpPr>
          <a:xfrm>
            <a:off x="-166047" y="-260498"/>
            <a:ext cx="12524095" cy="1451342"/>
            <a:chOff x="-166047" y="-260498"/>
            <a:chExt cx="12524095" cy="1451342"/>
          </a:xfrm>
        </p:grpSpPr>
        <p:sp>
          <p:nvSpPr>
            <p:cNvPr id="6" name="Rounded Rectangle 5"/>
            <p:cNvSpPr/>
            <p:nvPr userDrawn="1"/>
          </p:nvSpPr>
          <p:spPr>
            <a:xfrm>
              <a:off x="9706282" y="-74427"/>
              <a:ext cx="2538483" cy="1026042"/>
            </a:xfrm>
            <a:prstGeom prst="roundRect">
              <a:avLst/>
            </a:prstGeom>
            <a:solidFill>
              <a:srgbClr val="379C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ed Rectangle 6"/>
            <p:cNvSpPr/>
            <p:nvPr userDrawn="1"/>
          </p:nvSpPr>
          <p:spPr>
            <a:xfrm>
              <a:off x="-166047" y="802756"/>
              <a:ext cx="12524095" cy="388088"/>
            </a:xfrm>
            <a:prstGeom prst="roundRect">
              <a:avLst/>
            </a:prstGeom>
            <a:solidFill>
              <a:srgbClr val="379C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ounded Rectangle 1"/>
            <p:cNvSpPr/>
            <p:nvPr userDrawn="1"/>
          </p:nvSpPr>
          <p:spPr>
            <a:xfrm>
              <a:off x="-166047" y="-260498"/>
              <a:ext cx="10001163" cy="12121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62804353"/>
      </p:ext>
    </p:extLst>
  </p:cSld>
  <p:clrMapOvr>
    <a:masterClrMapping/>
  </p:clrMapOvr>
  <p:extLst>
    <p:ext uri="{DCECCB84-F9BA-43D5-87BE-67443E8EF086}">
      <p15:sldGuideLst xmlns:p15="http://schemas.microsoft.com/office/powerpoint/2012/main">
        <p15:guide id="1" orient="horz" pos="600" userDrawn="1">
          <p15:clr>
            <a:srgbClr val="FBAE40"/>
          </p15:clr>
        </p15:guide>
        <p15:guide id="2" orient="horz" pos="74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grpSp>
        <p:nvGrpSpPr>
          <p:cNvPr id="3" name="Group 2"/>
          <p:cNvGrpSpPr/>
          <p:nvPr userDrawn="1"/>
        </p:nvGrpSpPr>
        <p:grpSpPr>
          <a:xfrm>
            <a:off x="-166047" y="-260498"/>
            <a:ext cx="12524095" cy="1451342"/>
            <a:chOff x="-166047" y="-260498"/>
            <a:chExt cx="12524095" cy="1451342"/>
          </a:xfrm>
        </p:grpSpPr>
        <p:sp>
          <p:nvSpPr>
            <p:cNvPr id="6" name="Rounded Rectangle 5"/>
            <p:cNvSpPr/>
            <p:nvPr userDrawn="1"/>
          </p:nvSpPr>
          <p:spPr>
            <a:xfrm>
              <a:off x="9706282" y="-74427"/>
              <a:ext cx="2538483" cy="1026042"/>
            </a:xfrm>
            <a:prstGeom prst="roundRect">
              <a:avLst/>
            </a:prstGeom>
            <a:solidFill>
              <a:srgbClr val="379C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ed Rectangle 6"/>
            <p:cNvSpPr/>
            <p:nvPr userDrawn="1"/>
          </p:nvSpPr>
          <p:spPr>
            <a:xfrm>
              <a:off x="-166047" y="802756"/>
              <a:ext cx="12524095" cy="388088"/>
            </a:xfrm>
            <a:prstGeom prst="roundRect">
              <a:avLst/>
            </a:prstGeom>
            <a:solidFill>
              <a:srgbClr val="379C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ounded Rectangle 1"/>
            <p:cNvSpPr/>
            <p:nvPr userDrawn="1"/>
          </p:nvSpPr>
          <p:spPr>
            <a:xfrm>
              <a:off x="-166047" y="-260498"/>
              <a:ext cx="10001163" cy="12121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4437" y="455259"/>
              <a:ext cx="1468741" cy="228565"/>
            </a:xfrm>
            <a:prstGeom prst="rect">
              <a:avLst/>
            </a:prstGeom>
          </p:spPr>
        </p:pic>
        <p:sp>
          <p:nvSpPr>
            <p:cNvPr id="9" name="Title 3"/>
            <p:cNvSpPr txBox="1">
              <a:spLocks/>
            </p:cNvSpPr>
            <p:nvPr userDrawn="1"/>
          </p:nvSpPr>
          <p:spPr>
            <a:xfrm>
              <a:off x="495300" y="342900"/>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379CC4"/>
                  </a:solidFill>
                  <a:latin typeface="Century Gothic" panose="020B0502020202020204" pitchFamily="34" charset="0"/>
                </a:rPr>
                <a:t>ACKNOWLEDGEMENTS</a:t>
              </a:r>
            </a:p>
          </p:txBody>
        </p:sp>
      </p:grpSp>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19" r:id="rId1"/>
    <p:sldLayoutId id="2147483716" r:id="rId2"/>
    <p:sldLayoutId id="2147483718" r:id="rId3"/>
    <p:sldLayoutId id="2147483720" r:id="rId4"/>
    <p:sldLayoutId id="2147483721" r:id="rId5"/>
    <p:sldLayoutId id="2147483722" r:id="rId6"/>
    <p:sldLayoutId id="2147483723" r:id="rId7"/>
    <p:sldLayoutId id="2147483724" r:id="rId8"/>
    <p:sldLayoutId id="2147483725" r:id="rId9"/>
    <p:sldLayoutId id="2147483679" r:id="rId10"/>
    <p:sldLayoutId id="2147483707" r:id="rId11"/>
    <p:sldLayoutId id="2147483690" r:id="rId12"/>
    <p:sldLayoutId id="2147483691" r:id="rId13"/>
    <p:sldLayoutId id="2147483698" r:id="rId14"/>
    <p:sldLayoutId id="2147483717"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diagramColors" Target="../diagrams/colors2.xml"/><Relationship Id="rId11" Type="http://schemas.openxmlformats.org/officeDocument/2006/relationships/image" Target="../media/image40.png"/><Relationship Id="rId5" Type="http://schemas.openxmlformats.org/officeDocument/2006/relationships/diagramQuickStyle" Target="../diagrams/quickStyle2.xml"/><Relationship Id="rId10" Type="http://schemas.openxmlformats.org/officeDocument/2006/relationships/image" Target="../media/image14.png"/><Relationship Id="rId4" Type="http://schemas.openxmlformats.org/officeDocument/2006/relationships/diagramLayout" Target="../diagrams/layout2.xml"/><Relationship Id="rId9" Type="http://schemas.openxmlformats.org/officeDocument/2006/relationships/image" Target="../media/image39.png"/></Relationships>
</file>

<file path=ppt/slides/_rels/slide13.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41.png"/><Relationship Id="rId7" Type="http://schemas.openxmlformats.org/officeDocument/2006/relationships/diagramColors" Target="../diagrams/colors3.xml"/><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diagramQuickStyle" Target="../diagrams/quickStyle3.xml"/><Relationship Id="rId5" Type="http://schemas.openxmlformats.org/officeDocument/2006/relationships/diagramLayout" Target="../diagrams/layout3.xml"/><Relationship Id="rId10" Type="http://schemas.openxmlformats.org/officeDocument/2006/relationships/image" Target="../media/image26.png"/><Relationship Id="rId4" Type="http://schemas.openxmlformats.org/officeDocument/2006/relationships/diagramData" Target="../diagrams/data3.xml"/><Relationship Id="rId9" Type="http://schemas.openxmlformats.org/officeDocument/2006/relationships/image" Target="../media/image14.png"/></Relationships>
</file>

<file path=ppt/slides/_rels/slide1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14.png"/><Relationship Id="rId4" Type="http://schemas.openxmlformats.org/officeDocument/2006/relationships/image" Target="../media/image43.png"/><Relationship Id="rId9" Type="http://schemas.openxmlformats.org/officeDocument/2006/relationships/image" Target="../media/image26.png"/></Relationships>
</file>

<file path=ppt/slides/_rels/slide1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7.jpeg"/><Relationship Id="rId7"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7.xml"/><Relationship Id="rId1" Type="http://schemas.openxmlformats.org/officeDocument/2006/relationships/slideLayout" Target="../slideLayouts/slideLayout10.xml"/><Relationship Id="rId4" Type="http://schemas.openxmlformats.org/officeDocument/2006/relationships/image" Target="../media/image52.jpeg"/></Relationships>
</file>

<file path=ppt/slides/_rels/slide1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10.xml"/><Relationship Id="rId6" Type="http://schemas.openxmlformats.org/officeDocument/2006/relationships/image" Target="../media/image14.png"/><Relationship Id="rId5" Type="http://schemas.openxmlformats.org/officeDocument/2006/relationships/image" Target="../media/image57.png"/><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10.xml"/><Relationship Id="rId6" Type="http://schemas.openxmlformats.org/officeDocument/2006/relationships/image" Target="../media/image57.png"/><Relationship Id="rId5" Type="http://schemas.openxmlformats.org/officeDocument/2006/relationships/image" Target="../media/image14.png"/><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62.png"/><Relationship Id="rId2" Type="http://schemas.openxmlformats.org/officeDocument/2006/relationships/notesSlide" Target="../notesSlides/notesSlide23.xml"/><Relationship Id="rId1" Type="http://schemas.openxmlformats.org/officeDocument/2006/relationships/slideLayout" Target="../slideLayouts/slideLayout10.xml"/><Relationship Id="rId6" Type="http://schemas.openxmlformats.org/officeDocument/2006/relationships/image" Target="../media/image57.png"/><Relationship Id="rId5" Type="http://schemas.openxmlformats.org/officeDocument/2006/relationships/image" Target="../media/image14.png"/><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55.png"/><Relationship Id="rId7" Type="http://schemas.openxmlformats.org/officeDocument/2006/relationships/image" Target="../media/image65.png"/><Relationship Id="rId2" Type="http://schemas.openxmlformats.org/officeDocument/2006/relationships/notesSlide" Target="../notesSlides/notesSlide24.xml"/><Relationship Id="rId1" Type="http://schemas.openxmlformats.org/officeDocument/2006/relationships/slideLayout" Target="../slideLayouts/slideLayout10.xml"/><Relationship Id="rId6" Type="http://schemas.openxmlformats.org/officeDocument/2006/relationships/image" Target="../media/image64.png"/><Relationship Id="rId5" Type="http://schemas.openxmlformats.org/officeDocument/2006/relationships/image" Target="../media/image14.png"/><Relationship Id="rId4" Type="http://schemas.openxmlformats.org/officeDocument/2006/relationships/image" Target="../media/image63.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23.jpe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26.png"/><Relationship Id="rId5" Type="http://schemas.openxmlformats.org/officeDocument/2006/relationships/image" Target="../media/image14.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1.jpeg"/><Relationship Id="rId7" Type="http://schemas.openxmlformats.org/officeDocument/2006/relationships/diagramColors" Target="../diagrams/colors1.xml"/><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diagramQuickStyle" Target="../diagrams/quickStyle1.xml"/><Relationship Id="rId11" Type="http://schemas.openxmlformats.org/officeDocument/2006/relationships/image" Target="../media/image34.png"/><Relationship Id="rId5" Type="http://schemas.openxmlformats.org/officeDocument/2006/relationships/diagramLayout" Target="../diagrams/layout1.xml"/><Relationship Id="rId10" Type="http://schemas.openxmlformats.org/officeDocument/2006/relationships/image" Target="../media/image33.png"/><Relationship Id="rId4" Type="http://schemas.openxmlformats.org/officeDocument/2006/relationships/diagramData" Target="../diagrams/data1.xml"/><Relationship Id="rId9"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97711" y="6257561"/>
            <a:ext cx="3521946" cy="338554"/>
          </a:xfrm>
          <a:prstGeom prst="rect">
            <a:avLst/>
          </a:prstGeom>
        </p:spPr>
        <p:txBody>
          <a:bodyPr wrap="square" lIns="91440" tIns="45720" rIns="91440" bIns="45720" anchor="t">
            <a:spAutoFit/>
          </a:bodyPr>
          <a:lstStyle/>
          <a:p>
            <a:pPr algn="r"/>
            <a:r>
              <a:rPr lang="en-US" sz="1600" dirty="0">
                <a:solidFill>
                  <a:srgbClr val="24B1B5"/>
                </a:solidFill>
                <a:latin typeface="Century Gothic"/>
              </a:rPr>
              <a:t> Maryland – Goddard</a:t>
            </a:r>
            <a:endParaRPr lang="en-US" dirty="0"/>
          </a:p>
        </p:txBody>
      </p:sp>
      <p:sp>
        <p:nvSpPr>
          <p:cNvPr id="3" name="Title 1"/>
          <p:cNvSpPr txBox="1">
            <a:spLocks/>
          </p:cNvSpPr>
          <p:nvPr/>
        </p:nvSpPr>
        <p:spPr>
          <a:xfrm>
            <a:off x="6066816" y="1837942"/>
            <a:ext cx="5394960" cy="1021339"/>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700" spc="0" dirty="0">
                <a:solidFill>
                  <a:srgbClr val="24B1B5"/>
                </a:solidFill>
                <a:latin typeface="Century Gothic"/>
              </a:rPr>
              <a:t>Gila National Forest</a:t>
            </a:r>
            <a:endParaRPr lang="en-US" sz="3700" spc="0" baseline="0" dirty="0">
              <a:solidFill>
                <a:srgbClr val="24B1B5"/>
              </a:solidFill>
            </a:endParaRPr>
          </a:p>
          <a:p>
            <a:pPr algn="l"/>
            <a:r>
              <a:rPr lang="en-US" sz="2800" b="0" spc="0" baseline="0" dirty="0">
                <a:solidFill>
                  <a:srgbClr val="24B1B5"/>
                </a:solidFill>
                <a:latin typeface="Century Gothic"/>
              </a:rPr>
              <a:t>Water Resources</a:t>
            </a:r>
            <a:r>
              <a:rPr lang="en-US" sz="2800" b="0" spc="0" dirty="0">
                <a:solidFill>
                  <a:srgbClr val="24B1B5"/>
                </a:solidFill>
                <a:latin typeface="Century Gothic"/>
              </a:rPr>
              <a:t> III</a:t>
            </a:r>
            <a:endParaRPr lang="en-US" sz="2800" b="0" spc="0" baseline="0" dirty="0">
              <a:solidFill>
                <a:srgbClr val="24B1B5"/>
              </a:solidFill>
            </a:endParaRPr>
          </a:p>
        </p:txBody>
      </p:sp>
      <p:sp>
        <p:nvSpPr>
          <p:cNvPr id="4" name="Subtitle 2"/>
          <p:cNvSpPr txBox="1">
            <a:spLocks/>
          </p:cNvSpPr>
          <p:nvPr/>
        </p:nvSpPr>
        <p:spPr>
          <a:xfrm>
            <a:off x="6066815" y="3092179"/>
            <a:ext cx="5394960" cy="1098086"/>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dirty="0" smtClean="0">
                <a:solidFill>
                  <a:schemeClr val="tx1">
                    <a:lumMod val="75000"/>
                    <a:lumOff val="25000"/>
                  </a:schemeClr>
                </a:solidFill>
              </a:rPr>
              <a:t>Modelling </a:t>
            </a:r>
            <a:r>
              <a:rPr lang="en-US" sz="1800" dirty="0">
                <a:solidFill>
                  <a:schemeClr val="tx1">
                    <a:lumMod val="75000"/>
                    <a:lumOff val="25000"/>
                  </a:schemeClr>
                </a:solidFill>
              </a:rPr>
              <a:t>the Impacts of Post-fire Restoration Methods on Vegetation Recovery in the Gila National </a:t>
            </a:r>
            <a:r>
              <a:rPr lang="en-US" sz="1800" dirty="0" smtClean="0">
                <a:solidFill>
                  <a:schemeClr val="tx1">
                    <a:lumMod val="75000"/>
                    <a:lumOff val="25000"/>
                  </a:schemeClr>
                </a:solidFill>
              </a:rPr>
              <a:t>Forest</a:t>
            </a:r>
            <a:endParaRPr lang="en-US" sz="1800" dirty="0">
              <a:solidFill>
                <a:schemeClr val="tx1">
                  <a:lumMod val="75000"/>
                  <a:lumOff val="25000"/>
                </a:schemeClr>
              </a:solidFill>
            </a:endParaRPr>
          </a:p>
          <a:p>
            <a:pPr algn="l"/>
            <a:endParaRPr lang="en-US" sz="1200" dirty="0">
              <a:solidFill>
                <a:schemeClr val="tx1">
                  <a:lumMod val="75000"/>
                  <a:lumOff val="25000"/>
                </a:schemeClr>
              </a:solidFill>
            </a:endParaRPr>
          </a:p>
        </p:txBody>
      </p:sp>
      <p:sp>
        <p:nvSpPr>
          <p:cNvPr id="5" name="TextBox 4"/>
          <p:cNvSpPr txBox="1"/>
          <p:nvPr/>
        </p:nvSpPr>
        <p:spPr>
          <a:xfrm>
            <a:off x="6066814" y="4960968"/>
            <a:ext cx="5394960" cy="307777"/>
          </a:xfrm>
          <a:prstGeom prst="rect">
            <a:avLst/>
          </a:prstGeom>
          <a:noFill/>
        </p:spPr>
        <p:txBody>
          <a:bodyPr wrap="square" lIns="91440" tIns="45720" rIns="91440" bIns="45720" rtlCol="0" anchor="t">
            <a:spAutoFit/>
          </a:bodyPr>
          <a:lstStyle/>
          <a:p>
            <a:r>
              <a:rPr lang="en-US" sz="1400" dirty="0">
                <a:solidFill>
                  <a:schemeClr val="tx1">
                    <a:lumMod val="75000"/>
                    <a:lumOff val="25000"/>
                  </a:schemeClr>
                </a:solidFill>
                <a:latin typeface="Century Gothic"/>
              </a:rPr>
              <a:t>Henry Grover, Ebony Williams, Darby Levin, Tyler Pantle</a:t>
            </a:r>
            <a:endParaRPr lang="en-US" dirty="0">
              <a:solidFill>
                <a:schemeClr val="tx1">
                  <a:lumMod val="75000"/>
                  <a:lumOff val="25000"/>
                </a:schemeClr>
              </a:solidFill>
            </a:endParaRPr>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7D3F6647-383D-416B-8F3C-6899706460A4}"/>
              </a:ext>
            </a:extLst>
          </p:cNvPr>
          <p:cNvSpPr/>
          <p:nvPr/>
        </p:nvSpPr>
        <p:spPr>
          <a:xfrm>
            <a:off x="5244999" y="2804573"/>
            <a:ext cx="6645952" cy="998557"/>
          </a:xfrm>
          <a:prstGeom prst="roundRect">
            <a:avLst/>
          </a:prstGeom>
          <a:solidFill>
            <a:schemeClr val="accent1">
              <a:lumMod val="20000"/>
              <a:lumOff val="80000"/>
            </a:schemeClr>
          </a:solidFill>
          <a:ln w="28575">
            <a:solidFill>
              <a:srgbClr val="24B1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Rounded Corners 12">
            <a:extLst>
              <a:ext uri="{FF2B5EF4-FFF2-40B4-BE49-F238E27FC236}">
                <a16:creationId xmlns:a16="http://schemas.microsoft.com/office/drawing/2014/main" id="{3ECEE472-0BA7-4AB0-8A74-79D82DF8CCB9}"/>
              </a:ext>
            </a:extLst>
          </p:cNvPr>
          <p:cNvSpPr/>
          <p:nvPr/>
        </p:nvSpPr>
        <p:spPr>
          <a:xfrm>
            <a:off x="5244999" y="4102650"/>
            <a:ext cx="6645952" cy="1060225"/>
          </a:xfrm>
          <a:prstGeom prst="roundRect">
            <a:avLst/>
          </a:prstGeom>
          <a:solidFill>
            <a:schemeClr val="accent1">
              <a:lumMod val="20000"/>
              <a:lumOff val="80000"/>
            </a:schemeClr>
          </a:solidFill>
          <a:ln w="28575">
            <a:solidFill>
              <a:srgbClr val="24B1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Rounded Corners 13">
            <a:extLst>
              <a:ext uri="{FF2B5EF4-FFF2-40B4-BE49-F238E27FC236}">
                <a16:creationId xmlns:a16="http://schemas.microsoft.com/office/drawing/2014/main" id="{36C2824A-44FA-45E7-9CBF-48D23FF0CAA0}"/>
              </a:ext>
            </a:extLst>
          </p:cNvPr>
          <p:cNvSpPr/>
          <p:nvPr/>
        </p:nvSpPr>
        <p:spPr>
          <a:xfrm>
            <a:off x="5244999" y="5455812"/>
            <a:ext cx="6645952" cy="1060225"/>
          </a:xfrm>
          <a:prstGeom prst="roundRect">
            <a:avLst/>
          </a:prstGeom>
          <a:solidFill>
            <a:schemeClr val="accent1">
              <a:lumMod val="20000"/>
              <a:lumOff val="80000"/>
            </a:schemeClr>
          </a:solidFill>
          <a:ln w="28575">
            <a:solidFill>
              <a:srgbClr val="24B1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Rounded Corners 4">
            <a:extLst>
              <a:ext uri="{FF2B5EF4-FFF2-40B4-BE49-F238E27FC236}">
                <a16:creationId xmlns:a16="http://schemas.microsoft.com/office/drawing/2014/main" id="{6D838BD1-AA32-497D-80A4-5BA93BCC4007}"/>
              </a:ext>
            </a:extLst>
          </p:cNvPr>
          <p:cNvSpPr/>
          <p:nvPr/>
        </p:nvSpPr>
        <p:spPr>
          <a:xfrm>
            <a:off x="5249589" y="1442230"/>
            <a:ext cx="6645952" cy="1060225"/>
          </a:xfrm>
          <a:prstGeom prst="roundRect">
            <a:avLst/>
          </a:prstGeom>
          <a:solidFill>
            <a:schemeClr val="accent1">
              <a:lumMod val="20000"/>
              <a:lumOff val="80000"/>
            </a:schemeClr>
          </a:solidFill>
          <a:ln w="28575">
            <a:solidFill>
              <a:srgbClr val="24B1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522C37-9963-4D41-9BCC-F81938FFDA56}"/>
              </a:ext>
            </a:extLst>
          </p:cNvPr>
          <p:cNvSpPr txBox="1">
            <a:spLocks/>
          </p:cNvSpPr>
          <p:nvPr/>
        </p:nvSpPr>
        <p:spPr>
          <a:xfrm>
            <a:off x="495300" y="342900"/>
            <a:ext cx="94143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entury Gothic"/>
              </a:rPr>
              <a:t>Objectives</a:t>
            </a:r>
          </a:p>
        </p:txBody>
      </p:sp>
      <p:sp>
        <p:nvSpPr>
          <p:cNvPr id="9" name="TextBox 8">
            <a:extLst>
              <a:ext uri="{FF2B5EF4-FFF2-40B4-BE49-F238E27FC236}">
                <a16:creationId xmlns:a16="http://schemas.microsoft.com/office/drawing/2014/main" id="{1665DA12-69A1-4D33-BE85-9248C3A713BA}"/>
              </a:ext>
            </a:extLst>
          </p:cNvPr>
          <p:cNvSpPr txBox="1"/>
          <p:nvPr/>
        </p:nvSpPr>
        <p:spPr>
          <a:xfrm>
            <a:off x="481739" y="6497977"/>
            <a:ext cx="299282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solidFill>
                  <a:schemeClr val="tx1">
                    <a:lumMod val="75000"/>
                    <a:lumOff val="25000"/>
                  </a:schemeClr>
                </a:solidFill>
                <a:latin typeface="Century Gothic"/>
                <a:cs typeface="Calibri"/>
              </a:rPr>
              <a:t>Image Credit: </a:t>
            </a:r>
            <a:r>
              <a:rPr lang="en-US" sz="1200" i="1" dirty="0">
                <a:solidFill>
                  <a:schemeClr val="tx1">
                    <a:lumMod val="75000"/>
                    <a:lumOff val="25000"/>
                  </a:schemeClr>
                </a:solidFill>
                <a:latin typeface="Century Gothic"/>
                <a:cs typeface="Calibri"/>
              </a:rPr>
              <a:t>Silver Fire BAER team</a:t>
            </a:r>
            <a:r>
              <a:rPr lang="en-US" sz="1200" b="1" i="1" dirty="0">
                <a:solidFill>
                  <a:schemeClr val="tx1">
                    <a:lumMod val="75000"/>
                    <a:lumOff val="25000"/>
                  </a:schemeClr>
                </a:solidFill>
                <a:latin typeface="Century Gothic"/>
                <a:cs typeface="Calibri"/>
              </a:rPr>
              <a:t> </a:t>
            </a:r>
            <a:endParaRPr lang="en-US" sz="1200" i="1" dirty="0">
              <a:solidFill>
                <a:schemeClr val="tx1">
                  <a:lumMod val="75000"/>
                  <a:lumOff val="25000"/>
                </a:schemeClr>
              </a:solidFill>
              <a:latin typeface="Century Gothic"/>
              <a:cs typeface="Calibri"/>
            </a:endParaRPr>
          </a:p>
        </p:txBody>
      </p:sp>
      <p:sp>
        <p:nvSpPr>
          <p:cNvPr id="4" name="Google Shape;206;g623eef4bee_0_34">
            <a:extLst>
              <a:ext uri="{FF2B5EF4-FFF2-40B4-BE49-F238E27FC236}">
                <a16:creationId xmlns:a16="http://schemas.microsoft.com/office/drawing/2014/main" id="{AA02FD38-46DE-48A3-8A2D-72E2C226E08D}"/>
              </a:ext>
            </a:extLst>
          </p:cNvPr>
          <p:cNvSpPr txBox="1"/>
          <p:nvPr/>
        </p:nvSpPr>
        <p:spPr>
          <a:xfrm>
            <a:off x="5240252" y="1529866"/>
            <a:ext cx="6644621" cy="85781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57200" marR="0" lvl="0" indent="-457200" algn="l" rtl="0">
              <a:spcAft>
                <a:spcPts val="5000"/>
              </a:spcAft>
              <a:buClr>
                <a:srgbClr val="24B1B5"/>
              </a:buClr>
              <a:buSzPts val="2400"/>
              <a:buFont typeface="+mj-lt"/>
              <a:buAutoNum type="arabicPeriod"/>
            </a:pPr>
            <a:r>
              <a:rPr lang="en-US" sz="2400" b="1" i="0" u="none" strike="noStrike" cap="none" dirty="0">
                <a:solidFill>
                  <a:srgbClr val="24B1B5"/>
                </a:solidFill>
                <a:latin typeface="Century Gothic"/>
                <a:ea typeface="Century Gothic"/>
                <a:cs typeface="Century Gothic"/>
                <a:sym typeface="Century Gothic"/>
              </a:rPr>
              <a:t>Quantify</a:t>
            </a:r>
            <a:r>
              <a:rPr lang="en-US" sz="2400" b="1" i="0" u="none" strike="noStrike" cap="none" dirty="0">
                <a:solidFill>
                  <a:srgbClr val="1B57AF"/>
                </a:solidFill>
                <a:latin typeface="Century Gothic"/>
                <a:ea typeface="Century Gothic"/>
                <a:cs typeface="Century Gothic"/>
                <a:sym typeface="Century Gothic"/>
              </a:rPr>
              <a:t> </a:t>
            </a:r>
            <a:r>
              <a:rPr lang="en-US" sz="2400" b="0" i="0" u="none" strike="noStrike" cap="none" dirty="0">
                <a:solidFill>
                  <a:srgbClr val="3F3F3F"/>
                </a:solidFill>
                <a:latin typeface="Century Gothic"/>
                <a:ea typeface="Century Gothic"/>
                <a:cs typeface="Century Gothic"/>
                <a:sym typeface="Century Gothic"/>
              </a:rPr>
              <a:t>recovery trends over time using NASA </a:t>
            </a:r>
            <a:r>
              <a:rPr lang="en-US" sz="2400" dirty="0">
                <a:solidFill>
                  <a:srgbClr val="3F3F3F"/>
                </a:solidFill>
                <a:latin typeface="Century Gothic"/>
                <a:ea typeface="Century Gothic"/>
                <a:cs typeface="Century Gothic"/>
                <a:sym typeface="Century Gothic"/>
              </a:rPr>
              <a:t>Earth observations</a:t>
            </a:r>
            <a:endParaRPr lang="en-US" dirty="0">
              <a:solidFill>
                <a:srgbClr val="3F3F3F"/>
              </a:solidFill>
            </a:endParaRPr>
          </a:p>
          <a:p>
            <a:pPr marL="457200" indent="-457200">
              <a:spcAft>
                <a:spcPts val="5000"/>
              </a:spcAft>
              <a:buClr>
                <a:srgbClr val="24B1B5"/>
              </a:buClr>
              <a:buSzPts val="2400"/>
              <a:buAutoNum type="arabicPeriod"/>
            </a:pPr>
            <a:r>
              <a:rPr lang="en-US" sz="2400" b="1" i="0" u="none" strike="noStrike" cap="none" dirty="0">
                <a:solidFill>
                  <a:srgbClr val="24B1B5"/>
                </a:solidFill>
                <a:latin typeface="Century Gothic"/>
                <a:ea typeface="Century Gothic"/>
                <a:cs typeface="Century Gothic"/>
                <a:sym typeface="Century Gothic"/>
              </a:rPr>
              <a:t>Evaluate</a:t>
            </a:r>
            <a:r>
              <a:rPr lang="en-US" sz="2400" b="0" i="0" u="none" strike="noStrike" cap="none" dirty="0">
                <a:solidFill>
                  <a:srgbClr val="24B1B5"/>
                </a:solidFill>
                <a:latin typeface="Century Gothic"/>
                <a:ea typeface="Century Gothic"/>
                <a:cs typeface="Century Gothic"/>
                <a:sym typeface="Century Gothic"/>
              </a:rPr>
              <a:t> </a:t>
            </a:r>
            <a:r>
              <a:rPr lang="en-US" sz="2400" b="0" i="0" u="none" strike="noStrike" cap="none" dirty="0">
                <a:solidFill>
                  <a:srgbClr val="3F3F3F"/>
                </a:solidFill>
                <a:latin typeface="Century Gothic"/>
                <a:ea typeface="Century Gothic"/>
                <a:cs typeface="Century Gothic"/>
                <a:sym typeface="Century Gothic"/>
              </a:rPr>
              <a:t>the correlation between environmental factors</a:t>
            </a:r>
            <a:r>
              <a:rPr lang="en-US" sz="2400" dirty="0">
                <a:solidFill>
                  <a:srgbClr val="3F3F3F"/>
                </a:solidFill>
                <a:latin typeface="Century Gothic"/>
                <a:ea typeface="Century Gothic"/>
                <a:cs typeface="Century Gothic"/>
                <a:sym typeface="Century Gothic"/>
              </a:rPr>
              <a:t> after the fire</a:t>
            </a:r>
            <a:endParaRPr lang="en-US" sz="2400" dirty="0">
              <a:solidFill>
                <a:srgbClr val="3F3F3F"/>
              </a:solidFill>
              <a:latin typeface="Century Gothic"/>
              <a:ea typeface="Century Gothic"/>
              <a:cs typeface="Century Gothic"/>
            </a:endParaRPr>
          </a:p>
          <a:p>
            <a:pPr marL="457200" indent="-457200">
              <a:spcAft>
                <a:spcPts val="5000"/>
              </a:spcAft>
              <a:buClr>
                <a:srgbClr val="24B1B5"/>
              </a:buClr>
              <a:buSzPts val="2400"/>
              <a:buFont typeface="+mj-lt"/>
              <a:buAutoNum type="arabicPeriod"/>
            </a:pPr>
            <a:r>
              <a:rPr lang="en-US" sz="2400" b="1" i="0" u="none" strike="noStrike" cap="none" dirty="0">
                <a:solidFill>
                  <a:srgbClr val="24B1B5"/>
                </a:solidFill>
                <a:latin typeface="Century Gothic"/>
                <a:ea typeface="Century Gothic"/>
                <a:cs typeface="Century Gothic"/>
                <a:sym typeface="Century Gothic"/>
              </a:rPr>
              <a:t>Explore</a:t>
            </a:r>
            <a:r>
              <a:rPr lang="en-US" sz="2400" b="1" dirty="0">
                <a:solidFill>
                  <a:srgbClr val="24B1B5"/>
                </a:solidFill>
                <a:latin typeface="Century Gothic"/>
                <a:ea typeface="Century Gothic"/>
                <a:cs typeface="Century Gothic"/>
                <a:sym typeface="Century Gothic"/>
              </a:rPr>
              <a:t> </a:t>
            </a:r>
            <a:r>
              <a:rPr lang="en-US" sz="2400" dirty="0">
                <a:solidFill>
                  <a:srgbClr val="3F3F3F"/>
                </a:solidFill>
                <a:latin typeface="Century Gothic"/>
                <a:ea typeface="Century Gothic"/>
                <a:cs typeface="Century Gothic"/>
                <a:sym typeface="Century Gothic"/>
              </a:rPr>
              <a:t>the impact of seeding and seeding/mulching on post-fire recovery</a:t>
            </a:r>
            <a:endParaRPr lang="en-US" sz="2400" b="0" i="0" u="none" strike="noStrike" cap="none" dirty="0">
              <a:solidFill>
                <a:srgbClr val="3F3F3F"/>
              </a:solidFill>
              <a:latin typeface="Century Gothic"/>
              <a:ea typeface="Century Gothic"/>
              <a:cs typeface="Century Gothic"/>
            </a:endParaRPr>
          </a:p>
          <a:p>
            <a:pPr marL="457200" indent="-457200">
              <a:spcAft>
                <a:spcPts val="5000"/>
              </a:spcAft>
              <a:buClr>
                <a:srgbClr val="24B1B5"/>
              </a:buClr>
              <a:buSzPts val="2400"/>
              <a:buAutoNum type="arabicPeriod"/>
            </a:pPr>
            <a:r>
              <a:rPr lang="en-US" sz="2400" b="1" dirty="0">
                <a:solidFill>
                  <a:srgbClr val="24B1B5"/>
                </a:solidFill>
                <a:latin typeface="Century Gothic"/>
                <a:ea typeface="Century Gothic"/>
                <a:cs typeface="Century Gothic"/>
              </a:rPr>
              <a:t>Predict</a:t>
            </a:r>
            <a:r>
              <a:rPr lang="en-US" sz="2400" dirty="0">
                <a:solidFill>
                  <a:srgbClr val="24B1B5"/>
                </a:solidFill>
                <a:latin typeface="Century Gothic"/>
                <a:ea typeface="Century Gothic"/>
                <a:cs typeface="Century Gothic"/>
              </a:rPr>
              <a:t> </a:t>
            </a:r>
            <a:r>
              <a:rPr lang="en-US" sz="2400" dirty="0">
                <a:solidFill>
                  <a:srgbClr val="3F3F3F"/>
                </a:solidFill>
                <a:latin typeface="Century Gothic"/>
                <a:ea typeface="Century Gothic"/>
                <a:cs typeface="Century Gothic"/>
              </a:rPr>
              <a:t>the impact of post-fire treatments on future wildfire recovery</a:t>
            </a:r>
          </a:p>
        </p:txBody>
      </p:sp>
      <p:pic>
        <p:nvPicPr>
          <p:cNvPr id="3" name="Picture 4">
            <a:extLst>
              <a:ext uri="{FF2B5EF4-FFF2-40B4-BE49-F238E27FC236}">
                <a16:creationId xmlns:a16="http://schemas.microsoft.com/office/drawing/2014/main" id="{24D5FCCB-F352-4832-A253-D3D7DF463709}"/>
              </a:ext>
            </a:extLst>
          </p:cNvPr>
          <p:cNvPicPr>
            <a:picLocks noChangeAspect="1"/>
          </p:cNvPicPr>
          <p:nvPr/>
        </p:nvPicPr>
        <p:blipFill>
          <a:blip r:embed="rId3"/>
          <a:stretch>
            <a:fillRect/>
          </a:stretch>
        </p:blipFill>
        <p:spPr>
          <a:xfrm>
            <a:off x="312026" y="2046250"/>
            <a:ext cx="4635909" cy="347078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8654427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495300" y="342900"/>
            <a:ext cx="94143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entury Gothic"/>
              </a:rPr>
              <a:t>Data: NASA Satellites &amp; Sensors</a:t>
            </a:r>
            <a:endParaRPr lang="en-US" dirty="0">
              <a:solidFill>
                <a:schemeClr val="bg1"/>
              </a:solidFill>
            </a:endParaRPr>
          </a:p>
        </p:txBody>
      </p:sp>
      <p:sp>
        <p:nvSpPr>
          <p:cNvPr id="10" name="TextBox 9">
            <a:extLst>
              <a:ext uri="{FF2B5EF4-FFF2-40B4-BE49-F238E27FC236}">
                <a16:creationId xmlns:a16="http://schemas.microsoft.com/office/drawing/2014/main" id="{C83EFBFD-9CFA-49B9-A6A3-ABE6445BC543}"/>
              </a:ext>
            </a:extLst>
          </p:cNvPr>
          <p:cNvSpPr txBox="1"/>
          <p:nvPr/>
        </p:nvSpPr>
        <p:spPr>
          <a:xfrm>
            <a:off x="494487" y="6506325"/>
            <a:ext cx="179131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solidFill>
                  <a:srgbClr val="3F3F3F"/>
                </a:solidFill>
                <a:latin typeface="Century Gothic"/>
              </a:rPr>
              <a:t>Image Credits: </a:t>
            </a:r>
            <a:r>
              <a:rPr lang="en-US" sz="1200" i="1" dirty="0">
                <a:solidFill>
                  <a:srgbClr val="3F3F3F"/>
                </a:solidFill>
                <a:latin typeface="Century Gothic"/>
              </a:rPr>
              <a:t>NASA</a:t>
            </a:r>
            <a:endParaRPr lang="en-US" sz="1200" dirty="0">
              <a:latin typeface="Century Gothic"/>
            </a:endParaRPr>
          </a:p>
        </p:txBody>
      </p:sp>
      <p:pic>
        <p:nvPicPr>
          <p:cNvPr id="7" name="Picture 11" descr="A satellite in space&#10;&#10;Description automatically generated">
            <a:extLst>
              <a:ext uri="{FF2B5EF4-FFF2-40B4-BE49-F238E27FC236}">
                <a16:creationId xmlns:a16="http://schemas.microsoft.com/office/drawing/2014/main" id="{961AEA4B-AFC3-4747-97A2-FBB8ED289AD2}"/>
              </a:ext>
            </a:extLst>
          </p:cNvPr>
          <p:cNvPicPr>
            <a:picLocks noChangeAspect="1"/>
          </p:cNvPicPr>
          <p:nvPr/>
        </p:nvPicPr>
        <p:blipFill>
          <a:blip r:embed="rId3"/>
          <a:stretch>
            <a:fillRect/>
          </a:stretch>
        </p:blipFill>
        <p:spPr>
          <a:xfrm>
            <a:off x="6104833" y="3514295"/>
            <a:ext cx="5301087" cy="2996580"/>
          </a:xfrm>
          <a:prstGeom prst="rect">
            <a:avLst/>
          </a:prstGeom>
        </p:spPr>
      </p:pic>
      <p:pic>
        <p:nvPicPr>
          <p:cNvPr id="12" name="Picture 12" descr="A satellite in space&#10;&#10;Description automatically generated">
            <a:extLst>
              <a:ext uri="{FF2B5EF4-FFF2-40B4-BE49-F238E27FC236}">
                <a16:creationId xmlns:a16="http://schemas.microsoft.com/office/drawing/2014/main" id="{D66A31CC-C09F-4969-85D1-6E5EC0A959E6}"/>
              </a:ext>
            </a:extLst>
          </p:cNvPr>
          <p:cNvPicPr>
            <a:picLocks noChangeAspect="1"/>
          </p:cNvPicPr>
          <p:nvPr/>
        </p:nvPicPr>
        <p:blipFill>
          <a:blip r:embed="rId4"/>
          <a:stretch>
            <a:fillRect/>
          </a:stretch>
        </p:blipFill>
        <p:spPr>
          <a:xfrm>
            <a:off x="1292591" y="3499918"/>
            <a:ext cx="4180404" cy="2793903"/>
          </a:xfrm>
          <a:prstGeom prst="rect">
            <a:avLst/>
          </a:prstGeom>
        </p:spPr>
      </p:pic>
      <p:sp>
        <p:nvSpPr>
          <p:cNvPr id="9" name="Text Placeholder 5">
            <a:extLst>
              <a:ext uri="{FF2B5EF4-FFF2-40B4-BE49-F238E27FC236}">
                <a16:creationId xmlns:a16="http://schemas.microsoft.com/office/drawing/2014/main" id="{78112781-9B38-4F1A-82BB-100770EAC6C7}"/>
              </a:ext>
            </a:extLst>
          </p:cNvPr>
          <p:cNvSpPr txBox="1">
            <a:spLocks/>
          </p:cNvSpPr>
          <p:nvPr/>
        </p:nvSpPr>
        <p:spPr>
          <a:xfrm>
            <a:off x="852535" y="1457000"/>
            <a:ext cx="4058132" cy="1651421"/>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24B1B5"/>
              </a:buClr>
              <a:buNone/>
            </a:pPr>
            <a:r>
              <a:rPr lang="en-US" sz="2400" dirty="0">
                <a:solidFill>
                  <a:schemeClr val="tx1">
                    <a:lumMod val="75000"/>
                    <a:lumOff val="25000"/>
                  </a:schemeClr>
                </a:solidFill>
                <a:latin typeface="Century Gothic"/>
              </a:rPr>
              <a:t>Landsat 7 Enhanced Thematic Mapper Plus (ETM+)</a:t>
            </a:r>
            <a:endParaRPr lang="en-US" dirty="0">
              <a:solidFill>
                <a:schemeClr val="tx1">
                  <a:lumMod val="75000"/>
                  <a:lumOff val="25000"/>
                </a:schemeClr>
              </a:solidFill>
              <a:latin typeface="Century Gothic"/>
            </a:endParaRPr>
          </a:p>
          <a:p>
            <a:pPr marL="800100" lvl="1" indent="-342900">
              <a:lnSpc>
                <a:spcPct val="100000"/>
              </a:lnSpc>
              <a:spcBef>
                <a:spcPts val="0"/>
              </a:spcBef>
              <a:spcAft>
                <a:spcPts val="600"/>
              </a:spcAft>
              <a:buClr>
                <a:srgbClr val="24B1B5"/>
              </a:buClr>
              <a:buFont typeface="Webdings" panose="05030102010509060703" pitchFamily="18" charset="2"/>
              <a:buChar char="4"/>
            </a:pPr>
            <a:r>
              <a:rPr lang="en-US" sz="1800" dirty="0">
                <a:solidFill>
                  <a:schemeClr val="tx1">
                    <a:lumMod val="75000"/>
                    <a:lumOff val="25000"/>
                  </a:schemeClr>
                </a:solidFill>
                <a:latin typeface="Century Gothic"/>
                <a:cs typeface="Calibri" panose="020F0502020204030204"/>
              </a:rPr>
              <a:t>2013 post-fire mosaic</a:t>
            </a:r>
          </a:p>
          <a:p>
            <a:pPr marL="800100" lvl="1" indent="-342900">
              <a:lnSpc>
                <a:spcPct val="100000"/>
              </a:lnSpc>
              <a:spcBef>
                <a:spcPts val="0"/>
              </a:spcBef>
              <a:spcAft>
                <a:spcPts val="600"/>
              </a:spcAft>
              <a:buClr>
                <a:srgbClr val="24B1B5"/>
              </a:buClr>
              <a:buFont typeface="Webdings" panose="05030102010509060703" pitchFamily="18" charset="2"/>
              <a:buChar char="4"/>
            </a:pPr>
            <a:r>
              <a:rPr lang="en-US" sz="1800" dirty="0">
                <a:solidFill>
                  <a:schemeClr val="tx1">
                    <a:lumMod val="75000"/>
                    <a:lumOff val="25000"/>
                  </a:schemeClr>
                </a:solidFill>
                <a:latin typeface="Century Gothic"/>
                <a:cs typeface="Calibri" panose="020F0502020204030204"/>
              </a:rPr>
              <a:t>NBR measurements</a:t>
            </a:r>
          </a:p>
          <a:p>
            <a:pPr marL="0" indent="0">
              <a:lnSpc>
                <a:spcPct val="100000"/>
              </a:lnSpc>
              <a:spcBef>
                <a:spcPts val="0"/>
              </a:spcBef>
              <a:spcAft>
                <a:spcPts val="600"/>
              </a:spcAft>
              <a:buClr>
                <a:srgbClr val="24B1B5"/>
              </a:buClr>
              <a:buNone/>
            </a:pPr>
            <a:endParaRPr lang="en-US" sz="2400" dirty="0">
              <a:solidFill>
                <a:schemeClr val="tx1">
                  <a:lumMod val="75000"/>
                  <a:lumOff val="25000"/>
                </a:schemeClr>
              </a:solidFill>
              <a:latin typeface="Century Gothic" panose="020B0502020202020204" pitchFamily="34" charset="0"/>
              <a:cs typeface="Calibri"/>
            </a:endParaRPr>
          </a:p>
        </p:txBody>
      </p:sp>
      <p:sp>
        <p:nvSpPr>
          <p:cNvPr id="11" name="Text Placeholder 5">
            <a:extLst>
              <a:ext uri="{FF2B5EF4-FFF2-40B4-BE49-F238E27FC236}">
                <a16:creationId xmlns:a16="http://schemas.microsoft.com/office/drawing/2014/main" id="{B33155F0-B52F-403E-ACFD-D1AAFA75279B}"/>
              </a:ext>
            </a:extLst>
          </p:cNvPr>
          <p:cNvSpPr txBox="1">
            <a:spLocks/>
          </p:cNvSpPr>
          <p:nvPr/>
        </p:nvSpPr>
        <p:spPr>
          <a:xfrm>
            <a:off x="5933363" y="1457000"/>
            <a:ext cx="4181816" cy="203997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24B1B5"/>
              </a:buClr>
              <a:buNone/>
            </a:pPr>
            <a:r>
              <a:rPr lang="en-US" sz="2400" dirty="0">
                <a:solidFill>
                  <a:schemeClr val="tx1">
                    <a:lumMod val="75000"/>
                    <a:lumOff val="25000"/>
                  </a:schemeClr>
                </a:solidFill>
                <a:latin typeface="Century Gothic"/>
              </a:rPr>
              <a:t>Landsat 8 Operational Land Imager (OLI)</a:t>
            </a:r>
            <a:endParaRPr lang="en-US" dirty="0"/>
          </a:p>
          <a:p>
            <a:pPr marL="800100" lvl="1" indent="-342900">
              <a:lnSpc>
                <a:spcPct val="100000"/>
              </a:lnSpc>
              <a:spcBef>
                <a:spcPts val="0"/>
              </a:spcBef>
              <a:spcAft>
                <a:spcPts val="600"/>
              </a:spcAft>
              <a:buClr>
                <a:srgbClr val="24B1B5"/>
              </a:buClr>
              <a:buFont typeface="Webdings" panose="05030102010509060703" pitchFamily="18" charset="2"/>
              <a:buChar char="4"/>
            </a:pPr>
            <a:r>
              <a:rPr lang="en-US" sz="1800" dirty="0">
                <a:solidFill>
                  <a:schemeClr val="tx1">
                    <a:lumMod val="75000"/>
                    <a:lumOff val="25000"/>
                  </a:schemeClr>
                </a:solidFill>
                <a:latin typeface="Century Gothic"/>
                <a:cs typeface="Calibri"/>
              </a:rPr>
              <a:t>Pre-fire NDVI mosaic</a:t>
            </a:r>
          </a:p>
          <a:p>
            <a:pPr marL="800100" lvl="1" indent="-342900">
              <a:lnSpc>
                <a:spcPct val="100000"/>
              </a:lnSpc>
              <a:spcBef>
                <a:spcPts val="0"/>
              </a:spcBef>
              <a:spcAft>
                <a:spcPts val="600"/>
              </a:spcAft>
              <a:buClr>
                <a:srgbClr val="24B1B5"/>
              </a:buClr>
              <a:buFont typeface="Webdings" panose="05030102010509060703" pitchFamily="18" charset="2"/>
              <a:buChar char="4"/>
            </a:pPr>
            <a:r>
              <a:rPr lang="en-US" sz="1800" dirty="0">
                <a:solidFill>
                  <a:schemeClr val="tx1">
                    <a:lumMod val="75000"/>
                    <a:lumOff val="25000"/>
                  </a:schemeClr>
                </a:solidFill>
                <a:latin typeface="Century Gothic"/>
                <a:cs typeface="Calibri"/>
              </a:rPr>
              <a:t>2013 post-fire mosaic </a:t>
            </a:r>
          </a:p>
          <a:p>
            <a:pPr marL="800100" lvl="1" indent="-342900">
              <a:lnSpc>
                <a:spcPct val="100000"/>
              </a:lnSpc>
              <a:spcBef>
                <a:spcPts val="0"/>
              </a:spcBef>
              <a:spcAft>
                <a:spcPts val="600"/>
              </a:spcAft>
              <a:buClr>
                <a:srgbClr val="24B1B5"/>
              </a:buClr>
              <a:buFont typeface="Webdings" panose="05030102010509060703" pitchFamily="18" charset="2"/>
              <a:buChar char="4"/>
            </a:pPr>
            <a:r>
              <a:rPr lang="en-US" sz="1800" dirty="0">
                <a:solidFill>
                  <a:schemeClr val="tx1">
                    <a:lumMod val="75000"/>
                    <a:lumOff val="25000"/>
                  </a:schemeClr>
                </a:solidFill>
                <a:latin typeface="Century Gothic"/>
                <a:cs typeface="Calibri"/>
              </a:rPr>
              <a:t>2014-2017 post-fire mosaics</a:t>
            </a:r>
          </a:p>
          <a:p>
            <a:pPr marL="800100" lvl="1" indent="-342900">
              <a:lnSpc>
                <a:spcPct val="100000"/>
              </a:lnSpc>
              <a:spcBef>
                <a:spcPts val="0"/>
              </a:spcBef>
              <a:spcAft>
                <a:spcPts val="600"/>
              </a:spcAft>
              <a:buClr>
                <a:srgbClr val="24B1B5"/>
              </a:buClr>
              <a:buFont typeface="Webdings" panose="05030102010509060703" pitchFamily="18" charset="2"/>
              <a:buChar char="4"/>
            </a:pPr>
            <a:r>
              <a:rPr lang="en-US" sz="1800" dirty="0">
                <a:solidFill>
                  <a:schemeClr val="tx1">
                    <a:lumMod val="75000"/>
                    <a:lumOff val="25000"/>
                  </a:schemeClr>
                </a:solidFill>
                <a:latin typeface="Century Gothic"/>
                <a:cs typeface="Calibri"/>
              </a:rPr>
              <a:t>NBR measurements</a:t>
            </a:r>
          </a:p>
        </p:txBody>
      </p:sp>
    </p:spTree>
    <p:extLst>
      <p:ext uri="{BB962C8B-B14F-4D97-AF65-F5344CB8AC3E}">
        <p14:creationId xmlns:p14="http://schemas.microsoft.com/office/powerpoint/2010/main" val="3433969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495300" y="342900"/>
            <a:ext cx="94143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entury Gothic"/>
              </a:rPr>
              <a:t>Methodology: Predictor Variables</a:t>
            </a:r>
            <a:endParaRPr lang="en-US" dirty="0">
              <a:solidFill>
                <a:schemeClr val="bg1"/>
              </a:solidFill>
            </a:endParaRPr>
          </a:p>
        </p:txBody>
      </p:sp>
      <p:graphicFrame>
        <p:nvGraphicFramePr>
          <p:cNvPr id="84" name="Diagram 84">
            <a:extLst>
              <a:ext uri="{FF2B5EF4-FFF2-40B4-BE49-F238E27FC236}">
                <a16:creationId xmlns:a16="http://schemas.microsoft.com/office/drawing/2014/main" id="{24B0B710-A7B7-4C03-8A61-01CF552401A0}"/>
              </a:ext>
            </a:extLst>
          </p:cNvPr>
          <p:cNvGraphicFramePr/>
          <p:nvPr>
            <p:extLst>
              <p:ext uri="{D42A27DB-BD31-4B8C-83A1-F6EECF244321}">
                <p14:modId xmlns:p14="http://schemas.microsoft.com/office/powerpoint/2010/main" val="2588604278"/>
              </p:ext>
            </p:extLst>
          </p:nvPr>
        </p:nvGraphicFramePr>
        <p:xfrm>
          <a:off x="325794" y="1383965"/>
          <a:ext cx="11546790" cy="11473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2" name="Picture 22" descr="A close up of a sign&#10;&#10;Description automatically generated">
            <a:extLst>
              <a:ext uri="{FF2B5EF4-FFF2-40B4-BE49-F238E27FC236}">
                <a16:creationId xmlns:a16="http://schemas.microsoft.com/office/drawing/2014/main" id="{A51BB5C2-8A3B-45E4-ADBD-25D0A7778233}"/>
              </a:ext>
            </a:extLst>
          </p:cNvPr>
          <p:cNvPicPr>
            <a:picLocks noChangeAspect="1"/>
          </p:cNvPicPr>
          <p:nvPr/>
        </p:nvPicPr>
        <p:blipFill>
          <a:blip r:embed="rId8"/>
          <a:stretch>
            <a:fillRect/>
          </a:stretch>
        </p:blipFill>
        <p:spPr>
          <a:xfrm>
            <a:off x="4179250" y="3100989"/>
            <a:ext cx="3448050" cy="2933700"/>
          </a:xfrm>
          <a:prstGeom prst="rect">
            <a:avLst/>
          </a:prstGeom>
        </p:spPr>
      </p:pic>
      <p:sp>
        <p:nvSpPr>
          <p:cNvPr id="1895" name="Text Placeholder 5">
            <a:extLst>
              <a:ext uri="{FF2B5EF4-FFF2-40B4-BE49-F238E27FC236}">
                <a16:creationId xmlns:a16="http://schemas.microsoft.com/office/drawing/2014/main" id="{97220E2D-15BC-405E-8AFD-67C21073980B}"/>
              </a:ext>
            </a:extLst>
          </p:cNvPr>
          <p:cNvSpPr txBox="1">
            <a:spLocks/>
          </p:cNvSpPr>
          <p:nvPr/>
        </p:nvSpPr>
        <p:spPr>
          <a:xfrm>
            <a:off x="575327" y="2865649"/>
            <a:ext cx="3264569" cy="3176522"/>
          </a:xfrm>
          <a:prstGeom prst="rect">
            <a:avLst/>
          </a:prstGeom>
          <a:ln w="28575">
            <a:solidFill>
              <a:srgbClr val="24B1B5"/>
            </a:solidFill>
          </a:ln>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24B1B5"/>
              </a:buClr>
              <a:buFont typeface="Webdings" panose="05030102010509060703" pitchFamily="18" charset="2"/>
              <a:buChar char="4"/>
            </a:pPr>
            <a:r>
              <a:rPr lang="en-US" sz="1800" dirty="0">
                <a:solidFill>
                  <a:schemeClr val="tx1">
                    <a:lumMod val="75000"/>
                    <a:lumOff val="25000"/>
                  </a:schemeClr>
                </a:solidFill>
                <a:latin typeface="Century Gothic"/>
              </a:rPr>
              <a:t>Treatment</a:t>
            </a:r>
          </a:p>
          <a:p>
            <a:pPr marL="342900" indent="-342900">
              <a:lnSpc>
                <a:spcPct val="100000"/>
              </a:lnSpc>
              <a:spcBef>
                <a:spcPts val="0"/>
              </a:spcBef>
              <a:spcAft>
                <a:spcPts val="600"/>
              </a:spcAft>
              <a:buClr>
                <a:srgbClr val="24B1B5"/>
              </a:buClr>
              <a:buFont typeface="Webdings" panose="05030102010509060703" pitchFamily="18" charset="2"/>
              <a:buChar char="4"/>
            </a:pPr>
            <a:r>
              <a:rPr lang="en-US" sz="1800" dirty="0">
                <a:solidFill>
                  <a:schemeClr val="tx1">
                    <a:lumMod val="75000"/>
                    <a:lumOff val="25000"/>
                  </a:schemeClr>
                </a:solidFill>
                <a:latin typeface="Century Gothic"/>
              </a:rPr>
              <a:t>Soil Burn Severity</a:t>
            </a:r>
          </a:p>
          <a:p>
            <a:pPr marL="342900" indent="-342900">
              <a:lnSpc>
                <a:spcPct val="100000"/>
              </a:lnSpc>
              <a:spcBef>
                <a:spcPts val="0"/>
              </a:spcBef>
              <a:spcAft>
                <a:spcPts val="600"/>
              </a:spcAft>
              <a:buClr>
                <a:srgbClr val="24B1B5"/>
              </a:buClr>
              <a:buFont typeface="Webdings" panose="05030102010509060703" pitchFamily="18" charset="2"/>
              <a:buChar char="4"/>
            </a:pPr>
            <a:r>
              <a:rPr lang="en-US" sz="1800" dirty="0">
                <a:solidFill>
                  <a:schemeClr val="tx1">
                    <a:lumMod val="75000"/>
                    <a:lumOff val="25000"/>
                  </a:schemeClr>
                </a:solidFill>
                <a:latin typeface="Century Gothic"/>
              </a:rPr>
              <a:t>Pre-fire NDVI</a:t>
            </a:r>
            <a:endParaRPr lang="en-US" dirty="0">
              <a:solidFill>
                <a:schemeClr val="tx1">
                  <a:lumMod val="75000"/>
                  <a:lumOff val="25000"/>
                </a:schemeClr>
              </a:solidFill>
              <a:cs typeface="Calibri" panose="020F0502020204030204"/>
            </a:endParaRPr>
          </a:p>
          <a:p>
            <a:pPr marL="342900" indent="-342900">
              <a:lnSpc>
                <a:spcPct val="100000"/>
              </a:lnSpc>
              <a:spcBef>
                <a:spcPts val="0"/>
              </a:spcBef>
              <a:spcAft>
                <a:spcPts val="600"/>
              </a:spcAft>
              <a:buClr>
                <a:srgbClr val="24B1B5"/>
              </a:buClr>
              <a:buFont typeface="Webdings" panose="05030102010509060703" pitchFamily="18" charset="2"/>
              <a:buChar char="4"/>
            </a:pPr>
            <a:r>
              <a:rPr lang="en-US" sz="1800" dirty="0">
                <a:solidFill>
                  <a:schemeClr val="tx1">
                    <a:lumMod val="75000"/>
                    <a:lumOff val="25000"/>
                  </a:schemeClr>
                </a:solidFill>
                <a:latin typeface="Century Gothic"/>
              </a:rPr>
              <a:t>Elevation</a:t>
            </a:r>
            <a:endParaRPr lang="en-US" dirty="0">
              <a:solidFill>
                <a:schemeClr val="tx1">
                  <a:lumMod val="75000"/>
                  <a:lumOff val="25000"/>
                </a:schemeClr>
              </a:solidFill>
              <a:cs typeface="Calibri" panose="020F0502020204030204"/>
            </a:endParaRPr>
          </a:p>
          <a:p>
            <a:pPr marL="342900" indent="-342900">
              <a:lnSpc>
                <a:spcPct val="100000"/>
              </a:lnSpc>
              <a:spcBef>
                <a:spcPts val="0"/>
              </a:spcBef>
              <a:spcAft>
                <a:spcPts val="600"/>
              </a:spcAft>
              <a:buClr>
                <a:srgbClr val="24B1B5"/>
              </a:buClr>
              <a:buFont typeface="Webdings" panose="05030102010509060703" pitchFamily="18" charset="2"/>
              <a:buChar char="4"/>
            </a:pPr>
            <a:r>
              <a:rPr lang="en-US" sz="1800" dirty="0">
                <a:solidFill>
                  <a:schemeClr val="tx1">
                    <a:lumMod val="75000"/>
                    <a:lumOff val="25000"/>
                  </a:schemeClr>
                </a:solidFill>
                <a:latin typeface="Century Gothic"/>
              </a:rPr>
              <a:t>Slope</a:t>
            </a:r>
            <a:endParaRPr lang="en-US" dirty="0">
              <a:solidFill>
                <a:schemeClr val="tx1">
                  <a:lumMod val="75000"/>
                  <a:lumOff val="25000"/>
                </a:schemeClr>
              </a:solidFill>
              <a:cs typeface="Calibri"/>
            </a:endParaRPr>
          </a:p>
          <a:p>
            <a:pPr marL="342900" indent="-342900">
              <a:lnSpc>
                <a:spcPct val="100000"/>
              </a:lnSpc>
              <a:spcBef>
                <a:spcPts val="0"/>
              </a:spcBef>
              <a:spcAft>
                <a:spcPts val="600"/>
              </a:spcAft>
              <a:buClr>
                <a:srgbClr val="24B1B5"/>
              </a:buClr>
              <a:buFont typeface="Webdings" panose="05030102010509060703" pitchFamily="18" charset="2"/>
              <a:buChar char="4"/>
            </a:pPr>
            <a:r>
              <a:rPr lang="en-US" sz="1800" dirty="0">
                <a:solidFill>
                  <a:schemeClr val="tx1">
                    <a:lumMod val="75000"/>
                    <a:lumOff val="25000"/>
                  </a:schemeClr>
                </a:solidFill>
                <a:latin typeface="Century Gothic"/>
              </a:rPr>
              <a:t>Insolation</a:t>
            </a:r>
            <a:endParaRPr lang="en-US" sz="1800" dirty="0">
              <a:solidFill>
                <a:schemeClr val="tx1">
                  <a:lumMod val="75000"/>
                  <a:lumOff val="25000"/>
                </a:schemeClr>
              </a:solidFill>
              <a:latin typeface="Century Gothic" panose="020B0502020202020204" pitchFamily="34" charset="0"/>
            </a:endParaRPr>
          </a:p>
          <a:p>
            <a:pPr marL="342900" indent="-342900">
              <a:lnSpc>
                <a:spcPct val="100000"/>
              </a:lnSpc>
              <a:spcBef>
                <a:spcPts val="0"/>
              </a:spcBef>
              <a:spcAft>
                <a:spcPts val="600"/>
              </a:spcAft>
              <a:buClr>
                <a:srgbClr val="24B1B5"/>
              </a:buClr>
              <a:buFont typeface="Webdings" panose="05030102010509060703" pitchFamily="18" charset="2"/>
              <a:buChar char="4"/>
            </a:pPr>
            <a:r>
              <a:rPr lang="en-US" sz="1800" dirty="0">
                <a:solidFill>
                  <a:schemeClr val="tx1">
                    <a:lumMod val="75000"/>
                    <a:lumOff val="25000"/>
                  </a:schemeClr>
                </a:solidFill>
                <a:latin typeface="Century Gothic"/>
              </a:rPr>
              <a:t>Soil Order</a:t>
            </a:r>
            <a:endParaRPr lang="en-US" sz="1800" dirty="0">
              <a:solidFill>
                <a:schemeClr val="tx1">
                  <a:lumMod val="75000"/>
                  <a:lumOff val="25000"/>
                </a:schemeClr>
              </a:solidFill>
              <a:latin typeface="Century Gothic" panose="020B0502020202020204" pitchFamily="34" charset="0"/>
            </a:endParaRPr>
          </a:p>
          <a:p>
            <a:pPr marL="342900" indent="-342900">
              <a:lnSpc>
                <a:spcPct val="100000"/>
              </a:lnSpc>
              <a:spcBef>
                <a:spcPts val="0"/>
              </a:spcBef>
              <a:spcAft>
                <a:spcPts val="600"/>
              </a:spcAft>
              <a:buClr>
                <a:srgbClr val="24B1B5"/>
              </a:buClr>
              <a:buFont typeface="Webdings" panose="05030102010509060703" pitchFamily="18" charset="2"/>
              <a:buChar char="4"/>
            </a:pPr>
            <a:r>
              <a:rPr lang="en-US" sz="1800" dirty="0">
                <a:solidFill>
                  <a:schemeClr val="tx1">
                    <a:lumMod val="75000"/>
                    <a:lumOff val="25000"/>
                  </a:schemeClr>
                </a:solidFill>
                <a:latin typeface="Century Gothic"/>
              </a:rPr>
              <a:t>Resprouting Vegetation</a:t>
            </a:r>
            <a:endParaRPr lang="en-US" sz="1800" dirty="0">
              <a:solidFill>
                <a:schemeClr val="tx1">
                  <a:lumMod val="75000"/>
                  <a:lumOff val="25000"/>
                </a:schemeClr>
              </a:solidFill>
              <a:latin typeface="Century Gothic" panose="020B0502020202020204" pitchFamily="34" charset="0"/>
            </a:endParaRPr>
          </a:p>
          <a:p>
            <a:pPr marL="342900" indent="-342900">
              <a:lnSpc>
                <a:spcPct val="100000"/>
              </a:lnSpc>
              <a:spcBef>
                <a:spcPts val="0"/>
              </a:spcBef>
              <a:spcAft>
                <a:spcPts val="600"/>
              </a:spcAft>
              <a:buClr>
                <a:srgbClr val="24B1B5"/>
              </a:buClr>
              <a:buFont typeface="Webdings" panose="05030102010509060703" pitchFamily="18" charset="2"/>
              <a:buChar char="4"/>
            </a:pPr>
            <a:r>
              <a:rPr lang="en-US" sz="1800" dirty="0">
                <a:solidFill>
                  <a:schemeClr val="tx1">
                    <a:lumMod val="75000"/>
                    <a:lumOff val="25000"/>
                  </a:schemeClr>
                </a:solidFill>
                <a:latin typeface="Century Gothic"/>
              </a:rPr>
              <a:t>Canopy Cover</a:t>
            </a:r>
            <a:endParaRPr lang="en-US" sz="1800" dirty="0">
              <a:solidFill>
                <a:schemeClr val="tx1">
                  <a:lumMod val="75000"/>
                  <a:lumOff val="25000"/>
                </a:schemeClr>
              </a:solidFill>
              <a:latin typeface="Century Gothic" panose="020B0502020202020204" pitchFamily="34" charset="0"/>
            </a:endParaRPr>
          </a:p>
          <a:p>
            <a:pPr marL="0" indent="0">
              <a:lnSpc>
                <a:spcPct val="100000"/>
              </a:lnSpc>
              <a:spcBef>
                <a:spcPts val="0"/>
              </a:spcBef>
              <a:spcAft>
                <a:spcPts val="600"/>
              </a:spcAft>
              <a:buClr>
                <a:srgbClr val="24B1B5"/>
              </a:buClr>
              <a:buNone/>
            </a:pPr>
            <a:endParaRPr lang="en-US" sz="1800" dirty="0">
              <a:solidFill>
                <a:schemeClr val="tx1">
                  <a:lumMod val="75000"/>
                  <a:lumOff val="25000"/>
                </a:schemeClr>
              </a:solidFill>
              <a:latin typeface="Century Gothic" panose="020B0502020202020204" pitchFamily="34" charset="0"/>
            </a:endParaRPr>
          </a:p>
        </p:txBody>
      </p:sp>
      <p:pic>
        <p:nvPicPr>
          <p:cNvPr id="12" name="Picture 12" descr="Map&#10;&#10;Description automatically generated">
            <a:extLst>
              <a:ext uri="{FF2B5EF4-FFF2-40B4-BE49-F238E27FC236}">
                <a16:creationId xmlns:a16="http://schemas.microsoft.com/office/drawing/2014/main" id="{2ED8E303-71B6-4449-8A24-AF876F9E8318}"/>
              </a:ext>
            </a:extLst>
          </p:cNvPr>
          <p:cNvPicPr>
            <a:picLocks noChangeAspect="1"/>
          </p:cNvPicPr>
          <p:nvPr/>
        </p:nvPicPr>
        <p:blipFill rotWithShape="1">
          <a:blip r:embed="rId9"/>
          <a:srcRect l="4336" t="3431" r="11111" b="3186"/>
          <a:stretch/>
        </p:blipFill>
        <p:spPr>
          <a:xfrm>
            <a:off x="7954054" y="2994285"/>
            <a:ext cx="2577294" cy="3103660"/>
          </a:xfrm>
          <a:prstGeom prst="rect">
            <a:avLst/>
          </a:prstGeom>
        </p:spPr>
      </p:pic>
      <p:grpSp>
        <p:nvGrpSpPr>
          <p:cNvPr id="1876" name="Group 1875">
            <a:extLst>
              <a:ext uri="{FF2B5EF4-FFF2-40B4-BE49-F238E27FC236}">
                <a16:creationId xmlns:a16="http://schemas.microsoft.com/office/drawing/2014/main" id="{70430863-1A86-4E96-B60F-4F8B697C508B}"/>
              </a:ext>
            </a:extLst>
          </p:cNvPr>
          <p:cNvGrpSpPr/>
          <p:nvPr/>
        </p:nvGrpSpPr>
        <p:grpSpPr>
          <a:xfrm>
            <a:off x="10674798" y="4375952"/>
            <a:ext cx="1731069" cy="1662524"/>
            <a:chOff x="3402377" y="3199531"/>
            <a:chExt cx="1731069" cy="1662524"/>
          </a:xfrm>
        </p:grpSpPr>
        <p:grpSp>
          <p:nvGrpSpPr>
            <p:cNvPr id="150" name="Group 149">
              <a:extLst>
                <a:ext uri="{FF2B5EF4-FFF2-40B4-BE49-F238E27FC236}">
                  <a16:creationId xmlns:a16="http://schemas.microsoft.com/office/drawing/2014/main" id="{AE065519-F90D-4F7A-BB7B-937BD4CF5644}"/>
                </a:ext>
              </a:extLst>
            </p:cNvPr>
            <p:cNvGrpSpPr/>
            <p:nvPr/>
          </p:nvGrpSpPr>
          <p:grpSpPr>
            <a:xfrm>
              <a:off x="3405385" y="3199531"/>
              <a:ext cx="1728061" cy="461665"/>
              <a:chOff x="3405385" y="3199531"/>
              <a:chExt cx="1728061" cy="461665"/>
            </a:xfrm>
          </p:grpSpPr>
          <p:sp>
            <p:nvSpPr>
              <p:cNvPr id="160" name="Rectangle 159">
                <a:extLst>
                  <a:ext uri="{FF2B5EF4-FFF2-40B4-BE49-F238E27FC236}">
                    <a16:creationId xmlns:a16="http://schemas.microsoft.com/office/drawing/2014/main" id="{35ED9BDB-9A06-474C-B976-ECBCEC6C54F8}"/>
                  </a:ext>
                </a:extLst>
              </p:cNvPr>
              <p:cNvSpPr/>
              <p:nvPr/>
            </p:nvSpPr>
            <p:spPr>
              <a:xfrm>
                <a:off x="3405385" y="3377119"/>
                <a:ext cx="186769" cy="107110"/>
              </a:xfrm>
              <a:prstGeom prst="rect">
                <a:avLst/>
              </a:prstGeom>
              <a:solidFill>
                <a:srgbClr val="FCA9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1" name="TextBox 160">
                <a:extLst>
                  <a:ext uri="{FF2B5EF4-FFF2-40B4-BE49-F238E27FC236}">
                    <a16:creationId xmlns:a16="http://schemas.microsoft.com/office/drawing/2014/main" id="{C2C08C97-228D-42C4-8EEB-9CEF33998ED5}"/>
                  </a:ext>
                </a:extLst>
              </p:cNvPr>
              <p:cNvSpPr txBox="1"/>
              <p:nvPr/>
            </p:nvSpPr>
            <p:spPr>
              <a:xfrm>
                <a:off x="3593992" y="3199531"/>
                <a:ext cx="153945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rPr>
                  <a:t>Mod/High Burn Severity</a:t>
                </a:r>
              </a:p>
            </p:txBody>
          </p:sp>
        </p:grpSp>
        <p:grpSp>
          <p:nvGrpSpPr>
            <p:cNvPr id="151" name="Group 150">
              <a:extLst>
                <a:ext uri="{FF2B5EF4-FFF2-40B4-BE49-F238E27FC236}">
                  <a16:creationId xmlns:a16="http://schemas.microsoft.com/office/drawing/2014/main" id="{C373577F-B73A-4CE8-9256-226E85F80F69}"/>
                </a:ext>
              </a:extLst>
            </p:cNvPr>
            <p:cNvGrpSpPr/>
            <p:nvPr/>
          </p:nvGrpSpPr>
          <p:grpSpPr>
            <a:xfrm>
              <a:off x="3404199" y="3659752"/>
              <a:ext cx="1689800" cy="461665"/>
              <a:chOff x="3404199" y="3659752"/>
              <a:chExt cx="1689800" cy="461665"/>
            </a:xfrm>
          </p:grpSpPr>
          <p:sp>
            <p:nvSpPr>
              <p:cNvPr id="158" name="Rectangle 157">
                <a:extLst>
                  <a:ext uri="{FF2B5EF4-FFF2-40B4-BE49-F238E27FC236}">
                    <a16:creationId xmlns:a16="http://schemas.microsoft.com/office/drawing/2014/main" id="{587C54E3-74A6-4A62-B289-A1BF168FF6D4}"/>
                  </a:ext>
                </a:extLst>
              </p:cNvPr>
              <p:cNvSpPr/>
              <p:nvPr/>
            </p:nvSpPr>
            <p:spPr>
              <a:xfrm>
                <a:off x="3404199" y="3833328"/>
                <a:ext cx="186769" cy="107110"/>
              </a:xfrm>
              <a:prstGeom prst="rect">
                <a:avLst/>
              </a:prstGeom>
              <a:solidFill>
                <a:srgbClr val="FFFF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9" name="TextBox 158">
                <a:extLst>
                  <a:ext uri="{FF2B5EF4-FFF2-40B4-BE49-F238E27FC236}">
                    <a16:creationId xmlns:a16="http://schemas.microsoft.com/office/drawing/2014/main" id="{11E450E8-DEB4-47E6-A340-CBEAD2B26247}"/>
                  </a:ext>
                </a:extLst>
              </p:cNvPr>
              <p:cNvSpPr txBox="1"/>
              <p:nvPr/>
            </p:nvSpPr>
            <p:spPr>
              <a:xfrm>
                <a:off x="3547555" y="3659752"/>
                <a:ext cx="154644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rPr>
                  <a:t>Mulch/Seed </a:t>
                </a:r>
                <a:endParaRPr lang="en-US" dirty="0">
                  <a:solidFill>
                    <a:schemeClr val="tx1">
                      <a:lumMod val="75000"/>
                      <a:lumOff val="25000"/>
                    </a:schemeClr>
                  </a:solidFill>
                </a:endParaRPr>
              </a:p>
              <a:p>
                <a:r>
                  <a:rPr lang="en-US" sz="1200" dirty="0">
                    <a:solidFill>
                      <a:schemeClr val="tx1">
                        <a:lumMod val="75000"/>
                        <a:lumOff val="25000"/>
                      </a:schemeClr>
                    </a:solidFill>
                    <a:latin typeface="Century Gothic"/>
                  </a:rPr>
                  <a:t>Areas</a:t>
                </a:r>
                <a:endParaRPr lang="en-US" dirty="0">
                  <a:solidFill>
                    <a:schemeClr val="tx1">
                      <a:lumMod val="75000"/>
                      <a:lumOff val="25000"/>
                    </a:schemeClr>
                  </a:solidFill>
                </a:endParaRPr>
              </a:p>
            </p:txBody>
          </p:sp>
        </p:grpSp>
        <p:grpSp>
          <p:nvGrpSpPr>
            <p:cNvPr id="152" name="Group 151">
              <a:extLst>
                <a:ext uri="{FF2B5EF4-FFF2-40B4-BE49-F238E27FC236}">
                  <a16:creationId xmlns:a16="http://schemas.microsoft.com/office/drawing/2014/main" id="{A98BB8CD-6340-429D-A8B7-D0CA8BFDAE87}"/>
                </a:ext>
              </a:extLst>
            </p:cNvPr>
            <p:cNvGrpSpPr/>
            <p:nvPr/>
          </p:nvGrpSpPr>
          <p:grpSpPr>
            <a:xfrm>
              <a:off x="3402377" y="4119321"/>
              <a:ext cx="1344828" cy="276999"/>
              <a:chOff x="3402377" y="4119321"/>
              <a:chExt cx="1344828" cy="276999"/>
            </a:xfrm>
          </p:grpSpPr>
          <p:sp>
            <p:nvSpPr>
              <p:cNvPr id="156" name="Rectangle 155">
                <a:extLst>
                  <a:ext uri="{FF2B5EF4-FFF2-40B4-BE49-F238E27FC236}">
                    <a16:creationId xmlns:a16="http://schemas.microsoft.com/office/drawing/2014/main" id="{5DDA083C-2D1B-482B-8754-D655A7C6D51E}"/>
                  </a:ext>
                </a:extLst>
              </p:cNvPr>
              <p:cNvSpPr/>
              <p:nvPr/>
            </p:nvSpPr>
            <p:spPr>
              <a:xfrm>
                <a:off x="3402377" y="4207037"/>
                <a:ext cx="186769" cy="107110"/>
              </a:xfrm>
              <a:prstGeom prst="rect">
                <a:avLst/>
              </a:prstGeom>
              <a:solidFill>
                <a:srgbClr val="A3FF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7" name="TextBox 156">
                <a:extLst>
                  <a:ext uri="{FF2B5EF4-FFF2-40B4-BE49-F238E27FC236}">
                    <a16:creationId xmlns:a16="http://schemas.microsoft.com/office/drawing/2014/main" id="{F474BE9F-3867-46F3-9D90-CB798F40864F}"/>
                  </a:ext>
                </a:extLst>
              </p:cNvPr>
              <p:cNvSpPr txBox="1"/>
              <p:nvPr/>
            </p:nvSpPr>
            <p:spPr>
              <a:xfrm>
                <a:off x="3595129" y="4119321"/>
                <a:ext cx="115207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rPr>
                  <a:t>Seed Areas</a:t>
                </a:r>
                <a:endParaRPr lang="en-US" dirty="0"/>
              </a:p>
            </p:txBody>
          </p:sp>
        </p:grpSp>
        <p:grpSp>
          <p:nvGrpSpPr>
            <p:cNvPr id="153" name="Group 152">
              <a:extLst>
                <a:ext uri="{FF2B5EF4-FFF2-40B4-BE49-F238E27FC236}">
                  <a16:creationId xmlns:a16="http://schemas.microsoft.com/office/drawing/2014/main" id="{560D9185-09A1-40A5-A4B7-8E135FD3A27D}"/>
                </a:ext>
              </a:extLst>
            </p:cNvPr>
            <p:cNvGrpSpPr/>
            <p:nvPr/>
          </p:nvGrpSpPr>
          <p:grpSpPr>
            <a:xfrm>
              <a:off x="3409148" y="4400390"/>
              <a:ext cx="1722776" cy="461665"/>
              <a:chOff x="3409148" y="4400390"/>
              <a:chExt cx="1722776" cy="461665"/>
            </a:xfrm>
          </p:grpSpPr>
          <p:cxnSp>
            <p:nvCxnSpPr>
              <p:cNvPr id="154" name="Straight Arrow Connector 153">
                <a:extLst>
                  <a:ext uri="{FF2B5EF4-FFF2-40B4-BE49-F238E27FC236}">
                    <a16:creationId xmlns:a16="http://schemas.microsoft.com/office/drawing/2014/main" id="{49CD351C-E432-4DAB-967F-7D16F6E44ADF}"/>
                  </a:ext>
                </a:extLst>
              </p:cNvPr>
              <p:cNvCxnSpPr/>
              <p:nvPr/>
            </p:nvCxnSpPr>
            <p:spPr>
              <a:xfrm flipV="1">
                <a:off x="3409148" y="4615089"/>
                <a:ext cx="172761" cy="1"/>
              </a:xfrm>
              <a:prstGeom prst="straightConnector1">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55" name="TextBox 154">
                <a:extLst>
                  <a:ext uri="{FF2B5EF4-FFF2-40B4-BE49-F238E27FC236}">
                    <a16:creationId xmlns:a16="http://schemas.microsoft.com/office/drawing/2014/main" id="{750FE9CD-E915-49CB-98D7-6C9874374B3C}"/>
                  </a:ext>
                </a:extLst>
              </p:cNvPr>
              <p:cNvSpPr txBox="1"/>
              <p:nvPr/>
            </p:nvSpPr>
            <p:spPr>
              <a:xfrm>
                <a:off x="3592168" y="4400390"/>
                <a:ext cx="153975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rPr>
                  <a:t>Silver Fire Perimeter</a:t>
                </a:r>
                <a:endParaRPr lang="en-US" sz="1200" dirty="0">
                  <a:solidFill>
                    <a:schemeClr val="tx1">
                      <a:lumMod val="75000"/>
                      <a:lumOff val="25000"/>
                    </a:schemeClr>
                  </a:solidFill>
                  <a:cs typeface="Calibri"/>
                </a:endParaRPr>
              </a:p>
            </p:txBody>
          </p:sp>
        </p:grpSp>
      </p:grpSp>
      <p:pic>
        <p:nvPicPr>
          <p:cNvPr id="25" name="Picture 3" descr="Shape, arrow&#10;&#10;Description automatically generated">
            <a:extLst>
              <a:ext uri="{FF2B5EF4-FFF2-40B4-BE49-F238E27FC236}">
                <a16:creationId xmlns:a16="http://schemas.microsoft.com/office/drawing/2014/main" id="{0F23A6F5-6A64-4D8B-ADCE-C0A3E31F5369}"/>
              </a:ext>
            </a:extLst>
          </p:cNvPr>
          <p:cNvPicPr>
            <a:picLocks noChangeAspect="1"/>
          </p:cNvPicPr>
          <p:nvPr/>
        </p:nvPicPr>
        <p:blipFill>
          <a:blip r:embed="rId10"/>
          <a:stretch>
            <a:fillRect/>
          </a:stretch>
        </p:blipFill>
        <p:spPr>
          <a:xfrm>
            <a:off x="10150717" y="2994198"/>
            <a:ext cx="376990" cy="376990"/>
          </a:xfrm>
          <a:prstGeom prst="rect">
            <a:avLst/>
          </a:prstGeom>
        </p:spPr>
      </p:pic>
      <p:pic>
        <p:nvPicPr>
          <p:cNvPr id="18" name="Picture 5">
            <a:extLst>
              <a:ext uri="{FF2B5EF4-FFF2-40B4-BE49-F238E27FC236}">
                <a16:creationId xmlns:a16="http://schemas.microsoft.com/office/drawing/2014/main" id="{28B0EA68-69A4-4530-A3AA-566B0DC18910}"/>
              </a:ext>
            </a:extLst>
          </p:cNvPr>
          <p:cNvPicPr>
            <a:picLocks noChangeAspect="1"/>
          </p:cNvPicPr>
          <p:nvPr/>
        </p:nvPicPr>
        <p:blipFill>
          <a:blip r:embed="rId11"/>
          <a:stretch>
            <a:fillRect/>
          </a:stretch>
        </p:blipFill>
        <p:spPr>
          <a:xfrm>
            <a:off x="9126502" y="5837541"/>
            <a:ext cx="600075" cy="285750"/>
          </a:xfrm>
          <a:prstGeom prst="rect">
            <a:avLst/>
          </a:prstGeom>
        </p:spPr>
      </p:pic>
      <p:pic>
        <p:nvPicPr>
          <p:cNvPr id="19" name="Picture 6">
            <a:extLst>
              <a:ext uri="{FF2B5EF4-FFF2-40B4-BE49-F238E27FC236}">
                <a16:creationId xmlns:a16="http://schemas.microsoft.com/office/drawing/2014/main" id="{CAAADE16-8958-4A3D-8F87-CF76FA4075B1}"/>
              </a:ext>
            </a:extLst>
          </p:cNvPr>
          <p:cNvPicPr>
            <a:picLocks noChangeAspect="1"/>
          </p:cNvPicPr>
          <p:nvPr/>
        </p:nvPicPr>
        <p:blipFill>
          <a:blip r:embed="rId12"/>
          <a:stretch>
            <a:fillRect/>
          </a:stretch>
        </p:blipFill>
        <p:spPr>
          <a:xfrm>
            <a:off x="9083640" y="6015572"/>
            <a:ext cx="685800" cy="66675"/>
          </a:xfrm>
          <a:prstGeom prst="rect">
            <a:avLst/>
          </a:prstGeom>
        </p:spPr>
      </p:pic>
    </p:spTree>
    <p:extLst>
      <p:ext uri="{BB962C8B-B14F-4D97-AF65-F5344CB8AC3E}">
        <p14:creationId xmlns:p14="http://schemas.microsoft.com/office/powerpoint/2010/main" val="667501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30" descr="A picture containing chart&#10;&#10;Description automatically generated">
            <a:extLst>
              <a:ext uri="{FF2B5EF4-FFF2-40B4-BE49-F238E27FC236}">
                <a16:creationId xmlns:a16="http://schemas.microsoft.com/office/drawing/2014/main" id="{57DFF374-EFCB-4D0E-A7CE-8F62FF18C61D}"/>
              </a:ext>
            </a:extLst>
          </p:cNvPr>
          <p:cNvPicPr>
            <a:picLocks noChangeAspect="1"/>
          </p:cNvPicPr>
          <p:nvPr/>
        </p:nvPicPr>
        <p:blipFill>
          <a:blip r:embed="rId3"/>
          <a:stretch>
            <a:fillRect/>
          </a:stretch>
        </p:blipFill>
        <p:spPr>
          <a:xfrm>
            <a:off x="6895381" y="2570322"/>
            <a:ext cx="4410973" cy="2623129"/>
          </a:xfrm>
          <a:prstGeom prst="rect">
            <a:avLst/>
          </a:prstGeom>
          <a:ln w="12700">
            <a:solidFill>
              <a:schemeClr val="tx1"/>
            </a:solidFill>
          </a:ln>
        </p:spPr>
      </p:pic>
      <p:sp>
        <p:nvSpPr>
          <p:cNvPr id="2" name="Title 1">
            <a:extLst>
              <a:ext uri="{FF2B5EF4-FFF2-40B4-BE49-F238E27FC236}">
                <a16:creationId xmlns:a16="http://schemas.microsoft.com/office/drawing/2014/main" id="{D7522C37-9963-4D41-9BCC-F81938FFDA56}"/>
              </a:ext>
            </a:extLst>
          </p:cNvPr>
          <p:cNvSpPr txBox="1">
            <a:spLocks/>
          </p:cNvSpPr>
          <p:nvPr/>
        </p:nvSpPr>
        <p:spPr>
          <a:xfrm>
            <a:off x="495300" y="342900"/>
            <a:ext cx="94143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entury Gothic"/>
              </a:rPr>
              <a:t>Methodology: Predictor Variables</a:t>
            </a:r>
            <a:endParaRPr lang="en-US" dirty="0">
              <a:solidFill>
                <a:schemeClr val="bg1"/>
              </a:solidFill>
            </a:endParaRPr>
          </a:p>
        </p:txBody>
      </p:sp>
      <p:graphicFrame>
        <p:nvGraphicFramePr>
          <p:cNvPr id="84" name="Diagram 84">
            <a:extLst>
              <a:ext uri="{FF2B5EF4-FFF2-40B4-BE49-F238E27FC236}">
                <a16:creationId xmlns:a16="http://schemas.microsoft.com/office/drawing/2014/main" id="{24B0B710-A7B7-4C03-8A61-01CF552401A0}"/>
              </a:ext>
            </a:extLst>
          </p:cNvPr>
          <p:cNvGraphicFramePr/>
          <p:nvPr>
            <p:extLst>
              <p:ext uri="{D42A27DB-BD31-4B8C-83A1-F6EECF244321}">
                <p14:modId xmlns:p14="http://schemas.microsoft.com/office/powerpoint/2010/main" val="3150751190"/>
              </p:ext>
            </p:extLst>
          </p:nvPr>
        </p:nvGraphicFramePr>
        <p:xfrm>
          <a:off x="325794" y="1225814"/>
          <a:ext cx="11546790" cy="114733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3" name="Text Placeholder 5">
            <a:extLst>
              <a:ext uri="{FF2B5EF4-FFF2-40B4-BE49-F238E27FC236}">
                <a16:creationId xmlns:a16="http://schemas.microsoft.com/office/drawing/2014/main" id="{5E7AF148-ED2E-49ED-9122-43DAE9A00CEA}"/>
              </a:ext>
            </a:extLst>
          </p:cNvPr>
          <p:cNvSpPr txBox="1">
            <a:spLocks/>
          </p:cNvSpPr>
          <p:nvPr/>
        </p:nvSpPr>
        <p:spPr>
          <a:xfrm>
            <a:off x="636876" y="2765339"/>
            <a:ext cx="5826547" cy="1651421"/>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24B1B5"/>
              </a:buClr>
              <a:buFont typeface="Webdings" panose="05030102010509060703" pitchFamily="18" charset="2"/>
              <a:buChar char="4"/>
            </a:pPr>
            <a:r>
              <a:rPr lang="en-US" sz="2000" dirty="0">
                <a:solidFill>
                  <a:schemeClr val="tx1">
                    <a:lumMod val="75000"/>
                    <a:lumOff val="25000"/>
                  </a:schemeClr>
                </a:solidFill>
                <a:latin typeface="Century Gothic"/>
                <a:cs typeface="Calibri"/>
              </a:rPr>
              <a:t>Found min and max values of elevation and insolation for each level of treatment/burn severity</a:t>
            </a:r>
          </a:p>
          <a:p>
            <a:pPr marL="342900" indent="-342900">
              <a:lnSpc>
                <a:spcPct val="100000"/>
              </a:lnSpc>
              <a:spcBef>
                <a:spcPts val="0"/>
              </a:spcBef>
              <a:spcAft>
                <a:spcPts val="600"/>
              </a:spcAft>
              <a:buClr>
                <a:srgbClr val="24B1B5"/>
              </a:buClr>
              <a:buFont typeface="Webdings" panose="05030102010509060703" pitchFamily="18" charset="2"/>
              <a:buChar char="4"/>
            </a:pPr>
            <a:endParaRPr lang="en-US" sz="2000" dirty="0">
              <a:solidFill>
                <a:schemeClr val="tx1">
                  <a:lumMod val="75000"/>
                  <a:lumOff val="25000"/>
                </a:schemeClr>
              </a:solidFill>
              <a:latin typeface="Century Gothic"/>
              <a:cs typeface="Calibri"/>
            </a:endParaRPr>
          </a:p>
          <a:p>
            <a:pPr marL="342900" indent="-342900">
              <a:lnSpc>
                <a:spcPct val="100000"/>
              </a:lnSpc>
              <a:spcBef>
                <a:spcPts val="0"/>
              </a:spcBef>
              <a:spcAft>
                <a:spcPts val="600"/>
              </a:spcAft>
              <a:buClr>
                <a:srgbClr val="24B1B5"/>
              </a:buClr>
              <a:buFont typeface="Webdings" panose="05030102010509060703" pitchFamily="18" charset="2"/>
              <a:buChar char="4"/>
            </a:pPr>
            <a:r>
              <a:rPr lang="en-US" sz="2000" dirty="0">
                <a:solidFill>
                  <a:schemeClr val="tx1">
                    <a:lumMod val="75000"/>
                    <a:lumOff val="25000"/>
                  </a:schemeClr>
                </a:solidFill>
                <a:latin typeface="Century Gothic"/>
                <a:cs typeface="Calibri"/>
              </a:rPr>
              <a:t>Removed regions outside min and max</a:t>
            </a:r>
          </a:p>
          <a:p>
            <a:pPr marL="342900" indent="-342900">
              <a:lnSpc>
                <a:spcPct val="100000"/>
              </a:lnSpc>
              <a:spcBef>
                <a:spcPts val="0"/>
              </a:spcBef>
              <a:spcAft>
                <a:spcPts val="600"/>
              </a:spcAft>
              <a:buClr>
                <a:srgbClr val="24B1B5"/>
              </a:buClr>
              <a:buFont typeface="Webdings" panose="05030102010509060703" pitchFamily="18" charset="2"/>
              <a:buChar char="4"/>
            </a:pPr>
            <a:endParaRPr lang="en-US" sz="2000" dirty="0">
              <a:solidFill>
                <a:schemeClr val="tx1">
                  <a:lumMod val="75000"/>
                  <a:lumOff val="25000"/>
                </a:schemeClr>
              </a:solidFill>
              <a:latin typeface="Century Gothic"/>
              <a:cs typeface="Calibri"/>
            </a:endParaRPr>
          </a:p>
          <a:p>
            <a:pPr marL="342900" indent="-342900">
              <a:lnSpc>
                <a:spcPct val="100000"/>
              </a:lnSpc>
              <a:spcBef>
                <a:spcPts val="0"/>
              </a:spcBef>
              <a:spcAft>
                <a:spcPts val="600"/>
              </a:spcAft>
              <a:buClr>
                <a:srgbClr val="24B1B5"/>
              </a:buClr>
              <a:buFont typeface="Webdings" panose="05030102010509060703" pitchFamily="18" charset="2"/>
              <a:buChar char="4"/>
            </a:pPr>
            <a:r>
              <a:rPr lang="en-US" sz="2000" dirty="0">
                <a:solidFill>
                  <a:schemeClr val="tx1">
                    <a:lumMod val="75000"/>
                    <a:lumOff val="25000"/>
                  </a:schemeClr>
                </a:solidFill>
                <a:latin typeface="Century Gothic"/>
                <a:cs typeface="Calibri"/>
              </a:rPr>
              <a:t>Randomly generated 245 points in each masked treatment/burn severity strata</a:t>
            </a:r>
            <a:endParaRPr lang="en-US" sz="2000" dirty="0">
              <a:solidFill>
                <a:schemeClr val="tx1">
                  <a:lumMod val="75000"/>
                  <a:lumOff val="25000"/>
                </a:schemeClr>
              </a:solidFill>
              <a:latin typeface="Century Gothic"/>
              <a:ea typeface="+mn-lt"/>
              <a:cs typeface="+mn-lt"/>
            </a:endParaRPr>
          </a:p>
          <a:p>
            <a:pPr marL="342900" indent="-342900">
              <a:lnSpc>
                <a:spcPct val="100000"/>
              </a:lnSpc>
              <a:spcBef>
                <a:spcPts val="0"/>
              </a:spcBef>
              <a:spcAft>
                <a:spcPts val="600"/>
              </a:spcAft>
              <a:buClr>
                <a:srgbClr val="24B1B5"/>
              </a:buClr>
              <a:buFont typeface="Webdings" panose="05030102010509060703" pitchFamily="18" charset="2"/>
              <a:buChar char="4"/>
            </a:pPr>
            <a:endParaRPr lang="en-US" sz="2400" dirty="0">
              <a:solidFill>
                <a:schemeClr val="tx1">
                  <a:lumMod val="75000"/>
                  <a:lumOff val="25000"/>
                </a:schemeClr>
              </a:solidFill>
              <a:latin typeface="Century Gothic"/>
              <a:cs typeface="Calibri"/>
            </a:endParaRPr>
          </a:p>
        </p:txBody>
      </p:sp>
      <p:pic>
        <p:nvPicPr>
          <p:cNvPr id="28" name="Picture 27" descr="Shape, arrow&#10;&#10;Description automatically generated">
            <a:extLst>
              <a:ext uri="{FF2B5EF4-FFF2-40B4-BE49-F238E27FC236}">
                <a16:creationId xmlns:a16="http://schemas.microsoft.com/office/drawing/2014/main" id="{98E25697-AD73-4FCD-A316-12AA89B20EBD}"/>
              </a:ext>
            </a:extLst>
          </p:cNvPr>
          <p:cNvPicPr>
            <a:picLocks noChangeAspect="1"/>
          </p:cNvPicPr>
          <p:nvPr/>
        </p:nvPicPr>
        <p:blipFill>
          <a:blip r:embed="rId9"/>
          <a:stretch>
            <a:fillRect/>
          </a:stretch>
        </p:blipFill>
        <p:spPr>
          <a:xfrm>
            <a:off x="10848427" y="2679084"/>
            <a:ext cx="376990" cy="376990"/>
          </a:xfrm>
          <a:prstGeom prst="rect">
            <a:avLst/>
          </a:prstGeom>
        </p:spPr>
      </p:pic>
      <p:sp>
        <p:nvSpPr>
          <p:cNvPr id="33" name="TextBox 32">
            <a:extLst>
              <a:ext uri="{FF2B5EF4-FFF2-40B4-BE49-F238E27FC236}">
                <a16:creationId xmlns:a16="http://schemas.microsoft.com/office/drawing/2014/main" id="{4B2B7DC3-3456-45DA-AE93-C23646CA73F9}"/>
              </a:ext>
            </a:extLst>
          </p:cNvPr>
          <p:cNvSpPr txBox="1"/>
          <p:nvPr/>
        </p:nvSpPr>
        <p:spPr>
          <a:xfrm>
            <a:off x="8778815" y="5285117"/>
            <a:ext cx="2743200" cy="12618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Century Gothic"/>
              </a:rPr>
              <a:t>    Removed</a:t>
            </a:r>
            <a:endParaRPr lang="en-US" sz="2000" dirty="0">
              <a:cs typeface="Calibri"/>
            </a:endParaRPr>
          </a:p>
          <a:p>
            <a:endParaRPr lang="en-US" dirty="0">
              <a:latin typeface="Calibri" panose="020F0502020204030204"/>
              <a:cs typeface="Calibri"/>
            </a:endParaRPr>
          </a:p>
          <a:p>
            <a:r>
              <a:rPr lang="en-US" sz="2000" dirty="0">
                <a:latin typeface="Century Gothic"/>
                <a:cs typeface="Calibri"/>
              </a:rPr>
              <a:t>     Kept</a:t>
            </a:r>
            <a:endParaRPr lang="en-US" sz="2000" dirty="0">
              <a:ea typeface="+mn-lt"/>
              <a:cs typeface="+mn-lt"/>
            </a:endParaRPr>
          </a:p>
          <a:p>
            <a:endParaRPr lang="en-US" dirty="0">
              <a:latin typeface="Century Gothic"/>
              <a:cs typeface="Calibri"/>
            </a:endParaRPr>
          </a:p>
        </p:txBody>
      </p:sp>
      <p:sp>
        <p:nvSpPr>
          <p:cNvPr id="37" name="Rectangle 36">
            <a:extLst>
              <a:ext uri="{FF2B5EF4-FFF2-40B4-BE49-F238E27FC236}">
                <a16:creationId xmlns:a16="http://schemas.microsoft.com/office/drawing/2014/main" id="{DFC6EC6B-E62D-46A2-AC46-C19E1BDC297E}"/>
              </a:ext>
            </a:extLst>
          </p:cNvPr>
          <p:cNvSpPr/>
          <p:nvPr/>
        </p:nvSpPr>
        <p:spPr>
          <a:xfrm>
            <a:off x="8715555" y="5329686"/>
            <a:ext cx="301924" cy="330679"/>
          </a:xfrm>
          <a:prstGeom prst="rect">
            <a:avLst/>
          </a:prstGeom>
          <a:solidFill>
            <a:srgbClr val="E6101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BA1A5609-1A33-4EAE-8727-56E43F693F3C}"/>
              </a:ext>
            </a:extLst>
          </p:cNvPr>
          <p:cNvSpPr/>
          <p:nvPr/>
        </p:nvSpPr>
        <p:spPr>
          <a:xfrm>
            <a:off x="8715554" y="5847271"/>
            <a:ext cx="301924" cy="33067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15" name="TextBox 14">
            <a:extLst>
              <a:ext uri="{FF2B5EF4-FFF2-40B4-BE49-F238E27FC236}">
                <a16:creationId xmlns:a16="http://schemas.microsoft.com/office/drawing/2014/main" id="{0C87965E-A8D6-4FE2-957C-46C92BC43F58}"/>
              </a:ext>
            </a:extLst>
          </p:cNvPr>
          <p:cNvSpPr txBox="1"/>
          <p:nvPr/>
        </p:nvSpPr>
        <p:spPr>
          <a:xfrm>
            <a:off x="10726201" y="3695138"/>
            <a:ext cx="74346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ea typeface="+mn-lt"/>
                <a:cs typeface="+mn-lt"/>
              </a:rPr>
              <a:t>450 m</a:t>
            </a:r>
            <a:endParaRPr lang="en-US" sz="1200" dirty="0">
              <a:solidFill>
                <a:schemeClr val="tx1">
                  <a:lumMod val="75000"/>
                  <a:lumOff val="25000"/>
                </a:schemeClr>
              </a:solidFill>
              <a:cs typeface="Calibri"/>
            </a:endParaRPr>
          </a:p>
        </p:txBody>
      </p:sp>
      <p:pic>
        <p:nvPicPr>
          <p:cNvPr id="13" name="Picture 6">
            <a:extLst>
              <a:ext uri="{FF2B5EF4-FFF2-40B4-BE49-F238E27FC236}">
                <a16:creationId xmlns:a16="http://schemas.microsoft.com/office/drawing/2014/main" id="{804F1D21-8E6F-4DB8-AC9B-2520B135E5EC}"/>
              </a:ext>
            </a:extLst>
          </p:cNvPr>
          <p:cNvPicPr>
            <a:picLocks noChangeAspect="1"/>
          </p:cNvPicPr>
          <p:nvPr/>
        </p:nvPicPr>
        <p:blipFill>
          <a:blip r:embed="rId10"/>
          <a:stretch>
            <a:fillRect/>
          </a:stretch>
        </p:blipFill>
        <p:spPr>
          <a:xfrm>
            <a:off x="10818260" y="3918274"/>
            <a:ext cx="434340" cy="51435"/>
          </a:xfrm>
          <a:prstGeom prst="rect">
            <a:avLst/>
          </a:prstGeom>
        </p:spPr>
      </p:pic>
    </p:spTree>
    <p:extLst>
      <p:ext uri="{BB962C8B-B14F-4D97-AF65-F5344CB8AC3E}">
        <p14:creationId xmlns:p14="http://schemas.microsoft.com/office/powerpoint/2010/main" val="41604811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495300" y="342900"/>
            <a:ext cx="10728580"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entury Gothic"/>
              </a:rPr>
              <a:t>Methodology: dNBR Response Variable</a:t>
            </a:r>
            <a:endParaRPr lang="en-US" dirty="0">
              <a:solidFill>
                <a:schemeClr val="bg1"/>
              </a:solidFill>
              <a:cs typeface="Calibri Light"/>
            </a:endParaRPr>
          </a:p>
        </p:txBody>
      </p:sp>
      <p:pic>
        <p:nvPicPr>
          <p:cNvPr id="4" name="Picture 6" descr="A picture containing graphical user interface&#10;&#10;Description automatically generated">
            <a:extLst>
              <a:ext uri="{FF2B5EF4-FFF2-40B4-BE49-F238E27FC236}">
                <a16:creationId xmlns:a16="http://schemas.microsoft.com/office/drawing/2014/main" id="{05DB92CF-DB8A-4EF9-B09A-2CD95B37456A}"/>
              </a:ext>
            </a:extLst>
          </p:cNvPr>
          <p:cNvPicPr>
            <a:picLocks noChangeAspect="1"/>
          </p:cNvPicPr>
          <p:nvPr/>
        </p:nvPicPr>
        <p:blipFill>
          <a:blip r:embed="rId3"/>
          <a:stretch>
            <a:fillRect/>
          </a:stretch>
        </p:blipFill>
        <p:spPr>
          <a:xfrm>
            <a:off x="1060938" y="1297287"/>
            <a:ext cx="10079892" cy="1156809"/>
          </a:xfrm>
          <a:prstGeom prst="rect">
            <a:avLst/>
          </a:prstGeom>
        </p:spPr>
      </p:pic>
      <p:pic>
        <p:nvPicPr>
          <p:cNvPr id="9" name="Picture 9" descr="A picture containing algae, water, green, standing&#10;&#10;Description automatically generated">
            <a:extLst>
              <a:ext uri="{FF2B5EF4-FFF2-40B4-BE49-F238E27FC236}">
                <a16:creationId xmlns:a16="http://schemas.microsoft.com/office/drawing/2014/main" id="{20DDF80A-A699-4506-BDD0-67A3B7FD3C60}"/>
              </a:ext>
            </a:extLst>
          </p:cNvPr>
          <p:cNvPicPr>
            <a:picLocks noChangeAspect="1"/>
          </p:cNvPicPr>
          <p:nvPr/>
        </p:nvPicPr>
        <p:blipFill>
          <a:blip r:embed="rId4"/>
          <a:stretch>
            <a:fillRect/>
          </a:stretch>
        </p:blipFill>
        <p:spPr>
          <a:xfrm>
            <a:off x="1057746" y="3241034"/>
            <a:ext cx="4320011" cy="3412672"/>
          </a:xfrm>
          <a:prstGeom prst="rect">
            <a:avLst/>
          </a:prstGeom>
          <a:ln w="12700">
            <a:solidFill>
              <a:schemeClr val="tx1"/>
            </a:solidFill>
          </a:ln>
        </p:spPr>
      </p:pic>
      <p:pic>
        <p:nvPicPr>
          <p:cNvPr id="13" name="Picture 13" descr="A large algae&#10;&#10;Description automatically generated">
            <a:extLst>
              <a:ext uri="{FF2B5EF4-FFF2-40B4-BE49-F238E27FC236}">
                <a16:creationId xmlns:a16="http://schemas.microsoft.com/office/drawing/2014/main" id="{46580982-9013-4C52-9E4F-EA64309B6495}"/>
              </a:ext>
            </a:extLst>
          </p:cNvPr>
          <p:cNvPicPr>
            <a:picLocks noChangeAspect="1"/>
          </p:cNvPicPr>
          <p:nvPr/>
        </p:nvPicPr>
        <p:blipFill>
          <a:blip r:embed="rId5"/>
          <a:stretch>
            <a:fillRect/>
          </a:stretch>
        </p:blipFill>
        <p:spPr>
          <a:xfrm>
            <a:off x="5856083" y="3241034"/>
            <a:ext cx="4297378" cy="3412560"/>
          </a:xfrm>
          <a:prstGeom prst="rect">
            <a:avLst/>
          </a:prstGeom>
          <a:ln w="12700">
            <a:solidFill>
              <a:schemeClr val="tx1"/>
            </a:solidFill>
          </a:ln>
        </p:spPr>
      </p:pic>
      <p:sp>
        <p:nvSpPr>
          <p:cNvPr id="3" name="TextBox 2">
            <a:extLst>
              <a:ext uri="{FF2B5EF4-FFF2-40B4-BE49-F238E27FC236}">
                <a16:creationId xmlns:a16="http://schemas.microsoft.com/office/drawing/2014/main" id="{CA2A11C3-DC0C-4D92-88DA-59F6207F13FA}"/>
              </a:ext>
            </a:extLst>
          </p:cNvPr>
          <p:cNvSpPr txBox="1"/>
          <p:nvPr/>
        </p:nvSpPr>
        <p:spPr>
          <a:xfrm>
            <a:off x="1912065" y="2711570"/>
            <a:ext cx="261380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latin typeface="Century Gothic"/>
              </a:rPr>
              <a:t>2013 Minimum NBR</a:t>
            </a:r>
            <a:endParaRPr lang="en-US" dirty="0">
              <a:solidFill>
                <a:schemeClr val="tx1">
                  <a:lumMod val="75000"/>
                  <a:lumOff val="25000"/>
                </a:schemeClr>
              </a:solidFill>
              <a:cs typeface="Calibri"/>
            </a:endParaRPr>
          </a:p>
        </p:txBody>
      </p:sp>
      <p:sp>
        <p:nvSpPr>
          <p:cNvPr id="11" name="TextBox 10">
            <a:extLst>
              <a:ext uri="{FF2B5EF4-FFF2-40B4-BE49-F238E27FC236}">
                <a16:creationId xmlns:a16="http://schemas.microsoft.com/office/drawing/2014/main" id="{E8A51400-8DB9-492F-A015-ADD5210EC0DE}"/>
              </a:ext>
            </a:extLst>
          </p:cNvPr>
          <p:cNvSpPr txBox="1"/>
          <p:nvPr/>
        </p:nvSpPr>
        <p:spPr>
          <a:xfrm>
            <a:off x="6700193" y="2711569"/>
            <a:ext cx="261380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latin typeface="Century Gothic"/>
              </a:rPr>
              <a:t>2017 Maximum NBR</a:t>
            </a:r>
          </a:p>
        </p:txBody>
      </p:sp>
      <p:pic>
        <p:nvPicPr>
          <p:cNvPr id="8" name="Picture 9" descr="Map&#10;&#10;Description automatically generated">
            <a:extLst>
              <a:ext uri="{FF2B5EF4-FFF2-40B4-BE49-F238E27FC236}">
                <a16:creationId xmlns:a16="http://schemas.microsoft.com/office/drawing/2014/main" id="{FFD83AE9-3182-4012-A4DA-0B3ACFD2E90A}"/>
              </a:ext>
            </a:extLst>
          </p:cNvPr>
          <p:cNvPicPr>
            <a:picLocks noChangeAspect="1"/>
          </p:cNvPicPr>
          <p:nvPr/>
        </p:nvPicPr>
        <p:blipFill>
          <a:blip r:embed="rId6"/>
          <a:stretch>
            <a:fillRect/>
          </a:stretch>
        </p:blipFill>
        <p:spPr>
          <a:xfrm>
            <a:off x="6947281" y="3275110"/>
            <a:ext cx="2511746" cy="3266743"/>
          </a:xfrm>
          <a:prstGeom prst="rect">
            <a:avLst/>
          </a:prstGeom>
        </p:spPr>
      </p:pic>
      <p:grpSp>
        <p:nvGrpSpPr>
          <p:cNvPr id="20" name="Group 19">
            <a:extLst>
              <a:ext uri="{FF2B5EF4-FFF2-40B4-BE49-F238E27FC236}">
                <a16:creationId xmlns:a16="http://schemas.microsoft.com/office/drawing/2014/main" id="{6992298D-55DD-4FCE-A5DC-ADC216F07F49}"/>
              </a:ext>
            </a:extLst>
          </p:cNvPr>
          <p:cNvGrpSpPr/>
          <p:nvPr/>
        </p:nvGrpSpPr>
        <p:grpSpPr>
          <a:xfrm>
            <a:off x="10381221" y="4879035"/>
            <a:ext cx="1955376" cy="1623886"/>
            <a:chOff x="10381221" y="4879035"/>
            <a:chExt cx="1955376" cy="1623886"/>
          </a:xfrm>
        </p:grpSpPr>
        <p:pic>
          <p:nvPicPr>
            <p:cNvPr id="16" name="Picture 16">
              <a:extLst>
                <a:ext uri="{FF2B5EF4-FFF2-40B4-BE49-F238E27FC236}">
                  <a16:creationId xmlns:a16="http://schemas.microsoft.com/office/drawing/2014/main" id="{CE038E4A-DCA7-46F7-97BB-32FE43D2EE88}"/>
                </a:ext>
              </a:extLst>
            </p:cNvPr>
            <p:cNvPicPr>
              <a:picLocks noChangeAspect="1"/>
            </p:cNvPicPr>
            <p:nvPr/>
          </p:nvPicPr>
          <p:blipFill>
            <a:blip r:embed="rId7"/>
            <a:stretch>
              <a:fillRect/>
            </a:stretch>
          </p:blipFill>
          <p:spPr>
            <a:xfrm>
              <a:off x="10512425" y="5379508"/>
              <a:ext cx="361950" cy="857250"/>
            </a:xfrm>
            <a:prstGeom prst="rect">
              <a:avLst/>
            </a:prstGeom>
          </p:spPr>
        </p:pic>
        <p:sp>
          <p:nvSpPr>
            <p:cNvPr id="17" name="TextBox 16">
              <a:extLst>
                <a:ext uri="{FF2B5EF4-FFF2-40B4-BE49-F238E27FC236}">
                  <a16:creationId xmlns:a16="http://schemas.microsoft.com/office/drawing/2014/main" id="{B1D1B730-128F-4E55-85BD-A844B73117A5}"/>
                </a:ext>
              </a:extLst>
            </p:cNvPr>
            <p:cNvSpPr txBox="1"/>
            <p:nvPr/>
          </p:nvSpPr>
          <p:spPr>
            <a:xfrm>
              <a:off x="10381221" y="4879035"/>
              <a:ext cx="649538" cy="3777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latin typeface="Century Gothic"/>
                </a:rPr>
                <a:t>NBR</a:t>
              </a:r>
            </a:p>
          </p:txBody>
        </p:sp>
        <p:sp>
          <p:nvSpPr>
            <p:cNvPr id="18" name="TextBox 17">
              <a:extLst>
                <a:ext uri="{FF2B5EF4-FFF2-40B4-BE49-F238E27FC236}">
                  <a16:creationId xmlns:a16="http://schemas.microsoft.com/office/drawing/2014/main" id="{F67C9334-C20D-486E-8C84-A0D67A9D2E82}"/>
                </a:ext>
              </a:extLst>
            </p:cNvPr>
            <p:cNvSpPr txBox="1"/>
            <p:nvPr/>
          </p:nvSpPr>
          <p:spPr>
            <a:xfrm>
              <a:off x="10594859" y="5175369"/>
              <a:ext cx="174173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chemeClr val="tx1">
                      <a:lumMod val="75000"/>
                      <a:lumOff val="25000"/>
                    </a:schemeClr>
                  </a:solidFill>
                  <a:latin typeface="Century Gothic"/>
                </a:rPr>
                <a:t>Healthy Vegetation</a:t>
              </a:r>
              <a:endParaRPr lang="en-US" sz="1400" dirty="0">
                <a:solidFill>
                  <a:schemeClr val="tx1">
                    <a:lumMod val="75000"/>
                    <a:lumOff val="25000"/>
                  </a:schemeClr>
                </a:solidFill>
                <a:cs typeface="Calibri" panose="020F0502020204030204"/>
              </a:endParaRPr>
            </a:p>
          </p:txBody>
        </p:sp>
        <p:sp>
          <p:nvSpPr>
            <p:cNvPr id="19" name="TextBox 18">
              <a:extLst>
                <a:ext uri="{FF2B5EF4-FFF2-40B4-BE49-F238E27FC236}">
                  <a16:creationId xmlns:a16="http://schemas.microsoft.com/office/drawing/2014/main" id="{97AFE76C-4068-4356-813C-1518B7CB8651}"/>
                </a:ext>
              </a:extLst>
            </p:cNvPr>
            <p:cNvSpPr txBox="1"/>
            <p:nvPr/>
          </p:nvSpPr>
          <p:spPr>
            <a:xfrm>
              <a:off x="10798059" y="5979701"/>
              <a:ext cx="130147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chemeClr val="tx1">
                      <a:lumMod val="75000"/>
                      <a:lumOff val="25000"/>
                    </a:schemeClr>
                  </a:solidFill>
                  <a:latin typeface="Century Gothic"/>
                </a:rPr>
                <a:t>Unhealthy/ burned </a:t>
              </a:r>
              <a:endParaRPr lang="en-US" dirty="0">
                <a:solidFill>
                  <a:schemeClr val="tx1">
                    <a:lumMod val="75000"/>
                    <a:lumOff val="25000"/>
                  </a:schemeClr>
                </a:solidFill>
              </a:endParaRPr>
            </a:p>
          </p:txBody>
        </p:sp>
      </p:grpSp>
      <p:pic>
        <p:nvPicPr>
          <p:cNvPr id="5" name="Picture 5">
            <a:extLst>
              <a:ext uri="{FF2B5EF4-FFF2-40B4-BE49-F238E27FC236}">
                <a16:creationId xmlns:a16="http://schemas.microsoft.com/office/drawing/2014/main" id="{B7C01D1B-E462-406A-B844-B4B41221F66C}"/>
              </a:ext>
            </a:extLst>
          </p:cNvPr>
          <p:cNvPicPr>
            <a:picLocks noChangeAspect="1"/>
          </p:cNvPicPr>
          <p:nvPr/>
        </p:nvPicPr>
        <p:blipFill>
          <a:blip r:embed="rId8"/>
          <a:stretch>
            <a:fillRect/>
          </a:stretch>
        </p:blipFill>
        <p:spPr>
          <a:xfrm>
            <a:off x="10556322" y="6513923"/>
            <a:ext cx="600075" cy="285750"/>
          </a:xfrm>
          <a:prstGeom prst="rect">
            <a:avLst/>
          </a:prstGeom>
        </p:spPr>
      </p:pic>
      <p:pic>
        <p:nvPicPr>
          <p:cNvPr id="6" name="Picture 6">
            <a:extLst>
              <a:ext uri="{FF2B5EF4-FFF2-40B4-BE49-F238E27FC236}">
                <a16:creationId xmlns:a16="http://schemas.microsoft.com/office/drawing/2014/main" id="{343E6276-6DEC-42B8-9BAF-4CFCE6CC64F6}"/>
              </a:ext>
            </a:extLst>
          </p:cNvPr>
          <p:cNvPicPr>
            <a:picLocks noChangeAspect="1"/>
          </p:cNvPicPr>
          <p:nvPr/>
        </p:nvPicPr>
        <p:blipFill>
          <a:blip r:embed="rId9"/>
          <a:stretch>
            <a:fillRect/>
          </a:stretch>
        </p:blipFill>
        <p:spPr>
          <a:xfrm>
            <a:off x="10513460" y="6691954"/>
            <a:ext cx="685800" cy="66675"/>
          </a:xfrm>
          <a:prstGeom prst="rect">
            <a:avLst/>
          </a:prstGeom>
        </p:spPr>
      </p:pic>
      <p:pic>
        <p:nvPicPr>
          <p:cNvPr id="7" name="Picture 3" descr="Shape, arrow&#10;&#10;Description automatically generated">
            <a:extLst>
              <a:ext uri="{FF2B5EF4-FFF2-40B4-BE49-F238E27FC236}">
                <a16:creationId xmlns:a16="http://schemas.microsoft.com/office/drawing/2014/main" id="{AB3ACF83-007D-4676-81C7-3906C7BE7F86}"/>
              </a:ext>
            </a:extLst>
          </p:cNvPr>
          <p:cNvPicPr>
            <a:picLocks noChangeAspect="1"/>
          </p:cNvPicPr>
          <p:nvPr/>
        </p:nvPicPr>
        <p:blipFill>
          <a:blip r:embed="rId10"/>
          <a:stretch>
            <a:fillRect/>
          </a:stretch>
        </p:blipFill>
        <p:spPr>
          <a:xfrm>
            <a:off x="9828003" y="3272506"/>
            <a:ext cx="376990" cy="376990"/>
          </a:xfrm>
          <a:prstGeom prst="rect">
            <a:avLst/>
          </a:prstGeom>
        </p:spPr>
      </p:pic>
      <p:pic>
        <p:nvPicPr>
          <p:cNvPr id="22" name="Picture 3" descr="Shape, arrow&#10;&#10;Description automatically generated">
            <a:extLst>
              <a:ext uri="{FF2B5EF4-FFF2-40B4-BE49-F238E27FC236}">
                <a16:creationId xmlns:a16="http://schemas.microsoft.com/office/drawing/2014/main" id="{4E512933-B558-4732-8FEC-742EC11B503A}"/>
              </a:ext>
            </a:extLst>
          </p:cNvPr>
          <p:cNvPicPr>
            <a:picLocks noChangeAspect="1"/>
          </p:cNvPicPr>
          <p:nvPr/>
        </p:nvPicPr>
        <p:blipFill>
          <a:blip r:embed="rId10"/>
          <a:stretch>
            <a:fillRect/>
          </a:stretch>
        </p:blipFill>
        <p:spPr>
          <a:xfrm>
            <a:off x="5008123" y="3272505"/>
            <a:ext cx="376990" cy="376990"/>
          </a:xfrm>
          <a:prstGeom prst="rect">
            <a:avLst/>
          </a:prstGeom>
        </p:spPr>
      </p:pic>
    </p:spTree>
    <p:extLst>
      <p:ext uri="{BB962C8B-B14F-4D97-AF65-F5344CB8AC3E}">
        <p14:creationId xmlns:p14="http://schemas.microsoft.com/office/powerpoint/2010/main" val="2254109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495300" y="342900"/>
            <a:ext cx="94143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entury Gothic"/>
              </a:rPr>
              <a:t>NBR &amp; Post-fire Drought Conditions</a:t>
            </a:r>
            <a:endParaRPr lang="en-US" dirty="0">
              <a:solidFill>
                <a:schemeClr val="bg1"/>
              </a:solidFill>
            </a:endParaRPr>
          </a:p>
        </p:txBody>
      </p:sp>
      <p:grpSp>
        <p:nvGrpSpPr>
          <p:cNvPr id="3" name="Group 2">
            <a:extLst>
              <a:ext uri="{FF2B5EF4-FFF2-40B4-BE49-F238E27FC236}">
                <a16:creationId xmlns:a16="http://schemas.microsoft.com/office/drawing/2014/main" id="{67663CDD-72D3-47A5-A4D6-98363FD77E1E}"/>
              </a:ext>
            </a:extLst>
          </p:cNvPr>
          <p:cNvGrpSpPr/>
          <p:nvPr/>
        </p:nvGrpSpPr>
        <p:grpSpPr>
          <a:xfrm>
            <a:off x="6021876" y="1936124"/>
            <a:ext cx="6223455" cy="4217424"/>
            <a:chOff x="3562231" y="3180899"/>
            <a:chExt cx="6223455" cy="4217424"/>
          </a:xfrm>
        </p:grpSpPr>
        <p:pic>
          <p:nvPicPr>
            <p:cNvPr id="4" name="Picture 4">
              <a:extLst>
                <a:ext uri="{FF2B5EF4-FFF2-40B4-BE49-F238E27FC236}">
                  <a16:creationId xmlns:a16="http://schemas.microsoft.com/office/drawing/2014/main" id="{DFE56ECD-ADDD-490D-85DB-F33281AFF4F2}"/>
                </a:ext>
              </a:extLst>
            </p:cNvPr>
            <p:cNvPicPr>
              <a:picLocks noChangeAspect="1"/>
            </p:cNvPicPr>
            <p:nvPr/>
          </p:nvPicPr>
          <p:blipFill rotWithShape="1">
            <a:blip r:embed="rId3"/>
            <a:srcRect l="4020" r="-4020" b="10397"/>
            <a:stretch/>
          </p:blipFill>
          <p:spPr>
            <a:xfrm>
              <a:off x="3562231" y="3180899"/>
              <a:ext cx="6039982" cy="3583966"/>
            </a:xfrm>
            <a:prstGeom prst="rect">
              <a:avLst/>
            </a:prstGeom>
          </p:spPr>
        </p:pic>
        <p:sp>
          <p:nvSpPr>
            <p:cNvPr id="6" name="TextBox 5">
              <a:extLst>
                <a:ext uri="{FF2B5EF4-FFF2-40B4-BE49-F238E27FC236}">
                  <a16:creationId xmlns:a16="http://schemas.microsoft.com/office/drawing/2014/main" id="{00AFF5E9-D891-42FE-9C23-5CF4CA0AA6DC}"/>
                </a:ext>
              </a:extLst>
            </p:cNvPr>
            <p:cNvSpPr txBox="1"/>
            <p:nvPr/>
          </p:nvSpPr>
          <p:spPr>
            <a:xfrm>
              <a:off x="3735284" y="6813548"/>
              <a:ext cx="605040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latin typeface="Century Gothic"/>
                  <a:ea typeface="+mn-lt"/>
                  <a:cs typeface="+mn-lt"/>
                </a:rPr>
                <a:t>2013     2014     2015     2016     2017     2018     2019     2020</a:t>
              </a:r>
              <a:endParaRPr lang="en-US" sz="1600" dirty="0">
                <a:solidFill>
                  <a:schemeClr val="tx1">
                    <a:lumMod val="75000"/>
                    <a:lumOff val="25000"/>
                  </a:schemeClr>
                </a:solidFill>
                <a:latin typeface="Century Gothic"/>
                <a:cs typeface="Calibri"/>
              </a:endParaRPr>
            </a:p>
            <a:p>
              <a:pPr algn="l"/>
              <a:endParaRPr lang="en-US" sz="1600" dirty="0">
                <a:solidFill>
                  <a:schemeClr val="tx1">
                    <a:lumMod val="75000"/>
                    <a:lumOff val="25000"/>
                  </a:schemeClr>
                </a:solidFill>
                <a:latin typeface="Century Gothic"/>
                <a:cs typeface="Calibri"/>
              </a:endParaRPr>
            </a:p>
          </p:txBody>
        </p:sp>
      </p:grpSp>
      <p:sp>
        <p:nvSpPr>
          <p:cNvPr id="13" name="TextBox 12">
            <a:extLst>
              <a:ext uri="{FF2B5EF4-FFF2-40B4-BE49-F238E27FC236}">
                <a16:creationId xmlns:a16="http://schemas.microsoft.com/office/drawing/2014/main" id="{CF020615-AF73-4A09-94A4-5299F9BC8BC6}"/>
              </a:ext>
            </a:extLst>
          </p:cNvPr>
          <p:cNvSpPr txBox="1"/>
          <p:nvPr/>
        </p:nvSpPr>
        <p:spPr>
          <a:xfrm rot="16200000">
            <a:off x="-162244" y="2769168"/>
            <a:ext cx="86748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chemeClr val="tx1">
                    <a:lumMod val="75000"/>
                    <a:lumOff val="25000"/>
                  </a:schemeClr>
                </a:solidFill>
                <a:latin typeface="Century Gothic"/>
                <a:ea typeface="+mn-lt"/>
                <a:cs typeface="+mn-lt"/>
              </a:rPr>
              <a:t>NBR</a:t>
            </a:r>
            <a:endParaRPr lang="en-US" b="1" dirty="0">
              <a:solidFill>
                <a:schemeClr val="tx1">
                  <a:lumMod val="75000"/>
                  <a:lumOff val="25000"/>
                </a:schemeClr>
              </a:solidFill>
              <a:cs typeface="Calibri"/>
            </a:endParaRPr>
          </a:p>
        </p:txBody>
      </p:sp>
      <p:sp>
        <p:nvSpPr>
          <p:cNvPr id="15" name="TextBox 14">
            <a:extLst>
              <a:ext uri="{FF2B5EF4-FFF2-40B4-BE49-F238E27FC236}">
                <a16:creationId xmlns:a16="http://schemas.microsoft.com/office/drawing/2014/main" id="{22AE0903-3151-4BF1-85A9-76295E9D794D}"/>
              </a:ext>
            </a:extLst>
          </p:cNvPr>
          <p:cNvSpPr txBox="1"/>
          <p:nvPr/>
        </p:nvSpPr>
        <p:spPr>
          <a:xfrm>
            <a:off x="934501" y="4693358"/>
            <a:ext cx="6901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latin typeface="Century Gothic"/>
                <a:ea typeface="+mn-lt"/>
                <a:cs typeface="+mn-lt"/>
              </a:rPr>
              <a:t>2010</a:t>
            </a:r>
            <a:endParaRPr lang="en-US" dirty="0">
              <a:solidFill>
                <a:schemeClr val="tx1">
                  <a:lumMod val="75000"/>
                  <a:lumOff val="25000"/>
                </a:schemeClr>
              </a:solidFill>
            </a:endParaRPr>
          </a:p>
        </p:txBody>
      </p:sp>
      <p:sp>
        <p:nvSpPr>
          <p:cNvPr id="16" name="TextBox 15">
            <a:extLst>
              <a:ext uri="{FF2B5EF4-FFF2-40B4-BE49-F238E27FC236}">
                <a16:creationId xmlns:a16="http://schemas.microsoft.com/office/drawing/2014/main" id="{7ABE18D3-34B7-4CB8-85BE-EB2D9610E433}"/>
              </a:ext>
            </a:extLst>
          </p:cNvPr>
          <p:cNvSpPr txBox="1"/>
          <p:nvPr/>
        </p:nvSpPr>
        <p:spPr>
          <a:xfrm>
            <a:off x="2721258" y="4693357"/>
            <a:ext cx="6901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latin typeface="Century Gothic"/>
                <a:ea typeface="+mn-lt"/>
                <a:cs typeface="+mn-lt"/>
              </a:rPr>
              <a:t>2015</a:t>
            </a:r>
            <a:endParaRPr lang="en-US" dirty="0">
              <a:solidFill>
                <a:schemeClr val="tx1">
                  <a:lumMod val="75000"/>
                  <a:lumOff val="25000"/>
                </a:schemeClr>
              </a:solidFill>
            </a:endParaRPr>
          </a:p>
        </p:txBody>
      </p:sp>
      <p:sp>
        <p:nvSpPr>
          <p:cNvPr id="17" name="TextBox 16">
            <a:extLst>
              <a:ext uri="{FF2B5EF4-FFF2-40B4-BE49-F238E27FC236}">
                <a16:creationId xmlns:a16="http://schemas.microsoft.com/office/drawing/2014/main" id="{1209E310-461E-494A-9C6A-167EBD18571A}"/>
              </a:ext>
            </a:extLst>
          </p:cNvPr>
          <p:cNvSpPr txBox="1"/>
          <p:nvPr/>
        </p:nvSpPr>
        <p:spPr>
          <a:xfrm>
            <a:off x="4508017" y="4693357"/>
            <a:ext cx="6901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latin typeface="Century Gothic"/>
                <a:ea typeface="+mn-lt"/>
                <a:cs typeface="+mn-lt"/>
              </a:rPr>
              <a:t>2020</a:t>
            </a:r>
            <a:endParaRPr lang="en-US" dirty="0">
              <a:solidFill>
                <a:schemeClr val="tx1">
                  <a:lumMod val="75000"/>
                  <a:lumOff val="25000"/>
                </a:schemeClr>
              </a:solidFill>
            </a:endParaRPr>
          </a:p>
        </p:txBody>
      </p:sp>
      <p:sp>
        <p:nvSpPr>
          <p:cNvPr id="19" name="TextBox 18">
            <a:extLst>
              <a:ext uri="{FF2B5EF4-FFF2-40B4-BE49-F238E27FC236}">
                <a16:creationId xmlns:a16="http://schemas.microsoft.com/office/drawing/2014/main" id="{0500659F-4B23-4A0A-9881-2239323015BC}"/>
              </a:ext>
            </a:extLst>
          </p:cNvPr>
          <p:cNvSpPr txBox="1"/>
          <p:nvPr/>
        </p:nvSpPr>
        <p:spPr>
          <a:xfrm>
            <a:off x="277604" y="1277495"/>
            <a:ext cx="690126" cy="37240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600" dirty="0">
                <a:solidFill>
                  <a:schemeClr val="tx1">
                    <a:lumMod val="75000"/>
                    <a:lumOff val="25000"/>
                  </a:schemeClr>
                </a:solidFill>
                <a:latin typeface="Century Gothic"/>
                <a:cs typeface="Calibri"/>
              </a:rPr>
              <a:t>900</a:t>
            </a:r>
            <a:endParaRPr lang="en-US" dirty="0"/>
          </a:p>
          <a:p>
            <a:pPr algn="r"/>
            <a:endParaRPr lang="en-US" dirty="0">
              <a:solidFill>
                <a:schemeClr val="tx1">
                  <a:lumMod val="75000"/>
                  <a:lumOff val="25000"/>
                </a:schemeClr>
              </a:solidFill>
              <a:latin typeface="Century Gothic"/>
              <a:cs typeface="Calibri"/>
            </a:endParaRPr>
          </a:p>
          <a:p>
            <a:pPr algn="r"/>
            <a:endParaRPr lang="en-US" sz="1600" dirty="0">
              <a:solidFill>
                <a:schemeClr val="tx1">
                  <a:lumMod val="75000"/>
                  <a:lumOff val="25000"/>
                </a:schemeClr>
              </a:solidFill>
              <a:latin typeface="Century Gothic"/>
              <a:cs typeface="Calibri"/>
            </a:endParaRPr>
          </a:p>
          <a:p>
            <a:pPr algn="r"/>
            <a:r>
              <a:rPr lang="en-US" sz="1600" dirty="0">
                <a:solidFill>
                  <a:schemeClr val="tx1">
                    <a:lumMod val="75000"/>
                    <a:lumOff val="25000"/>
                  </a:schemeClr>
                </a:solidFill>
                <a:latin typeface="Century Gothic"/>
                <a:cs typeface="Calibri"/>
              </a:rPr>
              <a:t>600</a:t>
            </a:r>
          </a:p>
          <a:p>
            <a:pPr algn="r"/>
            <a:endParaRPr lang="en-US" sz="1200" dirty="0">
              <a:solidFill>
                <a:schemeClr val="tx1">
                  <a:lumMod val="75000"/>
                  <a:lumOff val="25000"/>
                </a:schemeClr>
              </a:solidFill>
              <a:latin typeface="Century Gothic"/>
              <a:cs typeface="Calibri"/>
            </a:endParaRPr>
          </a:p>
          <a:p>
            <a:pPr algn="r"/>
            <a:endParaRPr lang="en-US" sz="1200" dirty="0">
              <a:solidFill>
                <a:schemeClr val="tx1">
                  <a:lumMod val="75000"/>
                  <a:lumOff val="25000"/>
                </a:schemeClr>
              </a:solidFill>
              <a:latin typeface="Century Gothic"/>
              <a:cs typeface="Calibri"/>
            </a:endParaRPr>
          </a:p>
          <a:p>
            <a:pPr algn="r"/>
            <a:endParaRPr lang="en-US" sz="1600" dirty="0">
              <a:solidFill>
                <a:schemeClr val="tx1">
                  <a:lumMod val="75000"/>
                  <a:lumOff val="25000"/>
                </a:schemeClr>
              </a:solidFill>
              <a:latin typeface="Century Gothic"/>
              <a:cs typeface="Calibri"/>
            </a:endParaRPr>
          </a:p>
          <a:p>
            <a:pPr algn="r"/>
            <a:r>
              <a:rPr lang="en-US" sz="1600" dirty="0">
                <a:solidFill>
                  <a:schemeClr val="tx1">
                    <a:lumMod val="75000"/>
                    <a:lumOff val="25000"/>
                  </a:schemeClr>
                </a:solidFill>
                <a:latin typeface="Century Gothic"/>
                <a:cs typeface="Calibri"/>
              </a:rPr>
              <a:t>300</a:t>
            </a:r>
          </a:p>
          <a:p>
            <a:pPr algn="r"/>
            <a:endParaRPr lang="en-US" sz="1200" dirty="0">
              <a:solidFill>
                <a:schemeClr val="tx1">
                  <a:lumMod val="75000"/>
                  <a:lumOff val="25000"/>
                </a:schemeClr>
              </a:solidFill>
              <a:latin typeface="Century Gothic"/>
              <a:cs typeface="Calibri"/>
            </a:endParaRPr>
          </a:p>
          <a:p>
            <a:pPr algn="r"/>
            <a:endParaRPr lang="en-US" sz="1200" dirty="0">
              <a:solidFill>
                <a:schemeClr val="tx1">
                  <a:lumMod val="75000"/>
                  <a:lumOff val="25000"/>
                </a:schemeClr>
              </a:solidFill>
              <a:latin typeface="Century Gothic"/>
              <a:cs typeface="Calibri"/>
            </a:endParaRPr>
          </a:p>
          <a:p>
            <a:pPr algn="r"/>
            <a:endParaRPr lang="en-US" sz="1600" dirty="0">
              <a:solidFill>
                <a:schemeClr val="tx1">
                  <a:lumMod val="75000"/>
                  <a:lumOff val="25000"/>
                </a:schemeClr>
              </a:solidFill>
              <a:latin typeface="Century Gothic"/>
              <a:cs typeface="Calibri"/>
            </a:endParaRPr>
          </a:p>
          <a:p>
            <a:pPr algn="r"/>
            <a:r>
              <a:rPr lang="en-US" sz="1600" dirty="0">
                <a:solidFill>
                  <a:schemeClr val="tx1">
                    <a:lumMod val="75000"/>
                    <a:lumOff val="25000"/>
                  </a:schemeClr>
                </a:solidFill>
                <a:latin typeface="Century Gothic"/>
                <a:cs typeface="Calibri"/>
              </a:rPr>
              <a:t>0</a:t>
            </a:r>
          </a:p>
          <a:p>
            <a:pPr algn="r"/>
            <a:endParaRPr lang="en-US" sz="1200" dirty="0">
              <a:solidFill>
                <a:schemeClr val="tx1">
                  <a:lumMod val="75000"/>
                  <a:lumOff val="25000"/>
                </a:schemeClr>
              </a:solidFill>
              <a:latin typeface="Century Gothic"/>
              <a:cs typeface="Calibri"/>
            </a:endParaRPr>
          </a:p>
          <a:p>
            <a:pPr algn="r"/>
            <a:endParaRPr lang="en-US" sz="1200" dirty="0">
              <a:solidFill>
                <a:schemeClr val="tx1">
                  <a:lumMod val="75000"/>
                  <a:lumOff val="25000"/>
                </a:schemeClr>
              </a:solidFill>
              <a:latin typeface="Century Gothic"/>
              <a:cs typeface="Calibri"/>
            </a:endParaRPr>
          </a:p>
          <a:p>
            <a:pPr algn="r"/>
            <a:endParaRPr lang="en-US" sz="1200" dirty="0">
              <a:solidFill>
                <a:schemeClr val="tx1">
                  <a:lumMod val="75000"/>
                  <a:lumOff val="25000"/>
                </a:schemeClr>
              </a:solidFill>
              <a:latin typeface="Century Gothic"/>
              <a:cs typeface="Calibri"/>
            </a:endParaRPr>
          </a:p>
          <a:p>
            <a:pPr algn="r"/>
            <a:r>
              <a:rPr lang="en-US" sz="1600" dirty="0">
                <a:solidFill>
                  <a:schemeClr val="tx1">
                    <a:lumMod val="75000"/>
                    <a:lumOff val="25000"/>
                  </a:schemeClr>
                </a:solidFill>
                <a:latin typeface="Century Gothic"/>
                <a:cs typeface="Calibri"/>
              </a:rPr>
              <a:t>-300</a:t>
            </a:r>
          </a:p>
        </p:txBody>
      </p:sp>
      <p:sp>
        <p:nvSpPr>
          <p:cNvPr id="21" name="TextBox 20">
            <a:extLst>
              <a:ext uri="{FF2B5EF4-FFF2-40B4-BE49-F238E27FC236}">
                <a16:creationId xmlns:a16="http://schemas.microsoft.com/office/drawing/2014/main" id="{532122E4-C6AF-4D6C-A19E-D8E9346B87F5}"/>
              </a:ext>
            </a:extLst>
          </p:cNvPr>
          <p:cNvSpPr txBox="1"/>
          <p:nvPr/>
        </p:nvSpPr>
        <p:spPr>
          <a:xfrm rot="16200000">
            <a:off x="3838722" y="3577127"/>
            <a:ext cx="37567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chemeClr val="tx1">
                    <a:lumMod val="75000"/>
                    <a:lumOff val="25000"/>
                  </a:schemeClr>
                </a:solidFill>
                <a:latin typeface="Century Gothic"/>
                <a:ea typeface="+mn-lt"/>
                <a:cs typeface="+mn-lt"/>
              </a:rPr>
              <a:t>Palmer Drought Severity Index</a:t>
            </a:r>
            <a:endParaRPr lang="en-US" b="1" dirty="0">
              <a:solidFill>
                <a:schemeClr val="tx1">
                  <a:lumMod val="75000"/>
                  <a:lumOff val="25000"/>
                </a:schemeClr>
              </a:solidFill>
              <a:cs typeface="Calibri"/>
            </a:endParaRPr>
          </a:p>
        </p:txBody>
      </p:sp>
      <p:pic>
        <p:nvPicPr>
          <p:cNvPr id="22" name="Picture 22">
            <a:extLst>
              <a:ext uri="{FF2B5EF4-FFF2-40B4-BE49-F238E27FC236}">
                <a16:creationId xmlns:a16="http://schemas.microsoft.com/office/drawing/2014/main" id="{DDCB2835-BE14-45D9-869F-454B3A1D2E10}"/>
              </a:ext>
            </a:extLst>
          </p:cNvPr>
          <p:cNvPicPr>
            <a:picLocks noChangeAspect="1"/>
          </p:cNvPicPr>
          <p:nvPr/>
        </p:nvPicPr>
        <p:blipFill>
          <a:blip r:embed="rId4"/>
          <a:stretch>
            <a:fillRect/>
          </a:stretch>
        </p:blipFill>
        <p:spPr>
          <a:xfrm>
            <a:off x="1729542" y="5654320"/>
            <a:ext cx="523875" cy="28575"/>
          </a:xfrm>
          <a:prstGeom prst="rect">
            <a:avLst/>
          </a:prstGeom>
        </p:spPr>
      </p:pic>
      <p:pic>
        <p:nvPicPr>
          <p:cNvPr id="23" name="Picture 23">
            <a:extLst>
              <a:ext uri="{FF2B5EF4-FFF2-40B4-BE49-F238E27FC236}">
                <a16:creationId xmlns:a16="http://schemas.microsoft.com/office/drawing/2014/main" id="{9CC32EF7-BECC-4B00-8044-B1345C2BDD97}"/>
              </a:ext>
            </a:extLst>
          </p:cNvPr>
          <p:cNvPicPr>
            <a:picLocks noChangeAspect="1"/>
          </p:cNvPicPr>
          <p:nvPr/>
        </p:nvPicPr>
        <p:blipFill>
          <a:blip r:embed="rId5"/>
          <a:stretch>
            <a:fillRect/>
          </a:stretch>
        </p:blipFill>
        <p:spPr>
          <a:xfrm>
            <a:off x="1729542" y="6005334"/>
            <a:ext cx="523875" cy="38100"/>
          </a:xfrm>
          <a:prstGeom prst="rect">
            <a:avLst/>
          </a:prstGeom>
        </p:spPr>
      </p:pic>
      <p:pic>
        <p:nvPicPr>
          <p:cNvPr id="24" name="Picture 24">
            <a:extLst>
              <a:ext uri="{FF2B5EF4-FFF2-40B4-BE49-F238E27FC236}">
                <a16:creationId xmlns:a16="http://schemas.microsoft.com/office/drawing/2014/main" id="{287EB51E-7B10-452C-BE16-34DBB50EF5C2}"/>
              </a:ext>
            </a:extLst>
          </p:cNvPr>
          <p:cNvPicPr>
            <a:picLocks noChangeAspect="1"/>
          </p:cNvPicPr>
          <p:nvPr/>
        </p:nvPicPr>
        <p:blipFill>
          <a:blip r:embed="rId6"/>
          <a:stretch>
            <a:fillRect/>
          </a:stretch>
        </p:blipFill>
        <p:spPr>
          <a:xfrm>
            <a:off x="1729542" y="6385799"/>
            <a:ext cx="523875" cy="28575"/>
          </a:xfrm>
          <a:prstGeom prst="rect">
            <a:avLst/>
          </a:prstGeom>
        </p:spPr>
      </p:pic>
      <p:sp>
        <p:nvSpPr>
          <p:cNvPr id="26" name="TextBox 25">
            <a:extLst>
              <a:ext uri="{FF2B5EF4-FFF2-40B4-BE49-F238E27FC236}">
                <a16:creationId xmlns:a16="http://schemas.microsoft.com/office/drawing/2014/main" id="{633EF6B9-3710-46A0-AAFA-5FB51A4723FE}"/>
              </a:ext>
            </a:extLst>
          </p:cNvPr>
          <p:cNvSpPr txBox="1"/>
          <p:nvPr/>
        </p:nvSpPr>
        <p:spPr>
          <a:xfrm>
            <a:off x="2278500" y="5419493"/>
            <a:ext cx="2459367" cy="11535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1600" dirty="0">
                <a:solidFill>
                  <a:schemeClr val="tx1">
                    <a:lumMod val="75000"/>
                    <a:lumOff val="25000"/>
                  </a:schemeClr>
                </a:solidFill>
                <a:latin typeface="Century Gothic"/>
                <a:ea typeface="+mn-lt"/>
                <a:cs typeface="+mn-lt"/>
              </a:rPr>
              <a:t>Date of Silver Fire</a:t>
            </a:r>
            <a:endParaRPr lang="en-US" dirty="0"/>
          </a:p>
          <a:p>
            <a:pPr>
              <a:lnSpc>
                <a:spcPct val="150000"/>
              </a:lnSpc>
            </a:pPr>
            <a:r>
              <a:rPr lang="en-US" sz="1600" dirty="0">
                <a:solidFill>
                  <a:schemeClr val="tx1">
                    <a:lumMod val="75000"/>
                    <a:lumOff val="25000"/>
                  </a:schemeClr>
                </a:solidFill>
                <a:latin typeface="Century Gothic"/>
                <a:cs typeface="Calibri"/>
              </a:rPr>
              <a:t>Smoothed NBR Data</a:t>
            </a:r>
          </a:p>
          <a:p>
            <a:pPr>
              <a:lnSpc>
                <a:spcPct val="150000"/>
              </a:lnSpc>
            </a:pPr>
            <a:r>
              <a:rPr lang="en-US" sz="1600" dirty="0">
                <a:solidFill>
                  <a:schemeClr val="tx1">
                    <a:lumMod val="75000"/>
                    <a:lumOff val="25000"/>
                  </a:schemeClr>
                </a:solidFill>
                <a:latin typeface="Century Gothic"/>
                <a:cs typeface="Calibri"/>
              </a:rPr>
              <a:t>Raw NBR Data</a:t>
            </a:r>
          </a:p>
        </p:txBody>
      </p:sp>
      <p:sp>
        <p:nvSpPr>
          <p:cNvPr id="20" name="TextBox 19">
            <a:extLst>
              <a:ext uri="{FF2B5EF4-FFF2-40B4-BE49-F238E27FC236}">
                <a16:creationId xmlns:a16="http://schemas.microsoft.com/office/drawing/2014/main" id="{5BEF5815-110D-4735-9BEF-A81F30BB8D64}"/>
              </a:ext>
            </a:extLst>
          </p:cNvPr>
          <p:cNvSpPr txBox="1"/>
          <p:nvPr/>
        </p:nvSpPr>
        <p:spPr>
          <a:xfrm>
            <a:off x="8206336" y="5968721"/>
            <a:ext cx="180466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chemeClr val="tx1">
                    <a:lumMod val="75000"/>
                    <a:lumOff val="25000"/>
                  </a:schemeClr>
                </a:solidFill>
                <a:latin typeface="Century Gothic"/>
                <a:ea typeface="+mn-lt"/>
                <a:cs typeface="+mn-lt"/>
              </a:rPr>
              <a:t>Year</a:t>
            </a:r>
            <a:endParaRPr lang="en-US" b="1" dirty="0">
              <a:solidFill>
                <a:schemeClr val="tx1">
                  <a:lumMod val="75000"/>
                  <a:lumOff val="25000"/>
                </a:schemeClr>
              </a:solidFill>
            </a:endParaRPr>
          </a:p>
        </p:txBody>
      </p:sp>
      <p:sp>
        <p:nvSpPr>
          <p:cNvPr id="27" name="TextBox 26">
            <a:extLst>
              <a:ext uri="{FF2B5EF4-FFF2-40B4-BE49-F238E27FC236}">
                <a16:creationId xmlns:a16="http://schemas.microsoft.com/office/drawing/2014/main" id="{8CBD45EC-1F23-45FE-978B-1BDFB91CBD26}"/>
              </a:ext>
            </a:extLst>
          </p:cNvPr>
          <p:cNvSpPr txBox="1"/>
          <p:nvPr/>
        </p:nvSpPr>
        <p:spPr>
          <a:xfrm>
            <a:off x="2114440" y="5041946"/>
            <a:ext cx="180466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chemeClr val="tx1">
                    <a:lumMod val="75000"/>
                    <a:lumOff val="25000"/>
                  </a:schemeClr>
                </a:solidFill>
                <a:latin typeface="Century Gothic"/>
                <a:ea typeface="+mn-lt"/>
                <a:cs typeface="+mn-lt"/>
              </a:rPr>
              <a:t>Year</a:t>
            </a:r>
            <a:endParaRPr lang="en-US" dirty="0">
              <a:solidFill>
                <a:schemeClr val="tx1">
                  <a:lumMod val="75000"/>
                  <a:lumOff val="25000"/>
                </a:schemeClr>
              </a:solidFill>
            </a:endParaRPr>
          </a:p>
        </p:txBody>
      </p:sp>
      <p:pic>
        <p:nvPicPr>
          <p:cNvPr id="5" name="Picture 7" descr="Chart&#10;&#10;Description automatically generated">
            <a:extLst>
              <a:ext uri="{FF2B5EF4-FFF2-40B4-BE49-F238E27FC236}">
                <a16:creationId xmlns:a16="http://schemas.microsoft.com/office/drawing/2014/main" id="{60764074-7AFC-469D-B804-EC5403918800}"/>
              </a:ext>
            </a:extLst>
          </p:cNvPr>
          <p:cNvPicPr>
            <a:picLocks noChangeAspect="1"/>
          </p:cNvPicPr>
          <p:nvPr/>
        </p:nvPicPr>
        <p:blipFill>
          <a:blip r:embed="rId7"/>
          <a:stretch>
            <a:fillRect/>
          </a:stretch>
        </p:blipFill>
        <p:spPr>
          <a:xfrm>
            <a:off x="927100" y="1281021"/>
            <a:ext cx="4319751" cy="3337765"/>
          </a:xfrm>
          <a:prstGeom prst="rect">
            <a:avLst/>
          </a:prstGeom>
        </p:spPr>
      </p:pic>
      <p:pic>
        <p:nvPicPr>
          <p:cNvPr id="12" name="Picture 13" descr="A picture containing dark, sitting, city, large&#10;&#10;Description automatically generated">
            <a:extLst>
              <a:ext uri="{FF2B5EF4-FFF2-40B4-BE49-F238E27FC236}">
                <a16:creationId xmlns:a16="http://schemas.microsoft.com/office/drawing/2014/main" id="{56221986-2F90-4CDA-B17F-34BF00F90B70}"/>
              </a:ext>
            </a:extLst>
          </p:cNvPr>
          <p:cNvPicPr>
            <a:picLocks noChangeAspect="1"/>
          </p:cNvPicPr>
          <p:nvPr/>
        </p:nvPicPr>
        <p:blipFill>
          <a:blip r:embed="rId8"/>
          <a:stretch>
            <a:fillRect/>
          </a:stretch>
        </p:blipFill>
        <p:spPr>
          <a:xfrm>
            <a:off x="1695250" y="2634492"/>
            <a:ext cx="3437465" cy="2404533"/>
          </a:xfrm>
          <a:prstGeom prst="rect">
            <a:avLst/>
          </a:prstGeom>
        </p:spPr>
      </p:pic>
    </p:spTree>
    <p:extLst>
      <p:ext uri="{BB962C8B-B14F-4D97-AF65-F5344CB8AC3E}">
        <p14:creationId xmlns:p14="http://schemas.microsoft.com/office/powerpoint/2010/main" val="2546492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495300" y="342900"/>
            <a:ext cx="94143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dirty="0">
                <a:solidFill>
                  <a:schemeClr val="bg1"/>
                </a:solidFill>
                <a:latin typeface="Century Gothic"/>
              </a:rPr>
              <a:t>Methodology: Random Forest Modeling</a:t>
            </a:r>
            <a:endParaRPr lang="en-US" sz="3800" dirty="0">
              <a:solidFill>
                <a:schemeClr val="bg1"/>
              </a:solidFill>
              <a:cs typeface="Calibri Light"/>
            </a:endParaRPr>
          </a:p>
        </p:txBody>
      </p:sp>
      <p:sp>
        <p:nvSpPr>
          <p:cNvPr id="134" name="TextBox 1">
            <a:extLst>
              <a:ext uri="{FF2B5EF4-FFF2-40B4-BE49-F238E27FC236}">
                <a16:creationId xmlns:a16="http://schemas.microsoft.com/office/drawing/2014/main" id="{FDD45673-9DD5-4272-8F7F-1D5ED5C4E799}"/>
              </a:ext>
            </a:extLst>
          </p:cNvPr>
          <p:cNvSpPr txBox="1"/>
          <p:nvPr/>
        </p:nvSpPr>
        <p:spPr>
          <a:xfrm>
            <a:off x="7691116" y="4976051"/>
            <a:ext cx="2627717"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chemeClr val="tx1">
                    <a:lumMod val="75000"/>
                    <a:lumOff val="25000"/>
                  </a:schemeClr>
                </a:solidFill>
                <a:latin typeface="Century Gothic"/>
                <a:cs typeface="Calibri"/>
              </a:rPr>
              <a:t>Variable   Selection</a:t>
            </a:r>
            <a:endParaRPr lang="en-US" sz="2000" dirty="0">
              <a:solidFill>
                <a:schemeClr val="tx1">
                  <a:lumMod val="75000"/>
                  <a:lumOff val="25000"/>
                </a:schemeClr>
              </a:solidFill>
              <a:cs typeface="Calibri"/>
            </a:endParaRPr>
          </a:p>
        </p:txBody>
      </p:sp>
      <p:grpSp>
        <p:nvGrpSpPr>
          <p:cNvPr id="135" name="Group 134">
            <a:extLst>
              <a:ext uri="{FF2B5EF4-FFF2-40B4-BE49-F238E27FC236}">
                <a16:creationId xmlns:a16="http://schemas.microsoft.com/office/drawing/2014/main" id="{2572C1D6-821A-4B2B-AE50-11DE2CB7E57F}"/>
              </a:ext>
            </a:extLst>
          </p:cNvPr>
          <p:cNvGrpSpPr/>
          <p:nvPr/>
        </p:nvGrpSpPr>
        <p:grpSpPr>
          <a:xfrm>
            <a:off x="7774318" y="3482759"/>
            <a:ext cx="2305050" cy="1286232"/>
            <a:chOff x="4967268" y="1796279"/>
            <a:chExt cx="2305050" cy="1286232"/>
          </a:xfrm>
        </p:grpSpPr>
        <p:sp>
          <p:nvSpPr>
            <p:cNvPr id="142" name="Merge 18">
              <a:extLst>
                <a:ext uri="{FF2B5EF4-FFF2-40B4-BE49-F238E27FC236}">
                  <a16:creationId xmlns:a16="http://schemas.microsoft.com/office/drawing/2014/main" id="{B9DF1E04-D1C6-42B3-B9CF-76FE9ED9A3E1}"/>
                </a:ext>
              </a:extLst>
            </p:cNvPr>
            <p:cNvSpPr/>
            <p:nvPr/>
          </p:nvSpPr>
          <p:spPr>
            <a:xfrm>
              <a:off x="4967268" y="1810924"/>
              <a:ext cx="2305050" cy="1271587"/>
            </a:xfrm>
            <a:prstGeom prst="flowChartMerg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43" name="TextBox 4">
              <a:extLst>
                <a:ext uri="{FF2B5EF4-FFF2-40B4-BE49-F238E27FC236}">
                  <a16:creationId xmlns:a16="http://schemas.microsoft.com/office/drawing/2014/main" id="{9A9FA86E-0D23-4D3C-8EA4-4823D19049DB}"/>
                </a:ext>
              </a:extLst>
            </p:cNvPr>
            <p:cNvSpPr txBox="1"/>
            <p:nvPr/>
          </p:nvSpPr>
          <p:spPr>
            <a:xfrm>
              <a:off x="5125643" y="1796279"/>
              <a:ext cx="1988297" cy="92333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chemeClr val="tx1">
                      <a:lumMod val="75000"/>
                      <a:lumOff val="25000"/>
                    </a:schemeClr>
                  </a:solidFill>
                  <a:latin typeface="Century Gothic"/>
                </a:rPr>
                <a:t>Random Forest Regression Model</a:t>
              </a:r>
            </a:p>
          </p:txBody>
        </p:sp>
      </p:grpSp>
      <p:grpSp>
        <p:nvGrpSpPr>
          <p:cNvPr id="136" name="Group 135">
            <a:extLst>
              <a:ext uri="{FF2B5EF4-FFF2-40B4-BE49-F238E27FC236}">
                <a16:creationId xmlns:a16="http://schemas.microsoft.com/office/drawing/2014/main" id="{2B0B30C4-C82C-4B49-B20E-9FA43E83C122}"/>
              </a:ext>
            </a:extLst>
          </p:cNvPr>
          <p:cNvGrpSpPr/>
          <p:nvPr/>
        </p:nvGrpSpPr>
        <p:grpSpPr>
          <a:xfrm>
            <a:off x="7316748" y="2040217"/>
            <a:ext cx="3209849" cy="985837"/>
            <a:chOff x="4547633" y="109322"/>
            <a:chExt cx="2107570" cy="985837"/>
          </a:xfrm>
        </p:grpSpPr>
        <p:sp>
          <p:nvSpPr>
            <p:cNvPr id="140" name="Rounded Rectangle 27">
              <a:extLst>
                <a:ext uri="{FF2B5EF4-FFF2-40B4-BE49-F238E27FC236}">
                  <a16:creationId xmlns:a16="http://schemas.microsoft.com/office/drawing/2014/main" id="{91485997-A7A8-4D29-84B4-FD50BB51295B}"/>
                </a:ext>
              </a:extLst>
            </p:cNvPr>
            <p:cNvSpPr/>
            <p:nvPr/>
          </p:nvSpPr>
          <p:spPr>
            <a:xfrm>
              <a:off x="4569228" y="109322"/>
              <a:ext cx="2085975" cy="985837"/>
            </a:xfrm>
            <a:prstGeom prst="roundRect">
              <a:avLst/>
            </a:prstGeom>
            <a:solidFill>
              <a:schemeClr val="accent4"/>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41" name="TextBox 7">
              <a:extLst>
                <a:ext uri="{FF2B5EF4-FFF2-40B4-BE49-F238E27FC236}">
                  <a16:creationId xmlns:a16="http://schemas.microsoft.com/office/drawing/2014/main" id="{0173C268-7AE2-4BE8-B002-B70230760570}"/>
                </a:ext>
              </a:extLst>
            </p:cNvPr>
            <p:cNvSpPr txBox="1"/>
            <p:nvPr/>
          </p:nvSpPr>
          <p:spPr>
            <a:xfrm>
              <a:off x="4547633" y="155198"/>
              <a:ext cx="2084592" cy="92333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chemeClr val="tx1">
                      <a:lumMod val="75000"/>
                      <a:lumOff val="25000"/>
                    </a:schemeClr>
                  </a:solidFill>
                  <a:latin typeface="Century Gothic"/>
                  <a:ea typeface="+mn-lt"/>
                  <a:cs typeface="+mn-lt"/>
                </a:rPr>
                <a:t>Training Dataset:</a:t>
              </a:r>
              <a:endParaRPr lang="en-US" dirty="0">
                <a:solidFill>
                  <a:schemeClr val="tx1">
                    <a:lumMod val="75000"/>
                    <a:lumOff val="25000"/>
                  </a:schemeClr>
                </a:solidFill>
                <a:latin typeface="Century Gothic"/>
              </a:endParaRPr>
            </a:p>
            <a:p>
              <a:pPr algn="ctr"/>
              <a:r>
                <a:rPr lang="en-US" dirty="0">
                  <a:solidFill>
                    <a:schemeClr val="tx1">
                      <a:lumMod val="75000"/>
                      <a:lumOff val="25000"/>
                    </a:schemeClr>
                  </a:solidFill>
                  <a:latin typeface="Century Gothic"/>
                  <a:cs typeface="Calibri"/>
                </a:rPr>
                <a:t>With all treatments and burn severities</a:t>
              </a:r>
            </a:p>
          </p:txBody>
        </p:sp>
      </p:grpSp>
      <p:cxnSp>
        <p:nvCxnSpPr>
          <p:cNvPr id="137" name="Straight Arrow Connector 136">
            <a:extLst>
              <a:ext uri="{FF2B5EF4-FFF2-40B4-BE49-F238E27FC236}">
                <a16:creationId xmlns:a16="http://schemas.microsoft.com/office/drawing/2014/main" id="{BE52F03C-9D8D-47A1-B81A-516CFD6C4CBB}"/>
              </a:ext>
            </a:extLst>
          </p:cNvPr>
          <p:cNvCxnSpPr/>
          <p:nvPr/>
        </p:nvCxnSpPr>
        <p:spPr>
          <a:xfrm>
            <a:off x="8913679" y="3129542"/>
            <a:ext cx="0" cy="30565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8" name="TextBox 9">
            <a:extLst>
              <a:ext uri="{FF2B5EF4-FFF2-40B4-BE49-F238E27FC236}">
                <a16:creationId xmlns:a16="http://schemas.microsoft.com/office/drawing/2014/main" id="{52F12E38-2A52-43CC-B21E-2226CFAF6D3B}"/>
              </a:ext>
            </a:extLst>
          </p:cNvPr>
          <p:cNvSpPr txBox="1"/>
          <p:nvPr/>
        </p:nvSpPr>
        <p:spPr>
          <a:xfrm>
            <a:off x="7137072" y="5504532"/>
            <a:ext cx="3639756" cy="1051570"/>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spcAft>
                <a:spcPts val="1000"/>
              </a:spcAft>
              <a:buFont typeface="Arial"/>
              <a:buChar char="•"/>
            </a:pPr>
            <a:r>
              <a:rPr lang="en-US" dirty="0">
                <a:solidFill>
                  <a:schemeClr val="tx1">
                    <a:lumMod val="75000"/>
                    <a:lumOff val="25000"/>
                  </a:schemeClr>
                </a:solidFill>
                <a:latin typeface="Century Gothic"/>
              </a:rPr>
              <a:t>Variable importance plots</a:t>
            </a:r>
            <a:endParaRPr lang="en-US" dirty="0">
              <a:solidFill>
                <a:schemeClr val="tx1">
                  <a:lumMod val="75000"/>
                  <a:lumOff val="25000"/>
                </a:schemeClr>
              </a:solidFill>
              <a:cs typeface="Calibri" panose="020F0502020204030204"/>
            </a:endParaRPr>
          </a:p>
          <a:p>
            <a:pPr marL="285750" indent="-285750">
              <a:buFont typeface="Arial"/>
              <a:buChar char="•"/>
            </a:pPr>
            <a:r>
              <a:rPr lang="en-US" dirty="0">
                <a:solidFill>
                  <a:schemeClr val="tx1">
                    <a:lumMod val="75000"/>
                    <a:lumOff val="25000"/>
                  </a:schemeClr>
                </a:solidFill>
                <a:latin typeface="Century Gothic"/>
              </a:rPr>
              <a:t>Plots of important predictors influence on response</a:t>
            </a:r>
            <a:endParaRPr lang="en-US" dirty="0">
              <a:solidFill>
                <a:schemeClr val="tx1">
                  <a:lumMod val="75000"/>
                  <a:lumOff val="25000"/>
                </a:schemeClr>
              </a:solidFill>
              <a:cs typeface="Calibri"/>
            </a:endParaRPr>
          </a:p>
        </p:txBody>
      </p:sp>
      <p:sp>
        <p:nvSpPr>
          <p:cNvPr id="3" name="TextBox 2">
            <a:extLst>
              <a:ext uri="{FF2B5EF4-FFF2-40B4-BE49-F238E27FC236}">
                <a16:creationId xmlns:a16="http://schemas.microsoft.com/office/drawing/2014/main" id="{AF890851-5341-486E-AFE9-C1CFFC4212EA}"/>
              </a:ext>
            </a:extLst>
          </p:cNvPr>
          <p:cNvSpPr txBox="1"/>
          <p:nvPr/>
        </p:nvSpPr>
        <p:spPr>
          <a:xfrm>
            <a:off x="6144642" y="1361657"/>
            <a:ext cx="556116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solidFill>
                  <a:schemeClr val="tx1">
                    <a:lumMod val="75000"/>
                    <a:lumOff val="25000"/>
                  </a:schemeClr>
                </a:solidFill>
                <a:latin typeface="Century Gothic"/>
                <a:ea typeface="+mn-lt"/>
                <a:cs typeface="+mn-lt"/>
              </a:rPr>
              <a:t>Interpretive </a:t>
            </a:r>
            <a:r>
              <a:rPr lang="en-US" sz="2800" b="1" dirty="0">
                <a:solidFill>
                  <a:schemeClr val="tx1">
                    <a:lumMod val="75000"/>
                    <a:lumOff val="25000"/>
                  </a:schemeClr>
                </a:solidFill>
                <a:latin typeface="Century Gothic"/>
              </a:rPr>
              <a:t>model structure</a:t>
            </a:r>
            <a:endParaRPr lang="en-US" b="1" dirty="0">
              <a:solidFill>
                <a:schemeClr val="tx1">
                  <a:lumMod val="75000"/>
                  <a:lumOff val="25000"/>
                </a:schemeClr>
              </a:solidFill>
              <a:cs typeface="Calibri"/>
            </a:endParaRPr>
          </a:p>
        </p:txBody>
      </p:sp>
      <p:sp>
        <p:nvSpPr>
          <p:cNvPr id="5" name="Text Placeholder 5">
            <a:extLst>
              <a:ext uri="{FF2B5EF4-FFF2-40B4-BE49-F238E27FC236}">
                <a16:creationId xmlns:a16="http://schemas.microsoft.com/office/drawing/2014/main" id="{08CA9EFA-D3E6-47C1-AFF7-3FE9FE2672CE}"/>
              </a:ext>
            </a:extLst>
          </p:cNvPr>
          <p:cNvSpPr txBox="1">
            <a:spLocks/>
          </p:cNvSpPr>
          <p:nvPr/>
        </p:nvSpPr>
        <p:spPr>
          <a:xfrm>
            <a:off x="621458" y="2043008"/>
            <a:ext cx="5308961" cy="527216"/>
          </a:xfrm>
          <a:prstGeom prst="rect">
            <a:avLst/>
          </a:prstGeom>
          <a:solidFill>
            <a:schemeClr val="bg1">
              <a:lumMod val="85000"/>
            </a:schemeClr>
          </a:solidFill>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24B1B5"/>
              </a:buClr>
              <a:buNone/>
            </a:pPr>
            <a:r>
              <a:rPr lang="en-US" b="1" dirty="0">
                <a:solidFill>
                  <a:schemeClr val="tx1">
                    <a:lumMod val="75000"/>
                    <a:lumOff val="25000"/>
                  </a:schemeClr>
                </a:solidFill>
                <a:latin typeface="Century Gothic"/>
                <a:cs typeface="Calibri"/>
              </a:rPr>
              <a:t>Two Random Forest Models</a:t>
            </a:r>
            <a:endParaRPr lang="en-US" b="1" dirty="0">
              <a:solidFill>
                <a:schemeClr val="tx1">
                  <a:lumMod val="75000"/>
                  <a:lumOff val="25000"/>
                </a:schemeClr>
              </a:solidFill>
              <a:latin typeface="Calibri" panose="020F0502020204030204"/>
              <a:cs typeface="Calibri"/>
            </a:endParaRPr>
          </a:p>
          <a:p>
            <a:pPr marL="342900" indent="-342900">
              <a:lnSpc>
                <a:spcPct val="100000"/>
              </a:lnSpc>
              <a:spcBef>
                <a:spcPts val="0"/>
              </a:spcBef>
              <a:spcAft>
                <a:spcPts val="600"/>
              </a:spcAft>
              <a:buClr>
                <a:srgbClr val="24B1B5"/>
              </a:buClr>
              <a:buFont typeface="Webdings" panose="05030102010509060703" pitchFamily="18" charset="2"/>
              <a:buChar char="4"/>
            </a:pPr>
            <a:endParaRPr lang="en-US" sz="2400" dirty="0">
              <a:solidFill>
                <a:schemeClr val="tx1">
                  <a:lumMod val="75000"/>
                  <a:lumOff val="25000"/>
                </a:schemeClr>
              </a:solidFill>
              <a:latin typeface="Century Gothic"/>
              <a:cs typeface="Calibri" panose="020F0502020204030204"/>
            </a:endParaRPr>
          </a:p>
          <a:p>
            <a:pPr marL="800100" lvl="1">
              <a:lnSpc>
                <a:spcPct val="100000"/>
              </a:lnSpc>
              <a:spcBef>
                <a:spcPts val="0"/>
              </a:spcBef>
              <a:spcAft>
                <a:spcPts val="600"/>
              </a:spcAft>
              <a:buClr>
                <a:srgbClr val="24B1B5"/>
              </a:buClr>
              <a:buFont typeface="Webdings" panose="05030102010509060703" pitchFamily="18" charset="2"/>
              <a:buChar char="4"/>
            </a:pPr>
            <a:r>
              <a:rPr lang="en-US" b="1" dirty="0">
                <a:solidFill>
                  <a:schemeClr val="tx1">
                    <a:lumMod val="75000"/>
                    <a:lumOff val="25000"/>
                  </a:schemeClr>
                </a:solidFill>
                <a:latin typeface="Century Gothic"/>
                <a:cs typeface="Calibri" panose="020F0502020204030204"/>
              </a:rPr>
              <a:t>Interpretive </a:t>
            </a:r>
            <a:r>
              <a:rPr lang="en-US" dirty="0">
                <a:solidFill>
                  <a:schemeClr val="tx1">
                    <a:lumMod val="75000"/>
                    <a:lumOff val="25000"/>
                  </a:schemeClr>
                </a:solidFill>
                <a:latin typeface="Century Gothic"/>
                <a:cs typeface="Calibri" panose="020F0502020204030204"/>
              </a:rPr>
              <a:t>model to compare treatment effects </a:t>
            </a:r>
          </a:p>
          <a:p>
            <a:pPr marL="571500" lvl="1" indent="0">
              <a:lnSpc>
                <a:spcPct val="100000"/>
              </a:lnSpc>
              <a:spcBef>
                <a:spcPts val="0"/>
              </a:spcBef>
              <a:spcAft>
                <a:spcPts val="600"/>
              </a:spcAft>
              <a:buClr>
                <a:srgbClr val="24B1B5"/>
              </a:buClr>
              <a:buNone/>
            </a:pPr>
            <a:endParaRPr lang="en-US" dirty="0">
              <a:solidFill>
                <a:schemeClr val="tx1">
                  <a:lumMod val="75000"/>
                  <a:lumOff val="25000"/>
                </a:schemeClr>
              </a:solidFill>
              <a:latin typeface="Century Gothic"/>
              <a:cs typeface="Calibri" panose="020F0502020204030204"/>
            </a:endParaRPr>
          </a:p>
          <a:p>
            <a:pPr marL="800100" lvl="1">
              <a:lnSpc>
                <a:spcPct val="100000"/>
              </a:lnSpc>
              <a:spcBef>
                <a:spcPts val="0"/>
              </a:spcBef>
              <a:spcAft>
                <a:spcPts val="600"/>
              </a:spcAft>
              <a:buClr>
                <a:srgbClr val="24B1B5"/>
              </a:buClr>
              <a:buFont typeface="Webdings" panose="05030102010509060703" pitchFamily="18" charset="2"/>
              <a:buChar char="4"/>
            </a:pPr>
            <a:r>
              <a:rPr lang="en-US" b="1" dirty="0">
                <a:solidFill>
                  <a:schemeClr val="tx1">
                    <a:lumMod val="75000"/>
                    <a:lumOff val="25000"/>
                  </a:schemeClr>
                </a:solidFill>
                <a:latin typeface="Century Gothic"/>
                <a:cs typeface="Calibri" panose="020F0502020204030204"/>
              </a:rPr>
              <a:t>Predictive </a:t>
            </a:r>
            <a:r>
              <a:rPr lang="en-US" dirty="0">
                <a:solidFill>
                  <a:schemeClr val="tx1">
                    <a:lumMod val="75000"/>
                    <a:lumOff val="25000"/>
                  </a:schemeClr>
                </a:solidFill>
                <a:latin typeface="Century Gothic"/>
                <a:cs typeface="Calibri" panose="020F0502020204030204"/>
              </a:rPr>
              <a:t>models to make the best prediction at each treatment level </a:t>
            </a:r>
            <a:endParaRPr lang="en-US" dirty="0">
              <a:solidFill>
                <a:schemeClr val="tx1">
                  <a:lumMod val="75000"/>
                  <a:lumOff val="25000"/>
                </a:schemeClr>
              </a:solidFill>
            </a:endParaRPr>
          </a:p>
          <a:p>
            <a:pPr marL="0" indent="0">
              <a:lnSpc>
                <a:spcPct val="100000"/>
              </a:lnSpc>
              <a:spcBef>
                <a:spcPts val="0"/>
              </a:spcBef>
              <a:spcAft>
                <a:spcPts val="600"/>
              </a:spcAft>
              <a:buClr>
                <a:srgbClr val="24B1B5"/>
              </a:buClr>
              <a:buNone/>
            </a:pPr>
            <a:endParaRPr lang="en-US" sz="2400" dirty="0">
              <a:solidFill>
                <a:schemeClr val="tx1">
                  <a:lumMod val="75000"/>
                  <a:lumOff val="25000"/>
                </a:schemeClr>
              </a:solidFill>
              <a:latin typeface="Century Gothic" panose="020B0502020202020204" pitchFamily="34" charset="0"/>
              <a:cs typeface="Calibri"/>
            </a:endParaRPr>
          </a:p>
        </p:txBody>
      </p:sp>
      <p:cxnSp>
        <p:nvCxnSpPr>
          <p:cNvPr id="15" name="Straight Arrow Connector 14">
            <a:extLst>
              <a:ext uri="{FF2B5EF4-FFF2-40B4-BE49-F238E27FC236}">
                <a16:creationId xmlns:a16="http://schemas.microsoft.com/office/drawing/2014/main" id="{1FAC70A9-BC59-4C86-BC96-352BBA2226FB}"/>
              </a:ext>
            </a:extLst>
          </p:cNvPr>
          <p:cNvCxnSpPr>
            <a:cxnSpLocks/>
          </p:cNvCxnSpPr>
          <p:nvPr/>
        </p:nvCxnSpPr>
        <p:spPr>
          <a:xfrm>
            <a:off x="8922859" y="4892240"/>
            <a:ext cx="0" cy="5535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11328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54">
            <a:extLst>
              <a:ext uri="{FF2B5EF4-FFF2-40B4-BE49-F238E27FC236}">
                <a16:creationId xmlns:a16="http://schemas.microsoft.com/office/drawing/2014/main" id="{EB1C4232-8414-4CDB-8913-697655D01CF2}"/>
              </a:ext>
            </a:extLst>
          </p:cNvPr>
          <p:cNvSpPr txBox="1"/>
          <p:nvPr/>
        </p:nvSpPr>
        <p:spPr>
          <a:xfrm>
            <a:off x="493870" y="5857827"/>
            <a:ext cx="4346626" cy="4001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tx1">
                    <a:lumMod val="75000"/>
                    <a:lumOff val="25000"/>
                  </a:schemeClr>
                </a:solidFill>
                <a:latin typeface="Century Gothic"/>
              </a:rPr>
              <a:t>Importance: Low                   High</a:t>
            </a:r>
          </a:p>
        </p:txBody>
      </p:sp>
      <p:sp>
        <p:nvSpPr>
          <p:cNvPr id="51" name="Text Placeholder 5">
            <a:extLst>
              <a:ext uri="{FF2B5EF4-FFF2-40B4-BE49-F238E27FC236}">
                <a16:creationId xmlns:a16="http://schemas.microsoft.com/office/drawing/2014/main" id="{06E11A0A-D118-4FDD-AF62-877664875BE0}"/>
              </a:ext>
            </a:extLst>
          </p:cNvPr>
          <p:cNvSpPr txBox="1">
            <a:spLocks/>
          </p:cNvSpPr>
          <p:nvPr/>
        </p:nvSpPr>
        <p:spPr>
          <a:xfrm>
            <a:off x="6337507" y="5417269"/>
            <a:ext cx="1510558" cy="252142"/>
          </a:xfrm>
          <a:prstGeom prst="rect">
            <a:avLst/>
          </a:prstGeom>
          <a:solidFill>
            <a:schemeClr val="bg1"/>
          </a:solidFill>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1400" dirty="0">
                <a:solidFill>
                  <a:srgbClr val="3F3F3F"/>
                </a:solidFill>
                <a:latin typeface="Century Gothic"/>
                <a:cs typeface="Calibri"/>
              </a:rPr>
              <a:t>Canopy Cover</a:t>
            </a:r>
            <a:endParaRPr lang="en-US" sz="1400" dirty="0">
              <a:cs typeface="Calibri"/>
            </a:endParaRPr>
          </a:p>
        </p:txBody>
      </p:sp>
      <p:sp>
        <p:nvSpPr>
          <p:cNvPr id="50" name="Text Placeholder 5">
            <a:extLst>
              <a:ext uri="{FF2B5EF4-FFF2-40B4-BE49-F238E27FC236}">
                <a16:creationId xmlns:a16="http://schemas.microsoft.com/office/drawing/2014/main" id="{D35AE945-6100-4AC3-8147-2F527495E6E5}"/>
              </a:ext>
            </a:extLst>
          </p:cNvPr>
          <p:cNvSpPr txBox="1">
            <a:spLocks/>
          </p:cNvSpPr>
          <p:nvPr/>
        </p:nvSpPr>
        <p:spPr>
          <a:xfrm>
            <a:off x="6667707" y="4909269"/>
            <a:ext cx="1332758" cy="236902"/>
          </a:xfrm>
          <a:prstGeom prst="rect">
            <a:avLst/>
          </a:prstGeom>
          <a:solidFill>
            <a:schemeClr val="bg1"/>
          </a:solidFill>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1400" dirty="0">
                <a:solidFill>
                  <a:srgbClr val="3F3F3F"/>
                </a:solidFill>
                <a:latin typeface="Century Gothic"/>
                <a:cs typeface="Calibri"/>
              </a:rPr>
              <a:t>Insolation</a:t>
            </a:r>
            <a:endParaRPr lang="en-US" sz="1400" dirty="0">
              <a:cs typeface="Calibri"/>
            </a:endParaRPr>
          </a:p>
        </p:txBody>
      </p:sp>
      <p:sp>
        <p:nvSpPr>
          <p:cNvPr id="49" name="Text Placeholder 5">
            <a:extLst>
              <a:ext uri="{FF2B5EF4-FFF2-40B4-BE49-F238E27FC236}">
                <a16:creationId xmlns:a16="http://schemas.microsoft.com/office/drawing/2014/main" id="{C7D262AB-422B-45DD-850C-645C2FCC5CE2}"/>
              </a:ext>
            </a:extLst>
          </p:cNvPr>
          <p:cNvSpPr txBox="1">
            <a:spLocks/>
          </p:cNvSpPr>
          <p:nvPr/>
        </p:nvSpPr>
        <p:spPr>
          <a:xfrm>
            <a:off x="6550867" y="4421589"/>
            <a:ext cx="1332758" cy="236902"/>
          </a:xfrm>
          <a:prstGeom prst="rect">
            <a:avLst/>
          </a:prstGeom>
          <a:solidFill>
            <a:schemeClr val="bg1"/>
          </a:solidFill>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1400" dirty="0">
                <a:solidFill>
                  <a:srgbClr val="3F3F3F"/>
                </a:solidFill>
                <a:latin typeface="Century Gothic"/>
                <a:cs typeface="Calibri"/>
              </a:rPr>
              <a:t>Pre-fire NDVI</a:t>
            </a:r>
          </a:p>
        </p:txBody>
      </p:sp>
      <p:sp>
        <p:nvSpPr>
          <p:cNvPr id="48" name="Text Placeholder 5">
            <a:extLst>
              <a:ext uri="{FF2B5EF4-FFF2-40B4-BE49-F238E27FC236}">
                <a16:creationId xmlns:a16="http://schemas.microsoft.com/office/drawing/2014/main" id="{0AE835F2-14CC-4F6D-8B62-DF70CF7EC170}"/>
              </a:ext>
            </a:extLst>
          </p:cNvPr>
          <p:cNvSpPr txBox="1">
            <a:spLocks/>
          </p:cNvSpPr>
          <p:nvPr/>
        </p:nvSpPr>
        <p:spPr>
          <a:xfrm>
            <a:off x="6754067" y="3888189"/>
            <a:ext cx="1160038" cy="236902"/>
          </a:xfrm>
          <a:prstGeom prst="rect">
            <a:avLst/>
          </a:prstGeom>
          <a:solidFill>
            <a:schemeClr val="bg1"/>
          </a:solidFill>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1400" dirty="0">
                <a:solidFill>
                  <a:srgbClr val="3F3F3F"/>
                </a:solidFill>
                <a:latin typeface="Century Gothic"/>
                <a:cs typeface="Calibri"/>
              </a:rPr>
              <a:t>Soil Order</a:t>
            </a:r>
            <a:endParaRPr lang="en-US" sz="3600" dirty="0"/>
          </a:p>
        </p:txBody>
      </p:sp>
      <p:sp>
        <p:nvSpPr>
          <p:cNvPr id="47" name="Text Placeholder 5">
            <a:extLst>
              <a:ext uri="{FF2B5EF4-FFF2-40B4-BE49-F238E27FC236}">
                <a16:creationId xmlns:a16="http://schemas.microsoft.com/office/drawing/2014/main" id="{61F14E8D-32C3-4F83-AFC6-BA14B5CC3792}"/>
              </a:ext>
            </a:extLst>
          </p:cNvPr>
          <p:cNvSpPr txBox="1">
            <a:spLocks/>
          </p:cNvSpPr>
          <p:nvPr/>
        </p:nvSpPr>
        <p:spPr>
          <a:xfrm>
            <a:off x="6464507" y="3283669"/>
            <a:ext cx="1513098" cy="480742"/>
          </a:xfrm>
          <a:prstGeom prst="rect">
            <a:avLst/>
          </a:prstGeom>
          <a:solidFill>
            <a:schemeClr val="bg1"/>
          </a:solidFill>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100"/>
              </a:spcAft>
              <a:buNone/>
            </a:pPr>
            <a:r>
              <a:rPr lang="en-US" sz="1400" dirty="0">
                <a:solidFill>
                  <a:srgbClr val="3F3F3F"/>
                </a:solidFill>
                <a:latin typeface="Century Gothic"/>
                <a:cs typeface="Calibri"/>
              </a:rPr>
              <a:t>Resprouting</a:t>
            </a:r>
            <a:endParaRPr lang="en-US" sz="1400" dirty="0">
              <a:solidFill>
                <a:srgbClr val="000000"/>
              </a:solidFill>
              <a:latin typeface="Century Gothic"/>
              <a:cs typeface="Calibri"/>
            </a:endParaRPr>
          </a:p>
          <a:p>
            <a:pPr marL="0" indent="0" algn="ctr">
              <a:lnSpc>
                <a:spcPct val="100000"/>
              </a:lnSpc>
              <a:spcBef>
                <a:spcPts val="0"/>
              </a:spcBef>
              <a:spcAft>
                <a:spcPts val="100"/>
              </a:spcAft>
              <a:buNone/>
            </a:pPr>
            <a:r>
              <a:rPr lang="en-US" sz="1400" dirty="0">
                <a:solidFill>
                  <a:srgbClr val="3F3F3F"/>
                </a:solidFill>
                <a:latin typeface="Century Gothic"/>
                <a:cs typeface="Calibri"/>
              </a:rPr>
              <a:t>Veg Cover</a:t>
            </a:r>
            <a:endParaRPr lang="en-US" sz="1400" dirty="0">
              <a:latin typeface="Century Gothic"/>
              <a:cs typeface="Calibri"/>
            </a:endParaRPr>
          </a:p>
        </p:txBody>
      </p:sp>
      <p:sp>
        <p:nvSpPr>
          <p:cNvPr id="46" name="Text Placeholder 5">
            <a:extLst>
              <a:ext uri="{FF2B5EF4-FFF2-40B4-BE49-F238E27FC236}">
                <a16:creationId xmlns:a16="http://schemas.microsoft.com/office/drawing/2014/main" id="{06B24AB6-435C-409D-98CD-7017D069E604}"/>
              </a:ext>
            </a:extLst>
          </p:cNvPr>
          <p:cNvSpPr txBox="1">
            <a:spLocks/>
          </p:cNvSpPr>
          <p:nvPr/>
        </p:nvSpPr>
        <p:spPr>
          <a:xfrm>
            <a:off x="6662627" y="2887429"/>
            <a:ext cx="1332758" cy="236902"/>
          </a:xfrm>
          <a:prstGeom prst="rect">
            <a:avLst/>
          </a:prstGeom>
          <a:solidFill>
            <a:schemeClr val="bg1"/>
          </a:solidFill>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1400" dirty="0">
                <a:solidFill>
                  <a:srgbClr val="3F3F3F"/>
                </a:solidFill>
                <a:latin typeface="Century Gothic"/>
                <a:cs typeface="Calibri"/>
              </a:rPr>
              <a:t>Elevation</a:t>
            </a:r>
            <a:endParaRPr lang="en-US" sz="1400" dirty="0">
              <a:cs typeface="Calibri"/>
            </a:endParaRPr>
          </a:p>
        </p:txBody>
      </p:sp>
      <p:sp>
        <p:nvSpPr>
          <p:cNvPr id="45" name="Text Placeholder 5">
            <a:extLst>
              <a:ext uri="{FF2B5EF4-FFF2-40B4-BE49-F238E27FC236}">
                <a16:creationId xmlns:a16="http://schemas.microsoft.com/office/drawing/2014/main" id="{4AEB3A63-CFC8-4872-A9C4-3A34DFC3E1FA}"/>
              </a:ext>
            </a:extLst>
          </p:cNvPr>
          <p:cNvSpPr txBox="1">
            <a:spLocks/>
          </p:cNvSpPr>
          <p:nvPr/>
        </p:nvSpPr>
        <p:spPr>
          <a:xfrm>
            <a:off x="6685488" y="2407369"/>
            <a:ext cx="1210838" cy="236902"/>
          </a:xfrm>
          <a:prstGeom prst="rect">
            <a:avLst/>
          </a:prstGeom>
          <a:solidFill>
            <a:schemeClr val="bg1"/>
          </a:solidFill>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1400" dirty="0">
                <a:solidFill>
                  <a:srgbClr val="3F3F3F"/>
                </a:solidFill>
                <a:latin typeface="Century Gothic"/>
                <a:cs typeface="Calibri"/>
              </a:rPr>
              <a:t>Treatment</a:t>
            </a:r>
            <a:endParaRPr lang="en-US" sz="1400" dirty="0">
              <a:cs typeface="Calibri"/>
            </a:endParaRPr>
          </a:p>
        </p:txBody>
      </p:sp>
      <p:sp>
        <p:nvSpPr>
          <p:cNvPr id="44" name="Text Placeholder 5">
            <a:extLst>
              <a:ext uri="{FF2B5EF4-FFF2-40B4-BE49-F238E27FC236}">
                <a16:creationId xmlns:a16="http://schemas.microsoft.com/office/drawing/2014/main" id="{3DE73FFD-14EA-4324-A5A3-446B8204D788}"/>
              </a:ext>
            </a:extLst>
          </p:cNvPr>
          <p:cNvSpPr txBox="1">
            <a:spLocks/>
          </p:cNvSpPr>
          <p:nvPr/>
        </p:nvSpPr>
        <p:spPr>
          <a:xfrm>
            <a:off x="6225747" y="1889209"/>
            <a:ext cx="1591838" cy="236902"/>
          </a:xfrm>
          <a:prstGeom prst="rect">
            <a:avLst/>
          </a:prstGeom>
          <a:solidFill>
            <a:schemeClr val="bg1"/>
          </a:solidFill>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1400" dirty="0">
                <a:solidFill>
                  <a:srgbClr val="3F3F3F"/>
                </a:solidFill>
                <a:latin typeface="Century Gothic"/>
                <a:cs typeface="Calibri"/>
              </a:rPr>
              <a:t>Soil Burn Severity</a:t>
            </a:r>
            <a:endParaRPr lang="en-US" sz="1400" dirty="0">
              <a:cs typeface="Calibri"/>
            </a:endParaRPr>
          </a:p>
        </p:txBody>
      </p:sp>
      <p:pic>
        <p:nvPicPr>
          <p:cNvPr id="53" name="Picture 11" descr="Chart&#10;&#10;Description automatically generated">
            <a:extLst>
              <a:ext uri="{FF2B5EF4-FFF2-40B4-BE49-F238E27FC236}">
                <a16:creationId xmlns:a16="http://schemas.microsoft.com/office/drawing/2014/main" id="{018BAF8C-0EFF-4BE2-AB44-1A2DFFE64E4D}"/>
              </a:ext>
            </a:extLst>
          </p:cNvPr>
          <p:cNvPicPr>
            <a:picLocks noChangeAspect="1"/>
          </p:cNvPicPr>
          <p:nvPr/>
        </p:nvPicPr>
        <p:blipFill rotWithShape="1">
          <a:blip r:embed="rId3"/>
          <a:srcRect l="45342" t="311" r="207" b="14627"/>
          <a:stretch/>
        </p:blipFill>
        <p:spPr>
          <a:xfrm>
            <a:off x="7758471" y="1714500"/>
            <a:ext cx="2671548" cy="4162956"/>
          </a:xfrm>
          <a:prstGeom prst="rect">
            <a:avLst/>
          </a:prstGeom>
        </p:spPr>
      </p:pic>
      <p:sp>
        <p:nvSpPr>
          <p:cNvPr id="2" name="Title 1">
            <a:extLst>
              <a:ext uri="{FF2B5EF4-FFF2-40B4-BE49-F238E27FC236}">
                <a16:creationId xmlns:a16="http://schemas.microsoft.com/office/drawing/2014/main" id="{D7522C37-9963-4D41-9BCC-F81938FFDA56}"/>
              </a:ext>
            </a:extLst>
          </p:cNvPr>
          <p:cNvSpPr txBox="1">
            <a:spLocks/>
          </p:cNvSpPr>
          <p:nvPr/>
        </p:nvSpPr>
        <p:spPr>
          <a:xfrm>
            <a:off x="495300" y="342900"/>
            <a:ext cx="94143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entury Gothic"/>
              </a:rPr>
              <a:t>Random Forest Interpretation</a:t>
            </a:r>
          </a:p>
        </p:txBody>
      </p:sp>
      <p:sp>
        <p:nvSpPr>
          <p:cNvPr id="16" name="Text Placeholder 5">
            <a:extLst>
              <a:ext uri="{FF2B5EF4-FFF2-40B4-BE49-F238E27FC236}">
                <a16:creationId xmlns:a16="http://schemas.microsoft.com/office/drawing/2014/main" id="{F9AB9965-A1C3-4846-B776-04D62425AED6}"/>
              </a:ext>
            </a:extLst>
          </p:cNvPr>
          <p:cNvSpPr txBox="1">
            <a:spLocks/>
          </p:cNvSpPr>
          <p:nvPr/>
        </p:nvSpPr>
        <p:spPr>
          <a:xfrm>
            <a:off x="9331038" y="5035159"/>
            <a:ext cx="1992150" cy="604291"/>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1600" dirty="0">
                <a:solidFill>
                  <a:schemeClr val="tx1">
                    <a:lumMod val="75000"/>
                    <a:lumOff val="25000"/>
                  </a:schemeClr>
                </a:solidFill>
                <a:latin typeface="Century Gothic"/>
              </a:rPr>
              <a:t>Pseudo R</a:t>
            </a:r>
            <a:r>
              <a:rPr lang="en-US" sz="1600" baseline="30000" dirty="0">
                <a:solidFill>
                  <a:schemeClr val="tx1">
                    <a:lumMod val="75000"/>
                    <a:lumOff val="25000"/>
                  </a:schemeClr>
                </a:solidFill>
                <a:latin typeface="Century Gothic"/>
              </a:rPr>
              <a:t>2</a:t>
            </a:r>
            <a:r>
              <a:rPr lang="en-US" sz="1600" dirty="0">
                <a:solidFill>
                  <a:schemeClr val="tx1">
                    <a:lumMod val="75000"/>
                    <a:lumOff val="25000"/>
                  </a:schemeClr>
                </a:solidFill>
                <a:latin typeface="Century Gothic"/>
              </a:rPr>
              <a:t> = 0.31</a:t>
            </a:r>
            <a:endParaRPr lang="en-US" sz="1600" dirty="0">
              <a:solidFill>
                <a:schemeClr val="tx1">
                  <a:lumMod val="75000"/>
                  <a:lumOff val="25000"/>
                </a:schemeClr>
              </a:solidFill>
              <a:cs typeface="Calibri"/>
            </a:endParaRPr>
          </a:p>
        </p:txBody>
      </p:sp>
      <p:sp>
        <p:nvSpPr>
          <p:cNvPr id="17" name="Text Placeholder 5">
            <a:extLst>
              <a:ext uri="{FF2B5EF4-FFF2-40B4-BE49-F238E27FC236}">
                <a16:creationId xmlns:a16="http://schemas.microsoft.com/office/drawing/2014/main" id="{B01F2231-5A5F-4F80-9879-C421FE33419D}"/>
              </a:ext>
            </a:extLst>
          </p:cNvPr>
          <p:cNvSpPr txBox="1">
            <a:spLocks/>
          </p:cNvSpPr>
          <p:nvPr/>
        </p:nvSpPr>
        <p:spPr>
          <a:xfrm>
            <a:off x="901149" y="1219714"/>
            <a:ext cx="4508188" cy="604291"/>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24B1B5"/>
              </a:buClr>
              <a:buNone/>
            </a:pPr>
            <a:r>
              <a:rPr lang="en-US" dirty="0">
                <a:solidFill>
                  <a:schemeClr val="tx1">
                    <a:lumMod val="75000"/>
                    <a:lumOff val="25000"/>
                  </a:schemeClr>
                </a:solidFill>
                <a:latin typeface="Century Gothic"/>
                <a:cs typeface="Calibri"/>
              </a:rPr>
              <a:t>dNBR Fall 2013</a:t>
            </a:r>
            <a:endParaRPr lang="en-US" dirty="0"/>
          </a:p>
        </p:txBody>
      </p:sp>
      <p:sp>
        <p:nvSpPr>
          <p:cNvPr id="18" name="Text Placeholder 5">
            <a:extLst>
              <a:ext uri="{FF2B5EF4-FFF2-40B4-BE49-F238E27FC236}">
                <a16:creationId xmlns:a16="http://schemas.microsoft.com/office/drawing/2014/main" id="{D24DB57F-B460-48A7-9D98-2053C437B102}"/>
              </a:ext>
            </a:extLst>
          </p:cNvPr>
          <p:cNvSpPr txBox="1">
            <a:spLocks/>
          </p:cNvSpPr>
          <p:nvPr/>
        </p:nvSpPr>
        <p:spPr>
          <a:xfrm>
            <a:off x="6802681" y="1219713"/>
            <a:ext cx="4594452" cy="604291"/>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24B1B5"/>
              </a:buClr>
              <a:buNone/>
            </a:pPr>
            <a:r>
              <a:rPr lang="en-US" dirty="0">
                <a:solidFill>
                  <a:schemeClr val="tx1">
                    <a:lumMod val="75000"/>
                    <a:lumOff val="25000"/>
                  </a:schemeClr>
                </a:solidFill>
                <a:latin typeface="Century Gothic"/>
                <a:cs typeface="Calibri"/>
              </a:rPr>
              <a:t>dNBR Fall 2017</a:t>
            </a:r>
            <a:endParaRPr lang="en-US" dirty="0"/>
          </a:p>
        </p:txBody>
      </p:sp>
      <p:sp>
        <p:nvSpPr>
          <p:cNvPr id="10" name="Rectangle 9">
            <a:extLst>
              <a:ext uri="{FF2B5EF4-FFF2-40B4-BE49-F238E27FC236}">
                <a16:creationId xmlns:a16="http://schemas.microsoft.com/office/drawing/2014/main" id="{4801B91A-5B1F-4AEE-BC65-E6DE41410670}"/>
              </a:ext>
            </a:extLst>
          </p:cNvPr>
          <p:cNvSpPr/>
          <p:nvPr/>
        </p:nvSpPr>
        <p:spPr>
          <a:xfrm>
            <a:off x="7913372" y="2330148"/>
            <a:ext cx="1186754" cy="446937"/>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9BF52555-DE71-4C08-9C41-DF1A90399155}"/>
              </a:ext>
            </a:extLst>
          </p:cNvPr>
          <p:cNvSpPr/>
          <p:nvPr/>
        </p:nvSpPr>
        <p:spPr>
          <a:xfrm>
            <a:off x="7910406" y="1826373"/>
            <a:ext cx="2372925" cy="452698"/>
          </a:xfrm>
          <a:prstGeom prst="rect">
            <a:avLst/>
          </a:prstGeom>
          <a:solidFill>
            <a:srgbClr val="ED7D3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595D837C-3DD9-4166-A0FA-D7AD64FDCE81}"/>
              </a:ext>
            </a:extLst>
          </p:cNvPr>
          <p:cNvSpPr/>
          <p:nvPr/>
        </p:nvSpPr>
        <p:spPr>
          <a:xfrm>
            <a:off x="7915803" y="4855289"/>
            <a:ext cx="686186" cy="457333"/>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9C91D9B7-5E4A-42F5-AF82-5896ECB56C06}"/>
              </a:ext>
            </a:extLst>
          </p:cNvPr>
          <p:cNvSpPr/>
          <p:nvPr/>
        </p:nvSpPr>
        <p:spPr>
          <a:xfrm>
            <a:off x="7910893" y="2831097"/>
            <a:ext cx="1088893" cy="45072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CA4ACD14-92BC-4B3C-A03B-983E680CC54D}"/>
              </a:ext>
            </a:extLst>
          </p:cNvPr>
          <p:cNvSpPr txBox="1"/>
          <p:nvPr/>
        </p:nvSpPr>
        <p:spPr>
          <a:xfrm>
            <a:off x="6751507" y="5880918"/>
            <a:ext cx="4346626" cy="4001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tx1">
                    <a:lumMod val="75000"/>
                    <a:lumOff val="25000"/>
                  </a:schemeClr>
                </a:solidFill>
                <a:latin typeface="Century Gothic"/>
              </a:rPr>
              <a:t>Importance: Low                   High</a:t>
            </a:r>
          </a:p>
        </p:txBody>
      </p:sp>
      <p:sp>
        <p:nvSpPr>
          <p:cNvPr id="25" name="TextBox 24">
            <a:extLst>
              <a:ext uri="{FF2B5EF4-FFF2-40B4-BE49-F238E27FC236}">
                <a16:creationId xmlns:a16="http://schemas.microsoft.com/office/drawing/2014/main" id="{E6230F26-0093-4315-9291-718ED5D34B2C}"/>
              </a:ext>
            </a:extLst>
          </p:cNvPr>
          <p:cNvSpPr txBox="1"/>
          <p:nvPr/>
        </p:nvSpPr>
        <p:spPr>
          <a:xfrm rot="16200000">
            <a:off x="5518674" y="3438941"/>
            <a:ext cx="1409240" cy="4001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tx1">
                    <a:lumMod val="75000"/>
                    <a:lumOff val="25000"/>
                  </a:schemeClr>
                </a:solidFill>
                <a:latin typeface="Century Gothic"/>
              </a:rPr>
              <a:t>Predictor</a:t>
            </a:r>
          </a:p>
        </p:txBody>
      </p:sp>
      <p:cxnSp>
        <p:nvCxnSpPr>
          <p:cNvPr id="27" name="Straight Arrow Connector 26">
            <a:extLst>
              <a:ext uri="{FF2B5EF4-FFF2-40B4-BE49-F238E27FC236}">
                <a16:creationId xmlns:a16="http://schemas.microsoft.com/office/drawing/2014/main" id="{9BBB15DB-45EF-4B5E-B9D9-54339E7B3C54}"/>
              </a:ext>
            </a:extLst>
          </p:cNvPr>
          <p:cNvCxnSpPr>
            <a:cxnSpLocks/>
          </p:cNvCxnSpPr>
          <p:nvPr/>
        </p:nvCxnSpPr>
        <p:spPr>
          <a:xfrm flipV="1">
            <a:off x="9102062" y="6083333"/>
            <a:ext cx="1061884" cy="7374"/>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7" name="Text Placeholder 5">
            <a:extLst>
              <a:ext uri="{FF2B5EF4-FFF2-40B4-BE49-F238E27FC236}">
                <a16:creationId xmlns:a16="http://schemas.microsoft.com/office/drawing/2014/main" id="{6FF2DF4D-7378-4367-9ADF-CE7D4565883E}"/>
              </a:ext>
            </a:extLst>
          </p:cNvPr>
          <p:cNvSpPr txBox="1">
            <a:spLocks/>
          </p:cNvSpPr>
          <p:nvPr/>
        </p:nvSpPr>
        <p:spPr>
          <a:xfrm>
            <a:off x="792689" y="1868890"/>
            <a:ext cx="1210838" cy="236902"/>
          </a:xfrm>
          <a:prstGeom prst="rect">
            <a:avLst/>
          </a:prstGeom>
          <a:solidFill>
            <a:schemeClr val="bg1"/>
          </a:solidFill>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1400" dirty="0">
                <a:solidFill>
                  <a:srgbClr val="3F3F3F"/>
                </a:solidFill>
                <a:latin typeface="Century Gothic"/>
                <a:cs typeface="Calibri"/>
              </a:rPr>
              <a:t>Treatment</a:t>
            </a:r>
            <a:endParaRPr lang="en-US" sz="1400" dirty="0">
              <a:cs typeface="Calibri"/>
            </a:endParaRPr>
          </a:p>
        </p:txBody>
      </p:sp>
      <p:sp>
        <p:nvSpPr>
          <p:cNvPr id="28" name="Text Placeholder 5">
            <a:extLst>
              <a:ext uri="{FF2B5EF4-FFF2-40B4-BE49-F238E27FC236}">
                <a16:creationId xmlns:a16="http://schemas.microsoft.com/office/drawing/2014/main" id="{AFA55C75-CE80-4D25-BAE7-92D368434EC9}"/>
              </a:ext>
            </a:extLst>
          </p:cNvPr>
          <p:cNvSpPr txBox="1">
            <a:spLocks/>
          </p:cNvSpPr>
          <p:nvPr/>
        </p:nvSpPr>
        <p:spPr>
          <a:xfrm>
            <a:off x="317708" y="2280369"/>
            <a:ext cx="1668038" cy="236902"/>
          </a:xfrm>
          <a:prstGeom prst="rect">
            <a:avLst/>
          </a:prstGeom>
          <a:solidFill>
            <a:schemeClr val="bg1"/>
          </a:solidFill>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1400" dirty="0">
                <a:solidFill>
                  <a:srgbClr val="3F3F3F"/>
                </a:solidFill>
                <a:latin typeface="Century Gothic"/>
                <a:cs typeface="Calibri"/>
              </a:rPr>
              <a:t>Soil Burn Severity</a:t>
            </a:r>
            <a:endParaRPr lang="en-US" sz="1400" dirty="0">
              <a:cs typeface="Calibri"/>
            </a:endParaRPr>
          </a:p>
        </p:txBody>
      </p:sp>
      <p:sp>
        <p:nvSpPr>
          <p:cNvPr id="29" name="Text Placeholder 5">
            <a:extLst>
              <a:ext uri="{FF2B5EF4-FFF2-40B4-BE49-F238E27FC236}">
                <a16:creationId xmlns:a16="http://schemas.microsoft.com/office/drawing/2014/main" id="{BE597C48-4AE8-49DD-86B1-2160095F2E70}"/>
              </a:ext>
            </a:extLst>
          </p:cNvPr>
          <p:cNvSpPr txBox="1">
            <a:spLocks/>
          </p:cNvSpPr>
          <p:nvPr/>
        </p:nvSpPr>
        <p:spPr>
          <a:xfrm>
            <a:off x="759667" y="2740109"/>
            <a:ext cx="1332758" cy="236902"/>
          </a:xfrm>
          <a:prstGeom prst="rect">
            <a:avLst/>
          </a:prstGeom>
          <a:solidFill>
            <a:schemeClr val="bg1"/>
          </a:solidFill>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1400" dirty="0">
                <a:solidFill>
                  <a:srgbClr val="3F3F3F"/>
                </a:solidFill>
                <a:latin typeface="Century Gothic"/>
                <a:cs typeface="Calibri"/>
              </a:rPr>
              <a:t>Insolation</a:t>
            </a:r>
            <a:endParaRPr lang="en-US" sz="1400" dirty="0">
              <a:cs typeface="Calibri"/>
            </a:endParaRPr>
          </a:p>
        </p:txBody>
      </p:sp>
      <p:sp>
        <p:nvSpPr>
          <p:cNvPr id="30" name="Text Placeholder 5">
            <a:extLst>
              <a:ext uri="{FF2B5EF4-FFF2-40B4-BE49-F238E27FC236}">
                <a16:creationId xmlns:a16="http://schemas.microsoft.com/office/drawing/2014/main" id="{F21FCBE6-B63B-4E03-B9E7-000AED0582BC}"/>
              </a:ext>
            </a:extLst>
          </p:cNvPr>
          <p:cNvSpPr txBox="1">
            <a:spLocks/>
          </p:cNvSpPr>
          <p:nvPr/>
        </p:nvSpPr>
        <p:spPr>
          <a:xfrm>
            <a:off x="759667" y="3192229"/>
            <a:ext cx="1332758" cy="236902"/>
          </a:xfrm>
          <a:prstGeom prst="rect">
            <a:avLst/>
          </a:prstGeom>
          <a:solidFill>
            <a:schemeClr val="bg1"/>
          </a:solidFill>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1400" dirty="0">
                <a:solidFill>
                  <a:srgbClr val="3F3F3F"/>
                </a:solidFill>
                <a:latin typeface="Century Gothic"/>
                <a:cs typeface="Calibri"/>
              </a:rPr>
              <a:t>Elevation</a:t>
            </a:r>
            <a:endParaRPr lang="en-US" sz="1400" dirty="0">
              <a:cs typeface="Calibri"/>
            </a:endParaRPr>
          </a:p>
        </p:txBody>
      </p:sp>
      <p:sp>
        <p:nvSpPr>
          <p:cNvPr id="31" name="Text Placeholder 5">
            <a:extLst>
              <a:ext uri="{FF2B5EF4-FFF2-40B4-BE49-F238E27FC236}">
                <a16:creationId xmlns:a16="http://schemas.microsoft.com/office/drawing/2014/main" id="{44111AD7-8450-4960-B477-E4CE6EAC69A6}"/>
              </a:ext>
            </a:extLst>
          </p:cNvPr>
          <p:cNvSpPr txBox="1">
            <a:spLocks/>
          </p:cNvSpPr>
          <p:nvPr/>
        </p:nvSpPr>
        <p:spPr>
          <a:xfrm>
            <a:off x="652987" y="3649429"/>
            <a:ext cx="1332758" cy="236902"/>
          </a:xfrm>
          <a:prstGeom prst="rect">
            <a:avLst/>
          </a:prstGeom>
          <a:solidFill>
            <a:schemeClr val="bg1"/>
          </a:solidFill>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1400" dirty="0">
                <a:solidFill>
                  <a:srgbClr val="3F3F3F"/>
                </a:solidFill>
                <a:latin typeface="Century Gothic"/>
                <a:cs typeface="Calibri"/>
              </a:rPr>
              <a:t>Pre-fire NDVI</a:t>
            </a:r>
          </a:p>
        </p:txBody>
      </p:sp>
      <p:sp>
        <p:nvSpPr>
          <p:cNvPr id="32" name="Text Placeholder 5">
            <a:extLst>
              <a:ext uri="{FF2B5EF4-FFF2-40B4-BE49-F238E27FC236}">
                <a16:creationId xmlns:a16="http://schemas.microsoft.com/office/drawing/2014/main" id="{CD4DECC1-00F6-47DF-BF6D-14BE6BE3A791}"/>
              </a:ext>
            </a:extLst>
          </p:cNvPr>
          <p:cNvSpPr txBox="1">
            <a:spLocks/>
          </p:cNvSpPr>
          <p:nvPr/>
        </p:nvSpPr>
        <p:spPr>
          <a:xfrm>
            <a:off x="581867" y="3949149"/>
            <a:ext cx="1513098" cy="567102"/>
          </a:xfrm>
          <a:prstGeom prst="rect">
            <a:avLst/>
          </a:prstGeom>
          <a:solidFill>
            <a:schemeClr val="bg1"/>
          </a:solidFill>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100"/>
              </a:spcAft>
              <a:buNone/>
            </a:pPr>
            <a:r>
              <a:rPr lang="en-US" sz="1400" dirty="0">
                <a:solidFill>
                  <a:srgbClr val="3F3F3F"/>
                </a:solidFill>
                <a:latin typeface="Century Gothic"/>
                <a:cs typeface="Calibri"/>
              </a:rPr>
              <a:t>Resprouting</a:t>
            </a:r>
            <a:endParaRPr lang="en-US" sz="1400" dirty="0">
              <a:solidFill>
                <a:srgbClr val="000000"/>
              </a:solidFill>
              <a:latin typeface="Century Gothic"/>
              <a:cs typeface="Calibri"/>
            </a:endParaRPr>
          </a:p>
          <a:p>
            <a:pPr marL="0" indent="0" algn="ctr">
              <a:lnSpc>
                <a:spcPct val="100000"/>
              </a:lnSpc>
              <a:spcBef>
                <a:spcPts val="0"/>
              </a:spcBef>
              <a:spcAft>
                <a:spcPts val="100"/>
              </a:spcAft>
              <a:buNone/>
            </a:pPr>
            <a:r>
              <a:rPr lang="en-US" sz="1400" dirty="0">
                <a:solidFill>
                  <a:srgbClr val="3F3F3F"/>
                </a:solidFill>
                <a:latin typeface="Century Gothic"/>
                <a:cs typeface="Calibri"/>
              </a:rPr>
              <a:t>Veg Cover</a:t>
            </a:r>
            <a:endParaRPr lang="en-US" sz="1400" dirty="0">
              <a:latin typeface="Century Gothic"/>
              <a:cs typeface="Calibri"/>
            </a:endParaRPr>
          </a:p>
        </p:txBody>
      </p:sp>
      <p:sp>
        <p:nvSpPr>
          <p:cNvPr id="33" name="Text Placeholder 5">
            <a:extLst>
              <a:ext uri="{FF2B5EF4-FFF2-40B4-BE49-F238E27FC236}">
                <a16:creationId xmlns:a16="http://schemas.microsoft.com/office/drawing/2014/main" id="{22C69402-257B-490D-8D68-F9A1D78814F5}"/>
              </a:ext>
            </a:extLst>
          </p:cNvPr>
          <p:cNvSpPr txBox="1">
            <a:spLocks/>
          </p:cNvSpPr>
          <p:nvPr/>
        </p:nvSpPr>
        <p:spPr>
          <a:xfrm>
            <a:off x="1028907" y="4518109"/>
            <a:ext cx="1109238" cy="236902"/>
          </a:xfrm>
          <a:prstGeom prst="rect">
            <a:avLst/>
          </a:prstGeom>
          <a:solidFill>
            <a:schemeClr val="bg1"/>
          </a:solidFill>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1400" dirty="0">
                <a:solidFill>
                  <a:srgbClr val="3F3F3F"/>
                </a:solidFill>
                <a:latin typeface="Century Gothic"/>
                <a:cs typeface="Calibri"/>
              </a:rPr>
              <a:t>Slope</a:t>
            </a:r>
          </a:p>
        </p:txBody>
      </p:sp>
      <p:sp>
        <p:nvSpPr>
          <p:cNvPr id="34" name="Text Placeholder 5">
            <a:extLst>
              <a:ext uri="{FF2B5EF4-FFF2-40B4-BE49-F238E27FC236}">
                <a16:creationId xmlns:a16="http://schemas.microsoft.com/office/drawing/2014/main" id="{679FF70F-9484-44A4-AB8E-28BDE70A1B53}"/>
              </a:ext>
            </a:extLst>
          </p:cNvPr>
          <p:cNvSpPr txBox="1">
            <a:spLocks/>
          </p:cNvSpPr>
          <p:nvPr/>
        </p:nvSpPr>
        <p:spPr>
          <a:xfrm>
            <a:off x="820627" y="4965149"/>
            <a:ext cx="1160038" cy="236902"/>
          </a:xfrm>
          <a:prstGeom prst="rect">
            <a:avLst/>
          </a:prstGeom>
          <a:solidFill>
            <a:schemeClr val="bg1"/>
          </a:solidFill>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1400" dirty="0">
                <a:solidFill>
                  <a:srgbClr val="3F3F3F"/>
                </a:solidFill>
                <a:latin typeface="Century Gothic"/>
                <a:cs typeface="Calibri"/>
              </a:rPr>
              <a:t>Soil Order</a:t>
            </a:r>
            <a:endParaRPr lang="en-US" sz="3600" dirty="0"/>
          </a:p>
        </p:txBody>
      </p:sp>
      <p:sp>
        <p:nvSpPr>
          <p:cNvPr id="35" name="Text Placeholder 5">
            <a:extLst>
              <a:ext uri="{FF2B5EF4-FFF2-40B4-BE49-F238E27FC236}">
                <a16:creationId xmlns:a16="http://schemas.microsoft.com/office/drawing/2014/main" id="{54AF0BC7-F6B7-4EF9-B2FC-E7FBA889AA3A}"/>
              </a:ext>
            </a:extLst>
          </p:cNvPr>
          <p:cNvSpPr txBox="1">
            <a:spLocks/>
          </p:cNvSpPr>
          <p:nvPr/>
        </p:nvSpPr>
        <p:spPr>
          <a:xfrm>
            <a:off x="444707" y="5417269"/>
            <a:ext cx="1510558" cy="252142"/>
          </a:xfrm>
          <a:prstGeom prst="rect">
            <a:avLst/>
          </a:prstGeom>
          <a:solidFill>
            <a:schemeClr val="bg1"/>
          </a:solidFill>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1400" dirty="0">
                <a:solidFill>
                  <a:srgbClr val="3F3F3F"/>
                </a:solidFill>
                <a:latin typeface="Century Gothic"/>
                <a:cs typeface="Calibri"/>
              </a:rPr>
              <a:t>Canopy Cover</a:t>
            </a:r>
            <a:endParaRPr lang="en-US" sz="1400" dirty="0">
              <a:cs typeface="Calibri"/>
            </a:endParaRPr>
          </a:p>
        </p:txBody>
      </p:sp>
      <p:pic>
        <p:nvPicPr>
          <p:cNvPr id="8" name="Picture 12" descr="Chart, funnel chart&#10;&#10;Description automatically generated">
            <a:extLst>
              <a:ext uri="{FF2B5EF4-FFF2-40B4-BE49-F238E27FC236}">
                <a16:creationId xmlns:a16="http://schemas.microsoft.com/office/drawing/2014/main" id="{7CC7C379-4FDD-4C61-9174-B9C94FA8472B}"/>
              </a:ext>
            </a:extLst>
          </p:cNvPr>
          <p:cNvPicPr>
            <a:picLocks noChangeAspect="1"/>
          </p:cNvPicPr>
          <p:nvPr/>
        </p:nvPicPr>
        <p:blipFill rotWithShape="1">
          <a:blip r:embed="rId4"/>
          <a:srcRect l="45389" t="788" r="-311" b="15249"/>
          <a:stretch/>
        </p:blipFill>
        <p:spPr>
          <a:xfrm>
            <a:off x="1846802" y="1712468"/>
            <a:ext cx="2694629" cy="4109100"/>
          </a:xfrm>
          <a:prstGeom prst="rect">
            <a:avLst/>
          </a:prstGeom>
        </p:spPr>
      </p:pic>
      <p:sp>
        <p:nvSpPr>
          <p:cNvPr id="15" name="Text Placeholder 5">
            <a:extLst>
              <a:ext uri="{FF2B5EF4-FFF2-40B4-BE49-F238E27FC236}">
                <a16:creationId xmlns:a16="http://schemas.microsoft.com/office/drawing/2014/main" id="{1426B6B7-973F-4434-80FD-46D36543A115}"/>
              </a:ext>
            </a:extLst>
          </p:cNvPr>
          <p:cNvSpPr txBox="1">
            <a:spLocks/>
          </p:cNvSpPr>
          <p:nvPr/>
        </p:nvSpPr>
        <p:spPr>
          <a:xfrm>
            <a:off x="2831644" y="5029618"/>
            <a:ext cx="1867834" cy="350291"/>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1600" dirty="0">
                <a:solidFill>
                  <a:schemeClr val="tx1">
                    <a:lumMod val="75000"/>
                    <a:lumOff val="25000"/>
                  </a:schemeClr>
                </a:solidFill>
                <a:latin typeface="Century Gothic"/>
              </a:rPr>
              <a:t>Pseudo R</a:t>
            </a:r>
            <a:r>
              <a:rPr lang="en-US" sz="1600" baseline="30000" dirty="0">
                <a:solidFill>
                  <a:schemeClr val="tx1">
                    <a:lumMod val="75000"/>
                    <a:lumOff val="25000"/>
                  </a:schemeClr>
                </a:solidFill>
                <a:latin typeface="Century Gothic"/>
              </a:rPr>
              <a:t>2</a:t>
            </a:r>
            <a:r>
              <a:rPr lang="en-US" sz="1600" dirty="0">
                <a:solidFill>
                  <a:schemeClr val="tx1">
                    <a:lumMod val="75000"/>
                    <a:lumOff val="25000"/>
                  </a:schemeClr>
                </a:solidFill>
                <a:latin typeface="Century Gothic"/>
              </a:rPr>
              <a:t> = 0.43</a:t>
            </a:r>
            <a:endParaRPr lang="en-US" sz="1600" dirty="0">
              <a:solidFill>
                <a:schemeClr val="tx1">
                  <a:lumMod val="75000"/>
                  <a:lumOff val="25000"/>
                </a:schemeClr>
              </a:solidFill>
              <a:cs typeface="Calibri"/>
            </a:endParaRPr>
          </a:p>
        </p:txBody>
      </p:sp>
      <p:sp>
        <p:nvSpPr>
          <p:cNvPr id="26" name="TextBox 25">
            <a:extLst>
              <a:ext uri="{FF2B5EF4-FFF2-40B4-BE49-F238E27FC236}">
                <a16:creationId xmlns:a16="http://schemas.microsoft.com/office/drawing/2014/main" id="{AB7D5AB6-F88A-4494-9F33-0FC5F65E6330}"/>
              </a:ext>
            </a:extLst>
          </p:cNvPr>
          <p:cNvSpPr txBox="1"/>
          <p:nvPr/>
        </p:nvSpPr>
        <p:spPr>
          <a:xfrm rot="16200000">
            <a:off x="-317085" y="3422007"/>
            <a:ext cx="1409240" cy="4001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tx1">
                    <a:lumMod val="75000"/>
                    <a:lumOff val="25000"/>
                  </a:schemeClr>
                </a:solidFill>
                <a:latin typeface="Century Gothic"/>
              </a:rPr>
              <a:t>Predictor</a:t>
            </a:r>
          </a:p>
        </p:txBody>
      </p:sp>
      <p:sp>
        <p:nvSpPr>
          <p:cNvPr id="9" name="Rectangle 8">
            <a:extLst>
              <a:ext uri="{FF2B5EF4-FFF2-40B4-BE49-F238E27FC236}">
                <a16:creationId xmlns:a16="http://schemas.microsoft.com/office/drawing/2014/main" id="{6A1B7783-B5EA-4005-A3DF-92A55F6D1943}"/>
              </a:ext>
            </a:extLst>
          </p:cNvPr>
          <p:cNvSpPr/>
          <p:nvPr/>
        </p:nvSpPr>
        <p:spPr>
          <a:xfrm>
            <a:off x="1999806" y="1792084"/>
            <a:ext cx="2208122" cy="399429"/>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9D823BE0-4AE8-425F-B030-60C38132EC74}"/>
              </a:ext>
            </a:extLst>
          </p:cNvPr>
          <p:cNvSpPr/>
          <p:nvPr/>
        </p:nvSpPr>
        <p:spPr>
          <a:xfrm>
            <a:off x="2001577" y="2244425"/>
            <a:ext cx="1036950" cy="403589"/>
          </a:xfrm>
          <a:prstGeom prst="rect">
            <a:avLst/>
          </a:prstGeom>
          <a:solidFill>
            <a:srgbClr val="ED7D3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E218C13A-F93A-4CE0-8267-C0F01EADC5F0}"/>
              </a:ext>
            </a:extLst>
          </p:cNvPr>
          <p:cNvSpPr/>
          <p:nvPr/>
        </p:nvSpPr>
        <p:spPr>
          <a:xfrm>
            <a:off x="2001577" y="2687732"/>
            <a:ext cx="732634" cy="394671"/>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5B148999-1E12-4E6F-96B3-6D31A6C59CFE}"/>
              </a:ext>
            </a:extLst>
          </p:cNvPr>
          <p:cNvSpPr/>
          <p:nvPr/>
        </p:nvSpPr>
        <p:spPr>
          <a:xfrm>
            <a:off x="2004117" y="3140591"/>
            <a:ext cx="597331" cy="398084"/>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6" name="Straight Arrow Connector 55">
            <a:extLst>
              <a:ext uri="{FF2B5EF4-FFF2-40B4-BE49-F238E27FC236}">
                <a16:creationId xmlns:a16="http://schemas.microsoft.com/office/drawing/2014/main" id="{06554D02-F19C-4A91-99CC-3DAFC779A415}"/>
              </a:ext>
            </a:extLst>
          </p:cNvPr>
          <p:cNvCxnSpPr>
            <a:cxnSpLocks/>
          </p:cNvCxnSpPr>
          <p:nvPr/>
        </p:nvCxnSpPr>
        <p:spPr>
          <a:xfrm flipV="1">
            <a:off x="2832880" y="6085420"/>
            <a:ext cx="1061884" cy="7374"/>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9751422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7" descr="A picture containing diagram&#10;&#10;Description automatically generated">
            <a:extLst>
              <a:ext uri="{FF2B5EF4-FFF2-40B4-BE49-F238E27FC236}">
                <a16:creationId xmlns:a16="http://schemas.microsoft.com/office/drawing/2014/main" id="{4EF27972-3AAE-4B10-8B45-2FBF1F795CC8}"/>
              </a:ext>
            </a:extLst>
          </p:cNvPr>
          <p:cNvPicPr>
            <a:picLocks noChangeAspect="1"/>
          </p:cNvPicPr>
          <p:nvPr/>
        </p:nvPicPr>
        <p:blipFill rotWithShape="1">
          <a:blip r:embed="rId3"/>
          <a:srcRect l="58999" r="238" b="56142"/>
          <a:stretch/>
        </p:blipFill>
        <p:spPr>
          <a:xfrm>
            <a:off x="6758339" y="1272016"/>
            <a:ext cx="3187360" cy="2273681"/>
          </a:xfrm>
          <a:prstGeom prst="rect">
            <a:avLst/>
          </a:prstGeom>
        </p:spPr>
      </p:pic>
      <p:pic>
        <p:nvPicPr>
          <p:cNvPr id="15" name="Picture 14" descr="A picture containing diagram&#10;&#10;Description automatically generated">
            <a:extLst>
              <a:ext uri="{FF2B5EF4-FFF2-40B4-BE49-F238E27FC236}">
                <a16:creationId xmlns:a16="http://schemas.microsoft.com/office/drawing/2014/main" id="{91A73AAD-E655-46B9-8AEF-0FC1F0089FF4}"/>
              </a:ext>
            </a:extLst>
          </p:cNvPr>
          <p:cNvPicPr>
            <a:picLocks noChangeAspect="1"/>
          </p:cNvPicPr>
          <p:nvPr/>
        </p:nvPicPr>
        <p:blipFill rotWithShape="1">
          <a:blip r:embed="rId3"/>
          <a:srcRect l="10591" t="-1079" r="46589" b="56275"/>
          <a:stretch/>
        </p:blipFill>
        <p:spPr>
          <a:xfrm>
            <a:off x="2865295" y="1203301"/>
            <a:ext cx="3348218" cy="2322699"/>
          </a:xfrm>
          <a:prstGeom prst="rect">
            <a:avLst/>
          </a:prstGeom>
        </p:spPr>
      </p:pic>
      <p:sp>
        <p:nvSpPr>
          <p:cNvPr id="2" name="Title 1">
            <a:extLst>
              <a:ext uri="{FF2B5EF4-FFF2-40B4-BE49-F238E27FC236}">
                <a16:creationId xmlns:a16="http://schemas.microsoft.com/office/drawing/2014/main" id="{D7522C37-9963-4D41-9BCC-F81938FFDA56}"/>
              </a:ext>
            </a:extLst>
          </p:cNvPr>
          <p:cNvSpPr txBox="1">
            <a:spLocks/>
          </p:cNvSpPr>
          <p:nvPr/>
        </p:nvSpPr>
        <p:spPr>
          <a:xfrm>
            <a:off x="495300" y="342900"/>
            <a:ext cx="94143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entury Gothic"/>
              </a:rPr>
              <a:t>Random Forest Interpretation</a:t>
            </a:r>
          </a:p>
        </p:txBody>
      </p:sp>
      <p:grpSp>
        <p:nvGrpSpPr>
          <p:cNvPr id="26" name="Group 25">
            <a:extLst>
              <a:ext uri="{FF2B5EF4-FFF2-40B4-BE49-F238E27FC236}">
                <a16:creationId xmlns:a16="http://schemas.microsoft.com/office/drawing/2014/main" id="{6BCD22FA-CD32-46E2-8322-9D99D861B82B}"/>
              </a:ext>
            </a:extLst>
          </p:cNvPr>
          <p:cNvGrpSpPr/>
          <p:nvPr/>
        </p:nvGrpSpPr>
        <p:grpSpPr>
          <a:xfrm>
            <a:off x="3016490" y="3486870"/>
            <a:ext cx="6600007" cy="3342405"/>
            <a:chOff x="3150417" y="3440688"/>
            <a:chExt cx="6600007" cy="3342405"/>
          </a:xfrm>
        </p:grpSpPr>
        <p:sp>
          <p:nvSpPr>
            <p:cNvPr id="13" name="Text Placeholder 5">
              <a:extLst>
                <a:ext uri="{FF2B5EF4-FFF2-40B4-BE49-F238E27FC236}">
                  <a16:creationId xmlns:a16="http://schemas.microsoft.com/office/drawing/2014/main" id="{AC05613D-865E-4273-B2AF-009706B766FB}"/>
                </a:ext>
              </a:extLst>
            </p:cNvPr>
            <p:cNvSpPr txBox="1">
              <a:spLocks/>
            </p:cNvSpPr>
            <p:nvPr/>
          </p:nvSpPr>
          <p:spPr>
            <a:xfrm>
              <a:off x="4068136" y="6493383"/>
              <a:ext cx="1258331" cy="28971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24B1B5"/>
                </a:buClr>
                <a:buNone/>
              </a:pPr>
              <a:r>
                <a:rPr lang="en-US" sz="1600" dirty="0">
                  <a:solidFill>
                    <a:schemeClr val="tx1">
                      <a:lumMod val="75000"/>
                      <a:lumOff val="25000"/>
                    </a:schemeClr>
                  </a:solidFill>
                  <a:latin typeface="Century Gothic"/>
                  <a:cs typeface="Calibri"/>
                </a:rPr>
                <a:t>Insolation</a:t>
              </a:r>
            </a:p>
          </p:txBody>
        </p:sp>
        <p:sp>
          <p:nvSpPr>
            <p:cNvPr id="14" name="Text Placeholder 5">
              <a:extLst>
                <a:ext uri="{FF2B5EF4-FFF2-40B4-BE49-F238E27FC236}">
                  <a16:creationId xmlns:a16="http://schemas.microsoft.com/office/drawing/2014/main" id="{EDDA377D-3969-409C-8158-D8E63AA40550}"/>
                </a:ext>
              </a:extLst>
            </p:cNvPr>
            <p:cNvSpPr txBox="1">
              <a:spLocks/>
            </p:cNvSpPr>
            <p:nvPr/>
          </p:nvSpPr>
          <p:spPr>
            <a:xfrm>
              <a:off x="7795482" y="6482955"/>
              <a:ext cx="1619278" cy="300138"/>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1600" dirty="0">
                  <a:solidFill>
                    <a:schemeClr val="tx1">
                      <a:lumMod val="75000"/>
                      <a:lumOff val="25000"/>
                    </a:schemeClr>
                  </a:solidFill>
                  <a:latin typeface="Century Gothic"/>
                  <a:cs typeface="Calibri"/>
                </a:rPr>
                <a:t>Elevation (m)</a:t>
              </a:r>
              <a:endParaRPr lang="en-US" dirty="0">
                <a:solidFill>
                  <a:schemeClr val="tx1">
                    <a:lumMod val="75000"/>
                    <a:lumOff val="25000"/>
                  </a:schemeClr>
                </a:solidFill>
              </a:endParaRPr>
            </a:p>
          </p:txBody>
        </p:sp>
        <p:grpSp>
          <p:nvGrpSpPr>
            <p:cNvPr id="22" name="Group 21">
              <a:extLst>
                <a:ext uri="{FF2B5EF4-FFF2-40B4-BE49-F238E27FC236}">
                  <a16:creationId xmlns:a16="http://schemas.microsoft.com/office/drawing/2014/main" id="{22158FFA-B4AB-436A-97B2-650F682184B3}"/>
                </a:ext>
              </a:extLst>
            </p:cNvPr>
            <p:cNvGrpSpPr/>
            <p:nvPr/>
          </p:nvGrpSpPr>
          <p:grpSpPr>
            <a:xfrm>
              <a:off x="3150417" y="3440688"/>
              <a:ext cx="2896097" cy="772193"/>
              <a:chOff x="3150417" y="3440688"/>
              <a:chExt cx="2896097" cy="772193"/>
            </a:xfrm>
          </p:grpSpPr>
          <p:sp>
            <p:nvSpPr>
              <p:cNvPr id="17" name="Text Placeholder 5">
                <a:extLst>
                  <a:ext uri="{FF2B5EF4-FFF2-40B4-BE49-F238E27FC236}">
                    <a16:creationId xmlns:a16="http://schemas.microsoft.com/office/drawing/2014/main" id="{5ADC38CA-B41E-44ED-A132-15F237C4B6EA}"/>
                  </a:ext>
                </a:extLst>
              </p:cNvPr>
              <p:cNvSpPr txBox="1">
                <a:spLocks/>
              </p:cNvSpPr>
              <p:nvPr/>
            </p:nvSpPr>
            <p:spPr>
              <a:xfrm>
                <a:off x="4091398" y="3719971"/>
                <a:ext cx="1258331" cy="49291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24B1B5"/>
                  </a:buClr>
                  <a:buNone/>
                </a:pPr>
                <a:r>
                  <a:rPr lang="en-US" sz="1600" dirty="0">
                    <a:solidFill>
                      <a:schemeClr val="tx1">
                        <a:lumMod val="75000"/>
                        <a:lumOff val="25000"/>
                      </a:schemeClr>
                    </a:solidFill>
                    <a:latin typeface="Century Gothic"/>
                    <a:cs typeface="Calibri"/>
                  </a:rPr>
                  <a:t>Treatment</a:t>
                </a:r>
              </a:p>
            </p:txBody>
          </p:sp>
          <p:sp>
            <p:nvSpPr>
              <p:cNvPr id="18" name="Text Placeholder 5">
                <a:extLst>
                  <a:ext uri="{FF2B5EF4-FFF2-40B4-BE49-F238E27FC236}">
                    <a16:creationId xmlns:a16="http://schemas.microsoft.com/office/drawing/2014/main" id="{83C34E11-0124-4B5F-B9CA-C9CA92D6F2EC}"/>
                  </a:ext>
                </a:extLst>
              </p:cNvPr>
              <p:cNvSpPr txBox="1">
                <a:spLocks/>
              </p:cNvSpPr>
              <p:nvPr/>
            </p:nvSpPr>
            <p:spPr>
              <a:xfrm>
                <a:off x="4151648" y="3445768"/>
                <a:ext cx="1033038" cy="206422"/>
              </a:xfrm>
              <a:prstGeom prst="rect">
                <a:avLst/>
              </a:prstGeom>
              <a:solidFill>
                <a:schemeClr val="bg1"/>
              </a:solidFill>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24B1B5"/>
                  </a:buClr>
                  <a:buNone/>
                </a:pPr>
                <a:r>
                  <a:rPr lang="en-US" sz="1100" dirty="0">
                    <a:solidFill>
                      <a:schemeClr val="tx1">
                        <a:lumMod val="75000"/>
                        <a:lumOff val="25000"/>
                      </a:schemeClr>
                    </a:solidFill>
                    <a:latin typeface="Century Gothic"/>
                    <a:cs typeface="Calibri"/>
                  </a:rPr>
                  <a:t>Seed</a:t>
                </a:r>
              </a:p>
            </p:txBody>
          </p:sp>
          <p:sp>
            <p:nvSpPr>
              <p:cNvPr id="19" name="Text Placeholder 5">
                <a:extLst>
                  <a:ext uri="{FF2B5EF4-FFF2-40B4-BE49-F238E27FC236}">
                    <a16:creationId xmlns:a16="http://schemas.microsoft.com/office/drawing/2014/main" id="{3B118B70-2CA0-48E0-B604-0E75D7974B1B}"/>
                  </a:ext>
                </a:extLst>
              </p:cNvPr>
              <p:cNvSpPr txBox="1">
                <a:spLocks/>
              </p:cNvSpPr>
              <p:nvPr/>
            </p:nvSpPr>
            <p:spPr>
              <a:xfrm>
                <a:off x="5018556" y="3440688"/>
                <a:ext cx="1027958" cy="236902"/>
              </a:xfrm>
              <a:prstGeom prst="rect">
                <a:avLst/>
              </a:prstGeom>
              <a:solidFill>
                <a:schemeClr val="bg1"/>
              </a:solidFill>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1100" dirty="0">
                    <a:solidFill>
                      <a:schemeClr val="tx1">
                        <a:lumMod val="75000"/>
                        <a:lumOff val="25000"/>
                      </a:schemeClr>
                    </a:solidFill>
                    <a:latin typeface="Century Gothic"/>
                    <a:cs typeface="Calibri"/>
                  </a:rPr>
                  <a:t>Untreated</a:t>
                </a:r>
                <a:endParaRPr lang="en-US" dirty="0">
                  <a:solidFill>
                    <a:schemeClr val="tx1">
                      <a:lumMod val="75000"/>
                      <a:lumOff val="25000"/>
                    </a:schemeClr>
                  </a:solidFill>
                </a:endParaRPr>
              </a:p>
            </p:txBody>
          </p:sp>
          <p:sp>
            <p:nvSpPr>
              <p:cNvPr id="11" name="Text Placeholder 5">
                <a:extLst>
                  <a:ext uri="{FF2B5EF4-FFF2-40B4-BE49-F238E27FC236}">
                    <a16:creationId xmlns:a16="http://schemas.microsoft.com/office/drawing/2014/main" id="{1A85B706-9798-4DD5-976D-F66F447EA45C}"/>
                  </a:ext>
                </a:extLst>
              </p:cNvPr>
              <p:cNvSpPr txBox="1">
                <a:spLocks/>
              </p:cNvSpPr>
              <p:nvPr/>
            </p:nvSpPr>
            <p:spPr>
              <a:xfrm>
                <a:off x="3150417" y="3450850"/>
                <a:ext cx="1019098" cy="259230"/>
              </a:xfrm>
              <a:prstGeom prst="rect">
                <a:avLst/>
              </a:prstGeom>
              <a:solidFill>
                <a:schemeClr val="bg1"/>
              </a:solidFill>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24B1B5"/>
                  </a:buClr>
                  <a:buNone/>
                </a:pPr>
                <a:r>
                  <a:rPr lang="en-US" sz="1100" dirty="0">
                    <a:solidFill>
                      <a:schemeClr val="tx1">
                        <a:lumMod val="75000"/>
                        <a:lumOff val="25000"/>
                      </a:schemeClr>
                    </a:solidFill>
                    <a:latin typeface="Century Gothic"/>
                    <a:cs typeface="Calibri"/>
                  </a:rPr>
                  <a:t>Seed/Mulch</a:t>
                </a:r>
              </a:p>
            </p:txBody>
          </p:sp>
        </p:grpSp>
        <p:grpSp>
          <p:nvGrpSpPr>
            <p:cNvPr id="24" name="Group 23">
              <a:extLst>
                <a:ext uri="{FF2B5EF4-FFF2-40B4-BE49-F238E27FC236}">
                  <a16:creationId xmlns:a16="http://schemas.microsoft.com/office/drawing/2014/main" id="{B86EA02E-F99A-4E6D-9D55-714A2EEA159E}"/>
                </a:ext>
              </a:extLst>
            </p:cNvPr>
            <p:cNvGrpSpPr/>
            <p:nvPr/>
          </p:nvGrpSpPr>
          <p:grpSpPr>
            <a:xfrm>
              <a:off x="7473022" y="3477665"/>
              <a:ext cx="2277402" cy="581043"/>
              <a:chOff x="7473022" y="3477665"/>
              <a:chExt cx="2277402" cy="581043"/>
            </a:xfrm>
          </p:grpSpPr>
          <p:sp>
            <p:nvSpPr>
              <p:cNvPr id="12" name="Text Placeholder 5">
                <a:extLst>
                  <a:ext uri="{FF2B5EF4-FFF2-40B4-BE49-F238E27FC236}">
                    <a16:creationId xmlns:a16="http://schemas.microsoft.com/office/drawing/2014/main" id="{C843A790-9FB7-42EE-8A1F-CCD36ABE28DC}"/>
                  </a:ext>
                </a:extLst>
              </p:cNvPr>
              <p:cNvSpPr txBox="1">
                <a:spLocks/>
              </p:cNvSpPr>
              <p:nvPr/>
            </p:nvSpPr>
            <p:spPr>
              <a:xfrm>
                <a:off x="7606298" y="3718198"/>
                <a:ext cx="1973541" cy="34051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24B1B5"/>
                  </a:buClr>
                  <a:buNone/>
                </a:pPr>
                <a:r>
                  <a:rPr lang="en-US" sz="1600" dirty="0">
                    <a:solidFill>
                      <a:schemeClr val="tx1">
                        <a:lumMod val="75000"/>
                        <a:lumOff val="25000"/>
                      </a:schemeClr>
                    </a:solidFill>
                    <a:latin typeface="Century Gothic"/>
                    <a:cs typeface="Calibri"/>
                  </a:rPr>
                  <a:t>Soil Burn Severity</a:t>
                </a:r>
              </a:p>
            </p:txBody>
          </p:sp>
          <p:sp>
            <p:nvSpPr>
              <p:cNvPr id="20" name="Text Placeholder 5">
                <a:extLst>
                  <a:ext uri="{FF2B5EF4-FFF2-40B4-BE49-F238E27FC236}">
                    <a16:creationId xmlns:a16="http://schemas.microsoft.com/office/drawing/2014/main" id="{C2BE274E-8F67-4DCF-A2AA-CEC483C9C5E1}"/>
                  </a:ext>
                </a:extLst>
              </p:cNvPr>
              <p:cNvSpPr txBox="1">
                <a:spLocks/>
              </p:cNvSpPr>
              <p:nvPr/>
            </p:nvSpPr>
            <p:spPr>
              <a:xfrm>
                <a:off x="7473022" y="3480146"/>
                <a:ext cx="602656" cy="242101"/>
              </a:xfrm>
              <a:prstGeom prst="rect">
                <a:avLst/>
              </a:prstGeom>
              <a:solidFill>
                <a:schemeClr val="bg1"/>
              </a:solidFill>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1100" dirty="0">
                    <a:solidFill>
                      <a:schemeClr val="tx1">
                        <a:lumMod val="75000"/>
                        <a:lumOff val="25000"/>
                      </a:schemeClr>
                    </a:solidFill>
                    <a:latin typeface="Century Gothic"/>
                    <a:cs typeface="Calibri"/>
                  </a:rPr>
                  <a:t>High</a:t>
                </a:r>
              </a:p>
            </p:txBody>
          </p:sp>
          <p:sp>
            <p:nvSpPr>
              <p:cNvPr id="21" name="Text Placeholder 5">
                <a:extLst>
                  <a:ext uri="{FF2B5EF4-FFF2-40B4-BE49-F238E27FC236}">
                    <a16:creationId xmlns:a16="http://schemas.microsoft.com/office/drawing/2014/main" id="{D5042127-7ABF-45EC-86DA-A6DD61BD6C58}"/>
                  </a:ext>
                </a:extLst>
              </p:cNvPr>
              <p:cNvSpPr txBox="1">
                <a:spLocks/>
              </p:cNvSpPr>
              <p:nvPr/>
            </p:nvSpPr>
            <p:spPr>
              <a:xfrm>
                <a:off x="8722466" y="3477665"/>
                <a:ext cx="1027958" cy="252142"/>
              </a:xfrm>
              <a:prstGeom prst="rect">
                <a:avLst/>
              </a:prstGeom>
              <a:solidFill>
                <a:schemeClr val="bg1"/>
              </a:solidFill>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1100" dirty="0">
                    <a:solidFill>
                      <a:schemeClr val="tx1">
                        <a:lumMod val="75000"/>
                        <a:lumOff val="25000"/>
                      </a:schemeClr>
                    </a:solidFill>
                    <a:latin typeface="Century Gothic"/>
                    <a:cs typeface="Calibri"/>
                  </a:rPr>
                  <a:t>Moderate</a:t>
                </a:r>
                <a:endParaRPr lang="en-US" dirty="0">
                  <a:solidFill>
                    <a:schemeClr val="tx1">
                      <a:lumMod val="75000"/>
                      <a:lumOff val="25000"/>
                    </a:schemeClr>
                  </a:solidFill>
                </a:endParaRPr>
              </a:p>
            </p:txBody>
          </p:sp>
        </p:grpSp>
      </p:grpSp>
      <p:sp>
        <p:nvSpPr>
          <p:cNvPr id="4" name="Text Placeholder 5">
            <a:extLst>
              <a:ext uri="{FF2B5EF4-FFF2-40B4-BE49-F238E27FC236}">
                <a16:creationId xmlns:a16="http://schemas.microsoft.com/office/drawing/2014/main" id="{71671F69-93E5-4C09-949A-A5394362F82E}"/>
              </a:ext>
            </a:extLst>
          </p:cNvPr>
          <p:cNvSpPr txBox="1">
            <a:spLocks/>
          </p:cNvSpPr>
          <p:nvPr/>
        </p:nvSpPr>
        <p:spPr>
          <a:xfrm rot="16200000">
            <a:off x="367481" y="3231304"/>
            <a:ext cx="3637909" cy="590602"/>
          </a:xfrm>
          <a:prstGeom prst="rect">
            <a:avLst/>
          </a:prstGeom>
          <a:solidFill>
            <a:schemeClr val="bg1"/>
          </a:solidFill>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24B1B5"/>
              </a:buClr>
              <a:buNone/>
            </a:pPr>
            <a:r>
              <a:rPr lang="en-US" sz="2000" dirty="0">
                <a:solidFill>
                  <a:schemeClr val="tx1">
                    <a:lumMod val="75000"/>
                    <a:lumOff val="25000"/>
                  </a:schemeClr>
                </a:solidFill>
                <a:latin typeface="Century Gothic"/>
                <a:cs typeface="Calibri"/>
              </a:rPr>
              <a:t>dNBR Fall 2013</a:t>
            </a:r>
          </a:p>
        </p:txBody>
      </p:sp>
      <p:pic>
        <p:nvPicPr>
          <p:cNvPr id="3" name="Picture 7" descr="A picture containing diagram&#10;&#10;Description automatically generated">
            <a:extLst>
              <a:ext uri="{FF2B5EF4-FFF2-40B4-BE49-F238E27FC236}">
                <a16:creationId xmlns:a16="http://schemas.microsoft.com/office/drawing/2014/main" id="{B82EDB15-4544-4EDB-A657-27D3567A793C}"/>
              </a:ext>
            </a:extLst>
          </p:cNvPr>
          <p:cNvPicPr>
            <a:picLocks noChangeAspect="1"/>
          </p:cNvPicPr>
          <p:nvPr/>
        </p:nvPicPr>
        <p:blipFill rotWithShape="1">
          <a:blip r:embed="rId3"/>
          <a:srcRect l="10714" t="50147" r="47208" b="6562"/>
          <a:stretch/>
        </p:blipFill>
        <p:spPr>
          <a:xfrm>
            <a:off x="2867293" y="4064171"/>
            <a:ext cx="3290125" cy="2244336"/>
          </a:xfrm>
          <a:prstGeom prst="rect">
            <a:avLst/>
          </a:prstGeom>
        </p:spPr>
      </p:pic>
      <p:sp>
        <p:nvSpPr>
          <p:cNvPr id="7" name="TextBox 6">
            <a:extLst>
              <a:ext uri="{FF2B5EF4-FFF2-40B4-BE49-F238E27FC236}">
                <a16:creationId xmlns:a16="http://schemas.microsoft.com/office/drawing/2014/main" id="{E0900AFD-407F-421A-9431-3FDC79731F44}"/>
              </a:ext>
            </a:extLst>
          </p:cNvPr>
          <p:cNvSpPr txBox="1"/>
          <p:nvPr/>
        </p:nvSpPr>
        <p:spPr>
          <a:xfrm>
            <a:off x="3212511" y="6307682"/>
            <a:ext cx="35755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tx1">
                    <a:lumMod val="75000"/>
                    <a:lumOff val="25000"/>
                  </a:schemeClr>
                </a:solidFill>
                <a:latin typeface="Century Gothic"/>
                <a:cs typeface="Calibri"/>
              </a:rPr>
              <a:t>50</a:t>
            </a:r>
          </a:p>
        </p:txBody>
      </p:sp>
      <p:sp>
        <p:nvSpPr>
          <p:cNvPr id="10" name="TextBox 9">
            <a:extLst>
              <a:ext uri="{FF2B5EF4-FFF2-40B4-BE49-F238E27FC236}">
                <a16:creationId xmlns:a16="http://schemas.microsoft.com/office/drawing/2014/main" id="{BF49C9AE-86A6-46A8-AC45-08D4E51F38A5}"/>
              </a:ext>
            </a:extLst>
          </p:cNvPr>
          <p:cNvSpPr txBox="1"/>
          <p:nvPr/>
        </p:nvSpPr>
        <p:spPr>
          <a:xfrm>
            <a:off x="2491151" y="5581242"/>
            <a:ext cx="44391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tx1">
                    <a:lumMod val="75000"/>
                    <a:lumOff val="25000"/>
                  </a:schemeClr>
                </a:solidFill>
                <a:latin typeface="Century Gothic"/>
                <a:cs typeface="Calibri"/>
              </a:rPr>
              <a:t>200</a:t>
            </a:r>
          </a:p>
        </p:txBody>
      </p:sp>
      <p:sp>
        <p:nvSpPr>
          <p:cNvPr id="30" name="TextBox 29">
            <a:extLst>
              <a:ext uri="{FF2B5EF4-FFF2-40B4-BE49-F238E27FC236}">
                <a16:creationId xmlns:a16="http://schemas.microsoft.com/office/drawing/2014/main" id="{306421DB-5B56-4101-B6A4-2D694ABDB947}"/>
              </a:ext>
            </a:extLst>
          </p:cNvPr>
          <p:cNvSpPr txBox="1"/>
          <p:nvPr/>
        </p:nvSpPr>
        <p:spPr>
          <a:xfrm>
            <a:off x="3786551" y="6307682"/>
            <a:ext cx="44899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tx1">
                    <a:lumMod val="75000"/>
                    <a:lumOff val="25000"/>
                  </a:schemeClr>
                </a:solidFill>
                <a:latin typeface="Century Gothic"/>
                <a:cs typeface="Calibri"/>
              </a:rPr>
              <a:t>100</a:t>
            </a:r>
          </a:p>
        </p:txBody>
      </p:sp>
      <p:sp>
        <p:nvSpPr>
          <p:cNvPr id="31" name="TextBox 30">
            <a:extLst>
              <a:ext uri="{FF2B5EF4-FFF2-40B4-BE49-F238E27FC236}">
                <a16:creationId xmlns:a16="http://schemas.microsoft.com/office/drawing/2014/main" id="{6AE44944-CB22-487B-BA14-79F8ADD71095}"/>
              </a:ext>
            </a:extLst>
          </p:cNvPr>
          <p:cNvSpPr txBox="1"/>
          <p:nvPr/>
        </p:nvSpPr>
        <p:spPr>
          <a:xfrm>
            <a:off x="4370751" y="6307682"/>
            <a:ext cx="44899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tx1">
                    <a:lumMod val="75000"/>
                    <a:lumOff val="25000"/>
                  </a:schemeClr>
                </a:solidFill>
                <a:latin typeface="Century Gothic"/>
                <a:cs typeface="Calibri"/>
              </a:rPr>
              <a:t>150</a:t>
            </a:r>
          </a:p>
        </p:txBody>
      </p:sp>
      <p:sp>
        <p:nvSpPr>
          <p:cNvPr id="32" name="TextBox 31">
            <a:extLst>
              <a:ext uri="{FF2B5EF4-FFF2-40B4-BE49-F238E27FC236}">
                <a16:creationId xmlns:a16="http://schemas.microsoft.com/office/drawing/2014/main" id="{92731C78-0FC9-4A12-9986-B8C3488ACB44}"/>
              </a:ext>
            </a:extLst>
          </p:cNvPr>
          <p:cNvSpPr txBox="1"/>
          <p:nvPr/>
        </p:nvSpPr>
        <p:spPr>
          <a:xfrm>
            <a:off x="5000671" y="6307682"/>
            <a:ext cx="44899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tx1">
                    <a:lumMod val="75000"/>
                    <a:lumOff val="25000"/>
                  </a:schemeClr>
                </a:solidFill>
                <a:latin typeface="Century Gothic"/>
                <a:cs typeface="Calibri"/>
              </a:rPr>
              <a:t>200</a:t>
            </a:r>
          </a:p>
        </p:txBody>
      </p:sp>
      <p:sp>
        <p:nvSpPr>
          <p:cNvPr id="33" name="TextBox 32">
            <a:extLst>
              <a:ext uri="{FF2B5EF4-FFF2-40B4-BE49-F238E27FC236}">
                <a16:creationId xmlns:a16="http://schemas.microsoft.com/office/drawing/2014/main" id="{D50F51B2-7E22-4273-9C1A-642BB8537C91}"/>
              </a:ext>
            </a:extLst>
          </p:cNvPr>
          <p:cNvSpPr txBox="1"/>
          <p:nvPr/>
        </p:nvSpPr>
        <p:spPr>
          <a:xfrm>
            <a:off x="5615351" y="6307682"/>
            <a:ext cx="44899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tx1">
                    <a:lumMod val="75000"/>
                    <a:lumOff val="25000"/>
                  </a:schemeClr>
                </a:solidFill>
                <a:latin typeface="Century Gothic"/>
                <a:cs typeface="Calibri"/>
              </a:rPr>
              <a:t>250</a:t>
            </a:r>
            <a:endParaRPr lang="en-US" dirty="0">
              <a:solidFill>
                <a:schemeClr val="tx1">
                  <a:lumMod val="75000"/>
                  <a:lumOff val="25000"/>
                </a:schemeClr>
              </a:solidFill>
            </a:endParaRPr>
          </a:p>
        </p:txBody>
      </p:sp>
      <p:sp>
        <p:nvSpPr>
          <p:cNvPr id="34" name="TextBox 33">
            <a:extLst>
              <a:ext uri="{FF2B5EF4-FFF2-40B4-BE49-F238E27FC236}">
                <a16:creationId xmlns:a16="http://schemas.microsoft.com/office/drawing/2014/main" id="{62039E3F-35A5-466A-B943-5403F7704C06}"/>
              </a:ext>
            </a:extLst>
          </p:cNvPr>
          <p:cNvSpPr txBox="1"/>
          <p:nvPr/>
        </p:nvSpPr>
        <p:spPr>
          <a:xfrm>
            <a:off x="2587671" y="5962242"/>
            <a:ext cx="25087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tx1">
                    <a:lumMod val="75000"/>
                    <a:lumOff val="25000"/>
                  </a:schemeClr>
                </a:solidFill>
                <a:latin typeface="Century Gothic"/>
                <a:cs typeface="Calibri"/>
              </a:rPr>
              <a:t>0</a:t>
            </a:r>
          </a:p>
        </p:txBody>
      </p:sp>
      <p:sp>
        <p:nvSpPr>
          <p:cNvPr id="35" name="TextBox 34">
            <a:extLst>
              <a:ext uri="{FF2B5EF4-FFF2-40B4-BE49-F238E27FC236}">
                <a16:creationId xmlns:a16="http://schemas.microsoft.com/office/drawing/2014/main" id="{5E2F8D56-EB2A-42F5-AF2B-63F0E62B90D1}"/>
              </a:ext>
            </a:extLst>
          </p:cNvPr>
          <p:cNvSpPr txBox="1"/>
          <p:nvPr/>
        </p:nvSpPr>
        <p:spPr>
          <a:xfrm>
            <a:off x="2486071" y="5220562"/>
            <a:ext cx="44391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tx1">
                    <a:lumMod val="75000"/>
                    <a:lumOff val="25000"/>
                  </a:schemeClr>
                </a:solidFill>
                <a:latin typeface="Century Gothic"/>
                <a:cs typeface="Calibri"/>
              </a:rPr>
              <a:t>400</a:t>
            </a:r>
          </a:p>
        </p:txBody>
      </p:sp>
      <p:sp>
        <p:nvSpPr>
          <p:cNvPr id="36" name="TextBox 35">
            <a:extLst>
              <a:ext uri="{FF2B5EF4-FFF2-40B4-BE49-F238E27FC236}">
                <a16:creationId xmlns:a16="http://schemas.microsoft.com/office/drawing/2014/main" id="{1776F700-C386-46DF-8815-FCB87093AF00}"/>
              </a:ext>
            </a:extLst>
          </p:cNvPr>
          <p:cNvSpPr txBox="1"/>
          <p:nvPr/>
        </p:nvSpPr>
        <p:spPr>
          <a:xfrm>
            <a:off x="2486071" y="4839562"/>
            <a:ext cx="44391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tx1">
                    <a:lumMod val="75000"/>
                    <a:lumOff val="25000"/>
                  </a:schemeClr>
                </a:solidFill>
                <a:latin typeface="Century Gothic"/>
                <a:cs typeface="Calibri"/>
              </a:rPr>
              <a:t>600</a:t>
            </a:r>
          </a:p>
        </p:txBody>
      </p:sp>
      <p:sp>
        <p:nvSpPr>
          <p:cNvPr id="37" name="TextBox 36">
            <a:extLst>
              <a:ext uri="{FF2B5EF4-FFF2-40B4-BE49-F238E27FC236}">
                <a16:creationId xmlns:a16="http://schemas.microsoft.com/office/drawing/2014/main" id="{ED99BD70-107C-456A-A706-5ED1751D113B}"/>
              </a:ext>
            </a:extLst>
          </p:cNvPr>
          <p:cNvSpPr txBox="1"/>
          <p:nvPr/>
        </p:nvSpPr>
        <p:spPr>
          <a:xfrm>
            <a:off x="2480991" y="4478882"/>
            <a:ext cx="44391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tx1">
                    <a:lumMod val="75000"/>
                    <a:lumOff val="25000"/>
                  </a:schemeClr>
                </a:solidFill>
                <a:latin typeface="Century Gothic"/>
                <a:cs typeface="Calibri"/>
              </a:rPr>
              <a:t>800</a:t>
            </a:r>
          </a:p>
        </p:txBody>
      </p:sp>
      <p:sp>
        <p:nvSpPr>
          <p:cNvPr id="38" name="TextBox 37">
            <a:extLst>
              <a:ext uri="{FF2B5EF4-FFF2-40B4-BE49-F238E27FC236}">
                <a16:creationId xmlns:a16="http://schemas.microsoft.com/office/drawing/2014/main" id="{B68BA479-37AD-45DC-9D34-36C237F66E92}"/>
              </a:ext>
            </a:extLst>
          </p:cNvPr>
          <p:cNvSpPr txBox="1"/>
          <p:nvPr/>
        </p:nvSpPr>
        <p:spPr>
          <a:xfrm>
            <a:off x="2394631" y="4113122"/>
            <a:ext cx="53027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tx1">
                    <a:lumMod val="75000"/>
                    <a:lumOff val="25000"/>
                  </a:schemeClr>
                </a:solidFill>
                <a:latin typeface="Century Gothic"/>
                <a:cs typeface="Calibri"/>
              </a:rPr>
              <a:t>1000</a:t>
            </a:r>
          </a:p>
        </p:txBody>
      </p:sp>
      <p:sp>
        <p:nvSpPr>
          <p:cNvPr id="40" name="TextBox 39">
            <a:extLst>
              <a:ext uri="{FF2B5EF4-FFF2-40B4-BE49-F238E27FC236}">
                <a16:creationId xmlns:a16="http://schemas.microsoft.com/office/drawing/2014/main" id="{08EC89E9-6BD9-492C-9B2D-1EEA5A9EEADC}"/>
              </a:ext>
            </a:extLst>
          </p:cNvPr>
          <p:cNvSpPr txBox="1"/>
          <p:nvPr/>
        </p:nvSpPr>
        <p:spPr>
          <a:xfrm>
            <a:off x="2618151" y="3151551"/>
            <a:ext cx="18991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tx1">
                    <a:lumMod val="75000"/>
                    <a:lumOff val="25000"/>
                  </a:schemeClr>
                </a:solidFill>
                <a:latin typeface="Century Gothic"/>
                <a:cs typeface="Calibri"/>
              </a:rPr>
              <a:t>0</a:t>
            </a:r>
          </a:p>
        </p:txBody>
      </p:sp>
      <p:sp>
        <p:nvSpPr>
          <p:cNvPr id="41" name="TextBox 40">
            <a:extLst>
              <a:ext uri="{FF2B5EF4-FFF2-40B4-BE49-F238E27FC236}">
                <a16:creationId xmlns:a16="http://schemas.microsoft.com/office/drawing/2014/main" id="{2020A2A8-C499-42B4-933F-AF0EC9E08C74}"/>
              </a:ext>
            </a:extLst>
          </p:cNvPr>
          <p:cNvSpPr txBox="1"/>
          <p:nvPr/>
        </p:nvSpPr>
        <p:spPr>
          <a:xfrm>
            <a:off x="2491151" y="2790871"/>
            <a:ext cx="49979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tx1">
                    <a:lumMod val="75000"/>
                    <a:lumOff val="25000"/>
                  </a:schemeClr>
                </a:solidFill>
                <a:latin typeface="Century Gothic"/>
                <a:cs typeface="Calibri"/>
              </a:rPr>
              <a:t>200</a:t>
            </a:r>
          </a:p>
        </p:txBody>
      </p:sp>
      <p:sp>
        <p:nvSpPr>
          <p:cNvPr id="42" name="TextBox 41">
            <a:extLst>
              <a:ext uri="{FF2B5EF4-FFF2-40B4-BE49-F238E27FC236}">
                <a16:creationId xmlns:a16="http://schemas.microsoft.com/office/drawing/2014/main" id="{C4D0BA7A-1791-425E-8872-7FCC34BABE03}"/>
              </a:ext>
            </a:extLst>
          </p:cNvPr>
          <p:cNvSpPr txBox="1"/>
          <p:nvPr/>
        </p:nvSpPr>
        <p:spPr>
          <a:xfrm>
            <a:off x="2491151" y="2430191"/>
            <a:ext cx="49979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tx1">
                    <a:lumMod val="75000"/>
                    <a:lumOff val="25000"/>
                  </a:schemeClr>
                </a:solidFill>
                <a:latin typeface="Century Gothic"/>
                <a:cs typeface="Calibri"/>
              </a:rPr>
              <a:t>400</a:t>
            </a:r>
          </a:p>
        </p:txBody>
      </p:sp>
      <p:sp>
        <p:nvSpPr>
          <p:cNvPr id="43" name="TextBox 42">
            <a:extLst>
              <a:ext uri="{FF2B5EF4-FFF2-40B4-BE49-F238E27FC236}">
                <a16:creationId xmlns:a16="http://schemas.microsoft.com/office/drawing/2014/main" id="{2FC44C47-65B2-498C-91DE-E654F6A31993}"/>
              </a:ext>
            </a:extLst>
          </p:cNvPr>
          <p:cNvSpPr txBox="1"/>
          <p:nvPr/>
        </p:nvSpPr>
        <p:spPr>
          <a:xfrm>
            <a:off x="2491151" y="2059351"/>
            <a:ext cx="49979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tx1">
                    <a:lumMod val="75000"/>
                    <a:lumOff val="25000"/>
                  </a:schemeClr>
                </a:solidFill>
                <a:latin typeface="Century Gothic"/>
                <a:cs typeface="Calibri"/>
              </a:rPr>
              <a:t>600</a:t>
            </a:r>
          </a:p>
        </p:txBody>
      </p:sp>
      <p:sp>
        <p:nvSpPr>
          <p:cNvPr id="44" name="TextBox 43">
            <a:extLst>
              <a:ext uri="{FF2B5EF4-FFF2-40B4-BE49-F238E27FC236}">
                <a16:creationId xmlns:a16="http://schemas.microsoft.com/office/drawing/2014/main" id="{3744C4BD-FA81-4A87-B42D-80F0E850DCEF}"/>
              </a:ext>
            </a:extLst>
          </p:cNvPr>
          <p:cNvSpPr txBox="1"/>
          <p:nvPr/>
        </p:nvSpPr>
        <p:spPr>
          <a:xfrm>
            <a:off x="2491151" y="1688511"/>
            <a:ext cx="49979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tx1">
                    <a:lumMod val="75000"/>
                    <a:lumOff val="25000"/>
                  </a:schemeClr>
                </a:solidFill>
                <a:latin typeface="Century Gothic"/>
                <a:cs typeface="Calibri"/>
              </a:rPr>
              <a:t>800</a:t>
            </a:r>
          </a:p>
        </p:txBody>
      </p:sp>
      <p:sp>
        <p:nvSpPr>
          <p:cNvPr id="45" name="TextBox 44">
            <a:extLst>
              <a:ext uri="{FF2B5EF4-FFF2-40B4-BE49-F238E27FC236}">
                <a16:creationId xmlns:a16="http://schemas.microsoft.com/office/drawing/2014/main" id="{4803A2A3-8B7E-414B-B370-BE2663C12AF8}"/>
              </a:ext>
            </a:extLst>
          </p:cNvPr>
          <p:cNvSpPr txBox="1"/>
          <p:nvPr/>
        </p:nvSpPr>
        <p:spPr>
          <a:xfrm>
            <a:off x="2420031" y="1317671"/>
            <a:ext cx="56583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tx1">
                    <a:lumMod val="75000"/>
                    <a:lumOff val="25000"/>
                  </a:schemeClr>
                </a:solidFill>
                <a:latin typeface="Century Gothic"/>
                <a:cs typeface="Calibri"/>
              </a:rPr>
              <a:t>1000</a:t>
            </a:r>
          </a:p>
        </p:txBody>
      </p:sp>
      <p:sp>
        <p:nvSpPr>
          <p:cNvPr id="47" name="TextBox 46">
            <a:extLst>
              <a:ext uri="{FF2B5EF4-FFF2-40B4-BE49-F238E27FC236}">
                <a16:creationId xmlns:a16="http://schemas.microsoft.com/office/drawing/2014/main" id="{2B0E69A3-F4DE-4906-92B7-09A9D31A2B9B}"/>
              </a:ext>
            </a:extLst>
          </p:cNvPr>
          <p:cNvSpPr txBox="1"/>
          <p:nvPr/>
        </p:nvSpPr>
        <p:spPr>
          <a:xfrm>
            <a:off x="6494191" y="3171871"/>
            <a:ext cx="18991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tx1">
                    <a:lumMod val="75000"/>
                    <a:lumOff val="25000"/>
                  </a:schemeClr>
                </a:solidFill>
                <a:latin typeface="Century Gothic"/>
                <a:cs typeface="Calibri"/>
              </a:rPr>
              <a:t>0</a:t>
            </a:r>
          </a:p>
        </p:txBody>
      </p:sp>
      <p:sp>
        <p:nvSpPr>
          <p:cNvPr id="48" name="TextBox 47">
            <a:extLst>
              <a:ext uri="{FF2B5EF4-FFF2-40B4-BE49-F238E27FC236}">
                <a16:creationId xmlns:a16="http://schemas.microsoft.com/office/drawing/2014/main" id="{BA7236D9-BDBC-4655-964B-462F22EE587B}"/>
              </a:ext>
            </a:extLst>
          </p:cNvPr>
          <p:cNvSpPr txBox="1"/>
          <p:nvPr/>
        </p:nvSpPr>
        <p:spPr>
          <a:xfrm>
            <a:off x="6382431" y="2790871"/>
            <a:ext cx="45915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tx1">
                    <a:lumMod val="75000"/>
                    <a:lumOff val="25000"/>
                  </a:schemeClr>
                </a:solidFill>
                <a:latin typeface="Century Gothic"/>
                <a:cs typeface="Calibri"/>
              </a:rPr>
              <a:t>200</a:t>
            </a:r>
          </a:p>
        </p:txBody>
      </p:sp>
      <p:sp>
        <p:nvSpPr>
          <p:cNvPr id="49" name="TextBox 48">
            <a:extLst>
              <a:ext uri="{FF2B5EF4-FFF2-40B4-BE49-F238E27FC236}">
                <a16:creationId xmlns:a16="http://schemas.microsoft.com/office/drawing/2014/main" id="{35AD38A5-7207-411D-979F-70B65AE09DBB}"/>
              </a:ext>
            </a:extLst>
          </p:cNvPr>
          <p:cNvSpPr txBox="1"/>
          <p:nvPr/>
        </p:nvSpPr>
        <p:spPr>
          <a:xfrm>
            <a:off x="6382431" y="2430191"/>
            <a:ext cx="45915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tx1">
                    <a:lumMod val="75000"/>
                    <a:lumOff val="25000"/>
                  </a:schemeClr>
                </a:solidFill>
                <a:latin typeface="Century Gothic"/>
                <a:cs typeface="Calibri"/>
              </a:rPr>
              <a:t>400</a:t>
            </a:r>
          </a:p>
        </p:txBody>
      </p:sp>
      <p:sp>
        <p:nvSpPr>
          <p:cNvPr id="50" name="TextBox 49">
            <a:extLst>
              <a:ext uri="{FF2B5EF4-FFF2-40B4-BE49-F238E27FC236}">
                <a16:creationId xmlns:a16="http://schemas.microsoft.com/office/drawing/2014/main" id="{C10F878C-B78D-48E7-90EE-44FD673D9F50}"/>
              </a:ext>
            </a:extLst>
          </p:cNvPr>
          <p:cNvSpPr txBox="1"/>
          <p:nvPr/>
        </p:nvSpPr>
        <p:spPr>
          <a:xfrm>
            <a:off x="6382431" y="2059351"/>
            <a:ext cx="45915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tx1">
                    <a:lumMod val="75000"/>
                    <a:lumOff val="25000"/>
                  </a:schemeClr>
                </a:solidFill>
                <a:latin typeface="Century Gothic"/>
                <a:cs typeface="Calibri"/>
              </a:rPr>
              <a:t>600</a:t>
            </a:r>
          </a:p>
        </p:txBody>
      </p:sp>
      <p:sp>
        <p:nvSpPr>
          <p:cNvPr id="51" name="TextBox 50">
            <a:extLst>
              <a:ext uri="{FF2B5EF4-FFF2-40B4-BE49-F238E27FC236}">
                <a16:creationId xmlns:a16="http://schemas.microsoft.com/office/drawing/2014/main" id="{7827B719-0A67-4BA2-90C4-B6633959307F}"/>
              </a:ext>
            </a:extLst>
          </p:cNvPr>
          <p:cNvSpPr txBox="1"/>
          <p:nvPr/>
        </p:nvSpPr>
        <p:spPr>
          <a:xfrm>
            <a:off x="6382431" y="1713911"/>
            <a:ext cx="45915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tx1">
                    <a:lumMod val="75000"/>
                    <a:lumOff val="25000"/>
                  </a:schemeClr>
                </a:solidFill>
                <a:latin typeface="Century Gothic"/>
                <a:cs typeface="Calibri"/>
              </a:rPr>
              <a:t>800</a:t>
            </a:r>
          </a:p>
        </p:txBody>
      </p:sp>
      <p:sp>
        <p:nvSpPr>
          <p:cNvPr id="52" name="TextBox 51">
            <a:extLst>
              <a:ext uri="{FF2B5EF4-FFF2-40B4-BE49-F238E27FC236}">
                <a16:creationId xmlns:a16="http://schemas.microsoft.com/office/drawing/2014/main" id="{2878F321-63FB-410F-BDBC-6EAB9B226594}"/>
              </a:ext>
            </a:extLst>
          </p:cNvPr>
          <p:cNvSpPr txBox="1"/>
          <p:nvPr/>
        </p:nvSpPr>
        <p:spPr>
          <a:xfrm>
            <a:off x="6301151" y="1317671"/>
            <a:ext cx="52011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tx1">
                    <a:lumMod val="75000"/>
                    <a:lumOff val="25000"/>
                  </a:schemeClr>
                </a:solidFill>
                <a:latin typeface="Century Gothic"/>
                <a:cs typeface="Calibri"/>
              </a:rPr>
              <a:t>1000</a:t>
            </a:r>
          </a:p>
        </p:txBody>
      </p:sp>
      <p:sp>
        <p:nvSpPr>
          <p:cNvPr id="53" name="TextBox 52">
            <a:extLst>
              <a:ext uri="{FF2B5EF4-FFF2-40B4-BE49-F238E27FC236}">
                <a16:creationId xmlns:a16="http://schemas.microsoft.com/office/drawing/2014/main" id="{EA603541-3D4D-42B4-BF09-5E32F08B709E}"/>
              </a:ext>
            </a:extLst>
          </p:cNvPr>
          <p:cNvSpPr txBox="1"/>
          <p:nvPr/>
        </p:nvSpPr>
        <p:spPr>
          <a:xfrm>
            <a:off x="6553200" y="5960291"/>
            <a:ext cx="23368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tx1">
                    <a:lumMod val="75000"/>
                    <a:lumOff val="25000"/>
                  </a:schemeClr>
                </a:solidFill>
                <a:latin typeface="Century Gothic"/>
                <a:cs typeface="Calibri"/>
              </a:rPr>
              <a:t>0</a:t>
            </a:r>
          </a:p>
        </p:txBody>
      </p:sp>
      <p:sp>
        <p:nvSpPr>
          <p:cNvPr id="54" name="TextBox 53">
            <a:extLst>
              <a:ext uri="{FF2B5EF4-FFF2-40B4-BE49-F238E27FC236}">
                <a16:creationId xmlns:a16="http://schemas.microsoft.com/office/drawing/2014/main" id="{334E94BE-CE9F-4F96-B7A4-33259AB9C177}"/>
              </a:ext>
            </a:extLst>
          </p:cNvPr>
          <p:cNvSpPr txBox="1"/>
          <p:nvPr/>
        </p:nvSpPr>
        <p:spPr>
          <a:xfrm>
            <a:off x="6426199" y="5609770"/>
            <a:ext cx="44196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tx1">
                    <a:lumMod val="75000"/>
                    <a:lumOff val="25000"/>
                  </a:schemeClr>
                </a:solidFill>
                <a:latin typeface="Century Gothic"/>
                <a:cs typeface="Calibri"/>
              </a:rPr>
              <a:t>200</a:t>
            </a:r>
          </a:p>
        </p:txBody>
      </p:sp>
      <p:sp>
        <p:nvSpPr>
          <p:cNvPr id="55" name="TextBox 54">
            <a:extLst>
              <a:ext uri="{FF2B5EF4-FFF2-40B4-BE49-F238E27FC236}">
                <a16:creationId xmlns:a16="http://schemas.microsoft.com/office/drawing/2014/main" id="{10B8AF72-A950-4D02-A4D5-E0BB6ECF93AB}"/>
              </a:ext>
            </a:extLst>
          </p:cNvPr>
          <p:cNvSpPr txBox="1"/>
          <p:nvPr/>
        </p:nvSpPr>
        <p:spPr>
          <a:xfrm>
            <a:off x="6426198" y="5249089"/>
            <a:ext cx="43688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tx1">
                    <a:lumMod val="75000"/>
                    <a:lumOff val="25000"/>
                  </a:schemeClr>
                </a:solidFill>
                <a:latin typeface="Century Gothic"/>
                <a:cs typeface="Calibri"/>
              </a:rPr>
              <a:t>400</a:t>
            </a:r>
          </a:p>
        </p:txBody>
      </p:sp>
      <p:sp>
        <p:nvSpPr>
          <p:cNvPr id="56" name="TextBox 55">
            <a:extLst>
              <a:ext uri="{FF2B5EF4-FFF2-40B4-BE49-F238E27FC236}">
                <a16:creationId xmlns:a16="http://schemas.microsoft.com/office/drawing/2014/main" id="{0EC0E21E-6225-4339-A535-9B3411622B58}"/>
              </a:ext>
            </a:extLst>
          </p:cNvPr>
          <p:cNvSpPr txBox="1"/>
          <p:nvPr/>
        </p:nvSpPr>
        <p:spPr>
          <a:xfrm>
            <a:off x="6426198" y="4878249"/>
            <a:ext cx="43688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tx1">
                    <a:lumMod val="75000"/>
                    <a:lumOff val="25000"/>
                  </a:schemeClr>
                </a:solidFill>
                <a:latin typeface="Century Gothic"/>
                <a:cs typeface="Calibri"/>
              </a:rPr>
              <a:t>600</a:t>
            </a:r>
          </a:p>
        </p:txBody>
      </p:sp>
      <p:sp>
        <p:nvSpPr>
          <p:cNvPr id="57" name="TextBox 56">
            <a:extLst>
              <a:ext uri="{FF2B5EF4-FFF2-40B4-BE49-F238E27FC236}">
                <a16:creationId xmlns:a16="http://schemas.microsoft.com/office/drawing/2014/main" id="{F0F8E400-212E-4441-85E5-5893F198F4B6}"/>
              </a:ext>
            </a:extLst>
          </p:cNvPr>
          <p:cNvSpPr txBox="1"/>
          <p:nvPr/>
        </p:nvSpPr>
        <p:spPr>
          <a:xfrm>
            <a:off x="6426198" y="4522649"/>
            <a:ext cx="43688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tx1">
                    <a:lumMod val="75000"/>
                    <a:lumOff val="25000"/>
                  </a:schemeClr>
                </a:solidFill>
                <a:latin typeface="Century Gothic"/>
                <a:cs typeface="Calibri"/>
              </a:rPr>
              <a:t>800</a:t>
            </a:r>
          </a:p>
        </p:txBody>
      </p:sp>
      <p:sp>
        <p:nvSpPr>
          <p:cNvPr id="58" name="TextBox 57">
            <a:extLst>
              <a:ext uri="{FF2B5EF4-FFF2-40B4-BE49-F238E27FC236}">
                <a16:creationId xmlns:a16="http://schemas.microsoft.com/office/drawing/2014/main" id="{DE4AE315-F802-43FD-BA6D-D4EC0469C9EB}"/>
              </a:ext>
            </a:extLst>
          </p:cNvPr>
          <p:cNvSpPr txBox="1"/>
          <p:nvPr/>
        </p:nvSpPr>
        <p:spPr>
          <a:xfrm>
            <a:off x="6319518" y="4167049"/>
            <a:ext cx="54356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tx1">
                    <a:lumMod val="75000"/>
                    <a:lumOff val="25000"/>
                  </a:schemeClr>
                </a:solidFill>
                <a:latin typeface="Century Gothic"/>
                <a:cs typeface="Calibri"/>
              </a:rPr>
              <a:t>1000</a:t>
            </a:r>
          </a:p>
        </p:txBody>
      </p:sp>
      <p:sp>
        <p:nvSpPr>
          <p:cNvPr id="59" name="TextBox 58">
            <a:extLst>
              <a:ext uri="{FF2B5EF4-FFF2-40B4-BE49-F238E27FC236}">
                <a16:creationId xmlns:a16="http://schemas.microsoft.com/office/drawing/2014/main" id="{B30EBBAF-C3C5-4FC0-9B98-033EFE9F7FDE}"/>
              </a:ext>
            </a:extLst>
          </p:cNvPr>
          <p:cNvSpPr txBox="1"/>
          <p:nvPr/>
        </p:nvSpPr>
        <p:spPr>
          <a:xfrm>
            <a:off x="6822438" y="6351449"/>
            <a:ext cx="55372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tx1">
                    <a:lumMod val="75000"/>
                    <a:lumOff val="25000"/>
                  </a:schemeClr>
                </a:solidFill>
                <a:latin typeface="Century Gothic"/>
                <a:cs typeface="Calibri"/>
              </a:rPr>
              <a:t>2100</a:t>
            </a:r>
          </a:p>
        </p:txBody>
      </p:sp>
      <p:sp>
        <p:nvSpPr>
          <p:cNvPr id="60" name="TextBox 59">
            <a:extLst>
              <a:ext uri="{FF2B5EF4-FFF2-40B4-BE49-F238E27FC236}">
                <a16:creationId xmlns:a16="http://schemas.microsoft.com/office/drawing/2014/main" id="{758F0DA9-92F3-4F8F-A03F-4F254357750B}"/>
              </a:ext>
            </a:extLst>
          </p:cNvPr>
          <p:cNvSpPr txBox="1"/>
          <p:nvPr/>
        </p:nvSpPr>
        <p:spPr>
          <a:xfrm>
            <a:off x="7376158" y="6351449"/>
            <a:ext cx="55372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tx1">
                    <a:lumMod val="75000"/>
                    <a:lumOff val="25000"/>
                  </a:schemeClr>
                </a:solidFill>
                <a:latin typeface="Century Gothic"/>
                <a:cs typeface="Calibri"/>
              </a:rPr>
              <a:t>2300</a:t>
            </a:r>
          </a:p>
        </p:txBody>
      </p:sp>
      <p:sp>
        <p:nvSpPr>
          <p:cNvPr id="61" name="TextBox 60">
            <a:extLst>
              <a:ext uri="{FF2B5EF4-FFF2-40B4-BE49-F238E27FC236}">
                <a16:creationId xmlns:a16="http://schemas.microsoft.com/office/drawing/2014/main" id="{589C1C97-ABF3-408C-923D-CD36DFF31857}"/>
              </a:ext>
            </a:extLst>
          </p:cNvPr>
          <p:cNvSpPr txBox="1"/>
          <p:nvPr/>
        </p:nvSpPr>
        <p:spPr>
          <a:xfrm>
            <a:off x="7929878" y="6351449"/>
            <a:ext cx="55372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tx1">
                    <a:lumMod val="75000"/>
                    <a:lumOff val="25000"/>
                  </a:schemeClr>
                </a:solidFill>
                <a:latin typeface="Century Gothic"/>
                <a:cs typeface="Calibri"/>
              </a:rPr>
              <a:t>2500</a:t>
            </a:r>
          </a:p>
        </p:txBody>
      </p:sp>
      <p:sp>
        <p:nvSpPr>
          <p:cNvPr id="62" name="TextBox 61">
            <a:extLst>
              <a:ext uri="{FF2B5EF4-FFF2-40B4-BE49-F238E27FC236}">
                <a16:creationId xmlns:a16="http://schemas.microsoft.com/office/drawing/2014/main" id="{6C58A969-87FA-4528-AE0A-C694C0E1DD2D}"/>
              </a:ext>
            </a:extLst>
          </p:cNvPr>
          <p:cNvSpPr txBox="1"/>
          <p:nvPr/>
        </p:nvSpPr>
        <p:spPr>
          <a:xfrm>
            <a:off x="8483598" y="6351449"/>
            <a:ext cx="55372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tx1">
                    <a:lumMod val="75000"/>
                    <a:lumOff val="25000"/>
                  </a:schemeClr>
                </a:solidFill>
                <a:latin typeface="Century Gothic"/>
                <a:cs typeface="Calibri"/>
              </a:rPr>
              <a:t>2700</a:t>
            </a:r>
          </a:p>
        </p:txBody>
      </p:sp>
      <p:sp>
        <p:nvSpPr>
          <p:cNvPr id="63" name="TextBox 62">
            <a:extLst>
              <a:ext uri="{FF2B5EF4-FFF2-40B4-BE49-F238E27FC236}">
                <a16:creationId xmlns:a16="http://schemas.microsoft.com/office/drawing/2014/main" id="{7BA962EB-9A5F-445E-92B3-5616C70FBB7F}"/>
              </a:ext>
            </a:extLst>
          </p:cNvPr>
          <p:cNvSpPr txBox="1"/>
          <p:nvPr/>
        </p:nvSpPr>
        <p:spPr>
          <a:xfrm>
            <a:off x="9006838" y="6351449"/>
            <a:ext cx="55372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tx1">
                    <a:lumMod val="75000"/>
                    <a:lumOff val="25000"/>
                  </a:schemeClr>
                </a:solidFill>
                <a:latin typeface="Century Gothic"/>
                <a:cs typeface="Calibri"/>
              </a:rPr>
              <a:t>2900</a:t>
            </a:r>
          </a:p>
        </p:txBody>
      </p:sp>
      <p:sp>
        <p:nvSpPr>
          <p:cNvPr id="64" name="TextBox 63">
            <a:extLst>
              <a:ext uri="{FF2B5EF4-FFF2-40B4-BE49-F238E27FC236}">
                <a16:creationId xmlns:a16="http://schemas.microsoft.com/office/drawing/2014/main" id="{B31B12CA-19D3-474E-9D5D-CB1BD0BBFC45}"/>
              </a:ext>
            </a:extLst>
          </p:cNvPr>
          <p:cNvSpPr txBox="1"/>
          <p:nvPr/>
        </p:nvSpPr>
        <p:spPr>
          <a:xfrm>
            <a:off x="9560558" y="6331129"/>
            <a:ext cx="55372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tx1">
                    <a:lumMod val="75000"/>
                    <a:lumOff val="25000"/>
                  </a:schemeClr>
                </a:solidFill>
                <a:latin typeface="Century Gothic"/>
                <a:cs typeface="Calibri"/>
              </a:rPr>
              <a:t>3100</a:t>
            </a:r>
          </a:p>
        </p:txBody>
      </p:sp>
      <p:pic>
        <p:nvPicPr>
          <p:cNvPr id="66" name="Picture 65" descr="A picture containing diagram&#10;&#10;Description automatically generated">
            <a:extLst>
              <a:ext uri="{FF2B5EF4-FFF2-40B4-BE49-F238E27FC236}">
                <a16:creationId xmlns:a16="http://schemas.microsoft.com/office/drawing/2014/main" id="{66A9308A-DE07-488E-8019-F956A17ECD96}"/>
              </a:ext>
            </a:extLst>
          </p:cNvPr>
          <p:cNvPicPr>
            <a:picLocks noChangeAspect="1"/>
          </p:cNvPicPr>
          <p:nvPr/>
        </p:nvPicPr>
        <p:blipFill rotWithShape="1">
          <a:blip r:embed="rId3"/>
          <a:srcRect l="58999" t="49902" r="520" b="6373"/>
          <a:stretch/>
        </p:blipFill>
        <p:spPr>
          <a:xfrm>
            <a:off x="6784398" y="4086408"/>
            <a:ext cx="3165272" cy="2266826"/>
          </a:xfrm>
          <a:prstGeom prst="rect">
            <a:avLst/>
          </a:prstGeom>
        </p:spPr>
      </p:pic>
    </p:spTree>
    <p:extLst>
      <p:ext uri="{BB962C8B-B14F-4D97-AF65-F5344CB8AC3E}">
        <p14:creationId xmlns:p14="http://schemas.microsoft.com/office/powerpoint/2010/main" val="21154584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diagram&#10;&#10;Description automatically generated">
            <a:extLst>
              <a:ext uri="{FF2B5EF4-FFF2-40B4-BE49-F238E27FC236}">
                <a16:creationId xmlns:a16="http://schemas.microsoft.com/office/drawing/2014/main" id="{3EDFE2D4-CB5D-499E-B632-D6CADB0B42D9}"/>
              </a:ext>
            </a:extLst>
          </p:cNvPr>
          <p:cNvPicPr>
            <a:picLocks noChangeAspect="1"/>
          </p:cNvPicPr>
          <p:nvPr/>
        </p:nvPicPr>
        <p:blipFill rotWithShape="1">
          <a:blip r:embed="rId3"/>
          <a:srcRect l="59224" t="49328" r="-954" b="6718"/>
          <a:stretch/>
        </p:blipFill>
        <p:spPr>
          <a:xfrm>
            <a:off x="6982456" y="4015532"/>
            <a:ext cx="3334609" cy="2327305"/>
          </a:xfrm>
          <a:prstGeom prst="rect">
            <a:avLst/>
          </a:prstGeom>
        </p:spPr>
      </p:pic>
      <p:pic>
        <p:nvPicPr>
          <p:cNvPr id="19" name="Picture 3" descr="A picture containing diagram&#10;&#10;Description automatically generated">
            <a:extLst>
              <a:ext uri="{FF2B5EF4-FFF2-40B4-BE49-F238E27FC236}">
                <a16:creationId xmlns:a16="http://schemas.microsoft.com/office/drawing/2014/main" id="{8F6DE96E-E58B-4EAF-8B90-076682AAEEFD}"/>
              </a:ext>
            </a:extLst>
          </p:cNvPr>
          <p:cNvPicPr>
            <a:picLocks noChangeAspect="1"/>
          </p:cNvPicPr>
          <p:nvPr/>
        </p:nvPicPr>
        <p:blipFill rotWithShape="1">
          <a:blip r:embed="rId3"/>
          <a:srcRect l="10633" t="1535" r="45772" b="56229"/>
          <a:stretch/>
        </p:blipFill>
        <p:spPr>
          <a:xfrm>
            <a:off x="2731547" y="1286514"/>
            <a:ext cx="3483704" cy="2236339"/>
          </a:xfrm>
          <a:prstGeom prst="rect">
            <a:avLst/>
          </a:prstGeom>
        </p:spPr>
      </p:pic>
      <p:sp>
        <p:nvSpPr>
          <p:cNvPr id="2" name="Title 1">
            <a:extLst>
              <a:ext uri="{FF2B5EF4-FFF2-40B4-BE49-F238E27FC236}">
                <a16:creationId xmlns:a16="http://schemas.microsoft.com/office/drawing/2014/main" id="{D7522C37-9963-4D41-9BCC-F81938FFDA56}"/>
              </a:ext>
            </a:extLst>
          </p:cNvPr>
          <p:cNvSpPr txBox="1">
            <a:spLocks/>
          </p:cNvSpPr>
          <p:nvPr/>
        </p:nvSpPr>
        <p:spPr>
          <a:xfrm>
            <a:off x="495300" y="342900"/>
            <a:ext cx="94143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entury Gothic"/>
              </a:rPr>
              <a:t>Random Forest Interpretation</a:t>
            </a:r>
          </a:p>
        </p:txBody>
      </p:sp>
      <p:sp>
        <p:nvSpPr>
          <p:cNvPr id="16" name="Text Placeholder 5">
            <a:extLst>
              <a:ext uri="{FF2B5EF4-FFF2-40B4-BE49-F238E27FC236}">
                <a16:creationId xmlns:a16="http://schemas.microsoft.com/office/drawing/2014/main" id="{C94D5B10-A28A-4040-90BC-1D46FF1C5585}"/>
              </a:ext>
            </a:extLst>
          </p:cNvPr>
          <p:cNvSpPr txBox="1">
            <a:spLocks/>
          </p:cNvSpPr>
          <p:nvPr/>
        </p:nvSpPr>
        <p:spPr>
          <a:xfrm>
            <a:off x="3842596" y="3691617"/>
            <a:ext cx="1258331" cy="49291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24B1B5"/>
              </a:buClr>
              <a:buNone/>
            </a:pPr>
            <a:r>
              <a:rPr lang="en-US" sz="1600" dirty="0">
                <a:solidFill>
                  <a:schemeClr val="tx1">
                    <a:lumMod val="75000"/>
                    <a:lumOff val="25000"/>
                  </a:schemeClr>
                </a:solidFill>
                <a:latin typeface="Century Gothic"/>
                <a:cs typeface="Calibri"/>
              </a:rPr>
              <a:t>Treatment</a:t>
            </a:r>
          </a:p>
        </p:txBody>
      </p:sp>
      <p:grpSp>
        <p:nvGrpSpPr>
          <p:cNvPr id="36" name="Group 35">
            <a:extLst>
              <a:ext uri="{FF2B5EF4-FFF2-40B4-BE49-F238E27FC236}">
                <a16:creationId xmlns:a16="http://schemas.microsoft.com/office/drawing/2014/main" id="{431FDD13-E8E3-4AF2-B7FB-A48AC2C02429}"/>
              </a:ext>
            </a:extLst>
          </p:cNvPr>
          <p:cNvGrpSpPr/>
          <p:nvPr/>
        </p:nvGrpSpPr>
        <p:grpSpPr>
          <a:xfrm>
            <a:off x="2875504" y="3499513"/>
            <a:ext cx="7032400" cy="3308097"/>
            <a:chOff x="2875504" y="3453331"/>
            <a:chExt cx="7032400" cy="3308097"/>
          </a:xfrm>
        </p:grpSpPr>
        <p:sp>
          <p:nvSpPr>
            <p:cNvPr id="12" name="Text Placeholder 5">
              <a:extLst>
                <a:ext uri="{FF2B5EF4-FFF2-40B4-BE49-F238E27FC236}">
                  <a16:creationId xmlns:a16="http://schemas.microsoft.com/office/drawing/2014/main" id="{7519472E-14C7-4719-89F0-4AA969D318C5}"/>
                </a:ext>
              </a:extLst>
            </p:cNvPr>
            <p:cNvSpPr txBox="1">
              <a:spLocks/>
            </p:cNvSpPr>
            <p:nvPr/>
          </p:nvSpPr>
          <p:spPr>
            <a:xfrm>
              <a:off x="7851869" y="6493618"/>
              <a:ext cx="1619278" cy="267810"/>
            </a:xfrm>
            <a:prstGeom prst="rect">
              <a:avLst/>
            </a:prstGeom>
            <a:solidFill>
              <a:schemeClr val="bg1"/>
            </a:solidFill>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1600" dirty="0">
                  <a:solidFill>
                    <a:schemeClr val="tx1">
                      <a:lumMod val="75000"/>
                      <a:lumOff val="25000"/>
                    </a:schemeClr>
                  </a:solidFill>
                  <a:latin typeface="Century Gothic"/>
                  <a:cs typeface="Calibri"/>
                </a:rPr>
                <a:t>Elevation (m)</a:t>
              </a:r>
              <a:endParaRPr lang="en-US" dirty="0">
                <a:solidFill>
                  <a:schemeClr val="tx1">
                    <a:lumMod val="75000"/>
                    <a:lumOff val="25000"/>
                  </a:schemeClr>
                </a:solidFill>
              </a:endParaRPr>
            </a:p>
          </p:txBody>
        </p:sp>
        <p:sp>
          <p:nvSpPr>
            <p:cNvPr id="18" name="Text Placeholder 5">
              <a:extLst>
                <a:ext uri="{FF2B5EF4-FFF2-40B4-BE49-F238E27FC236}">
                  <a16:creationId xmlns:a16="http://schemas.microsoft.com/office/drawing/2014/main" id="{B52CE0A3-3B68-463E-922B-F7D79540E8B1}"/>
                </a:ext>
              </a:extLst>
            </p:cNvPr>
            <p:cNvSpPr txBox="1">
              <a:spLocks/>
            </p:cNvSpPr>
            <p:nvPr/>
          </p:nvSpPr>
          <p:spPr>
            <a:xfrm>
              <a:off x="3767589" y="6496720"/>
              <a:ext cx="1292626" cy="228548"/>
            </a:xfrm>
            <a:prstGeom prst="rect">
              <a:avLst/>
            </a:prstGeom>
            <a:solidFill>
              <a:schemeClr val="bg1"/>
            </a:solidFill>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24B1B5"/>
                </a:buClr>
                <a:buNone/>
              </a:pPr>
              <a:r>
                <a:rPr lang="en-US" sz="1600" dirty="0">
                  <a:solidFill>
                    <a:schemeClr val="tx1">
                      <a:lumMod val="75000"/>
                      <a:lumOff val="25000"/>
                    </a:schemeClr>
                  </a:solidFill>
                  <a:latin typeface="Century Gothic"/>
                  <a:cs typeface="Calibri"/>
                </a:rPr>
                <a:t>Insolation</a:t>
              </a:r>
            </a:p>
          </p:txBody>
        </p:sp>
        <p:grpSp>
          <p:nvGrpSpPr>
            <p:cNvPr id="35" name="Group 34">
              <a:extLst>
                <a:ext uri="{FF2B5EF4-FFF2-40B4-BE49-F238E27FC236}">
                  <a16:creationId xmlns:a16="http://schemas.microsoft.com/office/drawing/2014/main" id="{CE1D9062-F433-48EC-AC99-032F0A432DD6}"/>
                </a:ext>
              </a:extLst>
            </p:cNvPr>
            <p:cNvGrpSpPr/>
            <p:nvPr/>
          </p:nvGrpSpPr>
          <p:grpSpPr>
            <a:xfrm>
              <a:off x="2875504" y="3453331"/>
              <a:ext cx="2856404" cy="240799"/>
              <a:chOff x="2875504" y="3453331"/>
              <a:chExt cx="2856404" cy="240799"/>
            </a:xfrm>
          </p:grpSpPr>
          <p:sp>
            <p:nvSpPr>
              <p:cNvPr id="25" name="Text Placeholder 5">
                <a:extLst>
                  <a:ext uri="{FF2B5EF4-FFF2-40B4-BE49-F238E27FC236}">
                    <a16:creationId xmlns:a16="http://schemas.microsoft.com/office/drawing/2014/main" id="{690AA500-B08F-4CA3-A8F3-0A24CCDBEC7B}"/>
                  </a:ext>
                </a:extLst>
              </p:cNvPr>
              <p:cNvSpPr txBox="1">
                <a:spLocks/>
              </p:cNvSpPr>
              <p:nvPr/>
            </p:nvSpPr>
            <p:spPr>
              <a:xfrm>
                <a:off x="3876502" y="3453331"/>
                <a:ext cx="1019098" cy="228750"/>
              </a:xfrm>
              <a:prstGeom prst="rect">
                <a:avLst/>
              </a:prstGeom>
              <a:solidFill>
                <a:schemeClr val="bg1"/>
              </a:solidFill>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24B1B5"/>
                  </a:buClr>
                  <a:buNone/>
                </a:pPr>
                <a:r>
                  <a:rPr lang="en-US" sz="1100" dirty="0">
                    <a:solidFill>
                      <a:schemeClr val="tx1">
                        <a:lumMod val="75000"/>
                        <a:lumOff val="25000"/>
                      </a:schemeClr>
                    </a:solidFill>
                    <a:latin typeface="Century Gothic"/>
                    <a:cs typeface="Calibri"/>
                  </a:rPr>
                  <a:t>Seed/Mulch</a:t>
                </a:r>
              </a:p>
            </p:txBody>
          </p:sp>
          <p:sp>
            <p:nvSpPr>
              <p:cNvPr id="27" name="Text Placeholder 5">
                <a:extLst>
                  <a:ext uri="{FF2B5EF4-FFF2-40B4-BE49-F238E27FC236}">
                    <a16:creationId xmlns:a16="http://schemas.microsoft.com/office/drawing/2014/main" id="{623490B3-8010-48EC-B45B-A6BCFF33BB06}"/>
                  </a:ext>
                </a:extLst>
              </p:cNvPr>
              <p:cNvSpPr txBox="1">
                <a:spLocks/>
              </p:cNvSpPr>
              <p:nvPr/>
            </p:nvSpPr>
            <p:spPr>
              <a:xfrm>
                <a:off x="5049390" y="3457228"/>
                <a:ext cx="682518" cy="236902"/>
              </a:xfrm>
              <a:prstGeom prst="rect">
                <a:avLst/>
              </a:prstGeom>
              <a:solidFill>
                <a:schemeClr val="bg1"/>
              </a:solidFill>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24B1B5"/>
                  </a:buClr>
                  <a:buNone/>
                </a:pPr>
                <a:r>
                  <a:rPr lang="en-US" sz="1100" dirty="0">
                    <a:solidFill>
                      <a:schemeClr val="tx1">
                        <a:lumMod val="75000"/>
                        <a:lumOff val="25000"/>
                      </a:schemeClr>
                    </a:solidFill>
                    <a:latin typeface="Century Gothic"/>
                    <a:cs typeface="Calibri"/>
                  </a:rPr>
                  <a:t>Seed</a:t>
                </a:r>
              </a:p>
            </p:txBody>
          </p:sp>
          <p:sp>
            <p:nvSpPr>
              <p:cNvPr id="29" name="Text Placeholder 5">
                <a:extLst>
                  <a:ext uri="{FF2B5EF4-FFF2-40B4-BE49-F238E27FC236}">
                    <a16:creationId xmlns:a16="http://schemas.microsoft.com/office/drawing/2014/main" id="{59E36A86-C7B2-4313-828E-39E6214E97B1}"/>
                  </a:ext>
                </a:extLst>
              </p:cNvPr>
              <p:cNvSpPr txBox="1">
                <a:spLocks/>
              </p:cNvSpPr>
              <p:nvPr/>
            </p:nvSpPr>
            <p:spPr>
              <a:xfrm>
                <a:off x="2875504" y="3454543"/>
                <a:ext cx="1027958" cy="235978"/>
              </a:xfrm>
              <a:prstGeom prst="rect">
                <a:avLst/>
              </a:prstGeom>
              <a:solidFill>
                <a:schemeClr val="bg1"/>
              </a:solidFill>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1100" dirty="0">
                    <a:solidFill>
                      <a:schemeClr val="tx1">
                        <a:lumMod val="75000"/>
                        <a:lumOff val="25000"/>
                      </a:schemeClr>
                    </a:solidFill>
                    <a:latin typeface="Century Gothic"/>
                    <a:cs typeface="Calibri"/>
                  </a:rPr>
                  <a:t>Untreated</a:t>
                </a:r>
                <a:endParaRPr lang="en-US" dirty="0">
                  <a:solidFill>
                    <a:schemeClr val="tx1">
                      <a:lumMod val="75000"/>
                      <a:lumOff val="25000"/>
                    </a:schemeClr>
                  </a:solidFill>
                </a:endParaRPr>
              </a:p>
            </p:txBody>
          </p:sp>
        </p:grpSp>
        <p:grpSp>
          <p:nvGrpSpPr>
            <p:cNvPr id="34" name="Group 33">
              <a:extLst>
                <a:ext uri="{FF2B5EF4-FFF2-40B4-BE49-F238E27FC236}">
                  <a16:creationId xmlns:a16="http://schemas.microsoft.com/office/drawing/2014/main" id="{02EB8A92-B08C-41B0-887E-F9297158C597}"/>
                </a:ext>
              </a:extLst>
            </p:cNvPr>
            <p:cNvGrpSpPr/>
            <p:nvPr/>
          </p:nvGrpSpPr>
          <p:grpSpPr>
            <a:xfrm>
              <a:off x="7584782" y="3482745"/>
              <a:ext cx="2323122" cy="652281"/>
              <a:chOff x="7584782" y="3482745"/>
              <a:chExt cx="2323122" cy="652281"/>
            </a:xfrm>
          </p:grpSpPr>
          <p:sp>
            <p:nvSpPr>
              <p:cNvPr id="31" name="Text Placeholder 5">
                <a:extLst>
                  <a:ext uri="{FF2B5EF4-FFF2-40B4-BE49-F238E27FC236}">
                    <a16:creationId xmlns:a16="http://schemas.microsoft.com/office/drawing/2014/main" id="{B4D50924-A218-4B37-96D4-47C1305AC5C7}"/>
                  </a:ext>
                </a:extLst>
              </p:cNvPr>
              <p:cNvSpPr txBox="1">
                <a:spLocks/>
              </p:cNvSpPr>
              <p:nvPr/>
            </p:nvSpPr>
            <p:spPr>
              <a:xfrm>
                <a:off x="7584782" y="3495386"/>
                <a:ext cx="602656" cy="297981"/>
              </a:xfrm>
              <a:prstGeom prst="rect">
                <a:avLst/>
              </a:prstGeom>
              <a:solidFill>
                <a:schemeClr val="bg1"/>
              </a:solidFill>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1100" dirty="0">
                    <a:solidFill>
                      <a:schemeClr val="tx1">
                        <a:lumMod val="75000"/>
                        <a:lumOff val="25000"/>
                      </a:schemeClr>
                    </a:solidFill>
                    <a:latin typeface="Century Gothic"/>
                    <a:cs typeface="Calibri"/>
                  </a:rPr>
                  <a:t>High</a:t>
                </a:r>
              </a:p>
            </p:txBody>
          </p:sp>
          <p:sp>
            <p:nvSpPr>
              <p:cNvPr id="33" name="Text Placeholder 5">
                <a:extLst>
                  <a:ext uri="{FF2B5EF4-FFF2-40B4-BE49-F238E27FC236}">
                    <a16:creationId xmlns:a16="http://schemas.microsoft.com/office/drawing/2014/main" id="{7DD47BA2-ACAB-464E-88D9-F88943709CE5}"/>
                  </a:ext>
                </a:extLst>
              </p:cNvPr>
              <p:cNvSpPr txBox="1">
                <a:spLocks/>
              </p:cNvSpPr>
              <p:nvPr/>
            </p:nvSpPr>
            <p:spPr>
              <a:xfrm>
                <a:off x="8879946" y="3482745"/>
                <a:ext cx="1027958" cy="333422"/>
              </a:xfrm>
              <a:prstGeom prst="rect">
                <a:avLst/>
              </a:prstGeom>
              <a:solidFill>
                <a:schemeClr val="bg1"/>
              </a:solidFill>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1100" dirty="0">
                    <a:solidFill>
                      <a:schemeClr val="tx1">
                        <a:lumMod val="75000"/>
                        <a:lumOff val="25000"/>
                      </a:schemeClr>
                    </a:solidFill>
                    <a:latin typeface="Century Gothic"/>
                    <a:cs typeface="Calibri"/>
                  </a:rPr>
                  <a:t>Moderate</a:t>
                </a:r>
                <a:endParaRPr lang="en-US" dirty="0">
                  <a:solidFill>
                    <a:schemeClr val="tx1">
                      <a:lumMod val="75000"/>
                      <a:lumOff val="25000"/>
                    </a:schemeClr>
                  </a:solidFill>
                </a:endParaRPr>
              </a:p>
            </p:txBody>
          </p:sp>
          <p:sp>
            <p:nvSpPr>
              <p:cNvPr id="14" name="Text Placeholder 5">
                <a:extLst>
                  <a:ext uri="{FF2B5EF4-FFF2-40B4-BE49-F238E27FC236}">
                    <a16:creationId xmlns:a16="http://schemas.microsoft.com/office/drawing/2014/main" id="{A773FEF5-9755-42E3-8F22-86F26D11B57B}"/>
                  </a:ext>
                </a:extLst>
              </p:cNvPr>
              <p:cNvSpPr txBox="1">
                <a:spLocks/>
              </p:cNvSpPr>
              <p:nvPr/>
            </p:nvSpPr>
            <p:spPr>
              <a:xfrm>
                <a:off x="7620711" y="3734480"/>
                <a:ext cx="1985086" cy="400546"/>
              </a:xfrm>
              <a:prstGeom prst="rect">
                <a:avLst/>
              </a:prstGeom>
              <a:solidFill>
                <a:schemeClr val="bg1"/>
              </a:solidFill>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24B1B5"/>
                  </a:buClr>
                  <a:buNone/>
                </a:pPr>
                <a:r>
                  <a:rPr lang="en-US" sz="1600" dirty="0">
                    <a:solidFill>
                      <a:schemeClr val="tx1">
                        <a:lumMod val="75000"/>
                        <a:lumOff val="25000"/>
                      </a:schemeClr>
                    </a:solidFill>
                    <a:latin typeface="Century Gothic"/>
                    <a:cs typeface="Calibri"/>
                  </a:rPr>
                  <a:t>Soil Burn Severity</a:t>
                </a:r>
              </a:p>
            </p:txBody>
          </p:sp>
        </p:grpSp>
      </p:grpSp>
      <p:sp>
        <p:nvSpPr>
          <p:cNvPr id="10" name="Text Placeholder 5">
            <a:extLst>
              <a:ext uri="{FF2B5EF4-FFF2-40B4-BE49-F238E27FC236}">
                <a16:creationId xmlns:a16="http://schemas.microsoft.com/office/drawing/2014/main" id="{BE9DF234-BF37-4320-B315-504FF17D4758}"/>
              </a:ext>
            </a:extLst>
          </p:cNvPr>
          <p:cNvSpPr txBox="1">
            <a:spLocks/>
          </p:cNvSpPr>
          <p:nvPr/>
        </p:nvSpPr>
        <p:spPr>
          <a:xfrm rot="16200000">
            <a:off x="204957" y="3280150"/>
            <a:ext cx="3637909" cy="49291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24B1B5"/>
              </a:buClr>
              <a:buNone/>
            </a:pPr>
            <a:r>
              <a:rPr lang="en-US" sz="2000" dirty="0">
                <a:solidFill>
                  <a:schemeClr val="tx1">
                    <a:lumMod val="75000"/>
                    <a:lumOff val="25000"/>
                  </a:schemeClr>
                </a:solidFill>
                <a:latin typeface="Century Gothic"/>
                <a:cs typeface="Calibri"/>
              </a:rPr>
              <a:t>dNBR Fall 2017</a:t>
            </a:r>
          </a:p>
        </p:txBody>
      </p:sp>
      <p:sp>
        <p:nvSpPr>
          <p:cNvPr id="7" name="TextBox 6">
            <a:extLst>
              <a:ext uri="{FF2B5EF4-FFF2-40B4-BE49-F238E27FC236}">
                <a16:creationId xmlns:a16="http://schemas.microsoft.com/office/drawing/2014/main" id="{C4719DBC-275A-499F-A8BC-FC73CFF6F058}"/>
              </a:ext>
            </a:extLst>
          </p:cNvPr>
          <p:cNvSpPr txBox="1"/>
          <p:nvPr/>
        </p:nvSpPr>
        <p:spPr>
          <a:xfrm>
            <a:off x="2473178" y="5657333"/>
            <a:ext cx="26181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tx1">
                    <a:lumMod val="75000"/>
                    <a:lumOff val="25000"/>
                  </a:schemeClr>
                </a:solidFill>
                <a:latin typeface="Century Gothic"/>
              </a:rPr>
              <a:t>0</a:t>
            </a:r>
            <a:endParaRPr lang="en-US" sz="1200" dirty="0">
              <a:solidFill>
                <a:schemeClr val="tx1">
                  <a:lumMod val="75000"/>
                  <a:lumOff val="25000"/>
                </a:schemeClr>
              </a:solidFill>
              <a:latin typeface="Century Gothic"/>
              <a:cs typeface="Calibri"/>
            </a:endParaRPr>
          </a:p>
        </p:txBody>
      </p:sp>
      <p:sp>
        <p:nvSpPr>
          <p:cNvPr id="26" name="TextBox 25">
            <a:extLst>
              <a:ext uri="{FF2B5EF4-FFF2-40B4-BE49-F238E27FC236}">
                <a16:creationId xmlns:a16="http://schemas.microsoft.com/office/drawing/2014/main" id="{AB2A0B01-F029-49C4-8CA6-A192BA12DCDA}"/>
              </a:ext>
            </a:extLst>
          </p:cNvPr>
          <p:cNvSpPr txBox="1"/>
          <p:nvPr/>
        </p:nvSpPr>
        <p:spPr>
          <a:xfrm>
            <a:off x="5008856" y="6345868"/>
            <a:ext cx="37904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tx1">
                    <a:lumMod val="75000"/>
                    <a:lumOff val="25000"/>
                  </a:schemeClr>
                </a:solidFill>
                <a:latin typeface="Century Gothic"/>
                <a:cs typeface="Calibri"/>
              </a:rPr>
              <a:t>75</a:t>
            </a:r>
          </a:p>
        </p:txBody>
      </p:sp>
      <p:sp>
        <p:nvSpPr>
          <p:cNvPr id="30" name="TextBox 29">
            <a:extLst>
              <a:ext uri="{FF2B5EF4-FFF2-40B4-BE49-F238E27FC236}">
                <a16:creationId xmlns:a16="http://schemas.microsoft.com/office/drawing/2014/main" id="{E961D0B1-B0A8-4256-9FE6-059C1DB3AD6E}"/>
              </a:ext>
            </a:extLst>
          </p:cNvPr>
          <p:cNvSpPr txBox="1"/>
          <p:nvPr/>
        </p:nvSpPr>
        <p:spPr>
          <a:xfrm>
            <a:off x="3473845" y="6353913"/>
            <a:ext cx="37904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tx1">
                    <a:lumMod val="75000"/>
                    <a:lumOff val="25000"/>
                  </a:schemeClr>
                </a:solidFill>
                <a:latin typeface="Century Gothic"/>
                <a:cs typeface="Calibri"/>
              </a:rPr>
              <a:t>25</a:t>
            </a:r>
          </a:p>
        </p:txBody>
      </p:sp>
      <p:sp>
        <p:nvSpPr>
          <p:cNvPr id="32" name="TextBox 31">
            <a:extLst>
              <a:ext uri="{FF2B5EF4-FFF2-40B4-BE49-F238E27FC236}">
                <a16:creationId xmlns:a16="http://schemas.microsoft.com/office/drawing/2014/main" id="{EC94E0FA-665B-468C-BB41-5649547698D5}"/>
              </a:ext>
            </a:extLst>
          </p:cNvPr>
          <p:cNvSpPr txBox="1"/>
          <p:nvPr/>
        </p:nvSpPr>
        <p:spPr>
          <a:xfrm>
            <a:off x="2323512" y="4822258"/>
            <a:ext cx="45719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tx1">
                    <a:lumMod val="75000"/>
                    <a:lumOff val="25000"/>
                  </a:schemeClr>
                </a:solidFill>
                <a:latin typeface="Century Gothic"/>
                <a:cs typeface="Calibri"/>
              </a:rPr>
              <a:t>600</a:t>
            </a:r>
          </a:p>
        </p:txBody>
      </p:sp>
      <p:sp>
        <p:nvSpPr>
          <p:cNvPr id="40" name="TextBox 39">
            <a:extLst>
              <a:ext uri="{FF2B5EF4-FFF2-40B4-BE49-F238E27FC236}">
                <a16:creationId xmlns:a16="http://schemas.microsoft.com/office/drawing/2014/main" id="{676A47E6-5854-410C-8C66-B2B1A0F1767E}"/>
              </a:ext>
            </a:extLst>
          </p:cNvPr>
          <p:cNvSpPr txBox="1"/>
          <p:nvPr/>
        </p:nvSpPr>
        <p:spPr>
          <a:xfrm>
            <a:off x="2247701" y="4271663"/>
            <a:ext cx="53535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tx1">
                    <a:lumMod val="75000"/>
                    <a:lumOff val="25000"/>
                  </a:schemeClr>
                </a:solidFill>
                <a:latin typeface="Century Gothic"/>
                <a:cs typeface="Calibri"/>
              </a:rPr>
              <a:t>1000</a:t>
            </a:r>
          </a:p>
        </p:txBody>
      </p:sp>
      <p:sp>
        <p:nvSpPr>
          <p:cNvPr id="41" name="TextBox 40">
            <a:extLst>
              <a:ext uri="{FF2B5EF4-FFF2-40B4-BE49-F238E27FC236}">
                <a16:creationId xmlns:a16="http://schemas.microsoft.com/office/drawing/2014/main" id="{1870D66A-F4BA-474F-90D0-028C592C77CA}"/>
              </a:ext>
            </a:extLst>
          </p:cNvPr>
          <p:cNvSpPr txBox="1"/>
          <p:nvPr/>
        </p:nvSpPr>
        <p:spPr>
          <a:xfrm>
            <a:off x="2334061" y="4548718"/>
            <a:ext cx="53535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tx1">
                    <a:lumMod val="75000"/>
                    <a:lumOff val="25000"/>
                  </a:schemeClr>
                </a:solidFill>
                <a:latin typeface="Century Gothic"/>
                <a:cs typeface="Calibri"/>
              </a:rPr>
              <a:t>800</a:t>
            </a:r>
          </a:p>
        </p:txBody>
      </p:sp>
      <p:sp>
        <p:nvSpPr>
          <p:cNvPr id="42" name="TextBox 41">
            <a:extLst>
              <a:ext uri="{FF2B5EF4-FFF2-40B4-BE49-F238E27FC236}">
                <a16:creationId xmlns:a16="http://schemas.microsoft.com/office/drawing/2014/main" id="{D3446FD9-9C06-41E3-AB7E-9572FFFA7156}"/>
              </a:ext>
            </a:extLst>
          </p:cNvPr>
          <p:cNvSpPr txBox="1"/>
          <p:nvPr/>
        </p:nvSpPr>
        <p:spPr>
          <a:xfrm>
            <a:off x="2325466" y="5096187"/>
            <a:ext cx="45719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tx1">
                    <a:lumMod val="75000"/>
                    <a:lumOff val="25000"/>
                  </a:schemeClr>
                </a:solidFill>
                <a:latin typeface="Century Gothic"/>
                <a:cs typeface="Calibri"/>
              </a:rPr>
              <a:t>400</a:t>
            </a:r>
          </a:p>
        </p:txBody>
      </p:sp>
      <p:sp>
        <p:nvSpPr>
          <p:cNvPr id="43" name="TextBox 42">
            <a:extLst>
              <a:ext uri="{FF2B5EF4-FFF2-40B4-BE49-F238E27FC236}">
                <a16:creationId xmlns:a16="http://schemas.microsoft.com/office/drawing/2014/main" id="{176B2AC6-95F1-474A-8BF6-532BEAA196DB}"/>
              </a:ext>
            </a:extLst>
          </p:cNvPr>
          <p:cNvSpPr txBox="1"/>
          <p:nvPr/>
        </p:nvSpPr>
        <p:spPr>
          <a:xfrm>
            <a:off x="2325856" y="5399424"/>
            <a:ext cx="45719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tx1">
                    <a:lumMod val="75000"/>
                    <a:lumOff val="25000"/>
                  </a:schemeClr>
                </a:solidFill>
                <a:latin typeface="Century Gothic"/>
                <a:cs typeface="Calibri"/>
              </a:rPr>
              <a:t>200</a:t>
            </a:r>
          </a:p>
        </p:txBody>
      </p:sp>
      <p:sp>
        <p:nvSpPr>
          <p:cNvPr id="44" name="TextBox 43">
            <a:extLst>
              <a:ext uri="{FF2B5EF4-FFF2-40B4-BE49-F238E27FC236}">
                <a16:creationId xmlns:a16="http://schemas.microsoft.com/office/drawing/2014/main" id="{10C3A7D4-20DF-49CF-86ED-958C07A8E87E}"/>
              </a:ext>
            </a:extLst>
          </p:cNvPr>
          <p:cNvSpPr txBox="1"/>
          <p:nvPr/>
        </p:nvSpPr>
        <p:spPr>
          <a:xfrm>
            <a:off x="2787793" y="6347293"/>
            <a:ext cx="26181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tx1">
                    <a:lumMod val="75000"/>
                    <a:lumOff val="25000"/>
                  </a:schemeClr>
                </a:solidFill>
                <a:latin typeface="Century Gothic"/>
              </a:rPr>
              <a:t>0</a:t>
            </a:r>
            <a:endParaRPr lang="en-US" sz="1200" dirty="0">
              <a:solidFill>
                <a:schemeClr val="tx1">
                  <a:lumMod val="75000"/>
                  <a:lumOff val="25000"/>
                </a:schemeClr>
              </a:solidFill>
              <a:latin typeface="Century Gothic"/>
              <a:cs typeface="Calibri"/>
            </a:endParaRPr>
          </a:p>
        </p:txBody>
      </p:sp>
      <p:sp>
        <p:nvSpPr>
          <p:cNvPr id="45" name="TextBox 44">
            <a:extLst>
              <a:ext uri="{FF2B5EF4-FFF2-40B4-BE49-F238E27FC236}">
                <a16:creationId xmlns:a16="http://schemas.microsoft.com/office/drawing/2014/main" id="{4F231986-54F9-4A3C-84A8-B60B23736F48}"/>
              </a:ext>
            </a:extLst>
          </p:cNvPr>
          <p:cNvSpPr txBox="1"/>
          <p:nvPr/>
        </p:nvSpPr>
        <p:spPr>
          <a:xfrm>
            <a:off x="2282871" y="5938294"/>
            <a:ext cx="53535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tx1">
                    <a:lumMod val="75000"/>
                    <a:lumOff val="25000"/>
                  </a:schemeClr>
                </a:solidFill>
                <a:latin typeface="Century Gothic"/>
                <a:cs typeface="Calibri"/>
              </a:rPr>
              <a:t>-200</a:t>
            </a:r>
          </a:p>
        </p:txBody>
      </p:sp>
      <p:pic>
        <p:nvPicPr>
          <p:cNvPr id="13" name="Picture 3" descr="A picture containing diagram&#10;&#10;Description automatically generated">
            <a:extLst>
              <a:ext uri="{FF2B5EF4-FFF2-40B4-BE49-F238E27FC236}">
                <a16:creationId xmlns:a16="http://schemas.microsoft.com/office/drawing/2014/main" id="{FE4DA9E1-7056-4B8F-BCC1-025153F0396F}"/>
              </a:ext>
            </a:extLst>
          </p:cNvPr>
          <p:cNvPicPr>
            <a:picLocks noChangeAspect="1"/>
          </p:cNvPicPr>
          <p:nvPr/>
        </p:nvPicPr>
        <p:blipFill rotWithShape="1">
          <a:blip r:embed="rId3"/>
          <a:srcRect l="10799" t="49257" r="47125" b="6369"/>
          <a:stretch/>
        </p:blipFill>
        <p:spPr>
          <a:xfrm>
            <a:off x="2730460" y="4001282"/>
            <a:ext cx="3362362" cy="2349505"/>
          </a:xfrm>
          <a:prstGeom prst="rect">
            <a:avLst/>
          </a:prstGeom>
        </p:spPr>
      </p:pic>
      <p:sp>
        <p:nvSpPr>
          <p:cNvPr id="47" name="TextBox 46">
            <a:extLst>
              <a:ext uri="{FF2B5EF4-FFF2-40B4-BE49-F238E27FC236}">
                <a16:creationId xmlns:a16="http://schemas.microsoft.com/office/drawing/2014/main" id="{3E5CE5F9-2C8A-4F8F-BCF2-DEDE1C54123D}"/>
              </a:ext>
            </a:extLst>
          </p:cNvPr>
          <p:cNvSpPr txBox="1"/>
          <p:nvPr/>
        </p:nvSpPr>
        <p:spPr>
          <a:xfrm>
            <a:off x="4224444" y="6345868"/>
            <a:ext cx="37904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tx1">
                    <a:lumMod val="75000"/>
                    <a:lumOff val="25000"/>
                  </a:schemeClr>
                </a:solidFill>
                <a:latin typeface="Century Gothic"/>
                <a:cs typeface="Calibri"/>
              </a:rPr>
              <a:t>50</a:t>
            </a:r>
          </a:p>
        </p:txBody>
      </p:sp>
      <p:sp>
        <p:nvSpPr>
          <p:cNvPr id="55" name="TextBox 54">
            <a:extLst>
              <a:ext uri="{FF2B5EF4-FFF2-40B4-BE49-F238E27FC236}">
                <a16:creationId xmlns:a16="http://schemas.microsoft.com/office/drawing/2014/main" id="{DA23F5E8-9338-4E83-B05C-6C9EA5FE951A}"/>
              </a:ext>
            </a:extLst>
          </p:cNvPr>
          <p:cNvSpPr txBox="1"/>
          <p:nvPr/>
        </p:nvSpPr>
        <p:spPr>
          <a:xfrm>
            <a:off x="7048301" y="6318902"/>
            <a:ext cx="53535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tx1">
                    <a:lumMod val="75000"/>
                    <a:lumOff val="25000"/>
                  </a:schemeClr>
                </a:solidFill>
                <a:latin typeface="Century Gothic"/>
                <a:cs typeface="Calibri"/>
              </a:rPr>
              <a:t>2100</a:t>
            </a:r>
          </a:p>
        </p:txBody>
      </p:sp>
      <p:sp>
        <p:nvSpPr>
          <p:cNvPr id="56" name="TextBox 55">
            <a:extLst>
              <a:ext uri="{FF2B5EF4-FFF2-40B4-BE49-F238E27FC236}">
                <a16:creationId xmlns:a16="http://schemas.microsoft.com/office/drawing/2014/main" id="{BE7966D6-0C20-4697-A809-384D121BF003}"/>
              </a:ext>
            </a:extLst>
          </p:cNvPr>
          <p:cNvSpPr txBox="1"/>
          <p:nvPr/>
        </p:nvSpPr>
        <p:spPr>
          <a:xfrm>
            <a:off x="7591861" y="6318902"/>
            <a:ext cx="53535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tx1">
                    <a:lumMod val="75000"/>
                    <a:lumOff val="25000"/>
                  </a:schemeClr>
                </a:solidFill>
                <a:latin typeface="Century Gothic"/>
                <a:cs typeface="Calibri"/>
              </a:rPr>
              <a:t>2300</a:t>
            </a:r>
          </a:p>
        </p:txBody>
      </p:sp>
      <p:sp>
        <p:nvSpPr>
          <p:cNvPr id="57" name="TextBox 56">
            <a:extLst>
              <a:ext uri="{FF2B5EF4-FFF2-40B4-BE49-F238E27FC236}">
                <a16:creationId xmlns:a16="http://schemas.microsoft.com/office/drawing/2014/main" id="{9CEE773A-6D81-4CB3-84F5-58590D5780C2}"/>
              </a:ext>
            </a:extLst>
          </p:cNvPr>
          <p:cNvSpPr txBox="1"/>
          <p:nvPr/>
        </p:nvSpPr>
        <p:spPr>
          <a:xfrm>
            <a:off x="8115101" y="6318902"/>
            <a:ext cx="53535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tx1">
                    <a:lumMod val="75000"/>
                    <a:lumOff val="25000"/>
                  </a:schemeClr>
                </a:solidFill>
                <a:latin typeface="Century Gothic"/>
                <a:cs typeface="Calibri"/>
              </a:rPr>
              <a:t>2500</a:t>
            </a:r>
          </a:p>
        </p:txBody>
      </p:sp>
      <p:sp>
        <p:nvSpPr>
          <p:cNvPr id="58" name="TextBox 57">
            <a:extLst>
              <a:ext uri="{FF2B5EF4-FFF2-40B4-BE49-F238E27FC236}">
                <a16:creationId xmlns:a16="http://schemas.microsoft.com/office/drawing/2014/main" id="{FB1E6CE1-79B0-4DAB-A1C7-D505420A55F9}"/>
              </a:ext>
            </a:extLst>
          </p:cNvPr>
          <p:cNvSpPr txBox="1"/>
          <p:nvPr/>
        </p:nvSpPr>
        <p:spPr>
          <a:xfrm>
            <a:off x="8704381" y="6318902"/>
            <a:ext cx="53535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tx1">
                    <a:lumMod val="75000"/>
                    <a:lumOff val="25000"/>
                  </a:schemeClr>
                </a:solidFill>
                <a:latin typeface="Century Gothic"/>
                <a:cs typeface="Calibri"/>
              </a:rPr>
              <a:t>2700</a:t>
            </a:r>
          </a:p>
        </p:txBody>
      </p:sp>
      <p:sp>
        <p:nvSpPr>
          <p:cNvPr id="59" name="TextBox 58">
            <a:extLst>
              <a:ext uri="{FF2B5EF4-FFF2-40B4-BE49-F238E27FC236}">
                <a16:creationId xmlns:a16="http://schemas.microsoft.com/office/drawing/2014/main" id="{47687239-3CD7-4FD5-A9AB-B5D11A8AE01B}"/>
              </a:ext>
            </a:extLst>
          </p:cNvPr>
          <p:cNvSpPr txBox="1"/>
          <p:nvPr/>
        </p:nvSpPr>
        <p:spPr>
          <a:xfrm>
            <a:off x="9242861" y="6318902"/>
            <a:ext cx="53535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tx1">
                    <a:lumMod val="75000"/>
                    <a:lumOff val="25000"/>
                  </a:schemeClr>
                </a:solidFill>
                <a:latin typeface="Century Gothic"/>
                <a:cs typeface="Calibri"/>
              </a:rPr>
              <a:t>2900</a:t>
            </a:r>
          </a:p>
        </p:txBody>
      </p:sp>
      <p:sp>
        <p:nvSpPr>
          <p:cNvPr id="60" name="TextBox 59">
            <a:extLst>
              <a:ext uri="{FF2B5EF4-FFF2-40B4-BE49-F238E27FC236}">
                <a16:creationId xmlns:a16="http://schemas.microsoft.com/office/drawing/2014/main" id="{3A653F36-8193-446A-BFB7-38CA1E7370A7}"/>
              </a:ext>
            </a:extLst>
          </p:cNvPr>
          <p:cNvSpPr txBox="1"/>
          <p:nvPr/>
        </p:nvSpPr>
        <p:spPr>
          <a:xfrm>
            <a:off x="9781341" y="6318902"/>
            <a:ext cx="53535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tx1">
                    <a:lumMod val="75000"/>
                    <a:lumOff val="25000"/>
                  </a:schemeClr>
                </a:solidFill>
                <a:latin typeface="Century Gothic"/>
                <a:cs typeface="Calibri"/>
              </a:rPr>
              <a:t>3100</a:t>
            </a:r>
          </a:p>
        </p:txBody>
      </p:sp>
      <p:sp>
        <p:nvSpPr>
          <p:cNvPr id="62" name="TextBox 61">
            <a:extLst>
              <a:ext uri="{FF2B5EF4-FFF2-40B4-BE49-F238E27FC236}">
                <a16:creationId xmlns:a16="http://schemas.microsoft.com/office/drawing/2014/main" id="{486D5268-DD1A-436F-B9F9-F83C79DD23E2}"/>
              </a:ext>
            </a:extLst>
          </p:cNvPr>
          <p:cNvSpPr txBox="1"/>
          <p:nvPr/>
        </p:nvSpPr>
        <p:spPr>
          <a:xfrm>
            <a:off x="6550071" y="5938293"/>
            <a:ext cx="53535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tx1">
                    <a:lumMod val="75000"/>
                    <a:lumOff val="25000"/>
                  </a:schemeClr>
                </a:solidFill>
                <a:latin typeface="Century Gothic"/>
                <a:cs typeface="Calibri"/>
              </a:rPr>
              <a:t>-200</a:t>
            </a:r>
          </a:p>
        </p:txBody>
      </p:sp>
      <p:sp>
        <p:nvSpPr>
          <p:cNvPr id="63" name="TextBox 62">
            <a:extLst>
              <a:ext uri="{FF2B5EF4-FFF2-40B4-BE49-F238E27FC236}">
                <a16:creationId xmlns:a16="http://schemas.microsoft.com/office/drawing/2014/main" id="{481DCE61-C445-4207-93EA-FF7ACDF2878A}"/>
              </a:ext>
            </a:extLst>
          </p:cNvPr>
          <p:cNvSpPr txBox="1"/>
          <p:nvPr/>
        </p:nvSpPr>
        <p:spPr>
          <a:xfrm>
            <a:off x="6725137" y="5677653"/>
            <a:ext cx="26181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tx1">
                    <a:lumMod val="75000"/>
                    <a:lumOff val="25000"/>
                  </a:schemeClr>
                </a:solidFill>
                <a:latin typeface="Century Gothic"/>
              </a:rPr>
              <a:t>0</a:t>
            </a:r>
            <a:endParaRPr lang="en-US" sz="1200" dirty="0">
              <a:solidFill>
                <a:schemeClr val="tx1">
                  <a:lumMod val="75000"/>
                  <a:lumOff val="25000"/>
                </a:schemeClr>
              </a:solidFill>
              <a:latin typeface="Century Gothic"/>
              <a:cs typeface="Calibri"/>
            </a:endParaRPr>
          </a:p>
        </p:txBody>
      </p:sp>
      <p:sp>
        <p:nvSpPr>
          <p:cNvPr id="64" name="TextBox 63">
            <a:extLst>
              <a:ext uri="{FF2B5EF4-FFF2-40B4-BE49-F238E27FC236}">
                <a16:creationId xmlns:a16="http://schemas.microsoft.com/office/drawing/2014/main" id="{2ECFE353-C238-4EB1-BACF-FC0FC766D175}"/>
              </a:ext>
            </a:extLst>
          </p:cNvPr>
          <p:cNvSpPr txBox="1"/>
          <p:nvPr/>
        </p:nvSpPr>
        <p:spPr>
          <a:xfrm>
            <a:off x="6593056" y="5399423"/>
            <a:ext cx="45719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tx1">
                    <a:lumMod val="75000"/>
                    <a:lumOff val="25000"/>
                  </a:schemeClr>
                </a:solidFill>
                <a:latin typeface="Century Gothic"/>
                <a:cs typeface="Calibri"/>
              </a:rPr>
              <a:t>200</a:t>
            </a:r>
          </a:p>
        </p:txBody>
      </p:sp>
      <p:sp>
        <p:nvSpPr>
          <p:cNvPr id="65" name="TextBox 64">
            <a:extLst>
              <a:ext uri="{FF2B5EF4-FFF2-40B4-BE49-F238E27FC236}">
                <a16:creationId xmlns:a16="http://schemas.microsoft.com/office/drawing/2014/main" id="{ABE4F29C-E081-4D0E-B288-F3CF8C3D2E6F}"/>
              </a:ext>
            </a:extLst>
          </p:cNvPr>
          <p:cNvSpPr txBox="1"/>
          <p:nvPr/>
        </p:nvSpPr>
        <p:spPr>
          <a:xfrm>
            <a:off x="6592666" y="5096187"/>
            <a:ext cx="45719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tx1">
                    <a:lumMod val="75000"/>
                    <a:lumOff val="25000"/>
                  </a:schemeClr>
                </a:solidFill>
                <a:latin typeface="Century Gothic"/>
                <a:cs typeface="Calibri"/>
              </a:rPr>
              <a:t>400</a:t>
            </a:r>
          </a:p>
        </p:txBody>
      </p:sp>
      <p:sp>
        <p:nvSpPr>
          <p:cNvPr id="66" name="TextBox 65">
            <a:extLst>
              <a:ext uri="{FF2B5EF4-FFF2-40B4-BE49-F238E27FC236}">
                <a16:creationId xmlns:a16="http://schemas.microsoft.com/office/drawing/2014/main" id="{304BBD1E-EE09-4785-BCAC-F7A961F7B5A3}"/>
              </a:ext>
            </a:extLst>
          </p:cNvPr>
          <p:cNvSpPr txBox="1"/>
          <p:nvPr/>
        </p:nvSpPr>
        <p:spPr>
          <a:xfrm>
            <a:off x="6590711" y="4822258"/>
            <a:ext cx="45719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tx1">
                    <a:lumMod val="75000"/>
                    <a:lumOff val="25000"/>
                  </a:schemeClr>
                </a:solidFill>
                <a:latin typeface="Century Gothic"/>
                <a:cs typeface="Calibri"/>
              </a:rPr>
              <a:t>600</a:t>
            </a:r>
          </a:p>
        </p:txBody>
      </p:sp>
      <p:sp>
        <p:nvSpPr>
          <p:cNvPr id="67" name="TextBox 66">
            <a:extLst>
              <a:ext uri="{FF2B5EF4-FFF2-40B4-BE49-F238E27FC236}">
                <a16:creationId xmlns:a16="http://schemas.microsoft.com/office/drawing/2014/main" id="{B8B142EA-04B3-4B47-B743-94A2AC0146FF}"/>
              </a:ext>
            </a:extLst>
          </p:cNvPr>
          <p:cNvSpPr txBox="1"/>
          <p:nvPr/>
        </p:nvSpPr>
        <p:spPr>
          <a:xfrm>
            <a:off x="6586021" y="4548718"/>
            <a:ext cx="53535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tx1">
                    <a:lumMod val="75000"/>
                    <a:lumOff val="25000"/>
                  </a:schemeClr>
                </a:solidFill>
                <a:latin typeface="Century Gothic"/>
                <a:cs typeface="Calibri"/>
              </a:rPr>
              <a:t>800</a:t>
            </a:r>
          </a:p>
        </p:txBody>
      </p:sp>
      <p:sp>
        <p:nvSpPr>
          <p:cNvPr id="68" name="TextBox 67">
            <a:extLst>
              <a:ext uri="{FF2B5EF4-FFF2-40B4-BE49-F238E27FC236}">
                <a16:creationId xmlns:a16="http://schemas.microsoft.com/office/drawing/2014/main" id="{23831210-FA44-4798-A858-540B86D45736}"/>
              </a:ext>
            </a:extLst>
          </p:cNvPr>
          <p:cNvSpPr txBox="1"/>
          <p:nvPr/>
        </p:nvSpPr>
        <p:spPr>
          <a:xfrm>
            <a:off x="6509821" y="4271662"/>
            <a:ext cx="53535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tx1">
                    <a:lumMod val="75000"/>
                    <a:lumOff val="25000"/>
                  </a:schemeClr>
                </a:solidFill>
                <a:latin typeface="Century Gothic"/>
                <a:cs typeface="Calibri"/>
              </a:rPr>
              <a:t>1000</a:t>
            </a:r>
          </a:p>
        </p:txBody>
      </p:sp>
      <p:pic>
        <p:nvPicPr>
          <p:cNvPr id="17" name="Picture 3" descr="A picture containing diagram&#10;&#10;Description automatically generated">
            <a:extLst>
              <a:ext uri="{FF2B5EF4-FFF2-40B4-BE49-F238E27FC236}">
                <a16:creationId xmlns:a16="http://schemas.microsoft.com/office/drawing/2014/main" id="{ADE62AC4-ACFA-41A5-BB27-D41B31C775AB}"/>
              </a:ext>
            </a:extLst>
          </p:cNvPr>
          <p:cNvPicPr>
            <a:picLocks noChangeAspect="1"/>
          </p:cNvPicPr>
          <p:nvPr/>
        </p:nvPicPr>
        <p:blipFill rotWithShape="1">
          <a:blip r:embed="rId3"/>
          <a:srcRect l="58995" t="-672" r="-509" b="56430"/>
          <a:stretch/>
        </p:blipFill>
        <p:spPr>
          <a:xfrm>
            <a:off x="6984028" y="1181713"/>
            <a:ext cx="3317360" cy="2342598"/>
          </a:xfrm>
          <a:prstGeom prst="rect">
            <a:avLst/>
          </a:prstGeom>
        </p:spPr>
      </p:pic>
      <p:sp>
        <p:nvSpPr>
          <p:cNvPr id="70" name="TextBox 69">
            <a:extLst>
              <a:ext uri="{FF2B5EF4-FFF2-40B4-BE49-F238E27FC236}">
                <a16:creationId xmlns:a16="http://schemas.microsoft.com/office/drawing/2014/main" id="{B4C53537-7C5C-4C6E-905B-46D07D4E9D05}"/>
              </a:ext>
            </a:extLst>
          </p:cNvPr>
          <p:cNvSpPr txBox="1"/>
          <p:nvPr/>
        </p:nvSpPr>
        <p:spPr>
          <a:xfrm>
            <a:off x="6555151" y="3121071"/>
            <a:ext cx="53535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tx1">
                    <a:lumMod val="75000"/>
                    <a:lumOff val="25000"/>
                  </a:schemeClr>
                </a:solidFill>
                <a:latin typeface="Century Gothic"/>
                <a:cs typeface="Calibri"/>
              </a:rPr>
              <a:t>-200</a:t>
            </a:r>
          </a:p>
        </p:txBody>
      </p:sp>
      <p:sp>
        <p:nvSpPr>
          <p:cNvPr id="71" name="TextBox 70">
            <a:extLst>
              <a:ext uri="{FF2B5EF4-FFF2-40B4-BE49-F238E27FC236}">
                <a16:creationId xmlns:a16="http://schemas.microsoft.com/office/drawing/2014/main" id="{D777AF53-18FD-4EF7-AE40-E24EBBC8AF95}"/>
              </a:ext>
            </a:extLst>
          </p:cNvPr>
          <p:cNvSpPr txBox="1"/>
          <p:nvPr/>
        </p:nvSpPr>
        <p:spPr>
          <a:xfrm>
            <a:off x="6727871" y="2841671"/>
            <a:ext cx="27119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tx1">
                    <a:lumMod val="75000"/>
                    <a:lumOff val="25000"/>
                  </a:schemeClr>
                </a:solidFill>
                <a:latin typeface="Century Gothic"/>
                <a:cs typeface="Calibri"/>
              </a:rPr>
              <a:t>0</a:t>
            </a:r>
          </a:p>
        </p:txBody>
      </p:sp>
      <p:sp>
        <p:nvSpPr>
          <p:cNvPr id="72" name="TextBox 71">
            <a:extLst>
              <a:ext uri="{FF2B5EF4-FFF2-40B4-BE49-F238E27FC236}">
                <a16:creationId xmlns:a16="http://schemas.microsoft.com/office/drawing/2014/main" id="{816B5EB9-CC26-4F02-993D-B103880A3894}"/>
              </a:ext>
            </a:extLst>
          </p:cNvPr>
          <p:cNvSpPr txBox="1"/>
          <p:nvPr/>
        </p:nvSpPr>
        <p:spPr>
          <a:xfrm>
            <a:off x="6600871" y="2562271"/>
            <a:ext cx="44391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tx1">
                    <a:lumMod val="75000"/>
                    <a:lumOff val="25000"/>
                  </a:schemeClr>
                </a:solidFill>
                <a:latin typeface="Century Gothic"/>
                <a:cs typeface="Calibri"/>
              </a:rPr>
              <a:t>200</a:t>
            </a:r>
          </a:p>
        </p:txBody>
      </p:sp>
      <p:sp>
        <p:nvSpPr>
          <p:cNvPr id="73" name="TextBox 72">
            <a:extLst>
              <a:ext uri="{FF2B5EF4-FFF2-40B4-BE49-F238E27FC236}">
                <a16:creationId xmlns:a16="http://schemas.microsoft.com/office/drawing/2014/main" id="{A327E11C-2325-4CAB-8288-E7917462A275}"/>
              </a:ext>
            </a:extLst>
          </p:cNvPr>
          <p:cNvSpPr txBox="1"/>
          <p:nvPr/>
        </p:nvSpPr>
        <p:spPr>
          <a:xfrm>
            <a:off x="6600871" y="2282871"/>
            <a:ext cx="44391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tx1">
                    <a:lumMod val="75000"/>
                    <a:lumOff val="25000"/>
                  </a:schemeClr>
                </a:solidFill>
                <a:latin typeface="Century Gothic"/>
                <a:cs typeface="Calibri"/>
              </a:rPr>
              <a:t>400</a:t>
            </a:r>
          </a:p>
        </p:txBody>
      </p:sp>
      <p:sp>
        <p:nvSpPr>
          <p:cNvPr id="74" name="TextBox 73">
            <a:extLst>
              <a:ext uri="{FF2B5EF4-FFF2-40B4-BE49-F238E27FC236}">
                <a16:creationId xmlns:a16="http://schemas.microsoft.com/office/drawing/2014/main" id="{513DA98F-1E28-4E17-AF2B-790BE8E72531}"/>
              </a:ext>
            </a:extLst>
          </p:cNvPr>
          <p:cNvSpPr txBox="1"/>
          <p:nvPr/>
        </p:nvSpPr>
        <p:spPr>
          <a:xfrm>
            <a:off x="6600871" y="2003471"/>
            <a:ext cx="44391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tx1">
                    <a:lumMod val="75000"/>
                    <a:lumOff val="25000"/>
                  </a:schemeClr>
                </a:solidFill>
                <a:latin typeface="Century Gothic"/>
                <a:cs typeface="Calibri"/>
              </a:rPr>
              <a:t>600</a:t>
            </a:r>
          </a:p>
        </p:txBody>
      </p:sp>
      <p:sp>
        <p:nvSpPr>
          <p:cNvPr id="75" name="TextBox 74">
            <a:extLst>
              <a:ext uri="{FF2B5EF4-FFF2-40B4-BE49-F238E27FC236}">
                <a16:creationId xmlns:a16="http://schemas.microsoft.com/office/drawing/2014/main" id="{68883FFA-6210-4FDC-9069-70B2C8CAC022}"/>
              </a:ext>
            </a:extLst>
          </p:cNvPr>
          <p:cNvSpPr txBox="1"/>
          <p:nvPr/>
        </p:nvSpPr>
        <p:spPr>
          <a:xfrm>
            <a:off x="6600871" y="1713911"/>
            <a:ext cx="44391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tx1">
                    <a:lumMod val="75000"/>
                    <a:lumOff val="25000"/>
                  </a:schemeClr>
                </a:solidFill>
                <a:latin typeface="Century Gothic"/>
                <a:cs typeface="Calibri"/>
              </a:rPr>
              <a:t>800</a:t>
            </a:r>
          </a:p>
        </p:txBody>
      </p:sp>
      <p:sp>
        <p:nvSpPr>
          <p:cNvPr id="76" name="TextBox 75">
            <a:extLst>
              <a:ext uri="{FF2B5EF4-FFF2-40B4-BE49-F238E27FC236}">
                <a16:creationId xmlns:a16="http://schemas.microsoft.com/office/drawing/2014/main" id="{5D62216A-047E-4F90-A455-91825AB9266C}"/>
              </a:ext>
            </a:extLst>
          </p:cNvPr>
          <p:cNvSpPr txBox="1"/>
          <p:nvPr/>
        </p:nvSpPr>
        <p:spPr>
          <a:xfrm>
            <a:off x="6514511" y="1434511"/>
            <a:ext cx="53027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tx1">
                    <a:lumMod val="75000"/>
                    <a:lumOff val="25000"/>
                  </a:schemeClr>
                </a:solidFill>
                <a:latin typeface="Century Gothic"/>
                <a:cs typeface="Calibri"/>
              </a:rPr>
              <a:t>1000</a:t>
            </a:r>
          </a:p>
        </p:txBody>
      </p:sp>
      <p:sp>
        <p:nvSpPr>
          <p:cNvPr id="78" name="TextBox 77">
            <a:extLst>
              <a:ext uri="{FF2B5EF4-FFF2-40B4-BE49-F238E27FC236}">
                <a16:creationId xmlns:a16="http://schemas.microsoft.com/office/drawing/2014/main" id="{31DAAB76-AE7C-4CB0-B888-DE76FCE70568}"/>
              </a:ext>
            </a:extLst>
          </p:cNvPr>
          <p:cNvSpPr txBox="1"/>
          <p:nvPr/>
        </p:nvSpPr>
        <p:spPr>
          <a:xfrm>
            <a:off x="2269082" y="3121071"/>
            <a:ext cx="53535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tx1">
                    <a:lumMod val="75000"/>
                    <a:lumOff val="25000"/>
                  </a:schemeClr>
                </a:solidFill>
                <a:latin typeface="Century Gothic"/>
                <a:cs typeface="Calibri"/>
              </a:rPr>
              <a:t>-200</a:t>
            </a:r>
          </a:p>
        </p:txBody>
      </p:sp>
      <p:sp>
        <p:nvSpPr>
          <p:cNvPr id="79" name="TextBox 78">
            <a:extLst>
              <a:ext uri="{FF2B5EF4-FFF2-40B4-BE49-F238E27FC236}">
                <a16:creationId xmlns:a16="http://schemas.microsoft.com/office/drawing/2014/main" id="{7DFA6011-7EB6-4038-9C9C-A182428FA4B5}"/>
              </a:ext>
            </a:extLst>
          </p:cNvPr>
          <p:cNvSpPr txBox="1"/>
          <p:nvPr/>
        </p:nvSpPr>
        <p:spPr>
          <a:xfrm>
            <a:off x="2462848" y="2810465"/>
            <a:ext cx="27119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tx1">
                    <a:lumMod val="75000"/>
                    <a:lumOff val="25000"/>
                  </a:schemeClr>
                </a:solidFill>
                <a:latin typeface="Century Gothic"/>
                <a:cs typeface="Calibri"/>
              </a:rPr>
              <a:t>0</a:t>
            </a:r>
          </a:p>
        </p:txBody>
      </p:sp>
      <p:sp>
        <p:nvSpPr>
          <p:cNvPr id="80" name="TextBox 79">
            <a:extLst>
              <a:ext uri="{FF2B5EF4-FFF2-40B4-BE49-F238E27FC236}">
                <a16:creationId xmlns:a16="http://schemas.microsoft.com/office/drawing/2014/main" id="{2FE05FD4-E10C-46AB-A8A8-6F241B8F094E}"/>
              </a:ext>
            </a:extLst>
          </p:cNvPr>
          <p:cNvSpPr txBox="1"/>
          <p:nvPr/>
        </p:nvSpPr>
        <p:spPr>
          <a:xfrm>
            <a:off x="2324962" y="2541951"/>
            <a:ext cx="44391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tx1">
                    <a:lumMod val="75000"/>
                    <a:lumOff val="25000"/>
                  </a:schemeClr>
                </a:solidFill>
                <a:latin typeface="Century Gothic"/>
                <a:cs typeface="Calibri"/>
              </a:rPr>
              <a:t>200</a:t>
            </a:r>
          </a:p>
        </p:txBody>
      </p:sp>
      <p:sp>
        <p:nvSpPr>
          <p:cNvPr id="61" name="TextBox 60">
            <a:extLst>
              <a:ext uri="{FF2B5EF4-FFF2-40B4-BE49-F238E27FC236}">
                <a16:creationId xmlns:a16="http://schemas.microsoft.com/office/drawing/2014/main" id="{04CD92A9-3A8B-4D20-968E-B722028C072B}"/>
              </a:ext>
            </a:extLst>
          </p:cNvPr>
          <p:cNvSpPr txBox="1"/>
          <p:nvPr/>
        </p:nvSpPr>
        <p:spPr>
          <a:xfrm>
            <a:off x="2325688" y="2273437"/>
            <a:ext cx="44391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tx1">
                    <a:lumMod val="75000"/>
                    <a:lumOff val="25000"/>
                  </a:schemeClr>
                </a:solidFill>
                <a:latin typeface="Century Gothic"/>
                <a:cs typeface="Calibri"/>
              </a:rPr>
              <a:t>400</a:t>
            </a:r>
          </a:p>
        </p:txBody>
      </p:sp>
      <p:sp>
        <p:nvSpPr>
          <p:cNvPr id="69" name="TextBox 68">
            <a:extLst>
              <a:ext uri="{FF2B5EF4-FFF2-40B4-BE49-F238E27FC236}">
                <a16:creationId xmlns:a16="http://schemas.microsoft.com/office/drawing/2014/main" id="{EF48EB67-044E-44CD-BA06-21A18DA19A6C}"/>
              </a:ext>
            </a:extLst>
          </p:cNvPr>
          <p:cNvSpPr txBox="1"/>
          <p:nvPr/>
        </p:nvSpPr>
        <p:spPr>
          <a:xfrm>
            <a:off x="2325688" y="1993311"/>
            <a:ext cx="44391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tx1">
                    <a:lumMod val="75000"/>
                    <a:lumOff val="25000"/>
                  </a:schemeClr>
                </a:solidFill>
                <a:latin typeface="Century Gothic"/>
                <a:cs typeface="Calibri"/>
              </a:rPr>
              <a:t>600</a:t>
            </a:r>
          </a:p>
        </p:txBody>
      </p:sp>
      <p:sp>
        <p:nvSpPr>
          <p:cNvPr id="77" name="TextBox 76">
            <a:extLst>
              <a:ext uri="{FF2B5EF4-FFF2-40B4-BE49-F238E27FC236}">
                <a16:creationId xmlns:a16="http://schemas.microsoft.com/office/drawing/2014/main" id="{31731768-1D5C-45AB-AA2C-194F0AA3F010}"/>
              </a:ext>
            </a:extLst>
          </p:cNvPr>
          <p:cNvSpPr txBox="1"/>
          <p:nvPr/>
        </p:nvSpPr>
        <p:spPr>
          <a:xfrm>
            <a:off x="2325688" y="1724071"/>
            <a:ext cx="44391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tx1">
                    <a:lumMod val="75000"/>
                    <a:lumOff val="25000"/>
                  </a:schemeClr>
                </a:solidFill>
                <a:latin typeface="Century Gothic"/>
                <a:cs typeface="Calibri"/>
              </a:rPr>
              <a:t>800</a:t>
            </a:r>
          </a:p>
        </p:txBody>
      </p:sp>
      <p:sp>
        <p:nvSpPr>
          <p:cNvPr id="81" name="TextBox 80">
            <a:extLst>
              <a:ext uri="{FF2B5EF4-FFF2-40B4-BE49-F238E27FC236}">
                <a16:creationId xmlns:a16="http://schemas.microsoft.com/office/drawing/2014/main" id="{ACD6C0D6-36A2-43DB-A988-6711FDC6E5E9}"/>
              </a:ext>
            </a:extLst>
          </p:cNvPr>
          <p:cNvSpPr txBox="1"/>
          <p:nvPr/>
        </p:nvSpPr>
        <p:spPr>
          <a:xfrm>
            <a:off x="2277791" y="1434511"/>
            <a:ext cx="54043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tx1">
                    <a:lumMod val="75000"/>
                    <a:lumOff val="25000"/>
                  </a:schemeClr>
                </a:solidFill>
                <a:latin typeface="Century Gothic"/>
                <a:cs typeface="Calibri"/>
              </a:rPr>
              <a:t>1000</a:t>
            </a:r>
          </a:p>
        </p:txBody>
      </p:sp>
    </p:spTree>
    <p:extLst>
      <p:ext uri="{BB962C8B-B14F-4D97-AF65-F5344CB8AC3E}">
        <p14:creationId xmlns:p14="http://schemas.microsoft.com/office/powerpoint/2010/main" val="16806178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495300" y="342900"/>
            <a:ext cx="94143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entury Gothic"/>
              </a:rPr>
              <a:t>The Gila National Forest</a:t>
            </a:r>
          </a:p>
        </p:txBody>
      </p:sp>
      <p:pic>
        <p:nvPicPr>
          <p:cNvPr id="3" name="Picture 3" descr="A picture containing outdoor, grass, mountain, water&#10;&#10;Description automatically generated">
            <a:extLst>
              <a:ext uri="{FF2B5EF4-FFF2-40B4-BE49-F238E27FC236}">
                <a16:creationId xmlns:a16="http://schemas.microsoft.com/office/drawing/2014/main" id="{6127A8E7-3831-4EE6-B9CD-A208A5E3282F}"/>
              </a:ext>
            </a:extLst>
          </p:cNvPr>
          <p:cNvPicPr>
            <a:picLocks noChangeAspect="1"/>
          </p:cNvPicPr>
          <p:nvPr/>
        </p:nvPicPr>
        <p:blipFill>
          <a:blip r:embed="rId3"/>
          <a:stretch>
            <a:fillRect/>
          </a:stretch>
        </p:blipFill>
        <p:spPr>
          <a:xfrm>
            <a:off x="497928" y="1316148"/>
            <a:ext cx="4770408" cy="2265435"/>
          </a:xfrm>
          <a:prstGeom prst="rect">
            <a:avLst/>
          </a:prstGeom>
          <a:ln>
            <a:noFill/>
          </a:ln>
          <a:effectLst>
            <a:outerShdw blurRad="190500" algn="tl" rotWithShape="0">
              <a:srgbClr val="000000">
                <a:alpha val="70000"/>
              </a:srgbClr>
            </a:outerShdw>
          </a:effectLst>
        </p:spPr>
      </p:pic>
      <p:pic>
        <p:nvPicPr>
          <p:cNvPr id="4" name="Picture 5" descr="A tree in a forest&#10;&#10;Description automatically generated">
            <a:extLst>
              <a:ext uri="{FF2B5EF4-FFF2-40B4-BE49-F238E27FC236}">
                <a16:creationId xmlns:a16="http://schemas.microsoft.com/office/drawing/2014/main" id="{A8778637-CFC7-4D98-9718-7517F5173F9C}"/>
              </a:ext>
            </a:extLst>
          </p:cNvPr>
          <p:cNvPicPr>
            <a:picLocks noChangeAspect="1"/>
          </p:cNvPicPr>
          <p:nvPr/>
        </p:nvPicPr>
        <p:blipFill>
          <a:blip r:embed="rId4"/>
          <a:stretch>
            <a:fillRect/>
          </a:stretch>
        </p:blipFill>
        <p:spPr>
          <a:xfrm>
            <a:off x="490857" y="3815740"/>
            <a:ext cx="4741653" cy="2685808"/>
          </a:xfrm>
          <a:prstGeom prst="rect">
            <a:avLst/>
          </a:prstGeom>
          <a:ln>
            <a:noFill/>
          </a:ln>
          <a:effectLst>
            <a:outerShdw blurRad="190500" algn="tl" rotWithShape="0">
              <a:srgbClr val="000000">
                <a:alpha val="70000"/>
              </a:srgbClr>
            </a:outerShdw>
          </a:effectLst>
        </p:spPr>
      </p:pic>
      <p:sp>
        <p:nvSpPr>
          <p:cNvPr id="6" name="TextBox 5">
            <a:extLst>
              <a:ext uri="{FF2B5EF4-FFF2-40B4-BE49-F238E27FC236}">
                <a16:creationId xmlns:a16="http://schemas.microsoft.com/office/drawing/2014/main" id="{DF3F1A53-62C4-47D6-8136-37EF6DA7B4AA}"/>
              </a:ext>
            </a:extLst>
          </p:cNvPr>
          <p:cNvSpPr txBox="1"/>
          <p:nvPr/>
        </p:nvSpPr>
        <p:spPr>
          <a:xfrm>
            <a:off x="487766" y="6539645"/>
            <a:ext cx="530390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solidFill>
                  <a:schemeClr val="tx1">
                    <a:lumMod val="75000"/>
                    <a:lumOff val="25000"/>
                  </a:schemeClr>
                </a:solidFill>
                <a:latin typeface="Century Gothic"/>
              </a:rPr>
              <a:t>Image Credits: </a:t>
            </a:r>
            <a:r>
              <a:rPr lang="en-US" sz="1200" i="1" dirty="0">
                <a:solidFill>
                  <a:schemeClr val="tx1">
                    <a:lumMod val="75000"/>
                    <a:lumOff val="25000"/>
                  </a:schemeClr>
                </a:solidFill>
                <a:latin typeface="Century Gothic"/>
                <a:cs typeface="Arial"/>
              </a:rPr>
              <a:t>NPS Photo by Bruce Bloy (top) , USDA-FS (bottom) </a:t>
            </a:r>
          </a:p>
        </p:txBody>
      </p:sp>
      <p:sp>
        <p:nvSpPr>
          <p:cNvPr id="7" name="Text Placeholder 3">
            <a:extLst>
              <a:ext uri="{FF2B5EF4-FFF2-40B4-BE49-F238E27FC236}">
                <a16:creationId xmlns:a16="http://schemas.microsoft.com/office/drawing/2014/main" id="{C153C04E-2DE0-4DE5-B2AB-C0445B4C1C97}"/>
              </a:ext>
            </a:extLst>
          </p:cNvPr>
          <p:cNvSpPr txBox="1">
            <a:spLocks/>
          </p:cNvSpPr>
          <p:nvPr/>
        </p:nvSpPr>
        <p:spPr>
          <a:xfrm>
            <a:off x="6168913" y="2323162"/>
            <a:ext cx="5441865" cy="2985433"/>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nSpc>
                <a:spcPct val="100000"/>
              </a:lnSpc>
              <a:spcBef>
                <a:spcPts val="0"/>
              </a:spcBef>
              <a:spcAft>
                <a:spcPts val="1200"/>
              </a:spcAft>
              <a:buClr>
                <a:srgbClr val="24B1B5"/>
              </a:buClr>
              <a:buFont typeface="Webdings" panose="05030102010509060703" pitchFamily="18" charset="2"/>
              <a:buChar char="4"/>
            </a:pPr>
            <a:r>
              <a:rPr lang="en-US" sz="2400" dirty="0">
                <a:solidFill>
                  <a:schemeClr val="tx1">
                    <a:lumMod val="75000"/>
                    <a:lumOff val="25000"/>
                  </a:schemeClr>
                </a:solidFill>
                <a:latin typeface="Century Gothic"/>
                <a:cs typeface="Calibri"/>
              </a:rPr>
              <a:t>Located</a:t>
            </a:r>
            <a:r>
              <a:rPr lang="en-US" sz="2400" dirty="0">
                <a:solidFill>
                  <a:schemeClr val="tx1">
                    <a:lumMod val="75000"/>
                    <a:lumOff val="25000"/>
                  </a:schemeClr>
                </a:solidFill>
                <a:latin typeface="Century Gothic"/>
                <a:ea typeface="+mn-lt"/>
                <a:cs typeface="+mn-lt"/>
              </a:rPr>
              <a:t> in southwestern New Mexico</a:t>
            </a:r>
            <a:endParaRPr lang="en-US" sz="2400" dirty="0">
              <a:solidFill>
                <a:schemeClr val="tx1">
                  <a:lumMod val="75000"/>
                  <a:lumOff val="25000"/>
                </a:schemeClr>
              </a:solidFill>
              <a:latin typeface="Century Gothic"/>
              <a:cs typeface="Calibri"/>
            </a:endParaRPr>
          </a:p>
          <a:p>
            <a:pPr marL="342900" indent="-342900">
              <a:lnSpc>
                <a:spcPct val="100000"/>
              </a:lnSpc>
              <a:spcBef>
                <a:spcPts val="0"/>
              </a:spcBef>
              <a:spcAft>
                <a:spcPts val="1200"/>
              </a:spcAft>
              <a:buClr>
                <a:srgbClr val="24B1B5"/>
              </a:buClr>
              <a:buFont typeface="Webdings" panose="05030102010509060703" pitchFamily="18" charset="2"/>
              <a:buChar char="4"/>
            </a:pPr>
            <a:r>
              <a:rPr lang="en-US" sz="2400" dirty="0">
                <a:solidFill>
                  <a:schemeClr val="tx1">
                    <a:lumMod val="75000"/>
                    <a:lumOff val="25000"/>
                  </a:schemeClr>
                </a:solidFill>
                <a:latin typeface="Century Gothic"/>
                <a:ea typeface="+mn-lt"/>
                <a:cs typeface="+mn-lt"/>
              </a:rPr>
              <a:t>Covers 3.3 million acres of land including ~793,000 acres of wilderness</a:t>
            </a:r>
            <a:endParaRPr lang="en-US" sz="2400" dirty="0">
              <a:solidFill>
                <a:schemeClr val="tx1">
                  <a:lumMod val="75000"/>
                  <a:lumOff val="25000"/>
                </a:schemeClr>
              </a:solidFill>
              <a:latin typeface="Century Gothic"/>
            </a:endParaRPr>
          </a:p>
          <a:p>
            <a:pPr marL="342900" indent="-342900">
              <a:lnSpc>
                <a:spcPct val="100000"/>
              </a:lnSpc>
              <a:spcBef>
                <a:spcPts val="0"/>
              </a:spcBef>
              <a:spcAft>
                <a:spcPts val="1200"/>
              </a:spcAft>
              <a:buClr>
                <a:srgbClr val="24B1B5"/>
              </a:buClr>
              <a:buFont typeface="Webdings" panose="05030102010509060703" pitchFamily="18" charset="2"/>
              <a:buChar char="4"/>
            </a:pPr>
            <a:r>
              <a:rPr lang="en-US" sz="2400" dirty="0">
                <a:solidFill>
                  <a:schemeClr val="tx1">
                    <a:lumMod val="75000"/>
                    <a:lumOff val="25000"/>
                  </a:schemeClr>
                </a:solidFill>
                <a:latin typeface="Century Gothic"/>
                <a:ea typeface="+mn-lt"/>
                <a:cs typeface="+mn-lt"/>
              </a:rPr>
              <a:t>Elevation ranges from 4,200 to 10,900 feet</a:t>
            </a:r>
            <a:endParaRPr lang="en-US" sz="2400" dirty="0">
              <a:solidFill>
                <a:schemeClr val="tx1">
                  <a:lumMod val="75000"/>
                  <a:lumOff val="25000"/>
                </a:schemeClr>
              </a:solidFill>
              <a:latin typeface="Century Gothic"/>
            </a:endParaRPr>
          </a:p>
        </p:txBody>
      </p:sp>
    </p:spTree>
    <p:extLst>
      <p:ext uri="{BB962C8B-B14F-4D97-AF65-F5344CB8AC3E}">
        <p14:creationId xmlns:p14="http://schemas.microsoft.com/office/powerpoint/2010/main" val="25362990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495300" y="342900"/>
            <a:ext cx="94143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entury Gothic"/>
              </a:rPr>
              <a:t>Random Forest Model: Predictive</a:t>
            </a:r>
            <a:endParaRPr lang="en-US" dirty="0">
              <a:solidFill>
                <a:schemeClr val="bg1"/>
              </a:solidFill>
            </a:endParaRPr>
          </a:p>
        </p:txBody>
      </p:sp>
      <p:grpSp>
        <p:nvGrpSpPr>
          <p:cNvPr id="12" name="Group 11">
            <a:extLst>
              <a:ext uri="{FF2B5EF4-FFF2-40B4-BE49-F238E27FC236}">
                <a16:creationId xmlns:a16="http://schemas.microsoft.com/office/drawing/2014/main" id="{CD136254-4D33-404D-A29F-40563E305F6B}"/>
              </a:ext>
            </a:extLst>
          </p:cNvPr>
          <p:cNvGrpSpPr/>
          <p:nvPr/>
        </p:nvGrpSpPr>
        <p:grpSpPr>
          <a:xfrm>
            <a:off x="1011862" y="1217530"/>
            <a:ext cx="10161847" cy="5560490"/>
            <a:chOff x="1098757" y="1244267"/>
            <a:chExt cx="10161847" cy="5560490"/>
          </a:xfrm>
        </p:grpSpPr>
        <p:grpSp>
          <p:nvGrpSpPr>
            <p:cNvPr id="10" name="Group 9">
              <a:extLst>
                <a:ext uri="{FF2B5EF4-FFF2-40B4-BE49-F238E27FC236}">
                  <a16:creationId xmlns:a16="http://schemas.microsoft.com/office/drawing/2014/main" id="{371F1088-2DAD-4FC8-8DBF-0753AAF7F0EF}"/>
                </a:ext>
              </a:extLst>
            </p:cNvPr>
            <p:cNvGrpSpPr/>
            <p:nvPr/>
          </p:nvGrpSpPr>
          <p:grpSpPr>
            <a:xfrm>
              <a:off x="6096576" y="5459755"/>
              <a:ext cx="5064758" cy="1345002"/>
              <a:chOff x="6096576" y="5459755"/>
              <a:chExt cx="5064758" cy="1345002"/>
            </a:xfrm>
          </p:grpSpPr>
          <p:sp>
            <p:nvSpPr>
              <p:cNvPr id="157" name="Freeform 39">
                <a:extLst>
                  <a:ext uri="{FF2B5EF4-FFF2-40B4-BE49-F238E27FC236}">
                    <a16:creationId xmlns:a16="http://schemas.microsoft.com/office/drawing/2014/main" id="{F46EBF49-D328-4DE0-8C16-2829F2BF123A}"/>
                  </a:ext>
                </a:extLst>
              </p:cNvPr>
              <p:cNvSpPr/>
              <p:nvPr/>
            </p:nvSpPr>
            <p:spPr>
              <a:xfrm>
                <a:off x="6096576" y="5459755"/>
                <a:ext cx="988799" cy="1104797"/>
              </a:xfrm>
              <a:custGeom>
                <a:avLst/>
                <a:gdLst>
                  <a:gd name="connsiteX0" fmla="*/ 14351 w 1314514"/>
                  <a:gd name="connsiteY0" fmla="*/ 728662 h 1928812"/>
                  <a:gd name="connsiteX1" fmla="*/ 14351 w 1314514"/>
                  <a:gd name="connsiteY1" fmla="*/ 728662 h 1928812"/>
                  <a:gd name="connsiteX2" fmla="*/ 14351 w 1314514"/>
                  <a:gd name="connsiteY2" fmla="*/ 300037 h 1928812"/>
                  <a:gd name="connsiteX3" fmla="*/ 71501 w 1314514"/>
                  <a:gd name="connsiteY3" fmla="*/ 171450 h 1928812"/>
                  <a:gd name="connsiteX4" fmla="*/ 85789 w 1314514"/>
                  <a:gd name="connsiteY4" fmla="*/ 128587 h 1928812"/>
                  <a:gd name="connsiteX5" fmla="*/ 214376 w 1314514"/>
                  <a:gd name="connsiteY5" fmla="*/ 14287 h 1928812"/>
                  <a:gd name="connsiteX6" fmla="*/ 271526 w 1314514"/>
                  <a:gd name="connsiteY6" fmla="*/ 0 h 1928812"/>
                  <a:gd name="connsiteX7" fmla="*/ 442976 w 1314514"/>
                  <a:gd name="connsiteY7" fmla="*/ 14287 h 1928812"/>
                  <a:gd name="connsiteX8" fmla="*/ 528701 w 1314514"/>
                  <a:gd name="connsiteY8" fmla="*/ 57150 h 1928812"/>
                  <a:gd name="connsiteX9" fmla="*/ 571564 w 1314514"/>
                  <a:gd name="connsiteY9" fmla="*/ 71437 h 1928812"/>
                  <a:gd name="connsiteX10" fmla="*/ 657289 w 1314514"/>
                  <a:gd name="connsiteY10" fmla="*/ 200025 h 1928812"/>
                  <a:gd name="connsiteX11" fmla="*/ 685864 w 1314514"/>
                  <a:gd name="connsiteY11" fmla="*/ 242887 h 1928812"/>
                  <a:gd name="connsiteX12" fmla="*/ 714439 w 1314514"/>
                  <a:gd name="connsiteY12" fmla="*/ 285750 h 1928812"/>
                  <a:gd name="connsiteX13" fmla="*/ 743014 w 1314514"/>
                  <a:gd name="connsiteY13" fmla="*/ 371475 h 1928812"/>
                  <a:gd name="connsiteX14" fmla="*/ 757301 w 1314514"/>
                  <a:gd name="connsiteY14" fmla="*/ 414337 h 1928812"/>
                  <a:gd name="connsiteX15" fmla="*/ 814451 w 1314514"/>
                  <a:gd name="connsiteY15" fmla="*/ 542925 h 1928812"/>
                  <a:gd name="connsiteX16" fmla="*/ 843026 w 1314514"/>
                  <a:gd name="connsiteY16" fmla="*/ 628650 h 1928812"/>
                  <a:gd name="connsiteX17" fmla="*/ 857314 w 1314514"/>
                  <a:gd name="connsiteY17" fmla="*/ 671512 h 1928812"/>
                  <a:gd name="connsiteX18" fmla="*/ 985901 w 1314514"/>
                  <a:gd name="connsiteY18" fmla="*/ 742950 h 1928812"/>
                  <a:gd name="connsiteX19" fmla="*/ 1085914 w 1314514"/>
                  <a:gd name="connsiteY19" fmla="*/ 757237 h 1928812"/>
                  <a:gd name="connsiteX20" fmla="*/ 1171639 w 1314514"/>
                  <a:gd name="connsiteY20" fmla="*/ 785812 h 1928812"/>
                  <a:gd name="connsiteX21" fmla="*/ 1243076 w 1314514"/>
                  <a:gd name="connsiteY21" fmla="*/ 871537 h 1928812"/>
                  <a:gd name="connsiteX22" fmla="*/ 1257364 w 1314514"/>
                  <a:gd name="connsiteY22" fmla="*/ 914400 h 1928812"/>
                  <a:gd name="connsiteX23" fmla="*/ 1285939 w 1314514"/>
                  <a:gd name="connsiteY23" fmla="*/ 1057275 h 1928812"/>
                  <a:gd name="connsiteX24" fmla="*/ 1314514 w 1314514"/>
                  <a:gd name="connsiteY24" fmla="*/ 1300162 h 1928812"/>
                  <a:gd name="connsiteX25" fmla="*/ 1300226 w 1314514"/>
                  <a:gd name="connsiteY25" fmla="*/ 1771650 h 1928812"/>
                  <a:gd name="connsiteX26" fmla="*/ 1257364 w 1314514"/>
                  <a:gd name="connsiteY26" fmla="*/ 1857375 h 1928812"/>
                  <a:gd name="connsiteX27" fmla="*/ 1171639 w 1314514"/>
                  <a:gd name="connsiteY27" fmla="*/ 1914525 h 1928812"/>
                  <a:gd name="connsiteX28" fmla="*/ 1114489 w 1314514"/>
                  <a:gd name="connsiteY28" fmla="*/ 1928812 h 1928812"/>
                  <a:gd name="connsiteX29" fmla="*/ 914464 w 1314514"/>
                  <a:gd name="connsiteY29" fmla="*/ 1914525 h 1928812"/>
                  <a:gd name="connsiteX30" fmla="*/ 800164 w 1314514"/>
                  <a:gd name="connsiteY30" fmla="*/ 1857375 h 1928812"/>
                  <a:gd name="connsiteX31" fmla="*/ 700151 w 1314514"/>
                  <a:gd name="connsiteY31" fmla="*/ 1800225 h 1928812"/>
                  <a:gd name="connsiteX32" fmla="*/ 671576 w 1314514"/>
                  <a:gd name="connsiteY32" fmla="*/ 1757362 h 1928812"/>
                  <a:gd name="connsiteX33" fmla="*/ 628714 w 1314514"/>
                  <a:gd name="connsiteY33" fmla="*/ 1700212 h 1928812"/>
                  <a:gd name="connsiteX34" fmla="*/ 614426 w 1314514"/>
                  <a:gd name="connsiteY34" fmla="*/ 1643062 h 1928812"/>
                  <a:gd name="connsiteX35" fmla="*/ 585851 w 1314514"/>
                  <a:gd name="connsiteY35" fmla="*/ 1571625 h 1928812"/>
                  <a:gd name="connsiteX36" fmla="*/ 571564 w 1314514"/>
                  <a:gd name="connsiteY36" fmla="*/ 1500187 h 1928812"/>
                  <a:gd name="connsiteX37" fmla="*/ 542989 w 1314514"/>
                  <a:gd name="connsiteY37" fmla="*/ 1414462 h 1928812"/>
                  <a:gd name="connsiteX38" fmla="*/ 528701 w 1314514"/>
                  <a:gd name="connsiteY38" fmla="*/ 1357312 h 1928812"/>
                  <a:gd name="connsiteX39" fmla="*/ 500126 w 1314514"/>
                  <a:gd name="connsiteY39" fmla="*/ 1314450 h 1928812"/>
                  <a:gd name="connsiteX40" fmla="*/ 400114 w 1314514"/>
                  <a:gd name="connsiteY40" fmla="*/ 1214437 h 1928812"/>
                  <a:gd name="connsiteX41" fmla="*/ 314389 w 1314514"/>
                  <a:gd name="connsiteY41" fmla="*/ 1185862 h 1928812"/>
                  <a:gd name="connsiteX42" fmla="*/ 271526 w 1314514"/>
                  <a:gd name="connsiteY42" fmla="*/ 1171575 h 1928812"/>
                  <a:gd name="connsiteX43" fmla="*/ 185801 w 1314514"/>
                  <a:gd name="connsiteY43" fmla="*/ 1114425 h 1928812"/>
                  <a:gd name="connsiteX44" fmla="*/ 100076 w 1314514"/>
                  <a:gd name="connsiteY44" fmla="*/ 1042987 h 1928812"/>
                  <a:gd name="connsiteX45" fmla="*/ 42926 w 1314514"/>
                  <a:gd name="connsiteY45" fmla="*/ 957262 h 1928812"/>
                  <a:gd name="connsiteX46" fmla="*/ 28639 w 1314514"/>
                  <a:gd name="connsiteY46" fmla="*/ 900112 h 1928812"/>
                  <a:gd name="connsiteX47" fmla="*/ 14351 w 1314514"/>
                  <a:gd name="connsiteY47" fmla="*/ 857250 h 1928812"/>
                  <a:gd name="connsiteX48" fmla="*/ 14351 w 1314514"/>
                  <a:gd name="connsiteY48" fmla="*/ 728662 h 1928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314514" h="1928812">
                    <a:moveTo>
                      <a:pt x="14351" y="728662"/>
                    </a:moveTo>
                    <a:lnTo>
                      <a:pt x="14351" y="728662"/>
                    </a:lnTo>
                    <a:cubicBezTo>
                      <a:pt x="4071" y="553889"/>
                      <a:pt x="-12015" y="467026"/>
                      <a:pt x="14351" y="300037"/>
                    </a:cubicBezTo>
                    <a:cubicBezTo>
                      <a:pt x="31363" y="192291"/>
                      <a:pt x="35905" y="242641"/>
                      <a:pt x="71501" y="171450"/>
                    </a:cubicBezTo>
                    <a:cubicBezTo>
                      <a:pt x="78236" y="157979"/>
                      <a:pt x="76543" y="140475"/>
                      <a:pt x="85789" y="128587"/>
                    </a:cubicBezTo>
                    <a:cubicBezTo>
                      <a:pt x="101031" y="108990"/>
                      <a:pt x="172999" y="32020"/>
                      <a:pt x="214376" y="14287"/>
                    </a:cubicBezTo>
                    <a:cubicBezTo>
                      <a:pt x="232425" y="6552"/>
                      <a:pt x="252476" y="4762"/>
                      <a:pt x="271526" y="0"/>
                    </a:cubicBezTo>
                    <a:cubicBezTo>
                      <a:pt x="328676" y="4762"/>
                      <a:pt x="386131" y="6708"/>
                      <a:pt x="442976" y="14287"/>
                    </a:cubicBezTo>
                    <a:cubicBezTo>
                      <a:pt x="491948" y="20817"/>
                      <a:pt x="484916" y="35258"/>
                      <a:pt x="528701" y="57150"/>
                    </a:cubicBezTo>
                    <a:cubicBezTo>
                      <a:pt x="542172" y="63885"/>
                      <a:pt x="557276" y="66675"/>
                      <a:pt x="571564" y="71437"/>
                    </a:cubicBezTo>
                    <a:lnTo>
                      <a:pt x="657289" y="200025"/>
                    </a:lnTo>
                    <a:lnTo>
                      <a:pt x="685864" y="242887"/>
                    </a:lnTo>
                    <a:lnTo>
                      <a:pt x="714439" y="285750"/>
                    </a:lnTo>
                    <a:lnTo>
                      <a:pt x="743014" y="371475"/>
                    </a:lnTo>
                    <a:cubicBezTo>
                      <a:pt x="747776" y="385762"/>
                      <a:pt x="748947" y="401806"/>
                      <a:pt x="757301" y="414337"/>
                    </a:cubicBezTo>
                    <a:cubicBezTo>
                      <a:pt x="802584" y="482263"/>
                      <a:pt x="780445" y="440908"/>
                      <a:pt x="814451" y="542925"/>
                    </a:cubicBezTo>
                    <a:lnTo>
                      <a:pt x="843026" y="628650"/>
                    </a:lnTo>
                    <a:cubicBezTo>
                      <a:pt x="847788" y="642937"/>
                      <a:pt x="844783" y="663158"/>
                      <a:pt x="857314" y="671512"/>
                    </a:cubicBezTo>
                    <a:cubicBezTo>
                      <a:pt x="906411" y="704243"/>
                      <a:pt x="932016" y="732173"/>
                      <a:pt x="985901" y="742950"/>
                    </a:cubicBezTo>
                    <a:cubicBezTo>
                      <a:pt x="1018923" y="749554"/>
                      <a:pt x="1052576" y="752475"/>
                      <a:pt x="1085914" y="757237"/>
                    </a:cubicBezTo>
                    <a:cubicBezTo>
                      <a:pt x="1114489" y="766762"/>
                      <a:pt x="1150341" y="764513"/>
                      <a:pt x="1171639" y="785812"/>
                    </a:cubicBezTo>
                    <a:cubicBezTo>
                      <a:pt x="1203235" y="817409"/>
                      <a:pt x="1223185" y="831756"/>
                      <a:pt x="1243076" y="871537"/>
                    </a:cubicBezTo>
                    <a:cubicBezTo>
                      <a:pt x="1249811" y="885008"/>
                      <a:pt x="1253977" y="899725"/>
                      <a:pt x="1257364" y="914400"/>
                    </a:cubicBezTo>
                    <a:cubicBezTo>
                      <a:pt x="1268285" y="961724"/>
                      <a:pt x="1279071" y="1009195"/>
                      <a:pt x="1285939" y="1057275"/>
                    </a:cubicBezTo>
                    <a:cubicBezTo>
                      <a:pt x="1306995" y="1204669"/>
                      <a:pt x="1296875" y="1123778"/>
                      <a:pt x="1314514" y="1300162"/>
                    </a:cubicBezTo>
                    <a:cubicBezTo>
                      <a:pt x="1309751" y="1457325"/>
                      <a:pt x="1308948" y="1614657"/>
                      <a:pt x="1300226" y="1771650"/>
                    </a:cubicBezTo>
                    <a:cubicBezTo>
                      <a:pt x="1298961" y="1794414"/>
                      <a:pt x="1273253" y="1843472"/>
                      <a:pt x="1257364" y="1857375"/>
                    </a:cubicBezTo>
                    <a:cubicBezTo>
                      <a:pt x="1231518" y="1879990"/>
                      <a:pt x="1204957" y="1906196"/>
                      <a:pt x="1171639" y="1914525"/>
                    </a:cubicBezTo>
                    <a:lnTo>
                      <a:pt x="1114489" y="1928812"/>
                    </a:lnTo>
                    <a:cubicBezTo>
                      <a:pt x="1047814" y="1924050"/>
                      <a:pt x="979647" y="1929339"/>
                      <a:pt x="914464" y="1914525"/>
                    </a:cubicBezTo>
                    <a:cubicBezTo>
                      <a:pt x="872926" y="1905085"/>
                      <a:pt x="838264" y="1876425"/>
                      <a:pt x="800164" y="1857375"/>
                    </a:cubicBezTo>
                    <a:cubicBezTo>
                      <a:pt x="727655" y="1821121"/>
                      <a:pt x="760736" y="1840614"/>
                      <a:pt x="700151" y="1800225"/>
                    </a:cubicBezTo>
                    <a:cubicBezTo>
                      <a:pt x="690626" y="1785937"/>
                      <a:pt x="681557" y="1771335"/>
                      <a:pt x="671576" y="1757362"/>
                    </a:cubicBezTo>
                    <a:cubicBezTo>
                      <a:pt x="657735" y="1737985"/>
                      <a:pt x="639363" y="1721510"/>
                      <a:pt x="628714" y="1700212"/>
                    </a:cubicBezTo>
                    <a:cubicBezTo>
                      <a:pt x="619932" y="1682649"/>
                      <a:pt x="620636" y="1661691"/>
                      <a:pt x="614426" y="1643062"/>
                    </a:cubicBezTo>
                    <a:cubicBezTo>
                      <a:pt x="606316" y="1618731"/>
                      <a:pt x="595376" y="1595437"/>
                      <a:pt x="585851" y="1571625"/>
                    </a:cubicBezTo>
                    <a:cubicBezTo>
                      <a:pt x="581089" y="1547812"/>
                      <a:pt x="577954" y="1523616"/>
                      <a:pt x="571564" y="1500187"/>
                    </a:cubicBezTo>
                    <a:cubicBezTo>
                      <a:pt x="563639" y="1471128"/>
                      <a:pt x="550295" y="1443683"/>
                      <a:pt x="542989" y="1414462"/>
                    </a:cubicBezTo>
                    <a:cubicBezTo>
                      <a:pt x="538226" y="1395412"/>
                      <a:pt x="536436" y="1375361"/>
                      <a:pt x="528701" y="1357312"/>
                    </a:cubicBezTo>
                    <a:cubicBezTo>
                      <a:pt x="521937" y="1341529"/>
                      <a:pt x="509651" y="1328737"/>
                      <a:pt x="500126" y="1314450"/>
                    </a:cubicBezTo>
                    <a:cubicBezTo>
                      <a:pt x="480365" y="1255164"/>
                      <a:pt x="486089" y="1243095"/>
                      <a:pt x="400114" y="1214437"/>
                    </a:cubicBezTo>
                    <a:lnTo>
                      <a:pt x="314389" y="1185862"/>
                    </a:lnTo>
                    <a:lnTo>
                      <a:pt x="271526" y="1171575"/>
                    </a:lnTo>
                    <a:lnTo>
                      <a:pt x="185801" y="1114425"/>
                    </a:lnTo>
                    <a:cubicBezTo>
                      <a:pt x="147702" y="1089025"/>
                      <a:pt x="129693" y="1081066"/>
                      <a:pt x="100076" y="1042987"/>
                    </a:cubicBezTo>
                    <a:cubicBezTo>
                      <a:pt x="78991" y="1015878"/>
                      <a:pt x="42926" y="957262"/>
                      <a:pt x="42926" y="957262"/>
                    </a:cubicBezTo>
                    <a:cubicBezTo>
                      <a:pt x="38164" y="938212"/>
                      <a:pt x="34034" y="918993"/>
                      <a:pt x="28639" y="900112"/>
                    </a:cubicBezTo>
                    <a:cubicBezTo>
                      <a:pt x="24502" y="885631"/>
                      <a:pt x="15715" y="872248"/>
                      <a:pt x="14351" y="857250"/>
                    </a:cubicBezTo>
                    <a:cubicBezTo>
                      <a:pt x="10901" y="819306"/>
                      <a:pt x="14351" y="750093"/>
                      <a:pt x="14351" y="728662"/>
                    </a:cubicBezTo>
                    <a:close/>
                  </a:path>
                </a:pathLst>
              </a:cu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61" name="Oval 160">
                <a:extLst>
                  <a:ext uri="{FF2B5EF4-FFF2-40B4-BE49-F238E27FC236}">
                    <a16:creationId xmlns:a16="http://schemas.microsoft.com/office/drawing/2014/main" id="{10A3EFAB-D973-496C-9111-988934B0CEA7}"/>
                  </a:ext>
                </a:extLst>
              </p:cNvPr>
              <p:cNvSpPr/>
              <p:nvPr/>
            </p:nvSpPr>
            <p:spPr>
              <a:xfrm>
                <a:off x="6797070" y="6146417"/>
                <a:ext cx="138561" cy="114162"/>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cxnSp>
            <p:nvCxnSpPr>
              <p:cNvPr id="162" name="Straight Connector 161">
                <a:extLst>
                  <a:ext uri="{FF2B5EF4-FFF2-40B4-BE49-F238E27FC236}">
                    <a16:creationId xmlns:a16="http://schemas.microsoft.com/office/drawing/2014/main" id="{B37DCA65-C3EA-4326-81CC-4F1938BA675E}"/>
                  </a:ext>
                </a:extLst>
              </p:cNvPr>
              <p:cNvCxnSpPr>
                <a:cxnSpLocks/>
                <a:stCxn id="46" idx="6"/>
              </p:cNvCxnSpPr>
              <p:nvPr/>
            </p:nvCxnSpPr>
            <p:spPr>
              <a:xfrm flipV="1">
                <a:off x="6935631" y="5789094"/>
                <a:ext cx="1084747" cy="4144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F662FAD3-49B9-4CDC-96DE-72D44BC454B9}"/>
                  </a:ext>
                </a:extLst>
              </p:cNvPr>
              <p:cNvCxnSpPr>
                <a:cxnSpLocks/>
                <a:stCxn id="46" idx="6"/>
              </p:cNvCxnSpPr>
              <p:nvPr/>
            </p:nvCxnSpPr>
            <p:spPr>
              <a:xfrm>
                <a:off x="6935631" y="6203499"/>
                <a:ext cx="1084747" cy="3002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4" name="TextBox 21">
                <a:extLst>
                  <a:ext uri="{FF2B5EF4-FFF2-40B4-BE49-F238E27FC236}">
                    <a16:creationId xmlns:a16="http://schemas.microsoft.com/office/drawing/2014/main" id="{D4E9FA4D-53B2-484F-9308-EE476CE667C5}"/>
                  </a:ext>
                </a:extLst>
              </p:cNvPr>
              <p:cNvSpPr txBox="1"/>
              <p:nvPr/>
            </p:nvSpPr>
            <p:spPr>
              <a:xfrm>
                <a:off x="8036323" y="5789094"/>
                <a:ext cx="3125011" cy="1015663"/>
              </a:xfrm>
              <a:prstGeom prst="rect">
                <a:avLst/>
              </a:prstGeom>
              <a:noFill/>
              <a:ln>
                <a:solidFill>
                  <a:schemeClr val="tx1"/>
                </a:solidFill>
              </a:ln>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chemeClr val="tx1">
                        <a:lumMod val="75000"/>
                        <a:lumOff val="25000"/>
                      </a:schemeClr>
                    </a:solidFill>
                    <a:latin typeface="Century Gothic"/>
                  </a:rPr>
                  <a:t>Seeding dNBR: 428</a:t>
                </a:r>
              </a:p>
              <a:p>
                <a:r>
                  <a:rPr lang="en-US" sz="2000" dirty="0">
                    <a:solidFill>
                      <a:schemeClr val="tx1">
                        <a:lumMod val="75000"/>
                        <a:lumOff val="25000"/>
                      </a:schemeClr>
                    </a:solidFill>
                    <a:highlight>
                      <a:srgbClr val="FFFF00"/>
                    </a:highlight>
                    <a:latin typeface="Century Gothic"/>
                  </a:rPr>
                  <a:t>Mulching dNBR: 480</a:t>
                </a:r>
              </a:p>
              <a:p>
                <a:r>
                  <a:rPr lang="en-US" sz="2000" dirty="0">
                    <a:solidFill>
                      <a:schemeClr val="tx1">
                        <a:lumMod val="75000"/>
                        <a:lumOff val="25000"/>
                      </a:schemeClr>
                    </a:solidFill>
                    <a:latin typeface="Century Gothic"/>
                  </a:rPr>
                  <a:t>Untreated dNBR: 156</a:t>
                </a:r>
              </a:p>
            </p:txBody>
          </p:sp>
        </p:grpSp>
        <p:grpSp>
          <p:nvGrpSpPr>
            <p:cNvPr id="7" name="Group 6">
              <a:extLst>
                <a:ext uri="{FF2B5EF4-FFF2-40B4-BE49-F238E27FC236}">
                  <a16:creationId xmlns:a16="http://schemas.microsoft.com/office/drawing/2014/main" id="{7C5E6A4B-7D7F-493A-9AEA-43960FA34152}"/>
                </a:ext>
              </a:extLst>
            </p:cNvPr>
            <p:cNvGrpSpPr/>
            <p:nvPr/>
          </p:nvGrpSpPr>
          <p:grpSpPr>
            <a:xfrm>
              <a:off x="1098757" y="1244267"/>
              <a:ext cx="4882991" cy="4510182"/>
              <a:chOff x="1098757" y="1244267"/>
              <a:chExt cx="4882991" cy="4510182"/>
            </a:xfrm>
          </p:grpSpPr>
          <p:cxnSp>
            <p:nvCxnSpPr>
              <p:cNvPr id="158" name="Straight Arrow Connector 157">
                <a:extLst>
                  <a:ext uri="{FF2B5EF4-FFF2-40B4-BE49-F238E27FC236}">
                    <a16:creationId xmlns:a16="http://schemas.microsoft.com/office/drawing/2014/main" id="{5A817721-29C5-404D-9655-1A92F0422D35}"/>
                  </a:ext>
                </a:extLst>
              </p:cNvPr>
              <p:cNvCxnSpPr>
                <a:cxnSpLocks/>
              </p:cNvCxnSpPr>
              <p:nvPr/>
            </p:nvCxnSpPr>
            <p:spPr>
              <a:xfrm>
                <a:off x="3437285" y="5250820"/>
                <a:ext cx="2544463" cy="50362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BC867995-AF19-4A7F-AFB1-0210D37F202D}"/>
                  </a:ext>
                </a:extLst>
              </p:cNvPr>
              <p:cNvGrpSpPr/>
              <p:nvPr/>
            </p:nvGrpSpPr>
            <p:grpSpPr>
              <a:xfrm>
                <a:off x="1098757" y="1244267"/>
                <a:ext cx="2900926" cy="3970572"/>
                <a:chOff x="1098757" y="1244267"/>
                <a:chExt cx="2900926" cy="3970572"/>
              </a:xfrm>
            </p:grpSpPr>
            <p:grpSp>
              <p:nvGrpSpPr>
                <p:cNvPr id="148" name="Group 147">
                  <a:extLst>
                    <a:ext uri="{FF2B5EF4-FFF2-40B4-BE49-F238E27FC236}">
                      <a16:creationId xmlns:a16="http://schemas.microsoft.com/office/drawing/2014/main" id="{D7442F27-D27A-4758-A7A0-D12EA174C14B}"/>
                    </a:ext>
                  </a:extLst>
                </p:cNvPr>
                <p:cNvGrpSpPr/>
                <p:nvPr/>
              </p:nvGrpSpPr>
              <p:grpSpPr>
                <a:xfrm>
                  <a:off x="1978380" y="1244267"/>
                  <a:ext cx="1968972" cy="763027"/>
                  <a:chOff x="4501793" y="711547"/>
                  <a:chExt cx="2138668" cy="985837"/>
                </a:xfrm>
              </p:grpSpPr>
              <p:sp>
                <p:nvSpPr>
                  <p:cNvPr id="189" name="Rounded Rectangle 23">
                    <a:extLst>
                      <a:ext uri="{FF2B5EF4-FFF2-40B4-BE49-F238E27FC236}">
                        <a16:creationId xmlns:a16="http://schemas.microsoft.com/office/drawing/2014/main" id="{B23CC5BC-E391-4D8F-ACBF-61CAD94B7E84}"/>
                      </a:ext>
                    </a:extLst>
                  </p:cNvPr>
                  <p:cNvSpPr/>
                  <p:nvPr/>
                </p:nvSpPr>
                <p:spPr>
                  <a:xfrm>
                    <a:off x="4501793" y="711547"/>
                    <a:ext cx="2085975" cy="985837"/>
                  </a:xfrm>
                  <a:prstGeom prst="round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90" name="TextBox 47">
                    <a:extLst>
                      <a:ext uri="{FF2B5EF4-FFF2-40B4-BE49-F238E27FC236}">
                        <a16:creationId xmlns:a16="http://schemas.microsoft.com/office/drawing/2014/main" id="{2FBE8323-6D4C-408B-AB0F-0707B2E643E6}"/>
                      </a:ext>
                    </a:extLst>
                  </p:cNvPr>
                  <p:cNvSpPr txBox="1"/>
                  <p:nvPr/>
                </p:nvSpPr>
                <p:spPr>
                  <a:xfrm>
                    <a:off x="4543580" y="848108"/>
                    <a:ext cx="2096881" cy="75553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a:solidFill>
                          <a:schemeClr val="tx1">
                            <a:lumMod val="75000"/>
                            <a:lumOff val="25000"/>
                          </a:schemeClr>
                        </a:solidFill>
                        <a:latin typeface="Century Gothic"/>
                      </a:rPr>
                      <a:t>Training Dataset:</a:t>
                    </a:r>
                  </a:p>
                  <a:p>
                    <a:pPr algn="ctr"/>
                    <a:r>
                      <a:rPr lang="en-US" sz="1600" dirty="0">
                        <a:solidFill>
                          <a:schemeClr val="tx1">
                            <a:lumMod val="75000"/>
                            <a:lumOff val="25000"/>
                          </a:schemeClr>
                        </a:solidFill>
                        <a:latin typeface="Century Gothic"/>
                      </a:rPr>
                      <a:t>Seeding</a:t>
                    </a:r>
                  </a:p>
                </p:txBody>
              </p:sp>
            </p:grpSp>
            <p:cxnSp>
              <p:nvCxnSpPr>
                <p:cNvPr id="151" name="Straight Arrow Connector 150">
                  <a:extLst>
                    <a:ext uri="{FF2B5EF4-FFF2-40B4-BE49-F238E27FC236}">
                      <a16:creationId xmlns:a16="http://schemas.microsoft.com/office/drawing/2014/main" id="{D6AEF74A-7054-4495-8450-4ED9E3EC33CF}"/>
                    </a:ext>
                  </a:extLst>
                </p:cNvPr>
                <p:cNvCxnSpPr/>
                <p:nvPr/>
              </p:nvCxnSpPr>
              <p:spPr>
                <a:xfrm>
                  <a:off x="2938606" y="2065669"/>
                  <a:ext cx="0" cy="42574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4" name="Freeform 36">
                  <a:extLst>
                    <a:ext uri="{FF2B5EF4-FFF2-40B4-BE49-F238E27FC236}">
                      <a16:creationId xmlns:a16="http://schemas.microsoft.com/office/drawing/2014/main" id="{BCE16B2D-3DF2-4EB7-9064-D0969D7EBF65}"/>
                    </a:ext>
                  </a:extLst>
                </p:cNvPr>
                <p:cNvSpPr/>
                <p:nvPr/>
              </p:nvSpPr>
              <p:spPr>
                <a:xfrm>
                  <a:off x="2490779" y="4110042"/>
                  <a:ext cx="988799" cy="1104797"/>
                </a:xfrm>
                <a:custGeom>
                  <a:avLst/>
                  <a:gdLst>
                    <a:gd name="connsiteX0" fmla="*/ 14351 w 1314514"/>
                    <a:gd name="connsiteY0" fmla="*/ 728662 h 1928812"/>
                    <a:gd name="connsiteX1" fmla="*/ 14351 w 1314514"/>
                    <a:gd name="connsiteY1" fmla="*/ 728662 h 1928812"/>
                    <a:gd name="connsiteX2" fmla="*/ 14351 w 1314514"/>
                    <a:gd name="connsiteY2" fmla="*/ 300037 h 1928812"/>
                    <a:gd name="connsiteX3" fmla="*/ 71501 w 1314514"/>
                    <a:gd name="connsiteY3" fmla="*/ 171450 h 1928812"/>
                    <a:gd name="connsiteX4" fmla="*/ 85789 w 1314514"/>
                    <a:gd name="connsiteY4" fmla="*/ 128587 h 1928812"/>
                    <a:gd name="connsiteX5" fmla="*/ 214376 w 1314514"/>
                    <a:gd name="connsiteY5" fmla="*/ 14287 h 1928812"/>
                    <a:gd name="connsiteX6" fmla="*/ 271526 w 1314514"/>
                    <a:gd name="connsiteY6" fmla="*/ 0 h 1928812"/>
                    <a:gd name="connsiteX7" fmla="*/ 442976 w 1314514"/>
                    <a:gd name="connsiteY7" fmla="*/ 14287 h 1928812"/>
                    <a:gd name="connsiteX8" fmla="*/ 528701 w 1314514"/>
                    <a:gd name="connsiteY8" fmla="*/ 57150 h 1928812"/>
                    <a:gd name="connsiteX9" fmla="*/ 571564 w 1314514"/>
                    <a:gd name="connsiteY9" fmla="*/ 71437 h 1928812"/>
                    <a:gd name="connsiteX10" fmla="*/ 657289 w 1314514"/>
                    <a:gd name="connsiteY10" fmla="*/ 200025 h 1928812"/>
                    <a:gd name="connsiteX11" fmla="*/ 685864 w 1314514"/>
                    <a:gd name="connsiteY11" fmla="*/ 242887 h 1928812"/>
                    <a:gd name="connsiteX12" fmla="*/ 714439 w 1314514"/>
                    <a:gd name="connsiteY12" fmla="*/ 285750 h 1928812"/>
                    <a:gd name="connsiteX13" fmla="*/ 743014 w 1314514"/>
                    <a:gd name="connsiteY13" fmla="*/ 371475 h 1928812"/>
                    <a:gd name="connsiteX14" fmla="*/ 757301 w 1314514"/>
                    <a:gd name="connsiteY14" fmla="*/ 414337 h 1928812"/>
                    <a:gd name="connsiteX15" fmla="*/ 814451 w 1314514"/>
                    <a:gd name="connsiteY15" fmla="*/ 542925 h 1928812"/>
                    <a:gd name="connsiteX16" fmla="*/ 843026 w 1314514"/>
                    <a:gd name="connsiteY16" fmla="*/ 628650 h 1928812"/>
                    <a:gd name="connsiteX17" fmla="*/ 857314 w 1314514"/>
                    <a:gd name="connsiteY17" fmla="*/ 671512 h 1928812"/>
                    <a:gd name="connsiteX18" fmla="*/ 985901 w 1314514"/>
                    <a:gd name="connsiteY18" fmla="*/ 742950 h 1928812"/>
                    <a:gd name="connsiteX19" fmla="*/ 1085914 w 1314514"/>
                    <a:gd name="connsiteY19" fmla="*/ 757237 h 1928812"/>
                    <a:gd name="connsiteX20" fmla="*/ 1171639 w 1314514"/>
                    <a:gd name="connsiteY20" fmla="*/ 785812 h 1928812"/>
                    <a:gd name="connsiteX21" fmla="*/ 1243076 w 1314514"/>
                    <a:gd name="connsiteY21" fmla="*/ 871537 h 1928812"/>
                    <a:gd name="connsiteX22" fmla="*/ 1257364 w 1314514"/>
                    <a:gd name="connsiteY22" fmla="*/ 914400 h 1928812"/>
                    <a:gd name="connsiteX23" fmla="*/ 1285939 w 1314514"/>
                    <a:gd name="connsiteY23" fmla="*/ 1057275 h 1928812"/>
                    <a:gd name="connsiteX24" fmla="*/ 1314514 w 1314514"/>
                    <a:gd name="connsiteY24" fmla="*/ 1300162 h 1928812"/>
                    <a:gd name="connsiteX25" fmla="*/ 1300226 w 1314514"/>
                    <a:gd name="connsiteY25" fmla="*/ 1771650 h 1928812"/>
                    <a:gd name="connsiteX26" fmla="*/ 1257364 w 1314514"/>
                    <a:gd name="connsiteY26" fmla="*/ 1857375 h 1928812"/>
                    <a:gd name="connsiteX27" fmla="*/ 1171639 w 1314514"/>
                    <a:gd name="connsiteY27" fmla="*/ 1914525 h 1928812"/>
                    <a:gd name="connsiteX28" fmla="*/ 1114489 w 1314514"/>
                    <a:gd name="connsiteY28" fmla="*/ 1928812 h 1928812"/>
                    <a:gd name="connsiteX29" fmla="*/ 914464 w 1314514"/>
                    <a:gd name="connsiteY29" fmla="*/ 1914525 h 1928812"/>
                    <a:gd name="connsiteX30" fmla="*/ 800164 w 1314514"/>
                    <a:gd name="connsiteY30" fmla="*/ 1857375 h 1928812"/>
                    <a:gd name="connsiteX31" fmla="*/ 700151 w 1314514"/>
                    <a:gd name="connsiteY31" fmla="*/ 1800225 h 1928812"/>
                    <a:gd name="connsiteX32" fmla="*/ 671576 w 1314514"/>
                    <a:gd name="connsiteY32" fmla="*/ 1757362 h 1928812"/>
                    <a:gd name="connsiteX33" fmla="*/ 628714 w 1314514"/>
                    <a:gd name="connsiteY33" fmla="*/ 1700212 h 1928812"/>
                    <a:gd name="connsiteX34" fmla="*/ 614426 w 1314514"/>
                    <a:gd name="connsiteY34" fmla="*/ 1643062 h 1928812"/>
                    <a:gd name="connsiteX35" fmla="*/ 585851 w 1314514"/>
                    <a:gd name="connsiteY35" fmla="*/ 1571625 h 1928812"/>
                    <a:gd name="connsiteX36" fmla="*/ 571564 w 1314514"/>
                    <a:gd name="connsiteY36" fmla="*/ 1500187 h 1928812"/>
                    <a:gd name="connsiteX37" fmla="*/ 542989 w 1314514"/>
                    <a:gd name="connsiteY37" fmla="*/ 1414462 h 1928812"/>
                    <a:gd name="connsiteX38" fmla="*/ 528701 w 1314514"/>
                    <a:gd name="connsiteY38" fmla="*/ 1357312 h 1928812"/>
                    <a:gd name="connsiteX39" fmla="*/ 500126 w 1314514"/>
                    <a:gd name="connsiteY39" fmla="*/ 1314450 h 1928812"/>
                    <a:gd name="connsiteX40" fmla="*/ 400114 w 1314514"/>
                    <a:gd name="connsiteY40" fmla="*/ 1214437 h 1928812"/>
                    <a:gd name="connsiteX41" fmla="*/ 314389 w 1314514"/>
                    <a:gd name="connsiteY41" fmla="*/ 1185862 h 1928812"/>
                    <a:gd name="connsiteX42" fmla="*/ 271526 w 1314514"/>
                    <a:gd name="connsiteY42" fmla="*/ 1171575 h 1928812"/>
                    <a:gd name="connsiteX43" fmla="*/ 185801 w 1314514"/>
                    <a:gd name="connsiteY43" fmla="*/ 1114425 h 1928812"/>
                    <a:gd name="connsiteX44" fmla="*/ 100076 w 1314514"/>
                    <a:gd name="connsiteY44" fmla="*/ 1042987 h 1928812"/>
                    <a:gd name="connsiteX45" fmla="*/ 42926 w 1314514"/>
                    <a:gd name="connsiteY45" fmla="*/ 957262 h 1928812"/>
                    <a:gd name="connsiteX46" fmla="*/ 28639 w 1314514"/>
                    <a:gd name="connsiteY46" fmla="*/ 900112 h 1928812"/>
                    <a:gd name="connsiteX47" fmla="*/ 14351 w 1314514"/>
                    <a:gd name="connsiteY47" fmla="*/ 857250 h 1928812"/>
                    <a:gd name="connsiteX48" fmla="*/ 14351 w 1314514"/>
                    <a:gd name="connsiteY48" fmla="*/ 728662 h 1928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314514" h="1928812">
                      <a:moveTo>
                        <a:pt x="14351" y="728662"/>
                      </a:moveTo>
                      <a:lnTo>
                        <a:pt x="14351" y="728662"/>
                      </a:lnTo>
                      <a:cubicBezTo>
                        <a:pt x="4071" y="553889"/>
                        <a:pt x="-12015" y="467026"/>
                        <a:pt x="14351" y="300037"/>
                      </a:cubicBezTo>
                      <a:cubicBezTo>
                        <a:pt x="31363" y="192291"/>
                        <a:pt x="35905" y="242641"/>
                        <a:pt x="71501" y="171450"/>
                      </a:cubicBezTo>
                      <a:cubicBezTo>
                        <a:pt x="78236" y="157979"/>
                        <a:pt x="76543" y="140475"/>
                        <a:pt x="85789" y="128587"/>
                      </a:cubicBezTo>
                      <a:cubicBezTo>
                        <a:pt x="101031" y="108990"/>
                        <a:pt x="172999" y="32020"/>
                        <a:pt x="214376" y="14287"/>
                      </a:cubicBezTo>
                      <a:cubicBezTo>
                        <a:pt x="232425" y="6552"/>
                        <a:pt x="252476" y="4762"/>
                        <a:pt x="271526" y="0"/>
                      </a:cubicBezTo>
                      <a:cubicBezTo>
                        <a:pt x="328676" y="4762"/>
                        <a:pt x="386131" y="6708"/>
                        <a:pt x="442976" y="14287"/>
                      </a:cubicBezTo>
                      <a:cubicBezTo>
                        <a:pt x="491948" y="20817"/>
                        <a:pt x="484916" y="35258"/>
                        <a:pt x="528701" y="57150"/>
                      </a:cubicBezTo>
                      <a:cubicBezTo>
                        <a:pt x="542172" y="63885"/>
                        <a:pt x="557276" y="66675"/>
                        <a:pt x="571564" y="71437"/>
                      </a:cubicBezTo>
                      <a:lnTo>
                        <a:pt x="657289" y="200025"/>
                      </a:lnTo>
                      <a:lnTo>
                        <a:pt x="685864" y="242887"/>
                      </a:lnTo>
                      <a:lnTo>
                        <a:pt x="714439" y="285750"/>
                      </a:lnTo>
                      <a:lnTo>
                        <a:pt x="743014" y="371475"/>
                      </a:lnTo>
                      <a:cubicBezTo>
                        <a:pt x="747776" y="385762"/>
                        <a:pt x="748947" y="401806"/>
                        <a:pt x="757301" y="414337"/>
                      </a:cubicBezTo>
                      <a:cubicBezTo>
                        <a:pt x="802584" y="482263"/>
                        <a:pt x="780445" y="440908"/>
                        <a:pt x="814451" y="542925"/>
                      </a:cubicBezTo>
                      <a:lnTo>
                        <a:pt x="843026" y="628650"/>
                      </a:lnTo>
                      <a:cubicBezTo>
                        <a:pt x="847788" y="642937"/>
                        <a:pt x="844783" y="663158"/>
                        <a:pt x="857314" y="671512"/>
                      </a:cubicBezTo>
                      <a:cubicBezTo>
                        <a:pt x="906411" y="704243"/>
                        <a:pt x="932016" y="732173"/>
                        <a:pt x="985901" y="742950"/>
                      </a:cubicBezTo>
                      <a:cubicBezTo>
                        <a:pt x="1018923" y="749554"/>
                        <a:pt x="1052576" y="752475"/>
                        <a:pt x="1085914" y="757237"/>
                      </a:cubicBezTo>
                      <a:cubicBezTo>
                        <a:pt x="1114489" y="766762"/>
                        <a:pt x="1150341" y="764513"/>
                        <a:pt x="1171639" y="785812"/>
                      </a:cubicBezTo>
                      <a:cubicBezTo>
                        <a:pt x="1203235" y="817409"/>
                        <a:pt x="1223185" y="831756"/>
                        <a:pt x="1243076" y="871537"/>
                      </a:cubicBezTo>
                      <a:cubicBezTo>
                        <a:pt x="1249811" y="885008"/>
                        <a:pt x="1253977" y="899725"/>
                        <a:pt x="1257364" y="914400"/>
                      </a:cubicBezTo>
                      <a:cubicBezTo>
                        <a:pt x="1268285" y="961724"/>
                        <a:pt x="1279071" y="1009195"/>
                        <a:pt x="1285939" y="1057275"/>
                      </a:cubicBezTo>
                      <a:cubicBezTo>
                        <a:pt x="1306995" y="1204669"/>
                        <a:pt x="1296875" y="1123778"/>
                        <a:pt x="1314514" y="1300162"/>
                      </a:cubicBezTo>
                      <a:cubicBezTo>
                        <a:pt x="1309751" y="1457325"/>
                        <a:pt x="1308948" y="1614657"/>
                        <a:pt x="1300226" y="1771650"/>
                      </a:cubicBezTo>
                      <a:cubicBezTo>
                        <a:pt x="1298961" y="1794414"/>
                        <a:pt x="1273253" y="1843472"/>
                        <a:pt x="1257364" y="1857375"/>
                      </a:cubicBezTo>
                      <a:cubicBezTo>
                        <a:pt x="1231518" y="1879990"/>
                        <a:pt x="1204957" y="1906196"/>
                        <a:pt x="1171639" y="1914525"/>
                      </a:cubicBezTo>
                      <a:lnTo>
                        <a:pt x="1114489" y="1928812"/>
                      </a:lnTo>
                      <a:cubicBezTo>
                        <a:pt x="1047814" y="1924050"/>
                        <a:pt x="979647" y="1929339"/>
                        <a:pt x="914464" y="1914525"/>
                      </a:cubicBezTo>
                      <a:cubicBezTo>
                        <a:pt x="872926" y="1905085"/>
                        <a:pt x="838264" y="1876425"/>
                        <a:pt x="800164" y="1857375"/>
                      </a:cubicBezTo>
                      <a:cubicBezTo>
                        <a:pt x="727655" y="1821121"/>
                        <a:pt x="760736" y="1840614"/>
                        <a:pt x="700151" y="1800225"/>
                      </a:cubicBezTo>
                      <a:cubicBezTo>
                        <a:pt x="690626" y="1785937"/>
                        <a:pt x="681557" y="1771335"/>
                        <a:pt x="671576" y="1757362"/>
                      </a:cubicBezTo>
                      <a:cubicBezTo>
                        <a:pt x="657735" y="1737985"/>
                        <a:pt x="639363" y="1721510"/>
                        <a:pt x="628714" y="1700212"/>
                      </a:cubicBezTo>
                      <a:cubicBezTo>
                        <a:pt x="619932" y="1682649"/>
                        <a:pt x="620636" y="1661691"/>
                        <a:pt x="614426" y="1643062"/>
                      </a:cubicBezTo>
                      <a:cubicBezTo>
                        <a:pt x="606316" y="1618731"/>
                        <a:pt x="595376" y="1595437"/>
                        <a:pt x="585851" y="1571625"/>
                      </a:cubicBezTo>
                      <a:cubicBezTo>
                        <a:pt x="581089" y="1547812"/>
                        <a:pt x="577954" y="1523616"/>
                        <a:pt x="571564" y="1500187"/>
                      </a:cubicBezTo>
                      <a:cubicBezTo>
                        <a:pt x="563639" y="1471128"/>
                        <a:pt x="550295" y="1443683"/>
                        <a:pt x="542989" y="1414462"/>
                      </a:cubicBezTo>
                      <a:cubicBezTo>
                        <a:pt x="538226" y="1395412"/>
                        <a:pt x="536436" y="1375361"/>
                        <a:pt x="528701" y="1357312"/>
                      </a:cubicBezTo>
                      <a:cubicBezTo>
                        <a:pt x="521937" y="1341529"/>
                        <a:pt x="509651" y="1328737"/>
                        <a:pt x="500126" y="1314450"/>
                      </a:cubicBezTo>
                      <a:cubicBezTo>
                        <a:pt x="480365" y="1255164"/>
                        <a:pt x="486089" y="1243095"/>
                        <a:pt x="400114" y="1214437"/>
                      </a:cubicBezTo>
                      <a:lnTo>
                        <a:pt x="314389" y="1185862"/>
                      </a:lnTo>
                      <a:lnTo>
                        <a:pt x="271526" y="1171575"/>
                      </a:lnTo>
                      <a:lnTo>
                        <a:pt x="185801" y="1114425"/>
                      </a:lnTo>
                      <a:cubicBezTo>
                        <a:pt x="147702" y="1089025"/>
                        <a:pt x="129693" y="1081066"/>
                        <a:pt x="100076" y="1042987"/>
                      </a:cubicBezTo>
                      <a:cubicBezTo>
                        <a:pt x="78991" y="1015878"/>
                        <a:pt x="42926" y="957262"/>
                        <a:pt x="42926" y="957262"/>
                      </a:cubicBezTo>
                      <a:cubicBezTo>
                        <a:pt x="38164" y="938212"/>
                        <a:pt x="34034" y="918993"/>
                        <a:pt x="28639" y="900112"/>
                      </a:cubicBezTo>
                      <a:cubicBezTo>
                        <a:pt x="24502" y="885631"/>
                        <a:pt x="15715" y="872248"/>
                        <a:pt x="14351" y="857250"/>
                      </a:cubicBezTo>
                      <a:cubicBezTo>
                        <a:pt x="10901" y="819306"/>
                        <a:pt x="14351" y="750093"/>
                        <a:pt x="14351" y="728662"/>
                      </a:cubicBezTo>
                      <a:close/>
                    </a:path>
                  </a:pathLst>
                </a:cu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cxnSp>
              <p:nvCxnSpPr>
                <p:cNvPr id="165" name="Straight Arrow Connector 164">
                  <a:extLst>
                    <a:ext uri="{FF2B5EF4-FFF2-40B4-BE49-F238E27FC236}">
                      <a16:creationId xmlns:a16="http://schemas.microsoft.com/office/drawing/2014/main" id="{2E0272A0-1FF7-45D5-9EAD-611C60DD44A9}"/>
                    </a:ext>
                  </a:extLst>
                </p:cNvPr>
                <p:cNvCxnSpPr>
                  <a:cxnSpLocks/>
                </p:cNvCxnSpPr>
                <p:nvPr/>
              </p:nvCxnSpPr>
              <p:spPr>
                <a:xfrm>
                  <a:off x="2903519" y="3869385"/>
                  <a:ext cx="0" cy="63931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8" name="Straight Arrow Connector 167">
                  <a:extLst>
                    <a:ext uri="{FF2B5EF4-FFF2-40B4-BE49-F238E27FC236}">
                      <a16:creationId xmlns:a16="http://schemas.microsoft.com/office/drawing/2014/main" id="{F72E26CF-0C2E-442C-8A68-FF52E78673B0}"/>
                    </a:ext>
                  </a:extLst>
                </p:cNvPr>
                <p:cNvCxnSpPr>
                  <a:cxnSpLocks/>
                </p:cNvCxnSpPr>
                <p:nvPr/>
              </p:nvCxnSpPr>
              <p:spPr>
                <a:xfrm>
                  <a:off x="2204524" y="4407599"/>
                  <a:ext cx="546601"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FB4B01B4-3F63-493C-80B9-1383E421BB1F}"/>
                    </a:ext>
                  </a:extLst>
                </p:cNvPr>
                <p:cNvGrpSpPr/>
                <p:nvPr/>
              </p:nvGrpSpPr>
              <p:grpSpPr>
                <a:xfrm>
                  <a:off x="1877530" y="2548571"/>
                  <a:ext cx="2122153" cy="992363"/>
                  <a:chOff x="1877530" y="2548571"/>
                  <a:chExt cx="2122153" cy="992363"/>
                </a:xfrm>
              </p:grpSpPr>
              <p:sp>
                <p:nvSpPr>
                  <p:cNvPr id="145" name="Merge 14">
                    <a:extLst>
                      <a:ext uri="{FF2B5EF4-FFF2-40B4-BE49-F238E27FC236}">
                        <a16:creationId xmlns:a16="http://schemas.microsoft.com/office/drawing/2014/main" id="{8EE17C93-E474-407A-9C7F-A0316AE6E18F}"/>
                      </a:ext>
                    </a:extLst>
                  </p:cNvPr>
                  <p:cNvSpPr/>
                  <p:nvPr/>
                </p:nvSpPr>
                <p:spPr>
                  <a:xfrm>
                    <a:off x="1877530" y="2556740"/>
                    <a:ext cx="2122153" cy="984194"/>
                  </a:xfrm>
                  <a:prstGeom prst="flowChartMerg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73" name="TextBox 30">
                    <a:extLst>
                      <a:ext uri="{FF2B5EF4-FFF2-40B4-BE49-F238E27FC236}">
                        <a16:creationId xmlns:a16="http://schemas.microsoft.com/office/drawing/2014/main" id="{61F23EB5-B4A6-41D5-84EE-61C889760708}"/>
                      </a:ext>
                    </a:extLst>
                  </p:cNvPr>
                  <p:cNvSpPr txBox="1"/>
                  <p:nvPr/>
                </p:nvSpPr>
                <p:spPr>
                  <a:xfrm>
                    <a:off x="2125131" y="2548571"/>
                    <a:ext cx="1620068" cy="78483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00" dirty="0">
                        <a:solidFill>
                          <a:schemeClr val="tx1">
                            <a:lumMod val="75000"/>
                            <a:lumOff val="25000"/>
                          </a:schemeClr>
                        </a:solidFill>
                        <a:latin typeface="Century Gothic"/>
                      </a:rPr>
                      <a:t>Random Forest Regression Model</a:t>
                    </a:r>
                  </a:p>
                </p:txBody>
              </p:sp>
            </p:grpSp>
            <p:grpSp>
              <p:nvGrpSpPr>
                <p:cNvPr id="5" name="Group 4">
                  <a:extLst>
                    <a:ext uri="{FF2B5EF4-FFF2-40B4-BE49-F238E27FC236}">
                      <a16:creationId xmlns:a16="http://schemas.microsoft.com/office/drawing/2014/main" id="{B71E8AA4-7EA8-423D-BFA9-789A74E100FF}"/>
                    </a:ext>
                  </a:extLst>
                </p:cNvPr>
                <p:cNvGrpSpPr/>
                <p:nvPr/>
              </p:nvGrpSpPr>
              <p:grpSpPr>
                <a:xfrm>
                  <a:off x="1098757" y="4107020"/>
                  <a:ext cx="1160421" cy="936699"/>
                  <a:chOff x="1098757" y="4107020"/>
                  <a:chExt cx="1160421" cy="936699"/>
                </a:xfrm>
              </p:grpSpPr>
              <p:sp>
                <p:nvSpPr>
                  <p:cNvPr id="181" name="Multidocument 55">
                    <a:extLst>
                      <a:ext uri="{FF2B5EF4-FFF2-40B4-BE49-F238E27FC236}">
                        <a16:creationId xmlns:a16="http://schemas.microsoft.com/office/drawing/2014/main" id="{C30E1279-3B25-42C7-BBDB-47F848374D88}"/>
                      </a:ext>
                    </a:extLst>
                  </p:cNvPr>
                  <p:cNvSpPr/>
                  <p:nvPr/>
                </p:nvSpPr>
                <p:spPr>
                  <a:xfrm>
                    <a:off x="1098757" y="4107020"/>
                    <a:ext cx="1160421" cy="936699"/>
                  </a:xfrm>
                  <a:prstGeom prst="flowChartMultidocumen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82" name="TextBox 39">
                    <a:extLst>
                      <a:ext uri="{FF2B5EF4-FFF2-40B4-BE49-F238E27FC236}">
                        <a16:creationId xmlns:a16="http://schemas.microsoft.com/office/drawing/2014/main" id="{BF1FC6A5-7374-47E3-A156-83483E0CFBAD}"/>
                      </a:ext>
                    </a:extLst>
                  </p:cNvPr>
                  <p:cNvSpPr txBox="1"/>
                  <p:nvPr/>
                </p:nvSpPr>
                <p:spPr>
                  <a:xfrm>
                    <a:off x="1163789" y="4283325"/>
                    <a:ext cx="902263" cy="64633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a:rPr>
                      <a:t>Predictor Variable Rasters</a:t>
                    </a:r>
                  </a:p>
                </p:txBody>
              </p:sp>
            </p:grpSp>
            <p:sp>
              <p:nvSpPr>
                <p:cNvPr id="179" name="TextBox 36">
                  <a:extLst>
                    <a:ext uri="{FF2B5EF4-FFF2-40B4-BE49-F238E27FC236}">
                      <a16:creationId xmlns:a16="http://schemas.microsoft.com/office/drawing/2014/main" id="{54B6FB3D-744D-4F70-BDC7-5BB475B2F21A}"/>
                    </a:ext>
                  </a:extLst>
                </p:cNvPr>
                <p:cNvSpPr txBox="1"/>
                <p:nvPr/>
              </p:nvSpPr>
              <p:spPr>
                <a:xfrm>
                  <a:off x="1993620" y="3561114"/>
                  <a:ext cx="1978825"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a:solidFill>
                        <a:schemeClr val="tx1">
                          <a:lumMod val="75000"/>
                          <a:lumOff val="25000"/>
                        </a:schemeClr>
                      </a:solidFill>
                      <a:latin typeface="Century Gothic"/>
                      <a:cs typeface="Calibri"/>
                    </a:rPr>
                    <a:t>Variable Selection</a:t>
                  </a:r>
                  <a:endParaRPr lang="en-US" sz="1600" dirty="0">
                    <a:solidFill>
                      <a:schemeClr val="tx1">
                        <a:lumMod val="75000"/>
                        <a:lumOff val="25000"/>
                      </a:schemeClr>
                    </a:solidFill>
                    <a:cs typeface="Calibri"/>
                  </a:endParaRPr>
                </a:p>
              </p:txBody>
            </p:sp>
          </p:grpSp>
        </p:grpSp>
        <p:grpSp>
          <p:nvGrpSpPr>
            <p:cNvPr id="9" name="Group 8">
              <a:extLst>
                <a:ext uri="{FF2B5EF4-FFF2-40B4-BE49-F238E27FC236}">
                  <a16:creationId xmlns:a16="http://schemas.microsoft.com/office/drawing/2014/main" id="{FB53D815-9242-4BD0-8A04-09D7F75865FE}"/>
                </a:ext>
              </a:extLst>
            </p:cNvPr>
            <p:cNvGrpSpPr/>
            <p:nvPr/>
          </p:nvGrpSpPr>
          <p:grpSpPr>
            <a:xfrm>
              <a:off x="4688178" y="1244267"/>
              <a:ext cx="2963874" cy="4329121"/>
              <a:chOff x="4688178" y="1244267"/>
              <a:chExt cx="2963874" cy="4329121"/>
            </a:xfrm>
          </p:grpSpPr>
          <p:grpSp>
            <p:nvGrpSpPr>
              <p:cNvPr id="146" name="Group 145">
                <a:extLst>
                  <a:ext uri="{FF2B5EF4-FFF2-40B4-BE49-F238E27FC236}">
                    <a16:creationId xmlns:a16="http://schemas.microsoft.com/office/drawing/2014/main" id="{8E85BAB1-0786-440C-B4C3-DAFB2D85B27D}"/>
                  </a:ext>
                </a:extLst>
              </p:cNvPr>
              <p:cNvGrpSpPr/>
              <p:nvPr/>
            </p:nvGrpSpPr>
            <p:grpSpPr>
              <a:xfrm>
                <a:off x="5529899" y="2558459"/>
                <a:ext cx="2122153" cy="984194"/>
                <a:chOff x="8359398" y="2400859"/>
                <a:chExt cx="2305050" cy="1271587"/>
              </a:xfrm>
            </p:grpSpPr>
            <p:sp>
              <p:nvSpPr>
                <p:cNvPr id="191" name="Merge 18">
                  <a:extLst>
                    <a:ext uri="{FF2B5EF4-FFF2-40B4-BE49-F238E27FC236}">
                      <a16:creationId xmlns:a16="http://schemas.microsoft.com/office/drawing/2014/main" id="{FA527085-0B36-4F82-904C-8B4DBA8A6559}"/>
                    </a:ext>
                  </a:extLst>
                </p:cNvPr>
                <p:cNvSpPr/>
                <p:nvPr/>
              </p:nvSpPr>
              <p:spPr>
                <a:xfrm>
                  <a:off x="8359398" y="2400859"/>
                  <a:ext cx="2305050" cy="1271587"/>
                </a:xfrm>
                <a:prstGeom prst="flowChartMerg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92" name="TextBox 49">
                  <a:extLst>
                    <a:ext uri="{FF2B5EF4-FFF2-40B4-BE49-F238E27FC236}">
                      <a16:creationId xmlns:a16="http://schemas.microsoft.com/office/drawing/2014/main" id="{87A0C378-74CD-45C3-8767-1F60710F57B0}"/>
                    </a:ext>
                  </a:extLst>
                </p:cNvPr>
                <p:cNvSpPr txBox="1"/>
                <p:nvPr/>
              </p:nvSpPr>
              <p:spPr>
                <a:xfrm>
                  <a:off x="8704679" y="2443723"/>
                  <a:ext cx="1614487" cy="95436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solidFill>
                        <a:schemeClr val="tx1">
                          <a:lumMod val="75000"/>
                          <a:lumOff val="25000"/>
                        </a:schemeClr>
                      </a:solidFill>
                      <a:latin typeface="Century Gothic"/>
                    </a:rPr>
                    <a:t>Random Forest Regression Model</a:t>
                  </a:r>
                </a:p>
              </p:txBody>
            </p:sp>
          </p:grpSp>
          <p:grpSp>
            <p:nvGrpSpPr>
              <p:cNvPr id="149" name="Group 148">
                <a:extLst>
                  <a:ext uri="{FF2B5EF4-FFF2-40B4-BE49-F238E27FC236}">
                    <a16:creationId xmlns:a16="http://schemas.microsoft.com/office/drawing/2014/main" id="{66BA3A52-F624-42B6-8F6C-DAC3C351DE3D}"/>
                  </a:ext>
                </a:extLst>
              </p:cNvPr>
              <p:cNvGrpSpPr/>
              <p:nvPr/>
            </p:nvGrpSpPr>
            <p:grpSpPr>
              <a:xfrm>
                <a:off x="5630112" y="1244267"/>
                <a:ext cx="1925483" cy="976568"/>
                <a:chOff x="8468248" y="711547"/>
                <a:chExt cx="2091430" cy="1261732"/>
              </a:xfrm>
            </p:grpSpPr>
            <p:sp>
              <p:nvSpPr>
                <p:cNvPr id="187" name="Rounded Rectangle 27">
                  <a:extLst>
                    <a:ext uri="{FF2B5EF4-FFF2-40B4-BE49-F238E27FC236}">
                      <a16:creationId xmlns:a16="http://schemas.microsoft.com/office/drawing/2014/main" id="{42334A14-AF47-4027-86D8-A13EF2A73C1A}"/>
                    </a:ext>
                  </a:extLst>
                </p:cNvPr>
                <p:cNvSpPr/>
                <p:nvPr/>
              </p:nvSpPr>
              <p:spPr>
                <a:xfrm>
                  <a:off x="8473703" y="711547"/>
                  <a:ext cx="2085975" cy="985837"/>
                </a:xfrm>
                <a:prstGeom prst="round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88" name="TextBox 45">
                  <a:extLst>
                    <a:ext uri="{FF2B5EF4-FFF2-40B4-BE49-F238E27FC236}">
                      <a16:creationId xmlns:a16="http://schemas.microsoft.com/office/drawing/2014/main" id="{2975307C-303C-43EB-AA1A-82C2D66AAF69}"/>
                    </a:ext>
                  </a:extLst>
                </p:cNvPr>
                <p:cNvSpPr txBox="1"/>
                <p:nvPr/>
              </p:nvSpPr>
              <p:spPr>
                <a:xfrm>
                  <a:off x="8468248" y="820095"/>
                  <a:ext cx="2084592" cy="115318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a:solidFill>
                        <a:schemeClr val="tx1">
                          <a:lumMod val="75000"/>
                          <a:lumOff val="25000"/>
                        </a:schemeClr>
                      </a:solidFill>
                      <a:latin typeface="Century Gothic"/>
                      <a:ea typeface="+mn-lt"/>
                      <a:cs typeface="+mn-lt"/>
                    </a:rPr>
                    <a:t>Training Dataset:</a:t>
                  </a:r>
                  <a:endParaRPr lang="en-US" sz="1600" dirty="0">
                    <a:solidFill>
                      <a:schemeClr val="tx1">
                        <a:lumMod val="75000"/>
                        <a:lumOff val="25000"/>
                      </a:schemeClr>
                    </a:solidFill>
                    <a:latin typeface="Century Gothic"/>
                  </a:endParaRPr>
                </a:p>
                <a:p>
                  <a:pPr algn="ctr"/>
                  <a:r>
                    <a:rPr lang="en-US" sz="1600" dirty="0">
                      <a:solidFill>
                        <a:schemeClr val="tx1">
                          <a:lumMod val="75000"/>
                          <a:lumOff val="25000"/>
                        </a:schemeClr>
                      </a:solidFill>
                      <a:latin typeface="Century Gothic"/>
                      <a:ea typeface="+mn-lt"/>
                      <a:cs typeface="+mn-lt"/>
                    </a:rPr>
                    <a:t>Mulching</a:t>
                  </a:r>
                  <a:endParaRPr lang="en-US" sz="1600" dirty="0">
                    <a:solidFill>
                      <a:schemeClr val="tx1">
                        <a:lumMod val="75000"/>
                        <a:lumOff val="25000"/>
                      </a:schemeClr>
                    </a:solidFill>
                  </a:endParaRPr>
                </a:p>
                <a:p>
                  <a:pPr algn="ctr"/>
                  <a:endParaRPr lang="en-US" dirty="0">
                    <a:cs typeface="Calibri"/>
                  </a:endParaRPr>
                </a:p>
              </p:txBody>
            </p:sp>
          </p:grpSp>
          <p:cxnSp>
            <p:nvCxnSpPr>
              <p:cNvPr id="152" name="Straight Arrow Connector 151">
                <a:extLst>
                  <a:ext uri="{FF2B5EF4-FFF2-40B4-BE49-F238E27FC236}">
                    <a16:creationId xmlns:a16="http://schemas.microsoft.com/office/drawing/2014/main" id="{A58E77BD-727B-459E-AE76-493709861D83}"/>
                  </a:ext>
                </a:extLst>
              </p:cNvPr>
              <p:cNvCxnSpPr/>
              <p:nvPr/>
            </p:nvCxnSpPr>
            <p:spPr>
              <a:xfrm>
                <a:off x="6575736" y="2062728"/>
                <a:ext cx="0" cy="42574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5" name="Freeform 37">
                <a:extLst>
                  <a:ext uri="{FF2B5EF4-FFF2-40B4-BE49-F238E27FC236}">
                    <a16:creationId xmlns:a16="http://schemas.microsoft.com/office/drawing/2014/main" id="{54968F4A-5801-48FC-B95D-F2293FDDF6F4}"/>
                  </a:ext>
                </a:extLst>
              </p:cNvPr>
              <p:cNvSpPr/>
              <p:nvPr/>
            </p:nvSpPr>
            <p:spPr>
              <a:xfrm>
                <a:off x="6089892" y="4110042"/>
                <a:ext cx="988799" cy="1104797"/>
              </a:xfrm>
              <a:custGeom>
                <a:avLst/>
                <a:gdLst>
                  <a:gd name="connsiteX0" fmla="*/ 14351 w 1314514"/>
                  <a:gd name="connsiteY0" fmla="*/ 728662 h 1928812"/>
                  <a:gd name="connsiteX1" fmla="*/ 14351 w 1314514"/>
                  <a:gd name="connsiteY1" fmla="*/ 728662 h 1928812"/>
                  <a:gd name="connsiteX2" fmla="*/ 14351 w 1314514"/>
                  <a:gd name="connsiteY2" fmla="*/ 300037 h 1928812"/>
                  <a:gd name="connsiteX3" fmla="*/ 71501 w 1314514"/>
                  <a:gd name="connsiteY3" fmla="*/ 171450 h 1928812"/>
                  <a:gd name="connsiteX4" fmla="*/ 85789 w 1314514"/>
                  <a:gd name="connsiteY4" fmla="*/ 128587 h 1928812"/>
                  <a:gd name="connsiteX5" fmla="*/ 214376 w 1314514"/>
                  <a:gd name="connsiteY5" fmla="*/ 14287 h 1928812"/>
                  <a:gd name="connsiteX6" fmla="*/ 271526 w 1314514"/>
                  <a:gd name="connsiteY6" fmla="*/ 0 h 1928812"/>
                  <a:gd name="connsiteX7" fmla="*/ 442976 w 1314514"/>
                  <a:gd name="connsiteY7" fmla="*/ 14287 h 1928812"/>
                  <a:gd name="connsiteX8" fmla="*/ 528701 w 1314514"/>
                  <a:gd name="connsiteY8" fmla="*/ 57150 h 1928812"/>
                  <a:gd name="connsiteX9" fmla="*/ 571564 w 1314514"/>
                  <a:gd name="connsiteY9" fmla="*/ 71437 h 1928812"/>
                  <a:gd name="connsiteX10" fmla="*/ 657289 w 1314514"/>
                  <a:gd name="connsiteY10" fmla="*/ 200025 h 1928812"/>
                  <a:gd name="connsiteX11" fmla="*/ 685864 w 1314514"/>
                  <a:gd name="connsiteY11" fmla="*/ 242887 h 1928812"/>
                  <a:gd name="connsiteX12" fmla="*/ 714439 w 1314514"/>
                  <a:gd name="connsiteY12" fmla="*/ 285750 h 1928812"/>
                  <a:gd name="connsiteX13" fmla="*/ 743014 w 1314514"/>
                  <a:gd name="connsiteY13" fmla="*/ 371475 h 1928812"/>
                  <a:gd name="connsiteX14" fmla="*/ 757301 w 1314514"/>
                  <a:gd name="connsiteY14" fmla="*/ 414337 h 1928812"/>
                  <a:gd name="connsiteX15" fmla="*/ 814451 w 1314514"/>
                  <a:gd name="connsiteY15" fmla="*/ 542925 h 1928812"/>
                  <a:gd name="connsiteX16" fmla="*/ 843026 w 1314514"/>
                  <a:gd name="connsiteY16" fmla="*/ 628650 h 1928812"/>
                  <a:gd name="connsiteX17" fmla="*/ 857314 w 1314514"/>
                  <a:gd name="connsiteY17" fmla="*/ 671512 h 1928812"/>
                  <a:gd name="connsiteX18" fmla="*/ 985901 w 1314514"/>
                  <a:gd name="connsiteY18" fmla="*/ 742950 h 1928812"/>
                  <a:gd name="connsiteX19" fmla="*/ 1085914 w 1314514"/>
                  <a:gd name="connsiteY19" fmla="*/ 757237 h 1928812"/>
                  <a:gd name="connsiteX20" fmla="*/ 1171639 w 1314514"/>
                  <a:gd name="connsiteY20" fmla="*/ 785812 h 1928812"/>
                  <a:gd name="connsiteX21" fmla="*/ 1243076 w 1314514"/>
                  <a:gd name="connsiteY21" fmla="*/ 871537 h 1928812"/>
                  <a:gd name="connsiteX22" fmla="*/ 1257364 w 1314514"/>
                  <a:gd name="connsiteY22" fmla="*/ 914400 h 1928812"/>
                  <a:gd name="connsiteX23" fmla="*/ 1285939 w 1314514"/>
                  <a:gd name="connsiteY23" fmla="*/ 1057275 h 1928812"/>
                  <a:gd name="connsiteX24" fmla="*/ 1314514 w 1314514"/>
                  <a:gd name="connsiteY24" fmla="*/ 1300162 h 1928812"/>
                  <a:gd name="connsiteX25" fmla="*/ 1300226 w 1314514"/>
                  <a:gd name="connsiteY25" fmla="*/ 1771650 h 1928812"/>
                  <a:gd name="connsiteX26" fmla="*/ 1257364 w 1314514"/>
                  <a:gd name="connsiteY26" fmla="*/ 1857375 h 1928812"/>
                  <a:gd name="connsiteX27" fmla="*/ 1171639 w 1314514"/>
                  <a:gd name="connsiteY27" fmla="*/ 1914525 h 1928812"/>
                  <a:gd name="connsiteX28" fmla="*/ 1114489 w 1314514"/>
                  <a:gd name="connsiteY28" fmla="*/ 1928812 h 1928812"/>
                  <a:gd name="connsiteX29" fmla="*/ 914464 w 1314514"/>
                  <a:gd name="connsiteY29" fmla="*/ 1914525 h 1928812"/>
                  <a:gd name="connsiteX30" fmla="*/ 800164 w 1314514"/>
                  <a:gd name="connsiteY30" fmla="*/ 1857375 h 1928812"/>
                  <a:gd name="connsiteX31" fmla="*/ 700151 w 1314514"/>
                  <a:gd name="connsiteY31" fmla="*/ 1800225 h 1928812"/>
                  <a:gd name="connsiteX32" fmla="*/ 671576 w 1314514"/>
                  <a:gd name="connsiteY32" fmla="*/ 1757362 h 1928812"/>
                  <a:gd name="connsiteX33" fmla="*/ 628714 w 1314514"/>
                  <a:gd name="connsiteY33" fmla="*/ 1700212 h 1928812"/>
                  <a:gd name="connsiteX34" fmla="*/ 614426 w 1314514"/>
                  <a:gd name="connsiteY34" fmla="*/ 1643062 h 1928812"/>
                  <a:gd name="connsiteX35" fmla="*/ 585851 w 1314514"/>
                  <a:gd name="connsiteY35" fmla="*/ 1571625 h 1928812"/>
                  <a:gd name="connsiteX36" fmla="*/ 571564 w 1314514"/>
                  <a:gd name="connsiteY36" fmla="*/ 1500187 h 1928812"/>
                  <a:gd name="connsiteX37" fmla="*/ 542989 w 1314514"/>
                  <a:gd name="connsiteY37" fmla="*/ 1414462 h 1928812"/>
                  <a:gd name="connsiteX38" fmla="*/ 528701 w 1314514"/>
                  <a:gd name="connsiteY38" fmla="*/ 1357312 h 1928812"/>
                  <a:gd name="connsiteX39" fmla="*/ 500126 w 1314514"/>
                  <a:gd name="connsiteY39" fmla="*/ 1314450 h 1928812"/>
                  <a:gd name="connsiteX40" fmla="*/ 400114 w 1314514"/>
                  <a:gd name="connsiteY40" fmla="*/ 1214437 h 1928812"/>
                  <a:gd name="connsiteX41" fmla="*/ 314389 w 1314514"/>
                  <a:gd name="connsiteY41" fmla="*/ 1185862 h 1928812"/>
                  <a:gd name="connsiteX42" fmla="*/ 271526 w 1314514"/>
                  <a:gd name="connsiteY42" fmla="*/ 1171575 h 1928812"/>
                  <a:gd name="connsiteX43" fmla="*/ 185801 w 1314514"/>
                  <a:gd name="connsiteY43" fmla="*/ 1114425 h 1928812"/>
                  <a:gd name="connsiteX44" fmla="*/ 100076 w 1314514"/>
                  <a:gd name="connsiteY44" fmla="*/ 1042987 h 1928812"/>
                  <a:gd name="connsiteX45" fmla="*/ 42926 w 1314514"/>
                  <a:gd name="connsiteY45" fmla="*/ 957262 h 1928812"/>
                  <a:gd name="connsiteX46" fmla="*/ 28639 w 1314514"/>
                  <a:gd name="connsiteY46" fmla="*/ 900112 h 1928812"/>
                  <a:gd name="connsiteX47" fmla="*/ 14351 w 1314514"/>
                  <a:gd name="connsiteY47" fmla="*/ 857250 h 1928812"/>
                  <a:gd name="connsiteX48" fmla="*/ 14351 w 1314514"/>
                  <a:gd name="connsiteY48" fmla="*/ 728662 h 1928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314514" h="1928812">
                    <a:moveTo>
                      <a:pt x="14351" y="728662"/>
                    </a:moveTo>
                    <a:lnTo>
                      <a:pt x="14351" y="728662"/>
                    </a:lnTo>
                    <a:cubicBezTo>
                      <a:pt x="4071" y="553889"/>
                      <a:pt x="-12015" y="467026"/>
                      <a:pt x="14351" y="300037"/>
                    </a:cubicBezTo>
                    <a:cubicBezTo>
                      <a:pt x="31363" y="192291"/>
                      <a:pt x="35905" y="242641"/>
                      <a:pt x="71501" y="171450"/>
                    </a:cubicBezTo>
                    <a:cubicBezTo>
                      <a:pt x="78236" y="157979"/>
                      <a:pt x="76543" y="140475"/>
                      <a:pt x="85789" y="128587"/>
                    </a:cubicBezTo>
                    <a:cubicBezTo>
                      <a:pt x="101031" y="108990"/>
                      <a:pt x="172999" y="32020"/>
                      <a:pt x="214376" y="14287"/>
                    </a:cubicBezTo>
                    <a:cubicBezTo>
                      <a:pt x="232425" y="6552"/>
                      <a:pt x="252476" y="4762"/>
                      <a:pt x="271526" y="0"/>
                    </a:cubicBezTo>
                    <a:cubicBezTo>
                      <a:pt x="328676" y="4762"/>
                      <a:pt x="386131" y="6708"/>
                      <a:pt x="442976" y="14287"/>
                    </a:cubicBezTo>
                    <a:cubicBezTo>
                      <a:pt x="491948" y="20817"/>
                      <a:pt x="484916" y="35258"/>
                      <a:pt x="528701" y="57150"/>
                    </a:cubicBezTo>
                    <a:cubicBezTo>
                      <a:pt x="542172" y="63885"/>
                      <a:pt x="557276" y="66675"/>
                      <a:pt x="571564" y="71437"/>
                    </a:cubicBezTo>
                    <a:lnTo>
                      <a:pt x="657289" y="200025"/>
                    </a:lnTo>
                    <a:lnTo>
                      <a:pt x="685864" y="242887"/>
                    </a:lnTo>
                    <a:lnTo>
                      <a:pt x="714439" y="285750"/>
                    </a:lnTo>
                    <a:lnTo>
                      <a:pt x="743014" y="371475"/>
                    </a:lnTo>
                    <a:cubicBezTo>
                      <a:pt x="747776" y="385762"/>
                      <a:pt x="748947" y="401806"/>
                      <a:pt x="757301" y="414337"/>
                    </a:cubicBezTo>
                    <a:cubicBezTo>
                      <a:pt x="802584" y="482263"/>
                      <a:pt x="780445" y="440908"/>
                      <a:pt x="814451" y="542925"/>
                    </a:cubicBezTo>
                    <a:lnTo>
                      <a:pt x="843026" y="628650"/>
                    </a:lnTo>
                    <a:cubicBezTo>
                      <a:pt x="847788" y="642937"/>
                      <a:pt x="844783" y="663158"/>
                      <a:pt x="857314" y="671512"/>
                    </a:cubicBezTo>
                    <a:cubicBezTo>
                      <a:pt x="906411" y="704243"/>
                      <a:pt x="932016" y="732173"/>
                      <a:pt x="985901" y="742950"/>
                    </a:cubicBezTo>
                    <a:cubicBezTo>
                      <a:pt x="1018923" y="749554"/>
                      <a:pt x="1052576" y="752475"/>
                      <a:pt x="1085914" y="757237"/>
                    </a:cubicBezTo>
                    <a:cubicBezTo>
                      <a:pt x="1114489" y="766762"/>
                      <a:pt x="1150341" y="764513"/>
                      <a:pt x="1171639" y="785812"/>
                    </a:cubicBezTo>
                    <a:cubicBezTo>
                      <a:pt x="1203235" y="817409"/>
                      <a:pt x="1223185" y="831756"/>
                      <a:pt x="1243076" y="871537"/>
                    </a:cubicBezTo>
                    <a:cubicBezTo>
                      <a:pt x="1249811" y="885008"/>
                      <a:pt x="1253977" y="899725"/>
                      <a:pt x="1257364" y="914400"/>
                    </a:cubicBezTo>
                    <a:cubicBezTo>
                      <a:pt x="1268285" y="961724"/>
                      <a:pt x="1279071" y="1009195"/>
                      <a:pt x="1285939" y="1057275"/>
                    </a:cubicBezTo>
                    <a:cubicBezTo>
                      <a:pt x="1306995" y="1204669"/>
                      <a:pt x="1296875" y="1123778"/>
                      <a:pt x="1314514" y="1300162"/>
                    </a:cubicBezTo>
                    <a:cubicBezTo>
                      <a:pt x="1309751" y="1457325"/>
                      <a:pt x="1308948" y="1614657"/>
                      <a:pt x="1300226" y="1771650"/>
                    </a:cubicBezTo>
                    <a:cubicBezTo>
                      <a:pt x="1298961" y="1794414"/>
                      <a:pt x="1273253" y="1843472"/>
                      <a:pt x="1257364" y="1857375"/>
                    </a:cubicBezTo>
                    <a:cubicBezTo>
                      <a:pt x="1231518" y="1879990"/>
                      <a:pt x="1204957" y="1906196"/>
                      <a:pt x="1171639" y="1914525"/>
                    </a:cubicBezTo>
                    <a:lnTo>
                      <a:pt x="1114489" y="1928812"/>
                    </a:lnTo>
                    <a:cubicBezTo>
                      <a:pt x="1047814" y="1924050"/>
                      <a:pt x="979647" y="1929339"/>
                      <a:pt x="914464" y="1914525"/>
                    </a:cubicBezTo>
                    <a:cubicBezTo>
                      <a:pt x="872926" y="1905085"/>
                      <a:pt x="838264" y="1876425"/>
                      <a:pt x="800164" y="1857375"/>
                    </a:cubicBezTo>
                    <a:cubicBezTo>
                      <a:pt x="727655" y="1821121"/>
                      <a:pt x="760736" y="1840614"/>
                      <a:pt x="700151" y="1800225"/>
                    </a:cubicBezTo>
                    <a:cubicBezTo>
                      <a:pt x="690626" y="1785937"/>
                      <a:pt x="681557" y="1771335"/>
                      <a:pt x="671576" y="1757362"/>
                    </a:cubicBezTo>
                    <a:cubicBezTo>
                      <a:pt x="657735" y="1737985"/>
                      <a:pt x="639363" y="1721510"/>
                      <a:pt x="628714" y="1700212"/>
                    </a:cubicBezTo>
                    <a:cubicBezTo>
                      <a:pt x="619932" y="1682649"/>
                      <a:pt x="620636" y="1661691"/>
                      <a:pt x="614426" y="1643062"/>
                    </a:cubicBezTo>
                    <a:cubicBezTo>
                      <a:pt x="606316" y="1618731"/>
                      <a:pt x="595376" y="1595437"/>
                      <a:pt x="585851" y="1571625"/>
                    </a:cubicBezTo>
                    <a:cubicBezTo>
                      <a:pt x="581089" y="1547812"/>
                      <a:pt x="577954" y="1523616"/>
                      <a:pt x="571564" y="1500187"/>
                    </a:cubicBezTo>
                    <a:cubicBezTo>
                      <a:pt x="563639" y="1471128"/>
                      <a:pt x="550295" y="1443683"/>
                      <a:pt x="542989" y="1414462"/>
                    </a:cubicBezTo>
                    <a:cubicBezTo>
                      <a:pt x="538226" y="1395412"/>
                      <a:pt x="536436" y="1375361"/>
                      <a:pt x="528701" y="1357312"/>
                    </a:cubicBezTo>
                    <a:cubicBezTo>
                      <a:pt x="521937" y="1341529"/>
                      <a:pt x="509651" y="1328737"/>
                      <a:pt x="500126" y="1314450"/>
                    </a:cubicBezTo>
                    <a:cubicBezTo>
                      <a:pt x="480365" y="1255164"/>
                      <a:pt x="486089" y="1243095"/>
                      <a:pt x="400114" y="1214437"/>
                    </a:cubicBezTo>
                    <a:lnTo>
                      <a:pt x="314389" y="1185862"/>
                    </a:lnTo>
                    <a:lnTo>
                      <a:pt x="271526" y="1171575"/>
                    </a:lnTo>
                    <a:lnTo>
                      <a:pt x="185801" y="1114425"/>
                    </a:lnTo>
                    <a:cubicBezTo>
                      <a:pt x="147702" y="1089025"/>
                      <a:pt x="129693" y="1081066"/>
                      <a:pt x="100076" y="1042987"/>
                    </a:cubicBezTo>
                    <a:cubicBezTo>
                      <a:pt x="78991" y="1015878"/>
                      <a:pt x="42926" y="957262"/>
                      <a:pt x="42926" y="957262"/>
                    </a:cubicBezTo>
                    <a:cubicBezTo>
                      <a:pt x="38164" y="938212"/>
                      <a:pt x="34034" y="918993"/>
                      <a:pt x="28639" y="900112"/>
                    </a:cubicBezTo>
                    <a:cubicBezTo>
                      <a:pt x="24502" y="885631"/>
                      <a:pt x="15715" y="872248"/>
                      <a:pt x="14351" y="857250"/>
                    </a:cubicBezTo>
                    <a:cubicBezTo>
                      <a:pt x="10901" y="819306"/>
                      <a:pt x="14351" y="750093"/>
                      <a:pt x="14351" y="728662"/>
                    </a:cubicBezTo>
                    <a:close/>
                  </a:path>
                </a:pathLst>
              </a:cu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cxnSp>
            <p:nvCxnSpPr>
              <p:cNvPr id="159" name="Straight Arrow Connector 158">
                <a:extLst>
                  <a:ext uri="{FF2B5EF4-FFF2-40B4-BE49-F238E27FC236}">
                    <a16:creationId xmlns:a16="http://schemas.microsoft.com/office/drawing/2014/main" id="{A44D93D0-6F74-464F-B284-403AF8981A72}"/>
                  </a:ext>
                </a:extLst>
              </p:cNvPr>
              <p:cNvCxnSpPr/>
              <p:nvPr/>
            </p:nvCxnSpPr>
            <p:spPr>
              <a:xfrm>
                <a:off x="6657369" y="5207800"/>
                <a:ext cx="6684" cy="36558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1" name="Straight Arrow Connector 170">
                <a:extLst>
                  <a:ext uri="{FF2B5EF4-FFF2-40B4-BE49-F238E27FC236}">
                    <a16:creationId xmlns:a16="http://schemas.microsoft.com/office/drawing/2014/main" id="{D95E6782-BD74-4938-A618-37E2E7CCA8BC}"/>
                  </a:ext>
                </a:extLst>
              </p:cNvPr>
              <p:cNvCxnSpPr>
                <a:cxnSpLocks/>
              </p:cNvCxnSpPr>
              <p:nvPr/>
            </p:nvCxnSpPr>
            <p:spPr>
              <a:xfrm>
                <a:off x="5889316" y="4404200"/>
                <a:ext cx="41082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8" name="TextBox 35">
                <a:extLst>
                  <a:ext uri="{FF2B5EF4-FFF2-40B4-BE49-F238E27FC236}">
                    <a16:creationId xmlns:a16="http://schemas.microsoft.com/office/drawing/2014/main" id="{9B74C504-B008-4183-ABCB-4664D21FE080}"/>
                  </a:ext>
                </a:extLst>
              </p:cNvPr>
              <p:cNvSpPr txBox="1"/>
              <p:nvPr/>
            </p:nvSpPr>
            <p:spPr>
              <a:xfrm>
                <a:off x="5633299" y="3563995"/>
                <a:ext cx="1982412"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a:solidFill>
                      <a:schemeClr val="tx1">
                        <a:lumMod val="75000"/>
                        <a:lumOff val="25000"/>
                      </a:schemeClr>
                    </a:solidFill>
                    <a:latin typeface="Century Gothic"/>
                    <a:cs typeface="Calibri"/>
                  </a:rPr>
                  <a:t>Variable Selection</a:t>
                </a:r>
                <a:endParaRPr lang="en-US" sz="1600" dirty="0">
                  <a:solidFill>
                    <a:schemeClr val="tx1">
                      <a:lumMod val="75000"/>
                      <a:lumOff val="25000"/>
                    </a:schemeClr>
                  </a:solidFill>
                  <a:cs typeface="Calibri"/>
                </a:endParaRPr>
              </a:p>
            </p:txBody>
          </p:sp>
          <p:grpSp>
            <p:nvGrpSpPr>
              <p:cNvPr id="55" name="Group 54">
                <a:extLst>
                  <a:ext uri="{FF2B5EF4-FFF2-40B4-BE49-F238E27FC236}">
                    <a16:creationId xmlns:a16="http://schemas.microsoft.com/office/drawing/2014/main" id="{D8AA701C-969D-4F55-84FC-88E70CAED665}"/>
                  </a:ext>
                </a:extLst>
              </p:cNvPr>
              <p:cNvGrpSpPr/>
              <p:nvPr/>
            </p:nvGrpSpPr>
            <p:grpSpPr>
              <a:xfrm>
                <a:off x="4688178" y="4107020"/>
                <a:ext cx="1160421" cy="936699"/>
                <a:chOff x="1098757" y="4107020"/>
                <a:chExt cx="1160421" cy="936699"/>
              </a:xfrm>
            </p:grpSpPr>
            <p:sp>
              <p:nvSpPr>
                <p:cNvPr id="56" name="Multidocument 55">
                  <a:extLst>
                    <a:ext uri="{FF2B5EF4-FFF2-40B4-BE49-F238E27FC236}">
                      <a16:creationId xmlns:a16="http://schemas.microsoft.com/office/drawing/2014/main" id="{C50A6ED6-669F-40C2-92FC-22BBA54FF4D0}"/>
                    </a:ext>
                  </a:extLst>
                </p:cNvPr>
                <p:cNvSpPr/>
                <p:nvPr/>
              </p:nvSpPr>
              <p:spPr>
                <a:xfrm>
                  <a:off x="1098757" y="4107020"/>
                  <a:ext cx="1160421" cy="936699"/>
                </a:xfrm>
                <a:prstGeom prst="flowChartMultidocumen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57" name="TextBox 39">
                  <a:extLst>
                    <a:ext uri="{FF2B5EF4-FFF2-40B4-BE49-F238E27FC236}">
                      <a16:creationId xmlns:a16="http://schemas.microsoft.com/office/drawing/2014/main" id="{009FDFCA-4463-4275-978A-B4D3947684A5}"/>
                    </a:ext>
                  </a:extLst>
                </p:cNvPr>
                <p:cNvSpPr txBox="1"/>
                <p:nvPr/>
              </p:nvSpPr>
              <p:spPr>
                <a:xfrm>
                  <a:off x="1163789" y="4283325"/>
                  <a:ext cx="902263" cy="64633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a:rPr>
                    <a:t>Predictor Variable Rasters</a:t>
                  </a:r>
                </a:p>
              </p:txBody>
            </p:sp>
          </p:grpSp>
          <p:cxnSp>
            <p:nvCxnSpPr>
              <p:cNvPr id="61" name="Straight Arrow Connector 60">
                <a:extLst>
                  <a:ext uri="{FF2B5EF4-FFF2-40B4-BE49-F238E27FC236}">
                    <a16:creationId xmlns:a16="http://schemas.microsoft.com/office/drawing/2014/main" id="{B1FF6B2E-FEDD-4DB3-8C45-30BEEB1AF75B}"/>
                  </a:ext>
                </a:extLst>
              </p:cNvPr>
              <p:cNvCxnSpPr>
                <a:cxnSpLocks/>
              </p:cNvCxnSpPr>
              <p:nvPr/>
            </p:nvCxnSpPr>
            <p:spPr>
              <a:xfrm>
                <a:off x="6593203" y="3869384"/>
                <a:ext cx="0" cy="63931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F56B0CA6-824B-4D9A-A465-70DEE1FAC304}"/>
                </a:ext>
              </a:extLst>
            </p:cNvPr>
            <p:cNvGrpSpPr/>
            <p:nvPr/>
          </p:nvGrpSpPr>
          <p:grpSpPr>
            <a:xfrm>
              <a:off x="6889148" y="1244267"/>
              <a:ext cx="4371456" cy="4470076"/>
              <a:chOff x="6889148" y="1244267"/>
              <a:chExt cx="4371456" cy="4470076"/>
            </a:xfrm>
          </p:grpSpPr>
          <p:grpSp>
            <p:nvGrpSpPr>
              <p:cNvPr id="150" name="Group 149">
                <a:extLst>
                  <a:ext uri="{FF2B5EF4-FFF2-40B4-BE49-F238E27FC236}">
                    <a16:creationId xmlns:a16="http://schemas.microsoft.com/office/drawing/2014/main" id="{4D908AB2-D548-4C73-A11C-E2E5F6BDFAF0}"/>
                  </a:ext>
                </a:extLst>
              </p:cNvPr>
              <p:cNvGrpSpPr/>
              <p:nvPr/>
            </p:nvGrpSpPr>
            <p:grpSpPr>
              <a:xfrm>
                <a:off x="9234279" y="1244267"/>
                <a:ext cx="1941816" cy="763027"/>
                <a:chOff x="12383040" y="711547"/>
                <a:chExt cx="2109171" cy="985837"/>
              </a:xfrm>
            </p:grpSpPr>
            <p:sp>
              <p:nvSpPr>
                <p:cNvPr id="185" name="Rounded Rectangle 30">
                  <a:extLst>
                    <a:ext uri="{FF2B5EF4-FFF2-40B4-BE49-F238E27FC236}">
                      <a16:creationId xmlns:a16="http://schemas.microsoft.com/office/drawing/2014/main" id="{29E42270-F313-4955-B066-ECE79D9254D0}"/>
                    </a:ext>
                  </a:extLst>
                </p:cNvPr>
                <p:cNvSpPr/>
                <p:nvPr/>
              </p:nvSpPr>
              <p:spPr>
                <a:xfrm>
                  <a:off x="12388494" y="711547"/>
                  <a:ext cx="2085975" cy="985837"/>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86" name="TextBox 43">
                  <a:extLst>
                    <a:ext uri="{FF2B5EF4-FFF2-40B4-BE49-F238E27FC236}">
                      <a16:creationId xmlns:a16="http://schemas.microsoft.com/office/drawing/2014/main" id="{B93520CA-947B-4C49-8191-7172A1661A5D}"/>
                    </a:ext>
                  </a:extLst>
                </p:cNvPr>
                <p:cNvSpPr txBox="1"/>
                <p:nvPr/>
              </p:nvSpPr>
              <p:spPr>
                <a:xfrm>
                  <a:off x="12383040" y="803911"/>
                  <a:ext cx="2109171" cy="75553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a:solidFill>
                        <a:schemeClr val="tx1">
                          <a:lumMod val="75000"/>
                          <a:lumOff val="25000"/>
                        </a:schemeClr>
                      </a:solidFill>
                      <a:latin typeface="Century Gothic"/>
                    </a:rPr>
                    <a:t>Training Dataset:</a:t>
                  </a:r>
                </a:p>
                <a:p>
                  <a:pPr algn="ctr"/>
                  <a:r>
                    <a:rPr lang="en-US" sz="1600" dirty="0">
                      <a:solidFill>
                        <a:schemeClr val="tx1">
                          <a:lumMod val="75000"/>
                          <a:lumOff val="25000"/>
                        </a:schemeClr>
                      </a:solidFill>
                      <a:latin typeface="Century Gothic"/>
                    </a:rPr>
                    <a:t>Untreated</a:t>
                  </a:r>
                </a:p>
              </p:txBody>
            </p:sp>
          </p:grpSp>
          <p:cxnSp>
            <p:nvCxnSpPr>
              <p:cNvPr id="153" name="Straight Arrow Connector 152">
                <a:extLst>
                  <a:ext uri="{FF2B5EF4-FFF2-40B4-BE49-F238E27FC236}">
                    <a16:creationId xmlns:a16="http://schemas.microsoft.com/office/drawing/2014/main" id="{CDE025B2-BF47-409A-ACD8-BE72D8C35E45}"/>
                  </a:ext>
                </a:extLst>
              </p:cNvPr>
              <p:cNvCxnSpPr/>
              <p:nvPr/>
            </p:nvCxnSpPr>
            <p:spPr>
              <a:xfrm>
                <a:off x="10199527" y="2065912"/>
                <a:ext cx="0" cy="42574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6" name="Freeform 38">
                <a:extLst>
                  <a:ext uri="{FF2B5EF4-FFF2-40B4-BE49-F238E27FC236}">
                    <a16:creationId xmlns:a16="http://schemas.microsoft.com/office/drawing/2014/main" id="{A22D96B6-6149-4569-9411-664B94F768C4}"/>
                  </a:ext>
                </a:extLst>
              </p:cNvPr>
              <p:cNvSpPr/>
              <p:nvPr/>
            </p:nvSpPr>
            <p:spPr>
              <a:xfrm>
                <a:off x="9711811" y="4110042"/>
                <a:ext cx="988799" cy="1104797"/>
              </a:xfrm>
              <a:custGeom>
                <a:avLst/>
                <a:gdLst>
                  <a:gd name="connsiteX0" fmla="*/ 14351 w 1314514"/>
                  <a:gd name="connsiteY0" fmla="*/ 728662 h 1928812"/>
                  <a:gd name="connsiteX1" fmla="*/ 14351 w 1314514"/>
                  <a:gd name="connsiteY1" fmla="*/ 728662 h 1928812"/>
                  <a:gd name="connsiteX2" fmla="*/ 14351 w 1314514"/>
                  <a:gd name="connsiteY2" fmla="*/ 300037 h 1928812"/>
                  <a:gd name="connsiteX3" fmla="*/ 71501 w 1314514"/>
                  <a:gd name="connsiteY3" fmla="*/ 171450 h 1928812"/>
                  <a:gd name="connsiteX4" fmla="*/ 85789 w 1314514"/>
                  <a:gd name="connsiteY4" fmla="*/ 128587 h 1928812"/>
                  <a:gd name="connsiteX5" fmla="*/ 214376 w 1314514"/>
                  <a:gd name="connsiteY5" fmla="*/ 14287 h 1928812"/>
                  <a:gd name="connsiteX6" fmla="*/ 271526 w 1314514"/>
                  <a:gd name="connsiteY6" fmla="*/ 0 h 1928812"/>
                  <a:gd name="connsiteX7" fmla="*/ 442976 w 1314514"/>
                  <a:gd name="connsiteY7" fmla="*/ 14287 h 1928812"/>
                  <a:gd name="connsiteX8" fmla="*/ 528701 w 1314514"/>
                  <a:gd name="connsiteY8" fmla="*/ 57150 h 1928812"/>
                  <a:gd name="connsiteX9" fmla="*/ 571564 w 1314514"/>
                  <a:gd name="connsiteY9" fmla="*/ 71437 h 1928812"/>
                  <a:gd name="connsiteX10" fmla="*/ 657289 w 1314514"/>
                  <a:gd name="connsiteY10" fmla="*/ 200025 h 1928812"/>
                  <a:gd name="connsiteX11" fmla="*/ 685864 w 1314514"/>
                  <a:gd name="connsiteY11" fmla="*/ 242887 h 1928812"/>
                  <a:gd name="connsiteX12" fmla="*/ 714439 w 1314514"/>
                  <a:gd name="connsiteY12" fmla="*/ 285750 h 1928812"/>
                  <a:gd name="connsiteX13" fmla="*/ 743014 w 1314514"/>
                  <a:gd name="connsiteY13" fmla="*/ 371475 h 1928812"/>
                  <a:gd name="connsiteX14" fmla="*/ 757301 w 1314514"/>
                  <a:gd name="connsiteY14" fmla="*/ 414337 h 1928812"/>
                  <a:gd name="connsiteX15" fmla="*/ 814451 w 1314514"/>
                  <a:gd name="connsiteY15" fmla="*/ 542925 h 1928812"/>
                  <a:gd name="connsiteX16" fmla="*/ 843026 w 1314514"/>
                  <a:gd name="connsiteY16" fmla="*/ 628650 h 1928812"/>
                  <a:gd name="connsiteX17" fmla="*/ 857314 w 1314514"/>
                  <a:gd name="connsiteY17" fmla="*/ 671512 h 1928812"/>
                  <a:gd name="connsiteX18" fmla="*/ 985901 w 1314514"/>
                  <a:gd name="connsiteY18" fmla="*/ 742950 h 1928812"/>
                  <a:gd name="connsiteX19" fmla="*/ 1085914 w 1314514"/>
                  <a:gd name="connsiteY19" fmla="*/ 757237 h 1928812"/>
                  <a:gd name="connsiteX20" fmla="*/ 1171639 w 1314514"/>
                  <a:gd name="connsiteY20" fmla="*/ 785812 h 1928812"/>
                  <a:gd name="connsiteX21" fmla="*/ 1243076 w 1314514"/>
                  <a:gd name="connsiteY21" fmla="*/ 871537 h 1928812"/>
                  <a:gd name="connsiteX22" fmla="*/ 1257364 w 1314514"/>
                  <a:gd name="connsiteY22" fmla="*/ 914400 h 1928812"/>
                  <a:gd name="connsiteX23" fmla="*/ 1285939 w 1314514"/>
                  <a:gd name="connsiteY23" fmla="*/ 1057275 h 1928812"/>
                  <a:gd name="connsiteX24" fmla="*/ 1314514 w 1314514"/>
                  <a:gd name="connsiteY24" fmla="*/ 1300162 h 1928812"/>
                  <a:gd name="connsiteX25" fmla="*/ 1300226 w 1314514"/>
                  <a:gd name="connsiteY25" fmla="*/ 1771650 h 1928812"/>
                  <a:gd name="connsiteX26" fmla="*/ 1257364 w 1314514"/>
                  <a:gd name="connsiteY26" fmla="*/ 1857375 h 1928812"/>
                  <a:gd name="connsiteX27" fmla="*/ 1171639 w 1314514"/>
                  <a:gd name="connsiteY27" fmla="*/ 1914525 h 1928812"/>
                  <a:gd name="connsiteX28" fmla="*/ 1114489 w 1314514"/>
                  <a:gd name="connsiteY28" fmla="*/ 1928812 h 1928812"/>
                  <a:gd name="connsiteX29" fmla="*/ 914464 w 1314514"/>
                  <a:gd name="connsiteY29" fmla="*/ 1914525 h 1928812"/>
                  <a:gd name="connsiteX30" fmla="*/ 800164 w 1314514"/>
                  <a:gd name="connsiteY30" fmla="*/ 1857375 h 1928812"/>
                  <a:gd name="connsiteX31" fmla="*/ 700151 w 1314514"/>
                  <a:gd name="connsiteY31" fmla="*/ 1800225 h 1928812"/>
                  <a:gd name="connsiteX32" fmla="*/ 671576 w 1314514"/>
                  <a:gd name="connsiteY32" fmla="*/ 1757362 h 1928812"/>
                  <a:gd name="connsiteX33" fmla="*/ 628714 w 1314514"/>
                  <a:gd name="connsiteY33" fmla="*/ 1700212 h 1928812"/>
                  <a:gd name="connsiteX34" fmla="*/ 614426 w 1314514"/>
                  <a:gd name="connsiteY34" fmla="*/ 1643062 h 1928812"/>
                  <a:gd name="connsiteX35" fmla="*/ 585851 w 1314514"/>
                  <a:gd name="connsiteY35" fmla="*/ 1571625 h 1928812"/>
                  <a:gd name="connsiteX36" fmla="*/ 571564 w 1314514"/>
                  <a:gd name="connsiteY36" fmla="*/ 1500187 h 1928812"/>
                  <a:gd name="connsiteX37" fmla="*/ 542989 w 1314514"/>
                  <a:gd name="connsiteY37" fmla="*/ 1414462 h 1928812"/>
                  <a:gd name="connsiteX38" fmla="*/ 528701 w 1314514"/>
                  <a:gd name="connsiteY38" fmla="*/ 1357312 h 1928812"/>
                  <a:gd name="connsiteX39" fmla="*/ 500126 w 1314514"/>
                  <a:gd name="connsiteY39" fmla="*/ 1314450 h 1928812"/>
                  <a:gd name="connsiteX40" fmla="*/ 400114 w 1314514"/>
                  <a:gd name="connsiteY40" fmla="*/ 1214437 h 1928812"/>
                  <a:gd name="connsiteX41" fmla="*/ 314389 w 1314514"/>
                  <a:gd name="connsiteY41" fmla="*/ 1185862 h 1928812"/>
                  <a:gd name="connsiteX42" fmla="*/ 271526 w 1314514"/>
                  <a:gd name="connsiteY42" fmla="*/ 1171575 h 1928812"/>
                  <a:gd name="connsiteX43" fmla="*/ 185801 w 1314514"/>
                  <a:gd name="connsiteY43" fmla="*/ 1114425 h 1928812"/>
                  <a:gd name="connsiteX44" fmla="*/ 100076 w 1314514"/>
                  <a:gd name="connsiteY44" fmla="*/ 1042987 h 1928812"/>
                  <a:gd name="connsiteX45" fmla="*/ 42926 w 1314514"/>
                  <a:gd name="connsiteY45" fmla="*/ 957262 h 1928812"/>
                  <a:gd name="connsiteX46" fmla="*/ 28639 w 1314514"/>
                  <a:gd name="connsiteY46" fmla="*/ 900112 h 1928812"/>
                  <a:gd name="connsiteX47" fmla="*/ 14351 w 1314514"/>
                  <a:gd name="connsiteY47" fmla="*/ 857250 h 1928812"/>
                  <a:gd name="connsiteX48" fmla="*/ 14351 w 1314514"/>
                  <a:gd name="connsiteY48" fmla="*/ 728662 h 1928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314514" h="1928812">
                    <a:moveTo>
                      <a:pt x="14351" y="728662"/>
                    </a:moveTo>
                    <a:lnTo>
                      <a:pt x="14351" y="728662"/>
                    </a:lnTo>
                    <a:cubicBezTo>
                      <a:pt x="4071" y="553889"/>
                      <a:pt x="-12015" y="467026"/>
                      <a:pt x="14351" y="300037"/>
                    </a:cubicBezTo>
                    <a:cubicBezTo>
                      <a:pt x="31363" y="192291"/>
                      <a:pt x="35905" y="242641"/>
                      <a:pt x="71501" y="171450"/>
                    </a:cubicBezTo>
                    <a:cubicBezTo>
                      <a:pt x="78236" y="157979"/>
                      <a:pt x="76543" y="140475"/>
                      <a:pt x="85789" y="128587"/>
                    </a:cubicBezTo>
                    <a:cubicBezTo>
                      <a:pt x="101031" y="108990"/>
                      <a:pt x="172999" y="32020"/>
                      <a:pt x="214376" y="14287"/>
                    </a:cubicBezTo>
                    <a:cubicBezTo>
                      <a:pt x="232425" y="6552"/>
                      <a:pt x="252476" y="4762"/>
                      <a:pt x="271526" y="0"/>
                    </a:cubicBezTo>
                    <a:cubicBezTo>
                      <a:pt x="328676" y="4762"/>
                      <a:pt x="386131" y="6708"/>
                      <a:pt x="442976" y="14287"/>
                    </a:cubicBezTo>
                    <a:cubicBezTo>
                      <a:pt x="491948" y="20817"/>
                      <a:pt x="484916" y="35258"/>
                      <a:pt x="528701" y="57150"/>
                    </a:cubicBezTo>
                    <a:cubicBezTo>
                      <a:pt x="542172" y="63885"/>
                      <a:pt x="557276" y="66675"/>
                      <a:pt x="571564" y="71437"/>
                    </a:cubicBezTo>
                    <a:lnTo>
                      <a:pt x="657289" y="200025"/>
                    </a:lnTo>
                    <a:lnTo>
                      <a:pt x="685864" y="242887"/>
                    </a:lnTo>
                    <a:lnTo>
                      <a:pt x="714439" y="285750"/>
                    </a:lnTo>
                    <a:lnTo>
                      <a:pt x="743014" y="371475"/>
                    </a:lnTo>
                    <a:cubicBezTo>
                      <a:pt x="747776" y="385762"/>
                      <a:pt x="748947" y="401806"/>
                      <a:pt x="757301" y="414337"/>
                    </a:cubicBezTo>
                    <a:cubicBezTo>
                      <a:pt x="802584" y="482263"/>
                      <a:pt x="780445" y="440908"/>
                      <a:pt x="814451" y="542925"/>
                    </a:cubicBezTo>
                    <a:lnTo>
                      <a:pt x="843026" y="628650"/>
                    </a:lnTo>
                    <a:cubicBezTo>
                      <a:pt x="847788" y="642937"/>
                      <a:pt x="844783" y="663158"/>
                      <a:pt x="857314" y="671512"/>
                    </a:cubicBezTo>
                    <a:cubicBezTo>
                      <a:pt x="906411" y="704243"/>
                      <a:pt x="932016" y="732173"/>
                      <a:pt x="985901" y="742950"/>
                    </a:cubicBezTo>
                    <a:cubicBezTo>
                      <a:pt x="1018923" y="749554"/>
                      <a:pt x="1052576" y="752475"/>
                      <a:pt x="1085914" y="757237"/>
                    </a:cubicBezTo>
                    <a:cubicBezTo>
                      <a:pt x="1114489" y="766762"/>
                      <a:pt x="1150341" y="764513"/>
                      <a:pt x="1171639" y="785812"/>
                    </a:cubicBezTo>
                    <a:cubicBezTo>
                      <a:pt x="1203235" y="817409"/>
                      <a:pt x="1223185" y="831756"/>
                      <a:pt x="1243076" y="871537"/>
                    </a:cubicBezTo>
                    <a:cubicBezTo>
                      <a:pt x="1249811" y="885008"/>
                      <a:pt x="1253977" y="899725"/>
                      <a:pt x="1257364" y="914400"/>
                    </a:cubicBezTo>
                    <a:cubicBezTo>
                      <a:pt x="1268285" y="961724"/>
                      <a:pt x="1279071" y="1009195"/>
                      <a:pt x="1285939" y="1057275"/>
                    </a:cubicBezTo>
                    <a:cubicBezTo>
                      <a:pt x="1306995" y="1204669"/>
                      <a:pt x="1296875" y="1123778"/>
                      <a:pt x="1314514" y="1300162"/>
                    </a:cubicBezTo>
                    <a:cubicBezTo>
                      <a:pt x="1309751" y="1457325"/>
                      <a:pt x="1308948" y="1614657"/>
                      <a:pt x="1300226" y="1771650"/>
                    </a:cubicBezTo>
                    <a:cubicBezTo>
                      <a:pt x="1298961" y="1794414"/>
                      <a:pt x="1273253" y="1843472"/>
                      <a:pt x="1257364" y="1857375"/>
                    </a:cubicBezTo>
                    <a:cubicBezTo>
                      <a:pt x="1231518" y="1879990"/>
                      <a:pt x="1204957" y="1906196"/>
                      <a:pt x="1171639" y="1914525"/>
                    </a:cubicBezTo>
                    <a:lnTo>
                      <a:pt x="1114489" y="1928812"/>
                    </a:lnTo>
                    <a:cubicBezTo>
                      <a:pt x="1047814" y="1924050"/>
                      <a:pt x="979647" y="1929339"/>
                      <a:pt x="914464" y="1914525"/>
                    </a:cubicBezTo>
                    <a:cubicBezTo>
                      <a:pt x="872926" y="1905085"/>
                      <a:pt x="838264" y="1876425"/>
                      <a:pt x="800164" y="1857375"/>
                    </a:cubicBezTo>
                    <a:cubicBezTo>
                      <a:pt x="727655" y="1821121"/>
                      <a:pt x="760736" y="1840614"/>
                      <a:pt x="700151" y="1800225"/>
                    </a:cubicBezTo>
                    <a:cubicBezTo>
                      <a:pt x="690626" y="1785937"/>
                      <a:pt x="681557" y="1771335"/>
                      <a:pt x="671576" y="1757362"/>
                    </a:cubicBezTo>
                    <a:cubicBezTo>
                      <a:pt x="657735" y="1737985"/>
                      <a:pt x="639363" y="1721510"/>
                      <a:pt x="628714" y="1700212"/>
                    </a:cubicBezTo>
                    <a:cubicBezTo>
                      <a:pt x="619932" y="1682649"/>
                      <a:pt x="620636" y="1661691"/>
                      <a:pt x="614426" y="1643062"/>
                    </a:cubicBezTo>
                    <a:cubicBezTo>
                      <a:pt x="606316" y="1618731"/>
                      <a:pt x="595376" y="1595437"/>
                      <a:pt x="585851" y="1571625"/>
                    </a:cubicBezTo>
                    <a:cubicBezTo>
                      <a:pt x="581089" y="1547812"/>
                      <a:pt x="577954" y="1523616"/>
                      <a:pt x="571564" y="1500187"/>
                    </a:cubicBezTo>
                    <a:cubicBezTo>
                      <a:pt x="563639" y="1471128"/>
                      <a:pt x="550295" y="1443683"/>
                      <a:pt x="542989" y="1414462"/>
                    </a:cubicBezTo>
                    <a:cubicBezTo>
                      <a:pt x="538226" y="1395412"/>
                      <a:pt x="536436" y="1375361"/>
                      <a:pt x="528701" y="1357312"/>
                    </a:cubicBezTo>
                    <a:cubicBezTo>
                      <a:pt x="521937" y="1341529"/>
                      <a:pt x="509651" y="1328737"/>
                      <a:pt x="500126" y="1314450"/>
                    </a:cubicBezTo>
                    <a:cubicBezTo>
                      <a:pt x="480365" y="1255164"/>
                      <a:pt x="486089" y="1243095"/>
                      <a:pt x="400114" y="1214437"/>
                    </a:cubicBezTo>
                    <a:lnTo>
                      <a:pt x="314389" y="1185862"/>
                    </a:lnTo>
                    <a:lnTo>
                      <a:pt x="271526" y="1171575"/>
                    </a:lnTo>
                    <a:lnTo>
                      <a:pt x="185801" y="1114425"/>
                    </a:lnTo>
                    <a:cubicBezTo>
                      <a:pt x="147702" y="1089025"/>
                      <a:pt x="129693" y="1081066"/>
                      <a:pt x="100076" y="1042987"/>
                    </a:cubicBezTo>
                    <a:cubicBezTo>
                      <a:pt x="78991" y="1015878"/>
                      <a:pt x="42926" y="957262"/>
                      <a:pt x="42926" y="957262"/>
                    </a:cubicBezTo>
                    <a:cubicBezTo>
                      <a:pt x="38164" y="938212"/>
                      <a:pt x="34034" y="918993"/>
                      <a:pt x="28639" y="900112"/>
                    </a:cubicBezTo>
                    <a:cubicBezTo>
                      <a:pt x="24502" y="885631"/>
                      <a:pt x="15715" y="872248"/>
                      <a:pt x="14351" y="857250"/>
                    </a:cubicBezTo>
                    <a:cubicBezTo>
                      <a:pt x="10901" y="819306"/>
                      <a:pt x="14351" y="750093"/>
                      <a:pt x="14351" y="728662"/>
                    </a:cubicBezTo>
                    <a:close/>
                  </a:path>
                </a:pathLst>
              </a:cu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cxnSp>
            <p:nvCxnSpPr>
              <p:cNvPr id="160" name="Straight Arrow Connector 159">
                <a:extLst>
                  <a:ext uri="{FF2B5EF4-FFF2-40B4-BE49-F238E27FC236}">
                    <a16:creationId xmlns:a16="http://schemas.microsoft.com/office/drawing/2014/main" id="{FA7B4952-CD34-4C33-85C2-0D821648EF10}"/>
                  </a:ext>
                </a:extLst>
              </p:cNvPr>
              <p:cNvCxnSpPr>
                <a:cxnSpLocks/>
              </p:cNvCxnSpPr>
              <p:nvPr/>
            </p:nvCxnSpPr>
            <p:spPr>
              <a:xfrm flipH="1">
                <a:off x="6889148" y="5152703"/>
                <a:ext cx="3266029" cy="56164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2" name="Straight Arrow Connector 171">
                <a:extLst>
                  <a:ext uri="{FF2B5EF4-FFF2-40B4-BE49-F238E27FC236}">
                    <a16:creationId xmlns:a16="http://schemas.microsoft.com/office/drawing/2014/main" id="{7A1DD3C2-CB50-48C1-91C5-0FCA3C3EAF7A}"/>
                  </a:ext>
                </a:extLst>
              </p:cNvPr>
              <p:cNvCxnSpPr>
                <a:cxnSpLocks/>
              </p:cNvCxnSpPr>
              <p:nvPr/>
            </p:nvCxnSpPr>
            <p:spPr>
              <a:xfrm>
                <a:off x="9451799" y="4405178"/>
                <a:ext cx="45302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1F7A5090-8E4D-4CBD-AEB3-664A80887EA3}"/>
                  </a:ext>
                </a:extLst>
              </p:cNvPr>
              <p:cNvGrpSpPr/>
              <p:nvPr/>
            </p:nvGrpSpPr>
            <p:grpSpPr>
              <a:xfrm>
                <a:off x="9138451" y="2556740"/>
                <a:ext cx="2122153" cy="984194"/>
                <a:chOff x="9138451" y="2556740"/>
                <a:chExt cx="2122153" cy="984194"/>
              </a:xfrm>
            </p:grpSpPr>
            <p:sp>
              <p:nvSpPr>
                <p:cNvPr id="147" name="Merge 21">
                  <a:extLst>
                    <a:ext uri="{FF2B5EF4-FFF2-40B4-BE49-F238E27FC236}">
                      <a16:creationId xmlns:a16="http://schemas.microsoft.com/office/drawing/2014/main" id="{23803CE8-91BD-4F93-98D2-A48F4EC62339}"/>
                    </a:ext>
                  </a:extLst>
                </p:cNvPr>
                <p:cNvSpPr/>
                <p:nvPr/>
              </p:nvSpPr>
              <p:spPr>
                <a:xfrm>
                  <a:off x="9138451" y="2556740"/>
                  <a:ext cx="2122153" cy="984194"/>
                </a:xfrm>
                <a:prstGeom prst="flowChartMerg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74" name="TextBox 31">
                  <a:extLst>
                    <a:ext uri="{FF2B5EF4-FFF2-40B4-BE49-F238E27FC236}">
                      <a16:creationId xmlns:a16="http://schemas.microsoft.com/office/drawing/2014/main" id="{5AF111AE-32C9-444F-A19B-0F0F894E244E}"/>
                    </a:ext>
                  </a:extLst>
                </p:cNvPr>
                <p:cNvSpPr txBox="1"/>
                <p:nvPr/>
              </p:nvSpPr>
              <p:spPr>
                <a:xfrm>
                  <a:off x="9449310" y="2626805"/>
                  <a:ext cx="1486384" cy="73866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solidFill>
                        <a:schemeClr val="tx1">
                          <a:lumMod val="75000"/>
                          <a:lumOff val="25000"/>
                        </a:schemeClr>
                      </a:solidFill>
                      <a:latin typeface="Century Gothic"/>
                    </a:rPr>
                    <a:t>Random Forest Regression Model</a:t>
                  </a:r>
                </a:p>
              </p:txBody>
            </p:sp>
          </p:grpSp>
          <p:sp>
            <p:nvSpPr>
              <p:cNvPr id="180" name="TextBox 37">
                <a:extLst>
                  <a:ext uri="{FF2B5EF4-FFF2-40B4-BE49-F238E27FC236}">
                    <a16:creationId xmlns:a16="http://schemas.microsoft.com/office/drawing/2014/main" id="{BDA5C7CB-49F0-42C7-A3A6-9F04BE13A3C7}"/>
                  </a:ext>
                </a:extLst>
              </p:cNvPr>
              <p:cNvSpPr txBox="1"/>
              <p:nvPr/>
            </p:nvSpPr>
            <p:spPr>
              <a:xfrm>
                <a:off x="9242197" y="3567800"/>
                <a:ext cx="1982412"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a:solidFill>
                      <a:schemeClr val="tx1">
                        <a:lumMod val="75000"/>
                        <a:lumOff val="25000"/>
                      </a:schemeClr>
                    </a:solidFill>
                    <a:latin typeface="Century Gothic"/>
                    <a:cs typeface="Calibri"/>
                  </a:rPr>
                  <a:t>Variable Selection</a:t>
                </a:r>
                <a:endParaRPr lang="en-US" sz="1600" dirty="0">
                  <a:solidFill>
                    <a:schemeClr val="tx1">
                      <a:lumMod val="75000"/>
                      <a:lumOff val="25000"/>
                    </a:schemeClr>
                  </a:solidFill>
                  <a:cs typeface="Calibri"/>
                </a:endParaRPr>
              </a:p>
            </p:txBody>
          </p:sp>
          <p:grpSp>
            <p:nvGrpSpPr>
              <p:cNvPr id="58" name="Group 57">
                <a:extLst>
                  <a:ext uri="{FF2B5EF4-FFF2-40B4-BE49-F238E27FC236}">
                    <a16:creationId xmlns:a16="http://schemas.microsoft.com/office/drawing/2014/main" id="{B881FABD-CF1D-4D57-92E6-305BDE7AF3A3}"/>
                  </a:ext>
                </a:extLst>
              </p:cNvPr>
              <p:cNvGrpSpPr/>
              <p:nvPr/>
            </p:nvGrpSpPr>
            <p:grpSpPr>
              <a:xfrm>
                <a:off x="8250861" y="4093651"/>
                <a:ext cx="1160421" cy="936699"/>
                <a:chOff x="1098757" y="4107020"/>
                <a:chExt cx="1160421" cy="936699"/>
              </a:xfrm>
            </p:grpSpPr>
            <p:sp>
              <p:nvSpPr>
                <p:cNvPr id="59" name="Multidocument 55">
                  <a:extLst>
                    <a:ext uri="{FF2B5EF4-FFF2-40B4-BE49-F238E27FC236}">
                      <a16:creationId xmlns:a16="http://schemas.microsoft.com/office/drawing/2014/main" id="{FA3835DE-9AE5-43EB-BB96-88C650ECF94F}"/>
                    </a:ext>
                  </a:extLst>
                </p:cNvPr>
                <p:cNvSpPr/>
                <p:nvPr/>
              </p:nvSpPr>
              <p:spPr>
                <a:xfrm>
                  <a:off x="1098757" y="4107020"/>
                  <a:ext cx="1160421" cy="936699"/>
                </a:xfrm>
                <a:prstGeom prst="flowChartMultidocumen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60" name="TextBox 39">
                  <a:extLst>
                    <a:ext uri="{FF2B5EF4-FFF2-40B4-BE49-F238E27FC236}">
                      <a16:creationId xmlns:a16="http://schemas.microsoft.com/office/drawing/2014/main" id="{43CE8EFE-BEE2-40E2-A527-A4D4A42E11FC}"/>
                    </a:ext>
                  </a:extLst>
                </p:cNvPr>
                <p:cNvSpPr txBox="1"/>
                <p:nvPr/>
              </p:nvSpPr>
              <p:spPr>
                <a:xfrm>
                  <a:off x="1163789" y="4283325"/>
                  <a:ext cx="902263" cy="64633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a:rPr>
                    <a:t>Predictor Variable Rasters</a:t>
                  </a:r>
                </a:p>
              </p:txBody>
            </p:sp>
          </p:grpSp>
          <p:cxnSp>
            <p:nvCxnSpPr>
              <p:cNvPr id="62" name="Straight Arrow Connector 61">
                <a:extLst>
                  <a:ext uri="{FF2B5EF4-FFF2-40B4-BE49-F238E27FC236}">
                    <a16:creationId xmlns:a16="http://schemas.microsoft.com/office/drawing/2014/main" id="{8F35AD1F-E5A0-48BF-96D4-4C1856B0D589}"/>
                  </a:ext>
                </a:extLst>
              </p:cNvPr>
              <p:cNvCxnSpPr>
                <a:cxnSpLocks/>
              </p:cNvCxnSpPr>
              <p:nvPr/>
            </p:nvCxnSpPr>
            <p:spPr>
              <a:xfrm>
                <a:off x="10209360" y="3869384"/>
                <a:ext cx="0" cy="63931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9400238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495300" y="342900"/>
            <a:ext cx="94143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entury Gothic"/>
              </a:rPr>
              <a:t>Results: Seed Treatment</a:t>
            </a:r>
          </a:p>
        </p:txBody>
      </p:sp>
      <p:sp>
        <p:nvSpPr>
          <p:cNvPr id="18" name="TextBox 17">
            <a:extLst>
              <a:ext uri="{FF2B5EF4-FFF2-40B4-BE49-F238E27FC236}">
                <a16:creationId xmlns:a16="http://schemas.microsoft.com/office/drawing/2014/main" id="{5812FBC0-E721-4307-A30B-A57F10AB4A8C}"/>
              </a:ext>
            </a:extLst>
          </p:cNvPr>
          <p:cNvSpPr txBox="1"/>
          <p:nvPr/>
        </p:nvSpPr>
        <p:spPr>
          <a:xfrm>
            <a:off x="3325967" y="1404283"/>
            <a:ext cx="158758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chemeClr val="tx1">
                    <a:lumMod val="75000"/>
                    <a:lumOff val="25000"/>
                  </a:schemeClr>
                </a:solidFill>
                <a:latin typeface="Century Gothic"/>
              </a:rPr>
              <a:t>2013 dNBR Prediction</a:t>
            </a:r>
            <a:endParaRPr lang="en-US" sz="2000" dirty="0">
              <a:solidFill>
                <a:schemeClr val="tx1">
                  <a:lumMod val="75000"/>
                  <a:lumOff val="25000"/>
                </a:schemeClr>
              </a:solidFill>
              <a:latin typeface="Century Gothic"/>
              <a:cs typeface="Calibri"/>
            </a:endParaRPr>
          </a:p>
        </p:txBody>
      </p:sp>
      <p:sp>
        <p:nvSpPr>
          <p:cNvPr id="20" name="TextBox 19">
            <a:extLst>
              <a:ext uri="{FF2B5EF4-FFF2-40B4-BE49-F238E27FC236}">
                <a16:creationId xmlns:a16="http://schemas.microsoft.com/office/drawing/2014/main" id="{698C62B5-751E-46D0-A3E6-AEF03BC78CFD}"/>
              </a:ext>
            </a:extLst>
          </p:cNvPr>
          <p:cNvSpPr txBox="1"/>
          <p:nvPr/>
        </p:nvSpPr>
        <p:spPr>
          <a:xfrm>
            <a:off x="7837586" y="1404282"/>
            <a:ext cx="152360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chemeClr val="tx1">
                    <a:lumMod val="75000"/>
                    <a:lumOff val="25000"/>
                  </a:schemeClr>
                </a:solidFill>
                <a:latin typeface="Century Gothic"/>
              </a:rPr>
              <a:t>2017 dNBR</a:t>
            </a:r>
            <a:endParaRPr lang="en-US" sz="2000" dirty="0">
              <a:solidFill>
                <a:schemeClr val="tx1">
                  <a:lumMod val="75000"/>
                  <a:lumOff val="25000"/>
                </a:schemeClr>
              </a:solidFill>
              <a:latin typeface="Century Gothic"/>
              <a:cs typeface="Calibri"/>
            </a:endParaRPr>
          </a:p>
          <a:p>
            <a:pPr algn="ctr"/>
            <a:r>
              <a:rPr lang="en-US" sz="2000" dirty="0">
                <a:solidFill>
                  <a:schemeClr val="tx1">
                    <a:lumMod val="75000"/>
                    <a:lumOff val="25000"/>
                  </a:schemeClr>
                </a:solidFill>
                <a:latin typeface="Century Gothic"/>
              </a:rPr>
              <a:t>Prediction</a:t>
            </a:r>
            <a:endParaRPr lang="en-US" sz="2000" dirty="0">
              <a:solidFill>
                <a:schemeClr val="tx1">
                  <a:lumMod val="75000"/>
                  <a:lumOff val="25000"/>
                </a:schemeClr>
              </a:solidFill>
              <a:latin typeface="Century Gothic"/>
              <a:cs typeface="Calibri" panose="020F0502020204030204"/>
            </a:endParaRPr>
          </a:p>
        </p:txBody>
      </p:sp>
      <p:grpSp>
        <p:nvGrpSpPr>
          <p:cNvPr id="25" name="Group 24">
            <a:extLst>
              <a:ext uri="{FF2B5EF4-FFF2-40B4-BE49-F238E27FC236}">
                <a16:creationId xmlns:a16="http://schemas.microsoft.com/office/drawing/2014/main" id="{821A469C-752E-4160-951C-D489C3494280}"/>
              </a:ext>
            </a:extLst>
          </p:cNvPr>
          <p:cNvGrpSpPr/>
          <p:nvPr/>
        </p:nvGrpSpPr>
        <p:grpSpPr>
          <a:xfrm>
            <a:off x="636193" y="3123151"/>
            <a:ext cx="1669103" cy="2009954"/>
            <a:chOff x="383665" y="3255977"/>
            <a:chExt cx="1669103" cy="2009954"/>
          </a:xfrm>
        </p:grpSpPr>
        <p:pic>
          <p:nvPicPr>
            <p:cNvPr id="22" name="Picture 13">
              <a:extLst>
                <a:ext uri="{FF2B5EF4-FFF2-40B4-BE49-F238E27FC236}">
                  <a16:creationId xmlns:a16="http://schemas.microsoft.com/office/drawing/2014/main" id="{29DCE039-A74E-452E-AC44-D2D1B205BE8E}"/>
                </a:ext>
              </a:extLst>
            </p:cNvPr>
            <p:cNvPicPr>
              <a:picLocks noChangeAspect="1"/>
            </p:cNvPicPr>
            <p:nvPr/>
          </p:nvPicPr>
          <p:blipFill>
            <a:blip r:embed="rId3"/>
            <a:stretch>
              <a:fillRect/>
            </a:stretch>
          </p:blipFill>
          <p:spPr>
            <a:xfrm>
              <a:off x="383665" y="3255977"/>
              <a:ext cx="225367" cy="2009863"/>
            </a:xfrm>
            <a:prstGeom prst="rect">
              <a:avLst/>
            </a:prstGeom>
          </p:spPr>
        </p:pic>
        <p:sp>
          <p:nvSpPr>
            <p:cNvPr id="23" name="TextBox 22">
              <a:extLst>
                <a:ext uri="{FF2B5EF4-FFF2-40B4-BE49-F238E27FC236}">
                  <a16:creationId xmlns:a16="http://schemas.microsoft.com/office/drawing/2014/main" id="{C5CDC384-D55D-4886-896B-4D2C33AF5D90}"/>
                </a:ext>
              </a:extLst>
            </p:cNvPr>
            <p:cNvSpPr txBox="1"/>
            <p:nvPr/>
          </p:nvSpPr>
          <p:spPr>
            <a:xfrm>
              <a:off x="567917" y="3364246"/>
              <a:ext cx="147087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rPr>
                <a:t>High recovery</a:t>
              </a:r>
              <a:endParaRPr lang="en-US" sz="1400" dirty="0">
                <a:solidFill>
                  <a:schemeClr val="tx1">
                    <a:lumMod val="75000"/>
                    <a:lumOff val="25000"/>
                  </a:schemeClr>
                </a:solidFill>
                <a:latin typeface="Century Gothic"/>
                <a:cs typeface="Calibri"/>
              </a:endParaRPr>
            </a:p>
          </p:txBody>
        </p:sp>
        <p:sp>
          <p:nvSpPr>
            <p:cNvPr id="24" name="TextBox 23">
              <a:extLst>
                <a:ext uri="{FF2B5EF4-FFF2-40B4-BE49-F238E27FC236}">
                  <a16:creationId xmlns:a16="http://schemas.microsoft.com/office/drawing/2014/main" id="{EE6CF0FD-C763-49D6-B5A7-9B1345636966}"/>
                </a:ext>
              </a:extLst>
            </p:cNvPr>
            <p:cNvSpPr txBox="1"/>
            <p:nvPr/>
          </p:nvSpPr>
          <p:spPr>
            <a:xfrm>
              <a:off x="581898" y="4958154"/>
              <a:ext cx="147087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rPr>
                <a:t>Low recovery</a:t>
              </a:r>
            </a:p>
          </p:txBody>
        </p:sp>
      </p:grpSp>
      <p:sp>
        <p:nvSpPr>
          <p:cNvPr id="27" name="TextBox 26">
            <a:extLst>
              <a:ext uri="{FF2B5EF4-FFF2-40B4-BE49-F238E27FC236}">
                <a16:creationId xmlns:a16="http://schemas.microsoft.com/office/drawing/2014/main" id="{47FB34BF-30F1-49EE-B172-00EA5382179A}"/>
              </a:ext>
            </a:extLst>
          </p:cNvPr>
          <p:cNvSpPr txBox="1"/>
          <p:nvPr/>
        </p:nvSpPr>
        <p:spPr>
          <a:xfrm>
            <a:off x="2178408" y="6116100"/>
            <a:ext cx="3875716" cy="8771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700" dirty="0">
                <a:solidFill>
                  <a:schemeClr val="tx1">
                    <a:lumMod val="75000"/>
                    <a:lumOff val="25000"/>
                  </a:schemeClr>
                </a:solidFill>
                <a:latin typeface="Century Gothic"/>
                <a:ea typeface="+mn-lt"/>
                <a:cs typeface="+mn-lt"/>
              </a:rPr>
              <a:t>Mod Burn Severity </a:t>
            </a:r>
            <a:r>
              <a:rPr lang="en-US" sz="1700" dirty="0">
                <a:solidFill>
                  <a:schemeClr val="tx1">
                    <a:lumMod val="75000"/>
                    <a:lumOff val="25000"/>
                  </a:schemeClr>
                </a:solidFill>
                <a:latin typeface="Century Gothic"/>
                <a:cs typeface="Calibri"/>
              </a:rPr>
              <a:t>Model </a:t>
            </a:r>
            <a:r>
              <a:rPr lang="en-US" sz="1700" dirty="0">
                <a:solidFill>
                  <a:schemeClr val="tx1">
                    <a:lumMod val="75000"/>
                    <a:lumOff val="25000"/>
                  </a:schemeClr>
                </a:solidFill>
                <a:ea typeface="+mn-lt"/>
                <a:cs typeface="+mn-lt"/>
              </a:rPr>
              <a:t>R</a:t>
            </a:r>
            <a:r>
              <a:rPr lang="en-US" sz="1700" baseline="30000" dirty="0">
                <a:solidFill>
                  <a:schemeClr val="tx1">
                    <a:lumMod val="75000"/>
                    <a:lumOff val="25000"/>
                  </a:schemeClr>
                </a:solidFill>
                <a:ea typeface="+mn-lt"/>
                <a:cs typeface="+mn-lt"/>
              </a:rPr>
              <a:t>2</a:t>
            </a:r>
            <a:r>
              <a:rPr lang="en-US" sz="1700" dirty="0">
                <a:solidFill>
                  <a:schemeClr val="tx1">
                    <a:lumMod val="75000"/>
                    <a:lumOff val="25000"/>
                  </a:schemeClr>
                </a:solidFill>
                <a:ea typeface="+mn-lt"/>
                <a:cs typeface="+mn-lt"/>
              </a:rPr>
              <a:t> </a:t>
            </a:r>
            <a:r>
              <a:rPr lang="en-US" sz="1700" dirty="0">
                <a:solidFill>
                  <a:schemeClr val="tx1">
                    <a:lumMod val="75000"/>
                    <a:lumOff val="25000"/>
                  </a:schemeClr>
                </a:solidFill>
                <a:latin typeface="Century Gothic"/>
                <a:cs typeface="Calibri"/>
              </a:rPr>
              <a:t> = 0.28</a:t>
            </a:r>
            <a:endParaRPr lang="en-US" dirty="0">
              <a:solidFill>
                <a:schemeClr val="tx1">
                  <a:lumMod val="75000"/>
                  <a:lumOff val="25000"/>
                </a:schemeClr>
              </a:solidFill>
            </a:endParaRPr>
          </a:p>
          <a:p>
            <a:pPr algn="ctr"/>
            <a:r>
              <a:rPr lang="en-US" sz="1700" dirty="0">
                <a:solidFill>
                  <a:schemeClr val="tx1">
                    <a:lumMod val="75000"/>
                    <a:lumOff val="25000"/>
                  </a:schemeClr>
                </a:solidFill>
                <a:latin typeface="Century Gothic"/>
                <a:ea typeface="+mn-lt"/>
                <a:cs typeface="+mn-lt"/>
              </a:rPr>
              <a:t>High Burn Severity Model </a:t>
            </a:r>
            <a:r>
              <a:rPr lang="en-US" sz="1700" dirty="0">
                <a:solidFill>
                  <a:schemeClr val="tx1">
                    <a:lumMod val="75000"/>
                    <a:lumOff val="25000"/>
                  </a:schemeClr>
                </a:solidFill>
                <a:ea typeface="+mn-lt"/>
                <a:cs typeface="+mn-lt"/>
              </a:rPr>
              <a:t>R</a:t>
            </a:r>
            <a:r>
              <a:rPr lang="en-US" sz="1700" baseline="30000" dirty="0">
                <a:solidFill>
                  <a:schemeClr val="tx1">
                    <a:lumMod val="75000"/>
                    <a:lumOff val="25000"/>
                  </a:schemeClr>
                </a:solidFill>
                <a:ea typeface="+mn-lt"/>
                <a:cs typeface="+mn-lt"/>
              </a:rPr>
              <a:t>2</a:t>
            </a:r>
            <a:r>
              <a:rPr lang="en-US" sz="1700" dirty="0">
                <a:solidFill>
                  <a:schemeClr val="tx1">
                    <a:lumMod val="75000"/>
                    <a:lumOff val="25000"/>
                  </a:schemeClr>
                </a:solidFill>
                <a:ea typeface="+mn-lt"/>
                <a:cs typeface="+mn-lt"/>
              </a:rPr>
              <a:t> </a:t>
            </a:r>
            <a:r>
              <a:rPr lang="en-US" sz="1700" dirty="0">
                <a:solidFill>
                  <a:schemeClr val="tx1">
                    <a:lumMod val="75000"/>
                    <a:lumOff val="25000"/>
                  </a:schemeClr>
                </a:solidFill>
                <a:latin typeface="Century Gothic"/>
                <a:ea typeface="+mn-lt"/>
                <a:cs typeface="+mn-lt"/>
              </a:rPr>
              <a:t> = 0.19</a:t>
            </a:r>
            <a:endParaRPr lang="en-US" dirty="0">
              <a:solidFill>
                <a:schemeClr val="tx1">
                  <a:lumMod val="75000"/>
                  <a:lumOff val="25000"/>
                </a:schemeClr>
              </a:solidFill>
            </a:endParaRPr>
          </a:p>
          <a:p>
            <a:pPr algn="ctr"/>
            <a:endParaRPr lang="en-US" sz="1700" dirty="0">
              <a:cs typeface="Calibri"/>
            </a:endParaRPr>
          </a:p>
        </p:txBody>
      </p:sp>
      <p:sp>
        <p:nvSpPr>
          <p:cNvPr id="29" name="TextBox 28">
            <a:extLst>
              <a:ext uri="{FF2B5EF4-FFF2-40B4-BE49-F238E27FC236}">
                <a16:creationId xmlns:a16="http://schemas.microsoft.com/office/drawing/2014/main" id="{94B27FBA-A8B8-473C-B107-06CCC264B91C}"/>
              </a:ext>
            </a:extLst>
          </p:cNvPr>
          <p:cNvSpPr txBox="1"/>
          <p:nvPr/>
        </p:nvSpPr>
        <p:spPr>
          <a:xfrm>
            <a:off x="6659527" y="6116099"/>
            <a:ext cx="3875716" cy="8771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700" dirty="0">
                <a:solidFill>
                  <a:schemeClr val="tx1">
                    <a:lumMod val="75000"/>
                    <a:lumOff val="25000"/>
                  </a:schemeClr>
                </a:solidFill>
                <a:latin typeface="Century Gothic"/>
                <a:ea typeface="+mn-lt"/>
                <a:cs typeface="+mn-lt"/>
              </a:rPr>
              <a:t>Mod Burn Severity </a:t>
            </a:r>
            <a:r>
              <a:rPr lang="en-US" sz="1700" dirty="0">
                <a:solidFill>
                  <a:schemeClr val="tx1">
                    <a:lumMod val="75000"/>
                    <a:lumOff val="25000"/>
                  </a:schemeClr>
                </a:solidFill>
                <a:latin typeface="Century Gothic"/>
                <a:cs typeface="Calibri"/>
              </a:rPr>
              <a:t>Model </a:t>
            </a:r>
            <a:r>
              <a:rPr lang="en-US" sz="1700" dirty="0">
                <a:solidFill>
                  <a:schemeClr val="tx1">
                    <a:lumMod val="75000"/>
                    <a:lumOff val="25000"/>
                  </a:schemeClr>
                </a:solidFill>
                <a:ea typeface="+mn-lt"/>
                <a:cs typeface="+mn-lt"/>
              </a:rPr>
              <a:t>R</a:t>
            </a:r>
            <a:r>
              <a:rPr lang="en-US" sz="1700" baseline="30000" dirty="0">
                <a:solidFill>
                  <a:schemeClr val="tx1">
                    <a:lumMod val="75000"/>
                    <a:lumOff val="25000"/>
                  </a:schemeClr>
                </a:solidFill>
                <a:ea typeface="+mn-lt"/>
                <a:cs typeface="+mn-lt"/>
              </a:rPr>
              <a:t>2</a:t>
            </a:r>
            <a:r>
              <a:rPr lang="en-US" sz="1700" dirty="0">
                <a:solidFill>
                  <a:schemeClr val="tx1">
                    <a:lumMod val="75000"/>
                    <a:lumOff val="25000"/>
                  </a:schemeClr>
                </a:solidFill>
                <a:ea typeface="+mn-lt"/>
                <a:cs typeface="+mn-lt"/>
              </a:rPr>
              <a:t> </a:t>
            </a:r>
            <a:r>
              <a:rPr lang="en-US" sz="1700" dirty="0">
                <a:solidFill>
                  <a:schemeClr val="tx1">
                    <a:lumMod val="75000"/>
                    <a:lumOff val="25000"/>
                  </a:schemeClr>
                </a:solidFill>
                <a:latin typeface="Century Gothic"/>
                <a:cs typeface="Calibri"/>
              </a:rPr>
              <a:t> = 0.24</a:t>
            </a:r>
            <a:endParaRPr lang="en-US" dirty="0">
              <a:solidFill>
                <a:schemeClr val="tx1">
                  <a:lumMod val="75000"/>
                  <a:lumOff val="25000"/>
                </a:schemeClr>
              </a:solidFill>
            </a:endParaRPr>
          </a:p>
          <a:p>
            <a:pPr algn="ctr"/>
            <a:r>
              <a:rPr lang="en-US" sz="1700" dirty="0">
                <a:solidFill>
                  <a:schemeClr val="tx1">
                    <a:lumMod val="75000"/>
                    <a:lumOff val="25000"/>
                  </a:schemeClr>
                </a:solidFill>
                <a:latin typeface="Century Gothic"/>
                <a:ea typeface="+mn-lt"/>
                <a:cs typeface="+mn-lt"/>
              </a:rPr>
              <a:t>High Burn Severity Model </a:t>
            </a:r>
            <a:r>
              <a:rPr lang="en-US" sz="1700" dirty="0">
                <a:solidFill>
                  <a:schemeClr val="tx1">
                    <a:lumMod val="75000"/>
                    <a:lumOff val="25000"/>
                  </a:schemeClr>
                </a:solidFill>
                <a:ea typeface="+mn-lt"/>
                <a:cs typeface="+mn-lt"/>
              </a:rPr>
              <a:t>R</a:t>
            </a:r>
            <a:r>
              <a:rPr lang="en-US" sz="1700" baseline="30000" dirty="0">
                <a:solidFill>
                  <a:schemeClr val="tx1">
                    <a:lumMod val="75000"/>
                    <a:lumOff val="25000"/>
                  </a:schemeClr>
                </a:solidFill>
                <a:ea typeface="+mn-lt"/>
                <a:cs typeface="+mn-lt"/>
              </a:rPr>
              <a:t>2</a:t>
            </a:r>
            <a:r>
              <a:rPr lang="en-US" sz="1700" dirty="0">
                <a:solidFill>
                  <a:schemeClr val="tx1">
                    <a:lumMod val="75000"/>
                    <a:lumOff val="25000"/>
                  </a:schemeClr>
                </a:solidFill>
                <a:ea typeface="+mn-lt"/>
                <a:cs typeface="+mn-lt"/>
              </a:rPr>
              <a:t> </a:t>
            </a:r>
            <a:r>
              <a:rPr lang="en-US" sz="1700" dirty="0">
                <a:solidFill>
                  <a:schemeClr val="tx1">
                    <a:lumMod val="75000"/>
                    <a:lumOff val="25000"/>
                  </a:schemeClr>
                </a:solidFill>
                <a:latin typeface="Century Gothic"/>
                <a:ea typeface="+mn-lt"/>
                <a:cs typeface="+mn-lt"/>
              </a:rPr>
              <a:t> = 0.14</a:t>
            </a:r>
            <a:endParaRPr lang="en-US" dirty="0">
              <a:solidFill>
                <a:schemeClr val="tx1">
                  <a:lumMod val="75000"/>
                  <a:lumOff val="25000"/>
                </a:schemeClr>
              </a:solidFill>
            </a:endParaRPr>
          </a:p>
          <a:p>
            <a:pPr algn="ctr"/>
            <a:endParaRPr lang="en-US" sz="1700" dirty="0">
              <a:cs typeface="Calibri"/>
            </a:endParaRPr>
          </a:p>
        </p:txBody>
      </p:sp>
      <p:grpSp>
        <p:nvGrpSpPr>
          <p:cNvPr id="6" name="Group 5">
            <a:extLst>
              <a:ext uri="{FF2B5EF4-FFF2-40B4-BE49-F238E27FC236}">
                <a16:creationId xmlns:a16="http://schemas.microsoft.com/office/drawing/2014/main" id="{DAFDF045-CC86-415F-9CE4-A7B2A9F35CEC}"/>
              </a:ext>
            </a:extLst>
          </p:cNvPr>
          <p:cNvGrpSpPr/>
          <p:nvPr/>
        </p:nvGrpSpPr>
        <p:grpSpPr>
          <a:xfrm>
            <a:off x="6880977" y="2174763"/>
            <a:ext cx="3413761" cy="3925465"/>
            <a:chOff x="6880977" y="2174763"/>
            <a:chExt cx="3413761" cy="3925465"/>
          </a:xfrm>
        </p:grpSpPr>
        <p:pic>
          <p:nvPicPr>
            <p:cNvPr id="5" name="Picture 6" descr="Graphical user interface, map&#10;&#10;Description automatically generated">
              <a:extLst>
                <a:ext uri="{FF2B5EF4-FFF2-40B4-BE49-F238E27FC236}">
                  <a16:creationId xmlns:a16="http://schemas.microsoft.com/office/drawing/2014/main" id="{6B5F1B82-EE38-4D49-85F2-D1ACAD390ADB}"/>
                </a:ext>
              </a:extLst>
            </p:cNvPr>
            <p:cNvPicPr>
              <a:picLocks noChangeAspect="1"/>
            </p:cNvPicPr>
            <p:nvPr/>
          </p:nvPicPr>
          <p:blipFill rotWithShape="1">
            <a:blip r:embed="rId4"/>
            <a:srcRect l="28186" t="21311" r="34559" b="8743"/>
            <a:stretch/>
          </p:blipFill>
          <p:spPr>
            <a:xfrm>
              <a:off x="6880977" y="2174763"/>
              <a:ext cx="3413761" cy="3902691"/>
            </a:xfrm>
            <a:prstGeom prst="rect">
              <a:avLst/>
            </a:prstGeom>
          </p:spPr>
        </p:pic>
        <p:pic>
          <p:nvPicPr>
            <p:cNvPr id="9" name="Picture 15">
              <a:extLst>
                <a:ext uri="{FF2B5EF4-FFF2-40B4-BE49-F238E27FC236}">
                  <a16:creationId xmlns:a16="http://schemas.microsoft.com/office/drawing/2014/main" id="{0C638009-E95E-4804-97C0-CF447E357BA1}"/>
                </a:ext>
              </a:extLst>
            </p:cNvPr>
            <p:cNvPicPr>
              <a:picLocks noChangeAspect="1"/>
            </p:cNvPicPr>
            <p:nvPr/>
          </p:nvPicPr>
          <p:blipFill>
            <a:blip r:embed="rId5"/>
            <a:stretch>
              <a:fillRect/>
            </a:stretch>
          </p:blipFill>
          <p:spPr>
            <a:xfrm>
              <a:off x="9570849" y="5814478"/>
              <a:ext cx="685800" cy="285750"/>
            </a:xfrm>
            <a:prstGeom prst="rect">
              <a:avLst/>
            </a:prstGeom>
          </p:spPr>
        </p:pic>
        <p:pic>
          <p:nvPicPr>
            <p:cNvPr id="15" name="Picture 3" descr="Shape, arrow&#10;&#10;Description automatically generated">
              <a:extLst>
                <a:ext uri="{FF2B5EF4-FFF2-40B4-BE49-F238E27FC236}">
                  <a16:creationId xmlns:a16="http://schemas.microsoft.com/office/drawing/2014/main" id="{29D22FD9-52DC-4762-AE99-C921C99A2EC3}"/>
                </a:ext>
              </a:extLst>
            </p:cNvPr>
            <p:cNvPicPr>
              <a:picLocks noChangeAspect="1"/>
            </p:cNvPicPr>
            <p:nvPr/>
          </p:nvPicPr>
          <p:blipFill>
            <a:blip r:embed="rId6"/>
            <a:stretch>
              <a:fillRect/>
            </a:stretch>
          </p:blipFill>
          <p:spPr>
            <a:xfrm>
              <a:off x="9897978" y="2217821"/>
              <a:ext cx="376990" cy="376990"/>
            </a:xfrm>
            <a:prstGeom prst="rect">
              <a:avLst/>
            </a:prstGeom>
          </p:spPr>
        </p:pic>
      </p:grpSp>
      <p:grpSp>
        <p:nvGrpSpPr>
          <p:cNvPr id="4" name="Group 3">
            <a:extLst>
              <a:ext uri="{FF2B5EF4-FFF2-40B4-BE49-F238E27FC236}">
                <a16:creationId xmlns:a16="http://schemas.microsoft.com/office/drawing/2014/main" id="{842BC148-E120-49C7-A136-C108B029D2FB}"/>
              </a:ext>
            </a:extLst>
          </p:cNvPr>
          <p:cNvGrpSpPr/>
          <p:nvPr/>
        </p:nvGrpSpPr>
        <p:grpSpPr>
          <a:xfrm>
            <a:off x="2417427" y="2173634"/>
            <a:ext cx="3407328" cy="3926594"/>
            <a:chOff x="2417427" y="2173634"/>
            <a:chExt cx="3407328" cy="3926594"/>
          </a:xfrm>
        </p:grpSpPr>
        <p:pic>
          <p:nvPicPr>
            <p:cNvPr id="10" name="Picture 10" descr="Map&#10;&#10;Description automatically generated">
              <a:extLst>
                <a:ext uri="{FF2B5EF4-FFF2-40B4-BE49-F238E27FC236}">
                  <a16:creationId xmlns:a16="http://schemas.microsoft.com/office/drawing/2014/main" id="{ECB1FCFD-8F69-47EE-B0A4-08254D6BB7FC}"/>
                </a:ext>
              </a:extLst>
            </p:cNvPr>
            <p:cNvPicPr>
              <a:picLocks noChangeAspect="1"/>
            </p:cNvPicPr>
            <p:nvPr/>
          </p:nvPicPr>
          <p:blipFill>
            <a:blip r:embed="rId7"/>
            <a:stretch>
              <a:fillRect/>
            </a:stretch>
          </p:blipFill>
          <p:spPr>
            <a:xfrm>
              <a:off x="2417427" y="2173634"/>
              <a:ext cx="3407328" cy="3901907"/>
            </a:xfrm>
            <a:prstGeom prst="rect">
              <a:avLst/>
            </a:prstGeom>
          </p:spPr>
        </p:pic>
        <p:pic>
          <p:nvPicPr>
            <p:cNvPr id="3" name="Picture 3" descr="Shape, arrow&#10;&#10;Description automatically generated">
              <a:extLst>
                <a:ext uri="{FF2B5EF4-FFF2-40B4-BE49-F238E27FC236}">
                  <a16:creationId xmlns:a16="http://schemas.microsoft.com/office/drawing/2014/main" id="{47CDBF09-1A3E-4BDE-83CE-EEC02D67FB56}"/>
                </a:ext>
              </a:extLst>
            </p:cNvPr>
            <p:cNvPicPr>
              <a:picLocks noChangeAspect="1"/>
            </p:cNvPicPr>
            <p:nvPr/>
          </p:nvPicPr>
          <p:blipFill>
            <a:blip r:embed="rId6"/>
            <a:stretch>
              <a:fillRect/>
            </a:stretch>
          </p:blipFill>
          <p:spPr>
            <a:xfrm>
              <a:off x="5406189" y="2217821"/>
              <a:ext cx="376990" cy="376990"/>
            </a:xfrm>
            <a:prstGeom prst="rect">
              <a:avLst/>
            </a:prstGeom>
          </p:spPr>
        </p:pic>
        <p:pic>
          <p:nvPicPr>
            <p:cNvPr id="16" name="Picture 15">
              <a:extLst>
                <a:ext uri="{FF2B5EF4-FFF2-40B4-BE49-F238E27FC236}">
                  <a16:creationId xmlns:a16="http://schemas.microsoft.com/office/drawing/2014/main" id="{45DBCB1D-7A3B-4BE4-999E-8CB124BF4FA2}"/>
                </a:ext>
              </a:extLst>
            </p:cNvPr>
            <p:cNvPicPr>
              <a:picLocks noChangeAspect="1"/>
            </p:cNvPicPr>
            <p:nvPr/>
          </p:nvPicPr>
          <p:blipFill>
            <a:blip r:embed="rId5"/>
            <a:stretch>
              <a:fillRect/>
            </a:stretch>
          </p:blipFill>
          <p:spPr>
            <a:xfrm>
              <a:off x="5065691" y="5814478"/>
              <a:ext cx="685800" cy="285750"/>
            </a:xfrm>
            <a:prstGeom prst="rect">
              <a:avLst/>
            </a:prstGeom>
          </p:spPr>
        </p:pic>
      </p:grpSp>
    </p:spTree>
    <p:extLst>
      <p:ext uri="{BB962C8B-B14F-4D97-AF65-F5344CB8AC3E}">
        <p14:creationId xmlns:p14="http://schemas.microsoft.com/office/powerpoint/2010/main" val="15399786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495300" y="342900"/>
            <a:ext cx="94143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entury Gothic"/>
              </a:rPr>
              <a:t>Results: Seed/Mulch Treatment</a:t>
            </a:r>
          </a:p>
        </p:txBody>
      </p:sp>
      <p:grpSp>
        <p:nvGrpSpPr>
          <p:cNvPr id="38" name="Group 37">
            <a:extLst>
              <a:ext uri="{FF2B5EF4-FFF2-40B4-BE49-F238E27FC236}">
                <a16:creationId xmlns:a16="http://schemas.microsoft.com/office/drawing/2014/main" id="{B7711CA3-BD80-4A07-8AD2-5B3E40479F6B}"/>
              </a:ext>
            </a:extLst>
          </p:cNvPr>
          <p:cNvGrpSpPr/>
          <p:nvPr/>
        </p:nvGrpSpPr>
        <p:grpSpPr>
          <a:xfrm>
            <a:off x="636193" y="3123151"/>
            <a:ext cx="1669103" cy="2009954"/>
            <a:chOff x="383665" y="3255977"/>
            <a:chExt cx="1669103" cy="2009954"/>
          </a:xfrm>
        </p:grpSpPr>
        <p:pic>
          <p:nvPicPr>
            <p:cNvPr id="35" name="Picture 13">
              <a:extLst>
                <a:ext uri="{FF2B5EF4-FFF2-40B4-BE49-F238E27FC236}">
                  <a16:creationId xmlns:a16="http://schemas.microsoft.com/office/drawing/2014/main" id="{A4DB49ED-DE86-4994-921D-B59DA619D9AF}"/>
                </a:ext>
              </a:extLst>
            </p:cNvPr>
            <p:cNvPicPr>
              <a:picLocks noChangeAspect="1"/>
            </p:cNvPicPr>
            <p:nvPr/>
          </p:nvPicPr>
          <p:blipFill>
            <a:blip r:embed="rId3"/>
            <a:stretch>
              <a:fillRect/>
            </a:stretch>
          </p:blipFill>
          <p:spPr>
            <a:xfrm>
              <a:off x="383665" y="3255977"/>
              <a:ext cx="225367" cy="2009863"/>
            </a:xfrm>
            <a:prstGeom prst="rect">
              <a:avLst/>
            </a:prstGeom>
          </p:spPr>
        </p:pic>
        <p:sp>
          <p:nvSpPr>
            <p:cNvPr id="36" name="TextBox 35">
              <a:extLst>
                <a:ext uri="{FF2B5EF4-FFF2-40B4-BE49-F238E27FC236}">
                  <a16:creationId xmlns:a16="http://schemas.microsoft.com/office/drawing/2014/main" id="{06EA7DD9-A848-4C14-9B47-816397D6FF12}"/>
                </a:ext>
              </a:extLst>
            </p:cNvPr>
            <p:cNvSpPr txBox="1"/>
            <p:nvPr/>
          </p:nvSpPr>
          <p:spPr>
            <a:xfrm>
              <a:off x="567917" y="3364246"/>
              <a:ext cx="147087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rPr>
                <a:t>High recovery</a:t>
              </a:r>
              <a:endParaRPr lang="en-US" sz="1400" dirty="0">
                <a:solidFill>
                  <a:schemeClr val="tx1">
                    <a:lumMod val="75000"/>
                    <a:lumOff val="25000"/>
                  </a:schemeClr>
                </a:solidFill>
                <a:latin typeface="Century Gothic"/>
                <a:cs typeface="Calibri"/>
              </a:endParaRPr>
            </a:p>
          </p:txBody>
        </p:sp>
        <p:sp>
          <p:nvSpPr>
            <p:cNvPr id="37" name="TextBox 36">
              <a:extLst>
                <a:ext uri="{FF2B5EF4-FFF2-40B4-BE49-F238E27FC236}">
                  <a16:creationId xmlns:a16="http://schemas.microsoft.com/office/drawing/2014/main" id="{E2A2D00E-75C7-4999-8CD3-64ABE0AF0885}"/>
                </a:ext>
              </a:extLst>
            </p:cNvPr>
            <p:cNvSpPr txBox="1"/>
            <p:nvPr/>
          </p:nvSpPr>
          <p:spPr>
            <a:xfrm>
              <a:off x="581898" y="4958154"/>
              <a:ext cx="147087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rPr>
                <a:t>Low recovery</a:t>
              </a:r>
            </a:p>
          </p:txBody>
        </p:sp>
      </p:grpSp>
      <p:sp>
        <p:nvSpPr>
          <p:cNvPr id="40" name="TextBox 39">
            <a:extLst>
              <a:ext uri="{FF2B5EF4-FFF2-40B4-BE49-F238E27FC236}">
                <a16:creationId xmlns:a16="http://schemas.microsoft.com/office/drawing/2014/main" id="{E28C010E-C736-4C16-8F4C-F496298A04F2}"/>
              </a:ext>
            </a:extLst>
          </p:cNvPr>
          <p:cNvSpPr txBox="1"/>
          <p:nvPr/>
        </p:nvSpPr>
        <p:spPr>
          <a:xfrm>
            <a:off x="1871951" y="6082969"/>
            <a:ext cx="4496910" cy="8771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700" dirty="0">
                <a:solidFill>
                  <a:schemeClr val="tx1">
                    <a:lumMod val="75000"/>
                    <a:lumOff val="25000"/>
                  </a:schemeClr>
                </a:solidFill>
                <a:latin typeface="Century Gothic"/>
                <a:ea typeface="+mn-lt"/>
                <a:cs typeface="+mn-lt"/>
              </a:rPr>
              <a:t>Mod Burn Severity </a:t>
            </a:r>
            <a:r>
              <a:rPr lang="en-US" sz="1700" dirty="0">
                <a:solidFill>
                  <a:schemeClr val="tx1">
                    <a:lumMod val="75000"/>
                    <a:lumOff val="25000"/>
                  </a:schemeClr>
                </a:solidFill>
                <a:latin typeface="Century Gothic"/>
                <a:cs typeface="Calibri"/>
              </a:rPr>
              <a:t>Model </a:t>
            </a:r>
            <a:r>
              <a:rPr lang="en-US" sz="1700" dirty="0">
                <a:solidFill>
                  <a:schemeClr val="tx1">
                    <a:lumMod val="75000"/>
                    <a:lumOff val="25000"/>
                  </a:schemeClr>
                </a:solidFill>
                <a:ea typeface="+mn-lt"/>
                <a:cs typeface="+mn-lt"/>
              </a:rPr>
              <a:t>R</a:t>
            </a:r>
            <a:r>
              <a:rPr lang="en-US" sz="1700" baseline="30000" dirty="0">
                <a:solidFill>
                  <a:schemeClr val="tx1">
                    <a:lumMod val="75000"/>
                    <a:lumOff val="25000"/>
                  </a:schemeClr>
                </a:solidFill>
                <a:ea typeface="+mn-lt"/>
                <a:cs typeface="+mn-lt"/>
              </a:rPr>
              <a:t>2</a:t>
            </a:r>
            <a:r>
              <a:rPr lang="en-US" sz="1700" dirty="0">
                <a:solidFill>
                  <a:schemeClr val="tx1">
                    <a:lumMod val="75000"/>
                    <a:lumOff val="25000"/>
                  </a:schemeClr>
                </a:solidFill>
                <a:ea typeface="+mn-lt"/>
                <a:cs typeface="+mn-lt"/>
              </a:rPr>
              <a:t> </a:t>
            </a:r>
            <a:r>
              <a:rPr lang="en-US" sz="1700" dirty="0">
                <a:solidFill>
                  <a:schemeClr val="tx1">
                    <a:lumMod val="75000"/>
                    <a:lumOff val="25000"/>
                  </a:schemeClr>
                </a:solidFill>
                <a:latin typeface="Century Gothic"/>
                <a:cs typeface="Calibri"/>
              </a:rPr>
              <a:t> = 0.39</a:t>
            </a:r>
            <a:endParaRPr lang="en-US" dirty="0">
              <a:solidFill>
                <a:schemeClr val="tx1">
                  <a:lumMod val="75000"/>
                  <a:lumOff val="25000"/>
                </a:schemeClr>
              </a:solidFill>
            </a:endParaRPr>
          </a:p>
          <a:p>
            <a:pPr algn="ctr"/>
            <a:r>
              <a:rPr lang="en-US" sz="1700" dirty="0">
                <a:solidFill>
                  <a:schemeClr val="tx1">
                    <a:lumMod val="75000"/>
                    <a:lumOff val="25000"/>
                  </a:schemeClr>
                </a:solidFill>
                <a:latin typeface="Century Gothic"/>
                <a:ea typeface="+mn-lt"/>
                <a:cs typeface="+mn-lt"/>
              </a:rPr>
              <a:t>High Burn Severity Model </a:t>
            </a:r>
            <a:r>
              <a:rPr lang="en-US" sz="1700" dirty="0">
                <a:solidFill>
                  <a:schemeClr val="tx1">
                    <a:lumMod val="75000"/>
                    <a:lumOff val="25000"/>
                  </a:schemeClr>
                </a:solidFill>
                <a:ea typeface="+mn-lt"/>
                <a:cs typeface="+mn-lt"/>
              </a:rPr>
              <a:t>R</a:t>
            </a:r>
            <a:r>
              <a:rPr lang="en-US" sz="1700" baseline="30000" dirty="0">
                <a:solidFill>
                  <a:schemeClr val="tx1">
                    <a:lumMod val="75000"/>
                    <a:lumOff val="25000"/>
                  </a:schemeClr>
                </a:solidFill>
                <a:ea typeface="+mn-lt"/>
                <a:cs typeface="+mn-lt"/>
              </a:rPr>
              <a:t>2</a:t>
            </a:r>
            <a:r>
              <a:rPr lang="en-US" sz="1700" dirty="0">
                <a:solidFill>
                  <a:schemeClr val="tx1">
                    <a:lumMod val="75000"/>
                    <a:lumOff val="25000"/>
                  </a:schemeClr>
                </a:solidFill>
                <a:ea typeface="+mn-lt"/>
                <a:cs typeface="+mn-lt"/>
              </a:rPr>
              <a:t> </a:t>
            </a:r>
            <a:r>
              <a:rPr lang="en-US" sz="1700" dirty="0">
                <a:solidFill>
                  <a:schemeClr val="tx1">
                    <a:lumMod val="75000"/>
                    <a:lumOff val="25000"/>
                  </a:schemeClr>
                </a:solidFill>
                <a:latin typeface="Century Gothic"/>
                <a:ea typeface="+mn-lt"/>
                <a:cs typeface="+mn-lt"/>
              </a:rPr>
              <a:t> = 0.22</a:t>
            </a:r>
            <a:endParaRPr lang="en-US" dirty="0">
              <a:solidFill>
                <a:schemeClr val="tx1">
                  <a:lumMod val="75000"/>
                  <a:lumOff val="25000"/>
                </a:schemeClr>
              </a:solidFill>
            </a:endParaRPr>
          </a:p>
          <a:p>
            <a:pPr algn="ctr"/>
            <a:endParaRPr lang="en-US" sz="1700" dirty="0">
              <a:cs typeface="Calibri"/>
            </a:endParaRPr>
          </a:p>
        </p:txBody>
      </p:sp>
      <p:sp>
        <p:nvSpPr>
          <p:cNvPr id="42" name="TextBox 41">
            <a:extLst>
              <a:ext uri="{FF2B5EF4-FFF2-40B4-BE49-F238E27FC236}">
                <a16:creationId xmlns:a16="http://schemas.microsoft.com/office/drawing/2014/main" id="{EF4D1665-AAD9-46F7-A7FF-678EC5B0DC4E}"/>
              </a:ext>
            </a:extLst>
          </p:cNvPr>
          <p:cNvSpPr txBox="1"/>
          <p:nvPr/>
        </p:nvSpPr>
        <p:spPr>
          <a:xfrm>
            <a:off x="6618114" y="6066404"/>
            <a:ext cx="3958542" cy="8771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700" dirty="0">
                <a:solidFill>
                  <a:schemeClr val="tx1">
                    <a:lumMod val="75000"/>
                    <a:lumOff val="25000"/>
                  </a:schemeClr>
                </a:solidFill>
                <a:latin typeface="Century Gothic"/>
                <a:ea typeface="+mn-lt"/>
                <a:cs typeface="+mn-lt"/>
              </a:rPr>
              <a:t>Mod Burn Severity </a:t>
            </a:r>
            <a:r>
              <a:rPr lang="en-US" sz="1700" dirty="0">
                <a:solidFill>
                  <a:schemeClr val="tx1">
                    <a:lumMod val="75000"/>
                    <a:lumOff val="25000"/>
                  </a:schemeClr>
                </a:solidFill>
                <a:latin typeface="Century Gothic"/>
                <a:cs typeface="Calibri"/>
              </a:rPr>
              <a:t>Model </a:t>
            </a:r>
            <a:r>
              <a:rPr lang="en-US" sz="1700" dirty="0">
                <a:solidFill>
                  <a:schemeClr val="tx1">
                    <a:lumMod val="75000"/>
                    <a:lumOff val="25000"/>
                  </a:schemeClr>
                </a:solidFill>
                <a:ea typeface="+mn-lt"/>
                <a:cs typeface="+mn-lt"/>
              </a:rPr>
              <a:t>R</a:t>
            </a:r>
            <a:r>
              <a:rPr lang="en-US" sz="1700" baseline="30000" dirty="0">
                <a:solidFill>
                  <a:schemeClr val="tx1">
                    <a:lumMod val="75000"/>
                    <a:lumOff val="25000"/>
                  </a:schemeClr>
                </a:solidFill>
                <a:ea typeface="+mn-lt"/>
                <a:cs typeface="+mn-lt"/>
              </a:rPr>
              <a:t>2</a:t>
            </a:r>
            <a:r>
              <a:rPr lang="en-US" sz="1700" dirty="0">
                <a:solidFill>
                  <a:schemeClr val="tx1">
                    <a:lumMod val="75000"/>
                    <a:lumOff val="25000"/>
                  </a:schemeClr>
                </a:solidFill>
                <a:ea typeface="+mn-lt"/>
                <a:cs typeface="+mn-lt"/>
              </a:rPr>
              <a:t> </a:t>
            </a:r>
            <a:r>
              <a:rPr lang="en-US" sz="1700" dirty="0">
                <a:solidFill>
                  <a:schemeClr val="tx1">
                    <a:lumMod val="75000"/>
                    <a:lumOff val="25000"/>
                  </a:schemeClr>
                </a:solidFill>
                <a:latin typeface="Century Gothic"/>
                <a:cs typeface="Calibri"/>
              </a:rPr>
              <a:t> = 0.38</a:t>
            </a:r>
            <a:endParaRPr lang="en-US" dirty="0">
              <a:solidFill>
                <a:schemeClr val="tx1">
                  <a:lumMod val="75000"/>
                  <a:lumOff val="25000"/>
                </a:schemeClr>
              </a:solidFill>
            </a:endParaRPr>
          </a:p>
          <a:p>
            <a:pPr algn="ctr"/>
            <a:r>
              <a:rPr lang="en-US" sz="1700" dirty="0">
                <a:solidFill>
                  <a:schemeClr val="tx1">
                    <a:lumMod val="75000"/>
                    <a:lumOff val="25000"/>
                  </a:schemeClr>
                </a:solidFill>
                <a:latin typeface="Century Gothic"/>
                <a:ea typeface="+mn-lt"/>
                <a:cs typeface="+mn-lt"/>
              </a:rPr>
              <a:t>High Burn Severity Model </a:t>
            </a:r>
            <a:r>
              <a:rPr lang="en-US" sz="1700" dirty="0">
                <a:solidFill>
                  <a:schemeClr val="tx1">
                    <a:lumMod val="75000"/>
                    <a:lumOff val="25000"/>
                  </a:schemeClr>
                </a:solidFill>
                <a:ea typeface="+mn-lt"/>
                <a:cs typeface="+mn-lt"/>
              </a:rPr>
              <a:t>R</a:t>
            </a:r>
            <a:r>
              <a:rPr lang="en-US" sz="1700" baseline="30000" dirty="0">
                <a:solidFill>
                  <a:schemeClr val="tx1">
                    <a:lumMod val="75000"/>
                    <a:lumOff val="25000"/>
                  </a:schemeClr>
                </a:solidFill>
                <a:ea typeface="+mn-lt"/>
                <a:cs typeface="+mn-lt"/>
              </a:rPr>
              <a:t>2</a:t>
            </a:r>
            <a:r>
              <a:rPr lang="en-US" sz="1700" dirty="0">
                <a:solidFill>
                  <a:schemeClr val="tx1">
                    <a:lumMod val="75000"/>
                    <a:lumOff val="25000"/>
                  </a:schemeClr>
                </a:solidFill>
                <a:ea typeface="+mn-lt"/>
                <a:cs typeface="+mn-lt"/>
              </a:rPr>
              <a:t> </a:t>
            </a:r>
            <a:r>
              <a:rPr lang="en-US" sz="1700" dirty="0">
                <a:solidFill>
                  <a:schemeClr val="tx1">
                    <a:lumMod val="75000"/>
                    <a:lumOff val="25000"/>
                  </a:schemeClr>
                </a:solidFill>
                <a:latin typeface="Century Gothic"/>
                <a:ea typeface="+mn-lt"/>
                <a:cs typeface="+mn-lt"/>
              </a:rPr>
              <a:t> = 0.11</a:t>
            </a:r>
            <a:endParaRPr lang="en-US" dirty="0">
              <a:solidFill>
                <a:schemeClr val="tx1">
                  <a:lumMod val="75000"/>
                  <a:lumOff val="25000"/>
                </a:schemeClr>
              </a:solidFill>
            </a:endParaRPr>
          </a:p>
          <a:p>
            <a:pPr algn="ctr"/>
            <a:endParaRPr lang="en-US" sz="1700" dirty="0">
              <a:cs typeface="Calibri"/>
            </a:endParaRPr>
          </a:p>
        </p:txBody>
      </p:sp>
      <p:grpSp>
        <p:nvGrpSpPr>
          <p:cNvPr id="6" name="Group 5">
            <a:extLst>
              <a:ext uri="{FF2B5EF4-FFF2-40B4-BE49-F238E27FC236}">
                <a16:creationId xmlns:a16="http://schemas.microsoft.com/office/drawing/2014/main" id="{542BF5F0-6824-406C-A0A7-65FBF744622A}"/>
              </a:ext>
            </a:extLst>
          </p:cNvPr>
          <p:cNvGrpSpPr/>
          <p:nvPr/>
        </p:nvGrpSpPr>
        <p:grpSpPr>
          <a:xfrm>
            <a:off x="2465137" y="2168357"/>
            <a:ext cx="3318042" cy="3904916"/>
            <a:chOff x="2465137" y="2168357"/>
            <a:chExt cx="3318042" cy="3904916"/>
          </a:xfrm>
        </p:grpSpPr>
        <p:pic>
          <p:nvPicPr>
            <p:cNvPr id="14" name="Picture 14" descr="Map&#10;&#10;Description automatically generated">
              <a:extLst>
                <a:ext uri="{FF2B5EF4-FFF2-40B4-BE49-F238E27FC236}">
                  <a16:creationId xmlns:a16="http://schemas.microsoft.com/office/drawing/2014/main" id="{05C04C1F-B0A6-4293-BA01-7FCCC1838B2B}"/>
                </a:ext>
              </a:extLst>
            </p:cNvPr>
            <p:cNvPicPr>
              <a:picLocks noChangeAspect="1"/>
            </p:cNvPicPr>
            <p:nvPr/>
          </p:nvPicPr>
          <p:blipFill>
            <a:blip r:embed="rId4"/>
            <a:stretch>
              <a:fillRect/>
            </a:stretch>
          </p:blipFill>
          <p:spPr>
            <a:xfrm>
              <a:off x="2465137" y="2168357"/>
              <a:ext cx="3318042" cy="3904916"/>
            </a:xfrm>
            <a:prstGeom prst="rect">
              <a:avLst/>
            </a:prstGeom>
          </p:spPr>
        </p:pic>
        <p:pic>
          <p:nvPicPr>
            <p:cNvPr id="3" name="Picture 3" descr="Shape, arrow&#10;&#10;Description automatically generated">
              <a:extLst>
                <a:ext uri="{FF2B5EF4-FFF2-40B4-BE49-F238E27FC236}">
                  <a16:creationId xmlns:a16="http://schemas.microsoft.com/office/drawing/2014/main" id="{12C7687C-BB76-475F-A341-45558FEEEEE4}"/>
                </a:ext>
              </a:extLst>
            </p:cNvPr>
            <p:cNvPicPr>
              <a:picLocks noChangeAspect="1"/>
            </p:cNvPicPr>
            <p:nvPr/>
          </p:nvPicPr>
          <p:blipFill>
            <a:blip r:embed="rId5"/>
            <a:stretch>
              <a:fillRect/>
            </a:stretch>
          </p:blipFill>
          <p:spPr>
            <a:xfrm>
              <a:off x="5364244" y="2189858"/>
              <a:ext cx="376990" cy="376990"/>
            </a:xfrm>
            <a:prstGeom prst="rect">
              <a:avLst/>
            </a:prstGeom>
          </p:spPr>
        </p:pic>
        <p:pic>
          <p:nvPicPr>
            <p:cNvPr id="5" name="Picture 4">
              <a:extLst>
                <a:ext uri="{FF2B5EF4-FFF2-40B4-BE49-F238E27FC236}">
                  <a16:creationId xmlns:a16="http://schemas.microsoft.com/office/drawing/2014/main" id="{570F23AD-03BA-4608-A60A-D590AF29D66C}"/>
                </a:ext>
              </a:extLst>
            </p:cNvPr>
            <p:cNvPicPr>
              <a:picLocks noChangeAspect="1"/>
            </p:cNvPicPr>
            <p:nvPr/>
          </p:nvPicPr>
          <p:blipFill>
            <a:blip r:embed="rId6"/>
            <a:stretch>
              <a:fillRect/>
            </a:stretch>
          </p:blipFill>
          <p:spPr>
            <a:xfrm>
              <a:off x="5037727" y="5785900"/>
              <a:ext cx="685800" cy="285750"/>
            </a:xfrm>
            <a:prstGeom prst="rect">
              <a:avLst/>
            </a:prstGeom>
          </p:spPr>
        </p:pic>
      </p:grpSp>
      <p:grpSp>
        <p:nvGrpSpPr>
          <p:cNvPr id="9" name="Group 8">
            <a:extLst>
              <a:ext uri="{FF2B5EF4-FFF2-40B4-BE49-F238E27FC236}">
                <a16:creationId xmlns:a16="http://schemas.microsoft.com/office/drawing/2014/main" id="{6D61198A-E71C-4B85-BA8D-0B6EFB3F4BA3}"/>
              </a:ext>
            </a:extLst>
          </p:cNvPr>
          <p:cNvGrpSpPr/>
          <p:nvPr/>
        </p:nvGrpSpPr>
        <p:grpSpPr>
          <a:xfrm>
            <a:off x="6888213" y="2169681"/>
            <a:ext cx="3307410" cy="3916565"/>
            <a:chOff x="6888213" y="2169681"/>
            <a:chExt cx="3307410" cy="3916565"/>
          </a:xfrm>
        </p:grpSpPr>
        <p:pic>
          <p:nvPicPr>
            <p:cNvPr id="7" name="Picture 7" descr="Graphical user interface, map&#10;&#10;Description automatically generated">
              <a:extLst>
                <a:ext uri="{FF2B5EF4-FFF2-40B4-BE49-F238E27FC236}">
                  <a16:creationId xmlns:a16="http://schemas.microsoft.com/office/drawing/2014/main" id="{31319A6D-CD7D-4C25-A451-4089C7F89244}"/>
                </a:ext>
              </a:extLst>
            </p:cNvPr>
            <p:cNvPicPr>
              <a:picLocks noChangeAspect="1"/>
            </p:cNvPicPr>
            <p:nvPr/>
          </p:nvPicPr>
          <p:blipFill rotWithShape="1">
            <a:blip r:embed="rId7"/>
            <a:srcRect l="28700" t="21877" r="34414" b="8718"/>
            <a:stretch/>
          </p:blipFill>
          <p:spPr>
            <a:xfrm>
              <a:off x="6888213" y="2169681"/>
              <a:ext cx="3307410" cy="3904593"/>
            </a:xfrm>
            <a:prstGeom prst="rect">
              <a:avLst/>
            </a:prstGeom>
          </p:spPr>
        </p:pic>
        <p:pic>
          <p:nvPicPr>
            <p:cNvPr id="4" name="Picture 3" descr="Shape, arrow&#10;&#10;Description automatically generated">
              <a:extLst>
                <a:ext uri="{FF2B5EF4-FFF2-40B4-BE49-F238E27FC236}">
                  <a16:creationId xmlns:a16="http://schemas.microsoft.com/office/drawing/2014/main" id="{9A5DC836-863E-4E27-8822-213190D248C7}"/>
                </a:ext>
              </a:extLst>
            </p:cNvPr>
            <p:cNvPicPr>
              <a:picLocks noChangeAspect="1"/>
            </p:cNvPicPr>
            <p:nvPr/>
          </p:nvPicPr>
          <p:blipFill>
            <a:blip r:embed="rId5"/>
            <a:stretch>
              <a:fillRect/>
            </a:stretch>
          </p:blipFill>
          <p:spPr>
            <a:xfrm>
              <a:off x="9798880" y="2175876"/>
              <a:ext cx="376990" cy="376990"/>
            </a:xfrm>
            <a:prstGeom prst="rect">
              <a:avLst/>
            </a:prstGeom>
          </p:spPr>
        </p:pic>
        <p:pic>
          <p:nvPicPr>
            <p:cNvPr id="8" name="Picture 15">
              <a:extLst>
                <a:ext uri="{FF2B5EF4-FFF2-40B4-BE49-F238E27FC236}">
                  <a16:creationId xmlns:a16="http://schemas.microsoft.com/office/drawing/2014/main" id="{960159D9-5BA3-4776-9752-FEA48558A208}"/>
                </a:ext>
              </a:extLst>
            </p:cNvPr>
            <p:cNvPicPr>
              <a:picLocks noChangeAspect="1"/>
            </p:cNvPicPr>
            <p:nvPr/>
          </p:nvPicPr>
          <p:blipFill>
            <a:blip r:embed="rId6"/>
            <a:stretch>
              <a:fillRect/>
            </a:stretch>
          </p:blipFill>
          <p:spPr>
            <a:xfrm>
              <a:off x="9445014" y="5800496"/>
              <a:ext cx="685800" cy="285750"/>
            </a:xfrm>
            <a:prstGeom prst="rect">
              <a:avLst/>
            </a:prstGeom>
          </p:spPr>
        </p:pic>
      </p:grpSp>
      <p:sp>
        <p:nvSpPr>
          <p:cNvPr id="11" name="TextBox 10">
            <a:extLst>
              <a:ext uri="{FF2B5EF4-FFF2-40B4-BE49-F238E27FC236}">
                <a16:creationId xmlns:a16="http://schemas.microsoft.com/office/drawing/2014/main" id="{CE26769B-0150-4EE4-A4FC-5D8D393B5490}"/>
              </a:ext>
            </a:extLst>
          </p:cNvPr>
          <p:cNvSpPr txBox="1"/>
          <p:nvPr/>
        </p:nvSpPr>
        <p:spPr>
          <a:xfrm>
            <a:off x="3325967" y="1404283"/>
            <a:ext cx="158758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chemeClr val="tx1">
                    <a:lumMod val="75000"/>
                    <a:lumOff val="25000"/>
                  </a:schemeClr>
                </a:solidFill>
                <a:latin typeface="Century Gothic"/>
              </a:rPr>
              <a:t>2013 dNBR Prediction</a:t>
            </a:r>
            <a:endParaRPr lang="en-US" sz="2000" dirty="0">
              <a:solidFill>
                <a:schemeClr val="tx1">
                  <a:lumMod val="75000"/>
                  <a:lumOff val="25000"/>
                </a:schemeClr>
              </a:solidFill>
              <a:latin typeface="Century Gothic"/>
              <a:cs typeface="Calibri"/>
            </a:endParaRPr>
          </a:p>
        </p:txBody>
      </p:sp>
      <p:sp>
        <p:nvSpPr>
          <p:cNvPr id="12" name="TextBox 11">
            <a:extLst>
              <a:ext uri="{FF2B5EF4-FFF2-40B4-BE49-F238E27FC236}">
                <a16:creationId xmlns:a16="http://schemas.microsoft.com/office/drawing/2014/main" id="{54CF1C9B-A21E-4726-A095-E0D206909B8A}"/>
              </a:ext>
            </a:extLst>
          </p:cNvPr>
          <p:cNvSpPr txBox="1"/>
          <p:nvPr/>
        </p:nvSpPr>
        <p:spPr>
          <a:xfrm>
            <a:off x="7837586" y="1404282"/>
            <a:ext cx="152360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chemeClr val="tx1">
                    <a:lumMod val="75000"/>
                    <a:lumOff val="25000"/>
                  </a:schemeClr>
                </a:solidFill>
                <a:latin typeface="Century Gothic"/>
              </a:rPr>
              <a:t>2017 dNBR</a:t>
            </a:r>
            <a:endParaRPr lang="en-US" sz="2000" dirty="0">
              <a:solidFill>
                <a:schemeClr val="tx1">
                  <a:lumMod val="75000"/>
                  <a:lumOff val="25000"/>
                </a:schemeClr>
              </a:solidFill>
              <a:latin typeface="Century Gothic"/>
              <a:cs typeface="Calibri"/>
            </a:endParaRPr>
          </a:p>
          <a:p>
            <a:pPr algn="ctr"/>
            <a:r>
              <a:rPr lang="en-US" sz="2000" dirty="0">
                <a:solidFill>
                  <a:schemeClr val="tx1">
                    <a:lumMod val="75000"/>
                    <a:lumOff val="25000"/>
                  </a:schemeClr>
                </a:solidFill>
                <a:latin typeface="Century Gothic"/>
              </a:rPr>
              <a:t>Prediction</a:t>
            </a:r>
            <a:endParaRPr lang="en-US" sz="2000" dirty="0">
              <a:solidFill>
                <a:schemeClr val="tx1">
                  <a:lumMod val="75000"/>
                  <a:lumOff val="25000"/>
                </a:schemeClr>
              </a:solidFill>
              <a:latin typeface="Century Gothic"/>
              <a:cs typeface="Calibri" panose="020F0502020204030204"/>
            </a:endParaRPr>
          </a:p>
        </p:txBody>
      </p:sp>
    </p:spTree>
    <p:extLst>
      <p:ext uri="{BB962C8B-B14F-4D97-AF65-F5344CB8AC3E}">
        <p14:creationId xmlns:p14="http://schemas.microsoft.com/office/powerpoint/2010/main" val="36295288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495300" y="342900"/>
            <a:ext cx="94143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entury Gothic"/>
              </a:rPr>
              <a:t>Results: No Treatment</a:t>
            </a:r>
          </a:p>
        </p:txBody>
      </p:sp>
      <p:sp>
        <p:nvSpPr>
          <p:cNvPr id="18" name="TextBox 17">
            <a:extLst>
              <a:ext uri="{FF2B5EF4-FFF2-40B4-BE49-F238E27FC236}">
                <a16:creationId xmlns:a16="http://schemas.microsoft.com/office/drawing/2014/main" id="{B9C51DBE-8417-452F-B52E-3648EC0375E3}"/>
              </a:ext>
            </a:extLst>
          </p:cNvPr>
          <p:cNvSpPr txBox="1"/>
          <p:nvPr/>
        </p:nvSpPr>
        <p:spPr>
          <a:xfrm>
            <a:off x="2188779" y="6101134"/>
            <a:ext cx="3861961" cy="3539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700" dirty="0">
                <a:solidFill>
                  <a:schemeClr val="tx1">
                    <a:lumMod val="75000"/>
                    <a:lumOff val="25000"/>
                  </a:schemeClr>
                </a:solidFill>
                <a:latin typeface="Century Gothic"/>
                <a:ea typeface="+mn-lt"/>
                <a:cs typeface="+mn-lt"/>
              </a:rPr>
              <a:t>High</a:t>
            </a:r>
            <a:r>
              <a:rPr lang="en-US" sz="1700" dirty="0">
                <a:solidFill>
                  <a:schemeClr val="tx1">
                    <a:lumMod val="75000"/>
                    <a:lumOff val="25000"/>
                  </a:schemeClr>
                </a:solidFill>
                <a:latin typeface="Century Gothic"/>
                <a:cs typeface="Calibri"/>
              </a:rPr>
              <a:t> </a:t>
            </a:r>
            <a:r>
              <a:rPr lang="en-US" sz="1700" dirty="0">
                <a:solidFill>
                  <a:schemeClr val="tx1">
                    <a:lumMod val="75000"/>
                    <a:lumOff val="25000"/>
                  </a:schemeClr>
                </a:solidFill>
                <a:latin typeface="Century Gothic"/>
                <a:ea typeface="+mn-lt"/>
                <a:cs typeface="+mn-lt"/>
              </a:rPr>
              <a:t>Burn Severity Model </a:t>
            </a:r>
            <a:r>
              <a:rPr lang="en-US" sz="1700" dirty="0">
                <a:solidFill>
                  <a:schemeClr val="tx1">
                    <a:lumMod val="75000"/>
                    <a:lumOff val="25000"/>
                  </a:schemeClr>
                </a:solidFill>
                <a:ea typeface="+mn-lt"/>
                <a:cs typeface="+mn-lt"/>
              </a:rPr>
              <a:t>R</a:t>
            </a:r>
            <a:r>
              <a:rPr lang="en-US" sz="1700" baseline="30000" dirty="0">
                <a:solidFill>
                  <a:schemeClr val="tx1">
                    <a:lumMod val="75000"/>
                    <a:lumOff val="25000"/>
                  </a:schemeClr>
                </a:solidFill>
                <a:ea typeface="+mn-lt"/>
                <a:cs typeface="+mn-lt"/>
              </a:rPr>
              <a:t>2</a:t>
            </a:r>
            <a:r>
              <a:rPr lang="en-US" sz="1700" dirty="0">
                <a:solidFill>
                  <a:schemeClr val="tx1">
                    <a:lumMod val="75000"/>
                    <a:lumOff val="25000"/>
                  </a:schemeClr>
                </a:solidFill>
                <a:ea typeface="+mn-lt"/>
                <a:cs typeface="+mn-lt"/>
              </a:rPr>
              <a:t> </a:t>
            </a:r>
            <a:r>
              <a:rPr lang="en-US" sz="1700" dirty="0">
                <a:solidFill>
                  <a:schemeClr val="tx1">
                    <a:lumMod val="75000"/>
                    <a:lumOff val="25000"/>
                  </a:schemeClr>
                </a:solidFill>
                <a:latin typeface="Century Gothic"/>
                <a:cs typeface="Calibri"/>
              </a:rPr>
              <a:t> = 0.26</a:t>
            </a:r>
            <a:endParaRPr lang="en-US" dirty="0">
              <a:solidFill>
                <a:schemeClr val="tx1">
                  <a:lumMod val="75000"/>
                  <a:lumOff val="25000"/>
                </a:schemeClr>
              </a:solidFill>
              <a:latin typeface="Century Gothic"/>
            </a:endParaRPr>
          </a:p>
        </p:txBody>
      </p:sp>
      <p:grpSp>
        <p:nvGrpSpPr>
          <p:cNvPr id="25" name="Group 24">
            <a:extLst>
              <a:ext uri="{FF2B5EF4-FFF2-40B4-BE49-F238E27FC236}">
                <a16:creationId xmlns:a16="http://schemas.microsoft.com/office/drawing/2014/main" id="{E8EEAE03-E00D-48B0-B4EE-A63EBA0980E8}"/>
              </a:ext>
            </a:extLst>
          </p:cNvPr>
          <p:cNvGrpSpPr/>
          <p:nvPr/>
        </p:nvGrpSpPr>
        <p:grpSpPr>
          <a:xfrm>
            <a:off x="649561" y="3123151"/>
            <a:ext cx="1669103" cy="2009954"/>
            <a:chOff x="383665" y="3255977"/>
            <a:chExt cx="1669103" cy="2009954"/>
          </a:xfrm>
        </p:grpSpPr>
        <p:pic>
          <p:nvPicPr>
            <p:cNvPr id="22" name="Picture 13">
              <a:extLst>
                <a:ext uri="{FF2B5EF4-FFF2-40B4-BE49-F238E27FC236}">
                  <a16:creationId xmlns:a16="http://schemas.microsoft.com/office/drawing/2014/main" id="{8846BA14-3AE5-467D-856E-0278129CA368}"/>
                </a:ext>
              </a:extLst>
            </p:cNvPr>
            <p:cNvPicPr>
              <a:picLocks noChangeAspect="1"/>
            </p:cNvPicPr>
            <p:nvPr/>
          </p:nvPicPr>
          <p:blipFill>
            <a:blip r:embed="rId3"/>
            <a:stretch>
              <a:fillRect/>
            </a:stretch>
          </p:blipFill>
          <p:spPr>
            <a:xfrm>
              <a:off x="383665" y="3255977"/>
              <a:ext cx="225367" cy="2009863"/>
            </a:xfrm>
            <a:prstGeom prst="rect">
              <a:avLst/>
            </a:prstGeom>
          </p:spPr>
        </p:pic>
        <p:sp>
          <p:nvSpPr>
            <p:cNvPr id="23" name="TextBox 22">
              <a:extLst>
                <a:ext uri="{FF2B5EF4-FFF2-40B4-BE49-F238E27FC236}">
                  <a16:creationId xmlns:a16="http://schemas.microsoft.com/office/drawing/2014/main" id="{E0934C99-758C-49A6-B81F-BA31745ED1BA}"/>
                </a:ext>
              </a:extLst>
            </p:cNvPr>
            <p:cNvSpPr txBox="1"/>
            <p:nvPr/>
          </p:nvSpPr>
          <p:spPr>
            <a:xfrm>
              <a:off x="567917" y="3364246"/>
              <a:ext cx="147087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rPr>
                <a:t>High recovery</a:t>
              </a:r>
              <a:endParaRPr lang="en-US" sz="1400" dirty="0">
                <a:solidFill>
                  <a:schemeClr val="tx1">
                    <a:lumMod val="75000"/>
                    <a:lumOff val="25000"/>
                  </a:schemeClr>
                </a:solidFill>
                <a:latin typeface="Century Gothic"/>
                <a:cs typeface="Calibri"/>
              </a:endParaRPr>
            </a:p>
          </p:txBody>
        </p:sp>
        <p:sp>
          <p:nvSpPr>
            <p:cNvPr id="24" name="TextBox 23">
              <a:extLst>
                <a:ext uri="{FF2B5EF4-FFF2-40B4-BE49-F238E27FC236}">
                  <a16:creationId xmlns:a16="http://schemas.microsoft.com/office/drawing/2014/main" id="{B0B35126-E8A2-4C90-919A-115CF51A03EC}"/>
                </a:ext>
              </a:extLst>
            </p:cNvPr>
            <p:cNvSpPr txBox="1"/>
            <p:nvPr/>
          </p:nvSpPr>
          <p:spPr>
            <a:xfrm>
              <a:off x="581898" y="4958154"/>
              <a:ext cx="147087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rPr>
                <a:t>Low recovery</a:t>
              </a:r>
            </a:p>
          </p:txBody>
        </p:sp>
      </p:grpSp>
      <p:sp>
        <p:nvSpPr>
          <p:cNvPr id="27" name="TextBox 26">
            <a:extLst>
              <a:ext uri="{FF2B5EF4-FFF2-40B4-BE49-F238E27FC236}">
                <a16:creationId xmlns:a16="http://schemas.microsoft.com/office/drawing/2014/main" id="{BF35F60C-2B15-4173-BF29-C615FF923452}"/>
              </a:ext>
            </a:extLst>
          </p:cNvPr>
          <p:cNvSpPr txBox="1"/>
          <p:nvPr/>
        </p:nvSpPr>
        <p:spPr>
          <a:xfrm>
            <a:off x="6660515" y="6101133"/>
            <a:ext cx="3886809" cy="3539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700" dirty="0">
                <a:solidFill>
                  <a:schemeClr val="tx1">
                    <a:lumMod val="75000"/>
                    <a:lumOff val="25000"/>
                  </a:schemeClr>
                </a:solidFill>
                <a:latin typeface="Century Gothic"/>
                <a:ea typeface="+mn-lt"/>
                <a:cs typeface="+mn-lt"/>
              </a:rPr>
              <a:t>High Burn Severity Model R</a:t>
            </a:r>
            <a:r>
              <a:rPr lang="en-US" sz="1700" baseline="30000" dirty="0">
                <a:solidFill>
                  <a:schemeClr val="tx1">
                    <a:lumMod val="75000"/>
                    <a:lumOff val="25000"/>
                  </a:schemeClr>
                </a:solidFill>
                <a:latin typeface="Century Gothic"/>
                <a:ea typeface="+mn-lt"/>
                <a:cs typeface="+mn-lt"/>
              </a:rPr>
              <a:t>2</a:t>
            </a:r>
            <a:r>
              <a:rPr lang="en-US" sz="1700" dirty="0">
                <a:solidFill>
                  <a:schemeClr val="tx1">
                    <a:lumMod val="75000"/>
                    <a:lumOff val="25000"/>
                  </a:schemeClr>
                </a:solidFill>
                <a:latin typeface="Century Gothic"/>
                <a:ea typeface="+mn-lt"/>
                <a:cs typeface="+mn-lt"/>
              </a:rPr>
              <a:t>  =</a:t>
            </a:r>
            <a:r>
              <a:rPr lang="en-US" sz="1700" dirty="0">
                <a:solidFill>
                  <a:schemeClr val="tx1">
                    <a:lumMod val="75000"/>
                    <a:lumOff val="25000"/>
                  </a:schemeClr>
                </a:solidFill>
                <a:latin typeface="Century Gothic"/>
                <a:cs typeface="Calibri"/>
              </a:rPr>
              <a:t> 0.20</a:t>
            </a:r>
            <a:endParaRPr lang="en-US" dirty="0">
              <a:solidFill>
                <a:schemeClr val="tx1">
                  <a:lumMod val="75000"/>
                  <a:lumOff val="25000"/>
                </a:schemeClr>
              </a:solidFill>
              <a:latin typeface="Century Gothic"/>
            </a:endParaRPr>
          </a:p>
        </p:txBody>
      </p:sp>
      <p:grpSp>
        <p:nvGrpSpPr>
          <p:cNvPr id="7" name="Group 6">
            <a:extLst>
              <a:ext uri="{FF2B5EF4-FFF2-40B4-BE49-F238E27FC236}">
                <a16:creationId xmlns:a16="http://schemas.microsoft.com/office/drawing/2014/main" id="{433003B7-33D8-497D-8A44-73E7D28786D7}"/>
              </a:ext>
            </a:extLst>
          </p:cNvPr>
          <p:cNvGrpSpPr/>
          <p:nvPr/>
        </p:nvGrpSpPr>
        <p:grpSpPr>
          <a:xfrm>
            <a:off x="2411663" y="2172209"/>
            <a:ext cx="3424989" cy="3927405"/>
            <a:chOff x="2411663" y="2172209"/>
            <a:chExt cx="3424989" cy="3927405"/>
          </a:xfrm>
        </p:grpSpPr>
        <p:pic>
          <p:nvPicPr>
            <p:cNvPr id="26" name="Picture 26" descr="Map&#10;&#10;Description automatically generated">
              <a:extLst>
                <a:ext uri="{FF2B5EF4-FFF2-40B4-BE49-F238E27FC236}">
                  <a16:creationId xmlns:a16="http://schemas.microsoft.com/office/drawing/2014/main" id="{A9951E8B-E160-4AB0-9A90-8DE0A2D0E88D}"/>
                </a:ext>
              </a:extLst>
            </p:cNvPr>
            <p:cNvPicPr>
              <a:picLocks noChangeAspect="1"/>
            </p:cNvPicPr>
            <p:nvPr/>
          </p:nvPicPr>
          <p:blipFill>
            <a:blip r:embed="rId4"/>
            <a:stretch>
              <a:fillRect/>
            </a:stretch>
          </p:blipFill>
          <p:spPr>
            <a:xfrm>
              <a:off x="2411663" y="2172209"/>
              <a:ext cx="3424989" cy="3910580"/>
            </a:xfrm>
            <a:prstGeom prst="rect">
              <a:avLst/>
            </a:prstGeom>
          </p:spPr>
        </p:pic>
        <p:pic>
          <p:nvPicPr>
            <p:cNvPr id="3" name="Picture 3" descr="Shape, arrow&#10;&#10;Description automatically generated">
              <a:extLst>
                <a:ext uri="{FF2B5EF4-FFF2-40B4-BE49-F238E27FC236}">
                  <a16:creationId xmlns:a16="http://schemas.microsoft.com/office/drawing/2014/main" id="{DA71E430-E75A-4E19-8F3E-56D908EEA57E}"/>
                </a:ext>
              </a:extLst>
            </p:cNvPr>
            <p:cNvPicPr>
              <a:picLocks noChangeAspect="1"/>
            </p:cNvPicPr>
            <p:nvPr/>
          </p:nvPicPr>
          <p:blipFill>
            <a:blip r:embed="rId5"/>
            <a:stretch>
              <a:fillRect/>
            </a:stretch>
          </p:blipFill>
          <p:spPr>
            <a:xfrm>
              <a:off x="5406189" y="2217821"/>
              <a:ext cx="376990" cy="376990"/>
            </a:xfrm>
            <a:prstGeom prst="rect">
              <a:avLst/>
            </a:prstGeom>
          </p:spPr>
        </p:pic>
        <p:pic>
          <p:nvPicPr>
            <p:cNvPr id="6" name="Picture 5">
              <a:extLst>
                <a:ext uri="{FF2B5EF4-FFF2-40B4-BE49-F238E27FC236}">
                  <a16:creationId xmlns:a16="http://schemas.microsoft.com/office/drawing/2014/main" id="{CB43BA71-862B-445C-BA66-368799B10B2E}"/>
                </a:ext>
              </a:extLst>
            </p:cNvPr>
            <p:cNvPicPr>
              <a:picLocks noChangeAspect="1"/>
            </p:cNvPicPr>
            <p:nvPr/>
          </p:nvPicPr>
          <p:blipFill>
            <a:blip r:embed="rId6"/>
            <a:stretch>
              <a:fillRect/>
            </a:stretch>
          </p:blipFill>
          <p:spPr>
            <a:xfrm>
              <a:off x="5107636" y="5813864"/>
              <a:ext cx="685800" cy="285750"/>
            </a:xfrm>
            <a:prstGeom prst="rect">
              <a:avLst/>
            </a:prstGeom>
          </p:spPr>
        </p:pic>
      </p:grpSp>
      <p:grpSp>
        <p:nvGrpSpPr>
          <p:cNvPr id="9" name="Group 8">
            <a:extLst>
              <a:ext uri="{FF2B5EF4-FFF2-40B4-BE49-F238E27FC236}">
                <a16:creationId xmlns:a16="http://schemas.microsoft.com/office/drawing/2014/main" id="{F13DE758-6B84-4BF6-9318-C2D30CCAC05D}"/>
              </a:ext>
            </a:extLst>
          </p:cNvPr>
          <p:cNvGrpSpPr/>
          <p:nvPr/>
        </p:nvGrpSpPr>
        <p:grpSpPr>
          <a:xfrm>
            <a:off x="6894897" y="2174441"/>
            <a:ext cx="3408689" cy="3925787"/>
            <a:chOff x="6894897" y="2174441"/>
            <a:chExt cx="3408689" cy="3925787"/>
          </a:xfrm>
        </p:grpSpPr>
        <p:pic>
          <p:nvPicPr>
            <p:cNvPr id="5" name="Picture 6" descr="Graphical user interface, map&#10;&#10;Description automatically generated">
              <a:extLst>
                <a:ext uri="{FF2B5EF4-FFF2-40B4-BE49-F238E27FC236}">
                  <a16:creationId xmlns:a16="http://schemas.microsoft.com/office/drawing/2014/main" id="{A027EE0B-8D29-40F8-A08B-AC373DAB7F4B}"/>
                </a:ext>
              </a:extLst>
            </p:cNvPr>
            <p:cNvPicPr>
              <a:picLocks noChangeAspect="1"/>
            </p:cNvPicPr>
            <p:nvPr/>
          </p:nvPicPr>
          <p:blipFill rotWithShape="1">
            <a:blip r:embed="rId7"/>
            <a:srcRect l="28309" t="21207" r="34216" b="9222"/>
            <a:stretch/>
          </p:blipFill>
          <p:spPr>
            <a:xfrm>
              <a:off x="6894897" y="2174441"/>
              <a:ext cx="3408689" cy="3905603"/>
            </a:xfrm>
            <a:prstGeom prst="rect">
              <a:avLst/>
            </a:prstGeom>
          </p:spPr>
        </p:pic>
        <p:pic>
          <p:nvPicPr>
            <p:cNvPr id="4" name="Picture 3" descr="Shape, arrow&#10;&#10;Description automatically generated">
              <a:extLst>
                <a:ext uri="{FF2B5EF4-FFF2-40B4-BE49-F238E27FC236}">
                  <a16:creationId xmlns:a16="http://schemas.microsoft.com/office/drawing/2014/main" id="{51A913BA-426F-409B-9C70-F15DA69F6177}"/>
                </a:ext>
              </a:extLst>
            </p:cNvPr>
            <p:cNvPicPr>
              <a:picLocks noChangeAspect="1"/>
            </p:cNvPicPr>
            <p:nvPr/>
          </p:nvPicPr>
          <p:blipFill>
            <a:blip r:embed="rId5"/>
            <a:stretch>
              <a:fillRect/>
            </a:stretch>
          </p:blipFill>
          <p:spPr>
            <a:xfrm>
              <a:off x="9924715" y="2217821"/>
              <a:ext cx="376990" cy="376990"/>
            </a:xfrm>
            <a:prstGeom prst="rect">
              <a:avLst/>
            </a:prstGeom>
          </p:spPr>
        </p:pic>
        <p:pic>
          <p:nvPicPr>
            <p:cNvPr id="8" name="Picture 15">
              <a:extLst>
                <a:ext uri="{FF2B5EF4-FFF2-40B4-BE49-F238E27FC236}">
                  <a16:creationId xmlns:a16="http://schemas.microsoft.com/office/drawing/2014/main" id="{C1D3FED2-6EB0-4911-9152-8BB412C8AE9F}"/>
                </a:ext>
              </a:extLst>
            </p:cNvPr>
            <p:cNvPicPr>
              <a:picLocks noChangeAspect="1"/>
            </p:cNvPicPr>
            <p:nvPr/>
          </p:nvPicPr>
          <p:blipFill>
            <a:blip r:embed="rId6"/>
            <a:stretch>
              <a:fillRect/>
            </a:stretch>
          </p:blipFill>
          <p:spPr>
            <a:xfrm>
              <a:off x="9570849" y="5814478"/>
              <a:ext cx="685800" cy="285750"/>
            </a:xfrm>
            <a:prstGeom prst="rect">
              <a:avLst/>
            </a:prstGeom>
          </p:spPr>
        </p:pic>
      </p:grpSp>
      <p:sp>
        <p:nvSpPr>
          <p:cNvPr id="10" name="TextBox 9">
            <a:extLst>
              <a:ext uri="{FF2B5EF4-FFF2-40B4-BE49-F238E27FC236}">
                <a16:creationId xmlns:a16="http://schemas.microsoft.com/office/drawing/2014/main" id="{02FE7B84-A6D8-40C1-B41E-42DCFFECD6E1}"/>
              </a:ext>
            </a:extLst>
          </p:cNvPr>
          <p:cNvSpPr txBox="1"/>
          <p:nvPr/>
        </p:nvSpPr>
        <p:spPr>
          <a:xfrm>
            <a:off x="7837586" y="1404282"/>
            <a:ext cx="152360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chemeClr val="tx1">
                    <a:lumMod val="75000"/>
                    <a:lumOff val="25000"/>
                  </a:schemeClr>
                </a:solidFill>
                <a:latin typeface="Century Gothic"/>
              </a:rPr>
              <a:t>2017 dNBR</a:t>
            </a:r>
            <a:endParaRPr lang="en-US" sz="2000" dirty="0">
              <a:solidFill>
                <a:schemeClr val="tx1">
                  <a:lumMod val="75000"/>
                  <a:lumOff val="25000"/>
                </a:schemeClr>
              </a:solidFill>
              <a:latin typeface="Century Gothic"/>
              <a:cs typeface="Calibri"/>
            </a:endParaRPr>
          </a:p>
          <a:p>
            <a:pPr algn="ctr"/>
            <a:r>
              <a:rPr lang="en-US" sz="2000" dirty="0">
                <a:solidFill>
                  <a:schemeClr val="tx1">
                    <a:lumMod val="75000"/>
                    <a:lumOff val="25000"/>
                  </a:schemeClr>
                </a:solidFill>
                <a:latin typeface="Century Gothic"/>
              </a:rPr>
              <a:t>Prediction</a:t>
            </a:r>
            <a:endParaRPr lang="en-US" sz="2000" dirty="0">
              <a:solidFill>
                <a:schemeClr val="tx1">
                  <a:lumMod val="75000"/>
                  <a:lumOff val="25000"/>
                </a:schemeClr>
              </a:solidFill>
              <a:latin typeface="Century Gothic"/>
              <a:cs typeface="Calibri" panose="020F0502020204030204"/>
            </a:endParaRPr>
          </a:p>
        </p:txBody>
      </p:sp>
      <p:sp>
        <p:nvSpPr>
          <p:cNvPr id="11" name="TextBox 10">
            <a:extLst>
              <a:ext uri="{FF2B5EF4-FFF2-40B4-BE49-F238E27FC236}">
                <a16:creationId xmlns:a16="http://schemas.microsoft.com/office/drawing/2014/main" id="{63A11026-675A-44DD-B7F8-FF20713E4B6A}"/>
              </a:ext>
            </a:extLst>
          </p:cNvPr>
          <p:cNvSpPr txBox="1"/>
          <p:nvPr/>
        </p:nvSpPr>
        <p:spPr>
          <a:xfrm>
            <a:off x="3325967" y="1404283"/>
            <a:ext cx="158758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chemeClr val="tx1">
                    <a:lumMod val="75000"/>
                    <a:lumOff val="25000"/>
                  </a:schemeClr>
                </a:solidFill>
                <a:latin typeface="Century Gothic"/>
              </a:rPr>
              <a:t>2013 dNBR Prediction</a:t>
            </a:r>
            <a:endParaRPr lang="en-US" sz="2000" dirty="0">
              <a:solidFill>
                <a:schemeClr val="tx1">
                  <a:lumMod val="75000"/>
                  <a:lumOff val="25000"/>
                </a:schemeClr>
              </a:solidFill>
              <a:latin typeface="Century Gothic"/>
              <a:cs typeface="Calibri"/>
            </a:endParaRPr>
          </a:p>
        </p:txBody>
      </p:sp>
    </p:spTree>
    <p:extLst>
      <p:ext uri="{BB962C8B-B14F-4D97-AF65-F5344CB8AC3E}">
        <p14:creationId xmlns:p14="http://schemas.microsoft.com/office/powerpoint/2010/main" val="11263775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6EEDBBE-2599-4266-ABCE-2CA09C2BD445}"/>
              </a:ext>
            </a:extLst>
          </p:cNvPr>
          <p:cNvSpPr txBox="1">
            <a:spLocks/>
          </p:cNvSpPr>
          <p:nvPr/>
        </p:nvSpPr>
        <p:spPr>
          <a:xfrm>
            <a:off x="495300" y="342900"/>
            <a:ext cx="94143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entury Gothic"/>
              </a:rPr>
              <a:t>Results: 2013 dNBR Predictions</a:t>
            </a:r>
            <a:endParaRPr lang="en-US" dirty="0">
              <a:solidFill>
                <a:schemeClr val="bg1"/>
              </a:solidFill>
            </a:endParaRPr>
          </a:p>
        </p:txBody>
      </p:sp>
      <p:sp>
        <p:nvSpPr>
          <p:cNvPr id="7" name="TextBox 6">
            <a:extLst>
              <a:ext uri="{FF2B5EF4-FFF2-40B4-BE49-F238E27FC236}">
                <a16:creationId xmlns:a16="http://schemas.microsoft.com/office/drawing/2014/main" id="{FEB3EF43-E151-4442-8C3B-AC168E196B27}"/>
              </a:ext>
            </a:extLst>
          </p:cNvPr>
          <p:cNvSpPr txBox="1"/>
          <p:nvPr/>
        </p:nvSpPr>
        <p:spPr>
          <a:xfrm>
            <a:off x="5353878" y="119600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latin typeface="Century Gothic"/>
            </a:endParaRPr>
          </a:p>
        </p:txBody>
      </p:sp>
      <p:grpSp>
        <p:nvGrpSpPr>
          <p:cNvPr id="2" name="Group 1">
            <a:extLst>
              <a:ext uri="{FF2B5EF4-FFF2-40B4-BE49-F238E27FC236}">
                <a16:creationId xmlns:a16="http://schemas.microsoft.com/office/drawing/2014/main" id="{E4C754FA-E0B5-450A-8FC7-F57DCCEDD1A8}"/>
              </a:ext>
            </a:extLst>
          </p:cNvPr>
          <p:cNvGrpSpPr/>
          <p:nvPr/>
        </p:nvGrpSpPr>
        <p:grpSpPr>
          <a:xfrm>
            <a:off x="1676604" y="2833260"/>
            <a:ext cx="1669103" cy="2009954"/>
            <a:chOff x="383665" y="3255977"/>
            <a:chExt cx="1669103" cy="2009954"/>
          </a:xfrm>
        </p:grpSpPr>
        <p:pic>
          <p:nvPicPr>
            <p:cNvPr id="17" name="Picture 13">
              <a:extLst>
                <a:ext uri="{FF2B5EF4-FFF2-40B4-BE49-F238E27FC236}">
                  <a16:creationId xmlns:a16="http://schemas.microsoft.com/office/drawing/2014/main" id="{9B6F3C12-E66A-4091-9348-7C4D74DE2627}"/>
                </a:ext>
              </a:extLst>
            </p:cNvPr>
            <p:cNvPicPr>
              <a:picLocks noChangeAspect="1"/>
            </p:cNvPicPr>
            <p:nvPr/>
          </p:nvPicPr>
          <p:blipFill>
            <a:blip r:embed="rId3"/>
            <a:stretch>
              <a:fillRect/>
            </a:stretch>
          </p:blipFill>
          <p:spPr>
            <a:xfrm>
              <a:off x="383665" y="3255977"/>
              <a:ext cx="225367" cy="2009863"/>
            </a:xfrm>
            <a:prstGeom prst="rect">
              <a:avLst/>
            </a:prstGeom>
          </p:spPr>
        </p:pic>
        <p:sp>
          <p:nvSpPr>
            <p:cNvPr id="18" name="TextBox 17">
              <a:extLst>
                <a:ext uri="{FF2B5EF4-FFF2-40B4-BE49-F238E27FC236}">
                  <a16:creationId xmlns:a16="http://schemas.microsoft.com/office/drawing/2014/main" id="{97BA1EA2-1CE3-43B5-BCC4-7D77198F9085}"/>
                </a:ext>
              </a:extLst>
            </p:cNvPr>
            <p:cNvSpPr txBox="1"/>
            <p:nvPr/>
          </p:nvSpPr>
          <p:spPr>
            <a:xfrm>
              <a:off x="567917" y="3364246"/>
              <a:ext cx="147087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rPr>
                <a:t>High recovery</a:t>
              </a:r>
              <a:endParaRPr lang="en-US" sz="1400" dirty="0">
                <a:solidFill>
                  <a:schemeClr val="tx1">
                    <a:lumMod val="75000"/>
                    <a:lumOff val="25000"/>
                  </a:schemeClr>
                </a:solidFill>
                <a:latin typeface="Century Gothic"/>
                <a:cs typeface="Calibri"/>
              </a:endParaRPr>
            </a:p>
          </p:txBody>
        </p:sp>
        <p:sp>
          <p:nvSpPr>
            <p:cNvPr id="19" name="TextBox 18">
              <a:extLst>
                <a:ext uri="{FF2B5EF4-FFF2-40B4-BE49-F238E27FC236}">
                  <a16:creationId xmlns:a16="http://schemas.microsoft.com/office/drawing/2014/main" id="{F8DB5B87-22DF-4EC0-8714-342BF0CAC3B1}"/>
                </a:ext>
              </a:extLst>
            </p:cNvPr>
            <p:cNvSpPr txBox="1"/>
            <p:nvPr/>
          </p:nvSpPr>
          <p:spPr>
            <a:xfrm>
              <a:off x="581898" y="4958154"/>
              <a:ext cx="147087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rPr>
                <a:t>Low recovery</a:t>
              </a:r>
            </a:p>
          </p:txBody>
        </p:sp>
      </p:grpSp>
      <p:grpSp>
        <p:nvGrpSpPr>
          <p:cNvPr id="32" name="Group 31">
            <a:extLst>
              <a:ext uri="{FF2B5EF4-FFF2-40B4-BE49-F238E27FC236}">
                <a16:creationId xmlns:a16="http://schemas.microsoft.com/office/drawing/2014/main" id="{8410CE7F-AD67-4E42-9661-31CAC447A01D}"/>
              </a:ext>
            </a:extLst>
          </p:cNvPr>
          <p:cNvGrpSpPr/>
          <p:nvPr/>
        </p:nvGrpSpPr>
        <p:grpSpPr>
          <a:xfrm>
            <a:off x="3593712" y="1388555"/>
            <a:ext cx="5007333" cy="4909150"/>
            <a:chOff x="3593712" y="1388555"/>
            <a:chExt cx="5007333" cy="4909150"/>
          </a:xfrm>
        </p:grpSpPr>
        <p:pic>
          <p:nvPicPr>
            <p:cNvPr id="4" name="Picture 4" descr="Map&#10;&#10;Description automatically generated">
              <a:extLst>
                <a:ext uri="{FF2B5EF4-FFF2-40B4-BE49-F238E27FC236}">
                  <a16:creationId xmlns:a16="http://schemas.microsoft.com/office/drawing/2014/main" id="{AE4CC93F-F64B-49C1-AD0F-B281D23C3726}"/>
                </a:ext>
              </a:extLst>
            </p:cNvPr>
            <p:cNvPicPr>
              <a:picLocks noChangeAspect="1"/>
            </p:cNvPicPr>
            <p:nvPr/>
          </p:nvPicPr>
          <p:blipFill>
            <a:blip r:embed="rId4"/>
            <a:stretch>
              <a:fillRect/>
            </a:stretch>
          </p:blipFill>
          <p:spPr>
            <a:xfrm>
              <a:off x="3593712" y="1388555"/>
              <a:ext cx="5007333" cy="4909150"/>
            </a:xfrm>
            <a:prstGeom prst="rect">
              <a:avLst/>
            </a:prstGeom>
          </p:spPr>
        </p:pic>
        <p:sp>
          <p:nvSpPr>
            <p:cNvPr id="8" name="TextBox 7">
              <a:extLst>
                <a:ext uri="{FF2B5EF4-FFF2-40B4-BE49-F238E27FC236}">
                  <a16:creationId xmlns:a16="http://schemas.microsoft.com/office/drawing/2014/main" id="{4E10242E-0A1D-45A4-91F0-C9FD859A11BE}"/>
                </a:ext>
              </a:extLst>
            </p:cNvPr>
            <p:cNvSpPr txBox="1"/>
            <p:nvPr/>
          </p:nvSpPr>
          <p:spPr>
            <a:xfrm>
              <a:off x="5061226" y="1485900"/>
              <a:ext cx="2064027" cy="4001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chemeClr val="tx1">
                      <a:lumMod val="75000"/>
                      <a:lumOff val="25000"/>
                    </a:schemeClr>
                  </a:solidFill>
                  <a:latin typeface="Century Gothic"/>
                </a:rPr>
                <a:t>Untreated</a:t>
              </a:r>
              <a:endParaRPr lang="en-US" sz="2000" dirty="0">
                <a:solidFill>
                  <a:schemeClr val="tx1">
                    <a:lumMod val="75000"/>
                    <a:lumOff val="25000"/>
                  </a:schemeClr>
                </a:solidFill>
                <a:cs typeface="Calibri"/>
              </a:endParaRPr>
            </a:p>
          </p:txBody>
        </p:sp>
        <p:pic>
          <p:nvPicPr>
            <p:cNvPr id="9" name="Picture 3" descr="Shape, arrow&#10;&#10;Description automatically generated">
              <a:extLst>
                <a:ext uri="{FF2B5EF4-FFF2-40B4-BE49-F238E27FC236}">
                  <a16:creationId xmlns:a16="http://schemas.microsoft.com/office/drawing/2014/main" id="{63A0BE59-9D53-4221-A48A-3E41B0A7C70D}"/>
                </a:ext>
              </a:extLst>
            </p:cNvPr>
            <p:cNvPicPr>
              <a:picLocks noChangeAspect="1"/>
            </p:cNvPicPr>
            <p:nvPr/>
          </p:nvPicPr>
          <p:blipFill>
            <a:blip r:embed="rId5"/>
            <a:stretch>
              <a:fillRect/>
            </a:stretch>
          </p:blipFill>
          <p:spPr>
            <a:xfrm>
              <a:off x="8222277" y="1488951"/>
              <a:ext cx="376990" cy="376990"/>
            </a:xfrm>
            <a:prstGeom prst="rect">
              <a:avLst/>
            </a:prstGeom>
          </p:spPr>
        </p:pic>
      </p:grpSp>
      <p:grpSp>
        <p:nvGrpSpPr>
          <p:cNvPr id="30" name="Group 29">
            <a:extLst>
              <a:ext uri="{FF2B5EF4-FFF2-40B4-BE49-F238E27FC236}">
                <a16:creationId xmlns:a16="http://schemas.microsoft.com/office/drawing/2014/main" id="{7A117F02-F3AB-4646-9830-6C6405C1B707}"/>
              </a:ext>
            </a:extLst>
          </p:cNvPr>
          <p:cNvGrpSpPr/>
          <p:nvPr/>
        </p:nvGrpSpPr>
        <p:grpSpPr>
          <a:xfrm>
            <a:off x="3589682" y="1388555"/>
            <a:ext cx="5009582" cy="4909151"/>
            <a:chOff x="7938053" y="1388555"/>
            <a:chExt cx="5009582" cy="4909151"/>
          </a:xfrm>
        </p:grpSpPr>
        <p:pic>
          <p:nvPicPr>
            <p:cNvPr id="25" name="Picture 25" descr="Map&#10;&#10;Description automatically generated">
              <a:extLst>
                <a:ext uri="{FF2B5EF4-FFF2-40B4-BE49-F238E27FC236}">
                  <a16:creationId xmlns:a16="http://schemas.microsoft.com/office/drawing/2014/main" id="{A3BEF0C1-9BCD-4B0B-B499-743BEAC33720}"/>
                </a:ext>
              </a:extLst>
            </p:cNvPr>
            <p:cNvPicPr>
              <a:picLocks noChangeAspect="1"/>
            </p:cNvPicPr>
            <p:nvPr/>
          </p:nvPicPr>
          <p:blipFill>
            <a:blip r:embed="rId6"/>
            <a:stretch>
              <a:fillRect/>
            </a:stretch>
          </p:blipFill>
          <p:spPr>
            <a:xfrm>
              <a:off x="7938053" y="1388555"/>
              <a:ext cx="4996069" cy="4909151"/>
            </a:xfrm>
            <a:prstGeom prst="rect">
              <a:avLst/>
            </a:prstGeom>
          </p:spPr>
        </p:pic>
        <p:pic>
          <p:nvPicPr>
            <p:cNvPr id="21" name="Picture 3" descr="Shape, arrow&#10;&#10;Description automatically generated">
              <a:extLst>
                <a:ext uri="{FF2B5EF4-FFF2-40B4-BE49-F238E27FC236}">
                  <a16:creationId xmlns:a16="http://schemas.microsoft.com/office/drawing/2014/main" id="{33C7B7F3-BEC5-438B-96B6-94D45C69A73D}"/>
                </a:ext>
              </a:extLst>
            </p:cNvPr>
            <p:cNvPicPr>
              <a:picLocks noChangeAspect="1"/>
            </p:cNvPicPr>
            <p:nvPr/>
          </p:nvPicPr>
          <p:blipFill>
            <a:blip r:embed="rId5"/>
            <a:stretch>
              <a:fillRect/>
            </a:stretch>
          </p:blipFill>
          <p:spPr>
            <a:xfrm>
              <a:off x="12570645" y="1488952"/>
              <a:ext cx="376990" cy="376990"/>
            </a:xfrm>
            <a:prstGeom prst="rect">
              <a:avLst/>
            </a:prstGeom>
          </p:spPr>
        </p:pic>
        <p:sp>
          <p:nvSpPr>
            <p:cNvPr id="29" name="TextBox 28">
              <a:extLst>
                <a:ext uri="{FF2B5EF4-FFF2-40B4-BE49-F238E27FC236}">
                  <a16:creationId xmlns:a16="http://schemas.microsoft.com/office/drawing/2014/main" id="{15D8F47F-C01E-4AD5-8295-3CC665CD24B5}"/>
                </a:ext>
              </a:extLst>
            </p:cNvPr>
            <p:cNvSpPr txBox="1"/>
            <p:nvPr/>
          </p:nvSpPr>
          <p:spPr>
            <a:xfrm>
              <a:off x="9409595" y="1485900"/>
              <a:ext cx="2064027" cy="4001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chemeClr val="tx1">
                      <a:lumMod val="75000"/>
                      <a:lumOff val="25000"/>
                    </a:schemeClr>
                  </a:solidFill>
                  <a:latin typeface="Century Gothic"/>
                </a:rPr>
                <a:t>Seeded</a:t>
              </a:r>
              <a:endParaRPr lang="en-US" dirty="0"/>
            </a:p>
          </p:txBody>
        </p:sp>
      </p:grpSp>
      <p:grpSp>
        <p:nvGrpSpPr>
          <p:cNvPr id="34" name="Group 33">
            <a:extLst>
              <a:ext uri="{FF2B5EF4-FFF2-40B4-BE49-F238E27FC236}">
                <a16:creationId xmlns:a16="http://schemas.microsoft.com/office/drawing/2014/main" id="{ED680D16-8252-4B13-A0D5-F27EBA67F989}"/>
              </a:ext>
            </a:extLst>
          </p:cNvPr>
          <p:cNvGrpSpPr/>
          <p:nvPr/>
        </p:nvGrpSpPr>
        <p:grpSpPr>
          <a:xfrm>
            <a:off x="3589683" y="1326193"/>
            <a:ext cx="5004352" cy="4972410"/>
            <a:chOff x="7184336" y="1325294"/>
            <a:chExt cx="5004352" cy="4972410"/>
          </a:xfrm>
        </p:grpSpPr>
        <p:pic>
          <p:nvPicPr>
            <p:cNvPr id="33" name="Picture 33" descr="Map&#10;&#10;Description automatically generated">
              <a:extLst>
                <a:ext uri="{FF2B5EF4-FFF2-40B4-BE49-F238E27FC236}">
                  <a16:creationId xmlns:a16="http://schemas.microsoft.com/office/drawing/2014/main" id="{B4760DD6-4AC5-4E9C-BDD1-4F60BC8A94EF}"/>
                </a:ext>
              </a:extLst>
            </p:cNvPr>
            <p:cNvPicPr>
              <a:picLocks noChangeAspect="1"/>
            </p:cNvPicPr>
            <p:nvPr/>
          </p:nvPicPr>
          <p:blipFill>
            <a:blip r:embed="rId7"/>
            <a:stretch>
              <a:fillRect/>
            </a:stretch>
          </p:blipFill>
          <p:spPr>
            <a:xfrm>
              <a:off x="7184336" y="1388553"/>
              <a:ext cx="5004352" cy="4909151"/>
            </a:xfrm>
            <a:prstGeom prst="rect">
              <a:avLst/>
            </a:prstGeom>
          </p:spPr>
        </p:pic>
        <p:sp>
          <p:nvSpPr>
            <p:cNvPr id="31" name="TextBox 30">
              <a:extLst>
                <a:ext uri="{FF2B5EF4-FFF2-40B4-BE49-F238E27FC236}">
                  <a16:creationId xmlns:a16="http://schemas.microsoft.com/office/drawing/2014/main" id="{CAB0DAB6-D4C1-4B5E-B73F-C4FB70C883FE}"/>
                </a:ext>
              </a:extLst>
            </p:cNvPr>
            <p:cNvSpPr txBox="1"/>
            <p:nvPr/>
          </p:nvSpPr>
          <p:spPr>
            <a:xfrm>
              <a:off x="8655879" y="1477617"/>
              <a:ext cx="2064027" cy="4001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chemeClr val="tx1">
                      <a:lumMod val="75000"/>
                      <a:lumOff val="25000"/>
                    </a:schemeClr>
                  </a:solidFill>
                  <a:latin typeface="Century Gothic"/>
                </a:rPr>
                <a:t>Mulched</a:t>
              </a:r>
              <a:endParaRPr lang="en-US" dirty="0"/>
            </a:p>
          </p:txBody>
        </p:sp>
        <p:pic>
          <p:nvPicPr>
            <p:cNvPr id="22" name="Picture 3" descr="Shape, arrow&#10;&#10;Description automatically generated">
              <a:extLst>
                <a:ext uri="{FF2B5EF4-FFF2-40B4-BE49-F238E27FC236}">
                  <a16:creationId xmlns:a16="http://schemas.microsoft.com/office/drawing/2014/main" id="{22B5DAA3-3084-4D21-8552-12E9E63F2F97}"/>
                </a:ext>
              </a:extLst>
            </p:cNvPr>
            <p:cNvPicPr>
              <a:picLocks noChangeAspect="1"/>
            </p:cNvPicPr>
            <p:nvPr/>
          </p:nvPicPr>
          <p:blipFill>
            <a:blip r:embed="rId5"/>
            <a:stretch>
              <a:fillRect/>
            </a:stretch>
          </p:blipFill>
          <p:spPr>
            <a:xfrm>
              <a:off x="11641596" y="1325294"/>
              <a:ext cx="376990" cy="376990"/>
            </a:xfrm>
            <a:prstGeom prst="rect">
              <a:avLst/>
            </a:prstGeom>
          </p:spPr>
        </p:pic>
      </p:grpSp>
      <p:sp>
        <p:nvSpPr>
          <p:cNvPr id="13" name="TextBox 12">
            <a:extLst>
              <a:ext uri="{FF2B5EF4-FFF2-40B4-BE49-F238E27FC236}">
                <a16:creationId xmlns:a16="http://schemas.microsoft.com/office/drawing/2014/main" id="{3EFB9AAA-7CDE-4C77-A623-6257D2E27189}"/>
              </a:ext>
            </a:extLst>
          </p:cNvPr>
          <p:cNvSpPr txBox="1"/>
          <p:nvPr/>
        </p:nvSpPr>
        <p:spPr>
          <a:xfrm>
            <a:off x="7529971" y="6045397"/>
            <a:ext cx="1059727" cy="246221"/>
          </a:xfrm>
          <a:prstGeom prst="rect">
            <a:avLst/>
          </a:prstGeom>
          <a:solidFill>
            <a:schemeClr val="bg1">
              <a:lumMod val="8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dirty="0">
                <a:solidFill>
                  <a:schemeClr val="tx1">
                    <a:lumMod val="75000"/>
                    <a:lumOff val="25000"/>
                  </a:schemeClr>
                </a:solidFill>
                <a:latin typeface="Century Gothic"/>
                <a:ea typeface="+mn-lt"/>
                <a:cs typeface="+mn-lt"/>
              </a:rPr>
              <a:t>1 km</a:t>
            </a:r>
            <a:endParaRPr lang="en-US" sz="1000" dirty="0">
              <a:solidFill>
                <a:schemeClr val="tx1">
                  <a:lumMod val="75000"/>
                  <a:lumOff val="25000"/>
                </a:schemeClr>
              </a:solidFill>
              <a:cs typeface="Calibri"/>
            </a:endParaRPr>
          </a:p>
        </p:txBody>
      </p:sp>
      <p:pic>
        <p:nvPicPr>
          <p:cNvPr id="6" name="Picture 6">
            <a:extLst>
              <a:ext uri="{FF2B5EF4-FFF2-40B4-BE49-F238E27FC236}">
                <a16:creationId xmlns:a16="http://schemas.microsoft.com/office/drawing/2014/main" id="{B823059C-7A6E-489C-A72C-716E260684E2}"/>
              </a:ext>
            </a:extLst>
          </p:cNvPr>
          <p:cNvPicPr>
            <a:picLocks noChangeAspect="1"/>
          </p:cNvPicPr>
          <p:nvPr/>
        </p:nvPicPr>
        <p:blipFill>
          <a:blip r:embed="rId8"/>
          <a:stretch>
            <a:fillRect/>
          </a:stretch>
        </p:blipFill>
        <p:spPr>
          <a:xfrm>
            <a:off x="7768423" y="6187014"/>
            <a:ext cx="584813" cy="57495"/>
          </a:xfrm>
          <a:prstGeom prst="rect">
            <a:avLst/>
          </a:prstGeom>
        </p:spPr>
      </p:pic>
    </p:spTree>
    <p:extLst>
      <p:ext uri="{BB962C8B-B14F-4D97-AF65-F5344CB8AC3E}">
        <p14:creationId xmlns:p14="http://schemas.microsoft.com/office/powerpoint/2010/main" val="357822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480923" y="342900"/>
            <a:ext cx="94143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entury Gothic"/>
              </a:rPr>
              <a:t>Assumptions and Errors</a:t>
            </a:r>
          </a:p>
        </p:txBody>
      </p:sp>
      <p:sp>
        <p:nvSpPr>
          <p:cNvPr id="8" name="Text Placeholder 1">
            <a:extLst>
              <a:ext uri="{FF2B5EF4-FFF2-40B4-BE49-F238E27FC236}">
                <a16:creationId xmlns:a16="http://schemas.microsoft.com/office/drawing/2014/main" id="{4A32DA43-92A4-4645-89B1-BB2CAD8DA3E0}"/>
              </a:ext>
            </a:extLst>
          </p:cNvPr>
          <p:cNvSpPr txBox="1">
            <a:spLocks/>
          </p:cNvSpPr>
          <p:nvPr/>
        </p:nvSpPr>
        <p:spPr>
          <a:xfrm>
            <a:off x="742409" y="1637343"/>
            <a:ext cx="9334220" cy="1285555"/>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buClr>
                <a:srgbClr val="379CC4"/>
              </a:buClr>
              <a:defRPr/>
            </a:pPr>
            <a:r>
              <a:rPr lang="en-US" sz="2400" b="1" dirty="0">
                <a:solidFill>
                  <a:schemeClr val="tx1">
                    <a:lumMod val="75000"/>
                    <a:lumOff val="25000"/>
                  </a:schemeClr>
                </a:solidFill>
                <a:latin typeface="Century Gothic"/>
              </a:rPr>
              <a:t>Assumptions:</a:t>
            </a:r>
          </a:p>
          <a:p>
            <a:pPr marL="800100" lvl="1" indent="-342900">
              <a:spcAft>
                <a:spcPts val="600"/>
              </a:spcAft>
              <a:buClr>
                <a:srgbClr val="24B1B5"/>
              </a:buClr>
              <a:buFont typeface="Webdings" panose="05030102010509060703" pitchFamily="18" charset="2"/>
              <a:buChar char="4"/>
              <a:defRPr/>
            </a:pPr>
            <a:r>
              <a:rPr lang="en-US" sz="2400" dirty="0">
                <a:solidFill>
                  <a:schemeClr val="tx1">
                    <a:lumMod val="75000"/>
                    <a:lumOff val="25000"/>
                  </a:schemeClr>
                </a:solidFill>
                <a:latin typeface="Century Gothic"/>
                <a:ea typeface="+mn-lt"/>
                <a:cs typeface="+mn-lt"/>
              </a:rPr>
              <a:t>Post-fire weather must be similar to the Silver Fire which helped grasses establish and grow</a:t>
            </a:r>
          </a:p>
          <a:p>
            <a:pPr>
              <a:spcAft>
                <a:spcPts val="600"/>
              </a:spcAft>
              <a:buClr>
                <a:srgbClr val="379CC4"/>
              </a:buClr>
              <a:defRPr/>
            </a:pPr>
            <a:endParaRPr lang="en-US" sz="2400" dirty="0">
              <a:solidFill>
                <a:schemeClr val="tx1">
                  <a:lumMod val="75000"/>
                  <a:lumOff val="25000"/>
                </a:schemeClr>
              </a:solidFill>
              <a:latin typeface="Century Gothic"/>
              <a:cs typeface="Calibri" panose="020F0502020204030204"/>
            </a:endParaRPr>
          </a:p>
          <a:p>
            <a:pPr>
              <a:spcAft>
                <a:spcPts val="600"/>
              </a:spcAft>
              <a:defRPr/>
            </a:pPr>
            <a:r>
              <a:rPr lang="en-US" sz="2400" b="1" dirty="0">
                <a:solidFill>
                  <a:schemeClr val="tx1">
                    <a:lumMod val="75000"/>
                    <a:lumOff val="25000"/>
                  </a:schemeClr>
                </a:solidFill>
                <a:latin typeface="Century Gothic"/>
                <a:cs typeface="Calibri" panose="020F0502020204030204"/>
              </a:rPr>
              <a:t>Sources of error:</a:t>
            </a:r>
          </a:p>
          <a:p>
            <a:pPr marL="800100" lvl="1" indent="-342900">
              <a:spcAft>
                <a:spcPts val="1200"/>
              </a:spcAft>
              <a:buClr>
                <a:srgbClr val="24B1B5"/>
              </a:buClr>
              <a:buFont typeface="Webdings" panose="05030102010509060703" pitchFamily="18" charset="2"/>
              <a:buChar char="4"/>
              <a:defRPr/>
            </a:pPr>
            <a:r>
              <a:rPr lang="en-US" sz="2400" dirty="0">
                <a:solidFill>
                  <a:schemeClr val="tx1">
                    <a:lumMod val="75000"/>
                    <a:lumOff val="25000"/>
                  </a:schemeClr>
                </a:solidFill>
                <a:latin typeface="Century Gothic"/>
              </a:rPr>
              <a:t>No independent cross validation of model uncertainty</a:t>
            </a:r>
          </a:p>
          <a:p>
            <a:pPr marL="800100" lvl="1" indent="-342900">
              <a:spcAft>
                <a:spcPts val="1200"/>
              </a:spcAft>
              <a:buClr>
                <a:srgbClr val="24B1B5"/>
              </a:buClr>
              <a:buFont typeface="Webdings,Sans-Serif" panose="05030102010509060703" pitchFamily="18" charset="2"/>
              <a:buChar char="4"/>
              <a:defRPr/>
            </a:pPr>
            <a:r>
              <a:rPr lang="en-US" sz="2400" dirty="0">
                <a:solidFill>
                  <a:schemeClr val="tx1">
                    <a:lumMod val="75000"/>
                    <a:lumOff val="25000"/>
                  </a:schemeClr>
                </a:solidFill>
                <a:latin typeface="Century Gothic"/>
              </a:rPr>
              <a:t>Ability to extrapolate results beyond the Silver Fire not well known</a:t>
            </a:r>
          </a:p>
          <a:p>
            <a:pPr marL="800100" lvl="1" indent="-342900">
              <a:spcAft>
                <a:spcPts val="600"/>
              </a:spcAft>
              <a:buClr>
                <a:srgbClr val="24B1B5"/>
              </a:buClr>
              <a:buFont typeface="Webdings" panose="05030102010509060703" pitchFamily="18" charset="2"/>
              <a:buChar char="4"/>
              <a:defRPr/>
            </a:pPr>
            <a:r>
              <a:rPr lang="en-US" sz="2400" dirty="0">
                <a:solidFill>
                  <a:schemeClr val="tx1">
                    <a:lumMod val="75000"/>
                    <a:lumOff val="25000"/>
                  </a:schemeClr>
                </a:solidFill>
                <a:latin typeface="Century Gothic"/>
              </a:rPr>
              <a:t>Some models had low predictive power</a:t>
            </a:r>
            <a:endParaRPr lang="en-US" dirty="0">
              <a:solidFill>
                <a:schemeClr val="tx1">
                  <a:lumMod val="75000"/>
                  <a:lumOff val="25000"/>
                </a:schemeClr>
              </a:solidFill>
              <a:cs typeface="Calibri"/>
            </a:endParaRPr>
          </a:p>
          <a:p>
            <a:pPr marL="342900" indent="-342900">
              <a:spcAft>
                <a:spcPts val="600"/>
              </a:spcAft>
              <a:buClr>
                <a:srgbClr val="379CC4"/>
              </a:buClr>
              <a:buFont typeface="Webdings" panose="05030102010509060703" pitchFamily="18" charset="2"/>
              <a:buChar char="4"/>
              <a:defRPr/>
            </a:pPr>
            <a:endParaRPr lang="en-US" sz="2400" dirty="0">
              <a:solidFill>
                <a:schemeClr val="tx1">
                  <a:lumMod val="75000"/>
                  <a:lumOff val="25000"/>
                </a:schemeClr>
              </a:solidFill>
              <a:latin typeface="Century Gothic"/>
            </a:endParaRPr>
          </a:p>
          <a:p>
            <a:pPr marL="342900" indent="-342900">
              <a:spcAft>
                <a:spcPts val="600"/>
              </a:spcAft>
              <a:buClr>
                <a:srgbClr val="379CC4"/>
              </a:buClr>
              <a:buFont typeface="Webdings" panose="05030102010509060703" pitchFamily="18" charset="2"/>
              <a:buChar char="4"/>
              <a:defRPr/>
            </a:pPr>
            <a:endParaRPr lang="en-US" sz="2400" dirty="0">
              <a:solidFill>
                <a:schemeClr val="tx1">
                  <a:lumMod val="75000"/>
                  <a:lumOff val="25000"/>
                </a:schemeClr>
              </a:solidFill>
              <a:latin typeface="Century Gothic"/>
            </a:endParaRPr>
          </a:p>
          <a:p>
            <a:pPr marL="342900" indent="-342900">
              <a:spcAft>
                <a:spcPts val="600"/>
              </a:spcAft>
              <a:buClr>
                <a:srgbClr val="379CC4"/>
              </a:buClr>
              <a:buFont typeface="Webdings" panose="05030102010509060703" pitchFamily="18" charset="2"/>
              <a:buChar char="4"/>
              <a:defRPr/>
            </a:pPr>
            <a:endParaRPr lang="en-US" sz="2400" dirty="0">
              <a:solidFill>
                <a:schemeClr val="tx1">
                  <a:lumMod val="75000"/>
                  <a:lumOff val="25000"/>
                </a:schemeClr>
              </a:solidFill>
              <a:latin typeface="Century Gothic"/>
            </a:endParaRPr>
          </a:p>
        </p:txBody>
      </p:sp>
    </p:spTree>
    <p:extLst>
      <p:ext uri="{BB962C8B-B14F-4D97-AF65-F5344CB8AC3E}">
        <p14:creationId xmlns:p14="http://schemas.microsoft.com/office/powerpoint/2010/main" val="34218625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495300" y="342900"/>
            <a:ext cx="94143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entury Gothic"/>
              </a:rPr>
              <a:t>Conclusions</a:t>
            </a:r>
            <a:endParaRPr lang="en-US" dirty="0"/>
          </a:p>
        </p:txBody>
      </p:sp>
      <p:sp>
        <p:nvSpPr>
          <p:cNvPr id="8" name="Text Placeholder 1">
            <a:extLst>
              <a:ext uri="{FF2B5EF4-FFF2-40B4-BE49-F238E27FC236}">
                <a16:creationId xmlns:a16="http://schemas.microsoft.com/office/drawing/2014/main" id="{4A32DA43-92A4-4645-89B1-BB2CAD8DA3E0}"/>
              </a:ext>
            </a:extLst>
          </p:cNvPr>
          <p:cNvSpPr txBox="1">
            <a:spLocks/>
          </p:cNvSpPr>
          <p:nvPr/>
        </p:nvSpPr>
        <p:spPr>
          <a:xfrm>
            <a:off x="742409" y="1361921"/>
            <a:ext cx="9794295" cy="1285555"/>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spcAft>
                <a:spcPts val="1200"/>
              </a:spcAft>
              <a:buClr>
                <a:srgbClr val="24B1B5"/>
              </a:buClr>
              <a:buFont typeface="Webdings" panose="05030102010509060703" pitchFamily="18" charset="2"/>
              <a:buChar char="4"/>
              <a:defRPr/>
            </a:pPr>
            <a:r>
              <a:rPr lang="en-US" sz="2400" b="1" dirty="0">
                <a:solidFill>
                  <a:srgbClr val="24B1B5"/>
                </a:solidFill>
                <a:latin typeface="Century Gothic"/>
              </a:rPr>
              <a:t>dNBR</a:t>
            </a:r>
            <a:r>
              <a:rPr lang="en-US" sz="2400" dirty="0">
                <a:solidFill>
                  <a:schemeClr val="tx1">
                    <a:lumMod val="75000"/>
                    <a:lumOff val="25000"/>
                  </a:schemeClr>
                </a:solidFill>
                <a:latin typeface="Century Gothic"/>
              </a:rPr>
              <a:t> is a good response variable for assessing vegetation recovery</a:t>
            </a:r>
            <a:r>
              <a:rPr lang="en-US" sz="2400" dirty="0">
                <a:latin typeface="Century Gothic"/>
              </a:rPr>
              <a:t>  </a:t>
            </a:r>
            <a:endParaRPr lang="en-US" dirty="0"/>
          </a:p>
          <a:p>
            <a:pPr marL="342900" indent="-342900">
              <a:spcAft>
                <a:spcPts val="1200"/>
              </a:spcAft>
              <a:buClr>
                <a:srgbClr val="24B1B5"/>
              </a:buClr>
              <a:buFont typeface="Webdings" panose="05030102010509060703" pitchFamily="18" charset="2"/>
              <a:buChar char="4"/>
              <a:defRPr/>
            </a:pPr>
            <a:r>
              <a:rPr lang="en-US" sz="2400" b="1" dirty="0">
                <a:solidFill>
                  <a:srgbClr val="24B1B5"/>
                </a:solidFill>
                <a:latin typeface="Century Gothic"/>
              </a:rPr>
              <a:t>Seed/Mulch</a:t>
            </a:r>
            <a:r>
              <a:rPr lang="en-US" sz="2400" dirty="0">
                <a:solidFill>
                  <a:srgbClr val="000000"/>
                </a:solidFill>
                <a:latin typeface="Century Gothic"/>
              </a:rPr>
              <a:t> </a:t>
            </a:r>
            <a:r>
              <a:rPr lang="en-US" sz="2400" dirty="0">
                <a:solidFill>
                  <a:schemeClr val="tx1">
                    <a:lumMod val="75000"/>
                    <a:lumOff val="25000"/>
                  </a:schemeClr>
                </a:solidFill>
                <a:latin typeface="Century Gothic"/>
              </a:rPr>
              <a:t>and </a:t>
            </a:r>
            <a:r>
              <a:rPr lang="en-US" sz="2400" b="1" dirty="0">
                <a:solidFill>
                  <a:srgbClr val="24B1B5"/>
                </a:solidFill>
                <a:latin typeface="Century Gothic"/>
              </a:rPr>
              <a:t>Seed</a:t>
            </a:r>
            <a:r>
              <a:rPr lang="en-US" sz="2400" dirty="0">
                <a:solidFill>
                  <a:srgbClr val="000000"/>
                </a:solidFill>
                <a:latin typeface="Century Gothic"/>
              </a:rPr>
              <a:t> </a:t>
            </a:r>
            <a:r>
              <a:rPr lang="en-US" sz="2400" dirty="0">
                <a:solidFill>
                  <a:schemeClr val="tx1">
                    <a:lumMod val="75000"/>
                    <a:lumOff val="25000"/>
                  </a:schemeClr>
                </a:solidFill>
                <a:latin typeface="Century Gothic"/>
              </a:rPr>
              <a:t>treatments increased recovery in the short term, but effects diminished by 4 years post-fire</a:t>
            </a:r>
            <a:endParaRPr lang="en-US" dirty="0">
              <a:solidFill>
                <a:schemeClr val="tx1">
                  <a:lumMod val="75000"/>
                  <a:lumOff val="25000"/>
                </a:schemeClr>
              </a:solidFill>
              <a:cs typeface="Calibri"/>
            </a:endParaRPr>
          </a:p>
          <a:p>
            <a:pPr marL="342900" indent="-342900">
              <a:spcAft>
                <a:spcPts val="1200"/>
              </a:spcAft>
              <a:buClr>
                <a:srgbClr val="24B1B5"/>
              </a:buClr>
              <a:buFont typeface="Webdings" panose="05030102010509060703" pitchFamily="18" charset="2"/>
              <a:buChar char="4"/>
              <a:defRPr/>
            </a:pPr>
            <a:r>
              <a:rPr lang="en-US" sz="2400" b="1" dirty="0">
                <a:solidFill>
                  <a:srgbClr val="24B1B5"/>
                </a:solidFill>
                <a:latin typeface="Century Gothic"/>
              </a:rPr>
              <a:t>Treatment</a:t>
            </a:r>
            <a:r>
              <a:rPr lang="en-US" sz="2400" dirty="0">
                <a:solidFill>
                  <a:schemeClr val="tx1">
                    <a:lumMod val="75000"/>
                    <a:lumOff val="25000"/>
                  </a:schemeClr>
                </a:solidFill>
                <a:latin typeface="Century Gothic"/>
              </a:rPr>
              <a:t>,</a:t>
            </a:r>
            <a:r>
              <a:rPr lang="en-US" sz="2400" dirty="0">
                <a:latin typeface="Century Gothic"/>
              </a:rPr>
              <a:t> </a:t>
            </a:r>
            <a:r>
              <a:rPr lang="en-US" sz="2400" b="1" dirty="0">
                <a:solidFill>
                  <a:srgbClr val="24B1B5"/>
                </a:solidFill>
                <a:latin typeface="Century Gothic"/>
              </a:rPr>
              <a:t>Soil Burn Severity</a:t>
            </a:r>
            <a:r>
              <a:rPr lang="en-US" sz="2400" dirty="0">
                <a:solidFill>
                  <a:schemeClr val="tx1">
                    <a:lumMod val="75000"/>
                    <a:lumOff val="25000"/>
                  </a:schemeClr>
                </a:solidFill>
                <a:latin typeface="Century Gothic"/>
              </a:rPr>
              <a:t>,</a:t>
            </a:r>
            <a:r>
              <a:rPr lang="en-US" sz="2400" dirty="0">
                <a:latin typeface="Century Gothic"/>
              </a:rPr>
              <a:t> </a:t>
            </a:r>
            <a:r>
              <a:rPr lang="en-US" sz="2400" dirty="0">
                <a:solidFill>
                  <a:schemeClr val="tx1">
                    <a:lumMod val="75000"/>
                    <a:lumOff val="25000"/>
                  </a:schemeClr>
                </a:solidFill>
                <a:latin typeface="Century Gothic"/>
              </a:rPr>
              <a:t>and </a:t>
            </a:r>
            <a:r>
              <a:rPr lang="en-US" sz="2400" b="1" dirty="0">
                <a:solidFill>
                  <a:srgbClr val="24B1B5"/>
                </a:solidFill>
                <a:latin typeface="Century Gothic"/>
              </a:rPr>
              <a:t>Elevation</a:t>
            </a:r>
            <a:r>
              <a:rPr lang="en-US" sz="2400" dirty="0">
                <a:latin typeface="Century Gothic"/>
              </a:rPr>
              <a:t> </a:t>
            </a:r>
            <a:r>
              <a:rPr lang="en-US" sz="2400" dirty="0">
                <a:solidFill>
                  <a:schemeClr val="tx1">
                    <a:lumMod val="75000"/>
                    <a:lumOff val="25000"/>
                  </a:schemeClr>
                </a:solidFill>
                <a:latin typeface="Century Gothic"/>
              </a:rPr>
              <a:t>were consistently the most important drivers of dNBR recovery</a:t>
            </a:r>
            <a:r>
              <a:rPr lang="en-US" sz="2400" dirty="0">
                <a:latin typeface="Century Gothic"/>
              </a:rPr>
              <a:t> </a:t>
            </a:r>
          </a:p>
          <a:p>
            <a:pPr marL="342900" indent="-342900">
              <a:spcAft>
                <a:spcPts val="600"/>
              </a:spcAft>
              <a:buClr>
                <a:srgbClr val="24B1B5"/>
              </a:buClr>
              <a:buFont typeface="Webdings" panose="05030102010509060703" pitchFamily="18" charset="2"/>
              <a:buChar char="4"/>
              <a:defRPr/>
            </a:pPr>
            <a:r>
              <a:rPr lang="en-US" sz="2400" dirty="0">
                <a:solidFill>
                  <a:schemeClr val="tx1">
                    <a:lumMod val="75000"/>
                    <a:lumOff val="25000"/>
                  </a:schemeClr>
                </a:solidFill>
                <a:latin typeface="Century Gothic"/>
              </a:rPr>
              <a:t>This tool could be used to</a:t>
            </a:r>
            <a:r>
              <a:rPr lang="en-US" sz="2400" dirty="0">
                <a:solidFill>
                  <a:srgbClr val="000000"/>
                </a:solidFill>
                <a:latin typeface="Century Gothic"/>
              </a:rPr>
              <a:t> </a:t>
            </a:r>
            <a:r>
              <a:rPr lang="en-US" sz="2400" b="1" dirty="0">
                <a:solidFill>
                  <a:srgbClr val="24B1B5"/>
                </a:solidFill>
                <a:latin typeface="Century Gothic"/>
              </a:rPr>
              <a:t>make predictions</a:t>
            </a:r>
            <a:r>
              <a:rPr lang="en-US" sz="2400" dirty="0">
                <a:solidFill>
                  <a:srgbClr val="000000"/>
                </a:solidFill>
                <a:latin typeface="Century Gothic"/>
              </a:rPr>
              <a:t> </a:t>
            </a:r>
            <a:r>
              <a:rPr lang="en-US" sz="2400" dirty="0">
                <a:solidFill>
                  <a:schemeClr val="tx1">
                    <a:lumMod val="75000"/>
                    <a:lumOff val="25000"/>
                  </a:schemeClr>
                </a:solidFill>
                <a:latin typeface="Century Gothic"/>
              </a:rPr>
              <a:t>of how treatments could influence recovery to augment monitoring of recovery after a wildfire</a:t>
            </a:r>
            <a:endParaRPr lang="en-US" sz="2400" dirty="0">
              <a:solidFill>
                <a:schemeClr val="tx1">
                  <a:lumMod val="75000"/>
                  <a:lumOff val="25000"/>
                </a:schemeClr>
              </a:solidFill>
              <a:latin typeface="Century Gothic"/>
              <a:cs typeface="Calibri"/>
            </a:endParaRPr>
          </a:p>
          <a:p>
            <a:pPr marL="342900" indent="-342900">
              <a:spcAft>
                <a:spcPts val="600"/>
              </a:spcAft>
              <a:buClr>
                <a:srgbClr val="379CC4"/>
              </a:buClr>
              <a:buFont typeface="Webdings" panose="05030102010509060703" pitchFamily="18" charset="2"/>
              <a:buChar char="4"/>
              <a:defRPr/>
            </a:pPr>
            <a:endParaRPr lang="en-US" sz="2400" dirty="0">
              <a:solidFill>
                <a:srgbClr val="000000"/>
              </a:solidFill>
              <a:latin typeface="Century Gothic"/>
            </a:endParaRPr>
          </a:p>
        </p:txBody>
      </p:sp>
    </p:spTree>
    <p:extLst>
      <p:ext uri="{BB962C8B-B14F-4D97-AF65-F5344CB8AC3E}">
        <p14:creationId xmlns:p14="http://schemas.microsoft.com/office/powerpoint/2010/main" val="19194915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4D383B22-B901-4F81-BFA6-565F5BF9B221}"/>
              </a:ext>
            </a:extLst>
          </p:cNvPr>
          <p:cNvSpPr txBox="1">
            <a:spLocks/>
          </p:cNvSpPr>
          <p:nvPr/>
        </p:nvSpPr>
        <p:spPr>
          <a:xfrm>
            <a:off x="6606356" y="1361921"/>
            <a:ext cx="5136341" cy="4029880"/>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24B1B5"/>
              </a:buClr>
              <a:buFont typeface="Webdings" panose="05030102010509060703" pitchFamily="18" charset="2"/>
              <a:buChar char="4"/>
              <a:defRPr/>
            </a:pPr>
            <a:r>
              <a:rPr lang="en-US" sz="2400" dirty="0">
                <a:solidFill>
                  <a:srgbClr val="3F3F3F"/>
                </a:solidFill>
                <a:latin typeface="Century Gothic"/>
              </a:rPr>
              <a:t>Advisors</a:t>
            </a:r>
            <a:endParaRPr lang="en-US" sz="2400" dirty="0">
              <a:solidFill>
                <a:srgbClr val="3F3F3F"/>
              </a:solidFill>
            </a:endParaRPr>
          </a:p>
          <a:p>
            <a:pPr marL="1028700" lvl="1">
              <a:lnSpc>
                <a:spcPct val="100000"/>
              </a:lnSpc>
              <a:spcBef>
                <a:spcPts val="0"/>
              </a:spcBef>
              <a:spcAft>
                <a:spcPts val="600"/>
              </a:spcAft>
              <a:buClr>
                <a:srgbClr val="24B1B5"/>
              </a:buClr>
              <a:buFont typeface="Webdings" panose="05030102010509060703" pitchFamily="18" charset="2"/>
              <a:buChar char="4"/>
              <a:defRPr/>
            </a:pPr>
            <a:r>
              <a:rPr lang="en-US" sz="1800" dirty="0">
                <a:solidFill>
                  <a:srgbClr val="3F3F3F"/>
                </a:solidFill>
                <a:latin typeface="Century Gothic"/>
              </a:rPr>
              <a:t>Dr. John Bolten</a:t>
            </a:r>
          </a:p>
          <a:p>
            <a:pPr marL="1028700" lvl="1">
              <a:lnSpc>
                <a:spcPct val="100000"/>
              </a:lnSpc>
              <a:spcBef>
                <a:spcPts val="0"/>
              </a:spcBef>
              <a:spcAft>
                <a:spcPts val="600"/>
              </a:spcAft>
              <a:buClr>
                <a:srgbClr val="24B1B5"/>
              </a:buClr>
              <a:buFont typeface="Webdings" panose="05030102010509060703" pitchFamily="18" charset="2"/>
              <a:buChar char="4"/>
              <a:defRPr/>
            </a:pPr>
            <a:r>
              <a:rPr lang="en-US" sz="1800" dirty="0">
                <a:solidFill>
                  <a:srgbClr val="3F3F3F"/>
                </a:solidFill>
                <a:latin typeface="Century Gothic"/>
              </a:rPr>
              <a:t>Dr. Raha Hakimdavar</a:t>
            </a:r>
            <a:endParaRPr lang="en-US" sz="1800" dirty="0">
              <a:solidFill>
                <a:srgbClr val="3F3F3F"/>
              </a:solidFill>
            </a:endParaRPr>
          </a:p>
          <a:p>
            <a:pPr marL="1028700" lvl="1">
              <a:spcAft>
                <a:spcPts val="600"/>
              </a:spcAft>
              <a:buClr>
                <a:srgbClr val="24B1B5"/>
              </a:buClr>
              <a:buFont typeface="Webdings" panose="05030102010509060703" pitchFamily="18" charset="2"/>
              <a:buChar char="4"/>
              <a:defRPr/>
            </a:pPr>
            <a:r>
              <a:rPr lang="en-US" dirty="0">
                <a:solidFill>
                  <a:srgbClr val="3F3F3F"/>
                </a:solidFill>
                <a:latin typeface="Century Gothic"/>
              </a:rPr>
              <a:t>Keith Weber</a:t>
            </a:r>
            <a:endParaRPr lang="en-US" sz="1800" dirty="0">
              <a:solidFill>
                <a:srgbClr val="3F3F3F"/>
              </a:solidFill>
              <a:latin typeface="Century Gothic"/>
            </a:endParaRPr>
          </a:p>
          <a:p>
            <a:pPr marL="342900" indent="-342900">
              <a:lnSpc>
                <a:spcPct val="100000"/>
              </a:lnSpc>
              <a:spcBef>
                <a:spcPts val="0"/>
              </a:spcBef>
              <a:spcAft>
                <a:spcPts val="600"/>
              </a:spcAft>
              <a:buClr>
                <a:srgbClr val="24B1B5"/>
              </a:buClr>
              <a:buFont typeface="Webdings" panose="05030102010509060703" pitchFamily="18" charset="2"/>
              <a:buChar char="4"/>
              <a:defRPr/>
            </a:pPr>
            <a:r>
              <a:rPr lang="en-US" sz="2400" dirty="0">
                <a:solidFill>
                  <a:srgbClr val="3F3F3F"/>
                </a:solidFill>
                <a:latin typeface="Century Gothic"/>
              </a:rPr>
              <a:t>Past contributors</a:t>
            </a:r>
            <a:endParaRPr lang="en-US" dirty="0"/>
          </a:p>
          <a:p>
            <a:pPr marL="1028700" lvl="1">
              <a:lnSpc>
                <a:spcPct val="100000"/>
              </a:lnSpc>
              <a:spcBef>
                <a:spcPts val="0"/>
              </a:spcBef>
              <a:spcAft>
                <a:spcPts val="600"/>
              </a:spcAft>
              <a:buClr>
                <a:srgbClr val="24B1B5"/>
              </a:buClr>
              <a:buFont typeface="Webdings" panose="05030102010509060703" pitchFamily="18" charset="2"/>
              <a:buChar char="4"/>
              <a:defRPr/>
            </a:pPr>
            <a:r>
              <a:rPr lang="en-US" sz="1800" dirty="0">
                <a:solidFill>
                  <a:srgbClr val="3F3F3F"/>
                </a:solidFill>
                <a:latin typeface="Century Gothic"/>
              </a:rPr>
              <a:t>Abigail Barenblitt</a:t>
            </a:r>
          </a:p>
          <a:p>
            <a:pPr marL="1028700" lvl="1">
              <a:lnSpc>
                <a:spcPct val="100000"/>
              </a:lnSpc>
              <a:spcBef>
                <a:spcPts val="0"/>
              </a:spcBef>
              <a:spcAft>
                <a:spcPts val="600"/>
              </a:spcAft>
              <a:buClr>
                <a:srgbClr val="24B1B5"/>
              </a:buClr>
              <a:buFont typeface="Webdings" panose="05030102010509060703" pitchFamily="18" charset="2"/>
              <a:buChar char="4"/>
              <a:defRPr/>
            </a:pPr>
            <a:r>
              <a:rPr lang="en-US" sz="1800" dirty="0">
                <a:solidFill>
                  <a:srgbClr val="3F3F3F"/>
                </a:solidFill>
                <a:latin typeface="Century Gothic"/>
              </a:rPr>
              <a:t>Ariege Besson</a:t>
            </a:r>
          </a:p>
          <a:p>
            <a:pPr marL="1028700" lvl="1">
              <a:lnSpc>
                <a:spcPct val="100000"/>
              </a:lnSpc>
              <a:spcBef>
                <a:spcPts val="0"/>
              </a:spcBef>
              <a:spcAft>
                <a:spcPts val="600"/>
              </a:spcAft>
              <a:buClr>
                <a:srgbClr val="24B1B5"/>
              </a:buClr>
              <a:buFont typeface="Webdings" panose="05030102010509060703" pitchFamily="18" charset="2"/>
              <a:buChar char="4"/>
              <a:defRPr/>
            </a:pPr>
            <a:r>
              <a:rPr lang="en-US" sz="1800" dirty="0">
                <a:solidFill>
                  <a:srgbClr val="3F3F3F"/>
                </a:solidFill>
                <a:latin typeface="Century Gothic"/>
              </a:rPr>
              <a:t>Terra Edenhart-Pepe</a:t>
            </a:r>
          </a:p>
          <a:p>
            <a:pPr marL="1028700" lvl="1">
              <a:lnSpc>
                <a:spcPct val="100000"/>
              </a:lnSpc>
              <a:spcBef>
                <a:spcPts val="0"/>
              </a:spcBef>
              <a:spcAft>
                <a:spcPts val="600"/>
              </a:spcAft>
              <a:buClr>
                <a:srgbClr val="24B1B5"/>
              </a:buClr>
              <a:buFont typeface="Webdings" panose="05030102010509060703" pitchFamily="18" charset="2"/>
              <a:buChar char="4"/>
              <a:defRPr/>
            </a:pPr>
            <a:r>
              <a:rPr lang="en-US" sz="1800" dirty="0">
                <a:solidFill>
                  <a:srgbClr val="3F3F3F"/>
                </a:solidFill>
                <a:latin typeface="Century Gothic"/>
              </a:rPr>
              <a:t>Carli Merrick</a:t>
            </a:r>
          </a:p>
          <a:p>
            <a:pPr marL="1028700" lvl="1">
              <a:spcAft>
                <a:spcPts val="600"/>
              </a:spcAft>
              <a:buClr>
                <a:srgbClr val="24B1B5"/>
              </a:buClr>
              <a:buFont typeface="Webdings" panose="05030102010509060703" pitchFamily="18" charset="2"/>
              <a:buChar char="4"/>
              <a:defRPr/>
            </a:pPr>
            <a:r>
              <a:rPr lang="en-US" dirty="0">
                <a:solidFill>
                  <a:schemeClr val="tx1">
                    <a:lumMod val="75000"/>
                    <a:lumOff val="25000"/>
                  </a:schemeClr>
                </a:solidFill>
                <a:latin typeface="Century Gothic"/>
              </a:rPr>
              <a:t>Alia Giolitti</a:t>
            </a:r>
          </a:p>
          <a:p>
            <a:pPr marL="1028700" lvl="1">
              <a:spcAft>
                <a:spcPts val="600"/>
              </a:spcAft>
              <a:buClr>
                <a:srgbClr val="24B1B5"/>
              </a:buClr>
              <a:buFont typeface="Webdings" panose="05030102010509060703" pitchFamily="18" charset="2"/>
              <a:buChar char="4"/>
              <a:defRPr/>
            </a:pPr>
            <a:r>
              <a:rPr lang="en-US" dirty="0">
                <a:solidFill>
                  <a:schemeClr val="tx1">
                    <a:lumMod val="75000"/>
                    <a:lumOff val="25000"/>
                  </a:schemeClr>
                </a:solidFill>
                <a:latin typeface="Century Gothic"/>
              </a:rPr>
              <a:t>Carli Merrick</a:t>
            </a:r>
            <a:endParaRPr lang="en-US" dirty="0">
              <a:solidFill>
                <a:schemeClr val="tx1">
                  <a:lumMod val="75000"/>
                  <a:lumOff val="25000"/>
                </a:schemeClr>
              </a:solidFill>
              <a:latin typeface="Calibri" panose="020F0502020204030204"/>
              <a:cs typeface="Calibri" panose="020F0502020204030204"/>
            </a:endParaRPr>
          </a:p>
          <a:p>
            <a:pPr marL="1028700" lvl="1">
              <a:spcAft>
                <a:spcPts val="600"/>
              </a:spcAft>
              <a:buClr>
                <a:srgbClr val="24B1B5"/>
              </a:buClr>
              <a:buFont typeface="Webdings" panose="05030102010509060703" pitchFamily="18" charset="2"/>
              <a:buChar char="4"/>
              <a:defRPr/>
            </a:pPr>
            <a:r>
              <a:rPr lang="en-US" dirty="0">
                <a:solidFill>
                  <a:schemeClr val="tx1">
                    <a:lumMod val="75000"/>
                    <a:lumOff val="25000"/>
                  </a:schemeClr>
                </a:solidFill>
                <a:latin typeface="Century Gothic"/>
              </a:rPr>
              <a:t>Madeline Allen</a:t>
            </a:r>
            <a:endParaRPr lang="en-US" dirty="0">
              <a:solidFill>
                <a:schemeClr val="tx1">
                  <a:lumMod val="75000"/>
                  <a:lumOff val="25000"/>
                </a:schemeClr>
              </a:solidFill>
              <a:latin typeface="Calibri" panose="020F0502020204030204"/>
              <a:cs typeface="Calibri"/>
            </a:endParaRPr>
          </a:p>
          <a:p>
            <a:pPr marL="1028700" lvl="1">
              <a:spcAft>
                <a:spcPts val="600"/>
              </a:spcAft>
              <a:buClr>
                <a:srgbClr val="24B1B5"/>
              </a:buClr>
              <a:buFont typeface="Webdings" panose="05030102010509060703" pitchFamily="18" charset="2"/>
              <a:buChar char="4"/>
              <a:defRPr/>
            </a:pPr>
            <a:r>
              <a:rPr lang="en-US" dirty="0">
                <a:solidFill>
                  <a:schemeClr val="tx1">
                    <a:lumMod val="75000"/>
                    <a:lumOff val="25000"/>
                  </a:schemeClr>
                </a:solidFill>
                <a:latin typeface="Century Gothic"/>
              </a:rPr>
              <a:t>Sarah Hafer</a:t>
            </a:r>
            <a:endParaRPr lang="en-US" dirty="0">
              <a:solidFill>
                <a:schemeClr val="tx1">
                  <a:lumMod val="75000"/>
                  <a:lumOff val="25000"/>
                </a:schemeClr>
              </a:solidFill>
              <a:cs typeface="Calibri"/>
            </a:endParaRPr>
          </a:p>
          <a:p>
            <a:pPr marL="1028700" lvl="1">
              <a:lnSpc>
                <a:spcPct val="100000"/>
              </a:lnSpc>
              <a:spcBef>
                <a:spcPts val="0"/>
              </a:spcBef>
              <a:spcAft>
                <a:spcPts val="600"/>
              </a:spcAft>
              <a:buClr>
                <a:srgbClr val="379CC4"/>
              </a:buClr>
              <a:buFont typeface="Webdings" panose="05030102010509060703" pitchFamily="18" charset="2"/>
              <a:buChar char="4"/>
              <a:defRPr/>
            </a:pPr>
            <a:endParaRPr lang="en-US" sz="1800" dirty="0">
              <a:solidFill>
                <a:srgbClr val="3F3F3F"/>
              </a:solidFill>
              <a:latin typeface="Century Gothic"/>
            </a:endParaRPr>
          </a:p>
          <a:p>
            <a:pPr marL="342900" indent="-342900">
              <a:lnSpc>
                <a:spcPct val="100000"/>
              </a:lnSpc>
              <a:spcBef>
                <a:spcPts val="0"/>
              </a:spcBef>
              <a:spcAft>
                <a:spcPts val="600"/>
              </a:spcAft>
              <a:buClr>
                <a:srgbClr val="379CC4"/>
              </a:buClr>
              <a:buFont typeface="Webdings,Sans-Serif"/>
              <a:buChar char="4"/>
              <a:defRPr/>
            </a:pPr>
            <a:endParaRPr lang="en-US" dirty="0">
              <a:solidFill>
                <a:srgbClr val="404040"/>
              </a:solidFill>
              <a:latin typeface="Century Gothic"/>
            </a:endParaRPr>
          </a:p>
          <a:p>
            <a:pPr>
              <a:spcAft>
                <a:spcPts val="600"/>
              </a:spcAft>
              <a:buClr>
                <a:srgbClr val="379CC4"/>
              </a:buClr>
              <a:defRPr/>
            </a:pPr>
            <a:endParaRPr lang="en-US" dirty="0">
              <a:solidFill>
                <a:srgbClr val="3F3F3F"/>
              </a:solidFill>
              <a:cs typeface="Calibri" panose="020F0502020204030204"/>
            </a:endParaRPr>
          </a:p>
        </p:txBody>
      </p:sp>
      <p:sp>
        <p:nvSpPr>
          <p:cNvPr id="8" name="Text Placeholder 1">
            <a:extLst>
              <a:ext uri="{FF2B5EF4-FFF2-40B4-BE49-F238E27FC236}">
                <a16:creationId xmlns:a16="http://schemas.microsoft.com/office/drawing/2014/main" id="{43CCF651-FC17-4F14-8A03-87483EC0426D}"/>
              </a:ext>
            </a:extLst>
          </p:cNvPr>
          <p:cNvSpPr txBox="1">
            <a:spLocks/>
          </p:cNvSpPr>
          <p:nvPr/>
        </p:nvSpPr>
        <p:spPr>
          <a:xfrm>
            <a:off x="742409" y="1361921"/>
            <a:ext cx="5481088" cy="1285555"/>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24B1B5"/>
              </a:buClr>
              <a:buFont typeface="Webdings" panose="05030102010509060703" pitchFamily="18" charset="2"/>
              <a:buChar char="4"/>
              <a:defRPr/>
            </a:pPr>
            <a:r>
              <a:rPr lang="en-US" sz="2400" dirty="0">
                <a:solidFill>
                  <a:schemeClr val="tx1">
                    <a:lumMod val="75000"/>
                    <a:lumOff val="25000"/>
                  </a:schemeClr>
                </a:solidFill>
                <a:latin typeface="Century Gothic"/>
              </a:rPr>
              <a:t>Gila National Forest</a:t>
            </a:r>
          </a:p>
          <a:p>
            <a:pPr marL="1028700" lvl="1">
              <a:lnSpc>
                <a:spcPct val="100000"/>
              </a:lnSpc>
              <a:spcBef>
                <a:spcPts val="0"/>
              </a:spcBef>
              <a:spcAft>
                <a:spcPts val="600"/>
              </a:spcAft>
              <a:buClr>
                <a:srgbClr val="24B1B5"/>
              </a:buClr>
              <a:buFont typeface="Webdings" panose="05030102010509060703" pitchFamily="18" charset="2"/>
              <a:buChar char="4"/>
              <a:defRPr/>
            </a:pPr>
            <a:r>
              <a:rPr lang="en-US" sz="1800" dirty="0">
                <a:solidFill>
                  <a:schemeClr val="tx1">
                    <a:lumMod val="75000"/>
                    <a:lumOff val="25000"/>
                  </a:schemeClr>
                </a:solidFill>
                <a:latin typeface="Century Gothic"/>
              </a:rPr>
              <a:t>Carolyn Koury, Hydrologist</a:t>
            </a:r>
            <a:endParaRPr lang="en-US" sz="1800" dirty="0">
              <a:solidFill>
                <a:schemeClr val="tx1">
                  <a:lumMod val="75000"/>
                  <a:lumOff val="25000"/>
                </a:schemeClr>
              </a:solidFill>
            </a:endParaRPr>
          </a:p>
          <a:p>
            <a:pPr marL="1028700" lvl="1">
              <a:lnSpc>
                <a:spcPct val="100000"/>
              </a:lnSpc>
              <a:spcBef>
                <a:spcPts val="0"/>
              </a:spcBef>
              <a:spcAft>
                <a:spcPts val="600"/>
              </a:spcAft>
              <a:buClr>
                <a:srgbClr val="24B1B5"/>
              </a:buClr>
              <a:buFont typeface="Webdings" panose="05030102010509060703" pitchFamily="18" charset="2"/>
              <a:buChar char="4"/>
              <a:defRPr/>
            </a:pPr>
            <a:r>
              <a:rPr lang="en-US" sz="1800" dirty="0">
                <a:solidFill>
                  <a:schemeClr val="tx1">
                    <a:lumMod val="75000"/>
                    <a:lumOff val="25000"/>
                  </a:schemeClr>
                </a:solidFill>
                <a:latin typeface="Century Gothic"/>
              </a:rPr>
              <a:t>Mike Natharius, Soil Scientist</a:t>
            </a:r>
            <a:endParaRPr lang="en-US" sz="1800" dirty="0">
              <a:solidFill>
                <a:schemeClr val="tx1">
                  <a:lumMod val="75000"/>
                  <a:lumOff val="25000"/>
                </a:schemeClr>
              </a:solidFill>
            </a:endParaRPr>
          </a:p>
          <a:p>
            <a:pPr marL="342900" indent="-342900">
              <a:lnSpc>
                <a:spcPct val="100000"/>
              </a:lnSpc>
              <a:spcBef>
                <a:spcPts val="0"/>
              </a:spcBef>
              <a:spcAft>
                <a:spcPts val="600"/>
              </a:spcAft>
              <a:buClr>
                <a:srgbClr val="24B1B5"/>
              </a:buClr>
              <a:buFont typeface="Webdings" panose="05030102010509060703" pitchFamily="18" charset="2"/>
              <a:buChar char="4"/>
              <a:defRPr/>
            </a:pPr>
            <a:endParaRPr lang="en-US" sz="2400" dirty="0">
              <a:solidFill>
                <a:schemeClr val="tx1">
                  <a:lumMod val="75000"/>
                  <a:lumOff val="25000"/>
                </a:schemeClr>
              </a:solidFill>
              <a:latin typeface="Century Gothic"/>
            </a:endParaRPr>
          </a:p>
        </p:txBody>
      </p:sp>
      <p:sp>
        <p:nvSpPr>
          <p:cNvPr id="9" name="Text Placeholder 1">
            <a:extLst>
              <a:ext uri="{FF2B5EF4-FFF2-40B4-BE49-F238E27FC236}">
                <a16:creationId xmlns:a16="http://schemas.microsoft.com/office/drawing/2014/main" id="{F5388CC1-C4F0-4D82-B706-5F40337200D7}"/>
              </a:ext>
            </a:extLst>
          </p:cNvPr>
          <p:cNvSpPr txBox="1">
            <a:spLocks/>
          </p:cNvSpPr>
          <p:nvPr/>
        </p:nvSpPr>
        <p:spPr>
          <a:xfrm>
            <a:off x="742409" y="2750361"/>
            <a:ext cx="5481088" cy="2470889"/>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24B1B5"/>
              </a:buClr>
              <a:buFont typeface="Webdings" panose="05030102010509060703" pitchFamily="18" charset="2"/>
              <a:buChar char="4"/>
              <a:defRPr/>
            </a:pPr>
            <a:r>
              <a:rPr lang="en-US" sz="2400" dirty="0">
                <a:solidFill>
                  <a:schemeClr val="tx1">
                    <a:lumMod val="75000"/>
                    <a:lumOff val="25000"/>
                  </a:schemeClr>
                </a:solidFill>
                <a:latin typeface="Century Gothic"/>
              </a:rPr>
              <a:t>USDA Forest Service, Region 3</a:t>
            </a:r>
            <a:endParaRPr lang="en-US" dirty="0">
              <a:solidFill>
                <a:schemeClr val="tx1">
                  <a:lumMod val="75000"/>
                  <a:lumOff val="25000"/>
                </a:schemeClr>
              </a:solidFill>
              <a:cs typeface="Calibri"/>
            </a:endParaRPr>
          </a:p>
          <a:p>
            <a:pPr marL="1028700" lvl="1">
              <a:lnSpc>
                <a:spcPct val="100000"/>
              </a:lnSpc>
              <a:spcBef>
                <a:spcPts val="0"/>
              </a:spcBef>
              <a:spcAft>
                <a:spcPts val="600"/>
              </a:spcAft>
              <a:buClr>
                <a:srgbClr val="24B1B5"/>
              </a:buClr>
              <a:buFont typeface="Webdings" panose="05030102010509060703" pitchFamily="18" charset="2"/>
              <a:buChar char="4"/>
              <a:defRPr/>
            </a:pPr>
            <a:r>
              <a:rPr lang="en-US" sz="1800" dirty="0">
                <a:solidFill>
                  <a:schemeClr val="tx1">
                    <a:lumMod val="75000"/>
                    <a:lumOff val="25000"/>
                  </a:schemeClr>
                </a:solidFill>
                <a:latin typeface="Century Gothic"/>
              </a:rPr>
              <a:t>Jack Triepke, Regional Ecologist</a:t>
            </a:r>
          </a:p>
          <a:p>
            <a:pPr marL="1028700" lvl="1">
              <a:lnSpc>
                <a:spcPct val="100000"/>
              </a:lnSpc>
              <a:spcBef>
                <a:spcPts val="0"/>
              </a:spcBef>
              <a:spcAft>
                <a:spcPts val="600"/>
              </a:spcAft>
              <a:buClr>
                <a:srgbClr val="24B1B5"/>
              </a:buClr>
              <a:buFont typeface="Webdings" panose="05030102010509060703" pitchFamily="18" charset="2"/>
              <a:buChar char="4"/>
              <a:defRPr/>
            </a:pPr>
            <a:r>
              <a:rPr lang="en-US" sz="1800" dirty="0">
                <a:solidFill>
                  <a:schemeClr val="tx1">
                    <a:lumMod val="75000"/>
                    <a:lumOff val="25000"/>
                  </a:schemeClr>
                </a:solidFill>
                <a:latin typeface="Century Gothic"/>
              </a:rPr>
              <a:t>Bart Matthews, Photogrammetry Program Specialist</a:t>
            </a:r>
            <a:endParaRPr lang="en-US" sz="1800" dirty="0">
              <a:solidFill>
                <a:schemeClr val="tx1">
                  <a:lumMod val="75000"/>
                  <a:lumOff val="25000"/>
                </a:schemeClr>
              </a:solidFill>
            </a:endParaRPr>
          </a:p>
          <a:p>
            <a:pPr marL="1028700" lvl="1">
              <a:lnSpc>
                <a:spcPct val="100000"/>
              </a:lnSpc>
              <a:spcBef>
                <a:spcPts val="0"/>
              </a:spcBef>
              <a:spcAft>
                <a:spcPts val="600"/>
              </a:spcAft>
              <a:buClr>
                <a:srgbClr val="24B1B5"/>
              </a:buClr>
              <a:buFont typeface="Webdings" panose="05030102010509060703" pitchFamily="18" charset="2"/>
              <a:buChar char="4"/>
              <a:defRPr/>
            </a:pPr>
            <a:r>
              <a:rPr lang="en-US" sz="1800" dirty="0">
                <a:solidFill>
                  <a:schemeClr val="tx1">
                    <a:lumMod val="75000"/>
                    <a:lumOff val="25000"/>
                  </a:schemeClr>
                </a:solidFill>
                <a:latin typeface="Century Gothic"/>
              </a:rPr>
              <a:t>Anna Jaramillo, Regional Watershed Improvement Program</a:t>
            </a:r>
            <a:endParaRPr lang="en-US" sz="1800" dirty="0">
              <a:solidFill>
                <a:schemeClr val="tx1">
                  <a:lumMod val="75000"/>
                  <a:lumOff val="25000"/>
                </a:schemeClr>
              </a:solidFill>
            </a:endParaRPr>
          </a:p>
          <a:p>
            <a:pPr marL="1028700" lvl="1">
              <a:lnSpc>
                <a:spcPct val="100000"/>
              </a:lnSpc>
              <a:spcBef>
                <a:spcPts val="0"/>
              </a:spcBef>
              <a:spcAft>
                <a:spcPts val="600"/>
              </a:spcAft>
              <a:buClr>
                <a:srgbClr val="24B1B5"/>
              </a:buClr>
              <a:buFont typeface="Webdings" panose="05030102010509060703" pitchFamily="18" charset="2"/>
              <a:buChar char="4"/>
              <a:defRPr/>
            </a:pPr>
            <a:r>
              <a:rPr lang="en-US" sz="1800" dirty="0">
                <a:solidFill>
                  <a:schemeClr val="tx1">
                    <a:lumMod val="75000"/>
                    <a:lumOff val="25000"/>
                  </a:schemeClr>
                </a:solidFill>
                <a:latin typeface="Century Gothic"/>
              </a:rPr>
              <a:t>Kathleen Hawkos, GIS Specialist</a:t>
            </a:r>
          </a:p>
          <a:p>
            <a:pPr marL="342900" indent="-342900">
              <a:lnSpc>
                <a:spcPct val="100000"/>
              </a:lnSpc>
              <a:spcBef>
                <a:spcPts val="0"/>
              </a:spcBef>
              <a:spcAft>
                <a:spcPts val="600"/>
              </a:spcAft>
              <a:buClr>
                <a:srgbClr val="24B1B5"/>
              </a:buClr>
              <a:buFont typeface="Webdings" panose="05030102010509060703" pitchFamily="18" charset="2"/>
              <a:buChar char="4"/>
              <a:defRPr/>
            </a:pPr>
            <a:endParaRPr lang="en-US" sz="2400" dirty="0">
              <a:solidFill>
                <a:schemeClr val="tx1">
                  <a:lumMod val="75000"/>
                  <a:lumOff val="25000"/>
                </a:schemeClr>
              </a:solidFill>
              <a:latin typeface="Century Gothic"/>
            </a:endParaRPr>
          </a:p>
        </p:txBody>
      </p:sp>
      <p:sp>
        <p:nvSpPr>
          <p:cNvPr id="10" name="Text Placeholder 1">
            <a:extLst>
              <a:ext uri="{FF2B5EF4-FFF2-40B4-BE49-F238E27FC236}">
                <a16:creationId xmlns:a16="http://schemas.microsoft.com/office/drawing/2014/main" id="{2B24940F-4C7A-477C-8A46-171987E3A66A}"/>
              </a:ext>
            </a:extLst>
          </p:cNvPr>
          <p:cNvSpPr txBox="1">
            <a:spLocks/>
          </p:cNvSpPr>
          <p:nvPr/>
        </p:nvSpPr>
        <p:spPr>
          <a:xfrm>
            <a:off x="742409" y="5321215"/>
            <a:ext cx="3236652" cy="970595"/>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24B1B5"/>
              </a:buClr>
              <a:buFont typeface="Webdings" panose="05030102010509060703" pitchFamily="18" charset="2"/>
              <a:buChar char="4"/>
              <a:defRPr/>
            </a:pPr>
            <a:r>
              <a:rPr lang="en-US" sz="2400" dirty="0">
                <a:solidFill>
                  <a:schemeClr val="tx1">
                    <a:lumMod val="75000"/>
                    <a:lumOff val="25000"/>
                  </a:schemeClr>
                </a:solidFill>
                <a:latin typeface="Century Gothic"/>
              </a:rPr>
              <a:t>Center Fellow</a:t>
            </a:r>
          </a:p>
          <a:p>
            <a:pPr marL="1028700" lvl="1">
              <a:lnSpc>
                <a:spcPct val="100000"/>
              </a:lnSpc>
              <a:spcBef>
                <a:spcPts val="0"/>
              </a:spcBef>
              <a:spcAft>
                <a:spcPts val="600"/>
              </a:spcAft>
              <a:buClr>
                <a:srgbClr val="24B1B5"/>
              </a:buClr>
              <a:buFont typeface="Webdings" panose="05030102010509060703" pitchFamily="18" charset="2"/>
              <a:buChar char="4"/>
              <a:defRPr/>
            </a:pPr>
            <a:r>
              <a:rPr lang="en-US" sz="1800" dirty="0">
                <a:solidFill>
                  <a:schemeClr val="tx1">
                    <a:lumMod val="75000"/>
                    <a:lumOff val="25000"/>
                  </a:schemeClr>
                </a:solidFill>
                <a:latin typeface="Century Gothic"/>
              </a:rPr>
              <a:t>Darcy Gray</a:t>
            </a:r>
            <a:endParaRPr lang="en-US" sz="1800" dirty="0">
              <a:solidFill>
                <a:schemeClr val="tx1">
                  <a:lumMod val="75000"/>
                  <a:lumOff val="25000"/>
                </a:schemeClr>
              </a:solidFill>
            </a:endParaRPr>
          </a:p>
          <a:p>
            <a:pPr marL="342900" indent="-342900">
              <a:lnSpc>
                <a:spcPct val="100000"/>
              </a:lnSpc>
              <a:spcBef>
                <a:spcPts val="0"/>
              </a:spcBef>
              <a:spcAft>
                <a:spcPts val="600"/>
              </a:spcAft>
              <a:buClr>
                <a:srgbClr val="24B1B5"/>
              </a:buClr>
              <a:buFont typeface="Webdings" panose="05030102010509060703" pitchFamily="18" charset="2"/>
              <a:buChar char="4"/>
              <a:defRPr/>
            </a:pPr>
            <a:endParaRPr lang="en-US" sz="2400" dirty="0">
              <a:solidFill>
                <a:schemeClr val="tx1">
                  <a:lumMod val="75000"/>
                  <a:lumOff val="25000"/>
                </a:schemeClr>
              </a:solidFill>
              <a:latin typeface="Century Gothic"/>
            </a:endParaRPr>
          </a:p>
        </p:txBody>
      </p:sp>
    </p:spTree>
    <p:extLst>
      <p:ext uri="{BB962C8B-B14F-4D97-AF65-F5344CB8AC3E}">
        <p14:creationId xmlns:p14="http://schemas.microsoft.com/office/powerpoint/2010/main" val="3819607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1388848" y="3556747"/>
            <a:ext cx="94143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24B1B5"/>
                </a:solidFill>
                <a:latin typeface="Century Gothic"/>
              </a:rPr>
              <a:t>Backup Slide</a:t>
            </a:r>
          </a:p>
        </p:txBody>
      </p:sp>
    </p:spTree>
    <p:extLst>
      <p:ext uri="{BB962C8B-B14F-4D97-AF65-F5344CB8AC3E}">
        <p14:creationId xmlns:p14="http://schemas.microsoft.com/office/powerpoint/2010/main" val="444431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495300" y="342900"/>
            <a:ext cx="94143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4B1B5"/>
                </a:solidFill>
                <a:latin typeface="Century Gothic"/>
              </a:rPr>
              <a:t>AGOL Story Map</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222" y="1052821"/>
            <a:ext cx="10773556" cy="5577840"/>
          </a:xfrm>
          <a:prstGeom prst="rect">
            <a:avLst/>
          </a:prstGeom>
        </p:spPr>
      </p:pic>
    </p:spTree>
    <p:extLst>
      <p:ext uri="{BB962C8B-B14F-4D97-AF65-F5344CB8AC3E}">
        <p14:creationId xmlns:p14="http://schemas.microsoft.com/office/powerpoint/2010/main" val="8439592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495300" y="342900"/>
            <a:ext cx="94143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entury Gothic"/>
              </a:rPr>
              <a:t>The Gila National Forest</a:t>
            </a:r>
          </a:p>
        </p:txBody>
      </p:sp>
      <p:grpSp>
        <p:nvGrpSpPr>
          <p:cNvPr id="46" name="Group 45">
            <a:extLst>
              <a:ext uri="{FF2B5EF4-FFF2-40B4-BE49-F238E27FC236}">
                <a16:creationId xmlns:a16="http://schemas.microsoft.com/office/drawing/2014/main" id="{FCCA93AB-EDCC-4C06-B28E-0887D683EFD7}"/>
              </a:ext>
            </a:extLst>
          </p:cNvPr>
          <p:cNvGrpSpPr/>
          <p:nvPr/>
        </p:nvGrpSpPr>
        <p:grpSpPr>
          <a:xfrm>
            <a:off x="2208417" y="1232127"/>
            <a:ext cx="9163455" cy="5438505"/>
            <a:chOff x="2636915" y="271858"/>
            <a:chExt cx="10193064" cy="6532343"/>
          </a:xfrm>
        </p:grpSpPr>
        <p:pic>
          <p:nvPicPr>
            <p:cNvPr id="47" name="Picture 46">
              <a:extLst>
                <a:ext uri="{FF2B5EF4-FFF2-40B4-BE49-F238E27FC236}">
                  <a16:creationId xmlns:a16="http://schemas.microsoft.com/office/drawing/2014/main" id="{B5A0D797-B2F9-412C-A6DB-8B689A2BE164}"/>
                </a:ext>
              </a:extLst>
            </p:cNvPr>
            <p:cNvPicPr>
              <a:picLocks noChangeAspect="1"/>
            </p:cNvPicPr>
            <p:nvPr/>
          </p:nvPicPr>
          <p:blipFill>
            <a:blip r:embed="rId3"/>
            <a:stretch>
              <a:fillRect/>
            </a:stretch>
          </p:blipFill>
          <p:spPr>
            <a:xfrm>
              <a:off x="2636915" y="271858"/>
              <a:ext cx="8705011" cy="6532343"/>
            </a:xfrm>
            <a:prstGeom prst="rect">
              <a:avLst/>
            </a:prstGeom>
          </p:spPr>
        </p:pic>
        <p:grpSp>
          <p:nvGrpSpPr>
            <p:cNvPr id="48" name="Group 47">
              <a:extLst>
                <a:ext uri="{FF2B5EF4-FFF2-40B4-BE49-F238E27FC236}">
                  <a16:creationId xmlns:a16="http://schemas.microsoft.com/office/drawing/2014/main" id="{712AB226-7D77-4DC5-B4FA-611DE6384E15}"/>
                </a:ext>
              </a:extLst>
            </p:cNvPr>
            <p:cNvGrpSpPr/>
            <p:nvPr/>
          </p:nvGrpSpPr>
          <p:grpSpPr>
            <a:xfrm>
              <a:off x="9083986" y="5376973"/>
              <a:ext cx="3745993" cy="1257327"/>
              <a:chOff x="8982852" y="5381907"/>
              <a:chExt cx="3267094" cy="1104923"/>
            </a:xfrm>
          </p:grpSpPr>
          <p:grpSp>
            <p:nvGrpSpPr>
              <p:cNvPr id="50" name="Group 49">
                <a:extLst>
                  <a:ext uri="{FF2B5EF4-FFF2-40B4-BE49-F238E27FC236}">
                    <a16:creationId xmlns:a16="http://schemas.microsoft.com/office/drawing/2014/main" id="{53D3227B-BEC7-460F-B76E-4095846C5E67}"/>
                  </a:ext>
                </a:extLst>
              </p:cNvPr>
              <p:cNvGrpSpPr/>
              <p:nvPr/>
            </p:nvGrpSpPr>
            <p:grpSpPr>
              <a:xfrm>
                <a:off x="9385265" y="5662053"/>
                <a:ext cx="2864681" cy="824777"/>
                <a:chOff x="9385265" y="5662053"/>
                <a:chExt cx="2864681" cy="824777"/>
              </a:xfrm>
            </p:grpSpPr>
            <p:sp>
              <p:nvSpPr>
                <p:cNvPr id="52" name="TextBox 2">
                  <a:extLst>
                    <a:ext uri="{FF2B5EF4-FFF2-40B4-BE49-F238E27FC236}">
                      <a16:creationId xmlns:a16="http://schemas.microsoft.com/office/drawing/2014/main" id="{F22DFA05-2C35-4633-8CB9-73F9E0F72244}"/>
                    </a:ext>
                  </a:extLst>
                </p:cNvPr>
                <p:cNvSpPr txBox="1"/>
                <p:nvPr/>
              </p:nvSpPr>
              <p:spPr>
                <a:xfrm>
                  <a:off x="9385265" y="6179053"/>
                  <a:ext cx="2610679"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3F3F3F"/>
                      </a:solidFill>
                      <a:latin typeface="Century Gothic"/>
                    </a:rPr>
                    <a:t>Administrative Forest</a:t>
                  </a:r>
                </a:p>
              </p:txBody>
            </p:sp>
            <p:sp>
              <p:nvSpPr>
                <p:cNvPr id="53" name="TextBox 3">
                  <a:extLst>
                    <a:ext uri="{FF2B5EF4-FFF2-40B4-BE49-F238E27FC236}">
                      <a16:creationId xmlns:a16="http://schemas.microsoft.com/office/drawing/2014/main" id="{78222D32-EA13-48C8-9822-F0449AF63AE2}"/>
                    </a:ext>
                  </a:extLst>
                </p:cNvPr>
                <p:cNvSpPr txBox="1"/>
                <p:nvPr/>
              </p:nvSpPr>
              <p:spPr>
                <a:xfrm>
                  <a:off x="9385265" y="5662053"/>
                  <a:ext cx="2864678"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3F3F3F"/>
                      </a:solidFill>
                      <a:latin typeface="Century Gothic"/>
                    </a:rPr>
                    <a:t>Watershed Boundary</a:t>
                  </a:r>
                </a:p>
              </p:txBody>
            </p:sp>
            <p:sp>
              <p:nvSpPr>
                <p:cNvPr id="54" name="TextBox 4">
                  <a:extLst>
                    <a:ext uri="{FF2B5EF4-FFF2-40B4-BE49-F238E27FC236}">
                      <a16:creationId xmlns:a16="http://schemas.microsoft.com/office/drawing/2014/main" id="{94E1D46A-7AB7-4D3C-8C25-88AAD8ADB559}"/>
                    </a:ext>
                  </a:extLst>
                </p:cNvPr>
                <p:cNvSpPr txBox="1"/>
                <p:nvPr/>
              </p:nvSpPr>
              <p:spPr>
                <a:xfrm>
                  <a:off x="9385267" y="5914007"/>
                  <a:ext cx="2864679"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3F3F3F"/>
                      </a:solidFill>
                      <a:latin typeface="Century Gothic"/>
                    </a:rPr>
                    <a:t>Gila National Forest Study Area</a:t>
                  </a:r>
                </a:p>
              </p:txBody>
            </p:sp>
          </p:grpSp>
          <p:sp>
            <p:nvSpPr>
              <p:cNvPr id="51" name="TextBox 5">
                <a:extLst>
                  <a:ext uri="{FF2B5EF4-FFF2-40B4-BE49-F238E27FC236}">
                    <a16:creationId xmlns:a16="http://schemas.microsoft.com/office/drawing/2014/main" id="{E6B42E0C-4A96-49CD-98EA-DF7B286F5CE4}"/>
                  </a:ext>
                </a:extLst>
              </p:cNvPr>
              <p:cNvSpPr txBox="1"/>
              <p:nvPr/>
            </p:nvSpPr>
            <p:spPr>
              <a:xfrm>
                <a:off x="8982852" y="5381907"/>
                <a:ext cx="3085548"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a:solidFill>
                      <a:schemeClr val="tx1">
                        <a:lumMod val="75000"/>
                        <a:lumOff val="25000"/>
                      </a:schemeClr>
                    </a:solidFill>
                    <a:latin typeface="Century Gothic"/>
                  </a:rPr>
                  <a:t>Gila National Forest Study Area</a:t>
                </a:r>
                <a:endParaRPr lang="en-US" dirty="0">
                  <a:solidFill>
                    <a:schemeClr val="tx1">
                      <a:lumMod val="75000"/>
                      <a:lumOff val="25000"/>
                    </a:schemeClr>
                  </a:solidFill>
                  <a:latin typeface="Century Gothic"/>
                </a:endParaRPr>
              </a:p>
            </p:txBody>
          </p:sp>
        </p:grpSp>
        <p:pic>
          <p:nvPicPr>
            <p:cNvPr id="49" name="Picture 48" descr="A picture containing screenshot&#10;&#10;Description generated with very high confidence">
              <a:extLst>
                <a:ext uri="{FF2B5EF4-FFF2-40B4-BE49-F238E27FC236}">
                  <a16:creationId xmlns:a16="http://schemas.microsoft.com/office/drawing/2014/main" id="{EEF6C70C-00C6-4A1B-B1B4-4BAF1C4183BE}"/>
                </a:ext>
              </a:extLst>
            </p:cNvPr>
            <p:cNvPicPr>
              <a:picLocks noChangeAspect="1"/>
            </p:cNvPicPr>
            <p:nvPr/>
          </p:nvPicPr>
          <p:blipFill>
            <a:blip r:embed="rId4"/>
            <a:stretch>
              <a:fillRect/>
            </a:stretch>
          </p:blipFill>
          <p:spPr>
            <a:xfrm rot="10800000">
              <a:off x="9119605" y="5672444"/>
              <a:ext cx="515759" cy="899160"/>
            </a:xfrm>
            <a:prstGeom prst="rect">
              <a:avLst/>
            </a:prstGeom>
          </p:spPr>
        </p:pic>
      </p:grpSp>
      <p:sp>
        <p:nvSpPr>
          <p:cNvPr id="55" name="TextBox 54">
            <a:extLst>
              <a:ext uri="{FF2B5EF4-FFF2-40B4-BE49-F238E27FC236}">
                <a16:creationId xmlns:a16="http://schemas.microsoft.com/office/drawing/2014/main" id="{81AD26C4-5B8C-4078-8A2D-8E83DE4B484D}"/>
              </a:ext>
            </a:extLst>
          </p:cNvPr>
          <p:cNvSpPr txBox="1"/>
          <p:nvPr/>
        </p:nvSpPr>
        <p:spPr>
          <a:xfrm>
            <a:off x="824208" y="1487056"/>
            <a:ext cx="3318932" cy="1323439"/>
          </a:xfrm>
          <a:prstGeom prst="rect">
            <a:avLst/>
          </a:prstGeom>
          <a:solidFill>
            <a:schemeClr val="bg1">
              <a:lumMod val="8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rgbClr val="404040"/>
                </a:solidFill>
                <a:latin typeface="Century Gothic"/>
              </a:rPr>
              <a:t>Gila National Forest contains the headwaters of the </a:t>
            </a:r>
            <a:r>
              <a:rPr lang="en-US" sz="2000" b="1" dirty="0">
                <a:solidFill>
                  <a:srgbClr val="24B1B5"/>
                </a:solidFill>
                <a:latin typeface="Century Gothic"/>
              </a:rPr>
              <a:t>Gila </a:t>
            </a:r>
            <a:r>
              <a:rPr lang="en-US" sz="2000" dirty="0">
                <a:solidFill>
                  <a:srgbClr val="404040"/>
                </a:solidFill>
                <a:latin typeface="Century Gothic"/>
              </a:rPr>
              <a:t>and </a:t>
            </a:r>
            <a:r>
              <a:rPr lang="en-US" sz="2000" b="1" dirty="0">
                <a:solidFill>
                  <a:srgbClr val="24B1B5"/>
                </a:solidFill>
                <a:latin typeface="Century Gothic"/>
              </a:rPr>
              <a:t>San Francisco rivers</a:t>
            </a:r>
            <a:r>
              <a:rPr lang="en-US" sz="2000" dirty="0">
                <a:solidFill>
                  <a:schemeClr val="tx1">
                    <a:lumMod val="75000"/>
                    <a:lumOff val="25000"/>
                  </a:schemeClr>
                </a:solidFill>
                <a:latin typeface="Century Gothic"/>
              </a:rPr>
              <a:t>.</a:t>
            </a:r>
            <a:endParaRPr lang="en-US" sz="2000" dirty="0">
              <a:solidFill>
                <a:schemeClr val="tx1">
                  <a:lumMod val="75000"/>
                  <a:lumOff val="25000"/>
                </a:schemeClr>
              </a:solidFill>
              <a:cs typeface="Calibri"/>
            </a:endParaRPr>
          </a:p>
        </p:txBody>
      </p:sp>
      <p:sp>
        <p:nvSpPr>
          <p:cNvPr id="3" name="TextBox 2">
            <a:extLst>
              <a:ext uri="{FF2B5EF4-FFF2-40B4-BE49-F238E27FC236}">
                <a16:creationId xmlns:a16="http://schemas.microsoft.com/office/drawing/2014/main" id="{64A69F79-D4F8-41FB-8055-99344EDF9094}"/>
              </a:ext>
            </a:extLst>
          </p:cNvPr>
          <p:cNvSpPr txBox="1"/>
          <p:nvPr/>
        </p:nvSpPr>
        <p:spPr>
          <a:xfrm>
            <a:off x="4633197" y="4659111"/>
            <a:ext cx="61307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solidFill>
                  <a:schemeClr val="tx1">
                    <a:lumMod val="75000"/>
                    <a:lumOff val="25000"/>
                  </a:schemeClr>
                </a:solidFill>
                <a:latin typeface="Century Gothic"/>
                <a:ea typeface="+mn-lt"/>
                <a:cs typeface="+mn-lt"/>
              </a:rPr>
              <a:t>0</a:t>
            </a:r>
            <a:endParaRPr lang="en-US" sz="1200" dirty="0">
              <a:solidFill>
                <a:schemeClr val="tx1">
                  <a:lumMod val="75000"/>
                  <a:lumOff val="25000"/>
                </a:schemeClr>
              </a:solidFill>
              <a:cs typeface="Calibri" panose="020F0502020204030204"/>
            </a:endParaRPr>
          </a:p>
        </p:txBody>
      </p:sp>
      <p:sp>
        <p:nvSpPr>
          <p:cNvPr id="15" name="TextBox 14">
            <a:extLst>
              <a:ext uri="{FF2B5EF4-FFF2-40B4-BE49-F238E27FC236}">
                <a16:creationId xmlns:a16="http://schemas.microsoft.com/office/drawing/2014/main" id="{99E7C296-AAAF-443B-B69D-1D13B7F9FCE8}"/>
              </a:ext>
            </a:extLst>
          </p:cNvPr>
          <p:cNvSpPr txBox="1"/>
          <p:nvPr/>
        </p:nvSpPr>
        <p:spPr>
          <a:xfrm>
            <a:off x="4941421" y="4659110"/>
            <a:ext cx="61307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solidFill>
                  <a:schemeClr val="tx1">
                    <a:lumMod val="75000"/>
                    <a:lumOff val="25000"/>
                  </a:schemeClr>
                </a:solidFill>
                <a:latin typeface="Century Gothic"/>
                <a:ea typeface="+mn-lt"/>
                <a:cs typeface="+mn-lt"/>
              </a:rPr>
              <a:t>20</a:t>
            </a:r>
            <a:endParaRPr lang="en-US" sz="1200" dirty="0">
              <a:solidFill>
                <a:schemeClr val="tx1">
                  <a:lumMod val="75000"/>
                  <a:lumOff val="25000"/>
                </a:schemeClr>
              </a:solidFill>
              <a:latin typeface="Century Gothic"/>
              <a:cs typeface="Calibri" panose="020F0502020204030204"/>
            </a:endParaRPr>
          </a:p>
        </p:txBody>
      </p:sp>
      <p:sp>
        <p:nvSpPr>
          <p:cNvPr id="16" name="TextBox 15">
            <a:extLst>
              <a:ext uri="{FF2B5EF4-FFF2-40B4-BE49-F238E27FC236}">
                <a16:creationId xmlns:a16="http://schemas.microsoft.com/office/drawing/2014/main" id="{F6BCC382-5044-49E8-8084-34CD315C8443}"/>
              </a:ext>
            </a:extLst>
          </p:cNvPr>
          <p:cNvSpPr txBox="1"/>
          <p:nvPr/>
        </p:nvSpPr>
        <p:spPr>
          <a:xfrm>
            <a:off x="5352387" y="4659109"/>
            <a:ext cx="61307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solidFill>
                  <a:schemeClr val="tx1">
                    <a:lumMod val="75000"/>
                    <a:lumOff val="25000"/>
                  </a:schemeClr>
                </a:solidFill>
                <a:latin typeface="Century Gothic"/>
                <a:ea typeface="+mn-lt"/>
                <a:cs typeface="+mn-lt"/>
              </a:rPr>
              <a:t>40</a:t>
            </a:r>
            <a:endParaRPr lang="en-US" sz="1200" dirty="0">
              <a:solidFill>
                <a:schemeClr val="tx1">
                  <a:lumMod val="75000"/>
                  <a:lumOff val="25000"/>
                </a:schemeClr>
              </a:solidFill>
              <a:latin typeface="Century Gothic"/>
              <a:cs typeface="Calibri" panose="020F0502020204030204"/>
            </a:endParaRPr>
          </a:p>
        </p:txBody>
      </p:sp>
      <p:sp>
        <p:nvSpPr>
          <p:cNvPr id="17" name="TextBox 16">
            <a:extLst>
              <a:ext uri="{FF2B5EF4-FFF2-40B4-BE49-F238E27FC236}">
                <a16:creationId xmlns:a16="http://schemas.microsoft.com/office/drawing/2014/main" id="{587A962B-A1B1-43D8-890B-2518B1F4D6B0}"/>
              </a:ext>
            </a:extLst>
          </p:cNvPr>
          <p:cNvSpPr txBox="1"/>
          <p:nvPr/>
        </p:nvSpPr>
        <p:spPr>
          <a:xfrm>
            <a:off x="6217128" y="4659108"/>
            <a:ext cx="78430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solidFill>
                  <a:schemeClr val="tx1">
                    <a:lumMod val="75000"/>
                    <a:lumOff val="25000"/>
                  </a:schemeClr>
                </a:solidFill>
                <a:latin typeface="Century Gothic"/>
                <a:ea typeface="+mn-lt"/>
                <a:cs typeface="+mn-lt"/>
              </a:rPr>
              <a:t>80 miles</a:t>
            </a:r>
            <a:endParaRPr lang="en-US" sz="1200" dirty="0">
              <a:solidFill>
                <a:schemeClr val="tx1">
                  <a:lumMod val="75000"/>
                  <a:lumOff val="25000"/>
                </a:schemeClr>
              </a:solidFill>
              <a:latin typeface="Century Gothic"/>
              <a:cs typeface="Calibri" panose="020F0502020204030204"/>
            </a:endParaRPr>
          </a:p>
        </p:txBody>
      </p:sp>
      <p:pic>
        <p:nvPicPr>
          <p:cNvPr id="4" name="Picture 3" descr="Shape, arrow&#10;&#10;Description automatically generated">
            <a:extLst>
              <a:ext uri="{FF2B5EF4-FFF2-40B4-BE49-F238E27FC236}">
                <a16:creationId xmlns:a16="http://schemas.microsoft.com/office/drawing/2014/main" id="{43CC2BB0-76D0-4B79-B188-690C73065251}"/>
              </a:ext>
            </a:extLst>
          </p:cNvPr>
          <p:cNvPicPr>
            <a:picLocks noChangeAspect="1"/>
          </p:cNvPicPr>
          <p:nvPr/>
        </p:nvPicPr>
        <p:blipFill>
          <a:blip r:embed="rId5"/>
          <a:stretch>
            <a:fillRect/>
          </a:stretch>
        </p:blipFill>
        <p:spPr>
          <a:xfrm>
            <a:off x="9046245" y="3054131"/>
            <a:ext cx="376990" cy="376990"/>
          </a:xfrm>
          <a:prstGeom prst="rect">
            <a:avLst/>
          </a:prstGeom>
        </p:spPr>
      </p:pic>
      <p:sp>
        <p:nvSpPr>
          <p:cNvPr id="20" name="TextBox 19">
            <a:extLst>
              <a:ext uri="{FF2B5EF4-FFF2-40B4-BE49-F238E27FC236}">
                <a16:creationId xmlns:a16="http://schemas.microsoft.com/office/drawing/2014/main" id="{CA53448B-0108-466F-A0D0-C18EBAC22FCE}"/>
              </a:ext>
            </a:extLst>
          </p:cNvPr>
          <p:cNvSpPr txBox="1"/>
          <p:nvPr/>
        </p:nvSpPr>
        <p:spPr>
          <a:xfrm>
            <a:off x="5044159" y="1808029"/>
            <a:ext cx="116958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dirty="0">
                <a:solidFill>
                  <a:schemeClr val="tx1">
                    <a:lumMod val="75000"/>
                    <a:lumOff val="25000"/>
                  </a:schemeClr>
                </a:solidFill>
                <a:latin typeface="Century Gothic"/>
                <a:ea typeface="+mn-lt"/>
                <a:cs typeface="+mn-lt"/>
              </a:rPr>
              <a:t>Arizona</a:t>
            </a:r>
            <a:endParaRPr lang="en-US" sz="1600" dirty="0">
              <a:solidFill>
                <a:schemeClr val="tx1">
                  <a:lumMod val="75000"/>
                  <a:lumOff val="25000"/>
                </a:schemeClr>
              </a:solidFill>
            </a:endParaRPr>
          </a:p>
        </p:txBody>
      </p:sp>
      <p:sp>
        <p:nvSpPr>
          <p:cNvPr id="22" name="TextBox 21">
            <a:extLst>
              <a:ext uri="{FF2B5EF4-FFF2-40B4-BE49-F238E27FC236}">
                <a16:creationId xmlns:a16="http://schemas.microsoft.com/office/drawing/2014/main" id="{9E48A4E1-DBC0-4DD0-BEEE-0E87CAAA44FE}"/>
              </a:ext>
            </a:extLst>
          </p:cNvPr>
          <p:cNvSpPr txBox="1"/>
          <p:nvPr/>
        </p:nvSpPr>
        <p:spPr>
          <a:xfrm>
            <a:off x="8597304" y="1688163"/>
            <a:ext cx="116958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dirty="0">
                <a:solidFill>
                  <a:schemeClr val="tx1">
                    <a:lumMod val="75000"/>
                    <a:lumOff val="25000"/>
                  </a:schemeClr>
                </a:solidFill>
                <a:latin typeface="Century Gothic"/>
                <a:ea typeface="+mn-lt"/>
                <a:cs typeface="+mn-lt"/>
              </a:rPr>
              <a:t>New Mexico</a:t>
            </a:r>
            <a:endParaRPr lang="en-US" sz="1600" dirty="0">
              <a:solidFill>
                <a:schemeClr val="tx1">
                  <a:lumMod val="75000"/>
                  <a:lumOff val="25000"/>
                </a:schemeClr>
              </a:solidFill>
              <a:cs typeface="Calibri"/>
            </a:endParaRPr>
          </a:p>
        </p:txBody>
      </p:sp>
    </p:spTree>
    <p:extLst>
      <p:ext uri="{BB962C8B-B14F-4D97-AF65-F5344CB8AC3E}">
        <p14:creationId xmlns:p14="http://schemas.microsoft.com/office/powerpoint/2010/main" val="13276436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495300" y="342900"/>
            <a:ext cx="94143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entury Gothic"/>
              </a:rPr>
              <a:t>Project Partners</a:t>
            </a:r>
            <a:endParaRPr lang="en-US" dirty="0"/>
          </a:p>
        </p:txBody>
      </p:sp>
      <p:sp>
        <p:nvSpPr>
          <p:cNvPr id="5" name="TextBox 4">
            <a:extLst>
              <a:ext uri="{FF2B5EF4-FFF2-40B4-BE49-F238E27FC236}">
                <a16:creationId xmlns:a16="http://schemas.microsoft.com/office/drawing/2014/main" id="{673E4740-3478-4FB8-B11D-D0357BC1B573}"/>
              </a:ext>
            </a:extLst>
          </p:cNvPr>
          <p:cNvSpPr txBox="1"/>
          <p:nvPr/>
        </p:nvSpPr>
        <p:spPr>
          <a:xfrm>
            <a:off x="6090249" y="1503872"/>
            <a:ext cx="510108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400" dirty="0">
              <a:solidFill>
                <a:schemeClr val="tx1">
                  <a:lumMod val="75000"/>
                  <a:lumOff val="25000"/>
                </a:schemeClr>
              </a:solidFill>
              <a:latin typeface="Calibri"/>
              <a:cs typeface="Calibri"/>
            </a:endParaRPr>
          </a:p>
        </p:txBody>
      </p:sp>
      <p:sp>
        <p:nvSpPr>
          <p:cNvPr id="8" name="Text Placeholder 5">
            <a:extLst>
              <a:ext uri="{FF2B5EF4-FFF2-40B4-BE49-F238E27FC236}">
                <a16:creationId xmlns:a16="http://schemas.microsoft.com/office/drawing/2014/main" id="{9C61A35F-F2A7-44DD-89BF-E5B9D271ED2B}"/>
              </a:ext>
            </a:extLst>
          </p:cNvPr>
          <p:cNvSpPr txBox="1">
            <a:spLocks/>
          </p:cNvSpPr>
          <p:nvPr/>
        </p:nvSpPr>
        <p:spPr>
          <a:xfrm>
            <a:off x="411672" y="1353558"/>
            <a:ext cx="6884842" cy="544613"/>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24B1B5"/>
              </a:buClr>
              <a:buFont typeface="Webdings" panose="05030102010509060703" pitchFamily="18" charset="2"/>
              <a:buChar char="4"/>
            </a:pPr>
            <a:r>
              <a:rPr lang="en-US" sz="2400" dirty="0">
                <a:solidFill>
                  <a:schemeClr val="tx1">
                    <a:lumMod val="75000"/>
                    <a:lumOff val="25000"/>
                  </a:schemeClr>
                </a:solidFill>
                <a:latin typeface="Century Gothic"/>
              </a:rPr>
              <a:t>USDA Forest Service, Gila National Forest</a:t>
            </a:r>
            <a:endParaRPr lang="en-US" sz="2400" dirty="0">
              <a:solidFill>
                <a:schemeClr val="tx1">
                  <a:lumMod val="75000"/>
                  <a:lumOff val="25000"/>
                </a:schemeClr>
              </a:solidFill>
              <a:latin typeface="Century Gothic" panose="020B0502020202020204" pitchFamily="34" charset="0"/>
            </a:endParaRPr>
          </a:p>
          <a:p>
            <a:pPr marL="342900" indent="-342900">
              <a:lnSpc>
                <a:spcPct val="100000"/>
              </a:lnSpc>
              <a:spcBef>
                <a:spcPts val="0"/>
              </a:spcBef>
              <a:spcAft>
                <a:spcPts val="600"/>
              </a:spcAft>
              <a:buClr>
                <a:srgbClr val="24B1B5"/>
              </a:buClr>
              <a:buFont typeface="Webdings" panose="05030102010509060703" pitchFamily="18" charset="2"/>
              <a:buChar char="4"/>
            </a:pPr>
            <a:r>
              <a:rPr lang="en-US" sz="2400" dirty="0">
                <a:solidFill>
                  <a:schemeClr val="tx1">
                    <a:lumMod val="75000"/>
                    <a:lumOff val="25000"/>
                  </a:schemeClr>
                </a:solidFill>
                <a:latin typeface="Century Gothic"/>
              </a:rPr>
              <a:t>USDA Forest Service, Region 3</a:t>
            </a:r>
            <a:endParaRPr lang="en-US" sz="2400" dirty="0">
              <a:solidFill>
                <a:schemeClr val="tx1">
                  <a:lumMod val="75000"/>
                  <a:lumOff val="25000"/>
                </a:schemeClr>
              </a:solidFill>
              <a:latin typeface="Century Gothic" panose="020B0502020202020204" pitchFamily="34" charset="0"/>
            </a:endParaRPr>
          </a:p>
        </p:txBody>
      </p:sp>
      <p:pic>
        <p:nvPicPr>
          <p:cNvPr id="9" name="Picture 9" descr="Logo&#10;&#10;Description automatically generated">
            <a:extLst>
              <a:ext uri="{FF2B5EF4-FFF2-40B4-BE49-F238E27FC236}">
                <a16:creationId xmlns:a16="http://schemas.microsoft.com/office/drawing/2014/main" id="{880B5473-18DC-4CAA-85CC-69E863723881}"/>
              </a:ext>
            </a:extLst>
          </p:cNvPr>
          <p:cNvPicPr>
            <a:picLocks noChangeAspect="1"/>
          </p:cNvPicPr>
          <p:nvPr/>
        </p:nvPicPr>
        <p:blipFill>
          <a:blip r:embed="rId3"/>
          <a:stretch>
            <a:fillRect/>
          </a:stretch>
        </p:blipFill>
        <p:spPr>
          <a:xfrm>
            <a:off x="5325378" y="3020920"/>
            <a:ext cx="2057400" cy="2305050"/>
          </a:xfrm>
          <a:prstGeom prst="rect">
            <a:avLst/>
          </a:prstGeom>
        </p:spPr>
      </p:pic>
      <p:sp>
        <p:nvSpPr>
          <p:cNvPr id="10" name="TextBox 9">
            <a:extLst>
              <a:ext uri="{FF2B5EF4-FFF2-40B4-BE49-F238E27FC236}">
                <a16:creationId xmlns:a16="http://schemas.microsoft.com/office/drawing/2014/main" id="{C83EFBFD-9CFA-49B9-A6A3-ABE6445BC543}"/>
              </a:ext>
            </a:extLst>
          </p:cNvPr>
          <p:cNvSpPr txBox="1"/>
          <p:nvPr/>
        </p:nvSpPr>
        <p:spPr>
          <a:xfrm>
            <a:off x="495300" y="6488773"/>
            <a:ext cx="548053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solidFill>
                  <a:schemeClr val="tx1">
                    <a:lumMod val="75000"/>
                    <a:lumOff val="25000"/>
                  </a:schemeClr>
                </a:solidFill>
                <a:latin typeface="Century Gothic"/>
              </a:rPr>
              <a:t>Image Credits: </a:t>
            </a:r>
            <a:r>
              <a:rPr lang="en-US" sz="1200" i="1" dirty="0">
                <a:solidFill>
                  <a:schemeClr val="tx1">
                    <a:lumMod val="75000"/>
                    <a:lumOff val="25000"/>
                  </a:schemeClr>
                </a:solidFill>
                <a:latin typeface="Century Gothic"/>
              </a:rPr>
              <a:t>USDA Forest Service Gila National Forest </a:t>
            </a:r>
            <a:endParaRPr lang="en-US" sz="1200" dirty="0">
              <a:solidFill>
                <a:schemeClr val="tx1">
                  <a:lumMod val="75000"/>
                  <a:lumOff val="25000"/>
                </a:schemeClr>
              </a:solidFill>
              <a:latin typeface="Century Gothic"/>
            </a:endParaRPr>
          </a:p>
        </p:txBody>
      </p:sp>
      <p:pic>
        <p:nvPicPr>
          <p:cNvPr id="11" name="Picture 11" descr="A tree with a mountain in the background&#10;&#10;Description automatically generated">
            <a:extLst>
              <a:ext uri="{FF2B5EF4-FFF2-40B4-BE49-F238E27FC236}">
                <a16:creationId xmlns:a16="http://schemas.microsoft.com/office/drawing/2014/main" id="{ABD1BE68-CC7F-4C52-BCEA-D2D4125D7113}"/>
              </a:ext>
            </a:extLst>
          </p:cNvPr>
          <p:cNvPicPr>
            <a:picLocks noChangeAspect="1"/>
          </p:cNvPicPr>
          <p:nvPr/>
        </p:nvPicPr>
        <p:blipFill>
          <a:blip r:embed="rId4"/>
          <a:stretch>
            <a:fillRect/>
          </a:stretch>
        </p:blipFill>
        <p:spPr>
          <a:xfrm>
            <a:off x="993622" y="2736318"/>
            <a:ext cx="3863065" cy="2877209"/>
          </a:xfrm>
          <a:prstGeom prst="rect">
            <a:avLst/>
          </a:prstGeom>
          <a:ln>
            <a:noFill/>
          </a:ln>
          <a:effectLst>
            <a:outerShdw blurRad="190500" algn="tl" rotWithShape="0">
              <a:srgbClr val="000000">
                <a:alpha val="70000"/>
              </a:srgbClr>
            </a:outerShdw>
          </a:effectLst>
        </p:spPr>
      </p:pic>
      <p:pic>
        <p:nvPicPr>
          <p:cNvPr id="3" name="Picture 3" descr="A close up of a rock next to a forest&#10;&#10;Description automatically generated">
            <a:extLst>
              <a:ext uri="{FF2B5EF4-FFF2-40B4-BE49-F238E27FC236}">
                <a16:creationId xmlns:a16="http://schemas.microsoft.com/office/drawing/2014/main" id="{22E37E17-4F2F-4597-87FA-961B22DF8D8F}"/>
              </a:ext>
            </a:extLst>
          </p:cNvPr>
          <p:cNvPicPr>
            <a:picLocks noChangeAspect="1"/>
          </p:cNvPicPr>
          <p:nvPr/>
        </p:nvPicPr>
        <p:blipFill>
          <a:blip r:embed="rId5"/>
          <a:stretch>
            <a:fillRect/>
          </a:stretch>
        </p:blipFill>
        <p:spPr>
          <a:xfrm>
            <a:off x="7848532" y="2240559"/>
            <a:ext cx="3202236" cy="386393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5859202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495300" y="342900"/>
            <a:ext cx="94143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entury Gothic"/>
              </a:rPr>
              <a:t>Community Concerns</a:t>
            </a:r>
          </a:p>
        </p:txBody>
      </p:sp>
      <p:pic>
        <p:nvPicPr>
          <p:cNvPr id="7" name="Picture 6" descr="A picture containing outdoor, front, man, laptop&#10;&#10;Description generated with very high confidence">
            <a:extLst>
              <a:ext uri="{FF2B5EF4-FFF2-40B4-BE49-F238E27FC236}">
                <a16:creationId xmlns:a16="http://schemas.microsoft.com/office/drawing/2014/main" id="{D94EBD14-20CA-49EB-BF4F-B1502EC874CE}"/>
              </a:ext>
            </a:extLst>
          </p:cNvPr>
          <p:cNvPicPr>
            <a:picLocks noChangeAspect="1"/>
          </p:cNvPicPr>
          <p:nvPr/>
        </p:nvPicPr>
        <p:blipFill>
          <a:blip r:embed="rId3"/>
          <a:stretch>
            <a:fillRect/>
          </a:stretch>
        </p:blipFill>
        <p:spPr>
          <a:xfrm>
            <a:off x="8640746" y="3306950"/>
            <a:ext cx="2884466" cy="2505721"/>
          </a:xfrm>
          <a:prstGeom prst="rect">
            <a:avLst/>
          </a:prstGeom>
        </p:spPr>
      </p:pic>
      <p:pic>
        <p:nvPicPr>
          <p:cNvPr id="9" name="Picture 8" descr="A picture containing table, water, sitting, laptop&#10;&#10;Description generated with very high confidence">
            <a:extLst>
              <a:ext uri="{FF2B5EF4-FFF2-40B4-BE49-F238E27FC236}">
                <a16:creationId xmlns:a16="http://schemas.microsoft.com/office/drawing/2014/main" id="{185548C2-07C3-44CC-A6DB-A831C106E0F7}"/>
              </a:ext>
            </a:extLst>
          </p:cNvPr>
          <p:cNvPicPr>
            <a:picLocks noChangeAspect="1"/>
          </p:cNvPicPr>
          <p:nvPr/>
        </p:nvPicPr>
        <p:blipFill>
          <a:blip r:embed="rId4"/>
          <a:stretch>
            <a:fillRect/>
          </a:stretch>
        </p:blipFill>
        <p:spPr>
          <a:xfrm>
            <a:off x="5912190" y="2016297"/>
            <a:ext cx="2930533" cy="2539939"/>
          </a:xfrm>
          <a:prstGeom prst="rect">
            <a:avLst/>
          </a:prstGeom>
        </p:spPr>
      </p:pic>
      <p:pic>
        <p:nvPicPr>
          <p:cNvPr id="10" name="Picture 9" descr="A screen shot of a person&#10;&#10;Description generated with high confidence">
            <a:extLst>
              <a:ext uri="{FF2B5EF4-FFF2-40B4-BE49-F238E27FC236}">
                <a16:creationId xmlns:a16="http://schemas.microsoft.com/office/drawing/2014/main" id="{9A137560-592D-4738-B02C-F0B373AADF06}"/>
              </a:ext>
            </a:extLst>
          </p:cNvPr>
          <p:cNvPicPr>
            <a:picLocks noChangeAspect="1"/>
          </p:cNvPicPr>
          <p:nvPr/>
        </p:nvPicPr>
        <p:blipFill>
          <a:blip r:embed="rId5"/>
          <a:stretch>
            <a:fillRect/>
          </a:stretch>
        </p:blipFill>
        <p:spPr>
          <a:xfrm>
            <a:off x="3213200" y="3272732"/>
            <a:ext cx="2928615" cy="2539939"/>
          </a:xfrm>
          <a:prstGeom prst="rect">
            <a:avLst/>
          </a:prstGeom>
        </p:spPr>
      </p:pic>
      <p:sp>
        <p:nvSpPr>
          <p:cNvPr id="11" name="Text Placeholder 3">
            <a:extLst>
              <a:ext uri="{FF2B5EF4-FFF2-40B4-BE49-F238E27FC236}">
                <a16:creationId xmlns:a16="http://schemas.microsoft.com/office/drawing/2014/main" id="{250CB6DD-B646-401C-AA09-E6B4F0BDA4DC}"/>
              </a:ext>
            </a:extLst>
          </p:cNvPr>
          <p:cNvSpPr txBox="1">
            <a:spLocks/>
          </p:cNvSpPr>
          <p:nvPr/>
        </p:nvSpPr>
        <p:spPr>
          <a:xfrm rot="10800000" flipV="1">
            <a:off x="8912420" y="2241567"/>
            <a:ext cx="2341118" cy="954107"/>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379CC4"/>
              </a:buClr>
              <a:buNone/>
            </a:pPr>
            <a:r>
              <a:rPr lang="en-US" sz="2800" b="1" dirty="0">
                <a:solidFill>
                  <a:schemeClr val="tx1">
                    <a:lumMod val="75000"/>
                    <a:lumOff val="25000"/>
                  </a:schemeClr>
                </a:solidFill>
                <a:latin typeface="Century Gothic" panose="020F0302020204030204"/>
              </a:rPr>
              <a:t>Post-fire Flooding</a:t>
            </a:r>
            <a:endParaRPr lang="en-US" sz="2800" b="1" dirty="0">
              <a:solidFill>
                <a:schemeClr val="tx1">
                  <a:lumMod val="75000"/>
                  <a:lumOff val="25000"/>
                </a:schemeClr>
              </a:solidFill>
              <a:cs typeface="Calibri"/>
            </a:endParaRPr>
          </a:p>
        </p:txBody>
      </p:sp>
      <p:sp>
        <p:nvSpPr>
          <p:cNvPr id="12" name="TextBox 5">
            <a:extLst>
              <a:ext uri="{FF2B5EF4-FFF2-40B4-BE49-F238E27FC236}">
                <a16:creationId xmlns:a16="http://schemas.microsoft.com/office/drawing/2014/main" id="{5FC0EA5D-50E5-4A36-A9D7-3EFB1BA2C2CF}"/>
              </a:ext>
            </a:extLst>
          </p:cNvPr>
          <p:cNvSpPr txBox="1"/>
          <p:nvPr/>
        </p:nvSpPr>
        <p:spPr>
          <a:xfrm>
            <a:off x="792904" y="4758693"/>
            <a:ext cx="2322749" cy="95410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1" dirty="0">
                <a:solidFill>
                  <a:srgbClr val="404040"/>
                </a:solidFill>
                <a:latin typeface="Century Gothic"/>
                <a:cs typeface="Arial"/>
              </a:rPr>
              <a:t>Fire Response</a:t>
            </a:r>
            <a:endParaRPr lang="en-US" sz="2800" dirty="0">
              <a:cs typeface="Calibri" panose="020F0502020204030204"/>
            </a:endParaRPr>
          </a:p>
        </p:txBody>
      </p:sp>
      <p:sp>
        <p:nvSpPr>
          <p:cNvPr id="13" name="Text Placeholder 3">
            <a:extLst>
              <a:ext uri="{FF2B5EF4-FFF2-40B4-BE49-F238E27FC236}">
                <a16:creationId xmlns:a16="http://schemas.microsoft.com/office/drawing/2014/main" id="{30695137-B679-481E-BD3E-3222E7A16A37}"/>
              </a:ext>
            </a:extLst>
          </p:cNvPr>
          <p:cNvSpPr txBox="1">
            <a:spLocks/>
          </p:cNvSpPr>
          <p:nvPr/>
        </p:nvSpPr>
        <p:spPr>
          <a:xfrm rot="10800000" flipV="1">
            <a:off x="5912190" y="4755252"/>
            <a:ext cx="3043946" cy="954107"/>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379CC4"/>
              </a:buClr>
              <a:buNone/>
            </a:pPr>
            <a:r>
              <a:rPr lang="en-US" sz="2800" b="1" dirty="0">
                <a:solidFill>
                  <a:schemeClr val="tx1">
                    <a:lumMod val="75000"/>
                    <a:lumOff val="25000"/>
                  </a:schemeClr>
                </a:solidFill>
                <a:latin typeface="Century Gothic" panose="020F0302020204030204"/>
              </a:rPr>
              <a:t>Water Quality and Streamflow</a:t>
            </a:r>
            <a:endParaRPr lang="en-US" sz="2800" b="1" dirty="0">
              <a:solidFill>
                <a:schemeClr val="tx1">
                  <a:lumMod val="75000"/>
                  <a:lumOff val="25000"/>
                </a:schemeClr>
              </a:solidFill>
              <a:cs typeface="Calibri"/>
            </a:endParaRPr>
          </a:p>
        </p:txBody>
      </p:sp>
      <p:sp>
        <p:nvSpPr>
          <p:cNvPr id="14" name="Text Placeholder 3">
            <a:extLst>
              <a:ext uri="{FF2B5EF4-FFF2-40B4-BE49-F238E27FC236}">
                <a16:creationId xmlns:a16="http://schemas.microsoft.com/office/drawing/2014/main" id="{130C8A40-A5AA-4E9A-AC58-3CA9919F3FF9}"/>
              </a:ext>
            </a:extLst>
          </p:cNvPr>
          <p:cNvSpPr txBox="1">
            <a:spLocks/>
          </p:cNvSpPr>
          <p:nvPr/>
        </p:nvSpPr>
        <p:spPr>
          <a:xfrm rot="10800000" flipV="1">
            <a:off x="3442417" y="2241566"/>
            <a:ext cx="2470180" cy="954107"/>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379CC4"/>
              </a:buClr>
              <a:buNone/>
            </a:pPr>
            <a:r>
              <a:rPr lang="en-US" sz="2800" b="1" dirty="0">
                <a:solidFill>
                  <a:schemeClr val="tx1">
                    <a:lumMod val="75000"/>
                    <a:lumOff val="25000"/>
                  </a:schemeClr>
                </a:solidFill>
                <a:latin typeface="Century Gothic" panose="020F0302020204030204"/>
              </a:rPr>
              <a:t>Recovery Efforts</a:t>
            </a:r>
            <a:endParaRPr lang="en-US" sz="2800" b="1" dirty="0">
              <a:solidFill>
                <a:schemeClr val="tx1">
                  <a:lumMod val="75000"/>
                  <a:lumOff val="25000"/>
                </a:schemeClr>
              </a:solidFill>
              <a:cs typeface="Calibri"/>
            </a:endParaRPr>
          </a:p>
        </p:txBody>
      </p:sp>
      <p:pic>
        <p:nvPicPr>
          <p:cNvPr id="15" name="Picture 14" descr="A picture containing background, front, sitting, dark&#10;&#10;Description generated with very high confidence">
            <a:extLst>
              <a:ext uri="{FF2B5EF4-FFF2-40B4-BE49-F238E27FC236}">
                <a16:creationId xmlns:a16="http://schemas.microsoft.com/office/drawing/2014/main" id="{B5F8FBBA-A938-4B93-A791-6D690D6200BE}"/>
              </a:ext>
            </a:extLst>
          </p:cNvPr>
          <p:cNvPicPr>
            <a:picLocks noChangeAspect="1"/>
          </p:cNvPicPr>
          <p:nvPr/>
        </p:nvPicPr>
        <p:blipFill>
          <a:blip r:embed="rId6"/>
          <a:stretch>
            <a:fillRect/>
          </a:stretch>
        </p:blipFill>
        <p:spPr>
          <a:xfrm>
            <a:off x="495300" y="2016297"/>
            <a:ext cx="2917959" cy="2539939"/>
          </a:xfrm>
          <a:prstGeom prst="rect">
            <a:avLst/>
          </a:prstGeom>
        </p:spPr>
      </p:pic>
      <p:sp>
        <p:nvSpPr>
          <p:cNvPr id="16" name="TextBox 1">
            <a:extLst>
              <a:ext uri="{FF2B5EF4-FFF2-40B4-BE49-F238E27FC236}">
                <a16:creationId xmlns:a16="http://schemas.microsoft.com/office/drawing/2014/main" id="{D174975C-0DC7-4FEF-9BCF-2F1B20840004}"/>
              </a:ext>
            </a:extLst>
          </p:cNvPr>
          <p:cNvSpPr txBox="1"/>
          <p:nvPr/>
        </p:nvSpPr>
        <p:spPr>
          <a:xfrm>
            <a:off x="495300" y="6293765"/>
            <a:ext cx="4712985"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chemeClr val="tx1">
                    <a:lumMod val="75000"/>
                    <a:lumOff val="25000"/>
                  </a:schemeClr>
                </a:solidFill>
                <a:latin typeface="Century Gothic"/>
                <a:ea typeface="+mn-lt"/>
                <a:cs typeface="+mn-lt"/>
              </a:rPr>
              <a:t>Image Credits </a:t>
            </a:r>
            <a:r>
              <a:rPr lang="en-US" sz="1200" i="1" dirty="0">
                <a:solidFill>
                  <a:schemeClr val="tx1">
                    <a:lumMod val="75000"/>
                    <a:lumOff val="25000"/>
                  </a:schemeClr>
                </a:solidFill>
                <a:latin typeface="Century Gothic"/>
                <a:ea typeface="+mn-lt"/>
                <a:cs typeface="+mn-lt"/>
              </a:rPr>
              <a:t>(left to right) </a:t>
            </a:r>
            <a:r>
              <a:rPr lang="en-US" sz="1200" b="1" dirty="0">
                <a:solidFill>
                  <a:schemeClr val="tx1">
                    <a:lumMod val="75000"/>
                    <a:lumOff val="25000"/>
                  </a:schemeClr>
                </a:solidFill>
                <a:latin typeface="Century Gothic"/>
                <a:ea typeface="+mn-lt"/>
                <a:cs typeface="+mn-lt"/>
              </a:rPr>
              <a:t>: </a:t>
            </a:r>
            <a:r>
              <a:rPr lang="en-US" sz="1200" i="1" dirty="0">
                <a:solidFill>
                  <a:schemeClr val="tx1">
                    <a:lumMod val="75000"/>
                    <a:lumOff val="25000"/>
                  </a:schemeClr>
                </a:solidFill>
                <a:latin typeface="Century Gothic"/>
                <a:ea typeface="+mn-lt"/>
                <a:cs typeface="+mn-lt"/>
              </a:rPr>
              <a:t>US Forest Service, Gila National Forest; US Forest Service, Coconino National Forest </a:t>
            </a:r>
            <a:endParaRPr lang="en-US" sz="1200" dirty="0">
              <a:solidFill>
                <a:schemeClr val="tx1">
                  <a:lumMod val="75000"/>
                  <a:lumOff val="25000"/>
                </a:schemeClr>
              </a:solidFill>
              <a:latin typeface="Century Gothic"/>
            </a:endParaRPr>
          </a:p>
        </p:txBody>
      </p:sp>
    </p:spTree>
    <p:extLst>
      <p:ext uri="{BB962C8B-B14F-4D97-AF65-F5344CB8AC3E}">
        <p14:creationId xmlns:p14="http://schemas.microsoft.com/office/powerpoint/2010/main" val="42895869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A picture containing water, train, waterfall, riding&#10;&#10;Description automatically generated">
            <a:extLst>
              <a:ext uri="{FF2B5EF4-FFF2-40B4-BE49-F238E27FC236}">
                <a16:creationId xmlns:a16="http://schemas.microsoft.com/office/drawing/2014/main" id="{59BE3B11-676E-49B8-A901-68B772297EE2}"/>
              </a:ext>
            </a:extLst>
          </p:cNvPr>
          <p:cNvPicPr>
            <a:picLocks noChangeAspect="1"/>
          </p:cNvPicPr>
          <p:nvPr/>
        </p:nvPicPr>
        <p:blipFill rotWithShape="1">
          <a:blip r:embed="rId3"/>
          <a:srcRect l="29214" r="11755" b="-248"/>
          <a:stretch/>
        </p:blipFill>
        <p:spPr>
          <a:xfrm>
            <a:off x="698958" y="1294334"/>
            <a:ext cx="4458389" cy="5051700"/>
          </a:xfrm>
          <a:prstGeom prst="rect">
            <a:avLst/>
          </a:prstGeom>
          <a:ln>
            <a:noFill/>
          </a:ln>
          <a:effectLst>
            <a:outerShdw blurRad="190500" algn="tl" rotWithShape="0">
              <a:srgbClr val="000000">
                <a:alpha val="70000"/>
              </a:srgbClr>
            </a:outerShdw>
          </a:effectLst>
        </p:spPr>
      </p:pic>
      <p:sp>
        <p:nvSpPr>
          <p:cNvPr id="5" name="Title 1">
            <a:extLst>
              <a:ext uri="{FF2B5EF4-FFF2-40B4-BE49-F238E27FC236}">
                <a16:creationId xmlns:a16="http://schemas.microsoft.com/office/drawing/2014/main" id="{A4CA92A2-7263-47FA-A617-013564118BB2}"/>
              </a:ext>
            </a:extLst>
          </p:cNvPr>
          <p:cNvSpPr txBox="1">
            <a:spLocks/>
          </p:cNvSpPr>
          <p:nvPr/>
        </p:nvSpPr>
        <p:spPr>
          <a:xfrm>
            <a:off x="495300" y="342900"/>
            <a:ext cx="94143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entury Gothic"/>
              </a:rPr>
              <a:t>The Silver Fire</a:t>
            </a:r>
          </a:p>
        </p:txBody>
      </p:sp>
      <p:sp>
        <p:nvSpPr>
          <p:cNvPr id="7" name="TextBox 6">
            <a:extLst>
              <a:ext uri="{FF2B5EF4-FFF2-40B4-BE49-F238E27FC236}">
                <a16:creationId xmlns:a16="http://schemas.microsoft.com/office/drawing/2014/main" id="{5EC0F3CB-51FD-433E-BC3E-BACC4A9AEAA6}"/>
              </a:ext>
            </a:extLst>
          </p:cNvPr>
          <p:cNvSpPr txBox="1"/>
          <p:nvPr/>
        </p:nvSpPr>
        <p:spPr>
          <a:xfrm>
            <a:off x="499436" y="6482475"/>
            <a:ext cx="586638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solidFill>
                  <a:schemeClr val="tx1">
                    <a:lumMod val="75000"/>
                    <a:lumOff val="25000"/>
                  </a:schemeClr>
                </a:solidFill>
                <a:latin typeface="Century Gothic"/>
                <a:cs typeface="Calibri"/>
              </a:rPr>
              <a:t>Image Credit: </a:t>
            </a:r>
            <a:r>
              <a:rPr lang="en-US" sz="1200" i="1" dirty="0">
                <a:solidFill>
                  <a:schemeClr val="tx1">
                    <a:lumMod val="75000"/>
                    <a:lumOff val="25000"/>
                  </a:schemeClr>
                </a:solidFill>
                <a:latin typeface="Century Gothic"/>
                <a:cs typeface="Calibri"/>
              </a:rPr>
              <a:t>NASA Earth Observatory and the USFS GILA NF</a:t>
            </a:r>
          </a:p>
        </p:txBody>
      </p:sp>
      <p:pic>
        <p:nvPicPr>
          <p:cNvPr id="9" name="Picture 9" descr="A train on a track with smoke coming out of it&#10;&#10;Description automatically generated">
            <a:extLst>
              <a:ext uri="{FF2B5EF4-FFF2-40B4-BE49-F238E27FC236}">
                <a16:creationId xmlns:a16="http://schemas.microsoft.com/office/drawing/2014/main" id="{75D02F81-28B7-4C46-91A5-13D4BA814ACB}"/>
              </a:ext>
            </a:extLst>
          </p:cNvPr>
          <p:cNvPicPr>
            <a:picLocks noChangeAspect="1"/>
          </p:cNvPicPr>
          <p:nvPr/>
        </p:nvPicPr>
        <p:blipFill>
          <a:blip r:embed="rId4"/>
          <a:stretch>
            <a:fillRect/>
          </a:stretch>
        </p:blipFill>
        <p:spPr>
          <a:xfrm>
            <a:off x="5759570" y="1556269"/>
            <a:ext cx="6021237" cy="452183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6708293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495300" y="342900"/>
            <a:ext cx="94143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entury Gothic"/>
              </a:rPr>
              <a:t>The Silver Fire</a:t>
            </a:r>
          </a:p>
        </p:txBody>
      </p:sp>
      <p:sp>
        <p:nvSpPr>
          <p:cNvPr id="6" name="TextBox 5">
            <a:extLst>
              <a:ext uri="{FF2B5EF4-FFF2-40B4-BE49-F238E27FC236}">
                <a16:creationId xmlns:a16="http://schemas.microsoft.com/office/drawing/2014/main" id="{8F7FF482-57DB-41D3-A855-75EFE5E4F473}"/>
              </a:ext>
            </a:extLst>
          </p:cNvPr>
          <p:cNvSpPr txBox="1"/>
          <p:nvPr/>
        </p:nvSpPr>
        <p:spPr>
          <a:xfrm>
            <a:off x="4719960" y="1521864"/>
            <a:ext cx="6041036"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400" dirty="0">
              <a:solidFill>
                <a:schemeClr val="tx1">
                  <a:lumMod val="75000"/>
                  <a:lumOff val="25000"/>
                </a:schemeClr>
              </a:solidFill>
              <a:latin typeface="Century Gothic"/>
            </a:endParaRPr>
          </a:p>
          <a:p>
            <a:endParaRPr lang="en-US" sz="2400" dirty="0">
              <a:solidFill>
                <a:schemeClr val="tx1">
                  <a:lumMod val="75000"/>
                  <a:lumOff val="25000"/>
                </a:schemeClr>
              </a:solidFill>
              <a:latin typeface="Century Gothic"/>
            </a:endParaRPr>
          </a:p>
          <a:p>
            <a:endParaRPr lang="en-US" sz="2400" dirty="0">
              <a:solidFill>
                <a:schemeClr val="tx1">
                  <a:lumMod val="75000"/>
                  <a:lumOff val="25000"/>
                </a:schemeClr>
              </a:solidFill>
              <a:latin typeface="Century Gothic"/>
            </a:endParaRPr>
          </a:p>
          <a:p>
            <a:endParaRPr lang="en-US" sz="2400" dirty="0">
              <a:solidFill>
                <a:schemeClr val="tx1">
                  <a:lumMod val="75000"/>
                  <a:lumOff val="25000"/>
                </a:schemeClr>
              </a:solidFill>
              <a:latin typeface="Century Gothic"/>
            </a:endParaRPr>
          </a:p>
        </p:txBody>
      </p:sp>
      <p:graphicFrame>
        <p:nvGraphicFramePr>
          <p:cNvPr id="8" name="Table 8">
            <a:extLst>
              <a:ext uri="{FF2B5EF4-FFF2-40B4-BE49-F238E27FC236}">
                <a16:creationId xmlns:a16="http://schemas.microsoft.com/office/drawing/2014/main" id="{E4EBF579-EE95-471B-9830-73C5D6ACD681}"/>
              </a:ext>
            </a:extLst>
          </p:cNvPr>
          <p:cNvGraphicFramePr>
            <a:graphicFrameLocks noGrp="1"/>
          </p:cNvGraphicFramePr>
          <p:nvPr>
            <p:extLst>
              <p:ext uri="{D42A27DB-BD31-4B8C-83A1-F6EECF244321}">
                <p14:modId xmlns:p14="http://schemas.microsoft.com/office/powerpoint/2010/main" val="1092483636"/>
              </p:ext>
            </p:extLst>
          </p:nvPr>
        </p:nvGraphicFramePr>
        <p:xfrm>
          <a:off x="5225071" y="3476898"/>
          <a:ext cx="6095838" cy="2543908"/>
        </p:xfrm>
        <a:graphic>
          <a:graphicData uri="http://schemas.openxmlformats.org/drawingml/2006/table">
            <a:tbl>
              <a:tblPr firstRow="1" bandRow="1">
                <a:tableStyleId>{073A0DAA-6AF3-43AB-8588-CEC1D06C72B9}</a:tableStyleId>
              </a:tblPr>
              <a:tblGrid>
                <a:gridCol w="3052591">
                  <a:extLst>
                    <a:ext uri="{9D8B030D-6E8A-4147-A177-3AD203B41FA5}">
                      <a16:colId xmlns:a16="http://schemas.microsoft.com/office/drawing/2014/main" val="2245015390"/>
                    </a:ext>
                  </a:extLst>
                </a:gridCol>
                <a:gridCol w="1329526">
                  <a:extLst>
                    <a:ext uri="{9D8B030D-6E8A-4147-A177-3AD203B41FA5}">
                      <a16:colId xmlns:a16="http://schemas.microsoft.com/office/drawing/2014/main" val="986299423"/>
                    </a:ext>
                  </a:extLst>
                </a:gridCol>
                <a:gridCol w="1713721">
                  <a:extLst>
                    <a:ext uri="{9D8B030D-6E8A-4147-A177-3AD203B41FA5}">
                      <a16:colId xmlns:a16="http://schemas.microsoft.com/office/drawing/2014/main" val="3296697171"/>
                    </a:ext>
                  </a:extLst>
                </a:gridCol>
              </a:tblGrid>
              <a:tr h="646518">
                <a:tc>
                  <a:txBody>
                    <a:bodyPr/>
                    <a:lstStyle/>
                    <a:p>
                      <a:pPr lvl="0">
                        <a:buNone/>
                      </a:pPr>
                      <a:r>
                        <a:rPr lang="en-US" sz="1800" u="none" strike="noStrike" noProof="0" dirty="0">
                          <a:latin typeface="Century Gothic"/>
                        </a:rPr>
                        <a:t>Burn Severity Class </a:t>
                      </a:r>
                    </a:p>
                  </a:txBody>
                  <a:tcPr/>
                </a:tc>
                <a:tc>
                  <a:txBody>
                    <a:bodyPr/>
                    <a:lstStyle/>
                    <a:p>
                      <a:pPr lvl="0">
                        <a:buNone/>
                      </a:pPr>
                      <a:r>
                        <a:rPr lang="en-US" sz="1800" u="none" strike="noStrike" noProof="0" dirty="0">
                          <a:latin typeface="Century Gothic"/>
                        </a:rPr>
                        <a:t>Acres</a:t>
                      </a:r>
                      <a:endParaRPr lang="en-US" dirty="0">
                        <a:latin typeface="Century Gothic"/>
                      </a:endParaRPr>
                    </a:p>
                  </a:txBody>
                  <a:tcPr/>
                </a:tc>
                <a:tc>
                  <a:txBody>
                    <a:bodyPr/>
                    <a:lstStyle/>
                    <a:p>
                      <a:pPr lvl="0" algn="l">
                        <a:lnSpc>
                          <a:spcPct val="100000"/>
                        </a:lnSpc>
                        <a:spcBef>
                          <a:spcPts val="0"/>
                        </a:spcBef>
                        <a:spcAft>
                          <a:spcPts val="0"/>
                        </a:spcAft>
                        <a:buNone/>
                      </a:pPr>
                      <a:r>
                        <a:rPr lang="en-US" sz="1800" u="none" strike="noStrike" noProof="0" dirty="0">
                          <a:latin typeface="Century Gothic"/>
                        </a:rPr>
                        <a:t>% of Fire Area</a:t>
                      </a:r>
                    </a:p>
                  </a:txBody>
                  <a:tcPr/>
                </a:tc>
                <a:extLst>
                  <a:ext uri="{0D108BD9-81ED-4DB2-BD59-A6C34878D82A}">
                    <a16:rowId xmlns:a16="http://schemas.microsoft.com/office/drawing/2014/main" val="522492477"/>
                  </a:ext>
                </a:extLst>
              </a:tr>
              <a:tr h="379478">
                <a:tc>
                  <a:txBody>
                    <a:bodyPr/>
                    <a:lstStyle/>
                    <a:p>
                      <a:r>
                        <a:rPr lang="en-US" dirty="0">
                          <a:latin typeface="Century Gothic"/>
                        </a:rPr>
                        <a:t>High</a:t>
                      </a:r>
                    </a:p>
                  </a:txBody>
                  <a:tcPr/>
                </a:tc>
                <a:tc>
                  <a:txBody>
                    <a:bodyPr/>
                    <a:lstStyle/>
                    <a:p>
                      <a:pPr algn="ctr"/>
                      <a:r>
                        <a:rPr lang="en-US" dirty="0">
                          <a:latin typeface="Century Gothic"/>
                        </a:rPr>
                        <a:t>20,793</a:t>
                      </a:r>
                    </a:p>
                  </a:txBody>
                  <a:tcPr/>
                </a:tc>
                <a:tc>
                  <a:txBody>
                    <a:bodyPr/>
                    <a:lstStyle/>
                    <a:p>
                      <a:pPr algn="ctr"/>
                      <a:r>
                        <a:rPr lang="en-US" dirty="0">
                          <a:latin typeface="Century Gothic"/>
                        </a:rPr>
                        <a:t>15</a:t>
                      </a:r>
                    </a:p>
                  </a:txBody>
                  <a:tcPr/>
                </a:tc>
                <a:extLst>
                  <a:ext uri="{0D108BD9-81ED-4DB2-BD59-A6C34878D82A}">
                    <a16:rowId xmlns:a16="http://schemas.microsoft.com/office/drawing/2014/main" val="2051224029"/>
                  </a:ext>
                </a:extLst>
              </a:tr>
              <a:tr h="379478">
                <a:tc>
                  <a:txBody>
                    <a:bodyPr/>
                    <a:lstStyle/>
                    <a:p>
                      <a:r>
                        <a:rPr lang="en-US" dirty="0">
                          <a:latin typeface="Century Gothic"/>
                        </a:rPr>
                        <a:t>Moderate</a:t>
                      </a:r>
                    </a:p>
                  </a:txBody>
                  <a:tcPr/>
                </a:tc>
                <a:tc>
                  <a:txBody>
                    <a:bodyPr/>
                    <a:lstStyle/>
                    <a:p>
                      <a:pPr algn="ctr"/>
                      <a:r>
                        <a:rPr lang="en-US" dirty="0">
                          <a:latin typeface="Century Gothic"/>
                        </a:rPr>
                        <a:t>36,931</a:t>
                      </a:r>
                    </a:p>
                  </a:txBody>
                  <a:tcPr/>
                </a:tc>
                <a:tc>
                  <a:txBody>
                    <a:bodyPr/>
                    <a:lstStyle/>
                    <a:p>
                      <a:pPr algn="ctr"/>
                      <a:r>
                        <a:rPr lang="en-US" dirty="0">
                          <a:latin typeface="Century Gothic"/>
                        </a:rPr>
                        <a:t>27</a:t>
                      </a:r>
                    </a:p>
                  </a:txBody>
                  <a:tcPr/>
                </a:tc>
                <a:extLst>
                  <a:ext uri="{0D108BD9-81ED-4DB2-BD59-A6C34878D82A}">
                    <a16:rowId xmlns:a16="http://schemas.microsoft.com/office/drawing/2014/main" val="1659199305"/>
                  </a:ext>
                </a:extLst>
              </a:tr>
              <a:tr h="379478">
                <a:tc>
                  <a:txBody>
                    <a:bodyPr/>
                    <a:lstStyle/>
                    <a:p>
                      <a:r>
                        <a:rPr lang="en-US" dirty="0">
                          <a:latin typeface="Century Gothic"/>
                        </a:rPr>
                        <a:t>Low        &amp; Unburned</a:t>
                      </a:r>
                    </a:p>
                  </a:txBody>
                  <a:tcPr/>
                </a:tc>
                <a:tc>
                  <a:txBody>
                    <a:bodyPr/>
                    <a:lstStyle/>
                    <a:p>
                      <a:pPr algn="ctr"/>
                      <a:r>
                        <a:rPr lang="en-US" dirty="0">
                          <a:latin typeface="Century Gothic"/>
                        </a:rPr>
                        <a:t>80,292</a:t>
                      </a:r>
                    </a:p>
                  </a:txBody>
                  <a:tcPr/>
                </a:tc>
                <a:tc>
                  <a:txBody>
                    <a:bodyPr/>
                    <a:lstStyle/>
                    <a:p>
                      <a:pPr algn="ctr"/>
                      <a:r>
                        <a:rPr lang="en-US" dirty="0">
                          <a:latin typeface="Century Gothic"/>
                        </a:rPr>
                        <a:t>58</a:t>
                      </a:r>
                    </a:p>
                  </a:txBody>
                  <a:tcPr/>
                </a:tc>
                <a:extLst>
                  <a:ext uri="{0D108BD9-81ED-4DB2-BD59-A6C34878D82A}">
                    <a16:rowId xmlns:a16="http://schemas.microsoft.com/office/drawing/2014/main" val="569220418"/>
                  </a:ext>
                </a:extLst>
              </a:tr>
              <a:tr h="379478">
                <a:tc>
                  <a:txBody>
                    <a:bodyPr/>
                    <a:lstStyle/>
                    <a:p>
                      <a:r>
                        <a:rPr lang="en-US" dirty="0">
                          <a:latin typeface="Century Gothic"/>
                        </a:rPr>
                        <a:t>Unknown</a:t>
                      </a:r>
                    </a:p>
                  </a:txBody>
                  <a:tcPr/>
                </a:tc>
                <a:tc>
                  <a:txBody>
                    <a:bodyPr/>
                    <a:lstStyle/>
                    <a:p>
                      <a:pPr algn="ctr"/>
                      <a:r>
                        <a:rPr lang="en-US" dirty="0">
                          <a:latin typeface="Century Gothic"/>
                        </a:rPr>
                        <a:t>683</a:t>
                      </a:r>
                    </a:p>
                  </a:txBody>
                  <a:tcPr/>
                </a:tc>
                <a:tc>
                  <a:txBody>
                    <a:bodyPr/>
                    <a:lstStyle/>
                    <a:p>
                      <a:pPr algn="ctr"/>
                      <a:r>
                        <a:rPr lang="en-US" dirty="0">
                          <a:latin typeface="Century Gothic"/>
                        </a:rPr>
                        <a:t>&lt;1</a:t>
                      </a:r>
                    </a:p>
                  </a:txBody>
                  <a:tcPr/>
                </a:tc>
                <a:extLst>
                  <a:ext uri="{0D108BD9-81ED-4DB2-BD59-A6C34878D82A}">
                    <a16:rowId xmlns:a16="http://schemas.microsoft.com/office/drawing/2014/main" val="2464010717"/>
                  </a:ext>
                </a:extLst>
              </a:tr>
              <a:tr h="379478">
                <a:tc>
                  <a:txBody>
                    <a:bodyPr/>
                    <a:lstStyle/>
                    <a:p>
                      <a:r>
                        <a:rPr lang="en-US" dirty="0">
                          <a:latin typeface="Century Gothic"/>
                        </a:rPr>
                        <a:t>Total</a:t>
                      </a:r>
                    </a:p>
                  </a:txBody>
                  <a:tcPr/>
                </a:tc>
                <a:tc>
                  <a:txBody>
                    <a:bodyPr/>
                    <a:lstStyle/>
                    <a:p>
                      <a:pPr algn="ctr"/>
                      <a:r>
                        <a:rPr lang="en-US" dirty="0">
                          <a:latin typeface="Century Gothic"/>
                        </a:rPr>
                        <a:t>138,698</a:t>
                      </a:r>
                    </a:p>
                  </a:txBody>
                  <a:tcPr/>
                </a:tc>
                <a:tc>
                  <a:txBody>
                    <a:bodyPr/>
                    <a:lstStyle/>
                    <a:p>
                      <a:pPr algn="ctr"/>
                      <a:r>
                        <a:rPr lang="en-US" dirty="0">
                          <a:latin typeface="Century Gothic"/>
                        </a:rPr>
                        <a:t>100</a:t>
                      </a:r>
                    </a:p>
                  </a:txBody>
                  <a:tcPr/>
                </a:tc>
                <a:extLst>
                  <a:ext uri="{0D108BD9-81ED-4DB2-BD59-A6C34878D82A}">
                    <a16:rowId xmlns:a16="http://schemas.microsoft.com/office/drawing/2014/main" val="3206799239"/>
                  </a:ext>
                </a:extLst>
              </a:tr>
            </a:tbl>
          </a:graphicData>
        </a:graphic>
      </p:graphicFrame>
      <p:sp>
        <p:nvSpPr>
          <p:cNvPr id="9" name="Rectangle 8">
            <a:extLst>
              <a:ext uri="{FF2B5EF4-FFF2-40B4-BE49-F238E27FC236}">
                <a16:creationId xmlns:a16="http://schemas.microsoft.com/office/drawing/2014/main" id="{1FD125AE-211B-9242-84D4-96A0A0A56973}"/>
              </a:ext>
            </a:extLst>
          </p:cNvPr>
          <p:cNvSpPr/>
          <p:nvPr/>
        </p:nvSpPr>
        <p:spPr>
          <a:xfrm>
            <a:off x="5259080" y="1891195"/>
            <a:ext cx="6027821" cy="830997"/>
          </a:xfrm>
          <a:prstGeom prst="rect">
            <a:avLst/>
          </a:prstGeom>
          <a:solidFill>
            <a:schemeClr val="bg1">
              <a:lumMod val="75000"/>
              <a:alpha val="58000"/>
            </a:schemeClr>
          </a:solidFill>
        </p:spPr>
        <p:txBody>
          <a:bodyPr wrap="square" lIns="91440" tIns="45720" rIns="91440" bIns="45720" anchor="ctr">
            <a:spAutoFit/>
          </a:bodyPr>
          <a:lstStyle/>
          <a:p>
            <a:pPr marL="342900" indent="-342900">
              <a:spcAft>
                <a:spcPts val="600"/>
              </a:spcAft>
              <a:buClr>
                <a:srgbClr val="24B1B5"/>
              </a:buClr>
              <a:buFont typeface="Webdings" panose="05030102010509060703" pitchFamily="18" charset="2"/>
              <a:buChar char="4"/>
            </a:pPr>
            <a:r>
              <a:rPr lang="en-US" sz="2400" dirty="0">
                <a:solidFill>
                  <a:schemeClr val="tx1">
                    <a:lumMod val="75000"/>
                    <a:lumOff val="25000"/>
                  </a:schemeClr>
                </a:solidFill>
                <a:latin typeface="Century Gothic"/>
              </a:rPr>
              <a:t>138,698 acres burned including 788 acres of private land</a:t>
            </a:r>
          </a:p>
        </p:txBody>
      </p:sp>
      <p:pic>
        <p:nvPicPr>
          <p:cNvPr id="7" name="Picture 10">
            <a:extLst>
              <a:ext uri="{FF2B5EF4-FFF2-40B4-BE49-F238E27FC236}">
                <a16:creationId xmlns:a16="http://schemas.microsoft.com/office/drawing/2014/main" id="{FD91BD1B-DEA6-478E-A216-CDFCBB04EAE1}"/>
              </a:ext>
            </a:extLst>
          </p:cNvPr>
          <p:cNvPicPr>
            <a:picLocks noChangeAspect="1"/>
          </p:cNvPicPr>
          <p:nvPr/>
        </p:nvPicPr>
        <p:blipFill rotWithShape="1">
          <a:blip r:embed="rId3"/>
          <a:srcRect l="9060" t="28235" r="14111" b="62299"/>
          <a:stretch/>
        </p:blipFill>
        <p:spPr>
          <a:xfrm>
            <a:off x="6535850" y="4575647"/>
            <a:ext cx="421246" cy="232197"/>
          </a:xfrm>
          <a:prstGeom prst="rect">
            <a:avLst/>
          </a:prstGeom>
        </p:spPr>
      </p:pic>
      <p:pic>
        <p:nvPicPr>
          <p:cNvPr id="11" name="Picture 10" descr="Icon&#10;&#10;Description automatically generated">
            <a:extLst>
              <a:ext uri="{FF2B5EF4-FFF2-40B4-BE49-F238E27FC236}">
                <a16:creationId xmlns:a16="http://schemas.microsoft.com/office/drawing/2014/main" id="{430199EC-4AB1-4D4A-B83F-700F175D8275}"/>
              </a:ext>
            </a:extLst>
          </p:cNvPr>
          <p:cNvPicPr>
            <a:picLocks noChangeAspect="1"/>
          </p:cNvPicPr>
          <p:nvPr/>
        </p:nvPicPr>
        <p:blipFill rotWithShape="1">
          <a:blip r:embed="rId3"/>
          <a:srcRect l="15835" t="4595" r="16974" b="85892"/>
          <a:stretch/>
        </p:blipFill>
        <p:spPr>
          <a:xfrm>
            <a:off x="5906457" y="4189566"/>
            <a:ext cx="415115" cy="231193"/>
          </a:xfrm>
          <a:prstGeom prst="rect">
            <a:avLst/>
          </a:prstGeom>
        </p:spPr>
      </p:pic>
      <p:pic>
        <p:nvPicPr>
          <p:cNvPr id="12" name="Picture 11" descr="Icon&#10;&#10;Description automatically generated">
            <a:extLst>
              <a:ext uri="{FF2B5EF4-FFF2-40B4-BE49-F238E27FC236}">
                <a16:creationId xmlns:a16="http://schemas.microsoft.com/office/drawing/2014/main" id="{9D0264CA-B4EE-4889-88B3-5C0C5BED2532}"/>
              </a:ext>
            </a:extLst>
          </p:cNvPr>
          <p:cNvPicPr>
            <a:picLocks noChangeAspect="1"/>
          </p:cNvPicPr>
          <p:nvPr/>
        </p:nvPicPr>
        <p:blipFill rotWithShape="1">
          <a:blip r:embed="rId3"/>
          <a:srcRect l="10526" t="46364" r="21045" b="42788"/>
          <a:stretch/>
        </p:blipFill>
        <p:spPr>
          <a:xfrm>
            <a:off x="5823343" y="4962497"/>
            <a:ext cx="412623" cy="242324"/>
          </a:xfrm>
          <a:prstGeom prst="rect">
            <a:avLst/>
          </a:prstGeom>
        </p:spPr>
      </p:pic>
      <p:pic>
        <p:nvPicPr>
          <p:cNvPr id="13" name="Picture 12" descr="Icon&#10;&#10;Description automatically generated">
            <a:extLst>
              <a:ext uri="{FF2B5EF4-FFF2-40B4-BE49-F238E27FC236}">
                <a16:creationId xmlns:a16="http://schemas.microsoft.com/office/drawing/2014/main" id="{1178EE3C-8AA6-4B23-AF3E-83BCF3812EC7}"/>
              </a:ext>
            </a:extLst>
          </p:cNvPr>
          <p:cNvPicPr>
            <a:picLocks noChangeAspect="1"/>
          </p:cNvPicPr>
          <p:nvPr/>
        </p:nvPicPr>
        <p:blipFill rotWithShape="1">
          <a:blip r:embed="rId3"/>
          <a:srcRect l="9524" t="61965" r="15476" b="28967"/>
          <a:stretch/>
        </p:blipFill>
        <p:spPr>
          <a:xfrm>
            <a:off x="7707699" y="4949971"/>
            <a:ext cx="413368" cy="236518"/>
          </a:xfrm>
          <a:prstGeom prst="rect">
            <a:avLst/>
          </a:prstGeom>
        </p:spPr>
      </p:pic>
      <p:pic>
        <p:nvPicPr>
          <p:cNvPr id="14" name="Picture 13" descr="Icon&#10;&#10;Description automatically generated">
            <a:extLst>
              <a:ext uri="{FF2B5EF4-FFF2-40B4-BE49-F238E27FC236}">
                <a16:creationId xmlns:a16="http://schemas.microsoft.com/office/drawing/2014/main" id="{8E319A41-3FB0-4152-B7AE-073DA86AF781}"/>
              </a:ext>
            </a:extLst>
          </p:cNvPr>
          <p:cNvPicPr>
            <a:picLocks noChangeAspect="1"/>
          </p:cNvPicPr>
          <p:nvPr/>
        </p:nvPicPr>
        <p:blipFill rotWithShape="1">
          <a:blip r:embed="rId3"/>
          <a:srcRect l="11364" t="85029" r="16887" b="4857"/>
          <a:stretch/>
        </p:blipFill>
        <p:spPr>
          <a:xfrm>
            <a:off x="6467720" y="5329828"/>
            <a:ext cx="414499" cy="232722"/>
          </a:xfrm>
          <a:prstGeom prst="rect">
            <a:avLst/>
          </a:prstGeom>
        </p:spPr>
      </p:pic>
      <p:pic>
        <p:nvPicPr>
          <p:cNvPr id="15" name="Picture 15" descr="Map&#10;&#10;Description automatically generated">
            <a:extLst>
              <a:ext uri="{FF2B5EF4-FFF2-40B4-BE49-F238E27FC236}">
                <a16:creationId xmlns:a16="http://schemas.microsoft.com/office/drawing/2014/main" id="{4771F5CD-6B69-4EBD-B72D-80DF354DA774}"/>
              </a:ext>
            </a:extLst>
          </p:cNvPr>
          <p:cNvPicPr>
            <a:picLocks noChangeAspect="1"/>
          </p:cNvPicPr>
          <p:nvPr/>
        </p:nvPicPr>
        <p:blipFill rotWithShape="1">
          <a:blip r:embed="rId4"/>
          <a:srcRect t="799" r="12521" b="1997"/>
          <a:stretch/>
        </p:blipFill>
        <p:spPr>
          <a:xfrm>
            <a:off x="727363" y="1521996"/>
            <a:ext cx="3573609" cy="5118540"/>
          </a:xfrm>
          <a:prstGeom prst="rect">
            <a:avLst/>
          </a:prstGeom>
        </p:spPr>
      </p:pic>
      <p:pic>
        <p:nvPicPr>
          <p:cNvPr id="3" name="Picture 3" descr="Shape, arrow&#10;&#10;Description automatically generated">
            <a:extLst>
              <a:ext uri="{FF2B5EF4-FFF2-40B4-BE49-F238E27FC236}">
                <a16:creationId xmlns:a16="http://schemas.microsoft.com/office/drawing/2014/main" id="{4FE15C3C-C5A5-4F10-8778-0A8143D03C85}"/>
              </a:ext>
            </a:extLst>
          </p:cNvPr>
          <p:cNvPicPr>
            <a:picLocks noChangeAspect="1"/>
          </p:cNvPicPr>
          <p:nvPr/>
        </p:nvPicPr>
        <p:blipFill>
          <a:blip r:embed="rId5"/>
          <a:stretch>
            <a:fillRect/>
          </a:stretch>
        </p:blipFill>
        <p:spPr>
          <a:xfrm>
            <a:off x="3709661" y="1714613"/>
            <a:ext cx="376990" cy="376990"/>
          </a:xfrm>
          <a:prstGeom prst="rect">
            <a:avLst/>
          </a:prstGeom>
        </p:spPr>
      </p:pic>
      <p:pic>
        <p:nvPicPr>
          <p:cNvPr id="5" name="Picture 6">
            <a:extLst>
              <a:ext uri="{FF2B5EF4-FFF2-40B4-BE49-F238E27FC236}">
                <a16:creationId xmlns:a16="http://schemas.microsoft.com/office/drawing/2014/main" id="{187F142F-090F-44C8-8CC5-0142A2490D81}"/>
              </a:ext>
            </a:extLst>
          </p:cNvPr>
          <p:cNvPicPr>
            <a:picLocks noChangeAspect="1"/>
          </p:cNvPicPr>
          <p:nvPr/>
        </p:nvPicPr>
        <p:blipFill>
          <a:blip r:embed="rId6"/>
          <a:stretch>
            <a:fillRect/>
          </a:stretch>
        </p:blipFill>
        <p:spPr>
          <a:xfrm>
            <a:off x="1323558" y="6076847"/>
            <a:ext cx="1071389" cy="103397"/>
          </a:xfrm>
          <a:prstGeom prst="rect">
            <a:avLst/>
          </a:prstGeom>
        </p:spPr>
      </p:pic>
      <p:sp>
        <p:nvSpPr>
          <p:cNvPr id="19" name="TextBox 18">
            <a:extLst>
              <a:ext uri="{FF2B5EF4-FFF2-40B4-BE49-F238E27FC236}">
                <a16:creationId xmlns:a16="http://schemas.microsoft.com/office/drawing/2014/main" id="{812F61CA-1DDD-4189-88F2-5F9B65217AAE}"/>
              </a:ext>
            </a:extLst>
          </p:cNvPr>
          <p:cNvSpPr txBox="1"/>
          <p:nvPr/>
        </p:nvSpPr>
        <p:spPr>
          <a:xfrm>
            <a:off x="1578035" y="5873983"/>
            <a:ext cx="56791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cs typeface="Calibri"/>
              </a:rPr>
              <a:t>5 km</a:t>
            </a:r>
          </a:p>
        </p:txBody>
      </p:sp>
    </p:spTree>
    <p:extLst>
      <p:ext uri="{BB962C8B-B14F-4D97-AF65-F5344CB8AC3E}">
        <p14:creationId xmlns:p14="http://schemas.microsoft.com/office/powerpoint/2010/main" val="41923474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495300" y="342900"/>
            <a:ext cx="94143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entury Gothic"/>
              </a:rPr>
              <a:t>Post-fire Rehabilitation</a:t>
            </a:r>
          </a:p>
        </p:txBody>
      </p:sp>
      <p:sp>
        <p:nvSpPr>
          <p:cNvPr id="9" name="TextBox 8">
            <a:extLst>
              <a:ext uri="{FF2B5EF4-FFF2-40B4-BE49-F238E27FC236}">
                <a16:creationId xmlns:a16="http://schemas.microsoft.com/office/drawing/2014/main" id="{1665DA12-69A1-4D33-BE85-9248C3A713BA}"/>
              </a:ext>
            </a:extLst>
          </p:cNvPr>
          <p:cNvSpPr txBox="1"/>
          <p:nvPr/>
        </p:nvSpPr>
        <p:spPr>
          <a:xfrm>
            <a:off x="160414" y="6479616"/>
            <a:ext cx="676579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solidFill>
                  <a:schemeClr val="tx1">
                    <a:lumMod val="75000"/>
                    <a:lumOff val="25000"/>
                  </a:schemeClr>
                </a:solidFill>
                <a:latin typeface="Century Gothic"/>
                <a:cs typeface="Calibri"/>
              </a:rPr>
              <a:t>Image Credits </a:t>
            </a:r>
            <a:r>
              <a:rPr lang="en-US" sz="1200" i="1" dirty="0">
                <a:solidFill>
                  <a:schemeClr val="tx1">
                    <a:lumMod val="75000"/>
                    <a:lumOff val="25000"/>
                  </a:schemeClr>
                </a:solidFill>
                <a:latin typeface="Century Gothic"/>
                <a:cs typeface="Calibri"/>
              </a:rPr>
              <a:t>(left to right)</a:t>
            </a:r>
            <a:r>
              <a:rPr lang="en-US" sz="1200" b="1" i="1" dirty="0">
                <a:solidFill>
                  <a:schemeClr val="tx1">
                    <a:lumMod val="75000"/>
                    <a:lumOff val="25000"/>
                  </a:schemeClr>
                </a:solidFill>
                <a:latin typeface="Century Gothic"/>
                <a:cs typeface="Calibri"/>
              </a:rPr>
              <a:t>: </a:t>
            </a:r>
            <a:r>
              <a:rPr lang="en-US" sz="1200" i="1" dirty="0">
                <a:solidFill>
                  <a:schemeClr val="tx1">
                    <a:lumMod val="75000"/>
                    <a:lumOff val="25000"/>
                  </a:schemeClr>
                </a:solidFill>
                <a:latin typeface="Century Gothic"/>
                <a:cs typeface="Calibri"/>
              </a:rPr>
              <a:t>Robichaud et al. 2009, Coconino NF, Gila NF, Gila NF</a:t>
            </a:r>
            <a:endParaRPr lang="en-US" i="1" dirty="0">
              <a:solidFill>
                <a:schemeClr val="tx1">
                  <a:lumMod val="75000"/>
                  <a:lumOff val="25000"/>
                </a:schemeClr>
              </a:solidFill>
              <a:cs typeface="Calibri"/>
            </a:endParaRPr>
          </a:p>
        </p:txBody>
      </p:sp>
      <p:pic>
        <p:nvPicPr>
          <p:cNvPr id="18" name="Picture 18" descr="A close up of a lush green field&#10;&#10;Description automatically generated">
            <a:extLst>
              <a:ext uri="{FF2B5EF4-FFF2-40B4-BE49-F238E27FC236}">
                <a16:creationId xmlns:a16="http://schemas.microsoft.com/office/drawing/2014/main" id="{A31020E8-E6CD-4420-9E85-9239196A8BEC}"/>
              </a:ext>
            </a:extLst>
          </p:cNvPr>
          <p:cNvPicPr>
            <a:picLocks noChangeAspect="1"/>
          </p:cNvPicPr>
          <p:nvPr/>
        </p:nvPicPr>
        <p:blipFill>
          <a:blip r:embed="rId3"/>
          <a:stretch>
            <a:fillRect/>
          </a:stretch>
        </p:blipFill>
        <p:spPr>
          <a:xfrm>
            <a:off x="8499700" y="3724140"/>
            <a:ext cx="3109587" cy="2682846"/>
          </a:xfrm>
          <a:prstGeom prst="hexagon">
            <a:avLst/>
          </a:prstGeom>
          <a:ln w="28575">
            <a:solidFill>
              <a:srgbClr val="24B1B5"/>
            </a:solidFill>
          </a:ln>
        </p:spPr>
      </p:pic>
      <p:pic>
        <p:nvPicPr>
          <p:cNvPr id="10" name="Picture 10" descr="A bird flying over the top of a mountain&#10;&#10;Description automatically generated">
            <a:extLst>
              <a:ext uri="{FF2B5EF4-FFF2-40B4-BE49-F238E27FC236}">
                <a16:creationId xmlns:a16="http://schemas.microsoft.com/office/drawing/2014/main" id="{A38FA39E-AE65-45C1-8233-C1A36CE78712}"/>
              </a:ext>
            </a:extLst>
          </p:cNvPr>
          <p:cNvPicPr>
            <a:picLocks noChangeAspect="1"/>
          </p:cNvPicPr>
          <p:nvPr/>
        </p:nvPicPr>
        <p:blipFill>
          <a:blip r:embed="rId4"/>
          <a:stretch>
            <a:fillRect/>
          </a:stretch>
        </p:blipFill>
        <p:spPr>
          <a:xfrm>
            <a:off x="3242589" y="3715578"/>
            <a:ext cx="3112853" cy="2682847"/>
          </a:xfrm>
          <a:prstGeom prst="hexagon">
            <a:avLst/>
          </a:prstGeom>
          <a:ln w="28575">
            <a:solidFill>
              <a:srgbClr val="24B1B5"/>
            </a:solidFill>
          </a:ln>
        </p:spPr>
      </p:pic>
      <p:pic>
        <p:nvPicPr>
          <p:cNvPr id="19" name="Picture 19" descr="A tree on a dirt road&#10;&#10;Description automatically generated">
            <a:extLst>
              <a:ext uri="{FF2B5EF4-FFF2-40B4-BE49-F238E27FC236}">
                <a16:creationId xmlns:a16="http://schemas.microsoft.com/office/drawing/2014/main" id="{5957CB9D-6337-4CFB-9404-CCB61C08093F}"/>
              </a:ext>
            </a:extLst>
          </p:cNvPr>
          <p:cNvPicPr>
            <a:picLocks noChangeAspect="1"/>
          </p:cNvPicPr>
          <p:nvPr/>
        </p:nvPicPr>
        <p:blipFill>
          <a:blip r:embed="rId5"/>
          <a:stretch>
            <a:fillRect/>
          </a:stretch>
        </p:blipFill>
        <p:spPr>
          <a:xfrm>
            <a:off x="5891331" y="2285315"/>
            <a:ext cx="3107712" cy="2682397"/>
          </a:xfrm>
          <a:prstGeom prst="hexagon">
            <a:avLst/>
          </a:prstGeom>
          <a:ln w="28575">
            <a:solidFill>
              <a:srgbClr val="24B1B5"/>
            </a:solidFill>
          </a:ln>
        </p:spPr>
      </p:pic>
      <p:sp>
        <p:nvSpPr>
          <p:cNvPr id="3" name="Rectangle 2">
            <a:extLst>
              <a:ext uri="{FF2B5EF4-FFF2-40B4-BE49-F238E27FC236}">
                <a16:creationId xmlns:a16="http://schemas.microsoft.com/office/drawing/2014/main" id="{D8D1CE49-5655-8C4C-8644-CE79206FDBB1}"/>
              </a:ext>
            </a:extLst>
          </p:cNvPr>
          <p:cNvSpPr/>
          <p:nvPr/>
        </p:nvSpPr>
        <p:spPr>
          <a:xfrm>
            <a:off x="619959" y="1368806"/>
            <a:ext cx="10649118" cy="830997"/>
          </a:xfrm>
          <a:prstGeom prst="rect">
            <a:avLst/>
          </a:prstGeom>
        </p:spPr>
        <p:txBody>
          <a:bodyPr wrap="square" lIns="91440" tIns="45720" rIns="91440" bIns="45720" anchor="t">
            <a:spAutoFit/>
          </a:bodyPr>
          <a:lstStyle/>
          <a:p>
            <a:pPr>
              <a:spcAft>
                <a:spcPts val="600"/>
              </a:spcAft>
              <a:buClr>
                <a:srgbClr val="24B1B5"/>
              </a:buClr>
            </a:pPr>
            <a:r>
              <a:rPr lang="en-US" sz="2400" dirty="0">
                <a:solidFill>
                  <a:schemeClr val="tx1">
                    <a:lumMod val="75000"/>
                    <a:lumOff val="25000"/>
                  </a:schemeClr>
                </a:solidFill>
                <a:latin typeface="Century Gothic"/>
                <a:cs typeface="Calibri"/>
              </a:rPr>
              <a:t>Both aerial mulching and grass seeding were applied to reduce runoff and erosion after the Silver Fire. </a:t>
            </a:r>
            <a:endParaRPr lang="en-US" sz="2400" dirty="0">
              <a:solidFill>
                <a:schemeClr val="tx1">
                  <a:lumMod val="75000"/>
                  <a:lumOff val="25000"/>
                </a:schemeClr>
              </a:solidFill>
              <a:cs typeface="Calibri" panose="020F0502020204030204"/>
            </a:endParaRPr>
          </a:p>
        </p:txBody>
      </p:sp>
      <p:pic>
        <p:nvPicPr>
          <p:cNvPr id="7" name="Picture 7" descr="A picture containing plane, outdoor, grass, truck&#10;&#10;Description automatically generated">
            <a:extLst>
              <a:ext uri="{FF2B5EF4-FFF2-40B4-BE49-F238E27FC236}">
                <a16:creationId xmlns:a16="http://schemas.microsoft.com/office/drawing/2014/main" id="{1F5C26B9-6413-479C-B642-A6906687149A}"/>
              </a:ext>
            </a:extLst>
          </p:cNvPr>
          <p:cNvPicPr>
            <a:picLocks noChangeAspect="1"/>
          </p:cNvPicPr>
          <p:nvPr/>
        </p:nvPicPr>
        <p:blipFill rotWithShape="1">
          <a:blip r:embed="rId6"/>
          <a:srcRect l="11053" t="24848" r="3803" b="40303"/>
          <a:stretch/>
        </p:blipFill>
        <p:spPr>
          <a:xfrm>
            <a:off x="617095" y="2285315"/>
            <a:ext cx="3104292" cy="2685557"/>
          </a:xfrm>
          <a:prstGeom prst="hexagon">
            <a:avLst/>
          </a:prstGeom>
          <a:ln w="28575">
            <a:solidFill>
              <a:srgbClr val="24B1B5"/>
            </a:solidFill>
          </a:ln>
        </p:spPr>
      </p:pic>
    </p:spTree>
    <p:extLst>
      <p:ext uri="{BB962C8B-B14F-4D97-AF65-F5344CB8AC3E}">
        <p14:creationId xmlns:p14="http://schemas.microsoft.com/office/powerpoint/2010/main" val="17369630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495300" y="342900"/>
            <a:ext cx="94143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entury Gothic"/>
              </a:rPr>
              <a:t>Three-Term Project</a:t>
            </a:r>
          </a:p>
        </p:txBody>
      </p:sp>
      <p:pic>
        <p:nvPicPr>
          <p:cNvPr id="5" name="Picture 5" descr="Chart, histogram&#10;&#10;Description automatically generated">
            <a:extLst>
              <a:ext uri="{FF2B5EF4-FFF2-40B4-BE49-F238E27FC236}">
                <a16:creationId xmlns:a16="http://schemas.microsoft.com/office/drawing/2014/main" id="{A3B53645-E5A3-4899-A358-A22346D68417}"/>
              </a:ext>
            </a:extLst>
          </p:cNvPr>
          <p:cNvPicPr>
            <a:picLocks noChangeAspect="1"/>
          </p:cNvPicPr>
          <p:nvPr/>
        </p:nvPicPr>
        <p:blipFill rotWithShape="1">
          <a:blip r:embed="rId3"/>
          <a:srcRect l="9114" t="564" r="253" b="8598"/>
          <a:stretch/>
        </p:blipFill>
        <p:spPr>
          <a:xfrm>
            <a:off x="4516867" y="2960774"/>
            <a:ext cx="3062363" cy="2827693"/>
          </a:xfrm>
          <a:prstGeom prst="rect">
            <a:avLst/>
          </a:prstGeom>
        </p:spPr>
      </p:pic>
      <p:graphicFrame>
        <p:nvGraphicFramePr>
          <p:cNvPr id="6" name="Diagram 84">
            <a:extLst>
              <a:ext uri="{FF2B5EF4-FFF2-40B4-BE49-F238E27FC236}">
                <a16:creationId xmlns:a16="http://schemas.microsoft.com/office/drawing/2014/main" id="{533C871A-C415-438E-9772-3B22D0974D4F}"/>
              </a:ext>
            </a:extLst>
          </p:cNvPr>
          <p:cNvGraphicFramePr/>
          <p:nvPr>
            <p:extLst>
              <p:ext uri="{D42A27DB-BD31-4B8C-83A1-F6EECF244321}">
                <p14:modId xmlns:p14="http://schemas.microsoft.com/office/powerpoint/2010/main" val="59025708"/>
              </p:ext>
            </p:extLst>
          </p:nvPr>
        </p:nvGraphicFramePr>
        <p:xfrm>
          <a:off x="325794" y="1829945"/>
          <a:ext cx="11546790" cy="100044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59" name="Picture 659" descr="Map&#10;&#10;Description automatically generated">
            <a:extLst>
              <a:ext uri="{FF2B5EF4-FFF2-40B4-BE49-F238E27FC236}">
                <a16:creationId xmlns:a16="http://schemas.microsoft.com/office/drawing/2014/main" id="{B05581C9-2323-4443-91AB-083DC5BFCCF0}"/>
              </a:ext>
            </a:extLst>
          </p:cNvPr>
          <p:cNvPicPr>
            <a:picLocks noChangeAspect="1"/>
          </p:cNvPicPr>
          <p:nvPr/>
        </p:nvPicPr>
        <p:blipFill>
          <a:blip r:embed="rId9"/>
          <a:stretch>
            <a:fillRect/>
          </a:stretch>
        </p:blipFill>
        <p:spPr>
          <a:xfrm>
            <a:off x="1126067" y="3053598"/>
            <a:ext cx="2743200" cy="3612333"/>
          </a:xfrm>
          <a:prstGeom prst="rect">
            <a:avLst/>
          </a:prstGeom>
        </p:spPr>
      </p:pic>
      <p:sp>
        <p:nvSpPr>
          <p:cNvPr id="826" name="TextBox 825">
            <a:extLst>
              <a:ext uri="{FF2B5EF4-FFF2-40B4-BE49-F238E27FC236}">
                <a16:creationId xmlns:a16="http://schemas.microsoft.com/office/drawing/2014/main" id="{E83578D6-C0BE-4087-929B-53D2D012316C}"/>
              </a:ext>
            </a:extLst>
          </p:cNvPr>
          <p:cNvSpPr txBox="1"/>
          <p:nvPr/>
        </p:nvSpPr>
        <p:spPr>
          <a:xfrm>
            <a:off x="1887211" y="1284179"/>
            <a:ext cx="1066800" cy="400110"/>
          </a:xfrm>
          <a:prstGeom prst="rect">
            <a:avLst/>
          </a:prstGeom>
          <a:solidFill>
            <a:schemeClr val="bg1">
              <a:lumMod val="8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chemeClr val="tx1">
                    <a:lumMod val="75000"/>
                    <a:lumOff val="25000"/>
                  </a:schemeClr>
                </a:solidFill>
                <a:latin typeface="Century Gothic"/>
              </a:rPr>
              <a:t>Gila I:</a:t>
            </a:r>
            <a:endParaRPr lang="en-US" b="1" dirty="0">
              <a:solidFill>
                <a:schemeClr val="tx1">
                  <a:lumMod val="75000"/>
                  <a:lumOff val="25000"/>
                </a:schemeClr>
              </a:solidFill>
              <a:cs typeface="Calibri" panose="020F0502020204030204"/>
            </a:endParaRPr>
          </a:p>
        </p:txBody>
      </p:sp>
      <p:sp>
        <p:nvSpPr>
          <p:cNvPr id="45" name="TextBox 44">
            <a:extLst>
              <a:ext uri="{FF2B5EF4-FFF2-40B4-BE49-F238E27FC236}">
                <a16:creationId xmlns:a16="http://schemas.microsoft.com/office/drawing/2014/main" id="{8B4F1290-ED07-46E2-A1AF-E4E6B465FE28}"/>
              </a:ext>
            </a:extLst>
          </p:cNvPr>
          <p:cNvSpPr txBox="1"/>
          <p:nvPr/>
        </p:nvSpPr>
        <p:spPr>
          <a:xfrm>
            <a:off x="5562600" y="1284178"/>
            <a:ext cx="1066800" cy="400110"/>
          </a:xfrm>
          <a:prstGeom prst="rect">
            <a:avLst/>
          </a:prstGeom>
          <a:solidFill>
            <a:schemeClr val="bg1">
              <a:lumMod val="8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chemeClr val="tx1">
                    <a:lumMod val="75000"/>
                    <a:lumOff val="25000"/>
                  </a:schemeClr>
                </a:solidFill>
                <a:latin typeface="Century Gothic"/>
              </a:rPr>
              <a:t>Gila II:</a:t>
            </a:r>
            <a:endParaRPr lang="en-US" b="1" dirty="0">
              <a:solidFill>
                <a:schemeClr val="tx1">
                  <a:lumMod val="75000"/>
                  <a:lumOff val="25000"/>
                </a:schemeClr>
              </a:solidFill>
              <a:cs typeface="Calibri" panose="020F0502020204030204"/>
            </a:endParaRPr>
          </a:p>
        </p:txBody>
      </p:sp>
      <p:sp>
        <p:nvSpPr>
          <p:cNvPr id="46" name="TextBox 45">
            <a:extLst>
              <a:ext uri="{FF2B5EF4-FFF2-40B4-BE49-F238E27FC236}">
                <a16:creationId xmlns:a16="http://schemas.microsoft.com/office/drawing/2014/main" id="{FE9183BA-546D-4EBF-9142-A4E3C1554ADF}"/>
              </a:ext>
            </a:extLst>
          </p:cNvPr>
          <p:cNvSpPr txBox="1"/>
          <p:nvPr/>
        </p:nvSpPr>
        <p:spPr>
          <a:xfrm>
            <a:off x="9237133" y="1284178"/>
            <a:ext cx="1066800" cy="400110"/>
          </a:xfrm>
          <a:prstGeom prst="rect">
            <a:avLst/>
          </a:prstGeom>
          <a:solidFill>
            <a:schemeClr val="bg1">
              <a:lumMod val="8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chemeClr val="tx1">
                    <a:lumMod val="75000"/>
                    <a:lumOff val="25000"/>
                  </a:schemeClr>
                </a:solidFill>
                <a:latin typeface="Century Gothic"/>
              </a:rPr>
              <a:t>Gila III:</a:t>
            </a:r>
            <a:endParaRPr lang="en-US" b="1" dirty="0">
              <a:solidFill>
                <a:schemeClr val="tx1">
                  <a:lumMod val="75000"/>
                  <a:lumOff val="25000"/>
                </a:schemeClr>
              </a:solidFill>
              <a:cs typeface="Calibri" panose="020F0502020204030204"/>
            </a:endParaRPr>
          </a:p>
        </p:txBody>
      </p:sp>
      <p:grpSp>
        <p:nvGrpSpPr>
          <p:cNvPr id="56" name="Group 55">
            <a:extLst>
              <a:ext uri="{FF2B5EF4-FFF2-40B4-BE49-F238E27FC236}">
                <a16:creationId xmlns:a16="http://schemas.microsoft.com/office/drawing/2014/main" id="{DDFD2E0C-49AC-4AFE-BA42-72A896DDC9BA}"/>
              </a:ext>
            </a:extLst>
          </p:cNvPr>
          <p:cNvGrpSpPr/>
          <p:nvPr/>
        </p:nvGrpSpPr>
        <p:grpSpPr>
          <a:xfrm>
            <a:off x="9832188" y="5818211"/>
            <a:ext cx="2164319" cy="714673"/>
            <a:chOff x="6096576" y="5459755"/>
            <a:chExt cx="6363400" cy="1118192"/>
          </a:xfrm>
        </p:grpSpPr>
        <p:sp>
          <p:nvSpPr>
            <p:cNvPr id="106" name="Freeform 39">
              <a:extLst>
                <a:ext uri="{FF2B5EF4-FFF2-40B4-BE49-F238E27FC236}">
                  <a16:creationId xmlns:a16="http://schemas.microsoft.com/office/drawing/2014/main" id="{3FC7EDAE-FD08-4237-A2EF-83B6EAD144B8}"/>
                </a:ext>
              </a:extLst>
            </p:cNvPr>
            <p:cNvSpPr/>
            <p:nvPr/>
          </p:nvSpPr>
          <p:spPr>
            <a:xfrm>
              <a:off x="6096576" y="5459755"/>
              <a:ext cx="1316045" cy="1118192"/>
            </a:xfrm>
            <a:custGeom>
              <a:avLst/>
              <a:gdLst>
                <a:gd name="connsiteX0" fmla="*/ 14351 w 1314514"/>
                <a:gd name="connsiteY0" fmla="*/ 728662 h 1928812"/>
                <a:gd name="connsiteX1" fmla="*/ 14351 w 1314514"/>
                <a:gd name="connsiteY1" fmla="*/ 728662 h 1928812"/>
                <a:gd name="connsiteX2" fmla="*/ 14351 w 1314514"/>
                <a:gd name="connsiteY2" fmla="*/ 300037 h 1928812"/>
                <a:gd name="connsiteX3" fmla="*/ 71501 w 1314514"/>
                <a:gd name="connsiteY3" fmla="*/ 171450 h 1928812"/>
                <a:gd name="connsiteX4" fmla="*/ 85789 w 1314514"/>
                <a:gd name="connsiteY4" fmla="*/ 128587 h 1928812"/>
                <a:gd name="connsiteX5" fmla="*/ 214376 w 1314514"/>
                <a:gd name="connsiteY5" fmla="*/ 14287 h 1928812"/>
                <a:gd name="connsiteX6" fmla="*/ 271526 w 1314514"/>
                <a:gd name="connsiteY6" fmla="*/ 0 h 1928812"/>
                <a:gd name="connsiteX7" fmla="*/ 442976 w 1314514"/>
                <a:gd name="connsiteY7" fmla="*/ 14287 h 1928812"/>
                <a:gd name="connsiteX8" fmla="*/ 528701 w 1314514"/>
                <a:gd name="connsiteY8" fmla="*/ 57150 h 1928812"/>
                <a:gd name="connsiteX9" fmla="*/ 571564 w 1314514"/>
                <a:gd name="connsiteY9" fmla="*/ 71437 h 1928812"/>
                <a:gd name="connsiteX10" fmla="*/ 657289 w 1314514"/>
                <a:gd name="connsiteY10" fmla="*/ 200025 h 1928812"/>
                <a:gd name="connsiteX11" fmla="*/ 685864 w 1314514"/>
                <a:gd name="connsiteY11" fmla="*/ 242887 h 1928812"/>
                <a:gd name="connsiteX12" fmla="*/ 714439 w 1314514"/>
                <a:gd name="connsiteY12" fmla="*/ 285750 h 1928812"/>
                <a:gd name="connsiteX13" fmla="*/ 743014 w 1314514"/>
                <a:gd name="connsiteY13" fmla="*/ 371475 h 1928812"/>
                <a:gd name="connsiteX14" fmla="*/ 757301 w 1314514"/>
                <a:gd name="connsiteY14" fmla="*/ 414337 h 1928812"/>
                <a:gd name="connsiteX15" fmla="*/ 814451 w 1314514"/>
                <a:gd name="connsiteY15" fmla="*/ 542925 h 1928812"/>
                <a:gd name="connsiteX16" fmla="*/ 843026 w 1314514"/>
                <a:gd name="connsiteY16" fmla="*/ 628650 h 1928812"/>
                <a:gd name="connsiteX17" fmla="*/ 857314 w 1314514"/>
                <a:gd name="connsiteY17" fmla="*/ 671512 h 1928812"/>
                <a:gd name="connsiteX18" fmla="*/ 985901 w 1314514"/>
                <a:gd name="connsiteY18" fmla="*/ 742950 h 1928812"/>
                <a:gd name="connsiteX19" fmla="*/ 1085914 w 1314514"/>
                <a:gd name="connsiteY19" fmla="*/ 757237 h 1928812"/>
                <a:gd name="connsiteX20" fmla="*/ 1171639 w 1314514"/>
                <a:gd name="connsiteY20" fmla="*/ 785812 h 1928812"/>
                <a:gd name="connsiteX21" fmla="*/ 1243076 w 1314514"/>
                <a:gd name="connsiteY21" fmla="*/ 871537 h 1928812"/>
                <a:gd name="connsiteX22" fmla="*/ 1257364 w 1314514"/>
                <a:gd name="connsiteY22" fmla="*/ 914400 h 1928812"/>
                <a:gd name="connsiteX23" fmla="*/ 1285939 w 1314514"/>
                <a:gd name="connsiteY23" fmla="*/ 1057275 h 1928812"/>
                <a:gd name="connsiteX24" fmla="*/ 1314514 w 1314514"/>
                <a:gd name="connsiteY24" fmla="*/ 1300162 h 1928812"/>
                <a:gd name="connsiteX25" fmla="*/ 1300226 w 1314514"/>
                <a:gd name="connsiteY25" fmla="*/ 1771650 h 1928812"/>
                <a:gd name="connsiteX26" fmla="*/ 1257364 w 1314514"/>
                <a:gd name="connsiteY26" fmla="*/ 1857375 h 1928812"/>
                <a:gd name="connsiteX27" fmla="*/ 1171639 w 1314514"/>
                <a:gd name="connsiteY27" fmla="*/ 1914525 h 1928812"/>
                <a:gd name="connsiteX28" fmla="*/ 1114489 w 1314514"/>
                <a:gd name="connsiteY28" fmla="*/ 1928812 h 1928812"/>
                <a:gd name="connsiteX29" fmla="*/ 914464 w 1314514"/>
                <a:gd name="connsiteY29" fmla="*/ 1914525 h 1928812"/>
                <a:gd name="connsiteX30" fmla="*/ 800164 w 1314514"/>
                <a:gd name="connsiteY30" fmla="*/ 1857375 h 1928812"/>
                <a:gd name="connsiteX31" fmla="*/ 700151 w 1314514"/>
                <a:gd name="connsiteY31" fmla="*/ 1800225 h 1928812"/>
                <a:gd name="connsiteX32" fmla="*/ 671576 w 1314514"/>
                <a:gd name="connsiteY32" fmla="*/ 1757362 h 1928812"/>
                <a:gd name="connsiteX33" fmla="*/ 628714 w 1314514"/>
                <a:gd name="connsiteY33" fmla="*/ 1700212 h 1928812"/>
                <a:gd name="connsiteX34" fmla="*/ 614426 w 1314514"/>
                <a:gd name="connsiteY34" fmla="*/ 1643062 h 1928812"/>
                <a:gd name="connsiteX35" fmla="*/ 585851 w 1314514"/>
                <a:gd name="connsiteY35" fmla="*/ 1571625 h 1928812"/>
                <a:gd name="connsiteX36" fmla="*/ 571564 w 1314514"/>
                <a:gd name="connsiteY36" fmla="*/ 1500187 h 1928812"/>
                <a:gd name="connsiteX37" fmla="*/ 542989 w 1314514"/>
                <a:gd name="connsiteY37" fmla="*/ 1414462 h 1928812"/>
                <a:gd name="connsiteX38" fmla="*/ 528701 w 1314514"/>
                <a:gd name="connsiteY38" fmla="*/ 1357312 h 1928812"/>
                <a:gd name="connsiteX39" fmla="*/ 500126 w 1314514"/>
                <a:gd name="connsiteY39" fmla="*/ 1314450 h 1928812"/>
                <a:gd name="connsiteX40" fmla="*/ 400114 w 1314514"/>
                <a:gd name="connsiteY40" fmla="*/ 1214437 h 1928812"/>
                <a:gd name="connsiteX41" fmla="*/ 314389 w 1314514"/>
                <a:gd name="connsiteY41" fmla="*/ 1185862 h 1928812"/>
                <a:gd name="connsiteX42" fmla="*/ 271526 w 1314514"/>
                <a:gd name="connsiteY42" fmla="*/ 1171575 h 1928812"/>
                <a:gd name="connsiteX43" fmla="*/ 185801 w 1314514"/>
                <a:gd name="connsiteY43" fmla="*/ 1114425 h 1928812"/>
                <a:gd name="connsiteX44" fmla="*/ 100076 w 1314514"/>
                <a:gd name="connsiteY44" fmla="*/ 1042987 h 1928812"/>
                <a:gd name="connsiteX45" fmla="*/ 42926 w 1314514"/>
                <a:gd name="connsiteY45" fmla="*/ 957262 h 1928812"/>
                <a:gd name="connsiteX46" fmla="*/ 28639 w 1314514"/>
                <a:gd name="connsiteY46" fmla="*/ 900112 h 1928812"/>
                <a:gd name="connsiteX47" fmla="*/ 14351 w 1314514"/>
                <a:gd name="connsiteY47" fmla="*/ 857250 h 1928812"/>
                <a:gd name="connsiteX48" fmla="*/ 14351 w 1314514"/>
                <a:gd name="connsiteY48" fmla="*/ 728662 h 1928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314514" h="1928812">
                  <a:moveTo>
                    <a:pt x="14351" y="728662"/>
                  </a:moveTo>
                  <a:lnTo>
                    <a:pt x="14351" y="728662"/>
                  </a:lnTo>
                  <a:cubicBezTo>
                    <a:pt x="4071" y="553889"/>
                    <a:pt x="-12015" y="467026"/>
                    <a:pt x="14351" y="300037"/>
                  </a:cubicBezTo>
                  <a:cubicBezTo>
                    <a:pt x="31363" y="192291"/>
                    <a:pt x="35905" y="242641"/>
                    <a:pt x="71501" y="171450"/>
                  </a:cubicBezTo>
                  <a:cubicBezTo>
                    <a:pt x="78236" y="157979"/>
                    <a:pt x="76543" y="140475"/>
                    <a:pt x="85789" y="128587"/>
                  </a:cubicBezTo>
                  <a:cubicBezTo>
                    <a:pt x="101031" y="108990"/>
                    <a:pt x="172999" y="32020"/>
                    <a:pt x="214376" y="14287"/>
                  </a:cubicBezTo>
                  <a:cubicBezTo>
                    <a:pt x="232425" y="6552"/>
                    <a:pt x="252476" y="4762"/>
                    <a:pt x="271526" y="0"/>
                  </a:cubicBezTo>
                  <a:cubicBezTo>
                    <a:pt x="328676" y="4762"/>
                    <a:pt x="386131" y="6708"/>
                    <a:pt x="442976" y="14287"/>
                  </a:cubicBezTo>
                  <a:cubicBezTo>
                    <a:pt x="491948" y="20817"/>
                    <a:pt x="484916" y="35258"/>
                    <a:pt x="528701" y="57150"/>
                  </a:cubicBezTo>
                  <a:cubicBezTo>
                    <a:pt x="542172" y="63885"/>
                    <a:pt x="557276" y="66675"/>
                    <a:pt x="571564" y="71437"/>
                  </a:cubicBezTo>
                  <a:lnTo>
                    <a:pt x="657289" y="200025"/>
                  </a:lnTo>
                  <a:lnTo>
                    <a:pt x="685864" y="242887"/>
                  </a:lnTo>
                  <a:lnTo>
                    <a:pt x="714439" y="285750"/>
                  </a:lnTo>
                  <a:lnTo>
                    <a:pt x="743014" y="371475"/>
                  </a:lnTo>
                  <a:cubicBezTo>
                    <a:pt x="747776" y="385762"/>
                    <a:pt x="748947" y="401806"/>
                    <a:pt x="757301" y="414337"/>
                  </a:cubicBezTo>
                  <a:cubicBezTo>
                    <a:pt x="802584" y="482263"/>
                    <a:pt x="780445" y="440908"/>
                    <a:pt x="814451" y="542925"/>
                  </a:cubicBezTo>
                  <a:lnTo>
                    <a:pt x="843026" y="628650"/>
                  </a:lnTo>
                  <a:cubicBezTo>
                    <a:pt x="847788" y="642937"/>
                    <a:pt x="844783" y="663158"/>
                    <a:pt x="857314" y="671512"/>
                  </a:cubicBezTo>
                  <a:cubicBezTo>
                    <a:pt x="906411" y="704243"/>
                    <a:pt x="932016" y="732173"/>
                    <a:pt x="985901" y="742950"/>
                  </a:cubicBezTo>
                  <a:cubicBezTo>
                    <a:pt x="1018923" y="749554"/>
                    <a:pt x="1052576" y="752475"/>
                    <a:pt x="1085914" y="757237"/>
                  </a:cubicBezTo>
                  <a:cubicBezTo>
                    <a:pt x="1114489" y="766762"/>
                    <a:pt x="1150341" y="764513"/>
                    <a:pt x="1171639" y="785812"/>
                  </a:cubicBezTo>
                  <a:cubicBezTo>
                    <a:pt x="1203235" y="817409"/>
                    <a:pt x="1223185" y="831756"/>
                    <a:pt x="1243076" y="871537"/>
                  </a:cubicBezTo>
                  <a:cubicBezTo>
                    <a:pt x="1249811" y="885008"/>
                    <a:pt x="1253977" y="899725"/>
                    <a:pt x="1257364" y="914400"/>
                  </a:cubicBezTo>
                  <a:cubicBezTo>
                    <a:pt x="1268285" y="961724"/>
                    <a:pt x="1279071" y="1009195"/>
                    <a:pt x="1285939" y="1057275"/>
                  </a:cubicBezTo>
                  <a:cubicBezTo>
                    <a:pt x="1306995" y="1204669"/>
                    <a:pt x="1296875" y="1123778"/>
                    <a:pt x="1314514" y="1300162"/>
                  </a:cubicBezTo>
                  <a:cubicBezTo>
                    <a:pt x="1309751" y="1457325"/>
                    <a:pt x="1308948" y="1614657"/>
                    <a:pt x="1300226" y="1771650"/>
                  </a:cubicBezTo>
                  <a:cubicBezTo>
                    <a:pt x="1298961" y="1794414"/>
                    <a:pt x="1273253" y="1843472"/>
                    <a:pt x="1257364" y="1857375"/>
                  </a:cubicBezTo>
                  <a:cubicBezTo>
                    <a:pt x="1231518" y="1879990"/>
                    <a:pt x="1204957" y="1906196"/>
                    <a:pt x="1171639" y="1914525"/>
                  </a:cubicBezTo>
                  <a:lnTo>
                    <a:pt x="1114489" y="1928812"/>
                  </a:lnTo>
                  <a:cubicBezTo>
                    <a:pt x="1047814" y="1924050"/>
                    <a:pt x="979647" y="1929339"/>
                    <a:pt x="914464" y="1914525"/>
                  </a:cubicBezTo>
                  <a:cubicBezTo>
                    <a:pt x="872926" y="1905085"/>
                    <a:pt x="838264" y="1876425"/>
                    <a:pt x="800164" y="1857375"/>
                  </a:cubicBezTo>
                  <a:cubicBezTo>
                    <a:pt x="727655" y="1821121"/>
                    <a:pt x="760736" y="1840614"/>
                    <a:pt x="700151" y="1800225"/>
                  </a:cubicBezTo>
                  <a:cubicBezTo>
                    <a:pt x="690626" y="1785937"/>
                    <a:pt x="681557" y="1771335"/>
                    <a:pt x="671576" y="1757362"/>
                  </a:cubicBezTo>
                  <a:cubicBezTo>
                    <a:pt x="657735" y="1737985"/>
                    <a:pt x="639363" y="1721510"/>
                    <a:pt x="628714" y="1700212"/>
                  </a:cubicBezTo>
                  <a:cubicBezTo>
                    <a:pt x="619932" y="1682649"/>
                    <a:pt x="620636" y="1661691"/>
                    <a:pt x="614426" y="1643062"/>
                  </a:cubicBezTo>
                  <a:cubicBezTo>
                    <a:pt x="606316" y="1618731"/>
                    <a:pt x="595376" y="1595437"/>
                    <a:pt x="585851" y="1571625"/>
                  </a:cubicBezTo>
                  <a:cubicBezTo>
                    <a:pt x="581089" y="1547812"/>
                    <a:pt x="577954" y="1523616"/>
                    <a:pt x="571564" y="1500187"/>
                  </a:cubicBezTo>
                  <a:cubicBezTo>
                    <a:pt x="563639" y="1471128"/>
                    <a:pt x="550295" y="1443683"/>
                    <a:pt x="542989" y="1414462"/>
                  </a:cubicBezTo>
                  <a:cubicBezTo>
                    <a:pt x="538226" y="1395412"/>
                    <a:pt x="536436" y="1375361"/>
                    <a:pt x="528701" y="1357312"/>
                  </a:cubicBezTo>
                  <a:cubicBezTo>
                    <a:pt x="521937" y="1341529"/>
                    <a:pt x="509651" y="1328737"/>
                    <a:pt x="500126" y="1314450"/>
                  </a:cubicBezTo>
                  <a:cubicBezTo>
                    <a:pt x="480365" y="1255164"/>
                    <a:pt x="486089" y="1243095"/>
                    <a:pt x="400114" y="1214437"/>
                  </a:cubicBezTo>
                  <a:lnTo>
                    <a:pt x="314389" y="1185862"/>
                  </a:lnTo>
                  <a:lnTo>
                    <a:pt x="271526" y="1171575"/>
                  </a:lnTo>
                  <a:lnTo>
                    <a:pt x="185801" y="1114425"/>
                  </a:lnTo>
                  <a:cubicBezTo>
                    <a:pt x="147702" y="1089025"/>
                    <a:pt x="129693" y="1081066"/>
                    <a:pt x="100076" y="1042987"/>
                  </a:cubicBezTo>
                  <a:cubicBezTo>
                    <a:pt x="78991" y="1015878"/>
                    <a:pt x="42926" y="957262"/>
                    <a:pt x="42926" y="957262"/>
                  </a:cubicBezTo>
                  <a:cubicBezTo>
                    <a:pt x="38164" y="938212"/>
                    <a:pt x="34034" y="918993"/>
                    <a:pt x="28639" y="900112"/>
                  </a:cubicBezTo>
                  <a:cubicBezTo>
                    <a:pt x="24502" y="885631"/>
                    <a:pt x="15715" y="872248"/>
                    <a:pt x="14351" y="857250"/>
                  </a:cubicBezTo>
                  <a:cubicBezTo>
                    <a:pt x="10901" y="819306"/>
                    <a:pt x="14351" y="750093"/>
                    <a:pt x="14351" y="728662"/>
                  </a:cubicBezTo>
                  <a:close/>
                </a:path>
              </a:pathLst>
            </a:cu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07" name="Oval 106">
              <a:extLst>
                <a:ext uri="{FF2B5EF4-FFF2-40B4-BE49-F238E27FC236}">
                  <a16:creationId xmlns:a16="http://schemas.microsoft.com/office/drawing/2014/main" id="{0ADA3074-0D5D-429C-B53A-E543BC1C795F}"/>
                </a:ext>
              </a:extLst>
            </p:cNvPr>
            <p:cNvSpPr/>
            <p:nvPr/>
          </p:nvSpPr>
          <p:spPr>
            <a:xfrm>
              <a:off x="6797070" y="6146417"/>
              <a:ext cx="138561" cy="114162"/>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cxnSp>
          <p:nvCxnSpPr>
            <p:cNvPr id="108" name="Straight Connector 107">
              <a:extLst>
                <a:ext uri="{FF2B5EF4-FFF2-40B4-BE49-F238E27FC236}">
                  <a16:creationId xmlns:a16="http://schemas.microsoft.com/office/drawing/2014/main" id="{9164B997-01B5-4521-996C-EAFC024AEF74}"/>
                </a:ext>
              </a:extLst>
            </p:cNvPr>
            <p:cNvCxnSpPr>
              <a:cxnSpLocks/>
            </p:cNvCxnSpPr>
            <p:nvPr/>
          </p:nvCxnSpPr>
          <p:spPr>
            <a:xfrm flipV="1">
              <a:off x="7024390" y="5957791"/>
              <a:ext cx="1084747" cy="2421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73EA427C-45A3-461D-BD47-C544C5F54B10}"/>
                </a:ext>
              </a:extLst>
            </p:cNvPr>
            <p:cNvCxnSpPr>
              <a:cxnSpLocks/>
            </p:cNvCxnSpPr>
            <p:nvPr/>
          </p:nvCxnSpPr>
          <p:spPr>
            <a:xfrm>
              <a:off x="7024390" y="6199983"/>
              <a:ext cx="1134532" cy="2075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0" name="TextBox 21">
              <a:extLst>
                <a:ext uri="{FF2B5EF4-FFF2-40B4-BE49-F238E27FC236}">
                  <a16:creationId xmlns:a16="http://schemas.microsoft.com/office/drawing/2014/main" id="{41B48CD0-B8E2-4424-9485-55B067887005}"/>
                </a:ext>
              </a:extLst>
            </p:cNvPr>
            <p:cNvSpPr txBox="1"/>
            <p:nvPr/>
          </p:nvSpPr>
          <p:spPr>
            <a:xfrm>
              <a:off x="8090308" y="5950293"/>
              <a:ext cx="4369668" cy="481554"/>
            </a:xfrm>
            <a:prstGeom prst="rect">
              <a:avLst/>
            </a:prstGeom>
            <a:noFill/>
            <a:ln>
              <a:solidFill>
                <a:schemeClr val="tx1"/>
              </a:solidFill>
            </a:ln>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rPr>
                <a:t>Prediction</a:t>
              </a:r>
              <a:endParaRPr lang="en-US" sz="1400" dirty="0">
                <a:solidFill>
                  <a:schemeClr val="tx1">
                    <a:lumMod val="75000"/>
                    <a:lumOff val="25000"/>
                  </a:schemeClr>
                </a:solidFill>
                <a:cs typeface="Calibri"/>
              </a:endParaRPr>
            </a:p>
          </p:txBody>
        </p:sp>
      </p:grpSp>
      <p:grpSp>
        <p:nvGrpSpPr>
          <p:cNvPr id="174" name="Group 173">
            <a:extLst>
              <a:ext uri="{FF2B5EF4-FFF2-40B4-BE49-F238E27FC236}">
                <a16:creationId xmlns:a16="http://schemas.microsoft.com/office/drawing/2014/main" id="{9C2958B7-BA71-42A0-9449-63A8D51EA6C2}"/>
              </a:ext>
            </a:extLst>
          </p:cNvPr>
          <p:cNvGrpSpPr/>
          <p:nvPr/>
        </p:nvGrpSpPr>
        <p:grpSpPr>
          <a:xfrm>
            <a:off x="8164028" y="3028541"/>
            <a:ext cx="1590142" cy="2936886"/>
            <a:chOff x="8612761" y="3028541"/>
            <a:chExt cx="1590142" cy="2936886"/>
          </a:xfrm>
        </p:grpSpPr>
        <p:grpSp>
          <p:nvGrpSpPr>
            <p:cNvPr id="58" name="Group 57">
              <a:extLst>
                <a:ext uri="{FF2B5EF4-FFF2-40B4-BE49-F238E27FC236}">
                  <a16:creationId xmlns:a16="http://schemas.microsoft.com/office/drawing/2014/main" id="{281B2612-160D-408E-B737-35E5F41DABE0}"/>
                </a:ext>
              </a:extLst>
            </p:cNvPr>
            <p:cNvGrpSpPr/>
            <p:nvPr/>
          </p:nvGrpSpPr>
          <p:grpSpPr>
            <a:xfrm>
              <a:off x="8612761" y="3028541"/>
              <a:ext cx="1590142" cy="2936886"/>
              <a:chOff x="3681268" y="1123704"/>
              <a:chExt cx="4675238" cy="4595108"/>
            </a:xfrm>
          </p:grpSpPr>
          <p:sp>
            <p:nvSpPr>
              <p:cNvPr id="86" name="Rounded Rectangle 27">
                <a:extLst>
                  <a:ext uri="{FF2B5EF4-FFF2-40B4-BE49-F238E27FC236}">
                    <a16:creationId xmlns:a16="http://schemas.microsoft.com/office/drawing/2014/main" id="{089206CE-410C-46AD-9D5E-0E0DCE809439}"/>
                  </a:ext>
                </a:extLst>
              </p:cNvPr>
              <p:cNvSpPr/>
              <p:nvPr/>
            </p:nvSpPr>
            <p:spPr>
              <a:xfrm>
                <a:off x="5005815" y="1123704"/>
                <a:ext cx="3330136" cy="856798"/>
              </a:xfrm>
              <a:prstGeom prst="round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dirty="0">
                    <a:solidFill>
                      <a:schemeClr val="tx1">
                        <a:lumMod val="75000"/>
                        <a:lumOff val="25000"/>
                      </a:schemeClr>
                    </a:solidFill>
                    <a:latin typeface="Century Gothic"/>
                  </a:rPr>
                  <a:t>Training Points</a:t>
                </a:r>
                <a:endParaRPr lang="en-US" sz="1600" dirty="0">
                  <a:solidFill>
                    <a:schemeClr val="tx1">
                      <a:lumMod val="75000"/>
                      <a:lumOff val="25000"/>
                    </a:schemeClr>
                  </a:solidFill>
                  <a:ea typeface="+mn-lt"/>
                  <a:cs typeface="+mn-lt"/>
                </a:endParaRPr>
              </a:p>
              <a:p>
                <a:pPr algn="ctr"/>
                <a:endParaRPr lang="en-US" dirty="0">
                  <a:cs typeface="Calibri"/>
                </a:endParaRPr>
              </a:p>
            </p:txBody>
          </p:sp>
          <p:cxnSp>
            <p:nvCxnSpPr>
              <p:cNvPr id="77" name="Straight Arrow Connector 76">
                <a:extLst>
                  <a:ext uri="{FF2B5EF4-FFF2-40B4-BE49-F238E27FC236}">
                    <a16:creationId xmlns:a16="http://schemas.microsoft.com/office/drawing/2014/main" id="{5D24E080-9AB3-4130-BE98-32874C1D54DC}"/>
                  </a:ext>
                </a:extLst>
              </p:cNvPr>
              <p:cNvCxnSpPr/>
              <p:nvPr/>
            </p:nvCxnSpPr>
            <p:spPr>
              <a:xfrm>
                <a:off x="6575736" y="2062728"/>
                <a:ext cx="0" cy="42574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8" name="Freeform 37">
                <a:extLst>
                  <a:ext uri="{FF2B5EF4-FFF2-40B4-BE49-F238E27FC236}">
                    <a16:creationId xmlns:a16="http://schemas.microsoft.com/office/drawing/2014/main" id="{D2274F87-0325-4856-9246-1F2CC7D80487}"/>
                  </a:ext>
                </a:extLst>
              </p:cNvPr>
              <p:cNvSpPr/>
              <p:nvPr/>
            </p:nvSpPr>
            <p:spPr>
              <a:xfrm>
                <a:off x="6089892" y="4136833"/>
                <a:ext cx="1316044" cy="1078005"/>
              </a:xfrm>
              <a:custGeom>
                <a:avLst/>
                <a:gdLst>
                  <a:gd name="connsiteX0" fmla="*/ 14351 w 1314514"/>
                  <a:gd name="connsiteY0" fmla="*/ 728662 h 1928812"/>
                  <a:gd name="connsiteX1" fmla="*/ 14351 w 1314514"/>
                  <a:gd name="connsiteY1" fmla="*/ 728662 h 1928812"/>
                  <a:gd name="connsiteX2" fmla="*/ 14351 w 1314514"/>
                  <a:gd name="connsiteY2" fmla="*/ 300037 h 1928812"/>
                  <a:gd name="connsiteX3" fmla="*/ 71501 w 1314514"/>
                  <a:gd name="connsiteY3" fmla="*/ 171450 h 1928812"/>
                  <a:gd name="connsiteX4" fmla="*/ 85789 w 1314514"/>
                  <a:gd name="connsiteY4" fmla="*/ 128587 h 1928812"/>
                  <a:gd name="connsiteX5" fmla="*/ 214376 w 1314514"/>
                  <a:gd name="connsiteY5" fmla="*/ 14287 h 1928812"/>
                  <a:gd name="connsiteX6" fmla="*/ 271526 w 1314514"/>
                  <a:gd name="connsiteY6" fmla="*/ 0 h 1928812"/>
                  <a:gd name="connsiteX7" fmla="*/ 442976 w 1314514"/>
                  <a:gd name="connsiteY7" fmla="*/ 14287 h 1928812"/>
                  <a:gd name="connsiteX8" fmla="*/ 528701 w 1314514"/>
                  <a:gd name="connsiteY8" fmla="*/ 57150 h 1928812"/>
                  <a:gd name="connsiteX9" fmla="*/ 571564 w 1314514"/>
                  <a:gd name="connsiteY9" fmla="*/ 71437 h 1928812"/>
                  <a:gd name="connsiteX10" fmla="*/ 657289 w 1314514"/>
                  <a:gd name="connsiteY10" fmla="*/ 200025 h 1928812"/>
                  <a:gd name="connsiteX11" fmla="*/ 685864 w 1314514"/>
                  <a:gd name="connsiteY11" fmla="*/ 242887 h 1928812"/>
                  <a:gd name="connsiteX12" fmla="*/ 714439 w 1314514"/>
                  <a:gd name="connsiteY12" fmla="*/ 285750 h 1928812"/>
                  <a:gd name="connsiteX13" fmla="*/ 743014 w 1314514"/>
                  <a:gd name="connsiteY13" fmla="*/ 371475 h 1928812"/>
                  <a:gd name="connsiteX14" fmla="*/ 757301 w 1314514"/>
                  <a:gd name="connsiteY14" fmla="*/ 414337 h 1928812"/>
                  <a:gd name="connsiteX15" fmla="*/ 814451 w 1314514"/>
                  <a:gd name="connsiteY15" fmla="*/ 542925 h 1928812"/>
                  <a:gd name="connsiteX16" fmla="*/ 843026 w 1314514"/>
                  <a:gd name="connsiteY16" fmla="*/ 628650 h 1928812"/>
                  <a:gd name="connsiteX17" fmla="*/ 857314 w 1314514"/>
                  <a:gd name="connsiteY17" fmla="*/ 671512 h 1928812"/>
                  <a:gd name="connsiteX18" fmla="*/ 985901 w 1314514"/>
                  <a:gd name="connsiteY18" fmla="*/ 742950 h 1928812"/>
                  <a:gd name="connsiteX19" fmla="*/ 1085914 w 1314514"/>
                  <a:gd name="connsiteY19" fmla="*/ 757237 h 1928812"/>
                  <a:gd name="connsiteX20" fmla="*/ 1171639 w 1314514"/>
                  <a:gd name="connsiteY20" fmla="*/ 785812 h 1928812"/>
                  <a:gd name="connsiteX21" fmla="*/ 1243076 w 1314514"/>
                  <a:gd name="connsiteY21" fmla="*/ 871537 h 1928812"/>
                  <a:gd name="connsiteX22" fmla="*/ 1257364 w 1314514"/>
                  <a:gd name="connsiteY22" fmla="*/ 914400 h 1928812"/>
                  <a:gd name="connsiteX23" fmla="*/ 1285939 w 1314514"/>
                  <a:gd name="connsiteY23" fmla="*/ 1057275 h 1928812"/>
                  <a:gd name="connsiteX24" fmla="*/ 1314514 w 1314514"/>
                  <a:gd name="connsiteY24" fmla="*/ 1300162 h 1928812"/>
                  <a:gd name="connsiteX25" fmla="*/ 1300226 w 1314514"/>
                  <a:gd name="connsiteY25" fmla="*/ 1771650 h 1928812"/>
                  <a:gd name="connsiteX26" fmla="*/ 1257364 w 1314514"/>
                  <a:gd name="connsiteY26" fmla="*/ 1857375 h 1928812"/>
                  <a:gd name="connsiteX27" fmla="*/ 1171639 w 1314514"/>
                  <a:gd name="connsiteY27" fmla="*/ 1914525 h 1928812"/>
                  <a:gd name="connsiteX28" fmla="*/ 1114489 w 1314514"/>
                  <a:gd name="connsiteY28" fmla="*/ 1928812 h 1928812"/>
                  <a:gd name="connsiteX29" fmla="*/ 914464 w 1314514"/>
                  <a:gd name="connsiteY29" fmla="*/ 1914525 h 1928812"/>
                  <a:gd name="connsiteX30" fmla="*/ 800164 w 1314514"/>
                  <a:gd name="connsiteY30" fmla="*/ 1857375 h 1928812"/>
                  <a:gd name="connsiteX31" fmla="*/ 700151 w 1314514"/>
                  <a:gd name="connsiteY31" fmla="*/ 1800225 h 1928812"/>
                  <a:gd name="connsiteX32" fmla="*/ 671576 w 1314514"/>
                  <a:gd name="connsiteY32" fmla="*/ 1757362 h 1928812"/>
                  <a:gd name="connsiteX33" fmla="*/ 628714 w 1314514"/>
                  <a:gd name="connsiteY33" fmla="*/ 1700212 h 1928812"/>
                  <a:gd name="connsiteX34" fmla="*/ 614426 w 1314514"/>
                  <a:gd name="connsiteY34" fmla="*/ 1643062 h 1928812"/>
                  <a:gd name="connsiteX35" fmla="*/ 585851 w 1314514"/>
                  <a:gd name="connsiteY35" fmla="*/ 1571625 h 1928812"/>
                  <a:gd name="connsiteX36" fmla="*/ 571564 w 1314514"/>
                  <a:gd name="connsiteY36" fmla="*/ 1500187 h 1928812"/>
                  <a:gd name="connsiteX37" fmla="*/ 542989 w 1314514"/>
                  <a:gd name="connsiteY37" fmla="*/ 1414462 h 1928812"/>
                  <a:gd name="connsiteX38" fmla="*/ 528701 w 1314514"/>
                  <a:gd name="connsiteY38" fmla="*/ 1357312 h 1928812"/>
                  <a:gd name="connsiteX39" fmla="*/ 500126 w 1314514"/>
                  <a:gd name="connsiteY39" fmla="*/ 1314450 h 1928812"/>
                  <a:gd name="connsiteX40" fmla="*/ 400114 w 1314514"/>
                  <a:gd name="connsiteY40" fmla="*/ 1214437 h 1928812"/>
                  <a:gd name="connsiteX41" fmla="*/ 314389 w 1314514"/>
                  <a:gd name="connsiteY41" fmla="*/ 1185862 h 1928812"/>
                  <a:gd name="connsiteX42" fmla="*/ 271526 w 1314514"/>
                  <a:gd name="connsiteY42" fmla="*/ 1171575 h 1928812"/>
                  <a:gd name="connsiteX43" fmla="*/ 185801 w 1314514"/>
                  <a:gd name="connsiteY43" fmla="*/ 1114425 h 1928812"/>
                  <a:gd name="connsiteX44" fmla="*/ 100076 w 1314514"/>
                  <a:gd name="connsiteY44" fmla="*/ 1042987 h 1928812"/>
                  <a:gd name="connsiteX45" fmla="*/ 42926 w 1314514"/>
                  <a:gd name="connsiteY45" fmla="*/ 957262 h 1928812"/>
                  <a:gd name="connsiteX46" fmla="*/ 28639 w 1314514"/>
                  <a:gd name="connsiteY46" fmla="*/ 900112 h 1928812"/>
                  <a:gd name="connsiteX47" fmla="*/ 14351 w 1314514"/>
                  <a:gd name="connsiteY47" fmla="*/ 857250 h 1928812"/>
                  <a:gd name="connsiteX48" fmla="*/ 14351 w 1314514"/>
                  <a:gd name="connsiteY48" fmla="*/ 728662 h 1928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314514" h="1928812">
                    <a:moveTo>
                      <a:pt x="14351" y="728662"/>
                    </a:moveTo>
                    <a:lnTo>
                      <a:pt x="14351" y="728662"/>
                    </a:lnTo>
                    <a:cubicBezTo>
                      <a:pt x="4071" y="553889"/>
                      <a:pt x="-12015" y="467026"/>
                      <a:pt x="14351" y="300037"/>
                    </a:cubicBezTo>
                    <a:cubicBezTo>
                      <a:pt x="31363" y="192291"/>
                      <a:pt x="35905" y="242641"/>
                      <a:pt x="71501" y="171450"/>
                    </a:cubicBezTo>
                    <a:cubicBezTo>
                      <a:pt x="78236" y="157979"/>
                      <a:pt x="76543" y="140475"/>
                      <a:pt x="85789" y="128587"/>
                    </a:cubicBezTo>
                    <a:cubicBezTo>
                      <a:pt x="101031" y="108990"/>
                      <a:pt x="172999" y="32020"/>
                      <a:pt x="214376" y="14287"/>
                    </a:cubicBezTo>
                    <a:cubicBezTo>
                      <a:pt x="232425" y="6552"/>
                      <a:pt x="252476" y="4762"/>
                      <a:pt x="271526" y="0"/>
                    </a:cubicBezTo>
                    <a:cubicBezTo>
                      <a:pt x="328676" y="4762"/>
                      <a:pt x="386131" y="6708"/>
                      <a:pt x="442976" y="14287"/>
                    </a:cubicBezTo>
                    <a:cubicBezTo>
                      <a:pt x="491948" y="20817"/>
                      <a:pt x="484916" y="35258"/>
                      <a:pt x="528701" y="57150"/>
                    </a:cubicBezTo>
                    <a:cubicBezTo>
                      <a:pt x="542172" y="63885"/>
                      <a:pt x="557276" y="66675"/>
                      <a:pt x="571564" y="71437"/>
                    </a:cubicBezTo>
                    <a:lnTo>
                      <a:pt x="657289" y="200025"/>
                    </a:lnTo>
                    <a:lnTo>
                      <a:pt x="685864" y="242887"/>
                    </a:lnTo>
                    <a:lnTo>
                      <a:pt x="714439" y="285750"/>
                    </a:lnTo>
                    <a:lnTo>
                      <a:pt x="743014" y="371475"/>
                    </a:lnTo>
                    <a:cubicBezTo>
                      <a:pt x="747776" y="385762"/>
                      <a:pt x="748947" y="401806"/>
                      <a:pt x="757301" y="414337"/>
                    </a:cubicBezTo>
                    <a:cubicBezTo>
                      <a:pt x="802584" y="482263"/>
                      <a:pt x="780445" y="440908"/>
                      <a:pt x="814451" y="542925"/>
                    </a:cubicBezTo>
                    <a:lnTo>
                      <a:pt x="843026" y="628650"/>
                    </a:lnTo>
                    <a:cubicBezTo>
                      <a:pt x="847788" y="642937"/>
                      <a:pt x="844783" y="663158"/>
                      <a:pt x="857314" y="671512"/>
                    </a:cubicBezTo>
                    <a:cubicBezTo>
                      <a:pt x="906411" y="704243"/>
                      <a:pt x="932016" y="732173"/>
                      <a:pt x="985901" y="742950"/>
                    </a:cubicBezTo>
                    <a:cubicBezTo>
                      <a:pt x="1018923" y="749554"/>
                      <a:pt x="1052576" y="752475"/>
                      <a:pt x="1085914" y="757237"/>
                    </a:cubicBezTo>
                    <a:cubicBezTo>
                      <a:pt x="1114489" y="766762"/>
                      <a:pt x="1150341" y="764513"/>
                      <a:pt x="1171639" y="785812"/>
                    </a:cubicBezTo>
                    <a:cubicBezTo>
                      <a:pt x="1203235" y="817409"/>
                      <a:pt x="1223185" y="831756"/>
                      <a:pt x="1243076" y="871537"/>
                    </a:cubicBezTo>
                    <a:cubicBezTo>
                      <a:pt x="1249811" y="885008"/>
                      <a:pt x="1253977" y="899725"/>
                      <a:pt x="1257364" y="914400"/>
                    </a:cubicBezTo>
                    <a:cubicBezTo>
                      <a:pt x="1268285" y="961724"/>
                      <a:pt x="1279071" y="1009195"/>
                      <a:pt x="1285939" y="1057275"/>
                    </a:cubicBezTo>
                    <a:cubicBezTo>
                      <a:pt x="1306995" y="1204669"/>
                      <a:pt x="1296875" y="1123778"/>
                      <a:pt x="1314514" y="1300162"/>
                    </a:cubicBezTo>
                    <a:cubicBezTo>
                      <a:pt x="1309751" y="1457325"/>
                      <a:pt x="1308948" y="1614657"/>
                      <a:pt x="1300226" y="1771650"/>
                    </a:cubicBezTo>
                    <a:cubicBezTo>
                      <a:pt x="1298961" y="1794414"/>
                      <a:pt x="1273253" y="1843472"/>
                      <a:pt x="1257364" y="1857375"/>
                    </a:cubicBezTo>
                    <a:cubicBezTo>
                      <a:pt x="1231518" y="1879990"/>
                      <a:pt x="1204957" y="1906196"/>
                      <a:pt x="1171639" y="1914525"/>
                    </a:cubicBezTo>
                    <a:lnTo>
                      <a:pt x="1114489" y="1928812"/>
                    </a:lnTo>
                    <a:cubicBezTo>
                      <a:pt x="1047814" y="1924050"/>
                      <a:pt x="979647" y="1929339"/>
                      <a:pt x="914464" y="1914525"/>
                    </a:cubicBezTo>
                    <a:cubicBezTo>
                      <a:pt x="872926" y="1905085"/>
                      <a:pt x="838264" y="1876425"/>
                      <a:pt x="800164" y="1857375"/>
                    </a:cubicBezTo>
                    <a:cubicBezTo>
                      <a:pt x="727655" y="1821121"/>
                      <a:pt x="760736" y="1840614"/>
                      <a:pt x="700151" y="1800225"/>
                    </a:cubicBezTo>
                    <a:cubicBezTo>
                      <a:pt x="690626" y="1785937"/>
                      <a:pt x="681557" y="1771335"/>
                      <a:pt x="671576" y="1757362"/>
                    </a:cubicBezTo>
                    <a:cubicBezTo>
                      <a:pt x="657735" y="1737985"/>
                      <a:pt x="639363" y="1721510"/>
                      <a:pt x="628714" y="1700212"/>
                    </a:cubicBezTo>
                    <a:cubicBezTo>
                      <a:pt x="619932" y="1682649"/>
                      <a:pt x="620636" y="1661691"/>
                      <a:pt x="614426" y="1643062"/>
                    </a:cubicBezTo>
                    <a:cubicBezTo>
                      <a:pt x="606316" y="1618731"/>
                      <a:pt x="595376" y="1595437"/>
                      <a:pt x="585851" y="1571625"/>
                    </a:cubicBezTo>
                    <a:cubicBezTo>
                      <a:pt x="581089" y="1547812"/>
                      <a:pt x="577954" y="1523616"/>
                      <a:pt x="571564" y="1500187"/>
                    </a:cubicBezTo>
                    <a:cubicBezTo>
                      <a:pt x="563639" y="1471128"/>
                      <a:pt x="550295" y="1443683"/>
                      <a:pt x="542989" y="1414462"/>
                    </a:cubicBezTo>
                    <a:cubicBezTo>
                      <a:pt x="538226" y="1395412"/>
                      <a:pt x="536436" y="1375361"/>
                      <a:pt x="528701" y="1357312"/>
                    </a:cubicBezTo>
                    <a:cubicBezTo>
                      <a:pt x="521937" y="1341529"/>
                      <a:pt x="509651" y="1328737"/>
                      <a:pt x="500126" y="1314450"/>
                    </a:cubicBezTo>
                    <a:cubicBezTo>
                      <a:pt x="480365" y="1255164"/>
                      <a:pt x="486089" y="1243095"/>
                      <a:pt x="400114" y="1214437"/>
                    </a:cubicBezTo>
                    <a:lnTo>
                      <a:pt x="314389" y="1185862"/>
                    </a:lnTo>
                    <a:lnTo>
                      <a:pt x="271526" y="1171575"/>
                    </a:lnTo>
                    <a:lnTo>
                      <a:pt x="185801" y="1114425"/>
                    </a:lnTo>
                    <a:cubicBezTo>
                      <a:pt x="147702" y="1089025"/>
                      <a:pt x="129693" y="1081066"/>
                      <a:pt x="100076" y="1042987"/>
                    </a:cubicBezTo>
                    <a:cubicBezTo>
                      <a:pt x="78991" y="1015878"/>
                      <a:pt x="42926" y="957262"/>
                      <a:pt x="42926" y="957262"/>
                    </a:cubicBezTo>
                    <a:cubicBezTo>
                      <a:pt x="38164" y="938212"/>
                      <a:pt x="34034" y="918993"/>
                      <a:pt x="28639" y="900112"/>
                    </a:cubicBezTo>
                    <a:cubicBezTo>
                      <a:pt x="24502" y="885631"/>
                      <a:pt x="15715" y="872248"/>
                      <a:pt x="14351" y="857250"/>
                    </a:cubicBezTo>
                    <a:cubicBezTo>
                      <a:pt x="10901" y="819306"/>
                      <a:pt x="14351" y="750093"/>
                      <a:pt x="14351" y="728662"/>
                    </a:cubicBezTo>
                    <a:close/>
                  </a:path>
                </a:pathLst>
              </a:cu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cxnSp>
            <p:nvCxnSpPr>
              <p:cNvPr id="79" name="Straight Arrow Connector 78">
                <a:extLst>
                  <a:ext uri="{FF2B5EF4-FFF2-40B4-BE49-F238E27FC236}">
                    <a16:creationId xmlns:a16="http://schemas.microsoft.com/office/drawing/2014/main" id="{E600C362-54F8-4E01-80C6-2D030398CD99}"/>
                  </a:ext>
                </a:extLst>
              </p:cNvPr>
              <p:cNvCxnSpPr/>
              <p:nvPr/>
            </p:nvCxnSpPr>
            <p:spPr>
              <a:xfrm>
                <a:off x="7132856" y="5181010"/>
                <a:ext cx="1223650" cy="53780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763B3285-0D0B-488D-B97B-D91DC7280140}"/>
                  </a:ext>
                </a:extLst>
              </p:cNvPr>
              <p:cNvCxnSpPr>
                <a:cxnSpLocks/>
              </p:cNvCxnSpPr>
              <p:nvPr/>
            </p:nvCxnSpPr>
            <p:spPr>
              <a:xfrm>
                <a:off x="5889316" y="4404200"/>
                <a:ext cx="41082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4" name="Multidocument 55">
                <a:extLst>
                  <a:ext uri="{FF2B5EF4-FFF2-40B4-BE49-F238E27FC236}">
                    <a16:creationId xmlns:a16="http://schemas.microsoft.com/office/drawing/2014/main" id="{C4A33652-3199-4F24-B4CA-F894DACF4886}"/>
                  </a:ext>
                </a:extLst>
              </p:cNvPr>
              <p:cNvSpPr/>
              <p:nvPr/>
            </p:nvSpPr>
            <p:spPr>
              <a:xfrm>
                <a:off x="3681268" y="4147205"/>
                <a:ext cx="2116985" cy="896513"/>
              </a:xfrm>
              <a:prstGeom prst="flowChartMultidocumen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dirty="0">
                    <a:solidFill>
                      <a:schemeClr val="tx1">
                        <a:lumMod val="75000"/>
                        <a:lumOff val="25000"/>
                      </a:schemeClr>
                    </a:solidFill>
                    <a:latin typeface="Century Gothic"/>
                  </a:rPr>
                  <a:t>Data</a:t>
                </a:r>
                <a:endParaRPr lang="en-US" sz="1400" dirty="0">
                  <a:solidFill>
                    <a:schemeClr val="tx1">
                      <a:lumMod val="75000"/>
                      <a:lumOff val="25000"/>
                    </a:schemeClr>
                  </a:solidFill>
                  <a:cs typeface="Calibri"/>
                </a:endParaRPr>
              </a:p>
            </p:txBody>
          </p:sp>
          <p:cxnSp>
            <p:nvCxnSpPr>
              <p:cNvPr id="83" name="Straight Arrow Connector 82">
                <a:extLst>
                  <a:ext uri="{FF2B5EF4-FFF2-40B4-BE49-F238E27FC236}">
                    <a16:creationId xmlns:a16="http://schemas.microsoft.com/office/drawing/2014/main" id="{68C32E58-C636-4133-8756-9C9402601D62}"/>
                  </a:ext>
                </a:extLst>
              </p:cNvPr>
              <p:cNvCxnSpPr>
                <a:cxnSpLocks/>
              </p:cNvCxnSpPr>
              <p:nvPr/>
            </p:nvCxnSpPr>
            <p:spPr>
              <a:xfrm>
                <a:off x="6443844" y="3657430"/>
                <a:ext cx="0" cy="63931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69" name="Merge 14">
              <a:extLst>
                <a:ext uri="{FF2B5EF4-FFF2-40B4-BE49-F238E27FC236}">
                  <a16:creationId xmlns:a16="http://schemas.microsoft.com/office/drawing/2014/main" id="{6B2A3E35-5F49-4968-8F3C-107732346A24}"/>
                </a:ext>
              </a:extLst>
            </p:cNvPr>
            <p:cNvSpPr/>
            <p:nvPr/>
          </p:nvSpPr>
          <p:spPr>
            <a:xfrm flipV="1">
              <a:off x="9091476" y="3913073"/>
              <a:ext cx="1009653" cy="717168"/>
            </a:xfrm>
            <a:prstGeom prst="flowChartMerg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80" name="TextBox 49">
              <a:extLst>
                <a:ext uri="{FF2B5EF4-FFF2-40B4-BE49-F238E27FC236}">
                  <a16:creationId xmlns:a16="http://schemas.microsoft.com/office/drawing/2014/main" id="{8123931A-FD95-4F17-97E3-9FD715E8DCE9}"/>
                </a:ext>
              </a:extLst>
            </p:cNvPr>
            <p:cNvSpPr txBox="1"/>
            <p:nvPr/>
          </p:nvSpPr>
          <p:spPr>
            <a:xfrm>
              <a:off x="9188767" y="4127609"/>
              <a:ext cx="776482" cy="52322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solidFill>
                    <a:schemeClr val="tx1">
                      <a:lumMod val="75000"/>
                      <a:lumOff val="25000"/>
                    </a:schemeClr>
                  </a:solidFill>
                  <a:latin typeface="Century Gothic"/>
                </a:rPr>
                <a:t>RF</a:t>
              </a:r>
            </a:p>
            <a:p>
              <a:pPr algn="ctr"/>
              <a:r>
                <a:rPr lang="en-US" sz="1400" dirty="0">
                  <a:solidFill>
                    <a:schemeClr val="tx1">
                      <a:lumMod val="75000"/>
                      <a:lumOff val="25000"/>
                    </a:schemeClr>
                  </a:solidFill>
                  <a:latin typeface="Century Gothic"/>
                </a:rPr>
                <a:t>Model</a:t>
              </a:r>
              <a:endParaRPr lang="en-US" dirty="0">
                <a:solidFill>
                  <a:schemeClr val="tx1">
                    <a:lumMod val="75000"/>
                    <a:lumOff val="25000"/>
                  </a:schemeClr>
                </a:solidFill>
                <a:cs typeface="Calibri"/>
              </a:endParaRPr>
            </a:p>
          </p:txBody>
        </p:sp>
      </p:grpSp>
      <p:grpSp>
        <p:nvGrpSpPr>
          <p:cNvPr id="175" name="Group 174">
            <a:extLst>
              <a:ext uri="{FF2B5EF4-FFF2-40B4-BE49-F238E27FC236}">
                <a16:creationId xmlns:a16="http://schemas.microsoft.com/office/drawing/2014/main" id="{8DE9F6C7-086F-48A7-A01B-CC5CA8525769}"/>
              </a:ext>
            </a:extLst>
          </p:cNvPr>
          <p:cNvGrpSpPr/>
          <p:nvPr/>
        </p:nvGrpSpPr>
        <p:grpSpPr>
          <a:xfrm>
            <a:off x="9917919" y="3028540"/>
            <a:ext cx="1461677" cy="2950963"/>
            <a:chOff x="10290452" y="3028540"/>
            <a:chExt cx="1461677" cy="2950963"/>
          </a:xfrm>
        </p:grpSpPr>
        <p:grpSp>
          <p:nvGrpSpPr>
            <p:cNvPr id="59" name="Group 58">
              <a:extLst>
                <a:ext uri="{FF2B5EF4-FFF2-40B4-BE49-F238E27FC236}">
                  <a16:creationId xmlns:a16="http://schemas.microsoft.com/office/drawing/2014/main" id="{FF5BEC78-8E14-4257-BDA7-83BAFBF8FDBB}"/>
                </a:ext>
              </a:extLst>
            </p:cNvPr>
            <p:cNvGrpSpPr/>
            <p:nvPr/>
          </p:nvGrpSpPr>
          <p:grpSpPr>
            <a:xfrm>
              <a:off x="10290452" y="3028540"/>
              <a:ext cx="1383219" cy="2950963"/>
              <a:chOff x="7319467" y="1123703"/>
              <a:chExt cx="4066853" cy="4617133"/>
            </a:xfrm>
          </p:grpSpPr>
          <p:sp>
            <p:nvSpPr>
              <p:cNvPr id="73" name="Rounded Rectangle 30">
                <a:extLst>
                  <a:ext uri="{FF2B5EF4-FFF2-40B4-BE49-F238E27FC236}">
                    <a16:creationId xmlns:a16="http://schemas.microsoft.com/office/drawing/2014/main" id="{7DF97D93-F989-47C0-A744-4D488F1E1BEF}"/>
                  </a:ext>
                </a:extLst>
              </p:cNvPr>
              <p:cNvSpPr/>
              <p:nvPr/>
            </p:nvSpPr>
            <p:spPr>
              <a:xfrm>
                <a:off x="8458949" y="1123703"/>
                <a:ext cx="2927371" cy="883592"/>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dirty="0">
                    <a:solidFill>
                      <a:schemeClr val="tx1">
                        <a:lumMod val="75000"/>
                        <a:lumOff val="25000"/>
                      </a:schemeClr>
                    </a:solidFill>
                    <a:latin typeface="Century Gothic"/>
                  </a:rPr>
                  <a:t>Training Points</a:t>
                </a:r>
                <a:endParaRPr lang="en-US" sz="1600" dirty="0">
                  <a:solidFill>
                    <a:schemeClr val="tx1">
                      <a:lumMod val="75000"/>
                      <a:lumOff val="25000"/>
                    </a:schemeClr>
                  </a:solidFill>
                  <a:ea typeface="+mn-lt"/>
                  <a:cs typeface="+mn-lt"/>
                </a:endParaRPr>
              </a:p>
              <a:p>
                <a:pPr algn="ctr"/>
                <a:endParaRPr lang="en-US" dirty="0">
                  <a:cs typeface="Calibri"/>
                </a:endParaRPr>
              </a:p>
            </p:txBody>
          </p:sp>
          <p:cxnSp>
            <p:nvCxnSpPr>
              <p:cNvPr id="61" name="Straight Arrow Connector 60">
                <a:extLst>
                  <a:ext uri="{FF2B5EF4-FFF2-40B4-BE49-F238E27FC236}">
                    <a16:creationId xmlns:a16="http://schemas.microsoft.com/office/drawing/2014/main" id="{41EB90B1-CD36-4C6F-8BE9-BEEF231E3166}"/>
                  </a:ext>
                </a:extLst>
              </p:cNvPr>
              <p:cNvCxnSpPr/>
              <p:nvPr/>
            </p:nvCxnSpPr>
            <p:spPr>
              <a:xfrm>
                <a:off x="10199527" y="2065912"/>
                <a:ext cx="0" cy="42574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2" name="Freeform 38">
                <a:extLst>
                  <a:ext uri="{FF2B5EF4-FFF2-40B4-BE49-F238E27FC236}">
                    <a16:creationId xmlns:a16="http://schemas.microsoft.com/office/drawing/2014/main" id="{7FD495A1-0C2A-45AD-BC28-4B80AD28AD7A}"/>
                  </a:ext>
                </a:extLst>
              </p:cNvPr>
              <p:cNvSpPr/>
              <p:nvPr/>
            </p:nvSpPr>
            <p:spPr>
              <a:xfrm>
                <a:off x="9711812" y="4136834"/>
                <a:ext cx="1265697" cy="1078006"/>
              </a:xfrm>
              <a:custGeom>
                <a:avLst/>
                <a:gdLst>
                  <a:gd name="connsiteX0" fmla="*/ 14351 w 1314514"/>
                  <a:gd name="connsiteY0" fmla="*/ 728662 h 1928812"/>
                  <a:gd name="connsiteX1" fmla="*/ 14351 w 1314514"/>
                  <a:gd name="connsiteY1" fmla="*/ 728662 h 1928812"/>
                  <a:gd name="connsiteX2" fmla="*/ 14351 w 1314514"/>
                  <a:gd name="connsiteY2" fmla="*/ 300037 h 1928812"/>
                  <a:gd name="connsiteX3" fmla="*/ 71501 w 1314514"/>
                  <a:gd name="connsiteY3" fmla="*/ 171450 h 1928812"/>
                  <a:gd name="connsiteX4" fmla="*/ 85789 w 1314514"/>
                  <a:gd name="connsiteY4" fmla="*/ 128587 h 1928812"/>
                  <a:gd name="connsiteX5" fmla="*/ 214376 w 1314514"/>
                  <a:gd name="connsiteY5" fmla="*/ 14287 h 1928812"/>
                  <a:gd name="connsiteX6" fmla="*/ 271526 w 1314514"/>
                  <a:gd name="connsiteY6" fmla="*/ 0 h 1928812"/>
                  <a:gd name="connsiteX7" fmla="*/ 442976 w 1314514"/>
                  <a:gd name="connsiteY7" fmla="*/ 14287 h 1928812"/>
                  <a:gd name="connsiteX8" fmla="*/ 528701 w 1314514"/>
                  <a:gd name="connsiteY8" fmla="*/ 57150 h 1928812"/>
                  <a:gd name="connsiteX9" fmla="*/ 571564 w 1314514"/>
                  <a:gd name="connsiteY9" fmla="*/ 71437 h 1928812"/>
                  <a:gd name="connsiteX10" fmla="*/ 657289 w 1314514"/>
                  <a:gd name="connsiteY10" fmla="*/ 200025 h 1928812"/>
                  <a:gd name="connsiteX11" fmla="*/ 685864 w 1314514"/>
                  <a:gd name="connsiteY11" fmla="*/ 242887 h 1928812"/>
                  <a:gd name="connsiteX12" fmla="*/ 714439 w 1314514"/>
                  <a:gd name="connsiteY12" fmla="*/ 285750 h 1928812"/>
                  <a:gd name="connsiteX13" fmla="*/ 743014 w 1314514"/>
                  <a:gd name="connsiteY13" fmla="*/ 371475 h 1928812"/>
                  <a:gd name="connsiteX14" fmla="*/ 757301 w 1314514"/>
                  <a:gd name="connsiteY14" fmla="*/ 414337 h 1928812"/>
                  <a:gd name="connsiteX15" fmla="*/ 814451 w 1314514"/>
                  <a:gd name="connsiteY15" fmla="*/ 542925 h 1928812"/>
                  <a:gd name="connsiteX16" fmla="*/ 843026 w 1314514"/>
                  <a:gd name="connsiteY16" fmla="*/ 628650 h 1928812"/>
                  <a:gd name="connsiteX17" fmla="*/ 857314 w 1314514"/>
                  <a:gd name="connsiteY17" fmla="*/ 671512 h 1928812"/>
                  <a:gd name="connsiteX18" fmla="*/ 985901 w 1314514"/>
                  <a:gd name="connsiteY18" fmla="*/ 742950 h 1928812"/>
                  <a:gd name="connsiteX19" fmla="*/ 1085914 w 1314514"/>
                  <a:gd name="connsiteY19" fmla="*/ 757237 h 1928812"/>
                  <a:gd name="connsiteX20" fmla="*/ 1171639 w 1314514"/>
                  <a:gd name="connsiteY20" fmla="*/ 785812 h 1928812"/>
                  <a:gd name="connsiteX21" fmla="*/ 1243076 w 1314514"/>
                  <a:gd name="connsiteY21" fmla="*/ 871537 h 1928812"/>
                  <a:gd name="connsiteX22" fmla="*/ 1257364 w 1314514"/>
                  <a:gd name="connsiteY22" fmla="*/ 914400 h 1928812"/>
                  <a:gd name="connsiteX23" fmla="*/ 1285939 w 1314514"/>
                  <a:gd name="connsiteY23" fmla="*/ 1057275 h 1928812"/>
                  <a:gd name="connsiteX24" fmla="*/ 1314514 w 1314514"/>
                  <a:gd name="connsiteY24" fmla="*/ 1300162 h 1928812"/>
                  <a:gd name="connsiteX25" fmla="*/ 1300226 w 1314514"/>
                  <a:gd name="connsiteY25" fmla="*/ 1771650 h 1928812"/>
                  <a:gd name="connsiteX26" fmla="*/ 1257364 w 1314514"/>
                  <a:gd name="connsiteY26" fmla="*/ 1857375 h 1928812"/>
                  <a:gd name="connsiteX27" fmla="*/ 1171639 w 1314514"/>
                  <a:gd name="connsiteY27" fmla="*/ 1914525 h 1928812"/>
                  <a:gd name="connsiteX28" fmla="*/ 1114489 w 1314514"/>
                  <a:gd name="connsiteY28" fmla="*/ 1928812 h 1928812"/>
                  <a:gd name="connsiteX29" fmla="*/ 914464 w 1314514"/>
                  <a:gd name="connsiteY29" fmla="*/ 1914525 h 1928812"/>
                  <a:gd name="connsiteX30" fmla="*/ 800164 w 1314514"/>
                  <a:gd name="connsiteY30" fmla="*/ 1857375 h 1928812"/>
                  <a:gd name="connsiteX31" fmla="*/ 700151 w 1314514"/>
                  <a:gd name="connsiteY31" fmla="*/ 1800225 h 1928812"/>
                  <a:gd name="connsiteX32" fmla="*/ 671576 w 1314514"/>
                  <a:gd name="connsiteY32" fmla="*/ 1757362 h 1928812"/>
                  <a:gd name="connsiteX33" fmla="*/ 628714 w 1314514"/>
                  <a:gd name="connsiteY33" fmla="*/ 1700212 h 1928812"/>
                  <a:gd name="connsiteX34" fmla="*/ 614426 w 1314514"/>
                  <a:gd name="connsiteY34" fmla="*/ 1643062 h 1928812"/>
                  <a:gd name="connsiteX35" fmla="*/ 585851 w 1314514"/>
                  <a:gd name="connsiteY35" fmla="*/ 1571625 h 1928812"/>
                  <a:gd name="connsiteX36" fmla="*/ 571564 w 1314514"/>
                  <a:gd name="connsiteY36" fmla="*/ 1500187 h 1928812"/>
                  <a:gd name="connsiteX37" fmla="*/ 542989 w 1314514"/>
                  <a:gd name="connsiteY37" fmla="*/ 1414462 h 1928812"/>
                  <a:gd name="connsiteX38" fmla="*/ 528701 w 1314514"/>
                  <a:gd name="connsiteY38" fmla="*/ 1357312 h 1928812"/>
                  <a:gd name="connsiteX39" fmla="*/ 500126 w 1314514"/>
                  <a:gd name="connsiteY39" fmla="*/ 1314450 h 1928812"/>
                  <a:gd name="connsiteX40" fmla="*/ 400114 w 1314514"/>
                  <a:gd name="connsiteY40" fmla="*/ 1214437 h 1928812"/>
                  <a:gd name="connsiteX41" fmla="*/ 314389 w 1314514"/>
                  <a:gd name="connsiteY41" fmla="*/ 1185862 h 1928812"/>
                  <a:gd name="connsiteX42" fmla="*/ 271526 w 1314514"/>
                  <a:gd name="connsiteY42" fmla="*/ 1171575 h 1928812"/>
                  <a:gd name="connsiteX43" fmla="*/ 185801 w 1314514"/>
                  <a:gd name="connsiteY43" fmla="*/ 1114425 h 1928812"/>
                  <a:gd name="connsiteX44" fmla="*/ 100076 w 1314514"/>
                  <a:gd name="connsiteY44" fmla="*/ 1042987 h 1928812"/>
                  <a:gd name="connsiteX45" fmla="*/ 42926 w 1314514"/>
                  <a:gd name="connsiteY45" fmla="*/ 957262 h 1928812"/>
                  <a:gd name="connsiteX46" fmla="*/ 28639 w 1314514"/>
                  <a:gd name="connsiteY46" fmla="*/ 900112 h 1928812"/>
                  <a:gd name="connsiteX47" fmla="*/ 14351 w 1314514"/>
                  <a:gd name="connsiteY47" fmla="*/ 857250 h 1928812"/>
                  <a:gd name="connsiteX48" fmla="*/ 14351 w 1314514"/>
                  <a:gd name="connsiteY48" fmla="*/ 728662 h 1928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314514" h="1928812">
                    <a:moveTo>
                      <a:pt x="14351" y="728662"/>
                    </a:moveTo>
                    <a:lnTo>
                      <a:pt x="14351" y="728662"/>
                    </a:lnTo>
                    <a:cubicBezTo>
                      <a:pt x="4071" y="553889"/>
                      <a:pt x="-12015" y="467026"/>
                      <a:pt x="14351" y="300037"/>
                    </a:cubicBezTo>
                    <a:cubicBezTo>
                      <a:pt x="31363" y="192291"/>
                      <a:pt x="35905" y="242641"/>
                      <a:pt x="71501" y="171450"/>
                    </a:cubicBezTo>
                    <a:cubicBezTo>
                      <a:pt x="78236" y="157979"/>
                      <a:pt x="76543" y="140475"/>
                      <a:pt x="85789" y="128587"/>
                    </a:cubicBezTo>
                    <a:cubicBezTo>
                      <a:pt x="101031" y="108990"/>
                      <a:pt x="172999" y="32020"/>
                      <a:pt x="214376" y="14287"/>
                    </a:cubicBezTo>
                    <a:cubicBezTo>
                      <a:pt x="232425" y="6552"/>
                      <a:pt x="252476" y="4762"/>
                      <a:pt x="271526" y="0"/>
                    </a:cubicBezTo>
                    <a:cubicBezTo>
                      <a:pt x="328676" y="4762"/>
                      <a:pt x="386131" y="6708"/>
                      <a:pt x="442976" y="14287"/>
                    </a:cubicBezTo>
                    <a:cubicBezTo>
                      <a:pt x="491948" y="20817"/>
                      <a:pt x="484916" y="35258"/>
                      <a:pt x="528701" y="57150"/>
                    </a:cubicBezTo>
                    <a:cubicBezTo>
                      <a:pt x="542172" y="63885"/>
                      <a:pt x="557276" y="66675"/>
                      <a:pt x="571564" y="71437"/>
                    </a:cubicBezTo>
                    <a:lnTo>
                      <a:pt x="657289" y="200025"/>
                    </a:lnTo>
                    <a:lnTo>
                      <a:pt x="685864" y="242887"/>
                    </a:lnTo>
                    <a:lnTo>
                      <a:pt x="714439" y="285750"/>
                    </a:lnTo>
                    <a:lnTo>
                      <a:pt x="743014" y="371475"/>
                    </a:lnTo>
                    <a:cubicBezTo>
                      <a:pt x="747776" y="385762"/>
                      <a:pt x="748947" y="401806"/>
                      <a:pt x="757301" y="414337"/>
                    </a:cubicBezTo>
                    <a:cubicBezTo>
                      <a:pt x="802584" y="482263"/>
                      <a:pt x="780445" y="440908"/>
                      <a:pt x="814451" y="542925"/>
                    </a:cubicBezTo>
                    <a:lnTo>
                      <a:pt x="843026" y="628650"/>
                    </a:lnTo>
                    <a:cubicBezTo>
                      <a:pt x="847788" y="642937"/>
                      <a:pt x="844783" y="663158"/>
                      <a:pt x="857314" y="671512"/>
                    </a:cubicBezTo>
                    <a:cubicBezTo>
                      <a:pt x="906411" y="704243"/>
                      <a:pt x="932016" y="732173"/>
                      <a:pt x="985901" y="742950"/>
                    </a:cubicBezTo>
                    <a:cubicBezTo>
                      <a:pt x="1018923" y="749554"/>
                      <a:pt x="1052576" y="752475"/>
                      <a:pt x="1085914" y="757237"/>
                    </a:cubicBezTo>
                    <a:cubicBezTo>
                      <a:pt x="1114489" y="766762"/>
                      <a:pt x="1150341" y="764513"/>
                      <a:pt x="1171639" y="785812"/>
                    </a:cubicBezTo>
                    <a:cubicBezTo>
                      <a:pt x="1203235" y="817409"/>
                      <a:pt x="1223185" y="831756"/>
                      <a:pt x="1243076" y="871537"/>
                    </a:cubicBezTo>
                    <a:cubicBezTo>
                      <a:pt x="1249811" y="885008"/>
                      <a:pt x="1253977" y="899725"/>
                      <a:pt x="1257364" y="914400"/>
                    </a:cubicBezTo>
                    <a:cubicBezTo>
                      <a:pt x="1268285" y="961724"/>
                      <a:pt x="1279071" y="1009195"/>
                      <a:pt x="1285939" y="1057275"/>
                    </a:cubicBezTo>
                    <a:cubicBezTo>
                      <a:pt x="1306995" y="1204669"/>
                      <a:pt x="1296875" y="1123778"/>
                      <a:pt x="1314514" y="1300162"/>
                    </a:cubicBezTo>
                    <a:cubicBezTo>
                      <a:pt x="1309751" y="1457325"/>
                      <a:pt x="1308948" y="1614657"/>
                      <a:pt x="1300226" y="1771650"/>
                    </a:cubicBezTo>
                    <a:cubicBezTo>
                      <a:pt x="1298961" y="1794414"/>
                      <a:pt x="1273253" y="1843472"/>
                      <a:pt x="1257364" y="1857375"/>
                    </a:cubicBezTo>
                    <a:cubicBezTo>
                      <a:pt x="1231518" y="1879990"/>
                      <a:pt x="1204957" y="1906196"/>
                      <a:pt x="1171639" y="1914525"/>
                    </a:cubicBezTo>
                    <a:lnTo>
                      <a:pt x="1114489" y="1928812"/>
                    </a:lnTo>
                    <a:cubicBezTo>
                      <a:pt x="1047814" y="1924050"/>
                      <a:pt x="979647" y="1929339"/>
                      <a:pt x="914464" y="1914525"/>
                    </a:cubicBezTo>
                    <a:cubicBezTo>
                      <a:pt x="872926" y="1905085"/>
                      <a:pt x="838264" y="1876425"/>
                      <a:pt x="800164" y="1857375"/>
                    </a:cubicBezTo>
                    <a:cubicBezTo>
                      <a:pt x="727655" y="1821121"/>
                      <a:pt x="760736" y="1840614"/>
                      <a:pt x="700151" y="1800225"/>
                    </a:cubicBezTo>
                    <a:cubicBezTo>
                      <a:pt x="690626" y="1785937"/>
                      <a:pt x="681557" y="1771335"/>
                      <a:pt x="671576" y="1757362"/>
                    </a:cubicBezTo>
                    <a:cubicBezTo>
                      <a:pt x="657735" y="1737985"/>
                      <a:pt x="639363" y="1721510"/>
                      <a:pt x="628714" y="1700212"/>
                    </a:cubicBezTo>
                    <a:cubicBezTo>
                      <a:pt x="619932" y="1682649"/>
                      <a:pt x="620636" y="1661691"/>
                      <a:pt x="614426" y="1643062"/>
                    </a:cubicBezTo>
                    <a:cubicBezTo>
                      <a:pt x="606316" y="1618731"/>
                      <a:pt x="595376" y="1595437"/>
                      <a:pt x="585851" y="1571625"/>
                    </a:cubicBezTo>
                    <a:cubicBezTo>
                      <a:pt x="581089" y="1547812"/>
                      <a:pt x="577954" y="1523616"/>
                      <a:pt x="571564" y="1500187"/>
                    </a:cubicBezTo>
                    <a:cubicBezTo>
                      <a:pt x="563639" y="1471128"/>
                      <a:pt x="550295" y="1443683"/>
                      <a:pt x="542989" y="1414462"/>
                    </a:cubicBezTo>
                    <a:cubicBezTo>
                      <a:pt x="538226" y="1395412"/>
                      <a:pt x="536436" y="1375361"/>
                      <a:pt x="528701" y="1357312"/>
                    </a:cubicBezTo>
                    <a:cubicBezTo>
                      <a:pt x="521937" y="1341529"/>
                      <a:pt x="509651" y="1328737"/>
                      <a:pt x="500126" y="1314450"/>
                    </a:cubicBezTo>
                    <a:cubicBezTo>
                      <a:pt x="480365" y="1255164"/>
                      <a:pt x="486089" y="1243095"/>
                      <a:pt x="400114" y="1214437"/>
                    </a:cubicBezTo>
                    <a:lnTo>
                      <a:pt x="314389" y="1185862"/>
                    </a:lnTo>
                    <a:lnTo>
                      <a:pt x="271526" y="1171575"/>
                    </a:lnTo>
                    <a:lnTo>
                      <a:pt x="185801" y="1114425"/>
                    </a:lnTo>
                    <a:cubicBezTo>
                      <a:pt x="147702" y="1089025"/>
                      <a:pt x="129693" y="1081066"/>
                      <a:pt x="100076" y="1042987"/>
                    </a:cubicBezTo>
                    <a:cubicBezTo>
                      <a:pt x="78991" y="1015878"/>
                      <a:pt x="42926" y="957262"/>
                      <a:pt x="42926" y="957262"/>
                    </a:cubicBezTo>
                    <a:cubicBezTo>
                      <a:pt x="38164" y="938212"/>
                      <a:pt x="34034" y="918993"/>
                      <a:pt x="28639" y="900112"/>
                    </a:cubicBezTo>
                    <a:cubicBezTo>
                      <a:pt x="24502" y="885631"/>
                      <a:pt x="15715" y="872248"/>
                      <a:pt x="14351" y="857250"/>
                    </a:cubicBezTo>
                    <a:cubicBezTo>
                      <a:pt x="10901" y="819306"/>
                      <a:pt x="14351" y="750093"/>
                      <a:pt x="14351" y="728662"/>
                    </a:cubicBezTo>
                    <a:close/>
                  </a:path>
                </a:pathLst>
              </a:cu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cxnSp>
            <p:nvCxnSpPr>
              <p:cNvPr id="63" name="Straight Arrow Connector 62">
                <a:extLst>
                  <a:ext uri="{FF2B5EF4-FFF2-40B4-BE49-F238E27FC236}">
                    <a16:creationId xmlns:a16="http://schemas.microsoft.com/office/drawing/2014/main" id="{1141F338-FD86-4C8D-9978-8918E736C1DF}"/>
                  </a:ext>
                </a:extLst>
              </p:cNvPr>
              <p:cNvCxnSpPr>
                <a:cxnSpLocks/>
              </p:cNvCxnSpPr>
              <p:nvPr/>
            </p:nvCxnSpPr>
            <p:spPr>
              <a:xfrm flipH="1">
                <a:off x="8133805" y="5152702"/>
                <a:ext cx="2021371" cy="58813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E1353F18-16C5-4781-BA3D-A9BC4CDE6C80}"/>
                  </a:ext>
                </a:extLst>
              </p:cNvPr>
              <p:cNvCxnSpPr>
                <a:cxnSpLocks/>
              </p:cNvCxnSpPr>
              <p:nvPr/>
            </p:nvCxnSpPr>
            <p:spPr>
              <a:xfrm>
                <a:off x="9451799" y="4405178"/>
                <a:ext cx="45302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9" name="Multidocument 55">
                <a:extLst>
                  <a:ext uri="{FF2B5EF4-FFF2-40B4-BE49-F238E27FC236}">
                    <a16:creationId xmlns:a16="http://schemas.microsoft.com/office/drawing/2014/main" id="{AC430A12-D64B-49A1-8604-EE7399C6701B}"/>
                  </a:ext>
                </a:extLst>
              </p:cNvPr>
              <p:cNvSpPr/>
              <p:nvPr/>
            </p:nvSpPr>
            <p:spPr>
              <a:xfrm>
                <a:off x="7319467" y="4147234"/>
                <a:ext cx="2116984" cy="883117"/>
              </a:xfrm>
              <a:prstGeom prst="flowChartMultidocumen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dirty="0">
                    <a:solidFill>
                      <a:schemeClr val="tx1">
                        <a:lumMod val="75000"/>
                        <a:lumOff val="25000"/>
                      </a:schemeClr>
                    </a:solidFill>
                    <a:latin typeface="Century Gothic"/>
                  </a:rPr>
                  <a:t>Data</a:t>
                </a:r>
                <a:endParaRPr lang="en-US" sz="1400" dirty="0">
                  <a:solidFill>
                    <a:schemeClr val="tx1">
                      <a:lumMod val="75000"/>
                      <a:lumOff val="25000"/>
                    </a:schemeClr>
                  </a:solidFill>
                  <a:cs typeface="Calibri"/>
                </a:endParaRPr>
              </a:p>
            </p:txBody>
          </p:sp>
          <p:cxnSp>
            <p:nvCxnSpPr>
              <p:cNvPr id="68" name="Straight Arrow Connector 67">
                <a:extLst>
                  <a:ext uri="{FF2B5EF4-FFF2-40B4-BE49-F238E27FC236}">
                    <a16:creationId xmlns:a16="http://schemas.microsoft.com/office/drawing/2014/main" id="{545A6019-172C-4725-84D1-057FFFAB20F3}"/>
                  </a:ext>
                </a:extLst>
              </p:cNvPr>
              <p:cNvCxnSpPr>
                <a:cxnSpLocks/>
              </p:cNvCxnSpPr>
              <p:nvPr/>
            </p:nvCxnSpPr>
            <p:spPr>
              <a:xfrm>
                <a:off x="10209360" y="3683924"/>
                <a:ext cx="0" cy="63931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68" name="Merge 14">
              <a:extLst>
                <a:ext uri="{FF2B5EF4-FFF2-40B4-BE49-F238E27FC236}">
                  <a16:creationId xmlns:a16="http://schemas.microsoft.com/office/drawing/2014/main" id="{C8D3D0D6-E52A-4FB5-8DA4-C1E8AB132A4C}"/>
                </a:ext>
              </a:extLst>
            </p:cNvPr>
            <p:cNvSpPr/>
            <p:nvPr/>
          </p:nvSpPr>
          <p:spPr>
            <a:xfrm flipV="1">
              <a:off x="10742476" y="3913073"/>
              <a:ext cx="1009653" cy="717168"/>
            </a:xfrm>
            <a:prstGeom prst="flowChartMerg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81" name="TextBox 49">
              <a:extLst>
                <a:ext uri="{FF2B5EF4-FFF2-40B4-BE49-F238E27FC236}">
                  <a16:creationId xmlns:a16="http://schemas.microsoft.com/office/drawing/2014/main" id="{816BDACF-E2BE-4E32-8FCC-4C4BC6CB8303}"/>
                </a:ext>
              </a:extLst>
            </p:cNvPr>
            <p:cNvSpPr txBox="1"/>
            <p:nvPr/>
          </p:nvSpPr>
          <p:spPr>
            <a:xfrm>
              <a:off x="10856700" y="4127609"/>
              <a:ext cx="776482" cy="52322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solidFill>
                    <a:schemeClr val="tx1">
                      <a:lumMod val="75000"/>
                      <a:lumOff val="25000"/>
                    </a:schemeClr>
                  </a:solidFill>
                  <a:latin typeface="Century Gothic"/>
                </a:rPr>
                <a:t>RF</a:t>
              </a:r>
            </a:p>
            <a:p>
              <a:pPr algn="ctr"/>
              <a:r>
                <a:rPr lang="en-US" sz="1400" dirty="0">
                  <a:solidFill>
                    <a:schemeClr val="tx1">
                      <a:lumMod val="75000"/>
                      <a:lumOff val="25000"/>
                    </a:schemeClr>
                  </a:solidFill>
                  <a:latin typeface="Century Gothic"/>
                </a:rPr>
                <a:t>Model</a:t>
              </a:r>
              <a:endParaRPr lang="en-US" dirty="0">
                <a:solidFill>
                  <a:schemeClr val="tx1">
                    <a:lumMod val="75000"/>
                    <a:lumOff val="25000"/>
                  </a:schemeClr>
                </a:solidFill>
                <a:cs typeface="Calibri"/>
              </a:endParaRPr>
            </a:p>
          </p:txBody>
        </p:sp>
      </p:grpSp>
      <p:sp>
        <p:nvSpPr>
          <p:cNvPr id="34" name="TextBox 33">
            <a:extLst>
              <a:ext uri="{FF2B5EF4-FFF2-40B4-BE49-F238E27FC236}">
                <a16:creationId xmlns:a16="http://schemas.microsoft.com/office/drawing/2014/main" id="{D2EA4EBF-1531-4250-BB7A-9D09068B7226}"/>
              </a:ext>
            </a:extLst>
          </p:cNvPr>
          <p:cNvSpPr txBox="1"/>
          <p:nvPr/>
        </p:nvSpPr>
        <p:spPr>
          <a:xfrm>
            <a:off x="3864997" y="2911234"/>
            <a:ext cx="690126"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dirty="0">
                <a:solidFill>
                  <a:schemeClr val="tx1">
                    <a:lumMod val="75000"/>
                    <a:lumOff val="25000"/>
                  </a:schemeClr>
                </a:solidFill>
                <a:latin typeface="Century Gothic"/>
                <a:cs typeface="Calibri"/>
              </a:rPr>
              <a:t>900</a:t>
            </a:r>
            <a:endParaRPr lang="en-US" sz="1200" dirty="0">
              <a:solidFill>
                <a:schemeClr val="tx1">
                  <a:lumMod val="75000"/>
                  <a:lumOff val="25000"/>
                </a:schemeClr>
              </a:solidFill>
              <a:cs typeface="Calibri"/>
            </a:endParaRPr>
          </a:p>
          <a:p>
            <a:pPr algn="r"/>
            <a:endParaRPr lang="en-US" dirty="0">
              <a:solidFill>
                <a:schemeClr val="tx1">
                  <a:lumMod val="75000"/>
                  <a:lumOff val="25000"/>
                </a:schemeClr>
              </a:solidFill>
              <a:latin typeface="Century Gothic"/>
              <a:cs typeface="Calibri"/>
            </a:endParaRPr>
          </a:p>
          <a:p>
            <a:pPr algn="r"/>
            <a:endParaRPr lang="en-US" sz="1200" dirty="0">
              <a:solidFill>
                <a:schemeClr val="tx1">
                  <a:lumMod val="75000"/>
                  <a:lumOff val="25000"/>
                </a:schemeClr>
              </a:solidFill>
              <a:latin typeface="Century Gothic"/>
              <a:cs typeface="Calibri"/>
            </a:endParaRPr>
          </a:p>
          <a:p>
            <a:pPr algn="r"/>
            <a:r>
              <a:rPr lang="en-US" sz="1200" dirty="0">
                <a:solidFill>
                  <a:schemeClr val="tx1">
                    <a:lumMod val="75000"/>
                    <a:lumOff val="25000"/>
                  </a:schemeClr>
                </a:solidFill>
                <a:latin typeface="Century Gothic"/>
                <a:cs typeface="Calibri"/>
              </a:rPr>
              <a:t>600</a:t>
            </a:r>
          </a:p>
          <a:p>
            <a:pPr algn="r"/>
            <a:endParaRPr lang="en-US" sz="1200" dirty="0">
              <a:solidFill>
                <a:schemeClr val="tx1">
                  <a:lumMod val="75000"/>
                  <a:lumOff val="25000"/>
                </a:schemeClr>
              </a:solidFill>
              <a:latin typeface="Century Gothic"/>
              <a:cs typeface="Calibri"/>
            </a:endParaRPr>
          </a:p>
          <a:p>
            <a:pPr algn="r"/>
            <a:endParaRPr lang="en-US" sz="1200" dirty="0">
              <a:solidFill>
                <a:schemeClr val="tx1">
                  <a:lumMod val="75000"/>
                  <a:lumOff val="25000"/>
                </a:schemeClr>
              </a:solidFill>
              <a:latin typeface="Century Gothic"/>
              <a:cs typeface="Calibri"/>
            </a:endParaRPr>
          </a:p>
          <a:p>
            <a:pPr algn="r"/>
            <a:endParaRPr lang="en-US" sz="1200" dirty="0">
              <a:solidFill>
                <a:schemeClr val="tx1">
                  <a:lumMod val="75000"/>
                  <a:lumOff val="25000"/>
                </a:schemeClr>
              </a:solidFill>
              <a:latin typeface="Century Gothic"/>
              <a:cs typeface="Calibri"/>
            </a:endParaRPr>
          </a:p>
          <a:p>
            <a:pPr algn="r"/>
            <a:r>
              <a:rPr lang="en-US" sz="1200" dirty="0">
                <a:solidFill>
                  <a:schemeClr val="tx1">
                    <a:lumMod val="75000"/>
                    <a:lumOff val="25000"/>
                  </a:schemeClr>
                </a:solidFill>
                <a:latin typeface="Century Gothic"/>
                <a:cs typeface="Calibri"/>
              </a:rPr>
              <a:t>300</a:t>
            </a:r>
          </a:p>
          <a:p>
            <a:pPr algn="r"/>
            <a:endParaRPr lang="en-US" sz="1200" dirty="0">
              <a:solidFill>
                <a:schemeClr val="tx1">
                  <a:lumMod val="75000"/>
                  <a:lumOff val="25000"/>
                </a:schemeClr>
              </a:solidFill>
              <a:latin typeface="Century Gothic"/>
              <a:cs typeface="Calibri"/>
            </a:endParaRPr>
          </a:p>
          <a:p>
            <a:pPr algn="r"/>
            <a:endParaRPr lang="en-US" sz="1200" dirty="0">
              <a:solidFill>
                <a:schemeClr val="tx1">
                  <a:lumMod val="75000"/>
                  <a:lumOff val="25000"/>
                </a:schemeClr>
              </a:solidFill>
              <a:latin typeface="Century Gothic"/>
              <a:cs typeface="Calibri"/>
            </a:endParaRPr>
          </a:p>
          <a:p>
            <a:pPr algn="r"/>
            <a:endParaRPr lang="en-US" sz="1200" dirty="0">
              <a:solidFill>
                <a:schemeClr val="tx1">
                  <a:lumMod val="75000"/>
                  <a:lumOff val="25000"/>
                </a:schemeClr>
              </a:solidFill>
              <a:latin typeface="Century Gothic"/>
              <a:cs typeface="Calibri"/>
            </a:endParaRPr>
          </a:p>
          <a:p>
            <a:pPr algn="r"/>
            <a:r>
              <a:rPr lang="en-US" sz="1200" dirty="0">
                <a:solidFill>
                  <a:schemeClr val="tx1">
                    <a:lumMod val="75000"/>
                    <a:lumOff val="25000"/>
                  </a:schemeClr>
                </a:solidFill>
                <a:latin typeface="Century Gothic"/>
                <a:cs typeface="Calibri"/>
              </a:rPr>
              <a:t>0</a:t>
            </a:r>
          </a:p>
          <a:p>
            <a:pPr algn="r"/>
            <a:endParaRPr lang="en-US" sz="1200" dirty="0">
              <a:solidFill>
                <a:schemeClr val="tx1">
                  <a:lumMod val="75000"/>
                  <a:lumOff val="25000"/>
                </a:schemeClr>
              </a:solidFill>
              <a:latin typeface="Century Gothic"/>
              <a:cs typeface="Calibri"/>
            </a:endParaRPr>
          </a:p>
          <a:p>
            <a:pPr algn="r"/>
            <a:endParaRPr lang="en-US" sz="1200" dirty="0">
              <a:solidFill>
                <a:schemeClr val="tx1">
                  <a:lumMod val="75000"/>
                  <a:lumOff val="25000"/>
                </a:schemeClr>
              </a:solidFill>
              <a:latin typeface="Century Gothic"/>
              <a:cs typeface="Calibri"/>
            </a:endParaRPr>
          </a:p>
          <a:p>
            <a:pPr algn="r"/>
            <a:endParaRPr lang="en-US" sz="1200" dirty="0">
              <a:solidFill>
                <a:schemeClr val="tx1">
                  <a:lumMod val="75000"/>
                  <a:lumOff val="25000"/>
                </a:schemeClr>
              </a:solidFill>
              <a:latin typeface="Century Gothic"/>
              <a:cs typeface="Calibri"/>
            </a:endParaRPr>
          </a:p>
          <a:p>
            <a:pPr algn="r"/>
            <a:r>
              <a:rPr lang="en-US" sz="1200" dirty="0">
                <a:solidFill>
                  <a:schemeClr val="tx1">
                    <a:lumMod val="75000"/>
                    <a:lumOff val="25000"/>
                  </a:schemeClr>
                </a:solidFill>
                <a:latin typeface="Century Gothic"/>
                <a:cs typeface="Calibri"/>
              </a:rPr>
              <a:t>-300</a:t>
            </a:r>
          </a:p>
        </p:txBody>
      </p:sp>
      <p:sp>
        <p:nvSpPr>
          <p:cNvPr id="35" name="TextBox 34">
            <a:extLst>
              <a:ext uri="{FF2B5EF4-FFF2-40B4-BE49-F238E27FC236}">
                <a16:creationId xmlns:a16="http://schemas.microsoft.com/office/drawing/2014/main" id="{7FBFF542-E095-4EDD-9226-5D3DA30634AC}"/>
              </a:ext>
            </a:extLst>
          </p:cNvPr>
          <p:cNvSpPr txBox="1"/>
          <p:nvPr/>
        </p:nvSpPr>
        <p:spPr>
          <a:xfrm rot="16200000">
            <a:off x="3562138" y="4313819"/>
            <a:ext cx="86748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solidFill>
                  <a:schemeClr val="tx1">
                    <a:lumMod val="75000"/>
                    <a:lumOff val="25000"/>
                  </a:schemeClr>
                </a:solidFill>
                <a:latin typeface="Century Gothic"/>
                <a:ea typeface="+mn-lt"/>
                <a:cs typeface="+mn-lt"/>
              </a:rPr>
              <a:t>NBR</a:t>
            </a:r>
            <a:endParaRPr lang="en-US" sz="1400" b="1" dirty="0">
              <a:solidFill>
                <a:schemeClr val="tx1">
                  <a:lumMod val="75000"/>
                  <a:lumOff val="25000"/>
                </a:schemeClr>
              </a:solidFill>
              <a:cs typeface="Calibri"/>
            </a:endParaRPr>
          </a:p>
        </p:txBody>
      </p:sp>
      <p:sp>
        <p:nvSpPr>
          <p:cNvPr id="36" name="TextBox 35">
            <a:extLst>
              <a:ext uri="{FF2B5EF4-FFF2-40B4-BE49-F238E27FC236}">
                <a16:creationId xmlns:a16="http://schemas.microsoft.com/office/drawing/2014/main" id="{1F4FD08B-8E60-4ECF-9DFA-368EC9431F3E}"/>
              </a:ext>
            </a:extLst>
          </p:cNvPr>
          <p:cNvSpPr txBox="1"/>
          <p:nvPr/>
        </p:nvSpPr>
        <p:spPr>
          <a:xfrm>
            <a:off x="5737669" y="5796267"/>
            <a:ext cx="61307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solidFill>
                  <a:schemeClr val="tx1">
                    <a:lumMod val="75000"/>
                    <a:lumOff val="25000"/>
                  </a:schemeClr>
                </a:solidFill>
                <a:latin typeface="Century Gothic"/>
                <a:ea typeface="+mn-lt"/>
                <a:cs typeface="+mn-lt"/>
              </a:rPr>
              <a:t>2010</a:t>
            </a:r>
            <a:endParaRPr lang="en-US" sz="1200" dirty="0">
              <a:solidFill>
                <a:schemeClr val="tx1">
                  <a:lumMod val="75000"/>
                  <a:lumOff val="25000"/>
                </a:schemeClr>
              </a:solidFill>
              <a:cs typeface="Calibri" panose="020F0502020204030204"/>
            </a:endParaRPr>
          </a:p>
        </p:txBody>
      </p:sp>
      <p:sp>
        <p:nvSpPr>
          <p:cNvPr id="38" name="TextBox 37">
            <a:extLst>
              <a:ext uri="{FF2B5EF4-FFF2-40B4-BE49-F238E27FC236}">
                <a16:creationId xmlns:a16="http://schemas.microsoft.com/office/drawing/2014/main" id="{E68D7A30-9DD0-4BED-8BC3-6B349B2CDCAF}"/>
              </a:ext>
            </a:extLst>
          </p:cNvPr>
          <p:cNvSpPr txBox="1"/>
          <p:nvPr/>
        </p:nvSpPr>
        <p:spPr>
          <a:xfrm>
            <a:off x="7136489" y="5796265"/>
            <a:ext cx="69012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ea typeface="+mn-lt"/>
                <a:cs typeface="+mn-lt"/>
              </a:rPr>
              <a:t>2020</a:t>
            </a:r>
            <a:endParaRPr lang="en-US" sz="1200" dirty="0">
              <a:solidFill>
                <a:schemeClr val="tx1">
                  <a:lumMod val="75000"/>
                  <a:lumOff val="25000"/>
                </a:schemeClr>
              </a:solidFill>
            </a:endParaRPr>
          </a:p>
        </p:txBody>
      </p:sp>
      <p:sp>
        <p:nvSpPr>
          <p:cNvPr id="89" name="TextBox 88">
            <a:extLst>
              <a:ext uri="{FF2B5EF4-FFF2-40B4-BE49-F238E27FC236}">
                <a16:creationId xmlns:a16="http://schemas.microsoft.com/office/drawing/2014/main" id="{45676E00-0E6C-4D6C-96D5-37B3EFF3D192}"/>
              </a:ext>
            </a:extLst>
          </p:cNvPr>
          <p:cNvSpPr txBox="1"/>
          <p:nvPr/>
        </p:nvSpPr>
        <p:spPr>
          <a:xfrm>
            <a:off x="4453399" y="5796266"/>
            <a:ext cx="69012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ea typeface="+mn-lt"/>
                <a:cs typeface="+mn-lt"/>
              </a:rPr>
              <a:t>2000</a:t>
            </a:r>
            <a:endParaRPr lang="en-US" sz="1200" dirty="0">
              <a:solidFill>
                <a:schemeClr val="tx1">
                  <a:lumMod val="75000"/>
                  <a:lumOff val="25000"/>
                </a:schemeClr>
              </a:solidFill>
            </a:endParaRPr>
          </a:p>
        </p:txBody>
      </p:sp>
      <p:pic>
        <p:nvPicPr>
          <p:cNvPr id="41" name="Picture 23">
            <a:extLst>
              <a:ext uri="{FF2B5EF4-FFF2-40B4-BE49-F238E27FC236}">
                <a16:creationId xmlns:a16="http://schemas.microsoft.com/office/drawing/2014/main" id="{E5E6B560-403F-430F-ABEE-F794B4F41B1C}"/>
              </a:ext>
            </a:extLst>
          </p:cNvPr>
          <p:cNvPicPr>
            <a:picLocks noChangeAspect="1"/>
          </p:cNvPicPr>
          <p:nvPr/>
        </p:nvPicPr>
        <p:blipFill>
          <a:blip r:embed="rId10"/>
          <a:stretch>
            <a:fillRect/>
          </a:stretch>
        </p:blipFill>
        <p:spPr>
          <a:xfrm>
            <a:off x="4896891" y="6412029"/>
            <a:ext cx="523875" cy="38100"/>
          </a:xfrm>
          <a:prstGeom prst="rect">
            <a:avLst/>
          </a:prstGeom>
        </p:spPr>
      </p:pic>
      <p:pic>
        <p:nvPicPr>
          <p:cNvPr id="42" name="Picture 24">
            <a:extLst>
              <a:ext uri="{FF2B5EF4-FFF2-40B4-BE49-F238E27FC236}">
                <a16:creationId xmlns:a16="http://schemas.microsoft.com/office/drawing/2014/main" id="{28180C9A-36A3-47E9-A163-19A290B1D0B9}"/>
              </a:ext>
            </a:extLst>
          </p:cNvPr>
          <p:cNvPicPr>
            <a:picLocks noChangeAspect="1"/>
          </p:cNvPicPr>
          <p:nvPr/>
        </p:nvPicPr>
        <p:blipFill>
          <a:blip r:embed="rId11"/>
          <a:stretch>
            <a:fillRect/>
          </a:stretch>
        </p:blipFill>
        <p:spPr>
          <a:xfrm>
            <a:off x="4896891" y="6689751"/>
            <a:ext cx="523875" cy="28575"/>
          </a:xfrm>
          <a:prstGeom prst="rect">
            <a:avLst/>
          </a:prstGeom>
        </p:spPr>
      </p:pic>
      <p:sp>
        <p:nvSpPr>
          <p:cNvPr id="43" name="TextBox 42">
            <a:extLst>
              <a:ext uri="{FF2B5EF4-FFF2-40B4-BE49-F238E27FC236}">
                <a16:creationId xmlns:a16="http://schemas.microsoft.com/office/drawing/2014/main" id="{4F8D0F89-42F5-4A40-87D0-5229615776AE}"/>
              </a:ext>
            </a:extLst>
          </p:cNvPr>
          <p:cNvSpPr txBox="1"/>
          <p:nvPr/>
        </p:nvSpPr>
        <p:spPr>
          <a:xfrm>
            <a:off x="5403040" y="6271401"/>
            <a:ext cx="245936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ea typeface="+mn-lt"/>
                <a:cs typeface="+mn-lt"/>
              </a:rPr>
              <a:t>Smoothed NBR Data</a:t>
            </a:r>
            <a:endParaRPr lang="en-US" sz="1400" dirty="0">
              <a:solidFill>
                <a:schemeClr val="tx1">
                  <a:lumMod val="75000"/>
                  <a:lumOff val="25000"/>
                </a:schemeClr>
              </a:solidFill>
              <a:cs typeface="Calibri"/>
            </a:endParaRPr>
          </a:p>
        </p:txBody>
      </p:sp>
      <p:sp>
        <p:nvSpPr>
          <p:cNvPr id="94" name="TextBox 93">
            <a:extLst>
              <a:ext uri="{FF2B5EF4-FFF2-40B4-BE49-F238E27FC236}">
                <a16:creationId xmlns:a16="http://schemas.microsoft.com/office/drawing/2014/main" id="{B794A5DF-7DDB-4AC2-91C1-4325FE2BE936}"/>
              </a:ext>
            </a:extLst>
          </p:cNvPr>
          <p:cNvSpPr txBox="1"/>
          <p:nvPr/>
        </p:nvSpPr>
        <p:spPr>
          <a:xfrm>
            <a:off x="5420163" y="6571063"/>
            <a:ext cx="245936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ea typeface="+mn-lt"/>
                <a:cs typeface="+mn-lt"/>
              </a:rPr>
              <a:t>Raw NBR Data</a:t>
            </a:r>
            <a:endParaRPr lang="en-US" sz="1400" dirty="0">
              <a:solidFill>
                <a:schemeClr val="tx1">
                  <a:lumMod val="75000"/>
                  <a:lumOff val="25000"/>
                </a:schemeClr>
              </a:solidFill>
              <a:cs typeface="Calibri"/>
            </a:endParaRPr>
          </a:p>
        </p:txBody>
      </p:sp>
      <p:sp>
        <p:nvSpPr>
          <p:cNvPr id="47" name="TextBox 46">
            <a:extLst>
              <a:ext uri="{FF2B5EF4-FFF2-40B4-BE49-F238E27FC236}">
                <a16:creationId xmlns:a16="http://schemas.microsoft.com/office/drawing/2014/main" id="{0E760F30-3CB7-B849-ADC9-2018D00066F0}"/>
              </a:ext>
            </a:extLst>
          </p:cNvPr>
          <p:cNvSpPr txBox="1"/>
          <p:nvPr/>
        </p:nvSpPr>
        <p:spPr>
          <a:xfrm>
            <a:off x="5703084" y="6005931"/>
            <a:ext cx="67772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solidFill>
                  <a:schemeClr val="tx1">
                    <a:lumMod val="75000"/>
                    <a:lumOff val="25000"/>
                  </a:schemeClr>
                </a:solidFill>
                <a:latin typeface="Century Gothic"/>
                <a:ea typeface="+mn-lt"/>
                <a:cs typeface="+mn-lt"/>
              </a:rPr>
              <a:t>Year</a:t>
            </a:r>
            <a:endParaRPr lang="en-US" sz="1400" b="1" dirty="0">
              <a:solidFill>
                <a:schemeClr val="tx1">
                  <a:lumMod val="75000"/>
                  <a:lumOff val="25000"/>
                </a:schemeClr>
              </a:solidFill>
            </a:endParaRPr>
          </a:p>
        </p:txBody>
      </p:sp>
    </p:spTree>
    <p:extLst>
      <p:ext uri="{BB962C8B-B14F-4D97-AF65-F5344CB8AC3E}">
        <p14:creationId xmlns:p14="http://schemas.microsoft.com/office/powerpoint/2010/main" val="493746037"/>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1" ma:contentTypeDescription="Create a new document." ma:contentTypeScope="" ma:versionID="86d0b29d60577673ac2a80c771800e8d">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1742b45ea780c5805b1395eedee79f51"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7df78d0b-135a-4de7-9166-7c181cd87fb4">
      <UserInfo>
        <DisplayName>Darcy Gray</DisplayName>
        <AccountId>9</AccountId>
        <AccountType/>
      </UserInfo>
      <UserInfo>
        <DisplayName>Robert Byles</DisplayName>
        <AccountId>26</AccountId>
        <AccountType/>
      </UserInfo>
      <UserInfo>
        <DisplayName>Amanda Clayton</DisplayName>
        <AccountId>43</AccountId>
        <AccountType/>
      </UserInfo>
    </SharedWithUsers>
  </documentManagement>
</p:properties>
</file>

<file path=customXml/itemProps1.xml><?xml version="1.0" encoding="utf-8"?>
<ds:datastoreItem xmlns:ds="http://schemas.openxmlformats.org/officeDocument/2006/customXml" ds:itemID="{11B440D0-D967-4B0A-9138-16B310E1D3C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51F2FDC-962C-42B9-9D65-B145EBF5B38F}">
  <ds:schemaRefs>
    <ds:schemaRef ds:uri="http://schemas.microsoft.com/sharepoint/v3/contenttype/forms"/>
  </ds:schemaRefs>
</ds:datastoreItem>
</file>

<file path=customXml/itemProps3.xml><?xml version="1.0" encoding="utf-8"?>
<ds:datastoreItem xmlns:ds="http://schemas.openxmlformats.org/officeDocument/2006/customXml" ds:itemID="{30D658CF-7CFF-4E59-AB77-8C33F322AEF4}">
  <ds:schemaRefs>
    <ds:schemaRef ds:uri="http://schemas.openxmlformats.org/package/2006/metadata/core-properties"/>
    <ds:schemaRef ds:uri="7df78d0b-135a-4de7-9166-7c181cd87fb4"/>
    <ds:schemaRef ds:uri="http://purl.org/dc/terms/"/>
    <ds:schemaRef ds:uri="http://schemas.microsoft.com/office/2006/documentManagement/types"/>
    <ds:schemaRef ds:uri="21e6a8e8-1dff-48a6-ab9b-8d556c6946c0"/>
    <ds:schemaRef ds:uri="http://purl.org/dc/elements/1.1/"/>
    <ds:schemaRef ds:uri="http://schemas.microsoft.com/office/2006/metadata/properties"/>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51</TotalTime>
  <Words>5599</Words>
  <Application>Microsoft Office PowerPoint</Application>
  <PresentationFormat>Widescreen</PresentationFormat>
  <Paragraphs>610</Paragraphs>
  <Slides>29</Slides>
  <Notes>28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Arial</vt:lpstr>
      <vt:lpstr>Calibri</vt:lpstr>
      <vt:lpstr>Calibri Light</vt:lpstr>
      <vt:lpstr>Century Gothic</vt:lpstr>
      <vt:lpstr>Webdings</vt:lpstr>
      <vt:lpstr>Webdings,Sans-Serif</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Clayton, Amanda L. (LARC-E3)[SSAI DEVELOP]</cp:lastModifiedBy>
  <cp:revision>20</cp:revision>
  <dcterms:created xsi:type="dcterms:W3CDTF">2019-11-12T17:46:59Z</dcterms:created>
  <dcterms:modified xsi:type="dcterms:W3CDTF">2020-11-11T18:36:19Z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ies>
</file>