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85" r:id="rId2"/>
    <p:sldMasterId id="2147483686" r:id="rId3"/>
    <p:sldMasterId id="2147483687" r:id="rId4"/>
  </p:sldMasterIdLst>
  <p:notesMasterIdLst>
    <p:notesMasterId r:id="rId30"/>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x="12192000" cy="6858000"/>
  <p:notesSz cx="6858000" cy="9144000"/>
  <p:embeddedFontLst>
    <p:embeddedFont>
      <p:font typeface="Wingdings 3" panose="05040102010807070707" pitchFamily="18" charset="2"/>
      <p:regular r:id="rId31"/>
    </p:embeddedFont>
    <p:embeddedFont>
      <p:font typeface="Calibri" panose="020F0502020204030204" pitchFamily="34" charset="0"/>
      <p:regular r:id="rId32"/>
      <p:bold r:id="rId33"/>
      <p:italic r:id="rId34"/>
      <p:boldItalic r:id="rId35"/>
    </p:embeddedFont>
    <p:embeddedFont>
      <p:font typeface="Century Gothic" panose="020B0502020202020204" pitchFamily="34"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683">
          <p15:clr>
            <a:srgbClr val="A4A3A4"/>
          </p15:clr>
        </p15:guide>
        <p15:guide id="2" pos="3840">
          <p15:clr>
            <a:srgbClr val="A4A3A4"/>
          </p15:clr>
        </p15:guide>
        <p15:guide id="3" orient="horz" pos="3835">
          <p15:clr>
            <a:srgbClr val="A4A3A4"/>
          </p15:clr>
        </p15:guide>
        <p15:guide id="4" pos="7368">
          <p15:clr>
            <a:srgbClr val="A4A3A4"/>
          </p15:clr>
        </p15:guide>
        <p15:guide id="5" orient="horz" pos="14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EVELOP Massachusetts-Bosto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058200D-F247-4537-AE23-D655D74B6C75}">
  <a:tblStyle styleId="{F058200D-F247-4537-AE23-D655D74B6C75}"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9A0FC5E7-9B05-45A9-A43A-DBB4A0D00455}"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126" y="120"/>
      </p:cViewPr>
      <p:guideLst>
        <p:guide orient="horz" pos="2683"/>
        <p:guide pos="3840"/>
        <p:guide orient="horz" pos="3835"/>
        <p:guide pos="7368"/>
        <p:guide orient="horz" pos="14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9.fntdata"/><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font" Target="fonts/font4.fntdata"/><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8943892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1200"/>
              <a:buFont typeface="Calibri"/>
              <a:buNone/>
            </a:pPr>
            <a:r>
              <a:rPr lang="en-US" dirty="0">
                <a:solidFill>
                  <a:srgbClr val="000000"/>
                </a:solidFill>
              </a:rPr>
              <a:t>Hello! My name </a:t>
            </a:r>
            <a:r>
              <a:rPr lang="en-US" dirty="0" smtClean="0">
                <a:solidFill>
                  <a:srgbClr val="000000"/>
                </a:solidFill>
              </a:rPr>
              <a:t>is ___. </a:t>
            </a:r>
            <a:r>
              <a:rPr lang="en-US" sz="1200" b="0" i="0" u="none" strike="noStrike" cap="none" dirty="0" smtClean="0">
                <a:solidFill>
                  <a:srgbClr val="000000"/>
                </a:solidFill>
                <a:latin typeface="Calibri"/>
                <a:ea typeface="Calibri"/>
                <a:cs typeface="Calibri"/>
                <a:sym typeface="Calibri"/>
              </a:rPr>
              <a:t>The </a:t>
            </a:r>
            <a:r>
              <a:rPr lang="en-US" sz="1200" b="0" i="0" u="none" strike="noStrike" cap="none" dirty="0">
                <a:solidFill>
                  <a:srgbClr val="000000"/>
                </a:solidFill>
                <a:latin typeface="Calibri"/>
                <a:ea typeface="Calibri"/>
                <a:cs typeface="Calibri"/>
                <a:sym typeface="Calibri"/>
              </a:rPr>
              <a:t>2018 summer team at the Massachusetts node of NASA DEVELOP continued work from the spring term in the Plum Island Estuary. The team used NASA earth observations to quantify sediment supply in the estuary in order to better assess the marsh’s vulnerability to sea level rise.</a:t>
            </a: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FF0000"/>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FF0000"/>
              </a:buClr>
              <a:buSzPts val="1200"/>
              <a:buFont typeface="Calibri"/>
              <a:buNone/>
            </a:pPr>
            <a:r>
              <a:rPr lang="en-US" sz="1200" b="0" i="0" u="none" strike="noStrike" cap="none" dirty="0">
                <a:solidFill>
                  <a:srgbClr val="000000"/>
                </a:solidFill>
                <a:latin typeface="Calibri"/>
                <a:ea typeface="Calibri"/>
                <a:cs typeface="Calibri"/>
                <a:sym typeface="Calibri"/>
              </a:rPr>
              <a:t>Image: </a:t>
            </a:r>
            <a:r>
              <a:rPr lang="en-US" sz="1200" b="0" i="0" u="none" strike="noStrike" cap="none" dirty="0" smtClean="0">
                <a:solidFill>
                  <a:srgbClr val="000000"/>
                </a:solidFill>
                <a:latin typeface="Calibri"/>
                <a:ea typeface="Calibri"/>
                <a:cs typeface="Calibri"/>
                <a:sym typeface="Calibri"/>
              </a:rPr>
              <a:t>Landsat</a:t>
            </a:r>
            <a:r>
              <a:rPr lang="en-US" sz="1200" b="0" i="0" u="none" strike="noStrike" cap="none" baseline="0" dirty="0" smtClean="0">
                <a:solidFill>
                  <a:srgbClr val="000000"/>
                </a:solidFill>
                <a:latin typeface="Calibri"/>
                <a:ea typeface="Calibri"/>
                <a:cs typeface="Calibri"/>
                <a:sym typeface="Calibri"/>
              </a:rPr>
              <a:t> 8 OLI</a:t>
            </a:r>
            <a:endParaRPr sz="1200" b="0" i="0" u="none" strike="noStrike" cap="none" dirty="0">
              <a:solidFill>
                <a:srgbClr val="000000"/>
              </a:solidFill>
              <a:latin typeface="Calibri"/>
              <a:ea typeface="Calibri"/>
              <a:cs typeface="Calibri"/>
              <a:sym typeface="Calibri"/>
            </a:endParaRPr>
          </a:p>
        </p:txBody>
      </p:sp>
      <p:sp>
        <p:nvSpPr>
          <p:cNvPr id="340" name="Google Shape;34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43979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10: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4" name="Google Shape;474;p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Thanks to the team’s proximity to the study area, participants were able to visit Plum Island and collect </a:t>
            </a:r>
            <a:r>
              <a:rPr lang="en-US" sz="1200" b="0" i="1" u="none" strike="noStrike" cap="none" dirty="0">
                <a:solidFill>
                  <a:schemeClr val="dk1"/>
                </a:solidFill>
                <a:latin typeface="Calibri"/>
                <a:ea typeface="Calibri"/>
                <a:cs typeface="Calibri"/>
                <a:sym typeface="Calibri"/>
              </a:rPr>
              <a:t>in situ</a:t>
            </a:r>
            <a:r>
              <a:rPr lang="en-US" sz="1200" b="0" i="0" u="none" strike="noStrike" cap="none" dirty="0">
                <a:solidFill>
                  <a:schemeClr val="dk1"/>
                </a:solidFill>
                <a:latin typeface="Calibri"/>
                <a:ea typeface="Calibri"/>
                <a:cs typeface="Calibri"/>
                <a:sym typeface="Calibri"/>
              </a:rPr>
              <a:t> data. The team used a Van Dorn sampler to collect water samples, which they later filtered in BU’s </a:t>
            </a:r>
            <a:r>
              <a:rPr lang="en-US" sz="1200" b="0" i="0" u="none" strike="noStrike" cap="none" dirty="0" err="1">
                <a:solidFill>
                  <a:schemeClr val="dk1"/>
                </a:solidFill>
                <a:latin typeface="Calibri"/>
                <a:ea typeface="Calibri"/>
                <a:cs typeface="Calibri"/>
                <a:sym typeface="Calibri"/>
              </a:rPr>
              <a:t>photobiogeochemistry</a:t>
            </a:r>
            <a:r>
              <a:rPr lang="en-US" sz="1200" b="0" i="0" u="none" strike="noStrike" cap="none" dirty="0">
                <a:solidFill>
                  <a:schemeClr val="dk1"/>
                </a:solidFill>
                <a:latin typeface="Calibri"/>
                <a:ea typeface="Calibri"/>
                <a:cs typeface="Calibri"/>
                <a:sym typeface="Calibri"/>
              </a:rPr>
              <a:t> lab to get measurements of SSC. The team also used a handheld radiometer and a profiling </a:t>
            </a:r>
            <a:r>
              <a:rPr lang="en-US" sz="1200" b="0" i="0" u="none" strike="noStrike" cap="none" dirty="0" err="1">
                <a:solidFill>
                  <a:schemeClr val="dk1"/>
                </a:solidFill>
                <a:latin typeface="Calibri"/>
                <a:ea typeface="Calibri"/>
                <a:cs typeface="Calibri"/>
                <a:sym typeface="Calibri"/>
              </a:rPr>
              <a:t>spectroradiometer</a:t>
            </a:r>
            <a:r>
              <a:rPr lang="en-US" sz="1200" b="0" i="0" u="none" strike="noStrike" cap="none" dirty="0">
                <a:solidFill>
                  <a:schemeClr val="dk1"/>
                </a:solidFill>
                <a:latin typeface="Calibri"/>
                <a:ea typeface="Calibri"/>
                <a:cs typeface="Calibri"/>
                <a:sym typeface="Calibri"/>
              </a:rPr>
              <a:t> to gather reflectance measurements at the time of sample collection</a:t>
            </a:r>
            <a:r>
              <a:rPr lang="en-US" sz="1200" b="0" i="0" u="none" strike="noStrike" cap="none" dirty="0" smtClean="0">
                <a:solidFill>
                  <a:schemeClr val="dk1"/>
                </a:solidFill>
                <a:latin typeface="Calibri"/>
                <a:ea typeface="Calibri"/>
                <a:cs typeface="Calibri"/>
                <a:sym typeface="Calibri"/>
              </a:rPr>
              <a:t>. This map shows the locations where we collected </a:t>
            </a:r>
            <a:r>
              <a:rPr lang="en-US" sz="1200" b="0" i="1" u="none" strike="noStrike" cap="none" dirty="0" smtClean="0">
                <a:solidFill>
                  <a:schemeClr val="dk1"/>
                </a:solidFill>
                <a:latin typeface="Calibri"/>
                <a:ea typeface="Calibri"/>
                <a:cs typeface="Calibri"/>
                <a:sym typeface="Calibri"/>
              </a:rPr>
              <a:t>in situ</a:t>
            </a:r>
            <a:r>
              <a:rPr lang="en-US" sz="1200" b="0" i="0" u="none" strike="noStrike" cap="none" dirty="0" smtClean="0">
                <a:solidFill>
                  <a:schemeClr val="dk1"/>
                </a:solidFill>
                <a:latin typeface="Calibri"/>
                <a:ea typeface="Calibri"/>
                <a:cs typeface="Calibri"/>
                <a:sym typeface="Calibri"/>
              </a:rPr>
              <a:t> data.</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Images: (</a:t>
            </a:r>
            <a:r>
              <a:rPr lang="en-US" dirty="0"/>
              <a:t>top)</a:t>
            </a:r>
            <a:r>
              <a:rPr lang="en-US" sz="1200" b="0" i="0" u="none" strike="noStrike" cap="none" dirty="0">
                <a:solidFill>
                  <a:schemeClr val="dk1"/>
                </a:solidFill>
                <a:latin typeface="Calibri"/>
                <a:ea typeface="Calibri"/>
                <a:cs typeface="Calibri"/>
                <a:sym typeface="Calibri"/>
              </a:rPr>
              <a:t> Van Dorn sampler; (</a:t>
            </a:r>
            <a:r>
              <a:rPr lang="en-US" dirty="0"/>
              <a:t>bottom</a:t>
            </a:r>
            <a:r>
              <a:rPr lang="en-US" sz="1200" b="0" i="0" u="none" strike="noStrike" cap="none" dirty="0">
                <a:solidFill>
                  <a:schemeClr val="dk1"/>
                </a:solidFill>
                <a:latin typeface="Calibri"/>
                <a:ea typeface="Calibri"/>
                <a:cs typeface="Calibri"/>
                <a:sym typeface="Calibri"/>
              </a:rPr>
              <a:t>) ASD </a:t>
            </a:r>
            <a:r>
              <a:rPr lang="en-US" sz="1200" b="0" i="0" u="none" strike="noStrike" cap="none" dirty="0" err="1">
                <a:solidFill>
                  <a:schemeClr val="dk1"/>
                </a:solidFill>
                <a:latin typeface="Calibri"/>
                <a:ea typeface="Calibri"/>
                <a:cs typeface="Calibri"/>
                <a:sym typeface="Calibri"/>
              </a:rPr>
              <a:t>Fieldspec</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HandHeld</a:t>
            </a:r>
            <a:r>
              <a:rPr lang="en-US" sz="1200" b="0" i="0" u="none" strike="noStrike" cap="none" dirty="0">
                <a:solidFill>
                  <a:schemeClr val="dk1"/>
                </a:solidFill>
                <a:latin typeface="Calibri"/>
                <a:ea typeface="Calibri"/>
                <a:cs typeface="Calibri"/>
                <a:sym typeface="Calibri"/>
              </a:rPr>
              <a:t> 2 Pro</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Image source: Chris </a:t>
            </a:r>
            <a:r>
              <a:rPr lang="en-US" sz="1200" b="0" i="0" u="none" strike="noStrike" cap="none" dirty="0" err="1">
                <a:solidFill>
                  <a:schemeClr val="dk1"/>
                </a:solidFill>
                <a:latin typeface="Calibri"/>
                <a:ea typeface="Calibri"/>
                <a:cs typeface="Calibri"/>
                <a:sym typeface="Calibri"/>
              </a:rPr>
              <a:t>Merkes</a:t>
            </a:r>
            <a:r>
              <a:rPr lang="en-US" sz="1200" b="0" i="0" u="none" strike="noStrike" cap="none" dirty="0">
                <a:solidFill>
                  <a:schemeClr val="dk1"/>
                </a:solidFill>
                <a:latin typeface="Calibri"/>
                <a:ea typeface="Calibri"/>
                <a:cs typeface="Calibri"/>
                <a:sym typeface="Calibri"/>
              </a:rPr>
              <a:t>, Upper Midwest Environmental Science Center and Malvern </a:t>
            </a:r>
            <a:r>
              <a:rPr lang="en-US" sz="1200" b="0" i="0" u="none" strike="noStrike" cap="none" dirty="0" err="1">
                <a:solidFill>
                  <a:schemeClr val="dk1"/>
                </a:solidFill>
                <a:latin typeface="Calibri"/>
                <a:ea typeface="Calibri"/>
                <a:cs typeface="Calibri"/>
                <a:sym typeface="Calibri"/>
              </a:rPr>
              <a:t>Panalytical</a:t>
            </a:r>
            <a:r>
              <a:rPr lang="en-US" sz="1200" b="0" i="0" u="none" strike="noStrike" cap="none" dirty="0">
                <a:solidFill>
                  <a:schemeClr val="dk1"/>
                </a:solidFill>
                <a:latin typeface="Calibri"/>
                <a:ea typeface="Calibri"/>
                <a:cs typeface="Calibri"/>
                <a:sym typeface="Calibri"/>
              </a:rPr>
              <a:t>; (ri</a:t>
            </a:r>
            <a:r>
              <a:rPr lang="en-US" dirty="0"/>
              <a:t>ght) ESRI, </a:t>
            </a:r>
            <a:r>
              <a:rPr lang="en-US" dirty="0" err="1"/>
              <a:t>DigitalGlobe</a:t>
            </a:r>
            <a:r>
              <a:rPr lang="en-US" dirty="0"/>
              <a:t>, </a:t>
            </a:r>
            <a:r>
              <a:rPr lang="en-US" dirty="0" err="1"/>
              <a:t>GeoEye</a:t>
            </a:r>
            <a:r>
              <a:rPr lang="en-US" dirty="0"/>
              <a:t>, Earthstar </a:t>
            </a:r>
            <a:r>
              <a:rPr lang="en-US" dirty="0" err="1"/>
              <a:t>Geographics</a:t>
            </a:r>
            <a:r>
              <a:rPr lang="en-US" dirty="0"/>
              <a:t>, CNES/Airbus DS, USDA, USGS, </a:t>
            </a:r>
            <a:r>
              <a:rPr lang="en-US" dirty="0" err="1"/>
              <a:t>AeroGRID</a:t>
            </a:r>
            <a:r>
              <a:rPr lang="en-US" dirty="0"/>
              <a:t>, IGN, and the GIS User </a:t>
            </a:r>
            <a:r>
              <a:rPr lang="en-US" dirty="0" smtClean="0"/>
              <a:t>Community</a:t>
            </a:r>
            <a:endParaRPr dirty="0"/>
          </a:p>
        </p:txBody>
      </p:sp>
      <p:sp>
        <p:nvSpPr>
          <p:cNvPr id="475" name="Google Shape;475;p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10</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66023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11: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The previous term of this project recognized bottom reflectance as a potential source of error in gathering SSC information from reflectance data. The team therefore decided to exclude shallow parts of the estuary from their analysis to limit the influence of bottom reflectance on SSC measurements. They used data from NOAA and images from Google Earth Pro and Landsat 8 OLI to mask all areas of the channel shallower than six feet.</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Images: (left) NOAA Nautical Chart 13274, with deep areas in white; (right) screenshot of mask, area that is deep enough in grey</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Image source: NOAA, Landsat 8 </a:t>
            </a:r>
            <a:r>
              <a:rPr lang="en-US" sz="1200" b="0" i="0" u="none" strike="noStrike" cap="none" dirty="0" smtClean="0">
                <a:solidFill>
                  <a:schemeClr val="dk1"/>
                </a:solidFill>
                <a:latin typeface="Calibri"/>
                <a:ea typeface="Calibri"/>
                <a:cs typeface="Calibri"/>
                <a:sym typeface="Calibri"/>
              </a:rPr>
              <a:t>OLI</a:t>
            </a:r>
            <a:endParaRPr sz="1200" b="0" i="0" u="none" strike="noStrike" cap="none" dirty="0">
              <a:solidFill>
                <a:schemeClr val="dk1"/>
              </a:solidFill>
              <a:latin typeface="Calibri"/>
              <a:ea typeface="Calibri"/>
              <a:cs typeface="Calibri"/>
              <a:sym typeface="Calibri"/>
            </a:endParaRPr>
          </a:p>
        </p:txBody>
      </p:sp>
      <p:sp>
        <p:nvSpPr>
          <p:cNvPr id="490" name="Google Shape;490;p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597155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12: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1" name="Google Shape;501;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The team developed an empirical algorithm to derive SSC from remote sensing reflectance at two wavelengths, corresponding with the sensors onboard each satellite.</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Images: Preliminary algorithm for deriving SSC from </a:t>
            </a:r>
            <a:r>
              <a:rPr lang="en-US" sz="1200" b="0" i="0" u="none" strike="noStrike" cap="none" dirty="0" err="1">
                <a:solidFill>
                  <a:schemeClr val="dk1"/>
                </a:solidFill>
                <a:latin typeface="Calibri"/>
                <a:ea typeface="Calibri"/>
                <a:cs typeface="Calibri"/>
                <a:sym typeface="Calibri"/>
              </a:rPr>
              <a:t>Rrs</a:t>
            </a:r>
            <a:r>
              <a:rPr lang="en-US" sz="1200" b="0" i="0" u="none" strike="noStrike" cap="none" dirty="0">
                <a:solidFill>
                  <a:schemeClr val="dk1"/>
                </a:solidFill>
                <a:latin typeface="Calibri"/>
                <a:ea typeface="Calibri"/>
                <a:cs typeface="Calibri"/>
                <a:sym typeface="Calibri"/>
              </a:rPr>
              <a:t>, generated in </a:t>
            </a:r>
            <a:r>
              <a:rPr lang="en-US" dirty="0"/>
              <a:t>R </a:t>
            </a:r>
            <a:r>
              <a:rPr lang="en-US" sz="1200" b="0" i="0" u="none" strike="noStrike" cap="none" dirty="0">
                <a:solidFill>
                  <a:schemeClr val="dk1"/>
                </a:solidFill>
                <a:latin typeface="Calibri"/>
                <a:ea typeface="Calibri"/>
                <a:cs typeface="Calibri"/>
                <a:sym typeface="Calibri"/>
              </a:rPr>
              <a:t>by DEVELOP </a:t>
            </a:r>
            <a:r>
              <a:rPr lang="en-US" sz="1200" b="0" i="0" u="none" strike="noStrike" cap="none" dirty="0" smtClean="0">
                <a:solidFill>
                  <a:schemeClr val="dk1"/>
                </a:solidFill>
                <a:latin typeface="Calibri"/>
                <a:ea typeface="Calibri"/>
                <a:cs typeface="Calibri"/>
                <a:sym typeface="Calibri"/>
              </a:rPr>
              <a:t>participants</a:t>
            </a:r>
            <a:endParaRPr sz="1200" b="0" i="0" u="none" strike="noStrike" cap="none" dirty="0">
              <a:solidFill>
                <a:schemeClr val="dk1"/>
              </a:solidFill>
              <a:latin typeface="Calibri"/>
              <a:ea typeface="Calibri"/>
              <a:cs typeface="Calibri"/>
              <a:sym typeface="Calibri"/>
            </a:endParaRPr>
          </a:p>
        </p:txBody>
      </p:sp>
      <p:sp>
        <p:nvSpPr>
          <p:cNvPr id="502" name="Google Shape;502;p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263392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13: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To evaluate sediment flux throughout the estuary, the team provided SSC data produced by the algorithm as an input to the Delft3D hydrodynamic model. This model was then used to produce a map of sediment flux into and out of the estuary.</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Images: </a:t>
            </a:r>
            <a:r>
              <a:rPr lang="en-US" dirty="0"/>
              <a:t>SSC on February 6, 2017 derived from Landsat 8 OLI, generated in ArcGIS Pro by DEVELOP participants (left)</a:t>
            </a:r>
            <a:r>
              <a:rPr lang="en-US" sz="1200" b="0" i="0" u="none" strike="noStrike" cap="none" dirty="0">
                <a:solidFill>
                  <a:schemeClr val="dk1"/>
                </a:solidFill>
                <a:latin typeface="Calibri"/>
                <a:ea typeface="Calibri"/>
                <a:cs typeface="Calibri"/>
                <a:sym typeface="Calibri"/>
              </a:rPr>
              <a:t>;</a:t>
            </a:r>
            <a:r>
              <a:rPr lang="en-US" dirty="0"/>
              <a:t> dh/</a:t>
            </a:r>
            <a:r>
              <a:rPr lang="en-US" dirty="0" err="1"/>
              <a:t>dt</a:t>
            </a:r>
            <a:r>
              <a:rPr lang="en-US" dirty="0"/>
              <a:t> modeled for all dates with a Landsat 8 or Sentinel-2 overpass, generated with Delft3D hydrodynamic model by </a:t>
            </a:r>
            <a:r>
              <a:rPr lang="en-US" dirty="0" err="1"/>
              <a:t>Xiaohe</a:t>
            </a:r>
            <a:r>
              <a:rPr lang="en-US" dirty="0"/>
              <a:t> Zhang</a:t>
            </a:r>
            <a:endParaRPr dirty="0"/>
          </a:p>
        </p:txBody>
      </p:sp>
      <p:sp>
        <p:nvSpPr>
          <p:cNvPr id="524" name="Google Shape;524;p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110660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3db021e0a3_1_45: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3" name="Google Shape;533;g3db021e0a3_1_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a:t>We generated a few time series products to visualize how SSC changes over time throughout the estuary. These time series gifs depicts SSC in the channel on 46 dates from 2013 to 2018, with 24 images from high tide and 22 images from low tide. Low tide has much higher SSC compared to high tide, which could be partly due to bottom reflectance and not necessarily a true measurement. However, the inconsistency of areas with extremely high SSC indicates that our mask effectively excluded virtually all areas of bottom reflectance, meaning these are accurate measurements.</a:t>
            </a:r>
            <a:endParaRPr dirty="0"/>
          </a:p>
          <a:p>
            <a:pPr marL="0" lvl="0" indent="0" rtl="0">
              <a:spcBef>
                <a:spcPts val="0"/>
              </a:spcBef>
              <a:spcAft>
                <a:spcPts val="0"/>
              </a:spcAft>
              <a:buNone/>
            </a:pPr>
            <a:endParaRPr dirty="0"/>
          </a:p>
          <a:p>
            <a:pPr marL="0" lvl="0" indent="0">
              <a:spcBef>
                <a:spcPts val="0"/>
              </a:spcBef>
              <a:spcAft>
                <a:spcPts val="0"/>
              </a:spcAft>
              <a:buNone/>
            </a:pPr>
            <a:r>
              <a:rPr lang="en-US" dirty="0"/>
              <a:t>Image: SSC on various dates from 2013-2018, generated in R by DEVELOP </a:t>
            </a:r>
            <a:r>
              <a:rPr lang="en-US" dirty="0" smtClean="0"/>
              <a:t>participants</a:t>
            </a:r>
            <a:endParaRPr dirty="0"/>
          </a:p>
        </p:txBody>
      </p:sp>
      <p:sp>
        <p:nvSpPr>
          <p:cNvPr id="534" name="Google Shape;534;g3db021e0a3_1_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rgbClr val="000000"/>
              </a:buClr>
              <a:buFont typeface="Arial"/>
              <a:buNone/>
            </a:pPr>
            <a:fld id="{00000000-1234-1234-1234-123412341234}" type="slidenum">
              <a:rPr lang="en-US"/>
              <a:t>14</a:t>
            </a:fld>
            <a:endParaRPr/>
          </a:p>
        </p:txBody>
      </p:sp>
    </p:spTree>
    <p:extLst>
      <p:ext uri="{BB962C8B-B14F-4D97-AF65-F5344CB8AC3E}">
        <p14:creationId xmlns:p14="http://schemas.microsoft.com/office/powerpoint/2010/main" val="2839862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3db021e0a3_1_135: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9" name="Google Shape;549;g3db021e0a3_1_1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a:t>These maps show the mean SSC from the 22 low tide and 24 high tide images from 2013 - 2018, along with the standard deviation. You can again see how high tide has much lower SSC than low tide does. Firstly, these show that SSC is consistently higher towards the top of the estuary, where the Parker River feeds into it. This could indicate that the Parker River is a main source of sediment for the estuary, more so than input from the ocean at the mouth of the estuary. Variation in SSC is also higher near the top of the estuary, as shown by the maps of standard deviation. Possible sources of variability are wind speed, water level, and river discharge.</a:t>
            </a:r>
            <a:endParaRPr dirty="0"/>
          </a:p>
          <a:p>
            <a:pPr marL="0" lvl="0" indent="0" rtl="0">
              <a:spcBef>
                <a:spcPts val="0"/>
              </a:spcBef>
              <a:spcAft>
                <a:spcPts val="0"/>
              </a:spcAft>
              <a:buNone/>
            </a:pPr>
            <a:endParaRPr dirty="0"/>
          </a:p>
          <a:p>
            <a:pPr marL="0" lvl="0" indent="0">
              <a:spcBef>
                <a:spcPts val="0"/>
              </a:spcBef>
              <a:spcAft>
                <a:spcPts val="0"/>
              </a:spcAft>
              <a:buClr>
                <a:schemeClr val="dk1"/>
              </a:buClr>
              <a:buSzPts val="1100"/>
              <a:buFont typeface="Arial"/>
              <a:buNone/>
            </a:pPr>
            <a:r>
              <a:rPr lang="en-US" dirty="0"/>
              <a:t>Image: Mean and standard deviation of SSC same set of dates from 2013-2018, generated in R by DEVELOP </a:t>
            </a:r>
            <a:r>
              <a:rPr lang="en-US" dirty="0" smtClean="0"/>
              <a:t>participants</a:t>
            </a:r>
            <a:endParaRPr dirty="0"/>
          </a:p>
        </p:txBody>
      </p:sp>
      <p:sp>
        <p:nvSpPr>
          <p:cNvPr id="550" name="Google Shape;550;g3db021e0a3_1_13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rgbClr val="000000"/>
              </a:buClr>
              <a:buFont typeface="Arial"/>
              <a:buNone/>
            </a:pPr>
            <a:fld id="{00000000-1234-1234-1234-123412341234}" type="slidenum">
              <a:rPr lang="en-US"/>
              <a:t>15</a:t>
            </a:fld>
            <a:endParaRPr/>
          </a:p>
        </p:txBody>
      </p:sp>
    </p:spTree>
    <p:extLst>
      <p:ext uri="{BB962C8B-B14F-4D97-AF65-F5344CB8AC3E}">
        <p14:creationId xmlns:p14="http://schemas.microsoft.com/office/powerpoint/2010/main" val="11794155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3de85ce72b_1_9: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7" name="Google Shape;567;g3de85ce72b_1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a:t>This plot shows the relationships of our hypothesized explanatory variables to SSC. We used the median SSC for each image as the metric to compare explanatory variables to. Median SS, water level, wind speed, and river discharge are shown here for each image we analyzed, in order of Julian day of year without regard for the year the image was taken, in order to evaluate seasonal trends. We found that water level and dh/</a:t>
            </a:r>
            <a:r>
              <a:rPr lang="en-US" dirty="0" err="1"/>
              <a:t>dt</a:t>
            </a:r>
            <a:r>
              <a:rPr lang="en-US" dirty="0"/>
              <a:t>, or the amount the water level changed in fifteen minutes around the time the satellite image was taken, had significant relationships with SSC, as well as discharge from the Ipswich and Parker rivers. However, wind speed did not have much of an effect on SSC.</a:t>
            </a:r>
            <a:endParaRPr dirty="0"/>
          </a:p>
        </p:txBody>
      </p:sp>
      <p:sp>
        <p:nvSpPr>
          <p:cNvPr id="568" name="Google Shape;568;g3de85ce72b_1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rgbClr val="000000"/>
              </a:buClr>
              <a:buSzPts val="1200"/>
              <a:buFont typeface="Arial"/>
              <a:buNone/>
            </a:pPr>
            <a:fld id="{00000000-1234-1234-1234-123412341234}" type="slidenum">
              <a:rPr lang="en-US"/>
              <a:t>16</a:t>
            </a:fld>
            <a:endParaRPr/>
          </a:p>
        </p:txBody>
      </p:sp>
    </p:spTree>
    <p:extLst>
      <p:ext uri="{BB962C8B-B14F-4D97-AF65-F5344CB8AC3E}">
        <p14:creationId xmlns:p14="http://schemas.microsoft.com/office/powerpoint/2010/main" val="28461076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3e010e1104_0_19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3" name="Google Shape;583;g3e010e1104_0_19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We drew a transect line from the top of estuary to the ocean. The</a:t>
            </a:r>
            <a:r>
              <a:rPr lang="en-US" baseline="0" dirty="0" smtClean="0"/>
              <a:t> transect cuts through the center of our mask.</a:t>
            </a:r>
            <a:endParaRPr dirty="0"/>
          </a:p>
        </p:txBody>
      </p:sp>
    </p:spTree>
    <p:extLst>
      <p:ext uri="{BB962C8B-B14F-4D97-AF65-F5344CB8AC3E}">
        <p14:creationId xmlns:p14="http://schemas.microsoft.com/office/powerpoint/2010/main" val="9886205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3e010e1104_0_90: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0" name="Google Shape;590;g3e010e1104_0_9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We plotted </a:t>
            </a:r>
            <a:r>
              <a:rPr lang="en-US" dirty="0"/>
              <a:t>SSC along the transect line for each of the imagery, as well as the water depth, to see how SSC changes along the line spatially and temporally. As you can see, in general the concentration is higher at the top of estuary for some of the dates, and when the water level is low, SSC tends to be higher.</a:t>
            </a:r>
            <a:endParaRPr dirty="0"/>
          </a:p>
        </p:txBody>
      </p:sp>
      <p:sp>
        <p:nvSpPr>
          <p:cNvPr id="591" name="Google Shape;591;g3e010e1104_0_9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rgbClr val="000000"/>
              </a:buClr>
              <a:buSzPts val="1200"/>
              <a:buFont typeface="Arial"/>
              <a:buNone/>
            </a:pPr>
            <a:fld id="{00000000-1234-1234-1234-123412341234}" type="slidenum">
              <a:rPr lang="en-US"/>
              <a:t>18</a:t>
            </a:fld>
            <a:endParaRPr/>
          </a:p>
        </p:txBody>
      </p:sp>
    </p:spTree>
    <p:extLst>
      <p:ext uri="{BB962C8B-B14F-4D97-AF65-F5344CB8AC3E}">
        <p14:creationId xmlns:p14="http://schemas.microsoft.com/office/powerpoint/2010/main" val="2486788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3e010e1104_0_0: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9" name="Google Shape;609;g3e010e110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a:t>In addition to the algorithm for SSC, we also developed an algorithm to estimate turbidity from remote sensing data, and validated this with in situ data. The algorithm was based on in situ data from PIE, since we don’t have enough data from the Merrimack for algorithm development. The in situ data used for validation are from two Landsat overpass dates, 7.19 for the Merrimack river and 7.3 for Plum Island Estuary. Both the bias and RMSE are relatively low for PIE, and combined with our other results, we can say our algorithm performs well in this area, but it doesn’t work well for the Merrimack. This indicates that there is a different relationship between turbidity and </a:t>
            </a:r>
            <a:r>
              <a:rPr lang="en-US" dirty="0" err="1"/>
              <a:t>Rrs</a:t>
            </a:r>
            <a:r>
              <a:rPr lang="en-US" dirty="0"/>
              <a:t> in that area, because it has a different type of particles. </a:t>
            </a:r>
            <a:endParaRPr dirty="0"/>
          </a:p>
        </p:txBody>
      </p:sp>
      <p:sp>
        <p:nvSpPr>
          <p:cNvPr id="610" name="Google Shape;610;g3e010e1104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rgbClr val="000000"/>
              </a:buClr>
              <a:buSzPts val="1200"/>
              <a:buFont typeface="Arial"/>
              <a:buNone/>
            </a:pPr>
            <a:fld id="{00000000-1234-1234-1234-123412341234}" type="slidenum">
              <a:rPr lang="en-US"/>
              <a:t>19</a:t>
            </a:fld>
            <a:endParaRPr/>
          </a:p>
        </p:txBody>
      </p:sp>
    </p:spTree>
    <p:extLst>
      <p:ext uri="{BB962C8B-B14F-4D97-AF65-F5344CB8AC3E}">
        <p14:creationId xmlns:p14="http://schemas.microsoft.com/office/powerpoint/2010/main" val="4059506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The Plum Island Estuary is located in Northeastern Massachusetts, about 45 km north of Boston. The estuary is fed by the Ipswich, Rowley, and Parker rivers, and is bordered by the Merrimack River in the north. The estuary is open to the Gulf of Maine. PIE is a protected area under the 1972 Wetlands Protection Act, and is located within the Great Marsh Area of Critical Environmental Concern, a status which recognizes the area’s unique ecological value.</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200" b="0" i="0" u="none" strike="noStrike" cap="none" dirty="0">
                <a:solidFill>
                  <a:schemeClr val="dk1"/>
                </a:solidFill>
                <a:latin typeface="Calibri"/>
                <a:ea typeface="Calibri"/>
                <a:cs typeface="Calibri"/>
                <a:sym typeface="Calibri"/>
              </a:rPr>
              <a:t>Image source: Landsat 8 OLI from June 17th, 2018. Inset source: Google, Landsat/Copernicus</a:t>
            </a:r>
            <a:r>
              <a:rPr lang="en-US" sz="1200" b="0" i="0" u="none" strike="noStrike" cap="none" dirty="0" smtClean="0">
                <a:solidFill>
                  <a:schemeClr val="dk1"/>
                </a:solidFill>
                <a:latin typeface="Calibri"/>
                <a:ea typeface="Calibri"/>
                <a:cs typeface="Calibri"/>
                <a:sym typeface="Calibri"/>
              </a:rPr>
              <a:t>.</a:t>
            </a:r>
            <a:endParaRPr sz="1200" b="0" i="0" u="none" strike="noStrike" cap="none" dirty="0">
              <a:solidFill>
                <a:schemeClr val="dk1"/>
              </a:solidFill>
              <a:latin typeface="Calibri"/>
              <a:ea typeface="Calibri"/>
              <a:cs typeface="Calibri"/>
              <a:sym typeface="Calibri"/>
            </a:endParaRPr>
          </a:p>
        </p:txBody>
      </p:sp>
      <p:sp>
        <p:nvSpPr>
          <p:cNvPr id="355" name="Google Shape;355;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368050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17: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8" name="Google Shape;618;p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dirty="0"/>
              <a:t>This graph shows the relationship between dh/</a:t>
            </a:r>
            <a:r>
              <a:rPr lang="en-US" dirty="0" err="1"/>
              <a:t>dt</a:t>
            </a:r>
            <a:r>
              <a:rPr lang="en-US" dirty="0"/>
              <a:t> and SSC based at two different tidal stations. Generally, the higher the flow, the higher the SSC.</a:t>
            </a:r>
            <a:endParaRPr dirty="0"/>
          </a:p>
          <a:p>
            <a:pPr marL="0" marR="0" lvl="0" indent="0" algn="l" rtl="0">
              <a:lnSpc>
                <a:spcPct val="100000"/>
              </a:lnSpc>
              <a:spcBef>
                <a:spcPts val="0"/>
              </a:spcBef>
              <a:spcAft>
                <a:spcPts val="0"/>
              </a:spcAft>
              <a:buClr>
                <a:srgbClr val="000000"/>
              </a:buClr>
              <a:buSzPts val="1400"/>
              <a:buFont typeface="Arial"/>
              <a:buNone/>
            </a:pPr>
            <a:endParaRPr dirty="0"/>
          </a:p>
          <a:p>
            <a:pPr marL="0" marR="0" lvl="0" indent="0" algn="l" rtl="0">
              <a:lnSpc>
                <a:spcPct val="100000"/>
              </a:lnSpc>
              <a:spcBef>
                <a:spcPts val="0"/>
              </a:spcBef>
              <a:spcAft>
                <a:spcPts val="0"/>
              </a:spcAft>
              <a:buClr>
                <a:srgbClr val="000000"/>
              </a:buClr>
              <a:buSzPts val="1400"/>
              <a:buFont typeface="Arial"/>
              <a:buNone/>
            </a:pPr>
            <a:r>
              <a:rPr lang="en-US" dirty="0"/>
              <a:t>Image: dh/</a:t>
            </a:r>
            <a:r>
              <a:rPr lang="en-US" dirty="0" err="1"/>
              <a:t>dt</a:t>
            </a:r>
            <a:r>
              <a:rPr lang="en-US" dirty="0"/>
              <a:t> vs SSC, data were generated using Delft3d hydrodynamic model by </a:t>
            </a:r>
            <a:r>
              <a:rPr lang="en-US" dirty="0" err="1"/>
              <a:t>Xiaohe</a:t>
            </a:r>
            <a:r>
              <a:rPr lang="en-US" dirty="0"/>
              <a:t> Zhang</a:t>
            </a:r>
            <a:endParaRPr dirty="0"/>
          </a:p>
        </p:txBody>
      </p:sp>
      <p:sp>
        <p:nvSpPr>
          <p:cNvPr id="619" name="Google Shape;619;p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20</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857493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3de85ce72b_1_106: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Google Shape;626;g3de85ce72b_1_1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dirty="0"/>
              <a:t>Based on comparisons between our SSC results with other environmental factors, we were able to reach several conclusions. SSC is higher and more variable towards the top of the estuary. SSC is heavily influenced by tidal level and discharge rate from source rivers, though not much by wind speed. A higher number of </a:t>
            </a:r>
            <a:r>
              <a:rPr lang="en-US" i="1" dirty="0"/>
              <a:t>in situ</a:t>
            </a:r>
            <a:r>
              <a:rPr lang="en-US" dirty="0"/>
              <a:t> data points and a more refined mask allowed for more consistent retrieval of SSC. Our local algorithm relating turbidity to </a:t>
            </a:r>
            <a:r>
              <a:rPr lang="en-US" dirty="0" err="1"/>
              <a:t>Rrs</a:t>
            </a:r>
            <a:r>
              <a:rPr lang="en-US" dirty="0"/>
              <a:t> outperformed established general turbidity algorithm for this area. The relationship between SSC and </a:t>
            </a:r>
            <a:r>
              <a:rPr lang="en-US" dirty="0" err="1"/>
              <a:t>Rrs</a:t>
            </a:r>
            <a:r>
              <a:rPr lang="en-US" dirty="0"/>
              <a:t> was different between the Merrimack River system and the PIE system. A unique algorithm must be developed for the Merrimack River to investigate the area further. Based on the flux modeling, we were able to determine that there was a positive relationship between dh/</a:t>
            </a:r>
            <a:r>
              <a:rPr lang="en-US" dirty="0" err="1"/>
              <a:t>dt</a:t>
            </a:r>
            <a:r>
              <a:rPr lang="en-US" dirty="0"/>
              <a:t> and SSC.</a:t>
            </a:r>
            <a:endParaRPr dirty="0"/>
          </a:p>
          <a:p>
            <a:pPr marL="0" marR="0" lvl="0" indent="0" algn="l" rtl="0">
              <a:lnSpc>
                <a:spcPct val="100000"/>
              </a:lnSpc>
              <a:spcBef>
                <a:spcPts val="0"/>
              </a:spcBef>
              <a:spcAft>
                <a:spcPts val="0"/>
              </a:spcAft>
              <a:buClr>
                <a:srgbClr val="000000"/>
              </a:buClr>
              <a:buSzPts val="1400"/>
              <a:buFont typeface="Arial"/>
              <a:buNone/>
            </a:pPr>
            <a:endParaRPr dirty="0"/>
          </a:p>
          <a:p>
            <a:pPr marL="0" marR="0" lvl="0" indent="0" algn="l" rtl="0">
              <a:lnSpc>
                <a:spcPct val="100000"/>
              </a:lnSpc>
              <a:spcBef>
                <a:spcPts val="0"/>
              </a:spcBef>
              <a:spcAft>
                <a:spcPts val="0"/>
              </a:spcAft>
              <a:buClr>
                <a:srgbClr val="000000"/>
              </a:buClr>
              <a:buSzPts val="1400"/>
              <a:buFont typeface="Arial"/>
              <a:buNone/>
            </a:pPr>
            <a:r>
              <a:rPr lang="en-US" dirty="0"/>
              <a:t>Image source: DEVELOP </a:t>
            </a:r>
            <a:r>
              <a:rPr lang="en-US" dirty="0" smtClean="0"/>
              <a:t>participant</a:t>
            </a:r>
            <a:endParaRPr dirty="0"/>
          </a:p>
        </p:txBody>
      </p:sp>
      <p:sp>
        <p:nvSpPr>
          <p:cNvPr id="627" name="Google Shape;627;g3de85ce72b_1_1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21</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689182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20: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6" name="Google Shape;636;p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Potential sources for error included errors in the </a:t>
            </a:r>
            <a:r>
              <a:rPr lang="en-US" sz="1200" b="0" i="1" u="none" strike="noStrike" cap="none" dirty="0">
                <a:solidFill>
                  <a:schemeClr val="dk1"/>
                </a:solidFill>
                <a:latin typeface="Calibri"/>
                <a:ea typeface="Calibri"/>
                <a:cs typeface="Calibri"/>
                <a:sym typeface="Calibri"/>
              </a:rPr>
              <a:t>in situ </a:t>
            </a:r>
            <a:r>
              <a:rPr lang="en-US" sz="1200" b="0" i="0" u="none" strike="noStrike" cap="none" dirty="0">
                <a:solidFill>
                  <a:schemeClr val="dk1"/>
                </a:solidFill>
                <a:latin typeface="Calibri"/>
                <a:ea typeface="Calibri"/>
                <a:cs typeface="Calibri"/>
                <a:sym typeface="Calibri"/>
              </a:rPr>
              <a:t>data collected and processed by the team, as well as uncertainty regarding the effectiveness of atmospheric corrections and the preliminary gains offered by </a:t>
            </a:r>
            <a:r>
              <a:rPr lang="en-US" sz="1200" b="0" i="0" u="none" strike="noStrike" cap="none" dirty="0" err="1">
                <a:solidFill>
                  <a:schemeClr val="dk1"/>
                </a:solidFill>
                <a:latin typeface="Calibri"/>
                <a:ea typeface="Calibri"/>
                <a:cs typeface="Calibri"/>
                <a:sym typeface="Calibri"/>
              </a:rPr>
              <a:t>Pahlevan</a:t>
            </a:r>
            <a:r>
              <a:rPr lang="en-US" sz="1200" b="0" i="0" u="none" strike="noStrike" cap="none" dirty="0">
                <a:solidFill>
                  <a:schemeClr val="dk1"/>
                </a:solidFill>
                <a:latin typeface="Calibri"/>
                <a:ea typeface="Calibri"/>
                <a:cs typeface="Calibri"/>
                <a:sym typeface="Calibri"/>
              </a:rPr>
              <a:t> et al.</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Image: LTER Rowley house dock</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Image source: Linnea Smith, DEVELOP </a:t>
            </a:r>
            <a:r>
              <a:rPr lang="en-US" sz="1200" b="0" i="0" u="none" strike="noStrike" cap="none" dirty="0" smtClean="0">
                <a:solidFill>
                  <a:schemeClr val="dk1"/>
                </a:solidFill>
                <a:latin typeface="Calibri"/>
                <a:ea typeface="Calibri"/>
                <a:cs typeface="Calibri"/>
                <a:sym typeface="Calibri"/>
              </a:rPr>
              <a:t>participant</a:t>
            </a:r>
            <a:endParaRPr sz="1200" b="0" i="0" u="none" strike="noStrike" cap="none" dirty="0">
              <a:solidFill>
                <a:schemeClr val="dk1"/>
              </a:solidFill>
              <a:latin typeface="Calibri"/>
              <a:ea typeface="Calibri"/>
              <a:cs typeface="Calibri"/>
              <a:sym typeface="Calibri"/>
            </a:endParaRPr>
          </a:p>
        </p:txBody>
      </p:sp>
      <p:sp>
        <p:nvSpPr>
          <p:cNvPr id="637" name="Google Shape;637;p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22</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910124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21: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6" name="Google Shape;646;p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A dam in the Ipswich River will be removed in coming years; though this is beyond the DEVELOP term, it would be interesting to return during and after dam removal to study how this affects sediment dynamics in the estuary. The majority of </a:t>
            </a:r>
            <a:r>
              <a:rPr lang="en-US" sz="1200" b="0" i="1" u="none" strike="noStrike" cap="none" dirty="0">
                <a:solidFill>
                  <a:schemeClr val="dk1"/>
                </a:solidFill>
                <a:latin typeface="Calibri"/>
                <a:ea typeface="Calibri"/>
                <a:cs typeface="Calibri"/>
                <a:sym typeface="Calibri"/>
              </a:rPr>
              <a:t>in situ</a:t>
            </a:r>
            <a:r>
              <a:rPr lang="en-US" sz="1200" b="0" i="0" u="none" strike="noStrike" cap="none" dirty="0">
                <a:solidFill>
                  <a:schemeClr val="dk1"/>
                </a:solidFill>
                <a:latin typeface="Calibri"/>
                <a:ea typeface="Calibri"/>
                <a:cs typeface="Calibri"/>
                <a:sym typeface="Calibri"/>
              </a:rPr>
              <a:t> data used to generate the algorithm came from the summer months. It would be interesting to continue gathering data in the fall, winter, and spring to better study seasonal trends in sediment supply. It would also be bene</a:t>
            </a:r>
            <a:r>
              <a:rPr lang="en-US" dirty="0"/>
              <a:t>ficial to combine the Landsat 8 and Sentinel-2 algorithms using data fusion, to create a single algorithm that could be used on all imagery collected. Finally, </a:t>
            </a:r>
            <a:r>
              <a:rPr lang="en-US" sz="1200" b="0" i="0" u="none" strike="noStrike" cap="none" dirty="0">
                <a:solidFill>
                  <a:schemeClr val="dk1"/>
                </a:solidFill>
                <a:latin typeface="Calibri"/>
                <a:ea typeface="Calibri"/>
                <a:cs typeface="Calibri"/>
                <a:sym typeface="Calibri"/>
              </a:rPr>
              <a:t>It is possi</a:t>
            </a:r>
            <a:r>
              <a:rPr lang="en-US" dirty="0"/>
              <a:t>ble to bypass the problems with bottom reflectance by using a radiative transfer model; however, this will require more extensive collection of in situ data. Once this data is collected, though, it could be used to model sediment concentration throughout the entire estuary.</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Image: Parker River National Wildlife Refu</a:t>
            </a:r>
            <a:r>
              <a:rPr lang="en-US" dirty="0"/>
              <a:t>ge</a:t>
            </a:r>
            <a:endParaRPr dirty="0"/>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Image source: </a:t>
            </a:r>
            <a:r>
              <a:rPr lang="en-US" dirty="0"/>
              <a:t>Kelly </a:t>
            </a:r>
            <a:r>
              <a:rPr lang="en-US" dirty="0" err="1"/>
              <a:t>Fike</a:t>
            </a:r>
            <a:r>
              <a:rPr lang="en-US" dirty="0"/>
              <a:t>, USFWS </a:t>
            </a:r>
            <a:r>
              <a:rPr lang="en-US" dirty="0" smtClean="0"/>
              <a:t>Flickr</a:t>
            </a:r>
            <a:endParaRPr sz="1200" b="0" i="0" u="none" strike="noStrike" cap="none" dirty="0">
              <a:solidFill>
                <a:schemeClr val="dk1"/>
              </a:solidFill>
              <a:latin typeface="Calibri"/>
              <a:ea typeface="Calibri"/>
              <a:cs typeface="Calibri"/>
              <a:sym typeface="Calibri"/>
            </a:endParaRPr>
          </a:p>
        </p:txBody>
      </p:sp>
      <p:sp>
        <p:nvSpPr>
          <p:cNvPr id="647" name="Google Shape;647;p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4743911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This project could not have been completed without the generous efforts of our partners, science advisors, and past participants.</a:t>
            </a:r>
            <a:endParaRPr sz="1200" b="0" i="0" u="none" strike="noStrike" cap="none" dirty="0">
              <a:solidFill>
                <a:schemeClr val="dk1"/>
              </a:solidFill>
              <a:latin typeface="Calibri"/>
              <a:ea typeface="Calibri"/>
              <a:cs typeface="Calibri"/>
              <a:sym typeface="Calibri"/>
            </a:endParaRPr>
          </a:p>
        </p:txBody>
      </p:sp>
      <p:sp>
        <p:nvSpPr>
          <p:cNvPr id="656" name="Google Shape;656;p22: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3406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We would now like to open up the floor to questions or comments.</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Image: Great Bay National Wildlife Refuge, New Hampshire</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Image source: USFWS</a:t>
            </a:r>
            <a:endParaRPr sz="1200" b="0" i="0" u="none" strike="noStrike" cap="none" dirty="0">
              <a:solidFill>
                <a:schemeClr val="dk1"/>
              </a:solidFill>
              <a:latin typeface="Calibri"/>
              <a:ea typeface="Calibri"/>
              <a:cs typeface="Calibri"/>
              <a:sym typeface="Calibri"/>
            </a:endParaRPr>
          </a:p>
        </p:txBody>
      </p:sp>
      <p:sp>
        <p:nvSpPr>
          <p:cNvPr id="663" name="Google Shape;663;p23: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22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3: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This study includes remote sensing data from April 2013 to April 2018. </a:t>
            </a:r>
            <a:r>
              <a:rPr lang="en-US" sz="1200" b="0" i="1" u="none" strike="noStrike" cap="none" dirty="0">
                <a:solidFill>
                  <a:schemeClr val="dk1"/>
                </a:solidFill>
                <a:latin typeface="Calibri"/>
                <a:ea typeface="Calibri"/>
                <a:cs typeface="Calibri"/>
                <a:sym typeface="Calibri"/>
              </a:rPr>
              <a:t>In situ</a:t>
            </a:r>
            <a:r>
              <a:rPr lang="en-US" sz="1200" b="0" i="0" u="none" strike="noStrike" cap="none" dirty="0">
                <a:solidFill>
                  <a:schemeClr val="dk1"/>
                </a:solidFill>
                <a:latin typeface="Calibri"/>
                <a:ea typeface="Calibri"/>
                <a:cs typeface="Calibri"/>
                <a:sym typeface="Calibri"/>
              </a:rPr>
              <a:t> data was acquired in November 2017 and from May to July 2018.</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Image: View from LTER Rowley house</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Image source: Linnea Smith, DEVELOP </a:t>
            </a:r>
            <a:r>
              <a:rPr lang="en-US" sz="1200" b="0" i="0" u="none" strike="noStrike" cap="none" dirty="0" smtClean="0">
                <a:solidFill>
                  <a:schemeClr val="dk1"/>
                </a:solidFill>
                <a:latin typeface="Calibri"/>
                <a:ea typeface="Calibri"/>
                <a:cs typeface="Calibri"/>
                <a:sym typeface="Calibri"/>
              </a:rPr>
              <a:t>participant</a:t>
            </a:r>
            <a:endParaRPr sz="1200" b="0" i="0" u="none" strike="noStrike" cap="none" dirty="0">
              <a:solidFill>
                <a:schemeClr val="dk1"/>
              </a:solidFill>
              <a:latin typeface="Calibri"/>
              <a:ea typeface="Calibri"/>
              <a:cs typeface="Calibri"/>
              <a:sym typeface="Calibri"/>
            </a:endParaRPr>
          </a:p>
        </p:txBody>
      </p:sp>
      <p:sp>
        <p:nvSpPr>
          <p:cNvPr id="377" name="Google Shape;377;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12074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5: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6" name="Google Shape;386;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Salt marshes are critical for resilience in coastal communities; they provide ecosystem services such as water purification, erosion control, protection from storm surge, and carbon sequestration. Plum Island Estuary is also a popular destination for research, education, and environmental outreach activities, making it a valuable social resource for nearby communities. Producing a sediment budget will help decision-makers in the area perform vulnerability assessments that identify high-risk areas of the marsh that could benefit the most from limited conservation funds.</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Images: (top left) View from LTER Rowley house; (bottom left) scarp; (right) science advisor Cedric </a:t>
            </a:r>
            <a:r>
              <a:rPr lang="en-US" sz="1200" b="0" i="0" u="none" strike="noStrike" cap="none" dirty="0" err="1">
                <a:solidFill>
                  <a:schemeClr val="dk1"/>
                </a:solidFill>
                <a:latin typeface="Calibri"/>
                <a:ea typeface="Calibri"/>
                <a:cs typeface="Calibri"/>
                <a:sym typeface="Calibri"/>
              </a:rPr>
              <a:t>Fichot</a:t>
            </a:r>
            <a:r>
              <a:rPr lang="en-US" sz="1200" b="0" i="0" u="none" strike="noStrike" cap="none" dirty="0">
                <a:solidFill>
                  <a:schemeClr val="dk1"/>
                </a:solidFill>
                <a:latin typeface="Calibri"/>
                <a:ea typeface="Calibri"/>
                <a:cs typeface="Calibri"/>
                <a:sym typeface="Calibri"/>
              </a:rPr>
              <a:t> and DEVELOP participant </a:t>
            </a:r>
            <a:r>
              <a:rPr lang="en-US" sz="1200" b="0" i="0" u="none" strike="noStrike" cap="none" dirty="0" err="1">
                <a:solidFill>
                  <a:schemeClr val="dk1"/>
                </a:solidFill>
                <a:latin typeface="Calibri"/>
                <a:ea typeface="Calibri"/>
                <a:cs typeface="Calibri"/>
                <a:sym typeface="Calibri"/>
              </a:rPr>
              <a:t>Ruizhe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Guo</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Image source: Linnea Smith, DEVELOP participant; and Zachary </a:t>
            </a:r>
            <a:r>
              <a:rPr lang="en-US" sz="1200" b="0" i="0" u="none" strike="noStrike" cap="none" dirty="0" err="1">
                <a:solidFill>
                  <a:schemeClr val="dk1"/>
                </a:solidFill>
                <a:latin typeface="Calibri"/>
                <a:ea typeface="Calibri"/>
                <a:cs typeface="Calibri"/>
                <a:sym typeface="Calibri"/>
              </a:rPr>
              <a:t>Bengtsson</a:t>
            </a:r>
            <a:r>
              <a:rPr lang="en-US" sz="1200" b="0" i="0" u="none" strike="noStrike" cap="none" dirty="0">
                <a:solidFill>
                  <a:schemeClr val="dk1"/>
                </a:solidFill>
                <a:latin typeface="Calibri"/>
                <a:ea typeface="Calibri"/>
                <a:cs typeface="Calibri"/>
                <a:sym typeface="Calibri"/>
              </a:rPr>
              <a:t>, Center </a:t>
            </a:r>
            <a:r>
              <a:rPr lang="en-US" sz="1200" b="0" i="0" u="none" strike="noStrike" cap="none" dirty="0" smtClean="0">
                <a:solidFill>
                  <a:schemeClr val="dk1"/>
                </a:solidFill>
                <a:latin typeface="Calibri"/>
                <a:ea typeface="Calibri"/>
                <a:cs typeface="Calibri"/>
                <a:sym typeface="Calibri"/>
              </a:rPr>
              <a:t>Lead</a:t>
            </a:r>
            <a:endParaRPr sz="1200" b="0" i="0" u="none" strike="noStrike" cap="none" dirty="0">
              <a:solidFill>
                <a:schemeClr val="dk1"/>
              </a:solidFill>
              <a:latin typeface="Calibri"/>
              <a:ea typeface="Calibri"/>
              <a:cs typeface="Calibri"/>
              <a:sym typeface="Calibri"/>
            </a:endParaRPr>
          </a:p>
        </p:txBody>
      </p:sp>
      <p:sp>
        <p:nvSpPr>
          <p:cNvPr id="387" name="Google Shape;387;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42382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4: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We partnered with the USGS Wood Hole Coastal and Marine Science Center, PIE LTER, and the USFWS Parker River National Wildlife Refuge. The USGS, in collaboration with Dr. Sergio </a:t>
            </a:r>
            <a:r>
              <a:rPr lang="en-US" sz="1200" b="0" i="0" u="none" strike="noStrike" cap="none" dirty="0" err="1">
                <a:solidFill>
                  <a:schemeClr val="dk1"/>
                </a:solidFill>
                <a:latin typeface="Calibri"/>
                <a:ea typeface="Calibri"/>
                <a:cs typeface="Calibri"/>
                <a:sym typeface="Calibri"/>
              </a:rPr>
              <a:t>Fagerhazzi</a:t>
            </a:r>
            <a:r>
              <a:rPr lang="en-US" sz="1200" b="0" i="0" u="none" strike="noStrike" cap="none" dirty="0">
                <a:solidFill>
                  <a:schemeClr val="dk1"/>
                </a:solidFill>
                <a:latin typeface="Calibri"/>
                <a:ea typeface="Calibri"/>
                <a:cs typeface="Calibri"/>
                <a:sym typeface="Calibri"/>
              </a:rPr>
              <a:t> at Boston University and Nancy Pau at the USFWS, currently measure SSC at point locations in the estuary. Dr. Neil </a:t>
            </a:r>
            <a:r>
              <a:rPr lang="en-US" sz="1200" b="0" i="0" u="none" strike="noStrike" cap="none" dirty="0" err="1">
                <a:solidFill>
                  <a:schemeClr val="dk1"/>
                </a:solidFill>
                <a:latin typeface="Calibri"/>
                <a:ea typeface="Calibri"/>
                <a:cs typeface="Calibri"/>
                <a:sym typeface="Calibri"/>
              </a:rPr>
              <a:t>Ganju</a:t>
            </a:r>
            <a:r>
              <a:rPr lang="en-US" sz="1200" b="0" i="0" u="none" strike="noStrike" cap="none" dirty="0">
                <a:solidFill>
                  <a:schemeClr val="dk1"/>
                </a:solidFill>
                <a:latin typeface="Calibri"/>
                <a:ea typeface="Calibri"/>
                <a:cs typeface="Calibri"/>
                <a:sym typeface="Calibri"/>
              </a:rPr>
              <a:t> from the USGS uses this information in vulnerability assessments of the marsh, which are used to determine management procedures, allocate funds judiciously, and guide future research. PIE LTER conducts extensive research on Plum Island ecosystems, and is interested in the estuary’s long term viability and health.</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Images: (top) Spring 2018 DEVELOP team at USGS Woods Hole; (bottom) LTER Rowley house</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Image source: Sydney </a:t>
            </a:r>
            <a:r>
              <a:rPr lang="en-US" sz="1200" b="0" i="0" u="none" strike="noStrike" cap="none" dirty="0" err="1">
                <a:solidFill>
                  <a:schemeClr val="dk1"/>
                </a:solidFill>
                <a:latin typeface="Calibri"/>
                <a:ea typeface="Calibri"/>
                <a:cs typeface="Calibri"/>
                <a:sym typeface="Calibri"/>
              </a:rPr>
              <a:t>Neugebauer</a:t>
            </a:r>
            <a:r>
              <a:rPr lang="en-US" sz="1200" b="0" i="0" u="none" strike="noStrike" cap="none" dirty="0">
                <a:solidFill>
                  <a:schemeClr val="dk1"/>
                </a:solidFill>
                <a:latin typeface="Calibri"/>
                <a:ea typeface="Calibri"/>
                <a:cs typeface="Calibri"/>
                <a:sym typeface="Calibri"/>
              </a:rPr>
              <a:t>, DEVELOP </a:t>
            </a:r>
            <a:r>
              <a:rPr lang="en-US" sz="1200" b="0" i="0" u="none" strike="noStrike" cap="none" dirty="0" smtClean="0">
                <a:solidFill>
                  <a:schemeClr val="dk1"/>
                </a:solidFill>
                <a:latin typeface="Calibri"/>
                <a:ea typeface="Calibri"/>
                <a:cs typeface="Calibri"/>
                <a:sym typeface="Calibri"/>
              </a:rPr>
              <a:t>participant</a:t>
            </a:r>
            <a:endParaRPr sz="1200" b="0" i="0" u="none" strike="noStrike" cap="none" dirty="0">
              <a:solidFill>
                <a:schemeClr val="dk1"/>
              </a:solidFill>
              <a:latin typeface="Calibri"/>
              <a:ea typeface="Calibri"/>
              <a:cs typeface="Calibri"/>
              <a:sym typeface="Calibri"/>
            </a:endParaRPr>
          </a:p>
        </p:txBody>
      </p:sp>
      <p:sp>
        <p:nvSpPr>
          <p:cNvPr id="399" name="Google Shape;399;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215531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6: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This term, we sought to improve our atmospheric correction methods. We refined the algorithm created last term, for deriving suspended sediment concentration from remote sensing reflectance, by incorporating more </a:t>
            </a:r>
            <a:r>
              <a:rPr lang="en-US" sz="1200" b="0" i="1" u="none" strike="noStrike" cap="none" dirty="0">
                <a:solidFill>
                  <a:schemeClr val="dk1"/>
                </a:solidFill>
                <a:latin typeface="Calibri"/>
                <a:ea typeface="Calibri"/>
                <a:cs typeface="Calibri"/>
                <a:sym typeface="Calibri"/>
              </a:rPr>
              <a:t>in situ </a:t>
            </a:r>
            <a:r>
              <a:rPr lang="en-US" sz="1200" b="0" i="0" u="none" strike="noStrike" cap="none" dirty="0">
                <a:solidFill>
                  <a:schemeClr val="dk1"/>
                </a:solidFill>
                <a:latin typeface="Calibri"/>
                <a:ea typeface="Calibri"/>
                <a:cs typeface="Calibri"/>
                <a:sym typeface="Calibri"/>
              </a:rPr>
              <a:t>data. We also created a time series of sediment concentration in the estuary from 2013 to 2018. Finally, we attempted to evaluate the Merrimack River as a possible source of sediment and quantified suspended sediment flux in the estuary using a hydrodynamic model. The ultimate goal of these efforts was to help our end user estimate the vulnerability of the estuary to sea level rise</a:t>
            </a:r>
            <a:r>
              <a:rPr lang="en-US" sz="1200" b="0" i="0" u="none" strike="noStrike" cap="none" dirty="0" smtClean="0">
                <a:solidFill>
                  <a:schemeClr val="dk1"/>
                </a:solidFill>
                <a:latin typeface="Calibri"/>
                <a:ea typeface="Calibri"/>
                <a:cs typeface="Calibri"/>
                <a:sym typeface="Calibri"/>
              </a:rPr>
              <a:t>.</a:t>
            </a:r>
            <a:endParaRPr sz="1200" b="0" i="0" u="none" strike="noStrike" cap="none" dirty="0">
              <a:solidFill>
                <a:schemeClr val="dk1"/>
              </a:solidFill>
              <a:latin typeface="Calibri"/>
              <a:ea typeface="Calibri"/>
              <a:cs typeface="Calibri"/>
              <a:sym typeface="Calibri"/>
            </a:endParaRPr>
          </a:p>
        </p:txBody>
      </p:sp>
      <p:sp>
        <p:nvSpPr>
          <p:cNvPr id="409" name="Google Shape;409;p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29683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This is an overview of the team’s methods. We improved our atmospheric correction using gains in </a:t>
            </a:r>
            <a:r>
              <a:rPr lang="en-US" sz="1200" b="0" i="0" u="none" strike="noStrike" cap="none" dirty="0" err="1">
                <a:solidFill>
                  <a:schemeClr val="dk1"/>
                </a:solidFill>
                <a:latin typeface="Calibri"/>
                <a:ea typeface="Calibri"/>
                <a:cs typeface="Calibri"/>
                <a:sym typeface="Calibri"/>
              </a:rPr>
              <a:t>SeaDAS</a:t>
            </a:r>
            <a:r>
              <a:rPr lang="en-US" sz="1200" b="0" i="0" u="none" strike="noStrike" cap="none" dirty="0">
                <a:solidFill>
                  <a:schemeClr val="dk1"/>
                </a:solidFill>
                <a:latin typeface="Calibri"/>
                <a:ea typeface="Calibri"/>
                <a:cs typeface="Calibri"/>
                <a:sym typeface="Calibri"/>
              </a:rPr>
              <a:t>, developed an empirical algorithm in R and validated it with </a:t>
            </a:r>
            <a:r>
              <a:rPr lang="en-US" sz="1200" b="0" i="1" u="none" strike="noStrike" cap="none" dirty="0">
                <a:solidFill>
                  <a:schemeClr val="dk1"/>
                </a:solidFill>
                <a:latin typeface="Calibri"/>
                <a:ea typeface="Calibri"/>
                <a:cs typeface="Calibri"/>
                <a:sym typeface="Calibri"/>
              </a:rPr>
              <a:t>in situ </a:t>
            </a:r>
            <a:r>
              <a:rPr lang="en-US" sz="1200" b="0" i="0" u="none" strike="noStrike" cap="none" dirty="0">
                <a:solidFill>
                  <a:schemeClr val="dk1"/>
                </a:solidFill>
                <a:latin typeface="Calibri"/>
                <a:ea typeface="Calibri"/>
                <a:cs typeface="Calibri"/>
                <a:sym typeface="Calibri"/>
              </a:rPr>
              <a:t>data, estimated sediment flux using the Delft3D model, and conducted time series analysis to analyze change in SSC over time</a:t>
            </a:r>
            <a:r>
              <a:rPr lang="en-US" sz="1200" b="0" i="0" u="none" strike="noStrike" cap="none" dirty="0" smtClean="0">
                <a:solidFill>
                  <a:schemeClr val="dk1"/>
                </a:solidFill>
                <a:latin typeface="Calibri"/>
                <a:ea typeface="Calibri"/>
                <a:cs typeface="Calibri"/>
                <a:sym typeface="Calibri"/>
              </a:rPr>
              <a:t>.</a:t>
            </a:r>
            <a:endParaRPr sz="1200" b="0" i="0" u="none" strike="noStrike" cap="none" dirty="0">
              <a:solidFill>
                <a:schemeClr val="dk1"/>
              </a:solidFill>
              <a:latin typeface="Calibri"/>
              <a:ea typeface="Calibri"/>
              <a:cs typeface="Calibri"/>
              <a:sym typeface="Calibri"/>
            </a:endParaRPr>
          </a:p>
        </p:txBody>
      </p:sp>
      <p:sp>
        <p:nvSpPr>
          <p:cNvPr id="424" name="Google Shape;424;p7: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02887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8: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The team used level 1 data from Landsat 8 OLI and Sentinel-2 MSI for this study. The high spatial resolution of these sensors was necessary to analyze the estuary’s narrow channel. Landsat 8 has a spatial resolution of 30 m, and captures a new image every 16 days. The team was able to coordinate </a:t>
            </a:r>
            <a:r>
              <a:rPr lang="en-US" sz="1200" b="0" i="1" u="none" strike="noStrike" cap="none" dirty="0">
                <a:solidFill>
                  <a:schemeClr val="dk1"/>
                </a:solidFill>
                <a:latin typeface="Calibri"/>
                <a:ea typeface="Calibri"/>
                <a:cs typeface="Calibri"/>
                <a:sym typeface="Calibri"/>
              </a:rPr>
              <a:t>in situ</a:t>
            </a:r>
            <a:r>
              <a:rPr lang="en-US" sz="1200" b="0" i="0" u="none" strike="noStrike" cap="none" dirty="0">
                <a:solidFill>
                  <a:schemeClr val="dk1"/>
                </a:solidFill>
                <a:latin typeface="Calibri"/>
                <a:ea typeface="Calibri"/>
                <a:cs typeface="Calibri"/>
                <a:sym typeface="Calibri"/>
              </a:rPr>
              <a:t> data collection with a Landsat overpass.</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Image: Landsat 8 satellite</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Image source: </a:t>
            </a:r>
            <a:r>
              <a:rPr lang="en-US" sz="1200" b="0" i="0" u="none" strike="noStrike" cap="none" dirty="0" err="1" smtClean="0">
                <a:solidFill>
                  <a:schemeClr val="dk1"/>
                </a:solidFill>
                <a:latin typeface="Calibri"/>
                <a:ea typeface="Calibri"/>
                <a:cs typeface="Calibri"/>
                <a:sym typeface="Calibri"/>
              </a:rPr>
              <a:t>Developedia</a:t>
            </a:r>
            <a:endParaRPr sz="1200" b="0" i="0" u="none" strike="noStrike" cap="none" dirty="0">
              <a:solidFill>
                <a:schemeClr val="dk1"/>
              </a:solidFill>
              <a:latin typeface="Calibri"/>
              <a:ea typeface="Calibri"/>
              <a:cs typeface="Calibri"/>
              <a:sym typeface="Calibri"/>
            </a:endParaRPr>
          </a:p>
        </p:txBody>
      </p:sp>
      <p:sp>
        <p:nvSpPr>
          <p:cNvPr id="451" name="Google Shape;451;p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3965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9: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The ESA’s Sentinel-2 has a spatial resolution between 10 and 20 m, and passes over Plum Island every 10 days.</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Image: Sentinel-2 satellite</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Image source: </a:t>
            </a:r>
            <a:r>
              <a:rPr lang="en-US" sz="1200" b="0" i="0" u="none" strike="noStrike" cap="none" dirty="0" err="1" smtClean="0">
                <a:solidFill>
                  <a:schemeClr val="dk1"/>
                </a:solidFill>
                <a:latin typeface="Calibri"/>
                <a:ea typeface="Calibri"/>
                <a:cs typeface="Calibri"/>
                <a:sym typeface="Calibri"/>
              </a:rPr>
              <a:t>Developedia</a:t>
            </a:r>
            <a:endParaRPr sz="1200" b="0" i="0" u="none" strike="noStrike" cap="none" dirty="0">
              <a:solidFill>
                <a:schemeClr val="dk1"/>
              </a:solidFill>
              <a:latin typeface="Calibri"/>
              <a:ea typeface="Calibri"/>
              <a:cs typeface="Calibri"/>
              <a:sym typeface="Calibri"/>
            </a:endParaRPr>
          </a:p>
        </p:txBody>
      </p:sp>
      <p:sp>
        <p:nvSpPr>
          <p:cNvPr id="463" name="Google Shape;463;p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372371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
        <p:cNvGrpSpPr/>
        <p:nvPr/>
      </p:nvGrpSpPr>
      <p:grpSpPr>
        <a:xfrm>
          <a:off x="0" y="0"/>
          <a:ext cx="0" cy="0"/>
          <a:chOff x="0" y="0"/>
          <a:chExt cx="0" cy="0"/>
        </a:xfrm>
      </p:grpSpPr>
      <p:pic>
        <p:nvPicPr>
          <p:cNvPr id="13" name="Google Shape;13;p2"/>
          <p:cNvPicPr preferRelativeResize="0"/>
          <p:nvPr/>
        </p:nvPicPr>
        <p:blipFill rotWithShape="1">
          <a:blip r:embed="rId2">
            <a:alphaModFix/>
          </a:blip>
          <a:srcRect/>
          <a:stretch/>
        </p:blipFill>
        <p:spPr>
          <a:xfrm>
            <a:off x="10965783" y="358445"/>
            <a:ext cx="870608" cy="741586"/>
          </a:xfrm>
          <a:prstGeom prst="rect">
            <a:avLst/>
          </a:prstGeom>
          <a:noFill/>
          <a:ln>
            <a:noFill/>
          </a:ln>
        </p:spPr>
      </p:pic>
      <p:sp>
        <p:nvSpPr>
          <p:cNvPr id="14" name="Google Shape;14;p2"/>
          <p:cNvSpPr txBox="1"/>
          <p:nvPr/>
        </p:nvSpPr>
        <p:spPr>
          <a:xfrm>
            <a:off x="8956532" y="563232"/>
            <a:ext cx="1962150" cy="415498"/>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National Aeronautics and</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Space Administration</a:t>
            </a:r>
            <a:endParaRPr sz="1050" b="0" i="0" u="none" strike="noStrike" cap="none">
              <a:solidFill>
                <a:schemeClr val="dk1"/>
              </a:solidFill>
              <a:latin typeface="Arial"/>
              <a:ea typeface="Arial"/>
              <a:cs typeface="Arial"/>
              <a:sym typeface="Arial"/>
            </a:endParaRPr>
          </a:p>
        </p:txBody>
      </p:sp>
      <p:cxnSp>
        <p:nvCxnSpPr>
          <p:cNvPr id="15" name="Google Shape;15;p2"/>
          <p:cNvCxnSpPr/>
          <p:nvPr/>
        </p:nvCxnSpPr>
        <p:spPr>
          <a:xfrm>
            <a:off x="10942232" y="425120"/>
            <a:ext cx="0" cy="616952"/>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94"/>
        <p:cNvGrpSpPr/>
        <p:nvPr/>
      </p:nvGrpSpPr>
      <p:grpSpPr>
        <a:xfrm>
          <a:off x="0" y="0"/>
          <a:ext cx="0" cy="0"/>
          <a:chOff x="0" y="0"/>
          <a:chExt cx="0" cy="0"/>
        </a:xfrm>
      </p:grpSpPr>
      <p:pic>
        <p:nvPicPr>
          <p:cNvPr id="95" name="Google Shape;95;p12"/>
          <p:cNvPicPr preferRelativeResize="0"/>
          <p:nvPr/>
        </p:nvPicPr>
        <p:blipFill rotWithShape="1">
          <a:blip r:embed="rId2">
            <a:alphaModFix/>
          </a:blip>
          <a:srcRect/>
          <a:stretch/>
        </p:blipFill>
        <p:spPr>
          <a:xfrm>
            <a:off x="10965783" y="358445"/>
            <a:ext cx="870608" cy="741586"/>
          </a:xfrm>
          <a:prstGeom prst="rect">
            <a:avLst/>
          </a:prstGeom>
          <a:noFill/>
          <a:ln>
            <a:noFill/>
          </a:ln>
        </p:spPr>
      </p:pic>
      <p:sp>
        <p:nvSpPr>
          <p:cNvPr id="96" name="Google Shape;96;p12"/>
          <p:cNvSpPr txBox="1"/>
          <p:nvPr/>
        </p:nvSpPr>
        <p:spPr>
          <a:xfrm>
            <a:off x="8956532" y="563232"/>
            <a:ext cx="1962000" cy="4155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50" b="0" i="0" u="none" strike="noStrike" cap="none">
                <a:solidFill>
                  <a:schemeClr val="dk1"/>
                </a:solidFill>
                <a:latin typeface="Arial"/>
                <a:ea typeface="Arial"/>
                <a:cs typeface="Arial"/>
                <a:sym typeface="Arial"/>
              </a:rPr>
              <a:t>National Aeronautics and</a:t>
            </a:r>
            <a:endParaRPr/>
          </a:p>
          <a:p>
            <a:pPr marL="0" marR="0" lvl="0" indent="0" algn="r" rtl="0">
              <a:spcBef>
                <a:spcPts val="0"/>
              </a:spcBef>
              <a:spcAft>
                <a:spcPts val="0"/>
              </a:spcAft>
              <a:buNone/>
            </a:pPr>
            <a:r>
              <a:rPr lang="en-US" sz="1050" b="0" i="0" u="none" strike="noStrike" cap="none">
                <a:solidFill>
                  <a:schemeClr val="dk1"/>
                </a:solidFill>
                <a:latin typeface="Arial"/>
                <a:ea typeface="Arial"/>
                <a:cs typeface="Arial"/>
                <a:sym typeface="Arial"/>
              </a:rPr>
              <a:t>Space Administration</a:t>
            </a:r>
            <a:endParaRPr sz="1050" b="0" i="0" u="none" strike="noStrike" cap="none">
              <a:solidFill>
                <a:schemeClr val="dk1"/>
              </a:solidFill>
              <a:latin typeface="Arial"/>
              <a:ea typeface="Arial"/>
              <a:cs typeface="Arial"/>
              <a:sym typeface="Arial"/>
            </a:endParaRPr>
          </a:p>
        </p:txBody>
      </p:sp>
      <p:cxnSp>
        <p:nvCxnSpPr>
          <p:cNvPr id="97" name="Google Shape;97;p12"/>
          <p:cNvCxnSpPr/>
          <p:nvPr/>
        </p:nvCxnSpPr>
        <p:spPr>
          <a:xfrm>
            <a:off x="10942232" y="425120"/>
            <a:ext cx="0" cy="61710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H2">
  <p:cSld name="Title and Content H2">
    <p:spTree>
      <p:nvGrpSpPr>
        <p:cNvPr id="1" name="Shape 98"/>
        <p:cNvGrpSpPr/>
        <p:nvPr/>
      </p:nvGrpSpPr>
      <p:grpSpPr>
        <a:xfrm>
          <a:off x="0" y="0"/>
          <a:ext cx="0" cy="0"/>
          <a:chOff x="0" y="0"/>
          <a:chExt cx="0" cy="0"/>
        </a:xfrm>
      </p:grpSpPr>
      <p:pic>
        <p:nvPicPr>
          <p:cNvPr id="99" name="Google Shape;99;p13"/>
          <p:cNvPicPr preferRelativeResize="0"/>
          <p:nvPr/>
        </p:nvPicPr>
        <p:blipFill rotWithShape="1">
          <a:blip r:embed="rId2">
            <a:alphaModFix/>
          </a:blip>
          <a:srcRect r="12937"/>
          <a:stretch/>
        </p:blipFill>
        <p:spPr>
          <a:xfrm>
            <a:off x="0" y="0"/>
            <a:ext cx="10614454" cy="6857998"/>
          </a:xfrm>
          <a:prstGeom prst="rect">
            <a:avLst/>
          </a:prstGeom>
          <a:noFill/>
          <a:ln>
            <a:noFill/>
          </a:ln>
        </p:spPr>
      </p:pic>
      <p:sp>
        <p:nvSpPr>
          <p:cNvPr id="100" name="Google Shape;100;p13"/>
          <p:cNvSpPr txBox="1">
            <a:spLocks noGrp="1"/>
          </p:cNvSpPr>
          <p:nvPr>
            <p:ph type="title"/>
          </p:nvPr>
        </p:nvSpPr>
        <p:spPr>
          <a:xfrm>
            <a:off x="1000125" y="365124"/>
            <a:ext cx="10233000" cy="4794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289B4"/>
              </a:buClr>
              <a:buSzPts val="4800"/>
              <a:buFont typeface="Century Gothic"/>
              <a:buNone/>
              <a:defRPr sz="4800" b="0" i="0" u="none" strike="noStrike" cap="none">
                <a:solidFill>
                  <a:srgbClr val="3289B4"/>
                </a:solidFill>
                <a:latin typeface="Century Gothic"/>
                <a:ea typeface="Century Gothic"/>
                <a:cs typeface="Century Gothic"/>
                <a:sym typeface="Century Gothic"/>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01" name="Google Shape;101;p13"/>
          <p:cNvSpPr>
            <a:spLocks noGrp="1"/>
          </p:cNvSpPr>
          <p:nvPr>
            <p:ph type="pic" idx="2"/>
          </p:nvPr>
        </p:nvSpPr>
        <p:spPr>
          <a:xfrm>
            <a:off x="0" y="3456417"/>
            <a:ext cx="12192000" cy="3354900"/>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102" name="Google Shape;102;p13"/>
          <p:cNvSpPr txBox="1">
            <a:spLocks noGrp="1"/>
          </p:cNvSpPr>
          <p:nvPr>
            <p:ph type="body" idx="1"/>
          </p:nvPr>
        </p:nvSpPr>
        <p:spPr>
          <a:xfrm>
            <a:off x="1000125" y="1185059"/>
            <a:ext cx="10233000" cy="5184000"/>
          </a:xfrm>
          <a:prstGeom prst="rect">
            <a:avLst/>
          </a:prstGeom>
          <a:noFill/>
          <a:ln>
            <a:noFill/>
          </a:ln>
        </p:spPr>
        <p:txBody>
          <a:bodyPr spcFirstLastPara="1" wrap="square" lIns="91425" tIns="45700" rIns="91425" bIns="45700" anchor="t" anchorCtr="0"/>
          <a:lstStyle>
            <a:lvl1pPr marL="457200" lvl="0" indent="-368300" rtl="0">
              <a:spcBef>
                <a:spcPts val="1000"/>
              </a:spcBef>
              <a:spcAft>
                <a:spcPts val="0"/>
              </a:spcAft>
              <a:buClr>
                <a:srgbClr val="3289B4"/>
              </a:buClr>
              <a:buSzPts val="2200"/>
              <a:buFont typeface="Noto Sans Symbols"/>
              <a:buChar char="▶"/>
              <a:defRPr sz="2000" b="0">
                <a:solidFill>
                  <a:srgbClr val="3F3F3F"/>
                </a:solidFill>
              </a:defRPr>
            </a:lvl1pPr>
            <a:lvl2pPr marL="914400" lvl="1" indent="-228600" rtl="0">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103" name="Google Shape;103;p13"/>
          <p:cNvSpPr/>
          <p:nvPr/>
        </p:nvSpPr>
        <p:spPr>
          <a:xfrm>
            <a:off x="0" y="6818138"/>
            <a:ext cx="12192000" cy="45600"/>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104" name="Google Shape;104;p13"/>
          <p:cNvPicPr preferRelativeResize="0"/>
          <p:nvPr/>
        </p:nvPicPr>
        <p:blipFill rotWithShape="1">
          <a:blip r:embed="rId3">
            <a:alphaModFix/>
          </a:blip>
          <a:srcRect/>
          <a:stretch/>
        </p:blipFill>
        <p:spPr>
          <a:xfrm>
            <a:off x="124279" y="133045"/>
            <a:ext cx="382562" cy="382562"/>
          </a:xfrm>
          <a:prstGeom prst="rect">
            <a:avLst/>
          </a:prstGeom>
          <a:noFill/>
          <a:ln>
            <a:noFill/>
          </a:ln>
        </p:spPr>
      </p:pic>
      <p:pic>
        <p:nvPicPr>
          <p:cNvPr id="105" name="Google Shape;105;p13"/>
          <p:cNvPicPr preferRelativeResize="0"/>
          <p:nvPr/>
        </p:nvPicPr>
        <p:blipFill rotWithShape="1">
          <a:blip r:embed="rId4">
            <a:alphaModFix/>
          </a:blip>
          <a:srcRect r="91791" b="87747"/>
          <a:stretch/>
        </p:blipFill>
        <p:spPr>
          <a:xfrm>
            <a:off x="162" y="0"/>
            <a:ext cx="1000736" cy="840258"/>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06"/>
        <p:cNvGrpSpPr/>
        <p:nvPr/>
      </p:nvGrpSpPr>
      <p:grpSpPr>
        <a:xfrm>
          <a:off x="0" y="0"/>
          <a:ext cx="0" cy="0"/>
          <a:chOff x="0" y="0"/>
          <a:chExt cx="0" cy="0"/>
        </a:xfrm>
      </p:grpSpPr>
      <p:pic>
        <p:nvPicPr>
          <p:cNvPr id="107" name="Google Shape;107;p14"/>
          <p:cNvPicPr preferRelativeResize="0"/>
          <p:nvPr/>
        </p:nvPicPr>
        <p:blipFill rotWithShape="1">
          <a:blip r:embed="rId2">
            <a:alphaModFix/>
          </a:blip>
          <a:srcRect r="9395"/>
          <a:stretch/>
        </p:blipFill>
        <p:spPr>
          <a:xfrm>
            <a:off x="0" y="0"/>
            <a:ext cx="11046939" cy="6857998"/>
          </a:xfrm>
          <a:prstGeom prst="rect">
            <a:avLst/>
          </a:prstGeom>
          <a:noFill/>
          <a:ln>
            <a:noFill/>
          </a:ln>
        </p:spPr>
      </p:pic>
      <p:pic>
        <p:nvPicPr>
          <p:cNvPr id="108" name="Google Shape;108;p14"/>
          <p:cNvPicPr preferRelativeResize="0"/>
          <p:nvPr/>
        </p:nvPicPr>
        <p:blipFill rotWithShape="1">
          <a:blip r:embed="rId3">
            <a:alphaModFix/>
          </a:blip>
          <a:srcRect/>
          <a:stretch/>
        </p:blipFill>
        <p:spPr>
          <a:xfrm>
            <a:off x="124279" y="133045"/>
            <a:ext cx="382562" cy="382562"/>
          </a:xfrm>
          <a:prstGeom prst="rect">
            <a:avLst/>
          </a:prstGeom>
          <a:noFill/>
          <a:ln>
            <a:noFill/>
          </a:ln>
        </p:spPr>
      </p:pic>
      <p:sp>
        <p:nvSpPr>
          <p:cNvPr id="109" name="Google Shape;109;p14"/>
          <p:cNvSpPr txBox="1">
            <a:spLocks noGrp="1"/>
          </p:cNvSpPr>
          <p:nvPr>
            <p:ph type="title"/>
          </p:nvPr>
        </p:nvSpPr>
        <p:spPr>
          <a:xfrm>
            <a:off x="1000125" y="365124"/>
            <a:ext cx="9413400" cy="4794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289B4"/>
              </a:buClr>
              <a:buSzPts val="4800"/>
              <a:buFont typeface="Century Gothic"/>
              <a:buNone/>
              <a:defRPr sz="4800" b="0" i="0" u="none" strike="noStrike" cap="none">
                <a:solidFill>
                  <a:srgbClr val="3289B4"/>
                </a:solidFill>
                <a:latin typeface="Century Gothic"/>
                <a:ea typeface="Century Gothic"/>
                <a:cs typeface="Century Gothic"/>
                <a:sym typeface="Century Gothic"/>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10" name="Google Shape;110;p14"/>
          <p:cNvSpPr>
            <a:spLocks noGrp="1"/>
          </p:cNvSpPr>
          <p:nvPr>
            <p:ph type="pic" idx="2"/>
          </p:nvPr>
        </p:nvSpPr>
        <p:spPr>
          <a:xfrm>
            <a:off x="5183187" y="931498"/>
            <a:ext cx="7008900" cy="5880900"/>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111" name="Google Shape;111;p14"/>
          <p:cNvSpPr txBox="1">
            <a:spLocks noGrp="1"/>
          </p:cNvSpPr>
          <p:nvPr>
            <p:ph type="body" idx="1"/>
          </p:nvPr>
        </p:nvSpPr>
        <p:spPr>
          <a:xfrm>
            <a:off x="1000125" y="931498"/>
            <a:ext cx="3744000" cy="58809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112" name="Google Shape;112;p14"/>
          <p:cNvSpPr/>
          <p:nvPr/>
        </p:nvSpPr>
        <p:spPr>
          <a:xfrm>
            <a:off x="0" y="6812281"/>
            <a:ext cx="12192000" cy="45600"/>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113" name="Google Shape;113;p14"/>
          <p:cNvPicPr preferRelativeResize="0"/>
          <p:nvPr/>
        </p:nvPicPr>
        <p:blipFill rotWithShape="1">
          <a:blip r:embed="rId4">
            <a:alphaModFix/>
          </a:blip>
          <a:srcRect r="91791" b="87747"/>
          <a:stretch/>
        </p:blipFill>
        <p:spPr>
          <a:xfrm>
            <a:off x="162" y="0"/>
            <a:ext cx="1000736" cy="840258"/>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114"/>
        <p:cNvGrpSpPr/>
        <p:nvPr/>
      </p:nvGrpSpPr>
      <p:grpSpPr>
        <a:xfrm>
          <a:off x="0" y="0"/>
          <a:ext cx="0" cy="0"/>
          <a:chOff x="0" y="0"/>
          <a:chExt cx="0" cy="0"/>
        </a:xfrm>
      </p:grpSpPr>
      <p:pic>
        <p:nvPicPr>
          <p:cNvPr id="115" name="Google Shape;115;p15"/>
          <p:cNvPicPr preferRelativeResize="0"/>
          <p:nvPr/>
        </p:nvPicPr>
        <p:blipFill rotWithShape="1">
          <a:blip r:embed="rId2">
            <a:alphaModFix/>
          </a:blip>
          <a:srcRect r="11316"/>
          <a:stretch/>
        </p:blipFill>
        <p:spPr>
          <a:xfrm>
            <a:off x="0" y="0"/>
            <a:ext cx="10812160" cy="6857998"/>
          </a:xfrm>
          <a:prstGeom prst="rect">
            <a:avLst/>
          </a:prstGeom>
          <a:noFill/>
          <a:ln>
            <a:noFill/>
          </a:ln>
        </p:spPr>
      </p:pic>
      <p:sp>
        <p:nvSpPr>
          <p:cNvPr id="116" name="Google Shape;116;p15"/>
          <p:cNvSpPr txBox="1">
            <a:spLocks noGrp="1"/>
          </p:cNvSpPr>
          <p:nvPr>
            <p:ph type="title"/>
          </p:nvPr>
        </p:nvSpPr>
        <p:spPr>
          <a:xfrm>
            <a:off x="1000125" y="365124"/>
            <a:ext cx="10233000" cy="4794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289B4"/>
              </a:buClr>
              <a:buSzPts val="4800"/>
              <a:buFont typeface="Century Gothic"/>
              <a:buNone/>
              <a:defRPr sz="4800" b="0" i="0" u="none" strike="noStrike" cap="none">
                <a:solidFill>
                  <a:srgbClr val="3289B4"/>
                </a:solidFill>
                <a:latin typeface="Century Gothic"/>
                <a:ea typeface="Century Gothic"/>
                <a:cs typeface="Century Gothic"/>
                <a:sym typeface="Century Gothic"/>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17" name="Google Shape;117;p15"/>
          <p:cNvSpPr>
            <a:spLocks noGrp="1"/>
          </p:cNvSpPr>
          <p:nvPr>
            <p:ph type="pic" idx="2"/>
          </p:nvPr>
        </p:nvSpPr>
        <p:spPr>
          <a:xfrm>
            <a:off x="0" y="931498"/>
            <a:ext cx="7008900" cy="5880600"/>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118" name="Google Shape;118;p15"/>
          <p:cNvSpPr txBox="1">
            <a:spLocks noGrp="1"/>
          </p:cNvSpPr>
          <p:nvPr>
            <p:ph type="body" idx="1"/>
          </p:nvPr>
        </p:nvSpPr>
        <p:spPr>
          <a:xfrm>
            <a:off x="7436065" y="931499"/>
            <a:ext cx="3797100" cy="58806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119" name="Google Shape;119;p15"/>
          <p:cNvSpPr/>
          <p:nvPr/>
        </p:nvSpPr>
        <p:spPr>
          <a:xfrm>
            <a:off x="0" y="6820367"/>
            <a:ext cx="12192000" cy="45600"/>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120" name="Google Shape;120;p15"/>
          <p:cNvPicPr preferRelativeResize="0"/>
          <p:nvPr/>
        </p:nvPicPr>
        <p:blipFill rotWithShape="1">
          <a:blip r:embed="rId3">
            <a:alphaModFix/>
          </a:blip>
          <a:srcRect/>
          <a:stretch/>
        </p:blipFill>
        <p:spPr>
          <a:xfrm>
            <a:off x="124279" y="133045"/>
            <a:ext cx="382562" cy="382562"/>
          </a:xfrm>
          <a:prstGeom prst="rect">
            <a:avLst/>
          </a:prstGeom>
          <a:noFill/>
          <a:ln>
            <a:noFill/>
          </a:ln>
        </p:spPr>
      </p:pic>
      <p:pic>
        <p:nvPicPr>
          <p:cNvPr id="121" name="Google Shape;121;p15"/>
          <p:cNvPicPr preferRelativeResize="0"/>
          <p:nvPr/>
        </p:nvPicPr>
        <p:blipFill rotWithShape="1">
          <a:blip r:embed="rId4">
            <a:alphaModFix/>
          </a:blip>
          <a:srcRect r="91791" b="87747"/>
          <a:stretch/>
        </p:blipFill>
        <p:spPr>
          <a:xfrm>
            <a:off x="162" y="0"/>
            <a:ext cx="1000736" cy="840258"/>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H">
  <p:cSld name="Title and Content H">
    <p:spTree>
      <p:nvGrpSpPr>
        <p:cNvPr id="1" name="Shape 122"/>
        <p:cNvGrpSpPr/>
        <p:nvPr/>
      </p:nvGrpSpPr>
      <p:grpSpPr>
        <a:xfrm>
          <a:off x="0" y="0"/>
          <a:ext cx="0" cy="0"/>
          <a:chOff x="0" y="0"/>
          <a:chExt cx="0" cy="0"/>
        </a:xfrm>
      </p:grpSpPr>
      <p:pic>
        <p:nvPicPr>
          <p:cNvPr id="123" name="Google Shape;123;p16"/>
          <p:cNvPicPr preferRelativeResize="0"/>
          <p:nvPr/>
        </p:nvPicPr>
        <p:blipFill rotWithShape="1">
          <a:blip r:embed="rId2">
            <a:alphaModFix/>
          </a:blip>
          <a:srcRect r="9796"/>
          <a:stretch/>
        </p:blipFill>
        <p:spPr>
          <a:xfrm>
            <a:off x="0" y="3437552"/>
            <a:ext cx="10997511" cy="6857998"/>
          </a:xfrm>
          <a:prstGeom prst="rect">
            <a:avLst/>
          </a:prstGeom>
          <a:noFill/>
          <a:ln>
            <a:noFill/>
          </a:ln>
        </p:spPr>
      </p:pic>
      <p:pic>
        <p:nvPicPr>
          <p:cNvPr id="124" name="Google Shape;124;p16"/>
          <p:cNvPicPr preferRelativeResize="0"/>
          <p:nvPr/>
        </p:nvPicPr>
        <p:blipFill rotWithShape="1">
          <a:blip r:embed="rId3">
            <a:alphaModFix/>
          </a:blip>
          <a:srcRect/>
          <a:stretch/>
        </p:blipFill>
        <p:spPr>
          <a:xfrm>
            <a:off x="124280" y="3570597"/>
            <a:ext cx="382562" cy="382562"/>
          </a:xfrm>
          <a:prstGeom prst="rect">
            <a:avLst/>
          </a:prstGeom>
          <a:noFill/>
          <a:ln>
            <a:noFill/>
          </a:ln>
        </p:spPr>
      </p:pic>
      <p:sp>
        <p:nvSpPr>
          <p:cNvPr id="125" name="Google Shape;125;p16"/>
          <p:cNvSpPr txBox="1">
            <a:spLocks noGrp="1"/>
          </p:cNvSpPr>
          <p:nvPr>
            <p:ph type="title"/>
          </p:nvPr>
        </p:nvSpPr>
        <p:spPr>
          <a:xfrm>
            <a:off x="1000125" y="3794124"/>
            <a:ext cx="10233000" cy="4794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289B4"/>
              </a:buClr>
              <a:buSzPts val="4800"/>
              <a:buFont typeface="Century Gothic"/>
              <a:buNone/>
              <a:defRPr sz="4800" b="0" i="0" u="none" strike="noStrike" cap="none">
                <a:solidFill>
                  <a:srgbClr val="3289B4"/>
                </a:solidFill>
                <a:latin typeface="Century Gothic"/>
                <a:ea typeface="Century Gothic"/>
                <a:cs typeface="Century Gothic"/>
                <a:sym typeface="Century Gothic"/>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26" name="Google Shape;126;p16"/>
          <p:cNvSpPr>
            <a:spLocks noGrp="1"/>
          </p:cNvSpPr>
          <p:nvPr>
            <p:ph type="pic" idx="2"/>
          </p:nvPr>
        </p:nvSpPr>
        <p:spPr>
          <a:xfrm>
            <a:off x="0" y="46648"/>
            <a:ext cx="12192000" cy="3390900"/>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127" name="Google Shape;127;p16"/>
          <p:cNvSpPr txBox="1">
            <a:spLocks noGrp="1"/>
          </p:cNvSpPr>
          <p:nvPr>
            <p:ph type="body" idx="1"/>
          </p:nvPr>
        </p:nvSpPr>
        <p:spPr>
          <a:xfrm>
            <a:off x="1000125" y="4432151"/>
            <a:ext cx="10233000" cy="21945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128" name="Google Shape;128;p16"/>
          <p:cNvSpPr/>
          <p:nvPr/>
        </p:nvSpPr>
        <p:spPr>
          <a:xfrm>
            <a:off x="0" y="0"/>
            <a:ext cx="12192000" cy="45600"/>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129" name="Google Shape;129;p16"/>
          <p:cNvPicPr preferRelativeResize="0"/>
          <p:nvPr/>
        </p:nvPicPr>
        <p:blipFill rotWithShape="1">
          <a:blip r:embed="rId4">
            <a:alphaModFix/>
          </a:blip>
          <a:srcRect r="91791" b="87747"/>
          <a:stretch/>
        </p:blipFill>
        <p:spPr>
          <a:xfrm>
            <a:off x="0" y="3487123"/>
            <a:ext cx="1000736" cy="840258"/>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Key Points">
  <p:cSld name="Key Points">
    <p:spTree>
      <p:nvGrpSpPr>
        <p:cNvPr id="1" name="Shape 130"/>
        <p:cNvGrpSpPr/>
        <p:nvPr/>
      </p:nvGrpSpPr>
      <p:grpSpPr>
        <a:xfrm>
          <a:off x="0" y="0"/>
          <a:ext cx="0" cy="0"/>
          <a:chOff x="0" y="0"/>
          <a:chExt cx="0" cy="0"/>
        </a:xfrm>
      </p:grpSpPr>
      <p:pic>
        <p:nvPicPr>
          <p:cNvPr id="131" name="Google Shape;131;p17"/>
          <p:cNvPicPr preferRelativeResize="0"/>
          <p:nvPr/>
        </p:nvPicPr>
        <p:blipFill rotWithShape="1">
          <a:blip r:embed="rId2">
            <a:alphaModFix/>
          </a:blip>
          <a:srcRect r="10305"/>
          <a:stretch/>
        </p:blipFill>
        <p:spPr>
          <a:xfrm>
            <a:off x="0" y="0"/>
            <a:ext cx="10935727" cy="6857998"/>
          </a:xfrm>
          <a:prstGeom prst="rect">
            <a:avLst/>
          </a:prstGeom>
          <a:noFill/>
          <a:ln>
            <a:noFill/>
          </a:ln>
        </p:spPr>
      </p:pic>
      <p:sp>
        <p:nvSpPr>
          <p:cNvPr id="132" name="Google Shape;132;p17"/>
          <p:cNvSpPr txBox="1">
            <a:spLocks noGrp="1"/>
          </p:cNvSpPr>
          <p:nvPr>
            <p:ph type="body" idx="1"/>
          </p:nvPr>
        </p:nvSpPr>
        <p:spPr>
          <a:xfrm>
            <a:off x="4833257" y="5695688"/>
            <a:ext cx="6399900" cy="11142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3" name="Google Shape;133;p17"/>
          <p:cNvSpPr txBox="1">
            <a:spLocks noGrp="1"/>
          </p:cNvSpPr>
          <p:nvPr>
            <p:ph type="body" idx="2"/>
          </p:nvPr>
        </p:nvSpPr>
        <p:spPr>
          <a:xfrm>
            <a:off x="1000125" y="1165799"/>
            <a:ext cx="3393600" cy="1042800"/>
          </a:xfrm>
          <a:prstGeom prst="rect">
            <a:avLst/>
          </a:prstGeom>
          <a:noFill/>
          <a:ln>
            <a:noFill/>
          </a:ln>
        </p:spPr>
        <p:txBody>
          <a:bodyPr spcFirstLastPara="1" wrap="square" lIns="91425" tIns="45700" rIns="91425" bIns="45700" anchor="b" anchorCtr="0"/>
          <a:lstStyle>
            <a:lvl1pPr marL="457200" marR="0" lvl="0" indent="-228600" algn="r" rtl="0">
              <a:lnSpc>
                <a:spcPct val="90000"/>
              </a:lnSpc>
              <a:spcBef>
                <a:spcPts val="1000"/>
              </a:spcBef>
              <a:spcAft>
                <a:spcPts val="0"/>
              </a:spcAft>
              <a:buClr>
                <a:srgbClr val="3289B4"/>
              </a:buClr>
              <a:buSzPts val="3600"/>
              <a:buFont typeface="Arial"/>
              <a:buNone/>
              <a:defRPr sz="3600" b="0" i="0" u="none" strike="noStrike" cap="none">
                <a:solidFill>
                  <a:srgbClr val="3289B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4" name="Google Shape;134;p17"/>
          <p:cNvSpPr txBox="1">
            <a:spLocks noGrp="1"/>
          </p:cNvSpPr>
          <p:nvPr>
            <p:ph type="body" idx="3"/>
          </p:nvPr>
        </p:nvSpPr>
        <p:spPr>
          <a:xfrm>
            <a:off x="4833257" y="1805049"/>
            <a:ext cx="6399900" cy="11277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5" name="Google Shape;135;p17"/>
          <p:cNvSpPr txBox="1">
            <a:spLocks noGrp="1"/>
          </p:cNvSpPr>
          <p:nvPr>
            <p:ph type="body" idx="4"/>
          </p:nvPr>
        </p:nvSpPr>
        <p:spPr>
          <a:xfrm>
            <a:off x="1000125" y="5058581"/>
            <a:ext cx="3393600" cy="1042800"/>
          </a:xfrm>
          <a:prstGeom prst="rect">
            <a:avLst/>
          </a:prstGeom>
          <a:noFill/>
          <a:ln>
            <a:noFill/>
          </a:ln>
        </p:spPr>
        <p:txBody>
          <a:bodyPr spcFirstLastPara="1" wrap="square" lIns="91425" tIns="45700" rIns="91425" bIns="45700" anchor="b" anchorCtr="0"/>
          <a:lstStyle>
            <a:lvl1pPr marL="457200" marR="0" lvl="0" indent="-228600" algn="r" rtl="0">
              <a:lnSpc>
                <a:spcPct val="90000"/>
              </a:lnSpc>
              <a:spcBef>
                <a:spcPts val="1000"/>
              </a:spcBef>
              <a:spcAft>
                <a:spcPts val="0"/>
              </a:spcAft>
              <a:buClr>
                <a:srgbClr val="3289B4"/>
              </a:buClr>
              <a:buSzPts val="3600"/>
              <a:buFont typeface="Arial"/>
              <a:buNone/>
              <a:defRPr sz="3600" b="0" i="0" u="none" strike="noStrike" cap="none">
                <a:solidFill>
                  <a:srgbClr val="3289B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6" name="Google Shape;136;p17"/>
          <p:cNvSpPr txBox="1">
            <a:spLocks noGrp="1"/>
          </p:cNvSpPr>
          <p:nvPr>
            <p:ph type="body" idx="5"/>
          </p:nvPr>
        </p:nvSpPr>
        <p:spPr>
          <a:xfrm>
            <a:off x="1000125" y="3063682"/>
            <a:ext cx="3393600" cy="1042800"/>
          </a:xfrm>
          <a:prstGeom prst="rect">
            <a:avLst/>
          </a:prstGeom>
          <a:noFill/>
          <a:ln>
            <a:noFill/>
          </a:ln>
        </p:spPr>
        <p:txBody>
          <a:bodyPr spcFirstLastPara="1" wrap="square" lIns="91425" tIns="45700" rIns="91425" bIns="45700" anchor="b" anchorCtr="0"/>
          <a:lstStyle>
            <a:lvl1pPr marL="457200" marR="0" lvl="0" indent="-228600" algn="r" rtl="0">
              <a:lnSpc>
                <a:spcPct val="90000"/>
              </a:lnSpc>
              <a:spcBef>
                <a:spcPts val="1000"/>
              </a:spcBef>
              <a:spcAft>
                <a:spcPts val="0"/>
              </a:spcAft>
              <a:buClr>
                <a:srgbClr val="3289B4"/>
              </a:buClr>
              <a:buSzPts val="3600"/>
              <a:buFont typeface="Arial"/>
              <a:buNone/>
              <a:defRPr sz="3600" b="0" i="0" u="none" strike="noStrike" cap="none">
                <a:solidFill>
                  <a:srgbClr val="3289B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7" name="Google Shape;137;p17"/>
          <p:cNvSpPr txBox="1">
            <a:spLocks noGrp="1"/>
          </p:cNvSpPr>
          <p:nvPr>
            <p:ph type="body" idx="6"/>
          </p:nvPr>
        </p:nvSpPr>
        <p:spPr>
          <a:xfrm>
            <a:off x="4833257" y="3732286"/>
            <a:ext cx="6399900" cy="11277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8" name="Google Shape;138;p17"/>
          <p:cNvSpPr/>
          <p:nvPr/>
        </p:nvSpPr>
        <p:spPr>
          <a:xfrm>
            <a:off x="0" y="6818138"/>
            <a:ext cx="12192000" cy="45600"/>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39" name="Google Shape;139;p17"/>
          <p:cNvSpPr txBox="1">
            <a:spLocks noGrp="1"/>
          </p:cNvSpPr>
          <p:nvPr>
            <p:ph type="title"/>
          </p:nvPr>
        </p:nvSpPr>
        <p:spPr>
          <a:xfrm>
            <a:off x="1000125" y="365124"/>
            <a:ext cx="10233000" cy="4794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289B4"/>
              </a:buClr>
              <a:buSzPts val="4800"/>
              <a:buFont typeface="Century Gothic"/>
              <a:buNone/>
              <a:defRPr sz="4800" b="0" i="0" u="none" strike="noStrike" cap="none">
                <a:solidFill>
                  <a:srgbClr val="3289B4"/>
                </a:solidFill>
                <a:latin typeface="Century Gothic"/>
                <a:ea typeface="Century Gothic"/>
                <a:cs typeface="Century Gothic"/>
                <a:sym typeface="Century Gothic"/>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140" name="Google Shape;140;p17"/>
          <p:cNvPicPr preferRelativeResize="0"/>
          <p:nvPr/>
        </p:nvPicPr>
        <p:blipFill rotWithShape="1">
          <a:blip r:embed="rId3">
            <a:alphaModFix/>
          </a:blip>
          <a:srcRect/>
          <a:stretch/>
        </p:blipFill>
        <p:spPr>
          <a:xfrm>
            <a:off x="124279" y="133045"/>
            <a:ext cx="382562" cy="382562"/>
          </a:xfrm>
          <a:prstGeom prst="rect">
            <a:avLst/>
          </a:prstGeom>
          <a:noFill/>
          <a:ln>
            <a:noFill/>
          </a:ln>
        </p:spPr>
      </p:pic>
      <p:pic>
        <p:nvPicPr>
          <p:cNvPr id="141" name="Google Shape;141;p17"/>
          <p:cNvPicPr preferRelativeResize="0"/>
          <p:nvPr/>
        </p:nvPicPr>
        <p:blipFill rotWithShape="1">
          <a:blip r:embed="rId4">
            <a:alphaModFix/>
          </a:blip>
          <a:srcRect r="91791" b="87747"/>
          <a:stretch/>
        </p:blipFill>
        <p:spPr>
          <a:xfrm>
            <a:off x="162" y="0"/>
            <a:ext cx="1000736" cy="84025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ew Section">
  <p:cSld name="New Section">
    <p:spTree>
      <p:nvGrpSpPr>
        <p:cNvPr id="1" name="Shape 142"/>
        <p:cNvGrpSpPr/>
        <p:nvPr/>
      </p:nvGrpSpPr>
      <p:grpSpPr>
        <a:xfrm>
          <a:off x="0" y="0"/>
          <a:ext cx="0" cy="0"/>
          <a:chOff x="0" y="0"/>
          <a:chExt cx="0" cy="0"/>
        </a:xfrm>
      </p:grpSpPr>
      <p:pic>
        <p:nvPicPr>
          <p:cNvPr id="143" name="Google Shape;143;p18"/>
          <p:cNvPicPr preferRelativeResize="0"/>
          <p:nvPr/>
        </p:nvPicPr>
        <p:blipFill rotWithShape="1">
          <a:blip r:embed="rId2">
            <a:alphaModFix/>
          </a:blip>
          <a:srcRect/>
          <a:stretch/>
        </p:blipFill>
        <p:spPr>
          <a:xfrm>
            <a:off x="0" y="0"/>
            <a:ext cx="12191997" cy="6857998"/>
          </a:xfrm>
          <a:prstGeom prst="rect">
            <a:avLst/>
          </a:prstGeom>
          <a:noFill/>
          <a:ln>
            <a:noFill/>
          </a:ln>
        </p:spPr>
      </p:pic>
      <p:pic>
        <p:nvPicPr>
          <p:cNvPr id="144" name="Google Shape;144;p18"/>
          <p:cNvPicPr preferRelativeResize="0"/>
          <p:nvPr/>
        </p:nvPicPr>
        <p:blipFill rotWithShape="1">
          <a:blip r:embed="rId3">
            <a:alphaModFix/>
          </a:blip>
          <a:srcRect/>
          <a:stretch/>
        </p:blipFill>
        <p:spPr>
          <a:xfrm>
            <a:off x="180864" y="641608"/>
            <a:ext cx="915296" cy="915296"/>
          </a:xfrm>
          <a:prstGeom prst="rect">
            <a:avLst/>
          </a:prstGeom>
          <a:noFill/>
          <a:ln>
            <a:noFill/>
          </a:ln>
        </p:spPr>
      </p:pic>
      <p:sp>
        <p:nvSpPr>
          <p:cNvPr id="145" name="Google Shape;145;p18"/>
          <p:cNvSpPr txBox="1">
            <a:spLocks noGrp="1"/>
          </p:cNvSpPr>
          <p:nvPr>
            <p:ph type="title"/>
          </p:nvPr>
        </p:nvSpPr>
        <p:spPr>
          <a:xfrm>
            <a:off x="2291379" y="1129553"/>
            <a:ext cx="7562700" cy="10650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289B4"/>
              </a:buClr>
              <a:buSzPts val="4800"/>
              <a:buFont typeface="Century Gothic"/>
              <a:buNone/>
              <a:defRPr sz="4800" b="0" i="0" u="none" strike="noStrike" cap="none">
                <a:solidFill>
                  <a:srgbClr val="3289B4"/>
                </a:solidFill>
                <a:latin typeface="Century Gothic"/>
                <a:ea typeface="Century Gothic"/>
                <a:cs typeface="Century Gothic"/>
                <a:sym typeface="Century Gothic"/>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146" name="Google Shape;146;p18"/>
          <p:cNvPicPr preferRelativeResize="0"/>
          <p:nvPr/>
        </p:nvPicPr>
        <p:blipFill rotWithShape="1">
          <a:blip r:embed="rId4">
            <a:alphaModFix/>
          </a:blip>
          <a:srcRect/>
          <a:stretch/>
        </p:blipFill>
        <p:spPr>
          <a:xfrm>
            <a:off x="8680330" y="2622254"/>
            <a:ext cx="912020" cy="912020"/>
          </a:xfrm>
          <a:prstGeom prst="rect">
            <a:avLst/>
          </a:prstGeom>
          <a:noFill/>
          <a:ln>
            <a:noFill/>
          </a:ln>
        </p:spPr>
      </p:pic>
      <p:sp>
        <p:nvSpPr>
          <p:cNvPr id="147" name="Google Shape;147;p18"/>
          <p:cNvSpPr txBox="1">
            <a:spLocks noGrp="1"/>
          </p:cNvSpPr>
          <p:nvPr>
            <p:ph type="body" idx="1"/>
          </p:nvPr>
        </p:nvSpPr>
        <p:spPr>
          <a:xfrm>
            <a:off x="2291379" y="2302136"/>
            <a:ext cx="7562700" cy="40557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148" name="Google Shape;148;p18"/>
          <p:cNvSpPr/>
          <p:nvPr/>
        </p:nvSpPr>
        <p:spPr>
          <a:xfrm>
            <a:off x="0" y="6812673"/>
            <a:ext cx="12192000" cy="45600"/>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149" name="Google Shape;149;p18"/>
          <p:cNvPicPr preferRelativeResize="0"/>
          <p:nvPr/>
        </p:nvPicPr>
        <p:blipFill rotWithShape="1">
          <a:blip r:embed="rId5">
            <a:alphaModFix/>
          </a:blip>
          <a:srcRect/>
          <a:stretch/>
        </p:blipFill>
        <p:spPr>
          <a:xfrm>
            <a:off x="162" y="0"/>
            <a:ext cx="12191672" cy="6857998"/>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Key Points 2">
  <p:cSld name="Key Points 2">
    <p:spTree>
      <p:nvGrpSpPr>
        <p:cNvPr id="1" name="Shape 150"/>
        <p:cNvGrpSpPr/>
        <p:nvPr/>
      </p:nvGrpSpPr>
      <p:grpSpPr>
        <a:xfrm>
          <a:off x="0" y="0"/>
          <a:ext cx="0" cy="0"/>
          <a:chOff x="0" y="0"/>
          <a:chExt cx="0" cy="0"/>
        </a:xfrm>
      </p:grpSpPr>
      <p:pic>
        <p:nvPicPr>
          <p:cNvPr id="151" name="Google Shape;151;p19"/>
          <p:cNvPicPr preferRelativeResize="0"/>
          <p:nvPr/>
        </p:nvPicPr>
        <p:blipFill rotWithShape="1">
          <a:blip r:embed="rId2">
            <a:alphaModFix/>
          </a:blip>
          <a:srcRect r="12026"/>
          <a:stretch/>
        </p:blipFill>
        <p:spPr>
          <a:xfrm>
            <a:off x="0" y="0"/>
            <a:ext cx="10725666" cy="6857998"/>
          </a:xfrm>
          <a:prstGeom prst="rect">
            <a:avLst/>
          </a:prstGeom>
          <a:noFill/>
          <a:ln>
            <a:noFill/>
          </a:ln>
        </p:spPr>
      </p:pic>
      <p:sp>
        <p:nvSpPr>
          <p:cNvPr id="152" name="Google Shape;152;p19"/>
          <p:cNvSpPr txBox="1">
            <a:spLocks noGrp="1"/>
          </p:cNvSpPr>
          <p:nvPr>
            <p:ph type="title"/>
          </p:nvPr>
        </p:nvSpPr>
        <p:spPr>
          <a:xfrm>
            <a:off x="1000125" y="365124"/>
            <a:ext cx="10233000" cy="4794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289B4"/>
              </a:buClr>
              <a:buSzPts val="4800"/>
              <a:buFont typeface="Century Gothic"/>
              <a:buNone/>
              <a:defRPr sz="4800" b="0" i="0" u="none" strike="noStrike" cap="none">
                <a:solidFill>
                  <a:srgbClr val="3289B4"/>
                </a:solidFill>
                <a:latin typeface="Century Gothic"/>
                <a:ea typeface="Century Gothic"/>
                <a:cs typeface="Century Gothic"/>
                <a:sym typeface="Century Gothic"/>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53" name="Google Shape;153;p19"/>
          <p:cNvSpPr txBox="1">
            <a:spLocks noGrp="1"/>
          </p:cNvSpPr>
          <p:nvPr>
            <p:ph type="body" idx="1"/>
          </p:nvPr>
        </p:nvSpPr>
        <p:spPr>
          <a:xfrm>
            <a:off x="8261871" y="2383475"/>
            <a:ext cx="2961600" cy="44217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4" name="Google Shape;154;p19"/>
          <p:cNvSpPr txBox="1">
            <a:spLocks noGrp="1"/>
          </p:cNvSpPr>
          <p:nvPr>
            <p:ph type="body" idx="2"/>
          </p:nvPr>
        </p:nvSpPr>
        <p:spPr>
          <a:xfrm>
            <a:off x="1000126" y="1102299"/>
            <a:ext cx="2958600" cy="1042800"/>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rgbClr val="3289B4"/>
              </a:buClr>
              <a:buSzPts val="3600"/>
              <a:buFont typeface="Arial"/>
              <a:buNone/>
              <a:defRPr sz="3600" b="0" i="0" u="none" strike="noStrike" cap="none">
                <a:solidFill>
                  <a:srgbClr val="3289B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5" name="Google Shape;155;p19"/>
          <p:cNvSpPr txBox="1">
            <a:spLocks noGrp="1"/>
          </p:cNvSpPr>
          <p:nvPr>
            <p:ph type="body" idx="3"/>
          </p:nvPr>
        </p:nvSpPr>
        <p:spPr>
          <a:xfrm>
            <a:off x="1000125" y="2376662"/>
            <a:ext cx="2958600" cy="44286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6" name="Google Shape;156;p19"/>
          <p:cNvSpPr txBox="1">
            <a:spLocks noGrp="1"/>
          </p:cNvSpPr>
          <p:nvPr>
            <p:ph type="body" idx="4"/>
          </p:nvPr>
        </p:nvSpPr>
        <p:spPr>
          <a:xfrm>
            <a:off x="8261871" y="1097604"/>
            <a:ext cx="2961600" cy="1042800"/>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rgbClr val="3289B4"/>
              </a:buClr>
              <a:buSzPts val="3600"/>
              <a:buFont typeface="Arial"/>
              <a:buNone/>
              <a:defRPr sz="3600" b="0" i="0" u="none" strike="noStrike" cap="none">
                <a:solidFill>
                  <a:srgbClr val="3289B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7" name="Google Shape;157;p19"/>
          <p:cNvSpPr txBox="1">
            <a:spLocks noGrp="1"/>
          </p:cNvSpPr>
          <p:nvPr>
            <p:ph type="body" idx="5"/>
          </p:nvPr>
        </p:nvSpPr>
        <p:spPr>
          <a:xfrm>
            <a:off x="4496695" y="1097605"/>
            <a:ext cx="3227400" cy="1042800"/>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rgbClr val="3289B4"/>
              </a:buClr>
              <a:buSzPts val="3600"/>
              <a:buFont typeface="Arial"/>
              <a:buNone/>
              <a:defRPr sz="3600" b="0" i="0" u="none" strike="noStrike" cap="none">
                <a:solidFill>
                  <a:srgbClr val="3289B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8" name="Google Shape;158;p19"/>
          <p:cNvSpPr txBox="1">
            <a:spLocks noGrp="1"/>
          </p:cNvSpPr>
          <p:nvPr>
            <p:ph type="body" idx="6"/>
          </p:nvPr>
        </p:nvSpPr>
        <p:spPr>
          <a:xfrm>
            <a:off x="4496695" y="2376662"/>
            <a:ext cx="3227400" cy="44286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9" name="Google Shape;159;p19"/>
          <p:cNvSpPr/>
          <p:nvPr/>
        </p:nvSpPr>
        <p:spPr>
          <a:xfrm>
            <a:off x="0" y="6818138"/>
            <a:ext cx="12192000" cy="45600"/>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160" name="Google Shape;160;p19"/>
          <p:cNvPicPr preferRelativeResize="0"/>
          <p:nvPr/>
        </p:nvPicPr>
        <p:blipFill rotWithShape="1">
          <a:blip r:embed="rId3">
            <a:alphaModFix/>
          </a:blip>
          <a:srcRect/>
          <a:stretch/>
        </p:blipFill>
        <p:spPr>
          <a:xfrm>
            <a:off x="124279" y="133045"/>
            <a:ext cx="382562" cy="382562"/>
          </a:xfrm>
          <a:prstGeom prst="rect">
            <a:avLst/>
          </a:prstGeom>
          <a:noFill/>
          <a:ln>
            <a:noFill/>
          </a:ln>
        </p:spPr>
      </p:pic>
      <p:pic>
        <p:nvPicPr>
          <p:cNvPr id="161" name="Google Shape;161;p19"/>
          <p:cNvPicPr preferRelativeResize="0"/>
          <p:nvPr/>
        </p:nvPicPr>
        <p:blipFill rotWithShape="1">
          <a:blip r:embed="rId4">
            <a:alphaModFix/>
          </a:blip>
          <a:srcRect r="91791" b="87747"/>
          <a:stretch/>
        </p:blipFill>
        <p:spPr>
          <a:xfrm>
            <a:off x="162" y="0"/>
            <a:ext cx="1000736" cy="840258"/>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Acknowledgements">
  <p:cSld name="Acknowledgements">
    <p:spTree>
      <p:nvGrpSpPr>
        <p:cNvPr id="1" name="Shape 162"/>
        <p:cNvGrpSpPr/>
        <p:nvPr/>
      </p:nvGrpSpPr>
      <p:grpSpPr>
        <a:xfrm>
          <a:off x="0" y="0"/>
          <a:ext cx="0" cy="0"/>
          <a:chOff x="0" y="0"/>
          <a:chExt cx="0" cy="0"/>
        </a:xfrm>
      </p:grpSpPr>
      <p:pic>
        <p:nvPicPr>
          <p:cNvPr id="163" name="Google Shape;163;p20"/>
          <p:cNvPicPr preferRelativeResize="0"/>
          <p:nvPr/>
        </p:nvPicPr>
        <p:blipFill rotWithShape="1">
          <a:blip r:embed="rId2">
            <a:alphaModFix/>
          </a:blip>
          <a:srcRect r="12533"/>
          <a:stretch/>
        </p:blipFill>
        <p:spPr>
          <a:xfrm>
            <a:off x="0" y="0"/>
            <a:ext cx="10663882" cy="6857998"/>
          </a:xfrm>
          <a:prstGeom prst="rect">
            <a:avLst/>
          </a:prstGeom>
          <a:noFill/>
          <a:ln>
            <a:noFill/>
          </a:ln>
        </p:spPr>
      </p:pic>
      <p:sp>
        <p:nvSpPr>
          <p:cNvPr id="164" name="Google Shape;164;p20"/>
          <p:cNvSpPr txBox="1">
            <a:spLocks noGrp="1"/>
          </p:cNvSpPr>
          <p:nvPr>
            <p:ph type="title"/>
          </p:nvPr>
        </p:nvSpPr>
        <p:spPr>
          <a:xfrm>
            <a:off x="1000125" y="365124"/>
            <a:ext cx="9413400" cy="4794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289B4"/>
              </a:buClr>
              <a:buSzPts val="4800"/>
              <a:buFont typeface="Century Gothic"/>
              <a:buNone/>
              <a:defRPr sz="4800" b="0" i="0" u="none" strike="noStrike" cap="none">
                <a:solidFill>
                  <a:srgbClr val="3289B4"/>
                </a:solidFill>
                <a:latin typeface="Century Gothic"/>
                <a:ea typeface="Century Gothic"/>
                <a:cs typeface="Century Gothic"/>
                <a:sym typeface="Century Gothic"/>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65" name="Google Shape;165;p20"/>
          <p:cNvSpPr/>
          <p:nvPr/>
        </p:nvSpPr>
        <p:spPr>
          <a:xfrm>
            <a:off x="0" y="6818138"/>
            <a:ext cx="12192000" cy="45600"/>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66" name="Google Shape;166;p20"/>
          <p:cNvSpPr txBox="1">
            <a:spLocks noGrp="1"/>
          </p:cNvSpPr>
          <p:nvPr>
            <p:ph type="body" idx="1"/>
          </p:nvPr>
        </p:nvSpPr>
        <p:spPr>
          <a:xfrm>
            <a:off x="1172583" y="1697389"/>
            <a:ext cx="9819000" cy="7041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67" name="Google Shape;167;p20"/>
          <p:cNvSpPr txBox="1">
            <a:spLocks noGrp="1"/>
          </p:cNvSpPr>
          <p:nvPr>
            <p:ph type="body" idx="2"/>
          </p:nvPr>
        </p:nvSpPr>
        <p:spPr>
          <a:xfrm>
            <a:off x="1172582" y="3287942"/>
            <a:ext cx="9819000" cy="7041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68" name="Google Shape;168;p20"/>
          <p:cNvSpPr txBox="1">
            <a:spLocks noGrp="1"/>
          </p:cNvSpPr>
          <p:nvPr>
            <p:ph type="body" idx="3"/>
          </p:nvPr>
        </p:nvSpPr>
        <p:spPr>
          <a:xfrm>
            <a:off x="1172584" y="4904822"/>
            <a:ext cx="9819000" cy="7041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69" name="Google Shape;169;p20"/>
          <p:cNvSpPr/>
          <p:nvPr/>
        </p:nvSpPr>
        <p:spPr>
          <a:xfrm>
            <a:off x="0" y="6420217"/>
            <a:ext cx="12192000" cy="430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
              <a:buFont typeface="Century Gothic"/>
              <a:buNone/>
            </a:pPr>
            <a:r>
              <a:rPr lang="en-US" sz="800" i="1">
                <a:solidFill>
                  <a:srgbClr val="757070"/>
                </a:solidFill>
                <a:latin typeface="Century Gothic"/>
                <a:ea typeface="Century Gothic"/>
                <a:cs typeface="Century Gothic"/>
                <a:sym typeface="Century Gothic"/>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a:p>
          <a:p>
            <a:pPr marL="0" marR="0" lvl="0" indent="0" algn="ctr" rtl="0">
              <a:spcBef>
                <a:spcPts val="0"/>
              </a:spcBef>
              <a:spcAft>
                <a:spcPts val="0"/>
              </a:spcAft>
              <a:buNone/>
            </a:pPr>
            <a:endParaRPr sz="600" i="1">
              <a:solidFill>
                <a:srgbClr val="757070"/>
              </a:solidFill>
              <a:latin typeface="Arial"/>
              <a:ea typeface="Arial"/>
              <a:cs typeface="Arial"/>
              <a:sym typeface="Arial"/>
            </a:endParaRPr>
          </a:p>
        </p:txBody>
      </p:sp>
      <p:pic>
        <p:nvPicPr>
          <p:cNvPr id="170" name="Google Shape;170;p20"/>
          <p:cNvPicPr preferRelativeResize="0"/>
          <p:nvPr/>
        </p:nvPicPr>
        <p:blipFill rotWithShape="1">
          <a:blip r:embed="rId3">
            <a:alphaModFix/>
          </a:blip>
          <a:srcRect l="66587"/>
          <a:stretch/>
        </p:blipFill>
        <p:spPr>
          <a:xfrm>
            <a:off x="8118389" y="0"/>
            <a:ext cx="4073448" cy="6857998"/>
          </a:xfrm>
          <a:prstGeom prst="rect">
            <a:avLst/>
          </a:prstGeom>
          <a:noFill/>
          <a:ln>
            <a:noFill/>
          </a:ln>
        </p:spPr>
      </p:pic>
      <p:pic>
        <p:nvPicPr>
          <p:cNvPr id="171" name="Google Shape;171;p20"/>
          <p:cNvPicPr preferRelativeResize="0"/>
          <p:nvPr/>
        </p:nvPicPr>
        <p:blipFill rotWithShape="1">
          <a:blip r:embed="rId4">
            <a:alphaModFix/>
          </a:blip>
          <a:srcRect/>
          <a:stretch/>
        </p:blipFill>
        <p:spPr>
          <a:xfrm>
            <a:off x="124279" y="133045"/>
            <a:ext cx="382562" cy="382562"/>
          </a:xfrm>
          <a:prstGeom prst="rect">
            <a:avLst/>
          </a:prstGeom>
          <a:noFill/>
          <a:ln>
            <a:noFill/>
          </a:ln>
        </p:spPr>
      </p:pic>
      <p:pic>
        <p:nvPicPr>
          <p:cNvPr id="172" name="Google Shape;172;p20"/>
          <p:cNvPicPr preferRelativeResize="0"/>
          <p:nvPr/>
        </p:nvPicPr>
        <p:blipFill rotWithShape="1">
          <a:blip r:embed="rId5">
            <a:alphaModFix/>
          </a:blip>
          <a:srcRect r="91791" b="87747"/>
          <a:stretch/>
        </p:blipFill>
        <p:spPr>
          <a:xfrm>
            <a:off x="162" y="0"/>
            <a:ext cx="1000736" cy="840258"/>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76"/>
        <p:cNvGrpSpPr/>
        <p:nvPr/>
      </p:nvGrpSpPr>
      <p:grpSpPr>
        <a:xfrm>
          <a:off x="0" y="0"/>
          <a:ext cx="0" cy="0"/>
          <a:chOff x="0" y="0"/>
          <a:chExt cx="0" cy="0"/>
        </a:xfrm>
      </p:grpSpPr>
      <p:pic>
        <p:nvPicPr>
          <p:cNvPr id="177" name="Google Shape;177;p22"/>
          <p:cNvPicPr preferRelativeResize="0"/>
          <p:nvPr/>
        </p:nvPicPr>
        <p:blipFill rotWithShape="1">
          <a:blip r:embed="rId2">
            <a:alphaModFix/>
          </a:blip>
          <a:srcRect/>
          <a:stretch/>
        </p:blipFill>
        <p:spPr>
          <a:xfrm>
            <a:off x="10965783" y="358445"/>
            <a:ext cx="870608" cy="741586"/>
          </a:xfrm>
          <a:prstGeom prst="rect">
            <a:avLst/>
          </a:prstGeom>
          <a:noFill/>
          <a:ln>
            <a:noFill/>
          </a:ln>
        </p:spPr>
      </p:pic>
      <p:sp>
        <p:nvSpPr>
          <p:cNvPr id="178" name="Google Shape;178;p22"/>
          <p:cNvSpPr txBox="1"/>
          <p:nvPr/>
        </p:nvSpPr>
        <p:spPr>
          <a:xfrm>
            <a:off x="8956532" y="563232"/>
            <a:ext cx="1962000" cy="415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Arial"/>
                <a:ea typeface="Arial"/>
                <a:cs typeface="Arial"/>
                <a:sym typeface="Arial"/>
              </a:rPr>
              <a:t>National Aeronautics and</a:t>
            </a:r>
            <a:endParaRPr sz="15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Arial"/>
                <a:ea typeface="Arial"/>
                <a:cs typeface="Arial"/>
                <a:sym typeface="Arial"/>
              </a:rPr>
              <a:t>Space Administration</a:t>
            </a:r>
            <a:endParaRPr sz="1100" b="0" i="0" u="none" strike="noStrike" cap="none">
              <a:solidFill>
                <a:schemeClr val="dk1"/>
              </a:solidFill>
              <a:latin typeface="Arial"/>
              <a:ea typeface="Arial"/>
              <a:cs typeface="Arial"/>
              <a:sym typeface="Arial"/>
            </a:endParaRPr>
          </a:p>
        </p:txBody>
      </p:sp>
      <p:cxnSp>
        <p:nvCxnSpPr>
          <p:cNvPr id="179" name="Google Shape;179;p22"/>
          <p:cNvCxnSpPr/>
          <p:nvPr/>
        </p:nvCxnSpPr>
        <p:spPr>
          <a:xfrm>
            <a:off x="10942232" y="425120"/>
            <a:ext cx="0" cy="61710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16"/>
        <p:cNvGrpSpPr/>
        <p:nvPr/>
      </p:nvGrpSpPr>
      <p:grpSpPr>
        <a:xfrm>
          <a:off x="0" y="0"/>
          <a:ext cx="0" cy="0"/>
          <a:chOff x="0" y="0"/>
          <a:chExt cx="0" cy="0"/>
        </a:xfrm>
      </p:grpSpPr>
      <p:pic>
        <p:nvPicPr>
          <p:cNvPr id="17" name="Google Shape;17;p3"/>
          <p:cNvPicPr preferRelativeResize="0"/>
          <p:nvPr/>
        </p:nvPicPr>
        <p:blipFill rotWithShape="1">
          <a:blip r:embed="rId2">
            <a:alphaModFix/>
          </a:blip>
          <a:srcRect/>
          <a:stretch/>
        </p:blipFill>
        <p:spPr>
          <a:xfrm>
            <a:off x="0" y="0"/>
            <a:ext cx="10812162" cy="6857999"/>
          </a:xfrm>
          <a:prstGeom prst="rect">
            <a:avLst/>
          </a:prstGeom>
          <a:noFill/>
          <a:ln>
            <a:noFill/>
          </a:ln>
        </p:spPr>
      </p:pic>
      <p:sp>
        <p:nvSpPr>
          <p:cNvPr id="18" name="Google Shape;18;p3"/>
          <p:cNvSpPr txBox="1">
            <a:spLocks noGrp="1"/>
          </p:cNvSpPr>
          <p:nvPr>
            <p:ph type="title"/>
          </p:nvPr>
        </p:nvSpPr>
        <p:spPr>
          <a:xfrm>
            <a:off x="1000125" y="365124"/>
            <a:ext cx="10233148" cy="479425"/>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289B4"/>
              </a:buClr>
              <a:buSzPts val="4800"/>
              <a:buFont typeface="Century Gothic"/>
              <a:buNone/>
              <a:defRPr sz="4800" b="0" i="0" u="none" strike="noStrike" cap="none">
                <a:solidFill>
                  <a:srgbClr val="3289B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 name="Google Shape;19;p3"/>
          <p:cNvSpPr>
            <a:spLocks noGrp="1"/>
          </p:cNvSpPr>
          <p:nvPr>
            <p:ph type="pic" idx="2"/>
          </p:nvPr>
        </p:nvSpPr>
        <p:spPr>
          <a:xfrm>
            <a:off x="0" y="931498"/>
            <a:ext cx="7008813" cy="5880479"/>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0" name="Google Shape;20;p3"/>
          <p:cNvSpPr txBox="1">
            <a:spLocks noGrp="1"/>
          </p:cNvSpPr>
          <p:nvPr>
            <p:ph type="body" idx="1"/>
          </p:nvPr>
        </p:nvSpPr>
        <p:spPr>
          <a:xfrm>
            <a:off x="7436065" y="931499"/>
            <a:ext cx="3797208" cy="588047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21" name="Google Shape;21;p3"/>
          <p:cNvSpPr/>
          <p:nvPr/>
        </p:nvSpPr>
        <p:spPr>
          <a:xfrm>
            <a:off x="0" y="6820367"/>
            <a:ext cx="12192000" cy="45719"/>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22" name="Google Shape;22;p3"/>
          <p:cNvPicPr preferRelativeResize="0"/>
          <p:nvPr/>
        </p:nvPicPr>
        <p:blipFill rotWithShape="1">
          <a:blip r:embed="rId3">
            <a:alphaModFix/>
          </a:blip>
          <a:srcRect/>
          <a:stretch/>
        </p:blipFill>
        <p:spPr>
          <a:xfrm>
            <a:off x="124279" y="133045"/>
            <a:ext cx="382562" cy="382562"/>
          </a:xfrm>
          <a:prstGeom prst="rect">
            <a:avLst/>
          </a:prstGeom>
          <a:noFill/>
          <a:ln>
            <a:noFill/>
          </a:ln>
        </p:spPr>
      </p:pic>
      <p:pic>
        <p:nvPicPr>
          <p:cNvPr id="23" name="Google Shape;23;p3"/>
          <p:cNvPicPr preferRelativeResize="0"/>
          <p:nvPr/>
        </p:nvPicPr>
        <p:blipFill rotWithShape="1">
          <a:blip r:embed="rId4">
            <a:alphaModFix/>
          </a:blip>
          <a:srcRect r="91792" b="87748"/>
          <a:stretch/>
        </p:blipFill>
        <p:spPr>
          <a:xfrm>
            <a:off x="162" y="0"/>
            <a:ext cx="1000735" cy="840259"/>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180"/>
        <p:cNvGrpSpPr/>
        <p:nvPr/>
      </p:nvGrpSpPr>
      <p:grpSpPr>
        <a:xfrm>
          <a:off x="0" y="0"/>
          <a:ext cx="0" cy="0"/>
          <a:chOff x="0" y="0"/>
          <a:chExt cx="0" cy="0"/>
        </a:xfrm>
      </p:grpSpPr>
      <p:pic>
        <p:nvPicPr>
          <p:cNvPr id="181" name="Google Shape;181;p23"/>
          <p:cNvPicPr preferRelativeResize="0"/>
          <p:nvPr/>
        </p:nvPicPr>
        <p:blipFill rotWithShape="1">
          <a:blip r:embed="rId2">
            <a:alphaModFix/>
          </a:blip>
          <a:srcRect/>
          <a:stretch/>
        </p:blipFill>
        <p:spPr>
          <a:xfrm>
            <a:off x="0" y="0"/>
            <a:ext cx="10812160" cy="6858000"/>
          </a:xfrm>
          <a:prstGeom prst="rect">
            <a:avLst/>
          </a:prstGeom>
          <a:noFill/>
          <a:ln>
            <a:noFill/>
          </a:ln>
        </p:spPr>
      </p:pic>
      <p:sp>
        <p:nvSpPr>
          <p:cNvPr id="182" name="Google Shape;182;p23"/>
          <p:cNvSpPr txBox="1">
            <a:spLocks noGrp="1"/>
          </p:cNvSpPr>
          <p:nvPr>
            <p:ph type="title"/>
          </p:nvPr>
        </p:nvSpPr>
        <p:spPr>
          <a:xfrm>
            <a:off x="1000125" y="365124"/>
            <a:ext cx="10233300" cy="4791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289B4"/>
              </a:buClr>
              <a:buSzPts val="4800"/>
              <a:buFont typeface="Century Gothic"/>
              <a:buNone/>
              <a:defRPr sz="4800" b="0" i="0" u="none" strike="noStrike" cap="none">
                <a:solidFill>
                  <a:srgbClr val="3289B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183" name="Google Shape;183;p23"/>
          <p:cNvSpPr>
            <a:spLocks noGrp="1"/>
          </p:cNvSpPr>
          <p:nvPr>
            <p:ph type="pic" idx="2"/>
          </p:nvPr>
        </p:nvSpPr>
        <p:spPr>
          <a:xfrm>
            <a:off x="0" y="931498"/>
            <a:ext cx="7008900" cy="5880300"/>
          </a:xfrm>
          <a:prstGeom prst="rect">
            <a:avLst/>
          </a:prstGeom>
          <a:noFill/>
          <a:ln>
            <a:noFill/>
          </a:ln>
        </p:spPr>
        <p:txBody>
          <a:bodyPr spcFirstLastPara="1" wrap="square" lIns="91425" tIns="45700" rIns="91425" bIns="45700" anchor="ctr" anchorCtr="0"/>
          <a:lstStyle>
            <a:lvl1pPr marR="0" lvl="0" algn="ctr" rtl="0">
              <a:lnSpc>
                <a:spcPct val="90000"/>
              </a:lnSpc>
              <a:spcBef>
                <a:spcPts val="1100"/>
              </a:spcBef>
              <a:spcAft>
                <a:spcPts val="0"/>
              </a:spcAft>
              <a:buClr>
                <a:srgbClr val="A5A5A5"/>
              </a:buClr>
              <a:buSzPts val="5500"/>
              <a:buFont typeface="Arial"/>
              <a:buNone/>
              <a:defRPr sz="55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184" name="Google Shape;184;p23"/>
          <p:cNvSpPr txBox="1">
            <a:spLocks noGrp="1"/>
          </p:cNvSpPr>
          <p:nvPr>
            <p:ph type="body" idx="1"/>
          </p:nvPr>
        </p:nvSpPr>
        <p:spPr>
          <a:xfrm>
            <a:off x="7436065" y="931499"/>
            <a:ext cx="3797100" cy="58803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1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500"/>
              <a:buFont typeface="Arial"/>
              <a:buNone/>
              <a:defRPr sz="15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100"/>
              <a:buFont typeface="Arial"/>
              <a:buNone/>
              <a:defRPr sz="11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100"/>
              <a:buFont typeface="Arial"/>
              <a:buNone/>
              <a:defRPr sz="11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9pPr>
          </a:lstStyle>
          <a:p>
            <a:endParaRPr/>
          </a:p>
        </p:txBody>
      </p:sp>
      <p:sp>
        <p:nvSpPr>
          <p:cNvPr id="185" name="Google Shape;185;p23"/>
          <p:cNvSpPr/>
          <p:nvPr/>
        </p:nvSpPr>
        <p:spPr>
          <a:xfrm>
            <a:off x="0" y="6820367"/>
            <a:ext cx="12192000" cy="45600"/>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pic>
        <p:nvPicPr>
          <p:cNvPr id="186" name="Google Shape;186;p23"/>
          <p:cNvPicPr preferRelativeResize="0"/>
          <p:nvPr/>
        </p:nvPicPr>
        <p:blipFill rotWithShape="1">
          <a:blip r:embed="rId3">
            <a:alphaModFix/>
          </a:blip>
          <a:srcRect/>
          <a:stretch/>
        </p:blipFill>
        <p:spPr>
          <a:xfrm>
            <a:off x="124279" y="133045"/>
            <a:ext cx="382562" cy="382562"/>
          </a:xfrm>
          <a:prstGeom prst="rect">
            <a:avLst/>
          </a:prstGeom>
          <a:noFill/>
          <a:ln>
            <a:noFill/>
          </a:ln>
        </p:spPr>
      </p:pic>
      <p:pic>
        <p:nvPicPr>
          <p:cNvPr id="187" name="Google Shape;187;p23"/>
          <p:cNvPicPr preferRelativeResize="0"/>
          <p:nvPr/>
        </p:nvPicPr>
        <p:blipFill rotWithShape="1">
          <a:blip r:embed="rId4">
            <a:alphaModFix/>
          </a:blip>
          <a:srcRect r="91791" b="87747"/>
          <a:stretch/>
        </p:blipFill>
        <p:spPr>
          <a:xfrm>
            <a:off x="162" y="0"/>
            <a:ext cx="1000744" cy="840264"/>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H">
  <p:cSld name="Title and Content H">
    <p:spTree>
      <p:nvGrpSpPr>
        <p:cNvPr id="1" name="Shape 188"/>
        <p:cNvGrpSpPr/>
        <p:nvPr/>
      </p:nvGrpSpPr>
      <p:grpSpPr>
        <a:xfrm>
          <a:off x="0" y="0"/>
          <a:ext cx="0" cy="0"/>
          <a:chOff x="0" y="0"/>
          <a:chExt cx="0" cy="0"/>
        </a:xfrm>
      </p:grpSpPr>
      <p:pic>
        <p:nvPicPr>
          <p:cNvPr id="189" name="Google Shape;189;p24"/>
          <p:cNvPicPr preferRelativeResize="0"/>
          <p:nvPr/>
        </p:nvPicPr>
        <p:blipFill rotWithShape="1">
          <a:blip r:embed="rId2">
            <a:alphaModFix/>
          </a:blip>
          <a:srcRect/>
          <a:stretch/>
        </p:blipFill>
        <p:spPr>
          <a:xfrm>
            <a:off x="0" y="3437552"/>
            <a:ext cx="10997512" cy="6858000"/>
          </a:xfrm>
          <a:prstGeom prst="rect">
            <a:avLst/>
          </a:prstGeom>
          <a:noFill/>
          <a:ln>
            <a:noFill/>
          </a:ln>
        </p:spPr>
      </p:pic>
      <p:pic>
        <p:nvPicPr>
          <p:cNvPr id="190" name="Google Shape;190;p24"/>
          <p:cNvPicPr preferRelativeResize="0"/>
          <p:nvPr/>
        </p:nvPicPr>
        <p:blipFill rotWithShape="1">
          <a:blip r:embed="rId3">
            <a:alphaModFix/>
          </a:blip>
          <a:srcRect/>
          <a:stretch/>
        </p:blipFill>
        <p:spPr>
          <a:xfrm>
            <a:off x="124280" y="3570597"/>
            <a:ext cx="382562" cy="382562"/>
          </a:xfrm>
          <a:prstGeom prst="rect">
            <a:avLst/>
          </a:prstGeom>
          <a:noFill/>
          <a:ln>
            <a:noFill/>
          </a:ln>
        </p:spPr>
      </p:pic>
      <p:sp>
        <p:nvSpPr>
          <p:cNvPr id="191" name="Google Shape;191;p24"/>
          <p:cNvSpPr txBox="1">
            <a:spLocks noGrp="1"/>
          </p:cNvSpPr>
          <p:nvPr>
            <p:ph type="title"/>
          </p:nvPr>
        </p:nvSpPr>
        <p:spPr>
          <a:xfrm>
            <a:off x="1000125" y="3794124"/>
            <a:ext cx="10233300" cy="4791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289B4"/>
              </a:buClr>
              <a:buSzPts val="4800"/>
              <a:buFont typeface="Century Gothic"/>
              <a:buNone/>
              <a:defRPr sz="4800" b="0" i="0" u="none" strike="noStrike" cap="none">
                <a:solidFill>
                  <a:srgbClr val="3289B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192" name="Google Shape;192;p24"/>
          <p:cNvSpPr>
            <a:spLocks noGrp="1"/>
          </p:cNvSpPr>
          <p:nvPr>
            <p:ph type="pic" idx="2"/>
          </p:nvPr>
        </p:nvSpPr>
        <p:spPr>
          <a:xfrm>
            <a:off x="0" y="46648"/>
            <a:ext cx="12192000" cy="3390900"/>
          </a:xfrm>
          <a:prstGeom prst="rect">
            <a:avLst/>
          </a:prstGeom>
          <a:noFill/>
          <a:ln>
            <a:noFill/>
          </a:ln>
        </p:spPr>
        <p:txBody>
          <a:bodyPr spcFirstLastPara="1" wrap="square" lIns="91425" tIns="45700" rIns="91425" bIns="45700" anchor="ctr" anchorCtr="0"/>
          <a:lstStyle>
            <a:lvl1pPr marR="0" lvl="0" algn="ctr" rtl="0">
              <a:lnSpc>
                <a:spcPct val="90000"/>
              </a:lnSpc>
              <a:spcBef>
                <a:spcPts val="1100"/>
              </a:spcBef>
              <a:spcAft>
                <a:spcPts val="0"/>
              </a:spcAft>
              <a:buClr>
                <a:srgbClr val="A5A5A5"/>
              </a:buClr>
              <a:buSzPts val="5500"/>
              <a:buFont typeface="Arial"/>
              <a:buNone/>
              <a:defRPr sz="55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193" name="Google Shape;193;p24"/>
          <p:cNvSpPr txBox="1">
            <a:spLocks noGrp="1"/>
          </p:cNvSpPr>
          <p:nvPr>
            <p:ph type="body" idx="1"/>
          </p:nvPr>
        </p:nvSpPr>
        <p:spPr>
          <a:xfrm>
            <a:off x="1000125" y="4432151"/>
            <a:ext cx="10233300" cy="21945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1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500"/>
              <a:buFont typeface="Arial"/>
              <a:buNone/>
              <a:defRPr sz="15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100"/>
              <a:buFont typeface="Arial"/>
              <a:buNone/>
              <a:defRPr sz="11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100"/>
              <a:buFont typeface="Arial"/>
              <a:buNone/>
              <a:defRPr sz="11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9pPr>
          </a:lstStyle>
          <a:p>
            <a:endParaRPr/>
          </a:p>
        </p:txBody>
      </p:sp>
      <p:sp>
        <p:nvSpPr>
          <p:cNvPr id="194" name="Google Shape;194;p24"/>
          <p:cNvSpPr/>
          <p:nvPr/>
        </p:nvSpPr>
        <p:spPr>
          <a:xfrm>
            <a:off x="0" y="0"/>
            <a:ext cx="12192000" cy="45600"/>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pic>
        <p:nvPicPr>
          <p:cNvPr id="195" name="Google Shape;195;p24"/>
          <p:cNvPicPr preferRelativeResize="0"/>
          <p:nvPr/>
        </p:nvPicPr>
        <p:blipFill rotWithShape="1">
          <a:blip r:embed="rId4">
            <a:alphaModFix/>
          </a:blip>
          <a:srcRect r="91791" b="87747"/>
          <a:stretch/>
        </p:blipFill>
        <p:spPr>
          <a:xfrm>
            <a:off x="0" y="3487123"/>
            <a:ext cx="1000744" cy="840264"/>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Key Points">
  <p:cSld name="Key Points">
    <p:spTree>
      <p:nvGrpSpPr>
        <p:cNvPr id="1" name="Shape 196"/>
        <p:cNvGrpSpPr/>
        <p:nvPr/>
      </p:nvGrpSpPr>
      <p:grpSpPr>
        <a:xfrm>
          <a:off x="0" y="0"/>
          <a:ext cx="0" cy="0"/>
          <a:chOff x="0" y="0"/>
          <a:chExt cx="0" cy="0"/>
        </a:xfrm>
      </p:grpSpPr>
      <p:pic>
        <p:nvPicPr>
          <p:cNvPr id="197" name="Google Shape;197;p25"/>
          <p:cNvPicPr preferRelativeResize="0"/>
          <p:nvPr/>
        </p:nvPicPr>
        <p:blipFill rotWithShape="1">
          <a:blip r:embed="rId2">
            <a:alphaModFix/>
          </a:blip>
          <a:srcRect/>
          <a:stretch/>
        </p:blipFill>
        <p:spPr>
          <a:xfrm>
            <a:off x="0" y="0"/>
            <a:ext cx="10935728" cy="6858000"/>
          </a:xfrm>
          <a:prstGeom prst="rect">
            <a:avLst/>
          </a:prstGeom>
          <a:noFill/>
          <a:ln>
            <a:noFill/>
          </a:ln>
        </p:spPr>
      </p:pic>
      <p:sp>
        <p:nvSpPr>
          <p:cNvPr id="198" name="Google Shape;198;p25"/>
          <p:cNvSpPr txBox="1">
            <a:spLocks noGrp="1"/>
          </p:cNvSpPr>
          <p:nvPr>
            <p:ph type="body" idx="1"/>
          </p:nvPr>
        </p:nvSpPr>
        <p:spPr>
          <a:xfrm>
            <a:off x="4833257" y="5695688"/>
            <a:ext cx="6399900" cy="11145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1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4pPr>
            <a:lvl5pPr marL="2286000" marR="0" lvl="4"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199" name="Google Shape;199;p25"/>
          <p:cNvSpPr txBox="1">
            <a:spLocks noGrp="1"/>
          </p:cNvSpPr>
          <p:nvPr>
            <p:ph type="body" idx="2"/>
          </p:nvPr>
        </p:nvSpPr>
        <p:spPr>
          <a:xfrm>
            <a:off x="1000125" y="1165799"/>
            <a:ext cx="3393600" cy="1042800"/>
          </a:xfrm>
          <a:prstGeom prst="rect">
            <a:avLst/>
          </a:prstGeom>
          <a:noFill/>
          <a:ln>
            <a:noFill/>
          </a:ln>
        </p:spPr>
        <p:txBody>
          <a:bodyPr spcFirstLastPara="1" wrap="square" lIns="91425" tIns="45700" rIns="91425" bIns="45700" anchor="b" anchorCtr="0"/>
          <a:lstStyle>
            <a:lvl1pPr marL="457200" marR="0" lvl="0" indent="-228600" algn="r" rtl="0">
              <a:lnSpc>
                <a:spcPct val="90000"/>
              </a:lnSpc>
              <a:spcBef>
                <a:spcPts val="1100"/>
              </a:spcBef>
              <a:spcAft>
                <a:spcPts val="0"/>
              </a:spcAft>
              <a:buClr>
                <a:srgbClr val="3289B4"/>
              </a:buClr>
              <a:buSzPts val="3600"/>
              <a:buFont typeface="Arial"/>
              <a:buNone/>
              <a:defRPr sz="3600" b="0" i="0" u="none" strike="noStrike" cap="none">
                <a:solidFill>
                  <a:srgbClr val="3289B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4pPr>
            <a:lvl5pPr marL="2286000" marR="0" lvl="4"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200" name="Google Shape;200;p25"/>
          <p:cNvSpPr txBox="1">
            <a:spLocks noGrp="1"/>
          </p:cNvSpPr>
          <p:nvPr>
            <p:ph type="body" idx="3"/>
          </p:nvPr>
        </p:nvSpPr>
        <p:spPr>
          <a:xfrm>
            <a:off x="4833257" y="1805049"/>
            <a:ext cx="6399900" cy="11277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1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4pPr>
            <a:lvl5pPr marL="2286000" marR="0" lvl="4"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201" name="Google Shape;201;p25"/>
          <p:cNvSpPr txBox="1">
            <a:spLocks noGrp="1"/>
          </p:cNvSpPr>
          <p:nvPr>
            <p:ph type="body" idx="4"/>
          </p:nvPr>
        </p:nvSpPr>
        <p:spPr>
          <a:xfrm>
            <a:off x="1000125" y="5058581"/>
            <a:ext cx="3393600" cy="1042800"/>
          </a:xfrm>
          <a:prstGeom prst="rect">
            <a:avLst/>
          </a:prstGeom>
          <a:noFill/>
          <a:ln>
            <a:noFill/>
          </a:ln>
        </p:spPr>
        <p:txBody>
          <a:bodyPr spcFirstLastPara="1" wrap="square" lIns="91425" tIns="45700" rIns="91425" bIns="45700" anchor="b" anchorCtr="0"/>
          <a:lstStyle>
            <a:lvl1pPr marL="457200" marR="0" lvl="0" indent="-228600" algn="r" rtl="0">
              <a:lnSpc>
                <a:spcPct val="90000"/>
              </a:lnSpc>
              <a:spcBef>
                <a:spcPts val="1100"/>
              </a:spcBef>
              <a:spcAft>
                <a:spcPts val="0"/>
              </a:spcAft>
              <a:buClr>
                <a:srgbClr val="3289B4"/>
              </a:buClr>
              <a:buSzPts val="3600"/>
              <a:buFont typeface="Arial"/>
              <a:buNone/>
              <a:defRPr sz="3600" b="0" i="0" u="none" strike="noStrike" cap="none">
                <a:solidFill>
                  <a:srgbClr val="3289B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4pPr>
            <a:lvl5pPr marL="2286000" marR="0" lvl="4"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202" name="Google Shape;202;p25"/>
          <p:cNvSpPr txBox="1">
            <a:spLocks noGrp="1"/>
          </p:cNvSpPr>
          <p:nvPr>
            <p:ph type="body" idx="5"/>
          </p:nvPr>
        </p:nvSpPr>
        <p:spPr>
          <a:xfrm>
            <a:off x="1000125" y="3063682"/>
            <a:ext cx="3393600" cy="1042800"/>
          </a:xfrm>
          <a:prstGeom prst="rect">
            <a:avLst/>
          </a:prstGeom>
          <a:noFill/>
          <a:ln>
            <a:noFill/>
          </a:ln>
        </p:spPr>
        <p:txBody>
          <a:bodyPr spcFirstLastPara="1" wrap="square" lIns="91425" tIns="45700" rIns="91425" bIns="45700" anchor="b" anchorCtr="0"/>
          <a:lstStyle>
            <a:lvl1pPr marL="457200" marR="0" lvl="0" indent="-228600" algn="r" rtl="0">
              <a:lnSpc>
                <a:spcPct val="90000"/>
              </a:lnSpc>
              <a:spcBef>
                <a:spcPts val="1100"/>
              </a:spcBef>
              <a:spcAft>
                <a:spcPts val="0"/>
              </a:spcAft>
              <a:buClr>
                <a:srgbClr val="3289B4"/>
              </a:buClr>
              <a:buSzPts val="3600"/>
              <a:buFont typeface="Arial"/>
              <a:buNone/>
              <a:defRPr sz="3600" b="0" i="0" u="none" strike="noStrike" cap="none">
                <a:solidFill>
                  <a:srgbClr val="3289B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4pPr>
            <a:lvl5pPr marL="2286000" marR="0" lvl="4"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203" name="Google Shape;203;p25"/>
          <p:cNvSpPr txBox="1">
            <a:spLocks noGrp="1"/>
          </p:cNvSpPr>
          <p:nvPr>
            <p:ph type="body" idx="6"/>
          </p:nvPr>
        </p:nvSpPr>
        <p:spPr>
          <a:xfrm>
            <a:off x="4833257" y="3732286"/>
            <a:ext cx="6399900" cy="11277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1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4pPr>
            <a:lvl5pPr marL="2286000" marR="0" lvl="4"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204" name="Google Shape;204;p25"/>
          <p:cNvSpPr/>
          <p:nvPr/>
        </p:nvSpPr>
        <p:spPr>
          <a:xfrm>
            <a:off x="0" y="6818138"/>
            <a:ext cx="12192000" cy="45600"/>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205" name="Google Shape;205;p25"/>
          <p:cNvSpPr txBox="1">
            <a:spLocks noGrp="1"/>
          </p:cNvSpPr>
          <p:nvPr>
            <p:ph type="title"/>
          </p:nvPr>
        </p:nvSpPr>
        <p:spPr>
          <a:xfrm>
            <a:off x="1000125" y="365124"/>
            <a:ext cx="10233300" cy="4791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289B4"/>
              </a:buClr>
              <a:buSzPts val="4800"/>
              <a:buFont typeface="Century Gothic"/>
              <a:buNone/>
              <a:defRPr sz="4800" b="0" i="0" u="none" strike="noStrike" cap="none">
                <a:solidFill>
                  <a:srgbClr val="3289B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pic>
        <p:nvPicPr>
          <p:cNvPr id="206" name="Google Shape;206;p25"/>
          <p:cNvPicPr preferRelativeResize="0"/>
          <p:nvPr/>
        </p:nvPicPr>
        <p:blipFill rotWithShape="1">
          <a:blip r:embed="rId3">
            <a:alphaModFix/>
          </a:blip>
          <a:srcRect/>
          <a:stretch/>
        </p:blipFill>
        <p:spPr>
          <a:xfrm>
            <a:off x="124279" y="133045"/>
            <a:ext cx="382562" cy="382562"/>
          </a:xfrm>
          <a:prstGeom prst="rect">
            <a:avLst/>
          </a:prstGeom>
          <a:noFill/>
          <a:ln>
            <a:noFill/>
          </a:ln>
        </p:spPr>
      </p:pic>
      <p:pic>
        <p:nvPicPr>
          <p:cNvPr id="207" name="Google Shape;207;p25"/>
          <p:cNvPicPr preferRelativeResize="0"/>
          <p:nvPr/>
        </p:nvPicPr>
        <p:blipFill rotWithShape="1">
          <a:blip r:embed="rId4">
            <a:alphaModFix/>
          </a:blip>
          <a:srcRect r="91791" b="87747"/>
          <a:stretch/>
        </p:blipFill>
        <p:spPr>
          <a:xfrm>
            <a:off x="162" y="0"/>
            <a:ext cx="1000744" cy="840264"/>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New Section">
  <p:cSld name="New Section">
    <p:spTree>
      <p:nvGrpSpPr>
        <p:cNvPr id="1" name="Shape 208"/>
        <p:cNvGrpSpPr/>
        <p:nvPr/>
      </p:nvGrpSpPr>
      <p:grpSpPr>
        <a:xfrm>
          <a:off x="0" y="0"/>
          <a:ext cx="0" cy="0"/>
          <a:chOff x="0" y="0"/>
          <a:chExt cx="0" cy="0"/>
        </a:xfrm>
      </p:grpSpPr>
      <p:pic>
        <p:nvPicPr>
          <p:cNvPr id="209" name="Google Shape;209;p26"/>
          <p:cNvPicPr preferRelativeResize="0"/>
          <p:nvPr/>
        </p:nvPicPr>
        <p:blipFill rotWithShape="1">
          <a:blip r:embed="rId2">
            <a:alphaModFix/>
          </a:blip>
          <a:srcRect/>
          <a:stretch/>
        </p:blipFill>
        <p:spPr>
          <a:xfrm>
            <a:off x="0" y="0"/>
            <a:ext cx="12191999" cy="6858000"/>
          </a:xfrm>
          <a:prstGeom prst="rect">
            <a:avLst/>
          </a:prstGeom>
          <a:noFill/>
          <a:ln>
            <a:noFill/>
          </a:ln>
        </p:spPr>
      </p:pic>
      <p:pic>
        <p:nvPicPr>
          <p:cNvPr id="210" name="Google Shape;210;p26"/>
          <p:cNvPicPr preferRelativeResize="0"/>
          <p:nvPr/>
        </p:nvPicPr>
        <p:blipFill rotWithShape="1">
          <a:blip r:embed="rId3">
            <a:alphaModFix/>
          </a:blip>
          <a:srcRect/>
          <a:stretch/>
        </p:blipFill>
        <p:spPr>
          <a:xfrm>
            <a:off x="180864" y="641608"/>
            <a:ext cx="915295" cy="915295"/>
          </a:xfrm>
          <a:prstGeom prst="rect">
            <a:avLst/>
          </a:prstGeom>
          <a:noFill/>
          <a:ln>
            <a:noFill/>
          </a:ln>
        </p:spPr>
      </p:pic>
      <p:sp>
        <p:nvSpPr>
          <p:cNvPr id="211" name="Google Shape;211;p26"/>
          <p:cNvSpPr txBox="1">
            <a:spLocks noGrp="1"/>
          </p:cNvSpPr>
          <p:nvPr>
            <p:ph type="title"/>
          </p:nvPr>
        </p:nvSpPr>
        <p:spPr>
          <a:xfrm>
            <a:off x="2291379" y="1129553"/>
            <a:ext cx="7562700" cy="10647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289B4"/>
              </a:buClr>
              <a:buSzPts val="4800"/>
              <a:buFont typeface="Century Gothic"/>
              <a:buNone/>
              <a:defRPr sz="4800" b="0" i="0" u="none" strike="noStrike" cap="none">
                <a:solidFill>
                  <a:srgbClr val="3289B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pic>
        <p:nvPicPr>
          <p:cNvPr id="212" name="Google Shape;212;p26"/>
          <p:cNvPicPr preferRelativeResize="0"/>
          <p:nvPr/>
        </p:nvPicPr>
        <p:blipFill rotWithShape="1">
          <a:blip r:embed="rId4">
            <a:alphaModFix/>
          </a:blip>
          <a:srcRect/>
          <a:stretch/>
        </p:blipFill>
        <p:spPr>
          <a:xfrm>
            <a:off x="8680330" y="2622254"/>
            <a:ext cx="912020" cy="912020"/>
          </a:xfrm>
          <a:prstGeom prst="rect">
            <a:avLst/>
          </a:prstGeom>
          <a:noFill/>
          <a:ln>
            <a:noFill/>
          </a:ln>
        </p:spPr>
      </p:pic>
      <p:sp>
        <p:nvSpPr>
          <p:cNvPr id="213" name="Google Shape;213;p26"/>
          <p:cNvSpPr txBox="1">
            <a:spLocks noGrp="1"/>
          </p:cNvSpPr>
          <p:nvPr>
            <p:ph type="body" idx="1"/>
          </p:nvPr>
        </p:nvSpPr>
        <p:spPr>
          <a:xfrm>
            <a:off x="2291379" y="2302136"/>
            <a:ext cx="7562700" cy="40557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1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500"/>
              <a:buFont typeface="Arial"/>
              <a:buNone/>
              <a:defRPr sz="15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100"/>
              <a:buFont typeface="Arial"/>
              <a:buNone/>
              <a:defRPr sz="11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100"/>
              <a:buFont typeface="Arial"/>
              <a:buNone/>
              <a:defRPr sz="11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9pPr>
          </a:lstStyle>
          <a:p>
            <a:endParaRPr/>
          </a:p>
        </p:txBody>
      </p:sp>
      <p:sp>
        <p:nvSpPr>
          <p:cNvPr id="214" name="Google Shape;214;p26"/>
          <p:cNvSpPr/>
          <p:nvPr/>
        </p:nvSpPr>
        <p:spPr>
          <a:xfrm>
            <a:off x="0" y="6812673"/>
            <a:ext cx="12192000" cy="45600"/>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pic>
        <p:nvPicPr>
          <p:cNvPr id="215" name="Google Shape;215;p26"/>
          <p:cNvPicPr preferRelativeResize="0"/>
          <p:nvPr/>
        </p:nvPicPr>
        <p:blipFill rotWithShape="1">
          <a:blip r:embed="rId5">
            <a:alphaModFix/>
          </a:blip>
          <a:srcRect/>
          <a:stretch/>
        </p:blipFill>
        <p:spPr>
          <a:xfrm>
            <a:off x="162" y="0"/>
            <a:ext cx="12191675" cy="6858001"/>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H2">
  <p:cSld name="Title and Content H2">
    <p:spTree>
      <p:nvGrpSpPr>
        <p:cNvPr id="1" name="Shape 216"/>
        <p:cNvGrpSpPr/>
        <p:nvPr/>
      </p:nvGrpSpPr>
      <p:grpSpPr>
        <a:xfrm>
          <a:off x="0" y="0"/>
          <a:ext cx="0" cy="0"/>
          <a:chOff x="0" y="0"/>
          <a:chExt cx="0" cy="0"/>
        </a:xfrm>
      </p:grpSpPr>
      <p:pic>
        <p:nvPicPr>
          <p:cNvPr id="217" name="Google Shape;217;p27"/>
          <p:cNvPicPr preferRelativeResize="0"/>
          <p:nvPr/>
        </p:nvPicPr>
        <p:blipFill rotWithShape="1">
          <a:blip r:embed="rId2">
            <a:alphaModFix/>
          </a:blip>
          <a:srcRect/>
          <a:stretch/>
        </p:blipFill>
        <p:spPr>
          <a:xfrm>
            <a:off x="0" y="0"/>
            <a:ext cx="10614455" cy="6858000"/>
          </a:xfrm>
          <a:prstGeom prst="rect">
            <a:avLst/>
          </a:prstGeom>
          <a:noFill/>
          <a:ln>
            <a:noFill/>
          </a:ln>
        </p:spPr>
      </p:pic>
      <p:sp>
        <p:nvSpPr>
          <p:cNvPr id="218" name="Google Shape;218;p27"/>
          <p:cNvSpPr txBox="1">
            <a:spLocks noGrp="1"/>
          </p:cNvSpPr>
          <p:nvPr>
            <p:ph type="title"/>
          </p:nvPr>
        </p:nvSpPr>
        <p:spPr>
          <a:xfrm>
            <a:off x="1000125" y="365124"/>
            <a:ext cx="10233300" cy="4791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289B4"/>
              </a:buClr>
              <a:buSzPts val="4800"/>
              <a:buFont typeface="Century Gothic"/>
              <a:buNone/>
              <a:defRPr sz="4800" b="0" i="0" u="none" strike="noStrike" cap="none">
                <a:solidFill>
                  <a:srgbClr val="3289B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219" name="Google Shape;219;p27"/>
          <p:cNvSpPr>
            <a:spLocks noGrp="1"/>
          </p:cNvSpPr>
          <p:nvPr>
            <p:ph type="pic" idx="2"/>
          </p:nvPr>
        </p:nvSpPr>
        <p:spPr>
          <a:xfrm>
            <a:off x="0" y="3456417"/>
            <a:ext cx="12192000" cy="3354900"/>
          </a:xfrm>
          <a:prstGeom prst="rect">
            <a:avLst/>
          </a:prstGeom>
          <a:noFill/>
          <a:ln>
            <a:noFill/>
          </a:ln>
        </p:spPr>
        <p:txBody>
          <a:bodyPr spcFirstLastPara="1" wrap="square" lIns="91425" tIns="45700" rIns="91425" bIns="45700" anchor="ctr" anchorCtr="0"/>
          <a:lstStyle>
            <a:lvl1pPr marR="0" lvl="0" algn="ctr" rtl="0">
              <a:lnSpc>
                <a:spcPct val="90000"/>
              </a:lnSpc>
              <a:spcBef>
                <a:spcPts val="1100"/>
              </a:spcBef>
              <a:spcAft>
                <a:spcPts val="0"/>
              </a:spcAft>
              <a:buClr>
                <a:srgbClr val="A5A5A5"/>
              </a:buClr>
              <a:buSzPts val="5500"/>
              <a:buFont typeface="Arial"/>
              <a:buNone/>
              <a:defRPr sz="55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20" name="Google Shape;220;p27"/>
          <p:cNvSpPr txBox="1">
            <a:spLocks noGrp="1"/>
          </p:cNvSpPr>
          <p:nvPr>
            <p:ph type="body" idx="1"/>
          </p:nvPr>
        </p:nvSpPr>
        <p:spPr>
          <a:xfrm>
            <a:off x="1000125" y="1185059"/>
            <a:ext cx="10233300" cy="5184000"/>
          </a:xfrm>
          <a:prstGeom prst="rect">
            <a:avLst/>
          </a:prstGeom>
          <a:noFill/>
          <a:ln>
            <a:noFill/>
          </a:ln>
        </p:spPr>
        <p:txBody>
          <a:bodyPr spcFirstLastPara="1" wrap="square" lIns="91425" tIns="45700" rIns="91425" bIns="45700" anchor="t" anchorCtr="0"/>
          <a:lstStyle>
            <a:lvl1pPr marL="457200" marR="0" lvl="0" indent="-374650" algn="l" rtl="0">
              <a:lnSpc>
                <a:spcPct val="90000"/>
              </a:lnSpc>
              <a:spcBef>
                <a:spcPts val="1100"/>
              </a:spcBef>
              <a:spcAft>
                <a:spcPts val="0"/>
              </a:spcAft>
              <a:buClr>
                <a:srgbClr val="3289B4"/>
              </a:buClr>
              <a:buSzPts val="2300"/>
              <a:buFont typeface="Noto Sans Symbols"/>
              <a:buChar char="▶"/>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500"/>
              <a:buFont typeface="Arial"/>
              <a:buNone/>
              <a:defRPr sz="15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100"/>
              <a:buFont typeface="Arial"/>
              <a:buNone/>
              <a:defRPr sz="11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100"/>
              <a:buFont typeface="Arial"/>
              <a:buNone/>
              <a:defRPr sz="11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9pPr>
          </a:lstStyle>
          <a:p>
            <a:endParaRPr/>
          </a:p>
        </p:txBody>
      </p:sp>
      <p:sp>
        <p:nvSpPr>
          <p:cNvPr id="221" name="Google Shape;221;p27"/>
          <p:cNvSpPr/>
          <p:nvPr/>
        </p:nvSpPr>
        <p:spPr>
          <a:xfrm>
            <a:off x="0" y="6818138"/>
            <a:ext cx="12192000" cy="45600"/>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pic>
        <p:nvPicPr>
          <p:cNvPr id="222" name="Google Shape;222;p27"/>
          <p:cNvPicPr preferRelativeResize="0"/>
          <p:nvPr/>
        </p:nvPicPr>
        <p:blipFill rotWithShape="1">
          <a:blip r:embed="rId3">
            <a:alphaModFix/>
          </a:blip>
          <a:srcRect/>
          <a:stretch/>
        </p:blipFill>
        <p:spPr>
          <a:xfrm>
            <a:off x="124279" y="133045"/>
            <a:ext cx="382562" cy="382562"/>
          </a:xfrm>
          <a:prstGeom prst="rect">
            <a:avLst/>
          </a:prstGeom>
          <a:noFill/>
          <a:ln>
            <a:noFill/>
          </a:ln>
        </p:spPr>
      </p:pic>
      <p:pic>
        <p:nvPicPr>
          <p:cNvPr id="223" name="Google Shape;223;p27"/>
          <p:cNvPicPr preferRelativeResize="0"/>
          <p:nvPr/>
        </p:nvPicPr>
        <p:blipFill rotWithShape="1">
          <a:blip r:embed="rId4">
            <a:alphaModFix/>
          </a:blip>
          <a:srcRect r="91791" b="87747"/>
          <a:stretch/>
        </p:blipFill>
        <p:spPr>
          <a:xfrm>
            <a:off x="162" y="0"/>
            <a:ext cx="1000744" cy="840264"/>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24"/>
        <p:cNvGrpSpPr/>
        <p:nvPr/>
      </p:nvGrpSpPr>
      <p:grpSpPr>
        <a:xfrm>
          <a:off x="0" y="0"/>
          <a:ext cx="0" cy="0"/>
          <a:chOff x="0" y="0"/>
          <a:chExt cx="0" cy="0"/>
        </a:xfrm>
      </p:grpSpPr>
      <p:pic>
        <p:nvPicPr>
          <p:cNvPr id="225" name="Google Shape;225;p28"/>
          <p:cNvPicPr preferRelativeResize="0"/>
          <p:nvPr/>
        </p:nvPicPr>
        <p:blipFill rotWithShape="1">
          <a:blip r:embed="rId2">
            <a:alphaModFix/>
          </a:blip>
          <a:srcRect/>
          <a:stretch/>
        </p:blipFill>
        <p:spPr>
          <a:xfrm>
            <a:off x="0" y="0"/>
            <a:ext cx="11046942" cy="6858000"/>
          </a:xfrm>
          <a:prstGeom prst="rect">
            <a:avLst/>
          </a:prstGeom>
          <a:noFill/>
          <a:ln>
            <a:noFill/>
          </a:ln>
        </p:spPr>
      </p:pic>
      <p:pic>
        <p:nvPicPr>
          <p:cNvPr id="226" name="Google Shape;226;p28"/>
          <p:cNvPicPr preferRelativeResize="0"/>
          <p:nvPr/>
        </p:nvPicPr>
        <p:blipFill rotWithShape="1">
          <a:blip r:embed="rId3">
            <a:alphaModFix/>
          </a:blip>
          <a:srcRect/>
          <a:stretch/>
        </p:blipFill>
        <p:spPr>
          <a:xfrm>
            <a:off x="124279" y="133045"/>
            <a:ext cx="382562" cy="382562"/>
          </a:xfrm>
          <a:prstGeom prst="rect">
            <a:avLst/>
          </a:prstGeom>
          <a:noFill/>
          <a:ln>
            <a:noFill/>
          </a:ln>
        </p:spPr>
      </p:pic>
      <p:sp>
        <p:nvSpPr>
          <p:cNvPr id="227" name="Google Shape;227;p28"/>
          <p:cNvSpPr txBox="1">
            <a:spLocks noGrp="1"/>
          </p:cNvSpPr>
          <p:nvPr>
            <p:ph type="title"/>
          </p:nvPr>
        </p:nvSpPr>
        <p:spPr>
          <a:xfrm>
            <a:off x="1000125" y="365124"/>
            <a:ext cx="9413100" cy="4791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289B4"/>
              </a:buClr>
              <a:buSzPts val="4800"/>
              <a:buFont typeface="Century Gothic"/>
              <a:buNone/>
              <a:defRPr sz="4800" b="0" i="0" u="none" strike="noStrike" cap="none">
                <a:solidFill>
                  <a:srgbClr val="3289B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228" name="Google Shape;228;p28"/>
          <p:cNvSpPr>
            <a:spLocks noGrp="1"/>
          </p:cNvSpPr>
          <p:nvPr>
            <p:ph type="pic" idx="2"/>
          </p:nvPr>
        </p:nvSpPr>
        <p:spPr>
          <a:xfrm>
            <a:off x="5183187" y="931498"/>
            <a:ext cx="7008900" cy="5880900"/>
          </a:xfrm>
          <a:prstGeom prst="rect">
            <a:avLst/>
          </a:prstGeom>
          <a:noFill/>
          <a:ln>
            <a:noFill/>
          </a:ln>
        </p:spPr>
        <p:txBody>
          <a:bodyPr spcFirstLastPara="1" wrap="square" lIns="91425" tIns="45700" rIns="91425" bIns="45700" anchor="ctr" anchorCtr="0"/>
          <a:lstStyle>
            <a:lvl1pPr marR="0" lvl="0" algn="ctr" rtl="0">
              <a:lnSpc>
                <a:spcPct val="90000"/>
              </a:lnSpc>
              <a:spcBef>
                <a:spcPts val="1100"/>
              </a:spcBef>
              <a:spcAft>
                <a:spcPts val="0"/>
              </a:spcAft>
              <a:buClr>
                <a:srgbClr val="A5A5A5"/>
              </a:buClr>
              <a:buSzPts val="5500"/>
              <a:buFont typeface="Arial"/>
              <a:buNone/>
              <a:defRPr sz="55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29" name="Google Shape;229;p28"/>
          <p:cNvSpPr txBox="1">
            <a:spLocks noGrp="1"/>
          </p:cNvSpPr>
          <p:nvPr>
            <p:ph type="body" idx="1"/>
          </p:nvPr>
        </p:nvSpPr>
        <p:spPr>
          <a:xfrm>
            <a:off x="1000125" y="931498"/>
            <a:ext cx="3744000" cy="58809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1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500"/>
              <a:buFont typeface="Arial"/>
              <a:buNone/>
              <a:defRPr sz="15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100"/>
              <a:buFont typeface="Arial"/>
              <a:buNone/>
              <a:defRPr sz="11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100"/>
              <a:buFont typeface="Arial"/>
              <a:buNone/>
              <a:defRPr sz="11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9pPr>
          </a:lstStyle>
          <a:p>
            <a:endParaRPr/>
          </a:p>
        </p:txBody>
      </p:sp>
      <p:sp>
        <p:nvSpPr>
          <p:cNvPr id="230" name="Google Shape;230;p28"/>
          <p:cNvSpPr/>
          <p:nvPr/>
        </p:nvSpPr>
        <p:spPr>
          <a:xfrm>
            <a:off x="0" y="6812281"/>
            <a:ext cx="12192000" cy="45600"/>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pic>
        <p:nvPicPr>
          <p:cNvPr id="231" name="Google Shape;231;p28"/>
          <p:cNvPicPr preferRelativeResize="0"/>
          <p:nvPr/>
        </p:nvPicPr>
        <p:blipFill rotWithShape="1">
          <a:blip r:embed="rId4">
            <a:alphaModFix/>
          </a:blip>
          <a:srcRect r="91791" b="87747"/>
          <a:stretch/>
        </p:blipFill>
        <p:spPr>
          <a:xfrm>
            <a:off x="162" y="0"/>
            <a:ext cx="1000744" cy="840264"/>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Acknowledgements">
  <p:cSld name="Acknowledgements">
    <p:spTree>
      <p:nvGrpSpPr>
        <p:cNvPr id="1" name="Shape 232"/>
        <p:cNvGrpSpPr/>
        <p:nvPr/>
      </p:nvGrpSpPr>
      <p:grpSpPr>
        <a:xfrm>
          <a:off x="0" y="0"/>
          <a:ext cx="0" cy="0"/>
          <a:chOff x="0" y="0"/>
          <a:chExt cx="0" cy="0"/>
        </a:xfrm>
      </p:grpSpPr>
      <p:pic>
        <p:nvPicPr>
          <p:cNvPr id="233" name="Google Shape;233;p29"/>
          <p:cNvPicPr preferRelativeResize="0"/>
          <p:nvPr/>
        </p:nvPicPr>
        <p:blipFill rotWithShape="1">
          <a:blip r:embed="rId2">
            <a:alphaModFix/>
          </a:blip>
          <a:srcRect/>
          <a:stretch/>
        </p:blipFill>
        <p:spPr>
          <a:xfrm>
            <a:off x="0" y="0"/>
            <a:ext cx="10663883" cy="6858000"/>
          </a:xfrm>
          <a:prstGeom prst="rect">
            <a:avLst/>
          </a:prstGeom>
          <a:noFill/>
          <a:ln>
            <a:noFill/>
          </a:ln>
        </p:spPr>
      </p:pic>
      <p:sp>
        <p:nvSpPr>
          <p:cNvPr id="234" name="Google Shape;234;p29"/>
          <p:cNvSpPr txBox="1">
            <a:spLocks noGrp="1"/>
          </p:cNvSpPr>
          <p:nvPr>
            <p:ph type="title"/>
          </p:nvPr>
        </p:nvSpPr>
        <p:spPr>
          <a:xfrm>
            <a:off x="1000125" y="365124"/>
            <a:ext cx="9413100" cy="4791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289B4"/>
              </a:buClr>
              <a:buSzPts val="4800"/>
              <a:buFont typeface="Century Gothic"/>
              <a:buNone/>
              <a:defRPr sz="4800" b="0" i="0" u="none" strike="noStrike" cap="none">
                <a:solidFill>
                  <a:srgbClr val="3289B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235" name="Google Shape;235;p29"/>
          <p:cNvSpPr/>
          <p:nvPr/>
        </p:nvSpPr>
        <p:spPr>
          <a:xfrm>
            <a:off x="0" y="6818138"/>
            <a:ext cx="12192000" cy="45600"/>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236" name="Google Shape;236;p29"/>
          <p:cNvSpPr txBox="1">
            <a:spLocks noGrp="1"/>
          </p:cNvSpPr>
          <p:nvPr>
            <p:ph type="body" idx="1"/>
          </p:nvPr>
        </p:nvSpPr>
        <p:spPr>
          <a:xfrm>
            <a:off x="1172583" y="1697389"/>
            <a:ext cx="9819300" cy="7041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1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4pPr>
            <a:lvl5pPr marL="2286000" marR="0" lvl="4"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237" name="Google Shape;237;p29"/>
          <p:cNvSpPr txBox="1">
            <a:spLocks noGrp="1"/>
          </p:cNvSpPr>
          <p:nvPr>
            <p:ph type="body" idx="2"/>
          </p:nvPr>
        </p:nvSpPr>
        <p:spPr>
          <a:xfrm>
            <a:off x="1172582" y="3287942"/>
            <a:ext cx="9819300" cy="7041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1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4pPr>
            <a:lvl5pPr marL="2286000" marR="0" lvl="4"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238" name="Google Shape;238;p29"/>
          <p:cNvSpPr txBox="1">
            <a:spLocks noGrp="1"/>
          </p:cNvSpPr>
          <p:nvPr>
            <p:ph type="body" idx="3"/>
          </p:nvPr>
        </p:nvSpPr>
        <p:spPr>
          <a:xfrm>
            <a:off x="1172584" y="4904822"/>
            <a:ext cx="9819300" cy="7041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1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4pPr>
            <a:lvl5pPr marL="2286000" marR="0" lvl="4"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239" name="Google Shape;239;p29"/>
          <p:cNvSpPr/>
          <p:nvPr/>
        </p:nvSpPr>
        <p:spPr>
          <a:xfrm>
            <a:off x="0" y="6420217"/>
            <a:ext cx="12192000" cy="430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300"/>
              <a:buFont typeface="Century Gothic"/>
              <a:buNone/>
            </a:pPr>
            <a:r>
              <a:rPr lang="en-US" sz="800" b="0" i="1" u="none" strike="noStrike" cap="none">
                <a:solidFill>
                  <a:srgbClr val="757070"/>
                </a:solidFill>
                <a:latin typeface="Century Gothic"/>
                <a:ea typeface="Century Gothic"/>
                <a:cs typeface="Century Gothic"/>
                <a:sym typeface="Century Gothic"/>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700"/>
              <a:buFont typeface="Arial"/>
              <a:buNone/>
            </a:pPr>
            <a:endParaRPr sz="700" b="0" i="1" u="none" strike="noStrike" cap="none">
              <a:solidFill>
                <a:srgbClr val="757070"/>
              </a:solidFill>
              <a:latin typeface="Arial"/>
              <a:ea typeface="Arial"/>
              <a:cs typeface="Arial"/>
              <a:sym typeface="Arial"/>
            </a:endParaRPr>
          </a:p>
        </p:txBody>
      </p:sp>
      <p:pic>
        <p:nvPicPr>
          <p:cNvPr id="240" name="Google Shape;240;p29"/>
          <p:cNvPicPr preferRelativeResize="0"/>
          <p:nvPr/>
        </p:nvPicPr>
        <p:blipFill rotWithShape="1">
          <a:blip r:embed="rId3">
            <a:alphaModFix/>
          </a:blip>
          <a:srcRect/>
          <a:stretch/>
        </p:blipFill>
        <p:spPr>
          <a:xfrm>
            <a:off x="8118389" y="0"/>
            <a:ext cx="4073448" cy="6858000"/>
          </a:xfrm>
          <a:prstGeom prst="rect">
            <a:avLst/>
          </a:prstGeom>
          <a:noFill/>
          <a:ln>
            <a:noFill/>
          </a:ln>
        </p:spPr>
      </p:pic>
      <p:pic>
        <p:nvPicPr>
          <p:cNvPr id="241" name="Google Shape;241;p29"/>
          <p:cNvPicPr preferRelativeResize="0"/>
          <p:nvPr/>
        </p:nvPicPr>
        <p:blipFill rotWithShape="1">
          <a:blip r:embed="rId4">
            <a:alphaModFix/>
          </a:blip>
          <a:srcRect/>
          <a:stretch/>
        </p:blipFill>
        <p:spPr>
          <a:xfrm>
            <a:off x="124279" y="133045"/>
            <a:ext cx="382562" cy="382562"/>
          </a:xfrm>
          <a:prstGeom prst="rect">
            <a:avLst/>
          </a:prstGeom>
          <a:noFill/>
          <a:ln>
            <a:noFill/>
          </a:ln>
        </p:spPr>
      </p:pic>
      <p:pic>
        <p:nvPicPr>
          <p:cNvPr id="242" name="Google Shape;242;p29"/>
          <p:cNvPicPr preferRelativeResize="0"/>
          <p:nvPr/>
        </p:nvPicPr>
        <p:blipFill rotWithShape="1">
          <a:blip r:embed="rId5">
            <a:alphaModFix/>
          </a:blip>
          <a:srcRect r="91791" b="87747"/>
          <a:stretch/>
        </p:blipFill>
        <p:spPr>
          <a:xfrm>
            <a:off x="162" y="0"/>
            <a:ext cx="1000744" cy="840264"/>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Key Points 2">
  <p:cSld name="Key Points 2">
    <p:spTree>
      <p:nvGrpSpPr>
        <p:cNvPr id="1" name="Shape 243"/>
        <p:cNvGrpSpPr/>
        <p:nvPr/>
      </p:nvGrpSpPr>
      <p:grpSpPr>
        <a:xfrm>
          <a:off x="0" y="0"/>
          <a:ext cx="0" cy="0"/>
          <a:chOff x="0" y="0"/>
          <a:chExt cx="0" cy="0"/>
        </a:xfrm>
      </p:grpSpPr>
      <p:pic>
        <p:nvPicPr>
          <p:cNvPr id="244" name="Google Shape;244;p30"/>
          <p:cNvPicPr preferRelativeResize="0"/>
          <p:nvPr/>
        </p:nvPicPr>
        <p:blipFill rotWithShape="1">
          <a:blip r:embed="rId2">
            <a:alphaModFix/>
          </a:blip>
          <a:srcRect/>
          <a:stretch/>
        </p:blipFill>
        <p:spPr>
          <a:xfrm>
            <a:off x="0" y="0"/>
            <a:ext cx="10725667" cy="6858000"/>
          </a:xfrm>
          <a:prstGeom prst="rect">
            <a:avLst/>
          </a:prstGeom>
          <a:noFill/>
          <a:ln>
            <a:noFill/>
          </a:ln>
        </p:spPr>
      </p:pic>
      <p:sp>
        <p:nvSpPr>
          <p:cNvPr id="245" name="Google Shape;245;p30"/>
          <p:cNvSpPr txBox="1">
            <a:spLocks noGrp="1"/>
          </p:cNvSpPr>
          <p:nvPr>
            <p:ph type="title"/>
          </p:nvPr>
        </p:nvSpPr>
        <p:spPr>
          <a:xfrm>
            <a:off x="1000125" y="365124"/>
            <a:ext cx="10233300" cy="4791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289B4"/>
              </a:buClr>
              <a:buSzPts val="4800"/>
              <a:buFont typeface="Century Gothic"/>
              <a:buNone/>
              <a:defRPr sz="4800" b="0" i="0" u="none" strike="noStrike" cap="none">
                <a:solidFill>
                  <a:srgbClr val="3289B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246" name="Google Shape;246;p30"/>
          <p:cNvSpPr txBox="1">
            <a:spLocks noGrp="1"/>
          </p:cNvSpPr>
          <p:nvPr>
            <p:ph type="body" idx="1"/>
          </p:nvPr>
        </p:nvSpPr>
        <p:spPr>
          <a:xfrm>
            <a:off x="8261871" y="2383475"/>
            <a:ext cx="2961600" cy="44217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1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4pPr>
            <a:lvl5pPr marL="2286000" marR="0" lvl="4"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247" name="Google Shape;247;p30"/>
          <p:cNvSpPr txBox="1">
            <a:spLocks noGrp="1"/>
          </p:cNvSpPr>
          <p:nvPr>
            <p:ph type="body" idx="2"/>
          </p:nvPr>
        </p:nvSpPr>
        <p:spPr>
          <a:xfrm>
            <a:off x="1000126" y="1102299"/>
            <a:ext cx="2958300" cy="1042800"/>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100"/>
              </a:spcBef>
              <a:spcAft>
                <a:spcPts val="0"/>
              </a:spcAft>
              <a:buClr>
                <a:srgbClr val="3289B4"/>
              </a:buClr>
              <a:buSzPts val="3600"/>
              <a:buFont typeface="Arial"/>
              <a:buNone/>
              <a:defRPr sz="3600" b="0" i="0" u="none" strike="noStrike" cap="none">
                <a:solidFill>
                  <a:srgbClr val="3289B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4pPr>
            <a:lvl5pPr marL="2286000" marR="0" lvl="4"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248" name="Google Shape;248;p30"/>
          <p:cNvSpPr txBox="1">
            <a:spLocks noGrp="1"/>
          </p:cNvSpPr>
          <p:nvPr>
            <p:ph type="body" idx="3"/>
          </p:nvPr>
        </p:nvSpPr>
        <p:spPr>
          <a:xfrm>
            <a:off x="1000125" y="2376662"/>
            <a:ext cx="2958300" cy="44283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1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4pPr>
            <a:lvl5pPr marL="2286000" marR="0" lvl="4"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249" name="Google Shape;249;p30"/>
          <p:cNvSpPr txBox="1">
            <a:spLocks noGrp="1"/>
          </p:cNvSpPr>
          <p:nvPr>
            <p:ph type="body" idx="4"/>
          </p:nvPr>
        </p:nvSpPr>
        <p:spPr>
          <a:xfrm>
            <a:off x="8261871" y="1097604"/>
            <a:ext cx="2961600" cy="1042800"/>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100"/>
              </a:spcBef>
              <a:spcAft>
                <a:spcPts val="0"/>
              </a:spcAft>
              <a:buClr>
                <a:srgbClr val="3289B4"/>
              </a:buClr>
              <a:buSzPts val="3600"/>
              <a:buFont typeface="Arial"/>
              <a:buNone/>
              <a:defRPr sz="3600" b="0" i="0" u="none" strike="noStrike" cap="none">
                <a:solidFill>
                  <a:srgbClr val="3289B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4pPr>
            <a:lvl5pPr marL="2286000" marR="0" lvl="4"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250" name="Google Shape;250;p30"/>
          <p:cNvSpPr txBox="1">
            <a:spLocks noGrp="1"/>
          </p:cNvSpPr>
          <p:nvPr>
            <p:ph type="body" idx="5"/>
          </p:nvPr>
        </p:nvSpPr>
        <p:spPr>
          <a:xfrm>
            <a:off x="4496695" y="1097605"/>
            <a:ext cx="3227700" cy="1042800"/>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100"/>
              </a:spcBef>
              <a:spcAft>
                <a:spcPts val="0"/>
              </a:spcAft>
              <a:buClr>
                <a:srgbClr val="3289B4"/>
              </a:buClr>
              <a:buSzPts val="3600"/>
              <a:buFont typeface="Arial"/>
              <a:buNone/>
              <a:defRPr sz="3600" b="0" i="0" u="none" strike="noStrike" cap="none">
                <a:solidFill>
                  <a:srgbClr val="3289B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4pPr>
            <a:lvl5pPr marL="2286000" marR="0" lvl="4"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251" name="Google Shape;251;p30"/>
          <p:cNvSpPr txBox="1">
            <a:spLocks noGrp="1"/>
          </p:cNvSpPr>
          <p:nvPr>
            <p:ph type="body" idx="6"/>
          </p:nvPr>
        </p:nvSpPr>
        <p:spPr>
          <a:xfrm>
            <a:off x="4496695" y="2376662"/>
            <a:ext cx="3227700" cy="44283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1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4pPr>
            <a:lvl5pPr marL="2286000" marR="0" lvl="4"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252" name="Google Shape;252;p30"/>
          <p:cNvSpPr/>
          <p:nvPr/>
        </p:nvSpPr>
        <p:spPr>
          <a:xfrm>
            <a:off x="0" y="6818138"/>
            <a:ext cx="12192000" cy="45600"/>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pic>
        <p:nvPicPr>
          <p:cNvPr id="253" name="Google Shape;253;p30"/>
          <p:cNvPicPr preferRelativeResize="0"/>
          <p:nvPr/>
        </p:nvPicPr>
        <p:blipFill rotWithShape="1">
          <a:blip r:embed="rId3">
            <a:alphaModFix/>
          </a:blip>
          <a:srcRect/>
          <a:stretch/>
        </p:blipFill>
        <p:spPr>
          <a:xfrm>
            <a:off x="124279" y="133045"/>
            <a:ext cx="382562" cy="382562"/>
          </a:xfrm>
          <a:prstGeom prst="rect">
            <a:avLst/>
          </a:prstGeom>
          <a:noFill/>
          <a:ln>
            <a:noFill/>
          </a:ln>
        </p:spPr>
      </p:pic>
      <p:pic>
        <p:nvPicPr>
          <p:cNvPr id="254" name="Google Shape;254;p30"/>
          <p:cNvPicPr preferRelativeResize="0"/>
          <p:nvPr/>
        </p:nvPicPr>
        <p:blipFill rotWithShape="1">
          <a:blip r:embed="rId4">
            <a:alphaModFix/>
          </a:blip>
          <a:srcRect r="91791" b="87747"/>
          <a:stretch/>
        </p:blipFill>
        <p:spPr>
          <a:xfrm>
            <a:off x="162" y="0"/>
            <a:ext cx="1000744" cy="840264"/>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58"/>
        <p:cNvGrpSpPr/>
        <p:nvPr/>
      </p:nvGrpSpPr>
      <p:grpSpPr>
        <a:xfrm>
          <a:off x="0" y="0"/>
          <a:ext cx="0" cy="0"/>
          <a:chOff x="0" y="0"/>
          <a:chExt cx="0" cy="0"/>
        </a:xfrm>
      </p:grpSpPr>
      <p:pic>
        <p:nvPicPr>
          <p:cNvPr id="259" name="Google Shape;259;p32"/>
          <p:cNvPicPr preferRelativeResize="0"/>
          <p:nvPr/>
        </p:nvPicPr>
        <p:blipFill rotWithShape="1">
          <a:blip r:embed="rId2">
            <a:alphaModFix/>
          </a:blip>
          <a:srcRect/>
          <a:stretch/>
        </p:blipFill>
        <p:spPr>
          <a:xfrm>
            <a:off x="10965783" y="358445"/>
            <a:ext cx="870608" cy="741586"/>
          </a:xfrm>
          <a:prstGeom prst="rect">
            <a:avLst/>
          </a:prstGeom>
          <a:noFill/>
          <a:ln>
            <a:noFill/>
          </a:ln>
        </p:spPr>
      </p:pic>
      <p:sp>
        <p:nvSpPr>
          <p:cNvPr id="260" name="Google Shape;260;p32"/>
          <p:cNvSpPr txBox="1"/>
          <p:nvPr/>
        </p:nvSpPr>
        <p:spPr>
          <a:xfrm>
            <a:off x="8956532" y="563232"/>
            <a:ext cx="1962000" cy="4155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100" b="0" i="0" u="none" strike="noStrike" cap="none">
                <a:solidFill>
                  <a:schemeClr val="dk1"/>
                </a:solidFill>
                <a:latin typeface="Arial"/>
                <a:ea typeface="Arial"/>
                <a:cs typeface="Arial"/>
                <a:sym typeface="Arial"/>
              </a:rPr>
              <a:t>National Aeronautics and</a:t>
            </a:r>
            <a:endParaRPr sz="1500"/>
          </a:p>
          <a:p>
            <a:pPr marL="0" marR="0" lvl="0" indent="0" algn="r" rtl="0">
              <a:spcBef>
                <a:spcPts val="0"/>
              </a:spcBef>
              <a:spcAft>
                <a:spcPts val="0"/>
              </a:spcAft>
              <a:buNone/>
            </a:pPr>
            <a:r>
              <a:rPr lang="en-US" sz="1100" b="0" i="0" u="none" strike="noStrike" cap="none">
                <a:solidFill>
                  <a:schemeClr val="dk1"/>
                </a:solidFill>
                <a:latin typeface="Arial"/>
                <a:ea typeface="Arial"/>
                <a:cs typeface="Arial"/>
                <a:sym typeface="Arial"/>
              </a:rPr>
              <a:t>Space Administration</a:t>
            </a:r>
            <a:endParaRPr sz="1100" b="0" i="0" u="none" strike="noStrike" cap="none">
              <a:solidFill>
                <a:schemeClr val="dk1"/>
              </a:solidFill>
              <a:latin typeface="Arial"/>
              <a:ea typeface="Arial"/>
              <a:cs typeface="Arial"/>
              <a:sym typeface="Arial"/>
            </a:endParaRPr>
          </a:p>
        </p:txBody>
      </p:sp>
      <p:cxnSp>
        <p:nvCxnSpPr>
          <p:cNvPr id="261" name="Google Shape;261;p32"/>
          <p:cNvCxnSpPr/>
          <p:nvPr/>
        </p:nvCxnSpPr>
        <p:spPr>
          <a:xfrm>
            <a:off x="10942232" y="425120"/>
            <a:ext cx="0" cy="61710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H2">
  <p:cSld name="Title and Content H2">
    <p:spTree>
      <p:nvGrpSpPr>
        <p:cNvPr id="1" name="Shape 262"/>
        <p:cNvGrpSpPr/>
        <p:nvPr/>
      </p:nvGrpSpPr>
      <p:grpSpPr>
        <a:xfrm>
          <a:off x="0" y="0"/>
          <a:ext cx="0" cy="0"/>
          <a:chOff x="0" y="0"/>
          <a:chExt cx="0" cy="0"/>
        </a:xfrm>
      </p:grpSpPr>
      <p:pic>
        <p:nvPicPr>
          <p:cNvPr id="263" name="Google Shape;263;p33"/>
          <p:cNvPicPr preferRelativeResize="0"/>
          <p:nvPr/>
        </p:nvPicPr>
        <p:blipFill rotWithShape="1">
          <a:blip r:embed="rId2">
            <a:alphaModFix/>
          </a:blip>
          <a:srcRect r="12937"/>
          <a:stretch/>
        </p:blipFill>
        <p:spPr>
          <a:xfrm>
            <a:off x="0" y="0"/>
            <a:ext cx="10614446" cy="6857998"/>
          </a:xfrm>
          <a:prstGeom prst="rect">
            <a:avLst/>
          </a:prstGeom>
          <a:noFill/>
          <a:ln>
            <a:noFill/>
          </a:ln>
        </p:spPr>
      </p:pic>
      <p:sp>
        <p:nvSpPr>
          <p:cNvPr id="264" name="Google Shape;264;p33"/>
          <p:cNvSpPr txBox="1">
            <a:spLocks noGrp="1"/>
          </p:cNvSpPr>
          <p:nvPr>
            <p:ph type="title"/>
          </p:nvPr>
        </p:nvSpPr>
        <p:spPr>
          <a:xfrm>
            <a:off x="1000125" y="365124"/>
            <a:ext cx="10233300" cy="4791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289B4"/>
              </a:buClr>
              <a:buSzPts val="4800"/>
              <a:buFont typeface="Century Gothic"/>
              <a:buNone/>
              <a:defRPr sz="4800" b="0" i="0" u="none" strike="noStrike" cap="none">
                <a:solidFill>
                  <a:srgbClr val="3289B4"/>
                </a:solidFill>
                <a:latin typeface="Century Gothic"/>
                <a:ea typeface="Century Gothic"/>
                <a:cs typeface="Century Gothic"/>
                <a:sym typeface="Century Gothic"/>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sp>
        <p:nvSpPr>
          <p:cNvPr id="265" name="Google Shape;265;p33"/>
          <p:cNvSpPr>
            <a:spLocks noGrp="1"/>
          </p:cNvSpPr>
          <p:nvPr>
            <p:ph type="pic" idx="2"/>
          </p:nvPr>
        </p:nvSpPr>
        <p:spPr>
          <a:xfrm>
            <a:off x="0" y="3456417"/>
            <a:ext cx="12192000" cy="3354900"/>
          </a:xfrm>
          <a:prstGeom prst="rect">
            <a:avLst/>
          </a:prstGeom>
          <a:noFill/>
          <a:ln>
            <a:noFill/>
          </a:ln>
        </p:spPr>
        <p:txBody>
          <a:bodyPr spcFirstLastPara="1" wrap="square" lIns="91425" tIns="45700" rIns="91425" bIns="45700" anchor="ctr" anchorCtr="0"/>
          <a:lstStyle>
            <a:lvl1pPr marR="0" lvl="0" algn="ctr" rtl="0">
              <a:lnSpc>
                <a:spcPct val="90000"/>
              </a:lnSpc>
              <a:spcBef>
                <a:spcPts val="1100"/>
              </a:spcBef>
              <a:spcAft>
                <a:spcPts val="0"/>
              </a:spcAft>
              <a:buClr>
                <a:srgbClr val="A5A5A5"/>
              </a:buClr>
              <a:buSzPts val="5500"/>
              <a:buFont typeface="Arial"/>
              <a:buNone/>
              <a:defRPr sz="55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66" name="Google Shape;266;p33"/>
          <p:cNvSpPr txBox="1">
            <a:spLocks noGrp="1"/>
          </p:cNvSpPr>
          <p:nvPr>
            <p:ph type="body" idx="1"/>
          </p:nvPr>
        </p:nvSpPr>
        <p:spPr>
          <a:xfrm>
            <a:off x="1000125" y="1185059"/>
            <a:ext cx="10233300" cy="5184000"/>
          </a:xfrm>
          <a:prstGeom prst="rect">
            <a:avLst/>
          </a:prstGeom>
          <a:noFill/>
          <a:ln>
            <a:noFill/>
          </a:ln>
        </p:spPr>
        <p:txBody>
          <a:bodyPr spcFirstLastPara="1" wrap="square" lIns="91425" tIns="45700" rIns="91425" bIns="45700" anchor="t" anchorCtr="0"/>
          <a:lstStyle>
            <a:lvl1pPr marL="457200" lvl="0" indent="-374650" rtl="0">
              <a:spcBef>
                <a:spcPts val="1100"/>
              </a:spcBef>
              <a:spcAft>
                <a:spcPts val="0"/>
              </a:spcAft>
              <a:buClr>
                <a:srgbClr val="3289B4"/>
              </a:buClr>
              <a:buSzPts val="2300"/>
              <a:buFont typeface="Noto Sans Symbols"/>
              <a:buChar char="▶"/>
              <a:defRPr sz="2000" b="0">
                <a:solidFill>
                  <a:srgbClr val="3F3F3F"/>
                </a:solidFill>
              </a:defRPr>
            </a:lvl1pPr>
            <a:lvl2pPr marL="914400" lvl="1" indent="-228600" rtl="0">
              <a:spcBef>
                <a:spcPts val="500"/>
              </a:spcBef>
              <a:spcAft>
                <a:spcPts val="0"/>
              </a:spcAft>
              <a:buClr>
                <a:srgbClr val="3F3F3F"/>
              </a:buClr>
              <a:buSzPts val="1500"/>
              <a:buFont typeface="Arial"/>
              <a:buNone/>
              <a:defRPr sz="15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100"/>
              <a:buFont typeface="Arial"/>
              <a:buNone/>
              <a:defRPr sz="11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100"/>
              <a:buFont typeface="Arial"/>
              <a:buNone/>
              <a:defRPr sz="11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9pPr>
          </a:lstStyle>
          <a:p>
            <a:endParaRPr/>
          </a:p>
        </p:txBody>
      </p:sp>
      <p:sp>
        <p:nvSpPr>
          <p:cNvPr id="267" name="Google Shape;267;p33"/>
          <p:cNvSpPr/>
          <p:nvPr/>
        </p:nvSpPr>
        <p:spPr>
          <a:xfrm>
            <a:off x="0" y="6818138"/>
            <a:ext cx="12192000" cy="45600"/>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Century Gothic"/>
              <a:ea typeface="Century Gothic"/>
              <a:cs typeface="Century Gothic"/>
              <a:sym typeface="Century Gothic"/>
            </a:endParaRPr>
          </a:p>
        </p:txBody>
      </p:sp>
      <p:pic>
        <p:nvPicPr>
          <p:cNvPr id="268" name="Google Shape;268;p33"/>
          <p:cNvPicPr preferRelativeResize="0"/>
          <p:nvPr/>
        </p:nvPicPr>
        <p:blipFill rotWithShape="1">
          <a:blip r:embed="rId3">
            <a:alphaModFix/>
          </a:blip>
          <a:srcRect/>
          <a:stretch/>
        </p:blipFill>
        <p:spPr>
          <a:xfrm>
            <a:off x="124279" y="133045"/>
            <a:ext cx="382562" cy="382562"/>
          </a:xfrm>
          <a:prstGeom prst="rect">
            <a:avLst/>
          </a:prstGeom>
          <a:noFill/>
          <a:ln>
            <a:noFill/>
          </a:ln>
        </p:spPr>
      </p:pic>
      <p:pic>
        <p:nvPicPr>
          <p:cNvPr id="269" name="Google Shape;269;p33"/>
          <p:cNvPicPr preferRelativeResize="0"/>
          <p:nvPr/>
        </p:nvPicPr>
        <p:blipFill rotWithShape="1">
          <a:blip r:embed="rId4">
            <a:alphaModFix/>
          </a:blip>
          <a:srcRect r="91791" b="87747"/>
          <a:stretch/>
        </p:blipFill>
        <p:spPr>
          <a:xfrm>
            <a:off x="162" y="0"/>
            <a:ext cx="1000736" cy="84025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H">
  <p:cSld name="Title and Content H">
    <p:spTree>
      <p:nvGrpSpPr>
        <p:cNvPr id="1" name="Shape 24"/>
        <p:cNvGrpSpPr/>
        <p:nvPr/>
      </p:nvGrpSpPr>
      <p:grpSpPr>
        <a:xfrm>
          <a:off x="0" y="0"/>
          <a:ext cx="0" cy="0"/>
          <a:chOff x="0" y="0"/>
          <a:chExt cx="0" cy="0"/>
        </a:xfrm>
      </p:grpSpPr>
      <p:pic>
        <p:nvPicPr>
          <p:cNvPr id="25" name="Google Shape;25;p4"/>
          <p:cNvPicPr preferRelativeResize="0"/>
          <p:nvPr/>
        </p:nvPicPr>
        <p:blipFill rotWithShape="1">
          <a:blip r:embed="rId2">
            <a:alphaModFix/>
          </a:blip>
          <a:srcRect/>
          <a:stretch/>
        </p:blipFill>
        <p:spPr>
          <a:xfrm>
            <a:off x="0" y="3437552"/>
            <a:ext cx="10997514" cy="6857999"/>
          </a:xfrm>
          <a:prstGeom prst="rect">
            <a:avLst/>
          </a:prstGeom>
          <a:noFill/>
          <a:ln>
            <a:noFill/>
          </a:ln>
        </p:spPr>
      </p:pic>
      <p:pic>
        <p:nvPicPr>
          <p:cNvPr id="26" name="Google Shape;26;p4"/>
          <p:cNvPicPr preferRelativeResize="0"/>
          <p:nvPr/>
        </p:nvPicPr>
        <p:blipFill rotWithShape="1">
          <a:blip r:embed="rId3">
            <a:alphaModFix/>
          </a:blip>
          <a:srcRect/>
          <a:stretch/>
        </p:blipFill>
        <p:spPr>
          <a:xfrm>
            <a:off x="124280" y="3570597"/>
            <a:ext cx="382562" cy="382562"/>
          </a:xfrm>
          <a:prstGeom prst="rect">
            <a:avLst/>
          </a:prstGeom>
          <a:noFill/>
          <a:ln>
            <a:noFill/>
          </a:ln>
        </p:spPr>
      </p:pic>
      <p:sp>
        <p:nvSpPr>
          <p:cNvPr id="27" name="Google Shape;27;p4"/>
          <p:cNvSpPr txBox="1">
            <a:spLocks noGrp="1"/>
          </p:cNvSpPr>
          <p:nvPr>
            <p:ph type="title"/>
          </p:nvPr>
        </p:nvSpPr>
        <p:spPr>
          <a:xfrm>
            <a:off x="1000125" y="3794124"/>
            <a:ext cx="10233148" cy="479425"/>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289B4"/>
              </a:buClr>
              <a:buSzPts val="4800"/>
              <a:buFont typeface="Century Gothic"/>
              <a:buNone/>
              <a:defRPr sz="4800" b="0" i="0" u="none" strike="noStrike" cap="none">
                <a:solidFill>
                  <a:srgbClr val="3289B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8" name="Google Shape;28;p4"/>
          <p:cNvSpPr>
            <a:spLocks noGrp="1"/>
          </p:cNvSpPr>
          <p:nvPr>
            <p:ph type="pic" idx="2"/>
          </p:nvPr>
        </p:nvSpPr>
        <p:spPr>
          <a:xfrm>
            <a:off x="0" y="46648"/>
            <a:ext cx="12192000" cy="3390904"/>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9" name="Google Shape;29;p4"/>
          <p:cNvSpPr txBox="1">
            <a:spLocks noGrp="1"/>
          </p:cNvSpPr>
          <p:nvPr>
            <p:ph type="body" idx="1"/>
          </p:nvPr>
        </p:nvSpPr>
        <p:spPr>
          <a:xfrm>
            <a:off x="1000125" y="4432151"/>
            <a:ext cx="10233148" cy="219456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30" name="Google Shape;30;p4"/>
          <p:cNvSpPr/>
          <p:nvPr/>
        </p:nvSpPr>
        <p:spPr>
          <a:xfrm>
            <a:off x="0" y="0"/>
            <a:ext cx="12192000" cy="45719"/>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31" name="Google Shape;31;p4"/>
          <p:cNvPicPr preferRelativeResize="0"/>
          <p:nvPr/>
        </p:nvPicPr>
        <p:blipFill rotWithShape="1">
          <a:blip r:embed="rId4">
            <a:alphaModFix/>
          </a:blip>
          <a:srcRect r="91792" b="87748"/>
          <a:stretch/>
        </p:blipFill>
        <p:spPr>
          <a:xfrm>
            <a:off x="0" y="3487123"/>
            <a:ext cx="1000735" cy="840259"/>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70"/>
        <p:cNvGrpSpPr/>
        <p:nvPr/>
      </p:nvGrpSpPr>
      <p:grpSpPr>
        <a:xfrm>
          <a:off x="0" y="0"/>
          <a:ext cx="0" cy="0"/>
          <a:chOff x="0" y="0"/>
          <a:chExt cx="0" cy="0"/>
        </a:xfrm>
      </p:grpSpPr>
      <p:pic>
        <p:nvPicPr>
          <p:cNvPr id="271" name="Google Shape;271;p34"/>
          <p:cNvPicPr preferRelativeResize="0"/>
          <p:nvPr/>
        </p:nvPicPr>
        <p:blipFill rotWithShape="1">
          <a:blip r:embed="rId2">
            <a:alphaModFix/>
          </a:blip>
          <a:srcRect r="9395"/>
          <a:stretch/>
        </p:blipFill>
        <p:spPr>
          <a:xfrm>
            <a:off x="0" y="0"/>
            <a:ext cx="11046939" cy="6857998"/>
          </a:xfrm>
          <a:prstGeom prst="rect">
            <a:avLst/>
          </a:prstGeom>
          <a:noFill/>
          <a:ln>
            <a:noFill/>
          </a:ln>
        </p:spPr>
      </p:pic>
      <p:pic>
        <p:nvPicPr>
          <p:cNvPr id="272" name="Google Shape;272;p34"/>
          <p:cNvPicPr preferRelativeResize="0"/>
          <p:nvPr/>
        </p:nvPicPr>
        <p:blipFill rotWithShape="1">
          <a:blip r:embed="rId3">
            <a:alphaModFix/>
          </a:blip>
          <a:srcRect/>
          <a:stretch/>
        </p:blipFill>
        <p:spPr>
          <a:xfrm>
            <a:off x="124279" y="133045"/>
            <a:ext cx="382562" cy="382562"/>
          </a:xfrm>
          <a:prstGeom prst="rect">
            <a:avLst/>
          </a:prstGeom>
          <a:noFill/>
          <a:ln>
            <a:noFill/>
          </a:ln>
        </p:spPr>
      </p:pic>
      <p:sp>
        <p:nvSpPr>
          <p:cNvPr id="273" name="Google Shape;273;p34"/>
          <p:cNvSpPr txBox="1">
            <a:spLocks noGrp="1"/>
          </p:cNvSpPr>
          <p:nvPr>
            <p:ph type="title"/>
          </p:nvPr>
        </p:nvSpPr>
        <p:spPr>
          <a:xfrm>
            <a:off x="1000125" y="365124"/>
            <a:ext cx="9413100" cy="4791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289B4"/>
              </a:buClr>
              <a:buSzPts val="4800"/>
              <a:buFont typeface="Century Gothic"/>
              <a:buNone/>
              <a:defRPr sz="4800" b="0" i="0" u="none" strike="noStrike" cap="none">
                <a:solidFill>
                  <a:srgbClr val="3289B4"/>
                </a:solidFill>
                <a:latin typeface="Century Gothic"/>
                <a:ea typeface="Century Gothic"/>
                <a:cs typeface="Century Gothic"/>
                <a:sym typeface="Century Gothic"/>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sp>
        <p:nvSpPr>
          <p:cNvPr id="274" name="Google Shape;274;p34"/>
          <p:cNvSpPr>
            <a:spLocks noGrp="1"/>
          </p:cNvSpPr>
          <p:nvPr>
            <p:ph type="pic" idx="2"/>
          </p:nvPr>
        </p:nvSpPr>
        <p:spPr>
          <a:xfrm>
            <a:off x="5183187" y="931498"/>
            <a:ext cx="7008900" cy="5880900"/>
          </a:xfrm>
          <a:prstGeom prst="rect">
            <a:avLst/>
          </a:prstGeom>
          <a:noFill/>
          <a:ln>
            <a:noFill/>
          </a:ln>
        </p:spPr>
        <p:txBody>
          <a:bodyPr spcFirstLastPara="1" wrap="square" lIns="91425" tIns="45700" rIns="91425" bIns="45700" anchor="ctr" anchorCtr="0"/>
          <a:lstStyle>
            <a:lvl1pPr marR="0" lvl="0" algn="ctr" rtl="0">
              <a:lnSpc>
                <a:spcPct val="90000"/>
              </a:lnSpc>
              <a:spcBef>
                <a:spcPts val="1100"/>
              </a:spcBef>
              <a:spcAft>
                <a:spcPts val="0"/>
              </a:spcAft>
              <a:buClr>
                <a:srgbClr val="A5A5A5"/>
              </a:buClr>
              <a:buSzPts val="5500"/>
              <a:buFont typeface="Arial"/>
              <a:buNone/>
              <a:defRPr sz="55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75" name="Google Shape;275;p34"/>
          <p:cNvSpPr txBox="1">
            <a:spLocks noGrp="1"/>
          </p:cNvSpPr>
          <p:nvPr>
            <p:ph type="body" idx="1"/>
          </p:nvPr>
        </p:nvSpPr>
        <p:spPr>
          <a:xfrm>
            <a:off x="1000125" y="931498"/>
            <a:ext cx="3744000" cy="58809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1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500"/>
              <a:buFont typeface="Arial"/>
              <a:buNone/>
              <a:defRPr sz="15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100"/>
              <a:buFont typeface="Arial"/>
              <a:buNone/>
              <a:defRPr sz="11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100"/>
              <a:buFont typeface="Arial"/>
              <a:buNone/>
              <a:defRPr sz="11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9pPr>
          </a:lstStyle>
          <a:p>
            <a:endParaRPr/>
          </a:p>
        </p:txBody>
      </p:sp>
      <p:sp>
        <p:nvSpPr>
          <p:cNvPr id="276" name="Google Shape;276;p34"/>
          <p:cNvSpPr/>
          <p:nvPr/>
        </p:nvSpPr>
        <p:spPr>
          <a:xfrm>
            <a:off x="0" y="6812281"/>
            <a:ext cx="12192000" cy="45600"/>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Century Gothic"/>
              <a:ea typeface="Century Gothic"/>
              <a:cs typeface="Century Gothic"/>
              <a:sym typeface="Century Gothic"/>
            </a:endParaRPr>
          </a:p>
        </p:txBody>
      </p:sp>
      <p:pic>
        <p:nvPicPr>
          <p:cNvPr id="277" name="Google Shape;277;p34"/>
          <p:cNvPicPr preferRelativeResize="0"/>
          <p:nvPr/>
        </p:nvPicPr>
        <p:blipFill rotWithShape="1">
          <a:blip r:embed="rId4">
            <a:alphaModFix/>
          </a:blip>
          <a:srcRect r="91791" b="87747"/>
          <a:stretch/>
        </p:blipFill>
        <p:spPr>
          <a:xfrm>
            <a:off x="162" y="0"/>
            <a:ext cx="1000736" cy="840258"/>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278"/>
        <p:cNvGrpSpPr/>
        <p:nvPr/>
      </p:nvGrpSpPr>
      <p:grpSpPr>
        <a:xfrm>
          <a:off x="0" y="0"/>
          <a:ext cx="0" cy="0"/>
          <a:chOff x="0" y="0"/>
          <a:chExt cx="0" cy="0"/>
        </a:xfrm>
      </p:grpSpPr>
      <p:pic>
        <p:nvPicPr>
          <p:cNvPr id="279" name="Google Shape;279;p35"/>
          <p:cNvPicPr preferRelativeResize="0"/>
          <p:nvPr/>
        </p:nvPicPr>
        <p:blipFill rotWithShape="1">
          <a:blip r:embed="rId2">
            <a:alphaModFix/>
          </a:blip>
          <a:srcRect r="11316"/>
          <a:stretch/>
        </p:blipFill>
        <p:spPr>
          <a:xfrm>
            <a:off x="0" y="0"/>
            <a:ext cx="10812160" cy="6857998"/>
          </a:xfrm>
          <a:prstGeom prst="rect">
            <a:avLst/>
          </a:prstGeom>
          <a:noFill/>
          <a:ln>
            <a:noFill/>
          </a:ln>
        </p:spPr>
      </p:pic>
      <p:sp>
        <p:nvSpPr>
          <p:cNvPr id="280" name="Google Shape;280;p35"/>
          <p:cNvSpPr txBox="1">
            <a:spLocks noGrp="1"/>
          </p:cNvSpPr>
          <p:nvPr>
            <p:ph type="title"/>
          </p:nvPr>
        </p:nvSpPr>
        <p:spPr>
          <a:xfrm>
            <a:off x="1000125" y="365124"/>
            <a:ext cx="10233300" cy="4791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289B4"/>
              </a:buClr>
              <a:buSzPts val="4800"/>
              <a:buFont typeface="Century Gothic"/>
              <a:buNone/>
              <a:defRPr sz="4800" b="0" i="0" u="none" strike="noStrike" cap="none">
                <a:solidFill>
                  <a:srgbClr val="3289B4"/>
                </a:solidFill>
                <a:latin typeface="Century Gothic"/>
                <a:ea typeface="Century Gothic"/>
                <a:cs typeface="Century Gothic"/>
                <a:sym typeface="Century Gothic"/>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sp>
        <p:nvSpPr>
          <p:cNvPr id="281" name="Google Shape;281;p35"/>
          <p:cNvSpPr>
            <a:spLocks noGrp="1"/>
          </p:cNvSpPr>
          <p:nvPr>
            <p:ph type="pic" idx="2"/>
          </p:nvPr>
        </p:nvSpPr>
        <p:spPr>
          <a:xfrm>
            <a:off x="0" y="931498"/>
            <a:ext cx="7008900" cy="5880300"/>
          </a:xfrm>
          <a:prstGeom prst="rect">
            <a:avLst/>
          </a:prstGeom>
          <a:noFill/>
          <a:ln>
            <a:noFill/>
          </a:ln>
        </p:spPr>
        <p:txBody>
          <a:bodyPr spcFirstLastPara="1" wrap="square" lIns="91425" tIns="45700" rIns="91425" bIns="45700" anchor="ctr" anchorCtr="0"/>
          <a:lstStyle>
            <a:lvl1pPr marR="0" lvl="0" algn="ctr" rtl="0">
              <a:lnSpc>
                <a:spcPct val="90000"/>
              </a:lnSpc>
              <a:spcBef>
                <a:spcPts val="1100"/>
              </a:spcBef>
              <a:spcAft>
                <a:spcPts val="0"/>
              </a:spcAft>
              <a:buClr>
                <a:srgbClr val="A5A5A5"/>
              </a:buClr>
              <a:buSzPts val="5500"/>
              <a:buFont typeface="Arial"/>
              <a:buNone/>
              <a:defRPr sz="55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82" name="Google Shape;282;p35"/>
          <p:cNvSpPr txBox="1">
            <a:spLocks noGrp="1"/>
          </p:cNvSpPr>
          <p:nvPr>
            <p:ph type="body" idx="1"/>
          </p:nvPr>
        </p:nvSpPr>
        <p:spPr>
          <a:xfrm>
            <a:off x="7436065" y="931499"/>
            <a:ext cx="3797100" cy="58803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1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500"/>
              <a:buFont typeface="Arial"/>
              <a:buNone/>
              <a:defRPr sz="15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100"/>
              <a:buFont typeface="Arial"/>
              <a:buNone/>
              <a:defRPr sz="11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100"/>
              <a:buFont typeface="Arial"/>
              <a:buNone/>
              <a:defRPr sz="11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9pPr>
          </a:lstStyle>
          <a:p>
            <a:endParaRPr/>
          </a:p>
        </p:txBody>
      </p:sp>
      <p:sp>
        <p:nvSpPr>
          <p:cNvPr id="283" name="Google Shape;283;p35"/>
          <p:cNvSpPr/>
          <p:nvPr/>
        </p:nvSpPr>
        <p:spPr>
          <a:xfrm>
            <a:off x="0" y="6820367"/>
            <a:ext cx="12192000" cy="45600"/>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Century Gothic"/>
              <a:ea typeface="Century Gothic"/>
              <a:cs typeface="Century Gothic"/>
              <a:sym typeface="Century Gothic"/>
            </a:endParaRPr>
          </a:p>
        </p:txBody>
      </p:sp>
      <p:pic>
        <p:nvPicPr>
          <p:cNvPr id="284" name="Google Shape;284;p35"/>
          <p:cNvPicPr preferRelativeResize="0"/>
          <p:nvPr/>
        </p:nvPicPr>
        <p:blipFill rotWithShape="1">
          <a:blip r:embed="rId3">
            <a:alphaModFix/>
          </a:blip>
          <a:srcRect/>
          <a:stretch/>
        </p:blipFill>
        <p:spPr>
          <a:xfrm>
            <a:off x="124279" y="133045"/>
            <a:ext cx="382562" cy="382562"/>
          </a:xfrm>
          <a:prstGeom prst="rect">
            <a:avLst/>
          </a:prstGeom>
          <a:noFill/>
          <a:ln>
            <a:noFill/>
          </a:ln>
        </p:spPr>
      </p:pic>
      <p:pic>
        <p:nvPicPr>
          <p:cNvPr id="285" name="Google Shape;285;p35"/>
          <p:cNvPicPr preferRelativeResize="0"/>
          <p:nvPr/>
        </p:nvPicPr>
        <p:blipFill rotWithShape="1">
          <a:blip r:embed="rId4">
            <a:alphaModFix/>
          </a:blip>
          <a:srcRect r="91791" b="87747"/>
          <a:stretch/>
        </p:blipFill>
        <p:spPr>
          <a:xfrm>
            <a:off x="162" y="0"/>
            <a:ext cx="1000736" cy="840258"/>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 H">
  <p:cSld name="Title and Content H">
    <p:spTree>
      <p:nvGrpSpPr>
        <p:cNvPr id="1" name="Shape 286"/>
        <p:cNvGrpSpPr/>
        <p:nvPr/>
      </p:nvGrpSpPr>
      <p:grpSpPr>
        <a:xfrm>
          <a:off x="0" y="0"/>
          <a:ext cx="0" cy="0"/>
          <a:chOff x="0" y="0"/>
          <a:chExt cx="0" cy="0"/>
        </a:xfrm>
      </p:grpSpPr>
      <p:pic>
        <p:nvPicPr>
          <p:cNvPr id="287" name="Google Shape;287;p36"/>
          <p:cNvPicPr preferRelativeResize="0"/>
          <p:nvPr/>
        </p:nvPicPr>
        <p:blipFill rotWithShape="1">
          <a:blip r:embed="rId2">
            <a:alphaModFix/>
          </a:blip>
          <a:srcRect r="9796"/>
          <a:stretch/>
        </p:blipFill>
        <p:spPr>
          <a:xfrm>
            <a:off x="0" y="3437552"/>
            <a:ext cx="10997511" cy="6857998"/>
          </a:xfrm>
          <a:prstGeom prst="rect">
            <a:avLst/>
          </a:prstGeom>
          <a:noFill/>
          <a:ln>
            <a:noFill/>
          </a:ln>
        </p:spPr>
      </p:pic>
      <p:pic>
        <p:nvPicPr>
          <p:cNvPr id="288" name="Google Shape;288;p36"/>
          <p:cNvPicPr preferRelativeResize="0"/>
          <p:nvPr/>
        </p:nvPicPr>
        <p:blipFill rotWithShape="1">
          <a:blip r:embed="rId3">
            <a:alphaModFix/>
          </a:blip>
          <a:srcRect/>
          <a:stretch/>
        </p:blipFill>
        <p:spPr>
          <a:xfrm>
            <a:off x="124280" y="3570597"/>
            <a:ext cx="382562" cy="382562"/>
          </a:xfrm>
          <a:prstGeom prst="rect">
            <a:avLst/>
          </a:prstGeom>
          <a:noFill/>
          <a:ln>
            <a:noFill/>
          </a:ln>
        </p:spPr>
      </p:pic>
      <p:sp>
        <p:nvSpPr>
          <p:cNvPr id="289" name="Google Shape;289;p36"/>
          <p:cNvSpPr txBox="1">
            <a:spLocks noGrp="1"/>
          </p:cNvSpPr>
          <p:nvPr>
            <p:ph type="title"/>
          </p:nvPr>
        </p:nvSpPr>
        <p:spPr>
          <a:xfrm>
            <a:off x="1000125" y="3794124"/>
            <a:ext cx="10233300" cy="4791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289B4"/>
              </a:buClr>
              <a:buSzPts val="4800"/>
              <a:buFont typeface="Century Gothic"/>
              <a:buNone/>
              <a:defRPr sz="4800" b="0" i="0" u="none" strike="noStrike" cap="none">
                <a:solidFill>
                  <a:srgbClr val="3289B4"/>
                </a:solidFill>
                <a:latin typeface="Century Gothic"/>
                <a:ea typeface="Century Gothic"/>
                <a:cs typeface="Century Gothic"/>
                <a:sym typeface="Century Gothic"/>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sp>
        <p:nvSpPr>
          <p:cNvPr id="290" name="Google Shape;290;p36"/>
          <p:cNvSpPr>
            <a:spLocks noGrp="1"/>
          </p:cNvSpPr>
          <p:nvPr>
            <p:ph type="pic" idx="2"/>
          </p:nvPr>
        </p:nvSpPr>
        <p:spPr>
          <a:xfrm>
            <a:off x="0" y="46648"/>
            <a:ext cx="12192000" cy="3390900"/>
          </a:xfrm>
          <a:prstGeom prst="rect">
            <a:avLst/>
          </a:prstGeom>
          <a:noFill/>
          <a:ln>
            <a:noFill/>
          </a:ln>
        </p:spPr>
        <p:txBody>
          <a:bodyPr spcFirstLastPara="1" wrap="square" lIns="91425" tIns="45700" rIns="91425" bIns="45700" anchor="ctr" anchorCtr="0"/>
          <a:lstStyle>
            <a:lvl1pPr marR="0" lvl="0" algn="ctr" rtl="0">
              <a:lnSpc>
                <a:spcPct val="90000"/>
              </a:lnSpc>
              <a:spcBef>
                <a:spcPts val="1100"/>
              </a:spcBef>
              <a:spcAft>
                <a:spcPts val="0"/>
              </a:spcAft>
              <a:buClr>
                <a:srgbClr val="A5A5A5"/>
              </a:buClr>
              <a:buSzPts val="5500"/>
              <a:buFont typeface="Arial"/>
              <a:buNone/>
              <a:defRPr sz="55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91" name="Google Shape;291;p36"/>
          <p:cNvSpPr txBox="1">
            <a:spLocks noGrp="1"/>
          </p:cNvSpPr>
          <p:nvPr>
            <p:ph type="body" idx="1"/>
          </p:nvPr>
        </p:nvSpPr>
        <p:spPr>
          <a:xfrm>
            <a:off x="1000125" y="4432151"/>
            <a:ext cx="10233300" cy="21945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1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500"/>
              <a:buFont typeface="Arial"/>
              <a:buNone/>
              <a:defRPr sz="15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100"/>
              <a:buFont typeface="Arial"/>
              <a:buNone/>
              <a:defRPr sz="11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100"/>
              <a:buFont typeface="Arial"/>
              <a:buNone/>
              <a:defRPr sz="11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9pPr>
          </a:lstStyle>
          <a:p>
            <a:endParaRPr/>
          </a:p>
        </p:txBody>
      </p:sp>
      <p:sp>
        <p:nvSpPr>
          <p:cNvPr id="292" name="Google Shape;292;p36"/>
          <p:cNvSpPr/>
          <p:nvPr/>
        </p:nvSpPr>
        <p:spPr>
          <a:xfrm>
            <a:off x="0" y="0"/>
            <a:ext cx="12192000" cy="45600"/>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Century Gothic"/>
              <a:ea typeface="Century Gothic"/>
              <a:cs typeface="Century Gothic"/>
              <a:sym typeface="Century Gothic"/>
            </a:endParaRPr>
          </a:p>
        </p:txBody>
      </p:sp>
      <p:pic>
        <p:nvPicPr>
          <p:cNvPr id="293" name="Google Shape;293;p36"/>
          <p:cNvPicPr preferRelativeResize="0"/>
          <p:nvPr/>
        </p:nvPicPr>
        <p:blipFill rotWithShape="1">
          <a:blip r:embed="rId4">
            <a:alphaModFix/>
          </a:blip>
          <a:srcRect r="91791" b="87747"/>
          <a:stretch/>
        </p:blipFill>
        <p:spPr>
          <a:xfrm>
            <a:off x="0" y="3487123"/>
            <a:ext cx="1000736" cy="840258"/>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Key Points">
  <p:cSld name="Key Points">
    <p:spTree>
      <p:nvGrpSpPr>
        <p:cNvPr id="1" name="Shape 294"/>
        <p:cNvGrpSpPr/>
        <p:nvPr/>
      </p:nvGrpSpPr>
      <p:grpSpPr>
        <a:xfrm>
          <a:off x="0" y="0"/>
          <a:ext cx="0" cy="0"/>
          <a:chOff x="0" y="0"/>
          <a:chExt cx="0" cy="0"/>
        </a:xfrm>
      </p:grpSpPr>
      <p:pic>
        <p:nvPicPr>
          <p:cNvPr id="295" name="Google Shape;295;p37"/>
          <p:cNvPicPr preferRelativeResize="0"/>
          <p:nvPr/>
        </p:nvPicPr>
        <p:blipFill rotWithShape="1">
          <a:blip r:embed="rId2">
            <a:alphaModFix/>
          </a:blip>
          <a:srcRect r="10305"/>
          <a:stretch/>
        </p:blipFill>
        <p:spPr>
          <a:xfrm>
            <a:off x="0" y="0"/>
            <a:ext cx="10935727" cy="6857998"/>
          </a:xfrm>
          <a:prstGeom prst="rect">
            <a:avLst/>
          </a:prstGeom>
          <a:noFill/>
          <a:ln>
            <a:noFill/>
          </a:ln>
        </p:spPr>
      </p:pic>
      <p:sp>
        <p:nvSpPr>
          <p:cNvPr id="296" name="Google Shape;296;p37"/>
          <p:cNvSpPr txBox="1">
            <a:spLocks noGrp="1"/>
          </p:cNvSpPr>
          <p:nvPr>
            <p:ph type="body" idx="1"/>
          </p:nvPr>
        </p:nvSpPr>
        <p:spPr>
          <a:xfrm>
            <a:off x="4833257" y="5695688"/>
            <a:ext cx="6399900" cy="11145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1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4pPr>
            <a:lvl5pPr marL="2286000" marR="0" lvl="4"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297" name="Google Shape;297;p37"/>
          <p:cNvSpPr txBox="1">
            <a:spLocks noGrp="1"/>
          </p:cNvSpPr>
          <p:nvPr>
            <p:ph type="body" idx="2"/>
          </p:nvPr>
        </p:nvSpPr>
        <p:spPr>
          <a:xfrm>
            <a:off x="1000125" y="1165799"/>
            <a:ext cx="3393600" cy="1042800"/>
          </a:xfrm>
          <a:prstGeom prst="rect">
            <a:avLst/>
          </a:prstGeom>
          <a:noFill/>
          <a:ln>
            <a:noFill/>
          </a:ln>
        </p:spPr>
        <p:txBody>
          <a:bodyPr spcFirstLastPara="1" wrap="square" lIns="91425" tIns="45700" rIns="91425" bIns="45700" anchor="b" anchorCtr="0"/>
          <a:lstStyle>
            <a:lvl1pPr marL="457200" marR="0" lvl="0" indent="-228600" algn="r" rtl="0">
              <a:lnSpc>
                <a:spcPct val="90000"/>
              </a:lnSpc>
              <a:spcBef>
                <a:spcPts val="1100"/>
              </a:spcBef>
              <a:spcAft>
                <a:spcPts val="0"/>
              </a:spcAft>
              <a:buClr>
                <a:srgbClr val="3289B4"/>
              </a:buClr>
              <a:buSzPts val="3600"/>
              <a:buFont typeface="Arial"/>
              <a:buNone/>
              <a:defRPr sz="3600" b="0" i="0" u="none" strike="noStrike" cap="none">
                <a:solidFill>
                  <a:srgbClr val="3289B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4pPr>
            <a:lvl5pPr marL="2286000" marR="0" lvl="4"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298" name="Google Shape;298;p37"/>
          <p:cNvSpPr txBox="1">
            <a:spLocks noGrp="1"/>
          </p:cNvSpPr>
          <p:nvPr>
            <p:ph type="body" idx="3"/>
          </p:nvPr>
        </p:nvSpPr>
        <p:spPr>
          <a:xfrm>
            <a:off x="4833257" y="1805049"/>
            <a:ext cx="6399900" cy="11277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1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4pPr>
            <a:lvl5pPr marL="2286000" marR="0" lvl="4"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299" name="Google Shape;299;p37"/>
          <p:cNvSpPr txBox="1">
            <a:spLocks noGrp="1"/>
          </p:cNvSpPr>
          <p:nvPr>
            <p:ph type="body" idx="4"/>
          </p:nvPr>
        </p:nvSpPr>
        <p:spPr>
          <a:xfrm>
            <a:off x="1000125" y="5058581"/>
            <a:ext cx="3393600" cy="1042800"/>
          </a:xfrm>
          <a:prstGeom prst="rect">
            <a:avLst/>
          </a:prstGeom>
          <a:noFill/>
          <a:ln>
            <a:noFill/>
          </a:ln>
        </p:spPr>
        <p:txBody>
          <a:bodyPr spcFirstLastPara="1" wrap="square" lIns="91425" tIns="45700" rIns="91425" bIns="45700" anchor="b" anchorCtr="0"/>
          <a:lstStyle>
            <a:lvl1pPr marL="457200" marR="0" lvl="0" indent="-228600" algn="r" rtl="0">
              <a:lnSpc>
                <a:spcPct val="90000"/>
              </a:lnSpc>
              <a:spcBef>
                <a:spcPts val="1100"/>
              </a:spcBef>
              <a:spcAft>
                <a:spcPts val="0"/>
              </a:spcAft>
              <a:buClr>
                <a:srgbClr val="3289B4"/>
              </a:buClr>
              <a:buSzPts val="3600"/>
              <a:buFont typeface="Arial"/>
              <a:buNone/>
              <a:defRPr sz="3600" b="0" i="0" u="none" strike="noStrike" cap="none">
                <a:solidFill>
                  <a:srgbClr val="3289B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4pPr>
            <a:lvl5pPr marL="2286000" marR="0" lvl="4"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300" name="Google Shape;300;p37"/>
          <p:cNvSpPr txBox="1">
            <a:spLocks noGrp="1"/>
          </p:cNvSpPr>
          <p:nvPr>
            <p:ph type="body" idx="5"/>
          </p:nvPr>
        </p:nvSpPr>
        <p:spPr>
          <a:xfrm>
            <a:off x="1000125" y="3063682"/>
            <a:ext cx="3393600" cy="1042800"/>
          </a:xfrm>
          <a:prstGeom prst="rect">
            <a:avLst/>
          </a:prstGeom>
          <a:noFill/>
          <a:ln>
            <a:noFill/>
          </a:ln>
        </p:spPr>
        <p:txBody>
          <a:bodyPr spcFirstLastPara="1" wrap="square" lIns="91425" tIns="45700" rIns="91425" bIns="45700" anchor="b" anchorCtr="0"/>
          <a:lstStyle>
            <a:lvl1pPr marL="457200" marR="0" lvl="0" indent="-228600" algn="r" rtl="0">
              <a:lnSpc>
                <a:spcPct val="90000"/>
              </a:lnSpc>
              <a:spcBef>
                <a:spcPts val="1100"/>
              </a:spcBef>
              <a:spcAft>
                <a:spcPts val="0"/>
              </a:spcAft>
              <a:buClr>
                <a:srgbClr val="3289B4"/>
              </a:buClr>
              <a:buSzPts val="3600"/>
              <a:buFont typeface="Arial"/>
              <a:buNone/>
              <a:defRPr sz="3600" b="0" i="0" u="none" strike="noStrike" cap="none">
                <a:solidFill>
                  <a:srgbClr val="3289B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4pPr>
            <a:lvl5pPr marL="2286000" marR="0" lvl="4"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301" name="Google Shape;301;p37"/>
          <p:cNvSpPr txBox="1">
            <a:spLocks noGrp="1"/>
          </p:cNvSpPr>
          <p:nvPr>
            <p:ph type="body" idx="6"/>
          </p:nvPr>
        </p:nvSpPr>
        <p:spPr>
          <a:xfrm>
            <a:off x="4833257" y="3732286"/>
            <a:ext cx="6399900" cy="11277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1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4pPr>
            <a:lvl5pPr marL="2286000" marR="0" lvl="4"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302" name="Google Shape;302;p37"/>
          <p:cNvSpPr/>
          <p:nvPr/>
        </p:nvSpPr>
        <p:spPr>
          <a:xfrm>
            <a:off x="0" y="6818138"/>
            <a:ext cx="12192000" cy="45600"/>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Century Gothic"/>
              <a:ea typeface="Century Gothic"/>
              <a:cs typeface="Century Gothic"/>
              <a:sym typeface="Century Gothic"/>
            </a:endParaRPr>
          </a:p>
        </p:txBody>
      </p:sp>
      <p:sp>
        <p:nvSpPr>
          <p:cNvPr id="303" name="Google Shape;303;p37"/>
          <p:cNvSpPr txBox="1">
            <a:spLocks noGrp="1"/>
          </p:cNvSpPr>
          <p:nvPr>
            <p:ph type="title"/>
          </p:nvPr>
        </p:nvSpPr>
        <p:spPr>
          <a:xfrm>
            <a:off x="1000125" y="365124"/>
            <a:ext cx="10233300" cy="4791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289B4"/>
              </a:buClr>
              <a:buSzPts val="4800"/>
              <a:buFont typeface="Century Gothic"/>
              <a:buNone/>
              <a:defRPr sz="4800" b="0" i="0" u="none" strike="noStrike" cap="none">
                <a:solidFill>
                  <a:srgbClr val="3289B4"/>
                </a:solidFill>
                <a:latin typeface="Century Gothic"/>
                <a:ea typeface="Century Gothic"/>
                <a:cs typeface="Century Gothic"/>
                <a:sym typeface="Century Gothic"/>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pic>
        <p:nvPicPr>
          <p:cNvPr id="304" name="Google Shape;304;p37"/>
          <p:cNvPicPr preferRelativeResize="0"/>
          <p:nvPr/>
        </p:nvPicPr>
        <p:blipFill rotWithShape="1">
          <a:blip r:embed="rId3">
            <a:alphaModFix/>
          </a:blip>
          <a:srcRect/>
          <a:stretch/>
        </p:blipFill>
        <p:spPr>
          <a:xfrm>
            <a:off x="124279" y="133045"/>
            <a:ext cx="382562" cy="382562"/>
          </a:xfrm>
          <a:prstGeom prst="rect">
            <a:avLst/>
          </a:prstGeom>
          <a:noFill/>
          <a:ln>
            <a:noFill/>
          </a:ln>
        </p:spPr>
      </p:pic>
      <p:pic>
        <p:nvPicPr>
          <p:cNvPr id="305" name="Google Shape;305;p37"/>
          <p:cNvPicPr preferRelativeResize="0"/>
          <p:nvPr/>
        </p:nvPicPr>
        <p:blipFill rotWithShape="1">
          <a:blip r:embed="rId4">
            <a:alphaModFix/>
          </a:blip>
          <a:srcRect r="91791" b="87747"/>
          <a:stretch/>
        </p:blipFill>
        <p:spPr>
          <a:xfrm>
            <a:off x="162" y="0"/>
            <a:ext cx="1000736" cy="84025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New Section">
  <p:cSld name="New Section">
    <p:spTree>
      <p:nvGrpSpPr>
        <p:cNvPr id="1" name="Shape 306"/>
        <p:cNvGrpSpPr/>
        <p:nvPr/>
      </p:nvGrpSpPr>
      <p:grpSpPr>
        <a:xfrm>
          <a:off x="0" y="0"/>
          <a:ext cx="0" cy="0"/>
          <a:chOff x="0" y="0"/>
          <a:chExt cx="0" cy="0"/>
        </a:xfrm>
      </p:grpSpPr>
      <p:pic>
        <p:nvPicPr>
          <p:cNvPr id="307" name="Google Shape;307;p38"/>
          <p:cNvPicPr preferRelativeResize="0"/>
          <p:nvPr/>
        </p:nvPicPr>
        <p:blipFill rotWithShape="1">
          <a:blip r:embed="rId2">
            <a:alphaModFix/>
          </a:blip>
          <a:srcRect/>
          <a:stretch/>
        </p:blipFill>
        <p:spPr>
          <a:xfrm>
            <a:off x="0" y="0"/>
            <a:ext cx="12191990" cy="6857998"/>
          </a:xfrm>
          <a:prstGeom prst="rect">
            <a:avLst/>
          </a:prstGeom>
          <a:noFill/>
          <a:ln>
            <a:noFill/>
          </a:ln>
        </p:spPr>
      </p:pic>
      <p:pic>
        <p:nvPicPr>
          <p:cNvPr id="308" name="Google Shape;308;p38"/>
          <p:cNvPicPr preferRelativeResize="0"/>
          <p:nvPr/>
        </p:nvPicPr>
        <p:blipFill rotWithShape="1">
          <a:blip r:embed="rId3">
            <a:alphaModFix/>
          </a:blip>
          <a:srcRect/>
          <a:stretch/>
        </p:blipFill>
        <p:spPr>
          <a:xfrm>
            <a:off x="180864" y="641608"/>
            <a:ext cx="915295" cy="915295"/>
          </a:xfrm>
          <a:prstGeom prst="rect">
            <a:avLst/>
          </a:prstGeom>
          <a:noFill/>
          <a:ln>
            <a:noFill/>
          </a:ln>
        </p:spPr>
      </p:pic>
      <p:sp>
        <p:nvSpPr>
          <p:cNvPr id="309" name="Google Shape;309;p38"/>
          <p:cNvSpPr txBox="1">
            <a:spLocks noGrp="1"/>
          </p:cNvSpPr>
          <p:nvPr>
            <p:ph type="title"/>
          </p:nvPr>
        </p:nvSpPr>
        <p:spPr>
          <a:xfrm>
            <a:off x="2291379" y="1129553"/>
            <a:ext cx="7562700" cy="10647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289B4"/>
              </a:buClr>
              <a:buSzPts val="4800"/>
              <a:buFont typeface="Century Gothic"/>
              <a:buNone/>
              <a:defRPr sz="4800" b="0" i="0" u="none" strike="noStrike" cap="none">
                <a:solidFill>
                  <a:srgbClr val="3289B4"/>
                </a:solidFill>
                <a:latin typeface="Century Gothic"/>
                <a:ea typeface="Century Gothic"/>
                <a:cs typeface="Century Gothic"/>
                <a:sym typeface="Century Gothic"/>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pic>
        <p:nvPicPr>
          <p:cNvPr id="310" name="Google Shape;310;p38"/>
          <p:cNvPicPr preferRelativeResize="0"/>
          <p:nvPr/>
        </p:nvPicPr>
        <p:blipFill rotWithShape="1">
          <a:blip r:embed="rId4">
            <a:alphaModFix/>
          </a:blip>
          <a:srcRect/>
          <a:stretch/>
        </p:blipFill>
        <p:spPr>
          <a:xfrm>
            <a:off x="8680330" y="2622254"/>
            <a:ext cx="912020" cy="912020"/>
          </a:xfrm>
          <a:prstGeom prst="rect">
            <a:avLst/>
          </a:prstGeom>
          <a:noFill/>
          <a:ln>
            <a:noFill/>
          </a:ln>
        </p:spPr>
      </p:pic>
      <p:sp>
        <p:nvSpPr>
          <p:cNvPr id="311" name="Google Shape;311;p38"/>
          <p:cNvSpPr txBox="1">
            <a:spLocks noGrp="1"/>
          </p:cNvSpPr>
          <p:nvPr>
            <p:ph type="body" idx="1"/>
          </p:nvPr>
        </p:nvSpPr>
        <p:spPr>
          <a:xfrm>
            <a:off x="2291379" y="2302136"/>
            <a:ext cx="7562700" cy="40557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1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500"/>
              <a:buFont typeface="Arial"/>
              <a:buNone/>
              <a:defRPr sz="15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100"/>
              <a:buFont typeface="Arial"/>
              <a:buNone/>
              <a:defRPr sz="11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100"/>
              <a:buFont typeface="Arial"/>
              <a:buNone/>
              <a:defRPr sz="11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9pPr>
          </a:lstStyle>
          <a:p>
            <a:endParaRPr/>
          </a:p>
        </p:txBody>
      </p:sp>
      <p:sp>
        <p:nvSpPr>
          <p:cNvPr id="312" name="Google Shape;312;p38"/>
          <p:cNvSpPr/>
          <p:nvPr/>
        </p:nvSpPr>
        <p:spPr>
          <a:xfrm>
            <a:off x="0" y="6812673"/>
            <a:ext cx="12192000" cy="45600"/>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Century Gothic"/>
              <a:ea typeface="Century Gothic"/>
              <a:cs typeface="Century Gothic"/>
              <a:sym typeface="Century Gothic"/>
            </a:endParaRPr>
          </a:p>
        </p:txBody>
      </p:sp>
      <p:pic>
        <p:nvPicPr>
          <p:cNvPr id="313" name="Google Shape;313;p38"/>
          <p:cNvPicPr preferRelativeResize="0"/>
          <p:nvPr/>
        </p:nvPicPr>
        <p:blipFill rotWithShape="1">
          <a:blip r:embed="rId5">
            <a:alphaModFix/>
          </a:blip>
          <a:srcRect/>
          <a:stretch/>
        </p:blipFill>
        <p:spPr>
          <a:xfrm>
            <a:off x="162" y="0"/>
            <a:ext cx="12191672" cy="6857998"/>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Key Points 2">
  <p:cSld name="Key Points 2">
    <p:spTree>
      <p:nvGrpSpPr>
        <p:cNvPr id="1" name="Shape 314"/>
        <p:cNvGrpSpPr/>
        <p:nvPr/>
      </p:nvGrpSpPr>
      <p:grpSpPr>
        <a:xfrm>
          <a:off x="0" y="0"/>
          <a:ext cx="0" cy="0"/>
          <a:chOff x="0" y="0"/>
          <a:chExt cx="0" cy="0"/>
        </a:xfrm>
      </p:grpSpPr>
      <p:pic>
        <p:nvPicPr>
          <p:cNvPr id="315" name="Google Shape;315;p39"/>
          <p:cNvPicPr preferRelativeResize="0"/>
          <p:nvPr/>
        </p:nvPicPr>
        <p:blipFill rotWithShape="1">
          <a:blip r:embed="rId2">
            <a:alphaModFix/>
          </a:blip>
          <a:srcRect r="12026"/>
          <a:stretch/>
        </p:blipFill>
        <p:spPr>
          <a:xfrm>
            <a:off x="0" y="0"/>
            <a:ext cx="10725666" cy="6857998"/>
          </a:xfrm>
          <a:prstGeom prst="rect">
            <a:avLst/>
          </a:prstGeom>
          <a:noFill/>
          <a:ln>
            <a:noFill/>
          </a:ln>
        </p:spPr>
      </p:pic>
      <p:sp>
        <p:nvSpPr>
          <p:cNvPr id="316" name="Google Shape;316;p39"/>
          <p:cNvSpPr txBox="1">
            <a:spLocks noGrp="1"/>
          </p:cNvSpPr>
          <p:nvPr>
            <p:ph type="title"/>
          </p:nvPr>
        </p:nvSpPr>
        <p:spPr>
          <a:xfrm>
            <a:off x="1000125" y="365124"/>
            <a:ext cx="10233300" cy="4791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289B4"/>
              </a:buClr>
              <a:buSzPts val="4800"/>
              <a:buFont typeface="Century Gothic"/>
              <a:buNone/>
              <a:defRPr sz="4800" b="0" i="0" u="none" strike="noStrike" cap="none">
                <a:solidFill>
                  <a:srgbClr val="3289B4"/>
                </a:solidFill>
                <a:latin typeface="Century Gothic"/>
                <a:ea typeface="Century Gothic"/>
                <a:cs typeface="Century Gothic"/>
                <a:sym typeface="Century Gothic"/>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sp>
        <p:nvSpPr>
          <p:cNvPr id="317" name="Google Shape;317;p39"/>
          <p:cNvSpPr txBox="1">
            <a:spLocks noGrp="1"/>
          </p:cNvSpPr>
          <p:nvPr>
            <p:ph type="body" idx="1"/>
          </p:nvPr>
        </p:nvSpPr>
        <p:spPr>
          <a:xfrm>
            <a:off x="8261871" y="2383475"/>
            <a:ext cx="2961600" cy="44217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1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4pPr>
            <a:lvl5pPr marL="2286000" marR="0" lvl="4"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318" name="Google Shape;318;p39"/>
          <p:cNvSpPr txBox="1">
            <a:spLocks noGrp="1"/>
          </p:cNvSpPr>
          <p:nvPr>
            <p:ph type="body" idx="2"/>
          </p:nvPr>
        </p:nvSpPr>
        <p:spPr>
          <a:xfrm>
            <a:off x="1000126" y="1102299"/>
            <a:ext cx="2958300" cy="1042800"/>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100"/>
              </a:spcBef>
              <a:spcAft>
                <a:spcPts val="0"/>
              </a:spcAft>
              <a:buClr>
                <a:srgbClr val="3289B4"/>
              </a:buClr>
              <a:buSzPts val="3600"/>
              <a:buFont typeface="Arial"/>
              <a:buNone/>
              <a:defRPr sz="3600" b="0" i="0" u="none" strike="noStrike" cap="none">
                <a:solidFill>
                  <a:srgbClr val="3289B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4pPr>
            <a:lvl5pPr marL="2286000" marR="0" lvl="4"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319" name="Google Shape;319;p39"/>
          <p:cNvSpPr txBox="1">
            <a:spLocks noGrp="1"/>
          </p:cNvSpPr>
          <p:nvPr>
            <p:ph type="body" idx="3"/>
          </p:nvPr>
        </p:nvSpPr>
        <p:spPr>
          <a:xfrm>
            <a:off x="1000125" y="2376662"/>
            <a:ext cx="2958300" cy="44283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1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4pPr>
            <a:lvl5pPr marL="2286000" marR="0" lvl="4"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320" name="Google Shape;320;p39"/>
          <p:cNvSpPr txBox="1">
            <a:spLocks noGrp="1"/>
          </p:cNvSpPr>
          <p:nvPr>
            <p:ph type="body" idx="4"/>
          </p:nvPr>
        </p:nvSpPr>
        <p:spPr>
          <a:xfrm>
            <a:off x="8261871" y="1097604"/>
            <a:ext cx="2961600" cy="1042800"/>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100"/>
              </a:spcBef>
              <a:spcAft>
                <a:spcPts val="0"/>
              </a:spcAft>
              <a:buClr>
                <a:srgbClr val="3289B4"/>
              </a:buClr>
              <a:buSzPts val="3600"/>
              <a:buFont typeface="Arial"/>
              <a:buNone/>
              <a:defRPr sz="3600" b="0" i="0" u="none" strike="noStrike" cap="none">
                <a:solidFill>
                  <a:srgbClr val="3289B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4pPr>
            <a:lvl5pPr marL="2286000" marR="0" lvl="4"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321" name="Google Shape;321;p39"/>
          <p:cNvSpPr txBox="1">
            <a:spLocks noGrp="1"/>
          </p:cNvSpPr>
          <p:nvPr>
            <p:ph type="body" idx="5"/>
          </p:nvPr>
        </p:nvSpPr>
        <p:spPr>
          <a:xfrm>
            <a:off x="4496695" y="1097605"/>
            <a:ext cx="3227700" cy="1042800"/>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100"/>
              </a:spcBef>
              <a:spcAft>
                <a:spcPts val="0"/>
              </a:spcAft>
              <a:buClr>
                <a:srgbClr val="3289B4"/>
              </a:buClr>
              <a:buSzPts val="3600"/>
              <a:buFont typeface="Arial"/>
              <a:buNone/>
              <a:defRPr sz="3600" b="0" i="0" u="none" strike="noStrike" cap="none">
                <a:solidFill>
                  <a:srgbClr val="3289B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4pPr>
            <a:lvl5pPr marL="2286000" marR="0" lvl="4"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322" name="Google Shape;322;p39"/>
          <p:cNvSpPr txBox="1">
            <a:spLocks noGrp="1"/>
          </p:cNvSpPr>
          <p:nvPr>
            <p:ph type="body" idx="6"/>
          </p:nvPr>
        </p:nvSpPr>
        <p:spPr>
          <a:xfrm>
            <a:off x="4496695" y="2376662"/>
            <a:ext cx="3227700" cy="44283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1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4pPr>
            <a:lvl5pPr marL="2286000" marR="0" lvl="4"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323" name="Google Shape;323;p39"/>
          <p:cNvSpPr/>
          <p:nvPr/>
        </p:nvSpPr>
        <p:spPr>
          <a:xfrm>
            <a:off x="0" y="6818138"/>
            <a:ext cx="12192000" cy="45600"/>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Century Gothic"/>
              <a:ea typeface="Century Gothic"/>
              <a:cs typeface="Century Gothic"/>
              <a:sym typeface="Century Gothic"/>
            </a:endParaRPr>
          </a:p>
        </p:txBody>
      </p:sp>
      <p:pic>
        <p:nvPicPr>
          <p:cNvPr id="324" name="Google Shape;324;p39"/>
          <p:cNvPicPr preferRelativeResize="0"/>
          <p:nvPr/>
        </p:nvPicPr>
        <p:blipFill rotWithShape="1">
          <a:blip r:embed="rId3">
            <a:alphaModFix/>
          </a:blip>
          <a:srcRect/>
          <a:stretch/>
        </p:blipFill>
        <p:spPr>
          <a:xfrm>
            <a:off x="124279" y="133045"/>
            <a:ext cx="382562" cy="382562"/>
          </a:xfrm>
          <a:prstGeom prst="rect">
            <a:avLst/>
          </a:prstGeom>
          <a:noFill/>
          <a:ln>
            <a:noFill/>
          </a:ln>
        </p:spPr>
      </p:pic>
      <p:pic>
        <p:nvPicPr>
          <p:cNvPr id="325" name="Google Shape;325;p39"/>
          <p:cNvPicPr preferRelativeResize="0"/>
          <p:nvPr/>
        </p:nvPicPr>
        <p:blipFill rotWithShape="1">
          <a:blip r:embed="rId4">
            <a:alphaModFix/>
          </a:blip>
          <a:srcRect r="91791" b="87747"/>
          <a:stretch/>
        </p:blipFill>
        <p:spPr>
          <a:xfrm>
            <a:off x="162" y="0"/>
            <a:ext cx="1000736" cy="840258"/>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Acknowledgements">
  <p:cSld name="Acknowledgements">
    <p:spTree>
      <p:nvGrpSpPr>
        <p:cNvPr id="1" name="Shape 326"/>
        <p:cNvGrpSpPr/>
        <p:nvPr/>
      </p:nvGrpSpPr>
      <p:grpSpPr>
        <a:xfrm>
          <a:off x="0" y="0"/>
          <a:ext cx="0" cy="0"/>
          <a:chOff x="0" y="0"/>
          <a:chExt cx="0" cy="0"/>
        </a:xfrm>
      </p:grpSpPr>
      <p:pic>
        <p:nvPicPr>
          <p:cNvPr id="327" name="Google Shape;327;p40"/>
          <p:cNvPicPr preferRelativeResize="0"/>
          <p:nvPr/>
        </p:nvPicPr>
        <p:blipFill rotWithShape="1">
          <a:blip r:embed="rId2">
            <a:alphaModFix/>
          </a:blip>
          <a:srcRect r="12533"/>
          <a:stretch/>
        </p:blipFill>
        <p:spPr>
          <a:xfrm>
            <a:off x="0" y="0"/>
            <a:ext cx="10663882" cy="6857998"/>
          </a:xfrm>
          <a:prstGeom prst="rect">
            <a:avLst/>
          </a:prstGeom>
          <a:noFill/>
          <a:ln>
            <a:noFill/>
          </a:ln>
        </p:spPr>
      </p:pic>
      <p:sp>
        <p:nvSpPr>
          <p:cNvPr id="328" name="Google Shape;328;p40"/>
          <p:cNvSpPr txBox="1">
            <a:spLocks noGrp="1"/>
          </p:cNvSpPr>
          <p:nvPr>
            <p:ph type="title"/>
          </p:nvPr>
        </p:nvSpPr>
        <p:spPr>
          <a:xfrm>
            <a:off x="1000125" y="365124"/>
            <a:ext cx="9413100" cy="4791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289B4"/>
              </a:buClr>
              <a:buSzPts val="4800"/>
              <a:buFont typeface="Century Gothic"/>
              <a:buNone/>
              <a:defRPr sz="4800" b="0" i="0" u="none" strike="noStrike" cap="none">
                <a:solidFill>
                  <a:srgbClr val="3289B4"/>
                </a:solidFill>
                <a:latin typeface="Century Gothic"/>
                <a:ea typeface="Century Gothic"/>
                <a:cs typeface="Century Gothic"/>
                <a:sym typeface="Century Gothic"/>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sp>
        <p:nvSpPr>
          <p:cNvPr id="329" name="Google Shape;329;p40"/>
          <p:cNvSpPr/>
          <p:nvPr/>
        </p:nvSpPr>
        <p:spPr>
          <a:xfrm>
            <a:off x="0" y="6818138"/>
            <a:ext cx="12192000" cy="45600"/>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Century Gothic"/>
              <a:ea typeface="Century Gothic"/>
              <a:cs typeface="Century Gothic"/>
              <a:sym typeface="Century Gothic"/>
            </a:endParaRPr>
          </a:p>
        </p:txBody>
      </p:sp>
      <p:sp>
        <p:nvSpPr>
          <p:cNvPr id="330" name="Google Shape;330;p40"/>
          <p:cNvSpPr txBox="1">
            <a:spLocks noGrp="1"/>
          </p:cNvSpPr>
          <p:nvPr>
            <p:ph type="body" idx="1"/>
          </p:nvPr>
        </p:nvSpPr>
        <p:spPr>
          <a:xfrm>
            <a:off x="1172583" y="1697389"/>
            <a:ext cx="9819300" cy="7041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1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4pPr>
            <a:lvl5pPr marL="2286000" marR="0" lvl="4"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331" name="Google Shape;331;p40"/>
          <p:cNvSpPr txBox="1">
            <a:spLocks noGrp="1"/>
          </p:cNvSpPr>
          <p:nvPr>
            <p:ph type="body" idx="2"/>
          </p:nvPr>
        </p:nvSpPr>
        <p:spPr>
          <a:xfrm>
            <a:off x="1172582" y="3287942"/>
            <a:ext cx="9819300" cy="7041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1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4pPr>
            <a:lvl5pPr marL="2286000" marR="0" lvl="4"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332" name="Google Shape;332;p40"/>
          <p:cNvSpPr txBox="1">
            <a:spLocks noGrp="1"/>
          </p:cNvSpPr>
          <p:nvPr>
            <p:ph type="body" idx="3"/>
          </p:nvPr>
        </p:nvSpPr>
        <p:spPr>
          <a:xfrm>
            <a:off x="1172584" y="4904822"/>
            <a:ext cx="9819300" cy="7041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1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4pPr>
            <a:lvl5pPr marL="2286000" marR="0" lvl="4"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333" name="Google Shape;333;p40"/>
          <p:cNvSpPr/>
          <p:nvPr/>
        </p:nvSpPr>
        <p:spPr>
          <a:xfrm>
            <a:off x="0" y="6420217"/>
            <a:ext cx="12192000" cy="430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300"/>
              <a:buFont typeface="Century Gothic"/>
              <a:buNone/>
            </a:pPr>
            <a:r>
              <a:rPr lang="en-US" sz="800" i="1">
                <a:solidFill>
                  <a:srgbClr val="757070"/>
                </a:solidFill>
                <a:latin typeface="Century Gothic"/>
                <a:ea typeface="Century Gothic"/>
                <a:cs typeface="Century Gothic"/>
                <a:sym typeface="Century Gothic"/>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sz="1500"/>
          </a:p>
          <a:p>
            <a:pPr marL="0" marR="0" lvl="0" indent="0" algn="ctr" rtl="0">
              <a:spcBef>
                <a:spcPts val="0"/>
              </a:spcBef>
              <a:spcAft>
                <a:spcPts val="0"/>
              </a:spcAft>
              <a:buNone/>
            </a:pPr>
            <a:endParaRPr sz="700" i="1">
              <a:solidFill>
                <a:srgbClr val="757070"/>
              </a:solidFill>
              <a:latin typeface="Arial"/>
              <a:ea typeface="Arial"/>
              <a:cs typeface="Arial"/>
              <a:sym typeface="Arial"/>
            </a:endParaRPr>
          </a:p>
        </p:txBody>
      </p:sp>
      <p:pic>
        <p:nvPicPr>
          <p:cNvPr id="334" name="Google Shape;334;p40"/>
          <p:cNvPicPr preferRelativeResize="0"/>
          <p:nvPr/>
        </p:nvPicPr>
        <p:blipFill rotWithShape="1">
          <a:blip r:embed="rId3">
            <a:alphaModFix/>
          </a:blip>
          <a:srcRect l="66587"/>
          <a:stretch/>
        </p:blipFill>
        <p:spPr>
          <a:xfrm>
            <a:off x="8118389" y="0"/>
            <a:ext cx="4073448" cy="6857998"/>
          </a:xfrm>
          <a:prstGeom prst="rect">
            <a:avLst/>
          </a:prstGeom>
          <a:noFill/>
          <a:ln>
            <a:noFill/>
          </a:ln>
        </p:spPr>
      </p:pic>
      <p:pic>
        <p:nvPicPr>
          <p:cNvPr id="335" name="Google Shape;335;p40"/>
          <p:cNvPicPr preferRelativeResize="0"/>
          <p:nvPr/>
        </p:nvPicPr>
        <p:blipFill rotWithShape="1">
          <a:blip r:embed="rId4">
            <a:alphaModFix/>
          </a:blip>
          <a:srcRect/>
          <a:stretch/>
        </p:blipFill>
        <p:spPr>
          <a:xfrm>
            <a:off x="124279" y="133045"/>
            <a:ext cx="382562" cy="382562"/>
          </a:xfrm>
          <a:prstGeom prst="rect">
            <a:avLst/>
          </a:prstGeom>
          <a:noFill/>
          <a:ln>
            <a:noFill/>
          </a:ln>
        </p:spPr>
      </p:pic>
      <p:pic>
        <p:nvPicPr>
          <p:cNvPr id="336" name="Google Shape;336;p40"/>
          <p:cNvPicPr preferRelativeResize="0"/>
          <p:nvPr/>
        </p:nvPicPr>
        <p:blipFill rotWithShape="1">
          <a:blip r:embed="rId5">
            <a:alphaModFix/>
          </a:blip>
          <a:srcRect r="91791" b="87747"/>
          <a:stretch/>
        </p:blipFill>
        <p:spPr>
          <a:xfrm>
            <a:off x="162" y="0"/>
            <a:ext cx="1000736" cy="84025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Key Points">
  <p:cSld name="Key Points">
    <p:spTree>
      <p:nvGrpSpPr>
        <p:cNvPr id="1" name="Shape 32"/>
        <p:cNvGrpSpPr/>
        <p:nvPr/>
      </p:nvGrpSpPr>
      <p:grpSpPr>
        <a:xfrm>
          <a:off x="0" y="0"/>
          <a:ext cx="0" cy="0"/>
          <a:chOff x="0" y="0"/>
          <a:chExt cx="0" cy="0"/>
        </a:xfrm>
      </p:grpSpPr>
      <p:pic>
        <p:nvPicPr>
          <p:cNvPr id="33" name="Google Shape;33;p5"/>
          <p:cNvPicPr preferRelativeResize="0"/>
          <p:nvPr/>
        </p:nvPicPr>
        <p:blipFill rotWithShape="1">
          <a:blip r:embed="rId2">
            <a:alphaModFix/>
          </a:blip>
          <a:srcRect/>
          <a:stretch/>
        </p:blipFill>
        <p:spPr>
          <a:xfrm>
            <a:off x="0" y="0"/>
            <a:ext cx="10935730" cy="6857999"/>
          </a:xfrm>
          <a:prstGeom prst="rect">
            <a:avLst/>
          </a:prstGeom>
          <a:noFill/>
          <a:ln>
            <a:noFill/>
          </a:ln>
        </p:spPr>
      </p:pic>
      <p:sp>
        <p:nvSpPr>
          <p:cNvPr id="34" name="Google Shape;34;p5"/>
          <p:cNvSpPr txBox="1">
            <a:spLocks noGrp="1"/>
          </p:cNvSpPr>
          <p:nvPr>
            <p:ph type="body" idx="1"/>
          </p:nvPr>
        </p:nvSpPr>
        <p:spPr>
          <a:xfrm>
            <a:off x="4833257" y="5695688"/>
            <a:ext cx="6400015" cy="1114212"/>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5" name="Google Shape;35;p5"/>
          <p:cNvSpPr txBox="1">
            <a:spLocks noGrp="1"/>
          </p:cNvSpPr>
          <p:nvPr>
            <p:ph type="body" idx="2"/>
          </p:nvPr>
        </p:nvSpPr>
        <p:spPr>
          <a:xfrm>
            <a:off x="1000125" y="1165799"/>
            <a:ext cx="3393745" cy="1042733"/>
          </a:xfrm>
          <a:prstGeom prst="rect">
            <a:avLst/>
          </a:prstGeom>
          <a:noFill/>
          <a:ln>
            <a:noFill/>
          </a:ln>
        </p:spPr>
        <p:txBody>
          <a:bodyPr spcFirstLastPara="1" wrap="square" lIns="91425" tIns="45700" rIns="91425" bIns="45700" anchor="b" anchorCtr="0"/>
          <a:lstStyle>
            <a:lvl1pPr marL="457200" marR="0" lvl="0" indent="-228600" algn="r" rtl="0">
              <a:lnSpc>
                <a:spcPct val="90000"/>
              </a:lnSpc>
              <a:spcBef>
                <a:spcPts val="1000"/>
              </a:spcBef>
              <a:spcAft>
                <a:spcPts val="0"/>
              </a:spcAft>
              <a:buClr>
                <a:srgbClr val="3289B4"/>
              </a:buClr>
              <a:buSzPts val="3600"/>
              <a:buFont typeface="Arial"/>
              <a:buNone/>
              <a:defRPr sz="3600" b="0" i="0" u="none" strike="noStrike" cap="none">
                <a:solidFill>
                  <a:srgbClr val="3289B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6" name="Google Shape;36;p5"/>
          <p:cNvSpPr txBox="1">
            <a:spLocks noGrp="1"/>
          </p:cNvSpPr>
          <p:nvPr>
            <p:ph type="body" idx="3"/>
          </p:nvPr>
        </p:nvSpPr>
        <p:spPr>
          <a:xfrm>
            <a:off x="4833257" y="1805049"/>
            <a:ext cx="6400015" cy="112784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7" name="Google Shape;37;p5"/>
          <p:cNvSpPr txBox="1">
            <a:spLocks noGrp="1"/>
          </p:cNvSpPr>
          <p:nvPr>
            <p:ph type="body" idx="4"/>
          </p:nvPr>
        </p:nvSpPr>
        <p:spPr>
          <a:xfrm>
            <a:off x="1000125" y="5058581"/>
            <a:ext cx="3393745" cy="1042733"/>
          </a:xfrm>
          <a:prstGeom prst="rect">
            <a:avLst/>
          </a:prstGeom>
          <a:noFill/>
          <a:ln>
            <a:noFill/>
          </a:ln>
        </p:spPr>
        <p:txBody>
          <a:bodyPr spcFirstLastPara="1" wrap="square" lIns="91425" tIns="45700" rIns="91425" bIns="45700" anchor="b" anchorCtr="0"/>
          <a:lstStyle>
            <a:lvl1pPr marL="457200" marR="0" lvl="0" indent="-228600" algn="r" rtl="0">
              <a:lnSpc>
                <a:spcPct val="90000"/>
              </a:lnSpc>
              <a:spcBef>
                <a:spcPts val="1000"/>
              </a:spcBef>
              <a:spcAft>
                <a:spcPts val="0"/>
              </a:spcAft>
              <a:buClr>
                <a:srgbClr val="3289B4"/>
              </a:buClr>
              <a:buSzPts val="3600"/>
              <a:buFont typeface="Arial"/>
              <a:buNone/>
              <a:defRPr sz="3600" b="0" i="0" u="none" strike="noStrike" cap="none">
                <a:solidFill>
                  <a:srgbClr val="3289B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8" name="Google Shape;38;p5"/>
          <p:cNvSpPr txBox="1">
            <a:spLocks noGrp="1"/>
          </p:cNvSpPr>
          <p:nvPr>
            <p:ph type="body" idx="5"/>
          </p:nvPr>
        </p:nvSpPr>
        <p:spPr>
          <a:xfrm>
            <a:off x="1000125" y="3063682"/>
            <a:ext cx="3393745" cy="1042733"/>
          </a:xfrm>
          <a:prstGeom prst="rect">
            <a:avLst/>
          </a:prstGeom>
          <a:noFill/>
          <a:ln>
            <a:noFill/>
          </a:ln>
        </p:spPr>
        <p:txBody>
          <a:bodyPr spcFirstLastPara="1" wrap="square" lIns="91425" tIns="45700" rIns="91425" bIns="45700" anchor="b" anchorCtr="0"/>
          <a:lstStyle>
            <a:lvl1pPr marL="457200" marR="0" lvl="0" indent="-228600" algn="r" rtl="0">
              <a:lnSpc>
                <a:spcPct val="90000"/>
              </a:lnSpc>
              <a:spcBef>
                <a:spcPts val="1000"/>
              </a:spcBef>
              <a:spcAft>
                <a:spcPts val="0"/>
              </a:spcAft>
              <a:buClr>
                <a:srgbClr val="3289B4"/>
              </a:buClr>
              <a:buSzPts val="3600"/>
              <a:buFont typeface="Arial"/>
              <a:buNone/>
              <a:defRPr sz="3600" b="0" i="0" u="none" strike="noStrike" cap="none">
                <a:solidFill>
                  <a:srgbClr val="3289B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9" name="Google Shape;39;p5"/>
          <p:cNvSpPr txBox="1">
            <a:spLocks noGrp="1"/>
          </p:cNvSpPr>
          <p:nvPr>
            <p:ph type="body" idx="6"/>
          </p:nvPr>
        </p:nvSpPr>
        <p:spPr>
          <a:xfrm>
            <a:off x="4833257" y="3732286"/>
            <a:ext cx="6400015" cy="112784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0" name="Google Shape;40;p5"/>
          <p:cNvSpPr/>
          <p:nvPr/>
        </p:nvSpPr>
        <p:spPr>
          <a:xfrm>
            <a:off x="0" y="6818138"/>
            <a:ext cx="12192000" cy="45719"/>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1" name="Google Shape;41;p5"/>
          <p:cNvSpPr txBox="1">
            <a:spLocks noGrp="1"/>
          </p:cNvSpPr>
          <p:nvPr>
            <p:ph type="title"/>
          </p:nvPr>
        </p:nvSpPr>
        <p:spPr>
          <a:xfrm>
            <a:off x="1000125" y="365124"/>
            <a:ext cx="10233148" cy="479425"/>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289B4"/>
              </a:buClr>
              <a:buSzPts val="4800"/>
              <a:buFont typeface="Century Gothic"/>
              <a:buNone/>
              <a:defRPr sz="4800" b="0" i="0" u="none" strike="noStrike" cap="none">
                <a:solidFill>
                  <a:srgbClr val="3289B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42" name="Google Shape;42;p5"/>
          <p:cNvPicPr preferRelativeResize="0"/>
          <p:nvPr/>
        </p:nvPicPr>
        <p:blipFill rotWithShape="1">
          <a:blip r:embed="rId3">
            <a:alphaModFix/>
          </a:blip>
          <a:srcRect/>
          <a:stretch/>
        </p:blipFill>
        <p:spPr>
          <a:xfrm>
            <a:off x="124279" y="133045"/>
            <a:ext cx="382562" cy="382562"/>
          </a:xfrm>
          <a:prstGeom prst="rect">
            <a:avLst/>
          </a:prstGeom>
          <a:noFill/>
          <a:ln>
            <a:noFill/>
          </a:ln>
        </p:spPr>
      </p:pic>
      <p:pic>
        <p:nvPicPr>
          <p:cNvPr id="43" name="Google Shape;43;p5"/>
          <p:cNvPicPr preferRelativeResize="0"/>
          <p:nvPr/>
        </p:nvPicPr>
        <p:blipFill rotWithShape="1">
          <a:blip r:embed="rId4">
            <a:alphaModFix/>
          </a:blip>
          <a:srcRect r="91792" b="87748"/>
          <a:stretch/>
        </p:blipFill>
        <p:spPr>
          <a:xfrm>
            <a:off x="162" y="0"/>
            <a:ext cx="1000735" cy="84025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New Section">
  <p:cSld name="New Section">
    <p:spTree>
      <p:nvGrpSpPr>
        <p:cNvPr id="1" name="Shape 44"/>
        <p:cNvGrpSpPr/>
        <p:nvPr/>
      </p:nvGrpSpPr>
      <p:grpSpPr>
        <a:xfrm>
          <a:off x="0" y="0"/>
          <a:ext cx="0" cy="0"/>
          <a:chOff x="0" y="0"/>
          <a:chExt cx="0" cy="0"/>
        </a:xfrm>
      </p:grpSpPr>
      <p:pic>
        <p:nvPicPr>
          <p:cNvPr id="45" name="Google Shape;45;p6"/>
          <p:cNvPicPr preferRelativeResize="0"/>
          <p:nvPr/>
        </p:nvPicPr>
        <p:blipFill rotWithShape="1">
          <a:blip r:embed="rId2">
            <a:alphaModFix/>
          </a:blip>
          <a:srcRect/>
          <a:stretch/>
        </p:blipFill>
        <p:spPr>
          <a:xfrm>
            <a:off x="0" y="0"/>
            <a:ext cx="12192000" cy="6857999"/>
          </a:xfrm>
          <a:prstGeom prst="rect">
            <a:avLst/>
          </a:prstGeom>
          <a:noFill/>
          <a:ln>
            <a:noFill/>
          </a:ln>
        </p:spPr>
      </p:pic>
      <p:pic>
        <p:nvPicPr>
          <p:cNvPr id="46" name="Google Shape;46;p6"/>
          <p:cNvPicPr preferRelativeResize="0"/>
          <p:nvPr/>
        </p:nvPicPr>
        <p:blipFill rotWithShape="1">
          <a:blip r:embed="rId3">
            <a:alphaModFix/>
          </a:blip>
          <a:srcRect/>
          <a:stretch/>
        </p:blipFill>
        <p:spPr>
          <a:xfrm>
            <a:off x="180864" y="641608"/>
            <a:ext cx="915296" cy="915296"/>
          </a:xfrm>
          <a:prstGeom prst="rect">
            <a:avLst/>
          </a:prstGeom>
          <a:noFill/>
          <a:ln>
            <a:noFill/>
          </a:ln>
        </p:spPr>
      </p:pic>
      <p:sp>
        <p:nvSpPr>
          <p:cNvPr id="47" name="Google Shape;47;p6"/>
          <p:cNvSpPr txBox="1">
            <a:spLocks noGrp="1"/>
          </p:cNvSpPr>
          <p:nvPr>
            <p:ph type="title"/>
          </p:nvPr>
        </p:nvSpPr>
        <p:spPr>
          <a:xfrm>
            <a:off x="2291379" y="1129553"/>
            <a:ext cx="7562625" cy="1065007"/>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289B4"/>
              </a:buClr>
              <a:buSzPts val="4800"/>
              <a:buFont typeface="Century Gothic"/>
              <a:buNone/>
              <a:defRPr sz="4800" b="0" i="0" u="none" strike="noStrike" cap="none">
                <a:solidFill>
                  <a:srgbClr val="3289B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48" name="Google Shape;48;p6"/>
          <p:cNvPicPr preferRelativeResize="0"/>
          <p:nvPr/>
        </p:nvPicPr>
        <p:blipFill rotWithShape="1">
          <a:blip r:embed="rId4">
            <a:alphaModFix/>
          </a:blip>
          <a:srcRect/>
          <a:stretch/>
        </p:blipFill>
        <p:spPr>
          <a:xfrm>
            <a:off x="8680330" y="2622254"/>
            <a:ext cx="912020" cy="912020"/>
          </a:xfrm>
          <a:prstGeom prst="rect">
            <a:avLst/>
          </a:prstGeom>
          <a:noFill/>
          <a:ln>
            <a:noFill/>
          </a:ln>
        </p:spPr>
      </p:pic>
      <p:sp>
        <p:nvSpPr>
          <p:cNvPr id="49" name="Google Shape;49;p6"/>
          <p:cNvSpPr txBox="1">
            <a:spLocks noGrp="1"/>
          </p:cNvSpPr>
          <p:nvPr>
            <p:ph type="body" idx="1"/>
          </p:nvPr>
        </p:nvSpPr>
        <p:spPr>
          <a:xfrm>
            <a:off x="2291379" y="2302136"/>
            <a:ext cx="7562625" cy="4055633"/>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50" name="Google Shape;50;p6"/>
          <p:cNvSpPr/>
          <p:nvPr/>
        </p:nvSpPr>
        <p:spPr>
          <a:xfrm>
            <a:off x="0" y="6812673"/>
            <a:ext cx="12192000" cy="45719"/>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51" name="Google Shape;51;p6"/>
          <p:cNvPicPr preferRelativeResize="0"/>
          <p:nvPr/>
        </p:nvPicPr>
        <p:blipFill rotWithShape="1">
          <a:blip r:embed="rId5">
            <a:alphaModFix/>
          </a:blip>
          <a:srcRect/>
          <a:stretch/>
        </p:blipFill>
        <p:spPr>
          <a:xfrm>
            <a:off x="162" y="0"/>
            <a:ext cx="12191675" cy="68580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H2">
  <p:cSld name="Title and Content H2">
    <p:spTree>
      <p:nvGrpSpPr>
        <p:cNvPr id="1" name="Shape 52"/>
        <p:cNvGrpSpPr/>
        <p:nvPr/>
      </p:nvGrpSpPr>
      <p:grpSpPr>
        <a:xfrm>
          <a:off x="0" y="0"/>
          <a:ext cx="0" cy="0"/>
          <a:chOff x="0" y="0"/>
          <a:chExt cx="0" cy="0"/>
        </a:xfrm>
      </p:grpSpPr>
      <p:pic>
        <p:nvPicPr>
          <p:cNvPr id="53" name="Google Shape;53;p7"/>
          <p:cNvPicPr preferRelativeResize="0"/>
          <p:nvPr/>
        </p:nvPicPr>
        <p:blipFill rotWithShape="1">
          <a:blip r:embed="rId2">
            <a:alphaModFix/>
          </a:blip>
          <a:srcRect/>
          <a:stretch/>
        </p:blipFill>
        <p:spPr>
          <a:xfrm>
            <a:off x="0" y="0"/>
            <a:ext cx="10614454" cy="6857999"/>
          </a:xfrm>
          <a:prstGeom prst="rect">
            <a:avLst/>
          </a:prstGeom>
          <a:noFill/>
          <a:ln>
            <a:noFill/>
          </a:ln>
        </p:spPr>
      </p:pic>
      <p:sp>
        <p:nvSpPr>
          <p:cNvPr id="54" name="Google Shape;54;p7"/>
          <p:cNvSpPr txBox="1">
            <a:spLocks noGrp="1"/>
          </p:cNvSpPr>
          <p:nvPr>
            <p:ph type="title"/>
          </p:nvPr>
        </p:nvSpPr>
        <p:spPr>
          <a:xfrm>
            <a:off x="1000125" y="365124"/>
            <a:ext cx="10233148" cy="479425"/>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289B4"/>
              </a:buClr>
              <a:buSzPts val="4800"/>
              <a:buFont typeface="Century Gothic"/>
              <a:buNone/>
              <a:defRPr sz="4800" b="0" i="0" u="none" strike="noStrike" cap="none">
                <a:solidFill>
                  <a:srgbClr val="3289B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5" name="Google Shape;55;p7"/>
          <p:cNvSpPr>
            <a:spLocks noGrp="1"/>
          </p:cNvSpPr>
          <p:nvPr>
            <p:ph type="pic" idx="2"/>
          </p:nvPr>
        </p:nvSpPr>
        <p:spPr>
          <a:xfrm>
            <a:off x="0" y="3456417"/>
            <a:ext cx="12192000" cy="3354936"/>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56" name="Google Shape;56;p7"/>
          <p:cNvSpPr txBox="1">
            <a:spLocks noGrp="1"/>
          </p:cNvSpPr>
          <p:nvPr>
            <p:ph type="body" idx="1"/>
          </p:nvPr>
        </p:nvSpPr>
        <p:spPr>
          <a:xfrm>
            <a:off x="1000125" y="1185059"/>
            <a:ext cx="10233000" cy="5184000"/>
          </a:xfrm>
          <a:prstGeom prst="rect">
            <a:avLst/>
          </a:prstGeom>
          <a:noFill/>
          <a:ln>
            <a:noFill/>
          </a:ln>
        </p:spPr>
        <p:txBody>
          <a:bodyPr spcFirstLastPara="1" wrap="square" lIns="91425" tIns="45700" rIns="91425" bIns="45700" anchor="t" anchorCtr="0"/>
          <a:lstStyle>
            <a:lvl1pPr marL="457200" marR="0" lvl="0" indent="-368300" algn="l" rtl="0">
              <a:lnSpc>
                <a:spcPct val="90000"/>
              </a:lnSpc>
              <a:spcBef>
                <a:spcPts val="1000"/>
              </a:spcBef>
              <a:spcAft>
                <a:spcPts val="0"/>
              </a:spcAft>
              <a:buClr>
                <a:srgbClr val="3289B4"/>
              </a:buClr>
              <a:buSzPts val="2200"/>
              <a:buFont typeface="Noto Sans Symbols"/>
              <a:buChar char="▶"/>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57" name="Google Shape;57;p7"/>
          <p:cNvSpPr/>
          <p:nvPr/>
        </p:nvSpPr>
        <p:spPr>
          <a:xfrm>
            <a:off x="0" y="6818138"/>
            <a:ext cx="12192000" cy="45719"/>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58" name="Google Shape;58;p7"/>
          <p:cNvPicPr preferRelativeResize="0"/>
          <p:nvPr/>
        </p:nvPicPr>
        <p:blipFill rotWithShape="1">
          <a:blip r:embed="rId3">
            <a:alphaModFix/>
          </a:blip>
          <a:srcRect/>
          <a:stretch/>
        </p:blipFill>
        <p:spPr>
          <a:xfrm>
            <a:off x="124279" y="133045"/>
            <a:ext cx="382562" cy="382562"/>
          </a:xfrm>
          <a:prstGeom prst="rect">
            <a:avLst/>
          </a:prstGeom>
          <a:noFill/>
          <a:ln>
            <a:noFill/>
          </a:ln>
        </p:spPr>
      </p:pic>
      <p:pic>
        <p:nvPicPr>
          <p:cNvPr id="59" name="Google Shape;59;p7"/>
          <p:cNvPicPr preferRelativeResize="0"/>
          <p:nvPr/>
        </p:nvPicPr>
        <p:blipFill rotWithShape="1">
          <a:blip r:embed="rId4">
            <a:alphaModFix/>
          </a:blip>
          <a:srcRect r="91792" b="87748"/>
          <a:stretch/>
        </p:blipFill>
        <p:spPr>
          <a:xfrm>
            <a:off x="162" y="0"/>
            <a:ext cx="1000735" cy="84025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60"/>
        <p:cNvGrpSpPr/>
        <p:nvPr/>
      </p:nvGrpSpPr>
      <p:grpSpPr>
        <a:xfrm>
          <a:off x="0" y="0"/>
          <a:ext cx="0" cy="0"/>
          <a:chOff x="0" y="0"/>
          <a:chExt cx="0" cy="0"/>
        </a:xfrm>
      </p:grpSpPr>
      <p:pic>
        <p:nvPicPr>
          <p:cNvPr id="61" name="Google Shape;61;p8"/>
          <p:cNvPicPr preferRelativeResize="0"/>
          <p:nvPr/>
        </p:nvPicPr>
        <p:blipFill rotWithShape="1">
          <a:blip r:embed="rId2">
            <a:alphaModFix/>
          </a:blip>
          <a:srcRect/>
          <a:stretch/>
        </p:blipFill>
        <p:spPr>
          <a:xfrm>
            <a:off x="0" y="0"/>
            <a:ext cx="11046941" cy="6857999"/>
          </a:xfrm>
          <a:prstGeom prst="rect">
            <a:avLst/>
          </a:prstGeom>
          <a:noFill/>
          <a:ln>
            <a:noFill/>
          </a:ln>
        </p:spPr>
      </p:pic>
      <p:pic>
        <p:nvPicPr>
          <p:cNvPr id="62" name="Google Shape;62;p8"/>
          <p:cNvPicPr preferRelativeResize="0"/>
          <p:nvPr/>
        </p:nvPicPr>
        <p:blipFill rotWithShape="1">
          <a:blip r:embed="rId3">
            <a:alphaModFix/>
          </a:blip>
          <a:srcRect/>
          <a:stretch/>
        </p:blipFill>
        <p:spPr>
          <a:xfrm>
            <a:off x="124279" y="133045"/>
            <a:ext cx="382562" cy="382562"/>
          </a:xfrm>
          <a:prstGeom prst="rect">
            <a:avLst/>
          </a:prstGeom>
          <a:noFill/>
          <a:ln>
            <a:noFill/>
          </a:ln>
        </p:spPr>
      </p:pic>
      <p:sp>
        <p:nvSpPr>
          <p:cNvPr id="63" name="Google Shape;63;p8"/>
          <p:cNvSpPr txBox="1">
            <a:spLocks noGrp="1"/>
          </p:cNvSpPr>
          <p:nvPr>
            <p:ph type="title"/>
          </p:nvPr>
        </p:nvSpPr>
        <p:spPr>
          <a:xfrm>
            <a:off x="1000125" y="365124"/>
            <a:ext cx="9413277" cy="479425"/>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289B4"/>
              </a:buClr>
              <a:buSzPts val="4800"/>
              <a:buFont typeface="Century Gothic"/>
              <a:buNone/>
              <a:defRPr sz="4800" b="0" i="0" u="none" strike="noStrike" cap="none">
                <a:solidFill>
                  <a:srgbClr val="3289B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4" name="Google Shape;64;p8"/>
          <p:cNvSpPr>
            <a:spLocks noGrp="1"/>
          </p:cNvSpPr>
          <p:nvPr>
            <p:ph type="pic" idx="2"/>
          </p:nvPr>
        </p:nvSpPr>
        <p:spPr>
          <a:xfrm>
            <a:off x="5183187" y="931498"/>
            <a:ext cx="7008813" cy="5880783"/>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65" name="Google Shape;65;p8"/>
          <p:cNvSpPr txBox="1">
            <a:spLocks noGrp="1"/>
          </p:cNvSpPr>
          <p:nvPr>
            <p:ph type="body" idx="1"/>
          </p:nvPr>
        </p:nvSpPr>
        <p:spPr>
          <a:xfrm>
            <a:off x="1000125" y="931498"/>
            <a:ext cx="3743997" cy="5880783"/>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66" name="Google Shape;66;p8"/>
          <p:cNvSpPr/>
          <p:nvPr/>
        </p:nvSpPr>
        <p:spPr>
          <a:xfrm>
            <a:off x="0" y="6812281"/>
            <a:ext cx="12192000" cy="45719"/>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67" name="Google Shape;67;p8"/>
          <p:cNvPicPr preferRelativeResize="0"/>
          <p:nvPr/>
        </p:nvPicPr>
        <p:blipFill rotWithShape="1">
          <a:blip r:embed="rId4">
            <a:alphaModFix/>
          </a:blip>
          <a:srcRect r="91792" b="87748"/>
          <a:stretch/>
        </p:blipFill>
        <p:spPr>
          <a:xfrm>
            <a:off x="162" y="0"/>
            <a:ext cx="1000735" cy="84025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Acknowledgements">
  <p:cSld name="Acknowledgements">
    <p:spTree>
      <p:nvGrpSpPr>
        <p:cNvPr id="1" name="Shape 68"/>
        <p:cNvGrpSpPr/>
        <p:nvPr/>
      </p:nvGrpSpPr>
      <p:grpSpPr>
        <a:xfrm>
          <a:off x="0" y="0"/>
          <a:ext cx="0" cy="0"/>
          <a:chOff x="0" y="0"/>
          <a:chExt cx="0" cy="0"/>
        </a:xfrm>
      </p:grpSpPr>
      <p:pic>
        <p:nvPicPr>
          <p:cNvPr id="69" name="Google Shape;69;p9"/>
          <p:cNvPicPr preferRelativeResize="0"/>
          <p:nvPr/>
        </p:nvPicPr>
        <p:blipFill rotWithShape="1">
          <a:blip r:embed="rId2">
            <a:alphaModFix/>
          </a:blip>
          <a:srcRect/>
          <a:stretch/>
        </p:blipFill>
        <p:spPr>
          <a:xfrm>
            <a:off x="0" y="0"/>
            <a:ext cx="10663881" cy="6857999"/>
          </a:xfrm>
          <a:prstGeom prst="rect">
            <a:avLst/>
          </a:prstGeom>
          <a:noFill/>
          <a:ln>
            <a:noFill/>
          </a:ln>
        </p:spPr>
      </p:pic>
      <p:sp>
        <p:nvSpPr>
          <p:cNvPr id="70" name="Google Shape;70;p9"/>
          <p:cNvSpPr txBox="1">
            <a:spLocks noGrp="1"/>
          </p:cNvSpPr>
          <p:nvPr>
            <p:ph type="title"/>
          </p:nvPr>
        </p:nvSpPr>
        <p:spPr>
          <a:xfrm>
            <a:off x="1000125" y="365124"/>
            <a:ext cx="9413277" cy="479425"/>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289B4"/>
              </a:buClr>
              <a:buSzPts val="4800"/>
              <a:buFont typeface="Century Gothic"/>
              <a:buNone/>
              <a:defRPr sz="4800" b="0" i="0" u="none" strike="noStrike" cap="none">
                <a:solidFill>
                  <a:srgbClr val="3289B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1" name="Google Shape;71;p9"/>
          <p:cNvSpPr/>
          <p:nvPr/>
        </p:nvSpPr>
        <p:spPr>
          <a:xfrm>
            <a:off x="0" y="6818138"/>
            <a:ext cx="12192000" cy="45719"/>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2" name="Google Shape;72;p9"/>
          <p:cNvSpPr txBox="1">
            <a:spLocks noGrp="1"/>
          </p:cNvSpPr>
          <p:nvPr>
            <p:ph type="body" idx="1"/>
          </p:nvPr>
        </p:nvSpPr>
        <p:spPr>
          <a:xfrm>
            <a:off x="1172583" y="1697389"/>
            <a:ext cx="9818921" cy="7040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3" name="Google Shape;73;p9"/>
          <p:cNvSpPr txBox="1">
            <a:spLocks noGrp="1"/>
          </p:cNvSpPr>
          <p:nvPr>
            <p:ph type="body" idx="2"/>
          </p:nvPr>
        </p:nvSpPr>
        <p:spPr>
          <a:xfrm>
            <a:off x="1172582" y="3287942"/>
            <a:ext cx="9818921" cy="7040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4" name="Google Shape;74;p9"/>
          <p:cNvSpPr txBox="1">
            <a:spLocks noGrp="1"/>
          </p:cNvSpPr>
          <p:nvPr>
            <p:ph type="body" idx="3"/>
          </p:nvPr>
        </p:nvSpPr>
        <p:spPr>
          <a:xfrm>
            <a:off x="1172584" y="4904822"/>
            <a:ext cx="9818920" cy="7040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5" name="Google Shape;75;p9"/>
          <p:cNvSpPr/>
          <p:nvPr/>
        </p:nvSpPr>
        <p:spPr>
          <a:xfrm>
            <a:off x="0" y="6420217"/>
            <a:ext cx="12192000" cy="43088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
              <a:buFont typeface="Century Gothic"/>
              <a:buNone/>
            </a:pPr>
            <a:r>
              <a:rPr lang="en-US" sz="800" b="0" i="1" u="none" strike="noStrike" cap="none">
                <a:solidFill>
                  <a:srgbClr val="757070"/>
                </a:solidFill>
                <a:latin typeface="Century Gothic"/>
                <a:ea typeface="Century Gothic"/>
                <a:cs typeface="Century Gothic"/>
                <a:sym typeface="Century Gothic"/>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600"/>
              <a:buFont typeface="Arial"/>
              <a:buNone/>
            </a:pPr>
            <a:endParaRPr sz="600" b="0" i="1" u="none" strike="noStrike" cap="none">
              <a:solidFill>
                <a:srgbClr val="757070"/>
              </a:solidFill>
              <a:latin typeface="Arial"/>
              <a:ea typeface="Arial"/>
              <a:cs typeface="Arial"/>
              <a:sym typeface="Arial"/>
            </a:endParaRPr>
          </a:p>
        </p:txBody>
      </p:sp>
      <p:pic>
        <p:nvPicPr>
          <p:cNvPr id="76" name="Google Shape;76;p9"/>
          <p:cNvPicPr preferRelativeResize="0"/>
          <p:nvPr/>
        </p:nvPicPr>
        <p:blipFill rotWithShape="1">
          <a:blip r:embed="rId3">
            <a:alphaModFix/>
          </a:blip>
          <a:srcRect/>
          <a:stretch/>
        </p:blipFill>
        <p:spPr>
          <a:xfrm>
            <a:off x="8118389" y="0"/>
            <a:ext cx="4073448" cy="6858000"/>
          </a:xfrm>
          <a:prstGeom prst="rect">
            <a:avLst/>
          </a:prstGeom>
          <a:noFill/>
          <a:ln>
            <a:noFill/>
          </a:ln>
        </p:spPr>
      </p:pic>
      <p:pic>
        <p:nvPicPr>
          <p:cNvPr id="77" name="Google Shape;77;p9"/>
          <p:cNvPicPr preferRelativeResize="0"/>
          <p:nvPr/>
        </p:nvPicPr>
        <p:blipFill rotWithShape="1">
          <a:blip r:embed="rId4">
            <a:alphaModFix/>
          </a:blip>
          <a:srcRect/>
          <a:stretch/>
        </p:blipFill>
        <p:spPr>
          <a:xfrm>
            <a:off x="124279" y="133045"/>
            <a:ext cx="382562" cy="382562"/>
          </a:xfrm>
          <a:prstGeom prst="rect">
            <a:avLst/>
          </a:prstGeom>
          <a:noFill/>
          <a:ln>
            <a:noFill/>
          </a:ln>
        </p:spPr>
      </p:pic>
      <p:pic>
        <p:nvPicPr>
          <p:cNvPr id="78" name="Google Shape;78;p9"/>
          <p:cNvPicPr preferRelativeResize="0"/>
          <p:nvPr/>
        </p:nvPicPr>
        <p:blipFill rotWithShape="1">
          <a:blip r:embed="rId5">
            <a:alphaModFix/>
          </a:blip>
          <a:srcRect r="91792" b="87748"/>
          <a:stretch/>
        </p:blipFill>
        <p:spPr>
          <a:xfrm>
            <a:off x="162" y="0"/>
            <a:ext cx="1000735" cy="84025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Key Points 2">
  <p:cSld name="Key Points 2">
    <p:spTree>
      <p:nvGrpSpPr>
        <p:cNvPr id="1" name="Shape 79"/>
        <p:cNvGrpSpPr/>
        <p:nvPr/>
      </p:nvGrpSpPr>
      <p:grpSpPr>
        <a:xfrm>
          <a:off x="0" y="0"/>
          <a:ext cx="0" cy="0"/>
          <a:chOff x="0" y="0"/>
          <a:chExt cx="0" cy="0"/>
        </a:xfrm>
      </p:grpSpPr>
      <p:pic>
        <p:nvPicPr>
          <p:cNvPr id="80" name="Google Shape;80;p10"/>
          <p:cNvPicPr preferRelativeResize="0"/>
          <p:nvPr/>
        </p:nvPicPr>
        <p:blipFill rotWithShape="1">
          <a:blip r:embed="rId2">
            <a:alphaModFix/>
          </a:blip>
          <a:srcRect/>
          <a:stretch/>
        </p:blipFill>
        <p:spPr>
          <a:xfrm>
            <a:off x="0" y="0"/>
            <a:ext cx="10725665" cy="6857999"/>
          </a:xfrm>
          <a:prstGeom prst="rect">
            <a:avLst/>
          </a:prstGeom>
          <a:noFill/>
          <a:ln>
            <a:noFill/>
          </a:ln>
        </p:spPr>
      </p:pic>
      <p:sp>
        <p:nvSpPr>
          <p:cNvPr id="81" name="Google Shape;81;p10"/>
          <p:cNvSpPr txBox="1">
            <a:spLocks noGrp="1"/>
          </p:cNvSpPr>
          <p:nvPr>
            <p:ph type="title"/>
          </p:nvPr>
        </p:nvSpPr>
        <p:spPr>
          <a:xfrm>
            <a:off x="1000125" y="365124"/>
            <a:ext cx="10233148" cy="479425"/>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289B4"/>
              </a:buClr>
              <a:buSzPts val="4800"/>
              <a:buFont typeface="Century Gothic"/>
              <a:buNone/>
              <a:defRPr sz="4800" b="0" i="0" u="none" strike="noStrike" cap="none">
                <a:solidFill>
                  <a:srgbClr val="3289B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2" name="Google Shape;82;p10"/>
          <p:cNvSpPr txBox="1">
            <a:spLocks noGrp="1"/>
          </p:cNvSpPr>
          <p:nvPr>
            <p:ph type="body" idx="1"/>
          </p:nvPr>
        </p:nvSpPr>
        <p:spPr>
          <a:xfrm>
            <a:off x="8261871" y="2383475"/>
            <a:ext cx="2961573" cy="442173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3" name="Google Shape;83;p10"/>
          <p:cNvSpPr txBox="1">
            <a:spLocks noGrp="1"/>
          </p:cNvSpPr>
          <p:nvPr>
            <p:ph type="body" idx="2"/>
          </p:nvPr>
        </p:nvSpPr>
        <p:spPr>
          <a:xfrm>
            <a:off x="1000126" y="1102299"/>
            <a:ext cx="2958688" cy="1042733"/>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rgbClr val="3289B4"/>
              </a:buClr>
              <a:buSzPts val="3600"/>
              <a:buFont typeface="Arial"/>
              <a:buNone/>
              <a:defRPr sz="3600" b="0" i="0" u="none" strike="noStrike" cap="none">
                <a:solidFill>
                  <a:srgbClr val="3289B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4" name="Google Shape;84;p10"/>
          <p:cNvSpPr txBox="1">
            <a:spLocks noGrp="1"/>
          </p:cNvSpPr>
          <p:nvPr>
            <p:ph type="body" idx="3"/>
          </p:nvPr>
        </p:nvSpPr>
        <p:spPr>
          <a:xfrm>
            <a:off x="1000125" y="2376662"/>
            <a:ext cx="2958689" cy="4428544"/>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5" name="Google Shape;85;p10"/>
          <p:cNvSpPr txBox="1">
            <a:spLocks noGrp="1"/>
          </p:cNvSpPr>
          <p:nvPr>
            <p:ph type="body" idx="4"/>
          </p:nvPr>
        </p:nvSpPr>
        <p:spPr>
          <a:xfrm>
            <a:off x="8261871" y="1097604"/>
            <a:ext cx="2961573" cy="1042733"/>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rgbClr val="3289B4"/>
              </a:buClr>
              <a:buSzPts val="3600"/>
              <a:buFont typeface="Arial"/>
              <a:buNone/>
              <a:defRPr sz="3600" b="0" i="0" u="none" strike="noStrike" cap="none">
                <a:solidFill>
                  <a:srgbClr val="3289B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6" name="Google Shape;86;p10"/>
          <p:cNvSpPr txBox="1">
            <a:spLocks noGrp="1"/>
          </p:cNvSpPr>
          <p:nvPr>
            <p:ph type="body" idx="5"/>
          </p:nvPr>
        </p:nvSpPr>
        <p:spPr>
          <a:xfrm>
            <a:off x="4496695" y="1097605"/>
            <a:ext cx="3227295" cy="1042733"/>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rgbClr val="3289B4"/>
              </a:buClr>
              <a:buSzPts val="3600"/>
              <a:buFont typeface="Arial"/>
              <a:buNone/>
              <a:defRPr sz="3600" b="0" i="0" u="none" strike="noStrike" cap="none">
                <a:solidFill>
                  <a:srgbClr val="3289B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7" name="Google Shape;87;p10"/>
          <p:cNvSpPr txBox="1">
            <a:spLocks noGrp="1"/>
          </p:cNvSpPr>
          <p:nvPr>
            <p:ph type="body" idx="6"/>
          </p:nvPr>
        </p:nvSpPr>
        <p:spPr>
          <a:xfrm>
            <a:off x="4496695" y="2376662"/>
            <a:ext cx="3227295" cy="4428544"/>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8" name="Google Shape;88;p10"/>
          <p:cNvSpPr/>
          <p:nvPr/>
        </p:nvSpPr>
        <p:spPr>
          <a:xfrm>
            <a:off x="0" y="6818138"/>
            <a:ext cx="12192000" cy="45719"/>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89" name="Google Shape;89;p10"/>
          <p:cNvPicPr preferRelativeResize="0"/>
          <p:nvPr/>
        </p:nvPicPr>
        <p:blipFill rotWithShape="1">
          <a:blip r:embed="rId3">
            <a:alphaModFix/>
          </a:blip>
          <a:srcRect/>
          <a:stretch/>
        </p:blipFill>
        <p:spPr>
          <a:xfrm>
            <a:off x="124279" y="133045"/>
            <a:ext cx="382562" cy="382562"/>
          </a:xfrm>
          <a:prstGeom prst="rect">
            <a:avLst/>
          </a:prstGeom>
          <a:noFill/>
          <a:ln>
            <a:noFill/>
          </a:ln>
        </p:spPr>
      </p:pic>
      <p:pic>
        <p:nvPicPr>
          <p:cNvPr id="90" name="Google Shape;90;p10"/>
          <p:cNvPicPr preferRelativeResize="0"/>
          <p:nvPr/>
        </p:nvPicPr>
        <p:blipFill rotWithShape="1">
          <a:blip r:embed="rId4">
            <a:alphaModFix/>
          </a:blip>
          <a:srcRect r="91792" b="87748"/>
          <a:stretch/>
        </p:blipFill>
        <p:spPr>
          <a:xfrm>
            <a:off x="162" y="0"/>
            <a:ext cx="1000735" cy="84025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F3F3F"/>
              </a:buClr>
              <a:buSzPts val="4400"/>
              <a:buFont typeface="Century Gothic"/>
              <a:buNone/>
              <a:defRPr sz="4400" b="0" i="0" u="none" strike="noStrike" cap="none">
                <a:solidFill>
                  <a:srgbClr val="3F3F3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rgbClr val="3F3F3F"/>
              </a:buClr>
              <a:buSzPts val="2800"/>
              <a:buFont typeface="Arial"/>
              <a:buChar char="•"/>
              <a:defRPr sz="28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
        <p:cNvGrpSpPr/>
        <p:nvPr/>
      </p:nvGrpSpPr>
      <p:grpSpPr>
        <a:xfrm>
          <a:off x="0" y="0"/>
          <a:ext cx="0" cy="0"/>
          <a:chOff x="0" y="0"/>
          <a:chExt cx="0" cy="0"/>
        </a:xfrm>
      </p:grpSpPr>
      <p:sp>
        <p:nvSpPr>
          <p:cNvPr id="92" name="Google Shape;92;p1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F3F3F"/>
              </a:buClr>
              <a:buSzPts val="4400"/>
              <a:buFont typeface="Century Gothic"/>
              <a:buNone/>
              <a:defRPr sz="4400" b="0" i="0" u="none" strike="noStrike" cap="none">
                <a:solidFill>
                  <a:srgbClr val="3F3F3F"/>
                </a:solidFill>
                <a:latin typeface="Century Gothic"/>
                <a:ea typeface="Century Gothic"/>
                <a:cs typeface="Century Gothic"/>
                <a:sym typeface="Century Gothic"/>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3" name="Google Shape;93;p1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rgbClr val="3F3F3F"/>
              </a:buClr>
              <a:buSzPts val="2800"/>
              <a:buFont typeface="Arial"/>
              <a:buChar char="•"/>
              <a:defRPr sz="28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3"/>
        <p:cNvGrpSpPr/>
        <p:nvPr/>
      </p:nvGrpSpPr>
      <p:grpSpPr>
        <a:xfrm>
          <a:off x="0" y="0"/>
          <a:ext cx="0" cy="0"/>
          <a:chOff x="0" y="0"/>
          <a:chExt cx="0" cy="0"/>
        </a:xfrm>
      </p:grpSpPr>
      <p:sp>
        <p:nvSpPr>
          <p:cNvPr id="174" name="Google Shape;174;p2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F3F3F"/>
              </a:buClr>
              <a:buSzPts val="4400"/>
              <a:buFont typeface="Century Gothic"/>
              <a:buNone/>
              <a:defRPr sz="4400" b="0" i="0" u="none" strike="noStrike" cap="none">
                <a:solidFill>
                  <a:srgbClr val="3F3F3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175" name="Google Shape;175;p2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100"/>
              </a:spcBef>
              <a:spcAft>
                <a:spcPts val="0"/>
              </a:spcAft>
              <a:buClr>
                <a:srgbClr val="3F3F3F"/>
              </a:buClr>
              <a:buSzPts val="2800"/>
              <a:buFont typeface="Arial"/>
              <a:buChar char="•"/>
              <a:defRPr sz="28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4pPr>
            <a:lvl5pPr marL="2286000" marR="0" lvl="4"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5"/>
        <p:cNvGrpSpPr/>
        <p:nvPr/>
      </p:nvGrpSpPr>
      <p:grpSpPr>
        <a:xfrm>
          <a:off x="0" y="0"/>
          <a:ext cx="0" cy="0"/>
          <a:chOff x="0" y="0"/>
          <a:chExt cx="0" cy="0"/>
        </a:xfrm>
      </p:grpSpPr>
      <p:sp>
        <p:nvSpPr>
          <p:cNvPr id="256" name="Google Shape;256;p3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F3F3F"/>
              </a:buClr>
              <a:buSzPts val="4400"/>
              <a:buFont typeface="Century Gothic"/>
              <a:buNone/>
              <a:defRPr sz="4400" b="0" i="0" u="none" strike="noStrike" cap="none">
                <a:solidFill>
                  <a:srgbClr val="3F3F3F"/>
                </a:solidFill>
                <a:latin typeface="Century Gothic"/>
                <a:ea typeface="Century Gothic"/>
                <a:cs typeface="Century Gothic"/>
                <a:sym typeface="Century Gothic"/>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sp>
        <p:nvSpPr>
          <p:cNvPr id="257" name="Google Shape;257;p3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100"/>
              </a:spcBef>
              <a:spcAft>
                <a:spcPts val="0"/>
              </a:spcAft>
              <a:buClr>
                <a:srgbClr val="3F3F3F"/>
              </a:buClr>
              <a:buSzPts val="2800"/>
              <a:buFont typeface="Arial"/>
              <a:buChar char="•"/>
              <a:defRPr sz="28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4pPr>
            <a:lvl5pPr marL="2286000" marR="0" lvl="4"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33.jp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41.gif"/></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8.xml"/><Relationship Id="rId1" Type="http://schemas.openxmlformats.org/officeDocument/2006/relationships/slideLayout" Target="../slideLayouts/slideLayout30.xml"/><Relationship Id="rId5" Type="http://schemas.openxmlformats.org/officeDocument/2006/relationships/image" Target="../media/image50.png"/><Relationship Id="rId4" Type="http://schemas.openxmlformats.org/officeDocument/2006/relationships/image" Target="../media/image49.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jpg"/></Relationships>
</file>

<file path=ppt/slides/_rels/slide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41"/>
          <p:cNvPicPr preferRelativeResize="0"/>
          <p:nvPr/>
        </p:nvPicPr>
        <p:blipFill rotWithShape="1">
          <a:blip r:embed="rId3">
            <a:alphaModFix/>
          </a:blip>
          <a:srcRect l="3754" r="25403"/>
          <a:stretch/>
        </p:blipFill>
        <p:spPr>
          <a:xfrm>
            <a:off x="0" y="9425"/>
            <a:ext cx="7866424" cy="6245925"/>
          </a:xfrm>
          <a:prstGeom prst="rect">
            <a:avLst/>
          </a:prstGeom>
          <a:noFill/>
          <a:ln>
            <a:noFill/>
          </a:ln>
        </p:spPr>
      </p:pic>
      <p:pic>
        <p:nvPicPr>
          <p:cNvPr id="343" name="Google Shape;343;p41"/>
          <p:cNvPicPr preferRelativeResize="0"/>
          <p:nvPr/>
        </p:nvPicPr>
        <p:blipFill rotWithShape="1">
          <a:blip r:embed="rId4">
            <a:alphaModFix/>
          </a:blip>
          <a:srcRect/>
          <a:stretch/>
        </p:blipFill>
        <p:spPr>
          <a:xfrm>
            <a:off x="-22582" y="9427"/>
            <a:ext cx="12203404" cy="6870356"/>
          </a:xfrm>
          <a:prstGeom prst="rect">
            <a:avLst/>
          </a:prstGeom>
          <a:noFill/>
          <a:ln>
            <a:noFill/>
          </a:ln>
        </p:spPr>
      </p:pic>
      <p:pic>
        <p:nvPicPr>
          <p:cNvPr id="344" name="Google Shape;344;p41"/>
          <p:cNvPicPr preferRelativeResize="0"/>
          <p:nvPr/>
        </p:nvPicPr>
        <p:blipFill rotWithShape="1">
          <a:blip r:embed="rId5">
            <a:alphaModFix/>
          </a:blip>
          <a:srcRect/>
          <a:stretch/>
        </p:blipFill>
        <p:spPr>
          <a:xfrm>
            <a:off x="416380" y="5737058"/>
            <a:ext cx="678581" cy="731520"/>
          </a:xfrm>
          <a:prstGeom prst="rect">
            <a:avLst/>
          </a:prstGeom>
          <a:noFill/>
          <a:ln>
            <a:noFill/>
          </a:ln>
        </p:spPr>
      </p:pic>
      <p:sp>
        <p:nvSpPr>
          <p:cNvPr id="345" name="Google Shape;345;p41"/>
          <p:cNvSpPr txBox="1"/>
          <p:nvPr/>
        </p:nvSpPr>
        <p:spPr>
          <a:xfrm>
            <a:off x="9596103" y="5133327"/>
            <a:ext cx="2114132" cy="27643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400"/>
              <a:buFont typeface="Arial"/>
              <a:buNone/>
            </a:pPr>
            <a:r>
              <a:rPr lang="en-US" sz="1400" b="0" i="0" u="none" strike="noStrike" cap="none">
                <a:solidFill>
                  <a:srgbClr val="3F3F3F"/>
                </a:solidFill>
                <a:latin typeface="Century Gothic"/>
                <a:ea typeface="Century Gothic"/>
                <a:cs typeface="Century Gothic"/>
                <a:sym typeface="Century Gothic"/>
              </a:rPr>
              <a:t>Ruizhe Guo</a:t>
            </a:r>
            <a:endParaRPr sz="1400" b="0" i="0" u="none" strike="noStrike" cap="none">
              <a:solidFill>
                <a:srgbClr val="3F3F3F"/>
              </a:solidFill>
              <a:latin typeface="Century Gothic"/>
              <a:ea typeface="Century Gothic"/>
              <a:cs typeface="Century Gothic"/>
              <a:sym typeface="Century Gothic"/>
            </a:endParaRPr>
          </a:p>
        </p:txBody>
      </p:sp>
      <p:sp>
        <p:nvSpPr>
          <p:cNvPr id="346" name="Google Shape;346;p41"/>
          <p:cNvSpPr txBox="1"/>
          <p:nvPr/>
        </p:nvSpPr>
        <p:spPr>
          <a:xfrm>
            <a:off x="9596103" y="4787660"/>
            <a:ext cx="2114132" cy="27643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400"/>
              <a:buFont typeface="Arial"/>
              <a:buNone/>
            </a:pPr>
            <a:r>
              <a:rPr lang="en-US" sz="1400" b="0" i="0" u="none" strike="noStrike" cap="none">
                <a:solidFill>
                  <a:srgbClr val="3F3F3F"/>
                </a:solidFill>
                <a:latin typeface="Century Gothic"/>
                <a:ea typeface="Century Gothic"/>
                <a:cs typeface="Century Gothic"/>
                <a:sym typeface="Century Gothic"/>
              </a:rPr>
              <a:t>Henrik Westerkam</a:t>
            </a:r>
            <a:endParaRPr sz="1400" b="0" i="0" u="none" strike="noStrike" cap="none">
              <a:solidFill>
                <a:srgbClr val="3F3F3F"/>
              </a:solidFill>
              <a:latin typeface="Century Gothic"/>
              <a:ea typeface="Century Gothic"/>
              <a:cs typeface="Century Gothic"/>
              <a:sym typeface="Century Gothic"/>
            </a:endParaRPr>
          </a:p>
        </p:txBody>
      </p:sp>
      <p:sp>
        <p:nvSpPr>
          <p:cNvPr id="347" name="Google Shape;347;p41"/>
          <p:cNvSpPr txBox="1"/>
          <p:nvPr/>
        </p:nvSpPr>
        <p:spPr>
          <a:xfrm>
            <a:off x="9596103" y="5478994"/>
            <a:ext cx="2114132" cy="27643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400"/>
              <a:buFont typeface="Arial"/>
              <a:buNone/>
            </a:pPr>
            <a:r>
              <a:rPr lang="en-US" sz="1400" b="0" i="0" u="none" strike="noStrike" cap="none">
                <a:solidFill>
                  <a:srgbClr val="3F3F3F"/>
                </a:solidFill>
                <a:latin typeface="Century Gothic"/>
                <a:ea typeface="Century Gothic"/>
                <a:cs typeface="Century Gothic"/>
                <a:sym typeface="Century Gothic"/>
              </a:rPr>
              <a:t>Sydney Neugebauer</a:t>
            </a:r>
            <a:endParaRPr sz="1400" b="0" i="0" u="none" strike="noStrike" cap="none">
              <a:solidFill>
                <a:srgbClr val="3F3F3F"/>
              </a:solidFill>
              <a:latin typeface="Century Gothic"/>
              <a:ea typeface="Century Gothic"/>
              <a:cs typeface="Century Gothic"/>
              <a:sym typeface="Century Gothic"/>
            </a:endParaRPr>
          </a:p>
        </p:txBody>
      </p:sp>
      <p:sp>
        <p:nvSpPr>
          <p:cNvPr id="348" name="Google Shape;348;p41"/>
          <p:cNvSpPr txBox="1"/>
          <p:nvPr/>
        </p:nvSpPr>
        <p:spPr>
          <a:xfrm>
            <a:off x="6062470" y="1887629"/>
            <a:ext cx="5647765" cy="1235240"/>
          </a:xfrm>
          <a:prstGeom prst="rect">
            <a:avLst/>
          </a:prstGeom>
          <a:noFill/>
          <a:ln>
            <a:noFill/>
          </a:ln>
        </p:spPr>
        <p:txBody>
          <a:bodyPr spcFirstLastPara="1" wrap="square" lIns="91425" tIns="45700" rIns="91425" bIns="45700" anchor="ctr" anchorCtr="0">
            <a:noAutofit/>
          </a:bodyPr>
          <a:lstStyle/>
          <a:p>
            <a:pPr marL="0" marR="0" lvl="0" indent="0" algn="r" rtl="0">
              <a:lnSpc>
                <a:spcPct val="80000"/>
              </a:lnSpc>
              <a:spcBef>
                <a:spcPts val="0"/>
              </a:spcBef>
              <a:spcAft>
                <a:spcPts val="0"/>
              </a:spcAft>
              <a:buClr>
                <a:srgbClr val="3289B4"/>
              </a:buClr>
              <a:buSzPts val="4400"/>
              <a:buFont typeface="Century Gothic"/>
              <a:buNone/>
            </a:pPr>
            <a:r>
              <a:rPr lang="en-US" sz="3600" b="1" i="0" u="none" strike="noStrike" cap="none">
                <a:solidFill>
                  <a:srgbClr val="3289B4"/>
                </a:solidFill>
                <a:latin typeface="Century Gothic"/>
                <a:ea typeface="Century Gothic"/>
                <a:cs typeface="Century Gothic"/>
                <a:sym typeface="Century Gothic"/>
              </a:rPr>
              <a:t>PLUM ISLAND ESTUARY WATER RESOURCES II</a:t>
            </a:r>
            <a:endParaRPr sz="3600" b="1" i="0" u="none" strike="noStrike" cap="none">
              <a:solidFill>
                <a:srgbClr val="3289B4"/>
              </a:solidFill>
              <a:latin typeface="Century Gothic"/>
              <a:ea typeface="Century Gothic"/>
              <a:cs typeface="Century Gothic"/>
              <a:sym typeface="Century Gothic"/>
            </a:endParaRPr>
          </a:p>
        </p:txBody>
      </p:sp>
      <p:sp>
        <p:nvSpPr>
          <p:cNvPr id="349" name="Google Shape;349;p41"/>
          <p:cNvSpPr txBox="1"/>
          <p:nvPr/>
        </p:nvSpPr>
        <p:spPr>
          <a:xfrm>
            <a:off x="6612974" y="3187337"/>
            <a:ext cx="5097261" cy="1058091"/>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800"/>
              <a:buFont typeface="Arial"/>
              <a:buNone/>
            </a:pPr>
            <a:r>
              <a:rPr lang="en-US" sz="1800" b="0" i="0" u="none" strike="noStrike" cap="none">
                <a:solidFill>
                  <a:srgbClr val="3F3F3F"/>
                </a:solidFill>
                <a:latin typeface="Century Gothic"/>
                <a:ea typeface="Century Gothic"/>
                <a:cs typeface="Century Gothic"/>
                <a:sym typeface="Century Gothic"/>
              </a:rPr>
              <a:t>Employing Remote Sensing Techniques to Quantify Sediment Supply and Evaluate Marsh Vulnerability in the Plum Island Estuary</a:t>
            </a:r>
            <a:endParaRPr sz="1400" b="0" i="0" u="none" strike="noStrike" cap="none">
              <a:solidFill>
                <a:srgbClr val="000000"/>
              </a:solidFill>
              <a:latin typeface="Arial"/>
              <a:ea typeface="Arial"/>
              <a:cs typeface="Arial"/>
              <a:sym typeface="Arial"/>
            </a:endParaRPr>
          </a:p>
        </p:txBody>
      </p:sp>
      <p:sp>
        <p:nvSpPr>
          <p:cNvPr id="350" name="Google Shape;350;p41"/>
          <p:cNvSpPr txBox="1"/>
          <p:nvPr/>
        </p:nvSpPr>
        <p:spPr>
          <a:xfrm>
            <a:off x="9596103" y="5824661"/>
            <a:ext cx="2114132" cy="27643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400"/>
              <a:buFont typeface="Arial"/>
              <a:buNone/>
            </a:pPr>
            <a:r>
              <a:rPr lang="en-US" sz="1400" b="0" i="0" u="none" strike="noStrike" cap="none">
                <a:solidFill>
                  <a:srgbClr val="3F3F3F"/>
                </a:solidFill>
                <a:latin typeface="Century Gothic"/>
                <a:ea typeface="Century Gothic"/>
                <a:cs typeface="Century Gothic"/>
                <a:sym typeface="Century Gothic"/>
              </a:rPr>
              <a:t>Linnea Smith</a:t>
            </a:r>
            <a:endParaRPr sz="1400" b="0" i="0" u="none" strike="noStrike" cap="none">
              <a:solidFill>
                <a:srgbClr val="3F3F3F"/>
              </a:solidFill>
              <a:latin typeface="Century Gothic"/>
              <a:ea typeface="Century Gothic"/>
              <a:cs typeface="Century Gothic"/>
              <a:sym typeface="Century Gothic"/>
            </a:endParaRPr>
          </a:p>
        </p:txBody>
      </p:sp>
      <p:sp>
        <p:nvSpPr>
          <p:cNvPr id="351" name="Google Shape;351;p41"/>
          <p:cNvSpPr/>
          <p:nvPr/>
        </p:nvSpPr>
        <p:spPr>
          <a:xfrm>
            <a:off x="6624354" y="1546163"/>
            <a:ext cx="5085881" cy="307777"/>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400" b="0" i="1" u="none" strike="noStrike" cap="none">
                <a:solidFill>
                  <a:srgbClr val="3F3F3F"/>
                </a:solidFill>
                <a:latin typeface="Century Gothic"/>
                <a:ea typeface="Century Gothic"/>
                <a:cs typeface="Century Gothic"/>
                <a:sym typeface="Century Gothic"/>
              </a:rPr>
              <a:t>2018 Summer | Massachusetts – Boston</a:t>
            </a:r>
            <a:endParaRPr>
              <a:solidFill>
                <a:srgbClr val="3F3F3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50"/>
          <p:cNvSpPr txBox="1">
            <a:spLocks noGrp="1"/>
          </p:cNvSpPr>
          <p:nvPr>
            <p:ph type="title"/>
          </p:nvPr>
        </p:nvSpPr>
        <p:spPr>
          <a:xfrm>
            <a:off x="1000125" y="365124"/>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289B4"/>
              </a:buClr>
              <a:buSzPts val="4800"/>
              <a:buFont typeface="Century Gothic"/>
              <a:buNone/>
            </a:pPr>
            <a:r>
              <a:rPr lang="en-US" sz="4800" b="0" i="0" u="none" strike="noStrike" cap="none">
                <a:solidFill>
                  <a:srgbClr val="3289B4"/>
                </a:solidFill>
                <a:latin typeface="Century Gothic"/>
                <a:ea typeface="Century Gothic"/>
                <a:cs typeface="Century Gothic"/>
                <a:sym typeface="Century Gothic"/>
              </a:rPr>
              <a:t>Methodology</a:t>
            </a:r>
            <a:endParaRPr sz="4800" b="0" i="0" u="none" strike="noStrike" cap="none">
              <a:solidFill>
                <a:srgbClr val="3289B4"/>
              </a:solidFill>
              <a:latin typeface="Century Gothic"/>
              <a:ea typeface="Century Gothic"/>
              <a:cs typeface="Century Gothic"/>
              <a:sym typeface="Century Gothic"/>
            </a:endParaRPr>
          </a:p>
        </p:txBody>
      </p:sp>
      <p:sp>
        <p:nvSpPr>
          <p:cNvPr id="478" name="Google Shape;478;p50"/>
          <p:cNvSpPr txBox="1"/>
          <p:nvPr/>
        </p:nvSpPr>
        <p:spPr>
          <a:xfrm>
            <a:off x="979500" y="1188159"/>
            <a:ext cx="10233000" cy="5184000"/>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1000"/>
              </a:spcBef>
              <a:spcAft>
                <a:spcPts val="0"/>
              </a:spcAft>
              <a:buNone/>
            </a:pPr>
            <a:r>
              <a:rPr lang="en-US" sz="3000" b="1" i="1">
                <a:solidFill>
                  <a:srgbClr val="3F3F3F"/>
                </a:solidFill>
                <a:latin typeface="Century Gothic"/>
                <a:ea typeface="Century Gothic"/>
                <a:cs typeface="Century Gothic"/>
                <a:sym typeface="Century Gothic"/>
              </a:rPr>
              <a:t>In situ</a:t>
            </a:r>
            <a:r>
              <a:rPr lang="en-US" sz="3000" b="1">
                <a:solidFill>
                  <a:srgbClr val="3F3F3F"/>
                </a:solidFill>
                <a:latin typeface="Century Gothic"/>
                <a:ea typeface="Century Gothic"/>
                <a:cs typeface="Century Gothic"/>
                <a:sym typeface="Century Gothic"/>
              </a:rPr>
              <a:t> data collection</a:t>
            </a:r>
            <a:endParaRPr sz="3000" b="1">
              <a:solidFill>
                <a:srgbClr val="3F3F3F"/>
              </a:solidFill>
              <a:latin typeface="Century Gothic"/>
              <a:ea typeface="Century Gothic"/>
              <a:cs typeface="Century Gothic"/>
              <a:sym typeface="Century Gothic"/>
            </a:endParaRPr>
          </a:p>
        </p:txBody>
      </p:sp>
      <p:sp>
        <p:nvSpPr>
          <p:cNvPr id="479" name="Google Shape;479;p50"/>
          <p:cNvSpPr txBox="1"/>
          <p:nvPr/>
        </p:nvSpPr>
        <p:spPr>
          <a:xfrm>
            <a:off x="1199025" y="1824325"/>
            <a:ext cx="2361600" cy="3414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None/>
            </a:pPr>
            <a:r>
              <a:rPr lang="en-US" sz="1800" b="1">
                <a:solidFill>
                  <a:srgbClr val="3F3F3F"/>
                </a:solidFill>
                <a:latin typeface="Century Gothic"/>
                <a:ea typeface="Century Gothic"/>
                <a:cs typeface="Century Gothic"/>
                <a:sym typeface="Century Gothic"/>
              </a:rPr>
              <a:t>Van Dorn Sampler</a:t>
            </a:r>
            <a:endParaRPr sz="1800">
              <a:solidFill>
                <a:srgbClr val="3F3F3F"/>
              </a:solidFill>
              <a:latin typeface="Century Gothic"/>
              <a:ea typeface="Century Gothic"/>
              <a:cs typeface="Century Gothic"/>
              <a:sym typeface="Century Gothic"/>
            </a:endParaRPr>
          </a:p>
        </p:txBody>
      </p:sp>
      <p:sp>
        <p:nvSpPr>
          <p:cNvPr id="480" name="Google Shape;480;p50"/>
          <p:cNvSpPr txBox="1"/>
          <p:nvPr/>
        </p:nvSpPr>
        <p:spPr>
          <a:xfrm>
            <a:off x="1359563" y="4513900"/>
            <a:ext cx="2480400" cy="4794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None/>
            </a:pPr>
            <a:r>
              <a:rPr lang="en-US" sz="1800" b="1">
                <a:solidFill>
                  <a:srgbClr val="3F3F3F"/>
                </a:solidFill>
                <a:latin typeface="Century Gothic"/>
                <a:ea typeface="Century Gothic"/>
                <a:cs typeface="Century Gothic"/>
                <a:sym typeface="Century Gothic"/>
              </a:rPr>
              <a:t>Spectroradiometer</a:t>
            </a:r>
            <a:endParaRPr sz="1800">
              <a:solidFill>
                <a:srgbClr val="3F3F3F"/>
              </a:solidFill>
              <a:latin typeface="Century Gothic"/>
              <a:ea typeface="Century Gothic"/>
              <a:cs typeface="Century Gothic"/>
              <a:sym typeface="Century Gothic"/>
            </a:endParaRPr>
          </a:p>
        </p:txBody>
      </p:sp>
      <p:pic>
        <p:nvPicPr>
          <p:cNvPr id="481" name="Google Shape;481;p50"/>
          <p:cNvPicPr preferRelativeResize="0"/>
          <p:nvPr/>
        </p:nvPicPr>
        <p:blipFill rotWithShape="1">
          <a:blip r:embed="rId3">
            <a:alphaModFix/>
          </a:blip>
          <a:srcRect l="19771" t="9058" r="6039" b="10419"/>
          <a:stretch/>
        </p:blipFill>
        <p:spPr>
          <a:xfrm>
            <a:off x="1000125" y="2196425"/>
            <a:ext cx="2693725" cy="2191925"/>
          </a:xfrm>
          <a:prstGeom prst="rect">
            <a:avLst/>
          </a:prstGeom>
          <a:noFill/>
          <a:ln w="9525" cap="flat" cmpd="sng">
            <a:solidFill>
              <a:srgbClr val="000000"/>
            </a:solidFill>
            <a:prstDash val="solid"/>
            <a:round/>
            <a:headEnd type="none" w="sm" len="sm"/>
            <a:tailEnd type="none" w="sm" len="sm"/>
          </a:ln>
        </p:spPr>
      </p:pic>
      <p:pic>
        <p:nvPicPr>
          <p:cNvPr id="482" name="Google Shape;482;p50"/>
          <p:cNvPicPr preferRelativeResize="0"/>
          <p:nvPr/>
        </p:nvPicPr>
        <p:blipFill>
          <a:blip r:embed="rId4">
            <a:alphaModFix/>
          </a:blip>
          <a:stretch>
            <a:fillRect/>
          </a:stretch>
        </p:blipFill>
        <p:spPr>
          <a:xfrm>
            <a:off x="1000126" y="4856877"/>
            <a:ext cx="3199274" cy="1515274"/>
          </a:xfrm>
          <a:prstGeom prst="rect">
            <a:avLst/>
          </a:prstGeom>
          <a:noFill/>
          <a:ln>
            <a:noFill/>
          </a:ln>
        </p:spPr>
      </p:pic>
      <p:sp>
        <p:nvSpPr>
          <p:cNvPr id="483" name="Google Shape;483;p50"/>
          <p:cNvSpPr txBox="1"/>
          <p:nvPr/>
        </p:nvSpPr>
        <p:spPr>
          <a:xfrm>
            <a:off x="1000125" y="6235850"/>
            <a:ext cx="2759400" cy="274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200"/>
              <a:buFont typeface="Arial"/>
              <a:buNone/>
            </a:pPr>
            <a:r>
              <a:rPr lang="en-US" sz="1000" b="0" i="0" u="none" strike="noStrike" cap="none">
                <a:solidFill>
                  <a:srgbClr val="3F3F3F"/>
                </a:solidFill>
                <a:latin typeface="Century Gothic"/>
                <a:ea typeface="Century Gothic"/>
                <a:cs typeface="Century Gothic"/>
                <a:sym typeface="Century Gothic"/>
              </a:rPr>
              <a:t>Image </a:t>
            </a:r>
            <a:r>
              <a:rPr lang="en-US" sz="1000">
                <a:solidFill>
                  <a:srgbClr val="3F3F3F"/>
                </a:solidFill>
                <a:latin typeface="Century Gothic"/>
                <a:ea typeface="Century Gothic"/>
                <a:cs typeface="Century Gothic"/>
                <a:sym typeface="Century Gothic"/>
              </a:rPr>
              <a:t>source</a:t>
            </a:r>
            <a:r>
              <a:rPr lang="en-US" sz="1000" b="0" i="0" u="none" strike="noStrike" cap="none">
                <a:solidFill>
                  <a:srgbClr val="3F3F3F"/>
                </a:solidFill>
                <a:latin typeface="Century Gothic"/>
                <a:ea typeface="Century Gothic"/>
                <a:cs typeface="Century Gothic"/>
                <a:sym typeface="Century Gothic"/>
              </a:rPr>
              <a:t>: </a:t>
            </a:r>
            <a:r>
              <a:rPr lang="en-US" sz="1000">
                <a:solidFill>
                  <a:srgbClr val="3F3F3F"/>
                </a:solidFill>
                <a:latin typeface="Century Gothic"/>
                <a:ea typeface="Century Gothic"/>
                <a:cs typeface="Century Gothic"/>
                <a:sym typeface="Century Gothic"/>
              </a:rPr>
              <a:t>Malvern Panalytical</a:t>
            </a:r>
            <a:r>
              <a:rPr lang="en-US" sz="1000" b="0" i="0" u="none" strike="noStrike" cap="none">
                <a:solidFill>
                  <a:srgbClr val="3F3F3F"/>
                </a:solidFill>
                <a:latin typeface="Century Gothic"/>
                <a:ea typeface="Century Gothic"/>
                <a:cs typeface="Century Gothic"/>
                <a:sym typeface="Century Gothic"/>
              </a:rPr>
              <a:t>     </a:t>
            </a:r>
            <a:endParaRPr sz="1000" b="0" i="0" u="none" strike="noStrike" cap="none">
              <a:solidFill>
                <a:srgbClr val="3F3F3F"/>
              </a:solidFill>
              <a:latin typeface="Century Gothic"/>
              <a:ea typeface="Century Gothic"/>
              <a:cs typeface="Century Gothic"/>
              <a:sym typeface="Century Gothic"/>
            </a:endParaRPr>
          </a:p>
        </p:txBody>
      </p:sp>
      <p:sp>
        <p:nvSpPr>
          <p:cNvPr id="484" name="Google Shape;484;p50"/>
          <p:cNvSpPr txBox="1"/>
          <p:nvPr/>
        </p:nvSpPr>
        <p:spPr>
          <a:xfrm>
            <a:off x="960225" y="4027775"/>
            <a:ext cx="2839200" cy="274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200"/>
              <a:buFont typeface="Arial"/>
              <a:buNone/>
            </a:pPr>
            <a:r>
              <a:rPr lang="en-US" sz="1000" b="0" i="0" u="none" strike="noStrike" cap="none">
                <a:solidFill>
                  <a:srgbClr val="FFFFFF"/>
                </a:solidFill>
                <a:latin typeface="Century Gothic"/>
                <a:ea typeface="Century Gothic"/>
                <a:cs typeface="Century Gothic"/>
                <a:sym typeface="Century Gothic"/>
              </a:rPr>
              <a:t>Image </a:t>
            </a:r>
            <a:r>
              <a:rPr lang="en-US" sz="1000">
                <a:solidFill>
                  <a:srgbClr val="FFFFFF"/>
                </a:solidFill>
                <a:latin typeface="Century Gothic"/>
                <a:ea typeface="Century Gothic"/>
                <a:cs typeface="Century Gothic"/>
                <a:sym typeface="Century Gothic"/>
              </a:rPr>
              <a:t>source</a:t>
            </a:r>
            <a:r>
              <a:rPr lang="en-US" sz="1000" b="0" i="0" u="none" strike="noStrike" cap="none">
                <a:solidFill>
                  <a:srgbClr val="FFFFFF"/>
                </a:solidFill>
                <a:latin typeface="Century Gothic"/>
                <a:ea typeface="Century Gothic"/>
                <a:cs typeface="Century Gothic"/>
                <a:sym typeface="Century Gothic"/>
              </a:rPr>
              <a:t>: </a:t>
            </a:r>
            <a:r>
              <a:rPr lang="en-US" sz="1000">
                <a:solidFill>
                  <a:srgbClr val="FFFFFF"/>
                </a:solidFill>
                <a:latin typeface="Century Gothic"/>
                <a:ea typeface="Century Gothic"/>
                <a:cs typeface="Century Gothic"/>
                <a:sym typeface="Century Gothic"/>
              </a:rPr>
              <a:t>Chris Merkes, Upper Midwest Environmental Science Center</a:t>
            </a:r>
            <a:r>
              <a:rPr lang="en-US" sz="1000" b="0" i="0" u="none" strike="noStrike" cap="none">
                <a:solidFill>
                  <a:srgbClr val="FFFFFF"/>
                </a:solidFill>
                <a:latin typeface="Century Gothic"/>
                <a:ea typeface="Century Gothic"/>
                <a:cs typeface="Century Gothic"/>
                <a:sym typeface="Century Gothic"/>
              </a:rPr>
              <a:t>    </a:t>
            </a:r>
            <a:endParaRPr sz="1000" b="0" i="0" u="none" strike="noStrike" cap="none">
              <a:solidFill>
                <a:srgbClr val="FFFFFF"/>
              </a:solidFill>
              <a:latin typeface="Century Gothic"/>
              <a:ea typeface="Century Gothic"/>
              <a:cs typeface="Century Gothic"/>
              <a:sym typeface="Century Gothic"/>
            </a:endParaRPr>
          </a:p>
        </p:txBody>
      </p:sp>
      <p:pic>
        <p:nvPicPr>
          <p:cNvPr id="485" name="Google Shape;485;p50"/>
          <p:cNvPicPr preferRelativeResize="0"/>
          <p:nvPr/>
        </p:nvPicPr>
        <p:blipFill rotWithShape="1">
          <a:blip r:embed="rId5">
            <a:alphaModFix/>
          </a:blip>
          <a:srcRect l="10692" r="23707"/>
          <a:stretch/>
        </p:blipFill>
        <p:spPr>
          <a:xfrm>
            <a:off x="5497575" y="844525"/>
            <a:ext cx="6336897" cy="5433848"/>
          </a:xfrm>
          <a:prstGeom prst="rect">
            <a:avLst/>
          </a:prstGeom>
          <a:noFill/>
          <a:ln w="9525" cap="flat" cmpd="sng">
            <a:solidFill>
              <a:srgbClr val="000000"/>
            </a:solidFill>
            <a:prstDash val="solid"/>
            <a:round/>
            <a:headEnd type="none" w="sm" len="sm"/>
            <a:tailEnd type="none" w="sm" len="sm"/>
          </a:ln>
        </p:spPr>
      </p:pic>
      <p:sp>
        <p:nvSpPr>
          <p:cNvPr id="486" name="Google Shape;486;p50"/>
          <p:cNvSpPr txBox="1"/>
          <p:nvPr/>
        </p:nvSpPr>
        <p:spPr>
          <a:xfrm>
            <a:off x="5497575" y="5740550"/>
            <a:ext cx="3526200" cy="5715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200"/>
              <a:buFont typeface="Arial"/>
              <a:buNone/>
            </a:pPr>
            <a:r>
              <a:rPr lang="en-US" sz="1000" b="0" i="0" u="none" strike="noStrike" cap="none">
                <a:solidFill>
                  <a:srgbClr val="FFFFFF"/>
                </a:solidFill>
                <a:latin typeface="Century Gothic"/>
                <a:ea typeface="Century Gothic"/>
                <a:cs typeface="Century Gothic"/>
                <a:sym typeface="Century Gothic"/>
              </a:rPr>
              <a:t>Image </a:t>
            </a:r>
            <a:r>
              <a:rPr lang="en-US" sz="1000">
                <a:solidFill>
                  <a:srgbClr val="FFFFFF"/>
                </a:solidFill>
                <a:latin typeface="Century Gothic"/>
                <a:ea typeface="Century Gothic"/>
                <a:cs typeface="Century Gothic"/>
                <a:sym typeface="Century Gothic"/>
              </a:rPr>
              <a:t>source</a:t>
            </a:r>
            <a:r>
              <a:rPr lang="en-US" sz="1000" b="0" i="0" u="none" strike="noStrike" cap="none">
                <a:solidFill>
                  <a:srgbClr val="FFFFFF"/>
                </a:solidFill>
                <a:latin typeface="Century Gothic"/>
                <a:ea typeface="Century Gothic"/>
                <a:cs typeface="Century Gothic"/>
                <a:sym typeface="Century Gothic"/>
              </a:rPr>
              <a:t>: </a:t>
            </a:r>
            <a:r>
              <a:rPr lang="en-US" sz="1000">
                <a:solidFill>
                  <a:srgbClr val="FFFFFF"/>
                </a:solidFill>
                <a:latin typeface="Century Gothic"/>
                <a:ea typeface="Century Gothic"/>
                <a:cs typeface="Century Gothic"/>
                <a:sym typeface="Century Gothic"/>
              </a:rPr>
              <a:t>ESRI, DigitalGlobe, GeoEye, Earthstar Geographics, CNES/Airbus DS, USDA, USGS, AeroGRID, IGN, and the GIS User Community</a:t>
            </a:r>
            <a:br>
              <a:rPr lang="en-US" sz="1000">
                <a:solidFill>
                  <a:srgbClr val="FFFFFF"/>
                </a:solidFill>
                <a:latin typeface="Century Gothic"/>
                <a:ea typeface="Century Gothic"/>
                <a:cs typeface="Century Gothic"/>
                <a:sym typeface="Century Gothic"/>
              </a:rPr>
            </a:br>
            <a:endParaRPr sz="1000" b="0" i="0" u="none" strike="noStrike" cap="none">
              <a:solidFill>
                <a:srgbClr val="FFFFFF"/>
              </a:solidFill>
              <a:latin typeface="Century Gothic"/>
              <a:ea typeface="Century Gothic"/>
              <a:cs typeface="Century Gothic"/>
              <a:sym typeface="Century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51"/>
          <p:cNvSpPr txBox="1">
            <a:spLocks noGrp="1"/>
          </p:cNvSpPr>
          <p:nvPr>
            <p:ph type="title"/>
          </p:nvPr>
        </p:nvSpPr>
        <p:spPr>
          <a:xfrm>
            <a:off x="1000125" y="365124"/>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289B4"/>
              </a:buClr>
              <a:buSzPts val="4800"/>
              <a:buFont typeface="Century Gothic"/>
              <a:buNone/>
            </a:pPr>
            <a:r>
              <a:rPr lang="en-US" sz="4800" b="0" i="0" u="none" strike="noStrike" cap="none">
                <a:solidFill>
                  <a:srgbClr val="3289B4"/>
                </a:solidFill>
                <a:latin typeface="Century Gothic"/>
                <a:ea typeface="Century Gothic"/>
                <a:cs typeface="Century Gothic"/>
                <a:sym typeface="Century Gothic"/>
              </a:rPr>
              <a:t>Methodology</a:t>
            </a:r>
            <a:endParaRPr sz="4800" b="0" i="0" u="none" strike="noStrike" cap="none">
              <a:solidFill>
                <a:srgbClr val="3289B4"/>
              </a:solidFill>
              <a:latin typeface="Century Gothic"/>
              <a:ea typeface="Century Gothic"/>
              <a:cs typeface="Century Gothic"/>
              <a:sym typeface="Century Gothic"/>
            </a:endParaRPr>
          </a:p>
        </p:txBody>
      </p:sp>
      <p:sp>
        <p:nvSpPr>
          <p:cNvPr id="493" name="Google Shape;493;p51"/>
          <p:cNvSpPr txBox="1"/>
          <p:nvPr/>
        </p:nvSpPr>
        <p:spPr>
          <a:xfrm>
            <a:off x="979500" y="1185059"/>
            <a:ext cx="10233000" cy="5184000"/>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1000"/>
              </a:spcBef>
              <a:spcAft>
                <a:spcPts val="0"/>
              </a:spcAft>
              <a:buNone/>
            </a:pPr>
            <a:r>
              <a:rPr lang="en-US" sz="3000" b="1">
                <a:solidFill>
                  <a:srgbClr val="3F3F3F"/>
                </a:solidFill>
                <a:latin typeface="Century Gothic"/>
                <a:ea typeface="Century Gothic"/>
                <a:cs typeface="Century Gothic"/>
                <a:sym typeface="Century Gothic"/>
              </a:rPr>
              <a:t>Mask creation</a:t>
            </a:r>
            <a:endParaRPr sz="3000" b="1">
              <a:solidFill>
                <a:srgbClr val="3F3F3F"/>
              </a:solidFill>
              <a:latin typeface="Century Gothic"/>
              <a:ea typeface="Century Gothic"/>
              <a:cs typeface="Century Gothic"/>
              <a:sym typeface="Century Gothic"/>
            </a:endParaRPr>
          </a:p>
        </p:txBody>
      </p:sp>
      <p:pic>
        <p:nvPicPr>
          <p:cNvPr id="494" name="Google Shape;494;p51"/>
          <p:cNvPicPr preferRelativeResize="0"/>
          <p:nvPr/>
        </p:nvPicPr>
        <p:blipFill>
          <a:blip r:embed="rId3">
            <a:alphaModFix/>
          </a:blip>
          <a:stretch>
            <a:fillRect/>
          </a:stretch>
        </p:blipFill>
        <p:spPr>
          <a:xfrm>
            <a:off x="2109546" y="1928150"/>
            <a:ext cx="3564999" cy="4131752"/>
          </a:xfrm>
          <a:prstGeom prst="rect">
            <a:avLst/>
          </a:prstGeom>
          <a:noFill/>
          <a:ln w="9525" cap="flat" cmpd="sng">
            <a:solidFill>
              <a:srgbClr val="000000"/>
            </a:solidFill>
            <a:prstDash val="solid"/>
            <a:round/>
            <a:headEnd type="none" w="sm" len="sm"/>
            <a:tailEnd type="none" w="sm" len="sm"/>
          </a:ln>
        </p:spPr>
      </p:pic>
      <p:pic>
        <p:nvPicPr>
          <p:cNvPr id="495" name="Google Shape;495;p51"/>
          <p:cNvPicPr preferRelativeResize="0"/>
          <p:nvPr/>
        </p:nvPicPr>
        <p:blipFill rotWithShape="1">
          <a:blip r:embed="rId4">
            <a:alphaModFix/>
          </a:blip>
          <a:srcRect l="22356" r="22389"/>
          <a:stretch/>
        </p:blipFill>
        <p:spPr>
          <a:xfrm>
            <a:off x="6988225" y="1928150"/>
            <a:ext cx="3525191" cy="4131750"/>
          </a:xfrm>
          <a:prstGeom prst="rect">
            <a:avLst/>
          </a:prstGeom>
          <a:noFill/>
          <a:ln w="9525" cap="flat" cmpd="sng">
            <a:solidFill>
              <a:srgbClr val="000000"/>
            </a:solidFill>
            <a:prstDash val="solid"/>
            <a:round/>
            <a:headEnd type="none" w="sm" len="sm"/>
            <a:tailEnd type="none" w="sm" len="sm"/>
          </a:ln>
        </p:spPr>
      </p:pic>
      <p:sp>
        <p:nvSpPr>
          <p:cNvPr id="496" name="Google Shape;496;p51"/>
          <p:cNvSpPr/>
          <p:nvPr/>
        </p:nvSpPr>
        <p:spPr>
          <a:xfrm>
            <a:off x="5699175" y="3704450"/>
            <a:ext cx="1289100" cy="574500"/>
          </a:xfrm>
          <a:prstGeom prst="rightArrow">
            <a:avLst>
              <a:gd name="adj1" fmla="val 5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97" name="Google Shape;497;p51"/>
          <p:cNvSpPr txBox="1"/>
          <p:nvPr/>
        </p:nvSpPr>
        <p:spPr>
          <a:xfrm>
            <a:off x="2044300" y="6094850"/>
            <a:ext cx="2295900" cy="274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200"/>
              <a:buFont typeface="Arial"/>
              <a:buNone/>
            </a:pPr>
            <a:r>
              <a:rPr lang="en-US" sz="1200" b="0" i="0" u="none" strike="noStrike" cap="none">
                <a:solidFill>
                  <a:srgbClr val="3F3F3F"/>
                </a:solidFill>
                <a:latin typeface="Century Gothic"/>
                <a:ea typeface="Century Gothic"/>
                <a:cs typeface="Century Gothic"/>
                <a:sym typeface="Century Gothic"/>
              </a:rPr>
              <a:t>Image </a:t>
            </a:r>
            <a:r>
              <a:rPr lang="en-US" sz="1200">
                <a:solidFill>
                  <a:srgbClr val="3F3F3F"/>
                </a:solidFill>
                <a:latin typeface="Century Gothic"/>
                <a:ea typeface="Century Gothic"/>
                <a:cs typeface="Century Gothic"/>
                <a:sym typeface="Century Gothic"/>
              </a:rPr>
              <a:t>source</a:t>
            </a:r>
            <a:r>
              <a:rPr lang="en-US" sz="1200" b="0" i="0" u="none" strike="noStrike" cap="none">
                <a:solidFill>
                  <a:srgbClr val="3F3F3F"/>
                </a:solidFill>
                <a:latin typeface="Century Gothic"/>
                <a:ea typeface="Century Gothic"/>
                <a:cs typeface="Century Gothic"/>
                <a:sym typeface="Century Gothic"/>
              </a:rPr>
              <a:t>: </a:t>
            </a:r>
            <a:r>
              <a:rPr lang="en-US" sz="1200">
                <a:solidFill>
                  <a:srgbClr val="3F3F3F"/>
                </a:solidFill>
                <a:latin typeface="Century Gothic"/>
                <a:ea typeface="Century Gothic"/>
                <a:cs typeface="Century Gothic"/>
                <a:sym typeface="Century Gothic"/>
              </a:rPr>
              <a:t>NOAA</a:t>
            </a:r>
            <a:r>
              <a:rPr lang="en-US" sz="1200" b="0" i="0" u="none" strike="noStrike" cap="none">
                <a:solidFill>
                  <a:srgbClr val="3F3F3F"/>
                </a:solidFill>
                <a:latin typeface="Century Gothic"/>
                <a:ea typeface="Century Gothic"/>
                <a:cs typeface="Century Gothic"/>
                <a:sym typeface="Century Gothic"/>
              </a:rPr>
              <a:t>   </a:t>
            </a:r>
            <a:endParaRPr sz="1200" b="0" i="0" u="none" strike="noStrike" cap="none">
              <a:solidFill>
                <a:srgbClr val="3F3F3F"/>
              </a:solidFill>
              <a:latin typeface="Century Gothic"/>
              <a:ea typeface="Century Gothic"/>
              <a:cs typeface="Century Gothic"/>
              <a:sym typeface="Century Gothic"/>
            </a:endParaRPr>
          </a:p>
        </p:txBody>
      </p:sp>
      <p:sp>
        <p:nvSpPr>
          <p:cNvPr id="498" name="Google Shape;498;p51"/>
          <p:cNvSpPr txBox="1"/>
          <p:nvPr/>
        </p:nvSpPr>
        <p:spPr>
          <a:xfrm>
            <a:off x="6937275" y="6094850"/>
            <a:ext cx="2295900" cy="274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200"/>
              <a:buFont typeface="Arial"/>
              <a:buNone/>
            </a:pPr>
            <a:r>
              <a:rPr lang="en-US" sz="1200" b="0" i="0" u="none" strike="noStrike" cap="none">
                <a:solidFill>
                  <a:srgbClr val="3F3F3F"/>
                </a:solidFill>
                <a:latin typeface="Century Gothic"/>
                <a:ea typeface="Century Gothic"/>
                <a:cs typeface="Century Gothic"/>
                <a:sym typeface="Century Gothic"/>
              </a:rPr>
              <a:t>Image </a:t>
            </a:r>
            <a:r>
              <a:rPr lang="en-US" sz="1200">
                <a:solidFill>
                  <a:srgbClr val="3F3F3F"/>
                </a:solidFill>
                <a:latin typeface="Century Gothic"/>
                <a:ea typeface="Century Gothic"/>
                <a:cs typeface="Century Gothic"/>
                <a:sym typeface="Century Gothic"/>
              </a:rPr>
              <a:t>source</a:t>
            </a:r>
            <a:r>
              <a:rPr lang="en-US" sz="1200" b="0" i="0" u="none" strike="noStrike" cap="none">
                <a:solidFill>
                  <a:srgbClr val="3F3F3F"/>
                </a:solidFill>
                <a:latin typeface="Century Gothic"/>
                <a:ea typeface="Century Gothic"/>
                <a:cs typeface="Century Gothic"/>
                <a:sym typeface="Century Gothic"/>
              </a:rPr>
              <a:t>: </a:t>
            </a:r>
            <a:r>
              <a:rPr lang="en-US" sz="1200">
                <a:solidFill>
                  <a:srgbClr val="3F3F3F"/>
                </a:solidFill>
                <a:latin typeface="Century Gothic"/>
                <a:ea typeface="Century Gothic"/>
                <a:cs typeface="Century Gothic"/>
                <a:sym typeface="Century Gothic"/>
              </a:rPr>
              <a:t>Landsat 8 OLI</a:t>
            </a:r>
            <a:r>
              <a:rPr lang="en-US" sz="1200" b="0" i="0" u="none" strike="noStrike" cap="none">
                <a:solidFill>
                  <a:srgbClr val="3F3F3F"/>
                </a:solidFill>
                <a:latin typeface="Century Gothic"/>
                <a:ea typeface="Century Gothic"/>
                <a:cs typeface="Century Gothic"/>
                <a:sym typeface="Century Gothic"/>
              </a:rPr>
              <a:t>   </a:t>
            </a:r>
            <a:endParaRPr sz="1200" b="0" i="0" u="none" strike="noStrike" cap="none">
              <a:solidFill>
                <a:srgbClr val="3F3F3F"/>
              </a:solidFill>
              <a:latin typeface="Century Gothic"/>
              <a:ea typeface="Century Gothic"/>
              <a:cs typeface="Century Gothic"/>
              <a:sym typeface="Century Gothic"/>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52"/>
          <p:cNvSpPr txBox="1"/>
          <p:nvPr/>
        </p:nvSpPr>
        <p:spPr>
          <a:xfrm>
            <a:off x="920125" y="1066596"/>
            <a:ext cx="10233000" cy="5184000"/>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1000"/>
              </a:spcBef>
              <a:spcAft>
                <a:spcPts val="0"/>
              </a:spcAft>
              <a:buNone/>
            </a:pPr>
            <a:r>
              <a:rPr lang="en-US" sz="3000" b="1">
                <a:solidFill>
                  <a:srgbClr val="3F3F3F"/>
                </a:solidFill>
                <a:latin typeface="Century Gothic"/>
                <a:ea typeface="Century Gothic"/>
                <a:cs typeface="Century Gothic"/>
                <a:sym typeface="Century Gothic"/>
              </a:rPr>
              <a:t>Algorithm Development</a:t>
            </a:r>
            <a:endParaRPr sz="3000" b="1">
              <a:solidFill>
                <a:srgbClr val="3F3F3F"/>
              </a:solidFill>
              <a:latin typeface="Century Gothic"/>
              <a:ea typeface="Century Gothic"/>
              <a:cs typeface="Century Gothic"/>
              <a:sym typeface="Century Gothic"/>
            </a:endParaRPr>
          </a:p>
        </p:txBody>
      </p:sp>
      <p:pic>
        <p:nvPicPr>
          <p:cNvPr id="505" name="Google Shape;505;p52"/>
          <p:cNvPicPr preferRelativeResize="0"/>
          <p:nvPr/>
        </p:nvPicPr>
        <p:blipFill>
          <a:blip r:embed="rId3">
            <a:alphaModFix/>
          </a:blip>
          <a:stretch>
            <a:fillRect/>
          </a:stretch>
        </p:blipFill>
        <p:spPr>
          <a:xfrm>
            <a:off x="6718635" y="2344450"/>
            <a:ext cx="3342252" cy="3429000"/>
          </a:xfrm>
          <a:prstGeom prst="rect">
            <a:avLst/>
          </a:prstGeom>
          <a:noFill/>
          <a:ln>
            <a:noFill/>
          </a:ln>
        </p:spPr>
      </p:pic>
      <p:pic>
        <p:nvPicPr>
          <p:cNvPr id="506" name="Google Shape;506;p52"/>
          <p:cNvPicPr preferRelativeResize="0"/>
          <p:nvPr/>
        </p:nvPicPr>
        <p:blipFill>
          <a:blip r:embed="rId4">
            <a:alphaModFix/>
          </a:blip>
          <a:stretch>
            <a:fillRect/>
          </a:stretch>
        </p:blipFill>
        <p:spPr>
          <a:xfrm>
            <a:off x="1365827" y="2344450"/>
            <a:ext cx="3342252" cy="3429000"/>
          </a:xfrm>
          <a:prstGeom prst="rect">
            <a:avLst/>
          </a:prstGeom>
          <a:noFill/>
          <a:ln>
            <a:noFill/>
          </a:ln>
        </p:spPr>
      </p:pic>
      <p:sp>
        <p:nvSpPr>
          <p:cNvPr id="507" name="Google Shape;507;p52"/>
          <p:cNvSpPr txBox="1">
            <a:spLocks noGrp="1"/>
          </p:cNvSpPr>
          <p:nvPr>
            <p:ph type="title"/>
          </p:nvPr>
        </p:nvSpPr>
        <p:spPr>
          <a:xfrm>
            <a:off x="1000125" y="365124"/>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289B4"/>
              </a:buClr>
              <a:buSzPts val="4800"/>
              <a:buFont typeface="Century Gothic"/>
              <a:buNone/>
            </a:pPr>
            <a:r>
              <a:rPr lang="en-US" sz="4800" b="0" i="0" u="none" strike="noStrike" cap="none">
                <a:solidFill>
                  <a:srgbClr val="3289B4"/>
                </a:solidFill>
                <a:latin typeface="Century Gothic"/>
                <a:ea typeface="Century Gothic"/>
                <a:cs typeface="Century Gothic"/>
                <a:sym typeface="Century Gothic"/>
              </a:rPr>
              <a:t>Methodology</a:t>
            </a:r>
            <a:endParaRPr sz="4800" b="0" i="0" u="none" strike="noStrike" cap="none">
              <a:solidFill>
                <a:srgbClr val="3289B4"/>
              </a:solidFill>
              <a:latin typeface="Century Gothic"/>
              <a:ea typeface="Century Gothic"/>
              <a:cs typeface="Century Gothic"/>
              <a:sym typeface="Century Gothic"/>
            </a:endParaRPr>
          </a:p>
        </p:txBody>
      </p:sp>
      <p:sp>
        <p:nvSpPr>
          <p:cNvPr id="508" name="Google Shape;508;p52"/>
          <p:cNvSpPr txBox="1"/>
          <p:nvPr/>
        </p:nvSpPr>
        <p:spPr>
          <a:xfrm>
            <a:off x="1556550" y="1817200"/>
            <a:ext cx="1469400" cy="427500"/>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1000"/>
              </a:spcBef>
              <a:spcAft>
                <a:spcPts val="0"/>
              </a:spcAft>
              <a:buNone/>
            </a:pPr>
            <a:r>
              <a:rPr lang="en-US" sz="2000" b="1">
                <a:solidFill>
                  <a:srgbClr val="3F3F3F"/>
                </a:solidFill>
                <a:latin typeface="Century Gothic"/>
                <a:ea typeface="Century Gothic"/>
                <a:cs typeface="Century Gothic"/>
                <a:sym typeface="Century Gothic"/>
              </a:rPr>
              <a:t>Landsat 8</a:t>
            </a:r>
            <a:endParaRPr sz="2000" b="1">
              <a:solidFill>
                <a:srgbClr val="3F3F3F"/>
              </a:solidFill>
              <a:latin typeface="Century Gothic"/>
              <a:ea typeface="Century Gothic"/>
              <a:cs typeface="Century Gothic"/>
              <a:sym typeface="Century Gothic"/>
            </a:endParaRPr>
          </a:p>
        </p:txBody>
      </p:sp>
      <p:sp>
        <p:nvSpPr>
          <p:cNvPr id="509" name="Google Shape;509;p52"/>
          <p:cNvSpPr txBox="1"/>
          <p:nvPr/>
        </p:nvSpPr>
        <p:spPr>
          <a:xfrm>
            <a:off x="6883700" y="1817200"/>
            <a:ext cx="1469400" cy="427500"/>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1000"/>
              </a:spcBef>
              <a:spcAft>
                <a:spcPts val="0"/>
              </a:spcAft>
              <a:buNone/>
            </a:pPr>
            <a:r>
              <a:rPr lang="en-US" sz="2000" b="1">
                <a:solidFill>
                  <a:srgbClr val="3F3F3F"/>
                </a:solidFill>
                <a:latin typeface="Century Gothic"/>
                <a:ea typeface="Century Gothic"/>
                <a:cs typeface="Century Gothic"/>
                <a:sym typeface="Century Gothic"/>
              </a:rPr>
              <a:t>Sentinel-2</a:t>
            </a:r>
            <a:endParaRPr sz="2000" b="1">
              <a:solidFill>
                <a:srgbClr val="3F3F3F"/>
              </a:solidFill>
              <a:latin typeface="Century Gothic"/>
              <a:ea typeface="Century Gothic"/>
              <a:cs typeface="Century Gothic"/>
              <a:sym typeface="Century Gothic"/>
            </a:endParaRPr>
          </a:p>
        </p:txBody>
      </p:sp>
      <p:sp>
        <p:nvSpPr>
          <p:cNvPr id="510" name="Google Shape;510;p52"/>
          <p:cNvSpPr txBox="1"/>
          <p:nvPr/>
        </p:nvSpPr>
        <p:spPr>
          <a:xfrm rot="-5400000">
            <a:off x="5797400" y="3331100"/>
            <a:ext cx="1693200" cy="479400"/>
          </a:xfrm>
          <a:prstGeom prst="rect">
            <a:avLst/>
          </a:prstGeom>
          <a:solidFill>
            <a:schemeClr val="lt1"/>
          </a:solid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US">
                <a:latin typeface="Century Gothic"/>
                <a:ea typeface="Century Gothic"/>
                <a:cs typeface="Century Gothic"/>
                <a:sym typeface="Century Gothic"/>
              </a:rPr>
              <a:t>log(SSC) </a:t>
            </a:r>
            <a:r>
              <a:rPr lang="en-US">
                <a:solidFill>
                  <a:schemeClr val="dk1"/>
                </a:solidFill>
                <a:latin typeface="Century Gothic"/>
                <a:ea typeface="Century Gothic"/>
                <a:cs typeface="Century Gothic"/>
                <a:sym typeface="Century Gothic"/>
              </a:rPr>
              <a:t>(mg/L)</a:t>
            </a:r>
            <a:endParaRPr>
              <a:latin typeface="Century Gothic"/>
              <a:ea typeface="Century Gothic"/>
              <a:cs typeface="Century Gothic"/>
              <a:sym typeface="Century Gothic"/>
            </a:endParaRPr>
          </a:p>
        </p:txBody>
      </p:sp>
      <p:sp>
        <p:nvSpPr>
          <p:cNvPr id="511" name="Google Shape;511;p52"/>
          <p:cNvSpPr txBox="1"/>
          <p:nvPr/>
        </p:nvSpPr>
        <p:spPr>
          <a:xfrm>
            <a:off x="7786002" y="5495800"/>
            <a:ext cx="1531500" cy="3774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latin typeface="Century Gothic"/>
                <a:ea typeface="Century Gothic"/>
                <a:cs typeface="Century Gothic"/>
                <a:sym typeface="Century Gothic"/>
              </a:rPr>
              <a:t>Rrs_665 (sr^-1)</a:t>
            </a:r>
            <a:endParaRPr>
              <a:latin typeface="Century Gothic"/>
              <a:ea typeface="Century Gothic"/>
              <a:cs typeface="Century Gothic"/>
              <a:sym typeface="Century Gothic"/>
            </a:endParaRPr>
          </a:p>
        </p:txBody>
      </p:sp>
      <p:sp>
        <p:nvSpPr>
          <p:cNvPr id="512" name="Google Shape;512;p52"/>
          <p:cNvSpPr txBox="1"/>
          <p:nvPr/>
        </p:nvSpPr>
        <p:spPr>
          <a:xfrm rot="-5400000">
            <a:off x="277275" y="3271700"/>
            <a:ext cx="1925100" cy="4794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latin typeface="Century Gothic"/>
                <a:ea typeface="Century Gothic"/>
                <a:cs typeface="Century Gothic"/>
                <a:sym typeface="Century Gothic"/>
              </a:rPr>
              <a:t>log(SSC) (mg/L)</a:t>
            </a:r>
            <a:endParaRPr>
              <a:latin typeface="Century Gothic"/>
              <a:ea typeface="Century Gothic"/>
              <a:cs typeface="Century Gothic"/>
              <a:sym typeface="Century Gothic"/>
            </a:endParaRPr>
          </a:p>
        </p:txBody>
      </p:sp>
      <p:sp>
        <p:nvSpPr>
          <p:cNvPr id="513" name="Google Shape;513;p52"/>
          <p:cNvSpPr txBox="1"/>
          <p:nvPr/>
        </p:nvSpPr>
        <p:spPr>
          <a:xfrm>
            <a:off x="2303151" y="5495800"/>
            <a:ext cx="1469400" cy="3774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latin typeface="Century Gothic"/>
                <a:ea typeface="Century Gothic"/>
                <a:cs typeface="Century Gothic"/>
                <a:sym typeface="Century Gothic"/>
              </a:rPr>
              <a:t>Rrs_655 (sr^-1)</a:t>
            </a:r>
            <a:endParaRPr>
              <a:latin typeface="Century Gothic"/>
              <a:ea typeface="Century Gothic"/>
              <a:cs typeface="Century Gothic"/>
              <a:sym typeface="Century Gothic"/>
            </a:endParaRPr>
          </a:p>
        </p:txBody>
      </p:sp>
      <p:sp>
        <p:nvSpPr>
          <p:cNvPr id="514" name="Google Shape;514;p52"/>
          <p:cNvSpPr txBox="1"/>
          <p:nvPr/>
        </p:nvSpPr>
        <p:spPr>
          <a:xfrm>
            <a:off x="8455450" y="3845200"/>
            <a:ext cx="1174800" cy="427500"/>
          </a:xfrm>
          <a:prstGeom prst="rect">
            <a:avLst/>
          </a:prstGeom>
          <a:solidFill>
            <a:schemeClr val="lt1"/>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latin typeface="Century Gothic"/>
                <a:ea typeface="Century Gothic"/>
                <a:cs typeface="Century Gothic"/>
                <a:sym typeface="Century Gothic"/>
              </a:rPr>
              <a:t>R</a:t>
            </a:r>
            <a:r>
              <a:rPr lang="en-US" baseline="30000">
                <a:latin typeface="Century Gothic"/>
                <a:ea typeface="Century Gothic"/>
                <a:cs typeface="Century Gothic"/>
                <a:sym typeface="Century Gothic"/>
              </a:rPr>
              <a:t>2</a:t>
            </a:r>
            <a:r>
              <a:rPr lang="en-US">
                <a:latin typeface="Century Gothic"/>
                <a:ea typeface="Century Gothic"/>
                <a:cs typeface="Century Gothic"/>
                <a:sym typeface="Century Gothic"/>
              </a:rPr>
              <a:t> = 0.8953</a:t>
            </a:r>
            <a:endParaRPr>
              <a:latin typeface="Century Gothic"/>
              <a:ea typeface="Century Gothic"/>
              <a:cs typeface="Century Gothic"/>
              <a:sym typeface="Century Gothic"/>
            </a:endParaRPr>
          </a:p>
        </p:txBody>
      </p:sp>
      <p:sp>
        <p:nvSpPr>
          <p:cNvPr id="515" name="Google Shape;515;p52"/>
          <p:cNvSpPr txBox="1"/>
          <p:nvPr/>
        </p:nvSpPr>
        <p:spPr>
          <a:xfrm>
            <a:off x="3143875" y="3852925"/>
            <a:ext cx="1174800" cy="377400"/>
          </a:xfrm>
          <a:prstGeom prst="rect">
            <a:avLst/>
          </a:prstGeom>
          <a:solidFill>
            <a:schemeClr val="lt1"/>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latin typeface="Century Gothic"/>
                <a:ea typeface="Century Gothic"/>
                <a:cs typeface="Century Gothic"/>
                <a:sym typeface="Century Gothic"/>
              </a:rPr>
              <a:t>R</a:t>
            </a:r>
            <a:r>
              <a:rPr lang="en-US" baseline="30000">
                <a:latin typeface="Century Gothic"/>
                <a:ea typeface="Century Gothic"/>
                <a:cs typeface="Century Gothic"/>
                <a:sym typeface="Century Gothic"/>
              </a:rPr>
              <a:t>2</a:t>
            </a:r>
            <a:r>
              <a:rPr lang="en-US">
                <a:latin typeface="Century Gothic"/>
                <a:ea typeface="Century Gothic"/>
                <a:cs typeface="Century Gothic"/>
                <a:sym typeface="Century Gothic"/>
              </a:rPr>
              <a:t> = 0.8785</a:t>
            </a:r>
            <a:endParaRPr>
              <a:latin typeface="Century Gothic"/>
              <a:ea typeface="Century Gothic"/>
              <a:cs typeface="Century Gothic"/>
              <a:sym typeface="Century Gothic"/>
            </a:endParaRPr>
          </a:p>
        </p:txBody>
      </p:sp>
      <p:sp>
        <p:nvSpPr>
          <p:cNvPr id="516" name="Google Shape;516;p52"/>
          <p:cNvSpPr txBox="1"/>
          <p:nvPr/>
        </p:nvSpPr>
        <p:spPr>
          <a:xfrm>
            <a:off x="1556550" y="2296150"/>
            <a:ext cx="3213000" cy="2913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a:latin typeface="Century Gothic"/>
                <a:ea typeface="Century Gothic"/>
                <a:cs typeface="Century Gothic"/>
                <a:sym typeface="Century Gothic"/>
              </a:rPr>
              <a:t>SSC=e^(526.6598*Rrs_655-0.3902)</a:t>
            </a:r>
            <a:endParaRPr>
              <a:latin typeface="Century Gothic"/>
              <a:ea typeface="Century Gothic"/>
              <a:cs typeface="Century Gothic"/>
              <a:sym typeface="Century Gothic"/>
            </a:endParaRPr>
          </a:p>
        </p:txBody>
      </p:sp>
      <p:sp>
        <p:nvSpPr>
          <p:cNvPr id="517" name="Google Shape;517;p52"/>
          <p:cNvSpPr txBox="1"/>
          <p:nvPr/>
        </p:nvSpPr>
        <p:spPr>
          <a:xfrm>
            <a:off x="6883700" y="2296150"/>
            <a:ext cx="3213000" cy="291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latin typeface="Century Gothic"/>
                <a:ea typeface="Century Gothic"/>
                <a:cs typeface="Century Gothic"/>
                <a:sym typeface="Century Gothic"/>
              </a:rPr>
              <a:t>SSC=e^(598.4910*Rrs_665-0.3967)</a:t>
            </a:r>
            <a:endParaRPr>
              <a:latin typeface="Century Gothic"/>
              <a:ea typeface="Century Gothic"/>
              <a:cs typeface="Century Gothic"/>
              <a:sym typeface="Century Gothic"/>
            </a:endParaRPr>
          </a:p>
        </p:txBody>
      </p:sp>
      <p:sp>
        <p:nvSpPr>
          <p:cNvPr id="518" name="Google Shape;518;p52"/>
          <p:cNvSpPr txBox="1"/>
          <p:nvPr/>
        </p:nvSpPr>
        <p:spPr>
          <a:xfrm>
            <a:off x="207600" y="6171250"/>
            <a:ext cx="4167300" cy="516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a:latin typeface="Century Gothic"/>
                <a:ea typeface="Century Gothic"/>
                <a:cs typeface="Century Gothic"/>
                <a:sym typeface="Century Gothic"/>
              </a:rPr>
              <a:t>95% CI: </a:t>
            </a:r>
            <a:endParaRPr>
              <a:latin typeface="Century Gothic"/>
              <a:ea typeface="Century Gothic"/>
              <a:cs typeface="Century Gothic"/>
              <a:sym typeface="Century Gothic"/>
            </a:endParaRPr>
          </a:p>
        </p:txBody>
      </p:sp>
      <p:graphicFrame>
        <p:nvGraphicFramePr>
          <p:cNvPr id="519" name="Google Shape;519;p52"/>
          <p:cNvGraphicFramePr/>
          <p:nvPr/>
        </p:nvGraphicFramePr>
        <p:xfrm>
          <a:off x="1176425" y="5976475"/>
          <a:ext cx="3874400" cy="792420"/>
        </p:xfrm>
        <a:graphic>
          <a:graphicData uri="http://schemas.openxmlformats.org/drawingml/2006/table">
            <a:tbl>
              <a:tblPr>
                <a:noFill/>
                <a:tableStyleId>{9A0FC5E7-9B05-45A9-A43A-DBB4A0D00455}</a:tableStyleId>
              </a:tblPr>
              <a:tblGrid>
                <a:gridCol w="1937200">
                  <a:extLst>
                    <a:ext uri="{9D8B030D-6E8A-4147-A177-3AD203B41FA5}">
                      <a16:colId xmlns:a16="http://schemas.microsoft.com/office/drawing/2014/main" xmlns="" val="20000"/>
                    </a:ext>
                  </a:extLst>
                </a:gridCol>
                <a:gridCol w="1937200">
                  <a:extLst>
                    <a:ext uri="{9D8B030D-6E8A-4147-A177-3AD203B41FA5}">
                      <a16:colId xmlns:a16="http://schemas.microsoft.com/office/drawing/2014/main" xmlns="" val="20001"/>
                    </a:ext>
                  </a:extLst>
                </a:gridCol>
              </a:tblGrid>
              <a:tr h="365750">
                <a:tc>
                  <a:txBody>
                    <a:bodyPr/>
                    <a:lstStyle/>
                    <a:p>
                      <a:pPr marL="0" lvl="0" indent="0">
                        <a:spcBef>
                          <a:spcPts val="0"/>
                        </a:spcBef>
                        <a:spcAft>
                          <a:spcPts val="0"/>
                        </a:spcAft>
                        <a:buNone/>
                      </a:pPr>
                      <a:r>
                        <a:rPr lang="en-US">
                          <a:latin typeface="Century Gothic"/>
                          <a:ea typeface="Century Gothic"/>
                          <a:cs typeface="Century Gothic"/>
                          <a:sym typeface="Century Gothic"/>
                        </a:rPr>
                        <a:t>Intercept</a:t>
                      </a:r>
                      <a:endParaRPr>
                        <a:latin typeface="Century Gothic"/>
                        <a:ea typeface="Century Gothic"/>
                        <a:cs typeface="Century Gothic"/>
                        <a:sym typeface="Century Gothic"/>
                      </a:endParaRPr>
                    </a:p>
                  </a:txBody>
                  <a:tcPr marL="91425" marR="91425" marT="91425" marB="91425"/>
                </a:tc>
                <a:tc>
                  <a:txBody>
                    <a:bodyPr/>
                    <a:lstStyle/>
                    <a:p>
                      <a:pPr marL="0" lvl="0" indent="0">
                        <a:spcBef>
                          <a:spcPts val="0"/>
                        </a:spcBef>
                        <a:spcAft>
                          <a:spcPts val="0"/>
                        </a:spcAft>
                        <a:buNone/>
                      </a:pPr>
                      <a:r>
                        <a:rPr lang="en-US">
                          <a:latin typeface="Century Gothic"/>
                          <a:ea typeface="Century Gothic"/>
                          <a:cs typeface="Century Gothic"/>
                          <a:sym typeface="Century Gothic"/>
                        </a:rPr>
                        <a:t>Slope</a:t>
                      </a:r>
                      <a:endParaRPr>
                        <a:latin typeface="Century Gothic"/>
                        <a:ea typeface="Century Gothic"/>
                        <a:cs typeface="Century Gothic"/>
                        <a:sym typeface="Century Gothic"/>
                      </a:endParaRPr>
                    </a:p>
                  </a:txBody>
                  <a:tcPr marL="91425" marR="91425" marT="91425" marB="91425"/>
                </a:tc>
                <a:extLst>
                  <a:ext uri="{0D108BD9-81ED-4DB2-BD59-A6C34878D82A}">
                    <a16:rowId xmlns:a16="http://schemas.microsoft.com/office/drawing/2014/main" xmlns="" val="10000"/>
                  </a:ext>
                </a:extLst>
              </a:tr>
              <a:tr h="365750">
                <a:tc>
                  <a:txBody>
                    <a:bodyPr/>
                    <a:lstStyle/>
                    <a:p>
                      <a:pPr marL="0" lvl="0" indent="0">
                        <a:spcBef>
                          <a:spcPts val="0"/>
                        </a:spcBef>
                        <a:spcAft>
                          <a:spcPts val="0"/>
                        </a:spcAft>
                        <a:buNone/>
                      </a:pPr>
                      <a:r>
                        <a:rPr lang="en-US">
                          <a:latin typeface="Century Gothic"/>
                          <a:ea typeface="Century Gothic"/>
                          <a:cs typeface="Century Gothic"/>
                          <a:sym typeface="Century Gothic"/>
                        </a:rPr>
                        <a:t>[-0.6322,-0.1482]</a:t>
                      </a:r>
                      <a:endParaRPr>
                        <a:latin typeface="Century Gothic"/>
                        <a:ea typeface="Century Gothic"/>
                        <a:cs typeface="Century Gothic"/>
                        <a:sym typeface="Century Gothic"/>
                      </a:endParaRPr>
                    </a:p>
                  </a:txBody>
                  <a:tcPr marL="91425" marR="91425" marT="91425" marB="91425"/>
                </a:tc>
                <a:tc>
                  <a:txBody>
                    <a:bodyPr/>
                    <a:lstStyle/>
                    <a:p>
                      <a:pPr marL="0" lvl="0" indent="0">
                        <a:spcBef>
                          <a:spcPts val="0"/>
                        </a:spcBef>
                        <a:spcAft>
                          <a:spcPts val="0"/>
                        </a:spcAft>
                        <a:buNone/>
                      </a:pPr>
                      <a:r>
                        <a:rPr lang="en-US">
                          <a:latin typeface="Century Gothic"/>
                          <a:ea typeface="Century Gothic"/>
                          <a:cs typeface="Century Gothic"/>
                          <a:sym typeface="Century Gothic"/>
                        </a:rPr>
                        <a:t>[460.5304,592.7892]</a:t>
                      </a:r>
                      <a:endParaRPr>
                        <a:latin typeface="Century Gothic"/>
                        <a:ea typeface="Century Gothic"/>
                        <a:cs typeface="Century Gothic"/>
                        <a:sym typeface="Century Gothic"/>
                      </a:endParaRPr>
                    </a:p>
                  </a:txBody>
                  <a:tcPr marL="91425" marR="91425" marT="91425" marB="91425"/>
                </a:tc>
                <a:extLst>
                  <a:ext uri="{0D108BD9-81ED-4DB2-BD59-A6C34878D82A}">
                    <a16:rowId xmlns:a16="http://schemas.microsoft.com/office/drawing/2014/main" xmlns="" val="10001"/>
                  </a:ext>
                </a:extLst>
              </a:tr>
            </a:tbl>
          </a:graphicData>
        </a:graphic>
      </p:graphicFrame>
      <p:graphicFrame>
        <p:nvGraphicFramePr>
          <p:cNvPr id="520" name="Google Shape;520;p52"/>
          <p:cNvGraphicFramePr/>
          <p:nvPr/>
        </p:nvGraphicFramePr>
        <p:xfrm>
          <a:off x="6553000" y="5976475"/>
          <a:ext cx="3874400" cy="792420"/>
        </p:xfrm>
        <a:graphic>
          <a:graphicData uri="http://schemas.openxmlformats.org/drawingml/2006/table">
            <a:tbl>
              <a:tblPr>
                <a:noFill/>
                <a:tableStyleId>{9A0FC5E7-9B05-45A9-A43A-DBB4A0D00455}</a:tableStyleId>
              </a:tblPr>
              <a:tblGrid>
                <a:gridCol w="1937200">
                  <a:extLst>
                    <a:ext uri="{9D8B030D-6E8A-4147-A177-3AD203B41FA5}">
                      <a16:colId xmlns:a16="http://schemas.microsoft.com/office/drawing/2014/main" xmlns="" val="20000"/>
                    </a:ext>
                  </a:extLst>
                </a:gridCol>
                <a:gridCol w="1937200">
                  <a:extLst>
                    <a:ext uri="{9D8B030D-6E8A-4147-A177-3AD203B41FA5}">
                      <a16:colId xmlns:a16="http://schemas.microsoft.com/office/drawing/2014/main" xmlns="" val="20001"/>
                    </a:ext>
                  </a:extLst>
                </a:gridCol>
              </a:tblGrid>
              <a:tr h="365750">
                <a:tc>
                  <a:txBody>
                    <a:bodyPr/>
                    <a:lstStyle/>
                    <a:p>
                      <a:pPr marL="0" lvl="0" indent="0" rtl="0">
                        <a:spcBef>
                          <a:spcPts val="0"/>
                        </a:spcBef>
                        <a:spcAft>
                          <a:spcPts val="0"/>
                        </a:spcAft>
                        <a:buNone/>
                      </a:pPr>
                      <a:r>
                        <a:rPr lang="en-US">
                          <a:latin typeface="Century Gothic"/>
                          <a:ea typeface="Century Gothic"/>
                          <a:cs typeface="Century Gothic"/>
                          <a:sym typeface="Century Gothic"/>
                        </a:rPr>
                        <a:t>Intercept</a:t>
                      </a:r>
                      <a:endParaRPr>
                        <a:latin typeface="Century Gothic"/>
                        <a:ea typeface="Century Gothic"/>
                        <a:cs typeface="Century Gothic"/>
                        <a:sym typeface="Century Gothic"/>
                      </a:endParaRPr>
                    </a:p>
                  </a:txBody>
                  <a:tcPr marL="91425" marR="91425" marT="91425" marB="91425"/>
                </a:tc>
                <a:tc>
                  <a:txBody>
                    <a:bodyPr/>
                    <a:lstStyle/>
                    <a:p>
                      <a:pPr marL="0" lvl="0" indent="0" rtl="0">
                        <a:spcBef>
                          <a:spcPts val="0"/>
                        </a:spcBef>
                        <a:spcAft>
                          <a:spcPts val="0"/>
                        </a:spcAft>
                        <a:buNone/>
                      </a:pPr>
                      <a:r>
                        <a:rPr lang="en-US">
                          <a:latin typeface="Century Gothic"/>
                          <a:ea typeface="Century Gothic"/>
                          <a:cs typeface="Century Gothic"/>
                          <a:sym typeface="Century Gothic"/>
                        </a:rPr>
                        <a:t>Slope</a:t>
                      </a:r>
                      <a:endParaRPr>
                        <a:latin typeface="Century Gothic"/>
                        <a:ea typeface="Century Gothic"/>
                        <a:cs typeface="Century Gothic"/>
                        <a:sym typeface="Century Gothic"/>
                      </a:endParaRPr>
                    </a:p>
                  </a:txBody>
                  <a:tcPr marL="91425" marR="91425" marT="91425" marB="91425"/>
                </a:tc>
                <a:extLst>
                  <a:ext uri="{0D108BD9-81ED-4DB2-BD59-A6C34878D82A}">
                    <a16:rowId xmlns:a16="http://schemas.microsoft.com/office/drawing/2014/main" xmlns="" val="10000"/>
                  </a:ext>
                </a:extLst>
              </a:tr>
              <a:tr h="365750">
                <a:tc>
                  <a:txBody>
                    <a:bodyPr/>
                    <a:lstStyle/>
                    <a:p>
                      <a:pPr marL="0" lvl="0" indent="0" rtl="0">
                        <a:spcBef>
                          <a:spcPts val="0"/>
                        </a:spcBef>
                        <a:spcAft>
                          <a:spcPts val="0"/>
                        </a:spcAft>
                        <a:buNone/>
                      </a:pPr>
                      <a:r>
                        <a:rPr lang="en-US">
                          <a:latin typeface="Century Gothic"/>
                          <a:ea typeface="Century Gothic"/>
                          <a:cs typeface="Century Gothic"/>
                          <a:sym typeface="Century Gothic"/>
                        </a:rPr>
                        <a:t>[-0.6205,-0.1728]</a:t>
                      </a:r>
                      <a:endParaRPr>
                        <a:latin typeface="Century Gothic"/>
                        <a:ea typeface="Century Gothic"/>
                        <a:cs typeface="Century Gothic"/>
                        <a:sym typeface="Century Gothic"/>
                      </a:endParaRPr>
                    </a:p>
                  </a:txBody>
                  <a:tcPr marL="91425" marR="91425" marT="91425" marB="91425"/>
                </a:tc>
                <a:tc>
                  <a:txBody>
                    <a:bodyPr/>
                    <a:lstStyle/>
                    <a:p>
                      <a:pPr marL="0" lvl="0" indent="0" rtl="0">
                        <a:spcBef>
                          <a:spcPts val="0"/>
                        </a:spcBef>
                        <a:spcAft>
                          <a:spcPts val="0"/>
                        </a:spcAft>
                        <a:buNone/>
                      </a:pPr>
                      <a:r>
                        <a:rPr lang="en-US">
                          <a:latin typeface="Century Gothic"/>
                          <a:ea typeface="Century Gothic"/>
                          <a:cs typeface="Century Gothic"/>
                          <a:sym typeface="Century Gothic"/>
                        </a:rPr>
                        <a:t>[529.3454,667.6367]</a:t>
                      </a:r>
                      <a:endParaRPr>
                        <a:latin typeface="Century Gothic"/>
                        <a:ea typeface="Century Gothic"/>
                        <a:cs typeface="Century Gothic"/>
                        <a:sym typeface="Century Gothic"/>
                      </a:endParaRPr>
                    </a:p>
                  </a:txBody>
                  <a:tcPr marL="91425" marR="91425" marT="91425" marB="91425"/>
                </a:tc>
                <a:extLst>
                  <a:ext uri="{0D108BD9-81ED-4DB2-BD59-A6C34878D82A}">
                    <a16:rowId xmlns:a16="http://schemas.microsoft.com/office/drawing/2014/main" xmlns="" val="10001"/>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53"/>
          <p:cNvSpPr txBox="1">
            <a:spLocks noGrp="1"/>
          </p:cNvSpPr>
          <p:nvPr>
            <p:ph type="body" idx="1"/>
          </p:nvPr>
        </p:nvSpPr>
        <p:spPr>
          <a:xfrm>
            <a:off x="979500" y="1185059"/>
            <a:ext cx="10233000" cy="5184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3289B4"/>
              </a:buClr>
              <a:buSzPts val="2200"/>
              <a:buFont typeface="Noto Sans Symbols"/>
              <a:buNone/>
            </a:pPr>
            <a:r>
              <a:rPr lang="en-US" sz="3000" b="1" i="0" u="none" strike="noStrike" cap="none">
                <a:solidFill>
                  <a:srgbClr val="3F3F3F"/>
                </a:solidFill>
                <a:latin typeface="Century Gothic"/>
                <a:ea typeface="Century Gothic"/>
                <a:cs typeface="Century Gothic"/>
                <a:sym typeface="Century Gothic"/>
              </a:rPr>
              <a:t>Flux Modeling</a:t>
            </a:r>
            <a:endParaRPr sz="3000" b="1" i="0" u="none" strike="noStrike" cap="none">
              <a:solidFill>
                <a:srgbClr val="3F3F3F"/>
              </a:solidFill>
              <a:latin typeface="Century Gothic"/>
              <a:ea typeface="Century Gothic"/>
              <a:cs typeface="Century Gothic"/>
              <a:sym typeface="Century Gothic"/>
            </a:endParaRPr>
          </a:p>
        </p:txBody>
      </p:sp>
      <p:sp>
        <p:nvSpPr>
          <p:cNvPr id="527" name="Google Shape;527;p53"/>
          <p:cNvSpPr txBox="1">
            <a:spLocks noGrp="1"/>
          </p:cNvSpPr>
          <p:nvPr>
            <p:ph type="title"/>
          </p:nvPr>
        </p:nvSpPr>
        <p:spPr>
          <a:xfrm>
            <a:off x="1000125" y="365124"/>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289B4"/>
              </a:buClr>
              <a:buSzPts val="4800"/>
              <a:buFont typeface="Century Gothic"/>
              <a:buNone/>
            </a:pPr>
            <a:r>
              <a:rPr lang="en-US" sz="4800" b="0" i="0" u="none" strike="noStrike" cap="none">
                <a:solidFill>
                  <a:srgbClr val="3289B4"/>
                </a:solidFill>
                <a:latin typeface="Century Gothic"/>
                <a:ea typeface="Century Gothic"/>
                <a:cs typeface="Century Gothic"/>
                <a:sym typeface="Century Gothic"/>
              </a:rPr>
              <a:t>Methodology</a:t>
            </a:r>
            <a:endParaRPr sz="4800" b="0" i="0" u="none" strike="noStrike" cap="none">
              <a:solidFill>
                <a:srgbClr val="3289B4"/>
              </a:solidFill>
              <a:latin typeface="Century Gothic"/>
              <a:ea typeface="Century Gothic"/>
              <a:cs typeface="Century Gothic"/>
              <a:sym typeface="Century Gothic"/>
            </a:endParaRPr>
          </a:p>
        </p:txBody>
      </p:sp>
      <p:sp>
        <p:nvSpPr>
          <p:cNvPr id="528" name="Google Shape;528;p53"/>
          <p:cNvSpPr txBox="1"/>
          <p:nvPr/>
        </p:nvSpPr>
        <p:spPr>
          <a:xfrm>
            <a:off x="3531798" y="2339700"/>
            <a:ext cx="2109300" cy="577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1800">
                <a:solidFill>
                  <a:srgbClr val="FFFFFF"/>
                </a:solidFill>
                <a:latin typeface="Century Gothic"/>
                <a:ea typeface="Century Gothic"/>
                <a:cs typeface="Century Gothic"/>
                <a:sym typeface="Century Gothic"/>
              </a:rPr>
              <a:t>Landsat 8 OLI</a:t>
            </a:r>
            <a:endParaRPr sz="1800">
              <a:solidFill>
                <a:srgbClr val="FFFFFF"/>
              </a:solidFill>
              <a:latin typeface="Century Gothic"/>
              <a:ea typeface="Century Gothic"/>
              <a:cs typeface="Century Gothic"/>
              <a:sym typeface="Century Gothic"/>
            </a:endParaRPr>
          </a:p>
          <a:p>
            <a:pPr marL="0" lvl="0" indent="0" rtl="0">
              <a:spcBef>
                <a:spcPts val="0"/>
              </a:spcBef>
              <a:spcAft>
                <a:spcPts val="0"/>
              </a:spcAft>
              <a:buNone/>
            </a:pPr>
            <a:r>
              <a:rPr lang="en-US" sz="1800">
                <a:solidFill>
                  <a:srgbClr val="FFFFFF"/>
                </a:solidFill>
                <a:latin typeface="Century Gothic"/>
                <a:ea typeface="Century Gothic"/>
                <a:cs typeface="Century Gothic"/>
                <a:sym typeface="Century Gothic"/>
              </a:rPr>
              <a:t>February 6, 2017</a:t>
            </a:r>
            <a:endParaRPr sz="1800">
              <a:solidFill>
                <a:srgbClr val="FFFFFF"/>
              </a:solidFill>
              <a:latin typeface="Century Gothic"/>
              <a:ea typeface="Century Gothic"/>
              <a:cs typeface="Century Gothic"/>
              <a:sym typeface="Century Gothic"/>
            </a:endParaRPr>
          </a:p>
        </p:txBody>
      </p:sp>
      <p:pic>
        <p:nvPicPr>
          <p:cNvPr id="529" name="Google Shape;529;p53"/>
          <p:cNvPicPr preferRelativeResize="0"/>
          <p:nvPr/>
        </p:nvPicPr>
        <p:blipFill>
          <a:blip r:embed="rId3">
            <a:alphaModFix/>
          </a:blip>
          <a:stretch>
            <a:fillRect/>
          </a:stretch>
        </p:blipFill>
        <p:spPr>
          <a:xfrm>
            <a:off x="6728175" y="255838"/>
            <a:ext cx="5193874" cy="6346324"/>
          </a:xfrm>
          <a:prstGeom prst="rect">
            <a:avLst/>
          </a:prstGeom>
          <a:noFill/>
          <a:ln>
            <a:noFill/>
          </a:ln>
        </p:spPr>
      </p:pic>
      <p:pic>
        <p:nvPicPr>
          <p:cNvPr id="530" name="Google Shape;530;p53"/>
          <p:cNvPicPr preferRelativeResize="0"/>
          <p:nvPr/>
        </p:nvPicPr>
        <p:blipFill rotWithShape="1">
          <a:blip r:embed="rId4">
            <a:alphaModFix/>
          </a:blip>
          <a:srcRect t="50154"/>
          <a:stretch/>
        </p:blipFill>
        <p:spPr>
          <a:xfrm>
            <a:off x="322450" y="2175349"/>
            <a:ext cx="6023951" cy="341839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54"/>
          <p:cNvSpPr txBox="1">
            <a:spLocks noGrp="1"/>
          </p:cNvSpPr>
          <p:nvPr>
            <p:ph type="body" idx="1"/>
          </p:nvPr>
        </p:nvSpPr>
        <p:spPr>
          <a:xfrm>
            <a:off x="4188000" y="835753"/>
            <a:ext cx="3816000" cy="479400"/>
          </a:xfrm>
          <a:prstGeom prst="rect">
            <a:avLst/>
          </a:prstGeom>
        </p:spPr>
        <p:txBody>
          <a:bodyPr spcFirstLastPara="1" wrap="square" lIns="91425" tIns="45700" rIns="91425" bIns="45700" anchor="ctr" anchorCtr="0">
            <a:noAutofit/>
          </a:bodyPr>
          <a:lstStyle/>
          <a:p>
            <a:pPr marL="0" lvl="0" indent="0" algn="ctr" rtl="0">
              <a:spcBef>
                <a:spcPts val="1000"/>
              </a:spcBef>
              <a:spcAft>
                <a:spcPts val="0"/>
              </a:spcAft>
              <a:buNone/>
            </a:pPr>
            <a:r>
              <a:rPr lang="en-US" b="1" dirty="0"/>
              <a:t>Time Series of SSC</a:t>
            </a:r>
            <a:endParaRPr dirty="0"/>
          </a:p>
        </p:txBody>
      </p:sp>
      <p:sp>
        <p:nvSpPr>
          <p:cNvPr id="537" name="Google Shape;537;p54"/>
          <p:cNvSpPr txBox="1">
            <a:spLocks noGrp="1"/>
          </p:cNvSpPr>
          <p:nvPr>
            <p:ph type="title"/>
          </p:nvPr>
        </p:nvSpPr>
        <p:spPr>
          <a:xfrm>
            <a:off x="1000125" y="365125"/>
            <a:ext cx="3286200" cy="479400"/>
          </a:xfrm>
          <a:prstGeom prst="rect">
            <a:avLst/>
          </a:prstGeom>
        </p:spPr>
        <p:txBody>
          <a:bodyPr spcFirstLastPara="1" wrap="square" lIns="91425" tIns="45700" rIns="91425" bIns="45700" anchor="ctr" anchorCtr="0">
            <a:noAutofit/>
          </a:bodyPr>
          <a:lstStyle/>
          <a:p>
            <a:pPr marL="0" lvl="0" indent="0" rtl="0">
              <a:spcBef>
                <a:spcPts val="0"/>
              </a:spcBef>
              <a:spcAft>
                <a:spcPts val="0"/>
              </a:spcAft>
              <a:buNone/>
            </a:pPr>
            <a:r>
              <a:rPr lang="en-US"/>
              <a:t>Results</a:t>
            </a:r>
            <a:endParaRPr/>
          </a:p>
        </p:txBody>
      </p:sp>
      <p:pic>
        <p:nvPicPr>
          <p:cNvPr id="538" name="Google Shape;538;p54"/>
          <p:cNvPicPr preferRelativeResize="0"/>
          <p:nvPr/>
        </p:nvPicPr>
        <p:blipFill rotWithShape="1">
          <a:blip r:embed="rId3">
            <a:alphaModFix/>
          </a:blip>
          <a:srcRect l="7774" t="11133" r="4575" b="11712"/>
          <a:stretch/>
        </p:blipFill>
        <p:spPr>
          <a:xfrm>
            <a:off x="1587488" y="2187950"/>
            <a:ext cx="4461790" cy="3974400"/>
          </a:xfrm>
          <a:prstGeom prst="rect">
            <a:avLst/>
          </a:prstGeom>
          <a:noFill/>
          <a:ln>
            <a:noFill/>
          </a:ln>
        </p:spPr>
      </p:pic>
      <p:sp>
        <p:nvSpPr>
          <p:cNvPr id="539" name="Google Shape;539;p54"/>
          <p:cNvSpPr txBox="1">
            <a:spLocks noGrp="1"/>
          </p:cNvSpPr>
          <p:nvPr>
            <p:ph type="body" idx="1"/>
          </p:nvPr>
        </p:nvSpPr>
        <p:spPr>
          <a:xfrm>
            <a:off x="1626439" y="1429950"/>
            <a:ext cx="3864900" cy="705000"/>
          </a:xfrm>
          <a:prstGeom prst="rect">
            <a:avLst/>
          </a:prstGeom>
        </p:spPr>
        <p:txBody>
          <a:bodyPr spcFirstLastPara="1" wrap="square" lIns="91425" tIns="45700" rIns="91425" bIns="45700" anchor="t" anchorCtr="0">
            <a:noAutofit/>
          </a:bodyPr>
          <a:lstStyle/>
          <a:p>
            <a:pPr marL="0" lvl="0" indent="0" algn="ctr">
              <a:spcBef>
                <a:spcPts val="0"/>
              </a:spcBef>
              <a:spcAft>
                <a:spcPts val="0"/>
              </a:spcAft>
              <a:buNone/>
            </a:pPr>
            <a:r>
              <a:rPr lang="en-US" b="1" dirty="0"/>
              <a:t>High Tide SSC</a:t>
            </a:r>
            <a:endParaRPr b="1" dirty="0"/>
          </a:p>
          <a:p>
            <a:pPr marL="0" lvl="0" indent="0" algn="ctr" rtl="0">
              <a:spcBef>
                <a:spcPts val="0"/>
              </a:spcBef>
              <a:spcAft>
                <a:spcPts val="0"/>
              </a:spcAft>
              <a:buNone/>
            </a:pPr>
            <a:r>
              <a:rPr lang="en-US" b="1" dirty="0"/>
              <a:t>Plum Island Estuary Channel</a:t>
            </a:r>
            <a:endParaRPr b="1" dirty="0"/>
          </a:p>
        </p:txBody>
      </p:sp>
      <p:sp>
        <p:nvSpPr>
          <p:cNvPr id="540" name="Google Shape;540;p54"/>
          <p:cNvSpPr txBox="1">
            <a:spLocks noGrp="1"/>
          </p:cNvSpPr>
          <p:nvPr>
            <p:ph type="body" idx="1"/>
          </p:nvPr>
        </p:nvSpPr>
        <p:spPr>
          <a:xfrm>
            <a:off x="6809442" y="1429950"/>
            <a:ext cx="3864900" cy="7050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b="1" dirty="0"/>
              <a:t>Low Tide SSC</a:t>
            </a:r>
            <a:endParaRPr b="1" dirty="0"/>
          </a:p>
          <a:p>
            <a:pPr marL="0" lvl="0" indent="0" algn="ctr" rtl="0">
              <a:spcBef>
                <a:spcPts val="0"/>
              </a:spcBef>
              <a:spcAft>
                <a:spcPts val="0"/>
              </a:spcAft>
              <a:buNone/>
            </a:pPr>
            <a:r>
              <a:rPr lang="en-US" b="1" dirty="0"/>
              <a:t>Plum Island Estuary Channel</a:t>
            </a:r>
            <a:endParaRPr b="1" dirty="0"/>
          </a:p>
        </p:txBody>
      </p:sp>
      <p:sp>
        <p:nvSpPr>
          <p:cNvPr id="541" name="Google Shape;541;p54"/>
          <p:cNvSpPr txBox="1"/>
          <p:nvPr/>
        </p:nvSpPr>
        <p:spPr>
          <a:xfrm>
            <a:off x="5461800" y="5047075"/>
            <a:ext cx="634200" cy="4263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1200">
                <a:latin typeface="Century Gothic"/>
                <a:ea typeface="Century Gothic"/>
                <a:cs typeface="Century Gothic"/>
                <a:sym typeface="Century Gothic"/>
              </a:rPr>
              <a:t>mg/L</a:t>
            </a:r>
            <a:endParaRPr sz="1200">
              <a:latin typeface="Century Gothic"/>
              <a:ea typeface="Century Gothic"/>
              <a:cs typeface="Century Gothic"/>
              <a:sym typeface="Century Gothic"/>
            </a:endParaRPr>
          </a:p>
        </p:txBody>
      </p:sp>
      <p:sp>
        <p:nvSpPr>
          <p:cNvPr id="542" name="Google Shape;542;p54"/>
          <p:cNvSpPr txBox="1"/>
          <p:nvPr/>
        </p:nvSpPr>
        <p:spPr>
          <a:xfrm>
            <a:off x="10715225" y="5047075"/>
            <a:ext cx="634200" cy="365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200">
                <a:latin typeface="Century Gothic"/>
                <a:ea typeface="Century Gothic"/>
                <a:cs typeface="Century Gothic"/>
                <a:sym typeface="Century Gothic"/>
              </a:rPr>
              <a:t>mg/L</a:t>
            </a:r>
            <a:endParaRPr sz="1200">
              <a:latin typeface="Century Gothic"/>
              <a:ea typeface="Century Gothic"/>
              <a:cs typeface="Century Gothic"/>
              <a:sym typeface="Century Gothic"/>
            </a:endParaRPr>
          </a:p>
        </p:txBody>
      </p:sp>
      <p:pic>
        <p:nvPicPr>
          <p:cNvPr id="543" name="Google Shape;543;p54"/>
          <p:cNvPicPr preferRelativeResize="0"/>
          <p:nvPr/>
        </p:nvPicPr>
        <p:blipFill rotWithShape="1">
          <a:blip r:embed="rId3">
            <a:alphaModFix/>
          </a:blip>
          <a:srcRect l="38878" t="5127" r="44438" b="92168"/>
          <a:stretch/>
        </p:blipFill>
        <p:spPr>
          <a:xfrm>
            <a:off x="4699025" y="6038750"/>
            <a:ext cx="762775" cy="123600"/>
          </a:xfrm>
          <a:prstGeom prst="rect">
            <a:avLst/>
          </a:prstGeom>
          <a:noFill/>
          <a:ln>
            <a:noFill/>
          </a:ln>
        </p:spPr>
      </p:pic>
      <p:pic>
        <p:nvPicPr>
          <p:cNvPr id="544" name="Google Shape;544;p54"/>
          <p:cNvPicPr preferRelativeResize="0"/>
          <p:nvPr/>
        </p:nvPicPr>
        <p:blipFill rotWithShape="1">
          <a:blip r:embed="rId4">
            <a:alphaModFix/>
          </a:blip>
          <a:srcRect l="10459" t="11614" r="2447" b="13355"/>
          <a:stretch/>
        </p:blipFill>
        <p:spPr>
          <a:xfrm>
            <a:off x="6832538" y="2211150"/>
            <a:ext cx="4510700" cy="3873564"/>
          </a:xfrm>
          <a:prstGeom prst="rect">
            <a:avLst/>
          </a:prstGeom>
          <a:noFill/>
          <a:ln>
            <a:noFill/>
          </a:ln>
        </p:spPr>
      </p:pic>
      <p:pic>
        <p:nvPicPr>
          <p:cNvPr id="545" name="Google Shape;545;p54"/>
          <p:cNvPicPr preferRelativeResize="0"/>
          <p:nvPr/>
        </p:nvPicPr>
        <p:blipFill rotWithShape="1">
          <a:blip r:embed="rId4">
            <a:alphaModFix/>
          </a:blip>
          <a:srcRect l="39013" t="5117" r="44302" b="92007"/>
          <a:stretch/>
        </p:blipFill>
        <p:spPr>
          <a:xfrm>
            <a:off x="9928475" y="6034825"/>
            <a:ext cx="762775" cy="131450"/>
          </a:xfrm>
          <a:prstGeom prst="rect">
            <a:avLst/>
          </a:prstGeom>
          <a:noFill/>
          <a:ln>
            <a:noFill/>
          </a:ln>
        </p:spPr>
      </p:pic>
      <p:sp>
        <p:nvSpPr>
          <p:cNvPr id="546" name="Google Shape;546;p54"/>
          <p:cNvSpPr txBox="1"/>
          <p:nvPr/>
        </p:nvSpPr>
        <p:spPr>
          <a:xfrm>
            <a:off x="10639025" y="5047075"/>
            <a:ext cx="634200" cy="426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200">
                <a:latin typeface="Century Gothic"/>
                <a:ea typeface="Century Gothic"/>
                <a:cs typeface="Century Gothic"/>
                <a:sym typeface="Century Gothic"/>
              </a:rPr>
              <a:t>mg/L</a:t>
            </a:r>
            <a:endParaRPr sz="1200">
              <a:latin typeface="Century Gothic"/>
              <a:ea typeface="Century Gothic"/>
              <a:cs typeface="Century Gothic"/>
              <a:sym typeface="Century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55"/>
          <p:cNvSpPr txBox="1">
            <a:spLocks noGrp="1"/>
          </p:cNvSpPr>
          <p:nvPr>
            <p:ph type="title"/>
          </p:nvPr>
        </p:nvSpPr>
        <p:spPr>
          <a:xfrm>
            <a:off x="1000125" y="365124"/>
            <a:ext cx="9413400" cy="479400"/>
          </a:xfrm>
          <a:prstGeom prst="rect">
            <a:avLst/>
          </a:prstGeom>
        </p:spPr>
        <p:txBody>
          <a:bodyPr spcFirstLastPara="1" wrap="square" lIns="91425" tIns="45700" rIns="91425" bIns="45700" anchor="ctr" anchorCtr="0">
            <a:noAutofit/>
          </a:bodyPr>
          <a:lstStyle/>
          <a:p>
            <a:pPr marL="0" lvl="0" indent="0" rtl="0">
              <a:spcBef>
                <a:spcPts val="0"/>
              </a:spcBef>
              <a:spcAft>
                <a:spcPts val="0"/>
              </a:spcAft>
              <a:buNone/>
            </a:pPr>
            <a:r>
              <a:rPr lang="en-US"/>
              <a:t>Results</a:t>
            </a:r>
            <a:endParaRPr/>
          </a:p>
        </p:txBody>
      </p:sp>
      <p:sp>
        <p:nvSpPr>
          <p:cNvPr id="553" name="Google Shape;553;p55"/>
          <p:cNvSpPr txBox="1">
            <a:spLocks noGrp="1"/>
          </p:cNvSpPr>
          <p:nvPr>
            <p:ph type="body" idx="1"/>
          </p:nvPr>
        </p:nvSpPr>
        <p:spPr>
          <a:xfrm>
            <a:off x="2023850" y="844525"/>
            <a:ext cx="7831800" cy="533700"/>
          </a:xfrm>
          <a:prstGeom prst="rect">
            <a:avLst/>
          </a:prstGeom>
        </p:spPr>
        <p:txBody>
          <a:bodyPr spcFirstLastPara="1" wrap="square" lIns="91425" tIns="45700" rIns="91425" bIns="45700" anchor="ctr" anchorCtr="0">
            <a:noAutofit/>
          </a:bodyPr>
          <a:lstStyle/>
          <a:p>
            <a:pPr marL="0" lvl="0" indent="0" algn="ctr" rtl="0">
              <a:spcBef>
                <a:spcPts val="1000"/>
              </a:spcBef>
              <a:spcAft>
                <a:spcPts val="0"/>
              </a:spcAft>
              <a:buNone/>
            </a:pPr>
            <a:r>
              <a:rPr lang="en-US" b="1"/>
              <a:t>Mean and Standard Deviation of SSC </a:t>
            </a:r>
            <a:r>
              <a:rPr lang="en-US"/>
              <a:t>Landsat 8 and Sentinel-2</a:t>
            </a:r>
            <a:endParaRPr/>
          </a:p>
        </p:txBody>
      </p:sp>
      <p:sp>
        <p:nvSpPr>
          <p:cNvPr id="554" name="Google Shape;554;p55"/>
          <p:cNvSpPr txBox="1"/>
          <p:nvPr/>
        </p:nvSpPr>
        <p:spPr>
          <a:xfrm>
            <a:off x="560800" y="1547275"/>
            <a:ext cx="1195800" cy="445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800" dirty="0">
                <a:solidFill>
                  <a:schemeClr val="tx1">
                    <a:lumMod val="75000"/>
                    <a:lumOff val="25000"/>
                  </a:schemeClr>
                </a:solidFill>
                <a:latin typeface="Century Gothic"/>
                <a:ea typeface="Century Gothic"/>
                <a:cs typeface="Century Gothic"/>
                <a:sym typeface="Century Gothic"/>
              </a:rPr>
              <a:t>High Tide</a:t>
            </a:r>
            <a:endParaRPr sz="1800" dirty="0">
              <a:solidFill>
                <a:schemeClr val="tx1">
                  <a:lumMod val="75000"/>
                  <a:lumOff val="25000"/>
                </a:schemeClr>
              </a:solidFill>
              <a:latin typeface="Century Gothic"/>
              <a:ea typeface="Century Gothic"/>
              <a:cs typeface="Century Gothic"/>
              <a:sym typeface="Century Gothic"/>
            </a:endParaRPr>
          </a:p>
        </p:txBody>
      </p:sp>
      <p:sp>
        <p:nvSpPr>
          <p:cNvPr id="555" name="Google Shape;555;p55"/>
          <p:cNvSpPr txBox="1"/>
          <p:nvPr/>
        </p:nvSpPr>
        <p:spPr>
          <a:xfrm>
            <a:off x="6537425" y="1547275"/>
            <a:ext cx="1195800" cy="445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800">
                <a:solidFill>
                  <a:schemeClr val="tx1">
                    <a:lumMod val="75000"/>
                    <a:lumOff val="25000"/>
                  </a:schemeClr>
                </a:solidFill>
                <a:latin typeface="Century Gothic"/>
                <a:ea typeface="Century Gothic"/>
                <a:cs typeface="Century Gothic"/>
                <a:sym typeface="Century Gothic"/>
              </a:rPr>
              <a:t>Low Tide</a:t>
            </a:r>
            <a:endParaRPr sz="1800">
              <a:solidFill>
                <a:schemeClr val="tx1">
                  <a:lumMod val="75000"/>
                  <a:lumOff val="25000"/>
                </a:schemeClr>
              </a:solidFill>
              <a:latin typeface="Century Gothic"/>
              <a:ea typeface="Century Gothic"/>
              <a:cs typeface="Century Gothic"/>
              <a:sym typeface="Century Gothic"/>
            </a:endParaRPr>
          </a:p>
        </p:txBody>
      </p:sp>
      <p:pic>
        <p:nvPicPr>
          <p:cNvPr id="556" name="Google Shape;556;p55"/>
          <p:cNvPicPr preferRelativeResize="0"/>
          <p:nvPr/>
        </p:nvPicPr>
        <p:blipFill rotWithShape="1">
          <a:blip r:embed="rId3">
            <a:alphaModFix/>
          </a:blip>
          <a:srcRect l="6606" r="2764"/>
          <a:stretch/>
        </p:blipFill>
        <p:spPr>
          <a:xfrm>
            <a:off x="6096000" y="1993075"/>
            <a:ext cx="3090276" cy="2526225"/>
          </a:xfrm>
          <a:prstGeom prst="rect">
            <a:avLst/>
          </a:prstGeom>
          <a:noFill/>
          <a:ln>
            <a:noFill/>
          </a:ln>
        </p:spPr>
      </p:pic>
      <p:pic>
        <p:nvPicPr>
          <p:cNvPr id="557" name="Google Shape;557;p55"/>
          <p:cNvPicPr preferRelativeResize="0"/>
          <p:nvPr/>
        </p:nvPicPr>
        <p:blipFill rotWithShape="1">
          <a:blip r:embed="rId4">
            <a:alphaModFix/>
          </a:blip>
          <a:srcRect l="6641" r="2259"/>
          <a:stretch/>
        </p:blipFill>
        <p:spPr>
          <a:xfrm>
            <a:off x="39550" y="1993075"/>
            <a:ext cx="3090276" cy="2526225"/>
          </a:xfrm>
          <a:prstGeom prst="rect">
            <a:avLst/>
          </a:prstGeom>
          <a:noFill/>
          <a:ln>
            <a:noFill/>
          </a:ln>
        </p:spPr>
      </p:pic>
      <p:pic>
        <p:nvPicPr>
          <p:cNvPr id="558" name="Google Shape;558;p55"/>
          <p:cNvPicPr preferRelativeResize="0"/>
          <p:nvPr/>
        </p:nvPicPr>
        <p:blipFill rotWithShape="1">
          <a:blip r:embed="rId5">
            <a:alphaModFix/>
          </a:blip>
          <a:srcRect l="6591" r="2992"/>
          <a:stretch/>
        </p:blipFill>
        <p:spPr>
          <a:xfrm>
            <a:off x="2846025" y="3955088"/>
            <a:ext cx="3090276" cy="2483823"/>
          </a:xfrm>
          <a:prstGeom prst="rect">
            <a:avLst/>
          </a:prstGeom>
          <a:noFill/>
          <a:ln>
            <a:noFill/>
          </a:ln>
        </p:spPr>
      </p:pic>
      <p:pic>
        <p:nvPicPr>
          <p:cNvPr id="559" name="Google Shape;559;p55"/>
          <p:cNvPicPr preferRelativeResize="0"/>
          <p:nvPr/>
        </p:nvPicPr>
        <p:blipFill rotWithShape="1">
          <a:blip r:embed="rId6">
            <a:alphaModFix/>
          </a:blip>
          <a:srcRect l="6611" r="2693"/>
          <a:stretch/>
        </p:blipFill>
        <p:spPr>
          <a:xfrm>
            <a:off x="8888375" y="3955075"/>
            <a:ext cx="3090276" cy="2483843"/>
          </a:xfrm>
          <a:prstGeom prst="rect">
            <a:avLst/>
          </a:prstGeom>
          <a:noFill/>
          <a:ln>
            <a:noFill/>
          </a:ln>
        </p:spPr>
      </p:pic>
      <p:cxnSp>
        <p:nvCxnSpPr>
          <p:cNvPr id="560" name="Google Shape;560;p55"/>
          <p:cNvCxnSpPr/>
          <p:nvPr/>
        </p:nvCxnSpPr>
        <p:spPr>
          <a:xfrm flipH="1">
            <a:off x="5936300" y="1655375"/>
            <a:ext cx="6900" cy="4851300"/>
          </a:xfrm>
          <a:prstGeom prst="straightConnector1">
            <a:avLst/>
          </a:prstGeom>
          <a:noFill/>
          <a:ln w="9525" cap="flat" cmpd="sng">
            <a:solidFill>
              <a:schemeClr val="dk2"/>
            </a:solidFill>
            <a:prstDash val="solid"/>
            <a:round/>
            <a:headEnd type="none" w="med" len="med"/>
            <a:tailEnd type="none" w="med" len="med"/>
          </a:ln>
        </p:spPr>
      </p:cxnSp>
      <p:sp>
        <p:nvSpPr>
          <p:cNvPr id="561" name="Google Shape;561;p55"/>
          <p:cNvSpPr txBox="1"/>
          <p:nvPr/>
        </p:nvSpPr>
        <p:spPr>
          <a:xfrm>
            <a:off x="1007038" y="1912000"/>
            <a:ext cx="1155300" cy="336300"/>
          </a:xfrm>
          <a:prstGeom prst="rect">
            <a:avLst/>
          </a:prstGeom>
          <a:solidFill>
            <a:schemeClr val="lt1"/>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solidFill>
                  <a:schemeClr val="tx1">
                    <a:lumMod val="75000"/>
                    <a:lumOff val="25000"/>
                  </a:schemeClr>
                </a:solidFill>
                <a:latin typeface="Century Gothic"/>
                <a:ea typeface="Century Gothic"/>
                <a:cs typeface="Century Gothic"/>
                <a:sym typeface="Century Gothic"/>
              </a:rPr>
              <a:t>Mean SSC</a:t>
            </a:r>
            <a:endParaRPr>
              <a:solidFill>
                <a:schemeClr val="tx1">
                  <a:lumMod val="75000"/>
                  <a:lumOff val="25000"/>
                </a:schemeClr>
              </a:solidFill>
              <a:latin typeface="Century Gothic"/>
              <a:ea typeface="Century Gothic"/>
              <a:cs typeface="Century Gothic"/>
              <a:sym typeface="Century Gothic"/>
            </a:endParaRPr>
          </a:p>
        </p:txBody>
      </p:sp>
      <p:sp>
        <p:nvSpPr>
          <p:cNvPr id="562" name="Google Shape;562;p55"/>
          <p:cNvSpPr txBox="1"/>
          <p:nvPr/>
        </p:nvSpPr>
        <p:spPr>
          <a:xfrm>
            <a:off x="7063488" y="1912000"/>
            <a:ext cx="1155300" cy="336300"/>
          </a:xfrm>
          <a:prstGeom prst="rect">
            <a:avLst/>
          </a:prstGeom>
          <a:solidFill>
            <a:schemeClr val="lt1"/>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solidFill>
                  <a:schemeClr val="tx1">
                    <a:lumMod val="75000"/>
                    <a:lumOff val="25000"/>
                  </a:schemeClr>
                </a:solidFill>
                <a:latin typeface="Century Gothic"/>
                <a:ea typeface="Century Gothic"/>
                <a:cs typeface="Century Gothic"/>
                <a:sym typeface="Century Gothic"/>
              </a:rPr>
              <a:t>Mean SSC</a:t>
            </a:r>
            <a:endParaRPr>
              <a:solidFill>
                <a:schemeClr val="tx1">
                  <a:lumMod val="75000"/>
                  <a:lumOff val="25000"/>
                </a:schemeClr>
              </a:solidFill>
              <a:latin typeface="Century Gothic"/>
              <a:ea typeface="Century Gothic"/>
              <a:cs typeface="Century Gothic"/>
              <a:sym typeface="Century Gothic"/>
            </a:endParaRPr>
          </a:p>
        </p:txBody>
      </p:sp>
      <p:sp>
        <p:nvSpPr>
          <p:cNvPr id="563" name="Google Shape;563;p55"/>
          <p:cNvSpPr txBox="1"/>
          <p:nvPr/>
        </p:nvSpPr>
        <p:spPr>
          <a:xfrm>
            <a:off x="3129825" y="3838400"/>
            <a:ext cx="2407800" cy="3363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chemeClr val="tx1">
                    <a:lumMod val="75000"/>
                    <a:lumOff val="25000"/>
                  </a:schemeClr>
                </a:solidFill>
                <a:latin typeface="Century Gothic"/>
                <a:ea typeface="Century Gothic"/>
                <a:cs typeface="Century Gothic"/>
                <a:sym typeface="Century Gothic"/>
              </a:rPr>
              <a:t>Standard Deviation</a:t>
            </a:r>
            <a:endParaRPr>
              <a:solidFill>
                <a:schemeClr val="tx1">
                  <a:lumMod val="75000"/>
                  <a:lumOff val="25000"/>
                </a:schemeClr>
              </a:solidFill>
              <a:latin typeface="Century Gothic"/>
              <a:ea typeface="Century Gothic"/>
              <a:cs typeface="Century Gothic"/>
              <a:sym typeface="Century Gothic"/>
            </a:endParaRPr>
          </a:p>
        </p:txBody>
      </p:sp>
      <p:sp>
        <p:nvSpPr>
          <p:cNvPr id="564" name="Google Shape;564;p55"/>
          <p:cNvSpPr txBox="1"/>
          <p:nvPr/>
        </p:nvSpPr>
        <p:spPr>
          <a:xfrm>
            <a:off x="9186275" y="3838400"/>
            <a:ext cx="2407800" cy="3363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chemeClr val="tx1">
                    <a:lumMod val="75000"/>
                    <a:lumOff val="25000"/>
                  </a:schemeClr>
                </a:solidFill>
                <a:latin typeface="Century Gothic"/>
                <a:ea typeface="Century Gothic"/>
                <a:cs typeface="Century Gothic"/>
                <a:sym typeface="Century Gothic"/>
              </a:rPr>
              <a:t>Standard Deviation</a:t>
            </a:r>
            <a:endParaRPr>
              <a:solidFill>
                <a:schemeClr val="tx1">
                  <a:lumMod val="75000"/>
                  <a:lumOff val="25000"/>
                </a:schemeClr>
              </a:solidFill>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56"/>
          <p:cNvSpPr txBox="1"/>
          <p:nvPr/>
        </p:nvSpPr>
        <p:spPr>
          <a:xfrm rot="-5400000">
            <a:off x="-29967" y="1387933"/>
            <a:ext cx="1657500" cy="342900"/>
          </a:xfrm>
          <a:prstGeom prst="rect">
            <a:avLst/>
          </a:prstGeom>
          <a:solidFill>
            <a:srgbClr val="FFFFFF"/>
          </a:solidFill>
          <a:ln>
            <a:noFill/>
          </a:ln>
        </p:spPr>
        <p:txBody>
          <a:bodyPr spcFirstLastPara="1" wrap="square" lIns="121900" tIns="121900" rIns="121900" bIns="121900" anchor="t" anchorCtr="0">
            <a:noAutofit/>
          </a:bodyPr>
          <a:lstStyle/>
          <a:p>
            <a:pPr marL="0" lvl="0" indent="0" rtl="0">
              <a:spcBef>
                <a:spcPts val="0"/>
              </a:spcBef>
              <a:spcAft>
                <a:spcPts val="0"/>
              </a:spcAft>
              <a:buNone/>
            </a:pPr>
            <a:r>
              <a:rPr lang="en-US" sz="1100">
                <a:latin typeface="Century Gothic"/>
                <a:ea typeface="Century Gothic"/>
                <a:cs typeface="Century Gothic"/>
                <a:sym typeface="Century Gothic"/>
              </a:rPr>
              <a:t>River Discharge (ft</a:t>
            </a:r>
            <a:r>
              <a:rPr lang="en-US" sz="1100" baseline="30000">
                <a:latin typeface="Century Gothic"/>
                <a:ea typeface="Century Gothic"/>
                <a:cs typeface="Century Gothic"/>
                <a:sym typeface="Century Gothic"/>
              </a:rPr>
              <a:t>3</a:t>
            </a:r>
            <a:r>
              <a:rPr lang="en-US" sz="1100">
                <a:latin typeface="Century Gothic"/>
                <a:ea typeface="Century Gothic"/>
                <a:cs typeface="Century Gothic"/>
                <a:sym typeface="Century Gothic"/>
              </a:rPr>
              <a:t>/s)</a:t>
            </a:r>
            <a:endParaRPr sz="1100">
              <a:latin typeface="Century Gothic"/>
              <a:ea typeface="Century Gothic"/>
              <a:cs typeface="Century Gothic"/>
              <a:sym typeface="Century Gothic"/>
            </a:endParaRPr>
          </a:p>
        </p:txBody>
      </p:sp>
      <p:sp>
        <p:nvSpPr>
          <p:cNvPr id="571" name="Google Shape;571;p56"/>
          <p:cNvSpPr txBox="1">
            <a:spLocks noGrp="1"/>
          </p:cNvSpPr>
          <p:nvPr>
            <p:ph type="title"/>
          </p:nvPr>
        </p:nvSpPr>
        <p:spPr>
          <a:xfrm>
            <a:off x="1000125" y="365124"/>
            <a:ext cx="9413100" cy="479100"/>
          </a:xfrm>
          <a:prstGeom prst="rect">
            <a:avLst/>
          </a:prstGeom>
        </p:spPr>
        <p:txBody>
          <a:bodyPr spcFirstLastPara="1" wrap="square" lIns="91425" tIns="45700" rIns="91425" bIns="45700" anchor="ctr" anchorCtr="0">
            <a:noAutofit/>
          </a:bodyPr>
          <a:lstStyle/>
          <a:p>
            <a:pPr marL="0" lvl="0" indent="0" rtl="0">
              <a:spcBef>
                <a:spcPts val="0"/>
              </a:spcBef>
              <a:spcAft>
                <a:spcPts val="0"/>
              </a:spcAft>
              <a:buNone/>
            </a:pPr>
            <a:r>
              <a:rPr lang="en-US"/>
              <a:t>Results</a:t>
            </a:r>
            <a:endParaRPr/>
          </a:p>
        </p:txBody>
      </p:sp>
      <p:pic>
        <p:nvPicPr>
          <p:cNvPr id="572" name="Google Shape;572;p56"/>
          <p:cNvPicPr preferRelativeResize="0"/>
          <p:nvPr/>
        </p:nvPicPr>
        <p:blipFill rotWithShape="1">
          <a:blip r:embed="rId3">
            <a:alphaModFix/>
          </a:blip>
          <a:srcRect/>
          <a:stretch/>
        </p:blipFill>
        <p:spPr>
          <a:xfrm>
            <a:off x="970133" y="927667"/>
            <a:ext cx="8613370" cy="5880901"/>
          </a:xfrm>
          <a:prstGeom prst="rect">
            <a:avLst/>
          </a:prstGeom>
          <a:noFill/>
          <a:ln>
            <a:noFill/>
          </a:ln>
        </p:spPr>
      </p:pic>
      <p:graphicFrame>
        <p:nvGraphicFramePr>
          <p:cNvPr id="573" name="Google Shape;573;p56"/>
          <p:cNvGraphicFramePr/>
          <p:nvPr>
            <p:extLst>
              <p:ext uri="{D42A27DB-BD31-4B8C-83A1-F6EECF244321}">
                <p14:modId xmlns:p14="http://schemas.microsoft.com/office/powerpoint/2010/main" val="2152405458"/>
              </p:ext>
            </p:extLst>
          </p:nvPr>
        </p:nvGraphicFramePr>
        <p:xfrm>
          <a:off x="9624042" y="365133"/>
          <a:ext cx="2496725" cy="4962405"/>
        </p:xfrm>
        <a:graphic>
          <a:graphicData uri="http://schemas.openxmlformats.org/drawingml/2006/table">
            <a:tbl>
              <a:tblPr>
                <a:noFill/>
                <a:tableStyleId>{9A0FC5E7-9B05-45A9-A43A-DBB4A0D00455}</a:tableStyleId>
              </a:tblPr>
              <a:tblGrid>
                <a:gridCol w="2496725">
                  <a:extLst>
                    <a:ext uri="{9D8B030D-6E8A-4147-A177-3AD203B41FA5}">
                      <a16:colId xmlns:a16="http://schemas.microsoft.com/office/drawing/2014/main" xmlns="" val="20000"/>
                    </a:ext>
                  </a:extLst>
                </a:gridCol>
              </a:tblGrid>
              <a:tr h="638425">
                <a:tc>
                  <a:txBody>
                    <a:bodyPr/>
                    <a:lstStyle/>
                    <a:p>
                      <a:pPr marL="0" lvl="0" indent="0" rtl="0">
                        <a:spcBef>
                          <a:spcPts val="0"/>
                        </a:spcBef>
                        <a:spcAft>
                          <a:spcPts val="0"/>
                        </a:spcAft>
                        <a:buNone/>
                      </a:pPr>
                      <a:r>
                        <a:rPr lang="en-US" sz="1600" b="1" dirty="0">
                          <a:solidFill>
                            <a:schemeClr val="tx1">
                              <a:lumMod val="75000"/>
                              <a:lumOff val="25000"/>
                            </a:schemeClr>
                          </a:solidFill>
                          <a:latin typeface="Century Gothic"/>
                          <a:ea typeface="Century Gothic"/>
                          <a:cs typeface="Century Gothic"/>
                          <a:sym typeface="Century Gothic"/>
                        </a:rPr>
                        <a:t>Linear Regression</a:t>
                      </a:r>
                      <a:endParaRPr sz="1600" b="1" dirty="0">
                        <a:solidFill>
                          <a:schemeClr val="tx1">
                            <a:lumMod val="75000"/>
                            <a:lumOff val="25000"/>
                          </a:schemeClr>
                        </a:solidFill>
                        <a:latin typeface="Century Gothic"/>
                        <a:ea typeface="Century Gothic"/>
                        <a:cs typeface="Century Gothic"/>
                        <a:sym typeface="Century Gothic"/>
                      </a:endParaRPr>
                    </a:p>
                    <a:p>
                      <a:pPr marL="0" lvl="0" indent="0" rtl="0">
                        <a:spcBef>
                          <a:spcPts val="0"/>
                        </a:spcBef>
                        <a:spcAft>
                          <a:spcPts val="0"/>
                        </a:spcAft>
                        <a:buNone/>
                      </a:pPr>
                      <a:r>
                        <a:rPr lang="en-US" sz="1600" b="1" dirty="0">
                          <a:solidFill>
                            <a:schemeClr val="tx1">
                              <a:lumMod val="75000"/>
                              <a:lumOff val="25000"/>
                            </a:schemeClr>
                          </a:solidFill>
                          <a:latin typeface="Century Gothic"/>
                          <a:ea typeface="Century Gothic"/>
                          <a:cs typeface="Century Gothic"/>
                          <a:sym typeface="Century Gothic"/>
                        </a:rPr>
                        <a:t>SSC ~ variable</a:t>
                      </a:r>
                      <a:endParaRPr sz="1600" b="1" dirty="0">
                        <a:solidFill>
                          <a:schemeClr val="tx1">
                            <a:lumMod val="75000"/>
                            <a:lumOff val="25000"/>
                          </a:schemeClr>
                        </a:solidFill>
                        <a:latin typeface="Century Gothic"/>
                        <a:ea typeface="Century Gothic"/>
                        <a:cs typeface="Century Gothic"/>
                        <a:sym typeface="Century Gothic"/>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xmlns="" val="10000"/>
                  </a:ext>
                </a:extLst>
              </a:tr>
              <a:tr h="1559200">
                <a:tc>
                  <a:txBody>
                    <a:bodyPr/>
                    <a:lstStyle/>
                    <a:p>
                      <a:pPr marL="0" lvl="0" indent="0" rtl="0">
                        <a:spcBef>
                          <a:spcPts val="0"/>
                        </a:spcBef>
                        <a:spcAft>
                          <a:spcPts val="0"/>
                        </a:spcAft>
                        <a:buNone/>
                      </a:pPr>
                      <a:r>
                        <a:rPr lang="en-US" sz="1500" b="1">
                          <a:solidFill>
                            <a:schemeClr val="tx1">
                              <a:lumMod val="75000"/>
                              <a:lumOff val="25000"/>
                            </a:schemeClr>
                          </a:solidFill>
                          <a:latin typeface="Century Gothic"/>
                          <a:ea typeface="Century Gothic"/>
                          <a:cs typeface="Century Gothic"/>
                          <a:sym typeface="Century Gothic"/>
                        </a:rPr>
                        <a:t>Ipswich</a:t>
                      </a:r>
                      <a:endParaRPr sz="1500" b="1">
                        <a:solidFill>
                          <a:schemeClr val="tx1">
                            <a:lumMod val="75000"/>
                            <a:lumOff val="25000"/>
                          </a:schemeClr>
                        </a:solidFill>
                        <a:latin typeface="Century Gothic"/>
                        <a:ea typeface="Century Gothic"/>
                        <a:cs typeface="Century Gothic"/>
                        <a:sym typeface="Century Gothic"/>
                      </a:endParaRPr>
                    </a:p>
                    <a:p>
                      <a:pPr marL="0" lvl="0" indent="0" rtl="0">
                        <a:spcBef>
                          <a:spcPts val="0"/>
                        </a:spcBef>
                        <a:spcAft>
                          <a:spcPts val="0"/>
                        </a:spcAft>
                        <a:buNone/>
                      </a:pPr>
                      <a:r>
                        <a:rPr lang="en-US" sz="1500">
                          <a:solidFill>
                            <a:schemeClr val="tx1">
                              <a:lumMod val="75000"/>
                              <a:lumOff val="25000"/>
                            </a:schemeClr>
                          </a:solidFill>
                          <a:latin typeface="Century Gothic"/>
                          <a:ea typeface="Century Gothic"/>
                          <a:cs typeface="Century Gothic"/>
                          <a:sym typeface="Century Gothic"/>
                        </a:rPr>
                        <a:t>p &lt; 0.001</a:t>
                      </a:r>
                      <a:endParaRPr sz="1500">
                        <a:solidFill>
                          <a:schemeClr val="tx1">
                            <a:lumMod val="75000"/>
                            <a:lumOff val="25000"/>
                          </a:schemeClr>
                        </a:solidFill>
                        <a:latin typeface="Century Gothic"/>
                        <a:ea typeface="Century Gothic"/>
                        <a:cs typeface="Century Gothic"/>
                        <a:sym typeface="Century Gothic"/>
                      </a:endParaRPr>
                    </a:p>
                    <a:p>
                      <a:pPr marL="0" lvl="0" indent="0" rtl="0">
                        <a:spcBef>
                          <a:spcPts val="0"/>
                        </a:spcBef>
                        <a:spcAft>
                          <a:spcPts val="0"/>
                        </a:spcAft>
                        <a:buNone/>
                      </a:pPr>
                      <a:r>
                        <a:rPr lang="en-US" sz="1500">
                          <a:solidFill>
                            <a:schemeClr val="tx1">
                              <a:lumMod val="75000"/>
                              <a:lumOff val="25000"/>
                            </a:schemeClr>
                          </a:solidFill>
                          <a:latin typeface="Century Gothic"/>
                          <a:ea typeface="Century Gothic"/>
                          <a:cs typeface="Century Gothic"/>
                          <a:sym typeface="Century Gothic"/>
                        </a:rPr>
                        <a:t>R</a:t>
                      </a:r>
                      <a:r>
                        <a:rPr lang="en-US" sz="1500" baseline="30000">
                          <a:solidFill>
                            <a:schemeClr val="tx1">
                              <a:lumMod val="75000"/>
                              <a:lumOff val="25000"/>
                            </a:schemeClr>
                          </a:solidFill>
                          <a:latin typeface="Century Gothic"/>
                          <a:ea typeface="Century Gothic"/>
                          <a:cs typeface="Century Gothic"/>
                          <a:sym typeface="Century Gothic"/>
                        </a:rPr>
                        <a:t>2</a:t>
                      </a:r>
                      <a:r>
                        <a:rPr lang="en-US" sz="1500">
                          <a:solidFill>
                            <a:schemeClr val="tx1">
                              <a:lumMod val="75000"/>
                              <a:lumOff val="25000"/>
                            </a:schemeClr>
                          </a:solidFill>
                          <a:latin typeface="Century Gothic"/>
                          <a:ea typeface="Century Gothic"/>
                          <a:cs typeface="Century Gothic"/>
                          <a:sym typeface="Century Gothic"/>
                        </a:rPr>
                        <a:t> = 0.267</a:t>
                      </a:r>
                      <a:endParaRPr sz="1500">
                        <a:solidFill>
                          <a:schemeClr val="tx1">
                            <a:lumMod val="75000"/>
                            <a:lumOff val="25000"/>
                          </a:schemeClr>
                        </a:solidFill>
                        <a:latin typeface="Century Gothic"/>
                        <a:ea typeface="Century Gothic"/>
                        <a:cs typeface="Century Gothic"/>
                        <a:sym typeface="Century Gothic"/>
                      </a:endParaRPr>
                    </a:p>
                    <a:p>
                      <a:pPr marL="0" lvl="0" indent="0" rtl="0">
                        <a:spcBef>
                          <a:spcPts val="0"/>
                        </a:spcBef>
                        <a:spcAft>
                          <a:spcPts val="0"/>
                        </a:spcAft>
                        <a:buNone/>
                      </a:pPr>
                      <a:r>
                        <a:rPr lang="en-US" sz="1500" b="1">
                          <a:solidFill>
                            <a:schemeClr val="tx1">
                              <a:lumMod val="75000"/>
                              <a:lumOff val="25000"/>
                            </a:schemeClr>
                          </a:solidFill>
                          <a:latin typeface="Century Gothic"/>
                          <a:ea typeface="Century Gothic"/>
                          <a:cs typeface="Century Gothic"/>
                          <a:sym typeface="Century Gothic"/>
                        </a:rPr>
                        <a:t>Parker</a:t>
                      </a:r>
                      <a:endParaRPr sz="1500">
                        <a:solidFill>
                          <a:schemeClr val="tx1">
                            <a:lumMod val="75000"/>
                            <a:lumOff val="25000"/>
                          </a:schemeClr>
                        </a:solidFill>
                        <a:latin typeface="Century Gothic"/>
                        <a:ea typeface="Century Gothic"/>
                        <a:cs typeface="Century Gothic"/>
                        <a:sym typeface="Century Gothic"/>
                      </a:endParaRPr>
                    </a:p>
                    <a:p>
                      <a:pPr marL="0" lvl="0" indent="0" rtl="0">
                        <a:spcBef>
                          <a:spcPts val="0"/>
                        </a:spcBef>
                        <a:spcAft>
                          <a:spcPts val="0"/>
                        </a:spcAft>
                        <a:buNone/>
                      </a:pPr>
                      <a:r>
                        <a:rPr lang="en-US" sz="1500">
                          <a:solidFill>
                            <a:schemeClr val="tx1">
                              <a:lumMod val="75000"/>
                              <a:lumOff val="25000"/>
                            </a:schemeClr>
                          </a:solidFill>
                          <a:latin typeface="Century Gothic"/>
                          <a:ea typeface="Century Gothic"/>
                          <a:cs typeface="Century Gothic"/>
                          <a:sym typeface="Century Gothic"/>
                        </a:rPr>
                        <a:t>p &lt; 0.005</a:t>
                      </a:r>
                      <a:endParaRPr sz="1500">
                        <a:solidFill>
                          <a:schemeClr val="tx1">
                            <a:lumMod val="75000"/>
                            <a:lumOff val="25000"/>
                          </a:schemeClr>
                        </a:solidFill>
                        <a:latin typeface="Century Gothic"/>
                        <a:ea typeface="Century Gothic"/>
                        <a:cs typeface="Century Gothic"/>
                        <a:sym typeface="Century Gothic"/>
                      </a:endParaRPr>
                    </a:p>
                    <a:p>
                      <a:pPr marL="0" lvl="0" indent="0" rtl="0">
                        <a:spcBef>
                          <a:spcPts val="0"/>
                        </a:spcBef>
                        <a:spcAft>
                          <a:spcPts val="0"/>
                        </a:spcAft>
                        <a:buNone/>
                      </a:pPr>
                      <a:r>
                        <a:rPr lang="en-US" sz="1500">
                          <a:solidFill>
                            <a:schemeClr val="tx1">
                              <a:lumMod val="75000"/>
                              <a:lumOff val="25000"/>
                            </a:schemeClr>
                          </a:solidFill>
                          <a:latin typeface="Century Gothic"/>
                          <a:ea typeface="Century Gothic"/>
                          <a:cs typeface="Century Gothic"/>
                          <a:sym typeface="Century Gothic"/>
                        </a:rPr>
                        <a:t>R</a:t>
                      </a:r>
                      <a:r>
                        <a:rPr lang="en-US" sz="1500" baseline="30000">
                          <a:solidFill>
                            <a:schemeClr val="tx1">
                              <a:lumMod val="75000"/>
                              <a:lumOff val="25000"/>
                            </a:schemeClr>
                          </a:solidFill>
                          <a:latin typeface="Century Gothic"/>
                          <a:ea typeface="Century Gothic"/>
                          <a:cs typeface="Century Gothic"/>
                          <a:sym typeface="Century Gothic"/>
                        </a:rPr>
                        <a:t>2</a:t>
                      </a:r>
                      <a:r>
                        <a:rPr lang="en-US" sz="1500">
                          <a:solidFill>
                            <a:schemeClr val="tx1">
                              <a:lumMod val="75000"/>
                              <a:lumOff val="25000"/>
                            </a:schemeClr>
                          </a:solidFill>
                          <a:latin typeface="Century Gothic"/>
                          <a:ea typeface="Century Gothic"/>
                          <a:cs typeface="Century Gothic"/>
                          <a:sym typeface="Century Gothic"/>
                        </a:rPr>
                        <a:t> = 0.181</a:t>
                      </a:r>
                      <a:endParaRPr sz="1500">
                        <a:solidFill>
                          <a:schemeClr val="tx1">
                            <a:lumMod val="75000"/>
                            <a:lumOff val="25000"/>
                          </a:schemeClr>
                        </a:solidFill>
                        <a:latin typeface="Century Gothic"/>
                        <a:ea typeface="Century Gothic"/>
                        <a:cs typeface="Century Gothic"/>
                        <a:sym typeface="Century Gothic"/>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xmlns="" val="10001"/>
                  </a:ext>
                </a:extLst>
              </a:tr>
              <a:tr h="1178225">
                <a:tc>
                  <a:txBody>
                    <a:bodyPr/>
                    <a:lstStyle/>
                    <a:p>
                      <a:pPr marL="0" lvl="0" indent="0" rtl="0">
                        <a:spcBef>
                          <a:spcPts val="0"/>
                        </a:spcBef>
                        <a:spcAft>
                          <a:spcPts val="0"/>
                        </a:spcAft>
                        <a:buNone/>
                      </a:pPr>
                      <a:endParaRPr sz="1500" b="1" dirty="0">
                        <a:solidFill>
                          <a:schemeClr val="tx1">
                            <a:lumMod val="75000"/>
                            <a:lumOff val="25000"/>
                          </a:schemeClr>
                        </a:solidFill>
                        <a:latin typeface="Century Gothic"/>
                        <a:ea typeface="Century Gothic"/>
                        <a:cs typeface="Century Gothic"/>
                        <a:sym typeface="Century Gothic"/>
                      </a:endParaRPr>
                    </a:p>
                    <a:p>
                      <a:pPr marL="0" lvl="0" indent="0" rtl="0">
                        <a:spcBef>
                          <a:spcPts val="0"/>
                        </a:spcBef>
                        <a:spcAft>
                          <a:spcPts val="0"/>
                        </a:spcAft>
                        <a:buNone/>
                      </a:pPr>
                      <a:r>
                        <a:rPr lang="en-US" sz="1500" b="1" dirty="0">
                          <a:solidFill>
                            <a:schemeClr val="tx1">
                              <a:lumMod val="75000"/>
                              <a:lumOff val="25000"/>
                            </a:schemeClr>
                          </a:solidFill>
                          <a:latin typeface="Century Gothic"/>
                          <a:ea typeface="Century Gothic"/>
                          <a:cs typeface="Century Gothic"/>
                          <a:sym typeface="Century Gothic"/>
                        </a:rPr>
                        <a:t>Wind Speed</a:t>
                      </a:r>
                      <a:endParaRPr sz="1500" b="1" dirty="0">
                        <a:solidFill>
                          <a:schemeClr val="tx1">
                            <a:lumMod val="75000"/>
                            <a:lumOff val="25000"/>
                          </a:schemeClr>
                        </a:solidFill>
                        <a:latin typeface="Century Gothic"/>
                        <a:ea typeface="Century Gothic"/>
                        <a:cs typeface="Century Gothic"/>
                        <a:sym typeface="Century Gothic"/>
                      </a:endParaRPr>
                    </a:p>
                    <a:p>
                      <a:pPr marL="0" lvl="0" indent="0" rtl="0">
                        <a:spcBef>
                          <a:spcPts val="0"/>
                        </a:spcBef>
                        <a:spcAft>
                          <a:spcPts val="0"/>
                        </a:spcAft>
                        <a:buNone/>
                      </a:pPr>
                      <a:r>
                        <a:rPr lang="en-US" sz="1500" dirty="0">
                          <a:solidFill>
                            <a:schemeClr val="tx1">
                              <a:lumMod val="75000"/>
                              <a:lumOff val="25000"/>
                            </a:schemeClr>
                          </a:solidFill>
                          <a:latin typeface="Century Gothic"/>
                          <a:ea typeface="Century Gothic"/>
                          <a:cs typeface="Century Gothic"/>
                          <a:sym typeface="Century Gothic"/>
                        </a:rPr>
                        <a:t>p = 0.35</a:t>
                      </a:r>
                      <a:endParaRPr sz="1500" dirty="0">
                        <a:solidFill>
                          <a:schemeClr val="tx1">
                            <a:lumMod val="75000"/>
                            <a:lumOff val="25000"/>
                          </a:schemeClr>
                        </a:solidFill>
                        <a:latin typeface="Century Gothic"/>
                        <a:ea typeface="Century Gothic"/>
                        <a:cs typeface="Century Gothic"/>
                        <a:sym typeface="Century Gothic"/>
                      </a:endParaRPr>
                    </a:p>
                    <a:p>
                      <a:pPr marL="0" lvl="0" indent="0" rtl="0">
                        <a:spcBef>
                          <a:spcPts val="0"/>
                        </a:spcBef>
                        <a:spcAft>
                          <a:spcPts val="0"/>
                        </a:spcAft>
                        <a:buNone/>
                      </a:pPr>
                      <a:r>
                        <a:rPr lang="en-US" sz="1500" dirty="0">
                          <a:solidFill>
                            <a:schemeClr val="tx1">
                              <a:lumMod val="75000"/>
                              <a:lumOff val="25000"/>
                            </a:schemeClr>
                          </a:solidFill>
                          <a:latin typeface="Century Gothic"/>
                          <a:ea typeface="Century Gothic"/>
                          <a:cs typeface="Century Gothic"/>
                          <a:sym typeface="Century Gothic"/>
                        </a:rPr>
                        <a:t>R</a:t>
                      </a:r>
                      <a:r>
                        <a:rPr lang="en-US" sz="1500" baseline="30000" dirty="0">
                          <a:solidFill>
                            <a:schemeClr val="tx1">
                              <a:lumMod val="75000"/>
                              <a:lumOff val="25000"/>
                            </a:schemeClr>
                          </a:solidFill>
                          <a:latin typeface="Century Gothic"/>
                          <a:ea typeface="Century Gothic"/>
                          <a:cs typeface="Century Gothic"/>
                          <a:sym typeface="Century Gothic"/>
                        </a:rPr>
                        <a:t>2</a:t>
                      </a:r>
                      <a:r>
                        <a:rPr lang="en-US" sz="1500" dirty="0">
                          <a:solidFill>
                            <a:schemeClr val="tx1">
                              <a:lumMod val="75000"/>
                              <a:lumOff val="25000"/>
                            </a:schemeClr>
                          </a:solidFill>
                          <a:latin typeface="Century Gothic"/>
                          <a:ea typeface="Century Gothic"/>
                          <a:cs typeface="Century Gothic"/>
                          <a:sym typeface="Century Gothic"/>
                        </a:rPr>
                        <a:t> = -0.002</a:t>
                      </a:r>
                      <a:endParaRPr sz="1500" dirty="0">
                        <a:solidFill>
                          <a:schemeClr val="tx1">
                            <a:lumMod val="75000"/>
                            <a:lumOff val="25000"/>
                          </a:schemeClr>
                        </a:solidFill>
                        <a:latin typeface="Century Gothic"/>
                        <a:ea typeface="Century Gothic"/>
                        <a:cs typeface="Century Gothic"/>
                        <a:sym typeface="Century Gothic"/>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xmlns="" val="10002"/>
                  </a:ext>
                </a:extLst>
              </a:tr>
              <a:tr h="1308025">
                <a:tc>
                  <a:txBody>
                    <a:bodyPr/>
                    <a:lstStyle/>
                    <a:p>
                      <a:pPr marL="0" lvl="0" indent="0" rtl="0">
                        <a:spcBef>
                          <a:spcPts val="0"/>
                        </a:spcBef>
                        <a:spcAft>
                          <a:spcPts val="0"/>
                        </a:spcAft>
                        <a:buNone/>
                      </a:pPr>
                      <a:r>
                        <a:rPr lang="en-US" sz="1500" b="1" dirty="0">
                          <a:solidFill>
                            <a:schemeClr val="tx1">
                              <a:lumMod val="75000"/>
                              <a:lumOff val="25000"/>
                            </a:schemeClr>
                          </a:solidFill>
                          <a:latin typeface="Century Gothic"/>
                          <a:ea typeface="Century Gothic"/>
                          <a:cs typeface="Century Gothic"/>
                          <a:sym typeface="Century Gothic"/>
                        </a:rPr>
                        <a:t>Water Level</a:t>
                      </a:r>
                      <a:endParaRPr sz="1500" dirty="0">
                        <a:solidFill>
                          <a:schemeClr val="tx1">
                            <a:lumMod val="75000"/>
                            <a:lumOff val="25000"/>
                          </a:schemeClr>
                        </a:solidFill>
                        <a:latin typeface="Century Gothic"/>
                        <a:ea typeface="Century Gothic"/>
                        <a:cs typeface="Century Gothic"/>
                        <a:sym typeface="Century Gothic"/>
                      </a:endParaRPr>
                    </a:p>
                    <a:p>
                      <a:pPr marL="0" lvl="0" indent="0" rtl="0">
                        <a:spcBef>
                          <a:spcPts val="0"/>
                        </a:spcBef>
                        <a:spcAft>
                          <a:spcPts val="0"/>
                        </a:spcAft>
                        <a:buNone/>
                      </a:pPr>
                      <a:r>
                        <a:rPr lang="en-US" sz="1500" dirty="0">
                          <a:solidFill>
                            <a:schemeClr val="tx1">
                              <a:lumMod val="75000"/>
                              <a:lumOff val="25000"/>
                            </a:schemeClr>
                          </a:solidFill>
                          <a:latin typeface="Century Gothic"/>
                          <a:ea typeface="Century Gothic"/>
                          <a:cs typeface="Century Gothic"/>
                          <a:sym typeface="Century Gothic"/>
                        </a:rPr>
                        <a:t>p = 0.04</a:t>
                      </a:r>
                      <a:endParaRPr sz="1500" dirty="0">
                        <a:solidFill>
                          <a:schemeClr val="tx1">
                            <a:lumMod val="75000"/>
                            <a:lumOff val="25000"/>
                          </a:schemeClr>
                        </a:solidFill>
                        <a:latin typeface="Century Gothic"/>
                        <a:ea typeface="Century Gothic"/>
                        <a:cs typeface="Century Gothic"/>
                        <a:sym typeface="Century Gothic"/>
                      </a:endParaRPr>
                    </a:p>
                    <a:p>
                      <a:pPr marL="0" lvl="0" indent="0" rtl="0">
                        <a:spcBef>
                          <a:spcPts val="0"/>
                        </a:spcBef>
                        <a:spcAft>
                          <a:spcPts val="0"/>
                        </a:spcAft>
                        <a:buNone/>
                      </a:pPr>
                      <a:r>
                        <a:rPr lang="en-US" sz="1500" dirty="0">
                          <a:solidFill>
                            <a:schemeClr val="tx1">
                              <a:lumMod val="75000"/>
                              <a:lumOff val="25000"/>
                            </a:schemeClr>
                          </a:solidFill>
                          <a:latin typeface="Century Gothic"/>
                          <a:ea typeface="Century Gothic"/>
                          <a:cs typeface="Century Gothic"/>
                          <a:sym typeface="Century Gothic"/>
                        </a:rPr>
                        <a:t>R</a:t>
                      </a:r>
                      <a:r>
                        <a:rPr lang="en-US" sz="1500" baseline="30000" dirty="0">
                          <a:solidFill>
                            <a:schemeClr val="tx1">
                              <a:lumMod val="75000"/>
                              <a:lumOff val="25000"/>
                            </a:schemeClr>
                          </a:solidFill>
                          <a:latin typeface="Century Gothic"/>
                          <a:ea typeface="Century Gothic"/>
                          <a:cs typeface="Century Gothic"/>
                          <a:sym typeface="Century Gothic"/>
                        </a:rPr>
                        <a:t>2</a:t>
                      </a:r>
                      <a:r>
                        <a:rPr lang="en-US" sz="1500" dirty="0">
                          <a:solidFill>
                            <a:schemeClr val="tx1">
                              <a:lumMod val="75000"/>
                              <a:lumOff val="25000"/>
                            </a:schemeClr>
                          </a:solidFill>
                          <a:latin typeface="Century Gothic"/>
                          <a:ea typeface="Century Gothic"/>
                          <a:cs typeface="Century Gothic"/>
                          <a:sym typeface="Century Gothic"/>
                        </a:rPr>
                        <a:t> = 0.075</a:t>
                      </a:r>
                      <a:endParaRPr sz="1500" dirty="0">
                        <a:solidFill>
                          <a:schemeClr val="tx1">
                            <a:lumMod val="75000"/>
                            <a:lumOff val="25000"/>
                          </a:schemeClr>
                        </a:solidFill>
                        <a:latin typeface="Century Gothic"/>
                        <a:ea typeface="Century Gothic"/>
                        <a:cs typeface="Century Gothic"/>
                        <a:sym typeface="Century Gothic"/>
                      </a:endParaRPr>
                    </a:p>
                    <a:p>
                      <a:pPr marL="0" lvl="0" indent="0" rtl="0">
                        <a:spcBef>
                          <a:spcPts val="0"/>
                        </a:spcBef>
                        <a:spcAft>
                          <a:spcPts val="0"/>
                        </a:spcAft>
                        <a:buNone/>
                      </a:pPr>
                      <a:r>
                        <a:rPr lang="en-US" sz="1500" b="1" dirty="0">
                          <a:solidFill>
                            <a:schemeClr val="tx1">
                              <a:lumMod val="75000"/>
                              <a:lumOff val="25000"/>
                            </a:schemeClr>
                          </a:solidFill>
                          <a:latin typeface="Century Gothic"/>
                          <a:ea typeface="Century Gothic"/>
                          <a:cs typeface="Century Gothic"/>
                          <a:sym typeface="Century Gothic"/>
                        </a:rPr>
                        <a:t>dh/</a:t>
                      </a:r>
                      <a:r>
                        <a:rPr lang="en-US" sz="1500" b="1" dirty="0" err="1">
                          <a:solidFill>
                            <a:schemeClr val="tx1">
                              <a:lumMod val="75000"/>
                              <a:lumOff val="25000"/>
                            </a:schemeClr>
                          </a:solidFill>
                          <a:latin typeface="Century Gothic"/>
                          <a:ea typeface="Century Gothic"/>
                          <a:cs typeface="Century Gothic"/>
                          <a:sym typeface="Century Gothic"/>
                        </a:rPr>
                        <a:t>dt</a:t>
                      </a:r>
                      <a:endParaRPr sz="1500" dirty="0">
                        <a:solidFill>
                          <a:schemeClr val="tx1">
                            <a:lumMod val="75000"/>
                            <a:lumOff val="25000"/>
                          </a:schemeClr>
                        </a:solidFill>
                        <a:latin typeface="Century Gothic"/>
                        <a:ea typeface="Century Gothic"/>
                        <a:cs typeface="Century Gothic"/>
                        <a:sym typeface="Century Gothic"/>
                      </a:endParaRPr>
                    </a:p>
                    <a:p>
                      <a:pPr marL="0" lvl="0" indent="0" rtl="0">
                        <a:spcBef>
                          <a:spcPts val="0"/>
                        </a:spcBef>
                        <a:spcAft>
                          <a:spcPts val="0"/>
                        </a:spcAft>
                        <a:buNone/>
                      </a:pPr>
                      <a:r>
                        <a:rPr lang="en-US" sz="1500" dirty="0">
                          <a:solidFill>
                            <a:schemeClr val="tx1">
                              <a:lumMod val="75000"/>
                              <a:lumOff val="25000"/>
                            </a:schemeClr>
                          </a:solidFill>
                          <a:latin typeface="Century Gothic"/>
                          <a:ea typeface="Century Gothic"/>
                          <a:cs typeface="Century Gothic"/>
                          <a:sym typeface="Century Gothic"/>
                        </a:rPr>
                        <a:t>p = 0.005</a:t>
                      </a:r>
                      <a:endParaRPr sz="1500" dirty="0">
                        <a:solidFill>
                          <a:schemeClr val="tx1">
                            <a:lumMod val="75000"/>
                            <a:lumOff val="25000"/>
                          </a:schemeClr>
                        </a:solidFill>
                        <a:latin typeface="Century Gothic"/>
                        <a:ea typeface="Century Gothic"/>
                        <a:cs typeface="Century Gothic"/>
                        <a:sym typeface="Century Gothic"/>
                      </a:endParaRPr>
                    </a:p>
                    <a:p>
                      <a:pPr marL="0" lvl="0" indent="0" rtl="0">
                        <a:spcBef>
                          <a:spcPts val="0"/>
                        </a:spcBef>
                        <a:spcAft>
                          <a:spcPts val="0"/>
                        </a:spcAft>
                        <a:buNone/>
                      </a:pPr>
                      <a:r>
                        <a:rPr lang="en-US" sz="1500" dirty="0">
                          <a:solidFill>
                            <a:schemeClr val="tx1">
                              <a:lumMod val="75000"/>
                              <a:lumOff val="25000"/>
                            </a:schemeClr>
                          </a:solidFill>
                          <a:latin typeface="Century Gothic"/>
                          <a:ea typeface="Century Gothic"/>
                          <a:cs typeface="Century Gothic"/>
                          <a:sym typeface="Century Gothic"/>
                        </a:rPr>
                        <a:t>R</a:t>
                      </a:r>
                      <a:r>
                        <a:rPr lang="en-US" sz="1500" baseline="30000" dirty="0">
                          <a:solidFill>
                            <a:schemeClr val="tx1">
                              <a:lumMod val="75000"/>
                              <a:lumOff val="25000"/>
                            </a:schemeClr>
                          </a:solidFill>
                          <a:latin typeface="Century Gothic"/>
                          <a:ea typeface="Century Gothic"/>
                          <a:cs typeface="Century Gothic"/>
                          <a:sym typeface="Century Gothic"/>
                        </a:rPr>
                        <a:t>2</a:t>
                      </a:r>
                      <a:r>
                        <a:rPr lang="en-US" sz="1500" dirty="0">
                          <a:solidFill>
                            <a:schemeClr val="tx1">
                              <a:lumMod val="75000"/>
                              <a:lumOff val="25000"/>
                            </a:schemeClr>
                          </a:solidFill>
                          <a:latin typeface="Century Gothic"/>
                          <a:ea typeface="Century Gothic"/>
                          <a:cs typeface="Century Gothic"/>
                          <a:sym typeface="Century Gothic"/>
                        </a:rPr>
                        <a:t> = 0.144</a:t>
                      </a:r>
                      <a:endParaRPr sz="1500" dirty="0">
                        <a:solidFill>
                          <a:schemeClr val="tx1">
                            <a:lumMod val="75000"/>
                            <a:lumOff val="25000"/>
                          </a:schemeClr>
                        </a:solidFill>
                        <a:latin typeface="Century Gothic"/>
                        <a:ea typeface="Century Gothic"/>
                        <a:cs typeface="Century Gothic"/>
                        <a:sym typeface="Century Gothic"/>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xmlns="" val="10003"/>
                  </a:ext>
                </a:extLst>
              </a:tr>
            </a:tbl>
          </a:graphicData>
        </a:graphic>
      </p:graphicFrame>
      <p:sp>
        <p:nvSpPr>
          <p:cNvPr id="574" name="Google Shape;574;p56"/>
          <p:cNvSpPr txBox="1"/>
          <p:nvPr/>
        </p:nvSpPr>
        <p:spPr>
          <a:xfrm>
            <a:off x="1077067" y="1115933"/>
            <a:ext cx="74100" cy="74100"/>
          </a:xfrm>
          <a:prstGeom prst="rect">
            <a:avLst/>
          </a:prstGeom>
          <a:solidFill>
            <a:srgbClr val="FFFFFF"/>
          </a:solidFill>
          <a:ln>
            <a:noFill/>
          </a:ln>
        </p:spPr>
        <p:txBody>
          <a:bodyPr spcFirstLastPara="1" wrap="square" lIns="121900" tIns="121900" rIns="121900" bIns="121900" anchor="t" anchorCtr="0">
            <a:noAutofit/>
          </a:bodyPr>
          <a:lstStyle/>
          <a:p>
            <a:pPr marL="0" lvl="0" indent="0" rtl="0">
              <a:spcBef>
                <a:spcPts val="0"/>
              </a:spcBef>
              <a:spcAft>
                <a:spcPts val="0"/>
              </a:spcAft>
              <a:buNone/>
            </a:pPr>
            <a:endParaRPr sz="1900"/>
          </a:p>
        </p:txBody>
      </p:sp>
      <p:sp>
        <p:nvSpPr>
          <p:cNvPr id="575" name="Google Shape;575;p56"/>
          <p:cNvSpPr txBox="1"/>
          <p:nvPr/>
        </p:nvSpPr>
        <p:spPr>
          <a:xfrm>
            <a:off x="1077067" y="1414500"/>
            <a:ext cx="74100" cy="74100"/>
          </a:xfrm>
          <a:prstGeom prst="rect">
            <a:avLst/>
          </a:prstGeom>
          <a:solidFill>
            <a:srgbClr val="FFFFFF"/>
          </a:solidFill>
          <a:ln>
            <a:noFill/>
          </a:ln>
        </p:spPr>
        <p:txBody>
          <a:bodyPr spcFirstLastPara="1" wrap="square" lIns="121900" tIns="121900" rIns="121900" bIns="121900" anchor="t" anchorCtr="0">
            <a:noAutofit/>
          </a:bodyPr>
          <a:lstStyle/>
          <a:p>
            <a:pPr marL="0" lvl="0" indent="0" rtl="0">
              <a:spcBef>
                <a:spcPts val="0"/>
              </a:spcBef>
              <a:spcAft>
                <a:spcPts val="0"/>
              </a:spcAft>
              <a:buNone/>
            </a:pPr>
            <a:endParaRPr sz="1900"/>
          </a:p>
        </p:txBody>
      </p:sp>
      <p:sp>
        <p:nvSpPr>
          <p:cNvPr id="576" name="Google Shape;576;p56"/>
          <p:cNvSpPr txBox="1"/>
          <p:nvPr/>
        </p:nvSpPr>
        <p:spPr>
          <a:xfrm>
            <a:off x="1483467" y="1522333"/>
            <a:ext cx="74100" cy="74100"/>
          </a:xfrm>
          <a:prstGeom prst="rect">
            <a:avLst/>
          </a:prstGeom>
          <a:solidFill>
            <a:srgbClr val="FFFFFF"/>
          </a:solidFill>
          <a:ln>
            <a:noFill/>
          </a:ln>
        </p:spPr>
        <p:txBody>
          <a:bodyPr spcFirstLastPara="1" wrap="square" lIns="121900" tIns="121900" rIns="121900" bIns="121900" anchor="t" anchorCtr="0">
            <a:noAutofit/>
          </a:bodyPr>
          <a:lstStyle/>
          <a:p>
            <a:pPr marL="0" lvl="0" indent="0" rtl="0">
              <a:spcBef>
                <a:spcPts val="0"/>
              </a:spcBef>
              <a:spcAft>
                <a:spcPts val="0"/>
              </a:spcAft>
              <a:buNone/>
            </a:pPr>
            <a:endParaRPr sz="1900"/>
          </a:p>
        </p:txBody>
      </p:sp>
      <p:sp>
        <p:nvSpPr>
          <p:cNvPr id="577" name="Google Shape;577;p56"/>
          <p:cNvSpPr txBox="1"/>
          <p:nvPr/>
        </p:nvSpPr>
        <p:spPr>
          <a:xfrm rot="-5400000">
            <a:off x="81933" y="2879717"/>
            <a:ext cx="1433700" cy="342900"/>
          </a:xfrm>
          <a:prstGeom prst="rect">
            <a:avLst/>
          </a:prstGeom>
          <a:solidFill>
            <a:srgbClr val="FFFFFF"/>
          </a:solidFill>
          <a:ln>
            <a:noFill/>
          </a:ln>
        </p:spPr>
        <p:txBody>
          <a:bodyPr spcFirstLastPara="1" wrap="square" lIns="121900" tIns="121900" rIns="121900" bIns="121900" anchor="t" anchorCtr="0">
            <a:noAutofit/>
          </a:bodyPr>
          <a:lstStyle/>
          <a:p>
            <a:pPr marL="0" lvl="0" indent="0" rtl="0">
              <a:spcBef>
                <a:spcPts val="0"/>
              </a:spcBef>
              <a:spcAft>
                <a:spcPts val="0"/>
              </a:spcAft>
              <a:buNone/>
            </a:pPr>
            <a:r>
              <a:rPr lang="en-US" sz="1100">
                <a:latin typeface="Century Gothic"/>
                <a:ea typeface="Century Gothic"/>
                <a:cs typeface="Century Gothic"/>
                <a:sym typeface="Century Gothic"/>
              </a:rPr>
              <a:t>Wind Speed (m/s)</a:t>
            </a:r>
            <a:endParaRPr sz="1100">
              <a:latin typeface="Century Gothic"/>
              <a:ea typeface="Century Gothic"/>
              <a:cs typeface="Century Gothic"/>
              <a:sym typeface="Century Gothic"/>
            </a:endParaRPr>
          </a:p>
        </p:txBody>
      </p:sp>
      <p:sp>
        <p:nvSpPr>
          <p:cNvPr id="578" name="Google Shape;578;p56"/>
          <p:cNvSpPr txBox="1"/>
          <p:nvPr/>
        </p:nvSpPr>
        <p:spPr>
          <a:xfrm>
            <a:off x="1027867" y="3725667"/>
            <a:ext cx="214800" cy="1380900"/>
          </a:xfrm>
          <a:prstGeom prst="rect">
            <a:avLst/>
          </a:prstGeom>
          <a:solidFill>
            <a:srgbClr val="FFFFFF"/>
          </a:solidFill>
          <a:ln>
            <a:noFill/>
          </a:ln>
        </p:spPr>
        <p:txBody>
          <a:bodyPr spcFirstLastPara="1" wrap="square" lIns="121900" tIns="121900" rIns="121900" bIns="121900" anchor="t" anchorCtr="0">
            <a:noAutofit/>
          </a:bodyPr>
          <a:lstStyle/>
          <a:p>
            <a:pPr marL="0" lvl="0" indent="0" rtl="0">
              <a:lnSpc>
                <a:spcPct val="110000"/>
              </a:lnSpc>
              <a:spcBef>
                <a:spcPts val="0"/>
              </a:spcBef>
              <a:spcAft>
                <a:spcPts val="0"/>
              </a:spcAft>
              <a:buNone/>
            </a:pPr>
            <a:r>
              <a:rPr lang="en-US" sz="1100">
                <a:latin typeface="Century Gothic"/>
                <a:ea typeface="Century Gothic"/>
                <a:cs typeface="Century Gothic"/>
                <a:sym typeface="Century Gothic"/>
              </a:rPr>
              <a:t>6</a:t>
            </a:r>
            <a:endParaRPr sz="1100">
              <a:latin typeface="Century Gothic"/>
              <a:ea typeface="Century Gothic"/>
              <a:cs typeface="Century Gothic"/>
              <a:sym typeface="Century Gothic"/>
            </a:endParaRPr>
          </a:p>
          <a:p>
            <a:pPr marL="0" lvl="0" indent="0" rtl="0">
              <a:lnSpc>
                <a:spcPct val="110000"/>
              </a:lnSpc>
              <a:spcBef>
                <a:spcPts val="0"/>
              </a:spcBef>
              <a:spcAft>
                <a:spcPts val="0"/>
              </a:spcAft>
              <a:buNone/>
            </a:pPr>
            <a:endParaRPr sz="1100">
              <a:latin typeface="Century Gothic"/>
              <a:ea typeface="Century Gothic"/>
              <a:cs typeface="Century Gothic"/>
              <a:sym typeface="Century Gothic"/>
            </a:endParaRPr>
          </a:p>
          <a:p>
            <a:pPr marL="0" lvl="0" indent="0" rtl="0">
              <a:lnSpc>
                <a:spcPct val="110000"/>
              </a:lnSpc>
              <a:spcBef>
                <a:spcPts val="0"/>
              </a:spcBef>
              <a:spcAft>
                <a:spcPts val="0"/>
              </a:spcAft>
              <a:buNone/>
            </a:pPr>
            <a:r>
              <a:rPr lang="en-US" sz="1100">
                <a:latin typeface="Century Gothic"/>
                <a:ea typeface="Century Gothic"/>
                <a:cs typeface="Century Gothic"/>
                <a:sym typeface="Century Gothic"/>
              </a:rPr>
              <a:t>4</a:t>
            </a:r>
            <a:endParaRPr sz="1100">
              <a:latin typeface="Century Gothic"/>
              <a:ea typeface="Century Gothic"/>
              <a:cs typeface="Century Gothic"/>
              <a:sym typeface="Century Gothic"/>
            </a:endParaRPr>
          </a:p>
          <a:p>
            <a:pPr marL="0" lvl="0" indent="0" rtl="0">
              <a:lnSpc>
                <a:spcPct val="110000"/>
              </a:lnSpc>
              <a:spcBef>
                <a:spcPts val="0"/>
              </a:spcBef>
              <a:spcAft>
                <a:spcPts val="0"/>
              </a:spcAft>
              <a:buNone/>
            </a:pPr>
            <a:endParaRPr sz="1100">
              <a:latin typeface="Century Gothic"/>
              <a:ea typeface="Century Gothic"/>
              <a:cs typeface="Century Gothic"/>
              <a:sym typeface="Century Gothic"/>
            </a:endParaRPr>
          </a:p>
          <a:p>
            <a:pPr marL="0" lvl="0" indent="0" rtl="0">
              <a:lnSpc>
                <a:spcPct val="110000"/>
              </a:lnSpc>
              <a:spcBef>
                <a:spcPts val="0"/>
              </a:spcBef>
              <a:spcAft>
                <a:spcPts val="0"/>
              </a:spcAft>
              <a:buNone/>
            </a:pPr>
            <a:r>
              <a:rPr lang="en-US" sz="1100">
                <a:latin typeface="Century Gothic"/>
                <a:ea typeface="Century Gothic"/>
                <a:cs typeface="Century Gothic"/>
                <a:sym typeface="Century Gothic"/>
              </a:rPr>
              <a:t>2</a:t>
            </a:r>
            <a:endParaRPr sz="1100">
              <a:latin typeface="Century Gothic"/>
              <a:ea typeface="Century Gothic"/>
              <a:cs typeface="Century Gothic"/>
              <a:sym typeface="Century Gothic"/>
            </a:endParaRPr>
          </a:p>
          <a:p>
            <a:pPr marL="0" lvl="0" indent="0" rtl="0">
              <a:lnSpc>
                <a:spcPct val="110000"/>
              </a:lnSpc>
              <a:spcBef>
                <a:spcPts val="0"/>
              </a:spcBef>
              <a:spcAft>
                <a:spcPts val="0"/>
              </a:spcAft>
              <a:buNone/>
            </a:pPr>
            <a:endParaRPr sz="1100">
              <a:latin typeface="Century Gothic"/>
              <a:ea typeface="Century Gothic"/>
              <a:cs typeface="Century Gothic"/>
              <a:sym typeface="Century Gothic"/>
            </a:endParaRPr>
          </a:p>
          <a:p>
            <a:pPr marL="0" lvl="0" indent="0" rtl="0">
              <a:lnSpc>
                <a:spcPct val="110000"/>
              </a:lnSpc>
              <a:spcBef>
                <a:spcPts val="0"/>
              </a:spcBef>
              <a:spcAft>
                <a:spcPts val="0"/>
              </a:spcAft>
              <a:buNone/>
            </a:pPr>
            <a:r>
              <a:rPr lang="en-US" sz="1100">
                <a:latin typeface="Century Gothic"/>
                <a:ea typeface="Century Gothic"/>
                <a:cs typeface="Century Gothic"/>
                <a:sym typeface="Century Gothic"/>
              </a:rPr>
              <a:t>0</a:t>
            </a:r>
            <a:endParaRPr sz="1100">
              <a:latin typeface="Century Gothic"/>
              <a:ea typeface="Century Gothic"/>
              <a:cs typeface="Century Gothic"/>
              <a:sym typeface="Century Gothic"/>
            </a:endParaRPr>
          </a:p>
        </p:txBody>
      </p:sp>
      <p:sp>
        <p:nvSpPr>
          <p:cNvPr id="579" name="Google Shape;579;p56"/>
          <p:cNvSpPr txBox="1"/>
          <p:nvPr/>
        </p:nvSpPr>
        <p:spPr>
          <a:xfrm rot="-5400000">
            <a:off x="217367" y="4313333"/>
            <a:ext cx="1433700" cy="342900"/>
          </a:xfrm>
          <a:prstGeom prst="rect">
            <a:avLst/>
          </a:prstGeom>
          <a:solidFill>
            <a:srgbClr val="FFFFFF"/>
          </a:solidFill>
          <a:ln>
            <a:noFill/>
          </a:ln>
        </p:spPr>
        <p:txBody>
          <a:bodyPr spcFirstLastPara="1" wrap="square" lIns="121900" tIns="121900" rIns="121900" bIns="121900" anchor="t" anchorCtr="0">
            <a:noAutofit/>
          </a:bodyPr>
          <a:lstStyle/>
          <a:p>
            <a:pPr marL="0" lvl="0" indent="0" rtl="0">
              <a:spcBef>
                <a:spcPts val="0"/>
              </a:spcBef>
              <a:spcAft>
                <a:spcPts val="0"/>
              </a:spcAft>
              <a:buNone/>
            </a:pPr>
            <a:r>
              <a:rPr lang="en-US" sz="1100">
                <a:latin typeface="Century Gothic"/>
                <a:ea typeface="Century Gothic"/>
                <a:cs typeface="Century Gothic"/>
                <a:sym typeface="Century Gothic"/>
              </a:rPr>
              <a:t>Water Level (m)</a:t>
            </a:r>
            <a:endParaRPr sz="1100">
              <a:latin typeface="Century Gothic"/>
              <a:ea typeface="Century Gothic"/>
              <a:cs typeface="Century Gothic"/>
              <a:sym typeface="Century Gothic"/>
            </a:endParaRPr>
          </a:p>
        </p:txBody>
      </p:sp>
      <p:sp>
        <p:nvSpPr>
          <p:cNvPr id="580" name="Google Shape;580;p56"/>
          <p:cNvSpPr txBox="1"/>
          <p:nvPr/>
        </p:nvSpPr>
        <p:spPr>
          <a:xfrm rot="-5400000">
            <a:off x="155417" y="5858317"/>
            <a:ext cx="1557600" cy="342900"/>
          </a:xfrm>
          <a:prstGeom prst="rect">
            <a:avLst/>
          </a:prstGeom>
          <a:solidFill>
            <a:srgbClr val="FFFFFF"/>
          </a:solidFill>
          <a:ln>
            <a:noFill/>
          </a:ln>
        </p:spPr>
        <p:txBody>
          <a:bodyPr spcFirstLastPara="1" wrap="square" lIns="121900" tIns="121900" rIns="121900" bIns="121900" anchor="t" anchorCtr="0">
            <a:noAutofit/>
          </a:bodyPr>
          <a:lstStyle/>
          <a:p>
            <a:pPr marL="0" lvl="0" indent="0" rtl="0">
              <a:spcBef>
                <a:spcPts val="0"/>
              </a:spcBef>
              <a:spcAft>
                <a:spcPts val="0"/>
              </a:spcAft>
              <a:buNone/>
            </a:pPr>
            <a:r>
              <a:rPr lang="en-US" sz="1100">
                <a:latin typeface="Century Gothic"/>
                <a:ea typeface="Century Gothic"/>
                <a:cs typeface="Century Gothic"/>
                <a:sym typeface="Century Gothic"/>
              </a:rPr>
              <a:t>Median SSC (mg/L)</a:t>
            </a:r>
            <a:endParaRPr sz="1100">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57"/>
          <p:cNvSpPr txBox="1">
            <a:spLocks noGrp="1"/>
          </p:cNvSpPr>
          <p:nvPr>
            <p:ph type="title"/>
          </p:nvPr>
        </p:nvSpPr>
        <p:spPr>
          <a:xfrm>
            <a:off x="1000125" y="365124"/>
            <a:ext cx="9413100" cy="479100"/>
          </a:xfrm>
          <a:prstGeom prst="rect">
            <a:avLst/>
          </a:prstGeom>
        </p:spPr>
        <p:txBody>
          <a:bodyPr spcFirstLastPara="1" wrap="square" lIns="91425" tIns="45700" rIns="91425" bIns="45700" anchor="ctr" anchorCtr="0">
            <a:noAutofit/>
          </a:bodyPr>
          <a:lstStyle/>
          <a:p>
            <a:pPr marL="0" lvl="0" indent="0" rtl="0">
              <a:spcBef>
                <a:spcPts val="0"/>
              </a:spcBef>
              <a:spcAft>
                <a:spcPts val="0"/>
              </a:spcAft>
              <a:buNone/>
            </a:pPr>
            <a:r>
              <a:rPr lang="en-US"/>
              <a:t>Results</a:t>
            </a:r>
            <a:endParaRPr/>
          </a:p>
        </p:txBody>
      </p:sp>
      <p:sp>
        <p:nvSpPr>
          <p:cNvPr id="586" name="Google Shape;586;p57"/>
          <p:cNvSpPr txBox="1"/>
          <p:nvPr/>
        </p:nvSpPr>
        <p:spPr>
          <a:xfrm>
            <a:off x="1186450" y="968075"/>
            <a:ext cx="3435600" cy="873600"/>
          </a:xfrm>
          <a:prstGeom prst="rect">
            <a:avLst/>
          </a:prstGeom>
          <a:noFill/>
          <a:ln>
            <a:noFill/>
          </a:ln>
        </p:spPr>
        <p:txBody>
          <a:bodyPr spcFirstLastPara="1" wrap="square" lIns="91425" tIns="91425" rIns="91425" bIns="91425" anchor="t" anchorCtr="0">
            <a:noAutofit/>
          </a:bodyPr>
          <a:lstStyle/>
          <a:p>
            <a:pPr marL="0" lvl="0" indent="0" rtl="0">
              <a:lnSpc>
                <a:spcPct val="90000"/>
              </a:lnSpc>
              <a:spcBef>
                <a:spcPts val="1100"/>
              </a:spcBef>
              <a:spcAft>
                <a:spcPts val="0"/>
              </a:spcAft>
              <a:buClr>
                <a:srgbClr val="3289B4"/>
              </a:buClr>
              <a:buSzPts val="2300"/>
              <a:buFont typeface="Noto Sans Symbols"/>
              <a:buNone/>
            </a:pPr>
            <a:r>
              <a:rPr lang="en-US" sz="3100" b="1">
                <a:solidFill>
                  <a:srgbClr val="3F3F3F"/>
                </a:solidFill>
                <a:latin typeface="Century Gothic"/>
                <a:ea typeface="Century Gothic"/>
                <a:cs typeface="Century Gothic"/>
                <a:sym typeface="Century Gothic"/>
              </a:rPr>
              <a:t>Transect</a:t>
            </a:r>
            <a:endParaRPr sz="1500"/>
          </a:p>
        </p:txBody>
      </p:sp>
      <p:pic>
        <p:nvPicPr>
          <p:cNvPr id="587" name="Google Shape;587;p57"/>
          <p:cNvPicPr preferRelativeResize="0"/>
          <p:nvPr/>
        </p:nvPicPr>
        <p:blipFill>
          <a:blip r:embed="rId3">
            <a:alphaModFix/>
          </a:blip>
          <a:stretch>
            <a:fillRect/>
          </a:stretch>
        </p:blipFill>
        <p:spPr>
          <a:xfrm>
            <a:off x="1774267" y="1714267"/>
            <a:ext cx="8933055" cy="502520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58"/>
          <p:cNvSpPr txBox="1">
            <a:spLocks noGrp="1"/>
          </p:cNvSpPr>
          <p:nvPr>
            <p:ph type="title"/>
          </p:nvPr>
        </p:nvSpPr>
        <p:spPr>
          <a:xfrm>
            <a:off x="1000125" y="365124"/>
            <a:ext cx="9413100" cy="479100"/>
          </a:xfrm>
          <a:prstGeom prst="rect">
            <a:avLst/>
          </a:prstGeom>
        </p:spPr>
        <p:txBody>
          <a:bodyPr spcFirstLastPara="1" wrap="square" lIns="91425" tIns="45700" rIns="91425" bIns="45700" anchor="ctr" anchorCtr="0">
            <a:noAutofit/>
          </a:bodyPr>
          <a:lstStyle/>
          <a:p>
            <a:pPr marL="0" lvl="0" indent="0" rtl="0">
              <a:spcBef>
                <a:spcPts val="0"/>
              </a:spcBef>
              <a:spcAft>
                <a:spcPts val="0"/>
              </a:spcAft>
              <a:buNone/>
            </a:pPr>
            <a:r>
              <a:rPr lang="en-US"/>
              <a:t>Results</a:t>
            </a:r>
            <a:endParaRPr/>
          </a:p>
        </p:txBody>
      </p:sp>
      <p:sp>
        <p:nvSpPr>
          <p:cNvPr id="594" name="Google Shape;594;p58"/>
          <p:cNvSpPr>
            <a:spLocks noGrp="1"/>
          </p:cNvSpPr>
          <p:nvPr>
            <p:ph type="pic" idx="2"/>
          </p:nvPr>
        </p:nvSpPr>
        <p:spPr>
          <a:xfrm>
            <a:off x="5183187" y="931498"/>
            <a:ext cx="7008900" cy="5880900"/>
          </a:xfrm>
          <a:prstGeom prst="rect">
            <a:avLst/>
          </a:prstGeom>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sz="1100" b="0">
                <a:solidFill>
                  <a:srgbClr val="000000"/>
                </a:solidFill>
                <a:latin typeface="Arial"/>
                <a:ea typeface="Arial"/>
                <a:cs typeface="Arial"/>
                <a:sym typeface="Arial"/>
              </a:rPr>
              <a:t>Water Depth(m)</a:t>
            </a:r>
            <a:endParaRPr sz="1100" b="0">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US" sz="1100" b="0">
                <a:solidFill>
                  <a:srgbClr val="000000"/>
                </a:solidFill>
                <a:latin typeface="Arial"/>
                <a:ea typeface="Arial"/>
                <a:cs typeface="Arial"/>
                <a:sym typeface="Arial"/>
              </a:rPr>
              <a:t>Water Depth(m)</a:t>
            </a:r>
            <a:endParaRPr sz="1100" b="0">
              <a:solidFill>
                <a:srgbClr val="000000"/>
              </a:solidFill>
              <a:latin typeface="Arial"/>
              <a:ea typeface="Arial"/>
              <a:cs typeface="Arial"/>
              <a:sym typeface="Arial"/>
            </a:endParaRPr>
          </a:p>
          <a:p>
            <a:pPr marL="0" lvl="0" indent="0" rtl="0">
              <a:spcBef>
                <a:spcPts val="1100"/>
              </a:spcBef>
              <a:spcAft>
                <a:spcPts val="0"/>
              </a:spcAft>
              <a:buNone/>
            </a:pPr>
            <a:endParaRPr/>
          </a:p>
        </p:txBody>
      </p:sp>
      <p:sp>
        <p:nvSpPr>
          <p:cNvPr id="595" name="Google Shape;595;p58"/>
          <p:cNvSpPr txBox="1"/>
          <p:nvPr/>
        </p:nvSpPr>
        <p:spPr>
          <a:xfrm>
            <a:off x="1186450" y="968075"/>
            <a:ext cx="3435600" cy="873600"/>
          </a:xfrm>
          <a:prstGeom prst="rect">
            <a:avLst/>
          </a:prstGeom>
          <a:noFill/>
          <a:ln>
            <a:noFill/>
          </a:ln>
        </p:spPr>
        <p:txBody>
          <a:bodyPr spcFirstLastPara="1" wrap="square" lIns="91425" tIns="91425" rIns="91425" bIns="91425" anchor="t" anchorCtr="0">
            <a:noAutofit/>
          </a:bodyPr>
          <a:lstStyle/>
          <a:p>
            <a:pPr marL="0" lvl="0" indent="0" rtl="0">
              <a:lnSpc>
                <a:spcPct val="90000"/>
              </a:lnSpc>
              <a:spcBef>
                <a:spcPts val="1100"/>
              </a:spcBef>
              <a:spcAft>
                <a:spcPts val="0"/>
              </a:spcAft>
              <a:buClr>
                <a:srgbClr val="3289B4"/>
              </a:buClr>
              <a:buSzPts val="2300"/>
              <a:buFont typeface="Noto Sans Symbols"/>
              <a:buNone/>
            </a:pPr>
            <a:r>
              <a:rPr lang="en-US" sz="3100" b="1">
                <a:solidFill>
                  <a:srgbClr val="3F3F3F"/>
                </a:solidFill>
                <a:latin typeface="Century Gothic"/>
                <a:ea typeface="Century Gothic"/>
                <a:cs typeface="Century Gothic"/>
                <a:sym typeface="Century Gothic"/>
              </a:rPr>
              <a:t>Transect</a:t>
            </a:r>
            <a:endParaRPr sz="1500"/>
          </a:p>
        </p:txBody>
      </p:sp>
      <p:pic>
        <p:nvPicPr>
          <p:cNvPr id="596" name="Google Shape;596;p58"/>
          <p:cNvPicPr preferRelativeResize="0"/>
          <p:nvPr/>
        </p:nvPicPr>
        <p:blipFill>
          <a:blip r:embed="rId3">
            <a:alphaModFix/>
          </a:blip>
          <a:stretch>
            <a:fillRect/>
          </a:stretch>
        </p:blipFill>
        <p:spPr>
          <a:xfrm>
            <a:off x="658175" y="1965225"/>
            <a:ext cx="5486400" cy="3657600"/>
          </a:xfrm>
          <a:prstGeom prst="rect">
            <a:avLst/>
          </a:prstGeom>
          <a:noFill/>
          <a:ln>
            <a:noFill/>
          </a:ln>
        </p:spPr>
      </p:pic>
      <p:pic>
        <p:nvPicPr>
          <p:cNvPr id="597" name="Google Shape;597;p58"/>
          <p:cNvPicPr preferRelativeResize="0"/>
          <p:nvPr/>
        </p:nvPicPr>
        <p:blipFill>
          <a:blip r:embed="rId4">
            <a:alphaModFix/>
          </a:blip>
          <a:stretch>
            <a:fillRect/>
          </a:stretch>
        </p:blipFill>
        <p:spPr>
          <a:xfrm>
            <a:off x="5901925" y="1965213"/>
            <a:ext cx="5486400" cy="3657600"/>
          </a:xfrm>
          <a:prstGeom prst="rect">
            <a:avLst/>
          </a:prstGeom>
          <a:noFill/>
          <a:ln>
            <a:noFill/>
          </a:ln>
        </p:spPr>
      </p:pic>
      <p:sp>
        <p:nvSpPr>
          <p:cNvPr id="598" name="Google Shape;598;p58"/>
          <p:cNvSpPr txBox="1"/>
          <p:nvPr/>
        </p:nvSpPr>
        <p:spPr>
          <a:xfrm>
            <a:off x="6344450" y="5732200"/>
            <a:ext cx="5111100" cy="5964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pic>
        <p:nvPicPr>
          <p:cNvPr id="599" name="Google Shape;599;p58"/>
          <p:cNvPicPr preferRelativeResize="0"/>
          <p:nvPr/>
        </p:nvPicPr>
        <p:blipFill>
          <a:blip r:embed="rId5">
            <a:alphaModFix/>
          </a:blip>
          <a:stretch>
            <a:fillRect/>
          </a:stretch>
        </p:blipFill>
        <p:spPr>
          <a:xfrm>
            <a:off x="1186450" y="5540575"/>
            <a:ext cx="9976773" cy="395700"/>
          </a:xfrm>
          <a:prstGeom prst="rect">
            <a:avLst/>
          </a:prstGeom>
          <a:noFill/>
          <a:ln>
            <a:noFill/>
          </a:ln>
        </p:spPr>
      </p:pic>
      <p:sp>
        <p:nvSpPr>
          <p:cNvPr id="600" name="Google Shape;600;p58"/>
          <p:cNvSpPr txBox="1"/>
          <p:nvPr/>
        </p:nvSpPr>
        <p:spPr>
          <a:xfrm>
            <a:off x="5612100" y="5887450"/>
            <a:ext cx="1544100" cy="285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100" dirty="0">
                <a:solidFill>
                  <a:schemeClr val="tx1">
                    <a:lumMod val="75000"/>
                    <a:lumOff val="25000"/>
                  </a:schemeClr>
                </a:solidFill>
                <a:latin typeface="Century Gothic"/>
                <a:ea typeface="Century Gothic"/>
                <a:cs typeface="Century Gothic"/>
                <a:sym typeface="Century Gothic"/>
              </a:rPr>
              <a:t>SSC (mg/L)</a:t>
            </a:r>
            <a:endParaRPr sz="1100" dirty="0">
              <a:solidFill>
                <a:schemeClr val="tx1">
                  <a:lumMod val="75000"/>
                  <a:lumOff val="25000"/>
                </a:schemeClr>
              </a:solidFill>
              <a:latin typeface="Century Gothic"/>
              <a:ea typeface="Century Gothic"/>
              <a:cs typeface="Century Gothic"/>
              <a:sym typeface="Century Gothic"/>
            </a:endParaRPr>
          </a:p>
        </p:txBody>
      </p:sp>
      <p:sp>
        <p:nvSpPr>
          <p:cNvPr id="601" name="Google Shape;601;p58"/>
          <p:cNvSpPr txBox="1"/>
          <p:nvPr/>
        </p:nvSpPr>
        <p:spPr>
          <a:xfrm rot="-5400000">
            <a:off x="322300" y="3703350"/>
            <a:ext cx="1331100" cy="337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100">
                <a:solidFill>
                  <a:schemeClr val="tx1">
                    <a:lumMod val="75000"/>
                    <a:lumOff val="25000"/>
                  </a:schemeClr>
                </a:solidFill>
                <a:latin typeface="Century Gothic"/>
                <a:ea typeface="Century Gothic"/>
                <a:cs typeface="Century Gothic"/>
                <a:sym typeface="Century Gothic"/>
              </a:rPr>
              <a:t>Distance (km)</a:t>
            </a:r>
            <a:endParaRPr sz="1100">
              <a:solidFill>
                <a:schemeClr val="tx1">
                  <a:lumMod val="75000"/>
                  <a:lumOff val="25000"/>
                </a:schemeClr>
              </a:solidFill>
              <a:latin typeface="Century Gothic"/>
              <a:ea typeface="Century Gothic"/>
              <a:cs typeface="Century Gothic"/>
              <a:sym typeface="Century Gothic"/>
            </a:endParaRPr>
          </a:p>
        </p:txBody>
      </p:sp>
      <p:sp>
        <p:nvSpPr>
          <p:cNvPr id="602" name="Google Shape;602;p58"/>
          <p:cNvSpPr txBox="1"/>
          <p:nvPr/>
        </p:nvSpPr>
        <p:spPr>
          <a:xfrm rot="-5400000">
            <a:off x="5599050" y="3703350"/>
            <a:ext cx="1331100" cy="337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100">
                <a:solidFill>
                  <a:schemeClr val="tx1">
                    <a:lumMod val="75000"/>
                    <a:lumOff val="25000"/>
                  </a:schemeClr>
                </a:solidFill>
                <a:latin typeface="Century Gothic"/>
                <a:ea typeface="Century Gothic"/>
                <a:cs typeface="Century Gothic"/>
                <a:sym typeface="Century Gothic"/>
              </a:rPr>
              <a:t>Distance (km)</a:t>
            </a:r>
            <a:endParaRPr sz="1100">
              <a:solidFill>
                <a:schemeClr val="tx1">
                  <a:lumMod val="75000"/>
                  <a:lumOff val="25000"/>
                </a:schemeClr>
              </a:solidFill>
              <a:latin typeface="Century Gothic"/>
              <a:ea typeface="Century Gothic"/>
              <a:cs typeface="Century Gothic"/>
              <a:sym typeface="Century Gothic"/>
            </a:endParaRPr>
          </a:p>
        </p:txBody>
      </p:sp>
      <p:sp>
        <p:nvSpPr>
          <p:cNvPr id="603" name="Google Shape;603;p58"/>
          <p:cNvSpPr txBox="1"/>
          <p:nvPr/>
        </p:nvSpPr>
        <p:spPr>
          <a:xfrm rot="-5400000">
            <a:off x="326933" y="2085267"/>
            <a:ext cx="1388700" cy="390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100">
                <a:solidFill>
                  <a:schemeClr val="tx1">
                    <a:lumMod val="75000"/>
                    <a:lumOff val="25000"/>
                  </a:schemeClr>
                </a:solidFill>
                <a:latin typeface="Century Gothic"/>
                <a:ea typeface="Century Gothic"/>
                <a:cs typeface="Century Gothic"/>
                <a:sym typeface="Century Gothic"/>
              </a:rPr>
              <a:t>Water Depth (m)</a:t>
            </a:r>
            <a:endParaRPr sz="1100">
              <a:solidFill>
                <a:schemeClr val="tx1">
                  <a:lumMod val="75000"/>
                  <a:lumOff val="25000"/>
                </a:schemeClr>
              </a:solidFill>
              <a:latin typeface="Century Gothic"/>
              <a:ea typeface="Century Gothic"/>
              <a:cs typeface="Century Gothic"/>
              <a:sym typeface="Century Gothic"/>
            </a:endParaRPr>
          </a:p>
        </p:txBody>
      </p:sp>
      <p:sp>
        <p:nvSpPr>
          <p:cNvPr id="604" name="Google Shape;604;p58"/>
          <p:cNvSpPr txBox="1"/>
          <p:nvPr/>
        </p:nvSpPr>
        <p:spPr>
          <a:xfrm rot="-5400000">
            <a:off x="5590475" y="2053776"/>
            <a:ext cx="1445400" cy="397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100">
                <a:solidFill>
                  <a:schemeClr val="tx1">
                    <a:lumMod val="75000"/>
                    <a:lumOff val="25000"/>
                  </a:schemeClr>
                </a:solidFill>
                <a:latin typeface="Century Gothic"/>
                <a:ea typeface="Century Gothic"/>
                <a:cs typeface="Century Gothic"/>
                <a:sym typeface="Century Gothic"/>
              </a:rPr>
              <a:t>Water Depth (m)</a:t>
            </a:r>
            <a:endParaRPr sz="1100">
              <a:solidFill>
                <a:schemeClr val="tx1">
                  <a:lumMod val="75000"/>
                  <a:lumOff val="25000"/>
                </a:schemeClr>
              </a:solidFill>
              <a:latin typeface="Century Gothic"/>
              <a:ea typeface="Century Gothic"/>
              <a:cs typeface="Century Gothic"/>
              <a:sym typeface="Century Gothic"/>
            </a:endParaRPr>
          </a:p>
        </p:txBody>
      </p:sp>
      <p:sp>
        <p:nvSpPr>
          <p:cNvPr id="605" name="Google Shape;605;p58"/>
          <p:cNvSpPr txBox="1"/>
          <p:nvPr/>
        </p:nvSpPr>
        <p:spPr>
          <a:xfrm>
            <a:off x="1301325" y="1748075"/>
            <a:ext cx="1833300" cy="395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500">
                <a:solidFill>
                  <a:schemeClr val="tx1">
                    <a:lumMod val="75000"/>
                    <a:lumOff val="25000"/>
                  </a:schemeClr>
                </a:solidFill>
                <a:latin typeface="Century Gothic"/>
                <a:ea typeface="Century Gothic"/>
                <a:cs typeface="Century Gothic"/>
                <a:sym typeface="Century Gothic"/>
              </a:rPr>
              <a:t>Sentinel-2 MSI</a:t>
            </a:r>
            <a:endParaRPr sz="1500">
              <a:solidFill>
                <a:schemeClr val="tx1">
                  <a:lumMod val="75000"/>
                  <a:lumOff val="25000"/>
                </a:schemeClr>
              </a:solidFill>
              <a:latin typeface="Century Gothic"/>
              <a:ea typeface="Century Gothic"/>
              <a:cs typeface="Century Gothic"/>
              <a:sym typeface="Century Gothic"/>
            </a:endParaRPr>
          </a:p>
        </p:txBody>
      </p:sp>
      <p:sp>
        <p:nvSpPr>
          <p:cNvPr id="606" name="Google Shape;606;p58"/>
          <p:cNvSpPr txBox="1"/>
          <p:nvPr/>
        </p:nvSpPr>
        <p:spPr>
          <a:xfrm>
            <a:off x="6511775" y="1748075"/>
            <a:ext cx="1833300" cy="395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500">
                <a:solidFill>
                  <a:schemeClr val="tx1">
                    <a:lumMod val="75000"/>
                    <a:lumOff val="25000"/>
                  </a:schemeClr>
                </a:solidFill>
                <a:latin typeface="Century Gothic"/>
                <a:ea typeface="Century Gothic"/>
                <a:cs typeface="Century Gothic"/>
                <a:sym typeface="Century Gothic"/>
              </a:rPr>
              <a:t>Landsat 8 OLI</a:t>
            </a:r>
            <a:endParaRPr sz="1500">
              <a:solidFill>
                <a:schemeClr val="tx1">
                  <a:lumMod val="75000"/>
                  <a:lumOff val="25000"/>
                </a:schemeClr>
              </a:solidFill>
              <a:latin typeface="Century Gothic"/>
              <a:ea typeface="Century Gothic"/>
              <a:cs typeface="Century Gothic"/>
              <a:sym typeface="Century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59"/>
          <p:cNvSpPr txBox="1">
            <a:spLocks noGrp="1"/>
          </p:cNvSpPr>
          <p:nvPr>
            <p:ph type="title"/>
          </p:nvPr>
        </p:nvSpPr>
        <p:spPr>
          <a:xfrm>
            <a:off x="1000125" y="365124"/>
            <a:ext cx="9413100" cy="479100"/>
          </a:xfrm>
          <a:prstGeom prst="rect">
            <a:avLst/>
          </a:prstGeom>
        </p:spPr>
        <p:txBody>
          <a:bodyPr spcFirstLastPara="1" wrap="square" lIns="91425" tIns="45700" rIns="91425" bIns="45700" anchor="ctr" anchorCtr="0">
            <a:noAutofit/>
          </a:bodyPr>
          <a:lstStyle/>
          <a:p>
            <a:pPr marL="0" lvl="0" indent="0" rtl="0">
              <a:spcBef>
                <a:spcPts val="0"/>
              </a:spcBef>
              <a:spcAft>
                <a:spcPts val="0"/>
              </a:spcAft>
              <a:buClr>
                <a:schemeClr val="dk1"/>
              </a:buClr>
              <a:buSzPts val="1100"/>
              <a:buFont typeface="Arial"/>
              <a:buNone/>
            </a:pPr>
            <a:r>
              <a:rPr lang="en-US"/>
              <a:t>Results</a:t>
            </a:r>
            <a:endParaRPr/>
          </a:p>
        </p:txBody>
      </p:sp>
      <p:sp>
        <p:nvSpPr>
          <p:cNvPr id="613" name="Google Shape;613;p59"/>
          <p:cNvSpPr txBox="1"/>
          <p:nvPr/>
        </p:nvSpPr>
        <p:spPr>
          <a:xfrm>
            <a:off x="1244034" y="931500"/>
            <a:ext cx="6531600" cy="890100"/>
          </a:xfrm>
          <a:prstGeom prst="rect">
            <a:avLst/>
          </a:prstGeom>
          <a:noFill/>
          <a:ln>
            <a:noFill/>
          </a:ln>
        </p:spPr>
        <p:txBody>
          <a:bodyPr spcFirstLastPara="1" wrap="square" lIns="91425" tIns="91425" rIns="91425" bIns="91425" anchor="t" anchorCtr="0">
            <a:noAutofit/>
          </a:bodyPr>
          <a:lstStyle/>
          <a:p>
            <a:pPr marL="0" lvl="0" indent="0" rtl="0">
              <a:lnSpc>
                <a:spcPct val="90000"/>
              </a:lnSpc>
              <a:spcBef>
                <a:spcPts val="1100"/>
              </a:spcBef>
              <a:spcAft>
                <a:spcPts val="0"/>
              </a:spcAft>
              <a:buNone/>
            </a:pPr>
            <a:r>
              <a:rPr lang="en-US" sz="3100" b="1">
                <a:solidFill>
                  <a:srgbClr val="3F3F3F"/>
                </a:solidFill>
                <a:latin typeface="Century Gothic"/>
                <a:ea typeface="Century Gothic"/>
                <a:cs typeface="Century Gothic"/>
                <a:sym typeface="Century Gothic"/>
              </a:rPr>
              <a:t>Validation of Turbidity Algorithm </a:t>
            </a:r>
            <a:endParaRPr sz="1500"/>
          </a:p>
        </p:txBody>
      </p:sp>
      <p:sp>
        <p:nvSpPr>
          <p:cNvPr id="614" name="Google Shape;614;p59"/>
          <p:cNvSpPr txBox="1"/>
          <p:nvPr/>
        </p:nvSpPr>
        <p:spPr>
          <a:xfrm>
            <a:off x="1474376" y="2023875"/>
            <a:ext cx="1469700" cy="427500"/>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1100"/>
              </a:spcBef>
              <a:spcAft>
                <a:spcPts val="0"/>
              </a:spcAft>
              <a:buNone/>
            </a:pPr>
            <a:r>
              <a:rPr lang="en-US" sz="2000" b="1" dirty="0">
                <a:solidFill>
                  <a:srgbClr val="3F3F3F"/>
                </a:solidFill>
                <a:latin typeface="Century Gothic"/>
                <a:ea typeface="Century Gothic"/>
                <a:cs typeface="Century Gothic"/>
                <a:sym typeface="Century Gothic"/>
              </a:rPr>
              <a:t>Landsat 8</a:t>
            </a:r>
            <a:endParaRPr sz="2000" b="1" dirty="0">
              <a:solidFill>
                <a:srgbClr val="3F3F3F"/>
              </a:solidFill>
              <a:latin typeface="Century Gothic"/>
              <a:ea typeface="Century Gothic"/>
              <a:cs typeface="Century Gothic"/>
              <a:sym typeface="Century Gothic"/>
            </a:endParaRPr>
          </a:p>
        </p:txBody>
      </p:sp>
      <p:graphicFrame>
        <p:nvGraphicFramePr>
          <p:cNvPr id="615" name="Google Shape;615;p59"/>
          <p:cNvGraphicFramePr/>
          <p:nvPr>
            <p:extLst>
              <p:ext uri="{D42A27DB-BD31-4B8C-83A1-F6EECF244321}">
                <p14:modId xmlns:p14="http://schemas.microsoft.com/office/powerpoint/2010/main" val="3298647788"/>
              </p:ext>
            </p:extLst>
          </p:nvPr>
        </p:nvGraphicFramePr>
        <p:xfrm>
          <a:off x="1504678" y="2712275"/>
          <a:ext cx="9183914" cy="1371510"/>
        </p:xfrm>
        <a:graphic>
          <a:graphicData uri="http://schemas.openxmlformats.org/drawingml/2006/table">
            <a:tbl>
              <a:tblPr>
                <a:noFill/>
                <a:tableStyleId>{9A0FC5E7-9B05-45A9-A43A-DBB4A0D00455}</a:tableStyleId>
              </a:tblPr>
              <a:tblGrid>
                <a:gridCol w="1383594">
                  <a:extLst>
                    <a:ext uri="{9D8B030D-6E8A-4147-A177-3AD203B41FA5}">
                      <a16:colId xmlns:a16="http://schemas.microsoft.com/office/drawing/2014/main" xmlns="" val="20000"/>
                    </a:ext>
                  </a:extLst>
                </a:gridCol>
                <a:gridCol w="3900160">
                  <a:extLst>
                    <a:ext uri="{9D8B030D-6E8A-4147-A177-3AD203B41FA5}">
                      <a16:colId xmlns:a16="http://schemas.microsoft.com/office/drawing/2014/main" xmlns="" val="20001"/>
                    </a:ext>
                  </a:extLst>
                </a:gridCol>
                <a:gridCol w="3900160">
                  <a:extLst>
                    <a:ext uri="{9D8B030D-6E8A-4147-A177-3AD203B41FA5}">
                      <a16:colId xmlns:a16="http://schemas.microsoft.com/office/drawing/2014/main" xmlns="" val="20002"/>
                    </a:ext>
                  </a:extLst>
                </a:gridCol>
              </a:tblGrid>
              <a:tr h="445875">
                <a:tc>
                  <a:txBody>
                    <a:bodyPr/>
                    <a:lstStyle/>
                    <a:p>
                      <a:pPr marL="0" lvl="0" indent="0">
                        <a:spcBef>
                          <a:spcPts val="0"/>
                        </a:spcBef>
                        <a:spcAft>
                          <a:spcPts val="0"/>
                        </a:spcAft>
                        <a:buNone/>
                      </a:pPr>
                      <a:endParaRPr sz="1800" dirty="0"/>
                    </a:p>
                  </a:txBody>
                  <a:tcPr marL="91425" marR="91425" marT="91425" marB="91425"/>
                </a:tc>
                <a:tc>
                  <a:txBody>
                    <a:bodyPr/>
                    <a:lstStyle/>
                    <a:p>
                      <a:pPr marL="0" lvl="0" indent="0" rtl="0">
                        <a:spcBef>
                          <a:spcPts val="0"/>
                        </a:spcBef>
                        <a:spcAft>
                          <a:spcPts val="0"/>
                        </a:spcAft>
                        <a:buNone/>
                      </a:pPr>
                      <a:r>
                        <a:rPr lang="en-US" sz="1800" dirty="0">
                          <a:solidFill>
                            <a:schemeClr val="tx1">
                              <a:lumMod val="75000"/>
                              <a:lumOff val="25000"/>
                            </a:schemeClr>
                          </a:solidFill>
                          <a:latin typeface="Century Gothic"/>
                          <a:ea typeface="Century Gothic"/>
                          <a:cs typeface="Century Gothic"/>
                          <a:sym typeface="Century Gothic"/>
                        </a:rPr>
                        <a:t>Plum Island Estuary (July 3, 2018)</a:t>
                      </a:r>
                      <a:endParaRPr sz="1800" dirty="0">
                        <a:solidFill>
                          <a:schemeClr val="tx1">
                            <a:lumMod val="75000"/>
                            <a:lumOff val="25000"/>
                          </a:schemeClr>
                        </a:solidFill>
                        <a:latin typeface="Century Gothic"/>
                        <a:ea typeface="Century Gothic"/>
                        <a:cs typeface="Century Gothic"/>
                        <a:sym typeface="Century Gothic"/>
                      </a:endParaRPr>
                    </a:p>
                  </a:txBody>
                  <a:tcPr marL="91425" marR="91425" marT="91425" marB="91425"/>
                </a:tc>
                <a:tc>
                  <a:txBody>
                    <a:bodyPr/>
                    <a:lstStyle/>
                    <a:p>
                      <a:pPr marL="0" lvl="0" indent="0" rtl="0">
                        <a:spcBef>
                          <a:spcPts val="0"/>
                        </a:spcBef>
                        <a:spcAft>
                          <a:spcPts val="0"/>
                        </a:spcAft>
                        <a:buClr>
                          <a:schemeClr val="dk1"/>
                        </a:buClr>
                        <a:buSzPts val="1100"/>
                        <a:buFont typeface="Arial"/>
                        <a:buNone/>
                      </a:pPr>
                      <a:r>
                        <a:rPr lang="en-US" sz="1800">
                          <a:solidFill>
                            <a:schemeClr val="tx1">
                              <a:lumMod val="75000"/>
                              <a:lumOff val="25000"/>
                            </a:schemeClr>
                          </a:solidFill>
                          <a:latin typeface="Century Gothic"/>
                          <a:ea typeface="Century Gothic"/>
                          <a:cs typeface="Century Gothic"/>
                          <a:sym typeface="Century Gothic"/>
                        </a:rPr>
                        <a:t>Merrimack River (July 19, 2018)</a:t>
                      </a:r>
                      <a:endParaRPr sz="1800">
                        <a:solidFill>
                          <a:schemeClr val="tx1">
                            <a:lumMod val="75000"/>
                            <a:lumOff val="25000"/>
                          </a:schemeClr>
                        </a:solidFill>
                        <a:latin typeface="Century Gothic"/>
                        <a:ea typeface="Century Gothic"/>
                        <a:cs typeface="Century Gothic"/>
                        <a:sym typeface="Century Gothic"/>
                      </a:endParaRPr>
                    </a:p>
                  </a:txBody>
                  <a:tcPr marL="91425" marR="91425" marT="91425" marB="91425"/>
                </a:tc>
                <a:extLst>
                  <a:ext uri="{0D108BD9-81ED-4DB2-BD59-A6C34878D82A}">
                    <a16:rowId xmlns:a16="http://schemas.microsoft.com/office/drawing/2014/main" xmlns="" val="10000"/>
                  </a:ext>
                </a:extLst>
              </a:tr>
              <a:tr h="445875">
                <a:tc>
                  <a:txBody>
                    <a:bodyPr/>
                    <a:lstStyle/>
                    <a:p>
                      <a:pPr marL="0" lvl="0" indent="0" rtl="0">
                        <a:spcBef>
                          <a:spcPts val="0"/>
                        </a:spcBef>
                        <a:spcAft>
                          <a:spcPts val="0"/>
                        </a:spcAft>
                        <a:buNone/>
                      </a:pPr>
                      <a:r>
                        <a:rPr lang="en-US" sz="1800">
                          <a:solidFill>
                            <a:schemeClr val="tx1">
                              <a:lumMod val="75000"/>
                              <a:lumOff val="25000"/>
                            </a:schemeClr>
                          </a:solidFill>
                          <a:latin typeface="Century Gothic"/>
                          <a:ea typeface="Century Gothic"/>
                          <a:cs typeface="Century Gothic"/>
                          <a:sym typeface="Century Gothic"/>
                        </a:rPr>
                        <a:t>Bias</a:t>
                      </a:r>
                      <a:endParaRPr sz="1800">
                        <a:solidFill>
                          <a:schemeClr val="tx1">
                            <a:lumMod val="75000"/>
                            <a:lumOff val="25000"/>
                          </a:schemeClr>
                        </a:solidFill>
                        <a:latin typeface="Century Gothic"/>
                        <a:ea typeface="Century Gothic"/>
                        <a:cs typeface="Century Gothic"/>
                        <a:sym typeface="Century Gothic"/>
                      </a:endParaRPr>
                    </a:p>
                  </a:txBody>
                  <a:tcPr marL="91425" marR="91425" marT="91425" marB="91425"/>
                </a:tc>
                <a:tc>
                  <a:txBody>
                    <a:bodyPr/>
                    <a:lstStyle/>
                    <a:p>
                      <a:pPr marL="0" lvl="0" indent="0" rtl="0">
                        <a:spcBef>
                          <a:spcPts val="0"/>
                        </a:spcBef>
                        <a:spcAft>
                          <a:spcPts val="0"/>
                        </a:spcAft>
                        <a:buNone/>
                      </a:pPr>
                      <a:r>
                        <a:rPr lang="en-US" sz="1800" b="1">
                          <a:solidFill>
                            <a:srgbClr val="389CC4"/>
                          </a:solidFill>
                          <a:latin typeface="Century Gothic"/>
                          <a:ea typeface="Century Gothic"/>
                          <a:cs typeface="Century Gothic"/>
                          <a:sym typeface="Century Gothic"/>
                        </a:rPr>
                        <a:t>0.8347</a:t>
                      </a:r>
                      <a:endParaRPr sz="1800">
                        <a:latin typeface="Century Gothic"/>
                        <a:ea typeface="Century Gothic"/>
                        <a:cs typeface="Century Gothic"/>
                        <a:sym typeface="Century Gothic"/>
                      </a:endParaRPr>
                    </a:p>
                  </a:txBody>
                  <a:tcPr marL="91425" marR="91425" marT="91425" marB="91425"/>
                </a:tc>
                <a:tc>
                  <a:txBody>
                    <a:bodyPr/>
                    <a:lstStyle/>
                    <a:p>
                      <a:pPr marL="0" lvl="0" indent="0" rtl="0">
                        <a:spcBef>
                          <a:spcPts val="0"/>
                        </a:spcBef>
                        <a:spcAft>
                          <a:spcPts val="0"/>
                        </a:spcAft>
                        <a:buClr>
                          <a:schemeClr val="dk1"/>
                        </a:buClr>
                        <a:buSzPts val="1100"/>
                        <a:buFont typeface="Arial"/>
                        <a:buNone/>
                      </a:pPr>
                      <a:r>
                        <a:rPr lang="en-US" sz="1800">
                          <a:solidFill>
                            <a:schemeClr val="tx1">
                              <a:lumMod val="75000"/>
                              <a:lumOff val="25000"/>
                            </a:schemeClr>
                          </a:solidFill>
                          <a:latin typeface="Century Gothic"/>
                          <a:ea typeface="Century Gothic"/>
                          <a:cs typeface="Century Gothic"/>
                          <a:sym typeface="Century Gothic"/>
                        </a:rPr>
                        <a:t>2.048 </a:t>
                      </a:r>
                      <a:endParaRPr sz="1800" b="1">
                        <a:solidFill>
                          <a:schemeClr val="tx1">
                            <a:lumMod val="75000"/>
                            <a:lumOff val="25000"/>
                          </a:schemeClr>
                        </a:solidFill>
                        <a:latin typeface="Century Gothic"/>
                        <a:ea typeface="Century Gothic"/>
                        <a:cs typeface="Century Gothic"/>
                        <a:sym typeface="Century Gothic"/>
                      </a:endParaRPr>
                    </a:p>
                  </a:txBody>
                  <a:tcPr marL="91425" marR="91425" marT="91425" marB="91425"/>
                </a:tc>
                <a:extLst>
                  <a:ext uri="{0D108BD9-81ED-4DB2-BD59-A6C34878D82A}">
                    <a16:rowId xmlns:a16="http://schemas.microsoft.com/office/drawing/2014/main" xmlns="" val="10001"/>
                  </a:ext>
                </a:extLst>
              </a:tr>
              <a:tr h="445875">
                <a:tc>
                  <a:txBody>
                    <a:bodyPr/>
                    <a:lstStyle/>
                    <a:p>
                      <a:pPr marL="0" lvl="0" indent="0" rtl="0">
                        <a:spcBef>
                          <a:spcPts val="0"/>
                        </a:spcBef>
                        <a:spcAft>
                          <a:spcPts val="0"/>
                        </a:spcAft>
                        <a:buNone/>
                      </a:pPr>
                      <a:r>
                        <a:rPr lang="en-US" sz="1800" dirty="0">
                          <a:solidFill>
                            <a:schemeClr val="tx1">
                              <a:lumMod val="75000"/>
                              <a:lumOff val="25000"/>
                            </a:schemeClr>
                          </a:solidFill>
                          <a:latin typeface="Century Gothic"/>
                          <a:ea typeface="Century Gothic"/>
                          <a:cs typeface="Century Gothic"/>
                          <a:sym typeface="Century Gothic"/>
                        </a:rPr>
                        <a:t>RMSE</a:t>
                      </a:r>
                      <a:endParaRPr sz="1800" dirty="0">
                        <a:solidFill>
                          <a:schemeClr val="tx1">
                            <a:lumMod val="75000"/>
                            <a:lumOff val="25000"/>
                          </a:schemeClr>
                        </a:solidFill>
                        <a:latin typeface="Century Gothic"/>
                        <a:ea typeface="Century Gothic"/>
                        <a:cs typeface="Century Gothic"/>
                        <a:sym typeface="Century Gothic"/>
                      </a:endParaRPr>
                    </a:p>
                  </a:txBody>
                  <a:tcPr marL="91425" marR="91425" marT="91425" marB="91425"/>
                </a:tc>
                <a:tc>
                  <a:txBody>
                    <a:bodyPr/>
                    <a:lstStyle/>
                    <a:p>
                      <a:pPr marL="0" lvl="0" indent="0" rtl="0">
                        <a:spcBef>
                          <a:spcPts val="0"/>
                        </a:spcBef>
                        <a:spcAft>
                          <a:spcPts val="0"/>
                        </a:spcAft>
                        <a:buNone/>
                      </a:pPr>
                      <a:r>
                        <a:rPr lang="en-US" sz="1800" b="1">
                          <a:solidFill>
                            <a:srgbClr val="389CC4"/>
                          </a:solidFill>
                          <a:latin typeface="Century Gothic"/>
                          <a:ea typeface="Century Gothic"/>
                          <a:cs typeface="Century Gothic"/>
                          <a:sym typeface="Century Gothic"/>
                        </a:rPr>
                        <a:t>0.9375 mg/L</a:t>
                      </a:r>
                      <a:endParaRPr sz="1800">
                        <a:latin typeface="Century Gothic"/>
                        <a:ea typeface="Century Gothic"/>
                        <a:cs typeface="Century Gothic"/>
                        <a:sym typeface="Century Gothic"/>
                      </a:endParaRPr>
                    </a:p>
                  </a:txBody>
                  <a:tcPr marL="91425" marR="91425" marT="91425" marB="91425"/>
                </a:tc>
                <a:tc>
                  <a:txBody>
                    <a:bodyPr/>
                    <a:lstStyle/>
                    <a:p>
                      <a:pPr marL="0" lvl="0" indent="0" rtl="0">
                        <a:spcBef>
                          <a:spcPts val="0"/>
                        </a:spcBef>
                        <a:spcAft>
                          <a:spcPts val="0"/>
                        </a:spcAft>
                        <a:buClr>
                          <a:schemeClr val="dk1"/>
                        </a:buClr>
                        <a:buSzPts val="1100"/>
                        <a:buFont typeface="Arial"/>
                        <a:buNone/>
                      </a:pPr>
                      <a:r>
                        <a:rPr lang="en-US" sz="1800" dirty="0">
                          <a:solidFill>
                            <a:schemeClr val="tx1">
                              <a:lumMod val="75000"/>
                              <a:lumOff val="25000"/>
                            </a:schemeClr>
                          </a:solidFill>
                          <a:latin typeface="Century Gothic"/>
                          <a:ea typeface="Century Gothic"/>
                          <a:cs typeface="Century Gothic"/>
                          <a:sym typeface="Century Gothic"/>
                        </a:rPr>
                        <a:t>2.131 mg/L</a:t>
                      </a:r>
                      <a:endParaRPr sz="1800" b="1" dirty="0">
                        <a:solidFill>
                          <a:schemeClr val="tx1">
                            <a:lumMod val="75000"/>
                            <a:lumOff val="25000"/>
                          </a:schemeClr>
                        </a:solidFill>
                        <a:latin typeface="Century Gothic"/>
                        <a:ea typeface="Century Gothic"/>
                        <a:cs typeface="Century Gothic"/>
                        <a:sym typeface="Century Gothic"/>
                      </a:endParaRPr>
                    </a:p>
                  </a:txBody>
                  <a:tcPr marL="91425" marR="91425" marT="91425" marB="91425"/>
                </a:tc>
                <a:extLst>
                  <a:ext uri="{0D108BD9-81ED-4DB2-BD59-A6C34878D82A}">
                    <a16:rowId xmlns:a16="http://schemas.microsoft.com/office/drawing/2014/main" xmlns="" val="10002"/>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42"/>
          <p:cNvSpPr txBox="1">
            <a:spLocks noGrp="1"/>
          </p:cNvSpPr>
          <p:nvPr>
            <p:ph type="title"/>
          </p:nvPr>
        </p:nvSpPr>
        <p:spPr>
          <a:xfrm>
            <a:off x="1000125" y="365124"/>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289B4"/>
              </a:buClr>
              <a:buSzPts val="4800"/>
              <a:buFont typeface="Century Gothic"/>
              <a:buNone/>
            </a:pPr>
            <a:r>
              <a:rPr lang="en-US" sz="4800" b="0" i="0" u="none" strike="noStrike" cap="none">
                <a:solidFill>
                  <a:srgbClr val="3289B4"/>
                </a:solidFill>
                <a:latin typeface="Century Gothic"/>
                <a:ea typeface="Century Gothic"/>
                <a:cs typeface="Century Gothic"/>
                <a:sym typeface="Century Gothic"/>
              </a:rPr>
              <a:t>Study Area</a:t>
            </a:r>
            <a:endParaRPr sz="4800" b="0" i="0" u="none" strike="noStrike" cap="none">
              <a:solidFill>
                <a:srgbClr val="3289B4"/>
              </a:solidFill>
              <a:latin typeface="Century Gothic"/>
              <a:ea typeface="Century Gothic"/>
              <a:cs typeface="Century Gothic"/>
              <a:sym typeface="Century Gothic"/>
            </a:endParaRPr>
          </a:p>
        </p:txBody>
      </p:sp>
      <p:pic>
        <p:nvPicPr>
          <p:cNvPr id="358" name="Google Shape;358;p42"/>
          <p:cNvPicPr preferRelativeResize="0"/>
          <p:nvPr/>
        </p:nvPicPr>
        <p:blipFill rotWithShape="1">
          <a:blip r:embed="rId3">
            <a:alphaModFix/>
          </a:blip>
          <a:srcRect t="29" b="29"/>
          <a:stretch/>
        </p:blipFill>
        <p:spPr>
          <a:xfrm>
            <a:off x="2197500" y="1084362"/>
            <a:ext cx="7796999" cy="5510374"/>
          </a:xfrm>
          <a:prstGeom prst="rect">
            <a:avLst/>
          </a:prstGeom>
          <a:noFill/>
          <a:ln w="9525" cap="flat" cmpd="sng">
            <a:solidFill>
              <a:srgbClr val="000000"/>
            </a:solidFill>
            <a:prstDash val="solid"/>
            <a:round/>
            <a:headEnd type="none" w="sm" len="sm"/>
            <a:tailEnd type="none" w="sm" len="sm"/>
          </a:ln>
        </p:spPr>
      </p:pic>
      <p:sp>
        <p:nvSpPr>
          <p:cNvPr id="359" name="Google Shape;359;p42"/>
          <p:cNvSpPr txBox="1"/>
          <p:nvPr/>
        </p:nvSpPr>
        <p:spPr>
          <a:xfrm>
            <a:off x="9944150" y="6021100"/>
            <a:ext cx="2372100" cy="573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200"/>
              <a:buFont typeface="Arial"/>
              <a:buNone/>
            </a:pPr>
            <a:r>
              <a:rPr lang="en-US" sz="1200">
                <a:solidFill>
                  <a:srgbClr val="3F3F3F"/>
                </a:solidFill>
                <a:latin typeface="Century Gothic"/>
                <a:ea typeface="Century Gothic"/>
                <a:cs typeface="Century Gothic"/>
                <a:sym typeface="Century Gothic"/>
              </a:rPr>
              <a:t>Image source: Landsat 8 OLI</a:t>
            </a:r>
            <a:endParaRPr sz="1200">
              <a:solidFill>
                <a:srgbClr val="3F3F3F"/>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chemeClr val="lt1"/>
              </a:buClr>
              <a:buSzPts val="1200"/>
              <a:buFont typeface="Arial"/>
              <a:buNone/>
            </a:pPr>
            <a:r>
              <a:rPr lang="en-US" sz="1200">
                <a:solidFill>
                  <a:srgbClr val="3F3F3F"/>
                </a:solidFill>
                <a:latin typeface="Century Gothic"/>
                <a:ea typeface="Century Gothic"/>
                <a:cs typeface="Century Gothic"/>
                <a:sym typeface="Century Gothic"/>
              </a:rPr>
              <a:t>Inset source: Google, Landsat/Copernicus</a:t>
            </a:r>
            <a:endParaRPr sz="1200" b="0" i="0" u="none" strike="noStrike" cap="none">
              <a:solidFill>
                <a:srgbClr val="3F3F3F"/>
              </a:solidFill>
              <a:latin typeface="Century Gothic"/>
              <a:ea typeface="Century Gothic"/>
              <a:cs typeface="Century Gothic"/>
              <a:sym typeface="Century Gothic"/>
            </a:endParaRPr>
          </a:p>
        </p:txBody>
      </p:sp>
      <p:sp>
        <p:nvSpPr>
          <p:cNvPr id="360" name="Google Shape;360;p42"/>
          <p:cNvSpPr txBox="1"/>
          <p:nvPr/>
        </p:nvSpPr>
        <p:spPr>
          <a:xfrm>
            <a:off x="4981900" y="14631200"/>
            <a:ext cx="2558400" cy="450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800">
                <a:solidFill>
                  <a:srgbClr val="FFFFFF"/>
                </a:solidFill>
                <a:latin typeface="Century Gothic"/>
                <a:ea typeface="Century Gothic"/>
                <a:cs typeface="Century Gothic"/>
                <a:sym typeface="Century Gothic"/>
              </a:rPr>
              <a:t>Merrimack River</a:t>
            </a:r>
            <a:endParaRPr sz="1800">
              <a:solidFill>
                <a:srgbClr val="FFFFFF"/>
              </a:solidFill>
              <a:latin typeface="Century Gothic"/>
              <a:ea typeface="Century Gothic"/>
              <a:cs typeface="Century Gothic"/>
              <a:sym typeface="Century Gothic"/>
            </a:endParaRPr>
          </a:p>
        </p:txBody>
      </p:sp>
      <p:sp>
        <p:nvSpPr>
          <p:cNvPr id="361" name="Google Shape;361;p42"/>
          <p:cNvSpPr txBox="1"/>
          <p:nvPr/>
        </p:nvSpPr>
        <p:spPr>
          <a:xfrm>
            <a:off x="1519425" y="15989475"/>
            <a:ext cx="2057400" cy="450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800">
                <a:solidFill>
                  <a:srgbClr val="FFFFFF"/>
                </a:solidFill>
                <a:latin typeface="Century Gothic"/>
                <a:ea typeface="Century Gothic"/>
                <a:cs typeface="Century Gothic"/>
                <a:sym typeface="Century Gothic"/>
              </a:rPr>
              <a:t>Parker River</a:t>
            </a:r>
            <a:endParaRPr sz="1800">
              <a:solidFill>
                <a:srgbClr val="FFFFFF"/>
              </a:solidFill>
              <a:latin typeface="Century Gothic"/>
              <a:ea typeface="Century Gothic"/>
              <a:cs typeface="Century Gothic"/>
              <a:sym typeface="Century Gothic"/>
            </a:endParaRPr>
          </a:p>
        </p:txBody>
      </p:sp>
      <p:sp>
        <p:nvSpPr>
          <p:cNvPr id="362" name="Google Shape;362;p42"/>
          <p:cNvSpPr txBox="1"/>
          <p:nvPr/>
        </p:nvSpPr>
        <p:spPr>
          <a:xfrm>
            <a:off x="2423375" y="17215250"/>
            <a:ext cx="2187600" cy="450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800">
                <a:solidFill>
                  <a:srgbClr val="FFFFFF"/>
                </a:solidFill>
                <a:latin typeface="Century Gothic"/>
                <a:ea typeface="Century Gothic"/>
                <a:cs typeface="Century Gothic"/>
                <a:sym typeface="Century Gothic"/>
              </a:rPr>
              <a:t>Rowley River</a:t>
            </a:r>
            <a:endParaRPr sz="1800">
              <a:solidFill>
                <a:srgbClr val="FFFFFF"/>
              </a:solidFill>
              <a:latin typeface="Century Gothic"/>
              <a:ea typeface="Century Gothic"/>
              <a:cs typeface="Century Gothic"/>
              <a:sym typeface="Century Gothic"/>
            </a:endParaRPr>
          </a:p>
        </p:txBody>
      </p:sp>
      <p:sp>
        <p:nvSpPr>
          <p:cNvPr id="363" name="Google Shape;363;p42"/>
          <p:cNvSpPr txBox="1"/>
          <p:nvPr/>
        </p:nvSpPr>
        <p:spPr>
          <a:xfrm>
            <a:off x="3340050" y="18656950"/>
            <a:ext cx="2558400" cy="450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800">
                <a:solidFill>
                  <a:srgbClr val="FFFFFF"/>
                </a:solidFill>
                <a:latin typeface="Century Gothic"/>
                <a:ea typeface="Century Gothic"/>
                <a:cs typeface="Century Gothic"/>
                <a:sym typeface="Century Gothic"/>
              </a:rPr>
              <a:t>Ipswich River</a:t>
            </a:r>
            <a:endParaRPr sz="1800">
              <a:solidFill>
                <a:srgbClr val="FFFFFF"/>
              </a:solidFill>
              <a:latin typeface="Century Gothic"/>
              <a:ea typeface="Century Gothic"/>
              <a:cs typeface="Century Gothic"/>
              <a:sym typeface="Century Gothic"/>
            </a:endParaRPr>
          </a:p>
        </p:txBody>
      </p:sp>
      <p:sp>
        <p:nvSpPr>
          <p:cNvPr id="364" name="Google Shape;364;p42"/>
          <p:cNvSpPr txBox="1"/>
          <p:nvPr/>
        </p:nvSpPr>
        <p:spPr>
          <a:xfrm>
            <a:off x="4891325" y="16764950"/>
            <a:ext cx="1577100" cy="450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800">
                <a:solidFill>
                  <a:srgbClr val="FFFFFF"/>
                </a:solidFill>
                <a:latin typeface="Century Gothic"/>
                <a:ea typeface="Century Gothic"/>
                <a:cs typeface="Century Gothic"/>
                <a:sym typeface="Century Gothic"/>
              </a:rPr>
              <a:t>Plum Island</a:t>
            </a:r>
            <a:endParaRPr sz="1800">
              <a:solidFill>
                <a:srgbClr val="FFFFFF"/>
              </a:solidFill>
              <a:latin typeface="Century Gothic"/>
              <a:ea typeface="Century Gothic"/>
              <a:cs typeface="Century Gothic"/>
              <a:sym typeface="Century Gothic"/>
            </a:endParaRPr>
          </a:p>
        </p:txBody>
      </p:sp>
      <p:sp>
        <p:nvSpPr>
          <p:cNvPr id="365" name="Google Shape;365;p42"/>
          <p:cNvSpPr txBox="1"/>
          <p:nvPr/>
        </p:nvSpPr>
        <p:spPr>
          <a:xfrm>
            <a:off x="7540300" y="16798488"/>
            <a:ext cx="1057800" cy="679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solidFill>
                  <a:srgbClr val="FFFFFF"/>
                </a:solidFill>
                <a:latin typeface="Century Gothic"/>
                <a:ea typeface="Century Gothic"/>
                <a:cs typeface="Century Gothic"/>
                <a:sym typeface="Century Gothic"/>
              </a:rPr>
              <a:t>Atlantic Ocean</a:t>
            </a:r>
            <a:endParaRPr>
              <a:solidFill>
                <a:srgbClr val="FFFFFF"/>
              </a:solidFill>
              <a:latin typeface="Century Gothic"/>
              <a:ea typeface="Century Gothic"/>
              <a:cs typeface="Century Gothic"/>
              <a:sym typeface="Century Gothic"/>
            </a:endParaRPr>
          </a:p>
        </p:txBody>
      </p:sp>
      <p:sp>
        <p:nvSpPr>
          <p:cNvPr id="366" name="Google Shape;366;p42"/>
          <p:cNvSpPr txBox="1"/>
          <p:nvPr/>
        </p:nvSpPr>
        <p:spPr>
          <a:xfrm>
            <a:off x="6805725" y="15602475"/>
            <a:ext cx="1253100" cy="387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solidFill>
                  <a:srgbClr val="FFFFFF"/>
                </a:solidFill>
                <a:latin typeface="Century Gothic"/>
                <a:ea typeface="Century Gothic"/>
                <a:cs typeface="Century Gothic"/>
                <a:sym typeface="Century Gothic"/>
              </a:rPr>
              <a:t>Study Area</a:t>
            </a:r>
            <a:endParaRPr>
              <a:solidFill>
                <a:srgbClr val="FFFFFF"/>
              </a:solidFill>
              <a:latin typeface="Century Gothic"/>
              <a:ea typeface="Century Gothic"/>
              <a:cs typeface="Century Gothic"/>
              <a:sym typeface="Century Gothic"/>
            </a:endParaRPr>
          </a:p>
        </p:txBody>
      </p:sp>
      <p:sp>
        <p:nvSpPr>
          <p:cNvPr id="367" name="Google Shape;367;p42"/>
          <p:cNvSpPr txBox="1"/>
          <p:nvPr/>
        </p:nvSpPr>
        <p:spPr>
          <a:xfrm>
            <a:off x="5781775" y="1425650"/>
            <a:ext cx="2057400" cy="387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1800">
                <a:solidFill>
                  <a:srgbClr val="FFFFFF"/>
                </a:solidFill>
                <a:latin typeface="Century Gothic"/>
                <a:ea typeface="Century Gothic"/>
                <a:cs typeface="Century Gothic"/>
                <a:sym typeface="Century Gothic"/>
              </a:rPr>
              <a:t>Merrimack River</a:t>
            </a:r>
            <a:endParaRPr sz="1800">
              <a:solidFill>
                <a:srgbClr val="FFFFFF"/>
              </a:solidFill>
              <a:latin typeface="Century Gothic"/>
              <a:ea typeface="Century Gothic"/>
              <a:cs typeface="Century Gothic"/>
              <a:sym typeface="Century Gothic"/>
            </a:endParaRPr>
          </a:p>
        </p:txBody>
      </p:sp>
      <p:sp>
        <p:nvSpPr>
          <p:cNvPr id="368" name="Google Shape;368;p42"/>
          <p:cNvSpPr txBox="1"/>
          <p:nvPr/>
        </p:nvSpPr>
        <p:spPr>
          <a:xfrm>
            <a:off x="2488475" y="2665875"/>
            <a:ext cx="2057400" cy="387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800">
                <a:solidFill>
                  <a:srgbClr val="FFFFFF"/>
                </a:solidFill>
                <a:latin typeface="Century Gothic"/>
                <a:ea typeface="Century Gothic"/>
                <a:cs typeface="Century Gothic"/>
                <a:sym typeface="Century Gothic"/>
              </a:rPr>
              <a:t>Parker River</a:t>
            </a:r>
            <a:endParaRPr sz="1800">
              <a:solidFill>
                <a:srgbClr val="FFFFFF"/>
              </a:solidFill>
              <a:latin typeface="Century Gothic"/>
              <a:ea typeface="Century Gothic"/>
              <a:cs typeface="Century Gothic"/>
              <a:sym typeface="Century Gothic"/>
            </a:endParaRPr>
          </a:p>
        </p:txBody>
      </p:sp>
      <p:sp>
        <p:nvSpPr>
          <p:cNvPr id="369" name="Google Shape;369;p42"/>
          <p:cNvSpPr txBox="1"/>
          <p:nvPr/>
        </p:nvSpPr>
        <p:spPr>
          <a:xfrm>
            <a:off x="3302875" y="3777700"/>
            <a:ext cx="1577100" cy="387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800">
                <a:solidFill>
                  <a:srgbClr val="FFFFFF"/>
                </a:solidFill>
                <a:latin typeface="Century Gothic"/>
                <a:ea typeface="Century Gothic"/>
                <a:cs typeface="Century Gothic"/>
                <a:sym typeface="Century Gothic"/>
              </a:rPr>
              <a:t>Rowley River</a:t>
            </a:r>
            <a:endParaRPr sz="1800">
              <a:solidFill>
                <a:srgbClr val="FFFFFF"/>
              </a:solidFill>
              <a:latin typeface="Century Gothic"/>
              <a:ea typeface="Century Gothic"/>
              <a:cs typeface="Century Gothic"/>
              <a:sym typeface="Century Gothic"/>
            </a:endParaRPr>
          </a:p>
        </p:txBody>
      </p:sp>
      <p:sp>
        <p:nvSpPr>
          <p:cNvPr id="370" name="Google Shape;370;p42"/>
          <p:cNvSpPr txBox="1"/>
          <p:nvPr/>
        </p:nvSpPr>
        <p:spPr>
          <a:xfrm>
            <a:off x="3624125" y="5071950"/>
            <a:ext cx="1735500" cy="387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800">
                <a:solidFill>
                  <a:srgbClr val="FFFFFF"/>
                </a:solidFill>
                <a:latin typeface="Century Gothic"/>
                <a:ea typeface="Century Gothic"/>
                <a:cs typeface="Century Gothic"/>
                <a:sym typeface="Century Gothic"/>
              </a:rPr>
              <a:t>Ipswich River</a:t>
            </a:r>
            <a:endParaRPr sz="1800">
              <a:solidFill>
                <a:srgbClr val="FFFFFF"/>
              </a:solidFill>
              <a:latin typeface="Century Gothic"/>
              <a:ea typeface="Century Gothic"/>
              <a:cs typeface="Century Gothic"/>
              <a:sym typeface="Century Gothic"/>
            </a:endParaRPr>
          </a:p>
        </p:txBody>
      </p:sp>
      <p:sp>
        <p:nvSpPr>
          <p:cNvPr id="371" name="Google Shape;371;p42"/>
          <p:cNvSpPr txBox="1"/>
          <p:nvPr/>
        </p:nvSpPr>
        <p:spPr>
          <a:xfrm>
            <a:off x="5633100" y="3390700"/>
            <a:ext cx="1426200" cy="387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800">
                <a:solidFill>
                  <a:srgbClr val="FFFFFF"/>
                </a:solidFill>
                <a:latin typeface="Century Gothic"/>
                <a:ea typeface="Century Gothic"/>
                <a:cs typeface="Century Gothic"/>
                <a:sym typeface="Century Gothic"/>
              </a:rPr>
              <a:t>Plum Island</a:t>
            </a:r>
            <a:endParaRPr sz="1800">
              <a:solidFill>
                <a:srgbClr val="FFFFFF"/>
              </a:solidFill>
              <a:latin typeface="Century Gothic"/>
              <a:ea typeface="Century Gothic"/>
              <a:cs typeface="Century Gothic"/>
              <a:sym typeface="Century Gothic"/>
            </a:endParaRPr>
          </a:p>
        </p:txBody>
      </p:sp>
      <p:sp>
        <p:nvSpPr>
          <p:cNvPr id="372" name="Google Shape;372;p42"/>
          <p:cNvSpPr txBox="1"/>
          <p:nvPr/>
        </p:nvSpPr>
        <p:spPr>
          <a:xfrm>
            <a:off x="7982950" y="3467100"/>
            <a:ext cx="1057800" cy="679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solidFill>
                  <a:srgbClr val="FFFFFF"/>
                </a:solidFill>
                <a:latin typeface="Century Gothic"/>
                <a:ea typeface="Century Gothic"/>
                <a:cs typeface="Century Gothic"/>
                <a:sym typeface="Century Gothic"/>
              </a:rPr>
              <a:t>Atlantic Ocean</a:t>
            </a:r>
            <a:endParaRPr>
              <a:solidFill>
                <a:srgbClr val="FFFFFF"/>
              </a:solidFill>
              <a:latin typeface="Century Gothic"/>
              <a:ea typeface="Century Gothic"/>
              <a:cs typeface="Century Gothic"/>
              <a:sym typeface="Century Gothic"/>
            </a:endParaRPr>
          </a:p>
        </p:txBody>
      </p:sp>
      <p:sp>
        <p:nvSpPr>
          <p:cNvPr id="373" name="Google Shape;373;p42"/>
          <p:cNvSpPr txBox="1"/>
          <p:nvPr/>
        </p:nvSpPr>
        <p:spPr>
          <a:xfrm>
            <a:off x="7355175" y="2319800"/>
            <a:ext cx="1202400" cy="387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solidFill>
                  <a:srgbClr val="FFFFFF"/>
                </a:solidFill>
                <a:latin typeface="Century Gothic"/>
                <a:ea typeface="Century Gothic"/>
                <a:cs typeface="Century Gothic"/>
                <a:sym typeface="Century Gothic"/>
              </a:rPr>
              <a:t>Study Area</a:t>
            </a:r>
            <a:endParaRPr>
              <a:solidFill>
                <a:srgbClr val="FFFFFF"/>
              </a:solidFill>
              <a:latin typeface="Century Gothic"/>
              <a:ea typeface="Century Gothic"/>
              <a:cs typeface="Century Gothic"/>
              <a:sym typeface="Century Gothic"/>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pic>
        <p:nvPicPr>
          <p:cNvPr id="621" name="Google Shape;621;p60"/>
          <p:cNvPicPr preferRelativeResize="0"/>
          <p:nvPr/>
        </p:nvPicPr>
        <p:blipFill>
          <a:blip r:embed="rId3">
            <a:alphaModFix/>
          </a:blip>
          <a:stretch>
            <a:fillRect/>
          </a:stretch>
        </p:blipFill>
        <p:spPr>
          <a:xfrm>
            <a:off x="1898676" y="987425"/>
            <a:ext cx="7998876" cy="5706574"/>
          </a:xfrm>
          <a:prstGeom prst="rect">
            <a:avLst/>
          </a:prstGeom>
          <a:noFill/>
          <a:ln>
            <a:noFill/>
          </a:ln>
        </p:spPr>
      </p:pic>
      <p:sp>
        <p:nvSpPr>
          <p:cNvPr id="622" name="Google Shape;622;p60"/>
          <p:cNvSpPr txBox="1">
            <a:spLocks noGrp="1"/>
          </p:cNvSpPr>
          <p:nvPr>
            <p:ph type="body" idx="1"/>
          </p:nvPr>
        </p:nvSpPr>
        <p:spPr>
          <a:xfrm>
            <a:off x="1000125" y="931498"/>
            <a:ext cx="3744000" cy="702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3F3F3F"/>
              </a:buClr>
              <a:buSzPts val="2000"/>
              <a:buFont typeface="Arial"/>
              <a:buNone/>
            </a:pPr>
            <a:r>
              <a:rPr lang="en-US" sz="2000" b="1" i="0" u="none" strike="noStrike" cap="none">
                <a:solidFill>
                  <a:srgbClr val="3F3F3F"/>
                </a:solidFill>
                <a:latin typeface="Century Gothic"/>
                <a:ea typeface="Century Gothic"/>
                <a:cs typeface="Century Gothic"/>
                <a:sym typeface="Century Gothic"/>
              </a:rPr>
              <a:t>Flux </a:t>
            </a:r>
            <a:r>
              <a:rPr lang="en-US" b="1"/>
              <a:t>modeling</a:t>
            </a:r>
            <a:endParaRPr sz="2000" b="1" i="0" u="none" strike="noStrike" cap="none">
              <a:solidFill>
                <a:srgbClr val="3F3F3F"/>
              </a:solidFill>
              <a:latin typeface="Century Gothic"/>
              <a:ea typeface="Century Gothic"/>
              <a:cs typeface="Century Gothic"/>
              <a:sym typeface="Century Gothic"/>
            </a:endParaRPr>
          </a:p>
        </p:txBody>
      </p:sp>
      <p:sp>
        <p:nvSpPr>
          <p:cNvPr id="623" name="Google Shape;623;p60"/>
          <p:cNvSpPr txBox="1">
            <a:spLocks noGrp="1"/>
          </p:cNvSpPr>
          <p:nvPr>
            <p:ph type="title"/>
          </p:nvPr>
        </p:nvSpPr>
        <p:spPr>
          <a:xfrm>
            <a:off x="1000125" y="365124"/>
            <a:ext cx="94134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289B4"/>
              </a:buClr>
              <a:buSzPts val="4800"/>
              <a:buFont typeface="Century Gothic"/>
              <a:buNone/>
            </a:pPr>
            <a:r>
              <a:rPr lang="en-US" sz="4800" b="0" i="0" u="none" strike="noStrike" cap="none">
                <a:solidFill>
                  <a:srgbClr val="3289B4"/>
                </a:solidFill>
                <a:latin typeface="Century Gothic"/>
                <a:ea typeface="Century Gothic"/>
                <a:cs typeface="Century Gothic"/>
                <a:sym typeface="Century Gothic"/>
              </a:rPr>
              <a:t>Results</a:t>
            </a:r>
            <a:endParaRPr sz="4800" b="0" i="0" u="none" strike="noStrike" cap="none">
              <a:solidFill>
                <a:srgbClr val="3289B4"/>
              </a:solidFill>
              <a:latin typeface="Century Gothic"/>
              <a:ea typeface="Century Gothic"/>
              <a:cs typeface="Century Gothic"/>
              <a:sym typeface="Century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61"/>
          <p:cNvSpPr txBox="1">
            <a:spLocks noGrp="1"/>
          </p:cNvSpPr>
          <p:nvPr>
            <p:ph type="body" idx="1"/>
          </p:nvPr>
        </p:nvSpPr>
        <p:spPr>
          <a:xfrm>
            <a:off x="6654100" y="931500"/>
            <a:ext cx="5152800" cy="5433900"/>
          </a:xfrm>
          <a:prstGeom prst="rect">
            <a:avLst/>
          </a:prstGeom>
          <a:noFill/>
          <a:ln>
            <a:noFill/>
          </a:ln>
        </p:spPr>
        <p:txBody>
          <a:bodyPr spcFirstLastPara="1" wrap="square" lIns="91425" tIns="45700" rIns="91425" bIns="45700" anchor="t" anchorCtr="0">
            <a:noAutofit/>
          </a:bodyPr>
          <a:lstStyle/>
          <a:p>
            <a:pPr marL="361950" lvl="0" indent="-342900" rtl="0">
              <a:lnSpc>
                <a:spcPct val="100000"/>
              </a:lnSpc>
              <a:spcBef>
                <a:spcPts val="700"/>
              </a:spcBef>
              <a:spcAft>
                <a:spcPts val="0"/>
              </a:spcAft>
              <a:buClr>
                <a:srgbClr val="3289B4"/>
              </a:buClr>
              <a:buSzPts val="1900"/>
              <a:buFont typeface="Wingdings 3" panose="05040102010807070707" pitchFamily="18" charset="2"/>
              <a:buChar char="}"/>
            </a:pPr>
            <a:r>
              <a:rPr lang="en-US" sz="1900" dirty="0"/>
              <a:t>SSC is higher and more variable towards the top of the estuary</a:t>
            </a:r>
            <a:endParaRPr sz="1900" dirty="0"/>
          </a:p>
          <a:p>
            <a:pPr marL="361950" lvl="0" indent="-342900" rtl="0">
              <a:lnSpc>
                <a:spcPct val="100000"/>
              </a:lnSpc>
              <a:spcBef>
                <a:spcPts val="700"/>
              </a:spcBef>
              <a:spcAft>
                <a:spcPts val="0"/>
              </a:spcAft>
              <a:buClr>
                <a:srgbClr val="3289B4"/>
              </a:buClr>
              <a:buSzPts val="1900"/>
              <a:buFont typeface="Wingdings 3" panose="05040102010807070707" pitchFamily="18" charset="2"/>
              <a:buChar char="}"/>
            </a:pPr>
            <a:r>
              <a:rPr lang="en-US" sz="1900" dirty="0"/>
              <a:t>SSC is heavily influenced by tidal level and river discharge. Wind speed may also have an effect close to the mouth of the estuary, but was not significant overall.</a:t>
            </a:r>
            <a:endParaRPr sz="1900" dirty="0"/>
          </a:p>
          <a:p>
            <a:pPr marL="361950" lvl="0" indent="-342900" rtl="0">
              <a:lnSpc>
                <a:spcPct val="100000"/>
              </a:lnSpc>
              <a:spcBef>
                <a:spcPts val="700"/>
              </a:spcBef>
              <a:spcAft>
                <a:spcPts val="0"/>
              </a:spcAft>
              <a:buClr>
                <a:srgbClr val="3289B4"/>
              </a:buClr>
              <a:buSzPts val="1900"/>
              <a:buFont typeface="Wingdings 3" panose="05040102010807070707" pitchFamily="18" charset="2"/>
              <a:buChar char="}"/>
            </a:pPr>
            <a:r>
              <a:rPr lang="en-US" sz="1900" dirty="0"/>
              <a:t>A higher number of </a:t>
            </a:r>
            <a:r>
              <a:rPr lang="en-US" sz="1900" i="1" dirty="0"/>
              <a:t>in situ</a:t>
            </a:r>
            <a:r>
              <a:rPr lang="en-US" sz="1900" dirty="0"/>
              <a:t> data points and a more refined mask allowed for more consistent retrieval of SSC</a:t>
            </a:r>
            <a:endParaRPr sz="1900" dirty="0"/>
          </a:p>
          <a:p>
            <a:pPr marL="361950" lvl="0" indent="-342900" rtl="0">
              <a:lnSpc>
                <a:spcPct val="100000"/>
              </a:lnSpc>
              <a:spcBef>
                <a:spcPts val="700"/>
              </a:spcBef>
              <a:spcAft>
                <a:spcPts val="0"/>
              </a:spcAft>
              <a:buClr>
                <a:srgbClr val="3289B4"/>
              </a:buClr>
              <a:buSzPts val="1900"/>
              <a:buFont typeface="Wingdings 3" panose="05040102010807070707" pitchFamily="18" charset="2"/>
              <a:buChar char="}"/>
            </a:pPr>
            <a:r>
              <a:rPr lang="en-US" sz="1900" dirty="0"/>
              <a:t>Local algorithm relating turbidity to </a:t>
            </a:r>
            <a:r>
              <a:rPr lang="en-US" sz="1900" dirty="0" err="1"/>
              <a:t>Rrs</a:t>
            </a:r>
            <a:r>
              <a:rPr lang="en-US" sz="1900" dirty="0"/>
              <a:t> outperformed established general turbidity algorithm for this area</a:t>
            </a:r>
            <a:endParaRPr sz="1900" dirty="0"/>
          </a:p>
          <a:p>
            <a:pPr marL="361950" lvl="0" indent="-342900" rtl="0">
              <a:lnSpc>
                <a:spcPct val="100000"/>
              </a:lnSpc>
              <a:spcBef>
                <a:spcPts val="700"/>
              </a:spcBef>
              <a:spcAft>
                <a:spcPts val="0"/>
              </a:spcAft>
              <a:buClr>
                <a:srgbClr val="3289B4"/>
              </a:buClr>
              <a:buSzPts val="1900"/>
              <a:buFont typeface="Wingdings 3" panose="05040102010807070707" pitchFamily="18" charset="2"/>
              <a:buChar char="}"/>
            </a:pPr>
            <a:r>
              <a:rPr lang="en-US" sz="1900" dirty="0"/>
              <a:t>Relationship between SSC and </a:t>
            </a:r>
            <a:r>
              <a:rPr lang="en-US" sz="1900" dirty="0" err="1"/>
              <a:t>Rrs</a:t>
            </a:r>
            <a:r>
              <a:rPr lang="en-US" sz="1900" dirty="0"/>
              <a:t> is different in the Merrimack River compared to PIE</a:t>
            </a:r>
            <a:endParaRPr dirty="0"/>
          </a:p>
        </p:txBody>
      </p:sp>
      <p:sp>
        <p:nvSpPr>
          <p:cNvPr id="630" name="Google Shape;630;p61"/>
          <p:cNvSpPr txBox="1">
            <a:spLocks noGrp="1"/>
          </p:cNvSpPr>
          <p:nvPr>
            <p:ph type="title"/>
          </p:nvPr>
        </p:nvSpPr>
        <p:spPr>
          <a:xfrm>
            <a:off x="1000125" y="365124"/>
            <a:ext cx="10233300" cy="47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289B4"/>
              </a:buClr>
              <a:buSzPts val="4800"/>
              <a:buFont typeface="Century Gothic"/>
              <a:buNone/>
            </a:pPr>
            <a:r>
              <a:rPr lang="en-US" sz="4800" b="0" i="0" u="none" strike="noStrike" cap="none">
                <a:solidFill>
                  <a:srgbClr val="3289B4"/>
                </a:solidFill>
                <a:latin typeface="Century Gothic"/>
                <a:ea typeface="Century Gothic"/>
                <a:cs typeface="Century Gothic"/>
                <a:sym typeface="Century Gothic"/>
              </a:rPr>
              <a:t>Conclusions</a:t>
            </a:r>
            <a:endParaRPr sz="4800" b="0" i="0" u="none" strike="noStrike" cap="none">
              <a:solidFill>
                <a:srgbClr val="3289B4"/>
              </a:solidFill>
              <a:latin typeface="Century Gothic"/>
              <a:ea typeface="Century Gothic"/>
              <a:cs typeface="Century Gothic"/>
              <a:sym typeface="Century Gothic"/>
            </a:endParaRPr>
          </a:p>
        </p:txBody>
      </p:sp>
      <p:sp>
        <p:nvSpPr>
          <p:cNvPr id="631" name="Google Shape;631;p61"/>
          <p:cNvSpPr>
            <a:spLocks noGrp="1"/>
          </p:cNvSpPr>
          <p:nvPr>
            <p:ph type="pic" idx="2"/>
          </p:nvPr>
        </p:nvSpPr>
        <p:spPr>
          <a:xfrm>
            <a:off x="0" y="931498"/>
            <a:ext cx="7008900" cy="58803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1100"/>
              </a:spcBef>
              <a:spcAft>
                <a:spcPts val="0"/>
              </a:spcAft>
              <a:buClr>
                <a:srgbClr val="A5A5A5"/>
              </a:buClr>
              <a:buSzPts val="5500"/>
              <a:buFont typeface="Arial"/>
              <a:buNone/>
            </a:pPr>
            <a:r>
              <a:rPr lang="en-US" sz="5500" b="1" i="0" u="none" strike="noStrike" cap="none" dirty="0">
                <a:solidFill>
                  <a:srgbClr val="A5A5A5"/>
                </a:solidFill>
                <a:latin typeface="Century Gothic"/>
                <a:ea typeface="Century Gothic"/>
                <a:cs typeface="Century Gothic"/>
                <a:sym typeface="Century Gothic"/>
              </a:rPr>
              <a:t>Details/Imagery pending</a:t>
            </a:r>
            <a:endParaRPr sz="5500" b="1" i="0" u="none" strike="noStrike" cap="none" dirty="0">
              <a:solidFill>
                <a:srgbClr val="A5A5A5"/>
              </a:solidFill>
              <a:latin typeface="Century Gothic"/>
              <a:ea typeface="Century Gothic"/>
              <a:cs typeface="Century Gothic"/>
              <a:sym typeface="Century Gothic"/>
            </a:endParaRPr>
          </a:p>
        </p:txBody>
      </p:sp>
      <p:pic>
        <p:nvPicPr>
          <p:cNvPr id="632" name="Google Shape;632;p61"/>
          <p:cNvPicPr preferRelativeResize="0"/>
          <p:nvPr/>
        </p:nvPicPr>
        <p:blipFill>
          <a:blip r:embed="rId3">
            <a:alphaModFix/>
          </a:blip>
          <a:stretch>
            <a:fillRect/>
          </a:stretch>
        </p:blipFill>
        <p:spPr>
          <a:xfrm>
            <a:off x="316367" y="1724351"/>
            <a:ext cx="6061000" cy="3409301"/>
          </a:xfrm>
          <a:prstGeom prst="rect">
            <a:avLst/>
          </a:prstGeom>
          <a:noFill/>
          <a:ln w="9525" cap="flat" cmpd="sng">
            <a:solidFill>
              <a:srgbClr val="000000"/>
            </a:solidFill>
            <a:prstDash val="solid"/>
            <a:round/>
            <a:headEnd type="none" w="sm" len="sm"/>
            <a:tailEnd type="none" w="sm" len="sm"/>
          </a:ln>
        </p:spPr>
      </p:pic>
      <p:sp>
        <p:nvSpPr>
          <p:cNvPr id="633" name="Google Shape;633;p61"/>
          <p:cNvSpPr txBox="1"/>
          <p:nvPr/>
        </p:nvSpPr>
        <p:spPr>
          <a:xfrm>
            <a:off x="230858" y="5133675"/>
            <a:ext cx="3237600" cy="273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200"/>
              <a:buFont typeface="Arial"/>
              <a:buNone/>
            </a:pPr>
            <a:r>
              <a:rPr lang="en-US" sz="1200" b="0" i="0" u="none" strike="noStrike" cap="none">
                <a:solidFill>
                  <a:srgbClr val="3F3F3F"/>
                </a:solidFill>
                <a:latin typeface="Century Gothic"/>
                <a:ea typeface="Century Gothic"/>
                <a:cs typeface="Century Gothic"/>
                <a:sym typeface="Century Gothic"/>
              </a:rPr>
              <a:t>Image </a:t>
            </a:r>
            <a:r>
              <a:rPr lang="en-US" sz="1200">
                <a:solidFill>
                  <a:srgbClr val="3F3F3F"/>
                </a:solidFill>
                <a:latin typeface="Century Gothic"/>
                <a:ea typeface="Century Gothic"/>
                <a:cs typeface="Century Gothic"/>
                <a:sym typeface="Century Gothic"/>
              </a:rPr>
              <a:t>source</a:t>
            </a:r>
            <a:r>
              <a:rPr lang="en-US" sz="1200" b="0" i="0" u="none" strike="noStrike" cap="none">
                <a:solidFill>
                  <a:srgbClr val="3F3F3F"/>
                </a:solidFill>
                <a:latin typeface="Century Gothic"/>
                <a:ea typeface="Century Gothic"/>
                <a:cs typeface="Century Gothic"/>
                <a:sym typeface="Century Gothic"/>
              </a:rPr>
              <a:t>: </a:t>
            </a:r>
            <a:r>
              <a:rPr lang="en-US" sz="1200">
                <a:solidFill>
                  <a:srgbClr val="3F3F3F"/>
                </a:solidFill>
                <a:latin typeface="Century Gothic"/>
                <a:ea typeface="Century Gothic"/>
                <a:cs typeface="Century Gothic"/>
                <a:sym typeface="Century Gothic"/>
              </a:rPr>
              <a:t>DEVELOP participant</a:t>
            </a:r>
            <a:r>
              <a:rPr lang="en-US" sz="1200" b="0" i="0" u="none" strike="noStrike" cap="none">
                <a:solidFill>
                  <a:srgbClr val="3F3F3F"/>
                </a:solidFill>
                <a:latin typeface="Century Gothic"/>
                <a:ea typeface="Century Gothic"/>
                <a:cs typeface="Century Gothic"/>
                <a:sym typeface="Century Gothic"/>
              </a:rPr>
              <a:t>      </a:t>
            </a:r>
            <a:endParaRPr sz="1200" b="0" i="0" u="none" strike="noStrike" cap="none">
              <a:solidFill>
                <a:srgbClr val="3F3F3F"/>
              </a:solidFill>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62"/>
          <p:cNvSpPr txBox="1">
            <a:spLocks noGrp="1"/>
          </p:cNvSpPr>
          <p:nvPr>
            <p:ph type="title"/>
          </p:nvPr>
        </p:nvSpPr>
        <p:spPr>
          <a:xfrm>
            <a:off x="1000125" y="365124"/>
            <a:ext cx="94134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289B4"/>
              </a:buClr>
              <a:buSzPts val="4800"/>
              <a:buFont typeface="Century Gothic"/>
              <a:buNone/>
            </a:pPr>
            <a:r>
              <a:rPr lang="en-US" sz="4800" b="0" i="0" u="none" strike="noStrike" cap="none">
                <a:solidFill>
                  <a:srgbClr val="3289B4"/>
                </a:solidFill>
                <a:latin typeface="Century Gothic"/>
                <a:ea typeface="Century Gothic"/>
                <a:cs typeface="Century Gothic"/>
                <a:sym typeface="Century Gothic"/>
              </a:rPr>
              <a:t>Errors and Uncertainties</a:t>
            </a:r>
            <a:endParaRPr sz="4800" b="0" i="0" u="none" strike="noStrike" cap="none">
              <a:solidFill>
                <a:srgbClr val="3289B4"/>
              </a:solidFill>
              <a:latin typeface="Century Gothic"/>
              <a:ea typeface="Century Gothic"/>
              <a:cs typeface="Century Gothic"/>
              <a:sym typeface="Century Gothic"/>
            </a:endParaRPr>
          </a:p>
        </p:txBody>
      </p:sp>
      <p:pic>
        <p:nvPicPr>
          <p:cNvPr id="640" name="Google Shape;640;p62"/>
          <p:cNvPicPr preferRelativeResize="0"/>
          <p:nvPr/>
        </p:nvPicPr>
        <p:blipFill rotWithShape="1">
          <a:blip r:embed="rId3">
            <a:alphaModFix/>
          </a:blip>
          <a:srcRect b="9387"/>
          <a:stretch/>
        </p:blipFill>
        <p:spPr>
          <a:xfrm>
            <a:off x="1313175" y="2525592"/>
            <a:ext cx="9565651" cy="4130725"/>
          </a:xfrm>
          <a:prstGeom prst="rect">
            <a:avLst/>
          </a:prstGeom>
          <a:noFill/>
          <a:ln w="9525" cap="flat" cmpd="sng">
            <a:solidFill>
              <a:srgbClr val="000000"/>
            </a:solidFill>
            <a:prstDash val="solid"/>
            <a:round/>
            <a:headEnd type="none" w="sm" len="sm"/>
            <a:tailEnd type="none" w="sm" len="sm"/>
          </a:ln>
        </p:spPr>
      </p:pic>
      <p:sp>
        <p:nvSpPr>
          <p:cNvPr id="641" name="Google Shape;641;p62"/>
          <p:cNvSpPr txBox="1"/>
          <p:nvPr/>
        </p:nvSpPr>
        <p:spPr>
          <a:xfrm>
            <a:off x="1535156" y="1202811"/>
            <a:ext cx="3665066" cy="113885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200" b="0" i="0" u="none" strike="noStrike" cap="none" dirty="0">
                <a:solidFill>
                  <a:srgbClr val="3F3F3F"/>
                </a:solidFill>
                <a:latin typeface="Century Gothic"/>
                <a:ea typeface="Century Gothic"/>
                <a:cs typeface="Century Gothic"/>
                <a:sym typeface="Century Gothic"/>
              </a:rPr>
              <a:t>Potential sources of error:</a:t>
            </a:r>
            <a:endParaRPr sz="2200" dirty="0"/>
          </a:p>
          <a:p>
            <a:pPr marL="342900" marR="0" lvl="0" indent="-342900" algn="l" rtl="0">
              <a:lnSpc>
                <a:spcPct val="100000"/>
              </a:lnSpc>
              <a:spcBef>
                <a:spcPts val="600"/>
              </a:spcBef>
              <a:spcAft>
                <a:spcPts val="0"/>
              </a:spcAft>
              <a:buClr>
                <a:srgbClr val="3289B4"/>
              </a:buClr>
              <a:buSzPts val="2000"/>
              <a:buFont typeface="Wingdings 3" panose="05040102010807070707" pitchFamily="18" charset="2"/>
              <a:buChar char="}"/>
            </a:pPr>
            <a:r>
              <a:rPr lang="en-US" sz="2000" b="0" i="0" u="none" strike="noStrike" cap="none" dirty="0">
                <a:solidFill>
                  <a:srgbClr val="3F3F3F"/>
                </a:solidFill>
                <a:latin typeface="Century Gothic"/>
                <a:ea typeface="Century Gothic"/>
                <a:cs typeface="Century Gothic"/>
                <a:sym typeface="Century Gothic"/>
              </a:rPr>
              <a:t>Errors in </a:t>
            </a:r>
            <a:r>
              <a:rPr lang="en-US" sz="2000" b="0" i="1" u="none" strike="noStrike" cap="none" dirty="0">
                <a:solidFill>
                  <a:srgbClr val="3F3F3F"/>
                </a:solidFill>
                <a:latin typeface="Century Gothic"/>
                <a:ea typeface="Century Gothic"/>
                <a:cs typeface="Century Gothic"/>
                <a:sym typeface="Century Gothic"/>
              </a:rPr>
              <a:t>in situ </a:t>
            </a:r>
            <a:r>
              <a:rPr lang="en-US" sz="2000" b="0" i="0" u="none" strike="noStrike" cap="none" dirty="0">
                <a:solidFill>
                  <a:srgbClr val="3F3F3F"/>
                </a:solidFill>
                <a:latin typeface="Century Gothic"/>
                <a:ea typeface="Century Gothic"/>
                <a:cs typeface="Century Gothic"/>
                <a:sym typeface="Century Gothic"/>
              </a:rPr>
              <a:t>data</a:t>
            </a:r>
            <a:endParaRPr dirty="0"/>
          </a:p>
          <a:p>
            <a:pPr marL="342900" marR="0" lvl="0" indent="-342900" algn="l" rtl="0">
              <a:lnSpc>
                <a:spcPct val="100000"/>
              </a:lnSpc>
              <a:spcBef>
                <a:spcPts val="600"/>
              </a:spcBef>
              <a:spcAft>
                <a:spcPts val="600"/>
              </a:spcAft>
              <a:buClr>
                <a:srgbClr val="3289B4"/>
              </a:buClr>
              <a:buSzPts val="2000"/>
              <a:buFont typeface="Wingdings 3" panose="05040102010807070707" pitchFamily="18" charset="2"/>
              <a:buChar char="}"/>
            </a:pPr>
            <a:r>
              <a:rPr lang="en-US" sz="2000" b="0" i="0" u="none" strike="noStrike" cap="none" dirty="0">
                <a:solidFill>
                  <a:srgbClr val="3F3F3F"/>
                </a:solidFill>
                <a:latin typeface="Century Gothic"/>
                <a:ea typeface="Century Gothic"/>
                <a:cs typeface="Century Gothic"/>
                <a:sym typeface="Century Gothic"/>
              </a:rPr>
              <a:t>Vicarious calibration</a:t>
            </a:r>
            <a:endParaRPr sz="2400" b="0" i="0" u="none" strike="noStrike" cap="none" dirty="0">
              <a:solidFill>
                <a:srgbClr val="3F3F3F"/>
              </a:solidFill>
              <a:latin typeface="Century Gothic"/>
              <a:ea typeface="Century Gothic"/>
              <a:cs typeface="Century Gothic"/>
              <a:sym typeface="Century Gothic"/>
            </a:endParaRPr>
          </a:p>
        </p:txBody>
      </p:sp>
      <p:sp>
        <p:nvSpPr>
          <p:cNvPr id="642" name="Google Shape;642;p62"/>
          <p:cNvSpPr txBox="1"/>
          <p:nvPr/>
        </p:nvSpPr>
        <p:spPr>
          <a:xfrm>
            <a:off x="5466312" y="1592861"/>
            <a:ext cx="4140267" cy="748808"/>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3289B4"/>
              </a:buClr>
              <a:buSzPts val="2000"/>
              <a:buFont typeface="Wingdings 3" panose="05040102010807070707" pitchFamily="18" charset="2"/>
              <a:buChar char="}"/>
            </a:pPr>
            <a:r>
              <a:rPr lang="en-US" sz="2000" b="0" i="0" u="none" strike="noStrike" cap="none" dirty="0">
                <a:solidFill>
                  <a:srgbClr val="3F3F3F"/>
                </a:solidFill>
                <a:latin typeface="Century Gothic"/>
                <a:ea typeface="Century Gothic"/>
                <a:cs typeface="Century Gothic"/>
                <a:sym typeface="Century Gothic"/>
              </a:rPr>
              <a:t>Aerosol correction</a:t>
            </a:r>
            <a:endParaRPr dirty="0"/>
          </a:p>
          <a:p>
            <a:pPr marL="342900" marR="0" lvl="0" indent="-342900" algn="l" rtl="0">
              <a:lnSpc>
                <a:spcPct val="100000"/>
              </a:lnSpc>
              <a:spcBef>
                <a:spcPts val="600"/>
              </a:spcBef>
              <a:spcAft>
                <a:spcPts val="600"/>
              </a:spcAft>
              <a:buClr>
                <a:srgbClr val="3289B4"/>
              </a:buClr>
              <a:buSzPts val="2000"/>
              <a:buFont typeface="Wingdings 3" panose="05040102010807070707" pitchFamily="18" charset="2"/>
              <a:buChar char="}"/>
            </a:pPr>
            <a:r>
              <a:rPr lang="en-US" sz="2000" b="0" i="0" u="none" strike="noStrike" cap="none" dirty="0">
                <a:solidFill>
                  <a:srgbClr val="3F3F3F"/>
                </a:solidFill>
                <a:latin typeface="Century Gothic"/>
                <a:ea typeface="Century Gothic"/>
                <a:cs typeface="Century Gothic"/>
                <a:sym typeface="Century Gothic"/>
              </a:rPr>
              <a:t>Algorithm bias/uncertainty</a:t>
            </a:r>
            <a:endParaRPr sz="2400" b="0" i="0" u="none" strike="noStrike" cap="none" dirty="0">
              <a:solidFill>
                <a:srgbClr val="3F3F3F"/>
              </a:solidFill>
              <a:latin typeface="Century Gothic"/>
              <a:ea typeface="Century Gothic"/>
              <a:cs typeface="Century Gothic"/>
              <a:sym typeface="Century Gothic"/>
            </a:endParaRPr>
          </a:p>
        </p:txBody>
      </p:sp>
      <p:sp>
        <p:nvSpPr>
          <p:cNvPr id="643" name="Google Shape;643;p62"/>
          <p:cNvSpPr txBox="1"/>
          <p:nvPr/>
        </p:nvSpPr>
        <p:spPr>
          <a:xfrm>
            <a:off x="1313175" y="6394474"/>
            <a:ext cx="3237600" cy="274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200"/>
              <a:buFont typeface="Arial"/>
              <a:buNone/>
            </a:pPr>
            <a:r>
              <a:rPr lang="en-US" sz="1200" b="0" i="0" u="none" strike="noStrike" cap="none">
                <a:solidFill>
                  <a:schemeClr val="lt1"/>
                </a:solidFill>
                <a:latin typeface="Century Gothic"/>
                <a:ea typeface="Century Gothic"/>
                <a:cs typeface="Century Gothic"/>
                <a:sym typeface="Century Gothic"/>
              </a:rPr>
              <a:t>Image </a:t>
            </a:r>
            <a:r>
              <a:rPr lang="en-US" sz="1200">
                <a:solidFill>
                  <a:schemeClr val="lt1"/>
                </a:solidFill>
                <a:latin typeface="Century Gothic"/>
                <a:ea typeface="Century Gothic"/>
                <a:cs typeface="Century Gothic"/>
                <a:sym typeface="Century Gothic"/>
              </a:rPr>
              <a:t>source</a:t>
            </a:r>
            <a:r>
              <a:rPr lang="en-US" sz="1200" b="0" i="0" u="none" strike="noStrike" cap="none">
                <a:solidFill>
                  <a:schemeClr val="lt1"/>
                </a:solidFill>
                <a:latin typeface="Century Gothic"/>
                <a:ea typeface="Century Gothic"/>
                <a:cs typeface="Century Gothic"/>
                <a:sym typeface="Century Gothic"/>
              </a:rPr>
              <a:t>: </a:t>
            </a:r>
            <a:r>
              <a:rPr lang="en-US" sz="1200">
                <a:solidFill>
                  <a:schemeClr val="lt1"/>
                </a:solidFill>
                <a:latin typeface="Century Gothic"/>
                <a:ea typeface="Century Gothic"/>
                <a:cs typeface="Century Gothic"/>
                <a:sym typeface="Century Gothic"/>
              </a:rPr>
              <a:t>DEVELOP participant</a:t>
            </a:r>
            <a:r>
              <a:rPr lang="en-US" sz="1200" b="0" i="0" u="none" strike="noStrike" cap="none">
                <a:solidFill>
                  <a:schemeClr val="lt1"/>
                </a:solidFill>
                <a:latin typeface="Century Gothic"/>
                <a:ea typeface="Century Gothic"/>
                <a:cs typeface="Century Gothic"/>
                <a:sym typeface="Century Gothic"/>
              </a:rPr>
              <a:t>      </a:t>
            </a:r>
            <a:endParaRPr sz="1200" b="0" i="0" u="none" strike="noStrike" cap="none">
              <a:solidFill>
                <a:schemeClr val="lt1"/>
              </a:solidFill>
              <a:latin typeface="Century Gothic"/>
              <a:ea typeface="Century Gothic"/>
              <a:cs typeface="Century Gothic"/>
              <a:sym typeface="Century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63"/>
          <p:cNvSpPr txBox="1">
            <a:spLocks noGrp="1"/>
          </p:cNvSpPr>
          <p:nvPr>
            <p:ph type="title"/>
          </p:nvPr>
        </p:nvSpPr>
        <p:spPr>
          <a:xfrm>
            <a:off x="1000125" y="365124"/>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289B4"/>
              </a:buClr>
              <a:buSzPts val="4800"/>
              <a:buFont typeface="Century Gothic"/>
              <a:buNone/>
            </a:pPr>
            <a:r>
              <a:rPr lang="en-US" sz="4800" b="0" i="0" u="none" strike="noStrike" cap="none">
                <a:solidFill>
                  <a:srgbClr val="3289B4"/>
                </a:solidFill>
                <a:latin typeface="Century Gothic"/>
                <a:ea typeface="Century Gothic"/>
                <a:cs typeface="Century Gothic"/>
                <a:sym typeface="Century Gothic"/>
              </a:rPr>
              <a:t>Future Work</a:t>
            </a:r>
            <a:endParaRPr sz="4800" b="0" i="0" u="none" strike="noStrike" cap="none">
              <a:solidFill>
                <a:srgbClr val="3289B4"/>
              </a:solidFill>
              <a:latin typeface="Century Gothic"/>
              <a:ea typeface="Century Gothic"/>
              <a:cs typeface="Century Gothic"/>
              <a:sym typeface="Century Gothic"/>
            </a:endParaRPr>
          </a:p>
        </p:txBody>
      </p:sp>
      <p:sp>
        <p:nvSpPr>
          <p:cNvPr id="650" name="Google Shape;650;p63"/>
          <p:cNvSpPr txBox="1"/>
          <p:nvPr/>
        </p:nvSpPr>
        <p:spPr>
          <a:xfrm>
            <a:off x="762675" y="1480825"/>
            <a:ext cx="4353600" cy="33264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3289B4"/>
              </a:buClr>
              <a:buSzPts val="2000"/>
              <a:buFont typeface="Wingdings 3" panose="05040102010807070707" pitchFamily="18" charset="2"/>
              <a:buChar char="}"/>
            </a:pPr>
            <a:r>
              <a:rPr lang="en-US" sz="2000" b="0" i="0" u="none" strike="noStrike" cap="none" dirty="0">
                <a:solidFill>
                  <a:srgbClr val="3F3F3F"/>
                </a:solidFill>
                <a:latin typeface="Century Gothic"/>
                <a:ea typeface="Century Gothic"/>
                <a:cs typeface="Century Gothic"/>
                <a:sym typeface="Century Gothic"/>
              </a:rPr>
              <a:t>Future Ipswich Mills Dam removal</a:t>
            </a:r>
            <a:endParaRPr dirty="0"/>
          </a:p>
          <a:p>
            <a:pPr marL="342900" marR="0" lvl="0" indent="-342900" algn="l" rtl="0">
              <a:lnSpc>
                <a:spcPct val="100000"/>
              </a:lnSpc>
              <a:spcBef>
                <a:spcPts val="600"/>
              </a:spcBef>
              <a:spcAft>
                <a:spcPts val="0"/>
              </a:spcAft>
              <a:buFont typeface="Wingdings 3" panose="05040102010807070707" pitchFamily="18" charset="2"/>
              <a:buChar char="}"/>
            </a:pPr>
            <a:endParaRPr sz="2000" b="0" i="0" u="none" strike="noStrike" cap="none" dirty="0">
              <a:solidFill>
                <a:srgbClr val="3F3F3F"/>
              </a:solidFill>
              <a:latin typeface="Century Gothic"/>
              <a:ea typeface="Century Gothic"/>
              <a:cs typeface="Century Gothic"/>
              <a:sym typeface="Century Gothic"/>
            </a:endParaRPr>
          </a:p>
          <a:p>
            <a:pPr marL="342900" marR="0" lvl="0" indent="-342900" algn="l" rtl="0">
              <a:lnSpc>
                <a:spcPct val="100000"/>
              </a:lnSpc>
              <a:spcBef>
                <a:spcPts val="600"/>
              </a:spcBef>
              <a:spcAft>
                <a:spcPts val="0"/>
              </a:spcAft>
              <a:buClr>
                <a:srgbClr val="3289B4"/>
              </a:buClr>
              <a:buSzPts val="2000"/>
              <a:buFont typeface="Wingdings 3" panose="05040102010807070707" pitchFamily="18" charset="2"/>
              <a:buChar char="}"/>
            </a:pPr>
            <a:r>
              <a:rPr lang="en-US" sz="2000" b="0" i="0" u="none" strike="noStrike" cap="none" dirty="0">
                <a:solidFill>
                  <a:srgbClr val="3F3F3F"/>
                </a:solidFill>
                <a:latin typeface="Century Gothic"/>
                <a:ea typeface="Century Gothic"/>
                <a:cs typeface="Century Gothic"/>
                <a:sym typeface="Century Gothic"/>
              </a:rPr>
              <a:t>Study seasonal and tidal trends with additional </a:t>
            </a:r>
            <a:r>
              <a:rPr lang="en-US" sz="2000" b="0" i="1" u="none" strike="noStrike" cap="none" dirty="0">
                <a:solidFill>
                  <a:srgbClr val="3F3F3F"/>
                </a:solidFill>
                <a:latin typeface="Century Gothic"/>
                <a:ea typeface="Century Gothic"/>
                <a:cs typeface="Century Gothic"/>
                <a:sym typeface="Century Gothic"/>
              </a:rPr>
              <a:t>in situ </a:t>
            </a:r>
            <a:r>
              <a:rPr lang="en-US" sz="2000" b="0" i="0" u="none" strike="noStrike" cap="none" dirty="0" smtClean="0">
                <a:solidFill>
                  <a:srgbClr val="3F3F3F"/>
                </a:solidFill>
                <a:latin typeface="Century Gothic"/>
                <a:ea typeface="Century Gothic"/>
                <a:cs typeface="Century Gothic"/>
                <a:sym typeface="Century Gothic"/>
              </a:rPr>
              <a:t>data</a:t>
            </a:r>
          </a:p>
          <a:p>
            <a:pPr marL="342900" marR="0" lvl="0" indent="-342900" algn="l" rtl="0">
              <a:lnSpc>
                <a:spcPct val="100000"/>
              </a:lnSpc>
              <a:spcBef>
                <a:spcPts val="600"/>
              </a:spcBef>
              <a:spcAft>
                <a:spcPts val="0"/>
              </a:spcAft>
              <a:buClr>
                <a:srgbClr val="3289B4"/>
              </a:buClr>
              <a:buSzPts val="2000"/>
              <a:buFont typeface="Wingdings 3" panose="05040102010807070707" pitchFamily="18" charset="2"/>
              <a:buChar char="}"/>
            </a:pPr>
            <a:endParaRPr lang="en-US" sz="2000" dirty="0">
              <a:solidFill>
                <a:srgbClr val="3F3F3F"/>
              </a:solidFill>
              <a:latin typeface="Century Gothic"/>
              <a:ea typeface="Century Gothic"/>
              <a:cs typeface="Century Gothic"/>
              <a:sym typeface="Century Gothic"/>
            </a:endParaRPr>
          </a:p>
          <a:p>
            <a:pPr marL="342900" indent="-342900">
              <a:spcBef>
                <a:spcPts val="600"/>
              </a:spcBef>
              <a:buClr>
                <a:srgbClr val="3289B4"/>
              </a:buClr>
              <a:buSzPts val="2000"/>
              <a:buFont typeface="Wingdings 3" panose="05040102010807070707" pitchFamily="18" charset="2"/>
              <a:buChar char="}"/>
            </a:pPr>
            <a:r>
              <a:rPr lang="en-US" sz="2000" dirty="0">
                <a:solidFill>
                  <a:srgbClr val="3F3F3F"/>
                </a:solidFill>
                <a:latin typeface="Century Gothic"/>
                <a:ea typeface="Century Gothic"/>
                <a:cs typeface="Century Gothic"/>
                <a:sym typeface="Century Gothic"/>
              </a:rPr>
              <a:t>Combine data sets from different sensors using data fusion</a:t>
            </a:r>
          </a:p>
          <a:p>
            <a:pPr marL="342900" marR="0" lvl="0" indent="-342900" algn="l" rtl="0">
              <a:lnSpc>
                <a:spcPct val="100000"/>
              </a:lnSpc>
              <a:spcBef>
                <a:spcPts val="600"/>
              </a:spcBef>
              <a:spcAft>
                <a:spcPts val="0"/>
              </a:spcAft>
              <a:buClr>
                <a:srgbClr val="3289B4"/>
              </a:buClr>
              <a:buSzPts val="2000"/>
              <a:buFont typeface="Wingdings 3" panose="05040102010807070707" pitchFamily="18" charset="2"/>
              <a:buChar char="}"/>
            </a:pPr>
            <a:endParaRPr sz="2000" b="0" i="0" u="none" strike="noStrike" cap="none" dirty="0">
              <a:solidFill>
                <a:srgbClr val="3F3F3F"/>
              </a:solidFill>
              <a:latin typeface="Century Gothic"/>
              <a:ea typeface="Century Gothic"/>
              <a:cs typeface="Century Gothic"/>
              <a:sym typeface="Century Gothic"/>
            </a:endParaRPr>
          </a:p>
          <a:p>
            <a:pPr marL="342900" marR="0" lvl="0" indent="-342900" algn="l" rtl="0">
              <a:lnSpc>
                <a:spcPct val="100000"/>
              </a:lnSpc>
              <a:spcBef>
                <a:spcPts val="600"/>
              </a:spcBef>
              <a:spcAft>
                <a:spcPts val="600"/>
              </a:spcAft>
              <a:buClr>
                <a:srgbClr val="3289B4"/>
              </a:buClr>
              <a:buSzPts val="2000"/>
              <a:buFont typeface="Wingdings 3" panose="05040102010807070707" pitchFamily="18" charset="2"/>
              <a:buChar char="}"/>
            </a:pPr>
            <a:r>
              <a:rPr lang="en-US" sz="2000" b="0" i="0" u="none" strike="noStrike" cap="none" dirty="0">
                <a:solidFill>
                  <a:srgbClr val="3F3F3F"/>
                </a:solidFill>
                <a:latin typeface="Century Gothic"/>
                <a:ea typeface="Century Gothic"/>
                <a:cs typeface="Century Gothic"/>
                <a:sym typeface="Century Gothic"/>
              </a:rPr>
              <a:t>Model SSC in shallows with radiative transfer model</a:t>
            </a:r>
            <a:endParaRPr sz="2000" dirty="0">
              <a:solidFill>
                <a:srgbClr val="3F3F3F"/>
              </a:solidFill>
              <a:latin typeface="Century Gothic"/>
              <a:ea typeface="Century Gothic"/>
              <a:cs typeface="Century Gothic"/>
              <a:sym typeface="Century Gothic"/>
            </a:endParaRPr>
          </a:p>
        </p:txBody>
      </p:sp>
      <p:sp>
        <p:nvSpPr>
          <p:cNvPr id="651" name="Google Shape;651;p63"/>
          <p:cNvSpPr txBox="1"/>
          <p:nvPr/>
        </p:nvSpPr>
        <p:spPr>
          <a:xfrm>
            <a:off x="5353725" y="5549792"/>
            <a:ext cx="2266800" cy="274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200"/>
              <a:buFont typeface="Arial"/>
              <a:buNone/>
            </a:pPr>
            <a:r>
              <a:rPr lang="en-US" sz="1200" b="0" i="0" u="none" strike="noStrike" cap="none">
                <a:solidFill>
                  <a:schemeClr val="lt1"/>
                </a:solidFill>
                <a:latin typeface="Century Gothic"/>
                <a:ea typeface="Century Gothic"/>
                <a:cs typeface="Century Gothic"/>
                <a:sym typeface="Century Gothic"/>
              </a:rPr>
              <a:t>Image </a:t>
            </a:r>
            <a:r>
              <a:rPr lang="en-US" sz="1200">
                <a:solidFill>
                  <a:schemeClr val="lt1"/>
                </a:solidFill>
                <a:latin typeface="Century Gothic"/>
                <a:ea typeface="Century Gothic"/>
                <a:cs typeface="Century Gothic"/>
                <a:sym typeface="Century Gothic"/>
              </a:rPr>
              <a:t>source</a:t>
            </a:r>
            <a:r>
              <a:rPr lang="en-US" sz="1200" b="0" i="0" u="none" strike="noStrike" cap="none">
                <a:solidFill>
                  <a:schemeClr val="lt1"/>
                </a:solidFill>
                <a:latin typeface="Century Gothic"/>
                <a:ea typeface="Century Gothic"/>
                <a:cs typeface="Century Gothic"/>
                <a:sym typeface="Century Gothic"/>
              </a:rPr>
              <a:t>: </a:t>
            </a:r>
            <a:r>
              <a:rPr lang="en-US" sz="1200">
                <a:solidFill>
                  <a:schemeClr val="lt1"/>
                </a:solidFill>
                <a:latin typeface="Century Gothic"/>
                <a:ea typeface="Century Gothic"/>
                <a:cs typeface="Century Gothic"/>
                <a:sym typeface="Century Gothic"/>
              </a:rPr>
              <a:t>Botteville</a:t>
            </a:r>
            <a:r>
              <a:rPr lang="en-US" sz="1200" b="0" i="0" u="none" strike="noStrike" cap="none">
                <a:solidFill>
                  <a:schemeClr val="lt1"/>
                </a:solidFill>
                <a:latin typeface="Century Gothic"/>
                <a:ea typeface="Century Gothic"/>
                <a:cs typeface="Century Gothic"/>
                <a:sym typeface="Century Gothic"/>
              </a:rPr>
              <a:t>      </a:t>
            </a:r>
            <a:endParaRPr sz="1200" b="0" i="0" u="none" strike="noStrike" cap="none">
              <a:solidFill>
                <a:schemeClr val="lt1"/>
              </a:solidFill>
              <a:latin typeface="Century Gothic"/>
              <a:ea typeface="Century Gothic"/>
              <a:cs typeface="Century Gothic"/>
              <a:sym typeface="Century Gothic"/>
            </a:endParaRPr>
          </a:p>
        </p:txBody>
      </p:sp>
      <p:pic>
        <p:nvPicPr>
          <p:cNvPr id="652" name="Google Shape;652;p63"/>
          <p:cNvPicPr preferRelativeResize="0"/>
          <p:nvPr/>
        </p:nvPicPr>
        <p:blipFill>
          <a:blip r:embed="rId3">
            <a:alphaModFix/>
          </a:blip>
          <a:stretch>
            <a:fillRect/>
          </a:stretch>
        </p:blipFill>
        <p:spPr>
          <a:xfrm>
            <a:off x="4799575" y="1368750"/>
            <a:ext cx="7047450" cy="4714376"/>
          </a:xfrm>
          <a:prstGeom prst="rect">
            <a:avLst/>
          </a:prstGeom>
          <a:noFill/>
          <a:ln w="9525" cap="flat" cmpd="sng">
            <a:solidFill>
              <a:srgbClr val="000000"/>
            </a:solidFill>
            <a:prstDash val="solid"/>
            <a:round/>
            <a:headEnd type="none" w="sm" len="sm"/>
            <a:tailEnd type="none" w="sm" len="sm"/>
          </a:ln>
        </p:spPr>
      </p:pic>
      <p:sp>
        <p:nvSpPr>
          <p:cNvPr id="653" name="Google Shape;653;p63"/>
          <p:cNvSpPr txBox="1"/>
          <p:nvPr/>
        </p:nvSpPr>
        <p:spPr>
          <a:xfrm>
            <a:off x="9439025" y="6083125"/>
            <a:ext cx="2483400" cy="274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200"/>
              <a:buFont typeface="Arial"/>
              <a:buNone/>
            </a:pPr>
            <a:r>
              <a:rPr lang="en-US" sz="1200" b="0" i="0" u="none" strike="noStrike" cap="none">
                <a:latin typeface="Century Gothic"/>
                <a:ea typeface="Century Gothic"/>
                <a:cs typeface="Century Gothic"/>
                <a:sym typeface="Century Gothic"/>
              </a:rPr>
              <a:t>Image </a:t>
            </a:r>
            <a:r>
              <a:rPr lang="en-US" sz="1200">
                <a:latin typeface="Century Gothic"/>
                <a:ea typeface="Century Gothic"/>
                <a:cs typeface="Century Gothic"/>
                <a:sym typeface="Century Gothic"/>
              </a:rPr>
              <a:t>source</a:t>
            </a:r>
            <a:r>
              <a:rPr lang="en-US" sz="1200" b="0" i="0" u="none" strike="noStrike" cap="none">
                <a:latin typeface="Century Gothic"/>
                <a:ea typeface="Century Gothic"/>
                <a:cs typeface="Century Gothic"/>
                <a:sym typeface="Century Gothic"/>
              </a:rPr>
              <a:t>: Kelly F</a:t>
            </a:r>
            <a:r>
              <a:rPr lang="en-US" sz="1200">
                <a:latin typeface="Century Gothic"/>
                <a:ea typeface="Century Gothic"/>
                <a:cs typeface="Century Gothic"/>
                <a:sym typeface="Century Gothic"/>
              </a:rPr>
              <a:t>ike/USFWS</a:t>
            </a:r>
            <a:r>
              <a:rPr lang="en-US" sz="1200" b="0" i="0" u="none" strike="noStrike" cap="none">
                <a:latin typeface="Century Gothic"/>
                <a:ea typeface="Century Gothic"/>
                <a:cs typeface="Century Gothic"/>
                <a:sym typeface="Century Gothic"/>
              </a:rPr>
              <a:t>    </a:t>
            </a:r>
            <a:endParaRPr sz="1200" b="0" i="0" u="none" strike="noStrike" cap="none">
              <a:latin typeface="Century Gothic"/>
              <a:ea typeface="Century Gothic"/>
              <a:cs typeface="Century Gothic"/>
              <a:sym typeface="Century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64"/>
          <p:cNvSpPr txBox="1">
            <a:spLocks noGrp="1"/>
          </p:cNvSpPr>
          <p:nvPr>
            <p:ph type="body" idx="3"/>
          </p:nvPr>
        </p:nvSpPr>
        <p:spPr>
          <a:xfrm>
            <a:off x="1078975" y="1981399"/>
            <a:ext cx="9724800" cy="4106700"/>
          </a:xfrm>
          <a:prstGeom prst="rect">
            <a:avLst/>
          </a:prstGeom>
          <a:noFill/>
          <a:ln>
            <a:noFill/>
          </a:ln>
        </p:spPr>
        <p:txBody>
          <a:bodyPr spcFirstLastPara="1" wrap="square" lIns="91425" tIns="45700" rIns="91425" bIns="45700" anchor="t" anchorCtr="0">
            <a:noAutofit/>
          </a:bodyPr>
          <a:lstStyle/>
          <a:p>
            <a:pPr marL="342900" marR="0" lvl="0" indent="-317500" algn="l" rtl="0">
              <a:lnSpc>
                <a:spcPct val="100000"/>
              </a:lnSpc>
              <a:spcBef>
                <a:spcPts val="600"/>
              </a:spcBef>
              <a:spcAft>
                <a:spcPts val="0"/>
              </a:spcAft>
              <a:buClr>
                <a:srgbClr val="3289B4"/>
              </a:buClr>
              <a:buSzPts val="1600"/>
              <a:buFont typeface="Wingdings 3" panose="05040102010807070707" pitchFamily="18" charset="2"/>
              <a:buChar char="}"/>
            </a:pPr>
            <a:r>
              <a:rPr lang="en-US" sz="1600" b="1" i="0" u="none" strike="noStrike" cap="none" dirty="0">
                <a:solidFill>
                  <a:srgbClr val="3F3F3F"/>
                </a:solidFill>
                <a:latin typeface="Century Gothic"/>
                <a:ea typeface="Century Gothic"/>
                <a:cs typeface="Century Gothic"/>
                <a:sym typeface="Century Gothic"/>
              </a:rPr>
              <a:t>Dr. Neil </a:t>
            </a:r>
            <a:r>
              <a:rPr lang="en-US" sz="1600" b="1" i="0" u="none" strike="noStrike" cap="none" dirty="0" err="1">
                <a:solidFill>
                  <a:srgbClr val="3F3F3F"/>
                </a:solidFill>
                <a:latin typeface="Century Gothic"/>
                <a:ea typeface="Century Gothic"/>
                <a:cs typeface="Century Gothic"/>
                <a:sym typeface="Century Gothic"/>
              </a:rPr>
              <a:t>Ganju</a:t>
            </a:r>
            <a:r>
              <a:rPr lang="en-US" sz="1600" b="0" i="0" u="none" strike="noStrike" cap="none" dirty="0">
                <a:solidFill>
                  <a:srgbClr val="3F3F3F"/>
                </a:solidFill>
                <a:latin typeface="Century Gothic"/>
                <a:ea typeface="Century Gothic"/>
                <a:cs typeface="Century Gothic"/>
                <a:sym typeface="Century Gothic"/>
              </a:rPr>
              <a:t>, USGS Woods Hole Coastal and Marine Science Center</a:t>
            </a:r>
            <a:endParaRPr sz="1600" dirty="0"/>
          </a:p>
          <a:p>
            <a:pPr marL="342900" marR="0" lvl="0" indent="-317500" algn="l" rtl="0">
              <a:lnSpc>
                <a:spcPct val="100000"/>
              </a:lnSpc>
              <a:spcBef>
                <a:spcPts val="600"/>
              </a:spcBef>
              <a:spcAft>
                <a:spcPts val="0"/>
              </a:spcAft>
              <a:buClr>
                <a:srgbClr val="3289B4"/>
              </a:buClr>
              <a:buSzPts val="1600"/>
              <a:buFont typeface="Wingdings 3" panose="05040102010807070707" pitchFamily="18" charset="2"/>
              <a:buChar char="}"/>
            </a:pPr>
            <a:r>
              <a:rPr lang="en-US" sz="1600" b="1" i="0" u="none" strike="noStrike" cap="none" dirty="0">
                <a:solidFill>
                  <a:srgbClr val="3F3F3F"/>
                </a:solidFill>
                <a:latin typeface="Century Gothic"/>
                <a:ea typeface="Century Gothic"/>
                <a:cs typeface="Century Gothic"/>
                <a:sym typeface="Century Gothic"/>
              </a:rPr>
              <a:t>Dr. Anne Giblin</a:t>
            </a:r>
            <a:r>
              <a:rPr lang="en-US" sz="1600" b="0" i="0" u="none" strike="noStrike" cap="none" dirty="0">
                <a:solidFill>
                  <a:srgbClr val="3F3F3F"/>
                </a:solidFill>
                <a:latin typeface="Century Gothic"/>
                <a:ea typeface="Century Gothic"/>
                <a:cs typeface="Century Gothic"/>
                <a:sym typeface="Century Gothic"/>
              </a:rPr>
              <a:t>, PIE LTER</a:t>
            </a:r>
            <a:endParaRPr sz="1600" dirty="0"/>
          </a:p>
          <a:p>
            <a:pPr marL="342900" marR="0" lvl="0" indent="-317500" algn="l" rtl="0">
              <a:lnSpc>
                <a:spcPct val="100000"/>
              </a:lnSpc>
              <a:spcBef>
                <a:spcPts val="600"/>
              </a:spcBef>
              <a:spcAft>
                <a:spcPts val="0"/>
              </a:spcAft>
              <a:buClr>
                <a:srgbClr val="3289B4"/>
              </a:buClr>
              <a:buSzPts val="1600"/>
              <a:buFont typeface="Wingdings 3" panose="05040102010807070707" pitchFamily="18" charset="2"/>
              <a:buChar char="}"/>
            </a:pPr>
            <a:r>
              <a:rPr lang="en-US" sz="1600" b="1" i="0" u="none" strike="noStrike" cap="none" dirty="0">
                <a:solidFill>
                  <a:srgbClr val="3F3F3F"/>
                </a:solidFill>
                <a:latin typeface="Century Gothic"/>
                <a:ea typeface="Century Gothic"/>
                <a:cs typeface="Century Gothic"/>
                <a:sym typeface="Century Gothic"/>
              </a:rPr>
              <a:t>Nancy Pau</a:t>
            </a:r>
            <a:r>
              <a:rPr lang="en-US" sz="1600" b="0" i="0" u="none" strike="noStrike" cap="none" dirty="0">
                <a:solidFill>
                  <a:srgbClr val="3F3F3F"/>
                </a:solidFill>
                <a:latin typeface="Century Gothic"/>
                <a:ea typeface="Century Gothic"/>
                <a:cs typeface="Century Gothic"/>
                <a:sym typeface="Century Gothic"/>
              </a:rPr>
              <a:t>, USFWS Parker River National Wildlife Refuge</a:t>
            </a:r>
            <a:endParaRPr sz="1600" dirty="0"/>
          </a:p>
          <a:p>
            <a:pPr marL="342900" marR="0" lvl="0" indent="-317500" algn="l" rtl="0">
              <a:lnSpc>
                <a:spcPct val="100000"/>
              </a:lnSpc>
              <a:spcBef>
                <a:spcPts val="600"/>
              </a:spcBef>
              <a:spcAft>
                <a:spcPts val="0"/>
              </a:spcAft>
              <a:buClr>
                <a:srgbClr val="3289B4"/>
              </a:buClr>
              <a:buSzPts val="1600"/>
              <a:buFont typeface="Wingdings 3" panose="05040102010807070707" pitchFamily="18" charset="2"/>
              <a:buChar char="}"/>
            </a:pPr>
            <a:r>
              <a:rPr lang="en-US" sz="1600" b="1" i="0" u="none" strike="noStrike" cap="none" dirty="0">
                <a:solidFill>
                  <a:srgbClr val="3F3F3F"/>
                </a:solidFill>
                <a:latin typeface="Century Gothic"/>
                <a:ea typeface="Century Gothic"/>
                <a:cs typeface="Century Gothic"/>
                <a:sym typeface="Century Gothic"/>
              </a:rPr>
              <a:t>Dr. Cedric </a:t>
            </a:r>
            <a:r>
              <a:rPr lang="en-US" sz="1600" b="1" i="0" u="none" strike="noStrike" cap="none" dirty="0" err="1">
                <a:solidFill>
                  <a:srgbClr val="3F3F3F"/>
                </a:solidFill>
                <a:latin typeface="Century Gothic"/>
                <a:ea typeface="Century Gothic"/>
                <a:cs typeface="Century Gothic"/>
                <a:sym typeface="Century Gothic"/>
              </a:rPr>
              <a:t>Fichot</a:t>
            </a:r>
            <a:r>
              <a:rPr lang="en-US" sz="1600" b="0" i="0" u="none" strike="noStrike" cap="none" dirty="0">
                <a:solidFill>
                  <a:srgbClr val="3F3F3F"/>
                </a:solidFill>
                <a:latin typeface="Century Gothic"/>
                <a:ea typeface="Century Gothic"/>
                <a:cs typeface="Century Gothic"/>
                <a:sym typeface="Century Gothic"/>
              </a:rPr>
              <a:t>, Boston University</a:t>
            </a:r>
            <a:endParaRPr sz="1600" dirty="0"/>
          </a:p>
          <a:p>
            <a:pPr marL="342900" marR="0" lvl="0" indent="-317500" algn="l" rtl="0">
              <a:lnSpc>
                <a:spcPct val="100000"/>
              </a:lnSpc>
              <a:spcBef>
                <a:spcPts val="600"/>
              </a:spcBef>
              <a:spcAft>
                <a:spcPts val="0"/>
              </a:spcAft>
              <a:buClr>
                <a:srgbClr val="3289B4"/>
              </a:buClr>
              <a:buSzPts val="1600"/>
              <a:buFont typeface="Wingdings 3" panose="05040102010807070707" pitchFamily="18" charset="2"/>
              <a:buChar char="}"/>
            </a:pPr>
            <a:r>
              <a:rPr lang="en-US" sz="1600" b="1" i="0" u="none" strike="noStrike" cap="none" dirty="0">
                <a:solidFill>
                  <a:srgbClr val="3F3F3F"/>
                </a:solidFill>
                <a:latin typeface="Century Gothic"/>
                <a:ea typeface="Century Gothic"/>
                <a:cs typeface="Century Gothic"/>
                <a:sym typeface="Century Gothic"/>
              </a:rPr>
              <a:t>Dr. Sergio </a:t>
            </a:r>
            <a:r>
              <a:rPr lang="en-US" sz="1600" b="1" i="0" u="none" strike="noStrike" cap="none" dirty="0" err="1">
                <a:solidFill>
                  <a:srgbClr val="3F3F3F"/>
                </a:solidFill>
                <a:latin typeface="Century Gothic"/>
                <a:ea typeface="Century Gothic"/>
                <a:cs typeface="Century Gothic"/>
                <a:sym typeface="Century Gothic"/>
              </a:rPr>
              <a:t>Fagherazzi</a:t>
            </a:r>
            <a:r>
              <a:rPr lang="en-US" sz="1600" b="0" i="0" u="none" strike="noStrike" cap="none" dirty="0">
                <a:solidFill>
                  <a:srgbClr val="3F3F3F"/>
                </a:solidFill>
                <a:latin typeface="Century Gothic"/>
                <a:ea typeface="Century Gothic"/>
                <a:cs typeface="Century Gothic"/>
                <a:sym typeface="Century Gothic"/>
              </a:rPr>
              <a:t>, Boston University</a:t>
            </a:r>
            <a:endParaRPr sz="1600" b="0" i="0" u="none" strike="noStrike" cap="none" dirty="0">
              <a:solidFill>
                <a:srgbClr val="3F3F3F"/>
              </a:solidFill>
              <a:latin typeface="Century Gothic"/>
              <a:ea typeface="Century Gothic"/>
              <a:cs typeface="Century Gothic"/>
              <a:sym typeface="Century Gothic"/>
            </a:endParaRPr>
          </a:p>
          <a:p>
            <a:pPr marL="342900" marR="0" lvl="0" indent="-317500" algn="l" rtl="0">
              <a:lnSpc>
                <a:spcPct val="100000"/>
              </a:lnSpc>
              <a:spcBef>
                <a:spcPts val="600"/>
              </a:spcBef>
              <a:spcAft>
                <a:spcPts val="0"/>
              </a:spcAft>
              <a:buClr>
                <a:srgbClr val="3289B4"/>
              </a:buClr>
              <a:buSzPts val="1600"/>
              <a:buFont typeface="Wingdings 3" panose="05040102010807070707" pitchFamily="18" charset="2"/>
              <a:buChar char="}"/>
            </a:pPr>
            <a:r>
              <a:rPr lang="en-US" sz="1600" b="1" dirty="0"/>
              <a:t>Dr. Michael </a:t>
            </a:r>
            <a:r>
              <a:rPr lang="en-US" sz="1600" b="1" dirty="0" err="1"/>
              <a:t>Dietze</a:t>
            </a:r>
            <a:r>
              <a:rPr lang="en-US" sz="1600" dirty="0"/>
              <a:t>, Boston University</a:t>
            </a:r>
            <a:endParaRPr sz="1600" dirty="0"/>
          </a:p>
          <a:p>
            <a:pPr marL="342900" marR="0" lvl="0" indent="-317500" algn="l" rtl="0">
              <a:lnSpc>
                <a:spcPct val="100000"/>
              </a:lnSpc>
              <a:spcBef>
                <a:spcPts val="600"/>
              </a:spcBef>
              <a:spcAft>
                <a:spcPts val="0"/>
              </a:spcAft>
              <a:buClr>
                <a:srgbClr val="3289B4"/>
              </a:buClr>
              <a:buSzPts val="1600"/>
              <a:buFont typeface="Wingdings 3" panose="05040102010807070707" pitchFamily="18" charset="2"/>
              <a:buChar char="}"/>
            </a:pPr>
            <a:r>
              <a:rPr lang="en-US" sz="1600" b="1" i="0" u="none" strike="noStrike" cap="none" dirty="0">
                <a:solidFill>
                  <a:srgbClr val="3F3F3F"/>
                </a:solidFill>
                <a:latin typeface="Century Gothic"/>
                <a:ea typeface="Century Gothic"/>
                <a:cs typeface="Century Gothic"/>
                <a:sym typeface="Century Gothic"/>
              </a:rPr>
              <a:t>Kimberly Johnson</a:t>
            </a:r>
            <a:r>
              <a:rPr lang="en-US" sz="1600" b="0" i="0" u="none" strike="noStrike" cap="none" dirty="0">
                <a:solidFill>
                  <a:srgbClr val="3F3F3F"/>
                </a:solidFill>
                <a:latin typeface="Century Gothic"/>
                <a:ea typeface="Century Gothic"/>
                <a:cs typeface="Century Gothic"/>
                <a:sym typeface="Century Gothic"/>
              </a:rPr>
              <a:t>, past participant</a:t>
            </a:r>
            <a:endParaRPr sz="1600" dirty="0"/>
          </a:p>
          <a:p>
            <a:pPr marL="342900" marR="0" lvl="0" indent="-317500" algn="l" rtl="0">
              <a:lnSpc>
                <a:spcPct val="100000"/>
              </a:lnSpc>
              <a:spcBef>
                <a:spcPts val="600"/>
              </a:spcBef>
              <a:spcAft>
                <a:spcPts val="0"/>
              </a:spcAft>
              <a:buClr>
                <a:srgbClr val="3289B4"/>
              </a:buClr>
              <a:buSzPts val="1600"/>
              <a:buFont typeface="Wingdings 3" panose="05040102010807070707" pitchFamily="18" charset="2"/>
              <a:buChar char="}"/>
            </a:pPr>
            <a:r>
              <a:rPr lang="en-US" sz="1600" b="1" i="0" u="none" strike="noStrike" cap="none" dirty="0">
                <a:solidFill>
                  <a:srgbClr val="3F3F3F"/>
                </a:solidFill>
                <a:latin typeface="Century Gothic"/>
                <a:ea typeface="Century Gothic"/>
                <a:cs typeface="Century Gothic"/>
                <a:sym typeface="Century Gothic"/>
              </a:rPr>
              <a:t>Zachary Bengtsson</a:t>
            </a:r>
            <a:r>
              <a:rPr lang="en-US" sz="1600" b="0" i="0" u="none" strike="noStrike" cap="none" dirty="0">
                <a:solidFill>
                  <a:srgbClr val="3F3F3F"/>
                </a:solidFill>
                <a:latin typeface="Century Gothic"/>
                <a:ea typeface="Century Gothic"/>
                <a:cs typeface="Century Gothic"/>
                <a:sym typeface="Century Gothic"/>
              </a:rPr>
              <a:t>, past participant</a:t>
            </a:r>
            <a:endParaRPr sz="1600" dirty="0"/>
          </a:p>
          <a:p>
            <a:pPr marL="342900" marR="0" lvl="0" indent="-317500" algn="l" rtl="0">
              <a:lnSpc>
                <a:spcPct val="100000"/>
              </a:lnSpc>
              <a:spcBef>
                <a:spcPts val="600"/>
              </a:spcBef>
              <a:spcAft>
                <a:spcPts val="0"/>
              </a:spcAft>
              <a:buClr>
                <a:srgbClr val="3289B4"/>
              </a:buClr>
              <a:buSzPts val="1600"/>
              <a:buFont typeface="Wingdings 3" panose="05040102010807070707" pitchFamily="18" charset="2"/>
              <a:buChar char="}"/>
            </a:pPr>
            <a:r>
              <a:rPr lang="en-US" sz="1600" b="1" i="0" u="none" strike="noStrike" cap="none" dirty="0" err="1">
                <a:solidFill>
                  <a:srgbClr val="3F3F3F"/>
                </a:solidFill>
                <a:latin typeface="Century Gothic"/>
                <a:ea typeface="Century Gothic"/>
                <a:cs typeface="Century Gothic"/>
                <a:sym typeface="Century Gothic"/>
              </a:rPr>
              <a:t>Bogumila</a:t>
            </a:r>
            <a:r>
              <a:rPr lang="en-US" sz="1600" b="1" i="0" u="none" strike="noStrike" cap="none" dirty="0">
                <a:solidFill>
                  <a:srgbClr val="3F3F3F"/>
                </a:solidFill>
                <a:latin typeface="Century Gothic"/>
                <a:ea typeface="Century Gothic"/>
                <a:cs typeface="Century Gothic"/>
                <a:sym typeface="Century Gothic"/>
              </a:rPr>
              <a:t> </a:t>
            </a:r>
            <a:r>
              <a:rPr lang="en-US" sz="1600" b="1" i="0" u="none" strike="noStrike" cap="none" dirty="0" err="1">
                <a:solidFill>
                  <a:srgbClr val="3F3F3F"/>
                </a:solidFill>
                <a:latin typeface="Century Gothic"/>
                <a:ea typeface="Century Gothic"/>
                <a:cs typeface="Century Gothic"/>
                <a:sym typeface="Century Gothic"/>
              </a:rPr>
              <a:t>Backiel</a:t>
            </a:r>
            <a:r>
              <a:rPr lang="en-US" sz="1600" b="0" i="0" u="none" strike="noStrike" cap="none" dirty="0">
                <a:solidFill>
                  <a:srgbClr val="3F3F3F"/>
                </a:solidFill>
                <a:latin typeface="Century Gothic"/>
                <a:ea typeface="Century Gothic"/>
                <a:cs typeface="Century Gothic"/>
                <a:sym typeface="Century Gothic"/>
              </a:rPr>
              <a:t>, past participant</a:t>
            </a:r>
            <a:endParaRPr sz="1600" b="0" i="0" u="none" strike="noStrike" cap="none" dirty="0">
              <a:solidFill>
                <a:srgbClr val="3F3F3F"/>
              </a:solidFill>
              <a:latin typeface="Century Gothic"/>
              <a:ea typeface="Century Gothic"/>
              <a:cs typeface="Century Gothic"/>
              <a:sym typeface="Century Gothic"/>
            </a:endParaRPr>
          </a:p>
          <a:p>
            <a:pPr marL="342900" marR="0" lvl="0" indent="-317500" algn="l" rtl="0">
              <a:lnSpc>
                <a:spcPct val="100000"/>
              </a:lnSpc>
              <a:spcBef>
                <a:spcPts val="600"/>
              </a:spcBef>
              <a:spcAft>
                <a:spcPts val="0"/>
              </a:spcAft>
              <a:buClr>
                <a:srgbClr val="3289B4"/>
              </a:buClr>
              <a:buSzPts val="1600"/>
              <a:buFont typeface="Wingdings 3" panose="05040102010807070707" pitchFamily="18" charset="2"/>
              <a:buChar char="}"/>
            </a:pPr>
            <a:r>
              <a:rPr lang="en-US" sz="1600" b="1" dirty="0"/>
              <a:t>John </a:t>
            </a:r>
            <a:r>
              <a:rPr lang="en-US" sz="1600" b="1" dirty="0" err="1"/>
              <a:t>Macone</a:t>
            </a:r>
            <a:r>
              <a:rPr lang="en-US" sz="1600" dirty="0"/>
              <a:t>, Merrimack River Watershed Council</a:t>
            </a:r>
            <a:endParaRPr sz="1600" dirty="0"/>
          </a:p>
          <a:p>
            <a:pPr marL="342900" marR="0" lvl="0" indent="-317500" algn="l" rtl="0">
              <a:lnSpc>
                <a:spcPct val="100000"/>
              </a:lnSpc>
              <a:spcBef>
                <a:spcPts val="600"/>
              </a:spcBef>
              <a:spcAft>
                <a:spcPts val="0"/>
              </a:spcAft>
              <a:buClr>
                <a:srgbClr val="3289B4"/>
              </a:buClr>
              <a:buSzPts val="1600"/>
              <a:buFont typeface="Wingdings 3" panose="05040102010807070707" pitchFamily="18" charset="2"/>
              <a:buChar char="}"/>
            </a:pPr>
            <a:r>
              <a:rPr lang="en-US" sz="1600" b="1" dirty="0"/>
              <a:t>Robert Russell</a:t>
            </a:r>
            <a:r>
              <a:rPr lang="en-US" sz="1600" dirty="0"/>
              <a:t>, Merrimack River Watershed Council</a:t>
            </a:r>
            <a:endParaRPr sz="1600" dirty="0"/>
          </a:p>
          <a:p>
            <a:pPr marL="342900" marR="0" lvl="0" indent="-317500" algn="l" rtl="0">
              <a:lnSpc>
                <a:spcPct val="100000"/>
              </a:lnSpc>
              <a:spcBef>
                <a:spcPts val="600"/>
              </a:spcBef>
              <a:spcAft>
                <a:spcPts val="0"/>
              </a:spcAft>
              <a:buClr>
                <a:srgbClr val="3289B4"/>
              </a:buClr>
              <a:buSzPts val="1600"/>
              <a:buFont typeface="Wingdings 3" panose="05040102010807070707" pitchFamily="18" charset="2"/>
              <a:buChar char="}"/>
            </a:pPr>
            <a:r>
              <a:rPr lang="en-US" sz="1600" b="1" dirty="0"/>
              <a:t>Carly </a:t>
            </a:r>
            <a:r>
              <a:rPr lang="en-US" sz="1600" b="1" dirty="0" err="1"/>
              <a:t>Baracco</a:t>
            </a:r>
            <a:r>
              <a:rPr lang="en-US" sz="1600" dirty="0"/>
              <a:t>, Undergraduate Researcher</a:t>
            </a:r>
            <a:endParaRPr sz="1600" dirty="0"/>
          </a:p>
          <a:p>
            <a:pPr marL="342900" marR="0" lvl="0" indent="-317500" algn="l" rtl="0">
              <a:lnSpc>
                <a:spcPct val="100000"/>
              </a:lnSpc>
              <a:spcBef>
                <a:spcPts val="600"/>
              </a:spcBef>
              <a:spcAft>
                <a:spcPts val="600"/>
              </a:spcAft>
              <a:buClr>
                <a:srgbClr val="3289B4"/>
              </a:buClr>
              <a:buSzPts val="1600"/>
              <a:buFont typeface="Wingdings 3" panose="05040102010807070707" pitchFamily="18" charset="2"/>
              <a:buChar char="}"/>
            </a:pPr>
            <a:r>
              <a:rPr lang="en-US" sz="1600" b="1" dirty="0" err="1"/>
              <a:t>Xiaohe</a:t>
            </a:r>
            <a:r>
              <a:rPr lang="en-US" sz="1600" b="1" dirty="0"/>
              <a:t> Zhang</a:t>
            </a:r>
            <a:r>
              <a:rPr lang="en-US" sz="1600" dirty="0"/>
              <a:t>, Graduate Researcher</a:t>
            </a:r>
            <a:endParaRPr sz="1600" dirty="0"/>
          </a:p>
        </p:txBody>
      </p:sp>
      <p:sp>
        <p:nvSpPr>
          <p:cNvPr id="659" name="Google Shape;659;p64"/>
          <p:cNvSpPr txBox="1">
            <a:spLocks noGrp="1"/>
          </p:cNvSpPr>
          <p:nvPr>
            <p:ph type="title"/>
          </p:nvPr>
        </p:nvSpPr>
        <p:spPr>
          <a:xfrm>
            <a:off x="1000125" y="377824"/>
            <a:ext cx="9413277"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289B4"/>
              </a:buClr>
              <a:buSzPts val="4320"/>
              <a:buFont typeface="Century Gothic"/>
              <a:buNone/>
            </a:pPr>
            <a:r>
              <a:rPr lang="en-US" sz="4800" b="0" i="0" u="none" strike="noStrike" cap="none">
                <a:solidFill>
                  <a:srgbClr val="3289B4"/>
                </a:solidFill>
                <a:latin typeface="Century Gothic"/>
                <a:ea typeface="Century Gothic"/>
                <a:cs typeface="Century Gothic"/>
                <a:sym typeface="Century Gothic"/>
              </a:rPr>
              <a:t>Acknowledgements</a:t>
            </a:r>
            <a:endParaRPr sz="4800" b="0" i="0" u="none" strike="noStrike" cap="none">
              <a:solidFill>
                <a:srgbClr val="3289B4"/>
              </a:solidFill>
              <a:latin typeface="Century Gothic"/>
              <a:ea typeface="Century Gothic"/>
              <a:cs typeface="Century Gothic"/>
              <a:sym typeface="Century Gothic"/>
            </a:endParaRPr>
          </a:p>
        </p:txBody>
      </p:sp>
      <p:sp>
        <p:nvSpPr>
          <p:cNvPr id="660" name="Google Shape;660;p64"/>
          <p:cNvSpPr txBox="1">
            <a:spLocks noGrp="1"/>
          </p:cNvSpPr>
          <p:nvPr>
            <p:ph type="body" idx="1"/>
          </p:nvPr>
        </p:nvSpPr>
        <p:spPr>
          <a:xfrm>
            <a:off x="1078974" y="1277319"/>
            <a:ext cx="9818921" cy="70408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2000"/>
              <a:buFont typeface="Arial"/>
              <a:buNone/>
            </a:pPr>
            <a:r>
              <a:rPr lang="en-US" sz="2000" b="0" i="0" u="none" strike="noStrike" cap="none">
                <a:solidFill>
                  <a:srgbClr val="3F3F3F"/>
                </a:solidFill>
                <a:latin typeface="Century Gothic"/>
                <a:ea typeface="Century Gothic"/>
                <a:cs typeface="Century Gothic"/>
                <a:sym typeface="Century Gothic"/>
              </a:rPr>
              <a:t>We would like to thank our partners, advisors, and past participants for their contributions to this project:</a:t>
            </a:r>
            <a:endParaRPr sz="2000" b="0" i="0" u="none" strike="noStrike" cap="none">
              <a:solidFill>
                <a:srgbClr val="3F3F3F"/>
              </a:solidFill>
              <a:latin typeface="Century Gothic"/>
              <a:ea typeface="Century Gothic"/>
              <a:cs typeface="Century Gothic"/>
              <a:sym typeface="Century Gothic"/>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65"/>
          <p:cNvSpPr txBox="1">
            <a:spLocks noGrp="1"/>
          </p:cNvSpPr>
          <p:nvPr>
            <p:ph type="title"/>
          </p:nvPr>
        </p:nvSpPr>
        <p:spPr>
          <a:xfrm>
            <a:off x="2291379" y="1129553"/>
            <a:ext cx="7562700" cy="10650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289B4"/>
              </a:buClr>
              <a:buSzPts val="4800"/>
              <a:buFont typeface="Century Gothic"/>
              <a:buNone/>
            </a:pPr>
            <a:r>
              <a:rPr lang="en-US" sz="4800" b="0" i="0" u="none" strike="noStrike" cap="none">
                <a:solidFill>
                  <a:srgbClr val="3289B4"/>
                </a:solidFill>
                <a:latin typeface="Century Gothic"/>
                <a:ea typeface="Century Gothic"/>
                <a:cs typeface="Century Gothic"/>
                <a:sym typeface="Century Gothic"/>
              </a:rPr>
              <a:t>Questions?</a:t>
            </a:r>
            <a:endParaRPr sz="4800" b="0" i="0" u="none" strike="noStrike" cap="none">
              <a:solidFill>
                <a:srgbClr val="3289B4"/>
              </a:solidFill>
              <a:latin typeface="Century Gothic"/>
              <a:ea typeface="Century Gothic"/>
              <a:cs typeface="Century Gothic"/>
              <a:sym typeface="Century Gothic"/>
            </a:endParaRPr>
          </a:p>
        </p:txBody>
      </p:sp>
      <p:pic>
        <p:nvPicPr>
          <p:cNvPr id="666" name="Google Shape;666;p65"/>
          <p:cNvPicPr preferRelativeResize="0"/>
          <p:nvPr/>
        </p:nvPicPr>
        <p:blipFill rotWithShape="1">
          <a:blip r:embed="rId3">
            <a:alphaModFix/>
          </a:blip>
          <a:srcRect/>
          <a:stretch/>
        </p:blipFill>
        <p:spPr>
          <a:xfrm>
            <a:off x="2807874" y="2194550"/>
            <a:ext cx="6529701" cy="4482775"/>
          </a:xfrm>
          <a:prstGeom prst="rect">
            <a:avLst/>
          </a:prstGeom>
          <a:noFill/>
          <a:ln w="9525" cap="flat" cmpd="sng">
            <a:solidFill>
              <a:srgbClr val="000000"/>
            </a:solidFill>
            <a:prstDash val="solid"/>
            <a:round/>
            <a:headEnd type="none" w="sm" len="sm"/>
            <a:tailEnd type="none" w="sm" len="sm"/>
          </a:ln>
        </p:spPr>
      </p:pic>
      <p:sp>
        <p:nvSpPr>
          <p:cNvPr id="667" name="Google Shape;667;p65"/>
          <p:cNvSpPr txBox="1"/>
          <p:nvPr/>
        </p:nvSpPr>
        <p:spPr>
          <a:xfrm>
            <a:off x="7587275" y="6403129"/>
            <a:ext cx="2266800" cy="274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200"/>
              <a:buFont typeface="Arial"/>
              <a:buNone/>
            </a:pPr>
            <a:r>
              <a:rPr lang="en-US" sz="1200" b="0" i="0" u="none" strike="noStrike" cap="none">
                <a:solidFill>
                  <a:schemeClr val="lt1"/>
                </a:solidFill>
                <a:latin typeface="Century Gothic"/>
                <a:ea typeface="Century Gothic"/>
                <a:cs typeface="Century Gothic"/>
                <a:sym typeface="Century Gothic"/>
              </a:rPr>
              <a:t>Image </a:t>
            </a:r>
            <a:r>
              <a:rPr lang="en-US" sz="1200">
                <a:solidFill>
                  <a:schemeClr val="lt1"/>
                </a:solidFill>
                <a:latin typeface="Century Gothic"/>
                <a:ea typeface="Century Gothic"/>
                <a:cs typeface="Century Gothic"/>
                <a:sym typeface="Century Gothic"/>
              </a:rPr>
              <a:t>source</a:t>
            </a:r>
            <a:r>
              <a:rPr lang="en-US" sz="1200" b="0" i="0" u="none" strike="noStrike" cap="none">
                <a:solidFill>
                  <a:schemeClr val="lt1"/>
                </a:solidFill>
                <a:latin typeface="Century Gothic"/>
                <a:ea typeface="Century Gothic"/>
                <a:cs typeface="Century Gothic"/>
                <a:sym typeface="Century Gothic"/>
              </a:rPr>
              <a:t>: </a:t>
            </a:r>
            <a:r>
              <a:rPr lang="en-US" sz="1200">
                <a:solidFill>
                  <a:schemeClr val="lt1"/>
                </a:solidFill>
                <a:latin typeface="Century Gothic"/>
                <a:ea typeface="Century Gothic"/>
                <a:cs typeface="Century Gothic"/>
                <a:sym typeface="Century Gothic"/>
              </a:rPr>
              <a:t>USFWS</a:t>
            </a:r>
            <a:r>
              <a:rPr lang="en-US" sz="1200" b="0" i="0" u="none" strike="noStrike" cap="none">
                <a:solidFill>
                  <a:schemeClr val="lt1"/>
                </a:solidFill>
                <a:latin typeface="Century Gothic"/>
                <a:ea typeface="Century Gothic"/>
                <a:cs typeface="Century Gothic"/>
                <a:sym typeface="Century Gothic"/>
              </a:rPr>
              <a:t>      </a:t>
            </a:r>
            <a:endParaRPr sz="1200" b="0" i="0" u="none" strike="noStrike" cap="none">
              <a:solidFill>
                <a:schemeClr val="lt1"/>
              </a:solidFill>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43"/>
          <p:cNvSpPr txBox="1">
            <a:spLocks noGrp="1"/>
          </p:cNvSpPr>
          <p:nvPr>
            <p:ph type="title"/>
          </p:nvPr>
        </p:nvSpPr>
        <p:spPr>
          <a:xfrm>
            <a:off x="1000125" y="3806824"/>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289B4"/>
              </a:buClr>
              <a:buSzPts val="4320"/>
              <a:buFont typeface="Century Gothic"/>
              <a:buNone/>
            </a:pPr>
            <a:r>
              <a:rPr lang="en-US" sz="4800" b="0" i="0" u="none" strike="noStrike" cap="none">
                <a:solidFill>
                  <a:srgbClr val="3289B4"/>
                </a:solidFill>
                <a:latin typeface="Century Gothic"/>
                <a:ea typeface="Century Gothic"/>
                <a:cs typeface="Century Gothic"/>
                <a:sym typeface="Century Gothic"/>
              </a:rPr>
              <a:t>Study Period</a:t>
            </a:r>
            <a:endParaRPr sz="4800" b="0" i="0" u="none" strike="noStrike" cap="none">
              <a:solidFill>
                <a:srgbClr val="3289B4"/>
              </a:solidFill>
              <a:latin typeface="Century Gothic"/>
              <a:ea typeface="Century Gothic"/>
              <a:cs typeface="Century Gothic"/>
              <a:sym typeface="Century Gothic"/>
            </a:endParaRPr>
          </a:p>
        </p:txBody>
      </p:sp>
      <p:sp>
        <p:nvSpPr>
          <p:cNvPr id="380" name="Google Shape;380;p43"/>
          <p:cNvSpPr txBox="1"/>
          <p:nvPr/>
        </p:nvSpPr>
        <p:spPr>
          <a:xfrm>
            <a:off x="8746998" y="3163232"/>
            <a:ext cx="3444900" cy="2742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chemeClr val="lt1"/>
              </a:buClr>
              <a:buSzPts val="1200"/>
              <a:buFont typeface="Arial"/>
              <a:buNone/>
            </a:pPr>
            <a:r>
              <a:rPr lang="en-US" sz="1200" b="0" i="0" u="none" strike="noStrike" cap="none">
                <a:solidFill>
                  <a:schemeClr val="lt1"/>
                </a:solidFill>
                <a:latin typeface="Century Gothic"/>
                <a:ea typeface="Century Gothic"/>
                <a:cs typeface="Century Gothic"/>
                <a:sym typeface="Century Gothic"/>
              </a:rPr>
              <a:t>Image Credit: Monet</a:t>
            </a:r>
            <a:endParaRPr sz="1200" b="0" i="0" u="none" strike="noStrike" cap="none">
              <a:solidFill>
                <a:schemeClr val="lt1"/>
              </a:solidFill>
              <a:latin typeface="Century Gothic"/>
              <a:ea typeface="Century Gothic"/>
              <a:cs typeface="Century Gothic"/>
              <a:sym typeface="Century Gothic"/>
            </a:endParaRPr>
          </a:p>
        </p:txBody>
      </p:sp>
      <p:graphicFrame>
        <p:nvGraphicFramePr>
          <p:cNvPr id="381" name="Google Shape;381;p43"/>
          <p:cNvGraphicFramePr/>
          <p:nvPr>
            <p:extLst>
              <p:ext uri="{D42A27DB-BD31-4B8C-83A1-F6EECF244321}">
                <p14:modId xmlns:p14="http://schemas.microsoft.com/office/powerpoint/2010/main" val="3090953696"/>
              </p:ext>
            </p:extLst>
          </p:nvPr>
        </p:nvGraphicFramePr>
        <p:xfrm>
          <a:off x="952500" y="4591000"/>
          <a:ext cx="10287000" cy="1847900"/>
        </p:xfrm>
        <a:graphic>
          <a:graphicData uri="http://schemas.openxmlformats.org/drawingml/2006/table">
            <a:tbl>
              <a:tblPr>
                <a:noFill/>
                <a:tableStyleId>{F058200D-F247-4537-AE23-D655D74B6C75}</a:tableStyleId>
              </a:tblPr>
              <a:tblGrid>
                <a:gridCol w="3480950">
                  <a:extLst>
                    <a:ext uri="{9D8B030D-6E8A-4147-A177-3AD203B41FA5}">
                      <a16:colId xmlns:a16="http://schemas.microsoft.com/office/drawing/2014/main" xmlns="" val="20000"/>
                    </a:ext>
                  </a:extLst>
                </a:gridCol>
                <a:gridCol w="6806050">
                  <a:extLst>
                    <a:ext uri="{9D8B030D-6E8A-4147-A177-3AD203B41FA5}">
                      <a16:colId xmlns:a16="http://schemas.microsoft.com/office/drawing/2014/main" xmlns="" val="20001"/>
                    </a:ext>
                  </a:extLst>
                </a:gridCol>
              </a:tblGrid>
              <a:tr h="923950">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dirty="0">
                          <a:solidFill>
                            <a:srgbClr val="3F3F3F"/>
                          </a:solidFill>
                          <a:latin typeface="Century Gothic"/>
                          <a:ea typeface="Century Gothic"/>
                          <a:cs typeface="Century Gothic"/>
                          <a:sym typeface="Century Gothic"/>
                        </a:rPr>
                        <a:t>Remote </a:t>
                      </a:r>
                      <a:r>
                        <a:rPr lang="en-US" sz="2400" b="1" u="none" strike="noStrike" cap="none" dirty="0" smtClean="0">
                          <a:solidFill>
                            <a:srgbClr val="3F3F3F"/>
                          </a:solidFill>
                          <a:latin typeface="Century Gothic"/>
                          <a:ea typeface="Century Gothic"/>
                          <a:cs typeface="Century Gothic"/>
                          <a:sym typeface="Century Gothic"/>
                        </a:rPr>
                        <a:t>sensing </a:t>
                      </a:r>
                      <a:r>
                        <a:rPr lang="en-US" sz="2400" b="1" u="none" strike="noStrike" cap="none" dirty="0">
                          <a:solidFill>
                            <a:srgbClr val="3F3F3F"/>
                          </a:solidFill>
                          <a:latin typeface="Century Gothic"/>
                          <a:ea typeface="Century Gothic"/>
                          <a:cs typeface="Century Gothic"/>
                          <a:sym typeface="Century Gothic"/>
                        </a:rPr>
                        <a:t>data</a:t>
                      </a:r>
                      <a:endParaRPr sz="2400" b="1" u="none" strike="noStrike" cap="none" dirty="0">
                        <a:solidFill>
                          <a:srgbClr val="3F3F3F"/>
                        </a:solidFill>
                        <a:latin typeface="Century Gothic"/>
                        <a:ea typeface="Century Gothic"/>
                        <a:cs typeface="Century Gothic"/>
                        <a:sym typeface="Century Gothic"/>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solidFill>
                            <a:srgbClr val="3F3F3F"/>
                          </a:solidFill>
                          <a:latin typeface="Century Gothic"/>
                          <a:ea typeface="Century Gothic"/>
                          <a:cs typeface="Century Gothic"/>
                          <a:sym typeface="Century Gothic"/>
                        </a:rPr>
                        <a:t>April 2013 – </a:t>
                      </a:r>
                      <a:r>
                        <a:rPr lang="en-US" sz="2400">
                          <a:solidFill>
                            <a:srgbClr val="3F3F3F"/>
                          </a:solidFill>
                          <a:latin typeface="Century Gothic"/>
                          <a:ea typeface="Century Gothic"/>
                          <a:cs typeface="Century Gothic"/>
                          <a:sym typeface="Century Gothic"/>
                        </a:rPr>
                        <a:t>July </a:t>
                      </a:r>
                      <a:r>
                        <a:rPr lang="en-US" sz="2400" u="none" strike="noStrike" cap="none">
                          <a:solidFill>
                            <a:srgbClr val="3F3F3F"/>
                          </a:solidFill>
                          <a:latin typeface="Century Gothic"/>
                          <a:ea typeface="Century Gothic"/>
                          <a:cs typeface="Century Gothic"/>
                          <a:sym typeface="Century Gothic"/>
                        </a:rPr>
                        <a:t>2018</a:t>
                      </a:r>
                      <a:endParaRPr sz="2400" u="none" strike="noStrike" cap="none">
                        <a:solidFill>
                          <a:srgbClr val="3F3F3F"/>
                        </a:solidFill>
                        <a:latin typeface="Century Gothic"/>
                        <a:ea typeface="Century Gothic"/>
                        <a:cs typeface="Century Gothic"/>
                        <a:sym typeface="Century Gothic"/>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xmlns="" val="10000"/>
                  </a:ext>
                </a:extLst>
              </a:tr>
              <a:tr h="923950">
                <a:tc>
                  <a:txBody>
                    <a:bodyPr/>
                    <a:lstStyle/>
                    <a:p>
                      <a:pPr marL="0" marR="0" lvl="0" indent="0" algn="ctr" rtl="0">
                        <a:lnSpc>
                          <a:spcPct val="100000"/>
                        </a:lnSpc>
                        <a:spcBef>
                          <a:spcPts val="0"/>
                        </a:spcBef>
                        <a:spcAft>
                          <a:spcPts val="0"/>
                        </a:spcAft>
                        <a:buClr>
                          <a:srgbClr val="000000"/>
                        </a:buClr>
                        <a:buSzPts val="2400"/>
                        <a:buFont typeface="Arial"/>
                        <a:buNone/>
                      </a:pPr>
                      <a:r>
                        <a:rPr lang="en-US" sz="2400" b="1" i="1" u="none" strike="noStrike" cap="none">
                          <a:solidFill>
                            <a:srgbClr val="3F3F3F"/>
                          </a:solidFill>
                          <a:latin typeface="Century Gothic"/>
                          <a:ea typeface="Century Gothic"/>
                          <a:cs typeface="Century Gothic"/>
                          <a:sym typeface="Century Gothic"/>
                        </a:rPr>
                        <a:t>In situ </a:t>
                      </a:r>
                      <a:r>
                        <a:rPr lang="en-US" sz="2400" b="1" u="none" strike="noStrike" cap="none">
                          <a:solidFill>
                            <a:srgbClr val="3F3F3F"/>
                          </a:solidFill>
                          <a:latin typeface="Century Gothic"/>
                          <a:ea typeface="Century Gothic"/>
                          <a:cs typeface="Century Gothic"/>
                          <a:sym typeface="Century Gothic"/>
                        </a:rPr>
                        <a:t>data</a:t>
                      </a:r>
                      <a:endParaRPr sz="2400" b="1" u="none" strike="noStrike" cap="none">
                        <a:solidFill>
                          <a:srgbClr val="3F3F3F"/>
                        </a:solidFill>
                        <a:latin typeface="Century Gothic"/>
                        <a:ea typeface="Century Gothic"/>
                        <a:cs typeface="Century Gothic"/>
                        <a:sym typeface="Century Gothic"/>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solidFill>
                            <a:srgbClr val="3F3F3F"/>
                          </a:solidFill>
                          <a:latin typeface="Century Gothic"/>
                          <a:ea typeface="Century Gothic"/>
                          <a:cs typeface="Century Gothic"/>
                          <a:sym typeface="Century Gothic"/>
                        </a:rPr>
                        <a:t>November 2017; May – July 2018</a:t>
                      </a:r>
                      <a:endParaRPr sz="2400" u="none" strike="noStrike" cap="none">
                        <a:solidFill>
                          <a:srgbClr val="3F3F3F"/>
                        </a:solidFill>
                        <a:latin typeface="Century Gothic"/>
                        <a:ea typeface="Century Gothic"/>
                        <a:cs typeface="Century Gothic"/>
                        <a:sym typeface="Century Gothic"/>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xmlns="" val="10001"/>
                  </a:ext>
                </a:extLst>
              </a:tr>
            </a:tbl>
          </a:graphicData>
        </a:graphic>
      </p:graphicFrame>
      <p:pic>
        <p:nvPicPr>
          <p:cNvPr id="382" name="Google Shape;382;p43"/>
          <p:cNvPicPr preferRelativeResize="0"/>
          <p:nvPr/>
        </p:nvPicPr>
        <p:blipFill rotWithShape="1">
          <a:blip r:embed="rId3">
            <a:alphaModFix/>
          </a:blip>
          <a:srcRect/>
          <a:stretch/>
        </p:blipFill>
        <p:spPr>
          <a:xfrm>
            <a:off x="25988" y="0"/>
            <a:ext cx="12140027" cy="3354850"/>
          </a:xfrm>
          <a:prstGeom prst="rect">
            <a:avLst/>
          </a:prstGeom>
          <a:noFill/>
          <a:ln w="9525" cap="flat" cmpd="sng">
            <a:solidFill>
              <a:srgbClr val="000000"/>
            </a:solidFill>
            <a:prstDash val="solid"/>
            <a:round/>
            <a:headEnd type="none" w="sm" len="sm"/>
            <a:tailEnd type="none" w="sm" len="sm"/>
          </a:ln>
        </p:spPr>
      </p:pic>
      <p:sp>
        <p:nvSpPr>
          <p:cNvPr id="383" name="Google Shape;383;p43"/>
          <p:cNvSpPr txBox="1"/>
          <p:nvPr/>
        </p:nvSpPr>
        <p:spPr>
          <a:xfrm>
            <a:off x="26004" y="3080525"/>
            <a:ext cx="3015300" cy="274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200"/>
              <a:buFont typeface="Arial"/>
              <a:buNone/>
            </a:pPr>
            <a:r>
              <a:rPr lang="en-US" sz="1200">
                <a:solidFill>
                  <a:schemeClr val="lt1"/>
                </a:solidFill>
                <a:latin typeface="Century Gothic"/>
                <a:ea typeface="Century Gothic"/>
                <a:cs typeface="Century Gothic"/>
                <a:sym typeface="Century Gothic"/>
              </a:rPr>
              <a:t>Image source</a:t>
            </a:r>
            <a:r>
              <a:rPr lang="en-US" sz="1200" b="0" i="0" u="none" strike="noStrike" cap="none">
                <a:solidFill>
                  <a:schemeClr val="lt1"/>
                </a:solidFill>
                <a:latin typeface="Century Gothic"/>
                <a:ea typeface="Century Gothic"/>
                <a:cs typeface="Century Gothic"/>
                <a:sym typeface="Century Gothic"/>
              </a:rPr>
              <a:t>: </a:t>
            </a:r>
            <a:r>
              <a:rPr lang="en-US" sz="1200">
                <a:solidFill>
                  <a:schemeClr val="lt1"/>
                </a:solidFill>
                <a:latin typeface="Century Gothic"/>
                <a:ea typeface="Century Gothic"/>
                <a:cs typeface="Century Gothic"/>
                <a:sym typeface="Century Gothic"/>
              </a:rPr>
              <a:t>DEVELOP participant</a:t>
            </a:r>
            <a:r>
              <a:rPr lang="en-US" sz="1200" b="0" i="0" u="none" strike="noStrike" cap="none">
                <a:solidFill>
                  <a:schemeClr val="lt1"/>
                </a:solidFill>
                <a:latin typeface="Century Gothic"/>
                <a:ea typeface="Century Gothic"/>
                <a:cs typeface="Century Gothic"/>
                <a:sym typeface="Century Gothic"/>
              </a:rPr>
              <a:t>     </a:t>
            </a:r>
            <a:endParaRPr sz="1200" b="0" i="0" u="none" strike="noStrike" cap="none">
              <a:solidFill>
                <a:schemeClr val="lt1"/>
              </a:solidFill>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44"/>
          <p:cNvSpPr txBox="1">
            <a:spLocks noGrp="1"/>
          </p:cNvSpPr>
          <p:nvPr>
            <p:ph type="title"/>
          </p:nvPr>
        </p:nvSpPr>
        <p:spPr>
          <a:xfrm>
            <a:off x="1000125" y="365124"/>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289B4"/>
              </a:buClr>
              <a:buSzPts val="4800"/>
              <a:buFont typeface="Century Gothic"/>
              <a:buNone/>
            </a:pPr>
            <a:r>
              <a:rPr lang="en-US" sz="4800" b="0" i="0" u="none" strike="noStrike" cap="none">
                <a:solidFill>
                  <a:srgbClr val="3289B4"/>
                </a:solidFill>
                <a:latin typeface="Century Gothic"/>
                <a:ea typeface="Century Gothic"/>
                <a:cs typeface="Century Gothic"/>
                <a:sym typeface="Century Gothic"/>
              </a:rPr>
              <a:t>Community Concerns</a:t>
            </a:r>
            <a:endParaRPr sz="4800" b="0" i="0" u="none" strike="noStrike" cap="none">
              <a:solidFill>
                <a:srgbClr val="3289B4"/>
              </a:solidFill>
              <a:latin typeface="Century Gothic"/>
              <a:ea typeface="Century Gothic"/>
              <a:cs typeface="Century Gothic"/>
              <a:sym typeface="Century Gothic"/>
            </a:endParaRPr>
          </a:p>
        </p:txBody>
      </p:sp>
      <p:pic>
        <p:nvPicPr>
          <p:cNvPr id="390" name="Google Shape;390;p44"/>
          <p:cNvPicPr preferRelativeResize="0"/>
          <p:nvPr/>
        </p:nvPicPr>
        <p:blipFill rotWithShape="1">
          <a:blip r:embed="rId3">
            <a:alphaModFix/>
          </a:blip>
          <a:srcRect/>
          <a:stretch/>
        </p:blipFill>
        <p:spPr>
          <a:xfrm>
            <a:off x="5375675" y="3554881"/>
            <a:ext cx="3668700" cy="2751532"/>
          </a:xfrm>
          <a:prstGeom prst="rect">
            <a:avLst/>
          </a:prstGeom>
          <a:noFill/>
          <a:ln w="9525" cap="flat" cmpd="sng">
            <a:solidFill>
              <a:srgbClr val="000000"/>
            </a:solidFill>
            <a:prstDash val="solid"/>
            <a:round/>
            <a:headEnd type="none" w="sm" len="sm"/>
            <a:tailEnd type="none" w="sm" len="sm"/>
          </a:ln>
        </p:spPr>
      </p:pic>
      <p:pic>
        <p:nvPicPr>
          <p:cNvPr id="391" name="Google Shape;391;p44"/>
          <p:cNvPicPr preferRelativeResize="0"/>
          <p:nvPr/>
        </p:nvPicPr>
        <p:blipFill rotWithShape="1">
          <a:blip r:embed="rId4">
            <a:alphaModFix/>
          </a:blip>
          <a:srcRect l="13749" r="14637"/>
          <a:stretch/>
        </p:blipFill>
        <p:spPr>
          <a:xfrm>
            <a:off x="9232650" y="1604050"/>
            <a:ext cx="2360633" cy="4395101"/>
          </a:xfrm>
          <a:prstGeom prst="rect">
            <a:avLst/>
          </a:prstGeom>
          <a:noFill/>
          <a:ln w="9525" cap="flat" cmpd="sng">
            <a:solidFill>
              <a:srgbClr val="000000"/>
            </a:solidFill>
            <a:prstDash val="solid"/>
            <a:round/>
            <a:headEnd type="none" w="sm" len="sm"/>
            <a:tailEnd type="none" w="sm" len="sm"/>
          </a:ln>
        </p:spPr>
      </p:pic>
      <p:pic>
        <p:nvPicPr>
          <p:cNvPr id="392" name="Google Shape;392;p44"/>
          <p:cNvPicPr preferRelativeResize="0"/>
          <p:nvPr/>
        </p:nvPicPr>
        <p:blipFill rotWithShape="1">
          <a:blip r:embed="rId5">
            <a:alphaModFix/>
          </a:blip>
          <a:srcRect/>
          <a:stretch/>
        </p:blipFill>
        <p:spPr>
          <a:xfrm>
            <a:off x="5349400" y="1221875"/>
            <a:ext cx="3668700" cy="2197625"/>
          </a:xfrm>
          <a:prstGeom prst="rect">
            <a:avLst/>
          </a:prstGeom>
          <a:noFill/>
          <a:ln w="9525" cap="flat" cmpd="sng">
            <a:solidFill>
              <a:srgbClr val="000000"/>
            </a:solidFill>
            <a:prstDash val="solid"/>
            <a:round/>
            <a:headEnd type="none" w="sm" len="sm"/>
            <a:tailEnd type="none" w="sm" len="sm"/>
          </a:ln>
        </p:spPr>
      </p:pic>
      <p:sp>
        <p:nvSpPr>
          <p:cNvPr id="393" name="Google Shape;393;p44"/>
          <p:cNvSpPr txBox="1"/>
          <p:nvPr/>
        </p:nvSpPr>
        <p:spPr>
          <a:xfrm>
            <a:off x="9141850" y="5999150"/>
            <a:ext cx="3100500" cy="274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200"/>
              <a:buFont typeface="Arial"/>
              <a:buNone/>
            </a:pPr>
            <a:r>
              <a:rPr lang="en-US" sz="1200" b="0" i="0" u="none" strike="noStrike" cap="none">
                <a:solidFill>
                  <a:srgbClr val="3F3F3F"/>
                </a:solidFill>
                <a:latin typeface="Century Gothic"/>
                <a:ea typeface="Century Gothic"/>
                <a:cs typeface="Century Gothic"/>
                <a:sym typeface="Century Gothic"/>
              </a:rPr>
              <a:t>Image </a:t>
            </a:r>
            <a:r>
              <a:rPr lang="en-US" sz="1200">
                <a:solidFill>
                  <a:srgbClr val="3F3F3F"/>
                </a:solidFill>
                <a:latin typeface="Century Gothic"/>
                <a:ea typeface="Century Gothic"/>
                <a:cs typeface="Century Gothic"/>
                <a:sym typeface="Century Gothic"/>
              </a:rPr>
              <a:t>sources</a:t>
            </a:r>
            <a:r>
              <a:rPr lang="en-US" sz="1200" b="0" i="0" u="none" strike="noStrike" cap="none">
                <a:solidFill>
                  <a:srgbClr val="3F3F3F"/>
                </a:solidFill>
                <a:latin typeface="Century Gothic"/>
                <a:ea typeface="Century Gothic"/>
                <a:cs typeface="Century Gothic"/>
                <a:sym typeface="Century Gothic"/>
              </a:rPr>
              <a:t>: </a:t>
            </a:r>
            <a:r>
              <a:rPr lang="en-US" sz="1200">
                <a:solidFill>
                  <a:srgbClr val="3F3F3F"/>
                </a:solidFill>
                <a:latin typeface="Century Gothic"/>
                <a:ea typeface="Century Gothic"/>
                <a:cs typeface="Century Gothic"/>
                <a:sym typeface="Century Gothic"/>
              </a:rPr>
              <a:t>DEVELOP participant</a:t>
            </a:r>
            <a:r>
              <a:rPr lang="en-US" sz="1200" b="0" i="0" u="none" strike="noStrike" cap="none">
                <a:solidFill>
                  <a:srgbClr val="3F3F3F"/>
                </a:solidFill>
                <a:latin typeface="Century Gothic"/>
                <a:ea typeface="Century Gothic"/>
                <a:cs typeface="Century Gothic"/>
                <a:sym typeface="Century Gothic"/>
              </a:rPr>
              <a:t>s     </a:t>
            </a:r>
            <a:endParaRPr sz="1200" b="0" i="0" u="none" strike="noStrike" cap="none">
              <a:solidFill>
                <a:srgbClr val="3F3F3F"/>
              </a:solidFill>
              <a:latin typeface="Century Gothic"/>
              <a:ea typeface="Century Gothic"/>
              <a:cs typeface="Century Gothic"/>
              <a:sym typeface="Century Gothic"/>
            </a:endParaRPr>
          </a:p>
        </p:txBody>
      </p:sp>
      <p:sp>
        <p:nvSpPr>
          <p:cNvPr id="394" name="Google Shape;394;p44"/>
          <p:cNvSpPr txBox="1"/>
          <p:nvPr/>
        </p:nvSpPr>
        <p:spPr>
          <a:xfrm>
            <a:off x="5438775" y="6276682"/>
            <a:ext cx="2266800" cy="274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200"/>
              <a:buFont typeface="Arial"/>
              <a:buNone/>
            </a:pPr>
            <a:r>
              <a:rPr lang="en-US" sz="1200" b="0" i="0" u="none" strike="noStrike" cap="none">
                <a:solidFill>
                  <a:schemeClr val="lt1"/>
                </a:solidFill>
                <a:latin typeface="Century Gothic"/>
                <a:ea typeface="Century Gothic"/>
                <a:cs typeface="Century Gothic"/>
                <a:sym typeface="Century Gothic"/>
              </a:rPr>
              <a:t>Image Credit: ??      </a:t>
            </a:r>
            <a:endParaRPr sz="1200" b="0" i="0" u="none" strike="noStrike" cap="none">
              <a:solidFill>
                <a:schemeClr val="lt1"/>
              </a:solidFill>
              <a:latin typeface="Century Gothic"/>
              <a:ea typeface="Century Gothic"/>
              <a:cs typeface="Century Gothic"/>
              <a:sym typeface="Century Gothic"/>
            </a:endParaRPr>
          </a:p>
        </p:txBody>
      </p:sp>
      <p:sp>
        <p:nvSpPr>
          <p:cNvPr id="395" name="Google Shape;395;p44"/>
          <p:cNvSpPr txBox="1"/>
          <p:nvPr/>
        </p:nvSpPr>
        <p:spPr>
          <a:xfrm>
            <a:off x="496700" y="38000"/>
            <a:ext cx="5062800" cy="6782100"/>
          </a:xfrm>
          <a:prstGeom prst="rect">
            <a:avLst/>
          </a:prstGeom>
          <a:noFill/>
          <a:ln>
            <a:noFill/>
          </a:ln>
        </p:spPr>
        <p:txBody>
          <a:bodyPr spcFirstLastPara="1" wrap="square" lIns="91425" tIns="91425" rIns="91425" bIns="91425" anchor="ctr" anchorCtr="0">
            <a:noAutofit/>
          </a:bodyPr>
          <a:lstStyle/>
          <a:p>
            <a:pPr marL="342900" lvl="0" indent="-342900" rtl="0">
              <a:lnSpc>
                <a:spcPct val="90000"/>
              </a:lnSpc>
              <a:spcBef>
                <a:spcPts val="1000"/>
              </a:spcBef>
              <a:spcAft>
                <a:spcPts val="0"/>
              </a:spcAft>
              <a:buClr>
                <a:srgbClr val="3289B4"/>
              </a:buClr>
              <a:buSzPts val="2400"/>
              <a:buFont typeface="Wingdings 3" panose="05040102010807070707" pitchFamily="18" charset="2"/>
              <a:buChar char="}"/>
            </a:pPr>
            <a:r>
              <a:rPr lang="en-US" sz="2400" b="1" dirty="0">
                <a:solidFill>
                  <a:srgbClr val="3F3F3F"/>
                </a:solidFill>
                <a:latin typeface="Century Gothic"/>
                <a:ea typeface="Century Gothic"/>
                <a:cs typeface="Century Gothic"/>
                <a:sym typeface="Century Gothic"/>
              </a:rPr>
              <a:t>Ecosystem Services</a:t>
            </a:r>
            <a:endParaRPr sz="2800" dirty="0">
              <a:solidFill>
                <a:srgbClr val="3F3F3F"/>
              </a:solidFill>
              <a:latin typeface="Century Gothic"/>
              <a:ea typeface="Century Gothic"/>
              <a:cs typeface="Century Gothic"/>
              <a:sym typeface="Century Gothic"/>
            </a:endParaRPr>
          </a:p>
          <a:p>
            <a:pPr marL="685800" lvl="0" indent="-685800" rtl="0">
              <a:lnSpc>
                <a:spcPct val="90000"/>
              </a:lnSpc>
              <a:spcBef>
                <a:spcPts val="1600"/>
              </a:spcBef>
              <a:spcAft>
                <a:spcPts val="0"/>
              </a:spcAft>
              <a:buFont typeface="Wingdings 3" panose="05040102010807070707" pitchFamily="18" charset="2"/>
              <a:buChar char="}"/>
            </a:pPr>
            <a:endParaRPr sz="4800" dirty="0">
              <a:solidFill>
                <a:srgbClr val="3F3F3F"/>
              </a:solidFill>
              <a:latin typeface="Century Gothic"/>
              <a:ea typeface="Century Gothic"/>
              <a:cs typeface="Century Gothic"/>
              <a:sym typeface="Century Gothic"/>
            </a:endParaRPr>
          </a:p>
          <a:p>
            <a:pPr marL="342900" lvl="0" indent="-342900" rtl="0">
              <a:lnSpc>
                <a:spcPct val="90000"/>
              </a:lnSpc>
              <a:spcBef>
                <a:spcPts val="1600"/>
              </a:spcBef>
              <a:spcAft>
                <a:spcPts val="0"/>
              </a:spcAft>
              <a:buClr>
                <a:srgbClr val="3289B4"/>
              </a:buClr>
              <a:buSzPts val="2400"/>
              <a:buFont typeface="Wingdings 3" panose="05040102010807070707" pitchFamily="18" charset="2"/>
              <a:buChar char="}"/>
            </a:pPr>
            <a:r>
              <a:rPr lang="en-US" sz="2400" b="1" dirty="0">
                <a:solidFill>
                  <a:srgbClr val="3F3F3F"/>
                </a:solidFill>
                <a:latin typeface="Century Gothic"/>
                <a:ea typeface="Century Gothic"/>
                <a:cs typeface="Century Gothic"/>
                <a:sym typeface="Century Gothic"/>
              </a:rPr>
              <a:t>Education and Outreach</a:t>
            </a:r>
            <a:endParaRPr sz="2800" dirty="0">
              <a:solidFill>
                <a:srgbClr val="3F3F3F"/>
              </a:solidFill>
              <a:latin typeface="Century Gothic"/>
              <a:ea typeface="Century Gothic"/>
              <a:cs typeface="Century Gothic"/>
              <a:sym typeface="Century Gothic"/>
            </a:endParaRPr>
          </a:p>
          <a:p>
            <a:pPr marL="685800" lvl="0" indent="-685800" rtl="0">
              <a:lnSpc>
                <a:spcPct val="90000"/>
              </a:lnSpc>
              <a:spcBef>
                <a:spcPts val="1600"/>
              </a:spcBef>
              <a:spcAft>
                <a:spcPts val="0"/>
              </a:spcAft>
              <a:buFont typeface="Wingdings 3" panose="05040102010807070707" pitchFamily="18" charset="2"/>
              <a:buChar char="}"/>
            </a:pPr>
            <a:endParaRPr sz="4800" dirty="0">
              <a:solidFill>
                <a:srgbClr val="3F3F3F"/>
              </a:solidFill>
              <a:latin typeface="Century Gothic"/>
              <a:ea typeface="Century Gothic"/>
              <a:cs typeface="Century Gothic"/>
              <a:sym typeface="Century Gothic"/>
            </a:endParaRPr>
          </a:p>
          <a:p>
            <a:pPr marL="342900" lvl="0" indent="-342900" rtl="0">
              <a:lnSpc>
                <a:spcPct val="90000"/>
              </a:lnSpc>
              <a:spcBef>
                <a:spcPts val="1600"/>
              </a:spcBef>
              <a:spcAft>
                <a:spcPts val="600"/>
              </a:spcAft>
              <a:buClr>
                <a:srgbClr val="3289B4"/>
              </a:buClr>
              <a:buSzPts val="2400"/>
              <a:buFont typeface="Wingdings 3" panose="05040102010807070707" pitchFamily="18" charset="2"/>
              <a:buChar char="}"/>
            </a:pPr>
            <a:r>
              <a:rPr lang="en-US" sz="2400" b="1" dirty="0">
                <a:solidFill>
                  <a:srgbClr val="3F3F3F"/>
                </a:solidFill>
                <a:latin typeface="Century Gothic"/>
                <a:ea typeface="Century Gothic"/>
                <a:cs typeface="Century Gothic"/>
                <a:sym typeface="Century Gothic"/>
              </a:rPr>
              <a:t>Vulnerability Assessments</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45"/>
          <p:cNvSpPr txBox="1">
            <a:spLocks noGrp="1"/>
          </p:cNvSpPr>
          <p:nvPr>
            <p:ph type="title"/>
          </p:nvPr>
        </p:nvSpPr>
        <p:spPr>
          <a:xfrm>
            <a:off x="1000125" y="365124"/>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289B4"/>
              </a:buClr>
              <a:buSzPts val="4800"/>
              <a:buFont typeface="Century Gothic"/>
              <a:buNone/>
            </a:pPr>
            <a:r>
              <a:rPr lang="en-US" sz="4800" b="0" i="0" u="none" strike="noStrike" cap="none">
                <a:solidFill>
                  <a:srgbClr val="3289B4"/>
                </a:solidFill>
                <a:latin typeface="Century Gothic"/>
                <a:ea typeface="Century Gothic"/>
                <a:cs typeface="Century Gothic"/>
                <a:sym typeface="Century Gothic"/>
              </a:rPr>
              <a:t>Partners</a:t>
            </a:r>
            <a:endParaRPr sz="4800" b="0" i="0" u="none" strike="noStrike" cap="none">
              <a:solidFill>
                <a:srgbClr val="3289B4"/>
              </a:solidFill>
              <a:latin typeface="Century Gothic"/>
              <a:ea typeface="Century Gothic"/>
              <a:cs typeface="Century Gothic"/>
              <a:sym typeface="Century Gothic"/>
            </a:endParaRPr>
          </a:p>
        </p:txBody>
      </p:sp>
      <p:pic>
        <p:nvPicPr>
          <p:cNvPr id="402" name="Google Shape;402;p45"/>
          <p:cNvPicPr preferRelativeResize="0"/>
          <p:nvPr/>
        </p:nvPicPr>
        <p:blipFill rotWithShape="1">
          <a:blip r:embed="rId3">
            <a:alphaModFix/>
          </a:blip>
          <a:srcRect/>
          <a:stretch/>
        </p:blipFill>
        <p:spPr>
          <a:xfrm>
            <a:off x="7907488" y="787400"/>
            <a:ext cx="3838050" cy="2427050"/>
          </a:xfrm>
          <a:prstGeom prst="rect">
            <a:avLst/>
          </a:prstGeom>
          <a:noFill/>
          <a:ln w="9525" cap="flat" cmpd="sng">
            <a:solidFill>
              <a:schemeClr val="dk1"/>
            </a:solidFill>
            <a:prstDash val="solid"/>
            <a:round/>
            <a:headEnd type="none" w="sm" len="sm"/>
            <a:tailEnd type="none" w="sm" len="sm"/>
          </a:ln>
        </p:spPr>
      </p:pic>
      <p:sp>
        <p:nvSpPr>
          <p:cNvPr id="403" name="Google Shape;403;p45"/>
          <p:cNvSpPr txBox="1">
            <a:spLocks noGrp="1"/>
          </p:cNvSpPr>
          <p:nvPr>
            <p:ph type="body" idx="4294967295"/>
          </p:nvPr>
        </p:nvSpPr>
        <p:spPr>
          <a:xfrm>
            <a:off x="1000125" y="1519746"/>
            <a:ext cx="6803400" cy="3632546"/>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1000"/>
              </a:spcBef>
              <a:spcAft>
                <a:spcPts val="0"/>
              </a:spcAft>
              <a:buClr>
                <a:srgbClr val="3289B4"/>
              </a:buClr>
              <a:buSzPts val="2400"/>
              <a:buFont typeface="Wingdings 3" panose="05040102010807070707" pitchFamily="18" charset="2"/>
              <a:buChar char="}"/>
            </a:pPr>
            <a:r>
              <a:rPr lang="en-US" sz="2400" b="1" i="0" u="none" strike="noStrike" cap="none" dirty="0">
                <a:solidFill>
                  <a:srgbClr val="3F3F3F"/>
                </a:solidFill>
              </a:rPr>
              <a:t>US Geological Survey</a:t>
            </a:r>
            <a:r>
              <a:rPr lang="en-US" sz="2000" b="0" i="0" u="none" strike="noStrike" cap="none" dirty="0">
                <a:solidFill>
                  <a:srgbClr val="3F3F3F"/>
                </a:solidFill>
                <a:latin typeface="Century Gothic"/>
                <a:ea typeface="Century Gothic"/>
                <a:cs typeface="Century Gothic"/>
                <a:sym typeface="Century Gothic"/>
              </a:rPr>
              <a:t/>
            </a:r>
            <a:br>
              <a:rPr lang="en-US" sz="2000" b="0" i="0" u="none" strike="noStrike" cap="none" dirty="0">
                <a:solidFill>
                  <a:srgbClr val="3F3F3F"/>
                </a:solidFill>
                <a:latin typeface="Century Gothic"/>
                <a:ea typeface="Century Gothic"/>
                <a:cs typeface="Century Gothic"/>
                <a:sym typeface="Century Gothic"/>
              </a:rPr>
            </a:br>
            <a:r>
              <a:rPr lang="en-US" sz="2000" b="0" i="0" u="none" strike="noStrike" cap="none" dirty="0">
                <a:solidFill>
                  <a:srgbClr val="3F3F3F"/>
                </a:solidFill>
                <a:latin typeface="Century Gothic"/>
                <a:ea typeface="Century Gothic"/>
                <a:cs typeface="Century Gothic"/>
                <a:sym typeface="Century Gothic"/>
              </a:rPr>
              <a:t>Woods Hole Coastal and Marine Science Center</a:t>
            </a:r>
            <a:endParaRPr dirty="0"/>
          </a:p>
          <a:p>
            <a:pPr marL="342900" marR="0" lvl="0" indent="-342900" algn="l" rtl="0">
              <a:lnSpc>
                <a:spcPct val="90000"/>
              </a:lnSpc>
              <a:spcBef>
                <a:spcPts val="1600"/>
              </a:spcBef>
              <a:spcAft>
                <a:spcPts val="0"/>
              </a:spcAft>
              <a:buClr>
                <a:srgbClr val="3289B4"/>
              </a:buClr>
              <a:buSzPts val="2000"/>
              <a:buFont typeface="Wingdings 3" panose="05040102010807070707" pitchFamily="18" charset="2"/>
              <a:buChar char="}"/>
            </a:pPr>
            <a:endParaRPr sz="2000" b="0" i="0" u="none" strike="noStrike" cap="none" dirty="0">
              <a:solidFill>
                <a:srgbClr val="3F3F3F"/>
              </a:solidFill>
              <a:latin typeface="Century Gothic"/>
              <a:ea typeface="Century Gothic"/>
              <a:cs typeface="Century Gothic"/>
              <a:sym typeface="Century Gothic"/>
            </a:endParaRPr>
          </a:p>
          <a:p>
            <a:pPr marL="342900" marR="0" lvl="0" indent="-342900" algn="l" rtl="0">
              <a:lnSpc>
                <a:spcPct val="90000"/>
              </a:lnSpc>
              <a:spcBef>
                <a:spcPts val="1600"/>
              </a:spcBef>
              <a:spcAft>
                <a:spcPts val="0"/>
              </a:spcAft>
              <a:buClr>
                <a:srgbClr val="3289B4"/>
              </a:buClr>
              <a:buSzPts val="2400"/>
              <a:buFont typeface="Wingdings 3" panose="05040102010807070707" pitchFamily="18" charset="2"/>
              <a:buChar char="}"/>
            </a:pPr>
            <a:r>
              <a:rPr lang="en-US" sz="2400" b="1" i="0" u="none" strike="noStrike" cap="none" dirty="0">
                <a:solidFill>
                  <a:srgbClr val="3F3F3F"/>
                </a:solidFill>
              </a:rPr>
              <a:t>Long Term Ecological Research Network</a:t>
            </a:r>
            <a:r>
              <a:rPr lang="en-US" sz="2000" b="0" i="0" u="none" strike="noStrike" cap="none" dirty="0">
                <a:solidFill>
                  <a:srgbClr val="3F3F3F"/>
                </a:solidFill>
                <a:latin typeface="Century Gothic"/>
                <a:ea typeface="Century Gothic"/>
                <a:cs typeface="Century Gothic"/>
                <a:sym typeface="Century Gothic"/>
              </a:rPr>
              <a:t/>
            </a:r>
            <a:br>
              <a:rPr lang="en-US" sz="2000" b="0" i="0" u="none" strike="noStrike" cap="none" dirty="0">
                <a:solidFill>
                  <a:srgbClr val="3F3F3F"/>
                </a:solidFill>
                <a:latin typeface="Century Gothic"/>
                <a:ea typeface="Century Gothic"/>
                <a:cs typeface="Century Gothic"/>
                <a:sym typeface="Century Gothic"/>
              </a:rPr>
            </a:br>
            <a:r>
              <a:rPr lang="en-US" sz="2000" b="0" i="0" u="none" strike="noStrike" cap="none" dirty="0">
                <a:solidFill>
                  <a:srgbClr val="3F3F3F"/>
                </a:solidFill>
                <a:latin typeface="Century Gothic"/>
                <a:ea typeface="Century Gothic"/>
                <a:cs typeface="Century Gothic"/>
                <a:sym typeface="Century Gothic"/>
              </a:rPr>
              <a:t>Plum Island Ecosystems</a:t>
            </a:r>
            <a:endParaRPr dirty="0"/>
          </a:p>
          <a:p>
            <a:pPr marL="342900" marR="0" lvl="0" indent="-342900" algn="l" rtl="0">
              <a:lnSpc>
                <a:spcPct val="90000"/>
              </a:lnSpc>
              <a:spcBef>
                <a:spcPts val="1600"/>
              </a:spcBef>
              <a:spcAft>
                <a:spcPts val="0"/>
              </a:spcAft>
              <a:buClr>
                <a:srgbClr val="3289B4"/>
              </a:buClr>
              <a:buSzPts val="2000"/>
              <a:buFont typeface="Wingdings 3" panose="05040102010807070707" pitchFamily="18" charset="2"/>
              <a:buChar char="}"/>
            </a:pPr>
            <a:endParaRPr sz="2000" b="0" i="0" u="none" strike="noStrike" cap="none" dirty="0">
              <a:solidFill>
                <a:srgbClr val="3F3F3F"/>
              </a:solidFill>
              <a:latin typeface="Century Gothic"/>
              <a:ea typeface="Century Gothic"/>
              <a:cs typeface="Century Gothic"/>
              <a:sym typeface="Century Gothic"/>
            </a:endParaRPr>
          </a:p>
          <a:p>
            <a:pPr marL="342900" marR="0" lvl="0" indent="-342900" algn="l" rtl="0">
              <a:lnSpc>
                <a:spcPct val="90000"/>
              </a:lnSpc>
              <a:spcBef>
                <a:spcPts val="1600"/>
              </a:spcBef>
              <a:spcAft>
                <a:spcPts val="600"/>
              </a:spcAft>
              <a:buClr>
                <a:srgbClr val="3289B4"/>
              </a:buClr>
              <a:buSzPts val="2400"/>
              <a:buFont typeface="Wingdings 3" panose="05040102010807070707" pitchFamily="18" charset="2"/>
              <a:buChar char="}"/>
            </a:pPr>
            <a:r>
              <a:rPr lang="en-US" sz="2400" b="1" i="0" u="none" strike="noStrike" cap="none" dirty="0">
                <a:solidFill>
                  <a:srgbClr val="3F3F3F"/>
                </a:solidFill>
              </a:rPr>
              <a:t>US Fish and Wildlife Service</a:t>
            </a:r>
            <a:r>
              <a:rPr lang="en-US" sz="2000" b="0" i="0" u="none" strike="noStrike" cap="none" dirty="0">
                <a:solidFill>
                  <a:srgbClr val="3F3F3F"/>
                </a:solidFill>
                <a:latin typeface="Century Gothic"/>
                <a:ea typeface="Century Gothic"/>
                <a:cs typeface="Century Gothic"/>
                <a:sym typeface="Century Gothic"/>
              </a:rPr>
              <a:t/>
            </a:r>
            <a:br>
              <a:rPr lang="en-US" sz="2000" b="0" i="0" u="none" strike="noStrike" cap="none" dirty="0">
                <a:solidFill>
                  <a:srgbClr val="3F3F3F"/>
                </a:solidFill>
                <a:latin typeface="Century Gothic"/>
                <a:ea typeface="Century Gothic"/>
                <a:cs typeface="Century Gothic"/>
                <a:sym typeface="Century Gothic"/>
              </a:rPr>
            </a:br>
            <a:r>
              <a:rPr lang="en-US" sz="2000" b="0" i="0" u="none" strike="noStrike" cap="none" dirty="0">
                <a:solidFill>
                  <a:srgbClr val="3F3F3F"/>
                </a:solidFill>
                <a:latin typeface="Century Gothic"/>
                <a:ea typeface="Century Gothic"/>
                <a:cs typeface="Century Gothic"/>
                <a:sym typeface="Century Gothic"/>
              </a:rPr>
              <a:t>Parker River National Wildlife Refuge</a:t>
            </a:r>
            <a:endParaRPr dirty="0"/>
          </a:p>
        </p:txBody>
      </p:sp>
      <p:sp>
        <p:nvSpPr>
          <p:cNvPr id="404" name="Google Shape;404;p45"/>
          <p:cNvSpPr txBox="1"/>
          <p:nvPr/>
        </p:nvSpPr>
        <p:spPr>
          <a:xfrm>
            <a:off x="8872333" y="6034950"/>
            <a:ext cx="3728700" cy="274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200"/>
              <a:buFont typeface="Arial"/>
              <a:buNone/>
            </a:pPr>
            <a:r>
              <a:rPr lang="en-US" sz="1200" b="0" i="0" u="none" strike="noStrike" cap="none">
                <a:solidFill>
                  <a:srgbClr val="3F3F3F"/>
                </a:solidFill>
                <a:latin typeface="Century Gothic"/>
                <a:ea typeface="Century Gothic"/>
                <a:cs typeface="Century Gothic"/>
                <a:sym typeface="Century Gothic"/>
              </a:rPr>
              <a:t>Image </a:t>
            </a:r>
            <a:r>
              <a:rPr lang="en-US" sz="1200">
                <a:solidFill>
                  <a:srgbClr val="3F3F3F"/>
                </a:solidFill>
                <a:latin typeface="Century Gothic"/>
                <a:ea typeface="Century Gothic"/>
                <a:cs typeface="Century Gothic"/>
                <a:sym typeface="Century Gothic"/>
              </a:rPr>
              <a:t>sources</a:t>
            </a:r>
            <a:r>
              <a:rPr lang="en-US" sz="1200" b="0" i="0" u="none" strike="noStrike" cap="none">
                <a:solidFill>
                  <a:srgbClr val="3F3F3F"/>
                </a:solidFill>
                <a:latin typeface="Century Gothic"/>
                <a:ea typeface="Century Gothic"/>
                <a:cs typeface="Century Gothic"/>
                <a:sym typeface="Century Gothic"/>
              </a:rPr>
              <a:t>: </a:t>
            </a:r>
            <a:r>
              <a:rPr lang="en-US" sz="1200">
                <a:solidFill>
                  <a:srgbClr val="3F3F3F"/>
                </a:solidFill>
                <a:latin typeface="Century Gothic"/>
                <a:ea typeface="Century Gothic"/>
                <a:cs typeface="Century Gothic"/>
                <a:sym typeface="Century Gothic"/>
              </a:rPr>
              <a:t>DEVELOP participants</a:t>
            </a:r>
            <a:r>
              <a:rPr lang="en-US" sz="1200" b="0" i="0" u="none" strike="noStrike" cap="none">
                <a:solidFill>
                  <a:srgbClr val="3F3F3F"/>
                </a:solidFill>
                <a:latin typeface="Century Gothic"/>
                <a:ea typeface="Century Gothic"/>
                <a:cs typeface="Century Gothic"/>
                <a:sym typeface="Century Gothic"/>
              </a:rPr>
              <a:t>      </a:t>
            </a:r>
            <a:endParaRPr sz="1200" b="0" i="0" u="none" strike="noStrike" cap="none">
              <a:solidFill>
                <a:srgbClr val="3F3F3F"/>
              </a:solidFill>
              <a:latin typeface="Century Gothic"/>
              <a:ea typeface="Century Gothic"/>
              <a:cs typeface="Century Gothic"/>
              <a:sym typeface="Century Gothic"/>
            </a:endParaRPr>
          </a:p>
        </p:txBody>
      </p:sp>
      <p:pic>
        <p:nvPicPr>
          <p:cNvPr id="405" name="Google Shape;405;p45"/>
          <p:cNvPicPr preferRelativeResize="0"/>
          <p:nvPr/>
        </p:nvPicPr>
        <p:blipFill rotWithShape="1">
          <a:blip r:embed="rId4">
            <a:alphaModFix/>
          </a:blip>
          <a:srcRect l="7482" t="16701" r="13415" b="16306"/>
          <a:stretch/>
        </p:blipFill>
        <p:spPr>
          <a:xfrm>
            <a:off x="7907500" y="3597150"/>
            <a:ext cx="3838024" cy="2437789"/>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46"/>
          <p:cNvSpPr/>
          <p:nvPr/>
        </p:nvSpPr>
        <p:spPr>
          <a:xfrm>
            <a:off x="650175" y="5288525"/>
            <a:ext cx="10932900" cy="568800"/>
          </a:xfrm>
          <a:prstGeom prst="roundRect">
            <a:avLst>
              <a:gd name="adj" fmla="val 16667"/>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p46"/>
          <p:cNvSpPr txBox="1">
            <a:spLocks noGrp="1"/>
          </p:cNvSpPr>
          <p:nvPr>
            <p:ph type="body" idx="3"/>
          </p:nvPr>
        </p:nvSpPr>
        <p:spPr>
          <a:xfrm>
            <a:off x="4833225" y="1241200"/>
            <a:ext cx="6399900" cy="36633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1000"/>
              </a:spcBef>
              <a:spcAft>
                <a:spcPts val="0"/>
              </a:spcAft>
              <a:buClr>
                <a:srgbClr val="3289B4"/>
              </a:buClr>
              <a:buSzPts val="2400"/>
              <a:buFont typeface="Wingdings 3" panose="05040102010807070707" pitchFamily="18" charset="2"/>
              <a:buChar char="}"/>
            </a:pPr>
            <a:r>
              <a:rPr lang="en-US" sz="2400" b="0" i="0" u="none" strike="noStrike" cap="none" dirty="0">
                <a:solidFill>
                  <a:srgbClr val="3F3F3F"/>
                </a:solidFill>
                <a:latin typeface="Century Gothic"/>
                <a:ea typeface="Century Gothic"/>
                <a:cs typeface="Century Gothic"/>
                <a:sym typeface="Century Gothic"/>
              </a:rPr>
              <a:t>Improve atmospheric correction</a:t>
            </a:r>
            <a:endParaRPr dirty="0"/>
          </a:p>
          <a:p>
            <a:pPr marL="342900" marR="0" lvl="0" indent="-342900" algn="l" rtl="0">
              <a:lnSpc>
                <a:spcPct val="90000"/>
              </a:lnSpc>
              <a:spcBef>
                <a:spcPts val="1600"/>
              </a:spcBef>
              <a:spcAft>
                <a:spcPts val="0"/>
              </a:spcAft>
              <a:buClr>
                <a:srgbClr val="3289B4"/>
              </a:buClr>
              <a:buSzPts val="2400"/>
              <a:buFont typeface="Wingdings 3" panose="05040102010807070707" pitchFamily="18" charset="2"/>
              <a:buChar char="}"/>
            </a:pPr>
            <a:r>
              <a:rPr lang="en-US" sz="2400" b="0" i="0" u="none" strike="noStrike" cap="none" dirty="0">
                <a:solidFill>
                  <a:srgbClr val="3F3F3F"/>
                </a:solidFill>
                <a:latin typeface="Century Gothic"/>
                <a:ea typeface="Century Gothic"/>
                <a:cs typeface="Century Gothic"/>
                <a:sym typeface="Century Gothic"/>
              </a:rPr>
              <a:t>Develop an algorithm to derive SSC from </a:t>
            </a:r>
            <a:r>
              <a:rPr lang="en-US" sz="2400" b="0" i="0" u="none" strike="noStrike" cap="none" dirty="0" err="1">
                <a:solidFill>
                  <a:srgbClr val="3F3F3F"/>
                </a:solidFill>
                <a:latin typeface="Century Gothic"/>
                <a:ea typeface="Century Gothic"/>
                <a:cs typeface="Century Gothic"/>
                <a:sym typeface="Century Gothic"/>
              </a:rPr>
              <a:t>Rrs</a:t>
            </a:r>
            <a:endParaRPr sz="2400" b="0" i="0" u="none" strike="noStrike" cap="none" dirty="0">
              <a:solidFill>
                <a:srgbClr val="3F3F3F"/>
              </a:solidFill>
              <a:latin typeface="Century Gothic"/>
              <a:ea typeface="Century Gothic"/>
              <a:cs typeface="Century Gothic"/>
              <a:sym typeface="Century Gothic"/>
            </a:endParaRPr>
          </a:p>
          <a:p>
            <a:pPr marL="342900" marR="0" lvl="0" indent="-342900" algn="l" rtl="0">
              <a:lnSpc>
                <a:spcPct val="90000"/>
              </a:lnSpc>
              <a:spcBef>
                <a:spcPts val="1600"/>
              </a:spcBef>
              <a:spcAft>
                <a:spcPts val="0"/>
              </a:spcAft>
              <a:buClr>
                <a:srgbClr val="3289B4"/>
              </a:buClr>
              <a:buSzPts val="2400"/>
              <a:buFont typeface="Wingdings 3" panose="05040102010807070707" pitchFamily="18" charset="2"/>
              <a:buChar char="}"/>
            </a:pPr>
            <a:r>
              <a:rPr lang="en-US" sz="2400" b="0" i="0" u="none" strike="noStrike" cap="none" dirty="0">
                <a:solidFill>
                  <a:srgbClr val="3F3F3F"/>
                </a:solidFill>
                <a:latin typeface="Century Gothic"/>
                <a:ea typeface="Century Gothic"/>
                <a:cs typeface="Century Gothic"/>
                <a:sym typeface="Century Gothic"/>
              </a:rPr>
              <a:t>Create time series of sediment concentrations 2013-2018</a:t>
            </a:r>
            <a:endParaRPr dirty="0"/>
          </a:p>
          <a:p>
            <a:pPr marL="342900" marR="0" lvl="0" indent="-342900" algn="l" rtl="0">
              <a:lnSpc>
                <a:spcPct val="90000"/>
              </a:lnSpc>
              <a:spcBef>
                <a:spcPts val="1600"/>
              </a:spcBef>
              <a:spcAft>
                <a:spcPts val="0"/>
              </a:spcAft>
              <a:buClr>
                <a:srgbClr val="3289B4"/>
              </a:buClr>
              <a:buSzPts val="2400"/>
              <a:buFont typeface="Wingdings 3" panose="05040102010807070707" pitchFamily="18" charset="2"/>
              <a:buChar char="}"/>
            </a:pPr>
            <a:r>
              <a:rPr lang="en-US" sz="2400" b="0" i="0" u="none" strike="noStrike" cap="none" dirty="0">
                <a:solidFill>
                  <a:srgbClr val="3F3F3F"/>
                </a:solidFill>
                <a:latin typeface="Century Gothic"/>
                <a:ea typeface="Century Gothic"/>
                <a:cs typeface="Century Gothic"/>
                <a:sym typeface="Century Gothic"/>
              </a:rPr>
              <a:t>Evaluate the Merrimack River as a source of sediment</a:t>
            </a:r>
            <a:endParaRPr dirty="0"/>
          </a:p>
          <a:p>
            <a:pPr marL="342900" marR="0" lvl="0" indent="-342900" algn="l" rtl="0">
              <a:lnSpc>
                <a:spcPct val="90000"/>
              </a:lnSpc>
              <a:spcBef>
                <a:spcPts val="1600"/>
              </a:spcBef>
              <a:spcAft>
                <a:spcPts val="600"/>
              </a:spcAft>
              <a:buClr>
                <a:srgbClr val="3289B4"/>
              </a:buClr>
              <a:buSzPts val="2400"/>
              <a:buFont typeface="Wingdings 3" panose="05040102010807070707" pitchFamily="18" charset="2"/>
              <a:buChar char="}"/>
            </a:pPr>
            <a:r>
              <a:rPr lang="en-US" sz="2400" b="0" i="0" u="none" strike="noStrike" cap="none" dirty="0">
                <a:solidFill>
                  <a:srgbClr val="3F3F3F"/>
                </a:solidFill>
                <a:latin typeface="Century Gothic"/>
                <a:ea typeface="Century Gothic"/>
                <a:cs typeface="Century Gothic"/>
                <a:sym typeface="Century Gothic"/>
              </a:rPr>
              <a:t>Model suspended sediment flux</a:t>
            </a:r>
            <a:endParaRPr sz="2400" b="0" i="0" u="none" strike="noStrike" cap="none" dirty="0">
              <a:solidFill>
                <a:srgbClr val="3F3F3F"/>
              </a:solidFill>
              <a:latin typeface="Century Gothic"/>
              <a:ea typeface="Century Gothic"/>
              <a:cs typeface="Century Gothic"/>
              <a:sym typeface="Century Gothic"/>
            </a:endParaRPr>
          </a:p>
        </p:txBody>
      </p:sp>
      <p:sp>
        <p:nvSpPr>
          <p:cNvPr id="413" name="Google Shape;413;p46"/>
          <p:cNvSpPr txBox="1">
            <a:spLocks noGrp="1"/>
          </p:cNvSpPr>
          <p:nvPr>
            <p:ph type="title"/>
          </p:nvPr>
        </p:nvSpPr>
        <p:spPr>
          <a:xfrm>
            <a:off x="1000125" y="377824"/>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289B4"/>
              </a:buClr>
              <a:buSzPts val="4320"/>
              <a:buFont typeface="Century Gothic"/>
              <a:buNone/>
            </a:pPr>
            <a:r>
              <a:rPr lang="en-US" sz="4800" b="0" i="0" u="none" strike="noStrike" cap="none" dirty="0">
                <a:solidFill>
                  <a:srgbClr val="3289B4"/>
                </a:solidFill>
                <a:latin typeface="Century Gothic"/>
                <a:ea typeface="Century Gothic"/>
                <a:cs typeface="Century Gothic"/>
                <a:sym typeface="Century Gothic"/>
              </a:rPr>
              <a:t>Objectives</a:t>
            </a:r>
            <a:endParaRPr sz="4800" b="0" i="0" u="none" strike="noStrike" cap="none" dirty="0">
              <a:solidFill>
                <a:srgbClr val="3289B4"/>
              </a:solidFill>
              <a:latin typeface="Century Gothic"/>
              <a:ea typeface="Century Gothic"/>
              <a:cs typeface="Century Gothic"/>
              <a:sym typeface="Century Gothic"/>
            </a:endParaRPr>
          </a:p>
        </p:txBody>
      </p:sp>
      <p:sp>
        <p:nvSpPr>
          <p:cNvPr id="414" name="Google Shape;414;p46"/>
          <p:cNvSpPr txBox="1"/>
          <p:nvPr/>
        </p:nvSpPr>
        <p:spPr>
          <a:xfrm>
            <a:off x="629550" y="5257775"/>
            <a:ext cx="10932900" cy="6303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3600"/>
              <a:buFont typeface="Arial"/>
              <a:buNone/>
            </a:pPr>
            <a:r>
              <a:rPr lang="en-US" sz="3200" b="1" i="0" u="none" strike="noStrike" cap="none" dirty="0">
                <a:solidFill>
                  <a:srgbClr val="3289B4"/>
                </a:solidFill>
                <a:latin typeface="Century Gothic"/>
                <a:ea typeface="Century Gothic"/>
                <a:cs typeface="Century Gothic"/>
                <a:sym typeface="Century Gothic"/>
              </a:rPr>
              <a:t>Assess the estuary’s vulnerability to sea level rise</a:t>
            </a:r>
            <a:endParaRPr sz="3200" b="1" i="0" u="none" strike="noStrike" cap="none" dirty="0">
              <a:solidFill>
                <a:srgbClr val="000000"/>
              </a:solidFill>
              <a:latin typeface="Century Gothic"/>
              <a:ea typeface="Century Gothic"/>
              <a:cs typeface="Century Gothic"/>
              <a:sym typeface="Century Gothic"/>
            </a:endParaRPr>
          </a:p>
        </p:txBody>
      </p:sp>
      <p:grpSp>
        <p:nvGrpSpPr>
          <p:cNvPr id="415" name="Google Shape;415;p46"/>
          <p:cNvGrpSpPr/>
          <p:nvPr/>
        </p:nvGrpSpPr>
        <p:grpSpPr>
          <a:xfrm>
            <a:off x="1000125" y="1392754"/>
            <a:ext cx="3086400" cy="3916900"/>
            <a:chOff x="1000125" y="1392754"/>
            <a:chExt cx="3086400" cy="3916900"/>
          </a:xfrm>
        </p:grpSpPr>
        <p:sp>
          <p:nvSpPr>
            <p:cNvPr id="416" name="Google Shape;416;p46"/>
            <p:cNvSpPr/>
            <p:nvPr/>
          </p:nvSpPr>
          <p:spPr>
            <a:xfrm>
              <a:off x="1070475" y="3360042"/>
              <a:ext cx="2982300" cy="774416"/>
            </a:xfrm>
            <a:prstGeom prst="roundRect">
              <a:avLst>
                <a:gd name="adj" fmla="val 16667"/>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p46"/>
            <p:cNvSpPr/>
            <p:nvPr/>
          </p:nvSpPr>
          <p:spPr>
            <a:xfrm>
              <a:off x="1052175" y="1392754"/>
              <a:ext cx="2982300" cy="704045"/>
            </a:xfrm>
            <a:prstGeom prst="roundRect">
              <a:avLst>
                <a:gd name="adj" fmla="val 16667"/>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 name="Google Shape;418;p46"/>
            <p:cNvSpPr txBox="1"/>
            <p:nvPr/>
          </p:nvSpPr>
          <p:spPr>
            <a:xfrm>
              <a:off x="1048125" y="1392754"/>
              <a:ext cx="3027000" cy="704045"/>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3600"/>
                <a:buFont typeface="Arial"/>
                <a:buNone/>
              </a:pPr>
              <a:r>
                <a:rPr lang="en-US" sz="3200" b="1" i="0" u="none" strike="noStrike" cap="none" dirty="0">
                  <a:solidFill>
                    <a:srgbClr val="3289B4"/>
                  </a:solidFill>
                  <a:latin typeface="Century Gothic"/>
                  <a:ea typeface="Century Gothic"/>
                  <a:cs typeface="Century Gothic"/>
                  <a:sym typeface="Century Gothic"/>
                </a:rPr>
                <a:t>Estimate SSC</a:t>
              </a:r>
              <a:endParaRPr sz="3200" b="1" i="0" u="none" strike="noStrike" cap="none" dirty="0">
                <a:solidFill>
                  <a:srgbClr val="000000"/>
                </a:solidFill>
                <a:sym typeface="Arial"/>
              </a:endParaRPr>
            </a:p>
          </p:txBody>
        </p:sp>
        <p:sp>
          <p:nvSpPr>
            <p:cNvPr id="419" name="Google Shape;419;p46"/>
            <p:cNvSpPr txBox="1"/>
            <p:nvPr/>
          </p:nvSpPr>
          <p:spPr>
            <a:xfrm>
              <a:off x="1000125" y="3360042"/>
              <a:ext cx="3086400" cy="774416"/>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3600"/>
                <a:buFont typeface="Arial"/>
                <a:buNone/>
              </a:pPr>
              <a:r>
                <a:rPr lang="en-US" sz="3200" b="1" i="0" u="none" strike="noStrike" cap="none" dirty="0">
                  <a:solidFill>
                    <a:srgbClr val="3289B4"/>
                  </a:solidFill>
                  <a:latin typeface="Century Gothic"/>
                  <a:ea typeface="Century Gothic"/>
                  <a:cs typeface="Century Gothic"/>
                  <a:sym typeface="Century Gothic"/>
                </a:rPr>
                <a:t>Quantify Flux</a:t>
              </a:r>
              <a:endParaRPr sz="3200" b="1" i="0" u="none" strike="noStrike" cap="none" dirty="0">
                <a:solidFill>
                  <a:srgbClr val="000000"/>
                </a:solidFill>
                <a:sym typeface="Arial"/>
              </a:endParaRPr>
            </a:p>
          </p:txBody>
        </p:sp>
        <p:cxnSp>
          <p:nvCxnSpPr>
            <p:cNvPr id="420" name="Google Shape;420;p46"/>
            <p:cNvCxnSpPr/>
            <p:nvPr/>
          </p:nvCxnSpPr>
          <p:spPr>
            <a:xfrm>
              <a:off x="2552475" y="4134458"/>
              <a:ext cx="0" cy="1175196"/>
            </a:xfrm>
            <a:prstGeom prst="straightConnector1">
              <a:avLst/>
            </a:prstGeom>
            <a:noFill/>
            <a:ln w="38100" cap="flat" cmpd="sng">
              <a:solidFill>
                <a:schemeClr val="dk2"/>
              </a:solidFill>
              <a:prstDash val="dash"/>
              <a:round/>
              <a:headEnd type="none" w="sm" len="sm"/>
              <a:tailEnd type="triangle" w="med" len="med"/>
            </a:ln>
          </p:spPr>
        </p:cxnSp>
        <p:cxnSp>
          <p:nvCxnSpPr>
            <p:cNvPr id="421" name="Google Shape;421;p46"/>
            <p:cNvCxnSpPr>
              <a:stCxn id="418" idx="2"/>
              <a:endCxn id="419" idx="0"/>
            </p:cNvCxnSpPr>
            <p:nvPr/>
          </p:nvCxnSpPr>
          <p:spPr>
            <a:xfrm flipH="1">
              <a:off x="2543325" y="2096799"/>
              <a:ext cx="18300" cy="1263300"/>
            </a:xfrm>
            <a:prstGeom prst="straightConnector1">
              <a:avLst/>
            </a:prstGeom>
            <a:noFill/>
            <a:ln w="38100" cap="flat" cmpd="sng">
              <a:solidFill>
                <a:schemeClr val="dk2"/>
              </a:solidFill>
              <a:prstDash val="dash"/>
              <a:round/>
              <a:headEnd type="none" w="sm" len="sm"/>
              <a:tailEnd type="triangle" w="med" len="med"/>
            </a:ln>
          </p:spPr>
        </p:cxn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47"/>
          <p:cNvSpPr txBox="1"/>
          <p:nvPr/>
        </p:nvSpPr>
        <p:spPr>
          <a:xfrm>
            <a:off x="2291379" y="1129553"/>
            <a:ext cx="7562700" cy="1065000"/>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None/>
            </a:pPr>
            <a:r>
              <a:rPr lang="en-US" sz="4800" dirty="0">
                <a:solidFill>
                  <a:srgbClr val="3289B4"/>
                </a:solidFill>
                <a:latin typeface="Century Gothic"/>
                <a:ea typeface="Century Gothic"/>
                <a:cs typeface="Century Gothic"/>
                <a:sym typeface="Century Gothic"/>
              </a:rPr>
              <a:t>Methods</a:t>
            </a:r>
            <a:endParaRPr sz="4800" dirty="0">
              <a:solidFill>
                <a:srgbClr val="3289B4"/>
              </a:solidFill>
              <a:latin typeface="Century Gothic"/>
              <a:ea typeface="Century Gothic"/>
              <a:cs typeface="Century Gothic"/>
              <a:sym typeface="Century Gothic"/>
            </a:endParaRPr>
          </a:p>
        </p:txBody>
      </p:sp>
      <p:grpSp>
        <p:nvGrpSpPr>
          <p:cNvPr id="427" name="Google Shape;427;p47"/>
          <p:cNvGrpSpPr/>
          <p:nvPr/>
        </p:nvGrpSpPr>
        <p:grpSpPr>
          <a:xfrm>
            <a:off x="1601507" y="2252201"/>
            <a:ext cx="9093924" cy="2338168"/>
            <a:chOff x="1567" y="2544294"/>
            <a:chExt cx="12505396" cy="3660250"/>
          </a:xfrm>
        </p:grpSpPr>
        <p:sp>
          <p:nvSpPr>
            <p:cNvPr id="428" name="Google Shape;428;p47"/>
            <p:cNvSpPr/>
            <p:nvPr/>
          </p:nvSpPr>
          <p:spPr>
            <a:xfrm>
              <a:off x="86167" y="2691367"/>
              <a:ext cx="2280300" cy="1182000"/>
            </a:xfrm>
            <a:prstGeom prst="roundRect">
              <a:avLst>
                <a:gd name="adj" fmla="val 10000"/>
              </a:avLst>
            </a:prstGeom>
            <a:solidFill>
              <a:srgbClr val="389CC4"/>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9" name="Google Shape;429;p47"/>
            <p:cNvSpPr txBox="1"/>
            <p:nvPr/>
          </p:nvSpPr>
          <p:spPr>
            <a:xfrm>
              <a:off x="1567" y="2544294"/>
              <a:ext cx="2449499" cy="788100"/>
            </a:xfrm>
            <a:prstGeom prst="rect">
              <a:avLst/>
            </a:prstGeom>
            <a:noFill/>
            <a:ln>
              <a:noFill/>
            </a:ln>
          </p:spPr>
          <p:txBody>
            <a:bodyPr spcFirstLastPara="1" wrap="square" lIns="149350" tIns="149350" rIns="149350" bIns="80000" anchor="t" anchorCtr="0">
              <a:noAutofit/>
            </a:bodyPr>
            <a:lstStyle/>
            <a:p>
              <a:pPr marL="0" marR="0" lvl="0" indent="0" algn="l" rtl="0">
                <a:lnSpc>
                  <a:spcPct val="90000"/>
                </a:lnSpc>
                <a:spcBef>
                  <a:spcPts val="0"/>
                </a:spcBef>
                <a:spcAft>
                  <a:spcPts val="0"/>
                </a:spcAft>
                <a:buNone/>
              </a:pPr>
              <a:r>
                <a:rPr lang="en-US" sz="1700" b="1" i="0" u="none" strike="noStrike" cap="none" dirty="0">
                  <a:solidFill>
                    <a:schemeClr val="tx1">
                      <a:lumMod val="75000"/>
                      <a:lumOff val="25000"/>
                    </a:schemeClr>
                  </a:solidFill>
                  <a:latin typeface="Century Gothic"/>
                  <a:ea typeface="Century Gothic"/>
                  <a:cs typeface="Century Gothic"/>
                  <a:sym typeface="Century Gothic"/>
                </a:rPr>
                <a:t>Atmospheric correction</a:t>
              </a:r>
              <a:endParaRPr sz="1700" b="1"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430" name="Google Shape;430;p47"/>
            <p:cNvSpPr/>
            <p:nvPr/>
          </p:nvSpPr>
          <p:spPr>
            <a:xfrm>
              <a:off x="466183" y="3691444"/>
              <a:ext cx="2449500" cy="2331900"/>
            </a:xfrm>
            <a:prstGeom prst="roundRect">
              <a:avLst>
                <a:gd name="adj" fmla="val 10000"/>
              </a:avLst>
            </a:prstGeom>
            <a:solidFill>
              <a:srgbClr val="FFFFFF"/>
            </a:solidFill>
            <a:ln w="25400" cap="flat" cmpd="sng">
              <a:solidFill>
                <a:srgbClr val="389CC4">
                  <a:alpha val="89800"/>
                </a:srgbClr>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1" name="Google Shape;431;p47"/>
            <p:cNvSpPr txBox="1"/>
            <p:nvPr/>
          </p:nvSpPr>
          <p:spPr>
            <a:xfrm>
              <a:off x="396051" y="3716569"/>
              <a:ext cx="2637900" cy="2136600"/>
            </a:xfrm>
            <a:prstGeom prst="rect">
              <a:avLst/>
            </a:prstGeom>
            <a:noFill/>
            <a:ln>
              <a:noFill/>
            </a:ln>
          </p:spPr>
          <p:txBody>
            <a:bodyPr spcFirstLastPara="1" wrap="square" lIns="149350" tIns="149350" rIns="149350" bIns="149350" anchor="t" anchorCtr="0">
              <a:noAutofit/>
            </a:bodyPr>
            <a:lstStyle/>
            <a:p>
              <a:pPr marL="0" marR="0" lvl="0" indent="0" algn="l" rtl="0">
                <a:lnSpc>
                  <a:spcPct val="90000"/>
                </a:lnSpc>
                <a:spcBef>
                  <a:spcPts val="0"/>
                </a:spcBef>
                <a:spcAft>
                  <a:spcPts val="0"/>
                </a:spcAft>
                <a:buNone/>
              </a:pPr>
              <a:r>
                <a:rPr lang="en-US" sz="1600" i="0" u="none" strike="noStrike" cap="none">
                  <a:solidFill>
                    <a:srgbClr val="3F3F3F"/>
                  </a:solidFill>
                  <a:latin typeface="Century Gothic"/>
                  <a:ea typeface="Century Gothic"/>
                  <a:cs typeface="Century Gothic"/>
                  <a:sym typeface="Century Gothic"/>
                </a:rPr>
                <a:t>Improved atmospheric correction with </a:t>
              </a:r>
              <a:r>
                <a:rPr lang="en-US" sz="1600" b="1" i="0" u="none" strike="noStrike" cap="none">
                  <a:solidFill>
                    <a:srgbClr val="3F3F3F"/>
                  </a:solidFill>
                  <a:latin typeface="Century Gothic"/>
                  <a:ea typeface="Century Gothic"/>
                  <a:cs typeface="Century Gothic"/>
                  <a:sym typeface="Century Gothic"/>
                </a:rPr>
                <a:t>gains</a:t>
              </a:r>
              <a:r>
                <a:rPr lang="en-US" sz="1600" i="0" u="none" strike="noStrike" cap="none">
                  <a:solidFill>
                    <a:srgbClr val="3F3F3F"/>
                  </a:solidFill>
                  <a:latin typeface="Century Gothic"/>
                  <a:ea typeface="Century Gothic"/>
                  <a:cs typeface="Century Gothic"/>
                  <a:sym typeface="Century Gothic"/>
                </a:rPr>
                <a:t> in SeaDAS</a:t>
              </a:r>
              <a:endParaRPr sz="1600" i="0" u="none" strike="noStrike" cap="none">
                <a:solidFill>
                  <a:srgbClr val="000000"/>
                </a:solidFill>
                <a:latin typeface="Century Gothic"/>
                <a:ea typeface="Century Gothic"/>
                <a:cs typeface="Century Gothic"/>
                <a:sym typeface="Century Gothic"/>
              </a:endParaRPr>
            </a:p>
          </p:txBody>
        </p:sp>
        <p:sp>
          <p:nvSpPr>
            <p:cNvPr id="432" name="Google Shape;432;p47"/>
            <p:cNvSpPr/>
            <p:nvPr/>
          </p:nvSpPr>
          <p:spPr>
            <a:xfrm>
              <a:off x="2287172" y="2838292"/>
              <a:ext cx="902700" cy="494100"/>
            </a:xfrm>
            <a:prstGeom prst="rightArrow">
              <a:avLst>
                <a:gd name="adj1" fmla="val 60000"/>
                <a:gd name="adj2" fmla="val 50000"/>
              </a:avLst>
            </a:prstGeom>
            <a:solidFill>
              <a:srgbClr val="389CC4"/>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3" name="Google Shape;433;p47"/>
            <p:cNvSpPr txBox="1"/>
            <p:nvPr/>
          </p:nvSpPr>
          <p:spPr>
            <a:xfrm>
              <a:off x="2287161" y="2937109"/>
              <a:ext cx="489600" cy="296400"/>
            </a:xfrm>
            <a:prstGeom prst="rect">
              <a:avLst/>
            </a:prstGeom>
            <a:solidFill>
              <a:srgbClr val="389CC4"/>
            </a:solid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700" b="0" i="0" u="none" strike="noStrike" cap="none">
                <a:solidFill>
                  <a:srgbClr val="FFFFFF"/>
                </a:solidFill>
                <a:latin typeface="Arial"/>
                <a:ea typeface="Arial"/>
                <a:cs typeface="Arial"/>
                <a:sym typeface="Arial"/>
              </a:endParaRPr>
            </a:p>
          </p:txBody>
        </p:sp>
        <p:sp>
          <p:nvSpPr>
            <p:cNvPr id="434" name="Google Shape;434;p47"/>
            <p:cNvSpPr/>
            <p:nvPr/>
          </p:nvSpPr>
          <p:spPr>
            <a:xfrm>
              <a:off x="3274394" y="2691367"/>
              <a:ext cx="2280300" cy="1182000"/>
            </a:xfrm>
            <a:prstGeom prst="roundRect">
              <a:avLst>
                <a:gd name="adj" fmla="val 10000"/>
              </a:avLst>
            </a:prstGeom>
            <a:solidFill>
              <a:srgbClr val="389CC4"/>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5" name="Google Shape;435;p47"/>
            <p:cNvSpPr txBox="1"/>
            <p:nvPr/>
          </p:nvSpPr>
          <p:spPr>
            <a:xfrm>
              <a:off x="3189794" y="2544294"/>
              <a:ext cx="2449499" cy="788099"/>
            </a:xfrm>
            <a:prstGeom prst="rect">
              <a:avLst/>
            </a:prstGeom>
            <a:noFill/>
            <a:ln>
              <a:noFill/>
            </a:ln>
          </p:spPr>
          <p:txBody>
            <a:bodyPr spcFirstLastPara="1" wrap="square" lIns="149350" tIns="149350" rIns="149350" bIns="80000" anchor="t" anchorCtr="0">
              <a:noAutofit/>
            </a:bodyPr>
            <a:lstStyle/>
            <a:p>
              <a:pPr marL="0" marR="0" lvl="0" indent="0" algn="l" rtl="0">
                <a:lnSpc>
                  <a:spcPct val="90000"/>
                </a:lnSpc>
                <a:spcBef>
                  <a:spcPts val="0"/>
                </a:spcBef>
                <a:spcAft>
                  <a:spcPts val="0"/>
                </a:spcAft>
                <a:buNone/>
              </a:pPr>
              <a:r>
                <a:rPr lang="en-US" sz="1700" b="1" i="0" u="none" strike="noStrike" cap="none" dirty="0">
                  <a:solidFill>
                    <a:schemeClr val="tx1">
                      <a:lumMod val="75000"/>
                      <a:lumOff val="25000"/>
                    </a:schemeClr>
                  </a:solidFill>
                  <a:latin typeface="Century Gothic"/>
                  <a:ea typeface="Century Gothic"/>
                  <a:cs typeface="Century Gothic"/>
                  <a:sym typeface="Century Gothic"/>
                </a:rPr>
                <a:t>Algorithm development </a:t>
              </a:r>
              <a:endParaRPr sz="1700" b="1"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436" name="Google Shape;436;p47"/>
            <p:cNvSpPr/>
            <p:nvPr/>
          </p:nvSpPr>
          <p:spPr>
            <a:xfrm>
              <a:off x="3596306" y="3749639"/>
              <a:ext cx="2449500" cy="2331900"/>
            </a:xfrm>
            <a:prstGeom prst="roundRect">
              <a:avLst>
                <a:gd name="adj" fmla="val 10000"/>
              </a:avLst>
            </a:prstGeom>
            <a:solidFill>
              <a:srgbClr val="FFFFFF"/>
            </a:solidFill>
            <a:ln w="25400" cap="flat" cmpd="sng">
              <a:solidFill>
                <a:srgbClr val="389CC4">
                  <a:alpha val="76860"/>
                </a:srgbClr>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7" name="Google Shape;437;p47"/>
            <p:cNvSpPr txBox="1"/>
            <p:nvPr/>
          </p:nvSpPr>
          <p:spPr>
            <a:xfrm>
              <a:off x="3515859" y="3691444"/>
              <a:ext cx="2637900" cy="2215500"/>
            </a:xfrm>
            <a:prstGeom prst="rect">
              <a:avLst/>
            </a:prstGeom>
            <a:noFill/>
            <a:ln>
              <a:noFill/>
            </a:ln>
          </p:spPr>
          <p:txBody>
            <a:bodyPr spcFirstLastPara="1" wrap="square" lIns="149350" tIns="149350" rIns="149350" bIns="149350" anchor="t" anchorCtr="0">
              <a:noAutofit/>
            </a:bodyPr>
            <a:lstStyle/>
            <a:p>
              <a:pPr marL="0" marR="0" lvl="0" indent="0" algn="l" rtl="0">
                <a:lnSpc>
                  <a:spcPct val="90000"/>
                </a:lnSpc>
                <a:spcBef>
                  <a:spcPts val="0"/>
                </a:spcBef>
                <a:spcAft>
                  <a:spcPts val="0"/>
                </a:spcAft>
                <a:buNone/>
              </a:pPr>
              <a:r>
                <a:rPr lang="en-US" sz="1600" i="0" u="none" strike="noStrike" cap="none">
                  <a:solidFill>
                    <a:srgbClr val="3F3F3F"/>
                  </a:solidFill>
                  <a:latin typeface="Century Gothic"/>
                  <a:ea typeface="Century Gothic"/>
                  <a:cs typeface="Century Gothic"/>
                  <a:sym typeface="Century Gothic"/>
                </a:rPr>
                <a:t>Developed an </a:t>
              </a:r>
              <a:r>
                <a:rPr lang="en-US" sz="1600" b="1" i="0" u="none" strike="noStrike" cap="none">
                  <a:solidFill>
                    <a:srgbClr val="3F3F3F"/>
                  </a:solidFill>
                  <a:latin typeface="Century Gothic"/>
                  <a:ea typeface="Century Gothic"/>
                  <a:cs typeface="Century Gothic"/>
                  <a:sym typeface="Century Gothic"/>
                </a:rPr>
                <a:t>empirical algorithm</a:t>
              </a:r>
              <a:r>
                <a:rPr lang="en-US" sz="1600" i="0" u="none" strike="noStrike" cap="none">
                  <a:solidFill>
                    <a:srgbClr val="3F3F3F"/>
                  </a:solidFill>
                  <a:latin typeface="Century Gothic"/>
                  <a:ea typeface="Century Gothic"/>
                  <a:cs typeface="Century Gothic"/>
                  <a:sym typeface="Century Gothic"/>
                </a:rPr>
                <a:t> in R and validated it with </a:t>
              </a:r>
              <a:r>
                <a:rPr lang="en-US" sz="1600" i="1" u="none" strike="noStrike" cap="none">
                  <a:solidFill>
                    <a:srgbClr val="3F3F3F"/>
                  </a:solidFill>
                  <a:latin typeface="Century Gothic"/>
                  <a:ea typeface="Century Gothic"/>
                  <a:cs typeface="Century Gothic"/>
                  <a:sym typeface="Century Gothic"/>
                </a:rPr>
                <a:t>in situ</a:t>
              </a:r>
              <a:r>
                <a:rPr lang="en-US" sz="1600" i="0" u="none" strike="noStrike" cap="none">
                  <a:solidFill>
                    <a:srgbClr val="3F3F3F"/>
                  </a:solidFill>
                  <a:latin typeface="Century Gothic"/>
                  <a:ea typeface="Century Gothic"/>
                  <a:cs typeface="Century Gothic"/>
                  <a:sym typeface="Century Gothic"/>
                </a:rPr>
                <a:t> data</a:t>
              </a:r>
              <a:endParaRPr sz="1600" i="0" u="none" strike="noStrike" cap="none">
                <a:solidFill>
                  <a:srgbClr val="000000"/>
                </a:solidFill>
                <a:latin typeface="Century Gothic"/>
                <a:ea typeface="Century Gothic"/>
                <a:cs typeface="Century Gothic"/>
                <a:sym typeface="Century Gothic"/>
              </a:endParaRPr>
            </a:p>
          </p:txBody>
        </p:sp>
        <p:sp>
          <p:nvSpPr>
            <p:cNvPr id="438" name="Google Shape;438;p47"/>
            <p:cNvSpPr/>
            <p:nvPr/>
          </p:nvSpPr>
          <p:spPr>
            <a:xfrm>
              <a:off x="6462576" y="2691367"/>
              <a:ext cx="2280300" cy="1182000"/>
            </a:xfrm>
            <a:prstGeom prst="roundRect">
              <a:avLst>
                <a:gd name="adj" fmla="val 10000"/>
              </a:avLst>
            </a:prstGeom>
            <a:solidFill>
              <a:srgbClr val="389CC4"/>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9" name="Google Shape;439;p47"/>
            <p:cNvSpPr txBox="1"/>
            <p:nvPr/>
          </p:nvSpPr>
          <p:spPr>
            <a:xfrm>
              <a:off x="6377976" y="2544294"/>
              <a:ext cx="2449499" cy="788099"/>
            </a:xfrm>
            <a:prstGeom prst="rect">
              <a:avLst/>
            </a:prstGeom>
            <a:noFill/>
            <a:ln>
              <a:noFill/>
            </a:ln>
          </p:spPr>
          <p:txBody>
            <a:bodyPr spcFirstLastPara="1" wrap="square" lIns="149350" tIns="149350" rIns="149350" bIns="80000" anchor="t" anchorCtr="0">
              <a:noAutofit/>
            </a:bodyPr>
            <a:lstStyle/>
            <a:p>
              <a:pPr marL="0" marR="0" lvl="0" indent="0" algn="l" rtl="0">
                <a:lnSpc>
                  <a:spcPct val="90000"/>
                </a:lnSpc>
                <a:spcBef>
                  <a:spcPts val="0"/>
                </a:spcBef>
                <a:spcAft>
                  <a:spcPts val="0"/>
                </a:spcAft>
                <a:buNone/>
              </a:pPr>
              <a:r>
                <a:rPr lang="en-US" sz="1700" b="1" i="0" u="none" strike="noStrike" cap="none" dirty="0">
                  <a:solidFill>
                    <a:schemeClr val="tx1">
                      <a:lumMod val="75000"/>
                      <a:lumOff val="25000"/>
                    </a:schemeClr>
                  </a:solidFill>
                  <a:latin typeface="Century Gothic"/>
                  <a:ea typeface="Century Gothic"/>
                  <a:cs typeface="Century Gothic"/>
                  <a:sym typeface="Century Gothic"/>
                </a:rPr>
                <a:t>Sediment flux estimation</a:t>
              </a:r>
              <a:endParaRPr sz="1700" b="1"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440" name="Google Shape;440;p47"/>
            <p:cNvSpPr/>
            <p:nvPr/>
          </p:nvSpPr>
          <p:spPr>
            <a:xfrm>
              <a:off x="6725430" y="3749639"/>
              <a:ext cx="2449500" cy="2331900"/>
            </a:xfrm>
            <a:prstGeom prst="roundRect">
              <a:avLst>
                <a:gd name="adj" fmla="val 10000"/>
              </a:avLst>
            </a:prstGeom>
            <a:solidFill>
              <a:srgbClr val="FFFFFF"/>
            </a:solidFill>
            <a:ln w="25400" cap="flat" cmpd="sng">
              <a:solidFill>
                <a:srgbClr val="389CC4">
                  <a:alpha val="63140"/>
                </a:srgbClr>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1" name="Google Shape;441;p47"/>
            <p:cNvSpPr txBox="1"/>
            <p:nvPr/>
          </p:nvSpPr>
          <p:spPr>
            <a:xfrm>
              <a:off x="6692701" y="3739405"/>
              <a:ext cx="2280300" cy="2215500"/>
            </a:xfrm>
            <a:prstGeom prst="rect">
              <a:avLst/>
            </a:prstGeom>
            <a:noFill/>
            <a:ln>
              <a:noFill/>
            </a:ln>
          </p:spPr>
          <p:txBody>
            <a:bodyPr spcFirstLastPara="1" wrap="square" lIns="149350" tIns="149350" rIns="149350" bIns="149350" anchor="t" anchorCtr="0">
              <a:noAutofit/>
            </a:bodyPr>
            <a:lstStyle/>
            <a:p>
              <a:pPr marL="0" marR="0" lvl="0" indent="0" algn="l" rtl="0">
                <a:lnSpc>
                  <a:spcPct val="90000"/>
                </a:lnSpc>
                <a:spcBef>
                  <a:spcPts val="0"/>
                </a:spcBef>
                <a:spcAft>
                  <a:spcPts val="0"/>
                </a:spcAft>
                <a:buNone/>
              </a:pPr>
              <a:r>
                <a:rPr lang="en-US" sz="1600" i="0" u="none" strike="noStrike" cap="none" dirty="0">
                  <a:solidFill>
                    <a:srgbClr val="3F3F3F"/>
                  </a:solidFill>
                  <a:latin typeface="Century Gothic"/>
                  <a:ea typeface="Century Gothic"/>
                  <a:cs typeface="Century Gothic"/>
                  <a:sym typeface="Century Gothic"/>
                </a:rPr>
                <a:t>Estimated sediment flux using </a:t>
              </a:r>
              <a:r>
                <a:rPr lang="en-US" sz="1600" b="1" i="0" u="none" strike="noStrike" cap="none" dirty="0">
                  <a:solidFill>
                    <a:srgbClr val="3F3F3F"/>
                  </a:solidFill>
                  <a:latin typeface="Century Gothic"/>
                  <a:ea typeface="Century Gothic"/>
                  <a:cs typeface="Century Gothic"/>
                  <a:sym typeface="Century Gothic"/>
                </a:rPr>
                <a:t>Delft3D </a:t>
              </a:r>
              <a:r>
                <a:rPr lang="en-US" sz="1600" i="0" u="none" strike="noStrike" cap="none" dirty="0">
                  <a:solidFill>
                    <a:srgbClr val="3F3F3F"/>
                  </a:solidFill>
                  <a:latin typeface="Century Gothic"/>
                  <a:ea typeface="Century Gothic"/>
                  <a:cs typeface="Century Gothic"/>
                  <a:sym typeface="Century Gothic"/>
                </a:rPr>
                <a:t>model</a:t>
              </a:r>
              <a:endParaRPr sz="1600" i="0" u="none" strike="noStrike" cap="none" dirty="0">
                <a:solidFill>
                  <a:srgbClr val="000000"/>
                </a:solidFill>
                <a:latin typeface="Century Gothic"/>
                <a:ea typeface="Century Gothic"/>
                <a:cs typeface="Century Gothic"/>
                <a:sym typeface="Century Gothic"/>
              </a:endParaRPr>
            </a:p>
          </p:txBody>
        </p:sp>
        <p:sp>
          <p:nvSpPr>
            <p:cNvPr id="442" name="Google Shape;442;p47"/>
            <p:cNvSpPr/>
            <p:nvPr/>
          </p:nvSpPr>
          <p:spPr>
            <a:xfrm>
              <a:off x="9566176" y="2691367"/>
              <a:ext cx="2280300" cy="1182000"/>
            </a:xfrm>
            <a:prstGeom prst="roundRect">
              <a:avLst>
                <a:gd name="adj" fmla="val 10000"/>
              </a:avLst>
            </a:prstGeom>
            <a:solidFill>
              <a:srgbClr val="389CC4"/>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3" name="Google Shape;443;p47"/>
            <p:cNvSpPr txBox="1"/>
            <p:nvPr/>
          </p:nvSpPr>
          <p:spPr>
            <a:xfrm>
              <a:off x="9646127" y="2544294"/>
              <a:ext cx="2120400" cy="788099"/>
            </a:xfrm>
            <a:prstGeom prst="rect">
              <a:avLst/>
            </a:prstGeom>
            <a:noFill/>
            <a:ln>
              <a:noFill/>
            </a:ln>
          </p:spPr>
          <p:txBody>
            <a:bodyPr spcFirstLastPara="1" wrap="square" lIns="149350" tIns="149350" rIns="149350" bIns="80000" anchor="t" anchorCtr="0">
              <a:noAutofit/>
            </a:bodyPr>
            <a:lstStyle/>
            <a:p>
              <a:pPr marL="0" marR="0" lvl="0" indent="0" algn="l" rtl="0">
                <a:lnSpc>
                  <a:spcPct val="90000"/>
                </a:lnSpc>
                <a:spcBef>
                  <a:spcPts val="0"/>
                </a:spcBef>
                <a:spcAft>
                  <a:spcPts val="0"/>
                </a:spcAft>
                <a:buNone/>
              </a:pPr>
              <a:r>
                <a:rPr lang="en-US" sz="1700" b="1" i="0" u="none" strike="noStrike" cap="none" dirty="0">
                  <a:solidFill>
                    <a:schemeClr val="tx1">
                      <a:lumMod val="75000"/>
                      <a:lumOff val="25000"/>
                    </a:schemeClr>
                  </a:solidFill>
                  <a:latin typeface="Century Gothic"/>
                  <a:ea typeface="Century Gothic"/>
                  <a:cs typeface="Century Gothic"/>
                  <a:sym typeface="Century Gothic"/>
                </a:rPr>
                <a:t>Time Series </a:t>
              </a:r>
              <a:r>
                <a:rPr lang="en-US" sz="1700" b="1" dirty="0">
                  <a:solidFill>
                    <a:schemeClr val="tx1">
                      <a:lumMod val="75000"/>
                      <a:lumOff val="25000"/>
                    </a:schemeClr>
                  </a:solidFill>
                  <a:latin typeface="Century Gothic"/>
                  <a:ea typeface="Century Gothic"/>
                  <a:cs typeface="Century Gothic"/>
                  <a:sym typeface="Century Gothic"/>
                </a:rPr>
                <a:t>a</a:t>
              </a:r>
              <a:r>
                <a:rPr lang="en-US" sz="1700" b="1" i="0" u="none" strike="noStrike" cap="none" dirty="0">
                  <a:solidFill>
                    <a:schemeClr val="tx1">
                      <a:lumMod val="75000"/>
                      <a:lumOff val="25000"/>
                    </a:schemeClr>
                  </a:solidFill>
                  <a:latin typeface="Century Gothic"/>
                  <a:ea typeface="Century Gothic"/>
                  <a:cs typeface="Century Gothic"/>
                  <a:sym typeface="Century Gothic"/>
                </a:rPr>
                <a:t>nalysis</a:t>
              </a:r>
              <a:endParaRPr sz="1700" b="1"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444" name="Google Shape;444;p47"/>
            <p:cNvSpPr/>
            <p:nvPr/>
          </p:nvSpPr>
          <p:spPr>
            <a:xfrm>
              <a:off x="9953669" y="3749678"/>
              <a:ext cx="2449500" cy="2331900"/>
            </a:xfrm>
            <a:prstGeom prst="roundRect">
              <a:avLst>
                <a:gd name="adj" fmla="val 10000"/>
              </a:avLst>
            </a:prstGeom>
            <a:solidFill>
              <a:srgbClr val="FFFFFF"/>
            </a:solidFill>
            <a:ln w="25400" cap="flat" cmpd="sng">
              <a:solidFill>
                <a:srgbClr val="389CC4">
                  <a:alpha val="49800"/>
                </a:srgbClr>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5" name="Google Shape;445;p47"/>
            <p:cNvSpPr txBox="1"/>
            <p:nvPr/>
          </p:nvSpPr>
          <p:spPr>
            <a:xfrm>
              <a:off x="9869063" y="3691444"/>
              <a:ext cx="2637900" cy="2513100"/>
            </a:xfrm>
            <a:prstGeom prst="rect">
              <a:avLst/>
            </a:prstGeom>
            <a:noFill/>
            <a:ln>
              <a:noFill/>
            </a:ln>
          </p:spPr>
          <p:txBody>
            <a:bodyPr spcFirstLastPara="1" wrap="square" lIns="149350" tIns="149350" rIns="149350" bIns="149350" anchor="t" anchorCtr="0">
              <a:noAutofit/>
            </a:bodyPr>
            <a:lstStyle/>
            <a:p>
              <a:pPr marL="0" marR="0" lvl="0" indent="0" algn="l" rtl="0">
                <a:lnSpc>
                  <a:spcPct val="90000"/>
                </a:lnSpc>
                <a:spcBef>
                  <a:spcPts val="0"/>
                </a:spcBef>
                <a:spcAft>
                  <a:spcPts val="0"/>
                </a:spcAft>
                <a:buNone/>
              </a:pPr>
              <a:r>
                <a:rPr lang="en-US" sz="1600" i="0" u="none" strike="noStrike" cap="none">
                  <a:solidFill>
                    <a:srgbClr val="3F3F3F"/>
                  </a:solidFill>
                  <a:latin typeface="Century Gothic"/>
                  <a:ea typeface="Century Gothic"/>
                  <a:cs typeface="Century Gothic"/>
                  <a:sym typeface="Century Gothic"/>
                </a:rPr>
                <a:t>Conducted </a:t>
              </a:r>
              <a:r>
                <a:rPr lang="en-US" sz="1600" b="1" i="0" u="none" strike="noStrike" cap="none">
                  <a:solidFill>
                    <a:srgbClr val="3F3F3F"/>
                  </a:solidFill>
                  <a:latin typeface="Century Gothic"/>
                  <a:ea typeface="Century Gothic"/>
                  <a:cs typeface="Century Gothic"/>
                  <a:sym typeface="Century Gothic"/>
                </a:rPr>
                <a:t>time series</a:t>
              </a:r>
              <a:r>
                <a:rPr lang="en-US" sz="1600" i="0" u="none" strike="noStrike" cap="none">
                  <a:solidFill>
                    <a:srgbClr val="3F3F3F"/>
                  </a:solidFill>
                  <a:latin typeface="Century Gothic"/>
                  <a:ea typeface="Century Gothic"/>
                  <a:cs typeface="Century Gothic"/>
                  <a:sym typeface="Century Gothic"/>
                </a:rPr>
                <a:t> analysis to </a:t>
              </a:r>
              <a:r>
                <a:rPr lang="en-US" sz="1600">
                  <a:solidFill>
                    <a:srgbClr val="3F3F3F"/>
                  </a:solidFill>
                  <a:latin typeface="Century Gothic"/>
                  <a:ea typeface="Century Gothic"/>
                  <a:cs typeface="Century Gothic"/>
                  <a:sym typeface="Century Gothic"/>
                </a:rPr>
                <a:t>study</a:t>
              </a:r>
              <a:r>
                <a:rPr lang="en-US" sz="1600" i="0" u="none" strike="noStrike" cap="none">
                  <a:solidFill>
                    <a:srgbClr val="3F3F3F"/>
                  </a:solidFill>
                  <a:latin typeface="Century Gothic"/>
                  <a:ea typeface="Century Gothic"/>
                  <a:cs typeface="Century Gothic"/>
                  <a:sym typeface="Century Gothic"/>
                </a:rPr>
                <a:t> </a:t>
              </a:r>
              <a:r>
                <a:rPr lang="en-US" sz="1600">
                  <a:solidFill>
                    <a:srgbClr val="3F3F3F"/>
                  </a:solidFill>
                  <a:latin typeface="Century Gothic"/>
                  <a:ea typeface="Century Gothic"/>
                  <a:cs typeface="Century Gothic"/>
                  <a:sym typeface="Century Gothic"/>
                </a:rPr>
                <a:t>what factors affect</a:t>
              </a:r>
              <a:r>
                <a:rPr lang="en-US" sz="1600" i="0" u="none" strike="noStrike" cap="none">
                  <a:solidFill>
                    <a:srgbClr val="3F3F3F"/>
                  </a:solidFill>
                  <a:latin typeface="Century Gothic"/>
                  <a:ea typeface="Century Gothic"/>
                  <a:cs typeface="Century Gothic"/>
                  <a:sym typeface="Century Gothic"/>
                </a:rPr>
                <a:t> SSC</a:t>
              </a:r>
              <a:endParaRPr sz="1600" b="1" i="0" u="none" strike="noStrike" cap="none">
                <a:solidFill>
                  <a:srgbClr val="000000"/>
                </a:solidFill>
                <a:latin typeface="Century Gothic"/>
                <a:ea typeface="Century Gothic"/>
                <a:cs typeface="Century Gothic"/>
                <a:sym typeface="Century Gothic"/>
              </a:endParaRPr>
            </a:p>
          </p:txBody>
        </p:sp>
      </p:grpSp>
      <p:sp>
        <p:nvSpPr>
          <p:cNvPr id="446" name="Google Shape;446;p47"/>
          <p:cNvSpPr/>
          <p:nvPr/>
        </p:nvSpPr>
        <p:spPr>
          <a:xfrm>
            <a:off x="5584718" y="2430794"/>
            <a:ext cx="677400" cy="348600"/>
          </a:xfrm>
          <a:prstGeom prst="rightArrow">
            <a:avLst>
              <a:gd name="adj1" fmla="val 60000"/>
              <a:gd name="adj2" fmla="val 50000"/>
            </a:avLst>
          </a:prstGeom>
          <a:solidFill>
            <a:srgbClr val="389CC4"/>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7" name="Google Shape;447;p47"/>
          <p:cNvSpPr/>
          <p:nvPr/>
        </p:nvSpPr>
        <p:spPr>
          <a:xfrm>
            <a:off x="7895710" y="2430794"/>
            <a:ext cx="677400" cy="348600"/>
          </a:xfrm>
          <a:prstGeom prst="rightArrow">
            <a:avLst>
              <a:gd name="adj1" fmla="val 60000"/>
              <a:gd name="adj2" fmla="val 50000"/>
            </a:avLst>
          </a:prstGeom>
          <a:solidFill>
            <a:srgbClr val="389CC4"/>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48"/>
          <p:cNvSpPr txBox="1">
            <a:spLocks noGrp="1"/>
          </p:cNvSpPr>
          <p:nvPr>
            <p:ph type="title"/>
          </p:nvPr>
        </p:nvSpPr>
        <p:spPr>
          <a:xfrm>
            <a:off x="1000125" y="3806824"/>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289B4"/>
              </a:buClr>
              <a:buSzPts val="4320"/>
              <a:buFont typeface="Century Gothic"/>
              <a:buNone/>
            </a:pPr>
            <a:r>
              <a:rPr lang="en-US" sz="4800" b="0" i="0" u="none" strike="noStrike" cap="none">
                <a:solidFill>
                  <a:srgbClr val="3289B4"/>
                </a:solidFill>
                <a:latin typeface="Century Gothic"/>
                <a:ea typeface="Century Gothic"/>
                <a:cs typeface="Century Gothic"/>
                <a:sym typeface="Century Gothic"/>
              </a:rPr>
              <a:t>Earth Observations</a:t>
            </a:r>
            <a:endParaRPr sz="4800" b="0" i="0" u="none" strike="noStrike" cap="none">
              <a:solidFill>
                <a:srgbClr val="3289B4"/>
              </a:solidFill>
              <a:latin typeface="Century Gothic"/>
              <a:ea typeface="Century Gothic"/>
              <a:cs typeface="Century Gothic"/>
              <a:sym typeface="Century Gothic"/>
            </a:endParaRPr>
          </a:p>
        </p:txBody>
      </p:sp>
      <p:sp>
        <p:nvSpPr>
          <p:cNvPr id="454" name="Google Shape;454;p48"/>
          <p:cNvSpPr txBox="1"/>
          <p:nvPr/>
        </p:nvSpPr>
        <p:spPr>
          <a:xfrm>
            <a:off x="8746998" y="3163232"/>
            <a:ext cx="3444900" cy="2742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chemeClr val="lt1"/>
              </a:buClr>
              <a:buSzPts val="1200"/>
              <a:buFont typeface="Arial"/>
              <a:buNone/>
            </a:pPr>
            <a:r>
              <a:rPr lang="en-US" sz="1200" b="0" i="0" u="none" strike="noStrike" cap="none">
                <a:solidFill>
                  <a:schemeClr val="lt1"/>
                </a:solidFill>
                <a:latin typeface="Century Gothic"/>
                <a:ea typeface="Century Gothic"/>
                <a:cs typeface="Century Gothic"/>
                <a:sym typeface="Century Gothic"/>
              </a:rPr>
              <a:t>Image Credit: Monet</a:t>
            </a:r>
            <a:endParaRPr sz="1200" b="0" i="0" u="none" strike="noStrike" cap="none">
              <a:solidFill>
                <a:schemeClr val="lt1"/>
              </a:solidFill>
              <a:latin typeface="Century Gothic"/>
              <a:ea typeface="Century Gothic"/>
              <a:cs typeface="Century Gothic"/>
              <a:sym typeface="Century Gothic"/>
            </a:endParaRPr>
          </a:p>
        </p:txBody>
      </p:sp>
      <p:graphicFrame>
        <p:nvGraphicFramePr>
          <p:cNvPr id="455" name="Google Shape;455;p48"/>
          <p:cNvGraphicFramePr/>
          <p:nvPr>
            <p:extLst>
              <p:ext uri="{D42A27DB-BD31-4B8C-83A1-F6EECF244321}">
                <p14:modId xmlns:p14="http://schemas.microsoft.com/office/powerpoint/2010/main" val="1825800965"/>
              </p:ext>
            </p:extLst>
          </p:nvPr>
        </p:nvGraphicFramePr>
        <p:xfrm>
          <a:off x="510888" y="555875"/>
          <a:ext cx="11185775" cy="1847900"/>
        </p:xfrm>
        <a:graphic>
          <a:graphicData uri="http://schemas.openxmlformats.org/drawingml/2006/table">
            <a:tbl>
              <a:tblPr>
                <a:noFill/>
                <a:tableStyleId>{F058200D-F247-4537-AE23-D655D74B6C75}</a:tableStyleId>
              </a:tblPr>
              <a:tblGrid>
                <a:gridCol w="2857675">
                  <a:extLst>
                    <a:ext uri="{9D8B030D-6E8A-4147-A177-3AD203B41FA5}">
                      <a16:colId xmlns:a16="http://schemas.microsoft.com/office/drawing/2014/main" xmlns="" val="20000"/>
                    </a:ext>
                  </a:extLst>
                </a:gridCol>
                <a:gridCol w="2183950">
                  <a:extLst>
                    <a:ext uri="{9D8B030D-6E8A-4147-A177-3AD203B41FA5}">
                      <a16:colId xmlns:a16="http://schemas.microsoft.com/office/drawing/2014/main" xmlns="" val="20001"/>
                    </a:ext>
                  </a:extLst>
                </a:gridCol>
                <a:gridCol w="3225200">
                  <a:extLst>
                    <a:ext uri="{9D8B030D-6E8A-4147-A177-3AD203B41FA5}">
                      <a16:colId xmlns:a16="http://schemas.microsoft.com/office/drawing/2014/main" xmlns="" val="20002"/>
                    </a:ext>
                  </a:extLst>
                </a:gridCol>
                <a:gridCol w="2918950">
                  <a:extLst>
                    <a:ext uri="{9D8B030D-6E8A-4147-A177-3AD203B41FA5}">
                      <a16:colId xmlns:a16="http://schemas.microsoft.com/office/drawing/2014/main" xmlns="" val="20003"/>
                    </a:ext>
                  </a:extLst>
                </a:gridCol>
              </a:tblGrid>
              <a:tr h="923950">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dirty="0">
                          <a:solidFill>
                            <a:srgbClr val="3F3F3F"/>
                          </a:solidFill>
                          <a:latin typeface="Century Gothic"/>
                          <a:ea typeface="Century Gothic"/>
                          <a:cs typeface="Century Gothic"/>
                          <a:sym typeface="Century Gothic"/>
                        </a:rPr>
                        <a:t>Spatial Resolution</a:t>
                      </a:r>
                      <a:endParaRPr sz="2400" b="1" u="none" strike="noStrike" cap="none" dirty="0">
                        <a:solidFill>
                          <a:srgbClr val="3F3F3F"/>
                        </a:solidFill>
                        <a:latin typeface="Century Gothic"/>
                        <a:ea typeface="Century Gothic"/>
                        <a:cs typeface="Century Gothic"/>
                        <a:sym typeface="Century Gothic"/>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a:solidFill>
                            <a:srgbClr val="3F3F3F"/>
                          </a:solidFill>
                          <a:latin typeface="Century Gothic"/>
                          <a:ea typeface="Century Gothic"/>
                          <a:cs typeface="Century Gothic"/>
                          <a:sym typeface="Century Gothic"/>
                        </a:rPr>
                        <a:t>Temporal Resolution</a:t>
                      </a:r>
                      <a:endParaRPr sz="2400" b="1" u="none" strike="noStrike" cap="none">
                        <a:solidFill>
                          <a:srgbClr val="3F3F3F"/>
                        </a:solidFill>
                        <a:latin typeface="Century Gothic"/>
                        <a:ea typeface="Century Gothic"/>
                        <a:cs typeface="Century Gothic"/>
                        <a:sym typeface="Century Gothic"/>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dirty="0">
                          <a:solidFill>
                            <a:srgbClr val="3F3F3F"/>
                          </a:solidFill>
                          <a:latin typeface="Century Gothic"/>
                          <a:ea typeface="Century Gothic"/>
                          <a:cs typeface="Century Gothic"/>
                          <a:sym typeface="Century Gothic"/>
                        </a:rPr>
                        <a:t>Spectral Resolution</a:t>
                      </a:r>
                      <a:endParaRPr sz="2400" b="1" u="none" strike="noStrike" cap="none" dirty="0">
                        <a:solidFill>
                          <a:srgbClr val="3F3F3F"/>
                        </a:solidFill>
                        <a:latin typeface="Century Gothic"/>
                        <a:ea typeface="Century Gothic"/>
                        <a:cs typeface="Century Gothic"/>
                        <a:sym typeface="Century Gothic"/>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dirty="0">
                          <a:solidFill>
                            <a:srgbClr val="3F3F3F"/>
                          </a:solidFill>
                          <a:latin typeface="Century Gothic"/>
                          <a:ea typeface="Century Gothic"/>
                          <a:cs typeface="Century Gothic"/>
                          <a:sym typeface="Century Gothic"/>
                        </a:rPr>
                        <a:t>Dates of </a:t>
                      </a:r>
                      <a:r>
                        <a:rPr lang="en-US" sz="2400" b="1" u="none" strike="noStrike" cap="none" dirty="0" smtClean="0">
                          <a:solidFill>
                            <a:srgbClr val="3F3F3F"/>
                          </a:solidFill>
                          <a:latin typeface="Century Gothic"/>
                          <a:ea typeface="Century Gothic"/>
                          <a:cs typeface="Century Gothic"/>
                          <a:sym typeface="Century Gothic"/>
                        </a:rPr>
                        <a:t>Imagery</a:t>
                      </a:r>
                      <a:endParaRPr sz="2400" b="1" u="none" strike="noStrike" cap="none" dirty="0">
                        <a:solidFill>
                          <a:srgbClr val="3F3F3F"/>
                        </a:solidFill>
                        <a:latin typeface="Century Gothic"/>
                        <a:ea typeface="Century Gothic"/>
                        <a:cs typeface="Century Gothic"/>
                        <a:sym typeface="Century Gothic"/>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xmlns="" val="10000"/>
                  </a:ext>
                </a:extLst>
              </a:tr>
              <a:tr h="923950">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solidFill>
                            <a:srgbClr val="3F3F3F"/>
                          </a:solidFill>
                          <a:latin typeface="Century Gothic"/>
                          <a:ea typeface="Century Gothic"/>
                          <a:cs typeface="Century Gothic"/>
                          <a:sym typeface="Century Gothic"/>
                        </a:rPr>
                        <a:t>30 m</a:t>
                      </a:r>
                      <a:endParaRPr sz="2400" u="none" strike="noStrike" cap="none">
                        <a:solidFill>
                          <a:srgbClr val="3F3F3F"/>
                        </a:solidFill>
                        <a:latin typeface="Century Gothic"/>
                        <a:ea typeface="Century Gothic"/>
                        <a:cs typeface="Century Gothic"/>
                        <a:sym typeface="Century Gothic"/>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solidFill>
                            <a:srgbClr val="3F3F3F"/>
                          </a:solidFill>
                          <a:latin typeface="Century Gothic"/>
                          <a:ea typeface="Century Gothic"/>
                          <a:cs typeface="Century Gothic"/>
                          <a:sym typeface="Century Gothic"/>
                        </a:rPr>
                        <a:t>16 days</a:t>
                      </a:r>
                      <a:endParaRPr sz="2400" u="none" strike="noStrike" cap="none">
                        <a:solidFill>
                          <a:srgbClr val="3F3F3F"/>
                        </a:solidFill>
                        <a:latin typeface="Century Gothic"/>
                        <a:ea typeface="Century Gothic"/>
                        <a:cs typeface="Century Gothic"/>
                        <a:sym typeface="Century Gothic"/>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solidFill>
                            <a:srgbClr val="3F3F3F"/>
                          </a:solidFill>
                          <a:latin typeface="Century Gothic"/>
                          <a:ea typeface="Century Gothic"/>
                          <a:cs typeface="Century Gothic"/>
                          <a:sym typeface="Century Gothic"/>
                        </a:rPr>
                        <a:t>9 spectral bands</a:t>
                      </a:r>
                      <a:endParaRPr sz="2400" u="none" strike="noStrike" cap="none">
                        <a:solidFill>
                          <a:srgbClr val="3F3F3F"/>
                        </a:solidFill>
                        <a:latin typeface="Century Gothic"/>
                        <a:ea typeface="Century Gothic"/>
                        <a:cs typeface="Century Gothic"/>
                        <a:sym typeface="Century Gothic"/>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solidFill>
                            <a:srgbClr val="3F3F3F"/>
                          </a:solidFill>
                          <a:latin typeface="Century Gothic"/>
                          <a:ea typeface="Century Gothic"/>
                          <a:cs typeface="Century Gothic"/>
                          <a:sym typeface="Century Gothic"/>
                        </a:rPr>
                        <a:t>April 2013 –</a:t>
                      </a:r>
                      <a:endParaRPr sz="2400">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r>
                        <a:rPr lang="en-US" sz="2400">
                          <a:solidFill>
                            <a:srgbClr val="3F3F3F"/>
                          </a:solidFill>
                          <a:latin typeface="Century Gothic"/>
                          <a:ea typeface="Century Gothic"/>
                          <a:cs typeface="Century Gothic"/>
                          <a:sym typeface="Century Gothic"/>
                        </a:rPr>
                        <a:t>July </a:t>
                      </a:r>
                      <a:r>
                        <a:rPr lang="en-US" sz="2400" u="none" strike="noStrike" cap="none">
                          <a:solidFill>
                            <a:srgbClr val="3F3F3F"/>
                          </a:solidFill>
                          <a:latin typeface="Century Gothic"/>
                          <a:ea typeface="Century Gothic"/>
                          <a:cs typeface="Century Gothic"/>
                          <a:sym typeface="Century Gothic"/>
                        </a:rPr>
                        <a:t>201</a:t>
                      </a:r>
                      <a:r>
                        <a:rPr lang="en-US" sz="2400">
                          <a:solidFill>
                            <a:srgbClr val="3F3F3F"/>
                          </a:solidFill>
                          <a:latin typeface="Century Gothic"/>
                          <a:ea typeface="Century Gothic"/>
                          <a:cs typeface="Century Gothic"/>
                          <a:sym typeface="Century Gothic"/>
                        </a:rPr>
                        <a:t>8</a:t>
                      </a:r>
                      <a:endParaRPr sz="2400" u="none" strike="noStrike" cap="none">
                        <a:solidFill>
                          <a:srgbClr val="3F3F3F"/>
                        </a:solidFill>
                        <a:latin typeface="Century Gothic"/>
                        <a:ea typeface="Century Gothic"/>
                        <a:cs typeface="Century Gothic"/>
                        <a:sym typeface="Century Gothic"/>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xmlns="" val="10001"/>
                  </a:ext>
                </a:extLst>
              </a:tr>
            </a:tbl>
          </a:graphicData>
        </a:graphic>
      </p:graphicFrame>
      <p:pic>
        <p:nvPicPr>
          <p:cNvPr id="456" name="Google Shape;456;p48"/>
          <p:cNvPicPr preferRelativeResize="0"/>
          <p:nvPr/>
        </p:nvPicPr>
        <p:blipFill rotWithShape="1">
          <a:blip r:embed="rId3">
            <a:alphaModFix/>
          </a:blip>
          <a:srcRect/>
          <a:stretch/>
        </p:blipFill>
        <p:spPr>
          <a:xfrm>
            <a:off x="6927250" y="2557100"/>
            <a:ext cx="4935701" cy="4033899"/>
          </a:xfrm>
          <a:prstGeom prst="rect">
            <a:avLst/>
          </a:prstGeom>
          <a:noFill/>
          <a:ln>
            <a:noFill/>
          </a:ln>
        </p:spPr>
      </p:pic>
      <p:sp>
        <p:nvSpPr>
          <p:cNvPr id="457" name="Google Shape;457;p48"/>
          <p:cNvSpPr txBox="1"/>
          <p:nvPr/>
        </p:nvSpPr>
        <p:spPr>
          <a:xfrm>
            <a:off x="2192875" y="4779850"/>
            <a:ext cx="6013800" cy="91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3F3F3F"/>
                </a:solidFill>
                <a:latin typeface="Century Gothic"/>
                <a:ea typeface="Century Gothic"/>
                <a:cs typeface="Century Gothic"/>
                <a:sym typeface="Century Gothic"/>
              </a:rPr>
              <a:t>Landsat 8</a:t>
            </a:r>
            <a:endParaRPr sz="3600">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3600"/>
              <a:buFont typeface="Arial"/>
              <a:buNone/>
            </a:pPr>
            <a:r>
              <a:rPr lang="en-US" sz="3000" b="0" i="0" u="none" strike="noStrike" cap="none">
                <a:solidFill>
                  <a:srgbClr val="3F3F3F"/>
                </a:solidFill>
                <a:latin typeface="Century Gothic"/>
                <a:ea typeface="Century Gothic"/>
                <a:cs typeface="Century Gothic"/>
                <a:sym typeface="Century Gothic"/>
              </a:rPr>
              <a:t>Operational Land Imager</a:t>
            </a:r>
            <a:endParaRPr sz="3000" b="0" i="0" u="none" strike="noStrike" cap="none">
              <a:solidFill>
                <a:srgbClr val="3F3F3F"/>
              </a:solidFill>
              <a:latin typeface="Century Gothic"/>
              <a:ea typeface="Century Gothic"/>
              <a:cs typeface="Century Gothic"/>
              <a:sym typeface="Century Gothic"/>
            </a:endParaRPr>
          </a:p>
        </p:txBody>
      </p:sp>
      <p:cxnSp>
        <p:nvCxnSpPr>
          <p:cNvPr id="458" name="Google Shape;458;p48"/>
          <p:cNvCxnSpPr>
            <a:endCxn id="457" idx="1"/>
          </p:cNvCxnSpPr>
          <p:nvPr/>
        </p:nvCxnSpPr>
        <p:spPr>
          <a:xfrm rot="-5400000" flipH="1">
            <a:off x="1360675" y="4406650"/>
            <a:ext cx="857400" cy="807000"/>
          </a:xfrm>
          <a:prstGeom prst="bentConnector2">
            <a:avLst/>
          </a:prstGeom>
          <a:noFill/>
          <a:ln w="38100" cap="flat" cmpd="sng">
            <a:solidFill>
              <a:schemeClr val="dk2"/>
            </a:solidFill>
            <a:prstDash val="dash"/>
            <a:round/>
            <a:headEnd type="none" w="sm" len="sm"/>
            <a:tailEnd type="triangle" w="med" len="med"/>
          </a:ln>
        </p:spPr>
      </p:cxnSp>
      <p:sp>
        <p:nvSpPr>
          <p:cNvPr id="459" name="Google Shape;459;p48"/>
          <p:cNvSpPr txBox="1"/>
          <p:nvPr/>
        </p:nvSpPr>
        <p:spPr>
          <a:xfrm>
            <a:off x="10253900" y="6516150"/>
            <a:ext cx="1881000" cy="274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200"/>
              <a:buFont typeface="Arial"/>
              <a:buNone/>
            </a:pPr>
            <a:r>
              <a:rPr lang="en-US" sz="1200" b="0" i="0" u="none" strike="noStrike" cap="none">
                <a:solidFill>
                  <a:srgbClr val="3F3F3F"/>
                </a:solidFill>
                <a:latin typeface="Century Gothic"/>
                <a:ea typeface="Century Gothic"/>
                <a:cs typeface="Century Gothic"/>
                <a:sym typeface="Century Gothic"/>
              </a:rPr>
              <a:t>Image </a:t>
            </a:r>
            <a:r>
              <a:rPr lang="en-US" sz="1200">
                <a:solidFill>
                  <a:srgbClr val="3F3F3F"/>
                </a:solidFill>
                <a:latin typeface="Century Gothic"/>
                <a:ea typeface="Century Gothic"/>
                <a:cs typeface="Century Gothic"/>
                <a:sym typeface="Century Gothic"/>
              </a:rPr>
              <a:t>source</a:t>
            </a:r>
            <a:r>
              <a:rPr lang="en-US" sz="1200" b="0" i="0" u="none" strike="noStrike" cap="none">
                <a:solidFill>
                  <a:srgbClr val="3F3F3F"/>
                </a:solidFill>
                <a:latin typeface="Century Gothic"/>
                <a:ea typeface="Century Gothic"/>
                <a:cs typeface="Century Gothic"/>
                <a:sym typeface="Century Gothic"/>
              </a:rPr>
              <a:t>: </a:t>
            </a:r>
            <a:r>
              <a:rPr lang="en-US" sz="1200">
                <a:solidFill>
                  <a:srgbClr val="3F3F3F"/>
                </a:solidFill>
                <a:latin typeface="Century Gothic"/>
                <a:ea typeface="Century Gothic"/>
                <a:cs typeface="Century Gothic"/>
                <a:sym typeface="Century Gothic"/>
              </a:rPr>
              <a:t>NASA</a:t>
            </a:r>
            <a:r>
              <a:rPr lang="en-US" sz="1200" b="0" i="0" u="none" strike="noStrike" cap="none">
                <a:solidFill>
                  <a:srgbClr val="3F3F3F"/>
                </a:solidFill>
                <a:latin typeface="Century Gothic"/>
                <a:ea typeface="Century Gothic"/>
                <a:cs typeface="Century Gothic"/>
                <a:sym typeface="Century Gothic"/>
              </a:rPr>
              <a:t>      </a:t>
            </a:r>
            <a:endParaRPr sz="1200" b="0" i="0" u="none" strike="noStrike" cap="none">
              <a:solidFill>
                <a:srgbClr val="3F3F3F"/>
              </a:solidFill>
              <a:latin typeface="Century Gothic"/>
              <a:ea typeface="Century Gothic"/>
              <a:cs typeface="Century Gothic"/>
              <a:sym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49"/>
          <p:cNvSpPr txBox="1">
            <a:spLocks noGrp="1"/>
          </p:cNvSpPr>
          <p:nvPr>
            <p:ph type="title"/>
          </p:nvPr>
        </p:nvSpPr>
        <p:spPr>
          <a:xfrm>
            <a:off x="1000125" y="3806824"/>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289B4"/>
              </a:buClr>
              <a:buSzPts val="4320"/>
              <a:buFont typeface="Century Gothic"/>
              <a:buNone/>
            </a:pPr>
            <a:r>
              <a:rPr lang="en-US" sz="4800" b="0" i="0" u="none" strike="noStrike" cap="none">
                <a:solidFill>
                  <a:srgbClr val="3289B4"/>
                </a:solidFill>
                <a:latin typeface="Century Gothic"/>
                <a:ea typeface="Century Gothic"/>
                <a:cs typeface="Century Gothic"/>
                <a:sym typeface="Century Gothic"/>
              </a:rPr>
              <a:t>Earth Observations</a:t>
            </a:r>
            <a:endParaRPr sz="4800" b="0" i="0" u="none" strike="noStrike" cap="none">
              <a:solidFill>
                <a:srgbClr val="3289B4"/>
              </a:solidFill>
              <a:latin typeface="Century Gothic"/>
              <a:ea typeface="Century Gothic"/>
              <a:cs typeface="Century Gothic"/>
              <a:sym typeface="Century Gothic"/>
            </a:endParaRPr>
          </a:p>
        </p:txBody>
      </p:sp>
      <p:sp>
        <p:nvSpPr>
          <p:cNvPr id="466" name="Google Shape;466;p49"/>
          <p:cNvSpPr txBox="1"/>
          <p:nvPr/>
        </p:nvSpPr>
        <p:spPr>
          <a:xfrm>
            <a:off x="8746998" y="3163232"/>
            <a:ext cx="3444900" cy="2742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chemeClr val="lt1"/>
              </a:buClr>
              <a:buSzPts val="1200"/>
              <a:buFont typeface="Arial"/>
              <a:buNone/>
            </a:pPr>
            <a:r>
              <a:rPr lang="en-US" sz="1200" b="0" i="0" u="none" strike="noStrike" cap="none">
                <a:solidFill>
                  <a:schemeClr val="lt1"/>
                </a:solidFill>
                <a:latin typeface="Century Gothic"/>
                <a:ea typeface="Century Gothic"/>
                <a:cs typeface="Century Gothic"/>
                <a:sym typeface="Century Gothic"/>
              </a:rPr>
              <a:t>Image Credit: Monet</a:t>
            </a:r>
            <a:endParaRPr sz="1200" b="0" i="0" u="none" strike="noStrike" cap="none">
              <a:solidFill>
                <a:schemeClr val="lt1"/>
              </a:solidFill>
              <a:latin typeface="Century Gothic"/>
              <a:ea typeface="Century Gothic"/>
              <a:cs typeface="Century Gothic"/>
              <a:sym typeface="Century Gothic"/>
            </a:endParaRPr>
          </a:p>
        </p:txBody>
      </p:sp>
      <p:graphicFrame>
        <p:nvGraphicFramePr>
          <p:cNvPr id="467" name="Google Shape;467;p49"/>
          <p:cNvGraphicFramePr/>
          <p:nvPr>
            <p:extLst>
              <p:ext uri="{D42A27DB-BD31-4B8C-83A1-F6EECF244321}">
                <p14:modId xmlns:p14="http://schemas.microsoft.com/office/powerpoint/2010/main" val="3327615166"/>
              </p:ext>
            </p:extLst>
          </p:nvPr>
        </p:nvGraphicFramePr>
        <p:xfrm>
          <a:off x="510888" y="555875"/>
          <a:ext cx="11185775" cy="1847900"/>
        </p:xfrm>
        <a:graphic>
          <a:graphicData uri="http://schemas.openxmlformats.org/drawingml/2006/table">
            <a:tbl>
              <a:tblPr>
                <a:noFill/>
                <a:tableStyleId>{F058200D-F247-4537-AE23-D655D74B6C75}</a:tableStyleId>
              </a:tblPr>
              <a:tblGrid>
                <a:gridCol w="2857675">
                  <a:extLst>
                    <a:ext uri="{9D8B030D-6E8A-4147-A177-3AD203B41FA5}">
                      <a16:colId xmlns:a16="http://schemas.microsoft.com/office/drawing/2014/main" xmlns="" val="20000"/>
                    </a:ext>
                  </a:extLst>
                </a:gridCol>
                <a:gridCol w="2183950">
                  <a:extLst>
                    <a:ext uri="{9D8B030D-6E8A-4147-A177-3AD203B41FA5}">
                      <a16:colId xmlns:a16="http://schemas.microsoft.com/office/drawing/2014/main" xmlns="" val="20001"/>
                    </a:ext>
                  </a:extLst>
                </a:gridCol>
                <a:gridCol w="3225200">
                  <a:extLst>
                    <a:ext uri="{9D8B030D-6E8A-4147-A177-3AD203B41FA5}">
                      <a16:colId xmlns:a16="http://schemas.microsoft.com/office/drawing/2014/main" xmlns="" val="20002"/>
                    </a:ext>
                  </a:extLst>
                </a:gridCol>
                <a:gridCol w="2918950">
                  <a:extLst>
                    <a:ext uri="{9D8B030D-6E8A-4147-A177-3AD203B41FA5}">
                      <a16:colId xmlns:a16="http://schemas.microsoft.com/office/drawing/2014/main" xmlns="" val="20003"/>
                    </a:ext>
                  </a:extLst>
                </a:gridCol>
              </a:tblGrid>
              <a:tr h="923950">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dirty="0">
                          <a:solidFill>
                            <a:srgbClr val="3F3F3F"/>
                          </a:solidFill>
                          <a:latin typeface="Century Gothic"/>
                          <a:ea typeface="Century Gothic"/>
                          <a:cs typeface="Century Gothic"/>
                          <a:sym typeface="Century Gothic"/>
                        </a:rPr>
                        <a:t>Spatial Resolution</a:t>
                      </a:r>
                      <a:endParaRPr sz="2400" b="1" u="none" strike="noStrike" cap="none" dirty="0">
                        <a:solidFill>
                          <a:srgbClr val="3F3F3F"/>
                        </a:solidFill>
                        <a:latin typeface="Century Gothic"/>
                        <a:ea typeface="Century Gothic"/>
                        <a:cs typeface="Century Gothic"/>
                        <a:sym typeface="Century Gothic"/>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a:solidFill>
                            <a:srgbClr val="3F3F3F"/>
                          </a:solidFill>
                          <a:latin typeface="Century Gothic"/>
                          <a:ea typeface="Century Gothic"/>
                          <a:cs typeface="Century Gothic"/>
                          <a:sym typeface="Century Gothic"/>
                        </a:rPr>
                        <a:t>Temporal Resolution</a:t>
                      </a:r>
                      <a:endParaRPr sz="2400" b="1" u="none" strike="noStrike" cap="none">
                        <a:solidFill>
                          <a:srgbClr val="3F3F3F"/>
                        </a:solidFill>
                        <a:latin typeface="Century Gothic"/>
                        <a:ea typeface="Century Gothic"/>
                        <a:cs typeface="Century Gothic"/>
                        <a:sym typeface="Century Gothic"/>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a:solidFill>
                            <a:srgbClr val="3F3F3F"/>
                          </a:solidFill>
                          <a:latin typeface="Century Gothic"/>
                          <a:ea typeface="Century Gothic"/>
                          <a:cs typeface="Century Gothic"/>
                          <a:sym typeface="Century Gothic"/>
                        </a:rPr>
                        <a:t>Spectral Resolution</a:t>
                      </a:r>
                      <a:endParaRPr sz="2400" b="1" u="none" strike="noStrike" cap="none">
                        <a:solidFill>
                          <a:srgbClr val="3F3F3F"/>
                        </a:solidFill>
                        <a:latin typeface="Century Gothic"/>
                        <a:ea typeface="Century Gothic"/>
                        <a:cs typeface="Century Gothic"/>
                        <a:sym typeface="Century Gothic"/>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dirty="0">
                          <a:solidFill>
                            <a:srgbClr val="3F3F3F"/>
                          </a:solidFill>
                          <a:latin typeface="Century Gothic"/>
                          <a:ea typeface="Century Gothic"/>
                          <a:cs typeface="Century Gothic"/>
                          <a:sym typeface="Century Gothic"/>
                        </a:rPr>
                        <a:t>Dates of </a:t>
                      </a:r>
                      <a:r>
                        <a:rPr lang="en-US" sz="2400" b="1" u="none" strike="noStrike" cap="none" dirty="0" smtClean="0">
                          <a:solidFill>
                            <a:srgbClr val="3F3F3F"/>
                          </a:solidFill>
                          <a:latin typeface="Century Gothic"/>
                          <a:ea typeface="Century Gothic"/>
                          <a:cs typeface="Century Gothic"/>
                          <a:sym typeface="Century Gothic"/>
                        </a:rPr>
                        <a:t>Imagery</a:t>
                      </a:r>
                      <a:endParaRPr sz="2400" b="1" u="none" strike="noStrike" cap="none" dirty="0">
                        <a:solidFill>
                          <a:srgbClr val="3F3F3F"/>
                        </a:solidFill>
                        <a:latin typeface="Century Gothic"/>
                        <a:ea typeface="Century Gothic"/>
                        <a:cs typeface="Century Gothic"/>
                        <a:sym typeface="Century Gothic"/>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xmlns="" val="10000"/>
                  </a:ext>
                </a:extLst>
              </a:tr>
              <a:tr h="923950">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solidFill>
                            <a:srgbClr val="3F3F3F"/>
                          </a:solidFill>
                          <a:latin typeface="Century Gothic"/>
                          <a:ea typeface="Century Gothic"/>
                          <a:cs typeface="Century Gothic"/>
                          <a:sym typeface="Century Gothic"/>
                        </a:rPr>
                        <a:t>10-20 m</a:t>
                      </a:r>
                      <a:endParaRPr sz="2400" u="none" strike="noStrike" cap="none">
                        <a:solidFill>
                          <a:srgbClr val="3F3F3F"/>
                        </a:solidFill>
                        <a:latin typeface="Century Gothic"/>
                        <a:ea typeface="Century Gothic"/>
                        <a:cs typeface="Century Gothic"/>
                        <a:sym typeface="Century Gothic"/>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solidFill>
                            <a:srgbClr val="3F3F3F"/>
                          </a:solidFill>
                          <a:latin typeface="Century Gothic"/>
                          <a:ea typeface="Century Gothic"/>
                          <a:cs typeface="Century Gothic"/>
                          <a:sym typeface="Century Gothic"/>
                        </a:rPr>
                        <a:t>10 days</a:t>
                      </a:r>
                      <a:endParaRPr sz="2400" u="none" strike="noStrike" cap="none">
                        <a:solidFill>
                          <a:srgbClr val="3F3F3F"/>
                        </a:solidFill>
                        <a:latin typeface="Century Gothic"/>
                        <a:ea typeface="Century Gothic"/>
                        <a:cs typeface="Century Gothic"/>
                        <a:sym typeface="Century Gothic"/>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solidFill>
                            <a:srgbClr val="3F3F3F"/>
                          </a:solidFill>
                          <a:latin typeface="Century Gothic"/>
                          <a:ea typeface="Century Gothic"/>
                          <a:cs typeface="Century Gothic"/>
                          <a:sym typeface="Century Gothic"/>
                        </a:rPr>
                        <a:t>13 spectral bands</a:t>
                      </a:r>
                      <a:endParaRPr sz="2400" u="none" strike="noStrike" cap="none">
                        <a:solidFill>
                          <a:srgbClr val="3F3F3F"/>
                        </a:solidFill>
                        <a:latin typeface="Century Gothic"/>
                        <a:ea typeface="Century Gothic"/>
                        <a:cs typeface="Century Gothic"/>
                        <a:sym typeface="Century Gothic"/>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solidFill>
                            <a:srgbClr val="3F3F3F"/>
                          </a:solidFill>
                          <a:latin typeface="Century Gothic"/>
                          <a:ea typeface="Century Gothic"/>
                          <a:cs typeface="Century Gothic"/>
                          <a:sym typeface="Century Gothic"/>
                        </a:rPr>
                        <a:t>October 2017 – April 2018</a:t>
                      </a:r>
                      <a:endParaRPr sz="2400" u="none" strike="noStrike" cap="none">
                        <a:solidFill>
                          <a:srgbClr val="3F3F3F"/>
                        </a:solidFill>
                        <a:latin typeface="Century Gothic"/>
                        <a:ea typeface="Century Gothic"/>
                        <a:cs typeface="Century Gothic"/>
                        <a:sym typeface="Century Gothic"/>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xmlns="" val="10001"/>
                  </a:ext>
                </a:extLst>
              </a:tr>
            </a:tbl>
          </a:graphicData>
        </a:graphic>
      </p:graphicFrame>
      <p:sp>
        <p:nvSpPr>
          <p:cNvPr id="468" name="Google Shape;468;p49"/>
          <p:cNvSpPr txBox="1"/>
          <p:nvPr/>
        </p:nvSpPr>
        <p:spPr>
          <a:xfrm>
            <a:off x="2192875" y="4779850"/>
            <a:ext cx="5449200" cy="91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3F3F3F"/>
                </a:solidFill>
                <a:latin typeface="Century Gothic"/>
                <a:ea typeface="Century Gothic"/>
                <a:cs typeface="Century Gothic"/>
                <a:sym typeface="Century Gothic"/>
              </a:rPr>
              <a:t>Sentinel-2</a:t>
            </a:r>
            <a:endParaRPr sz="3600">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3600"/>
              <a:buFont typeface="Arial"/>
              <a:buNone/>
            </a:pPr>
            <a:r>
              <a:rPr lang="en-US" sz="3000" b="0" i="0" u="none" strike="noStrike" cap="none">
                <a:solidFill>
                  <a:srgbClr val="3F3F3F"/>
                </a:solidFill>
                <a:latin typeface="Century Gothic"/>
                <a:ea typeface="Century Gothic"/>
                <a:cs typeface="Century Gothic"/>
                <a:sym typeface="Century Gothic"/>
              </a:rPr>
              <a:t>Multi</a:t>
            </a:r>
            <a:r>
              <a:rPr lang="en-US" sz="3000">
                <a:solidFill>
                  <a:srgbClr val="3F3F3F"/>
                </a:solidFill>
                <a:latin typeface="Century Gothic"/>
                <a:ea typeface="Century Gothic"/>
                <a:cs typeface="Century Gothic"/>
                <a:sym typeface="Century Gothic"/>
              </a:rPr>
              <a:t>spectral </a:t>
            </a:r>
            <a:r>
              <a:rPr lang="en-US" sz="3000" b="0" i="0" u="none" strike="noStrike" cap="none">
                <a:solidFill>
                  <a:srgbClr val="3F3F3F"/>
                </a:solidFill>
                <a:latin typeface="Century Gothic"/>
                <a:ea typeface="Century Gothic"/>
                <a:cs typeface="Century Gothic"/>
                <a:sym typeface="Century Gothic"/>
              </a:rPr>
              <a:t>I</a:t>
            </a:r>
            <a:r>
              <a:rPr lang="en-US" sz="3000">
                <a:solidFill>
                  <a:srgbClr val="3F3F3F"/>
                </a:solidFill>
                <a:latin typeface="Century Gothic"/>
                <a:ea typeface="Century Gothic"/>
                <a:cs typeface="Century Gothic"/>
                <a:sym typeface="Century Gothic"/>
              </a:rPr>
              <a:t>nstrument</a:t>
            </a:r>
            <a:endParaRPr sz="3000" b="0" i="0" u="none" strike="noStrike" cap="none">
              <a:solidFill>
                <a:srgbClr val="3F3F3F"/>
              </a:solidFill>
              <a:latin typeface="Century Gothic"/>
              <a:ea typeface="Century Gothic"/>
              <a:cs typeface="Century Gothic"/>
              <a:sym typeface="Century Gothic"/>
            </a:endParaRPr>
          </a:p>
        </p:txBody>
      </p:sp>
      <p:cxnSp>
        <p:nvCxnSpPr>
          <p:cNvPr id="469" name="Google Shape;469;p49"/>
          <p:cNvCxnSpPr>
            <a:endCxn id="468" idx="1"/>
          </p:cNvCxnSpPr>
          <p:nvPr/>
        </p:nvCxnSpPr>
        <p:spPr>
          <a:xfrm rot="-5400000" flipH="1">
            <a:off x="1360675" y="4406650"/>
            <a:ext cx="857400" cy="807000"/>
          </a:xfrm>
          <a:prstGeom prst="bentConnector2">
            <a:avLst/>
          </a:prstGeom>
          <a:noFill/>
          <a:ln w="38100" cap="flat" cmpd="sng">
            <a:solidFill>
              <a:schemeClr val="dk2"/>
            </a:solidFill>
            <a:prstDash val="dash"/>
            <a:round/>
            <a:headEnd type="none" w="sm" len="sm"/>
            <a:tailEnd type="triangle" w="med" len="med"/>
          </a:ln>
        </p:spPr>
      </p:cxnSp>
      <p:pic>
        <p:nvPicPr>
          <p:cNvPr id="470" name="Google Shape;470;p49"/>
          <p:cNvPicPr preferRelativeResize="0"/>
          <p:nvPr/>
        </p:nvPicPr>
        <p:blipFill rotWithShape="1">
          <a:blip r:embed="rId3">
            <a:alphaModFix/>
          </a:blip>
          <a:srcRect/>
          <a:stretch/>
        </p:blipFill>
        <p:spPr>
          <a:xfrm>
            <a:off x="7095698" y="2712550"/>
            <a:ext cx="4817951" cy="3625902"/>
          </a:xfrm>
          <a:prstGeom prst="rect">
            <a:avLst/>
          </a:prstGeom>
          <a:noFill/>
          <a:ln>
            <a:noFill/>
          </a:ln>
        </p:spPr>
      </p:pic>
      <p:sp>
        <p:nvSpPr>
          <p:cNvPr id="471" name="Google Shape;471;p49"/>
          <p:cNvSpPr txBox="1"/>
          <p:nvPr/>
        </p:nvSpPr>
        <p:spPr>
          <a:xfrm>
            <a:off x="10253900" y="6516150"/>
            <a:ext cx="1881000" cy="274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200"/>
              <a:buFont typeface="Arial"/>
              <a:buNone/>
            </a:pPr>
            <a:r>
              <a:rPr lang="en-US" sz="1200" b="0" i="0" u="none" strike="noStrike" cap="none">
                <a:solidFill>
                  <a:srgbClr val="3F3F3F"/>
                </a:solidFill>
                <a:latin typeface="Century Gothic"/>
                <a:ea typeface="Century Gothic"/>
                <a:cs typeface="Century Gothic"/>
                <a:sym typeface="Century Gothic"/>
              </a:rPr>
              <a:t>Image </a:t>
            </a:r>
            <a:r>
              <a:rPr lang="en-US" sz="1200">
                <a:solidFill>
                  <a:srgbClr val="3F3F3F"/>
                </a:solidFill>
                <a:latin typeface="Century Gothic"/>
                <a:ea typeface="Century Gothic"/>
                <a:cs typeface="Century Gothic"/>
                <a:sym typeface="Century Gothic"/>
              </a:rPr>
              <a:t>source</a:t>
            </a:r>
            <a:r>
              <a:rPr lang="en-US" sz="1200" b="0" i="0" u="none" strike="noStrike" cap="none">
                <a:solidFill>
                  <a:srgbClr val="3F3F3F"/>
                </a:solidFill>
                <a:latin typeface="Century Gothic"/>
                <a:ea typeface="Century Gothic"/>
                <a:cs typeface="Century Gothic"/>
                <a:sym typeface="Century Gothic"/>
              </a:rPr>
              <a:t>: </a:t>
            </a:r>
            <a:r>
              <a:rPr lang="en-US" sz="1200">
                <a:solidFill>
                  <a:srgbClr val="3F3F3F"/>
                </a:solidFill>
                <a:latin typeface="Century Gothic"/>
                <a:ea typeface="Century Gothic"/>
                <a:cs typeface="Century Gothic"/>
                <a:sym typeface="Century Gothic"/>
              </a:rPr>
              <a:t>NASA</a:t>
            </a:r>
            <a:r>
              <a:rPr lang="en-US" sz="1200" b="0" i="0" u="none" strike="noStrike" cap="none">
                <a:solidFill>
                  <a:srgbClr val="3F3F3F"/>
                </a:solidFill>
                <a:latin typeface="Century Gothic"/>
                <a:ea typeface="Century Gothic"/>
                <a:cs typeface="Century Gothic"/>
                <a:sym typeface="Century Gothic"/>
              </a:rPr>
              <a:t>      </a:t>
            </a:r>
            <a:endParaRPr sz="1200" b="0" i="0" u="none" strike="noStrike" cap="none">
              <a:solidFill>
                <a:srgbClr val="3F3F3F"/>
              </a:solidFill>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1261</TotalTime>
  <Words>3184</Words>
  <Application>Microsoft Office PowerPoint</Application>
  <PresentationFormat>Widescreen</PresentationFormat>
  <Paragraphs>334</Paragraphs>
  <Slides>25</Slides>
  <Notes>25</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25</vt:i4>
      </vt:variant>
    </vt:vector>
  </HeadingPairs>
  <TitlesOfParts>
    <vt:vector size="34" baseType="lpstr">
      <vt:lpstr>Arial</vt:lpstr>
      <vt:lpstr>Wingdings 3</vt:lpstr>
      <vt:lpstr>Noto Sans Symbols</vt:lpstr>
      <vt:lpstr>Calibri</vt:lpstr>
      <vt:lpstr>Century Gothic</vt:lpstr>
      <vt:lpstr>Office Theme</vt:lpstr>
      <vt:lpstr>Office Theme</vt:lpstr>
      <vt:lpstr>Office Theme</vt:lpstr>
      <vt:lpstr>Office Theme</vt:lpstr>
      <vt:lpstr>PowerPoint Presentation</vt:lpstr>
      <vt:lpstr>Study Area</vt:lpstr>
      <vt:lpstr>Study Period</vt:lpstr>
      <vt:lpstr>Community Concerns</vt:lpstr>
      <vt:lpstr>Partners</vt:lpstr>
      <vt:lpstr>Objectives</vt:lpstr>
      <vt:lpstr>PowerPoint Presentation</vt:lpstr>
      <vt:lpstr>Earth Observations</vt:lpstr>
      <vt:lpstr>Earth Observations</vt:lpstr>
      <vt:lpstr>Methodology</vt:lpstr>
      <vt:lpstr>Methodology</vt:lpstr>
      <vt:lpstr>Methodology</vt:lpstr>
      <vt:lpstr>Methodology</vt:lpstr>
      <vt:lpstr>Results</vt:lpstr>
      <vt:lpstr>Results</vt:lpstr>
      <vt:lpstr>Results</vt:lpstr>
      <vt:lpstr>Results</vt:lpstr>
      <vt:lpstr>Results</vt:lpstr>
      <vt:lpstr>Results</vt:lpstr>
      <vt:lpstr>Results</vt:lpstr>
      <vt:lpstr>Conclusions</vt:lpstr>
      <vt:lpstr>Errors and Uncertainties</vt:lpstr>
      <vt:lpstr>Future Work</vt:lpstr>
      <vt:lpstr>Acknowledgements</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Develop2</dc:creator>
  <cp:lastModifiedBy>Clayton, Amanda L. (LARC-E3)[SSAI DEVELOP]</cp:lastModifiedBy>
  <cp:revision>4</cp:revision>
  <dcterms:modified xsi:type="dcterms:W3CDTF">2018-09-20T16:37:39Z</dcterms:modified>
</cp:coreProperties>
</file>