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6" r:id="rId4"/>
    <p:sldId id="262" r:id="rId5"/>
    <p:sldId id="270" r:id="rId6"/>
    <p:sldId id="272" r:id="rId7"/>
    <p:sldId id="273" r:id="rId8"/>
    <p:sldId id="271" r:id="rId9"/>
    <p:sldId id="275" r:id="rId10"/>
    <p:sldId id="276" r:id="rId11"/>
    <p:sldId id="274" r:id="rId12"/>
    <p:sldId id="277" r:id="rId13"/>
    <p:sldId id="285" r:id="rId14"/>
    <p:sldId id="281" r:id="rId15"/>
    <p:sldId id="279" r:id="rId16"/>
    <p:sldId id="278" r:id="rId17"/>
    <p:sldId id="282" r:id="rId18"/>
    <p:sldId id="283" r:id="rId19"/>
    <p:sldId id="284" r:id="rId20"/>
    <p:sldId id="260" r:id="rId21"/>
    <p:sldId id="280"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A"/>
    <a:srgbClr val="13416C"/>
    <a:srgbClr val="FADF82"/>
    <a:srgbClr val="5B9BD5"/>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71" autoAdjust="0"/>
    <p:restoredTop sz="95724" autoAdjust="0"/>
  </p:normalViewPr>
  <p:slideViewPr>
    <p:cSldViewPr snapToGrid="0">
      <p:cViewPr varScale="1">
        <p:scale>
          <a:sx n="78" d="100"/>
          <a:sy n="78" d="100"/>
        </p:scale>
        <p:origin x="114" y="87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34E6C-19AD-419D-A61D-477EF8DADFB2}"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70324-EAA4-4440-90F3-7D611F9042B6}" type="slidenum">
              <a:rPr lang="en-US" smtClean="0"/>
              <a:t>‹#›</a:t>
            </a:fld>
            <a:endParaRPr lang="en-US"/>
          </a:p>
        </p:txBody>
      </p:sp>
    </p:spTree>
    <p:extLst>
      <p:ext uri="{BB962C8B-B14F-4D97-AF65-F5344CB8AC3E}">
        <p14:creationId xmlns:p14="http://schemas.microsoft.com/office/powerpoint/2010/main" val="192313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7</a:t>
            </a:fld>
            <a:endParaRPr lang="en-US"/>
          </a:p>
        </p:txBody>
      </p:sp>
    </p:spTree>
    <p:extLst>
      <p:ext uri="{BB962C8B-B14F-4D97-AF65-F5344CB8AC3E}">
        <p14:creationId xmlns:p14="http://schemas.microsoft.com/office/powerpoint/2010/main" val="62494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11</a:t>
            </a:fld>
            <a:endParaRPr lang="en-US"/>
          </a:p>
        </p:txBody>
      </p:sp>
    </p:spTree>
    <p:extLst>
      <p:ext uri="{BB962C8B-B14F-4D97-AF65-F5344CB8AC3E}">
        <p14:creationId xmlns:p14="http://schemas.microsoft.com/office/powerpoint/2010/main" val="924868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vpedia.developexchange.com/dp/index.php?title=Virtual_Poster_Session" TargetMode="External"/><Relationship Id="rId2" Type="http://schemas.openxmlformats.org/officeDocument/2006/relationships/hyperlink" Target="mailto:DEVELOP.Communications@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vpedia.developexchange.com/dp/index.php?title=Website_and_Technical_Image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Study_Area_Shapefi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evpedia.developexchange.com/dp/index.php?title=Optional_Deliverabl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evpedia.developexchange.com/dp/index.php?title=Code_with_READ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hyperlink" Target="mailto:Amanda.L.Clayton@nasa.gov" TargetMode="Externa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nasa.gov/pdf/611201main_NASA_SI_Policy_12_15_11.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evpedia.developexchange.com/dp/index.php?title=Project_Summ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evpedia.developexchange.com/dp/index.php?title=Project_Summ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devpedia.developexchange.com/dp/index.php?title=Poster"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evpedia.developexchange.com/dp/index.php?title=Present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513567" y="2752023"/>
            <a:ext cx="11173217" cy="1307913"/>
          </a:xfrm>
        </p:spPr>
        <p:txBody>
          <a:bodyPr>
            <a:normAutofit/>
          </a:bodyPr>
          <a:lstStyle/>
          <a:p>
            <a:r>
              <a:rPr lang="en-US" sz="4300" dirty="0" smtClean="0">
                <a:solidFill>
                  <a:schemeClr val="tx1">
                    <a:lumMod val="75000"/>
                    <a:lumOff val="25000"/>
                  </a:schemeClr>
                </a:solidFill>
              </a:rPr>
              <a:t>Project Team Responsibilities:</a:t>
            </a:r>
          </a:p>
          <a:p>
            <a:r>
              <a:rPr lang="en-US" dirty="0" smtClean="0">
                <a:solidFill>
                  <a:schemeClr val="tx1">
                    <a:lumMod val="75000"/>
                    <a:lumOff val="25000"/>
                  </a:schemeClr>
                </a:solidFill>
              </a:rPr>
              <a:t>Deliverables &amp; Communicating Results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Video &amp; Transcript</a:t>
            </a:r>
            <a:endParaRPr lang="en-US" dirty="0"/>
          </a:p>
        </p:txBody>
      </p:sp>
      <p:sp>
        <p:nvSpPr>
          <p:cNvPr id="3" name="Content Placeholder 2"/>
          <p:cNvSpPr>
            <a:spLocks noGrp="1"/>
          </p:cNvSpPr>
          <p:nvPr>
            <p:ph idx="1"/>
          </p:nvPr>
        </p:nvSpPr>
        <p:spPr>
          <a:xfrm>
            <a:off x="315657" y="1339490"/>
            <a:ext cx="11439737" cy="4958439"/>
          </a:xfrm>
        </p:spPr>
        <p:txBody>
          <a:bodyPr>
            <a:normAutofit fontScale="92500" lnSpcReduction="10000"/>
          </a:bodyPr>
          <a:lstStyle/>
          <a:p>
            <a:r>
              <a:rPr lang="en-US" sz="2000" b="1" dirty="0">
                <a:solidFill>
                  <a:schemeClr val="tx1">
                    <a:lumMod val="75000"/>
                    <a:lumOff val="25000"/>
                  </a:schemeClr>
                </a:solidFill>
              </a:rPr>
              <a:t>What it is</a:t>
            </a:r>
            <a:r>
              <a:rPr lang="en-US" sz="2000" dirty="0">
                <a:solidFill>
                  <a:schemeClr val="tx1">
                    <a:lumMod val="75000"/>
                    <a:lumOff val="25000"/>
                  </a:schemeClr>
                </a:solidFill>
              </a:rPr>
              <a:t>: </a:t>
            </a:r>
            <a:r>
              <a:rPr lang="en-US" sz="2000" dirty="0" smtClean="0">
                <a:solidFill>
                  <a:schemeClr val="tx1">
                    <a:lumMod val="75000"/>
                    <a:lumOff val="25000"/>
                  </a:schemeClr>
                </a:solidFill>
              </a:rPr>
              <a:t>the “</a:t>
            </a:r>
            <a:r>
              <a:rPr lang="en-US" sz="2000" dirty="0">
                <a:solidFill>
                  <a:schemeClr val="tx1">
                    <a:lumMod val="75000"/>
                    <a:lumOff val="25000"/>
                  </a:schemeClr>
                </a:solidFill>
              </a:rPr>
              <a:t>story” of your project </a:t>
            </a:r>
            <a:r>
              <a:rPr lang="en-US" sz="2000" dirty="0" smtClean="0">
                <a:solidFill>
                  <a:schemeClr val="tx1">
                    <a:lumMod val="75000"/>
                    <a:lumOff val="25000"/>
                  </a:schemeClr>
                </a:solidFill>
              </a:rPr>
              <a:t>in video. It highlights your project’s purpose to the </a:t>
            </a:r>
            <a:r>
              <a:rPr lang="en-US" sz="2000" dirty="0">
                <a:solidFill>
                  <a:schemeClr val="tx1">
                    <a:lumMod val="75000"/>
                    <a:lumOff val="25000"/>
                  </a:schemeClr>
                </a:solidFill>
              </a:rPr>
              <a:t>project partners, </a:t>
            </a:r>
            <a:r>
              <a:rPr lang="en-US" sz="2000" dirty="0" smtClean="0">
                <a:solidFill>
                  <a:schemeClr val="tx1">
                    <a:lumMod val="75000"/>
                    <a:lumOff val="25000"/>
                  </a:schemeClr>
                </a:solidFill>
              </a:rPr>
              <a:t>scientific community, and the general public.</a:t>
            </a:r>
          </a:p>
          <a:p>
            <a:r>
              <a:rPr lang="en-US" sz="2000" b="1" dirty="0" smtClean="0">
                <a:solidFill>
                  <a:schemeClr val="tx1">
                    <a:lumMod val="75000"/>
                    <a:lumOff val="25000"/>
                  </a:schemeClr>
                </a:solidFill>
              </a:rPr>
              <a:t>Why </a:t>
            </a:r>
            <a:r>
              <a:rPr lang="en-US" sz="2000" b="1" dirty="0">
                <a:solidFill>
                  <a:schemeClr val="tx1">
                    <a:lumMod val="75000"/>
                    <a:lumOff val="25000"/>
                  </a:schemeClr>
                </a:solidFill>
              </a:rPr>
              <a:t>it matters</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It is the most external facing deliverable.</a:t>
            </a:r>
          </a:p>
          <a:p>
            <a:pPr lvl="1"/>
            <a:r>
              <a:rPr lang="en-US" sz="1600" dirty="0" smtClean="0">
                <a:solidFill>
                  <a:schemeClr val="tx1">
                    <a:lumMod val="75000"/>
                    <a:lumOff val="25000"/>
                  </a:schemeClr>
                </a:solidFill>
              </a:rPr>
              <a:t>NASA HQ puts a strong emphasis on the power of these videos.</a:t>
            </a:r>
          </a:p>
          <a:p>
            <a:pPr lvl="1"/>
            <a:r>
              <a:rPr lang="en-US" sz="1600" dirty="0">
                <a:solidFill>
                  <a:schemeClr val="tx1">
                    <a:lumMod val="75000"/>
                    <a:lumOff val="25000"/>
                  </a:schemeClr>
                </a:solidFill>
              </a:rPr>
              <a:t>All project videos are hosted on DEVELOP’s YouTube channel. The video archive hosts over 500 project videos from 2011 to the present – it’s an amazing archive!</a:t>
            </a:r>
          </a:p>
          <a:p>
            <a:pPr lvl="1"/>
            <a:r>
              <a:rPr lang="en-US" sz="1600" dirty="0" smtClean="0">
                <a:solidFill>
                  <a:schemeClr val="tx1">
                    <a:lumMod val="75000"/>
                    <a:lumOff val="25000"/>
                  </a:schemeClr>
                </a:solidFill>
              </a:rPr>
              <a:t>Many partner organizations will support your video creation by submitting clips and interviews – they then will highlight the video on their websites and social media because it brings attention to their needs.</a:t>
            </a:r>
          </a:p>
          <a:p>
            <a:pPr lvl="0"/>
            <a:r>
              <a:rPr lang="en-US" sz="2000" b="1" dirty="0" smtClean="0">
                <a:solidFill>
                  <a:schemeClr val="tx1">
                    <a:lumMod val="75000"/>
                    <a:lumOff val="25000"/>
                  </a:schemeClr>
                </a:solidFill>
              </a:rPr>
              <a:t>How </a:t>
            </a:r>
            <a:r>
              <a:rPr lang="en-US" sz="2000" b="1" dirty="0">
                <a:solidFill>
                  <a:schemeClr val="tx1">
                    <a:lumMod val="75000"/>
                    <a:lumOff val="25000"/>
                  </a:schemeClr>
                </a:solidFill>
              </a:rPr>
              <a:t>to make it work for you</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Video creation skills are a really unique skillset to add to your résumé and science communication tool belt.</a:t>
            </a:r>
          </a:p>
          <a:p>
            <a:pPr lvl="1"/>
            <a:r>
              <a:rPr lang="en-US" sz="1600" dirty="0" smtClean="0">
                <a:solidFill>
                  <a:schemeClr val="tx1">
                    <a:lumMod val="75000"/>
                    <a:lumOff val="25000"/>
                  </a:schemeClr>
                </a:solidFill>
              </a:rPr>
              <a:t>You can link to your team’s video on LinkedIn, social media, résumés, job applications, etc. </a:t>
            </a:r>
            <a:endParaRPr lang="en-US" sz="1600" dirty="0">
              <a:solidFill>
                <a:schemeClr val="tx1">
                  <a:lumMod val="75000"/>
                  <a:lumOff val="25000"/>
                </a:schemeClr>
              </a:solidFill>
            </a:endParaRPr>
          </a:p>
          <a:p>
            <a:pPr marL="230188" lvl="0" indent="-230188"/>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marL="742950" lvl="1" indent="-285750"/>
            <a:r>
              <a:rPr lang="en-US" sz="1600" dirty="0" smtClean="0">
                <a:solidFill>
                  <a:schemeClr val="tx1">
                    <a:lumMod val="75000"/>
                    <a:lumOff val="25000"/>
                  </a:schemeClr>
                </a:solidFill>
              </a:rPr>
              <a:t>This an opportunity for the team to explore their creative sides.</a:t>
            </a:r>
          </a:p>
          <a:p>
            <a:pPr marL="742950" lvl="1" indent="-285750"/>
            <a:r>
              <a:rPr lang="en-US" sz="1600" dirty="0" smtClean="0">
                <a:solidFill>
                  <a:schemeClr val="tx1">
                    <a:lumMod val="75000"/>
                    <a:lumOff val="25000"/>
                  </a:schemeClr>
                </a:solidFill>
              </a:rPr>
              <a:t>We do have to represent NASA well – so keep it professional! </a:t>
            </a:r>
          </a:p>
          <a:p>
            <a:pPr marL="742950" lvl="1" indent="-285750"/>
            <a:r>
              <a:rPr lang="en-US" sz="1600" dirty="0" smtClean="0">
                <a:solidFill>
                  <a:schemeClr val="tx1">
                    <a:lumMod val="75000"/>
                    <a:lumOff val="25000"/>
                  </a:schemeClr>
                </a:solidFill>
              </a:rPr>
              <a:t>The </a:t>
            </a:r>
            <a:r>
              <a:rPr lang="en-US" sz="1600" dirty="0">
                <a:solidFill>
                  <a:schemeClr val="tx1">
                    <a:lumMod val="75000"/>
                    <a:lumOff val="25000"/>
                  </a:schemeClr>
                </a:solidFill>
              </a:rPr>
              <a:t>transcript is mandatory, as the video must be compliant with Section 508 of the US Rehabilitation Act. </a:t>
            </a:r>
            <a:endParaRPr lang="en-US" sz="1600" dirty="0" smtClean="0">
              <a:solidFill>
                <a:schemeClr val="tx1">
                  <a:lumMod val="75000"/>
                  <a:lumOff val="25000"/>
                </a:schemeClr>
              </a:solidFill>
            </a:endParaRPr>
          </a:p>
          <a:p>
            <a:pPr marL="742950" lvl="1" indent="-285750"/>
            <a:r>
              <a:rPr lang="en-US" sz="1600" dirty="0" smtClean="0">
                <a:solidFill>
                  <a:schemeClr val="tx1">
                    <a:lumMod val="75000"/>
                    <a:lumOff val="25000"/>
                  </a:schemeClr>
                </a:solidFill>
              </a:rPr>
              <a:t>Requirements have changed over the years due to NASA Legal requirements – if you have any questions if something is alright, reach out to the </a:t>
            </a:r>
            <a:r>
              <a:rPr lang="en-US" sz="1600" dirty="0" err="1" smtClean="0">
                <a:solidFill>
                  <a:schemeClr val="tx1">
                    <a:lumMod val="75000"/>
                    <a:lumOff val="25000"/>
                  </a:schemeClr>
                </a:solidFill>
              </a:rPr>
              <a:t>Comm</a:t>
            </a:r>
            <a:r>
              <a:rPr lang="en-US" sz="1600" dirty="0" smtClean="0">
                <a:solidFill>
                  <a:schemeClr val="tx1">
                    <a:lumMod val="75000"/>
                    <a:lumOff val="25000"/>
                  </a:schemeClr>
                </a:solidFill>
              </a:rPr>
              <a:t> Team @ </a:t>
            </a:r>
            <a:r>
              <a:rPr lang="en-US" sz="1600" dirty="0" smtClean="0">
                <a:solidFill>
                  <a:schemeClr val="tx1">
                    <a:lumMod val="75000"/>
                    <a:lumOff val="25000"/>
                  </a:schemeClr>
                </a:solidFill>
                <a:hlinkClick r:id="rId2"/>
              </a:rPr>
              <a:t>DEVELOP.Communications@gmail.com</a:t>
            </a:r>
            <a:r>
              <a:rPr lang="en-US" sz="1600" dirty="0" smtClean="0">
                <a:solidFill>
                  <a:schemeClr val="tx1">
                    <a:lumMod val="75000"/>
                    <a:lumOff val="25000"/>
                  </a:schemeClr>
                </a:solidFill>
              </a:rPr>
              <a:t> first.</a:t>
            </a:r>
          </a:p>
          <a:p>
            <a:pPr marL="742950" lvl="1" indent="-285750"/>
            <a:endParaRPr lang="en-US" sz="1600" dirty="0">
              <a:solidFill>
                <a:schemeClr val="tx1">
                  <a:lumMod val="75000"/>
                  <a:lumOff val="25000"/>
                </a:schemeClr>
              </a:solidFill>
            </a:endParaRPr>
          </a:p>
        </p:txBody>
      </p:sp>
      <p:sp>
        <p:nvSpPr>
          <p:cNvPr id="4" name="Rectangle 3"/>
          <p:cNvSpPr/>
          <p:nvPr/>
        </p:nvSpPr>
        <p:spPr>
          <a:xfrm>
            <a:off x="237277"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Video: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://www.devpedia.developexchange.com/dp/index.php?title=Virtual_Poster_Session</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881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Imagery</a:t>
            </a:r>
            <a:endParaRPr lang="en-US" dirty="0"/>
          </a:p>
        </p:txBody>
      </p:sp>
      <p:sp>
        <p:nvSpPr>
          <p:cNvPr id="3" name="Content Placeholder 2"/>
          <p:cNvSpPr>
            <a:spLocks noGrp="1"/>
          </p:cNvSpPr>
          <p:nvPr>
            <p:ph idx="1"/>
          </p:nvPr>
        </p:nvSpPr>
        <p:spPr>
          <a:xfrm>
            <a:off x="315658" y="1339490"/>
            <a:ext cx="8015600" cy="4958439"/>
          </a:xfrm>
        </p:spPr>
        <p:txBody>
          <a:bodyPr>
            <a:normAutofit fontScale="92500" lnSpcReduction="2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There are two different images the team will submit, each serves a unique purpose and will be used for external communication. </a:t>
            </a:r>
          </a:p>
          <a:p>
            <a:pPr lvl="1"/>
            <a:r>
              <a:rPr lang="en-US" sz="1600" b="1" dirty="0" smtClean="0">
                <a:solidFill>
                  <a:schemeClr val="tx1">
                    <a:lumMod val="75000"/>
                    <a:lumOff val="25000"/>
                  </a:schemeClr>
                </a:solidFill>
              </a:rPr>
              <a:t>Website Image</a:t>
            </a:r>
            <a:r>
              <a:rPr lang="en-US" sz="1600" dirty="0" smtClean="0">
                <a:solidFill>
                  <a:schemeClr val="tx1">
                    <a:lumMod val="75000"/>
                    <a:lumOff val="25000"/>
                  </a:schemeClr>
                </a:solidFill>
              </a:rPr>
              <a:t>: Used for the DEVELOP website project page gallery, summer booklet, and ASP website project portfolio. Week 6! </a:t>
            </a:r>
          </a:p>
          <a:p>
            <a:pPr lvl="1"/>
            <a:r>
              <a:rPr lang="en-US" sz="1600" b="1" dirty="0" smtClean="0">
                <a:solidFill>
                  <a:schemeClr val="tx1">
                    <a:lumMod val="75000"/>
                    <a:lumOff val="25000"/>
                  </a:schemeClr>
                </a:solidFill>
              </a:rPr>
              <a:t>Technical Image</a:t>
            </a:r>
            <a:r>
              <a:rPr lang="en-US" sz="1600" dirty="0" smtClean="0">
                <a:solidFill>
                  <a:schemeClr val="tx1">
                    <a:lumMod val="75000"/>
                    <a:lumOff val="25000"/>
                  </a:schemeClr>
                </a:solidFill>
              </a:rPr>
              <a:t>: Also used on the DEVELOP website project page, and the interactive web mapper. Week 10.</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These images are used for website project pages, summer booklet, video thumbnails, and the ASP website.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make effective visualizations of your work can increase the resonance of your project and attract viewers.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The website/booklet image should not have any text on the image as it will be viewed at multiple scales and it would be distorted. You CAN submit a separate legend</a:t>
            </a:r>
            <a:r>
              <a:rPr lang="en-US" sz="1600" dirty="0">
                <a:solidFill>
                  <a:schemeClr val="tx1">
                    <a:lumMod val="75000"/>
                    <a:lumOff val="25000"/>
                  </a:schemeClr>
                </a:solidFill>
              </a:rPr>
              <a:t> </a:t>
            </a:r>
            <a:r>
              <a:rPr lang="en-US" sz="1600" dirty="0" smtClean="0">
                <a:solidFill>
                  <a:schemeClr val="tx1">
                    <a:lumMod val="75000"/>
                    <a:lumOff val="25000"/>
                  </a:schemeClr>
                </a:solidFill>
              </a:rPr>
              <a:t>to be used in the booklet, just make sure to use proper file nomenclature.</a:t>
            </a:r>
          </a:p>
          <a:p>
            <a:pPr lvl="1"/>
            <a:r>
              <a:rPr lang="en-US" sz="1600" dirty="0" smtClean="0">
                <a:solidFill>
                  <a:schemeClr val="tx1">
                    <a:lumMod val="75000"/>
                    <a:lumOff val="25000"/>
                  </a:schemeClr>
                </a:solidFill>
              </a:rPr>
              <a:t>The website/booklet image comes in very early in the term due to the fact NPO needs time to build web pages and design and print the summer booklet before the summer showcase in week 9!</a:t>
            </a:r>
          </a:p>
          <a:p>
            <a:pPr lvl="1"/>
            <a:r>
              <a:rPr lang="en-US" sz="1600" dirty="0" smtClean="0">
                <a:solidFill>
                  <a:schemeClr val="tx1">
                    <a:lumMod val="75000"/>
                    <a:lumOff val="25000"/>
                  </a:schemeClr>
                </a:solidFill>
              </a:rPr>
              <a:t>The technical image can have legends and text, but be sparing and make sure it’s effective! </a:t>
            </a:r>
            <a:endParaRPr lang="en-US" sz="1200" dirty="0">
              <a:solidFill>
                <a:schemeClr val="tx1">
                  <a:lumMod val="75000"/>
                  <a:lumOff val="25000"/>
                </a:schemeClr>
              </a:solidFill>
            </a:endParaRPr>
          </a:p>
        </p:txBody>
      </p:sp>
      <p:sp>
        <p:nvSpPr>
          <p:cNvPr id="4" name="Rectangle 3"/>
          <p:cNvSpPr/>
          <p:nvPr/>
        </p:nvSpPr>
        <p:spPr>
          <a:xfrm>
            <a:off x="97941"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Imagery: </a:t>
            </a:r>
            <a:r>
              <a:rPr lang="en-US" sz="1300" dirty="0" smtClean="0">
                <a:solidFill>
                  <a:schemeClr val="bg1"/>
                </a:solidFill>
                <a:latin typeface="Century Gothic" panose="020B0502020202020204" pitchFamily="34" charset="0"/>
                <a:hlinkClick r:id="rId3"/>
              </a:rPr>
              <a:t>http</a:t>
            </a:r>
            <a:r>
              <a:rPr lang="en-US" sz="1300" dirty="0">
                <a:solidFill>
                  <a:schemeClr val="bg1"/>
                </a:solidFill>
                <a:latin typeface="Century Gothic" panose="020B0502020202020204" pitchFamily="34" charset="0"/>
                <a:hlinkClick r:id="rId3"/>
              </a:rPr>
              <a:t>://www.devpedia.developexchange.com/dp/index.php?title=Website_and_Technical_Imagery</a:t>
            </a:r>
            <a:endParaRPr lang="en-US" sz="13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587269" y="3863546"/>
            <a:ext cx="3366347" cy="217466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31258" y="1879338"/>
            <a:ext cx="3501078" cy="1300467"/>
          </a:xfrm>
          <a:prstGeom prst="rect">
            <a:avLst/>
          </a:prstGeom>
        </p:spPr>
      </p:pic>
      <p:sp>
        <p:nvSpPr>
          <p:cNvPr id="7" name="TextBox 6"/>
          <p:cNvSpPr txBox="1"/>
          <p:nvPr/>
        </p:nvSpPr>
        <p:spPr>
          <a:xfrm>
            <a:off x="8678499" y="1460984"/>
            <a:ext cx="3183885" cy="369332"/>
          </a:xfrm>
          <a:prstGeom prst="rect">
            <a:avLst/>
          </a:prstGeom>
          <a:noFill/>
        </p:spPr>
        <p:txBody>
          <a:bodyPr wrap="none" rtlCol="0">
            <a:spAutoFit/>
          </a:bodyPr>
          <a:lstStyle/>
          <a:p>
            <a:pPr algn="r"/>
            <a:r>
              <a:rPr lang="en-US" dirty="0" smtClean="0"/>
              <a:t>6 Website Image Examples</a:t>
            </a:r>
            <a:endParaRPr lang="en-US" dirty="0"/>
          </a:p>
        </p:txBody>
      </p:sp>
      <p:sp>
        <p:nvSpPr>
          <p:cNvPr id="8" name="TextBox 7"/>
          <p:cNvSpPr txBox="1"/>
          <p:nvPr/>
        </p:nvSpPr>
        <p:spPr>
          <a:xfrm>
            <a:off x="8838405" y="3479129"/>
            <a:ext cx="3086102" cy="369332"/>
          </a:xfrm>
          <a:prstGeom prst="rect">
            <a:avLst/>
          </a:prstGeom>
          <a:noFill/>
        </p:spPr>
        <p:txBody>
          <a:bodyPr wrap="none" rtlCol="0">
            <a:spAutoFit/>
          </a:bodyPr>
          <a:lstStyle/>
          <a:p>
            <a:pPr algn="r"/>
            <a:r>
              <a:rPr lang="en-US" dirty="0" smtClean="0"/>
              <a:t>Technical Image Example</a:t>
            </a:r>
            <a:endParaRPr lang="en-US" dirty="0"/>
          </a:p>
        </p:txBody>
      </p:sp>
    </p:spTree>
    <p:extLst>
      <p:ext uri="{BB962C8B-B14F-4D97-AF65-F5344CB8AC3E}">
        <p14:creationId xmlns:p14="http://schemas.microsoft.com/office/powerpoint/2010/main" val="10490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Study Area </a:t>
            </a:r>
            <a:r>
              <a:rPr lang="en-US" dirty="0" err="1" smtClean="0"/>
              <a:t>Shapefile</a:t>
            </a:r>
            <a:endParaRPr lang="en-US" dirty="0"/>
          </a:p>
        </p:txBody>
      </p:sp>
      <p:sp>
        <p:nvSpPr>
          <p:cNvPr id="3" name="Content Placeholder 2"/>
          <p:cNvSpPr>
            <a:spLocks noGrp="1"/>
          </p:cNvSpPr>
          <p:nvPr>
            <p:ph idx="1"/>
          </p:nvPr>
        </p:nvSpPr>
        <p:spPr>
          <a:xfrm>
            <a:off x="315658" y="1195058"/>
            <a:ext cx="11516678" cy="5102872"/>
          </a:xfrm>
        </p:spPr>
        <p:txBody>
          <a:bodyPr>
            <a:normAutofit fontScale="92500"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err="1">
                <a:solidFill>
                  <a:schemeClr val="tx1">
                    <a:lumMod val="75000"/>
                    <a:lumOff val="25000"/>
                  </a:schemeClr>
                </a:solidFill>
              </a:rPr>
              <a:t>shapefile</a:t>
            </a:r>
            <a:r>
              <a:rPr lang="en-US" sz="2000" dirty="0">
                <a:solidFill>
                  <a:schemeClr val="tx1">
                    <a:lumMod val="75000"/>
                    <a:lumOff val="25000"/>
                  </a:schemeClr>
                </a:solidFill>
              </a:rPr>
              <a:t> outlines the study area and is used for the creation of impact maps and congressional district maps</a:t>
            </a:r>
            <a:r>
              <a:rPr lang="en-US" sz="2000" dirty="0" smtClean="0">
                <a:solidFill>
                  <a:schemeClr val="tx1">
                    <a:lumMod val="75000"/>
                    <a:lumOff val="25000"/>
                  </a:schemeClr>
                </a:solidFill>
              </a:rPr>
              <a:t>.</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This deliverable allows us to show how our program benefits the taxpayer, giving insight into where we are increasing workforce development and building capacity to use NASA Earth observations. </a:t>
            </a:r>
          </a:p>
          <a:p>
            <a:pPr lvl="1"/>
            <a:r>
              <a:rPr lang="en-US" sz="1600" dirty="0">
                <a:solidFill>
                  <a:schemeClr val="tx1">
                    <a:lumMod val="75000"/>
                    <a:lumOff val="25000"/>
                  </a:schemeClr>
                </a:solidFill>
              </a:rPr>
              <a:t>Maps will be used by NASA's Applied Sciences when reporting to members of Congress, and it is thus extremely important that these maps accurately reflect the extent of our projects’ impact.</a:t>
            </a:r>
          </a:p>
          <a:p>
            <a:pPr lvl="1"/>
            <a:r>
              <a:rPr lang="en-US" sz="1600" dirty="0" smtClean="0">
                <a:solidFill>
                  <a:schemeClr val="tx1">
                    <a:lumMod val="75000"/>
                    <a:lumOff val="25000"/>
                  </a:schemeClr>
                </a:solidFill>
              </a:rPr>
              <a:t>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is used in the creation of impact maps and the new interactive web mapper to discern project study areas.</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package </a:t>
            </a:r>
            <a:r>
              <a:rPr lang="en-US" sz="1600" dirty="0" err="1" smtClean="0">
                <a:solidFill>
                  <a:schemeClr val="tx1">
                    <a:lumMod val="75000"/>
                    <a:lumOff val="25000"/>
                  </a:schemeClr>
                </a:solidFill>
              </a:rPr>
              <a:t>shapefiles</a:t>
            </a:r>
            <a:r>
              <a:rPr lang="en-US" sz="1600" dirty="0" smtClean="0">
                <a:solidFill>
                  <a:schemeClr val="tx1">
                    <a:lumMod val="75000"/>
                    <a:lumOff val="25000"/>
                  </a:schemeClr>
                </a:solidFill>
              </a:rPr>
              <a:t> and share is helpful and you can reuse 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in the future.</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Your </a:t>
            </a:r>
            <a:r>
              <a:rPr lang="en-US" sz="1600" dirty="0" err="1">
                <a:solidFill>
                  <a:schemeClr val="tx1">
                    <a:lumMod val="75000"/>
                    <a:lumOff val="25000"/>
                  </a:schemeClr>
                </a:solidFill>
              </a:rPr>
              <a:t>shapefile</a:t>
            </a:r>
            <a:r>
              <a:rPr lang="en-US" sz="1600" dirty="0">
                <a:solidFill>
                  <a:schemeClr val="tx1">
                    <a:lumMod val="75000"/>
                    <a:lumOff val="25000"/>
                  </a:schemeClr>
                </a:solidFill>
              </a:rPr>
              <a:t> must match the study area listed on your project summary. </a:t>
            </a:r>
            <a:endParaRPr lang="en-US" sz="1600" dirty="0" smtClean="0">
              <a:solidFill>
                <a:schemeClr val="tx1">
                  <a:lumMod val="75000"/>
                  <a:lumOff val="25000"/>
                </a:schemeClr>
              </a:solidFill>
            </a:endParaRPr>
          </a:p>
          <a:p>
            <a:pPr lvl="1"/>
            <a:r>
              <a:rPr lang="en-US" sz="1600" dirty="0" smtClean="0">
                <a:solidFill>
                  <a:schemeClr val="tx1">
                    <a:lumMod val="75000"/>
                    <a:lumOff val="25000"/>
                  </a:schemeClr>
                </a:solidFill>
              </a:rPr>
              <a:t>Create a polygon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of your study area, </a:t>
            </a:r>
            <a:r>
              <a:rPr lang="en-US" sz="1600" u="sng" dirty="0" smtClean="0">
                <a:solidFill>
                  <a:schemeClr val="tx1">
                    <a:lumMod val="75000"/>
                    <a:lumOff val="25000"/>
                  </a:schemeClr>
                </a:solidFill>
              </a:rPr>
              <a:t>containing only one feature</a:t>
            </a:r>
            <a:r>
              <a:rPr lang="en-US" sz="1600" dirty="0" smtClean="0">
                <a:solidFill>
                  <a:schemeClr val="tx1">
                    <a:lumMod val="75000"/>
                    <a:lumOff val="25000"/>
                  </a:schemeClr>
                </a:solidFill>
              </a:rPr>
              <a:t>.</a:t>
            </a:r>
          </a:p>
          <a:p>
            <a:pPr lvl="1"/>
            <a:r>
              <a:rPr lang="en-US" sz="1600" dirty="0" smtClean="0">
                <a:solidFill>
                  <a:schemeClr val="tx1">
                    <a:lumMod val="75000"/>
                    <a:lumOff val="25000"/>
                  </a:schemeClr>
                </a:solidFill>
              </a:rPr>
              <a:t>Attribute table should contain a “project” field where your project short title is listed.</a:t>
            </a:r>
          </a:p>
          <a:p>
            <a:pPr lvl="1"/>
            <a:r>
              <a:rPr lang="en-US" sz="1600" dirty="0" smtClean="0">
                <a:solidFill>
                  <a:schemeClr val="tx1">
                    <a:lumMod val="75000"/>
                    <a:lumOff val="25000"/>
                  </a:schemeClr>
                </a:solidFill>
              </a:rPr>
              <a:t>The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must be zipped and saved using standard file nomenclature.</a:t>
            </a:r>
          </a:p>
          <a:p>
            <a:pPr lvl="1"/>
            <a:r>
              <a:rPr lang="en-US" sz="1600" dirty="0" smtClean="0">
                <a:solidFill>
                  <a:schemeClr val="tx1">
                    <a:lumMod val="75000"/>
                    <a:lumOff val="25000"/>
                  </a:schemeClr>
                </a:solidFill>
              </a:rPr>
              <a:t>Coordinate system: GCS_WGS_1984 </a:t>
            </a:r>
          </a:p>
          <a:p>
            <a:pPr lvl="1"/>
            <a:r>
              <a:rPr lang="en-US" sz="1600" dirty="0" smtClean="0">
                <a:solidFill>
                  <a:schemeClr val="tx1">
                    <a:lumMod val="75000"/>
                    <a:lumOff val="25000"/>
                  </a:schemeClr>
                </a:solidFill>
              </a:rPr>
              <a:t>If </a:t>
            </a:r>
            <a:r>
              <a:rPr lang="en-US" sz="1600" dirty="0">
                <a:solidFill>
                  <a:schemeClr val="tx1">
                    <a:lumMod val="75000"/>
                    <a:lumOff val="25000"/>
                  </a:schemeClr>
                </a:solidFill>
              </a:rPr>
              <a:t>through the course of the project, your study area changes to include additional </a:t>
            </a:r>
            <a:r>
              <a:rPr lang="en-US" sz="1600" dirty="0" smtClean="0">
                <a:solidFill>
                  <a:schemeClr val="tx1">
                    <a:lumMod val="75000"/>
                    <a:lumOff val="25000"/>
                  </a:schemeClr>
                </a:solidFill>
              </a:rPr>
              <a:t>states/countries </a:t>
            </a:r>
            <a:r>
              <a:rPr lang="en-US" sz="1600" dirty="0">
                <a:solidFill>
                  <a:schemeClr val="tx1">
                    <a:lumMod val="75000"/>
                    <a:lumOff val="25000"/>
                  </a:schemeClr>
                </a:solidFill>
              </a:rPr>
              <a:t>not originally listed, ALL deliverables must be updated to reflect that change (even after a FD has been submitted</a:t>
            </a:r>
            <a:r>
              <a:rPr lang="en-US" sz="1600" dirty="0" smtClean="0">
                <a:solidFill>
                  <a:schemeClr val="tx1">
                    <a:lumMod val="75000"/>
                    <a:lumOff val="25000"/>
                  </a:schemeClr>
                </a:solidFill>
              </a:rPr>
              <a:t>).</a:t>
            </a:r>
          </a:p>
        </p:txBody>
      </p:sp>
      <p:sp>
        <p:nvSpPr>
          <p:cNvPr id="4" name="Rectangle 3"/>
          <p:cNvSpPr/>
          <p:nvPr/>
        </p:nvSpPr>
        <p:spPr>
          <a:xfrm>
            <a:off x="97941" y="6395974"/>
            <a:ext cx="11516678" cy="338554"/>
          </a:xfrm>
          <a:prstGeom prst="rect">
            <a:avLst/>
          </a:prstGeom>
        </p:spPr>
        <p:txBody>
          <a:bodyPr wrap="square">
            <a:spAutoFit/>
          </a:bodyPr>
          <a:lstStyle/>
          <a:p>
            <a:pPr lvl="0"/>
            <a:r>
              <a:rPr lang="en-US" sz="1500" b="1" dirty="0" smtClean="0">
                <a:solidFill>
                  <a:schemeClr val="bg1"/>
                </a:solidFill>
                <a:latin typeface="Century Gothic" panose="020B0502020202020204" pitchFamily="34" charset="0"/>
              </a:rPr>
              <a:t>Study Area Shapefile</a:t>
            </a:r>
            <a:r>
              <a:rPr lang="en-US" sz="1600" b="1" dirty="0" smtClean="0">
                <a:solidFill>
                  <a:schemeClr val="bg1"/>
                </a:solidFill>
                <a:latin typeface="Century Gothic" panose="020B0502020202020204" pitchFamily="34" charset="0"/>
              </a:rPr>
              <a:t>: </a:t>
            </a:r>
            <a:r>
              <a:rPr lang="en-US" sz="1300" dirty="0">
                <a:solidFill>
                  <a:schemeClr val="bg1"/>
                </a:solidFill>
                <a:latin typeface="Century Gothic" panose="020B0502020202020204" pitchFamily="34" charset="0"/>
                <a:hlinkClick r:id="rId2"/>
              </a:rPr>
              <a:t>http://</a:t>
            </a:r>
            <a:r>
              <a:rPr lang="en-US" sz="1300" dirty="0" smtClean="0">
                <a:solidFill>
                  <a:schemeClr val="bg1"/>
                </a:solidFill>
                <a:latin typeface="Century Gothic" panose="020B0502020202020204" pitchFamily="34" charset="0"/>
                <a:hlinkClick r:id="rId2"/>
              </a:rPr>
              <a:t>www.devpedia.developexchange.com/dp/index.php?title=Study_Area_Shapefile</a:t>
            </a:r>
            <a:r>
              <a:rPr lang="en-US" sz="1300" dirty="0" smtClean="0">
                <a:solidFill>
                  <a:schemeClr val="bg1"/>
                </a:solidFill>
                <a:latin typeface="Century Gothic" panose="020B0502020202020204" pitchFamily="34" charset="0"/>
              </a:rPr>
              <a:t> </a:t>
            </a:r>
            <a:endParaRPr lang="en-US" sz="13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3421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a:t>
            </a:r>
            <a:r>
              <a:rPr lang="en-US" dirty="0" err="1" smtClean="0"/>
              <a:t>DEVELOPedia</a:t>
            </a:r>
            <a:r>
              <a:rPr lang="en-US" dirty="0" smtClean="0"/>
              <a:t> Project Page</a:t>
            </a:r>
            <a:endParaRPr lang="en-US" dirty="0"/>
          </a:p>
        </p:txBody>
      </p:sp>
      <p:sp>
        <p:nvSpPr>
          <p:cNvPr id="3" name="Content Placeholder 2"/>
          <p:cNvSpPr>
            <a:spLocks noGrp="1"/>
          </p:cNvSpPr>
          <p:nvPr>
            <p:ph idx="1"/>
          </p:nvPr>
        </p:nvSpPr>
        <p:spPr>
          <a:xfrm>
            <a:off x="315657" y="1339490"/>
            <a:ext cx="11490061" cy="4958439"/>
          </a:xfrm>
        </p:spPr>
        <p:txBody>
          <a:bodyPr>
            <a:normAutofit/>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Each project has a page on </a:t>
            </a:r>
            <a:r>
              <a:rPr lang="en-US" sz="2000" dirty="0" err="1" smtClean="0">
                <a:solidFill>
                  <a:schemeClr val="bg2">
                    <a:lumMod val="25000"/>
                  </a:schemeClr>
                </a:solidFill>
              </a:rPr>
              <a:t>DEVELOPedia</a:t>
            </a:r>
            <a:r>
              <a:rPr lang="en-US" sz="2000" dirty="0" smtClean="0">
                <a:solidFill>
                  <a:schemeClr val="bg2">
                    <a:lumMod val="25000"/>
                  </a:schemeClr>
                </a:solidFill>
              </a:rPr>
              <a:t> that is accessible to future </a:t>
            </a:r>
            <a:r>
              <a:rPr lang="en-US" sz="2000" dirty="0" err="1" smtClean="0">
                <a:solidFill>
                  <a:schemeClr val="bg2">
                    <a:lumMod val="25000"/>
                  </a:schemeClr>
                </a:solidFill>
              </a:rPr>
              <a:t>DEVELOPers</a:t>
            </a:r>
            <a:r>
              <a:rPr lang="en-US" sz="2000" dirty="0" smtClean="0">
                <a:solidFill>
                  <a:schemeClr val="bg2">
                    <a:lumMod val="25000"/>
                  </a:schemeClr>
                </a:solidFill>
              </a:rPr>
              <a:t>.</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err="1" smtClean="0">
                <a:solidFill>
                  <a:schemeClr val="bg2">
                    <a:lumMod val="25000"/>
                  </a:schemeClr>
                </a:solidFill>
              </a:rPr>
              <a:t>DEVELOPedia</a:t>
            </a:r>
            <a:r>
              <a:rPr lang="en-US" sz="1600" dirty="0" smtClean="0">
                <a:solidFill>
                  <a:schemeClr val="bg2">
                    <a:lumMod val="25000"/>
                  </a:schemeClr>
                </a:solidFill>
              </a:rPr>
              <a:t> serves as the most complete project archive available – this is a resource to everyone in the program.</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You can refer back to this page at anytime as </a:t>
            </a:r>
            <a:r>
              <a:rPr lang="en-US" sz="1600" dirty="0" err="1" smtClean="0">
                <a:solidFill>
                  <a:schemeClr val="bg2">
                    <a:lumMod val="25000"/>
                  </a:schemeClr>
                </a:solidFill>
              </a:rPr>
              <a:t>DEVELOPers</a:t>
            </a:r>
            <a:r>
              <a:rPr lang="en-US" sz="1600" dirty="0" smtClean="0">
                <a:solidFill>
                  <a:schemeClr val="bg2">
                    <a:lumMod val="25000"/>
                  </a:schemeClr>
                </a:solidFill>
              </a:rPr>
              <a:t> get to keep their accounts for eternity.</a:t>
            </a:r>
          </a:p>
          <a:p>
            <a:pPr lvl="1"/>
            <a:r>
              <a:rPr lang="en-US" sz="1600" dirty="0" smtClean="0">
                <a:solidFill>
                  <a:schemeClr val="bg2">
                    <a:lumMod val="25000"/>
                  </a:schemeClr>
                </a:solidFill>
              </a:rPr>
              <a:t>After a final NPO review, a final, archival set of deliverables are posted and you can access as needed.</a:t>
            </a:r>
            <a:endParaRPr lang="en-US" sz="1200" dirty="0">
              <a:solidFill>
                <a:schemeClr val="bg2">
                  <a:lumMod val="25000"/>
                </a:schemeClr>
              </a:solidFill>
            </a:endParaRPr>
          </a:p>
        </p:txBody>
      </p:sp>
      <p:sp>
        <p:nvSpPr>
          <p:cNvPr id="5" name="TextBox 4"/>
          <p:cNvSpPr txBox="1"/>
          <p:nvPr/>
        </p:nvSpPr>
        <p:spPr>
          <a:xfrm>
            <a:off x="1526640" y="4498857"/>
            <a:ext cx="9138719" cy="1077218"/>
          </a:xfrm>
          <a:prstGeom prst="rect">
            <a:avLst/>
          </a:prstGeom>
          <a:noFill/>
          <a:ln>
            <a:solidFill>
              <a:schemeClr val="accent1"/>
            </a:solidFill>
          </a:ln>
        </p:spPr>
        <p:txBody>
          <a:bodyPr wrap="square" rtlCol="0">
            <a:spAutoFit/>
          </a:bodyPr>
          <a:lstStyle/>
          <a:p>
            <a:pPr algn="ctr"/>
            <a:r>
              <a:rPr lang="en-US" sz="2400" b="1" dirty="0" smtClean="0">
                <a:solidFill>
                  <a:schemeClr val="bg2">
                    <a:lumMod val="25000"/>
                  </a:schemeClr>
                </a:solidFill>
                <a:latin typeface="Century Gothic" panose="020B0502020202020204" pitchFamily="34" charset="0"/>
              </a:rPr>
              <a:t>DEVELOP Website Project Pages</a:t>
            </a:r>
          </a:p>
          <a:p>
            <a:pPr algn="ctr"/>
            <a:r>
              <a:rPr lang="en-US" sz="2000" dirty="0">
                <a:solidFill>
                  <a:schemeClr val="bg2">
                    <a:lumMod val="25000"/>
                  </a:schemeClr>
                </a:solidFill>
                <a:latin typeface="Century Gothic" panose="020B0502020202020204" pitchFamily="34" charset="0"/>
              </a:rPr>
              <a:t>Project pages are posted near the end of term on the NASA DEVELOP website. </a:t>
            </a:r>
            <a:r>
              <a:rPr lang="en-US" sz="2000" dirty="0" smtClean="0">
                <a:solidFill>
                  <a:schemeClr val="bg2">
                    <a:lumMod val="25000"/>
                  </a:schemeClr>
                </a:solidFill>
                <a:latin typeface="Century Gothic" panose="020B0502020202020204" pitchFamily="34" charset="0"/>
              </a:rPr>
              <a:t>Feature your experiences and project pages on LinkedIn. </a:t>
            </a:r>
            <a:endParaRPr lang="en-US" sz="20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141352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Feedback Form</a:t>
            </a:r>
            <a:endParaRPr lang="en-US" dirty="0"/>
          </a:p>
        </p:txBody>
      </p:sp>
      <p:sp>
        <p:nvSpPr>
          <p:cNvPr id="6" name="Content Placeholder 2"/>
          <p:cNvSpPr>
            <a:spLocks noGrp="1"/>
          </p:cNvSpPr>
          <p:nvPr>
            <p:ph idx="1"/>
          </p:nvPr>
        </p:nvSpPr>
        <p:spPr>
          <a:xfrm>
            <a:off x="253300" y="1196757"/>
            <a:ext cx="11838085" cy="5339819"/>
          </a:xfrm>
        </p:spPr>
        <p:txBody>
          <a:bodyPr>
            <a:normAutofit/>
          </a:bodyPr>
          <a:lstStyle/>
          <a:p>
            <a:pPr lvl="0"/>
            <a:r>
              <a:rPr lang="en-US" sz="2000" b="1" dirty="0">
                <a:solidFill>
                  <a:schemeClr val="tx1">
                    <a:lumMod val="75000"/>
                    <a:lumOff val="25000"/>
                  </a:schemeClr>
                </a:solidFill>
              </a:rPr>
              <a:t>What it is</a:t>
            </a:r>
            <a:r>
              <a:rPr lang="en-US" sz="2000" dirty="0">
                <a:solidFill>
                  <a:schemeClr val="tx1">
                    <a:lumMod val="75000"/>
                    <a:lumOff val="25000"/>
                  </a:schemeClr>
                </a:solidFill>
              </a:rPr>
              <a:t>: The newest deliverable is in response to NASA </a:t>
            </a:r>
            <a:r>
              <a:rPr lang="en-US" sz="2000" dirty="0" err="1">
                <a:solidFill>
                  <a:schemeClr val="tx1">
                    <a:lumMod val="75000"/>
                    <a:lumOff val="25000"/>
                  </a:schemeClr>
                </a:solidFill>
              </a:rPr>
              <a:t>Headquarter’s</a:t>
            </a:r>
            <a:r>
              <a:rPr lang="en-US" sz="2000" dirty="0">
                <a:solidFill>
                  <a:schemeClr val="tx1">
                    <a:lumMod val="75000"/>
                    <a:lumOff val="25000"/>
                  </a:schemeClr>
                </a:solidFill>
              </a:rPr>
              <a:t> request that we increase our collection and reporting of feedback relating to three things: 1) NASA Earth observation data (accessibility, processing, and use), 2) research questions surfaced by application projects (what do the feasibility study results lead our partners to pursue next), and 3) partner engagement. Headquarters is also collecting information relating to answering the question “what is your success rate?” driving DEVELOP to increase its reflection on and assessment of projects and resources expended. With this in mind, DEVELOP has created a simple template that collects information regarding the above topics, along with team and advising relating to each project. </a:t>
            </a:r>
          </a:p>
          <a:p>
            <a:pPr lvl="0"/>
            <a:r>
              <a:rPr lang="en-US" sz="2000" b="1" dirty="0">
                <a:solidFill>
                  <a:schemeClr val="tx1">
                    <a:lumMod val="75000"/>
                    <a:lumOff val="25000"/>
                  </a:schemeClr>
                </a:solidFill>
              </a:rPr>
              <a:t>Why it matters</a:t>
            </a:r>
            <a:r>
              <a:rPr lang="en-US" sz="2000" dirty="0">
                <a:solidFill>
                  <a:schemeClr val="tx1">
                    <a:lumMod val="75000"/>
                    <a:lumOff val="25000"/>
                  </a:schemeClr>
                </a:solidFill>
              </a:rPr>
              <a:t>: </a:t>
            </a:r>
          </a:p>
          <a:p>
            <a:pPr lvl="1"/>
            <a:r>
              <a:rPr lang="en-US" sz="1600" dirty="0">
                <a:solidFill>
                  <a:schemeClr val="tx1">
                    <a:lumMod val="75000"/>
                    <a:lumOff val="25000"/>
                  </a:schemeClr>
                </a:solidFill>
              </a:rPr>
              <a:t>Headquarters is looking for the wealth of knowledge rapidly gained in DEVELOP projects to feed into Science Teams</a:t>
            </a:r>
          </a:p>
          <a:p>
            <a:pPr lvl="0"/>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lvl="1"/>
            <a:r>
              <a:rPr lang="en-US" sz="1600" dirty="0">
                <a:solidFill>
                  <a:schemeClr val="tx1">
                    <a:lumMod val="75000"/>
                    <a:lumOff val="25000"/>
                  </a:schemeClr>
                </a:solidFill>
              </a:rPr>
              <a:t>Team discussion relating to the challenges and data use is a great exercise for the team to pursue. Follow up with project partners is also an important facet to the relationships built.</a:t>
            </a:r>
          </a:p>
          <a:p>
            <a:pPr lvl="0"/>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lvl="1"/>
            <a:r>
              <a:rPr lang="en-US" sz="1600" dirty="0">
                <a:solidFill>
                  <a:schemeClr val="tx1">
                    <a:lumMod val="75000"/>
                    <a:lumOff val="25000"/>
                  </a:schemeClr>
                </a:solidFill>
              </a:rPr>
              <a:t>This is the newest deliverable and we are looking for guidance on additional instructions we can provide.</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Tree>
    <p:extLst>
      <p:ext uri="{BB962C8B-B14F-4D97-AF65-F5344CB8AC3E}">
        <p14:creationId xmlns:p14="http://schemas.microsoft.com/office/powerpoint/2010/main" val="292602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Optional Deliverables</a:t>
            </a:r>
            <a:endParaRPr lang="en-US" dirty="0"/>
          </a:p>
        </p:txBody>
      </p:sp>
      <p:sp>
        <p:nvSpPr>
          <p:cNvPr id="3" name="Content Placeholder 2"/>
          <p:cNvSpPr>
            <a:spLocks noGrp="1"/>
          </p:cNvSpPr>
          <p:nvPr>
            <p:ph idx="1"/>
          </p:nvPr>
        </p:nvSpPr>
        <p:spPr>
          <a:xfrm>
            <a:off x="315658" y="1339490"/>
            <a:ext cx="11365596" cy="4958439"/>
          </a:xfrm>
        </p:spPr>
        <p:txBody>
          <a:bodyPr>
            <a:normAutofit fontScale="92500" lnSpcReduction="10000"/>
          </a:bodyPr>
          <a:lstStyle/>
          <a:p>
            <a:pPr lvl="0"/>
            <a:r>
              <a:rPr lang="en-US" sz="2000" b="1" dirty="0" smtClean="0">
                <a:solidFill>
                  <a:schemeClr val="tx1">
                    <a:lumMod val="75000"/>
                    <a:lumOff val="25000"/>
                  </a:schemeClr>
                </a:solidFill>
              </a:rPr>
              <a:t>What they are</a:t>
            </a:r>
            <a:r>
              <a:rPr lang="en-US" sz="2000" dirty="0" smtClean="0">
                <a:solidFill>
                  <a:schemeClr val="tx1">
                    <a:lumMod val="75000"/>
                    <a:lumOff val="25000"/>
                  </a:schemeClr>
                </a:solidFill>
              </a:rPr>
              <a:t>: </a:t>
            </a:r>
            <a:r>
              <a:rPr lang="en-US" sz="2000" dirty="0">
                <a:solidFill>
                  <a:schemeClr val="tx1">
                    <a:lumMod val="75000"/>
                    <a:lumOff val="25000"/>
                  </a:schemeClr>
                </a:solidFill>
              </a:rPr>
              <a:t>Your team may have extra time or decide that the creation of an optional deliverable will be of high-value. In this event, your team can utilize the resources and templates provided below to help create an excellent deliverable. </a:t>
            </a:r>
            <a:r>
              <a:rPr lang="en-US" sz="2000" dirty="0" smtClean="0">
                <a:solidFill>
                  <a:schemeClr val="tx1">
                    <a:lumMod val="75000"/>
                    <a:lumOff val="25000"/>
                  </a:schemeClr>
                </a:solidFill>
              </a:rPr>
              <a:t>Examples of optional deliverables are tutorials, one-pager/brochure, or image gallery, but really this is anything additional the team creates as part of a package for the partners.</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Often project partners can benefit most from a tutorial or additional materials that highlight the project’s methodology.</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Brochures can be used at conferences to hand out at poster presentations or given to partners to increase awareness of the project.</a:t>
            </a:r>
          </a:p>
          <a:p>
            <a:pPr lvl="1"/>
            <a:r>
              <a:rPr lang="en-US" sz="1600" dirty="0" smtClean="0">
                <a:solidFill>
                  <a:schemeClr val="tx1">
                    <a:lumMod val="75000"/>
                    <a:lumOff val="25000"/>
                  </a:schemeClr>
                </a:solidFill>
              </a:rPr>
              <a:t>Tutorials can be referenced later on and you can submit as sample work when applying for a job or to graduate school.</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a:solidFill>
                  <a:schemeClr val="tx1">
                    <a:lumMod val="75000"/>
                    <a:lumOff val="25000"/>
                  </a:schemeClr>
                </a:solidFill>
              </a:rPr>
              <a:t>Before diving into this head-first, make sure the optional deliverables will not decrease the quality or timeliness of required deliverables. </a:t>
            </a:r>
            <a:endParaRPr lang="en-US" sz="1600" dirty="0" smtClean="0">
              <a:solidFill>
                <a:schemeClr val="tx1">
                  <a:lumMod val="75000"/>
                  <a:lumOff val="25000"/>
                </a:schemeClr>
              </a:solidFill>
            </a:endParaRPr>
          </a:p>
          <a:p>
            <a:pPr lvl="1"/>
            <a:r>
              <a:rPr lang="en-US" sz="1600" dirty="0">
                <a:solidFill>
                  <a:schemeClr val="tx1">
                    <a:lumMod val="75000"/>
                    <a:lumOff val="25000"/>
                  </a:schemeClr>
                </a:solidFill>
              </a:rPr>
              <a:t>P</a:t>
            </a:r>
            <a:r>
              <a:rPr lang="en-US" sz="1600" dirty="0" smtClean="0">
                <a:solidFill>
                  <a:schemeClr val="tx1">
                    <a:lumMod val="75000"/>
                    <a:lumOff val="25000"/>
                  </a:schemeClr>
                </a:solidFill>
              </a:rPr>
              <a:t>articipants are </a:t>
            </a:r>
            <a:r>
              <a:rPr lang="en-US" sz="1600" dirty="0">
                <a:solidFill>
                  <a:schemeClr val="tx1">
                    <a:lumMod val="75000"/>
                    <a:lumOff val="25000"/>
                  </a:schemeClr>
                </a:solidFill>
              </a:rPr>
              <a:t>paid by the submission of required deliverables and optional deliverables are completely optional</a:t>
            </a:r>
            <a:r>
              <a:rPr lang="en-US" sz="1600" dirty="0" smtClean="0">
                <a:solidFill>
                  <a:schemeClr val="tx1">
                    <a:lumMod val="75000"/>
                    <a:lumOff val="25000"/>
                  </a:schemeClr>
                </a:solidFill>
              </a:rPr>
              <a:t>. </a:t>
            </a:r>
            <a:r>
              <a:rPr lang="en-US" sz="1600" dirty="0">
                <a:solidFill>
                  <a:schemeClr val="tx1">
                    <a:lumMod val="75000"/>
                    <a:lumOff val="25000"/>
                  </a:schemeClr>
                </a:solidFill>
              </a:rPr>
              <a:t>However, they can be extremely useful for your team, the end-user or boundary org, and for the community, so it’s generally a good idea to discuss this possibility earlier in the term.</a:t>
            </a:r>
          </a:p>
        </p:txBody>
      </p:sp>
      <p:sp>
        <p:nvSpPr>
          <p:cNvPr id="4" name="Rectangle 3"/>
          <p:cNvSpPr/>
          <p:nvPr/>
        </p:nvSpPr>
        <p:spPr>
          <a:xfrm>
            <a:off x="115354"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Optional Deliverables: </a:t>
            </a:r>
            <a:r>
              <a:rPr lang="en-US" sz="1250" dirty="0">
                <a:solidFill>
                  <a:schemeClr val="bg1"/>
                </a:solidFill>
                <a:latin typeface="Century Gothic" panose="020B0502020202020204" pitchFamily="34" charset="0"/>
                <a:hlinkClick r:id="rId2"/>
              </a:rPr>
              <a:t>http://www.devpedia.developexchange.com/dp/index.php?title=Optional_Deliverables</a:t>
            </a:r>
            <a:endParaRPr lang="en-US" sz="125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547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Code</a:t>
            </a:r>
            <a:endParaRPr lang="en-US" dirty="0"/>
          </a:p>
        </p:txBody>
      </p:sp>
      <p:sp>
        <p:nvSpPr>
          <p:cNvPr id="3" name="Content Placeholder 2"/>
          <p:cNvSpPr>
            <a:spLocks noGrp="1"/>
          </p:cNvSpPr>
          <p:nvPr>
            <p:ph idx="1"/>
          </p:nvPr>
        </p:nvSpPr>
        <p:spPr>
          <a:xfrm>
            <a:off x="315658" y="1348199"/>
            <a:ext cx="11516678" cy="4958439"/>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Teams are expected to turn in code that they developed for their projects. This can be any code that was used to help the project, such as batch processing imagery or converting files to a different format. Code </a:t>
            </a:r>
            <a:r>
              <a:rPr lang="en-US" sz="2000" dirty="0" smtClean="0">
                <a:solidFill>
                  <a:schemeClr val="tx1">
                    <a:lumMod val="75000"/>
                    <a:lumOff val="25000"/>
                  </a:schemeClr>
                </a:solidFill>
              </a:rPr>
              <a:t>is collected at the end of the term </a:t>
            </a:r>
            <a:r>
              <a:rPr lang="en-US" sz="2000" dirty="0">
                <a:solidFill>
                  <a:schemeClr val="tx1">
                    <a:lumMod val="75000"/>
                    <a:lumOff val="25000"/>
                  </a:schemeClr>
                </a:solidFill>
              </a:rPr>
              <a:t>and will be put into a repository shared only among DEVELOP.</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can increase efficiency and speed up processing.</a:t>
            </a:r>
          </a:p>
          <a:p>
            <a:pPr lvl="1"/>
            <a:r>
              <a:rPr lang="en-US" sz="1600" dirty="0" smtClean="0">
                <a:solidFill>
                  <a:schemeClr val="tx1">
                    <a:lumMod val="75000"/>
                    <a:lumOff val="25000"/>
                  </a:schemeClr>
                </a:solidFill>
              </a:rPr>
              <a:t>Many projects follow similar processing and analysis steps and can benefit from each others code.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created at DEVELOP can be used in future work, although if it would be shared outside NASA and beyond your personal use, it must go through the software release process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This deliverable applies to all code – code going through software release &amp; internal code </a:t>
            </a:r>
          </a:p>
          <a:p>
            <a:pPr lvl="1"/>
            <a:r>
              <a:rPr lang="en-US" sz="1600" dirty="0" smtClean="0">
                <a:solidFill>
                  <a:schemeClr val="tx1">
                    <a:lumMod val="75000"/>
                    <a:lumOff val="25000"/>
                  </a:schemeClr>
                </a:solidFill>
              </a:rPr>
              <a:t>Code that will shared externally must go through the software release process</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Final code with README is submitted in week 10</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
        <p:nvSpPr>
          <p:cNvPr id="4" name="Rectangle 3"/>
          <p:cNvSpPr/>
          <p:nvPr/>
        </p:nvSpPr>
        <p:spPr>
          <a:xfrm>
            <a:off x="141479"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Code with </a:t>
            </a:r>
            <a:r>
              <a:rPr lang="en-US" sz="1600" b="1" dirty="0">
                <a:solidFill>
                  <a:schemeClr val="bg1"/>
                </a:solidFill>
                <a:latin typeface="Century Gothic" panose="020B0502020202020204" pitchFamily="34" charset="0"/>
              </a:rPr>
              <a:t>README: </a:t>
            </a:r>
            <a:r>
              <a:rPr lang="en-US" sz="1300" dirty="0">
                <a:solidFill>
                  <a:schemeClr val="bg1"/>
                </a:solidFill>
                <a:latin typeface="Century Gothic" panose="020B0502020202020204" pitchFamily="34" charset="0"/>
                <a:hlinkClick r:id="rId2"/>
              </a:rPr>
              <a:t>http://www.devpedia.developexchange.com/dp/index.php?title=Code_with_README</a:t>
            </a:r>
            <a:endParaRPr lang="en-US" sz="1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6179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Best Tips</a:t>
            </a:r>
            <a:endParaRPr lang="en-US" dirty="0"/>
          </a:p>
        </p:txBody>
      </p:sp>
      <p:sp>
        <p:nvSpPr>
          <p:cNvPr id="3" name="Content Placeholder 2"/>
          <p:cNvSpPr>
            <a:spLocks noGrp="1"/>
          </p:cNvSpPr>
          <p:nvPr>
            <p:ph idx="1"/>
          </p:nvPr>
        </p:nvSpPr>
        <p:spPr>
          <a:xfrm>
            <a:off x="362857" y="1183341"/>
            <a:ext cx="10990943" cy="3269046"/>
          </a:xfrm>
        </p:spPr>
        <p:txBody>
          <a:bodyPr>
            <a:normAutofit/>
          </a:bodyPr>
          <a:lstStyle/>
          <a:p>
            <a:r>
              <a:rPr lang="en-US" sz="1800" dirty="0" smtClean="0">
                <a:solidFill>
                  <a:schemeClr val="tx1">
                    <a:lumMod val="75000"/>
                    <a:lumOff val="25000"/>
                  </a:schemeClr>
                </a:solidFill>
              </a:rPr>
              <a:t>Converting from Google Drive to Microsoft – </a:t>
            </a:r>
            <a:r>
              <a:rPr lang="en-US" sz="1800" b="1" dirty="0" smtClean="0">
                <a:solidFill>
                  <a:schemeClr val="tx1">
                    <a:lumMod val="75000"/>
                    <a:lumOff val="25000"/>
                  </a:schemeClr>
                </a:solidFill>
              </a:rPr>
              <a:t>this conversion always messes up the template</a:t>
            </a:r>
            <a:r>
              <a:rPr lang="en-US" sz="1800" dirty="0" smtClean="0">
                <a:solidFill>
                  <a:schemeClr val="tx1">
                    <a:lumMod val="75000"/>
                    <a:lumOff val="25000"/>
                  </a:schemeClr>
                </a:solidFill>
              </a:rPr>
              <a:t>, so instead of converting the file you should copy and paste your content into the Word/PPT template.</a:t>
            </a:r>
          </a:p>
          <a:p>
            <a:r>
              <a:rPr lang="en-US" sz="1800" b="1" dirty="0" smtClean="0">
                <a:solidFill>
                  <a:schemeClr val="tx1">
                    <a:lumMod val="75000"/>
                    <a:lumOff val="25000"/>
                  </a:schemeClr>
                </a:solidFill>
              </a:rPr>
              <a:t>Citations</a:t>
            </a:r>
            <a:r>
              <a:rPr lang="en-US" sz="1800" dirty="0" smtClean="0">
                <a:solidFill>
                  <a:schemeClr val="tx1">
                    <a:lumMod val="75000"/>
                    <a:lumOff val="25000"/>
                  </a:schemeClr>
                </a:solidFill>
              </a:rPr>
              <a:t> – you should also include related remote sensing studies. </a:t>
            </a:r>
          </a:p>
          <a:p>
            <a:r>
              <a:rPr lang="en-US" sz="1800" dirty="0" smtClean="0">
                <a:solidFill>
                  <a:schemeClr val="tx1">
                    <a:lumMod val="75000"/>
                    <a:lumOff val="25000"/>
                  </a:schemeClr>
                </a:solidFill>
              </a:rPr>
              <a:t>If you are a </a:t>
            </a:r>
            <a:r>
              <a:rPr lang="en-US" sz="1800" b="1" dirty="0" smtClean="0">
                <a:solidFill>
                  <a:schemeClr val="tx1">
                    <a:lumMod val="75000"/>
                    <a:lumOff val="25000"/>
                  </a:schemeClr>
                </a:solidFill>
              </a:rPr>
              <a:t>continuation project</a:t>
            </a:r>
            <a:r>
              <a:rPr lang="en-US" sz="1800" dirty="0" smtClean="0">
                <a:solidFill>
                  <a:schemeClr val="tx1">
                    <a:lumMod val="75000"/>
                    <a:lumOff val="25000"/>
                  </a:schemeClr>
                </a:solidFill>
              </a:rPr>
              <a:t>, you need to write all new content, not copy from the previous term.</a:t>
            </a:r>
          </a:p>
          <a:p>
            <a:r>
              <a:rPr lang="en-US" sz="1800" dirty="0" smtClean="0">
                <a:solidFill>
                  <a:schemeClr val="tx1">
                    <a:lumMod val="75000"/>
                    <a:lumOff val="25000"/>
                  </a:schemeClr>
                </a:solidFill>
              </a:rPr>
              <a:t>Check the </a:t>
            </a:r>
            <a:r>
              <a:rPr lang="en-US" sz="1800" b="1" dirty="0" smtClean="0">
                <a:solidFill>
                  <a:schemeClr val="tx1">
                    <a:lumMod val="75000"/>
                    <a:lumOff val="25000"/>
                  </a:schemeClr>
                </a:solidFill>
              </a:rPr>
              <a:t>Style Guide </a:t>
            </a:r>
            <a:r>
              <a:rPr lang="en-US" sz="1800" dirty="0" smtClean="0">
                <a:solidFill>
                  <a:schemeClr val="tx1">
                    <a:lumMod val="75000"/>
                    <a:lumOff val="25000"/>
                  </a:schemeClr>
                </a:solidFill>
              </a:rPr>
              <a:t>– many other best tips and common mistakes are included here. Read it! Know it!</a:t>
            </a:r>
          </a:p>
          <a:p>
            <a:r>
              <a:rPr lang="en-US" sz="1800" dirty="0" smtClean="0">
                <a:solidFill>
                  <a:schemeClr val="tx1">
                    <a:lumMod val="75000"/>
                    <a:lumOff val="25000"/>
                  </a:schemeClr>
                </a:solidFill>
              </a:rPr>
              <a:t>Use the </a:t>
            </a:r>
            <a:r>
              <a:rPr lang="en-US" sz="1800" b="1" dirty="0" smtClean="0">
                <a:solidFill>
                  <a:schemeClr val="tx1">
                    <a:lumMod val="75000"/>
                    <a:lumOff val="25000"/>
                  </a:schemeClr>
                </a:solidFill>
              </a:rPr>
              <a:t>Align Tool </a:t>
            </a:r>
            <a:r>
              <a:rPr lang="en-US" sz="1800" dirty="0" smtClean="0">
                <a:solidFill>
                  <a:schemeClr val="tx1">
                    <a:lumMod val="75000"/>
                    <a:lumOff val="25000"/>
                  </a:schemeClr>
                </a:solidFill>
              </a:rPr>
              <a:t>– it is your best friend when creating presentations and posters </a:t>
            </a:r>
          </a:p>
          <a:p>
            <a:r>
              <a:rPr lang="en-US" sz="1800" dirty="0" smtClean="0">
                <a:solidFill>
                  <a:schemeClr val="tx1">
                    <a:lumMod val="75000"/>
                    <a:lumOff val="25000"/>
                  </a:schemeClr>
                </a:solidFill>
              </a:rPr>
              <a:t>Put effort into writing the conclusions for your poster!</a:t>
            </a:r>
          </a:p>
          <a:p>
            <a:endParaRPr lang="en-US" sz="1800" dirty="0">
              <a:solidFill>
                <a:schemeClr val="tx1">
                  <a:lumMod val="75000"/>
                  <a:lumOff val="25000"/>
                </a:schemeClr>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04243" y="4452387"/>
            <a:ext cx="2552369" cy="172457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62857" y="4396462"/>
            <a:ext cx="8582359" cy="2215991"/>
          </a:xfrm>
          <a:prstGeom prst="rect">
            <a:avLst/>
          </a:prstGeom>
        </p:spPr>
        <p:txBody>
          <a:bodyPr wrap="square">
            <a:spAutoFit/>
          </a:bodyPr>
          <a:lstStyle/>
          <a:p>
            <a:pPr marL="230188" indent="-230188">
              <a:buFont typeface="Arial" panose="020B0604020202020204" pitchFamily="34" charset="0"/>
              <a:buChar char="•"/>
            </a:pPr>
            <a:r>
              <a:rPr lang="en-US" dirty="0" smtClean="0">
                <a:solidFill>
                  <a:schemeClr val="tx1">
                    <a:lumMod val="75000"/>
                    <a:lumOff val="25000"/>
                  </a:schemeClr>
                </a:solidFill>
              </a:rPr>
              <a:t>For your PowerPoint Presentation - when </a:t>
            </a:r>
            <a:r>
              <a:rPr lang="en-US" dirty="0">
                <a:solidFill>
                  <a:schemeClr val="tx1">
                    <a:lumMod val="75000"/>
                    <a:lumOff val="25000"/>
                  </a:schemeClr>
                </a:solidFill>
              </a:rPr>
              <a:t>using a lot of imagery, </a:t>
            </a:r>
            <a:r>
              <a:rPr lang="en-US" dirty="0" smtClean="0">
                <a:solidFill>
                  <a:schemeClr val="tx1">
                    <a:lumMod val="75000"/>
                    <a:lumOff val="25000"/>
                  </a:schemeClr>
                </a:solidFill>
              </a:rPr>
              <a:t>the file </a:t>
            </a:r>
            <a:r>
              <a:rPr lang="en-US" dirty="0">
                <a:solidFill>
                  <a:schemeClr val="tx1">
                    <a:lumMod val="75000"/>
                    <a:lumOff val="25000"/>
                  </a:schemeClr>
                </a:solidFill>
              </a:rPr>
              <a:t>size will grow excessively – use the “</a:t>
            </a:r>
            <a:r>
              <a:rPr lang="en-US" b="1" dirty="0">
                <a:solidFill>
                  <a:schemeClr val="tx1">
                    <a:lumMod val="75000"/>
                    <a:lumOff val="25000"/>
                  </a:schemeClr>
                </a:solidFill>
              </a:rPr>
              <a:t>Compress Pictures</a:t>
            </a:r>
            <a:r>
              <a:rPr lang="en-US" dirty="0">
                <a:solidFill>
                  <a:schemeClr val="tx1">
                    <a:lumMod val="75000"/>
                    <a:lumOff val="25000"/>
                  </a:schemeClr>
                </a:solidFill>
              </a:rPr>
              <a:t>” tool in PowerPoint to </a:t>
            </a:r>
            <a:r>
              <a:rPr lang="en-US" dirty="0" smtClean="0">
                <a:solidFill>
                  <a:schemeClr val="tx1">
                    <a:lumMod val="75000"/>
                    <a:lumOff val="25000"/>
                  </a:schemeClr>
                </a:solidFill>
              </a:rPr>
              <a:t>delete cropped areas of pictures. Target output should be Print (220 </a:t>
            </a:r>
            <a:r>
              <a:rPr lang="en-US" dirty="0" err="1" smtClean="0">
                <a:solidFill>
                  <a:schemeClr val="tx1">
                    <a:lumMod val="75000"/>
                    <a:lumOff val="25000"/>
                  </a:schemeClr>
                </a:solidFill>
              </a:rPr>
              <a:t>ppi</a:t>
            </a:r>
            <a:r>
              <a:rPr lang="en-US" dirty="0" smtClean="0">
                <a:solidFill>
                  <a:schemeClr val="tx1">
                    <a:lumMod val="75000"/>
                    <a:lumOff val="25000"/>
                  </a:schemeClr>
                </a:solidFill>
              </a:rPr>
              <a:t>) or Screen (150 </a:t>
            </a:r>
            <a:r>
              <a:rPr lang="en-US" dirty="0" err="1" smtClean="0">
                <a:solidFill>
                  <a:schemeClr val="tx1">
                    <a:lumMod val="75000"/>
                    <a:lumOff val="25000"/>
                  </a:schemeClr>
                </a:solidFill>
              </a:rPr>
              <a:t>ppi</a:t>
            </a:r>
            <a:r>
              <a:rPr lang="en-US" dirty="0" smtClean="0">
                <a:solidFill>
                  <a:schemeClr val="tx1">
                    <a:lumMod val="75000"/>
                    <a:lumOff val="25000"/>
                  </a:schemeClr>
                </a:solidFill>
              </a:rPr>
              <a:t>).</a:t>
            </a:r>
          </a:p>
          <a:p>
            <a:pPr marL="742950" lvl="1" indent="-285750">
              <a:buFont typeface="Arial" panose="020B0604020202020204" pitchFamily="34" charset="0"/>
              <a:buChar char="•"/>
            </a:pPr>
            <a:r>
              <a:rPr lang="en-US" sz="1600" dirty="0" smtClean="0">
                <a:solidFill>
                  <a:schemeClr val="tx1">
                    <a:lumMod val="75000"/>
                    <a:lumOff val="25000"/>
                  </a:schemeClr>
                </a:solidFill>
              </a:rPr>
              <a:t>Note: Do not compress pictures on your Poster smaller than Print 220ppi – when printing a gigantic poster we need the highest resolution! Use “Use document resolution” to keep resolution.</a:t>
            </a:r>
            <a:endParaRPr lang="en-US" sz="1600"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p:txBody>
      </p:sp>
    </p:spTree>
    <p:extLst>
      <p:ext uri="{BB962C8B-B14F-4D97-AF65-F5344CB8AC3E}">
        <p14:creationId xmlns:p14="http://schemas.microsoft.com/office/powerpoint/2010/main" val="40441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741" y="1289552"/>
            <a:ext cx="8736106" cy="5468466"/>
          </a:xfrm>
          <a:prstGeom prst="rect">
            <a:avLst/>
          </a:prstGeom>
        </p:spPr>
      </p:pic>
      <p:sp>
        <p:nvSpPr>
          <p:cNvPr id="2" name="Title 1"/>
          <p:cNvSpPr>
            <a:spLocks noGrp="1"/>
          </p:cNvSpPr>
          <p:nvPr>
            <p:ph type="title"/>
          </p:nvPr>
        </p:nvSpPr>
        <p:spPr>
          <a:xfrm>
            <a:off x="795168" y="365125"/>
            <a:ext cx="10515600" cy="613821"/>
          </a:xfrm>
        </p:spPr>
        <p:txBody>
          <a:bodyPr/>
          <a:lstStyle/>
          <a:p>
            <a:r>
              <a:rPr lang="en-US" dirty="0" smtClean="0"/>
              <a:t>PowerPoint’s Align Tool: Know it, Use it</a:t>
            </a:r>
            <a:endParaRPr lang="en-US" dirty="0"/>
          </a:p>
        </p:txBody>
      </p:sp>
      <p:sp>
        <p:nvSpPr>
          <p:cNvPr id="5" name="Right Arrow 4"/>
          <p:cNvSpPr/>
          <p:nvPr/>
        </p:nvSpPr>
        <p:spPr>
          <a:xfrm rot="10470012">
            <a:off x="6265130" y="1206721"/>
            <a:ext cx="315586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1325325">
            <a:off x="7531452" y="3823112"/>
            <a:ext cx="191425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9279840" y="365125"/>
            <a:ext cx="2604781" cy="25459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67AA"/>
                </a:solidFill>
              </a:rPr>
              <a:t>#2. Select which alignment you need. In this case you could use Align Top </a:t>
            </a:r>
            <a:r>
              <a:rPr lang="en-US" sz="2000" u="sng" dirty="0" smtClean="0">
                <a:solidFill>
                  <a:srgbClr val="0067AA"/>
                </a:solidFill>
              </a:rPr>
              <a:t>and</a:t>
            </a:r>
            <a:r>
              <a:rPr lang="en-US" sz="2000" dirty="0" smtClean="0">
                <a:solidFill>
                  <a:srgbClr val="0067AA"/>
                </a:solidFill>
              </a:rPr>
              <a:t> Align Horizontally</a:t>
            </a:r>
            <a:endParaRPr lang="en-US" sz="2000" dirty="0">
              <a:solidFill>
                <a:srgbClr val="0067AA"/>
              </a:solidFill>
            </a:endParaRPr>
          </a:p>
        </p:txBody>
      </p:sp>
      <p:sp>
        <p:nvSpPr>
          <p:cNvPr id="9" name="Rectangle 8"/>
          <p:cNvSpPr/>
          <p:nvPr/>
        </p:nvSpPr>
        <p:spPr>
          <a:xfrm>
            <a:off x="9279840" y="3393748"/>
            <a:ext cx="2327661" cy="20547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67AA"/>
                </a:solidFill>
              </a:rPr>
              <a:t>#1. Highlight the items that need to be aligned</a:t>
            </a:r>
            <a:endParaRPr lang="en-US" sz="2400" dirty="0">
              <a:solidFill>
                <a:srgbClr val="0067AA"/>
              </a:solidFill>
            </a:endParaRPr>
          </a:p>
        </p:txBody>
      </p:sp>
    </p:spTree>
    <p:extLst>
      <p:ext uri="{BB962C8B-B14F-4D97-AF65-F5344CB8AC3E}">
        <p14:creationId xmlns:p14="http://schemas.microsoft.com/office/powerpoint/2010/main" val="302742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8" y="365125"/>
            <a:ext cx="10515600" cy="613821"/>
          </a:xfrm>
        </p:spPr>
        <p:txBody>
          <a:bodyPr/>
          <a:lstStyle/>
          <a:p>
            <a:r>
              <a:rPr lang="en-US" dirty="0" smtClean="0"/>
              <a:t>Writing Effective Poster Conclusions</a:t>
            </a:r>
            <a:endParaRPr lang="en-US" dirty="0"/>
          </a:p>
        </p:txBody>
      </p:sp>
      <p:sp>
        <p:nvSpPr>
          <p:cNvPr id="10" name="Content Placeholder 2"/>
          <p:cNvSpPr>
            <a:spLocks noGrp="1"/>
          </p:cNvSpPr>
          <p:nvPr>
            <p:ph idx="1"/>
          </p:nvPr>
        </p:nvSpPr>
        <p:spPr>
          <a:xfrm>
            <a:off x="406400" y="1183341"/>
            <a:ext cx="11091186" cy="4993622"/>
          </a:xfrm>
        </p:spPr>
        <p:txBody>
          <a:bodyPr>
            <a:normAutofit lnSpcReduction="10000"/>
          </a:bodyPr>
          <a:lstStyle/>
          <a:p>
            <a:r>
              <a:rPr lang="en-US" sz="1800" dirty="0" smtClean="0">
                <a:solidFill>
                  <a:schemeClr val="tx1">
                    <a:lumMod val="75000"/>
                    <a:lumOff val="25000"/>
                  </a:schemeClr>
                </a:solidFill>
              </a:rPr>
              <a:t>Effective poster conclusions </a:t>
            </a:r>
            <a:r>
              <a:rPr lang="en-US" sz="1800" dirty="0">
                <a:solidFill>
                  <a:schemeClr val="tx1">
                    <a:lumMod val="75000"/>
                    <a:lumOff val="25000"/>
                  </a:schemeClr>
                </a:solidFill>
              </a:rPr>
              <a:t>should be designed around two or three key findings </a:t>
            </a:r>
            <a:r>
              <a:rPr lang="en-US" sz="1800" dirty="0" smtClean="0">
                <a:solidFill>
                  <a:schemeClr val="tx1">
                    <a:lumMod val="75000"/>
                    <a:lumOff val="25000"/>
                  </a:schemeClr>
                </a:solidFill>
              </a:rPr>
              <a:t>that relate to the accompanying results and </a:t>
            </a:r>
            <a:r>
              <a:rPr lang="en-US" sz="1800" dirty="0">
                <a:solidFill>
                  <a:schemeClr val="tx1">
                    <a:lumMod val="75000"/>
                    <a:lumOff val="25000"/>
                  </a:schemeClr>
                </a:solidFill>
              </a:rPr>
              <a:t>encourage dialog with poster viewers</a:t>
            </a:r>
            <a:r>
              <a:rPr lang="en-US" sz="1800" dirty="0" smtClean="0">
                <a:solidFill>
                  <a:schemeClr val="tx1">
                    <a:lumMod val="75000"/>
                    <a:lumOff val="25000"/>
                  </a:schemeClr>
                </a:solidFill>
              </a:rPr>
              <a:t>.</a:t>
            </a:r>
          </a:p>
          <a:p>
            <a:r>
              <a:rPr lang="en-US" sz="1800" dirty="0" smtClean="0">
                <a:solidFill>
                  <a:schemeClr val="tx1">
                    <a:lumMod val="75000"/>
                    <a:lumOff val="25000"/>
                  </a:schemeClr>
                </a:solidFill>
              </a:rPr>
              <a:t>Take into consideration your results – what do they tell you and why does it matter?</a:t>
            </a:r>
          </a:p>
          <a:p>
            <a:r>
              <a:rPr lang="en-US" sz="1800" dirty="0">
                <a:solidFill>
                  <a:schemeClr val="tx1">
                    <a:lumMod val="75000"/>
                    <a:lumOff val="25000"/>
                  </a:schemeClr>
                </a:solidFill>
              </a:rPr>
              <a:t>Conclusions should include an analysis </a:t>
            </a:r>
            <a:r>
              <a:rPr lang="en-US" sz="1800" dirty="0" smtClean="0">
                <a:solidFill>
                  <a:schemeClr val="tx1">
                    <a:lumMod val="75000"/>
                    <a:lumOff val="25000"/>
                  </a:schemeClr>
                </a:solidFill>
              </a:rPr>
              <a:t>and interpretation of </a:t>
            </a:r>
            <a:r>
              <a:rPr lang="en-US" sz="1800" dirty="0">
                <a:solidFill>
                  <a:schemeClr val="tx1">
                    <a:lumMod val="75000"/>
                    <a:lumOff val="25000"/>
                  </a:schemeClr>
                </a:solidFill>
              </a:rPr>
              <a:t>the </a:t>
            </a:r>
            <a:r>
              <a:rPr lang="en-US" sz="1800" dirty="0" smtClean="0">
                <a:solidFill>
                  <a:schemeClr val="tx1">
                    <a:lumMod val="75000"/>
                    <a:lumOff val="25000"/>
                  </a:schemeClr>
                </a:solidFill>
              </a:rPr>
              <a:t>results, including why they are important</a:t>
            </a:r>
            <a:endParaRPr lang="en-US" sz="1800" dirty="0">
              <a:solidFill>
                <a:schemeClr val="tx1">
                  <a:lumMod val="75000"/>
                  <a:lumOff val="25000"/>
                </a:schemeClr>
              </a:solidFill>
            </a:endParaRPr>
          </a:p>
          <a:p>
            <a:r>
              <a:rPr lang="en-US" sz="1800" dirty="0">
                <a:solidFill>
                  <a:schemeClr val="tx1">
                    <a:lumMod val="75000"/>
                    <a:lumOff val="25000"/>
                  </a:schemeClr>
                </a:solidFill>
              </a:rPr>
              <a:t>Conclusions should </a:t>
            </a:r>
            <a:r>
              <a:rPr lang="en-US" sz="1800" dirty="0" smtClean="0">
                <a:solidFill>
                  <a:schemeClr val="tx1">
                    <a:lumMod val="75000"/>
                    <a:lumOff val="25000"/>
                  </a:schemeClr>
                </a:solidFill>
              </a:rPr>
              <a:t>not just be </a:t>
            </a:r>
            <a:r>
              <a:rPr lang="en-US" sz="1800" dirty="0">
                <a:solidFill>
                  <a:schemeClr val="tx1">
                    <a:lumMod val="75000"/>
                    <a:lumOff val="25000"/>
                  </a:schemeClr>
                </a:solidFill>
              </a:rPr>
              <a:t>a statement of what was </a:t>
            </a:r>
            <a:r>
              <a:rPr lang="en-US" sz="1800" dirty="0" smtClean="0">
                <a:solidFill>
                  <a:schemeClr val="tx1">
                    <a:lumMod val="75000"/>
                    <a:lumOff val="25000"/>
                  </a:schemeClr>
                </a:solidFill>
              </a:rPr>
              <a:t>done</a:t>
            </a:r>
            <a:endParaRPr lang="en-US" sz="1800" dirty="0">
              <a:solidFill>
                <a:schemeClr val="tx1">
                  <a:lumMod val="75000"/>
                  <a:lumOff val="25000"/>
                </a:schemeClr>
              </a:solidFill>
            </a:endParaRPr>
          </a:p>
          <a:p>
            <a:endParaRPr lang="en-US" sz="1800" dirty="0" smtClean="0">
              <a:solidFill>
                <a:schemeClr val="tx1">
                  <a:lumMod val="75000"/>
                  <a:lumOff val="25000"/>
                </a:schemeClr>
              </a:solidFill>
            </a:endParaRPr>
          </a:p>
          <a:p>
            <a:r>
              <a:rPr lang="en-US" sz="1800" dirty="0" smtClean="0">
                <a:solidFill>
                  <a:schemeClr val="tx1">
                    <a:lumMod val="75000"/>
                    <a:lumOff val="25000"/>
                  </a:schemeClr>
                </a:solidFill>
              </a:rPr>
              <a:t>Strong conclusion examples:</a:t>
            </a:r>
          </a:p>
          <a:p>
            <a:pPr lvl="1"/>
            <a:r>
              <a:rPr lang="en-US" sz="1400" dirty="0">
                <a:solidFill>
                  <a:schemeClr val="tx1">
                    <a:lumMod val="75000"/>
                    <a:lumOff val="25000"/>
                  </a:schemeClr>
                </a:solidFill>
              </a:rPr>
              <a:t>“Preliminary historical analysis shows hotspots of both positive and negative NDVI change throughout Maryland’s Chesapeake Bay. Blackwater National Wildlife Refuge, one of the largest contiguous blocks of salt marsh along the Northeast Atlantic Coast, has experienced dramatic loss in vegetation over the study period</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a:t>
            </a:r>
            <a:r>
              <a:rPr lang="en-US" sz="1400" dirty="0">
                <a:solidFill>
                  <a:schemeClr val="tx1">
                    <a:lumMod val="75000"/>
                    <a:lumOff val="25000"/>
                  </a:schemeClr>
                </a:solidFill>
              </a:rPr>
              <a:t>Maryland’s marshes are trending towards degradation and, if all contributing factors persist, will continue to degrade over time</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“Despite conservation efforts, the current extent of dense mangrove in </a:t>
            </a:r>
            <a:r>
              <a:rPr lang="en-US" sz="1400" dirty="0" err="1" smtClean="0">
                <a:solidFill>
                  <a:schemeClr val="tx1">
                    <a:lumMod val="75000"/>
                    <a:lumOff val="25000"/>
                  </a:schemeClr>
                </a:solidFill>
              </a:rPr>
              <a:t>Bhitarkanika</a:t>
            </a:r>
            <a:r>
              <a:rPr lang="en-US" sz="1400" dirty="0" smtClean="0">
                <a:solidFill>
                  <a:schemeClr val="tx1">
                    <a:lumMod val="75000"/>
                    <a:lumOff val="25000"/>
                  </a:schemeClr>
                </a:solidFill>
              </a:rPr>
              <a:t> Wildlife Sanctuary is projected to decrease up to 10% by the year 2050.”</a:t>
            </a:r>
          </a:p>
          <a:p>
            <a:r>
              <a:rPr lang="en-US" sz="1800" dirty="0" smtClean="0">
                <a:solidFill>
                  <a:schemeClr val="tx1">
                    <a:lumMod val="75000"/>
                    <a:lumOff val="25000"/>
                  </a:schemeClr>
                </a:solidFill>
              </a:rPr>
              <a:t>Weak conclusion examples:</a:t>
            </a:r>
          </a:p>
          <a:p>
            <a:pPr lvl="1"/>
            <a:r>
              <a:rPr lang="en-US" sz="1400" dirty="0" smtClean="0">
                <a:solidFill>
                  <a:schemeClr val="tx1">
                    <a:lumMod val="75000"/>
                    <a:lumOff val="25000"/>
                  </a:schemeClr>
                </a:solidFill>
              </a:rPr>
              <a:t>“Harmonic </a:t>
            </a:r>
            <a:r>
              <a:rPr lang="en-US" sz="1400" dirty="0">
                <a:solidFill>
                  <a:schemeClr val="tx1">
                    <a:lumMod val="75000"/>
                    <a:lumOff val="25000"/>
                  </a:schemeClr>
                </a:solidFill>
              </a:rPr>
              <a:t>analysis was used to determine the seasonal trends in each agricultural zone</a:t>
            </a:r>
            <a:r>
              <a:rPr lang="en-US" sz="1400" dirty="0" smtClean="0">
                <a:solidFill>
                  <a:schemeClr val="tx1">
                    <a:lumMod val="75000"/>
                    <a:lumOff val="25000"/>
                  </a:schemeClr>
                </a:solidFill>
              </a:rPr>
              <a:t>.”</a:t>
            </a:r>
            <a:endParaRPr lang="en-US" sz="1400" dirty="0">
              <a:solidFill>
                <a:schemeClr val="tx1">
                  <a:lumMod val="75000"/>
                  <a:lumOff val="25000"/>
                </a:schemeClr>
              </a:solidFill>
            </a:endParaRPr>
          </a:p>
          <a:p>
            <a:pPr lvl="1"/>
            <a:r>
              <a:rPr lang="en-US" sz="1400" dirty="0" smtClean="0">
                <a:solidFill>
                  <a:schemeClr val="tx1">
                    <a:lumMod val="75000"/>
                    <a:lumOff val="25000"/>
                  </a:schemeClr>
                </a:solidFill>
              </a:rPr>
              <a:t>“An interactive map of environmental and socio-economic layers was generated to dynamically query and visualize weekly data.” </a:t>
            </a:r>
          </a:p>
          <a:p>
            <a:endParaRPr lang="en-US" sz="1800" dirty="0">
              <a:solidFill>
                <a:schemeClr val="tx1">
                  <a:lumMod val="75000"/>
                  <a:lumOff val="25000"/>
                </a:schemeClr>
              </a:solidFill>
            </a:endParaRPr>
          </a:p>
        </p:txBody>
      </p:sp>
    </p:spTree>
    <p:extLst>
      <p:ext uri="{BB962C8B-B14F-4D97-AF65-F5344CB8AC3E}">
        <p14:creationId xmlns:p14="http://schemas.microsoft.com/office/powerpoint/2010/main" val="238998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Responsibilities</a:t>
            </a:r>
            <a:endParaRPr lang="en-US" dirty="0"/>
          </a:p>
        </p:txBody>
      </p:sp>
      <p:sp>
        <p:nvSpPr>
          <p:cNvPr id="3" name="Content Placeholder 2"/>
          <p:cNvSpPr>
            <a:spLocks noGrp="1"/>
          </p:cNvSpPr>
          <p:nvPr>
            <p:ph idx="1"/>
          </p:nvPr>
        </p:nvSpPr>
        <p:spPr>
          <a:xfrm>
            <a:off x="629192" y="1241214"/>
            <a:ext cx="10515600" cy="4993622"/>
          </a:xfrm>
        </p:spPr>
        <p:txBody>
          <a:bodyPr>
            <a:normAutofit fontScale="92500" lnSpcReduction="10000"/>
          </a:bodyPr>
          <a:lstStyle/>
          <a:p>
            <a:pPr>
              <a:spcAft>
                <a:spcPts val="600"/>
              </a:spcAft>
            </a:pPr>
            <a:r>
              <a:rPr lang="en-US" dirty="0">
                <a:solidFill>
                  <a:schemeClr val="tx1">
                    <a:lumMod val="75000"/>
                    <a:lumOff val="25000"/>
                  </a:schemeClr>
                </a:solidFill>
              </a:rPr>
              <a:t>Set goals and work towards them.</a:t>
            </a:r>
          </a:p>
          <a:p>
            <a:pPr>
              <a:spcAft>
                <a:spcPts val="600"/>
              </a:spcAft>
            </a:pPr>
            <a:r>
              <a:rPr lang="en-US" dirty="0">
                <a:solidFill>
                  <a:schemeClr val="tx1">
                    <a:lumMod val="75000"/>
                    <a:lumOff val="25000"/>
                  </a:schemeClr>
                </a:solidFill>
              </a:rPr>
              <a:t>Complete all </a:t>
            </a:r>
            <a:r>
              <a:rPr lang="en-US" b="1" dirty="0">
                <a:solidFill>
                  <a:schemeClr val="tx1">
                    <a:lumMod val="75000"/>
                    <a:lumOff val="25000"/>
                  </a:schemeClr>
                </a:solidFill>
              </a:rPr>
              <a:t>mandatory deliverables </a:t>
            </a:r>
            <a:r>
              <a:rPr lang="en-US" dirty="0">
                <a:solidFill>
                  <a:schemeClr val="tx1">
                    <a:lumMod val="75000"/>
                    <a:lumOff val="25000"/>
                  </a:schemeClr>
                </a:solidFill>
              </a:rPr>
              <a:t>and weekly updates, as well as any optional deliverables the team decides.</a:t>
            </a:r>
          </a:p>
          <a:p>
            <a:pPr>
              <a:spcAft>
                <a:spcPts val="600"/>
              </a:spcAft>
            </a:pPr>
            <a:r>
              <a:rPr lang="en-US" dirty="0">
                <a:solidFill>
                  <a:schemeClr val="tx1">
                    <a:lumMod val="75000"/>
                    <a:lumOff val="25000"/>
                  </a:schemeClr>
                </a:solidFill>
              </a:rPr>
              <a:t>Please respect the chain of command within the team - project team members report to Project Leads, who report to Center Leads, who report to NPO. However, don’t feel bogged down by the chain of command - </a:t>
            </a:r>
            <a:r>
              <a:rPr lang="en-US" b="1" dirty="0">
                <a:solidFill>
                  <a:schemeClr val="tx1">
                    <a:lumMod val="75000"/>
                    <a:lumOff val="25000"/>
                  </a:schemeClr>
                </a:solidFill>
              </a:rPr>
              <a:t>DEVELOP fosters open communication between all levels</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Leave </a:t>
            </a:r>
            <a:r>
              <a:rPr lang="en-US" b="1" dirty="0">
                <a:solidFill>
                  <a:schemeClr val="tx1">
                    <a:lumMod val="75000"/>
                    <a:lumOff val="25000"/>
                  </a:schemeClr>
                </a:solidFill>
              </a:rPr>
              <a:t>organized documentation </a:t>
            </a:r>
            <a:r>
              <a:rPr lang="en-US" dirty="0">
                <a:solidFill>
                  <a:schemeClr val="tx1">
                    <a:lumMod val="75000"/>
                    <a:lumOff val="25000"/>
                  </a:schemeClr>
                </a:solidFill>
              </a:rPr>
              <a:t>of all research and contacts so the project and/or communication with </a:t>
            </a:r>
            <a:r>
              <a:rPr lang="en-US" dirty="0" smtClean="0">
                <a:solidFill>
                  <a:schemeClr val="tx1">
                    <a:lumMod val="75000"/>
                    <a:lumOff val="25000"/>
                  </a:schemeClr>
                </a:solidFill>
              </a:rPr>
              <a:t>end users </a:t>
            </a:r>
            <a:r>
              <a:rPr lang="en-US" dirty="0">
                <a:solidFill>
                  <a:schemeClr val="tx1">
                    <a:lumMod val="75000"/>
                    <a:lumOff val="25000"/>
                  </a:schemeClr>
                </a:solidFill>
              </a:rPr>
              <a:t>may be continued in following terms.</a:t>
            </a:r>
          </a:p>
          <a:p>
            <a:pPr>
              <a:spcAft>
                <a:spcPts val="600"/>
              </a:spcAft>
            </a:pPr>
            <a:r>
              <a:rPr lang="en-US" dirty="0" smtClean="0">
                <a:solidFill>
                  <a:schemeClr val="tx1">
                    <a:lumMod val="75000"/>
                    <a:lumOff val="25000"/>
                  </a:schemeClr>
                </a:solidFill>
              </a:rPr>
              <a:t>Look </a:t>
            </a:r>
            <a:r>
              <a:rPr lang="en-US" dirty="0">
                <a:solidFill>
                  <a:schemeClr val="tx1">
                    <a:lumMod val="75000"/>
                    <a:lumOff val="25000"/>
                  </a:schemeClr>
                </a:solidFill>
              </a:rPr>
              <a:t>at what else needs to be done when you have completed the tasks your Project Lead(s) and Center Lead(s) have assigned. </a:t>
            </a:r>
            <a:r>
              <a:rPr lang="en-US" b="1" dirty="0">
                <a:solidFill>
                  <a:schemeClr val="tx1">
                    <a:lumMod val="75000"/>
                    <a:lumOff val="25000"/>
                  </a:schemeClr>
                </a:solidFill>
              </a:rPr>
              <a:t>Take initiative</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Have an </a:t>
            </a:r>
            <a:r>
              <a:rPr lang="en-US" b="1" dirty="0">
                <a:solidFill>
                  <a:schemeClr val="tx1">
                    <a:lumMod val="75000"/>
                    <a:lumOff val="25000"/>
                  </a:schemeClr>
                </a:solidFill>
              </a:rPr>
              <a:t>open mind </a:t>
            </a:r>
            <a:r>
              <a:rPr lang="en-US" dirty="0">
                <a:solidFill>
                  <a:schemeClr val="tx1">
                    <a:lumMod val="75000"/>
                    <a:lumOff val="25000"/>
                  </a:schemeClr>
                </a:solidFill>
              </a:rPr>
              <a:t>&amp; </a:t>
            </a:r>
            <a:r>
              <a:rPr lang="en-US" b="1" dirty="0">
                <a:solidFill>
                  <a:schemeClr val="tx1">
                    <a:lumMod val="75000"/>
                    <a:lumOff val="25000"/>
                  </a:schemeClr>
                </a:solidFill>
              </a:rPr>
              <a:t>learn from each </a:t>
            </a:r>
            <a:r>
              <a:rPr lang="en-US" b="1" dirty="0" smtClean="0">
                <a:solidFill>
                  <a:schemeClr val="tx1">
                    <a:lumMod val="75000"/>
                    <a:lumOff val="25000"/>
                  </a:schemeClr>
                </a:solidFill>
              </a:rPr>
              <a:t>other</a:t>
            </a:r>
            <a:r>
              <a:rPr lang="en-US" dirty="0">
                <a:solidFill>
                  <a:schemeClr val="tx1">
                    <a:lumMod val="75000"/>
                    <a:lumOff val="25000"/>
                  </a:schemeClr>
                </a:solidFill>
              </a:rPr>
              <a:t>!</a:t>
            </a:r>
          </a:p>
        </p:txBody>
      </p:sp>
    </p:spTree>
    <p:extLst>
      <p:ext uri="{BB962C8B-B14F-4D97-AF65-F5344CB8AC3E}">
        <p14:creationId xmlns:p14="http://schemas.microsoft.com/office/powerpoint/2010/main" val="113691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Submission</a:t>
            </a:r>
            <a:endParaRPr lang="en-US" dirty="0"/>
          </a:p>
        </p:txBody>
      </p:sp>
      <p:sp>
        <p:nvSpPr>
          <p:cNvPr id="4" name="TextBox 3"/>
          <p:cNvSpPr txBox="1"/>
          <p:nvPr/>
        </p:nvSpPr>
        <p:spPr>
          <a:xfrm>
            <a:off x="2864837" y="1602130"/>
            <a:ext cx="5436104" cy="707886"/>
          </a:xfrm>
          <a:prstGeom prst="rect">
            <a:avLst/>
          </a:prstGeom>
          <a:noFill/>
        </p:spPr>
        <p:txBody>
          <a:bodyPr wrap="none" rtlCol="0">
            <a:spAutoFit/>
          </a:bodyPr>
          <a:lstStyle/>
          <a:p>
            <a:r>
              <a:rPr lang="en-US" sz="2000" b="1" dirty="0" smtClean="0">
                <a:solidFill>
                  <a:schemeClr val="accent3">
                    <a:lumMod val="50000"/>
                  </a:schemeClr>
                </a:solidFill>
                <a:latin typeface="Century Gothic" panose="020B0502020202020204" pitchFamily="34" charset="0"/>
                <a:hlinkClick r:id="rId2"/>
              </a:rPr>
              <a:t>Amanda.L.Clayton@nasa.gov</a:t>
            </a:r>
            <a:r>
              <a:rPr lang="en-US" sz="2000" b="1" dirty="0" smtClean="0">
                <a:solidFill>
                  <a:schemeClr val="accent3">
                    <a:lumMod val="50000"/>
                  </a:schemeClr>
                </a:solidFill>
                <a:latin typeface="Century Gothic" panose="020B0502020202020204" pitchFamily="34" charset="0"/>
              </a:rPr>
              <a:t> </a:t>
            </a:r>
          </a:p>
          <a:p>
            <a:r>
              <a:rPr lang="en-US" sz="2000" b="1" dirty="0" smtClean="0">
                <a:solidFill>
                  <a:schemeClr val="accent3">
                    <a:lumMod val="50000"/>
                  </a:schemeClr>
                </a:solidFill>
                <a:latin typeface="Century Gothic" panose="020B0502020202020204" pitchFamily="34" charset="0"/>
                <a:hlinkClick r:id="rId3"/>
              </a:rPr>
              <a:t>DEVELOP.ProjectCoordination@gmail.com</a:t>
            </a:r>
            <a:r>
              <a:rPr lang="en-US" sz="2000" b="1" dirty="0" smtClean="0">
                <a:solidFill>
                  <a:schemeClr val="accent3">
                    <a:lumMod val="50000"/>
                  </a:schemeClr>
                </a:solidFill>
                <a:latin typeface="Century Gothic" panose="020B0502020202020204" pitchFamily="34" charset="0"/>
              </a:rPr>
              <a:t> </a:t>
            </a:r>
            <a:endParaRPr lang="en-US" sz="2000" b="1" dirty="0">
              <a:solidFill>
                <a:schemeClr val="accent3">
                  <a:lumMod val="50000"/>
                </a:schemeClr>
              </a:solidFill>
              <a:latin typeface="Century Gothic" panose="020B0502020202020204" pitchFamily="34" charset="0"/>
            </a:endParaRPr>
          </a:p>
        </p:txBody>
      </p:sp>
      <p:sp>
        <p:nvSpPr>
          <p:cNvPr id="5" name="TextBox 4"/>
          <p:cNvSpPr txBox="1"/>
          <p:nvPr/>
        </p:nvSpPr>
        <p:spPr>
          <a:xfrm>
            <a:off x="404589" y="1544850"/>
            <a:ext cx="1986441" cy="923330"/>
          </a:xfrm>
          <a:prstGeom prst="rect">
            <a:avLst/>
          </a:prstGeom>
          <a:noFill/>
        </p:spPr>
        <p:txBody>
          <a:bodyPr wrap="none" rtlCol="0">
            <a:spAutoFit/>
          </a:bodyPr>
          <a:lstStyle/>
          <a:p>
            <a:pPr algn="ctr"/>
            <a:r>
              <a:rPr lang="en-US" sz="5400" b="1" dirty="0" smtClean="0">
                <a:solidFill>
                  <a:srgbClr val="71BF44"/>
                </a:solidFill>
                <a:latin typeface="Century Gothic" panose="020B0502020202020204" pitchFamily="34" charset="0"/>
              </a:rPr>
              <a:t>Email</a:t>
            </a:r>
            <a:endParaRPr lang="en-US" sz="5400" b="1" dirty="0">
              <a:solidFill>
                <a:srgbClr val="71BF44"/>
              </a:solidFill>
              <a:latin typeface="Century Gothic" panose="020B0502020202020204" pitchFamily="34" charset="0"/>
            </a:endParaRPr>
          </a:p>
        </p:txBody>
      </p:sp>
      <p:sp>
        <p:nvSpPr>
          <p:cNvPr id="6" name="TextBox 5"/>
          <p:cNvSpPr txBox="1"/>
          <p:nvPr/>
        </p:nvSpPr>
        <p:spPr>
          <a:xfrm>
            <a:off x="1733034" y="2685663"/>
            <a:ext cx="6346937" cy="646331"/>
          </a:xfrm>
          <a:prstGeom prst="rect">
            <a:avLst/>
          </a:prstGeom>
          <a:noFill/>
        </p:spPr>
        <p:txBody>
          <a:bodyPr wrap="square" rtlCol="0">
            <a:spAutoFit/>
          </a:bodyPr>
          <a:lstStyle/>
          <a:p>
            <a:r>
              <a:rPr lang="en-US" i="1" dirty="0" smtClean="0">
                <a:solidFill>
                  <a:schemeClr val="tx1">
                    <a:lumMod val="75000"/>
                    <a:lumOff val="25000"/>
                  </a:schemeClr>
                </a:solidFill>
                <a:latin typeface="Century Gothic" panose="020B0502020202020204" pitchFamily="34" charset="0"/>
              </a:rPr>
              <a:t>Over 15MB and too large for email? Send through NASA LFT or Google Drive</a:t>
            </a:r>
            <a:endParaRPr lang="en-US" i="1" dirty="0">
              <a:solidFill>
                <a:schemeClr val="tx1">
                  <a:lumMod val="75000"/>
                  <a:lumOff val="25000"/>
                </a:schemeClr>
              </a:solidFill>
              <a:latin typeface="Century Gothic" panose="020B0502020202020204" pitchFamily="34" charset="0"/>
            </a:endParaRPr>
          </a:p>
        </p:txBody>
      </p:sp>
      <p:sp>
        <p:nvSpPr>
          <p:cNvPr id="7" name="TextBox 6"/>
          <p:cNvSpPr txBox="1"/>
          <p:nvPr/>
        </p:nvSpPr>
        <p:spPr>
          <a:xfrm>
            <a:off x="404589" y="3723127"/>
            <a:ext cx="4262705" cy="646331"/>
          </a:xfrm>
          <a:prstGeom prst="rect">
            <a:avLst/>
          </a:prstGeom>
          <a:noFill/>
        </p:spPr>
        <p:txBody>
          <a:bodyPr wrap="none" rtlCol="0">
            <a:spAutoFit/>
          </a:bodyPr>
          <a:lstStyle/>
          <a:p>
            <a:pPr algn="ctr"/>
            <a:r>
              <a:rPr lang="en-US" sz="3600" b="1" dirty="0" smtClean="0">
                <a:solidFill>
                  <a:srgbClr val="71BF44"/>
                </a:solidFill>
                <a:latin typeface="Century Gothic" panose="020B0502020202020204" pitchFamily="34" charset="0"/>
              </a:rPr>
              <a:t>File Nomenclature</a:t>
            </a:r>
            <a:endParaRPr lang="en-US" sz="3600" b="1" dirty="0">
              <a:solidFill>
                <a:srgbClr val="71BF44"/>
              </a:solidFill>
              <a:latin typeface="Century Gothic" panose="020B0502020202020204" pitchFamily="34" charset="0"/>
            </a:endParaRPr>
          </a:p>
        </p:txBody>
      </p:sp>
      <p:sp>
        <p:nvSpPr>
          <p:cNvPr id="8" name="TextBox 7"/>
          <p:cNvSpPr txBox="1"/>
          <p:nvPr/>
        </p:nvSpPr>
        <p:spPr>
          <a:xfrm>
            <a:off x="4278097" y="5083756"/>
            <a:ext cx="3495805"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Node Acronyms:</a:t>
            </a:r>
          </a:p>
          <a:p>
            <a:r>
              <a:rPr lang="en-US" sz="1600" dirty="0">
                <a:solidFill>
                  <a:schemeClr val="tx1">
                    <a:lumMod val="75000"/>
                    <a:lumOff val="25000"/>
                  </a:schemeClr>
                </a:solidFill>
                <a:latin typeface="Century Gothic" panose="020B0502020202020204" pitchFamily="34" charset="0"/>
              </a:rPr>
              <a:t>AL, ARC</a:t>
            </a:r>
            <a:r>
              <a:rPr lang="en-US" sz="1600" dirty="0" smtClean="0">
                <a:solidFill>
                  <a:schemeClr val="tx1">
                    <a:lumMod val="75000"/>
                    <a:lumOff val="25000"/>
                  </a:schemeClr>
                </a:solidFill>
                <a:latin typeface="Century Gothic" panose="020B0502020202020204" pitchFamily="34" charset="0"/>
              </a:rPr>
              <a:t>, AZ, CO</a:t>
            </a:r>
            <a:r>
              <a:rPr lang="en-US" sz="1600" dirty="0">
                <a:solidFill>
                  <a:schemeClr val="tx1">
                    <a:lumMod val="75000"/>
                    <a:lumOff val="25000"/>
                  </a:schemeClr>
                </a:solidFill>
                <a:latin typeface="Century Gothic" panose="020B0502020202020204" pitchFamily="34" charset="0"/>
              </a:rPr>
              <a:t>, GA, GSFC</a:t>
            </a:r>
            <a:r>
              <a:rPr lang="en-US" sz="1600" dirty="0" smtClean="0">
                <a:solidFill>
                  <a:schemeClr val="tx1">
                    <a:lumMod val="75000"/>
                    <a:lumOff val="25000"/>
                  </a:schemeClr>
                </a:solidFill>
                <a:latin typeface="Century Gothic" panose="020B0502020202020204" pitchFamily="34" charset="0"/>
              </a:rPr>
              <a:t>, ID, JPL, LaRC, MA, MSFC, NC, VA</a:t>
            </a:r>
            <a:endParaRPr lang="en-US" sz="1600" dirty="0">
              <a:solidFill>
                <a:schemeClr val="tx1">
                  <a:lumMod val="75000"/>
                  <a:lumOff val="25000"/>
                </a:schemeClr>
              </a:solidFill>
              <a:latin typeface="Century Gothic" panose="020B0502020202020204" pitchFamily="34" charset="0"/>
            </a:endParaRPr>
          </a:p>
        </p:txBody>
      </p:sp>
      <p:sp>
        <p:nvSpPr>
          <p:cNvPr id="9" name="TextBox 8"/>
          <p:cNvSpPr txBox="1"/>
          <p:nvPr/>
        </p:nvSpPr>
        <p:spPr>
          <a:xfrm>
            <a:off x="8241260" y="5083756"/>
            <a:ext cx="3854949"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App Area Shorthand:</a:t>
            </a:r>
          </a:p>
          <a:p>
            <a:r>
              <a:rPr lang="en-US" sz="1600" dirty="0" smtClean="0">
                <a:solidFill>
                  <a:schemeClr val="tx1">
                    <a:lumMod val="75000"/>
                    <a:lumOff val="25000"/>
                  </a:schemeClr>
                </a:solidFill>
                <a:latin typeface="Century Gothic" panose="020B0502020202020204" pitchFamily="34" charset="0"/>
              </a:rPr>
              <a:t>Ag, CC, Disasters, Eco, Energy, </a:t>
            </a:r>
            <a:r>
              <a:rPr lang="en-US" sz="1600" dirty="0" err="1" smtClean="0">
                <a:solidFill>
                  <a:schemeClr val="tx1">
                    <a:lumMod val="75000"/>
                    <a:lumOff val="25000"/>
                  </a:schemeClr>
                </a:solidFill>
                <a:latin typeface="Century Gothic" panose="020B0502020202020204" pitchFamily="34" charset="0"/>
              </a:rPr>
              <a:t>HealthAQ</a:t>
            </a:r>
            <a:r>
              <a:rPr lang="en-US" sz="1600" dirty="0" smtClean="0">
                <a:solidFill>
                  <a:schemeClr val="tx1">
                    <a:lumMod val="75000"/>
                    <a:lumOff val="25000"/>
                  </a:schemeClr>
                </a:solidFill>
                <a:latin typeface="Century Gothic" panose="020B0502020202020204" pitchFamily="34" charset="0"/>
              </a:rPr>
              <a:t>, </a:t>
            </a:r>
            <a:r>
              <a:rPr lang="en-US" sz="1600" dirty="0">
                <a:solidFill>
                  <a:schemeClr val="tx1">
                    <a:lumMod val="75000"/>
                    <a:lumOff val="25000"/>
                  </a:schemeClr>
                </a:solidFill>
                <a:latin typeface="Century Gothic" panose="020B0502020202020204" pitchFamily="34" charset="0"/>
              </a:rPr>
              <a:t>TI, Urban, Water</a:t>
            </a:r>
          </a:p>
        </p:txBody>
      </p:sp>
      <p:cxnSp>
        <p:nvCxnSpPr>
          <p:cNvPr id="10" name="Straight Arrow Connector 9"/>
          <p:cNvCxnSpPr/>
          <p:nvPr/>
        </p:nvCxnSpPr>
        <p:spPr>
          <a:xfrm flipV="1">
            <a:off x="5843005" y="4471420"/>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971326" y="4471420"/>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9543" y="3807797"/>
            <a:ext cx="4934690" cy="701731"/>
          </a:xfrm>
          <a:prstGeom prst="rect">
            <a:avLst/>
          </a:prstGeom>
        </p:spPr>
        <p:txBody>
          <a:bodyPr wrap="square">
            <a:spAutoFit/>
          </a:bodyPr>
          <a:lstStyle/>
          <a:p>
            <a:pPr>
              <a:lnSpc>
                <a:spcPct val="110000"/>
              </a:lnSpc>
              <a:buClr>
                <a:schemeClr val="accent1">
                  <a:lumMod val="50000"/>
                </a:schemeClr>
              </a:buClr>
            </a:pPr>
            <a:r>
              <a:rPr lang="en-US" dirty="0" smtClean="0">
                <a:solidFill>
                  <a:schemeClr val="tx1">
                    <a:lumMod val="75000"/>
                    <a:lumOff val="25000"/>
                  </a:schemeClr>
                </a:solidFill>
                <a:latin typeface="Century Gothic" panose="020B0502020202020204" pitchFamily="34" charset="0"/>
              </a:rPr>
              <a:t>YearTerm_Node_Team_Deliverable_Draft </a:t>
            </a:r>
          </a:p>
          <a:p>
            <a:pPr>
              <a:lnSpc>
                <a:spcPct val="110000"/>
              </a:lnSpc>
              <a:buClr>
                <a:schemeClr val="accent1">
                  <a:lumMod val="50000"/>
                </a:schemeClr>
              </a:buClr>
            </a:pPr>
            <a:r>
              <a:rPr lang="en-US" b="1" dirty="0" smtClean="0">
                <a:solidFill>
                  <a:srgbClr val="0079C2"/>
                </a:solidFill>
                <a:latin typeface="Century Gothic" panose="020B0502020202020204" pitchFamily="34" charset="0"/>
              </a:rPr>
              <a:t>Ex</a:t>
            </a:r>
            <a:r>
              <a:rPr lang="en-US" b="1" dirty="0">
                <a:solidFill>
                  <a:srgbClr val="0079C2"/>
                </a:solidFill>
                <a:latin typeface="Century Gothic" panose="020B0502020202020204" pitchFamily="34" charset="0"/>
              </a:rPr>
              <a:t>. </a:t>
            </a:r>
            <a:r>
              <a:rPr lang="en-US" sz="1400" b="1" dirty="0" smtClean="0">
                <a:solidFill>
                  <a:srgbClr val="0079C2"/>
                </a:solidFill>
                <a:latin typeface="Century Gothic" panose="020B0502020202020204" pitchFamily="34" charset="0"/>
              </a:rPr>
              <a:t>2018Spring_GA_EasternIndiaEcoII_Poster_FD</a:t>
            </a:r>
            <a:endParaRPr lang="en-US" sz="1400" b="1" dirty="0">
              <a:solidFill>
                <a:srgbClr val="0079C2"/>
              </a:solidFill>
              <a:latin typeface="Century Gothic" panose="020B0502020202020204" pitchFamily="34" charset="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2197" y="1321902"/>
            <a:ext cx="3548678" cy="1996131"/>
          </a:xfrm>
          <a:prstGeom prst="rect">
            <a:avLst/>
          </a:prstGeom>
        </p:spPr>
      </p:pic>
      <p:sp>
        <p:nvSpPr>
          <p:cNvPr id="15" name="TextBox 14"/>
          <p:cNvSpPr txBox="1"/>
          <p:nvPr/>
        </p:nvSpPr>
        <p:spPr>
          <a:xfrm>
            <a:off x="9560748" y="3344035"/>
            <a:ext cx="1196161" cy="369332"/>
          </a:xfrm>
          <a:prstGeom prst="rect">
            <a:avLst/>
          </a:prstGeom>
          <a:noFill/>
        </p:spPr>
        <p:txBody>
          <a:bodyPr wrap="none" rtlCol="0">
            <a:spAutoFit/>
          </a:bodyPr>
          <a:lstStyle/>
          <a:p>
            <a:r>
              <a:rPr lang="en-US" i="1" dirty="0" smtClean="0">
                <a:solidFill>
                  <a:schemeClr val="tx1">
                    <a:lumMod val="75000"/>
                    <a:lumOff val="25000"/>
                  </a:schemeClr>
                </a:solidFill>
                <a:latin typeface="Century Gothic" panose="020B0502020202020204" pitchFamily="34" charset="0"/>
              </a:rPr>
              <a:t>NASA LFT</a:t>
            </a:r>
            <a:endParaRPr lang="en-US" i="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093676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Deadlines to NPO</a:t>
            </a:r>
            <a:endParaRPr lang="en-US" dirty="0"/>
          </a:p>
        </p:txBody>
      </p:sp>
      <p:sp>
        <p:nvSpPr>
          <p:cNvPr id="6" name="TextBox 5"/>
          <p:cNvSpPr txBox="1"/>
          <p:nvPr/>
        </p:nvSpPr>
        <p:spPr>
          <a:xfrm>
            <a:off x="218722" y="5866113"/>
            <a:ext cx="11791497" cy="338554"/>
          </a:xfrm>
          <a:prstGeom prst="rect">
            <a:avLst/>
          </a:prstGeom>
          <a:noFill/>
        </p:spPr>
        <p:txBody>
          <a:bodyPr wrap="square" rtlCol="0">
            <a:spAutoFit/>
          </a:bodyPr>
          <a:lstStyle/>
          <a:p>
            <a:pPr algn="ctr"/>
            <a:r>
              <a:rPr lang="en-US" sz="1600" i="1" dirty="0" smtClean="0">
                <a:solidFill>
                  <a:srgbClr val="0067AA"/>
                </a:solidFill>
              </a:rPr>
              <a:t>Note: Center Leads set a schedule for deliverables to be submitted to them for a first review prior to submission to NPO</a:t>
            </a:r>
            <a:endParaRPr lang="en-US" sz="1600" i="1" dirty="0">
              <a:solidFill>
                <a:srgbClr val="0067AA"/>
              </a:solidFill>
            </a:endParaRPr>
          </a:p>
        </p:txBody>
      </p:sp>
      <p:sp>
        <p:nvSpPr>
          <p:cNvPr id="7" name="Text Placeholder 3"/>
          <p:cNvSpPr txBox="1">
            <a:spLocks/>
          </p:cNvSpPr>
          <p:nvPr/>
        </p:nvSpPr>
        <p:spPr>
          <a:xfrm>
            <a:off x="444795" y="1304126"/>
            <a:ext cx="11565424" cy="45619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98613" indent="-1598613">
              <a:lnSpc>
                <a:spcPct val="100000"/>
              </a:lnSpc>
              <a:spcBef>
                <a:spcPts val="0"/>
              </a:spcBef>
              <a:spcAft>
                <a:spcPts val="1000"/>
              </a:spcAft>
              <a:buNone/>
            </a:pPr>
            <a:r>
              <a:rPr lang="en-US" sz="1800" b="1" dirty="0" smtClean="0">
                <a:solidFill>
                  <a:schemeClr val="bg2">
                    <a:lumMod val="25000"/>
                  </a:schemeClr>
                </a:solidFill>
              </a:rPr>
              <a:t>Week 1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1/25</a:t>
            </a:r>
            <a:r>
              <a:rPr lang="en-US" sz="1800" b="1" dirty="0" smtClean="0">
                <a:solidFill>
                  <a:schemeClr val="bg2">
                    <a:lumMod val="25000"/>
                  </a:schemeClr>
                </a:solidFill>
              </a:rPr>
              <a:t>: </a:t>
            </a:r>
            <a:r>
              <a:rPr lang="en-US" sz="1800" dirty="0" smtClean="0"/>
              <a:t>Handbook Forms, Info Sheet, Personality Assessment, Entrance Personal Growth Assessment, DEVELOPedia Participant Page, Orientation Completed</a:t>
            </a:r>
            <a:endParaRPr lang="en-US" sz="1800" b="1" dirty="0" smtClean="0"/>
          </a:p>
          <a:p>
            <a:pPr marL="0" indent="0">
              <a:lnSpc>
                <a:spcPct val="100000"/>
              </a:lnSpc>
              <a:spcBef>
                <a:spcPts val="0"/>
              </a:spcBef>
              <a:spcAft>
                <a:spcPts val="1000"/>
              </a:spcAft>
              <a:buNone/>
            </a:pPr>
            <a:r>
              <a:rPr lang="en-US" sz="1800" b="1" dirty="0" smtClean="0">
                <a:solidFill>
                  <a:schemeClr val="bg2">
                    <a:lumMod val="25000"/>
                  </a:schemeClr>
                </a:solidFill>
              </a:rPr>
              <a:t>Week 2 </a:t>
            </a:r>
            <a:r>
              <a:rPr lang="en-US" sz="1800" dirty="0" smtClean="0">
                <a:solidFill>
                  <a:schemeClr val="bg2">
                    <a:lumMod val="25000"/>
                  </a:schemeClr>
                </a:solidFill>
              </a:rPr>
              <a:t>– </a:t>
            </a:r>
            <a:r>
              <a:rPr lang="en-US" sz="1800" dirty="0" smtClean="0"/>
              <a:t>No deliverables! (savor it)</a:t>
            </a:r>
          </a:p>
          <a:p>
            <a:pPr marL="0" indent="0">
              <a:lnSpc>
                <a:spcPct val="100000"/>
              </a:lnSpc>
              <a:spcBef>
                <a:spcPts val="0"/>
              </a:spcBef>
              <a:spcAft>
                <a:spcPts val="1000"/>
              </a:spcAft>
              <a:buNone/>
            </a:pPr>
            <a:r>
              <a:rPr lang="en-US" sz="1800" b="1" dirty="0" smtClean="0">
                <a:solidFill>
                  <a:schemeClr val="bg2">
                    <a:lumMod val="25000"/>
                  </a:schemeClr>
                </a:solidFill>
              </a:rPr>
              <a:t>Week 3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2/8</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Project Summary RD</a:t>
            </a:r>
          </a:p>
          <a:p>
            <a:pPr marL="0" indent="0">
              <a:lnSpc>
                <a:spcPct val="100000"/>
              </a:lnSpc>
              <a:spcBef>
                <a:spcPts val="0"/>
              </a:spcBef>
              <a:spcAft>
                <a:spcPts val="1000"/>
              </a:spcAft>
              <a:buNone/>
            </a:pPr>
            <a:r>
              <a:rPr lang="en-US" sz="1800" b="1" dirty="0" smtClean="0">
                <a:solidFill>
                  <a:schemeClr val="bg2">
                    <a:lumMod val="25000"/>
                  </a:schemeClr>
                </a:solidFill>
              </a:rPr>
              <a:t>Week 4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2/15</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Tech Paper RD</a:t>
            </a:r>
          </a:p>
          <a:p>
            <a:pPr marL="0" indent="0">
              <a:lnSpc>
                <a:spcPct val="100000"/>
              </a:lnSpc>
              <a:spcBef>
                <a:spcPts val="0"/>
              </a:spcBef>
              <a:spcAft>
                <a:spcPts val="1000"/>
              </a:spcAft>
              <a:buNone/>
            </a:pPr>
            <a:r>
              <a:rPr lang="en-US" sz="1800" b="1" dirty="0" smtClean="0">
                <a:solidFill>
                  <a:schemeClr val="bg2">
                    <a:lumMod val="25000"/>
                  </a:schemeClr>
                </a:solidFill>
              </a:rPr>
              <a:t>Week 5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2/22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Video Outline, Software Release Definition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6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3/1</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Poster RD, Presentation RD</a:t>
            </a:r>
          </a:p>
          <a:p>
            <a:pPr marL="0" indent="0">
              <a:lnSpc>
                <a:spcPct val="100000"/>
              </a:lnSpc>
              <a:spcBef>
                <a:spcPts val="0"/>
              </a:spcBef>
              <a:spcAft>
                <a:spcPts val="1000"/>
              </a:spcAft>
              <a:buNone/>
            </a:pPr>
            <a:r>
              <a:rPr lang="en-US" sz="1800" b="1" dirty="0" smtClean="0">
                <a:solidFill>
                  <a:schemeClr val="bg2">
                    <a:lumMod val="25000"/>
                  </a:schemeClr>
                </a:solidFill>
              </a:rPr>
              <a:t>Week 7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3/8</a:t>
            </a:r>
            <a:r>
              <a:rPr lang="en-US" sz="1800" b="1" dirty="0" smtClean="0">
                <a:solidFill>
                  <a:schemeClr val="bg2">
                    <a:lumMod val="25000"/>
                  </a:schemeClr>
                </a:solidFill>
              </a:rPr>
              <a:t>: </a:t>
            </a:r>
            <a:r>
              <a:rPr lang="en-US" sz="1800" dirty="0" smtClean="0"/>
              <a:t>Project Summary FD, Study Area </a:t>
            </a:r>
            <a:r>
              <a:rPr lang="en-US" sz="1800" dirty="0" err="1" smtClean="0"/>
              <a:t>Shapefiles</a:t>
            </a:r>
            <a:r>
              <a:rPr lang="en-US" sz="1800" dirty="0" smtClean="0"/>
              <a:t>, Website Image, Software Release Master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8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3/15</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Project Video &amp; Transcript, Software Release Draft Code (if applicable)</a:t>
            </a:r>
          </a:p>
          <a:p>
            <a:pPr marL="0" indent="0">
              <a:lnSpc>
                <a:spcPct val="100000"/>
              </a:lnSpc>
              <a:spcBef>
                <a:spcPts val="0"/>
              </a:spcBef>
              <a:spcAft>
                <a:spcPts val="1000"/>
              </a:spcAft>
              <a:buNone/>
            </a:pPr>
            <a:r>
              <a:rPr lang="en-US" sz="1800" b="1" dirty="0" smtClean="0">
                <a:solidFill>
                  <a:schemeClr val="bg2">
                    <a:lumMod val="25000"/>
                  </a:schemeClr>
                </a:solidFill>
              </a:rPr>
              <a:t>Week 9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3/22</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t>Poster FD, Presentation FD, DEVELOPedia Project Page </a:t>
            </a:r>
          </a:p>
          <a:p>
            <a:pPr marL="1712913" indent="-1712913">
              <a:lnSpc>
                <a:spcPct val="100000"/>
              </a:lnSpc>
              <a:spcBef>
                <a:spcPts val="0"/>
              </a:spcBef>
              <a:spcAft>
                <a:spcPts val="1000"/>
              </a:spcAft>
              <a:buNone/>
            </a:pPr>
            <a:r>
              <a:rPr lang="en-US" sz="1800" b="1" dirty="0" smtClean="0">
                <a:solidFill>
                  <a:schemeClr val="bg2">
                    <a:lumMod val="25000"/>
                  </a:schemeClr>
                </a:solidFill>
              </a:rPr>
              <a:t>Week 10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3/26:</a:t>
            </a:r>
            <a:r>
              <a:rPr lang="en-US" sz="1800" dirty="0" smtClean="0">
                <a:solidFill>
                  <a:schemeClr val="bg2">
                    <a:lumMod val="25000"/>
                  </a:schemeClr>
                </a:solidFill>
              </a:rPr>
              <a:t> </a:t>
            </a:r>
            <a:r>
              <a:rPr lang="en-US" sz="1800" dirty="0" smtClean="0"/>
              <a:t>Exit PGA; </a:t>
            </a:r>
            <a:r>
              <a:rPr lang="en-US" sz="1800" b="1" dirty="0" smtClean="0">
                <a:solidFill>
                  <a:srgbClr val="0067AA"/>
                </a:solidFill>
              </a:rPr>
              <a:t>3/29</a:t>
            </a:r>
            <a:r>
              <a:rPr lang="en-US" sz="1800" b="1" dirty="0" smtClean="0">
                <a:solidFill>
                  <a:schemeClr val="bg2">
                    <a:lumMod val="25000"/>
                  </a:schemeClr>
                </a:solidFill>
              </a:rPr>
              <a:t>:</a:t>
            </a:r>
            <a:r>
              <a:rPr lang="en-US" sz="1800" dirty="0" smtClean="0"/>
              <a:t> Tech Paper FD, Feedback Form, Technical Image; </a:t>
            </a:r>
            <a:r>
              <a:rPr lang="en-US" sz="1800" b="1" dirty="0" smtClean="0">
                <a:solidFill>
                  <a:srgbClr val="0067AA"/>
                </a:solidFill>
              </a:rPr>
              <a:t>3/30</a:t>
            </a:r>
            <a:r>
              <a:rPr lang="en-US" sz="1800" b="1" dirty="0" smtClean="0">
                <a:solidFill>
                  <a:schemeClr val="bg2">
                    <a:lumMod val="25000"/>
                  </a:schemeClr>
                </a:solidFill>
              </a:rPr>
              <a:t>: </a:t>
            </a:r>
            <a:r>
              <a:rPr lang="en-US" sz="1800" dirty="0" smtClean="0"/>
              <a:t>Exit Survey, Optional Deliverables, Software Release Code w/README (if applicable)</a:t>
            </a:r>
            <a:endParaRPr lang="en-US" sz="1800" dirty="0"/>
          </a:p>
        </p:txBody>
      </p:sp>
    </p:spTree>
    <p:extLst>
      <p:ext uri="{BB962C8B-B14F-4D97-AF65-F5344CB8AC3E}">
        <p14:creationId xmlns:p14="http://schemas.microsoft.com/office/powerpoint/2010/main" val="4015235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75715" y="1321349"/>
            <a:ext cx="9956751" cy="1325563"/>
          </a:xfrm>
        </p:spPr>
        <p:txBody>
          <a:bodyPr/>
          <a:lstStyle/>
          <a:p>
            <a:r>
              <a:rPr lang="en-US" dirty="0" smtClean="0"/>
              <a:t>Thank You!</a:t>
            </a:r>
            <a:endParaRPr lang="en-US" dirty="0"/>
          </a:p>
        </p:txBody>
      </p:sp>
      <p:sp>
        <p:nvSpPr>
          <p:cNvPr id="10" name="Text Placeholder 5"/>
          <p:cNvSpPr txBox="1">
            <a:spLocks/>
          </p:cNvSpPr>
          <p:nvPr/>
        </p:nvSpPr>
        <p:spPr>
          <a:xfrm>
            <a:off x="1190894" y="3159659"/>
            <a:ext cx="4656453" cy="215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Each DEVELOP team and what they create is unique. </a:t>
            </a:r>
          </a:p>
          <a:p>
            <a:pPr marL="0" indent="0" algn="ctr">
              <a:buNone/>
            </a:pPr>
            <a:r>
              <a:rPr lang="en-US" dirty="0" smtClean="0">
                <a:solidFill>
                  <a:schemeClr val="tx1">
                    <a:lumMod val="75000"/>
                    <a:lumOff val="25000"/>
                  </a:schemeClr>
                </a:solidFill>
              </a:rPr>
              <a:t>What’s special about your project and team members? </a:t>
            </a:r>
          </a:p>
          <a:p>
            <a:pPr marL="0" indent="0" algn="ctr">
              <a:buNone/>
            </a:pPr>
            <a:r>
              <a:rPr lang="en-US" dirty="0" smtClean="0">
                <a:solidFill>
                  <a:schemeClr val="tx1">
                    <a:lumMod val="75000"/>
                    <a:lumOff val="25000"/>
                  </a:schemeClr>
                </a:solidFill>
              </a:rPr>
              <a:t>What will you create that is most useful to your partners?</a:t>
            </a:r>
            <a:endParaRPr lang="en-US" dirty="0">
              <a:solidFill>
                <a:schemeClr val="tx1">
                  <a:lumMod val="75000"/>
                  <a:lumOff val="2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6173" y="0"/>
            <a:ext cx="5525827" cy="6301420"/>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Integrity</a:t>
            </a:r>
            <a:endParaRPr lang="en-US" dirty="0"/>
          </a:p>
        </p:txBody>
      </p:sp>
      <p:sp>
        <p:nvSpPr>
          <p:cNvPr id="4" name="Content Placeholder 1"/>
          <p:cNvSpPr>
            <a:spLocks noGrp="1"/>
          </p:cNvSpPr>
          <p:nvPr>
            <p:ph idx="1"/>
          </p:nvPr>
        </p:nvSpPr>
        <p:spPr>
          <a:xfrm>
            <a:off x="512063" y="1642418"/>
            <a:ext cx="7092271" cy="4419600"/>
          </a:xfrm>
        </p:spPr>
        <p:txBody>
          <a:bodyPr>
            <a:normAutofit/>
          </a:bodyPr>
          <a:lstStyle/>
          <a:p>
            <a:pPr marL="0" indent="0" algn="ctr">
              <a:buNone/>
            </a:pPr>
            <a:r>
              <a:rPr lang="en-US" i="1" dirty="0">
                <a:solidFill>
                  <a:schemeClr val="tx1">
                    <a:lumMod val="75000"/>
                    <a:lumOff val="25000"/>
                  </a:schemeClr>
                </a:solidFill>
                <a:latin typeface="Century Gothic" charset="0"/>
                <a:ea typeface="Century Gothic" charset="0"/>
                <a:cs typeface="Century Gothic" charset="0"/>
              </a:rPr>
              <a:t>“The iconic success of NASA is planted firmly on three foundational elements: </a:t>
            </a:r>
            <a:r>
              <a:rPr lang="en-US" b="1" i="1" dirty="0">
                <a:solidFill>
                  <a:schemeClr val="tx1">
                    <a:lumMod val="75000"/>
                    <a:lumOff val="25000"/>
                  </a:schemeClr>
                </a:solidFill>
                <a:latin typeface="Century Gothic" charset="0"/>
                <a:ea typeface="Century Gothic" charset="0"/>
                <a:cs typeface="Century Gothic" charset="0"/>
              </a:rPr>
              <a:t>innovation, inspiration, and integrity</a:t>
            </a:r>
            <a:r>
              <a:rPr lang="en-US" i="1" dirty="0">
                <a:solidFill>
                  <a:schemeClr val="tx1">
                    <a:lumMod val="75000"/>
                    <a:lumOff val="25000"/>
                  </a:schemeClr>
                </a:solidFill>
                <a:latin typeface="Century Gothic" charset="0"/>
                <a:ea typeface="Century Gothic" charset="0"/>
                <a:cs typeface="Century Gothic" charset="0"/>
              </a:rPr>
              <a:t>. While innovation and inspiration are visible through our endeavors and successes, it is our integrity – </a:t>
            </a:r>
            <a:r>
              <a:rPr lang="en-US" b="1" i="1" dirty="0">
                <a:solidFill>
                  <a:schemeClr val="tx1">
                    <a:lumMod val="75000"/>
                    <a:lumOff val="25000"/>
                  </a:schemeClr>
                </a:solidFill>
                <a:latin typeface="Century Gothic" charset="0"/>
                <a:ea typeface="Century Gothic" charset="0"/>
                <a:cs typeface="Century Gothic" charset="0"/>
              </a:rPr>
              <a:t>how we work, and our commitment to excellence and openness</a:t>
            </a:r>
            <a:r>
              <a:rPr lang="en-US" i="1" dirty="0">
                <a:solidFill>
                  <a:schemeClr val="tx1">
                    <a:lumMod val="75000"/>
                    <a:lumOff val="25000"/>
                  </a:schemeClr>
                </a:solidFill>
                <a:latin typeface="Century Gothic" charset="0"/>
                <a:ea typeface="Century Gothic" charset="0"/>
                <a:cs typeface="Century Gothic" charset="0"/>
              </a:rPr>
              <a:t> – that earns us the trust of the public and ensures our continued ability to inspire and innovate. </a:t>
            </a:r>
            <a:r>
              <a:rPr lang="en-US" i="1" dirty="0" smtClean="0">
                <a:solidFill>
                  <a:schemeClr val="tx1">
                    <a:lumMod val="75000"/>
                    <a:lumOff val="25000"/>
                  </a:schemeClr>
                </a:solidFill>
                <a:latin typeface="Century Gothic" charset="0"/>
                <a:ea typeface="Century Gothic" charset="0"/>
                <a:cs typeface="Century Gothic" charset="0"/>
              </a:rPr>
              <a:t>Integrity </a:t>
            </a:r>
            <a:r>
              <a:rPr lang="en-US" i="1" dirty="0">
                <a:solidFill>
                  <a:schemeClr val="tx1">
                    <a:lumMod val="75000"/>
                    <a:lumOff val="25000"/>
                  </a:schemeClr>
                </a:solidFill>
                <a:latin typeface="Century Gothic" charset="0"/>
                <a:ea typeface="Century Gothic" charset="0"/>
                <a:cs typeface="Century Gothic" charset="0"/>
              </a:rPr>
              <a:t>is woven throughout the fabric of NASA. </a:t>
            </a:r>
            <a:r>
              <a:rPr lang="en-US" i="1" dirty="0" smtClean="0">
                <a:solidFill>
                  <a:schemeClr val="tx1">
                    <a:lumMod val="75000"/>
                    <a:lumOff val="25000"/>
                  </a:schemeClr>
                </a:solidFill>
                <a:latin typeface="Century Gothic" charset="0"/>
                <a:ea typeface="Century Gothic" charset="0"/>
                <a:cs typeface="Century Gothic" charset="0"/>
              </a:rPr>
              <a:t>It </a:t>
            </a:r>
            <a:r>
              <a:rPr lang="en-US" i="1" dirty="0">
                <a:solidFill>
                  <a:schemeClr val="tx1">
                    <a:lumMod val="75000"/>
                    <a:lumOff val="25000"/>
                  </a:schemeClr>
                </a:solidFill>
                <a:latin typeface="Century Gothic" charset="0"/>
                <a:ea typeface="Century Gothic" charset="0"/>
                <a:cs typeface="Century Gothic" charset="0"/>
              </a:rPr>
              <a:t>has always been there. </a:t>
            </a:r>
            <a:r>
              <a:rPr lang="en-US" b="1" i="1" dirty="0">
                <a:solidFill>
                  <a:schemeClr val="tx1">
                    <a:lumMod val="75000"/>
                    <a:lumOff val="25000"/>
                  </a:schemeClr>
                </a:solidFill>
                <a:latin typeface="Century Gothic" charset="0"/>
                <a:ea typeface="Century Gothic" charset="0"/>
                <a:cs typeface="Century Gothic" charset="0"/>
              </a:rPr>
              <a:t>And each and every day, we recommit ourselves to keeping it there.</a:t>
            </a:r>
            <a:r>
              <a:rPr lang="en-US" i="1" dirty="0">
                <a:solidFill>
                  <a:schemeClr val="tx1">
                    <a:lumMod val="75000"/>
                    <a:lumOff val="25000"/>
                  </a:schemeClr>
                </a:solidFill>
                <a:latin typeface="Century Gothic" charset="0"/>
                <a:ea typeface="Century Gothic" charset="0"/>
                <a:cs typeface="Century Gothic" charset="0"/>
              </a:rPr>
              <a:t>”</a:t>
            </a:r>
          </a:p>
          <a:p>
            <a:pPr marL="0" indent="0" algn="ctr">
              <a:buNone/>
            </a:pPr>
            <a:endParaRPr lang="en-US" i="1" dirty="0">
              <a:solidFill>
                <a:schemeClr val="tx1">
                  <a:lumMod val="75000"/>
                  <a:lumOff val="25000"/>
                </a:schemeClr>
              </a:solidFill>
              <a:latin typeface="Century Gothic" charset="0"/>
              <a:ea typeface="Century Gothic" charset="0"/>
              <a:cs typeface="Century Gothic" charset="0"/>
            </a:endParaRPr>
          </a:p>
        </p:txBody>
      </p:sp>
      <p:pic>
        <p:nvPicPr>
          <p:cNvPr id="5" name="Picture 4" descr="Waleed Abdalati"/>
          <p:cNvPicPr>
            <a:picLocks noChangeAspect="1" noChangeArrowheads="1"/>
          </p:cNvPicPr>
          <p:nvPr/>
        </p:nvPicPr>
        <p:blipFill>
          <a:blip r:embed="rId2" cstate="print"/>
          <a:srcRect/>
          <a:stretch>
            <a:fillRect/>
          </a:stretch>
        </p:blipFill>
        <p:spPr bwMode="auto">
          <a:xfrm>
            <a:off x="8480485" y="1637108"/>
            <a:ext cx="2494943" cy="3124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08423" y="4761308"/>
            <a:ext cx="2862072" cy="1015608"/>
          </a:xfrm>
          <a:prstGeom prst="rect">
            <a:avLst/>
          </a:prstGeom>
          <a:noFill/>
        </p:spPr>
        <p:txBody>
          <a:bodyPr wrap="square" lIns="91387" tIns="45693" rIns="91387" bIns="45693" rtlCol="0">
            <a:spAutoFit/>
          </a:bodyPr>
          <a:lstStyle/>
          <a:p>
            <a:pPr algn="ctr" defTabSz="1018229"/>
            <a:r>
              <a:rPr lang="en-US" sz="2000" b="1" dirty="0" smtClean="0">
                <a:solidFill>
                  <a:schemeClr val="tx1">
                    <a:lumMod val="75000"/>
                    <a:lumOff val="25000"/>
                  </a:schemeClr>
                </a:solidFill>
                <a:latin typeface="Century Gothic" charset="0"/>
                <a:ea typeface="Century Gothic" charset="0"/>
                <a:cs typeface="Century Gothic" charset="0"/>
              </a:rPr>
              <a:t>Dr. </a:t>
            </a:r>
            <a:r>
              <a:rPr lang="en-US" sz="2000" b="1" dirty="0" err="1" smtClean="0">
                <a:solidFill>
                  <a:schemeClr val="tx1">
                    <a:lumMod val="75000"/>
                    <a:lumOff val="25000"/>
                  </a:schemeClr>
                </a:solidFill>
                <a:latin typeface="Century Gothic" charset="0"/>
                <a:ea typeface="Century Gothic" charset="0"/>
                <a:cs typeface="Century Gothic" charset="0"/>
              </a:rPr>
              <a:t>Waleed</a:t>
            </a:r>
            <a:r>
              <a:rPr lang="en-US" sz="2000" b="1" dirty="0" smtClean="0">
                <a:solidFill>
                  <a:schemeClr val="tx1">
                    <a:lumMod val="75000"/>
                    <a:lumOff val="25000"/>
                  </a:schemeClr>
                </a:solidFill>
                <a:latin typeface="Century Gothic" charset="0"/>
                <a:ea typeface="Century Gothic" charset="0"/>
                <a:cs typeface="Century Gothic" charset="0"/>
              </a:rPr>
              <a:t> </a:t>
            </a:r>
            <a:r>
              <a:rPr lang="en-US" sz="2000" b="1" dirty="0" err="1" smtClean="0">
                <a:solidFill>
                  <a:schemeClr val="tx1">
                    <a:lumMod val="75000"/>
                    <a:lumOff val="25000"/>
                  </a:schemeClr>
                </a:solidFill>
                <a:latin typeface="Century Gothic" charset="0"/>
                <a:ea typeface="Century Gothic" charset="0"/>
                <a:cs typeface="Century Gothic" charset="0"/>
              </a:rPr>
              <a:t>Abdalati</a:t>
            </a:r>
            <a:r>
              <a:rPr lang="en-US" sz="2000" b="1" dirty="0" smtClean="0">
                <a:solidFill>
                  <a:schemeClr val="tx1">
                    <a:lumMod val="75000"/>
                    <a:lumOff val="25000"/>
                  </a:schemeClr>
                </a:solidFill>
                <a:latin typeface="Century Gothic" charset="0"/>
                <a:ea typeface="Century Gothic" charset="0"/>
                <a:cs typeface="Century Gothic" charset="0"/>
              </a:rPr>
              <a:t>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Former NASA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Chief Scientist</a:t>
            </a:r>
          </a:p>
        </p:txBody>
      </p:sp>
      <p:sp>
        <p:nvSpPr>
          <p:cNvPr id="7" name="TextBox 6"/>
          <p:cNvSpPr txBox="1"/>
          <p:nvPr/>
        </p:nvSpPr>
        <p:spPr>
          <a:xfrm>
            <a:off x="997034" y="6435079"/>
            <a:ext cx="7710765" cy="307777"/>
          </a:xfrm>
          <a:prstGeom prst="rect">
            <a:avLst/>
          </a:prstGeom>
          <a:noFill/>
        </p:spPr>
        <p:txBody>
          <a:bodyPr wrap="none" rtlCol="0">
            <a:spAutoFit/>
          </a:bodyPr>
          <a:lstStyle/>
          <a:p>
            <a:pPr>
              <a:defRPr/>
            </a:pPr>
            <a:r>
              <a:rPr lang="en-US" sz="1400" b="1" dirty="0" smtClean="0">
                <a:solidFill>
                  <a:schemeClr val="bg1"/>
                </a:solidFill>
                <a:latin typeface="Century Gothic" charset="0"/>
                <a:ea typeface="Century Gothic" charset="0"/>
                <a:cs typeface="Century Gothic" charset="0"/>
              </a:rPr>
              <a:t>NASA SI Policy:</a:t>
            </a:r>
            <a:r>
              <a:rPr lang="en-US" sz="1400" dirty="0" smtClean="0">
                <a:solidFill>
                  <a:schemeClr val="bg1"/>
                </a:solidFill>
                <a:latin typeface="Century Gothic" charset="0"/>
                <a:ea typeface="Century Gothic" charset="0"/>
                <a:cs typeface="Century Gothic" charset="0"/>
              </a:rPr>
              <a:t> </a:t>
            </a:r>
            <a:r>
              <a:rPr lang="en-US" sz="1400" b="1" dirty="0">
                <a:solidFill>
                  <a:schemeClr val="bg1"/>
                </a:solidFill>
                <a:latin typeface="Century Gothic" charset="0"/>
                <a:ea typeface="Century Gothic" charset="0"/>
                <a:cs typeface="Century Gothic" charset="0"/>
                <a:hlinkClick r:id="rId3"/>
              </a:rPr>
              <a:t>http</a:t>
            </a:r>
            <a:r>
              <a:rPr lang="en-US" sz="1400" b="1" dirty="0" smtClean="0">
                <a:solidFill>
                  <a:schemeClr val="bg1"/>
                </a:solidFill>
                <a:latin typeface="Century Gothic" charset="0"/>
                <a:ea typeface="Century Gothic" charset="0"/>
                <a:cs typeface="Century Gothic" charset="0"/>
                <a:hlinkClick r:id="rId3"/>
              </a:rPr>
              <a:t>://www.nasa.gov/pdf/611201main_NASA_SI_Policy_12_15_11.pdf</a:t>
            </a:r>
            <a:endParaRPr lang="en-US" sz="14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256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603063" y="1322237"/>
            <a:ext cx="10866120" cy="4993622"/>
          </a:xfrm>
        </p:spPr>
        <p:txBody>
          <a:bodyPr>
            <a:normAutofit/>
          </a:bodyPr>
          <a:lstStyle/>
          <a:p>
            <a:pPr lvl="0"/>
            <a:r>
              <a:rPr lang="en-US" sz="2000" dirty="0">
                <a:solidFill>
                  <a:schemeClr val="tx1">
                    <a:lumMod val="75000"/>
                    <a:lumOff val="25000"/>
                  </a:schemeClr>
                </a:solidFill>
              </a:rPr>
              <a:t>The Project Lead is the main point of contact to science advisors and project </a:t>
            </a:r>
            <a:r>
              <a:rPr lang="en-US" sz="2000" dirty="0" smtClean="0">
                <a:solidFill>
                  <a:schemeClr val="tx1">
                    <a:lumMod val="75000"/>
                    <a:lumOff val="25000"/>
                  </a:schemeClr>
                </a:solidFill>
              </a:rPr>
              <a:t>end users/contacts</a:t>
            </a:r>
          </a:p>
          <a:p>
            <a:pPr lvl="1"/>
            <a:r>
              <a:rPr lang="en-US" sz="1800" dirty="0" smtClean="0">
                <a:solidFill>
                  <a:schemeClr val="tx1">
                    <a:lumMod val="75000"/>
                    <a:lumOff val="25000"/>
                  </a:schemeClr>
                </a:solidFill>
              </a:rPr>
              <a:t>Emails</a:t>
            </a:r>
            <a:endParaRPr lang="en-US" sz="1800" dirty="0">
              <a:solidFill>
                <a:schemeClr val="tx1">
                  <a:lumMod val="75000"/>
                  <a:lumOff val="25000"/>
                </a:schemeClr>
              </a:solidFill>
            </a:endParaRPr>
          </a:p>
          <a:p>
            <a:pPr lvl="1"/>
            <a:r>
              <a:rPr lang="en-US" sz="1800" dirty="0">
                <a:solidFill>
                  <a:schemeClr val="tx1">
                    <a:lumMod val="75000"/>
                    <a:lumOff val="25000"/>
                  </a:schemeClr>
                </a:solidFill>
              </a:rPr>
              <a:t>Telephone calls</a:t>
            </a:r>
          </a:p>
          <a:p>
            <a:pPr lvl="1"/>
            <a:r>
              <a:rPr lang="en-US" sz="1800" dirty="0">
                <a:solidFill>
                  <a:schemeClr val="tx1">
                    <a:lumMod val="75000"/>
                    <a:lumOff val="25000"/>
                  </a:schemeClr>
                </a:solidFill>
              </a:rPr>
              <a:t>Meetings</a:t>
            </a:r>
            <a:endParaRPr lang="en-US" sz="1400" dirty="0">
              <a:solidFill>
                <a:schemeClr val="tx1">
                  <a:lumMod val="75000"/>
                  <a:lumOff val="25000"/>
                </a:schemeClr>
              </a:solidFill>
            </a:endParaRPr>
          </a:p>
          <a:p>
            <a:pPr lvl="0"/>
            <a:r>
              <a:rPr lang="en-US" sz="2000" dirty="0">
                <a:solidFill>
                  <a:schemeClr val="tx1">
                    <a:lumMod val="75000"/>
                    <a:lumOff val="25000"/>
                  </a:schemeClr>
                </a:solidFill>
              </a:rPr>
              <a:t>Emails relating to DEVELOP business </a:t>
            </a:r>
            <a:r>
              <a:rPr lang="en-US" sz="2000" u="sng" dirty="0">
                <a:solidFill>
                  <a:schemeClr val="tx1">
                    <a:lumMod val="75000"/>
                    <a:lumOff val="25000"/>
                  </a:schemeClr>
                </a:solidFill>
              </a:rPr>
              <a:t>or</a:t>
            </a:r>
            <a:r>
              <a:rPr lang="en-US" sz="2000" dirty="0">
                <a:solidFill>
                  <a:schemeClr val="tx1">
                    <a:lumMod val="75000"/>
                    <a:lumOff val="25000"/>
                  </a:schemeClr>
                </a:solidFill>
              </a:rPr>
              <a:t> to NASA personnel </a:t>
            </a:r>
            <a:r>
              <a:rPr lang="en-US" sz="2000" b="1" dirty="0">
                <a:solidFill>
                  <a:schemeClr val="tx1">
                    <a:lumMod val="75000"/>
                    <a:lumOff val="25000"/>
                  </a:schemeClr>
                </a:solidFill>
              </a:rPr>
              <a:t>must be approved </a:t>
            </a:r>
            <a:r>
              <a:rPr lang="en-US" sz="2000" dirty="0">
                <a:solidFill>
                  <a:schemeClr val="tx1">
                    <a:lumMod val="75000"/>
                    <a:lumOff val="25000"/>
                  </a:schemeClr>
                </a:solidFill>
              </a:rPr>
              <a:t>by your Center Lead or DEVELOP NPO </a:t>
            </a:r>
            <a:r>
              <a:rPr lang="en-US" sz="2000" b="1" dirty="0">
                <a:solidFill>
                  <a:schemeClr val="tx1">
                    <a:lumMod val="75000"/>
                    <a:lumOff val="25000"/>
                  </a:schemeClr>
                </a:solidFill>
              </a:rPr>
              <a:t>before they are sent </a:t>
            </a:r>
            <a:r>
              <a:rPr lang="en-US" sz="2000" dirty="0">
                <a:solidFill>
                  <a:schemeClr val="tx1">
                    <a:lumMod val="75000"/>
                    <a:lumOff val="25000"/>
                  </a:schemeClr>
                </a:solidFill>
              </a:rPr>
              <a:t>outside of DEVELOP</a:t>
            </a:r>
          </a:p>
          <a:p>
            <a:pPr lvl="0"/>
            <a:r>
              <a:rPr lang="en-US" sz="2000" b="1" u="sng" dirty="0">
                <a:solidFill>
                  <a:schemeClr val="tx1">
                    <a:lumMod val="75000"/>
                    <a:lumOff val="25000"/>
                  </a:schemeClr>
                </a:solidFill>
              </a:rPr>
              <a:t>CC </a:t>
            </a:r>
            <a:r>
              <a:rPr lang="en-US" sz="2000" b="1" u="sng" dirty="0" smtClean="0">
                <a:solidFill>
                  <a:schemeClr val="tx1">
                    <a:lumMod val="75000"/>
                    <a:lumOff val="25000"/>
                  </a:schemeClr>
                </a:solidFill>
              </a:rPr>
              <a:t>your Center Lead </a:t>
            </a:r>
            <a:r>
              <a:rPr lang="en-US" sz="2000" b="1" u="sng" dirty="0">
                <a:solidFill>
                  <a:schemeClr val="tx1">
                    <a:lumMod val="75000"/>
                    <a:lumOff val="25000"/>
                  </a:schemeClr>
                </a:solidFill>
              </a:rPr>
              <a:t>when sending </a:t>
            </a:r>
            <a:r>
              <a:rPr lang="en-US" sz="2000" b="1" u="sng" dirty="0" smtClean="0">
                <a:solidFill>
                  <a:schemeClr val="tx1">
                    <a:lumMod val="75000"/>
                    <a:lumOff val="25000"/>
                  </a:schemeClr>
                </a:solidFill>
              </a:rPr>
              <a:t>all project </a:t>
            </a:r>
            <a:r>
              <a:rPr lang="en-US" sz="2000" b="1" u="sng" dirty="0">
                <a:solidFill>
                  <a:schemeClr val="tx1">
                    <a:lumMod val="75000"/>
                    <a:lumOff val="25000"/>
                  </a:schemeClr>
                </a:solidFill>
              </a:rPr>
              <a:t>related </a:t>
            </a:r>
            <a:r>
              <a:rPr lang="en-US" sz="2000" b="1" u="sng" dirty="0" smtClean="0">
                <a:solidFill>
                  <a:schemeClr val="tx1">
                    <a:lumMod val="75000"/>
                    <a:lumOff val="25000"/>
                  </a:schemeClr>
                </a:solidFill>
              </a:rPr>
              <a:t>emails</a:t>
            </a:r>
            <a:endParaRPr lang="en-US" sz="2000" dirty="0" smtClean="0">
              <a:solidFill>
                <a:schemeClr val="tx1">
                  <a:lumMod val="75000"/>
                  <a:lumOff val="25000"/>
                </a:schemeClr>
              </a:solidFill>
            </a:endParaRPr>
          </a:p>
          <a:p>
            <a:pPr lvl="0"/>
            <a:r>
              <a:rPr lang="en-US" sz="2000" dirty="0" smtClean="0">
                <a:solidFill>
                  <a:schemeClr val="tx1">
                    <a:lumMod val="75000"/>
                    <a:lumOff val="25000"/>
                  </a:schemeClr>
                </a:solidFill>
              </a:rPr>
              <a:t>Each </a:t>
            </a:r>
            <a:r>
              <a:rPr lang="en-US" sz="2000" dirty="0">
                <a:solidFill>
                  <a:schemeClr val="tx1">
                    <a:lumMod val="75000"/>
                    <a:lumOff val="25000"/>
                  </a:schemeClr>
                </a:solidFill>
              </a:rPr>
              <a:t>team has access to a phone.  If the phone rings, answer it </a:t>
            </a:r>
            <a:r>
              <a:rPr lang="en-US" sz="2000" dirty="0" smtClean="0">
                <a:solidFill>
                  <a:schemeClr val="tx1">
                    <a:lumMod val="75000"/>
                    <a:lumOff val="25000"/>
                  </a:schemeClr>
                </a:solidFill>
              </a:rPr>
              <a:t>nicely with </a:t>
            </a:r>
            <a:r>
              <a:rPr lang="en-US" sz="2000" dirty="0">
                <a:solidFill>
                  <a:schemeClr val="tx1">
                    <a:lumMod val="75000"/>
                    <a:lumOff val="25000"/>
                  </a:schemeClr>
                </a:solidFill>
              </a:rPr>
              <a:t>something </a:t>
            </a:r>
            <a:r>
              <a:rPr lang="en-US" sz="2000" dirty="0" smtClean="0">
                <a:solidFill>
                  <a:schemeClr val="tx1">
                    <a:lumMod val="75000"/>
                    <a:lumOff val="25000"/>
                  </a:schemeClr>
                </a:solidFill>
              </a:rPr>
              <a:t>like: </a:t>
            </a:r>
            <a:r>
              <a:rPr lang="en-US" sz="2000" dirty="0">
                <a:solidFill>
                  <a:schemeClr val="tx1">
                    <a:lumMod val="75000"/>
                    <a:lumOff val="25000"/>
                  </a:schemeClr>
                </a:solidFill>
              </a:rPr>
              <a:t>“DEVELOP Program, this is &lt;name&gt;.  How may I help you?”</a:t>
            </a:r>
          </a:p>
          <a:p>
            <a:pPr lvl="0"/>
            <a:endParaRPr lang="en-US" sz="2000" dirty="0">
              <a:solidFill>
                <a:schemeClr val="tx1">
                  <a:lumMod val="75000"/>
                  <a:lumOff val="25000"/>
                </a:schemeClr>
              </a:solidFill>
            </a:endParaRPr>
          </a:p>
          <a:p>
            <a:pPr lvl="0" algn="ctr">
              <a:buNone/>
            </a:pPr>
            <a:r>
              <a:rPr lang="en-US" dirty="0">
                <a:solidFill>
                  <a:schemeClr val="tx1">
                    <a:lumMod val="75000"/>
                    <a:lumOff val="25000"/>
                  </a:schemeClr>
                </a:solidFill>
              </a:rPr>
              <a:t>Take advantage of - and seek out - opportunities!  </a:t>
            </a:r>
          </a:p>
          <a:p>
            <a:pPr lvl="0" algn="ctr">
              <a:buNone/>
            </a:pPr>
            <a:r>
              <a:rPr lang="en-US" dirty="0" smtClean="0">
                <a:solidFill>
                  <a:schemeClr val="tx1">
                    <a:lumMod val="75000"/>
                    <a:lumOff val="25000"/>
                  </a:schemeClr>
                </a:solidFill>
              </a:rPr>
              <a:t>Remember, your experience is what YOU make of it!</a:t>
            </a:r>
            <a:endParaRPr lang="en-US" dirty="0">
              <a:solidFill>
                <a:schemeClr val="tx1">
                  <a:lumMod val="75000"/>
                  <a:lumOff val="25000"/>
                </a:schemeClr>
              </a:solidFill>
            </a:endParaRPr>
          </a:p>
        </p:txBody>
      </p:sp>
    </p:spTree>
    <p:extLst>
      <p:ext uri="{BB962C8B-B14F-4D97-AF65-F5344CB8AC3E}">
        <p14:creationId xmlns:p14="http://schemas.microsoft.com/office/powerpoint/2010/main" val="50670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Deliverables</a:t>
            </a:r>
            <a:endParaRPr lang="en-US" dirty="0"/>
          </a:p>
        </p:txBody>
      </p:sp>
      <p:sp>
        <p:nvSpPr>
          <p:cNvPr id="3" name="Content Placeholder 2"/>
          <p:cNvSpPr>
            <a:spLocks noGrp="1"/>
          </p:cNvSpPr>
          <p:nvPr>
            <p:ph idx="1"/>
          </p:nvPr>
        </p:nvSpPr>
        <p:spPr>
          <a:xfrm>
            <a:off x="3520440" y="1225296"/>
            <a:ext cx="8311896" cy="5026555"/>
          </a:xfrm>
        </p:spPr>
        <p:txBody>
          <a:bodyPr>
            <a:normAutofit fontScale="92500" lnSpcReduction="10000"/>
          </a:bodyPr>
          <a:lstStyle/>
          <a:p>
            <a:pPr lvl="0"/>
            <a:r>
              <a:rPr lang="en-US" sz="2000" dirty="0" smtClean="0">
                <a:solidFill>
                  <a:schemeClr val="tx1">
                    <a:lumMod val="75000"/>
                    <a:lumOff val="25000"/>
                  </a:schemeClr>
                </a:solidFill>
              </a:rPr>
              <a:t>Deliverables are your opportunity to communicate your work.</a:t>
            </a:r>
          </a:p>
          <a:p>
            <a:r>
              <a:rPr lang="en-US" sz="2000" dirty="0">
                <a:solidFill>
                  <a:schemeClr val="tx1">
                    <a:lumMod val="75000"/>
                    <a:lumOff val="25000"/>
                  </a:schemeClr>
                </a:solidFill>
              </a:rPr>
              <a:t>Each </a:t>
            </a:r>
            <a:r>
              <a:rPr lang="en-US" sz="2000" dirty="0" smtClean="0">
                <a:solidFill>
                  <a:schemeClr val="tx1">
                    <a:lumMod val="75000"/>
                    <a:lumOff val="25000"/>
                  </a:schemeClr>
                </a:solidFill>
              </a:rPr>
              <a:t>deliverable </a:t>
            </a:r>
            <a:r>
              <a:rPr lang="en-US" sz="2000" dirty="0">
                <a:solidFill>
                  <a:schemeClr val="tx1">
                    <a:lumMod val="75000"/>
                    <a:lumOff val="25000"/>
                  </a:schemeClr>
                </a:solidFill>
              </a:rPr>
              <a:t>is an example of your accomplishments. </a:t>
            </a:r>
            <a:r>
              <a:rPr lang="en-US" sz="2000" dirty="0" smtClean="0">
                <a:solidFill>
                  <a:schemeClr val="tx1">
                    <a:lumMod val="75000"/>
                    <a:lumOff val="25000"/>
                  </a:schemeClr>
                </a:solidFill>
              </a:rPr>
              <a:t>Use them to your advantage!</a:t>
            </a:r>
            <a:endParaRPr lang="en-US" sz="2000" dirty="0">
              <a:solidFill>
                <a:schemeClr val="tx1">
                  <a:lumMod val="75000"/>
                  <a:lumOff val="25000"/>
                </a:schemeClr>
              </a:solidFill>
            </a:endParaRPr>
          </a:p>
          <a:p>
            <a:pPr lvl="0"/>
            <a:r>
              <a:rPr lang="en-US" sz="2000" dirty="0" smtClean="0">
                <a:solidFill>
                  <a:schemeClr val="tx1">
                    <a:lumMod val="75000"/>
                    <a:lumOff val="25000"/>
                  </a:schemeClr>
                </a:solidFill>
              </a:rPr>
              <a:t>They provide multiple opportunities to build skills: technical writing, coding, science communication, effective visualizations, video editing, etc.</a:t>
            </a:r>
          </a:p>
          <a:p>
            <a:pPr lvl="0"/>
            <a:r>
              <a:rPr lang="en-US" sz="2000" dirty="0" smtClean="0">
                <a:solidFill>
                  <a:schemeClr val="tx1">
                    <a:lumMod val="75000"/>
                    <a:lumOff val="25000"/>
                  </a:schemeClr>
                </a:solidFill>
              </a:rPr>
              <a:t>All deliverables are important and used by DEVELOP in a variety of ways.</a:t>
            </a:r>
          </a:p>
          <a:p>
            <a:pPr lvl="0"/>
            <a:r>
              <a:rPr lang="en-US" sz="2000" dirty="0" smtClean="0">
                <a:solidFill>
                  <a:schemeClr val="tx1">
                    <a:lumMod val="75000"/>
                    <a:lumOff val="25000"/>
                  </a:schemeClr>
                </a:solidFill>
              </a:rPr>
              <a:t>Best Practices:</a:t>
            </a:r>
          </a:p>
          <a:p>
            <a:pPr lvl="1"/>
            <a:r>
              <a:rPr lang="en-US" sz="1600" dirty="0" smtClean="0">
                <a:solidFill>
                  <a:schemeClr val="tx1">
                    <a:lumMod val="75000"/>
                    <a:lumOff val="25000"/>
                  </a:schemeClr>
                </a:solidFill>
              </a:rPr>
              <a:t>Tackle deliverables incrementally – start them early</a:t>
            </a:r>
          </a:p>
          <a:p>
            <a:pPr lvl="1"/>
            <a:r>
              <a:rPr lang="en-US" sz="1600" dirty="0" smtClean="0">
                <a:solidFill>
                  <a:schemeClr val="tx1">
                    <a:lumMod val="75000"/>
                    <a:lumOff val="25000"/>
                  </a:schemeClr>
                </a:solidFill>
              </a:rPr>
              <a:t>Identify a POC within the team for each deliverable</a:t>
            </a:r>
          </a:p>
          <a:p>
            <a:pPr lvl="1"/>
            <a:r>
              <a:rPr lang="en-US" sz="1600" dirty="0" smtClean="0">
                <a:solidFill>
                  <a:schemeClr val="tx1">
                    <a:lumMod val="75000"/>
                    <a:lumOff val="25000"/>
                  </a:schemeClr>
                </a:solidFill>
              </a:rPr>
              <a:t>Reuse content from one deliverable for another – while each demonstrates your project in a different method of communication, many have shared core elements</a:t>
            </a:r>
          </a:p>
          <a:p>
            <a:pPr lvl="1"/>
            <a:r>
              <a:rPr lang="en-US" sz="1600" dirty="0" smtClean="0">
                <a:solidFill>
                  <a:schemeClr val="tx1">
                    <a:lumMod val="75000"/>
                    <a:lumOff val="25000"/>
                  </a:schemeClr>
                </a:solidFill>
              </a:rPr>
              <a:t>All deliverables must be reviewed by your Center Lead before submitting to NPO</a:t>
            </a:r>
          </a:p>
          <a:p>
            <a:pPr lvl="1"/>
            <a:r>
              <a:rPr lang="en-US" sz="1600" dirty="0" smtClean="0">
                <a:solidFill>
                  <a:schemeClr val="tx1">
                    <a:lumMod val="75000"/>
                    <a:lumOff val="25000"/>
                  </a:schemeClr>
                </a:solidFill>
              </a:rPr>
              <a:t>Build in time for Science Advisors to review as well</a:t>
            </a:r>
          </a:p>
          <a:p>
            <a:pPr lvl="1"/>
            <a:r>
              <a:rPr lang="en-US" sz="1600" dirty="0" smtClean="0">
                <a:solidFill>
                  <a:schemeClr val="tx1">
                    <a:lumMod val="75000"/>
                    <a:lumOff val="25000"/>
                  </a:schemeClr>
                </a:solidFill>
              </a:rPr>
              <a:t>Always review the deliverable checklist to ensure your deliverables are on point prior to submission to NPO</a:t>
            </a:r>
            <a:endParaRPr lang="en-US" sz="1600" dirty="0">
              <a:solidFill>
                <a:schemeClr val="tx1">
                  <a:lumMod val="75000"/>
                  <a:lumOff val="25000"/>
                </a:schemeClr>
              </a:solidFill>
            </a:endParaRPr>
          </a:p>
        </p:txBody>
      </p:sp>
      <p:sp>
        <p:nvSpPr>
          <p:cNvPr id="4" name="Rectangle 3"/>
          <p:cNvSpPr/>
          <p:nvPr/>
        </p:nvSpPr>
        <p:spPr>
          <a:xfrm>
            <a:off x="96202" y="6395974"/>
            <a:ext cx="11516678" cy="338554"/>
          </a:xfrm>
          <a:prstGeom prst="rect">
            <a:avLst/>
          </a:prstGeom>
        </p:spPr>
        <p:txBody>
          <a:bodyPr wrap="square">
            <a:spAutoFit/>
          </a:bodyPr>
          <a:lstStyle/>
          <a:p>
            <a:pPr lvl="0"/>
            <a:r>
              <a:rPr lang="en-US" sz="1600" dirty="0">
                <a:solidFill>
                  <a:schemeClr val="bg1"/>
                </a:solidFill>
                <a:latin typeface="Century Gothic" panose="020B0502020202020204" pitchFamily="34" charset="0"/>
              </a:rPr>
              <a:t>Questions about deliverables? Email the PC Team @ </a:t>
            </a:r>
            <a:r>
              <a:rPr lang="en-US" sz="1400" b="1" dirty="0">
                <a:solidFill>
                  <a:schemeClr val="bg1"/>
                </a:solidFill>
                <a:latin typeface="Century Gothic" panose="020B0502020202020204" pitchFamily="34" charset="0"/>
              </a:rPr>
              <a:t>DEVELOP.ProjectCoordination@gmail.com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808" y="1527049"/>
            <a:ext cx="2883304" cy="181051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808" y="3713548"/>
            <a:ext cx="2883304" cy="1922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34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Project Summary</a:t>
            </a:r>
            <a:endParaRPr lang="en-US" dirty="0"/>
          </a:p>
        </p:txBody>
      </p:sp>
      <p:sp>
        <p:nvSpPr>
          <p:cNvPr id="3" name="Content Placeholder 2"/>
          <p:cNvSpPr>
            <a:spLocks noGrp="1"/>
          </p:cNvSpPr>
          <p:nvPr>
            <p:ph idx="1"/>
          </p:nvPr>
        </p:nvSpPr>
        <p:spPr>
          <a:xfrm>
            <a:off x="315658" y="1339490"/>
            <a:ext cx="7685342" cy="4958439"/>
          </a:xfrm>
        </p:spPr>
        <p:txBody>
          <a:bodyPr>
            <a:normAutofit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a:solidFill>
                  <a:schemeClr val="tx1">
                    <a:lumMod val="75000"/>
                    <a:lumOff val="25000"/>
                  </a:schemeClr>
                </a:solidFill>
              </a:rPr>
              <a:t>Project Summary </a:t>
            </a:r>
            <a:r>
              <a:rPr lang="en-US" sz="2000" dirty="0" smtClean="0">
                <a:solidFill>
                  <a:schemeClr val="tx1">
                    <a:lumMod val="75000"/>
                    <a:lumOff val="25000"/>
                  </a:schemeClr>
                </a:solidFill>
              </a:rPr>
              <a:t>provides a short overview of project </a:t>
            </a:r>
            <a:r>
              <a:rPr lang="en-US" sz="2000" dirty="0">
                <a:solidFill>
                  <a:schemeClr val="tx1">
                    <a:lumMod val="75000"/>
                    <a:lumOff val="25000"/>
                  </a:schemeClr>
                </a:solidFill>
              </a:rPr>
              <a:t>information </a:t>
            </a:r>
            <a:r>
              <a:rPr lang="en-US" sz="2000" dirty="0" smtClean="0">
                <a:solidFill>
                  <a:schemeClr val="tx1">
                    <a:lumMod val="75000"/>
                    <a:lumOff val="25000"/>
                  </a:schemeClr>
                </a:solidFill>
              </a:rPr>
              <a:t>in </a:t>
            </a:r>
            <a:r>
              <a:rPr lang="en-US" sz="2000" dirty="0">
                <a:solidFill>
                  <a:schemeClr val="tx1">
                    <a:lumMod val="75000"/>
                    <a:lumOff val="25000"/>
                  </a:schemeClr>
                </a:solidFill>
              </a:rPr>
              <a:t>one place. </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The content in this document is compiled for reporting to NASA HQ –project indicators and tracking metrics, annual reports, quarterly program reviews, monthly status reports, etc. </a:t>
            </a:r>
          </a:p>
          <a:p>
            <a:pPr lvl="1"/>
            <a:r>
              <a:rPr lang="en-US" sz="1600" dirty="0">
                <a:solidFill>
                  <a:schemeClr val="tx1">
                    <a:lumMod val="75000"/>
                    <a:lumOff val="25000"/>
                  </a:schemeClr>
                </a:solidFill>
              </a:rPr>
              <a:t>Future teams will refer to this document.</a:t>
            </a:r>
          </a:p>
          <a:p>
            <a:pPr lvl="1"/>
            <a:r>
              <a:rPr lang="en-US" sz="1600" dirty="0">
                <a:solidFill>
                  <a:schemeClr val="tx1">
                    <a:lumMod val="75000"/>
                    <a:lumOff val="25000"/>
                  </a:schemeClr>
                </a:solidFill>
              </a:rPr>
              <a:t>In the summer term, the content from this document is what is used to populate the Project Booklet – a summary of the program’s portfolio and used throughout the year.</a:t>
            </a:r>
          </a:p>
          <a:p>
            <a:pPr lvl="1"/>
            <a:r>
              <a:rPr lang="en-US" sz="1600" dirty="0">
                <a:solidFill>
                  <a:schemeClr val="tx1">
                    <a:lumMod val="75000"/>
                    <a:lumOff val="25000"/>
                  </a:schemeClr>
                </a:solidFill>
              </a:rPr>
              <a:t>Project Summaries are commonly shared when project information is requested (ex. Legislative Affairs, Partners, etc.). </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This is where the abstract “lives” – you will iterate with NPO in this file. Don’t put the abstract on other deliverables until it’s finalized here.</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Use the Project Summary content to fill in the sections of the </a:t>
            </a:r>
            <a:r>
              <a:rPr lang="en-US" sz="1600" dirty="0" err="1" smtClean="0">
                <a:solidFill>
                  <a:schemeClr val="tx1">
                    <a:lumMod val="75000"/>
                    <a:lumOff val="25000"/>
                  </a:schemeClr>
                </a:solidFill>
              </a:rPr>
              <a:t>DEVELOPedia</a:t>
            </a:r>
            <a:r>
              <a:rPr lang="en-US" sz="1600" dirty="0" smtClean="0">
                <a:solidFill>
                  <a:schemeClr val="tx1">
                    <a:lumMod val="75000"/>
                    <a:lumOff val="25000"/>
                  </a:schemeClr>
                </a:solidFill>
              </a:rPr>
              <a:t> page</a:t>
            </a:r>
            <a:r>
              <a:rPr lang="en-US" sz="1600" dirty="0">
                <a:solidFill>
                  <a:schemeClr val="tx1">
                    <a:lumMod val="75000"/>
                    <a:lumOff val="25000"/>
                  </a:schemeClr>
                </a:solidFill>
              </a:rPr>
              <a:t> </a:t>
            </a:r>
            <a:r>
              <a:rPr lang="en-US" sz="1600" dirty="0" smtClean="0">
                <a:solidFill>
                  <a:schemeClr val="tx1">
                    <a:lumMod val="75000"/>
                    <a:lumOff val="25000"/>
                  </a:schemeClr>
                </a:solidFill>
              </a:rPr>
              <a:t>and poster.</a:t>
            </a:r>
          </a:p>
          <a:p>
            <a:pPr lvl="1"/>
            <a:r>
              <a:rPr lang="en-US" sz="1600" dirty="0" smtClean="0">
                <a:solidFill>
                  <a:schemeClr val="tx1">
                    <a:lumMod val="75000"/>
                    <a:lumOff val="25000"/>
                  </a:schemeClr>
                </a:solidFill>
              </a:rPr>
              <a:t>Use this document in the future when you need to share information about the project you worked on.</a:t>
            </a:r>
            <a:endParaRPr lang="en-US" sz="1200" dirty="0">
              <a:solidFill>
                <a:schemeClr val="tx1">
                  <a:lumMod val="75000"/>
                  <a:lumOff val="25000"/>
                </a:schemeClr>
              </a:solidFill>
            </a:endParaRPr>
          </a:p>
        </p:txBody>
      </p:sp>
      <p:sp>
        <p:nvSpPr>
          <p:cNvPr id="4" name="Rectangle 3"/>
          <p:cNvSpPr/>
          <p:nvPr/>
        </p:nvSpPr>
        <p:spPr>
          <a:xfrm>
            <a:off x="106650" y="6413391"/>
            <a:ext cx="11516678" cy="338554"/>
          </a:xfrm>
          <a:prstGeom prst="rect">
            <a:avLst/>
          </a:prstGeom>
        </p:spPr>
        <p:txBody>
          <a:bodyPr wrap="square">
            <a:spAutoFit/>
          </a:bodyPr>
          <a:lstStyle/>
          <a:p>
            <a:pPr lvl="0"/>
            <a:r>
              <a:rPr lang="en-US" sz="1600" b="1" dirty="0" smtClean="0">
                <a:solidFill>
                  <a:schemeClr val="bg1"/>
                </a:solidFill>
                <a:latin typeface="Century Gothic" charset="0"/>
                <a:ea typeface="Century Gothic" charset="0"/>
                <a:cs typeface="Century Gothic" charset="0"/>
              </a:rPr>
              <a:t>Project Summary:</a:t>
            </a:r>
            <a:r>
              <a:rPr lang="en-US" sz="1600" dirty="0" smtClean="0">
                <a:solidFill>
                  <a:schemeClr val="bg1"/>
                </a:solidFill>
                <a:latin typeface="Century Gothic" charset="0"/>
                <a:ea typeface="Century Gothic" charset="0"/>
                <a:cs typeface="Century Gothic" charset="0"/>
              </a:rPr>
              <a:t> </a:t>
            </a:r>
            <a:r>
              <a:rPr lang="en-US" sz="1400" dirty="0" smtClean="0">
                <a:solidFill>
                  <a:schemeClr val="bg1"/>
                </a:solidFill>
                <a:latin typeface="Century Gothic" panose="020B0502020202020204" pitchFamily="34" charset="0"/>
                <a:hlinkClick r:id="rId2"/>
              </a:rPr>
              <a:t>http://www.devpedia.developexchange.com/dp/index.php?title=Project_Summary</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211644" y="597765"/>
            <a:ext cx="3307932" cy="4150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18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Tech Paper</a:t>
            </a:r>
            <a:endParaRPr lang="en-US" dirty="0"/>
          </a:p>
        </p:txBody>
      </p:sp>
      <p:sp>
        <p:nvSpPr>
          <p:cNvPr id="3" name="Content Placeholder 2"/>
          <p:cNvSpPr>
            <a:spLocks noGrp="1"/>
          </p:cNvSpPr>
          <p:nvPr>
            <p:ph idx="1"/>
          </p:nvPr>
        </p:nvSpPr>
        <p:spPr>
          <a:xfrm>
            <a:off x="315658" y="1339491"/>
            <a:ext cx="8620524" cy="2717382"/>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The Tech Paper provides a synopsis of the project with technical details for partners and future DEVELOP teams to replicate and understand.</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Tech papers are the foundation for all future publications relating to the project.</a:t>
            </a:r>
          </a:p>
          <a:p>
            <a:pPr lvl="1"/>
            <a:r>
              <a:rPr lang="en-US" sz="1600" dirty="0" smtClean="0">
                <a:solidFill>
                  <a:schemeClr val="tx1">
                    <a:lumMod val="75000"/>
                    <a:lumOff val="25000"/>
                  </a:schemeClr>
                </a:solidFill>
              </a:rPr>
              <a:t>Tech papers are commonly shared with project partners.</a:t>
            </a:r>
          </a:p>
          <a:p>
            <a:pPr lvl="1"/>
            <a:r>
              <a:rPr lang="en-US" sz="1600" dirty="0" smtClean="0">
                <a:solidFill>
                  <a:schemeClr val="tx1">
                    <a:lumMod val="75000"/>
                    <a:lumOff val="25000"/>
                  </a:schemeClr>
                </a:solidFill>
              </a:rPr>
              <a:t>Methods are a large focus of the paper and should assist others in replicating your work.</a:t>
            </a:r>
            <a:endParaRPr lang="en-US" sz="1600" dirty="0">
              <a:solidFill>
                <a:schemeClr val="tx1">
                  <a:lumMod val="75000"/>
                  <a:lumOff val="25000"/>
                </a:schemeClr>
              </a:solidFill>
            </a:endParaRPr>
          </a:p>
        </p:txBody>
      </p:sp>
      <p:sp>
        <p:nvSpPr>
          <p:cNvPr id="4" name="Rectangle 3"/>
          <p:cNvSpPr/>
          <p:nvPr/>
        </p:nvSpPr>
        <p:spPr>
          <a:xfrm>
            <a:off x="19373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Tech Paper: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://www.devpedia.developexchange.com/dp/index.php?title=Tech_Paper</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87757">
            <a:off x="9014281" y="432675"/>
            <a:ext cx="2454585" cy="299645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15658" y="3988463"/>
            <a:ext cx="11516678" cy="2154436"/>
          </a:xfrm>
          <a:prstGeom prst="rect">
            <a:avLst/>
          </a:prstGeom>
        </p:spPr>
        <p:txBody>
          <a:bodyPr wrap="square">
            <a:spAutoFit/>
          </a:bodyPr>
          <a:lstStyle/>
          <a:p>
            <a:pPr marL="230188" lvl="0" indent="-230188">
              <a:buFont typeface="Arial" panose="020B0604020202020204" pitchFamily="34" charset="0"/>
              <a:buChar char="•"/>
            </a:pPr>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marL="742950" lvl="1" indent="-285750">
              <a:buFont typeface="Arial" panose="020B0604020202020204" pitchFamily="34" charset="0"/>
              <a:buChar char="•"/>
            </a:pPr>
            <a:r>
              <a:rPr lang="en-US" sz="1600" dirty="0">
                <a:solidFill>
                  <a:schemeClr val="tx1">
                    <a:lumMod val="75000"/>
                    <a:lumOff val="25000"/>
                  </a:schemeClr>
                </a:solidFill>
              </a:rPr>
              <a:t>Develop your technical writing skills by working on the tech </a:t>
            </a:r>
            <a:r>
              <a:rPr lang="en-US" sz="1600" dirty="0" smtClean="0">
                <a:solidFill>
                  <a:schemeClr val="tx1">
                    <a:lumMod val="75000"/>
                    <a:lumOff val="25000"/>
                  </a:schemeClr>
                </a:solidFill>
              </a:rPr>
              <a:t>paper. </a:t>
            </a:r>
          </a:p>
          <a:p>
            <a:pPr marL="742950" lvl="1" indent="-285750">
              <a:buFont typeface="Arial" panose="020B0604020202020204" pitchFamily="34" charset="0"/>
              <a:buChar char="•"/>
            </a:pPr>
            <a:r>
              <a:rPr lang="en-US" sz="1600" dirty="0" smtClean="0">
                <a:solidFill>
                  <a:schemeClr val="tx1">
                    <a:lumMod val="75000"/>
                    <a:lumOff val="25000"/>
                  </a:schemeClr>
                </a:solidFill>
              </a:rPr>
              <a:t>Use </a:t>
            </a:r>
            <a:r>
              <a:rPr lang="en-US" sz="1600" dirty="0">
                <a:solidFill>
                  <a:schemeClr val="tx1">
                    <a:lumMod val="75000"/>
                    <a:lumOff val="25000"/>
                  </a:schemeClr>
                </a:solidFill>
              </a:rPr>
              <a:t>content from the tech paper in the video, poster, and presentation.</a:t>
            </a:r>
          </a:p>
          <a:p>
            <a:pPr marL="742950" lvl="1" indent="-285750">
              <a:buFont typeface="Arial" panose="020B0604020202020204" pitchFamily="34" charset="0"/>
              <a:buChar char="•"/>
            </a:pPr>
            <a:r>
              <a:rPr lang="en-US" sz="1600" dirty="0">
                <a:solidFill>
                  <a:schemeClr val="tx1">
                    <a:lumMod val="75000"/>
                    <a:lumOff val="25000"/>
                  </a:schemeClr>
                </a:solidFill>
              </a:rPr>
              <a:t>When you are applying to jobs and schools – this can be shared as a writing sample. </a:t>
            </a:r>
          </a:p>
          <a:p>
            <a:pPr marL="342900" lvl="0" indent="-342900">
              <a:buFont typeface="Arial" panose="020B0604020202020204" pitchFamily="34" charset="0"/>
              <a:buChar char="•"/>
            </a:pPr>
            <a:endParaRPr lang="en-US" sz="1100" b="1" dirty="0" smtClean="0">
              <a:solidFill>
                <a:schemeClr val="tx1">
                  <a:lumMod val="75000"/>
                  <a:lumOff val="25000"/>
                </a:schemeClr>
              </a:solidFill>
              <a:latin typeface="Century Gothic" panose="020B0502020202020204" pitchFamily="34" charset="0"/>
            </a:endParaRPr>
          </a:p>
          <a:p>
            <a:pPr marL="230188" lvl="0" indent="-230188">
              <a:buFont typeface="Arial" panose="020B0604020202020204" pitchFamily="34" charset="0"/>
              <a:buChar char="•"/>
            </a:pPr>
            <a:r>
              <a:rPr lang="en-US" sz="2000" b="1" dirty="0" smtClean="0">
                <a:solidFill>
                  <a:schemeClr val="tx1">
                    <a:lumMod val="75000"/>
                    <a:lumOff val="25000"/>
                  </a:schemeClr>
                </a:solidFill>
                <a:latin typeface="Century Gothic" panose="020B0502020202020204" pitchFamily="34" charset="0"/>
              </a:rPr>
              <a:t>Important </a:t>
            </a:r>
            <a:r>
              <a:rPr lang="en-US" sz="2000" b="1" dirty="0">
                <a:solidFill>
                  <a:schemeClr val="tx1">
                    <a:lumMod val="75000"/>
                    <a:lumOff val="25000"/>
                  </a:schemeClr>
                </a:solidFill>
                <a:latin typeface="Century Gothic" panose="020B0502020202020204" pitchFamily="34" charset="0"/>
              </a:rPr>
              <a:t>to Know</a:t>
            </a:r>
            <a:r>
              <a:rPr lang="en-US" sz="2000" dirty="0">
                <a:solidFill>
                  <a:schemeClr val="tx1">
                    <a:lumMod val="75000"/>
                    <a:lumOff val="25000"/>
                  </a:schemeClr>
                </a:solidFill>
                <a:latin typeface="Century Gothic" panose="020B0502020202020204" pitchFamily="34" charset="0"/>
              </a:rPr>
              <a:t>: </a:t>
            </a:r>
          </a:p>
          <a:p>
            <a:pPr marL="742950" lvl="1" indent="-2857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rPr>
              <a:t>Any </a:t>
            </a:r>
            <a:r>
              <a:rPr lang="en-US" sz="1600" dirty="0" smtClean="0">
                <a:solidFill>
                  <a:schemeClr val="tx1">
                    <a:lumMod val="75000"/>
                    <a:lumOff val="25000"/>
                  </a:schemeClr>
                </a:solidFill>
                <a:latin typeface="Century Gothic" panose="020B0502020202020204" pitchFamily="34" charset="0"/>
              </a:rPr>
              <a:t>external distribution </a:t>
            </a:r>
            <a:r>
              <a:rPr lang="en-US" sz="1600" dirty="0">
                <a:solidFill>
                  <a:schemeClr val="tx1">
                    <a:lumMod val="75000"/>
                    <a:lumOff val="25000"/>
                  </a:schemeClr>
                </a:solidFill>
                <a:latin typeface="Century Gothic" panose="020B0502020202020204" pitchFamily="34" charset="0"/>
              </a:rPr>
              <a:t>or publications of this work must go through NASA Export Control</a:t>
            </a:r>
            <a:r>
              <a:rPr lang="en-US" sz="1600" dirty="0" smtClean="0">
                <a:solidFill>
                  <a:schemeClr val="tx1">
                    <a:lumMod val="75000"/>
                    <a:lumOff val="25000"/>
                  </a:schemeClr>
                </a:solidFill>
                <a:latin typeface="Century Gothic" panose="020B0502020202020204" pitchFamily="34" charset="0"/>
              </a:rPr>
              <a:t>. Just contact NPO and they can confirm it’s been approved.</a:t>
            </a:r>
            <a:endParaRPr lang="en-US" sz="16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3583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Poster</a:t>
            </a:r>
            <a:endParaRPr lang="en-US" dirty="0"/>
          </a:p>
        </p:txBody>
      </p:sp>
      <p:sp>
        <p:nvSpPr>
          <p:cNvPr id="3" name="Content Placeholder 2"/>
          <p:cNvSpPr>
            <a:spLocks noGrp="1"/>
          </p:cNvSpPr>
          <p:nvPr>
            <p:ph idx="1"/>
          </p:nvPr>
        </p:nvSpPr>
        <p:spPr>
          <a:xfrm>
            <a:off x="315657" y="1339490"/>
            <a:ext cx="9404991" cy="4958439"/>
          </a:xfrm>
        </p:spPr>
        <p:txBody>
          <a:bodyPr>
            <a:normAutofit fontScale="92500" lnSpcReduction="2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the visual demonstration of </a:t>
            </a:r>
            <a:r>
              <a:rPr lang="en-US" sz="2000" dirty="0">
                <a:solidFill>
                  <a:schemeClr val="bg2">
                    <a:lumMod val="25000"/>
                  </a:schemeClr>
                </a:solidFill>
              </a:rPr>
              <a:t>your </a:t>
            </a:r>
            <a:r>
              <a:rPr lang="en-US" sz="2000" dirty="0" smtClean="0">
                <a:solidFill>
                  <a:schemeClr val="bg2">
                    <a:lumMod val="25000"/>
                  </a:schemeClr>
                </a:solidFill>
              </a:rPr>
              <a:t>project. It should layout the important aspects of your project in an appealing and easy to understand manner.</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All projects are represented at the Summer Showcase at NASA HQ.</a:t>
            </a:r>
          </a:p>
          <a:p>
            <a:pPr lvl="1"/>
            <a:r>
              <a:rPr lang="en-US" sz="1600" dirty="0" smtClean="0">
                <a:solidFill>
                  <a:schemeClr val="bg2">
                    <a:lumMod val="25000"/>
                  </a:schemeClr>
                </a:solidFill>
              </a:rPr>
              <a:t>Posters are commonly presented at node close out events at the end of the term.</a:t>
            </a:r>
            <a:endParaRPr lang="en-US" sz="1600" dirty="0">
              <a:solidFill>
                <a:schemeClr val="bg2">
                  <a:lumMod val="25000"/>
                </a:schemeClr>
              </a:solidFill>
            </a:endParaRPr>
          </a:p>
          <a:p>
            <a:pPr lvl="1"/>
            <a:r>
              <a:rPr lang="en-US" sz="1600" dirty="0" smtClean="0">
                <a:solidFill>
                  <a:schemeClr val="bg2">
                    <a:lumMod val="25000"/>
                  </a:schemeClr>
                </a:solidFill>
              </a:rPr>
              <a:t>Poster presentations at conferences </a:t>
            </a:r>
            <a:r>
              <a:rPr lang="en-US" sz="1600" dirty="0">
                <a:solidFill>
                  <a:schemeClr val="bg2">
                    <a:lumMod val="25000"/>
                  </a:schemeClr>
                </a:solidFill>
              </a:rPr>
              <a:t>and recruiting </a:t>
            </a:r>
            <a:r>
              <a:rPr lang="en-US" sz="1600" dirty="0" smtClean="0">
                <a:solidFill>
                  <a:schemeClr val="bg2">
                    <a:lumMod val="25000"/>
                  </a:schemeClr>
                </a:solidFill>
              </a:rPr>
              <a:t>are extremely common within DEVELOP. </a:t>
            </a:r>
            <a:endParaRPr lang="en-US" sz="1600" dirty="0">
              <a:solidFill>
                <a:schemeClr val="bg2">
                  <a:lumMod val="25000"/>
                </a:schemeClr>
              </a:solidFill>
            </a:endParaRPr>
          </a:p>
          <a:p>
            <a:pPr lvl="1"/>
            <a:r>
              <a:rPr lang="en-US" sz="1600" dirty="0" smtClean="0">
                <a:solidFill>
                  <a:schemeClr val="bg2">
                    <a:lumMod val="25000"/>
                  </a:schemeClr>
                </a:solidFill>
              </a:rPr>
              <a:t>This deliverable will be shared with project partners.</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a:solidFill>
                  <a:schemeClr val="bg2">
                    <a:lumMod val="25000"/>
                  </a:schemeClr>
                </a:solidFill>
              </a:rPr>
              <a:t>Content is often the same/similar to the presentation </a:t>
            </a:r>
            <a:r>
              <a:rPr lang="en-US" sz="1600" dirty="0" smtClean="0">
                <a:solidFill>
                  <a:schemeClr val="bg2">
                    <a:lumMod val="25000"/>
                  </a:schemeClr>
                </a:solidFill>
              </a:rPr>
              <a:t>content – save yourself some time and reuse!</a:t>
            </a:r>
          </a:p>
          <a:p>
            <a:pPr lvl="1"/>
            <a:r>
              <a:rPr lang="en-US" sz="1600" dirty="0" smtClean="0">
                <a:solidFill>
                  <a:schemeClr val="bg2">
                    <a:lumMod val="25000"/>
                  </a:schemeClr>
                </a:solidFill>
              </a:rPr>
              <a:t>Effectively communicating your project visually can be hard, use the opportunity to create your poster to build your design skills.</a:t>
            </a:r>
          </a:p>
          <a:p>
            <a:pPr lvl="1"/>
            <a:r>
              <a:rPr lang="en-US" sz="1600" dirty="0" smtClean="0">
                <a:solidFill>
                  <a:schemeClr val="bg2">
                    <a:lumMod val="25000"/>
                  </a:schemeClr>
                </a:solidFill>
              </a:rPr>
              <a:t>Presenting your work at a conference is an excellent opportunity to engage with the scientific community and a strong poster is key.</a:t>
            </a:r>
          </a:p>
          <a:p>
            <a:pPr marL="230188" lvl="0" indent="-230188"/>
            <a:r>
              <a:rPr lang="en-US" sz="2000" b="1" dirty="0" smtClean="0">
                <a:solidFill>
                  <a:schemeClr val="bg2">
                    <a:lumMod val="25000"/>
                  </a:schemeClr>
                </a:solidFill>
              </a:rPr>
              <a:t>Important </a:t>
            </a:r>
            <a:r>
              <a:rPr lang="en-US" sz="2000" b="1" dirty="0">
                <a:solidFill>
                  <a:schemeClr val="bg2">
                    <a:lumMod val="25000"/>
                  </a:schemeClr>
                </a:solidFill>
              </a:rPr>
              <a:t>to Know</a:t>
            </a:r>
            <a:r>
              <a:rPr lang="en-US" sz="2000" dirty="0">
                <a:solidFill>
                  <a:schemeClr val="bg2">
                    <a:lumMod val="25000"/>
                  </a:schemeClr>
                </a:solidFill>
              </a:rPr>
              <a:t>: </a:t>
            </a:r>
          </a:p>
          <a:p>
            <a:pPr marL="742950" lvl="1" indent="-285750"/>
            <a:r>
              <a:rPr lang="en-US" sz="1600" dirty="0">
                <a:solidFill>
                  <a:schemeClr val="bg2">
                    <a:lumMod val="25000"/>
                  </a:schemeClr>
                </a:solidFill>
              </a:rPr>
              <a:t>All teams will submit a HQ </a:t>
            </a:r>
            <a:r>
              <a:rPr lang="en-US" sz="1600" dirty="0" smtClean="0">
                <a:solidFill>
                  <a:schemeClr val="bg2">
                    <a:lumMod val="25000"/>
                  </a:schemeClr>
                </a:solidFill>
              </a:rPr>
              <a:t>Final Draft. Due to the showcase falling in week 9, this comes in earlier than final results sometimes. A </a:t>
            </a:r>
            <a:r>
              <a:rPr lang="en-US" sz="1600" dirty="0">
                <a:solidFill>
                  <a:schemeClr val="bg2">
                    <a:lumMod val="25000"/>
                  </a:schemeClr>
                </a:solidFill>
              </a:rPr>
              <a:t>final draft at the end of the term can include more results/outcomes or a team can submit the HQ poster as the final poster draft </a:t>
            </a:r>
            <a:r>
              <a:rPr lang="en-US" sz="1600" dirty="0" smtClean="0">
                <a:solidFill>
                  <a:schemeClr val="bg2">
                    <a:lumMod val="25000"/>
                  </a:schemeClr>
                </a:solidFill>
              </a:rPr>
              <a:t>again.</a:t>
            </a:r>
          </a:p>
          <a:p>
            <a:pPr marL="742950" lvl="1" indent="-285750"/>
            <a:r>
              <a:rPr lang="en-US" sz="1600" dirty="0" smtClean="0">
                <a:solidFill>
                  <a:schemeClr val="bg2">
                    <a:lumMod val="25000"/>
                  </a:schemeClr>
                </a:solidFill>
              </a:rPr>
              <a:t>Interested in presenting your project at a conference? Talk to your Center Lead.</a:t>
            </a:r>
            <a:endParaRPr lang="en-US" sz="1200" dirty="0">
              <a:solidFill>
                <a:schemeClr val="bg2">
                  <a:lumMod val="25000"/>
                </a:schemeClr>
              </a:solidFill>
            </a:endParaRPr>
          </a:p>
        </p:txBody>
      </p:sp>
      <p:sp>
        <p:nvSpPr>
          <p:cNvPr id="4" name="Rectangle 3"/>
          <p:cNvSpPr/>
          <p:nvPr/>
        </p:nvSpPr>
        <p:spPr>
          <a:xfrm>
            <a:off x="272113"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Poster: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://www.devpedia.developexchange.com/dp/index.php?title=Poster</a:t>
            </a:r>
            <a:endParaRPr lang="en-US" sz="1400" b="1"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76921">
            <a:off x="9945567" y="365125"/>
            <a:ext cx="1800645" cy="2399359"/>
          </a:xfrm>
          <a:prstGeom prst="rect">
            <a:avLst/>
          </a:prstGeom>
          <a:ln>
            <a:noFill/>
          </a:ln>
          <a:effectLst>
            <a:outerShdw blurRad="292100" dist="139700" dir="2700000" algn="tl" rotWithShape="0">
              <a:srgbClr val="333333">
                <a:alpha val="65000"/>
              </a:srgbClr>
            </a:outerShdw>
          </a:effectLst>
        </p:spPr>
      </p:pic>
      <p:pic>
        <p:nvPicPr>
          <p:cNvPr id="1026" name="Picture 2" descr="2016 DEVELOP Poster Ex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71253">
            <a:off x="9794890" y="3130787"/>
            <a:ext cx="2101997" cy="2800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Presentation</a:t>
            </a:r>
            <a:endParaRPr lang="en-US" dirty="0"/>
          </a:p>
        </p:txBody>
      </p:sp>
      <p:sp>
        <p:nvSpPr>
          <p:cNvPr id="3" name="Content Placeholder 2"/>
          <p:cNvSpPr>
            <a:spLocks noGrp="1"/>
          </p:cNvSpPr>
          <p:nvPr>
            <p:ph idx="1"/>
          </p:nvPr>
        </p:nvSpPr>
        <p:spPr>
          <a:xfrm>
            <a:off x="315659" y="1339491"/>
            <a:ext cx="8119888" cy="1486730"/>
          </a:xfrm>
        </p:spPr>
        <p:txBody>
          <a:bodyPr>
            <a:normAutofit fontScale="92500" lnSpcReduction="20000"/>
          </a:bodyPr>
          <a:lstStyle/>
          <a:p>
            <a:r>
              <a:rPr lang="en-US" sz="2000" b="1" dirty="0">
                <a:solidFill>
                  <a:schemeClr val="bg2">
                    <a:lumMod val="25000"/>
                  </a:schemeClr>
                </a:solidFill>
              </a:rPr>
              <a:t>What it is</a:t>
            </a:r>
            <a:r>
              <a:rPr lang="en-US" sz="2000" dirty="0">
                <a:solidFill>
                  <a:schemeClr val="bg2">
                    <a:lumMod val="25000"/>
                  </a:schemeClr>
                </a:solidFill>
              </a:rPr>
              <a:t>: the “story” of your project laid out in a slide by slide progression. It should speak to all aspects of your project.</a:t>
            </a:r>
          </a:p>
          <a:p>
            <a:pPr lvl="0"/>
            <a:r>
              <a:rPr lang="en-US" sz="2000" b="1" dirty="0" smtClean="0">
                <a:solidFill>
                  <a:schemeClr val="bg2">
                    <a:lumMod val="25000"/>
                  </a:schemeClr>
                </a:solidFill>
              </a:rPr>
              <a:t>Why </a:t>
            </a:r>
            <a:r>
              <a:rPr lang="en-US" sz="2000" b="1" dirty="0">
                <a:solidFill>
                  <a:schemeClr val="bg2">
                    <a:lumMod val="25000"/>
                  </a:schemeClr>
                </a:solidFill>
              </a:rPr>
              <a:t>it matters</a:t>
            </a:r>
            <a:r>
              <a:rPr lang="en-US" sz="2000" dirty="0">
                <a:solidFill>
                  <a:schemeClr val="bg2">
                    <a:lumMod val="25000"/>
                  </a:schemeClr>
                </a:solidFill>
              </a:rPr>
              <a:t>: </a:t>
            </a:r>
          </a:p>
          <a:p>
            <a:pPr lvl="1"/>
            <a:r>
              <a:rPr lang="en-US" sz="1600" dirty="0">
                <a:solidFill>
                  <a:schemeClr val="bg2">
                    <a:lumMod val="25000"/>
                  </a:schemeClr>
                </a:solidFill>
              </a:rPr>
              <a:t>Presentation skills are fundamental to effective communication of science.</a:t>
            </a:r>
          </a:p>
          <a:p>
            <a:pPr lvl="1"/>
            <a:r>
              <a:rPr lang="en-US" sz="1600" dirty="0" smtClean="0">
                <a:solidFill>
                  <a:schemeClr val="bg2">
                    <a:lumMod val="25000"/>
                  </a:schemeClr>
                </a:solidFill>
              </a:rPr>
              <a:t>Presentations are </a:t>
            </a:r>
            <a:r>
              <a:rPr lang="en-US" sz="1600" dirty="0">
                <a:solidFill>
                  <a:schemeClr val="bg2">
                    <a:lumMod val="25000"/>
                  </a:schemeClr>
                </a:solidFill>
              </a:rPr>
              <a:t>commonly presented at </a:t>
            </a:r>
            <a:r>
              <a:rPr lang="en-US" sz="1600" dirty="0" smtClean="0">
                <a:solidFill>
                  <a:schemeClr val="bg2">
                    <a:lumMod val="25000"/>
                  </a:schemeClr>
                </a:solidFill>
              </a:rPr>
              <a:t>the end-of-term node </a:t>
            </a:r>
            <a:r>
              <a:rPr lang="en-US" sz="1600" dirty="0">
                <a:solidFill>
                  <a:schemeClr val="bg2">
                    <a:lumMod val="25000"/>
                  </a:schemeClr>
                </a:solidFill>
              </a:rPr>
              <a:t>close out </a:t>
            </a:r>
            <a:r>
              <a:rPr lang="en-US" sz="1600" dirty="0" smtClean="0">
                <a:solidFill>
                  <a:schemeClr val="bg2">
                    <a:lumMod val="25000"/>
                  </a:schemeClr>
                </a:solidFill>
              </a:rPr>
              <a:t>events.</a:t>
            </a:r>
            <a:endParaRPr lang="en-US" sz="1600" dirty="0">
              <a:solidFill>
                <a:schemeClr val="bg2">
                  <a:lumMod val="25000"/>
                </a:schemeClr>
              </a:solidFill>
            </a:endParaRPr>
          </a:p>
        </p:txBody>
      </p:sp>
      <p:sp>
        <p:nvSpPr>
          <p:cNvPr id="4" name="Rectangle 3"/>
          <p:cNvSpPr/>
          <p:nvPr/>
        </p:nvSpPr>
        <p:spPr>
          <a:xfrm>
            <a:off x="25469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Presentation: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://www.devpedia.developexchange.com/dp/index.php?title=Presentation</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92" y="108943"/>
            <a:ext cx="3281460" cy="246109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15657" y="2734766"/>
            <a:ext cx="11607295" cy="37278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smtClean="0">
                <a:solidFill>
                  <a:schemeClr val="bg2">
                    <a:lumMod val="25000"/>
                  </a:schemeClr>
                </a:solidFill>
              </a:rPr>
              <a:t>Content from presentations are often repackaged for recruiting presentations, conference presentations.</a:t>
            </a:r>
          </a:p>
          <a:p>
            <a:pPr lvl="1"/>
            <a:r>
              <a:rPr lang="en-US" sz="1600" dirty="0" smtClean="0">
                <a:solidFill>
                  <a:schemeClr val="bg2">
                    <a:lumMod val="25000"/>
                  </a:schemeClr>
                </a:solidFill>
              </a:rPr>
              <a:t>This deliverable will be shared with project partners.</a:t>
            </a:r>
          </a:p>
          <a:p>
            <a:pPr lvl="1"/>
            <a:r>
              <a:rPr lang="en-US" sz="1600" dirty="0" smtClean="0">
                <a:solidFill>
                  <a:schemeClr val="bg2">
                    <a:lumMod val="25000"/>
                  </a:schemeClr>
                </a:solidFill>
              </a:rPr>
              <a:t>Presentation content is commonly used in recruiting presentations to inform potential partners and participants about the type of projects we conduct.</a:t>
            </a:r>
          </a:p>
          <a:p>
            <a:pPr lvl="1"/>
            <a:r>
              <a:rPr lang="en-US" sz="1600" dirty="0" smtClean="0">
                <a:solidFill>
                  <a:schemeClr val="bg2">
                    <a:lumMod val="25000"/>
                  </a:schemeClr>
                </a:solidFill>
              </a:rPr>
              <a:t>Presentations are used to report to NASA HQ in ASP Program Reviews and SMD Monthly Status Reviews.</a:t>
            </a:r>
          </a:p>
          <a:p>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Presentation skills are critical – having good content to practice those skills helps!</a:t>
            </a:r>
          </a:p>
          <a:p>
            <a:pPr lvl="1"/>
            <a:r>
              <a:rPr lang="en-US" sz="1600" dirty="0" smtClean="0">
                <a:solidFill>
                  <a:schemeClr val="bg2">
                    <a:lumMod val="25000"/>
                  </a:schemeClr>
                </a:solidFill>
              </a:rPr>
              <a:t>The ability to craft a good PowerPoint presentation is important. </a:t>
            </a:r>
            <a:r>
              <a:rPr lang="en-US" sz="1600" dirty="0" err="1" smtClean="0">
                <a:solidFill>
                  <a:schemeClr val="bg2">
                    <a:lumMod val="25000"/>
                  </a:schemeClr>
                </a:solidFill>
              </a:rPr>
              <a:t>Chartsmanship</a:t>
            </a:r>
            <a:r>
              <a:rPr lang="en-US" sz="1600" dirty="0" smtClean="0">
                <a:solidFill>
                  <a:schemeClr val="bg2">
                    <a:lumMod val="25000"/>
                  </a:schemeClr>
                </a:solidFill>
              </a:rPr>
              <a:t> counts!</a:t>
            </a:r>
          </a:p>
          <a:p>
            <a:pPr lvl="1"/>
            <a:r>
              <a:rPr lang="en-US" sz="1600" dirty="0" smtClean="0">
                <a:solidFill>
                  <a:schemeClr val="bg2">
                    <a:lumMod val="25000"/>
                  </a:schemeClr>
                </a:solidFill>
              </a:rPr>
              <a:t>Content is often the same/similar to the poster content – save yourself some time and reuse!</a:t>
            </a:r>
          </a:p>
          <a:p>
            <a:pPr lvl="1"/>
            <a:r>
              <a:rPr lang="en-US" sz="1600" dirty="0" smtClean="0">
                <a:solidFill>
                  <a:schemeClr val="bg2">
                    <a:lumMod val="25000"/>
                  </a:schemeClr>
                </a:solidFill>
              </a:rPr>
              <a:t>Presenting your work at a conference, in a classroom, or other events is fun and builds your skills and network.</a:t>
            </a:r>
          </a:p>
          <a:p>
            <a:pPr marL="230188" indent="-230188"/>
            <a:r>
              <a:rPr lang="en-US" sz="2000" b="1" dirty="0" smtClean="0">
                <a:solidFill>
                  <a:schemeClr val="bg2">
                    <a:lumMod val="25000"/>
                  </a:schemeClr>
                </a:solidFill>
              </a:rPr>
              <a:t>Important to Know</a:t>
            </a:r>
            <a:r>
              <a:rPr lang="en-US" sz="2000" dirty="0" smtClean="0">
                <a:solidFill>
                  <a:schemeClr val="bg2">
                    <a:lumMod val="25000"/>
                  </a:schemeClr>
                </a:solidFill>
              </a:rPr>
              <a:t>: </a:t>
            </a:r>
          </a:p>
          <a:p>
            <a:pPr marL="742950" lvl="1" indent="-285750"/>
            <a:r>
              <a:rPr lang="en-US" sz="1600" dirty="0" smtClean="0">
                <a:solidFill>
                  <a:schemeClr val="bg2">
                    <a:lumMod val="25000"/>
                  </a:schemeClr>
                </a:solidFill>
              </a:rPr>
              <a:t>Some teams will be selected to present a highlight or flash talk at NASA HQ. Those teams will also submit a HQ FD.</a:t>
            </a:r>
          </a:p>
          <a:p>
            <a:pPr marL="742950" lvl="1" indent="-285750"/>
            <a:r>
              <a:rPr lang="en-US" sz="1600" dirty="0" smtClean="0">
                <a:solidFill>
                  <a:schemeClr val="bg2">
                    <a:lumMod val="25000"/>
                  </a:schemeClr>
                </a:solidFill>
              </a:rPr>
              <a:t>The template's layout is a guide, feel free to amend it to fit your project. A good practice is to have the presentation flow through the following: what was the problem, what did you do about it, and what is/will be the benefit and outcome.</a:t>
            </a:r>
            <a:endParaRPr lang="en-US" sz="1600" dirty="0">
              <a:solidFill>
                <a:schemeClr val="bg2">
                  <a:lumMod val="25000"/>
                </a:schemeClr>
              </a:solidFill>
            </a:endParaRPr>
          </a:p>
        </p:txBody>
      </p:sp>
    </p:spTree>
    <p:extLst>
      <p:ext uri="{BB962C8B-B14F-4D97-AF65-F5344CB8AC3E}">
        <p14:creationId xmlns:p14="http://schemas.microsoft.com/office/powerpoint/2010/main" val="150384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1856</TotalTime>
  <Words>3459</Words>
  <Application>Microsoft Office PowerPoint</Application>
  <PresentationFormat>Widescreen</PresentationFormat>
  <Paragraphs>242</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vt:lpstr>
      <vt:lpstr>Office Theme</vt:lpstr>
      <vt:lpstr>NASA DEVELOP National Program</vt:lpstr>
      <vt:lpstr>Project Team Responsibilities</vt:lpstr>
      <vt:lpstr>Scientific Integrity</vt:lpstr>
      <vt:lpstr>Communication</vt:lpstr>
      <vt:lpstr>DEVELOP Deliverables</vt:lpstr>
      <vt:lpstr>Deliverables: Project Summary</vt:lpstr>
      <vt:lpstr>Deliverables: Tech Paper</vt:lpstr>
      <vt:lpstr>Deliverables: Poster</vt:lpstr>
      <vt:lpstr>Deliverables: Presentation</vt:lpstr>
      <vt:lpstr>Deliverables: Video &amp; Transcript</vt:lpstr>
      <vt:lpstr>Deliverables: Imagery</vt:lpstr>
      <vt:lpstr>Deliverables: Study Area Shapefile</vt:lpstr>
      <vt:lpstr>Deliverables: DEVELOPedia Project Page</vt:lpstr>
      <vt:lpstr>Deliverables: Feedback Form</vt:lpstr>
      <vt:lpstr>Deliverables: Optional Deliverables</vt:lpstr>
      <vt:lpstr>Deliverables: Code</vt:lpstr>
      <vt:lpstr>Deliverable Best Tips</vt:lpstr>
      <vt:lpstr>PowerPoint’s Align Tool: Know it, Use it</vt:lpstr>
      <vt:lpstr>Writing Effective Poster Conclusions</vt:lpstr>
      <vt:lpstr>Deliverable Submission</vt:lpstr>
      <vt:lpstr>Deliverables Deadlines to NPO</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116</cp:revision>
  <dcterms:created xsi:type="dcterms:W3CDTF">2017-05-02T13:03:18Z</dcterms:created>
  <dcterms:modified xsi:type="dcterms:W3CDTF">2018-01-19T18:20:40Z</dcterms:modified>
</cp:coreProperties>
</file>