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9" r:id="rId2"/>
    <p:sldId id="300" r:id="rId3"/>
    <p:sldId id="301" r:id="rId4"/>
    <p:sldId id="309" r:id="rId5"/>
    <p:sldId id="319" r:id="rId6"/>
    <p:sldId id="303" r:id="rId7"/>
    <p:sldId id="305" r:id="rId8"/>
    <p:sldId id="308" r:id="rId9"/>
    <p:sldId id="313" r:id="rId10"/>
    <p:sldId id="315" r:id="rId11"/>
    <p:sldId id="316" r:id="rId12"/>
    <p:sldId id="323" r:id="rId13"/>
    <p:sldId id="317" r:id="rId14"/>
    <p:sldId id="320" r:id="rId15"/>
    <p:sldId id="322" r:id="rId16"/>
    <p:sldId id="318" r:id="rId17"/>
    <p:sldId id="295" r:id="rId18"/>
    <p:sldId id="312" r:id="rId19"/>
    <p:sldId id="324" r:id="rId20"/>
    <p:sldId id="321"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1771"/>
    <a:srgbClr val="D3FFBE"/>
    <a:srgbClr val="D0FECE"/>
    <a:srgbClr val="CCFF99"/>
    <a:srgbClr val="CCFFCC"/>
    <a:srgbClr val="00FF00"/>
    <a:srgbClr val="57688F"/>
    <a:srgbClr val="BA7F44"/>
    <a:srgbClr val="C08A54"/>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1295" autoAdjust="0"/>
  </p:normalViewPr>
  <p:slideViewPr>
    <p:cSldViewPr snapToGrid="0">
      <p:cViewPr varScale="1">
        <p:scale>
          <a:sx n="71" d="100"/>
          <a:sy n="71" d="100"/>
        </p:scale>
        <p:origin x="1376" y="184"/>
      </p:cViewPr>
      <p:guideLst>
        <p:guide orient="horz" pos="2160"/>
        <p:guide pos="3840"/>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oleObject" Target="file:////C:\Users\anickmey\Downloads\Ca_level2\yearly_anomalies\AllBasin_AnomStats.xlsx" TargetMode="External"/><Relationship Id="rId1" Type="http://schemas.microsoft.com/office/2011/relationships/chartStyle" Target="style1.xml"/><Relationship Id="rId2" Type="http://schemas.microsoft.com/office/2011/relationships/chartColorStyle" Target="colors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oleObject" Target="file:////C:\Users\anickmey\Downloads\Ca_level2\yearly_anomalies\AllBasin_AnomStats.xlsx" TargetMode="External"/><Relationship Id="rId1" Type="http://schemas.microsoft.com/office/2011/relationships/chartStyle" Target="style2.xml"/><Relationship Id="rId2" Type="http://schemas.microsoft.com/office/2011/relationships/chartColorStyle" Target="colors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200" b="1" i="0" u="none" strike="noStrike" kern="1200" spc="0" baseline="0">
                <a:solidFill>
                  <a:schemeClr val="tx1"/>
                </a:solidFill>
                <a:latin typeface="Garamond" panose="02020404030301010803" pitchFamily="18" charset="0"/>
                <a:ea typeface="+mn-ea"/>
                <a:cs typeface="+mn-cs"/>
              </a:defRPr>
            </a:pPr>
            <a:r>
              <a:rPr lang="en-US" sz="2600" b="1" dirty="0" smtClean="0">
                <a:latin typeface="Century Gothic" panose="020B0502020202020204" pitchFamily="34" charset="0"/>
              </a:rPr>
              <a:t>Statewide</a:t>
            </a:r>
            <a:r>
              <a:rPr lang="en-US" sz="2600" b="1" baseline="0" dirty="0" smtClean="0">
                <a:latin typeface="Century Gothic" panose="020B0502020202020204" pitchFamily="34" charset="0"/>
              </a:rPr>
              <a:t> </a:t>
            </a:r>
            <a:r>
              <a:rPr lang="en-US" sz="2600" b="1" dirty="0" smtClean="0">
                <a:latin typeface="Century Gothic" panose="020B0502020202020204" pitchFamily="34" charset="0"/>
              </a:rPr>
              <a:t>PM</a:t>
            </a:r>
            <a:r>
              <a:rPr lang="en-US" sz="2600" b="1" baseline="-25000" dirty="0" smtClean="0">
                <a:latin typeface="Century Gothic" panose="020B0502020202020204" pitchFamily="34" charset="0"/>
              </a:rPr>
              <a:t>2.5</a:t>
            </a:r>
            <a:r>
              <a:rPr lang="en-US" sz="2600" b="1" dirty="0" smtClean="0">
                <a:latin typeface="Century Gothic" panose="020B0502020202020204" pitchFamily="34" charset="0"/>
              </a:rPr>
              <a:t> </a:t>
            </a:r>
            <a:r>
              <a:rPr lang="en-US" sz="2600" b="1" dirty="0">
                <a:latin typeface="Century Gothic" panose="020B0502020202020204" pitchFamily="34" charset="0"/>
              </a:rPr>
              <a:t>Trends</a:t>
            </a:r>
          </a:p>
        </c:rich>
      </c:tx>
      <c:layout>
        <c:manualLayout>
          <c:xMode val="edge"/>
          <c:yMode val="edge"/>
          <c:x val="0.381336284815661"/>
          <c:y val="0.0355256759921032"/>
        </c:manualLayout>
      </c:layout>
      <c:overlay val="0"/>
      <c:spPr>
        <a:noFill/>
        <a:ln>
          <a:noFill/>
        </a:ln>
        <a:effectLst/>
      </c:spPr>
      <c:txPr>
        <a:bodyPr rot="0" spcFirstLastPara="1" vertOverflow="ellipsis" vert="horz" wrap="square" anchor="ctr" anchorCtr="1"/>
        <a:lstStyle/>
        <a:p>
          <a:pPr>
            <a:defRPr sz="2200" b="1" i="0" u="none" strike="noStrike" kern="1200" spc="0" baseline="0">
              <a:solidFill>
                <a:schemeClr val="tx1"/>
              </a:solidFill>
              <a:latin typeface="Garamond" panose="02020404030301010803" pitchFamily="18" charset="0"/>
              <a:ea typeface="+mn-ea"/>
              <a:cs typeface="+mn-cs"/>
            </a:defRPr>
          </a:pPr>
          <a:endParaRPr lang="en-US"/>
        </a:p>
      </c:txPr>
    </c:title>
    <c:autoTitleDeleted val="0"/>
    <c:plotArea>
      <c:layout>
        <c:manualLayout>
          <c:layoutTarget val="inner"/>
          <c:xMode val="edge"/>
          <c:yMode val="edge"/>
          <c:x val="0.105703268742837"/>
          <c:y val="0.170000363787841"/>
          <c:w val="0.80215004640002"/>
          <c:h val="0.570189277276531"/>
        </c:manualLayout>
      </c:layout>
      <c:lineChart>
        <c:grouping val="standard"/>
        <c:varyColors val="0"/>
        <c:ser>
          <c:idx val="4"/>
          <c:order val="0"/>
          <c:tx>
            <c:strRef>
              <c:f>Conglom!$F$1</c:f>
              <c:strCache>
                <c:ptCount val="1"/>
              </c:strCache>
            </c:strRef>
          </c:tx>
          <c:spPr>
            <a:ln w="19050" cap="rnd">
              <a:solidFill>
                <a:sysClr val="windowText" lastClr="000000"/>
              </a:solidFill>
              <a:round/>
            </a:ln>
            <a:effectLst/>
          </c:spPr>
          <c:marker>
            <c:symbol val="none"/>
          </c:marker>
          <c:cat>
            <c:numRef>
              <c:f>Conglom!$A$2:$A$20</c:f>
              <c:numCache>
                <c:formatCode>General</c:formatCode>
                <c:ptCount val="19"/>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pt idx="17">
                  <c:v>2015.0</c:v>
                </c:pt>
                <c:pt idx="18">
                  <c:v>2016.0</c:v>
                </c:pt>
              </c:numCache>
            </c:numRef>
          </c:cat>
          <c:val>
            <c:numRef>
              <c:f>Conglom!$F$2:$F$20</c:f>
              <c:numCache>
                <c:formatCode>General</c:formatCode>
                <c:ptCount val="19"/>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numCache>
            </c:numRef>
          </c:val>
          <c:smooth val="0"/>
        </c:ser>
        <c:ser>
          <c:idx val="0"/>
          <c:order val="1"/>
          <c:tx>
            <c:strRef>
              <c:f>Conglom!$B$1</c:f>
              <c:strCache>
                <c:ptCount val="1"/>
                <c:pt idx="0">
                  <c:v>California PM2.5</c:v>
                </c:pt>
              </c:strCache>
            </c:strRef>
          </c:tx>
          <c:spPr>
            <a:ln w="31750" cap="rnd">
              <a:solidFill>
                <a:srgbClr val="FFC000"/>
              </a:solidFill>
              <a:round/>
            </a:ln>
            <a:effectLst/>
          </c:spPr>
          <c:marker>
            <c:symbol val="none"/>
          </c:marker>
          <c:cat>
            <c:numRef>
              <c:f>Conglom!$A$2:$A$20</c:f>
              <c:numCache>
                <c:formatCode>General</c:formatCode>
                <c:ptCount val="19"/>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pt idx="17">
                  <c:v>2015.0</c:v>
                </c:pt>
                <c:pt idx="18">
                  <c:v>2016.0</c:v>
                </c:pt>
              </c:numCache>
            </c:numRef>
          </c:cat>
          <c:val>
            <c:numRef>
              <c:f>Conglom!$B$2:$B$20</c:f>
              <c:numCache>
                <c:formatCode>General</c:formatCode>
                <c:ptCount val="19"/>
                <c:pt idx="0">
                  <c:v>-1.3562685035084</c:v>
                </c:pt>
                <c:pt idx="1">
                  <c:v>1.27488276216658</c:v>
                </c:pt>
                <c:pt idx="2">
                  <c:v>0.722695274428013</c:v>
                </c:pt>
                <c:pt idx="3">
                  <c:v>0.481887721667262</c:v>
                </c:pt>
                <c:pt idx="4">
                  <c:v>1.30517062721177</c:v>
                </c:pt>
                <c:pt idx="5">
                  <c:v>0.0581361207422237</c:v>
                </c:pt>
                <c:pt idx="6">
                  <c:v>-0.358782279106448</c:v>
                </c:pt>
                <c:pt idx="7">
                  <c:v>-0.121302416043652</c:v>
                </c:pt>
                <c:pt idx="8">
                  <c:v>0.123275322172088</c:v>
                </c:pt>
                <c:pt idx="9">
                  <c:v>0.247721476674173</c:v>
                </c:pt>
                <c:pt idx="10">
                  <c:v>1.60707767564086</c:v>
                </c:pt>
                <c:pt idx="11">
                  <c:v>-1.08635549663809</c:v>
                </c:pt>
                <c:pt idx="12">
                  <c:v>-1.71930342644194</c:v>
                </c:pt>
                <c:pt idx="13">
                  <c:v>-1.34914782507614</c:v>
                </c:pt>
                <c:pt idx="14">
                  <c:v>-0.872661194197577</c:v>
                </c:pt>
                <c:pt idx="15">
                  <c:v>-0.781302222696598</c:v>
                </c:pt>
                <c:pt idx="16">
                  <c:v>-1.18531451783147</c:v>
                </c:pt>
                <c:pt idx="17">
                  <c:v>1.50727441866537</c:v>
                </c:pt>
                <c:pt idx="18">
                  <c:v>1.5023164823429</c:v>
                </c:pt>
              </c:numCache>
            </c:numRef>
          </c:val>
          <c:smooth val="0"/>
        </c:ser>
        <c:dLbls>
          <c:showLegendKey val="0"/>
          <c:showVal val="0"/>
          <c:showCatName val="0"/>
          <c:showSerName val="0"/>
          <c:showPercent val="0"/>
          <c:showBubbleSize val="0"/>
        </c:dLbls>
        <c:marker val="1"/>
        <c:smooth val="0"/>
        <c:axId val="-720722544"/>
        <c:axId val="-726498704"/>
      </c:lineChart>
      <c:lineChart>
        <c:grouping val="standard"/>
        <c:varyColors val="0"/>
        <c:ser>
          <c:idx val="1"/>
          <c:order val="2"/>
          <c:tx>
            <c:strRef>
              <c:f>Conglom!$G$1</c:f>
              <c:strCache>
                <c:ptCount val="1"/>
                <c:pt idx="0">
                  <c:v>Mean precip</c:v>
                </c:pt>
              </c:strCache>
            </c:strRef>
          </c:tx>
          <c:spPr>
            <a:ln w="28575" cap="rnd">
              <a:solidFill>
                <a:srgbClr val="44E9FA"/>
              </a:solidFill>
              <a:round/>
            </a:ln>
            <a:effectLst/>
          </c:spPr>
          <c:marker>
            <c:symbol val="none"/>
          </c:marker>
          <c:val>
            <c:numRef>
              <c:f>Conglom!$G$2:$G$20</c:f>
              <c:numCache>
                <c:formatCode>General</c:formatCode>
                <c:ptCount val="19"/>
                <c:pt idx="0">
                  <c:v>971.437868176533</c:v>
                </c:pt>
                <c:pt idx="1">
                  <c:v>487.722200589504</c:v>
                </c:pt>
                <c:pt idx="2">
                  <c:v>578.3821269813849</c:v>
                </c:pt>
                <c:pt idx="3">
                  <c:v>613.612641287188</c:v>
                </c:pt>
                <c:pt idx="4">
                  <c:v>506.059223624553</c:v>
                </c:pt>
                <c:pt idx="5">
                  <c:v>578.746358709132</c:v>
                </c:pt>
                <c:pt idx="6">
                  <c:v>569.9854226950658</c:v>
                </c:pt>
                <c:pt idx="7">
                  <c:v>789.756679568492</c:v>
                </c:pt>
                <c:pt idx="8">
                  <c:v>656.9575295464439</c:v>
                </c:pt>
                <c:pt idx="9">
                  <c:v>378.4785429281739</c:v>
                </c:pt>
                <c:pt idx="10">
                  <c:v>481.6052049477699</c:v>
                </c:pt>
                <c:pt idx="11">
                  <c:v>476.7045014094949</c:v>
                </c:pt>
                <c:pt idx="12">
                  <c:v>847.6469051264008</c:v>
                </c:pt>
                <c:pt idx="13">
                  <c:v>518.238418862299</c:v>
                </c:pt>
                <c:pt idx="14">
                  <c:v>660.455649029696</c:v>
                </c:pt>
                <c:pt idx="15">
                  <c:v>206.49389236969</c:v>
                </c:pt>
                <c:pt idx="16">
                  <c:v>533.4240744924559</c:v>
                </c:pt>
                <c:pt idx="17">
                  <c:v>402.284387970607</c:v>
                </c:pt>
                <c:pt idx="18">
                  <c:v>705.264017617071</c:v>
                </c:pt>
              </c:numCache>
            </c:numRef>
          </c:val>
          <c:smooth val="0"/>
        </c:ser>
        <c:dLbls>
          <c:showLegendKey val="0"/>
          <c:showVal val="0"/>
          <c:showCatName val="0"/>
          <c:showSerName val="0"/>
          <c:showPercent val="0"/>
          <c:showBubbleSize val="0"/>
        </c:dLbls>
        <c:marker val="1"/>
        <c:smooth val="0"/>
        <c:axId val="-777218480"/>
        <c:axId val="-725133440"/>
      </c:lineChart>
      <c:catAx>
        <c:axId val="-720722544"/>
        <c:scaling>
          <c:orientation val="minMax"/>
        </c:scaling>
        <c:delete val="0"/>
        <c:axPos val="b"/>
        <c:majorGridlines>
          <c:spPr>
            <a:ln w="9525" cap="flat" cmpd="sng" algn="ctr">
              <a:solidFill>
                <a:schemeClr val="bg1">
                  <a:lumMod val="65000"/>
                </a:schemeClr>
              </a:solidFill>
              <a:prstDash val="dash"/>
              <a:round/>
            </a:ln>
            <a:effectLst/>
          </c:spPr>
        </c:majorGridlines>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sz="1800" b="1">
                    <a:latin typeface="+mn-lt"/>
                  </a:rPr>
                  <a:t>Year</a:t>
                </a:r>
              </a:p>
            </c:rich>
          </c:tx>
          <c:layout>
            <c:manualLayout>
              <c:xMode val="edge"/>
              <c:yMode val="edge"/>
              <c:x val="0.465620260142269"/>
              <c:y val="0.947319639975516"/>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solidFill>
                <a:latin typeface="+mn-lt"/>
                <a:ea typeface="+mn-ea"/>
                <a:cs typeface="+mn-cs"/>
              </a:defRPr>
            </a:pPr>
            <a:endParaRPr lang="en-US"/>
          </a:p>
        </c:txPr>
        <c:crossAx val="-726498704"/>
        <c:crossesAt val="-4.0"/>
        <c:auto val="1"/>
        <c:lblAlgn val="ctr"/>
        <c:lblOffset val="100"/>
        <c:noMultiLvlLbl val="0"/>
      </c:catAx>
      <c:valAx>
        <c:axId val="-72649870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Garamond" panose="02020404030301010803" pitchFamily="18" charset="0"/>
                    <a:ea typeface="+mn-ea"/>
                    <a:cs typeface="+mn-cs"/>
                  </a:defRPr>
                </a:pPr>
                <a:r>
                  <a:rPr lang="en-US" sz="1800" b="1" dirty="0">
                    <a:latin typeface="Century Gothic" panose="020B0502020202020204" pitchFamily="34" charset="0"/>
                  </a:rPr>
                  <a:t>PM</a:t>
                </a:r>
                <a:r>
                  <a:rPr lang="en-US" sz="1800" b="1" baseline="-25000" dirty="0">
                    <a:latin typeface="Century Gothic" panose="020B0502020202020204" pitchFamily="34" charset="0"/>
                  </a:rPr>
                  <a:t>2.5</a:t>
                </a:r>
                <a:r>
                  <a:rPr lang="en-US" sz="1800" b="1" dirty="0">
                    <a:latin typeface="Century Gothic" panose="020B0502020202020204" pitchFamily="34" charset="0"/>
                  </a:rPr>
                  <a:t> Anomalies </a:t>
                </a:r>
                <a:r>
                  <a:rPr lang="en-US" sz="1800" b="1" dirty="0" smtClean="0">
                    <a:latin typeface="Century Gothic" panose="020B0502020202020204" pitchFamily="34" charset="0"/>
                  </a:rPr>
                  <a:t>of 1998</a:t>
                </a:r>
                <a:r>
                  <a:rPr lang="en-US" sz="1800" b="1" baseline="0" dirty="0" smtClean="0">
                    <a:latin typeface="Century Gothic" panose="020B0502020202020204" pitchFamily="34" charset="0"/>
                  </a:rPr>
                  <a:t>–</a:t>
                </a:r>
                <a:r>
                  <a:rPr lang="en-US" sz="1800" b="1" dirty="0" smtClean="0">
                    <a:latin typeface="Century Gothic" panose="020B0502020202020204" pitchFamily="34" charset="0"/>
                  </a:rPr>
                  <a:t>2016 </a:t>
                </a:r>
                <a:r>
                  <a:rPr lang="en-US" sz="1800" b="1" dirty="0">
                    <a:latin typeface="Century Gothic" panose="020B0502020202020204" pitchFamily="34" charset="0"/>
                  </a:rPr>
                  <a:t>Mean</a:t>
                </a:r>
                <a:r>
                  <a:rPr lang="en-US" sz="1800" b="1" baseline="0" dirty="0">
                    <a:latin typeface="Century Gothic" panose="020B0502020202020204" pitchFamily="34" charset="0"/>
                  </a:rPr>
                  <a:t> </a:t>
                </a:r>
                <a:r>
                  <a:rPr lang="en-US" sz="1800" b="1" dirty="0">
                    <a:latin typeface="Century Gothic" panose="020B0502020202020204" pitchFamily="34" charset="0"/>
                  </a:rPr>
                  <a:t>(µg/m</a:t>
                </a:r>
                <a:r>
                  <a:rPr lang="en-US" sz="1800" b="1" baseline="30000" dirty="0">
                    <a:latin typeface="Century Gothic" panose="020B0502020202020204" pitchFamily="34" charset="0"/>
                  </a:rPr>
                  <a:t>3</a:t>
                </a:r>
                <a:r>
                  <a:rPr lang="en-US" sz="1800" b="1" dirty="0">
                    <a:latin typeface="Century Gothic" panose="020B0502020202020204" pitchFamily="34" charset="0"/>
                  </a:rPr>
                  <a:t>)</a:t>
                </a:r>
              </a:p>
            </c:rich>
          </c:tx>
          <c:layout>
            <c:manualLayout>
              <c:xMode val="edge"/>
              <c:yMode val="edge"/>
              <c:x val="0.0"/>
              <c:y val="0.128239569152226"/>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Garamond" panose="02020404030301010803" pitchFamily="18"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720722544"/>
        <c:crosses val="autoZero"/>
        <c:crossBetween val="midCat"/>
      </c:valAx>
      <c:valAx>
        <c:axId val="-725133440"/>
        <c:scaling>
          <c:orientation val="minMax"/>
          <c:max val="1100.0"/>
          <c:min val="0.0"/>
        </c:scaling>
        <c:delete val="0"/>
        <c:axPos val="r"/>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800" b="1" dirty="0">
                    <a:solidFill>
                      <a:sysClr val="windowText" lastClr="000000"/>
                    </a:solidFill>
                    <a:latin typeface="Century Gothic" panose="020B0502020202020204" pitchFamily="34" charset="0"/>
                  </a:rPr>
                  <a:t>Mean </a:t>
                </a:r>
                <a:r>
                  <a:rPr lang="en-US" sz="1800" b="1" dirty="0" smtClean="0">
                    <a:solidFill>
                      <a:sysClr val="windowText" lastClr="000000"/>
                    </a:solidFill>
                    <a:latin typeface="Century Gothic" panose="020B0502020202020204" pitchFamily="34" charset="0"/>
                  </a:rPr>
                  <a:t>Cumulative </a:t>
                </a:r>
              </a:p>
              <a:p>
                <a:pPr>
                  <a:defRPr b="1"/>
                </a:pPr>
                <a:r>
                  <a:rPr lang="en-US" sz="1800" b="1" baseline="0" dirty="0" err="1" smtClean="0">
                    <a:solidFill>
                      <a:sysClr val="windowText" lastClr="000000"/>
                    </a:solidFill>
                    <a:latin typeface="Century Gothic" panose="020B0502020202020204" pitchFamily="34" charset="0"/>
                  </a:rPr>
                  <a:t>Precip</a:t>
                </a:r>
                <a:r>
                  <a:rPr lang="en-US" sz="1800" b="1" baseline="0" dirty="0" smtClean="0">
                    <a:solidFill>
                      <a:sysClr val="windowText" lastClr="000000"/>
                    </a:solidFill>
                    <a:latin typeface="Century Gothic" panose="020B0502020202020204" pitchFamily="34" charset="0"/>
                  </a:rPr>
                  <a:t> Per Pixel </a:t>
                </a:r>
                <a:r>
                  <a:rPr lang="en-US" sz="1800" b="1" baseline="0" dirty="0">
                    <a:solidFill>
                      <a:sysClr val="windowText" lastClr="000000"/>
                    </a:solidFill>
                    <a:latin typeface="Century Gothic" panose="020B0502020202020204" pitchFamily="34" charset="0"/>
                  </a:rPr>
                  <a:t>(mm)</a:t>
                </a:r>
                <a:endParaRPr lang="en-US" sz="1800" b="1" dirty="0">
                  <a:solidFill>
                    <a:sysClr val="windowText" lastClr="000000"/>
                  </a:solidFill>
                  <a:latin typeface="Century Gothic" panose="020B0502020202020204" pitchFamily="34" charset="0"/>
                </a:endParaRPr>
              </a:p>
            </c:rich>
          </c:tx>
          <c:layout>
            <c:manualLayout>
              <c:xMode val="edge"/>
              <c:yMode val="edge"/>
              <c:x val="0.944125573219235"/>
              <c:y val="0.151207391349125"/>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Garamond" panose="02020404030301010803" pitchFamily="18" charset="0"/>
                <a:ea typeface="+mn-ea"/>
                <a:cs typeface="+mn-cs"/>
              </a:defRPr>
            </a:pPr>
            <a:endParaRPr lang="en-US"/>
          </a:p>
        </c:txPr>
        <c:crossAx val="-777218480"/>
        <c:crosses val="max"/>
        <c:crossBetween val="between"/>
      </c:valAx>
      <c:catAx>
        <c:axId val="-777218480"/>
        <c:scaling>
          <c:orientation val="minMax"/>
        </c:scaling>
        <c:delete val="1"/>
        <c:axPos val="b"/>
        <c:majorTickMark val="out"/>
        <c:minorTickMark val="none"/>
        <c:tickLblPos val="nextTo"/>
        <c:crossAx val="-725133440"/>
        <c:crosses val="autoZero"/>
        <c:auto val="1"/>
        <c:lblAlgn val="ctr"/>
        <c:lblOffset val="100"/>
        <c:noMultiLvlLbl val="0"/>
      </c:catAx>
      <c:spPr>
        <a:noFill/>
        <a:ln>
          <a:solidFill>
            <a:schemeClr val="tx1"/>
          </a:solidFill>
        </a:ln>
        <a:effectLst/>
      </c:spPr>
    </c:plotArea>
    <c:plotVisOnly val="1"/>
    <c:dispBlanksAs val="gap"/>
    <c:showDLblsOverMax val="0"/>
  </c:chart>
  <c:spPr>
    <a:noFill/>
    <a:ln w="22225" cap="flat" cmpd="sng" algn="ctr">
      <a:noFill/>
      <a:round/>
    </a:ln>
    <a:effectLst/>
  </c:spPr>
  <c:txPr>
    <a:bodyPr/>
    <a:lstStyle/>
    <a:p>
      <a:pPr>
        <a:defRPr sz="1400">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566111119378765"/>
          <c:y val="0.168959451684389"/>
          <c:w val="0.850639473258703"/>
          <c:h val="0.662921217069451"/>
        </c:manualLayout>
      </c:layout>
      <c:lineChart>
        <c:grouping val="standard"/>
        <c:varyColors val="0"/>
        <c:ser>
          <c:idx val="1"/>
          <c:order val="1"/>
          <c:tx>
            <c:strRef>
              <c:f>Conglom!$P$1</c:f>
              <c:strCache>
                <c:ptCount val="1"/>
              </c:strCache>
            </c:strRef>
          </c:tx>
          <c:spPr>
            <a:ln w="28575" cap="rnd">
              <a:solidFill>
                <a:schemeClr val="bg1">
                  <a:alpha val="0"/>
                </a:schemeClr>
              </a:solidFill>
              <a:round/>
            </a:ln>
            <a:effectLst/>
          </c:spPr>
          <c:marker>
            <c:symbol val="none"/>
          </c:marker>
          <c:val>
            <c:numRef>
              <c:f>Conglom!$P$2:$P$22</c:f>
              <c:numCache>
                <c:formatCode>General</c:formatCode>
                <c:ptCount val="21"/>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0.0</c:v>
                </c:pt>
                <c:pt idx="18">
                  <c:v>0.0</c:v>
                </c:pt>
                <c:pt idx="19">
                  <c:v>0.0</c:v>
                </c:pt>
                <c:pt idx="20">
                  <c:v>0.0</c:v>
                </c:pt>
              </c:numCache>
            </c:numRef>
          </c:val>
          <c:smooth val="0"/>
        </c:ser>
        <c:dLbls>
          <c:showLegendKey val="0"/>
          <c:showVal val="0"/>
          <c:showCatName val="0"/>
          <c:showSerName val="0"/>
          <c:showPercent val="0"/>
          <c:showBubbleSize val="0"/>
        </c:dLbls>
        <c:marker val="1"/>
        <c:smooth val="0"/>
        <c:axId val="-721631600"/>
        <c:axId val="-728133280"/>
      </c:lineChart>
      <c:lineChart>
        <c:grouping val="standard"/>
        <c:varyColors val="0"/>
        <c:ser>
          <c:idx val="0"/>
          <c:order val="0"/>
          <c:tx>
            <c:strRef>
              <c:f>Conglom!$O$1</c:f>
              <c:strCache>
                <c:ptCount val="1"/>
                <c:pt idx="0">
                  <c:v>Fire_Acres</c:v>
                </c:pt>
              </c:strCache>
            </c:strRef>
          </c:tx>
          <c:spPr>
            <a:ln w="28575" cap="rnd">
              <a:solidFill>
                <a:srgbClr val="FF6600"/>
              </a:solidFill>
              <a:round/>
            </a:ln>
            <a:effectLst/>
          </c:spPr>
          <c:marker>
            <c:symbol val="none"/>
          </c:marker>
          <c:cat>
            <c:numRef>
              <c:f>Conglom!$N$2:$N$20</c:f>
              <c:numCache>
                <c:formatCode>General</c:formatCode>
                <c:ptCount val="19"/>
                <c:pt idx="0">
                  <c:v>1998.0</c:v>
                </c:pt>
                <c:pt idx="1">
                  <c:v>1999.0</c:v>
                </c:pt>
                <c:pt idx="2">
                  <c:v>2000.0</c:v>
                </c:pt>
                <c:pt idx="3">
                  <c:v>2001.0</c:v>
                </c:pt>
                <c:pt idx="4">
                  <c:v>2002.0</c:v>
                </c:pt>
                <c:pt idx="5">
                  <c:v>2003.0</c:v>
                </c:pt>
                <c:pt idx="6">
                  <c:v>2004.0</c:v>
                </c:pt>
                <c:pt idx="7">
                  <c:v>2005.0</c:v>
                </c:pt>
                <c:pt idx="8">
                  <c:v>2006.0</c:v>
                </c:pt>
                <c:pt idx="9">
                  <c:v>2007.0</c:v>
                </c:pt>
                <c:pt idx="10">
                  <c:v>2008.0</c:v>
                </c:pt>
                <c:pt idx="11">
                  <c:v>2009.0</c:v>
                </c:pt>
                <c:pt idx="12">
                  <c:v>2010.0</c:v>
                </c:pt>
                <c:pt idx="13">
                  <c:v>2011.0</c:v>
                </c:pt>
                <c:pt idx="14">
                  <c:v>2012.0</c:v>
                </c:pt>
                <c:pt idx="15">
                  <c:v>2013.0</c:v>
                </c:pt>
                <c:pt idx="16">
                  <c:v>2014.0</c:v>
                </c:pt>
                <c:pt idx="17">
                  <c:v>2015.0</c:v>
                </c:pt>
                <c:pt idx="18">
                  <c:v>2016.0</c:v>
                </c:pt>
              </c:numCache>
            </c:numRef>
          </c:cat>
          <c:val>
            <c:numRef>
              <c:f>Conglom!$O$2:$O$20</c:f>
              <c:numCache>
                <c:formatCode>General</c:formatCode>
                <c:ptCount val="19"/>
                <c:pt idx="0">
                  <c:v>186997.8218</c:v>
                </c:pt>
                <c:pt idx="1">
                  <c:v>834339.5584</c:v>
                </c:pt>
                <c:pt idx="2">
                  <c:v>271515.3846</c:v>
                </c:pt>
                <c:pt idx="3">
                  <c:v>266136.0272</c:v>
                </c:pt>
                <c:pt idx="4">
                  <c:v>982047.976</c:v>
                </c:pt>
                <c:pt idx="5">
                  <c:v>987472.2071999997</c:v>
                </c:pt>
                <c:pt idx="6">
                  <c:v>302328.8047</c:v>
                </c:pt>
                <c:pt idx="7">
                  <c:v>319837.7737</c:v>
                </c:pt>
                <c:pt idx="8">
                  <c:v>832646.621</c:v>
                </c:pt>
                <c:pt idx="9">
                  <c:v>1.079952095E6</c:v>
                </c:pt>
                <c:pt idx="10">
                  <c:v>1.432223079E6</c:v>
                </c:pt>
                <c:pt idx="11">
                  <c:v>480647.4224</c:v>
                </c:pt>
                <c:pt idx="12">
                  <c:v>128943.4248</c:v>
                </c:pt>
                <c:pt idx="13">
                  <c:v>236905.1827</c:v>
                </c:pt>
                <c:pt idx="14">
                  <c:v>864197.0372</c:v>
                </c:pt>
                <c:pt idx="15">
                  <c:v>591840.1388</c:v>
                </c:pt>
                <c:pt idx="16">
                  <c:v>583899.5462</c:v>
                </c:pt>
                <c:pt idx="17">
                  <c:v>816762.0839999999</c:v>
                </c:pt>
                <c:pt idx="18">
                  <c:v>556009.3656</c:v>
                </c:pt>
              </c:numCache>
            </c:numRef>
          </c:val>
          <c:smooth val="0"/>
        </c:ser>
        <c:dLbls>
          <c:showLegendKey val="0"/>
          <c:showVal val="0"/>
          <c:showCatName val="0"/>
          <c:showSerName val="0"/>
          <c:showPercent val="0"/>
          <c:showBubbleSize val="0"/>
        </c:dLbls>
        <c:marker val="1"/>
        <c:smooth val="0"/>
        <c:axId val="-723426464"/>
        <c:axId val="-759263584"/>
      </c:lineChart>
      <c:catAx>
        <c:axId val="-721631600"/>
        <c:scaling>
          <c:orientation val="minMax"/>
        </c:scaling>
        <c:delete val="0"/>
        <c:axPos val="b"/>
        <c:numFmt formatCode="General" sourceLinked="1"/>
        <c:majorTickMark val="none"/>
        <c:minorTickMark val="none"/>
        <c:tickLblPos val="nextTo"/>
        <c:spPr>
          <a:noFill/>
          <a:ln w="9525" cap="flat" cmpd="sng" algn="ctr">
            <a:solidFill>
              <a:schemeClr val="bg1">
                <a:alpha val="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728133280"/>
        <c:crosses val="autoZero"/>
        <c:auto val="1"/>
        <c:lblAlgn val="ctr"/>
        <c:lblOffset val="100"/>
        <c:noMultiLvlLbl val="0"/>
      </c:catAx>
      <c:valAx>
        <c:axId val="-728133280"/>
        <c:scaling>
          <c:orientation val="minMax"/>
        </c:scaling>
        <c:delete val="0"/>
        <c:axPos val="l"/>
        <c:majorGridlines>
          <c:spPr>
            <a:ln w="9525" cap="flat" cmpd="sng" algn="ctr">
              <a:solidFill>
                <a:schemeClr val="bg1">
                  <a:alpha val="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alpha val="0"/>
                  </a:schemeClr>
                </a:solidFill>
                <a:latin typeface="+mn-lt"/>
                <a:ea typeface="+mn-ea"/>
                <a:cs typeface="+mn-cs"/>
              </a:defRPr>
            </a:pPr>
            <a:endParaRPr lang="en-US"/>
          </a:p>
        </c:txPr>
        <c:crossAx val="-721631600"/>
        <c:crosses val="autoZero"/>
        <c:crossBetween val="between"/>
      </c:valAx>
      <c:valAx>
        <c:axId val="-75926358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Garamond" panose="02020404030301010803" pitchFamily="18" charset="0"/>
                <a:ea typeface="+mn-ea"/>
                <a:cs typeface="+mn-cs"/>
              </a:defRPr>
            </a:pPr>
            <a:endParaRPr lang="en-US"/>
          </a:p>
        </c:txPr>
        <c:crossAx val="-723426464"/>
        <c:crosses val="max"/>
        <c:crossBetween val="between"/>
      </c:valAx>
      <c:catAx>
        <c:axId val="-723426464"/>
        <c:scaling>
          <c:orientation val="minMax"/>
        </c:scaling>
        <c:delete val="1"/>
        <c:axPos val="b"/>
        <c:numFmt formatCode="General" sourceLinked="1"/>
        <c:majorTickMark val="out"/>
        <c:minorTickMark val="none"/>
        <c:tickLblPos val="nextTo"/>
        <c:crossAx val="-759263584"/>
        <c:crosses val="autoZero"/>
        <c:auto val="1"/>
        <c:lblAlgn val="ctr"/>
        <c:lblOffset val="100"/>
        <c:noMultiLvlLbl val="0"/>
      </c:catAx>
      <c:spPr>
        <a:noFill/>
        <a:ln>
          <a:noFill/>
        </a:ln>
        <a:effectLst/>
      </c:spPr>
    </c:plotArea>
    <c:plotVisOnly val="1"/>
    <c:dispBlanksAs val="gap"/>
    <c:showDLblsOverMax val="0"/>
  </c:chart>
  <c:spPr>
    <a:noFill/>
    <a:ln w="9525" cap="flat" cmpd="sng" algn="ctr">
      <a:solidFill>
        <a:schemeClr val="bg1">
          <a:alpha val="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4/9/18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4/9/18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Hi everyone.</a:t>
            </a:r>
            <a:r>
              <a:rPr lang="en-US" sz="1200" baseline="0" dirty="0" smtClean="0">
                <a:solidFill>
                  <a:srgbClr val="FF0000"/>
                </a:solidFill>
              </a:rPr>
              <a:t> </a:t>
            </a:r>
            <a:r>
              <a:rPr lang="en-US" sz="1200" dirty="0" smtClean="0">
                <a:solidFill>
                  <a:srgbClr val="FF0000"/>
                </a:solidFill>
              </a:rPr>
              <a:t>Thank</a:t>
            </a:r>
            <a:r>
              <a:rPr lang="en-US" sz="1200" baseline="0" dirty="0" smtClean="0">
                <a:solidFill>
                  <a:srgbClr val="FF0000"/>
                </a:solidFill>
              </a:rPr>
              <a:t> you so much for joining us today. My name is Amanda Wasserman, and I graduated from California State University, Monterey Bay, with a Masters degree in Applied Marine Science.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Hi, my name is Ariana Nickmeyer, and I graduated from University of California, Los Angeles, with a Bachelor’s in Geography and Environmental Studies.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rgbClr val="FF0000"/>
                </a:solidFill>
              </a:rPr>
              <a:t>Hi, my name is Megs Seeley, and I graduated from the University of Wisconsin, Madison, with a dual major in Forestry and Botany.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We are the ladies of the California Health and Air Quality Team, and our project examines spatial, temporal, and social differences in particulate matter pollution in California.</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91337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ground-truth assessment revealed that the R-squared of ACAG-derived PM2.5 versus CARB ground monitor PM2.5 for all CARB sites across all years was 0.4. This plot separates data points by year, and if we look at where the scatter is the greatest, or where the residuals seem to be the highest, we can see that these points represent more recent years—the orange/red end of the spectrum. When we looked into how the correlation between the ACAG product and CARB data varied across time, we see that the R-squared decreased over the years. Upon discovering this we wanted to know if the increase in scatter over the years affected the slope of the regression.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18359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graph shows the slope of the regression between the ACAG data product and the CARB Monitor data, controlling for the intercept. From 1999 to 2014, the slope hovers around 1, which is the expected result. In 2015 and 2016, we can see a deviation from a slope of 1 to a slope of around 1.5.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Here we mapped the over and </a:t>
            </a:r>
            <a:r>
              <a:rPr lang="en-US" sz="1200" b="0" i="0" u="none" strike="noStrike" kern="1200" dirty="0" err="1" smtClean="0">
                <a:solidFill>
                  <a:schemeClr val="tx1"/>
                </a:solidFill>
                <a:effectLst/>
                <a:latin typeface="+mn-lt"/>
                <a:ea typeface="+mn-ea"/>
                <a:cs typeface="+mn-cs"/>
              </a:rPr>
              <a:t>underprediction</a:t>
            </a:r>
            <a:r>
              <a:rPr lang="en-US" sz="1200" b="0" i="0" u="none" strike="noStrike" kern="1200" dirty="0" smtClean="0">
                <a:solidFill>
                  <a:schemeClr val="tx1"/>
                </a:solidFill>
                <a:effectLst/>
                <a:latin typeface="+mn-lt"/>
                <a:ea typeface="+mn-ea"/>
                <a:cs typeface="+mn-cs"/>
              </a:rPr>
              <a:t> of PM2.5 by satellites for 2007, a relatively normal year with an R-squared of X and slope of X, and 2016, one of the anomalous years, to see if there was a spatial trend. In these maps blue is an over prediction and red is </a:t>
            </a:r>
            <a:r>
              <a:rPr lang="en-US" sz="1200" b="0" i="0" u="none" strike="noStrike" kern="1200" dirty="0" err="1" smtClean="0">
                <a:solidFill>
                  <a:schemeClr val="tx1"/>
                </a:solidFill>
                <a:effectLst/>
                <a:latin typeface="+mn-lt"/>
                <a:ea typeface="+mn-ea"/>
                <a:cs typeface="+mn-cs"/>
              </a:rPr>
              <a:t>underprediction</a:t>
            </a:r>
            <a:r>
              <a:rPr lang="en-US" sz="1200" b="0" i="0" u="none" strike="noStrike" kern="1200" dirty="0" smtClean="0">
                <a:solidFill>
                  <a:schemeClr val="tx1"/>
                </a:solidFill>
                <a:effectLst/>
                <a:latin typeface="+mn-lt"/>
                <a:ea typeface="+mn-ea"/>
                <a:cs typeface="+mn-cs"/>
              </a:rPr>
              <a:t>, and we can see that the ACAG data tends to </a:t>
            </a:r>
            <a:r>
              <a:rPr lang="en-US" sz="1200" b="0" i="0" u="none" strike="noStrike" kern="1200" dirty="0" err="1" smtClean="0">
                <a:solidFill>
                  <a:schemeClr val="tx1"/>
                </a:solidFill>
                <a:effectLst/>
                <a:latin typeface="+mn-lt"/>
                <a:ea typeface="+mn-ea"/>
                <a:cs typeface="+mn-cs"/>
              </a:rPr>
              <a:t>overpredict</a:t>
            </a:r>
            <a:r>
              <a:rPr lang="en-US" sz="1200" b="0" i="0" u="none" strike="noStrike" kern="1200" dirty="0" smtClean="0">
                <a:solidFill>
                  <a:schemeClr val="tx1"/>
                </a:solidFill>
                <a:effectLst/>
                <a:latin typeface="+mn-lt"/>
                <a:ea typeface="+mn-ea"/>
                <a:cs typeface="+mn-cs"/>
              </a:rPr>
              <a:t> Southern California and </a:t>
            </a:r>
            <a:r>
              <a:rPr lang="en-US" sz="1200" b="0" i="0" u="none" strike="noStrike" kern="1200" dirty="0" err="1" smtClean="0">
                <a:solidFill>
                  <a:schemeClr val="tx1"/>
                </a:solidFill>
                <a:effectLst/>
                <a:latin typeface="+mn-lt"/>
                <a:ea typeface="+mn-ea"/>
                <a:cs typeface="+mn-cs"/>
              </a:rPr>
              <a:t>underpredict</a:t>
            </a:r>
            <a:r>
              <a:rPr lang="en-US" sz="1200" b="0" i="0" u="none" strike="noStrike" kern="1200" dirty="0" smtClean="0">
                <a:solidFill>
                  <a:schemeClr val="tx1"/>
                </a:solidFill>
                <a:effectLst/>
                <a:latin typeface="+mn-lt"/>
                <a:ea typeface="+mn-ea"/>
                <a:cs typeface="+mn-cs"/>
              </a:rPr>
              <a:t> Northern California. The scale bars also reveal that the </a:t>
            </a:r>
            <a:r>
              <a:rPr lang="en-US" sz="1200" b="0" i="0" u="none" strike="noStrike" kern="1200" dirty="0" err="1" smtClean="0">
                <a:solidFill>
                  <a:schemeClr val="tx1"/>
                </a:solidFill>
                <a:effectLst/>
                <a:latin typeface="+mn-lt"/>
                <a:ea typeface="+mn-ea"/>
                <a:cs typeface="+mn-cs"/>
              </a:rPr>
              <a:t>overprediction</a:t>
            </a:r>
            <a:r>
              <a:rPr lang="en-US" sz="1200" b="0" i="0" u="none" strike="noStrike" kern="1200" dirty="0" smtClean="0">
                <a:solidFill>
                  <a:schemeClr val="tx1"/>
                </a:solidFill>
                <a:effectLst/>
                <a:latin typeface="+mn-lt"/>
                <a:ea typeface="+mn-ea"/>
                <a:cs typeface="+mn-cs"/>
              </a:rPr>
              <a:t> is greater in 2016. Further analyses may shed light onto these anomalies, but until we have more insight, we determined that these years should be excluded from our other analyses.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407816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animation shows mean annual PM2.5 values changing across the state from 1998 to 2016, with air basins delineated in both the map and the line graph to show how different regions vary in their trends. There are 15 air basins within California but the three we focused on in this study were chosen based on our partners’ interest. They are the San Francisco, San Joaquin Valley, and South Coast air basins. Air basin boundaries are determined through many factors, including similar geographical and meteorological features as well as political boundaries. The San Joaquin Valley and South Coast air basins (blue and green respectively) are consistently higher than the San Francisco air basin (which is purple). When we excluded 2015 and 2016 for the reasons mentioned earlier, we found statistical significance for decreasing PM2.5 trends in our three air basins, but not for California as a whole.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476075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graph shows the mean PM2.5 anomaly for the state of California, deviation from the average across all years. What’s interesting about this graph is that we wanted to look at the year to year variation in PM2.5, and when we plotted the mean cumulative precipitation per pixel and the total acreage burned by fire in each year, we did see that they tended to track. Smoke from fire is a form of particulate matter, so we expect PM levels to respond to the acres burned. At the same time, precipitation influences fires /and/ years with lower precipitation tend to increase how much dust is suspended in the air (another form of particulate matter). So for precipitation, we expect to see an opposite trend, and that can indeed be seen on this graph.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520525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Our final set of analyses examined the correlation between PM2.5 and the socioeconomic variables. We considered variables representing Education, Housing Value, Income, Race, and Ethnicity. This slide displays the results from the race and ethnicity evaluations. When we performed a linear regression between PM2.5 and each variable, we found that each variable was significantly correlated to PM2.5 except percent of the population that is Latino or Hispanic in the San Francisco Air Basin in 2010, outlined in purple.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These graphs group the socioeconomic variable into quartiles for the census years 2000 and 2010. Each quartile is represented by a boxplot, and the y-axis is PM2.5 in </a:t>
            </a:r>
            <a:r>
              <a:rPr lang="en-US" sz="1200" b="0" i="0" u="none" strike="noStrike" kern="1200" dirty="0" err="1" smtClean="0">
                <a:solidFill>
                  <a:schemeClr val="tx1"/>
                </a:solidFill>
                <a:effectLst/>
                <a:latin typeface="+mn-lt"/>
                <a:ea typeface="+mn-ea"/>
                <a:cs typeface="+mn-cs"/>
              </a:rPr>
              <a:t>ug</a:t>
            </a:r>
            <a:r>
              <a:rPr lang="en-US" sz="1200" b="0" i="0" u="none" strike="noStrike" kern="1200" dirty="0" smtClean="0">
                <a:solidFill>
                  <a:schemeClr val="tx1"/>
                </a:solidFill>
                <a:effectLst/>
                <a:latin typeface="+mn-lt"/>
                <a:ea typeface="+mn-ea"/>
                <a:cs typeface="+mn-cs"/>
              </a:rPr>
              <a:t>/m3. Lighter shades represent data from 2000, and darker shades represent 2010. Each row represents a different geographic region; from top to bottom, we can see the trends across the entire state of California, the San Francisco air basin, the San Joaquin Valley air basin, and the South Coast air basin. Across all spatial extents, there are similar trends depicting differences in PM2.5 based on the racial and ethnic makeup of communities. As the percentage of population that is white increases, PM2.5 in that area decreases. Generally, as the percentage of the population that is Latino or Hispanic and percentage of population that is black increases,  PM2.5 in that region also increases.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We do notice, however, a smaller slope for this relationship across the board in 2010, and in San Francisco as previously mentioned, this group (indicate purple box) correlation is not statistically significant. Therefore, there tends to be a change in the strength of the relationship between race and ethnicity and PM2.5, though in most cases, PM2.5 was disproportionately distributed across communities based on race.</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442169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This slide highlights income, education, and housing value within the San Joaquin Valley air basin. Race and ethnicity display the same trends we saw on the previous slide in that the inequalities across communities of different socioeconomic status are reduced in 2010 compared to 2000. While significant relationships between each socioeconomic variable and PM2.5 still exist in 2010, the slope is closer to zero. We can see, by the change in PM2.5 graph in the upper right-hand corner, that there is a strong association between location and change in PM2.5. The radial pattern in PM2.5 decrease may drive the changes in the relationship between socioeconomic status and PM2.5.</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37946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So to sum everything up, our major conclusions for this project are that while the ACAG dataset does a good job representing long-term and large-scale PM2.5 spatial processes within California, it may fail to capture all PM2.5-related health risks since its temporal resolution is limited to an annual lens.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In addition, the overall declines in PM2.5 we see across the entire state may be due in part to recent air quality policies and regulations put into place by California. In smaller geographical areas like our three air basins, precipitation, fire, and transportation patterns likely contribute to the inter-annual variability we saw.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Finally, air quality is indeed an environmental justice issue and low income communities and those with a larger proportion of people of color are more likely to experience greater annual mean PM2.5 concentrations than more affluent, less-diverse communities. </a:t>
            </a:r>
            <a:endParaRPr lang="en-US" b="0" dirty="0" smtClean="0">
              <a:effectLst/>
            </a:endParaRPr>
          </a:p>
          <a:p>
            <a:r>
              <a:rPr lang="en-US" dirty="0" smtClean="0"/>
              <a:t/>
            </a:r>
            <a:br>
              <a:rPr lang="en-US" dirty="0" smtClean="0"/>
            </a:br>
            <a:endParaRPr lang="en-US" b="1"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674927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We’d like to thank and acknowledge all of our advisors, partners, and members of the DEVELOP National Program Staff. Your time and input are greatly appreciated. </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concludes our presentation! Thank</a:t>
            </a:r>
            <a:r>
              <a:rPr lang="en-US" baseline="0" dirty="0" smtClean="0"/>
              <a:t> you again for your time and attention; we would be happy to accept any questions.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55942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 slide just in case / for questions)</a:t>
            </a:r>
          </a:p>
          <a:p>
            <a:endParaRPr lang="en-US" dirty="0" smtClean="0"/>
          </a:p>
          <a:p>
            <a:r>
              <a:rPr lang="en-US" dirty="0" smtClean="0"/>
              <a:t>This</a:t>
            </a:r>
            <a:r>
              <a:rPr lang="en-US" baseline="0" dirty="0" smtClean="0"/>
              <a:t> map shows the by-pixel PM2.5 anomalies for California and our three air basins each year. The mean pixel values from 1998 to 2016 are used as the normal. The line graph points are regional mean anomalies, so for example the average difference between a 1 km pixel in the San Joaquin Valley in the year 2002 compared to the mean of the entire state across all years, was about 2 </a:t>
            </a:r>
            <a:r>
              <a:rPr lang="en-US" baseline="0" dirty="0" err="1" smtClean="0"/>
              <a:t>ug</a:t>
            </a:r>
            <a:r>
              <a:rPr lang="en-US" baseline="0" dirty="0" smtClean="0"/>
              <a:t>/m3. The San Joaquin Valley air basin (blue) appears to have the greatest fluctuation around the mean for our study period, falling especially precipitously from 2008 to about 2011, but then rising steadily and surpassing the other two air basins and the state as a whole by 2016. You can see how clearly the trends are contained within the air basin boundaries, especially within the San Joaquin Valley air basin in the more anomalous years.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3870930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study area, the state of California, is well known for its spectacular scenery, bustling show business industry, and of course its phenomenal weather. </a:t>
            </a:r>
          </a:p>
          <a:p>
            <a:r>
              <a:rPr lang="en-US" baseline="0" dirty="0" smtClean="0"/>
              <a:t>But did you know that California is also home to some of the poorest air quality in the country? This is a result of sources such as industry and agriculture, population growth, and of course all of that traffic congestion.</a:t>
            </a:r>
          </a:p>
          <a:p>
            <a:endParaRPr lang="en-US" baseline="0" dirty="0" smtClean="0"/>
          </a:p>
          <a:p>
            <a:r>
              <a:rPr lang="en-US" baseline="0" dirty="0" smtClean="0"/>
              <a:t>~~~~~~~~~~~~~~~</a:t>
            </a:r>
            <a:endParaRPr lang="en-US" dirty="0" smtClean="0"/>
          </a:p>
          <a:p>
            <a:endParaRPr lang="en-US" dirty="0" smtClean="0"/>
          </a:p>
          <a:p>
            <a:r>
              <a:rPr lang="en-US" b="1" dirty="0" smtClean="0"/>
              <a:t>Image Source (Golden Gate):</a:t>
            </a:r>
            <a:r>
              <a:rPr lang="en-US" dirty="0" smtClean="0"/>
              <a:t> https://flic.kr/p/5kCTfu</a:t>
            </a:r>
          </a:p>
          <a:p>
            <a:r>
              <a:rPr lang="en-US" b="1" dirty="0" smtClean="0"/>
              <a:t>Image Credit (Golden Gate): </a:t>
            </a:r>
            <a:r>
              <a:rPr lang="en-US" b="0" dirty="0" smtClean="0"/>
              <a:t>Tony </a:t>
            </a:r>
            <a:r>
              <a:rPr lang="en-US" b="0" dirty="0" err="1" smtClean="0"/>
              <a:t>Iannuzzi</a:t>
            </a:r>
            <a:r>
              <a:rPr lang="en-US" b="0" dirty="0" smtClean="0"/>
              <a:t>, “Golden Gate Bridge”</a:t>
            </a:r>
          </a:p>
          <a:p>
            <a:r>
              <a:rPr lang="en-US" b="0" dirty="0" smtClean="0"/>
              <a:t>License: https://creativecommons.org/licenses/by-nc-sa/2.0/legalcode</a:t>
            </a:r>
          </a:p>
          <a:p>
            <a:r>
              <a:rPr lang="en-US" b="0" dirty="0" smtClean="0"/>
              <a:t>No changes were made to this image.</a:t>
            </a:r>
          </a:p>
          <a:p>
            <a:endParaRPr lang="en-US" b="0" dirty="0" smtClean="0"/>
          </a:p>
          <a:p>
            <a:r>
              <a:rPr lang="en-US" b="1" dirty="0" smtClean="0"/>
              <a:t>Image Source (</a:t>
            </a:r>
            <a:r>
              <a:rPr lang="en-US" b="1" dirty="0" err="1" smtClean="0"/>
              <a:t>McWay</a:t>
            </a:r>
            <a:r>
              <a:rPr lang="en-US" b="1" dirty="0" smtClean="0"/>
              <a:t> Falls):</a:t>
            </a:r>
            <a:r>
              <a:rPr lang="en-US" b="1" baseline="0" dirty="0" smtClean="0"/>
              <a:t> </a:t>
            </a:r>
            <a:r>
              <a:rPr lang="en-US" b="0" baseline="0" dirty="0" smtClean="0"/>
              <a:t>https://flic.kr/p/iMA8hY</a:t>
            </a:r>
            <a:endParaRPr lang="en-US" b="0" dirty="0" smtClean="0"/>
          </a:p>
          <a:p>
            <a:r>
              <a:rPr lang="en-US" b="1" dirty="0" smtClean="0"/>
              <a:t>Image Credit (</a:t>
            </a:r>
            <a:r>
              <a:rPr lang="en-US" b="1" dirty="0" err="1" smtClean="0"/>
              <a:t>McWay</a:t>
            </a:r>
            <a:r>
              <a:rPr lang="en-US" b="1" dirty="0" smtClean="0"/>
              <a:t> Falls):</a:t>
            </a:r>
            <a:r>
              <a:rPr lang="en-US" b="1" baseline="0" dirty="0" smtClean="0"/>
              <a:t> </a:t>
            </a:r>
            <a:r>
              <a:rPr lang="en-US" b="0" baseline="0" dirty="0" smtClean="0"/>
              <a:t>Don Graham</a:t>
            </a:r>
            <a:r>
              <a:rPr lang="en-US" b="0" dirty="0" smtClean="0"/>
              <a:t>, “</a:t>
            </a:r>
            <a:r>
              <a:rPr lang="en-US" b="0" dirty="0" err="1" smtClean="0"/>
              <a:t>McWay</a:t>
            </a:r>
            <a:r>
              <a:rPr lang="en-US" b="0" dirty="0" smtClean="0"/>
              <a:t> Falls, Big Sur, CA”</a:t>
            </a:r>
          </a:p>
          <a:p>
            <a:r>
              <a:rPr lang="en-US" b="0" dirty="0" smtClean="0"/>
              <a:t>License: https://creativecommons.org/licenses/by-sa/2.0/legalcode</a:t>
            </a:r>
          </a:p>
          <a:p>
            <a:r>
              <a:rPr lang="en-US" b="0" dirty="0" smtClean="0"/>
              <a:t>No changes were made to this image.</a:t>
            </a:r>
          </a:p>
          <a:p>
            <a:endParaRPr lang="en-US" b="0" dirty="0" smtClean="0"/>
          </a:p>
          <a:p>
            <a:r>
              <a:rPr lang="en-US" b="1" dirty="0" smtClean="0"/>
              <a:t>Image Source (Yosemite):</a:t>
            </a:r>
            <a:r>
              <a:rPr lang="en-US" b="1" baseline="0" dirty="0" smtClean="0"/>
              <a:t> </a:t>
            </a:r>
            <a:r>
              <a:rPr lang="en-US" b="0" baseline="0" dirty="0" smtClean="0"/>
              <a:t>https://flic.kr/p/wzTWCv</a:t>
            </a:r>
          </a:p>
          <a:p>
            <a:r>
              <a:rPr lang="en-US" b="1" dirty="0" smtClean="0"/>
              <a:t>Image Credit (Yosemite):</a:t>
            </a:r>
            <a:r>
              <a:rPr lang="en-US" b="1" baseline="0" dirty="0" smtClean="0"/>
              <a:t> </a:t>
            </a:r>
            <a:r>
              <a:rPr lang="en-US" b="0" baseline="0" dirty="0" err="1" smtClean="0"/>
              <a:t>accidentalocelot</a:t>
            </a:r>
            <a:r>
              <a:rPr lang="en-US" b="0" baseline="0" dirty="0" smtClean="0"/>
              <a:t> (</a:t>
            </a:r>
            <a:r>
              <a:rPr lang="en-US" b="0" baseline="0" dirty="0" err="1" smtClean="0"/>
              <a:t>flickr</a:t>
            </a:r>
            <a:r>
              <a:rPr lang="en-US" b="0" baseline="0" dirty="0" smtClean="0"/>
              <a:t>)</a:t>
            </a:r>
            <a:r>
              <a:rPr lang="en-US" b="0" dirty="0" smtClean="0"/>
              <a:t>, “Yosemite”</a:t>
            </a:r>
          </a:p>
          <a:p>
            <a:r>
              <a:rPr lang="en-US" b="0" dirty="0" smtClean="0"/>
              <a:t>License: https://creativecommons.org/licenses/by-nc-nd/2.0/legalcode</a:t>
            </a:r>
          </a:p>
          <a:p>
            <a:r>
              <a:rPr lang="en-US" b="0" dirty="0" smtClean="0"/>
              <a:t>No changes were made to this image.</a:t>
            </a:r>
          </a:p>
          <a:p>
            <a:endParaRPr lang="en-US" b="0" dirty="0" smtClean="0"/>
          </a:p>
          <a:p>
            <a:r>
              <a:rPr lang="en-US" b="1" dirty="0" smtClean="0"/>
              <a:t>Image Source (Hollywood):</a:t>
            </a:r>
            <a:r>
              <a:rPr lang="en-US" b="1" baseline="0" dirty="0" smtClean="0"/>
              <a:t> </a:t>
            </a:r>
            <a:r>
              <a:rPr lang="en-US" b="0" baseline="0" dirty="0" smtClean="0"/>
              <a:t>https://flic.kr/p/phWZhA</a:t>
            </a:r>
          </a:p>
          <a:p>
            <a:r>
              <a:rPr lang="en-US" b="1" dirty="0" smtClean="0"/>
              <a:t>Image Credit (Hollywood):</a:t>
            </a:r>
            <a:r>
              <a:rPr lang="en-US" b="1" baseline="0" dirty="0" smtClean="0"/>
              <a:t> </a:t>
            </a:r>
            <a:r>
              <a:rPr lang="en-US" b="0" baseline="0" dirty="0" smtClean="0"/>
              <a:t>Shinya Suzuki, </a:t>
            </a:r>
            <a:r>
              <a:rPr lang="en-US" b="0" dirty="0" smtClean="0"/>
              <a:t>“Hollywood”</a:t>
            </a:r>
          </a:p>
          <a:p>
            <a:r>
              <a:rPr lang="en-US" b="0" dirty="0" smtClean="0"/>
              <a:t>License: https://creativecommons.org/licenses/by-nd/2.0/</a:t>
            </a:r>
          </a:p>
          <a:p>
            <a:r>
              <a:rPr lang="en-US" b="0" dirty="0" smtClean="0"/>
              <a:t>No changes were made to this image.</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408950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(Extra slide just in case / for questions)</a:t>
            </a:r>
          </a:p>
          <a:p>
            <a:endParaRPr lang="en-US" dirty="0" smtClean="0"/>
          </a:p>
          <a:p>
            <a:r>
              <a:rPr lang="en-US" dirty="0" smtClean="0"/>
              <a:t>This</a:t>
            </a:r>
            <a:r>
              <a:rPr lang="en-US" baseline="0" dirty="0" smtClean="0"/>
              <a:t> slide zooms into the San Francisco air basin. Along the bottom, we can see the spatial distribution of each socioeconomic factor. While there were changes in racial and ethnic community composition across the 10 years, the distribution remains relatively static. In the upper right corner, we can see the change in PM2.5 from 200 to 2010. Cooler colors represent decreases in PM2.5 and warmer colors represent increases. Overall PM2.5 decreased in this area, but changes in PM2.5 were not uniform across space. We wanted to know if these non-uniform changes exacerbated or reduced PM2.5 inequalities in communities of different socioeconomic status. In San Francisco, we can see that PM2.5 inequalities were reduced with regards to ethnicity and remained relatively static with regards to race. The patterns in the South Coast air basin also remained relatively static.</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343167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(Extra slide just in case / for questions)</a:t>
            </a:r>
          </a:p>
          <a:p>
            <a:endParaRPr lang="en-US" dirty="0" smtClean="0"/>
          </a:p>
          <a:p>
            <a:r>
              <a:rPr lang="en-US" dirty="0" smtClean="0"/>
              <a:t>This map shows CARB ground monitors over time, with yellow points representing monitors added within</a:t>
            </a:r>
            <a:r>
              <a:rPr lang="en-US" baseline="0" dirty="0" smtClean="0"/>
              <a:t> a specific </a:t>
            </a:r>
            <a:r>
              <a:rPr lang="en-US" dirty="0" smtClean="0"/>
              <a:t>year, and red monitors representing monitors already present in that year. Coastal</a:t>
            </a:r>
            <a:r>
              <a:rPr lang="en-US" baseline="0" dirty="0" smtClean="0"/>
              <a:t> areas and especially urban areas like San Francisco, Los Angeles, and San Diego, experience the most increase, but especially into the 2010s there are more monitors being added in central California especially along major highways, and even up Eureka or out in Death Valley monitors are being put up by CARB.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2349344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quality </a:t>
            </a:r>
            <a:r>
              <a:rPr lang="en-US" baseline="0" dirty="0" smtClean="0"/>
              <a:t>affects our health, the climate, and many other living organisms. Solid and liquid particles, or </a:t>
            </a:r>
            <a:r>
              <a:rPr lang="en-US" b="1" baseline="0" dirty="0" smtClean="0"/>
              <a:t>particulate matter</a:t>
            </a:r>
            <a:r>
              <a:rPr lang="en-US" baseline="0" dirty="0" smtClean="0"/>
              <a:t>, become suspended in the atmosphere through </a:t>
            </a:r>
            <a:r>
              <a:rPr lang="en-US" u="sng" baseline="0" dirty="0" smtClean="0"/>
              <a:t>natural sources </a:t>
            </a:r>
            <a:r>
              <a:rPr lang="en-US" baseline="0" dirty="0" smtClean="0"/>
              <a:t>like dust, sea spray, and volcanic ash, as well as </a:t>
            </a:r>
            <a:r>
              <a:rPr lang="en-US" u="sng" baseline="0" dirty="0" smtClean="0"/>
              <a:t>anthropogenic sources</a:t>
            </a:r>
            <a:r>
              <a:rPr lang="en-US" baseline="0" dirty="0" smtClean="0"/>
              <a:t>, primarily the combustion of fuels.</a:t>
            </a:r>
          </a:p>
          <a:p>
            <a:endParaRPr lang="en-US" baseline="0" dirty="0" smtClean="0"/>
          </a:p>
          <a:p>
            <a:r>
              <a:rPr lang="en-US" baseline="0" dirty="0" smtClean="0"/>
              <a:t>Particulate matter is classified based on size – when less than 2.5 micrometers PM can enter the lungs AND the circulatory system, consequently endangered human health. Known as PM2.5, this pollutant is associated with a heightened risk of health disorders like cardiovascular disease, autism, and asthma, as well as early mortality.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endParaRPr lang="en-US" baseline="0" dirty="0" smtClean="0"/>
          </a:p>
          <a:p>
            <a:r>
              <a:rPr lang="en-US" b="1" dirty="0" smtClean="0"/>
              <a:t>Image Source:</a:t>
            </a:r>
            <a:r>
              <a:rPr lang="en-US" dirty="0" smtClean="0"/>
              <a:t> https://flic.kr/p/7Avvmx</a:t>
            </a:r>
          </a:p>
          <a:p>
            <a:r>
              <a:rPr lang="en-US" b="1" dirty="0" smtClean="0"/>
              <a:t>Image Credit: </a:t>
            </a:r>
            <a:r>
              <a:rPr lang="en-US" b="0" dirty="0" smtClean="0"/>
              <a:t>Thomas Hawk, “Remaining”</a:t>
            </a:r>
          </a:p>
          <a:p>
            <a:r>
              <a:rPr lang="en-US" b="0" dirty="0" smtClean="0"/>
              <a:t>License: https://creativecommons.org/licenses/by-nc/2.0/legalcode</a:t>
            </a:r>
          </a:p>
          <a:p>
            <a:r>
              <a:rPr lang="en-US" b="0" dirty="0" smtClean="0"/>
              <a:t>No changes were made to this image.</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78273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communities</a:t>
            </a:r>
            <a:r>
              <a:rPr lang="en-US" baseline="0" dirty="0" smtClean="0"/>
              <a:t> of low socioeconomic status tend to be disproportionately burdened by air pollution and its associated health risks, making air pollution an issue of environmental justice. </a:t>
            </a:r>
            <a:r>
              <a:rPr lang="en-US" dirty="0" smtClean="0"/>
              <a:t>According to the US Environmental</a:t>
            </a:r>
            <a:r>
              <a:rPr lang="en-US" baseline="0" dirty="0" smtClean="0"/>
              <a:t> Protection Agency, </a:t>
            </a:r>
            <a:r>
              <a:rPr lang="en-US" sz="1200" b="0" i="0" kern="1200" baseline="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nvironmental justice is “the fair treatment…of all people regardless of race, color, national origin, or income, with respect to the development…and enforcement of environmental laws and regulations.”</a:t>
            </a:r>
          </a:p>
          <a:p>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Environmental justice issues are pervasive across the United States, but are of particular concern with regards to air quality in California, as the state is ranked both high in racial diversity and low in air quality relative to the rest of the country.</a:t>
            </a:r>
          </a:p>
          <a:p>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b="1" dirty="0" smtClean="0"/>
              <a:t>Image Source (left):</a:t>
            </a:r>
            <a:r>
              <a:rPr lang="en-US" dirty="0" smtClean="0"/>
              <a:t> https://flic.kr/p/dxXMBi</a:t>
            </a:r>
          </a:p>
          <a:p>
            <a:r>
              <a:rPr lang="en-US" b="1" dirty="0" smtClean="0"/>
              <a:t>Image Credit (left): </a:t>
            </a:r>
            <a:r>
              <a:rPr lang="en-US" b="0" dirty="0" smtClean="0"/>
              <a:t>Paul </a:t>
            </a:r>
            <a:r>
              <a:rPr lang="en-US" b="0" dirty="0" err="1" smtClean="0"/>
              <a:t>Bica</a:t>
            </a:r>
            <a:r>
              <a:rPr lang="en-US" b="0" dirty="0" smtClean="0"/>
              <a:t>, “Homer Tunnel”</a:t>
            </a:r>
          </a:p>
          <a:p>
            <a:r>
              <a:rPr lang="en-US" b="0" dirty="0" smtClean="0"/>
              <a:t>License: https://creativecommons.org/licenses/by/2.0/legalcode</a:t>
            </a:r>
          </a:p>
          <a:p>
            <a:r>
              <a:rPr lang="en-US" b="0" dirty="0" smtClean="0"/>
              <a:t>This image was cropped.</a:t>
            </a:r>
          </a:p>
          <a:p>
            <a:endParaRPr lang="en-US" b="0" dirty="0" smtClean="0"/>
          </a:p>
          <a:p>
            <a:r>
              <a:rPr lang="en-US" b="1" dirty="0" smtClean="0"/>
              <a:t>Image Source (right):</a:t>
            </a:r>
            <a:r>
              <a:rPr lang="en-US" b="1" baseline="0" dirty="0" smtClean="0"/>
              <a:t> </a:t>
            </a:r>
            <a:r>
              <a:rPr lang="en-US" b="0" baseline="0" dirty="0" smtClean="0"/>
              <a:t>https://flic.kr/p/8qypYb</a:t>
            </a:r>
          </a:p>
          <a:p>
            <a:r>
              <a:rPr lang="en-US" b="1" dirty="0" smtClean="0"/>
              <a:t>Image Credit (right):</a:t>
            </a:r>
            <a:r>
              <a:rPr lang="en-US" b="1" baseline="0" dirty="0" smtClean="0"/>
              <a:t> </a:t>
            </a:r>
            <a:r>
              <a:rPr lang="en-US" b="0" baseline="0" dirty="0" err="1" smtClean="0"/>
              <a:t>praegerr</a:t>
            </a:r>
            <a:r>
              <a:rPr lang="en-US" b="0" baseline="0" dirty="0" smtClean="0"/>
              <a:t> (</a:t>
            </a:r>
            <a:r>
              <a:rPr lang="en-US" b="0" baseline="0" dirty="0" err="1" smtClean="0"/>
              <a:t>flickr</a:t>
            </a:r>
            <a:r>
              <a:rPr lang="en-US" b="0" baseline="0" dirty="0" smtClean="0"/>
              <a:t> user)</a:t>
            </a:r>
            <a:r>
              <a:rPr lang="en-US" b="0" dirty="0" smtClean="0"/>
              <a:t>, “Smog”</a:t>
            </a:r>
          </a:p>
          <a:p>
            <a:r>
              <a:rPr lang="en-US" b="0" dirty="0" smtClean="0"/>
              <a:t>License: https://creativecommons.org/licenses/by/2.0/legalcode</a:t>
            </a:r>
          </a:p>
          <a:p>
            <a:r>
              <a:rPr lang="en-US" b="0" dirty="0" smtClean="0"/>
              <a:t>This image was cropped.</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4174094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organization in California monitoring air quality,</a:t>
            </a:r>
            <a:r>
              <a:rPr lang="en-US" baseline="0" dirty="0" smtClean="0"/>
              <a:t> including particulate matter, and how it relates to environmental justice is the California Air Resources Board, or CARB.</a:t>
            </a:r>
            <a:endParaRPr lang="en-US" dirty="0" smtClean="0"/>
          </a:p>
          <a:p>
            <a:endParaRPr lang="en-US" dirty="0" smtClean="0"/>
          </a:p>
          <a:p>
            <a:r>
              <a:rPr lang="en-US" dirty="0" smtClean="0"/>
              <a:t>CARB is </a:t>
            </a:r>
            <a:r>
              <a:rPr lang="en-US" baseline="0" dirty="0" smtClean="0"/>
              <a:t>a California state agency, which conducts monitoring and research and enforces regulations related to air quality in the state. It is important for CARB to conduct air quality monitoring to ensure that standards are being met and that all of its residents have clean air to breathe. </a:t>
            </a:r>
          </a:p>
          <a:p>
            <a:endParaRPr lang="en-US" baseline="0" dirty="0" smtClean="0"/>
          </a:p>
          <a:p>
            <a:r>
              <a:rPr lang="en-US" baseline="0" dirty="0" smtClean="0"/>
              <a:t>Currently, CARB monitors PM2.5 with a number of different types of ground monitors. As you can see, the placement of these monitors already leave us with substantial gaps in data throughout the state. Further, every monitor is not always collecting data, due to maintenance and technical issues, which leads to even greater uncertainty and unreliability in the monitoring of particulate matter.</a:t>
            </a:r>
          </a:p>
          <a:p>
            <a:endParaRPr lang="en-US" baseline="0" dirty="0" smtClean="0"/>
          </a:p>
          <a:p>
            <a:r>
              <a:rPr lang="en-US" baseline="0" dirty="0" smtClean="0"/>
              <a:t>Conversely, by incorporating remote sensing into air quality monitoring, the idea is that we can begin to fill in those gaps and create a more complete picture. </a:t>
            </a:r>
          </a:p>
          <a:p>
            <a:endParaRPr lang="en-US" baseline="0" dirty="0" smtClean="0"/>
          </a:p>
          <a:p>
            <a:r>
              <a:rPr lang="en-US" baseline="0" dirty="0" smtClean="0"/>
              <a:t>~~~~~~~~~~~~</a:t>
            </a:r>
          </a:p>
          <a:p>
            <a:endParaRPr lang="en-US" baseline="0" dirty="0" smtClean="0"/>
          </a:p>
          <a:p>
            <a:r>
              <a:rPr lang="en-US" baseline="0" dirty="0" smtClean="0"/>
              <a:t>Report screengrab: https://www.arb.ca.gov/research/apr/reports/pm25-monitoring-2017.pdf</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3552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all</a:t>
            </a:r>
            <a:r>
              <a:rPr lang="en-US" baseline="0" dirty="0" smtClean="0"/>
              <a:t> of this in mind</a:t>
            </a:r>
            <a:r>
              <a:rPr lang="en-US" dirty="0" smtClean="0"/>
              <a:t>, our objectives</a:t>
            </a:r>
            <a:r>
              <a:rPr lang="en-US" baseline="0" dirty="0" smtClean="0"/>
              <a:t> were to, first, determine the feasibility of using a satellite-derived dataset to represent PM2.5 in California; second, examine statewide spatial and temporal trends in PM2.5 concentration; and third, evaluate the correlation between satellite-derived PM2.5 and socioeconomic factors.</a:t>
            </a:r>
          </a:p>
          <a:p>
            <a:endParaRPr lang="en-US" baseline="0" dirty="0" smtClean="0"/>
          </a:p>
          <a:p>
            <a:r>
              <a:rPr lang="en-US" b="1" dirty="0" smtClean="0"/>
              <a:t>Image Source:</a:t>
            </a:r>
            <a:r>
              <a:rPr lang="en-US" dirty="0" smtClean="0"/>
              <a:t> https://flic.kr/p/7XAjDH</a:t>
            </a:r>
          </a:p>
          <a:p>
            <a:r>
              <a:rPr lang="en-US" b="1" dirty="0" smtClean="0"/>
              <a:t>Image Credit: </a:t>
            </a:r>
            <a:r>
              <a:rPr lang="en-US" b="0" dirty="0" err="1" smtClean="0"/>
              <a:t>Isengardt</a:t>
            </a:r>
            <a:r>
              <a:rPr lang="en-US" b="0" dirty="0" smtClean="0"/>
              <a:t> (</a:t>
            </a:r>
            <a:r>
              <a:rPr lang="en-US" b="0" dirty="0" err="1" smtClean="0"/>
              <a:t>flickr</a:t>
            </a:r>
            <a:r>
              <a:rPr lang="en-US" b="0" dirty="0" smtClean="0"/>
              <a:t>),</a:t>
            </a:r>
            <a:r>
              <a:rPr lang="en-US" b="0" baseline="0" dirty="0" smtClean="0"/>
              <a:t> “Smog”</a:t>
            </a:r>
            <a:endParaRPr lang="en-US" b="0" dirty="0" smtClean="0"/>
          </a:p>
          <a:p>
            <a:r>
              <a:rPr lang="en-US" b="0" dirty="0" smtClean="0"/>
              <a:t>License: https://creativecommons.org/licenses/by/2.0/legalcode</a:t>
            </a:r>
          </a:p>
          <a:p>
            <a:r>
              <a:rPr lang="en-US" b="0" dirty="0" smtClean="0"/>
              <a:t>Image was cropped.</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63819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how we attempted</a:t>
            </a:r>
            <a:r>
              <a:rPr lang="en-US" baseline="0" dirty="0" smtClean="0"/>
              <a:t> to accomplish these goals…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73783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used a dataset of global PM2.5 concentrations, created by the Atmospheric Composition Analysis Group, or ACAG, in all of our analyses.</a:t>
            </a:r>
          </a:p>
          <a:p>
            <a:endParaRPr lang="en-US" baseline="0" dirty="0" smtClean="0"/>
          </a:p>
          <a:p>
            <a:r>
              <a:rPr lang="en-US" baseline="0" dirty="0" smtClean="0"/>
              <a:t>Researchers from this group estimated global PM2.5 concentration by using a combination of data from passive satellite instruments, including the MODIS instruments onboard the NASA Terra and Aqua satellites, the MISR instrument also onboard the Terra satellite, and the </a:t>
            </a:r>
            <a:r>
              <a:rPr lang="en-US" baseline="0" dirty="0" err="1" smtClean="0"/>
              <a:t>SeaWIFS</a:t>
            </a:r>
            <a:r>
              <a:rPr lang="en-US" baseline="0" dirty="0" smtClean="0"/>
              <a:t> sensor onboard the NASA </a:t>
            </a:r>
            <a:r>
              <a:rPr lang="en-US" baseline="0" dirty="0" err="1" smtClean="0"/>
              <a:t>SeaStar</a:t>
            </a:r>
            <a:r>
              <a:rPr lang="en-US" baseline="0" dirty="0" smtClean="0"/>
              <a:t> satellite—along with multiple retrieval algorithms including both dark target and deep blue algorithms; the “active” CALIOP instrument onboard the CALIPSO; model simulation; and data from surface monitors, including the Aerosol Robotic Network (AERONET). </a:t>
            </a:r>
          </a:p>
          <a:p>
            <a:endParaRPr lang="en-US" baseline="0" dirty="0" smtClean="0"/>
          </a:p>
          <a:p>
            <a:r>
              <a:rPr lang="en-US" baseline="0" dirty="0" smtClean="0"/>
              <a:t>We used their data in multiple analyses to look at air quality and environmental justice in California.</a:t>
            </a:r>
            <a:endParaRPr lang="en-US" dirty="0" smtClean="0"/>
          </a:p>
          <a:p>
            <a:endParaRPr lang="en-US" dirty="0" smtClean="0"/>
          </a:p>
          <a:p>
            <a:r>
              <a:rPr lang="en-US" b="1" dirty="0" smtClean="0"/>
              <a:t>PM2.5</a:t>
            </a:r>
            <a:r>
              <a:rPr lang="en-US" b="1" baseline="0" dirty="0" smtClean="0"/>
              <a:t> Dataset:</a:t>
            </a:r>
            <a:r>
              <a:rPr lang="en-US" b="0" baseline="0" dirty="0" smtClean="0"/>
              <a:t> Atmospheric Composition Analysis Group, http://fizz.phys.dal.ca/~atmos/martin/?page_id=140</a:t>
            </a:r>
            <a:endParaRPr lang="en-US" b="1" dirty="0" smtClean="0"/>
          </a:p>
          <a:p>
            <a:endParaRPr lang="en-US" dirty="0" smtClean="0"/>
          </a:p>
          <a:p>
            <a:r>
              <a:rPr lang="en-US" b="1" dirty="0" smtClean="0"/>
              <a:t>World Borders Shapefile</a:t>
            </a:r>
            <a:r>
              <a:rPr lang="en-US" baseline="0" dirty="0" smtClean="0"/>
              <a:t>: Bjorn </a:t>
            </a:r>
            <a:r>
              <a:rPr lang="en-US" baseline="0" dirty="0" err="1" smtClean="0"/>
              <a:t>Sandvik</a:t>
            </a:r>
            <a:r>
              <a:rPr lang="en-US" baseline="0" dirty="0" smtClean="0"/>
              <a:t>, http://thematicmapping.org/downloads/world_borders.php</a:t>
            </a:r>
          </a:p>
          <a:p>
            <a:r>
              <a:rPr lang="en-US" baseline="0" dirty="0" smtClean="0"/>
              <a:t>CC License: https://creativecommons.org/licenses/by-sa/3.0/legalcode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578293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Our analyses were geared toward our three objectives. To assess how well this ACAG dataset represents PM2.5 in California, we performed a ground-</a:t>
            </a:r>
            <a:r>
              <a:rPr lang="en-US" sz="1200" b="0" i="0" u="none" strike="noStrike" kern="1200" dirty="0" err="1" smtClean="0">
                <a:solidFill>
                  <a:schemeClr val="tx1"/>
                </a:solidFill>
                <a:effectLst/>
                <a:latin typeface="+mn-lt"/>
                <a:ea typeface="+mn-ea"/>
                <a:cs typeface="+mn-cs"/>
              </a:rPr>
              <a:t>truthing</a:t>
            </a:r>
            <a:r>
              <a:rPr lang="en-US" sz="1200" b="0" i="0" u="none" strike="noStrike" kern="1200" dirty="0" smtClean="0">
                <a:solidFill>
                  <a:schemeClr val="tx1"/>
                </a:solidFill>
                <a:effectLst/>
                <a:latin typeface="+mn-lt"/>
                <a:ea typeface="+mn-ea"/>
                <a:cs typeface="+mn-cs"/>
              </a:rPr>
              <a:t> assessment using annual mean PM2.5 data from CARB ground monitors, pulled from CARB’s </a:t>
            </a:r>
            <a:r>
              <a:rPr lang="en-US" sz="1200" b="0" i="0" u="none" strike="noStrike" kern="1200" dirty="0" err="1" smtClean="0">
                <a:solidFill>
                  <a:schemeClr val="tx1"/>
                </a:solidFill>
                <a:effectLst/>
                <a:latin typeface="+mn-lt"/>
                <a:ea typeface="+mn-ea"/>
                <a:cs typeface="+mn-cs"/>
              </a:rPr>
              <a:t>iADAM</a:t>
            </a:r>
            <a:r>
              <a:rPr lang="en-US" sz="1200" b="0" i="0" u="none" strike="noStrike" kern="1200" dirty="0" smtClean="0">
                <a:solidFill>
                  <a:schemeClr val="tx1"/>
                </a:solidFill>
                <a:effectLst/>
                <a:latin typeface="+mn-lt"/>
                <a:ea typeface="+mn-ea"/>
                <a:cs typeface="+mn-cs"/>
              </a:rPr>
              <a:t> statistics. We extracted ACAG PM2.5 values within 1-km buffers around each </a:t>
            </a:r>
            <a:r>
              <a:rPr lang="en-US" sz="1200" b="0" i="0" u="none" strike="noStrike" kern="1200" dirty="0" err="1" smtClean="0">
                <a:solidFill>
                  <a:schemeClr val="tx1"/>
                </a:solidFill>
                <a:effectLst/>
                <a:latin typeface="+mn-lt"/>
                <a:ea typeface="+mn-ea"/>
                <a:cs typeface="+mn-cs"/>
              </a:rPr>
              <a:t>geolocated</a:t>
            </a:r>
            <a:r>
              <a:rPr lang="en-US" sz="1200" b="0" i="0" u="none" strike="noStrike" kern="1200" dirty="0" smtClean="0">
                <a:solidFill>
                  <a:schemeClr val="tx1"/>
                </a:solidFill>
                <a:effectLst/>
                <a:latin typeface="+mn-lt"/>
                <a:ea typeface="+mn-ea"/>
                <a:cs typeface="+mn-cs"/>
              </a:rPr>
              <a:t> monitor for every year, and the regressed these data against the ground monitor values.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Our second objective was again to characterize spatial and temporal PM2.5 trends. For this presentation, we will discuss the results of our Mann-Kendall Test -- which assesses monotonic trends across the study period -- and visualizations of </a:t>
            </a:r>
            <a:r>
              <a:rPr lang="en-US" sz="1200" b="0" i="0" u="none" strike="noStrike" kern="1200" dirty="0" err="1" smtClean="0">
                <a:solidFill>
                  <a:schemeClr val="tx1"/>
                </a:solidFill>
                <a:effectLst/>
                <a:latin typeface="+mn-lt"/>
                <a:ea typeface="+mn-ea"/>
                <a:cs typeface="+mn-cs"/>
              </a:rPr>
              <a:t>interannual</a:t>
            </a:r>
            <a:r>
              <a:rPr lang="en-US" sz="1200" b="0" i="0" u="none" strike="noStrike" kern="1200" dirty="0" smtClean="0">
                <a:solidFill>
                  <a:schemeClr val="tx1"/>
                </a:solidFill>
                <a:effectLst/>
                <a:latin typeface="+mn-lt"/>
                <a:ea typeface="+mn-ea"/>
                <a:cs typeface="+mn-cs"/>
              </a:rPr>
              <a:t> PM2.5 trends. </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Lastly, we wanted to look at the correlation between PM2.5 in California and socioeconomic variables representing race, ethnicity, income, education, and housing value. These data were acquired from IPUMS (/eye-</a:t>
            </a:r>
            <a:r>
              <a:rPr lang="en-US" sz="1200" b="0" i="0" u="none" strike="noStrike" kern="1200" dirty="0" err="1" smtClean="0">
                <a:solidFill>
                  <a:schemeClr val="tx1"/>
                </a:solidFill>
                <a:effectLst/>
                <a:latin typeface="+mn-lt"/>
                <a:ea typeface="+mn-ea"/>
                <a:cs typeface="+mn-cs"/>
              </a:rPr>
              <a:t>puhms</a:t>
            </a:r>
            <a:r>
              <a:rPr lang="en-US" sz="1200" b="0" i="0" u="none" strike="noStrike" kern="1200" dirty="0" smtClean="0">
                <a:solidFill>
                  <a:schemeClr val="tx1"/>
                </a:solidFill>
                <a:effectLst/>
                <a:latin typeface="+mn-lt"/>
                <a:ea typeface="+mn-ea"/>
                <a:cs typeface="+mn-cs"/>
              </a:rPr>
              <a:t>/) and projected onto the same 1-km grid as the ACAG data. We regressed each socioeconomic variable against the PM2.5 data to determine the significance and slope of the relationship. The data was divided into quartiles and displayed as boxplots for visualization. </a:t>
            </a:r>
            <a:endParaRPr lang="en-US" b="0" dirty="0" smtClean="0">
              <a:effectLst/>
            </a:endParaRPr>
          </a:p>
          <a:p>
            <a:r>
              <a:rPr lang="en-US" dirty="0" smtClean="0"/>
              <a:t/>
            </a:r>
            <a:br>
              <a:rPr lang="en-US" dirty="0" smtClean="0"/>
            </a:br>
            <a:endParaRPr lang="en-US" dirty="0" smtClean="0"/>
          </a:p>
          <a:p>
            <a:endParaRPr lang="en-US" dirty="0" smtClean="0"/>
          </a:p>
          <a:p>
            <a:endParaRPr lang="en-US" dirty="0" smtClean="0"/>
          </a:p>
          <a:p>
            <a:r>
              <a:rPr lang="en-US" dirty="0" smtClean="0"/>
              <a:t>---Notes---</a:t>
            </a:r>
          </a:p>
          <a:p>
            <a:r>
              <a:rPr lang="en-US" dirty="0" smtClean="0"/>
              <a:t>IPUMS stands for Integrated Public Use Microdata Series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49234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3"/>
            <a:ext cx="1000735" cy="840259"/>
          </a:xfrm>
          <a:prstGeom prst="rect">
            <a:avLst/>
          </a:prstGeom>
        </p:spPr>
      </p:pic>
    </p:spTree>
    <p:extLst>
      <p:ext uri="{BB962C8B-B14F-4D97-AF65-F5344CB8AC3E}">
        <p14:creationId xmlns:p14="http://schemas.microsoft.com/office/powerpoint/2010/main" val="577974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101"/>
          <a:stretch/>
        </p:blipFill>
        <p:spPr>
          <a:xfrm>
            <a:off x="0" y="0"/>
            <a:ext cx="10960443"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11"/>
          <a:stretch/>
        </p:blipFill>
        <p:spPr>
          <a:xfrm>
            <a:off x="0" y="0"/>
            <a:ext cx="10922696"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7.gif"/></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66.PNG"/><Relationship Id="rId12" Type="http://schemas.openxmlformats.org/officeDocument/2006/relationships/image" Target="../media/image67.PNG"/><Relationship Id="rId13" Type="http://schemas.openxmlformats.org/officeDocument/2006/relationships/image" Target="../media/image68.PNG"/><Relationship Id="rId14"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9" Type="http://schemas.openxmlformats.org/officeDocument/2006/relationships/image" Target="../media/image64.PNG"/><Relationship Id="rId10" Type="http://schemas.openxmlformats.org/officeDocument/2006/relationships/image" Target="../media/image65.PNG"/></Relationships>
</file>

<file path=ppt/slides/_rels/slide15.xml.rels><?xml version="1.0" encoding="UTF-8" standalone="yes"?>
<Relationships xmlns="http://schemas.openxmlformats.org/package/2006/relationships"><Relationship Id="rId11" Type="http://schemas.openxmlformats.org/officeDocument/2006/relationships/image" Target="../media/image78.png"/><Relationship Id="rId12" Type="http://schemas.openxmlformats.org/officeDocument/2006/relationships/image" Target="../media/image79.png"/><Relationship Id="rId13" Type="http://schemas.openxmlformats.org/officeDocument/2006/relationships/image" Target="../media/image80.png"/><Relationship Id="rId14" Type="http://schemas.openxmlformats.org/officeDocument/2006/relationships/image" Target="../media/image81.png"/><Relationship Id="rId1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8" Type="http://schemas.openxmlformats.org/officeDocument/2006/relationships/image" Target="../media/image75.png"/><Relationship Id="rId9" Type="http://schemas.openxmlformats.org/officeDocument/2006/relationships/image" Target="../media/image76.png"/><Relationship Id="rId10"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8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3.gif"/></Relationships>
</file>

<file path=ppt/slides/_rels/slide2.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jpeg"/><Relationship Id="rId8" Type="http://schemas.openxmlformats.org/officeDocument/2006/relationships/image" Target="../media/image18.jpeg"/><Relationship Id="rId9" Type="http://schemas.openxmlformats.org/officeDocument/2006/relationships/image" Target="../media/image19.jpeg"/><Relationship Id="rId10" Type="http://schemas.openxmlformats.org/officeDocument/2006/relationships/image" Target="../media/image20.png"/></Relationships>
</file>

<file path=ppt/slides/_rels/slide20.xml.rels><?xml version="1.0" encoding="UTF-8" standalone="yes"?>
<Relationships xmlns="http://schemas.openxmlformats.org/package/2006/relationships"><Relationship Id="rId11" Type="http://schemas.openxmlformats.org/officeDocument/2006/relationships/image" Target="../media/image90.png"/><Relationship Id="rId12" Type="http://schemas.openxmlformats.org/officeDocument/2006/relationships/image" Target="../media/image91.png"/><Relationship Id="rId13" Type="http://schemas.openxmlformats.org/officeDocument/2006/relationships/image" Target="../media/image92.png"/><Relationship Id="rId14" Type="http://schemas.openxmlformats.org/officeDocument/2006/relationships/image" Target="../media/image93.png"/><Relationship Id="rId15" Type="http://schemas.openxmlformats.org/officeDocument/2006/relationships/image" Target="../media/image94.png"/><Relationship Id="rId16"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87.png"/><Relationship Id="rId7" Type="http://schemas.openxmlformats.org/officeDocument/2006/relationships/image" Target="../media/image88.png"/><Relationship Id="rId8" Type="http://schemas.openxmlformats.org/officeDocument/2006/relationships/image" Target="../media/image89.png"/><Relationship Id="rId9" Type="http://schemas.openxmlformats.org/officeDocument/2006/relationships/image" Target="../media/image80.png"/><Relationship Id="rId10"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5.gif"/></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jpg"/><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21297" cy="619124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 y="0"/>
            <a:ext cx="12181455" cy="685800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55" name="Text Placeholder 17"/>
          <p:cNvSpPr txBox="1">
            <a:spLocks/>
          </p:cNvSpPr>
          <p:nvPr/>
        </p:nvSpPr>
        <p:spPr>
          <a:xfrm>
            <a:off x="9665473" y="494565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smtClean="0">
                <a:solidFill>
                  <a:schemeClr val="tx1">
                    <a:lumMod val="75000"/>
                    <a:lumOff val="25000"/>
                  </a:schemeClr>
                </a:solidFill>
                <a:latin typeface="Century Gothic" panose="020B0502020202020204" pitchFamily="34" charset="0"/>
              </a:rPr>
              <a:t>Ariana </a:t>
            </a:r>
            <a:r>
              <a:rPr lang="en-US" sz="1200" dirty="0" err="1" smtClean="0">
                <a:solidFill>
                  <a:schemeClr val="tx1">
                    <a:lumMod val="75000"/>
                    <a:lumOff val="25000"/>
                  </a:schemeClr>
                </a:solidFill>
                <a:latin typeface="Century Gothic" panose="020B0502020202020204" pitchFamily="34" charset="0"/>
              </a:rPr>
              <a:t>Nickmeyer</a:t>
            </a:r>
            <a:endParaRPr lang="en-US" sz="1200" dirty="0">
              <a:solidFill>
                <a:schemeClr val="tx1">
                  <a:lumMod val="75000"/>
                  <a:lumOff val="25000"/>
                </a:schemeClr>
              </a:solidFill>
              <a:latin typeface="Century Gothic" panose="020B0502020202020204" pitchFamily="34" charset="0"/>
            </a:endParaRPr>
          </a:p>
        </p:txBody>
      </p:sp>
      <p:sp>
        <p:nvSpPr>
          <p:cNvPr id="56" name="Text Placeholder 17"/>
          <p:cNvSpPr txBox="1">
            <a:spLocks/>
          </p:cNvSpPr>
          <p:nvPr/>
        </p:nvSpPr>
        <p:spPr>
          <a:xfrm>
            <a:off x="9665473" y="4559058"/>
            <a:ext cx="2114132" cy="29548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smtClean="0">
                <a:solidFill>
                  <a:schemeClr val="tx1">
                    <a:lumMod val="75000"/>
                    <a:lumOff val="25000"/>
                  </a:schemeClr>
                </a:solidFill>
                <a:latin typeface="Century Gothic" panose="020B0502020202020204" pitchFamily="34" charset="0"/>
              </a:rPr>
              <a:t>Amanda Wasserman</a:t>
            </a:r>
            <a:endParaRPr lang="en-US" sz="1200" strike="sngStrike" dirty="0">
              <a:solidFill>
                <a:srgbClr val="FF0000"/>
              </a:solidFill>
              <a:latin typeface="Century Gothic" panose="020B0502020202020204" pitchFamily="34" charset="0"/>
            </a:endParaRPr>
          </a:p>
        </p:txBody>
      </p:sp>
      <p:sp>
        <p:nvSpPr>
          <p:cNvPr id="57" name="Text Placeholder 17"/>
          <p:cNvSpPr txBox="1">
            <a:spLocks/>
          </p:cNvSpPr>
          <p:nvPr/>
        </p:nvSpPr>
        <p:spPr>
          <a:xfrm>
            <a:off x="9665473" y="5332243"/>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200" dirty="0" smtClean="0">
                <a:solidFill>
                  <a:schemeClr val="tx1">
                    <a:lumMod val="75000"/>
                    <a:lumOff val="25000"/>
                  </a:schemeClr>
                </a:solidFill>
                <a:latin typeface="Century Gothic" panose="020B0502020202020204" pitchFamily="34" charset="0"/>
              </a:rPr>
              <a:t>Megs Seeley</a:t>
            </a:r>
            <a:endParaRPr lang="en-US" sz="1200" dirty="0">
              <a:solidFill>
                <a:schemeClr val="tx1">
                  <a:lumMod val="75000"/>
                  <a:lumOff val="25000"/>
                </a:schemeClr>
              </a:solidFill>
              <a:latin typeface="Century Gothic" panose="020B0502020202020204" pitchFamily="34" charset="0"/>
            </a:endParaRPr>
          </a:p>
        </p:txBody>
      </p:sp>
      <p:sp>
        <p:nvSpPr>
          <p:cNvPr id="58" name="Title 1"/>
          <p:cNvSpPr txBox="1">
            <a:spLocks/>
          </p:cNvSpPr>
          <p:nvPr/>
        </p:nvSpPr>
        <p:spPr>
          <a:xfrm>
            <a:off x="6155096" y="1457309"/>
            <a:ext cx="5647765" cy="1436914"/>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dirty="0" smtClean="0">
                <a:solidFill>
                  <a:srgbClr val="964035"/>
                </a:solidFill>
              </a:rPr>
              <a:t>CALIFORNIA HEALTH AND AIR QUALITY</a:t>
            </a:r>
            <a:endParaRPr lang="en-US" dirty="0">
              <a:solidFill>
                <a:srgbClr val="964035"/>
              </a:solidFill>
            </a:endParaRPr>
          </a:p>
        </p:txBody>
      </p:sp>
      <p:sp>
        <p:nvSpPr>
          <p:cNvPr id="59" name="Subtitle 2"/>
          <p:cNvSpPr txBox="1">
            <a:spLocks/>
          </p:cNvSpPr>
          <p:nvPr/>
        </p:nvSpPr>
        <p:spPr>
          <a:xfrm>
            <a:off x="6705600" y="2927920"/>
            <a:ext cx="5097261"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dirty="0" smtClean="0">
                <a:solidFill>
                  <a:schemeClr val="tx1">
                    <a:lumMod val="75000"/>
                    <a:lumOff val="25000"/>
                  </a:schemeClr>
                </a:solidFill>
              </a:rPr>
              <a:t>Measuring California Air Quality through the Use of NASA Earth Observations to Identify Spatial, Temporal, and Social Disparities in Particulate Matter Pollution</a:t>
            </a:r>
          </a:p>
        </p:txBody>
      </p:sp>
    </p:spTree>
    <p:extLst>
      <p:ext uri="{BB962C8B-B14F-4D97-AF65-F5344CB8AC3E}">
        <p14:creationId xmlns:p14="http://schemas.microsoft.com/office/powerpoint/2010/main" val="3778051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2365" y="830957"/>
            <a:ext cx="9428827" cy="5960803"/>
            <a:chOff x="1492026" y="795000"/>
            <a:chExt cx="9428827" cy="5960803"/>
          </a:xfrm>
        </p:grpSpPr>
        <p:grpSp>
          <p:nvGrpSpPr>
            <p:cNvPr id="7" name="Group 6"/>
            <p:cNvGrpSpPr/>
            <p:nvPr/>
          </p:nvGrpSpPr>
          <p:grpSpPr>
            <a:xfrm>
              <a:off x="1492026" y="795000"/>
              <a:ext cx="8154521" cy="5960803"/>
              <a:chOff x="13348114" y="14296886"/>
              <a:chExt cx="9425328" cy="7543451"/>
            </a:xfrm>
          </p:grpSpPr>
          <p:grpSp>
            <p:nvGrpSpPr>
              <p:cNvPr id="27" name="Group 26"/>
              <p:cNvGrpSpPr/>
              <p:nvPr/>
            </p:nvGrpSpPr>
            <p:grpSpPr>
              <a:xfrm>
                <a:off x="13348114" y="14296886"/>
                <a:ext cx="9425328" cy="7543451"/>
                <a:chOff x="13348114" y="14296886"/>
                <a:chExt cx="9425328" cy="7543451"/>
              </a:xfrm>
            </p:grpSpPr>
            <p:grpSp>
              <p:nvGrpSpPr>
                <p:cNvPr id="43" name="Group 42"/>
                <p:cNvGrpSpPr/>
                <p:nvPr/>
              </p:nvGrpSpPr>
              <p:grpSpPr>
                <a:xfrm>
                  <a:off x="13348114" y="14296886"/>
                  <a:ext cx="9425328" cy="7543451"/>
                  <a:chOff x="13348114" y="14296886"/>
                  <a:chExt cx="9425328" cy="7543451"/>
                </a:xfrm>
                <a:solidFill>
                  <a:schemeClr val="bg1">
                    <a:lumMod val="85000"/>
                  </a:schemeClr>
                </a:solidFill>
              </p:grpSpPr>
              <p:grpSp>
                <p:nvGrpSpPr>
                  <p:cNvPr id="44" name="Group 43"/>
                  <p:cNvGrpSpPr/>
                  <p:nvPr/>
                </p:nvGrpSpPr>
                <p:grpSpPr>
                  <a:xfrm>
                    <a:off x="13348114" y="14296886"/>
                    <a:ext cx="9425328" cy="6158195"/>
                    <a:chOff x="13348114" y="14296886"/>
                    <a:chExt cx="9425328" cy="6158195"/>
                  </a:xfrm>
                  <a:grpFill/>
                </p:grpSpPr>
                <p:sp>
                  <p:nvSpPr>
                    <p:cNvPr id="50" name="TextBox 49"/>
                    <p:cNvSpPr txBox="1"/>
                    <p:nvPr/>
                  </p:nvSpPr>
                  <p:spPr>
                    <a:xfrm>
                      <a:off x="14457298" y="14296886"/>
                      <a:ext cx="8316144" cy="1012684"/>
                    </a:xfrm>
                    <a:prstGeom prst="rect">
                      <a:avLst/>
                    </a:prstGeom>
                    <a:noFill/>
                  </p:spPr>
                  <p:txBody>
                    <a:bodyPr wrap="square" tIns="0" bIns="0" numCol="1" spcCol="640080" rtlCol="0">
                      <a:spAutoFit/>
                    </a:bodyPr>
                    <a:lstStyle/>
                    <a:p>
                      <a:pPr algn="ctr"/>
                      <a:r>
                        <a:rPr lang="en-US" sz="2600" b="1" dirty="0" smtClean="0"/>
                        <a:t>PM</a:t>
                      </a:r>
                      <a:r>
                        <a:rPr lang="en-US" sz="2600" b="1" baseline="-25000" dirty="0" smtClean="0"/>
                        <a:t>2.5</a:t>
                      </a:r>
                      <a:r>
                        <a:rPr lang="en-US" sz="2600" b="1" dirty="0" smtClean="0"/>
                        <a:t> as Measured by CARB Monitors vs. PM</a:t>
                      </a:r>
                      <a:r>
                        <a:rPr lang="en-US" sz="2600" b="1" baseline="-25000" dirty="0" smtClean="0"/>
                        <a:t>2.5</a:t>
                      </a:r>
                      <a:r>
                        <a:rPr lang="en-US" sz="2600" b="1" dirty="0" smtClean="0"/>
                        <a:t> Derived from ACAG Data Product</a:t>
                      </a:r>
                    </a:p>
                  </p:txBody>
                </p:sp>
                <p:sp>
                  <p:nvSpPr>
                    <p:cNvPr id="51" name="TextBox 50"/>
                    <p:cNvSpPr txBox="1"/>
                    <p:nvPr/>
                  </p:nvSpPr>
                  <p:spPr>
                    <a:xfrm rot="16200000">
                      <a:off x="14115664" y="19860357"/>
                      <a:ext cx="579331" cy="400068"/>
                    </a:xfrm>
                    <a:prstGeom prst="rect">
                      <a:avLst/>
                    </a:prstGeom>
                    <a:noFill/>
                  </p:spPr>
                  <p:txBody>
                    <a:bodyPr wrap="square" numCol="1" spcCol="640080" rtlCol="0">
                      <a:spAutoFit/>
                    </a:bodyPr>
                    <a:lstStyle/>
                    <a:p>
                      <a:pPr algn="ctr"/>
                      <a:r>
                        <a:rPr lang="en-US" sz="1600" dirty="0" smtClean="0"/>
                        <a:t>5</a:t>
                      </a:r>
                    </a:p>
                  </p:txBody>
                </p:sp>
                <p:sp>
                  <p:nvSpPr>
                    <p:cNvPr id="52" name="TextBox 51"/>
                    <p:cNvSpPr txBox="1"/>
                    <p:nvPr/>
                  </p:nvSpPr>
                  <p:spPr>
                    <a:xfrm rot="16200000">
                      <a:off x="14109990" y="18734388"/>
                      <a:ext cx="590679" cy="400068"/>
                    </a:xfrm>
                    <a:prstGeom prst="rect">
                      <a:avLst/>
                    </a:prstGeom>
                    <a:noFill/>
                  </p:spPr>
                  <p:txBody>
                    <a:bodyPr wrap="square" numCol="1" spcCol="640080" rtlCol="0">
                      <a:spAutoFit/>
                    </a:bodyPr>
                    <a:lstStyle/>
                    <a:p>
                      <a:pPr algn="ctr"/>
                      <a:r>
                        <a:rPr lang="en-US" sz="1600" dirty="0" smtClean="0"/>
                        <a:t>10</a:t>
                      </a:r>
                    </a:p>
                  </p:txBody>
                </p:sp>
                <p:sp>
                  <p:nvSpPr>
                    <p:cNvPr id="53" name="TextBox 52"/>
                    <p:cNvSpPr txBox="1"/>
                    <p:nvPr/>
                  </p:nvSpPr>
                  <p:spPr>
                    <a:xfrm rot="16200000">
                      <a:off x="14109990" y="17650944"/>
                      <a:ext cx="590679" cy="400068"/>
                    </a:xfrm>
                    <a:prstGeom prst="rect">
                      <a:avLst/>
                    </a:prstGeom>
                    <a:noFill/>
                  </p:spPr>
                  <p:txBody>
                    <a:bodyPr wrap="square" numCol="1" spcCol="640080" rtlCol="0">
                      <a:spAutoFit/>
                    </a:bodyPr>
                    <a:lstStyle/>
                    <a:p>
                      <a:pPr algn="ctr"/>
                      <a:r>
                        <a:rPr lang="en-US" sz="1600" dirty="0" smtClean="0"/>
                        <a:t>15</a:t>
                      </a:r>
                    </a:p>
                  </p:txBody>
                </p:sp>
                <p:sp>
                  <p:nvSpPr>
                    <p:cNvPr id="54" name="TextBox 53"/>
                    <p:cNvSpPr txBox="1"/>
                    <p:nvPr/>
                  </p:nvSpPr>
                  <p:spPr>
                    <a:xfrm rot="16200000">
                      <a:off x="14109990" y="16527910"/>
                      <a:ext cx="590679" cy="400068"/>
                    </a:xfrm>
                    <a:prstGeom prst="rect">
                      <a:avLst/>
                    </a:prstGeom>
                    <a:noFill/>
                  </p:spPr>
                  <p:txBody>
                    <a:bodyPr wrap="square" numCol="1" spcCol="640080" rtlCol="0">
                      <a:spAutoFit/>
                    </a:bodyPr>
                    <a:lstStyle/>
                    <a:p>
                      <a:pPr algn="ctr"/>
                      <a:r>
                        <a:rPr lang="en-US" sz="1600" dirty="0" smtClean="0"/>
                        <a:t>20</a:t>
                      </a:r>
                    </a:p>
                  </p:txBody>
                </p:sp>
                <p:sp>
                  <p:nvSpPr>
                    <p:cNvPr id="55" name="TextBox 54"/>
                    <p:cNvSpPr txBox="1"/>
                    <p:nvPr/>
                  </p:nvSpPr>
                  <p:spPr>
                    <a:xfrm rot="16200000">
                      <a:off x="14109990" y="15404876"/>
                      <a:ext cx="590679" cy="400068"/>
                    </a:xfrm>
                    <a:prstGeom prst="rect">
                      <a:avLst/>
                    </a:prstGeom>
                    <a:noFill/>
                  </p:spPr>
                  <p:txBody>
                    <a:bodyPr wrap="square" numCol="1" spcCol="640080" rtlCol="0">
                      <a:spAutoFit/>
                    </a:bodyPr>
                    <a:lstStyle/>
                    <a:p>
                      <a:pPr algn="ctr"/>
                      <a:r>
                        <a:rPr lang="en-US" sz="1600" dirty="0" smtClean="0"/>
                        <a:t>25</a:t>
                      </a:r>
                    </a:p>
                  </p:txBody>
                </p:sp>
                <p:sp>
                  <p:nvSpPr>
                    <p:cNvPr id="58" name="TextBox 57"/>
                    <p:cNvSpPr txBox="1"/>
                    <p:nvPr/>
                  </p:nvSpPr>
                  <p:spPr>
                    <a:xfrm rot="16200000">
                      <a:off x="11143853" y="17539338"/>
                      <a:ext cx="5120004" cy="711481"/>
                    </a:xfrm>
                    <a:prstGeom prst="rect">
                      <a:avLst/>
                    </a:prstGeom>
                    <a:noFill/>
                  </p:spPr>
                  <p:txBody>
                    <a:bodyPr wrap="square" lIns="0" tIns="0" rIns="0" bIns="0" numCol="1" spcCol="640080" rtlCol="0">
                      <a:spAutoFit/>
                    </a:bodyPr>
                    <a:lstStyle/>
                    <a:p>
                      <a:pPr algn="ctr"/>
                      <a:r>
                        <a:rPr lang="en-US" sz="2000" dirty="0" smtClean="0"/>
                        <a:t>ACAG Data Product Particulate Matter (</a:t>
                      </a:r>
                      <a:r>
                        <a:rPr lang="en-US" sz="2000" dirty="0"/>
                        <a:t>µ</a:t>
                      </a:r>
                      <a:r>
                        <a:rPr lang="en-US" sz="2000" dirty="0" smtClean="0"/>
                        <a:t>g/m</a:t>
                      </a:r>
                      <a:r>
                        <a:rPr lang="en-US" sz="2000" baseline="30000" dirty="0" smtClean="0"/>
                        <a:t>3</a:t>
                      </a:r>
                      <a:r>
                        <a:rPr lang="en-US" sz="2000" dirty="0" smtClean="0"/>
                        <a:t>)</a:t>
                      </a:r>
                    </a:p>
                  </p:txBody>
                </p:sp>
              </p:grpSp>
              <p:sp>
                <p:nvSpPr>
                  <p:cNvPr id="49" name="TextBox 48"/>
                  <p:cNvSpPr txBox="1"/>
                  <p:nvPr/>
                </p:nvSpPr>
                <p:spPr>
                  <a:xfrm>
                    <a:off x="15428404" y="21061349"/>
                    <a:ext cx="6174849" cy="778988"/>
                  </a:xfrm>
                  <a:prstGeom prst="rect">
                    <a:avLst/>
                  </a:prstGeom>
                  <a:noFill/>
                </p:spPr>
                <p:txBody>
                  <a:bodyPr wrap="square" lIns="0" tIns="0" rIns="0" bIns="0" numCol="1" spcCol="640080" rtlCol="0">
                    <a:spAutoFit/>
                  </a:bodyPr>
                  <a:lstStyle/>
                  <a:p>
                    <a:pPr algn="ctr"/>
                    <a:r>
                      <a:rPr lang="en-US" sz="2000" dirty="0" smtClean="0"/>
                      <a:t>CARB Ground-Measured Particulate </a:t>
                    </a:r>
                    <a:r>
                      <a:rPr lang="en-US" sz="2000" dirty="0"/>
                      <a:t>Matter (µg/m</a:t>
                    </a:r>
                    <a:r>
                      <a:rPr lang="en-US" sz="2000" baseline="30000" dirty="0"/>
                      <a:t>3</a:t>
                    </a:r>
                    <a:r>
                      <a:rPr lang="en-US" sz="2000" dirty="0"/>
                      <a:t>)</a:t>
                    </a:r>
                  </a:p>
                </p:txBody>
              </p:sp>
            </p:grpSp>
            <p:cxnSp>
              <p:nvCxnSpPr>
                <p:cNvPr id="33" name="Straight Connector 32"/>
                <p:cNvCxnSpPr/>
                <p:nvPr/>
              </p:nvCxnSpPr>
              <p:spPr>
                <a:xfrm>
                  <a:off x="14708515" y="19530756"/>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708515" y="18894770"/>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4708515" y="18289973"/>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4708515" y="17653987"/>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4708515" y="17046775"/>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708515" y="16410790"/>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4708515" y="15805992"/>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V="1">
                <a:off x="15611276"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7859554"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0106921"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355199"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rotWithShape="1">
            <a:blip r:embed="rId3"/>
            <a:srcRect l="9607" t="12476" r="12948" b="10678"/>
            <a:stretch/>
          </p:blipFill>
          <p:spPr>
            <a:xfrm>
              <a:off x="2530548" y="1612728"/>
              <a:ext cx="6985591" cy="4277710"/>
            </a:xfrm>
            <a:prstGeom prst="rect">
              <a:avLst/>
            </a:prstGeom>
          </p:spPr>
        </p:pic>
        <p:pic>
          <p:nvPicPr>
            <p:cNvPr id="60" name="Picture 59"/>
            <p:cNvPicPr>
              <a:picLocks noChangeAspect="1"/>
            </p:cNvPicPr>
            <p:nvPr/>
          </p:nvPicPr>
          <p:blipFill rotWithShape="1">
            <a:blip r:embed="rId3"/>
            <a:srcRect l="89446" t="39125" r="6407" b="32447"/>
            <a:stretch/>
          </p:blipFill>
          <p:spPr>
            <a:xfrm>
              <a:off x="9877552" y="3206951"/>
              <a:ext cx="276446" cy="1169582"/>
            </a:xfrm>
            <a:prstGeom prst="rect">
              <a:avLst/>
            </a:prstGeom>
          </p:spPr>
        </p:pic>
        <p:sp>
          <p:nvSpPr>
            <p:cNvPr id="61" name="TextBox 60"/>
            <p:cNvSpPr txBox="1"/>
            <p:nvPr/>
          </p:nvSpPr>
          <p:spPr>
            <a:xfrm>
              <a:off x="3291832" y="5864613"/>
              <a:ext cx="457785" cy="346127"/>
            </a:xfrm>
            <a:prstGeom prst="rect">
              <a:avLst/>
            </a:prstGeom>
            <a:noFill/>
          </p:spPr>
          <p:txBody>
            <a:bodyPr wrap="square" numCol="1" spcCol="640080" rtlCol="0">
              <a:spAutoFit/>
            </a:bodyPr>
            <a:lstStyle/>
            <a:p>
              <a:pPr algn="ctr"/>
              <a:r>
                <a:rPr lang="en-US" sz="1600" dirty="0" smtClean="0"/>
                <a:t>5</a:t>
              </a:r>
            </a:p>
          </p:txBody>
        </p:sp>
        <p:sp>
          <p:nvSpPr>
            <p:cNvPr id="62" name="TextBox 61"/>
            <p:cNvSpPr txBox="1"/>
            <p:nvPr/>
          </p:nvSpPr>
          <p:spPr>
            <a:xfrm>
              <a:off x="4637683" y="5865772"/>
              <a:ext cx="466752" cy="346127"/>
            </a:xfrm>
            <a:prstGeom prst="rect">
              <a:avLst/>
            </a:prstGeom>
            <a:noFill/>
          </p:spPr>
          <p:txBody>
            <a:bodyPr wrap="square" numCol="1" spcCol="640080" rtlCol="0">
              <a:spAutoFit/>
            </a:bodyPr>
            <a:lstStyle/>
            <a:p>
              <a:pPr algn="ctr"/>
              <a:r>
                <a:rPr lang="en-US" sz="1600" dirty="0" smtClean="0"/>
                <a:t>10</a:t>
              </a:r>
            </a:p>
          </p:txBody>
        </p:sp>
        <p:sp>
          <p:nvSpPr>
            <p:cNvPr id="63" name="TextBox 62"/>
            <p:cNvSpPr txBox="1"/>
            <p:nvPr/>
          </p:nvSpPr>
          <p:spPr>
            <a:xfrm>
              <a:off x="5992501" y="5873268"/>
              <a:ext cx="466752" cy="346127"/>
            </a:xfrm>
            <a:prstGeom prst="rect">
              <a:avLst/>
            </a:prstGeom>
            <a:noFill/>
          </p:spPr>
          <p:txBody>
            <a:bodyPr wrap="square" numCol="1" spcCol="640080" rtlCol="0">
              <a:spAutoFit/>
            </a:bodyPr>
            <a:lstStyle/>
            <a:p>
              <a:pPr algn="ctr"/>
              <a:r>
                <a:rPr lang="en-US" sz="1600" dirty="0" smtClean="0"/>
                <a:t>15</a:t>
              </a:r>
            </a:p>
          </p:txBody>
        </p:sp>
        <p:sp>
          <p:nvSpPr>
            <p:cNvPr id="64" name="TextBox 63"/>
            <p:cNvSpPr txBox="1"/>
            <p:nvPr/>
          </p:nvSpPr>
          <p:spPr>
            <a:xfrm>
              <a:off x="7347319" y="5844069"/>
              <a:ext cx="466752" cy="346127"/>
            </a:xfrm>
            <a:prstGeom prst="rect">
              <a:avLst/>
            </a:prstGeom>
            <a:noFill/>
          </p:spPr>
          <p:txBody>
            <a:bodyPr wrap="square" numCol="1" spcCol="640080" rtlCol="0">
              <a:spAutoFit/>
            </a:bodyPr>
            <a:lstStyle/>
            <a:p>
              <a:pPr algn="ctr"/>
              <a:r>
                <a:rPr lang="en-US" sz="1600" dirty="0" smtClean="0"/>
                <a:t>20</a:t>
              </a:r>
            </a:p>
          </p:txBody>
        </p:sp>
        <p:sp>
          <p:nvSpPr>
            <p:cNvPr id="65" name="TextBox 64"/>
            <p:cNvSpPr txBox="1"/>
            <p:nvPr/>
          </p:nvSpPr>
          <p:spPr>
            <a:xfrm>
              <a:off x="8717868" y="5904994"/>
              <a:ext cx="466752" cy="346127"/>
            </a:xfrm>
            <a:prstGeom prst="rect">
              <a:avLst/>
            </a:prstGeom>
            <a:noFill/>
          </p:spPr>
          <p:txBody>
            <a:bodyPr wrap="square" numCol="1" spcCol="640080" rtlCol="0">
              <a:spAutoFit/>
            </a:bodyPr>
            <a:lstStyle/>
            <a:p>
              <a:pPr algn="ctr"/>
              <a:r>
                <a:rPr lang="en-US" sz="1600" dirty="0" smtClean="0"/>
                <a:t>25</a:t>
              </a:r>
            </a:p>
          </p:txBody>
        </p:sp>
        <p:sp>
          <p:nvSpPr>
            <p:cNvPr id="66" name="TextBox 65"/>
            <p:cNvSpPr txBox="1"/>
            <p:nvPr/>
          </p:nvSpPr>
          <p:spPr>
            <a:xfrm>
              <a:off x="10015775" y="2853447"/>
              <a:ext cx="905078" cy="1569660"/>
            </a:xfrm>
            <a:prstGeom prst="rect">
              <a:avLst/>
            </a:prstGeom>
            <a:noFill/>
          </p:spPr>
          <p:txBody>
            <a:bodyPr wrap="square" numCol="1" spcCol="640080" rtlCol="0">
              <a:spAutoFit/>
            </a:bodyPr>
            <a:lstStyle/>
            <a:p>
              <a:pPr algn="ctr"/>
              <a:r>
                <a:rPr lang="en-US" sz="1600" b="1" dirty="0" smtClean="0"/>
                <a:t>Year</a:t>
              </a:r>
            </a:p>
            <a:p>
              <a:pPr algn="ctr"/>
              <a:r>
                <a:rPr lang="en-US" sz="1600" dirty="0" smtClean="0"/>
                <a:t>2016</a:t>
              </a:r>
            </a:p>
            <a:p>
              <a:pPr algn="ctr"/>
              <a:endParaRPr lang="en-US" sz="1600" dirty="0" smtClean="0"/>
            </a:p>
            <a:p>
              <a:pPr algn="ctr"/>
              <a:endParaRPr lang="en-US" sz="1600" dirty="0"/>
            </a:p>
            <a:p>
              <a:pPr algn="ctr"/>
              <a:endParaRPr lang="en-US" sz="1600" dirty="0" smtClean="0"/>
            </a:p>
            <a:p>
              <a:pPr algn="ctr"/>
              <a:r>
                <a:rPr lang="en-US" sz="1600" dirty="0" smtClean="0"/>
                <a:t>1999</a:t>
              </a:r>
            </a:p>
          </p:txBody>
        </p:sp>
      </p:grpSp>
      <p:sp>
        <p:nvSpPr>
          <p:cNvPr id="68" name="TextBox 67"/>
          <p:cNvSpPr txBox="1"/>
          <p:nvPr/>
        </p:nvSpPr>
        <p:spPr>
          <a:xfrm>
            <a:off x="8257188" y="3631124"/>
            <a:ext cx="905078" cy="338554"/>
          </a:xfrm>
          <a:prstGeom prst="rect">
            <a:avLst/>
          </a:prstGeom>
          <a:noFill/>
          <a:ln>
            <a:solidFill>
              <a:schemeClr val="bg1">
                <a:lumMod val="75000"/>
              </a:schemeClr>
            </a:solidFill>
          </a:ln>
        </p:spPr>
        <p:txBody>
          <a:bodyPr wrap="square" numCol="1" spcCol="640080" rtlCol="0">
            <a:spAutoFit/>
          </a:bodyPr>
          <a:lstStyle/>
          <a:p>
            <a:pPr algn="ctr"/>
            <a:r>
              <a:rPr lang="en-US" sz="1600" b="1" dirty="0" smtClean="0"/>
              <a:t>R</a:t>
            </a:r>
            <a:r>
              <a:rPr lang="en-US" sz="1600" b="1" baseline="30000" dirty="0" smtClean="0"/>
              <a:t>2</a:t>
            </a:r>
            <a:r>
              <a:rPr lang="en-US" sz="1600" b="1" dirty="0" smtClean="0"/>
              <a:t> </a:t>
            </a:r>
            <a:r>
              <a:rPr lang="en-US" sz="1600" dirty="0" smtClean="0"/>
              <a:t>0.40</a:t>
            </a:r>
          </a:p>
        </p:txBody>
      </p:sp>
      <p:sp>
        <p:nvSpPr>
          <p:cNvPr id="69" name="Title 1"/>
          <p:cNvSpPr txBox="1">
            <a:spLocks/>
          </p:cNvSpPr>
          <p:nvPr/>
        </p:nvSpPr>
        <p:spPr>
          <a:xfrm>
            <a:off x="1034650" y="410840"/>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964035"/>
                </a:solidFill>
                <a:latin typeface="Century Gothic" panose="020B0502020202020204" pitchFamily="34" charset="0"/>
                <a:ea typeface="+mj-ea"/>
                <a:cs typeface="+mj-cs"/>
              </a:defRPr>
            </a:lvl1pPr>
          </a:lstStyle>
          <a:p>
            <a:r>
              <a:rPr lang="en-US" dirty="0" smtClean="0"/>
              <a:t>Results –</a:t>
            </a:r>
            <a:r>
              <a:rPr lang="en-US" sz="3600" dirty="0" smtClean="0"/>
              <a:t> Determine Feasibility</a:t>
            </a:r>
            <a:r>
              <a:rPr lang="en-US" dirty="0" smtClean="0"/>
              <a:t> </a:t>
            </a:r>
            <a:endParaRPr lang="en-US" dirty="0"/>
          </a:p>
        </p:txBody>
      </p:sp>
    </p:spTree>
    <p:extLst>
      <p:ext uri="{BB962C8B-B14F-4D97-AF65-F5344CB8AC3E}">
        <p14:creationId xmlns:p14="http://schemas.microsoft.com/office/powerpoint/2010/main" val="1657198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11053" t="14821" r="10182" b="17217"/>
          <a:stretch/>
        </p:blipFill>
        <p:spPr>
          <a:xfrm>
            <a:off x="8371053" y="3935716"/>
            <a:ext cx="2562335" cy="2861124"/>
          </a:xfrm>
          <a:prstGeom prst="rect">
            <a:avLst/>
          </a:prstGeom>
        </p:spPr>
      </p:pic>
      <p:grpSp>
        <p:nvGrpSpPr>
          <p:cNvPr id="6" name="Group 5"/>
          <p:cNvGrpSpPr>
            <a:grpSpLocks noChangeAspect="1"/>
          </p:cNvGrpSpPr>
          <p:nvPr/>
        </p:nvGrpSpPr>
        <p:grpSpPr>
          <a:xfrm>
            <a:off x="117840" y="1030646"/>
            <a:ext cx="8186103" cy="5081396"/>
            <a:chOff x="13851557" y="14358680"/>
            <a:chExt cx="9626370" cy="6542377"/>
          </a:xfrm>
        </p:grpSpPr>
        <p:grpSp>
          <p:nvGrpSpPr>
            <p:cNvPr id="7" name="Group 6"/>
            <p:cNvGrpSpPr/>
            <p:nvPr/>
          </p:nvGrpSpPr>
          <p:grpSpPr>
            <a:xfrm>
              <a:off x="13851557" y="14358680"/>
              <a:ext cx="9626370" cy="6542377"/>
              <a:chOff x="13851557" y="14358680"/>
              <a:chExt cx="9626370" cy="6542377"/>
            </a:xfrm>
          </p:grpSpPr>
          <p:grpSp>
            <p:nvGrpSpPr>
              <p:cNvPr id="27" name="Group 26"/>
              <p:cNvGrpSpPr/>
              <p:nvPr/>
            </p:nvGrpSpPr>
            <p:grpSpPr>
              <a:xfrm>
                <a:off x="13851557" y="14358680"/>
                <a:ext cx="9626370" cy="6542377"/>
                <a:chOff x="13851557" y="14358680"/>
                <a:chExt cx="9626370" cy="6542377"/>
              </a:xfrm>
            </p:grpSpPr>
            <p:grpSp>
              <p:nvGrpSpPr>
                <p:cNvPr id="41" name="Group 40"/>
                <p:cNvGrpSpPr/>
                <p:nvPr/>
              </p:nvGrpSpPr>
              <p:grpSpPr>
                <a:xfrm>
                  <a:off x="13851557" y="14358680"/>
                  <a:ext cx="9626370" cy="6542377"/>
                  <a:chOff x="13851557" y="14358680"/>
                  <a:chExt cx="9626370" cy="6542377"/>
                </a:xfrm>
                <a:solidFill>
                  <a:schemeClr val="bg1">
                    <a:lumMod val="85000"/>
                  </a:schemeClr>
                </a:solidFill>
              </p:grpSpPr>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10962" t="15133" r="6901" b="15221"/>
                  <a:stretch/>
                </p:blipFill>
                <p:spPr>
                  <a:xfrm>
                    <a:off x="14853685" y="15555434"/>
                    <a:ext cx="8261497" cy="4529470"/>
                  </a:xfrm>
                  <a:prstGeom prst="rect">
                    <a:avLst/>
                  </a:prstGeom>
                  <a:grpFill/>
                </p:spPr>
              </p:pic>
              <p:grpSp>
                <p:nvGrpSpPr>
                  <p:cNvPr id="43" name="Group 42"/>
                  <p:cNvGrpSpPr/>
                  <p:nvPr/>
                </p:nvGrpSpPr>
                <p:grpSpPr>
                  <a:xfrm>
                    <a:off x="13851557" y="14358680"/>
                    <a:ext cx="9626370" cy="6542377"/>
                    <a:chOff x="13851557" y="14358680"/>
                    <a:chExt cx="9626370" cy="6542377"/>
                  </a:xfrm>
                  <a:grpFill/>
                </p:grpSpPr>
                <p:grpSp>
                  <p:nvGrpSpPr>
                    <p:cNvPr id="44" name="Group 43"/>
                    <p:cNvGrpSpPr/>
                    <p:nvPr/>
                  </p:nvGrpSpPr>
                  <p:grpSpPr>
                    <a:xfrm>
                      <a:off x="13851557" y="14358680"/>
                      <a:ext cx="9626370" cy="5454833"/>
                      <a:chOff x="13851557" y="14358680"/>
                      <a:chExt cx="9626370" cy="5454833"/>
                    </a:xfrm>
                    <a:grpFill/>
                  </p:grpSpPr>
                  <p:sp>
                    <p:nvSpPr>
                      <p:cNvPr id="50" name="TextBox 49"/>
                      <p:cNvSpPr txBox="1"/>
                      <p:nvPr/>
                    </p:nvSpPr>
                    <p:spPr>
                      <a:xfrm>
                        <a:off x="13945991" y="14358680"/>
                        <a:ext cx="9531936" cy="1149175"/>
                      </a:xfrm>
                      <a:prstGeom prst="rect">
                        <a:avLst/>
                      </a:prstGeom>
                      <a:noFill/>
                    </p:spPr>
                    <p:txBody>
                      <a:bodyPr wrap="square" numCol="1" spcCol="640080" rtlCol="0">
                        <a:spAutoFit/>
                      </a:bodyPr>
                      <a:lstStyle/>
                      <a:p>
                        <a:pPr algn="r"/>
                        <a:r>
                          <a:rPr lang="en-US" sz="2600" b="1" dirty="0" smtClean="0"/>
                          <a:t>Slope of PM</a:t>
                        </a:r>
                        <a:r>
                          <a:rPr lang="en-US" sz="2600" b="1" baseline="-25000" dirty="0" smtClean="0"/>
                          <a:t>2.5</a:t>
                        </a:r>
                        <a:r>
                          <a:rPr lang="en-US" sz="2600" b="1" dirty="0" smtClean="0"/>
                          <a:t> as Measured by CARB Monitors vs. </a:t>
                        </a:r>
                      </a:p>
                      <a:p>
                        <a:pPr algn="ctr"/>
                        <a:r>
                          <a:rPr lang="en-US" sz="2600" b="1" dirty="0" smtClean="0"/>
                          <a:t>PM</a:t>
                        </a:r>
                        <a:r>
                          <a:rPr lang="en-US" sz="2600" b="1" baseline="-25000" dirty="0" smtClean="0"/>
                          <a:t>2.5</a:t>
                        </a:r>
                        <a:r>
                          <a:rPr lang="en-US" sz="2600" b="1" dirty="0" smtClean="0"/>
                          <a:t> Derived from Earth Observations</a:t>
                        </a:r>
                      </a:p>
                    </p:txBody>
                  </p:sp>
                  <p:sp>
                    <p:nvSpPr>
                      <p:cNvPr id="51" name="TextBox 50"/>
                      <p:cNvSpPr txBox="1"/>
                      <p:nvPr/>
                    </p:nvSpPr>
                    <p:spPr>
                      <a:xfrm rot="16200000">
                        <a:off x="14239203" y="19309447"/>
                        <a:ext cx="608064" cy="400068"/>
                      </a:xfrm>
                      <a:prstGeom prst="rect">
                        <a:avLst/>
                      </a:prstGeom>
                      <a:noFill/>
                    </p:spPr>
                    <p:txBody>
                      <a:bodyPr wrap="square" numCol="1" spcCol="640080" rtlCol="0">
                        <a:spAutoFit/>
                      </a:bodyPr>
                      <a:lstStyle/>
                      <a:p>
                        <a:pPr algn="ctr"/>
                        <a:r>
                          <a:rPr lang="en-US" sz="1600" dirty="0" smtClean="0"/>
                          <a:t>0.9</a:t>
                        </a:r>
                      </a:p>
                    </p:txBody>
                  </p:sp>
                  <p:sp>
                    <p:nvSpPr>
                      <p:cNvPr id="52" name="TextBox 51"/>
                      <p:cNvSpPr txBox="1"/>
                      <p:nvPr/>
                    </p:nvSpPr>
                    <p:spPr>
                      <a:xfrm rot="16200000">
                        <a:off x="14239203" y="18712632"/>
                        <a:ext cx="608064" cy="400068"/>
                      </a:xfrm>
                      <a:prstGeom prst="rect">
                        <a:avLst/>
                      </a:prstGeom>
                      <a:noFill/>
                    </p:spPr>
                    <p:txBody>
                      <a:bodyPr wrap="square" numCol="1" spcCol="640080" rtlCol="0">
                        <a:spAutoFit/>
                      </a:bodyPr>
                      <a:lstStyle/>
                      <a:p>
                        <a:pPr algn="ctr"/>
                        <a:r>
                          <a:rPr lang="en-US" sz="1600" dirty="0" smtClean="0"/>
                          <a:t>1.0</a:t>
                        </a:r>
                      </a:p>
                    </p:txBody>
                  </p:sp>
                  <p:sp>
                    <p:nvSpPr>
                      <p:cNvPr id="53" name="TextBox 52"/>
                      <p:cNvSpPr txBox="1"/>
                      <p:nvPr/>
                    </p:nvSpPr>
                    <p:spPr>
                      <a:xfrm rot="16200000">
                        <a:off x="14239203" y="18112087"/>
                        <a:ext cx="608064" cy="400068"/>
                      </a:xfrm>
                      <a:prstGeom prst="rect">
                        <a:avLst/>
                      </a:prstGeom>
                      <a:noFill/>
                    </p:spPr>
                    <p:txBody>
                      <a:bodyPr wrap="square" numCol="1" spcCol="640080" rtlCol="0">
                        <a:spAutoFit/>
                      </a:bodyPr>
                      <a:lstStyle/>
                      <a:p>
                        <a:pPr algn="ctr"/>
                        <a:r>
                          <a:rPr lang="en-US" sz="1600" dirty="0" smtClean="0"/>
                          <a:t>1.1</a:t>
                        </a:r>
                      </a:p>
                    </p:txBody>
                  </p:sp>
                  <p:sp>
                    <p:nvSpPr>
                      <p:cNvPr id="54" name="TextBox 53"/>
                      <p:cNvSpPr txBox="1"/>
                      <p:nvPr/>
                    </p:nvSpPr>
                    <p:spPr>
                      <a:xfrm rot="16200000">
                        <a:off x="14239203" y="17498867"/>
                        <a:ext cx="608064" cy="400068"/>
                      </a:xfrm>
                      <a:prstGeom prst="rect">
                        <a:avLst/>
                      </a:prstGeom>
                      <a:noFill/>
                    </p:spPr>
                    <p:txBody>
                      <a:bodyPr wrap="square" numCol="1" spcCol="640080" rtlCol="0">
                        <a:spAutoFit/>
                      </a:bodyPr>
                      <a:lstStyle/>
                      <a:p>
                        <a:pPr algn="ctr"/>
                        <a:r>
                          <a:rPr lang="en-US" sz="1600" dirty="0" smtClean="0"/>
                          <a:t>1.2</a:t>
                        </a:r>
                      </a:p>
                    </p:txBody>
                  </p:sp>
                  <p:sp>
                    <p:nvSpPr>
                      <p:cNvPr id="55" name="TextBox 54"/>
                      <p:cNvSpPr txBox="1"/>
                      <p:nvPr/>
                    </p:nvSpPr>
                    <p:spPr>
                      <a:xfrm rot="16200000">
                        <a:off x="14239203" y="16888776"/>
                        <a:ext cx="608064" cy="400068"/>
                      </a:xfrm>
                      <a:prstGeom prst="rect">
                        <a:avLst/>
                      </a:prstGeom>
                      <a:noFill/>
                    </p:spPr>
                    <p:txBody>
                      <a:bodyPr wrap="square" numCol="1" spcCol="640080" rtlCol="0">
                        <a:spAutoFit/>
                      </a:bodyPr>
                      <a:lstStyle/>
                      <a:p>
                        <a:pPr algn="ctr"/>
                        <a:r>
                          <a:rPr lang="en-US" sz="1600" dirty="0" smtClean="0"/>
                          <a:t>1.3</a:t>
                        </a:r>
                      </a:p>
                    </p:txBody>
                  </p:sp>
                  <p:sp>
                    <p:nvSpPr>
                      <p:cNvPr id="56" name="TextBox 55"/>
                      <p:cNvSpPr txBox="1"/>
                      <p:nvPr/>
                    </p:nvSpPr>
                    <p:spPr>
                      <a:xfrm rot="16200000">
                        <a:off x="14239203" y="16275367"/>
                        <a:ext cx="608064" cy="400068"/>
                      </a:xfrm>
                      <a:prstGeom prst="rect">
                        <a:avLst/>
                      </a:prstGeom>
                      <a:noFill/>
                    </p:spPr>
                    <p:txBody>
                      <a:bodyPr wrap="square" numCol="1" spcCol="640080" rtlCol="0">
                        <a:spAutoFit/>
                      </a:bodyPr>
                      <a:lstStyle/>
                      <a:p>
                        <a:pPr algn="ctr"/>
                        <a:r>
                          <a:rPr lang="en-US" sz="1600" dirty="0" smtClean="0"/>
                          <a:t>1.4</a:t>
                        </a:r>
                      </a:p>
                    </p:txBody>
                  </p:sp>
                  <p:sp>
                    <p:nvSpPr>
                      <p:cNvPr id="57" name="TextBox 56"/>
                      <p:cNvSpPr txBox="1"/>
                      <p:nvPr/>
                    </p:nvSpPr>
                    <p:spPr>
                      <a:xfrm rot="16200000">
                        <a:off x="14239203" y="15659433"/>
                        <a:ext cx="608063" cy="400068"/>
                      </a:xfrm>
                      <a:prstGeom prst="rect">
                        <a:avLst/>
                      </a:prstGeom>
                      <a:noFill/>
                    </p:spPr>
                    <p:txBody>
                      <a:bodyPr wrap="square" numCol="1" spcCol="640080" rtlCol="0">
                        <a:spAutoFit/>
                      </a:bodyPr>
                      <a:lstStyle/>
                      <a:p>
                        <a:pPr algn="ctr"/>
                        <a:r>
                          <a:rPr lang="en-US" sz="1600" dirty="0" smtClean="0"/>
                          <a:t>1.5</a:t>
                        </a:r>
                      </a:p>
                    </p:txBody>
                  </p:sp>
                  <p:sp>
                    <p:nvSpPr>
                      <p:cNvPr id="58" name="TextBox 57"/>
                      <p:cNvSpPr txBox="1"/>
                      <p:nvPr/>
                    </p:nvSpPr>
                    <p:spPr>
                      <a:xfrm rot="16200000">
                        <a:off x="13014198" y="17427026"/>
                        <a:ext cx="2111155" cy="436437"/>
                      </a:xfrm>
                      <a:prstGeom prst="rect">
                        <a:avLst/>
                      </a:prstGeom>
                      <a:noFill/>
                    </p:spPr>
                    <p:txBody>
                      <a:bodyPr wrap="square" lIns="0" tIns="0" rIns="0" bIns="0" numCol="1" spcCol="640080" rtlCol="0">
                        <a:spAutoFit/>
                      </a:bodyPr>
                      <a:lstStyle/>
                      <a:p>
                        <a:pPr algn="ctr"/>
                        <a:r>
                          <a:rPr lang="en-US" sz="2400" dirty="0" smtClean="0"/>
                          <a:t>Slope</a:t>
                        </a:r>
                      </a:p>
                    </p:txBody>
                  </p:sp>
                </p:grpSp>
                <p:sp>
                  <p:nvSpPr>
                    <p:cNvPr id="45" name="TextBox 44"/>
                    <p:cNvSpPr txBox="1"/>
                    <p:nvPr/>
                  </p:nvSpPr>
                  <p:spPr>
                    <a:xfrm>
                      <a:off x="15171010" y="20221576"/>
                      <a:ext cx="981214" cy="506343"/>
                    </a:xfrm>
                    <a:prstGeom prst="rect">
                      <a:avLst/>
                    </a:prstGeom>
                    <a:noFill/>
                  </p:spPr>
                  <p:txBody>
                    <a:bodyPr wrap="square" numCol="1" spcCol="640080" rtlCol="0">
                      <a:spAutoFit/>
                    </a:bodyPr>
                    <a:lstStyle/>
                    <a:p>
                      <a:pPr algn="ctr"/>
                      <a:r>
                        <a:rPr lang="en-US" sz="2000" dirty="0" smtClean="0"/>
                        <a:t>2000</a:t>
                      </a:r>
                    </a:p>
                  </p:txBody>
                </p:sp>
                <p:sp>
                  <p:nvSpPr>
                    <p:cNvPr id="46" name="TextBox 45"/>
                    <p:cNvSpPr txBox="1"/>
                    <p:nvPr/>
                  </p:nvSpPr>
                  <p:spPr>
                    <a:xfrm>
                      <a:off x="17398021" y="20221576"/>
                      <a:ext cx="1001567" cy="506343"/>
                    </a:xfrm>
                    <a:prstGeom prst="rect">
                      <a:avLst/>
                    </a:prstGeom>
                    <a:noFill/>
                  </p:spPr>
                  <p:txBody>
                    <a:bodyPr wrap="square" numCol="1" spcCol="640080" rtlCol="0">
                      <a:spAutoFit/>
                    </a:bodyPr>
                    <a:lstStyle/>
                    <a:p>
                      <a:pPr algn="ctr"/>
                      <a:r>
                        <a:rPr lang="en-US" sz="2000" dirty="0" smtClean="0"/>
                        <a:t>2005</a:t>
                      </a:r>
                    </a:p>
                  </p:txBody>
                </p:sp>
                <p:sp>
                  <p:nvSpPr>
                    <p:cNvPr id="47" name="TextBox 46"/>
                    <p:cNvSpPr txBox="1"/>
                    <p:nvPr/>
                  </p:nvSpPr>
                  <p:spPr>
                    <a:xfrm>
                      <a:off x="19709188" y="20221576"/>
                      <a:ext cx="938090" cy="506343"/>
                    </a:xfrm>
                    <a:prstGeom prst="rect">
                      <a:avLst/>
                    </a:prstGeom>
                    <a:noFill/>
                  </p:spPr>
                  <p:txBody>
                    <a:bodyPr wrap="square" numCol="1" spcCol="640080" rtlCol="0">
                      <a:spAutoFit/>
                    </a:bodyPr>
                    <a:lstStyle/>
                    <a:p>
                      <a:pPr algn="ctr"/>
                      <a:r>
                        <a:rPr lang="en-US" sz="2000" dirty="0" smtClean="0"/>
                        <a:t>2010</a:t>
                      </a:r>
                    </a:p>
                  </p:txBody>
                </p:sp>
                <p:sp>
                  <p:nvSpPr>
                    <p:cNvPr id="48" name="TextBox 47"/>
                    <p:cNvSpPr txBox="1"/>
                    <p:nvPr/>
                  </p:nvSpPr>
                  <p:spPr>
                    <a:xfrm>
                      <a:off x="21899344" y="20221576"/>
                      <a:ext cx="950774" cy="506343"/>
                    </a:xfrm>
                    <a:prstGeom prst="rect">
                      <a:avLst/>
                    </a:prstGeom>
                    <a:noFill/>
                  </p:spPr>
                  <p:txBody>
                    <a:bodyPr wrap="square" numCol="1" spcCol="640080" rtlCol="0">
                      <a:spAutoFit/>
                    </a:bodyPr>
                    <a:lstStyle/>
                    <a:p>
                      <a:pPr algn="ctr"/>
                      <a:r>
                        <a:rPr lang="en-US" sz="2000" dirty="0" smtClean="0"/>
                        <a:t>2015</a:t>
                      </a:r>
                    </a:p>
                  </p:txBody>
                </p:sp>
                <p:sp>
                  <p:nvSpPr>
                    <p:cNvPr id="49" name="TextBox 48"/>
                    <p:cNvSpPr txBox="1"/>
                    <p:nvPr/>
                  </p:nvSpPr>
                  <p:spPr>
                    <a:xfrm>
                      <a:off x="18401904" y="20453650"/>
                      <a:ext cx="986118" cy="447407"/>
                    </a:xfrm>
                    <a:prstGeom prst="rect">
                      <a:avLst/>
                    </a:prstGeom>
                    <a:noFill/>
                  </p:spPr>
                  <p:txBody>
                    <a:bodyPr wrap="square" lIns="0" tIns="0" rIns="0" bIns="0" numCol="1" spcCol="640080" rtlCol="0">
                      <a:spAutoFit/>
                    </a:bodyPr>
                    <a:lstStyle/>
                    <a:p>
                      <a:pPr algn="ctr"/>
                      <a:r>
                        <a:rPr lang="en-US" sz="2400" dirty="0" smtClean="0"/>
                        <a:t>Year</a:t>
                      </a:r>
                    </a:p>
                  </p:txBody>
                </p:sp>
              </p:grpSp>
            </p:grpSp>
            <p:cxnSp>
              <p:nvCxnSpPr>
                <p:cNvPr id="33" name="Straight Connector 32"/>
                <p:cNvCxnSpPr/>
                <p:nvPr/>
              </p:nvCxnSpPr>
              <p:spPr>
                <a:xfrm>
                  <a:off x="14708515" y="19530756"/>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4708515" y="18894770"/>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4708515" y="18289973"/>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4708515" y="17653987"/>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4708515" y="17046775"/>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708515" y="16410790"/>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4708515" y="15805992"/>
                  <a:ext cx="14516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p:cNvCxnSpPr/>
              <p:nvPr/>
            </p:nvCxnSpPr>
            <p:spPr>
              <a:xfrm flipV="1">
                <a:off x="15611276"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7859554"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0106921"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355199" y="20060394"/>
                <a:ext cx="0" cy="2245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15056913" y="15641978"/>
              <a:ext cx="7838447" cy="4373124"/>
              <a:chOff x="15056913" y="15641978"/>
              <a:chExt cx="7838447" cy="4373124"/>
            </a:xfrm>
            <a:solidFill>
              <a:srgbClr val="964035"/>
            </a:solidFill>
          </p:grpSpPr>
          <p:sp>
            <p:nvSpPr>
              <p:cNvPr id="9" name="Oval 8"/>
              <p:cNvSpPr/>
              <p:nvPr/>
            </p:nvSpPr>
            <p:spPr>
              <a:xfrm>
                <a:off x="15056913" y="18809896"/>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Oval 9"/>
              <p:cNvSpPr/>
              <p:nvPr/>
            </p:nvSpPr>
            <p:spPr>
              <a:xfrm>
                <a:off x="15513788" y="19315128"/>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15969345" y="19832222"/>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p:cNvSpPr/>
              <p:nvPr/>
            </p:nvSpPr>
            <p:spPr>
              <a:xfrm>
                <a:off x="16413360" y="19319726"/>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a:off x="16860140" y="19376429"/>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17314916" y="18454936"/>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p:cNvSpPr/>
              <p:nvPr/>
            </p:nvSpPr>
            <p:spPr>
              <a:xfrm>
                <a:off x="17769687" y="18901717"/>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18203194" y="18600250"/>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p:cNvSpPr/>
              <p:nvPr/>
            </p:nvSpPr>
            <p:spPr>
              <a:xfrm>
                <a:off x="18665262" y="18961972"/>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19114059" y="18192674"/>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19553536" y="19153149"/>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Oval 19"/>
              <p:cNvSpPr/>
              <p:nvPr/>
            </p:nvSpPr>
            <p:spPr>
              <a:xfrm>
                <a:off x="20015604" y="18939378"/>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20464399" y="19039930"/>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Oval 21"/>
              <p:cNvSpPr/>
              <p:nvPr/>
            </p:nvSpPr>
            <p:spPr>
              <a:xfrm>
                <a:off x="20914511" y="18642770"/>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p:cNvSpPr/>
              <p:nvPr/>
            </p:nvSpPr>
            <p:spPr>
              <a:xfrm>
                <a:off x="21365948" y="18541302"/>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p:cNvSpPr/>
              <p:nvPr/>
            </p:nvSpPr>
            <p:spPr>
              <a:xfrm>
                <a:off x="21816066" y="18481046"/>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p:cNvSpPr/>
              <p:nvPr/>
            </p:nvSpPr>
            <p:spPr>
              <a:xfrm>
                <a:off x="22262368" y="16554155"/>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22712480" y="15641978"/>
                <a:ext cx="182880" cy="18288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59" name="Title 1"/>
          <p:cNvSpPr txBox="1">
            <a:spLocks/>
          </p:cNvSpPr>
          <p:nvPr/>
        </p:nvSpPr>
        <p:spPr>
          <a:xfrm>
            <a:off x="1034650" y="410840"/>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964035"/>
                </a:solidFill>
                <a:latin typeface="Century Gothic" panose="020B0502020202020204" pitchFamily="34" charset="0"/>
                <a:ea typeface="+mj-ea"/>
                <a:cs typeface="+mj-cs"/>
              </a:defRPr>
            </a:lvl1pPr>
          </a:lstStyle>
          <a:p>
            <a:r>
              <a:rPr lang="en-US" dirty="0" smtClean="0"/>
              <a:t>Results –</a:t>
            </a:r>
            <a:r>
              <a:rPr lang="en-US" sz="3600" dirty="0" smtClean="0"/>
              <a:t> Determine Feasibility</a:t>
            </a:r>
            <a:r>
              <a:rPr lang="en-US" dirty="0" smtClean="0"/>
              <a:t> </a:t>
            </a:r>
            <a:endParaRPr lang="en-US" dirty="0"/>
          </a:p>
        </p:txBody>
      </p:sp>
      <p:pic>
        <p:nvPicPr>
          <p:cNvPr id="60" name="Picture 59"/>
          <p:cNvPicPr>
            <a:picLocks noChangeAspect="1"/>
          </p:cNvPicPr>
          <p:nvPr/>
        </p:nvPicPr>
        <p:blipFill rotWithShape="1">
          <a:blip r:embed="rId5">
            <a:extLst>
              <a:ext uri="{28A0092B-C50C-407E-A947-70E740481C1C}">
                <a14:useLocalDpi xmlns:a14="http://schemas.microsoft.com/office/drawing/2010/main" val="0"/>
              </a:ext>
            </a:extLst>
          </a:blip>
          <a:srcRect l="4404" t="84046" r="85047" b="7802"/>
          <a:stretch/>
        </p:blipFill>
        <p:spPr>
          <a:xfrm>
            <a:off x="10263669" y="848289"/>
            <a:ext cx="307700" cy="535709"/>
          </a:xfrm>
          <a:prstGeom prst="rect">
            <a:avLst/>
          </a:prstGeom>
        </p:spPr>
      </p:pic>
      <p:sp>
        <p:nvSpPr>
          <p:cNvPr id="62" name="TextBox 61"/>
          <p:cNvSpPr txBox="1"/>
          <p:nvPr/>
        </p:nvSpPr>
        <p:spPr>
          <a:xfrm>
            <a:off x="11198923" y="2578468"/>
            <a:ext cx="848918" cy="400110"/>
          </a:xfrm>
          <a:prstGeom prst="rect">
            <a:avLst/>
          </a:prstGeom>
          <a:noFill/>
        </p:spPr>
        <p:txBody>
          <a:bodyPr wrap="square" numCol="1" spcCol="640080" rtlCol="0">
            <a:spAutoFit/>
          </a:bodyPr>
          <a:lstStyle/>
          <a:p>
            <a:pPr algn="ctr"/>
            <a:r>
              <a:rPr lang="en-US" sz="2000" dirty="0" smtClean="0"/>
              <a:t>2007</a:t>
            </a:r>
          </a:p>
        </p:txBody>
      </p:sp>
      <p:sp>
        <p:nvSpPr>
          <p:cNvPr id="63" name="TextBox 62"/>
          <p:cNvSpPr txBox="1"/>
          <p:nvPr/>
        </p:nvSpPr>
        <p:spPr>
          <a:xfrm>
            <a:off x="11198923" y="5641148"/>
            <a:ext cx="848918" cy="400110"/>
          </a:xfrm>
          <a:prstGeom prst="rect">
            <a:avLst/>
          </a:prstGeom>
          <a:noFill/>
        </p:spPr>
        <p:txBody>
          <a:bodyPr wrap="square" numCol="1" spcCol="640080" rtlCol="0">
            <a:spAutoFit/>
          </a:bodyPr>
          <a:lstStyle/>
          <a:p>
            <a:pPr algn="ctr"/>
            <a:r>
              <a:rPr lang="en-US" sz="2000" dirty="0" smtClean="0"/>
              <a:t>2016</a:t>
            </a:r>
          </a:p>
        </p:txBody>
      </p:sp>
      <p:pic>
        <p:nvPicPr>
          <p:cNvPr id="64" name="Picture 63"/>
          <p:cNvPicPr>
            <a:picLocks noChangeAspect="1"/>
          </p:cNvPicPr>
          <p:nvPr/>
        </p:nvPicPr>
        <p:blipFill rotWithShape="1">
          <a:blip r:embed="rId3">
            <a:extLst>
              <a:ext uri="{28A0092B-C50C-407E-A947-70E740481C1C}">
                <a14:useLocalDpi xmlns:a14="http://schemas.microsoft.com/office/drawing/2010/main" val="0"/>
              </a:ext>
            </a:extLst>
          </a:blip>
          <a:srcRect l="6987" t="90206" r="89453" b="5776"/>
          <a:stretch/>
        </p:blipFill>
        <p:spPr>
          <a:xfrm>
            <a:off x="9834260" y="4716705"/>
            <a:ext cx="270528" cy="395209"/>
          </a:xfrm>
          <a:prstGeom prst="rect">
            <a:avLst/>
          </a:prstGeom>
          <a:ln w="6350">
            <a:solidFill>
              <a:schemeClr val="bg1">
                <a:lumMod val="65000"/>
              </a:schemeClr>
            </a:solidFill>
          </a:ln>
        </p:spPr>
      </p:pic>
      <p:pic>
        <p:nvPicPr>
          <p:cNvPr id="65" name="Picture 64"/>
          <p:cNvPicPr>
            <a:picLocks noChangeAspect="1"/>
          </p:cNvPicPr>
          <p:nvPr/>
        </p:nvPicPr>
        <p:blipFill rotWithShape="1">
          <a:blip r:embed="rId6" cstate="print">
            <a:extLst>
              <a:ext uri="{28A0092B-C50C-407E-A947-70E740481C1C}">
                <a14:useLocalDpi xmlns:a14="http://schemas.microsoft.com/office/drawing/2010/main" val="0"/>
              </a:ext>
            </a:extLst>
          </a:blip>
          <a:srcRect l="10254" t="14045" r="10448" b="17559"/>
          <a:stretch/>
        </p:blipFill>
        <p:spPr>
          <a:xfrm>
            <a:off x="8353076" y="817160"/>
            <a:ext cx="2598289" cy="2900203"/>
          </a:xfrm>
          <a:prstGeom prst="rect">
            <a:avLst/>
          </a:prstGeom>
        </p:spPr>
      </p:pic>
      <p:pic>
        <p:nvPicPr>
          <p:cNvPr id="66" name="Picture 65"/>
          <p:cNvPicPr>
            <a:picLocks noChangeAspect="1"/>
          </p:cNvPicPr>
          <p:nvPr/>
        </p:nvPicPr>
        <p:blipFill rotWithShape="1">
          <a:blip r:embed="rId3">
            <a:extLst>
              <a:ext uri="{28A0092B-C50C-407E-A947-70E740481C1C}">
                <a14:useLocalDpi xmlns:a14="http://schemas.microsoft.com/office/drawing/2010/main" val="0"/>
              </a:ext>
            </a:extLst>
          </a:blip>
          <a:srcRect l="6987" t="90206" r="89453" b="5776"/>
          <a:stretch/>
        </p:blipFill>
        <p:spPr>
          <a:xfrm>
            <a:off x="9834260" y="1657371"/>
            <a:ext cx="270528" cy="395209"/>
          </a:xfrm>
          <a:prstGeom prst="rect">
            <a:avLst/>
          </a:prstGeom>
          <a:ln w="6350">
            <a:solidFill>
              <a:schemeClr val="bg1">
                <a:lumMod val="65000"/>
              </a:schemeClr>
            </a:solidFill>
          </a:ln>
        </p:spPr>
      </p:pic>
      <p:sp>
        <p:nvSpPr>
          <p:cNvPr id="67" name="TextBox 66"/>
          <p:cNvSpPr txBox="1"/>
          <p:nvPr/>
        </p:nvSpPr>
        <p:spPr>
          <a:xfrm>
            <a:off x="9920996" y="1552067"/>
            <a:ext cx="848918" cy="646331"/>
          </a:xfrm>
          <a:prstGeom prst="rect">
            <a:avLst/>
          </a:prstGeom>
          <a:noFill/>
        </p:spPr>
        <p:txBody>
          <a:bodyPr wrap="square" numCol="1" spcCol="640080" rtlCol="0">
            <a:spAutoFit/>
          </a:bodyPr>
          <a:lstStyle/>
          <a:p>
            <a:pPr algn="ctr"/>
            <a:r>
              <a:rPr lang="en-US" sz="1200" dirty="0" smtClean="0"/>
              <a:t>8.2</a:t>
            </a:r>
          </a:p>
          <a:p>
            <a:pPr algn="ctr"/>
            <a:endParaRPr lang="en-US" sz="1200" dirty="0" smtClean="0"/>
          </a:p>
          <a:p>
            <a:pPr algn="ctr"/>
            <a:r>
              <a:rPr lang="en-US" sz="1200" dirty="0" smtClean="0"/>
              <a:t>-8.2</a:t>
            </a:r>
          </a:p>
        </p:txBody>
      </p:sp>
      <p:sp>
        <p:nvSpPr>
          <p:cNvPr id="68" name="TextBox 67"/>
          <p:cNvSpPr txBox="1"/>
          <p:nvPr/>
        </p:nvSpPr>
        <p:spPr>
          <a:xfrm>
            <a:off x="9964194" y="4600037"/>
            <a:ext cx="848918" cy="646331"/>
          </a:xfrm>
          <a:prstGeom prst="rect">
            <a:avLst/>
          </a:prstGeom>
          <a:noFill/>
        </p:spPr>
        <p:txBody>
          <a:bodyPr wrap="square" numCol="1" spcCol="640080" rtlCol="0">
            <a:spAutoFit/>
          </a:bodyPr>
          <a:lstStyle/>
          <a:p>
            <a:pPr algn="ctr"/>
            <a:r>
              <a:rPr lang="en-US" sz="1200" dirty="0" smtClean="0"/>
              <a:t>11.80</a:t>
            </a:r>
          </a:p>
          <a:p>
            <a:pPr algn="ctr"/>
            <a:endParaRPr lang="en-US" sz="1200" dirty="0" smtClean="0"/>
          </a:p>
          <a:p>
            <a:pPr algn="ctr"/>
            <a:r>
              <a:rPr lang="en-US" sz="1200" dirty="0" smtClean="0"/>
              <a:t>-5.7</a:t>
            </a:r>
          </a:p>
        </p:txBody>
      </p:sp>
      <p:sp>
        <p:nvSpPr>
          <p:cNvPr id="69" name="TextBox 68"/>
          <p:cNvSpPr txBox="1"/>
          <p:nvPr/>
        </p:nvSpPr>
        <p:spPr>
          <a:xfrm>
            <a:off x="9587917" y="1349804"/>
            <a:ext cx="2174915" cy="276999"/>
          </a:xfrm>
          <a:prstGeom prst="rect">
            <a:avLst/>
          </a:prstGeom>
          <a:noFill/>
        </p:spPr>
        <p:txBody>
          <a:bodyPr wrap="square" numCol="1" spcCol="640080" rtlCol="0">
            <a:spAutoFit/>
          </a:bodyPr>
          <a:lstStyle/>
          <a:p>
            <a:pPr algn="ctr"/>
            <a:r>
              <a:rPr lang="en-US" sz="1200" dirty="0" smtClean="0"/>
              <a:t>PM</a:t>
            </a:r>
            <a:r>
              <a:rPr lang="en-US" sz="1200" baseline="-25000" dirty="0" smtClean="0"/>
              <a:t>2.5</a:t>
            </a:r>
            <a:r>
              <a:rPr lang="en-US" sz="1200" dirty="0" smtClean="0"/>
              <a:t> (Satellite – CARB)</a:t>
            </a:r>
          </a:p>
        </p:txBody>
      </p:sp>
      <p:sp>
        <p:nvSpPr>
          <p:cNvPr id="70" name="TextBox 69"/>
          <p:cNvSpPr txBox="1"/>
          <p:nvPr/>
        </p:nvSpPr>
        <p:spPr>
          <a:xfrm>
            <a:off x="9575884" y="4381372"/>
            <a:ext cx="2174915" cy="276999"/>
          </a:xfrm>
          <a:prstGeom prst="rect">
            <a:avLst/>
          </a:prstGeom>
          <a:noFill/>
        </p:spPr>
        <p:txBody>
          <a:bodyPr wrap="square" numCol="1" spcCol="640080" rtlCol="0">
            <a:spAutoFit/>
          </a:bodyPr>
          <a:lstStyle/>
          <a:p>
            <a:pPr algn="ctr"/>
            <a:r>
              <a:rPr lang="en-US" sz="1200" dirty="0" smtClean="0"/>
              <a:t>PM</a:t>
            </a:r>
            <a:r>
              <a:rPr lang="en-US" sz="1200" baseline="-25000" dirty="0" smtClean="0"/>
              <a:t>2.5</a:t>
            </a:r>
            <a:r>
              <a:rPr lang="en-US" sz="1200" dirty="0" smtClean="0"/>
              <a:t> (Satellite – CARB)</a:t>
            </a:r>
          </a:p>
        </p:txBody>
      </p:sp>
      <p:sp>
        <p:nvSpPr>
          <p:cNvPr id="71" name="TextBox 70"/>
          <p:cNvSpPr txBox="1"/>
          <p:nvPr/>
        </p:nvSpPr>
        <p:spPr>
          <a:xfrm>
            <a:off x="7755573" y="77018"/>
            <a:ext cx="4421934" cy="800219"/>
          </a:xfrm>
          <a:prstGeom prst="rect">
            <a:avLst/>
          </a:prstGeom>
          <a:noFill/>
        </p:spPr>
        <p:txBody>
          <a:bodyPr wrap="square" numCol="1" spcCol="640080" rtlCol="0">
            <a:spAutoFit/>
          </a:bodyPr>
          <a:lstStyle/>
          <a:p>
            <a:pPr algn="r"/>
            <a:r>
              <a:rPr lang="en-US" sz="2300" b="1" dirty="0" smtClean="0"/>
              <a:t>Spatial Distribution of PM</a:t>
            </a:r>
            <a:r>
              <a:rPr lang="en-US" sz="2300" b="1" baseline="-25000" dirty="0" smtClean="0"/>
              <a:t>2.5</a:t>
            </a:r>
            <a:r>
              <a:rPr lang="en-US" sz="2300" b="1" dirty="0" smtClean="0"/>
              <a:t> Over and Under Predictions</a:t>
            </a:r>
          </a:p>
        </p:txBody>
      </p:sp>
    </p:spTree>
    <p:extLst>
      <p:ext uri="{BB962C8B-B14F-4D97-AF65-F5344CB8AC3E}">
        <p14:creationId xmlns:p14="http://schemas.microsoft.com/office/powerpoint/2010/main" val="2659938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par>
                                <p:cTn id="20" presetID="10" presetClass="entr" presetSubtype="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par>
                                <p:cTn id="23" presetID="10" presetClass="entr" presetSubtype="0"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fade">
                                      <p:cBhvr>
                                        <p:cTn id="37" dur="500"/>
                                        <p:tgtEl>
                                          <p:spTgt spid="7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1"/>
                                        </p:tgtEl>
                                        <p:attrNameLst>
                                          <p:attrName>style.visibility</p:attrName>
                                        </p:attrNameLst>
                                      </p:cBhvr>
                                      <p:to>
                                        <p:strVal val="visible"/>
                                      </p:to>
                                    </p:set>
                                    <p:animEffect transition="in" filter="fade">
                                      <p:cBhvr>
                                        <p:cTn id="4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67" grpId="0"/>
      <p:bldP spid="68" grpId="0"/>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175" y="0"/>
            <a:ext cx="9137650" cy="6858000"/>
          </a:xfrm>
          <a:prstGeom prst="rect">
            <a:avLst/>
          </a:prstGeom>
        </p:spPr>
      </p:pic>
    </p:spTree>
    <p:extLst>
      <p:ext uri="{BB962C8B-B14F-4D97-AF65-F5344CB8AC3E}">
        <p14:creationId xmlns:p14="http://schemas.microsoft.com/office/powerpoint/2010/main" val="1618320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a:xfrm>
            <a:off x="1034650" y="410840"/>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964035"/>
                </a:solidFill>
                <a:latin typeface="Century Gothic" panose="020B0502020202020204" pitchFamily="34" charset="0"/>
                <a:ea typeface="+mj-ea"/>
                <a:cs typeface="+mj-cs"/>
              </a:defRPr>
            </a:lvl1pPr>
          </a:lstStyle>
          <a:p>
            <a:r>
              <a:rPr lang="en-US" dirty="0" smtClean="0"/>
              <a:t>Results –</a:t>
            </a:r>
            <a:r>
              <a:rPr lang="en-US" sz="3600" dirty="0" smtClean="0"/>
              <a:t> Spatial and Temporal Trends</a:t>
            </a:r>
            <a:endParaRPr lang="en-US" dirty="0"/>
          </a:p>
        </p:txBody>
      </p:sp>
      <p:grpSp>
        <p:nvGrpSpPr>
          <p:cNvPr id="49" name="Group 48"/>
          <p:cNvGrpSpPr/>
          <p:nvPr/>
        </p:nvGrpSpPr>
        <p:grpSpPr>
          <a:xfrm>
            <a:off x="0" y="1777313"/>
            <a:ext cx="12192000" cy="3961250"/>
            <a:chOff x="13741949" y="13523428"/>
            <a:chExt cx="12727523" cy="3961250"/>
          </a:xfrm>
        </p:grpSpPr>
        <p:grpSp>
          <p:nvGrpSpPr>
            <p:cNvPr id="50" name="Group 49"/>
            <p:cNvGrpSpPr/>
            <p:nvPr/>
          </p:nvGrpSpPr>
          <p:grpSpPr>
            <a:xfrm>
              <a:off x="13741949" y="13523428"/>
              <a:ext cx="12727523" cy="3910109"/>
              <a:chOff x="13741949" y="13555981"/>
              <a:chExt cx="12727523" cy="3910109"/>
            </a:xfrm>
          </p:grpSpPr>
          <p:grpSp>
            <p:nvGrpSpPr>
              <p:cNvPr id="52" name="Group 51"/>
              <p:cNvGrpSpPr/>
              <p:nvPr/>
            </p:nvGrpSpPr>
            <p:grpSpPr>
              <a:xfrm>
                <a:off x="13741949" y="13555981"/>
                <a:ext cx="12727523" cy="3910109"/>
                <a:chOff x="13741949" y="13555981"/>
                <a:chExt cx="12727523" cy="3910109"/>
              </a:xfrm>
            </p:grpSpPr>
            <p:grpSp>
              <p:nvGrpSpPr>
                <p:cNvPr id="61" name="Group 60"/>
                <p:cNvGrpSpPr/>
                <p:nvPr/>
              </p:nvGrpSpPr>
              <p:grpSpPr>
                <a:xfrm>
                  <a:off x="13741949" y="13555981"/>
                  <a:ext cx="12727523" cy="3910109"/>
                  <a:chOff x="0" y="0"/>
                  <a:chExt cx="13529470" cy="6912771"/>
                </a:xfrm>
              </p:grpSpPr>
              <p:grpSp>
                <p:nvGrpSpPr>
                  <p:cNvPr id="118" name="Group 117"/>
                  <p:cNvGrpSpPr/>
                  <p:nvPr/>
                </p:nvGrpSpPr>
                <p:grpSpPr>
                  <a:xfrm>
                    <a:off x="0" y="0"/>
                    <a:ext cx="13529470" cy="6912771"/>
                    <a:chOff x="0" y="0"/>
                    <a:chExt cx="13442157" cy="6912771"/>
                  </a:xfrm>
                </p:grpSpPr>
                <p:grpSp>
                  <p:nvGrpSpPr>
                    <p:cNvPr id="123" name="Group 122"/>
                    <p:cNvGrpSpPr/>
                    <p:nvPr/>
                  </p:nvGrpSpPr>
                  <p:grpSpPr>
                    <a:xfrm>
                      <a:off x="0" y="0"/>
                      <a:ext cx="13442157" cy="6912771"/>
                      <a:chOff x="0" y="0"/>
                      <a:chExt cx="13442157" cy="6912771"/>
                    </a:xfrm>
                  </p:grpSpPr>
                  <p:sp>
                    <p:nvSpPr>
                      <p:cNvPr id="125" name="Rectangle 124"/>
                      <p:cNvSpPr/>
                      <p:nvPr/>
                    </p:nvSpPr>
                    <p:spPr>
                      <a:xfrm>
                        <a:off x="0" y="114302"/>
                        <a:ext cx="13442157" cy="6798469"/>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ysClr val="window" lastClr="FFFFFF"/>
                          </a:solidFill>
                          <a:effectLst/>
                          <a:uLnTx/>
                          <a:uFillTx/>
                          <a:latin typeface="+mj-lt"/>
                          <a:ea typeface="+mn-ea"/>
                          <a:cs typeface="+mn-cs"/>
                        </a:endParaRPr>
                      </a:p>
                    </p:txBody>
                  </p:sp>
                  <p:graphicFrame>
                    <p:nvGraphicFramePr>
                      <p:cNvPr id="126" name="Chart 125"/>
                      <p:cNvGraphicFramePr/>
                      <p:nvPr>
                        <p:extLst>
                          <p:ext uri="{D42A27DB-BD31-4B8C-83A1-F6EECF244321}">
                            <p14:modId xmlns:p14="http://schemas.microsoft.com/office/powerpoint/2010/main" val="3764603204"/>
                          </p:ext>
                        </p:extLst>
                      </p:nvPr>
                    </p:nvGraphicFramePr>
                    <p:xfrm>
                      <a:off x="59533" y="0"/>
                      <a:ext cx="11813382" cy="69008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7" name="Chart 126"/>
                      <p:cNvGraphicFramePr/>
                      <p:nvPr>
                        <p:extLst>
                          <p:ext uri="{D42A27DB-BD31-4B8C-83A1-F6EECF244321}">
                            <p14:modId xmlns:p14="http://schemas.microsoft.com/office/powerpoint/2010/main" val="1035961783"/>
                          </p:ext>
                        </p:extLst>
                      </p:nvPr>
                    </p:nvGraphicFramePr>
                    <p:xfrm>
                      <a:off x="348380" y="179913"/>
                      <a:ext cx="12632529" cy="5902751"/>
                    </p:xfrm>
                    <a:graphic>
                      <a:graphicData uri="http://schemas.openxmlformats.org/drawingml/2006/chart">
                        <c:chart xmlns:c="http://schemas.openxmlformats.org/drawingml/2006/chart" xmlns:r="http://schemas.openxmlformats.org/officeDocument/2006/relationships" r:id="rId4"/>
                      </a:graphicData>
                    </a:graphic>
                  </p:graphicFrame>
                </p:grpSp>
                <p:sp>
                  <p:nvSpPr>
                    <p:cNvPr id="124" name="TextBox 5"/>
                    <p:cNvSpPr txBox="1"/>
                    <p:nvPr/>
                  </p:nvSpPr>
                  <p:spPr>
                    <a:xfrm rot="16200000">
                      <a:off x="11191060" y="2939098"/>
                      <a:ext cx="4087796" cy="305402"/>
                    </a:xfrm>
                    <a:prstGeom prst="rect">
                      <a:avLst/>
                    </a:prstGeom>
                    <a:noFill/>
                    <a:ln>
                      <a:noFill/>
                    </a:ln>
                    <a:effectLst/>
                  </p:spPr>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mj-lt"/>
                          <a:ea typeface="+mn-ea"/>
                          <a:cs typeface="+mn-cs"/>
                        </a:rPr>
                        <a:t>Acres Burned By Fire</a:t>
                      </a:r>
                    </a:p>
                  </p:txBody>
                </p:sp>
              </p:grpSp>
              <p:cxnSp>
                <p:nvCxnSpPr>
                  <p:cNvPr id="122" name="Straight Connector 121"/>
                  <p:cNvCxnSpPr/>
                  <p:nvPr/>
                </p:nvCxnSpPr>
                <p:spPr>
                  <a:xfrm>
                    <a:off x="12001940" y="1171991"/>
                    <a:ext cx="0" cy="3935097"/>
                  </a:xfrm>
                  <a:prstGeom prst="line">
                    <a:avLst/>
                  </a:prstGeom>
                  <a:noFill/>
                  <a:ln w="6350" cap="flat" cmpd="sng" algn="ctr">
                    <a:solidFill>
                      <a:sysClr val="windowText" lastClr="000000"/>
                    </a:solidFill>
                    <a:prstDash val="solid"/>
                    <a:miter lim="800000"/>
                  </a:ln>
                  <a:effectLst/>
                </p:spPr>
              </p:cxnSp>
            </p:grpSp>
            <p:grpSp>
              <p:nvGrpSpPr>
                <p:cNvPr id="62" name="Group 61"/>
                <p:cNvGrpSpPr/>
                <p:nvPr/>
              </p:nvGrpSpPr>
              <p:grpSpPr>
                <a:xfrm>
                  <a:off x="24977271" y="14036545"/>
                  <a:ext cx="1141603" cy="2564794"/>
                  <a:chOff x="25500577" y="14045210"/>
                  <a:chExt cx="1141603" cy="2564794"/>
                </a:xfrm>
              </p:grpSpPr>
              <p:sp>
                <p:nvSpPr>
                  <p:cNvPr id="108" name="Rectangle 107"/>
                  <p:cNvSpPr/>
                  <p:nvPr/>
                </p:nvSpPr>
                <p:spPr>
                  <a:xfrm>
                    <a:off x="25591754" y="14081413"/>
                    <a:ext cx="864634" cy="2464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109" name="TextBox 108"/>
                  <p:cNvSpPr txBox="1"/>
                  <p:nvPr/>
                </p:nvSpPr>
                <p:spPr>
                  <a:xfrm>
                    <a:off x="25500577" y="14045210"/>
                    <a:ext cx="1141603" cy="338554"/>
                  </a:xfrm>
                  <a:prstGeom prst="rect">
                    <a:avLst/>
                  </a:prstGeom>
                </p:spPr>
                <p:txBody>
                  <a:bodyPr wrap="none" numCol="1" spcCol="640080" rtlCol="0">
                    <a:spAutoFit/>
                  </a:bodyPr>
                  <a:lstStyle/>
                  <a:p>
                    <a:pPr algn="just"/>
                    <a:r>
                      <a:rPr lang="en-US" sz="1600" dirty="0" smtClean="0">
                        <a:latin typeface="+mj-lt"/>
                      </a:rPr>
                      <a:t>1,600,000</a:t>
                    </a:r>
                  </a:p>
                </p:txBody>
              </p:sp>
              <p:sp>
                <p:nvSpPr>
                  <p:cNvPr id="110" name="TextBox 109"/>
                  <p:cNvSpPr txBox="1"/>
                  <p:nvPr/>
                </p:nvSpPr>
                <p:spPr>
                  <a:xfrm>
                    <a:off x="25500577" y="14323490"/>
                    <a:ext cx="1141603" cy="338554"/>
                  </a:xfrm>
                  <a:prstGeom prst="rect">
                    <a:avLst/>
                  </a:prstGeom>
                </p:spPr>
                <p:txBody>
                  <a:bodyPr wrap="none" numCol="1" spcCol="640080" rtlCol="0">
                    <a:spAutoFit/>
                  </a:bodyPr>
                  <a:lstStyle/>
                  <a:p>
                    <a:pPr algn="just"/>
                    <a:r>
                      <a:rPr lang="en-US" sz="1600" dirty="0" smtClean="0">
                        <a:latin typeface="+mj-lt"/>
                      </a:rPr>
                      <a:t>1,400,000</a:t>
                    </a:r>
                  </a:p>
                </p:txBody>
              </p:sp>
              <p:sp>
                <p:nvSpPr>
                  <p:cNvPr id="111" name="TextBox 110"/>
                  <p:cNvSpPr txBox="1"/>
                  <p:nvPr/>
                </p:nvSpPr>
                <p:spPr>
                  <a:xfrm>
                    <a:off x="25500577" y="14601770"/>
                    <a:ext cx="1141603" cy="338554"/>
                  </a:xfrm>
                  <a:prstGeom prst="rect">
                    <a:avLst/>
                  </a:prstGeom>
                </p:spPr>
                <p:txBody>
                  <a:bodyPr wrap="none" numCol="1" spcCol="640080" rtlCol="0">
                    <a:spAutoFit/>
                  </a:bodyPr>
                  <a:lstStyle/>
                  <a:p>
                    <a:pPr algn="just"/>
                    <a:r>
                      <a:rPr lang="en-US" sz="1600" dirty="0" smtClean="0">
                        <a:latin typeface="+mj-lt"/>
                      </a:rPr>
                      <a:t>1,200,000</a:t>
                    </a:r>
                  </a:p>
                </p:txBody>
              </p:sp>
              <p:sp>
                <p:nvSpPr>
                  <p:cNvPr id="112" name="TextBox 111"/>
                  <p:cNvSpPr txBox="1"/>
                  <p:nvPr/>
                </p:nvSpPr>
                <p:spPr>
                  <a:xfrm>
                    <a:off x="25500577" y="14880050"/>
                    <a:ext cx="1141603" cy="338554"/>
                  </a:xfrm>
                  <a:prstGeom prst="rect">
                    <a:avLst/>
                  </a:prstGeom>
                </p:spPr>
                <p:txBody>
                  <a:bodyPr wrap="none" numCol="1" spcCol="640080" rtlCol="0">
                    <a:spAutoFit/>
                  </a:bodyPr>
                  <a:lstStyle/>
                  <a:p>
                    <a:pPr algn="just"/>
                    <a:r>
                      <a:rPr lang="en-US" sz="1600" dirty="0" smtClean="0">
                        <a:latin typeface="+mj-lt"/>
                      </a:rPr>
                      <a:t>1,000,000</a:t>
                    </a:r>
                  </a:p>
                </p:txBody>
              </p:sp>
              <p:sp>
                <p:nvSpPr>
                  <p:cNvPr id="113" name="TextBox 112"/>
                  <p:cNvSpPr txBox="1"/>
                  <p:nvPr/>
                </p:nvSpPr>
                <p:spPr>
                  <a:xfrm>
                    <a:off x="25526749" y="15158330"/>
                    <a:ext cx="964222" cy="338554"/>
                  </a:xfrm>
                  <a:prstGeom prst="rect">
                    <a:avLst/>
                  </a:prstGeom>
                </p:spPr>
                <p:txBody>
                  <a:bodyPr wrap="none" numCol="1" spcCol="640080" rtlCol="0">
                    <a:spAutoFit/>
                  </a:bodyPr>
                  <a:lstStyle/>
                  <a:p>
                    <a:pPr algn="just"/>
                    <a:r>
                      <a:rPr lang="en-US" sz="1600" dirty="0">
                        <a:latin typeface="+mj-lt"/>
                      </a:rPr>
                      <a:t>8</a:t>
                    </a:r>
                    <a:r>
                      <a:rPr lang="en-US" sz="1600" dirty="0" smtClean="0">
                        <a:latin typeface="+mj-lt"/>
                      </a:rPr>
                      <a:t>00,000</a:t>
                    </a:r>
                  </a:p>
                </p:txBody>
              </p:sp>
              <p:sp>
                <p:nvSpPr>
                  <p:cNvPr id="114" name="TextBox 113"/>
                  <p:cNvSpPr txBox="1"/>
                  <p:nvPr/>
                </p:nvSpPr>
                <p:spPr>
                  <a:xfrm>
                    <a:off x="25526749" y="15436610"/>
                    <a:ext cx="964222" cy="338554"/>
                  </a:xfrm>
                  <a:prstGeom prst="rect">
                    <a:avLst/>
                  </a:prstGeom>
                </p:spPr>
                <p:txBody>
                  <a:bodyPr wrap="none" numCol="1" spcCol="640080" rtlCol="0">
                    <a:spAutoFit/>
                  </a:bodyPr>
                  <a:lstStyle/>
                  <a:p>
                    <a:pPr algn="just"/>
                    <a:r>
                      <a:rPr lang="en-US" sz="1600" dirty="0">
                        <a:latin typeface="+mj-lt"/>
                      </a:rPr>
                      <a:t>6</a:t>
                    </a:r>
                    <a:r>
                      <a:rPr lang="en-US" sz="1600" dirty="0" smtClean="0">
                        <a:latin typeface="+mj-lt"/>
                      </a:rPr>
                      <a:t>00,000</a:t>
                    </a:r>
                  </a:p>
                </p:txBody>
              </p:sp>
              <p:sp>
                <p:nvSpPr>
                  <p:cNvPr id="115" name="TextBox 114"/>
                  <p:cNvSpPr txBox="1"/>
                  <p:nvPr/>
                </p:nvSpPr>
                <p:spPr>
                  <a:xfrm>
                    <a:off x="25526749" y="15714890"/>
                    <a:ext cx="964222" cy="338554"/>
                  </a:xfrm>
                  <a:prstGeom prst="rect">
                    <a:avLst/>
                  </a:prstGeom>
                </p:spPr>
                <p:txBody>
                  <a:bodyPr wrap="none" numCol="1" spcCol="640080" rtlCol="0">
                    <a:spAutoFit/>
                  </a:bodyPr>
                  <a:lstStyle/>
                  <a:p>
                    <a:pPr algn="just"/>
                    <a:r>
                      <a:rPr lang="en-US" sz="1600" dirty="0">
                        <a:latin typeface="+mj-lt"/>
                      </a:rPr>
                      <a:t>4</a:t>
                    </a:r>
                    <a:r>
                      <a:rPr lang="en-US" sz="1600" dirty="0" smtClean="0">
                        <a:latin typeface="+mj-lt"/>
                      </a:rPr>
                      <a:t>00,000</a:t>
                    </a:r>
                  </a:p>
                </p:txBody>
              </p:sp>
              <p:sp>
                <p:nvSpPr>
                  <p:cNvPr id="116" name="TextBox 115"/>
                  <p:cNvSpPr txBox="1"/>
                  <p:nvPr/>
                </p:nvSpPr>
                <p:spPr>
                  <a:xfrm>
                    <a:off x="25526749" y="15993170"/>
                    <a:ext cx="964222" cy="338554"/>
                  </a:xfrm>
                  <a:prstGeom prst="rect">
                    <a:avLst/>
                  </a:prstGeom>
                </p:spPr>
                <p:txBody>
                  <a:bodyPr wrap="none" numCol="1" spcCol="640080" rtlCol="0">
                    <a:spAutoFit/>
                  </a:bodyPr>
                  <a:lstStyle/>
                  <a:p>
                    <a:pPr algn="just"/>
                    <a:r>
                      <a:rPr lang="en-US" sz="1600" dirty="0">
                        <a:latin typeface="+mj-lt"/>
                      </a:rPr>
                      <a:t>2</a:t>
                    </a:r>
                    <a:r>
                      <a:rPr lang="en-US" sz="1600" dirty="0" smtClean="0">
                        <a:latin typeface="+mj-lt"/>
                      </a:rPr>
                      <a:t>00,000</a:t>
                    </a:r>
                  </a:p>
                </p:txBody>
              </p:sp>
              <p:sp>
                <p:nvSpPr>
                  <p:cNvPr id="117" name="TextBox 116"/>
                  <p:cNvSpPr txBox="1"/>
                  <p:nvPr/>
                </p:nvSpPr>
                <p:spPr>
                  <a:xfrm>
                    <a:off x="25620630" y="16271450"/>
                    <a:ext cx="311590" cy="338554"/>
                  </a:xfrm>
                  <a:prstGeom prst="rect">
                    <a:avLst/>
                  </a:prstGeom>
                </p:spPr>
                <p:txBody>
                  <a:bodyPr wrap="none" numCol="1" spcCol="640080" rtlCol="0">
                    <a:spAutoFit/>
                  </a:bodyPr>
                  <a:lstStyle/>
                  <a:p>
                    <a:pPr algn="just"/>
                    <a:r>
                      <a:rPr lang="en-US" sz="1600" dirty="0" smtClean="0">
                        <a:latin typeface="+mj-lt"/>
                      </a:rPr>
                      <a:t>0</a:t>
                    </a:r>
                  </a:p>
                </p:txBody>
              </p:sp>
            </p:grpSp>
            <p:grpSp>
              <p:nvGrpSpPr>
                <p:cNvPr id="63" name="Group 62"/>
                <p:cNvGrpSpPr/>
                <p:nvPr/>
              </p:nvGrpSpPr>
              <p:grpSpPr>
                <a:xfrm>
                  <a:off x="23983550" y="14225590"/>
                  <a:ext cx="475250" cy="2369570"/>
                  <a:chOff x="26654572" y="14225748"/>
                  <a:chExt cx="475250" cy="2369570"/>
                </a:xfrm>
              </p:grpSpPr>
              <p:grpSp>
                <p:nvGrpSpPr>
                  <p:cNvPr id="64" name="Group 63"/>
                  <p:cNvGrpSpPr/>
                  <p:nvPr/>
                </p:nvGrpSpPr>
                <p:grpSpPr>
                  <a:xfrm>
                    <a:off x="26654572" y="14225748"/>
                    <a:ext cx="475250" cy="2340133"/>
                    <a:chOff x="25791264" y="14240592"/>
                    <a:chExt cx="475250" cy="2340133"/>
                  </a:xfrm>
                </p:grpSpPr>
                <p:sp>
                  <p:nvSpPr>
                    <p:cNvPr id="66" name="Rectangle 65"/>
                    <p:cNvSpPr/>
                    <p:nvPr/>
                  </p:nvSpPr>
                  <p:spPr>
                    <a:xfrm>
                      <a:off x="25846575" y="14293726"/>
                      <a:ext cx="401041" cy="228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68" name="TextBox 67"/>
                    <p:cNvSpPr txBox="1"/>
                    <p:nvPr/>
                  </p:nvSpPr>
                  <p:spPr>
                    <a:xfrm>
                      <a:off x="25791264" y="14240592"/>
                      <a:ext cx="475250" cy="338554"/>
                    </a:xfrm>
                    <a:prstGeom prst="rect">
                      <a:avLst/>
                    </a:prstGeom>
                    <a:solidFill>
                      <a:schemeClr val="bg1"/>
                    </a:solidFill>
                  </p:spPr>
                  <p:txBody>
                    <a:bodyPr wrap="none" lIns="0" rIns="0" numCol="1" spcCol="640080" rtlCol="0">
                      <a:spAutoFit/>
                    </a:bodyPr>
                    <a:lstStyle/>
                    <a:p>
                      <a:pPr algn="just"/>
                      <a:r>
                        <a:rPr lang="en-US" sz="1600" dirty="0" smtClean="0">
                          <a:latin typeface="+mj-lt"/>
                        </a:rPr>
                        <a:t>1000</a:t>
                      </a:r>
                    </a:p>
                  </p:txBody>
                </p:sp>
                <p:sp>
                  <p:nvSpPr>
                    <p:cNvPr id="104" name="TextBox 103"/>
                    <p:cNvSpPr txBox="1"/>
                    <p:nvPr/>
                  </p:nvSpPr>
                  <p:spPr>
                    <a:xfrm>
                      <a:off x="25802580" y="14646329"/>
                      <a:ext cx="356438" cy="338554"/>
                    </a:xfrm>
                    <a:prstGeom prst="rect">
                      <a:avLst/>
                    </a:prstGeom>
                  </p:spPr>
                  <p:txBody>
                    <a:bodyPr wrap="none" lIns="0" rIns="0" numCol="1" spcCol="640080" rtlCol="0">
                      <a:spAutoFit/>
                    </a:bodyPr>
                    <a:lstStyle/>
                    <a:p>
                      <a:pPr algn="just"/>
                      <a:r>
                        <a:rPr lang="en-US" sz="1600" dirty="0" smtClean="0">
                          <a:latin typeface="+mj-lt"/>
                        </a:rPr>
                        <a:t>800</a:t>
                      </a:r>
                    </a:p>
                  </p:txBody>
                </p:sp>
                <p:sp>
                  <p:nvSpPr>
                    <p:cNvPr id="105" name="TextBox 104"/>
                    <p:cNvSpPr txBox="1"/>
                    <p:nvPr/>
                  </p:nvSpPr>
                  <p:spPr>
                    <a:xfrm>
                      <a:off x="25802580" y="15059428"/>
                      <a:ext cx="356438" cy="338554"/>
                    </a:xfrm>
                    <a:prstGeom prst="rect">
                      <a:avLst/>
                    </a:prstGeom>
                  </p:spPr>
                  <p:txBody>
                    <a:bodyPr wrap="none" lIns="0" rIns="0" numCol="1" spcCol="640080" rtlCol="0">
                      <a:spAutoFit/>
                    </a:bodyPr>
                    <a:lstStyle/>
                    <a:p>
                      <a:pPr algn="just"/>
                      <a:r>
                        <a:rPr lang="en-US" sz="1600" dirty="0" smtClean="0">
                          <a:latin typeface="+mj-lt"/>
                        </a:rPr>
                        <a:t>600</a:t>
                      </a:r>
                    </a:p>
                  </p:txBody>
                </p:sp>
                <p:sp>
                  <p:nvSpPr>
                    <p:cNvPr id="106" name="TextBox 105"/>
                    <p:cNvSpPr txBox="1"/>
                    <p:nvPr/>
                  </p:nvSpPr>
                  <p:spPr>
                    <a:xfrm>
                      <a:off x="25802580" y="15470737"/>
                      <a:ext cx="356438" cy="338554"/>
                    </a:xfrm>
                    <a:prstGeom prst="rect">
                      <a:avLst/>
                    </a:prstGeom>
                  </p:spPr>
                  <p:txBody>
                    <a:bodyPr wrap="none" lIns="0" rIns="0" numCol="1" spcCol="640080" rtlCol="0">
                      <a:spAutoFit/>
                    </a:bodyPr>
                    <a:lstStyle/>
                    <a:p>
                      <a:pPr algn="just"/>
                      <a:r>
                        <a:rPr lang="en-US" sz="1600" dirty="0" smtClean="0">
                          <a:latin typeface="+mj-lt"/>
                        </a:rPr>
                        <a:t>400</a:t>
                      </a:r>
                    </a:p>
                  </p:txBody>
                </p:sp>
                <p:sp>
                  <p:nvSpPr>
                    <p:cNvPr id="107" name="TextBox 106"/>
                    <p:cNvSpPr txBox="1"/>
                    <p:nvPr/>
                  </p:nvSpPr>
                  <p:spPr>
                    <a:xfrm>
                      <a:off x="25802580" y="15869466"/>
                      <a:ext cx="356438" cy="338554"/>
                    </a:xfrm>
                    <a:prstGeom prst="rect">
                      <a:avLst/>
                    </a:prstGeom>
                  </p:spPr>
                  <p:txBody>
                    <a:bodyPr wrap="none" lIns="0" rIns="0" numCol="1" spcCol="640080" rtlCol="0">
                      <a:spAutoFit/>
                    </a:bodyPr>
                    <a:lstStyle/>
                    <a:p>
                      <a:pPr algn="just"/>
                      <a:r>
                        <a:rPr lang="en-US" sz="1600" dirty="0" smtClean="0">
                          <a:latin typeface="+mj-lt"/>
                        </a:rPr>
                        <a:t>200</a:t>
                      </a:r>
                    </a:p>
                  </p:txBody>
                </p:sp>
              </p:grpSp>
              <p:sp>
                <p:nvSpPr>
                  <p:cNvPr id="65" name="TextBox 64"/>
                  <p:cNvSpPr txBox="1"/>
                  <p:nvPr/>
                </p:nvSpPr>
                <p:spPr>
                  <a:xfrm>
                    <a:off x="26688520" y="16256764"/>
                    <a:ext cx="118813" cy="338554"/>
                  </a:xfrm>
                  <a:prstGeom prst="rect">
                    <a:avLst/>
                  </a:prstGeom>
                </p:spPr>
                <p:txBody>
                  <a:bodyPr wrap="none" lIns="0" rIns="0" numCol="1" spcCol="640080" rtlCol="0">
                    <a:spAutoFit/>
                  </a:bodyPr>
                  <a:lstStyle/>
                  <a:p>
                    <a:pPr algn="just"/>
                    <a:r>
                      <a:rPr lang="en-US" sz="1600" dirty="0" smtClean="0">
                        <a:latin typeface="+mj-lt"/>
                      </a:rPr>
                      <a:t>0</a:t>
                    </a:r>
                  </a:p>
                </p:txBody>
              </p:sp>
            </p:grpSp>
          </p:grpSp>
          <p:cxnSp>
            <p:nvCxnSpPr>
              <p:cNvPr id="53" name="Straight Connector 52"/>
              <p:cNvCxnSpPr/>
              <p:nvPr/>
            </p:nvCxnSpPr>
            <p:spPr>
              <a:xfrm>
                <a:off x="24329389" y="16747829"/>
                <a:ext cx="29705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4329389" y="17174945"/>
                <a:ext cx="297052" cy="0"/>
              </a:xfrm>
              <a:prstGeom prst="line">
                <a:avLst/>
              </a:prstGeom>
              <a:ln w="28575">
                <a:solidFill>
                  <a:srgbClr val="44E9FA"/>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4329389" y="16961207"/>
                <a:ext cx="297052" cy="0"/>
              </a:xfrm>
              <a:prstGeom prst="line">
                <a:avLst/>
              </a:prstGeom>
              <a:ln w="28575">
                <a:solidFill>
                  <a:srgbClr val="FF660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4682228" y="16567435"/>
                <a:ext cx="1313630" cy="307777"/>
              </a:xfrm>
              <a:prstGeom prst="rect">
                <a:avLst/>
              </a:prstGeom>
            </p:spPr>
            <p:txBody>
              <a:bodyPr wrap="none" lIns="0" rIns="0" numCol="1" spcCol="640080" rtlCol="0">
                <a:spAutoFit/>
              </a:bodyPr>
              <a:lstStyle/>
              <a:p>
                <a:pPr algn="just"/>
                <a:r>
                  <a:rPr lang="en-US" sz="1400" dirty="0" smtClean="0">
                    <a:latin typeface="+mj-lt"/>
                  </a:rPr>
                  <a:t>PM</a:t>
                </a:r>
                <a:r>
                  <a:rPr lang="en-US" sz="1400" baseline="-25000" dirty="0" smtClean="0">
                    <a:latin typeface="+mj-lt"/>
                  </a:rPr>
                  <a:t>2.5</a:t>
                </a:r>
                <a:r>
                  <a:rPr lang="en-US" sz="1400" dirty="0" smtClean="0">
                    <a:latin typeface="+mj-lt"/>
                  </a:rPr>
                  <a:t> anomaly</a:t>
                </a:r>
              </a:p>
            </p:txBody>
          </p:sp>
          <p:sp>
            <p:nvSpPr>
              <p:cNvPr id="59" name="TextBox 58"/>
              <p:cNvSpPr txBox="1"/>
              <p:nvPr/>
            </p:nvSpPr>
            <p:spPr>
              <a:xfrm>
                <a:off x="24682228" y="17006812"/>
                <a:ext cx="1462849" cy="338554"/>
              </a:xfrm>
              <a:prstGeom prst="rect">
                <a:avLst/>
              </a:prstGeom>
            </p:spPr>
            <p:txBody>
              <a:bodyPr wrap="square" lIns="0" rIns="0" numCol="1" spcCol="640080" rtlCol="0">
                <a:spAutoFit/>
              </a:bodyPr>
              <a:lstStyle/>
              <a:p>
                <a:r>
                  <a:rPr lang="en-US" sz="1600" dirty="0" smtClean="0">
                    <a:latin typeface="+mj-lt"/>
                  </a:rPr>
                  <a:t>Mean </a:t>
                </a:r>
                <a:r>
                  <a:rPr lang="en-US" sz="1600" dirty="0" err="1" smtClean="0">
                    <a:latin typeface="+mj-lt"/>
                  </a:rPr>
                  <a:t>cumul</a:t>
                </a:r>
                <a:r>
                  <a:rPr lang="en-US" sz="1600" dirty="0" smtClean="0">
                    <a:latin typeface="+mj-lt"/>
                  </a:rPr>
                  <a:t>. </a:t>
                </a:r>
              </a:p>
            </p:txBody>
          </p:sp>
          <p:sp>
            <p:nvSpPr>
              <p:cNvPr id="60" name="TextBox 59"/>
              <p:cNvSpPr txBox="1"/>
              <p:nvPr/>
            </p:nvSpPr>
            <p:spPr>
              <a:xfrm>
                <a:off x="24682228" y="16822288"/>
                <a:ext cx="858462" cy="307777"/>
              </a:xfrm>
              <a:prstGeom prst="rect">
                <a:avLst/>
              </a:prstGeom>
            </p:spPr>
            <p:txBody>
              <a:bodyPr wrap="none" lIns="0" rIns="0" numCol="1" spcCol="640080" rtlCol="0">
                <a:spAutoFit/>
              </a:bodyPr>
              <a:lstStyle/>
              <a:p>
                <a:pPr algn="just"/>
                <a:r>
                  <a:rPr lang="en-US" sz="1400" dirty="0" smtClean="0">
                    <a:latin typeface="+mj-lt"/>
                  </a:rPr>
                  <a:t>Fire acres</a:t>
                </a:r>
              </a:p>
            </p:txBody>
          </p:sp>
        </p:grpSp>
        <p:sp>
          <p:nvSpPr>
            <p:cNvPr id="51" name="TextBox 50"/>
            <p:cNvSpPr txBox="1"/>
            <p:nvPr/>
          </p:nvSpPr>
          <p:spPr>
            <a:xfrm>
              <a:off x="24682228" y="17176901"/>
              <a:ext cx="1758107" cy="307777"/>
            </a:xfrm>
            <a:prstGeom prst="rect">
              <a:avLst/>
            </a:prstGeom>
          </p:spPr>
          <p:txBody>
            <a:bodyPr wrap="square" lIns="0" rIns="0" numCol="1" spcCol="640080" rtlCol="0">
              <a:spAutoFit/>
            </a:bodyPr>
            <a:lstStyle/>
            <a:p>
              <a:r>
                <a:rPr lang="en-US" sz="1400" dirty="0" err="1" smtClean="0">
                  <a:latin typeface="+mj-lt"/>
                </a:rPr>
                <a:t>precip</a:t>
              </a:r>
              <a:r>
                <a:rPr lang="en-US" sz="1400" dirty="0" smtClean="0">
                  <a:latin typeface="+mj-lt"/>
                </a:rPr>
                <a:t>/1km pixel</a:t>
              </a:r>
            </a:p>
          </p:txBody>
        </p:sp>
      </p:grpSp>
    </p:spTree>
    <p:extLst>
      <p:ext uri="{BB962C8B-B14F-4D97-AF65-F5344CB8AC3E}">
        <p14:creationId xmlns:p14="http://schemas.microsoft.com/office/powerpoint/2010/main" val="2339990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a:xfrm>
            <a:off x="1034650" y="208496"/>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964035"/>
                </a:solidFill>
                <a:latin typeface="Century Gothic" panose="020B0502020202020204" pitchFamily="34" charset="0"/>
                <a:ea typeface="+mj-ea"/>
                <a:cs typeface="+mj-cs"/>
              </a:defRPr>
            </a:lvl1pPr>
          </a:lstStyle>
          <a:p>
            <a:r>
              <a:rPr lang="en-US" dirty="0" smtClean="0"/>
              <a:t>Results –</a:t>
            </a:r>
            <a:r>
              <a:rPr lang="en-US" sz="3600" dirty="0" smtClean="0"/>
              <a:t> Evaluate Correlation</a:t>
            </a:r>
            <a:endParaRPr lang="en-US" dirty="0"/>
          </a:p>
        </p:txBody>
      </p:sp>
      <p:grpSp>
        <p:nvGrpSpPr>
          <p:cNvPr id="158" name="Group 157"/>
          <p:cNvGrpSpPr/>
          <p:nvPr/>
        </p:nvGrpSpPr>
        <p:grpSpPr>
          <a:xfrm>
            <a:off x="-19014" y="768781"/>
            <a:ext cx="12151795" cy="6079887"/>
            <a:chOff x="13588751" y="17477975"/>
            <a:chExt cx="12920069" cy="7673456"/>
          </a:xfrm>
        </p:grpSpPr>
        <p:grpSp>
          <p:nvGrpSpPr>
            <p:cNvPr id="194" name="Group 193"/>
            <p:cNvGrpSpPr/>
            <p:nvPr/>
          </p:nvGrpSpPr>
          <p:grpSpPr>
            <a:xfrm>
              <a:off x="13588751" y="17477975"/>
              <a:ext cx="12920069" cy="7673456"/>
              <a:chOff x="13588751" y="17477975"/>
              <a:chExt cx="12920069" cy="7673456"/>
            </a:xfrm>
          </p:grpSpPr>
          <p:grpSp>
            <p:nvGrpSpPr>
              <p:cNvPr id="196" name="Group 195"/>
              <p:cNvGrpSpPr/>
              <p:nvPr/>
            </p:nvGrpSpPr>
            <p:grpSpPr>
              <a:xfrm>
                <a:off x="13588751" y="17477975"/>
                <a:ext cx="12920069" cy="7673456"/>
                <a:chOff x="13588751" y="17477975"/>
                <a:chExt cx="12920069" cy="7673456"/>
              </a:xfrm>
            </p:grpSpPr>
            <p:grpSp>
              <p:nvGrpSpPr>
                <p:cNvPr id="199" name="Group 198"/>
                <p:cNvGrpSpPr/>
                <p:nvPr/>
              </p:nvGrpSpPr>
              <p:grpSpPr>
                <a:xfrm>
                  <a:off x="13588751" y="17477975"/>
                  <a:ext cx="12920069" cy="7673456"/>
                  <a:chOff x="13588751" y="17297495"/>
                  <a:chExt cx="12920069" cy="7673456"/>
                </a:xfrm>
              </p:grpSpPr>
              <p:grpSp>
                <p:nvGrpSpPr>
                  <p:cNvPr id="268" name="Group 267"/>
                  <p:cNvGrpSpPr>
                    <a:grpSpLocks noChangeAspect="1"/>
                  </p:cNvGrpSpPr>
                  <p:nvPr/>
                </p:nvGrpSpPr>
                <p:grpSpPr>
                  <a:xfrm>
                    <a:off x="13588751" y="17297495"/>
                    <a:ext cx="12757676" cy="7329867"/>
                    <a:chOff x="-539594" y="-899916"/>
                    <a:chExt cx="14011005" cy="8009700"/>
                  </a:xfrm>
                </p:grpSpPr>
                <p:pic>
                  <p:nvPicPr>
                    <p:cNvPr id="270" name="Picture 269"/>
                    <p:cNvPicPr>
                      <a:picLocks noChangeAspect="1"/>
                    </p:cNvPicPr>
                    <p:nvPr/>
                  </p:nvPicPr>
                  <p:blipFill rotWithShape="1">
                    <a:blip r:embed="rId3">
                      <a:extLst>
                        <a:ext uri="{28A0092B-C50C-407E-A947-70E740481C1C}">
                          <a14:useLocalDpi xmlns:a14="http://schemas.microsoft.com/office/drawing/2010/main" val="0"/>
                        </a:ext>
                      </a:extLst>
                    </a:blip>
                    <a:srcRect l="15285" t="15874" r="4853" b="33753"/>
                    <a:stretch/>
                  </p:blipFill>
                  <p:spPr>
                    <a:xfrm>
                      <a:off x="9186502" y="-130251"/>
                      <a:ext cx="4257513" cy="1728215"/>
                    </a:xfrm>
                    <a:prstGeom prst="rect">
                      <a:avLst/>
                    </a:prstGeom>
                  </p:spPr>
                </p:pic>
                <p:pic>
                  <p:nvPicPr>
                    <p:cNvPr id="271" name="Picture 270"/>
                    <p:cNvPicPr>
                      <a:picLocks noChangeAspect="1"/>
                    </p:cNvPicPr>
                    <p:nvPr/>
                  </p:nvPicPr>
                  <p:blipFill rotWithShape="1">
                    <a:blip r:embed="rId4">
                      <a:extLst>
                        <a:ext uri="{28A0092B-C50C-407E-A947-70E740481C1C}">
                          <a14:useLocalDpi xmlns:a14="http://schemas.microsoft.com/office/drawing/2010/main" val="0"/>
                        </a:ext>
                      </a:extLst>
                    </a:blip>
                    <a:srcRect l="15387" t="18553" r="2963" b="30958"/>
                    <a:stretch/>
                  </p:blipFill>
                  <p:spPr>
                    <a:xfrm>
                      <a:off x="4839810" y="-113692"/>
                      <a:ext cx="4234432" cy="1728215"/>
                    </a:xfrm>
                    <a:prstGeom prst="rect">
                      <a:avLst/>
                    </a:prstGeom>
                  </p:spPr>
                </p:pic>
                <p:pic>
                  <p:nvPicPr>
                    <p:cNvPr id="272" name="Picture 271"/>
                    <p:cNvPicPr>
                      <a:picLocks noChangeAspect="1"/>
                    </p:cNvPicPr>
                    <p:nvPr/>
                  </p:nvPicPr>
                  <p:blipFill rotWithShape="1">
                    <a:blip r:embed="rId5">
                      <a:extLst>
                        <a:ext uri="{28A0092B-C50C-407E-A947-70E740481C1C}">
                          <a14:useLocalDpi xmlns:a14="http://schemas.microsoft.com/office/drawing/2010/main" val="0"/>
                        </a:ext>
                      </a:extLst>
                    </a:blip>
                    <a:srcRect l="14429" t="14556" r="4156" b="35270"/>
                    <a:stretch/>
                  </p:blipFill>
                  <p:spPr>
                    <a:xfrm>
                      <a:off x="9202297" y="3595369"/>
                      <a:ext cx="4265008" cy="1728215"/>
                    </a:xfrm>
                    <a:prstGeom prst="rect">
                      <a:avLst/>
                    </a:prstGeom>
                  </p:spPr>
                </p:pic>
                <p:pic>
                  <p:nvPicPr>
                    <p:cNvPr id="273" name="Picture 272"/>
                    <p:cNvPicPr>
                      <a:picLocks noChangeAspect="1"/>
                    </p:cNvPicPr>
                    <p:nvPr/>
                  </p:nvPicPr>
                  <p:blipFill rotWithShape="1">
                    <a:blip r:embed="rId6">
                      <a:extLst>
                        <a:ext uri="{28A0092B-C50C-407E-A947-70E740481C1C}">
                          <a14:useLocalDpi xmlns:a14="http://schemas.microsoft.com/office/drawing/2010/main" val="0"/>
                        </a:ext>
                      </a:extLst>
                    </a:blip>
                    <a:srcRect l="14443" t="18800" r="5797" b="33681"/>
                    <a:stretch/>
                  </p:blipFill>
                  <p:spPr>
                    <a:xfrm>
                      <a:off x="4860695" y="3595369"/>
                      <a:ext cx="4242598" cy="1728215"/>
                    </a:xfrm>
                    <a:prstGeom prst="rect">
                      <a:avLst/>
                    </a:prstGeom>
                  </p:spPr>
                </p:pic>
                <p:pic>
                  <p:nvPicPr>
                    <p:cNvPr id="274" name="Picture 273"/>
                    <p:cNvPicPr>
                      <a:picLocks noChangeAspect="1"/>
                    </p:cNvPicPr>
                    <p:nvPr/>
                  </p:nvPicPr>
                  <p:blipFill rotWithShape="1">
                    <a:blip r:embed="rId7">
                      <a:extLst>
                        <a:ext uri="{28A0092B-C50C-407E-A947-70E740481C1C}">
                          <a14:useLocalDpi xmlns:a14="http://schemas.microsoft.com/office/drawing/2010/main" val="0"/>
                        </a:ext>
                      </a:extLst>
                    </a:blip>
                    <a:srcRect l="17162" t="16542" r="3521" b="33881"/>
                    <a:stretch/>
                  </p:blipFill>
                  <p:spPr>
                    <a:xfrm>
                      <a:off x="9187917" y="1641011"/>
                      <a:ext cx="4279388" cy="1728215"/>
                    </a:xfrm>
                    <a:prstGeom prst="rect">
                      <a:avLst/>
                    </a:prstGeom>
                  </p:spPr>
                </p:pic>
                <p:pic>
                  <p:nvPicPr>
                    <p:cNvPr id="275" name="Picture 274"/>
                    <p:cNvPicPr>
                      <a:picLocks noChangeAspect="1"/>
                    </p:cNvPicPr>
                    <p:nvPr/>
                  </p:nvPicPr>
                  <p:blipFill rotWithShape="1">
                    <a:blip r:embed="rId8">
                      <a:extLst>
                        <a:ext uri="{28A0092B-C50C-407E-A947-70E740481C1C}">
                          <a14:useLocalDpi xmlns:a14="http://schemas.microsoft.com/office/drawing/2010/main" val="0"/>
                        </a:ext>
                      </a:extLst>
                    </a:blip>
                    <a:srcRect l="15993" t="18746" r="2716" b="31073"/>
                    <a:stretch/>
                  </p:blipFill>
                  <p:spPr>
                    <a:xfrm>
                      <a:off x="4839810" y="1652642"/>
                      <a:ext cx="4234432" cy="1728215"/>
                    </a:xfrm>
                    <a:prstGeom prst="rect">
                      <a:avLst/>
                    </a:prstGeom>
                  </p:spPr>
                </p:pic>
                <p:pic>
                  <p:nvPicPr>
                    <p:cNvPr id="276" name="Picture 275"/>
                    <p:cNvPicPr>
                      <a:picLocks noChangeAspect="1"/>
                    </p:cNvPicPr>
                    <p:nvPr/>
                  </p:nvPicPr>
                  <p:blipFill rotWithShape="1">
                    <a:blip r:embed="rId9">
                      <a:extLst>
                        <a:ext uri="{28A0092B-C50C-407E-A947-70E740481C1C}">
                          <a14:useLocalDpi xmlns:a14="http://schemas.microsoft.com/office/drawing/2010/main" val="0"/>
                        </a:ext>
                      </a:extLst>
                    </a:blip>
                    <a:srcRect l="12391" t="17450" r="4416" b="33689"/>
                    <a:stretch/>
                  </p:blipFill>
                  <p:spPr>
                    <a:xfrm>
                      <a:off x="4839811" y="5381565"/>
                      <a:ext cx="4243729" cy="1728217"/>
                    </a:xfrm>
                    <a:prstGeom prst="rect">
                      <a:avLst/>
                    </a:prstGeom>
                  </p:spPr>
                </p:pic>
                <p:pic>
                  <p:nvPicPr>
                    <p:cNvPr id="277" name="Picture 276"/>
                    <p:cNvPicPr>
                      <a:picLocks noChangeAspect="1"/>
                    </p:cNvPicPr>
                    <p:nvPr/>
                  </p:nvPicPr>
                  <p:blipFill rotWithShape="1">
                    <a:blip r:embed="rId10">
                      <a:extLst>
                        <a:ext uri="{28A0092B-C50C-407E-A947-70E740481C1C}">
                          <a14:useLocalDpi xmlns:a14="http://schemas.microsoft.com/office/drawing/2010/main" val="0"/>
                        </a:ext>
                      </a:extLst>
                    </a:blip>
                    <a:srcRect l="14567" t="15736" r="4610" b="35159"/>
                    <a:stretch/>
                  </p:blipFill>
                  <p:spPr>
                    <a:xfrm>
                      <a:off x="9202297" y="5381564"/>
                      <a:ext cx="4269114" cy="1728217"/>
                    </a:xfrm>
                    <a:prstGeom prst="rect">
                      <a:avLst/>
                    </a:prstGeom>
                  </p:spPr>
                </p:pic>
                <p:sp>
                  <p:nvSpPr>
                    <p:cNvPr id="278" name="TextBox 277"/>
                    <p:cNvSpPr txBox="1"/>
                    <p:nvPr/>
                  </p:nvSpPr>
                  <p:spPr>
                    <a:xfrm>
                      <a:off x="4709654" y="-899916"/>
                      <a:ext cx="4482346" cy="551817"/>
                    </a:xfrm>
                    <a:prstGeom prst="rect">
                      <a:avLst/>
                    </a:prstGeom>
                    <a:noFill/>
                  </p:spPr>
                  <p:txBody>
                    <a:bodyPr wrap="square" rtlCol="0">
                      <a:spAutoFit/>
                    </a:bodyPr>
                    <a:lstStyle/>
                    <a:p>
                      <a:pPr algn="ctr"/>
                      <a:r>
                        <a:rPr lang="en-US" sz="2000" dirty="0" smtClean="0">
                          <a:latin typeface="+mj-lt"/>
                        </a:rPr>
                        <a:t>% Population Latino/Hispanic</a:t>
                      </a:r>
                      <a:endParaRPr lang="en-US" sz="2000" dirty="0">
                        <a:latin typeface="+mj-lt"/>
                      </a:endParaRPr>
                    </a:p>
                  </p:txBody>
                </p:sp>
                <p:sp>
                  <p:nvSpPr>
                    <p:cNvPr id="279" name="TextBox 278"/>
                    <p:cNvSpPr txBox="1"/>
                    <p:nvPr/>
                  </p:nvSpPr>
                  <p:spPr>
                    <a:xfrm>
                      <a:off x="9558586" y="-899916"/>
                      <a:ext cx="3509237" cy="607397"/>
                    </a:xfrm>
                    <a:prstGeom prst="rect">
                      <a:avLst/>
                    </a:prstGeom>
                    <a:noFill/>
                  </p:spPr>
                  <p:txBody>
                    <a:bodyPr wrap="none" rtlCol="0">
                      <a:spAutoFit/>
                    </a:bodyPr>
                    <a:lstStyle/>
                    <a:p>
                      <a:pPr algn="ctr"/>
                      <a:r>
                        <a:rPr lang="en-US" sz="2000" dirty="0" smtClean="0">
                          <a:latin typeface="+mj-lt"/>
                        </a:rPr>
                        <a:t>% Population Black</a:t>
                      </a:r>
                      <a:endParaRPr lang="en-US" sz="2000" dirty="0">
                        <a:latin typeface="+mj-lt"/>
                      </a:endParaRPr>
                    </a:p>
                  </p:txBody>
                </p:sp>
                <p:sp>
                  <p:nvSpPr>
                    <p:cNvPr id="280" name="TextBox 279"/>
                    <p:cNvSpPr txBox="1"/>
                    <p:nvPr/>
                  </p:nvSpPr>
                  <p:spPr>
                    <a:xfrm rot="16200000">
                      <a:off x="-1985511" y="2896422"/>
                      <a:ext cx="3359033" cy="467199"/>
                    </a:xfrm>
                    <a:prstGeom prst="rect">
                      <a:avLst/>
                    </a:prstGeom>
                    <a:noFill/>
                  </p:spPr>
                  <p:txBody>
                    <a:bodyPr wrap="square" rtlCol="0">
                      <a:spAutoFit/>
                    </a:bodyPr>
                    <a:lstStyle/>
                    <a:p>
                      <a:r>
                        <a:rPr lang="en-US" sz="2000" dirty="0" smtClean="0">
                          <a:latin typeface="+mj-lt"/>
                        </a:rPr>
                        <a:t>PM</a:t>
                      </a:r>
                      <a:r>
                        <a:rPr lang="en-US" sz="2000" baseline="-25000" dirty="0" smtClean="0">
                          <a:latin typeface="+mj-lt"/>
                        </a:rPr>
                        <a:t>2.5</a:t>
                      </a:r>
                      <a:r>
                        <a:rPr lang="en-US" sz="2000" dirty="0" smtClean="0">
                          <a:latin typeface="+mj-lt"/>
                        </a:rPr>
                        <a:t> (</a:t>
                      </a:r>
                      <a:r>
                        <a:rPr lang="el-GR" sz="2000" dirty="0" smtClean="0">
                          <a:latin typeface="+mj-lt"/>
                        </a:rPr>
                        <a:t>μ</a:t>
                      </a:r>
                      <a:r>
                        <a:rPr lang="en-US" sz="2000" dirty="0" smtClean="0">
                          <a:latin typeface="+mj-lt"/>
                        </a:rPr>
                        <a:t>g/m</a:t>
                      </a:r>
                      <a:r>
                        <a:rPr lang="en-US" sz="2000" baseline="30000" dirty="0" smtClean="0">
                          <a:latin typeface="+mj-lt"/>
                        </a:rPr>
                        <a:t>3</a:t>
                      </a:r>
                      <a:r>
                        <a:rPr lang="en-US" sz="2000" dirty="0" smtClean="0">
                          <a:latin typeface="+mj-lt"/>
                        </a:rPr>
                        <a:t>)</a:t>
                      </a:r>
                      <a:endParaRPr lang="en-US" sz="2000" dirty="0">
                        <a:latin typeface="+mj-lt"/>
                      </a:endParaRPr>
                    </a:p>
                  </p:txBody>
                </p:sp>
                <p:grpSp>
                  <p:nvGrpSpPr>
                    <p:cNvPr id="281" name="Group 280"/>
                    <p:cNvGrpSpPr>
                      <a:grpSpLocks noChangeAspect="1"/>
                    </p:cNvGrpSpPr>
                    <p:nvPr/>
                  </p:nvGrpSpPr>
                  <p:grpSpPr>
                    <a:xfrm>
                      <a:off x="87375" y="-123425"/>
                      <a:ext cx="4567820" cy="1763908"/>
                      <a:chOff x="87375" y="-123425"/>
                      <a:chExt cx="4567820" cy="1763908"/>
                    </a:xfrm>
                  </p:grpSpPr>
                  <p:sp>
                    <p:nvSpPr>
                      <p:cNvPr id="315" name="TextBox 314"/>
                      <p:cNvSpPr txBox="1"/>
                      <p:nvPr/>
                    </p:nvSpPr>
                    <p:spPr>
                      <a:xfrm rot="16200000">
                        <a:off x="144625" y="1446163"/>
                        <a:ext cx="137070" cy="251569"/>
                      </a:xfrm>
                      <a:prstGeom prst="rect">
                        <a:avLst/>
                      </a:prstGeom>
                      <a:noFill/>
                    </p:spPr>
                    <p:txBody>
                      <a:bodyPr wrap="none" lIns="0" tIns="0" rIns="0" bIns="0" rtlCol="0">
                        <a:spAutoFit/>
                      </a:bodyPr>
                      <a:lstStyle/>
                      <a:p>
                        <a:r>
                          <a:rPr lang="en-US" sz="1400" dirty="0" smtClean="0">
                            <a:latin typeface="+mj-lt"/>
                          </a:rPr>
                          <a:t>0</a:t>
                        </a:r>
                        <a:endParaRPr lang="en-US" sz="1400" dirty="0">
                          <a:latin typeface="+mj-lt"/>
                        </a:endParaRPr>
                      </a:p>
                    </p:txBody>
                  </p:sp>
                  <p:cxnSp>
                    <p:nvCxnSpPr>
                      <p:cNvPr id="316" name="Straight Connector 315"/>
                      <p:cNvCxnSpPr/>
                      <p:nvPr/>
                    </p:nvCxnSpPr>
                    <p:spPr>
                      <a:xfrm>
                        <a:off x="312619" y="1571626"/>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17" name="TextBox 316"/>
                      <p:cNvSpPr txBox="1"/>
                      <p:nvPr/>
                    </p:nvSpPr>
                    <p:spPr>
                      <a:xfrm rot="16200000">
                        <a:off x="144626" y="1167472"/>
                        <a:ext cx="137069" cy="251569"/>
                      </a:xfrm>
                      <a:prstGeom prst="rect">
                        <a:avLst/>
                      </a:prstGeom>
                      <a:noFill/>
                    </p:spPr>
                    <p:txBody>
                      <a:bodyPr wrap="none" lIns="0" tIns="0" rIns="0" bIns="0" rtlCol="0">
                        <a:spAutoFit/>
                      </a:bodyPr>
                      <a:lstStyle/>
                      <a:p>
                        <a:r>
                          <a:rPr lang="en-US" sz="1400" dirty="0">
                            <a:latin typeface="+mj-lt"/>
                          </a:rPr>
                          <a:t>5</a:t>
                        </a:r>
                      </a:p>
                    </p:txBody>
                  </p:sp>
                  <p:cxnSp>
                    <p:nvCxnSpPr>
                      <p:cNvPr id="318" name="Straight Connector 317"/>
                      <p:cNvCxnSpPr/>
                      <p:nvPr/>
                    </p:nvCxnSpPr>
                    <p:spPr>
                      <a:xfrm>
                        <a:off x="312619" y="1270389"/>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19" name="TextBox 318"/>
                      <p:cNvSpPr txBox="1"/>
                      <p:nvPr/>
                    </p:nvSpPr>
                    <p:spPr>
                      <a:xfrm rot="16200000">
                        <a:off x="76090" y="857670"/>
                        <a:ext cx="274139" cy="251569"/>
                      </a:xfrm>
                      <a:prstGeom prst="rect">
                        <a:avLst/>
                      </a:prstGeom>
                      <a:noFill/>
                    </p:spPr>
                    <p:txBody>
                      <a:bodyPr wrap="none" lIns="0" tIns="0" rIns="0" bIns="0" rtlCol="0">
                        <a:spAutoFit/>
                      </a:bodyPr>
                      <a:lstStyle/>
                      <a:p>
                        <a:r>
                          <a:rPr lang="en-US" sz="1400" dirty="0" smtClean="0">
                            <a:latin typeface="+mj-lt"/>
                          </a:rPr>
                          <a:t>10</a:t>
                        </a:r>
                        <a:endParaRPr lang="en-US" sz="1400" dirty="0">
                          <a:latin typeface="+mj-lt"/>
                        </a:endParaRPr>
                      </a:p>
                    </p:txBody>
                  </p:sp>
                  <p:cxnSp>
                    <p:nvCxnSpPr>
                      <p:cNvPr id="320" name="Straight Connector 319"/>
                      <p:cNvCxnSpPr/>
                      <p:nvPr/>
                    </p:nvCxnSpPr>
                    <p:spPr>
                      <a:xfrm>
                        <a:off x="312619" y="973533"/>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21" name="TextBox 320"/>
                      <p:cNvSpPr txBox="1"/>
                      <p:nvPr/>
                    </p:nvSpPr>
                    <p:spPr>
                      <a:xfrm rot="16200000">
                        <a:off x="76090" y="557113"/>
                        <a:ext cx="274139" cy="251569"/>
                      </a:xfrm>
                      <a:prstGeom prst="rect">
                        <a:avLst/>
                      </a:prstGeom>
                      <a:noFill/>
                    </p:spPr>
                    <p:txBody>
                      <a:bodyPr wrap="none" lIns="0" tIns="0" rIns="0" bIns="0" rtlCol="0">
                        <a:spAutoFit/>
                      </a:bodyPr>
                      <a:lstStyle/>
                      <a:p>
                        <a:r>
                          <a:rPr lang="en-US" sz="1400" dirty="0" smtClean="0">
                            <a:latin typeface="+mj-lt"/>
                          </a:rPr>
                          <a:t>15</a:t>
                        </a:r>
                        <a:endParaRPr lang="en-US" sz="1400" dirty="0">
                          <a:latin typeface="+mj-lt"/>
                        </a:endParaRPr>
                      </a:p>
                    </p:txBody>
                  </p:sp>
                  <p:cxnSp>
                    <p:nvCxnSpPr>
                      <p:cNvPr id="322" name="Straight Connector 321"/>
                      <p:cNvCxnSpPr/>
                      <p:nvPr/>
                    </p:nvCxnSpPr>
                    <p:spPr>
                      <a:xfrm>
                        <a:off x="312619" y="672298"/>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23" name="TextBox 322"/>
                      <p:cNvSpPr txBox="1"/>
                      <p:nvPr/>
                    </p:nvSpPr>
                    <p:spPr>
                      <a:xfrm rot="16200000">
                        <a:off x="76090" y="245517"/>
                        <a:ext cx="274139" cy="251569"/>
                      </a:xfrm>
                      <a:prstGeom prst="rect">
                        <a:avLst/>
                      </a:prstGeom>
                      <a:noFill/>
                    </p:spPr>
                    <p:txBody>
                      <a:bodyPr wrap="none" lIns="0" tIns="0" rIns="0" bIns="0" rtlCol="0">
                        <a:spAutoFit/>
                      </a:bodyPr>
                      <a:lstStyle/>
                      <a:p>
                        <a:r>
                          <a:rPr lang="en-US" sz="1400" dirty="0" smtClean="0">
                            <a:latin typeface="+mj-lt"/>
                          </a:rPr>
                          <a:t>20</a:t>
                        </a:r>
                        <a:endParaRPr lang="en-US" sz="1400" dirty="0">
                          <a:latin typeface="+mj-lt"/>
                        </a:endParaRPr>
                      </a:p>
                    </p:txBody>
                  </p:sp>
                  <p:cxnSp>
                    <p:nvCxnSpPr>
                      <p:cNvPr id="324" name="Straight Connector 323"/>
                      <p:cNvCxnSpPr/>
                      <p:nvPr/>
                    </p:nvCxnSpPr>
                    <p:spPr>
                      <a:xfrm>
                        <a:off x="312619" y="379796"/>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TextBox 324"/>
                      <p:cNvSpPr txBox="1"/>
                      <p:nvPr/>
                    </p:nvSpPr>
                    <p:spPr>
                      <a:xfrm rot="16200000">
                        <a:off x="76090" y="-41914"/>
                        <a:ext cx="274139" cy="251569"/>
                      </a:xfrm>
                      <a:prstGeom prst="rect">
                        <a:avLst/>
                      </a:prstGeom>
                      <a:noFill/>
                    </p:spPr>
                    <p:txBody>
                      <a:bodyPr wrap="none" lIns="0" tIns="0" rIns="0" bIns="0" rtlCol="0">
                        <a:spAutoFit/>
                      </a:bodyPr>
                      <a:lstStyle/>
                      <a:p>
                        <a:r>
                          <a:rPr lang="en-US" sz="1400" dirty="0" smtClean="0">
                            <a:latin typeface="+mj-lt"/>
                          </a:rPr>
                          <a:t>25</a:t>
                        </a:r>
                        <a:endParaRPr lang="en-US" sz="1400" dirty="0">
                          <a:latin typeface="+mj-lt"/>
                        </a:endParaRPr>
                      </a:p>
                    </p:txBody>
                  </p:sp>
                  <p:cxnSp>
                    <p:nvCxnSpPr>
                      <p:cNvPr id="326" name="Straight Connector 325"/>
                      <p:cNvCxnSpPr/>
                      <p:nvPr/>
                    </p:nvCxnSpPr>
                    <p:spPr>
                      <a:xfrm>
                        <a:off x="312619" y="78561"/>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27" name="Picture 326"/>
                      <p:cNvPicPr>
                        <a:picLocks noChangeAspect="1"/>
                      </p:cNvPicPr>
                      <p:nvPr/>
                    </p:nvPicPr>
                    <p:blipFill rotWithShape="1">
                      <a:blip r:embed="rId11">
                        <a:extLst>
                          <a:ext uri="{28A0092B-C50C-407E-A947-70E740481C1C}">
                            <a14:useLocalDpi xmlns:a14="http://schemas.microsoft.com/office/drawing/2010/main" val="0"/>
                          </a:ext>
                        </a:extLst>
                      </a:blip>
                      <a:srcRect l="16128" t="19090" r="4934" b="31704"/>
                      <a:stretch/>
                    </p:blipFill>
                    <p:spPr>
                      <a:xfrm>
                        <a:off x="401975" y="-123425"/>
                        <a:ext cx="4253220" cy="1731310"/>
                      </a:xfrm>
                      <a:prstGeom prst="rect">
                        <a:avLst/>
                      </a:prstGeom>
                    </p:spPr>
                  </p:pic>
                </p:grpSp>
                <p:grpSp>
                  <p:nvGrpSpPr>
                    <p:cNvPr id="282" name="Group 281"/>
                    <p:cNvGrpSpPr>
                      <a:grpSpLocks noChangeAspect="1"/>
                    </p:cNvGrpSpPr>
                    <p:nvPr/>
                  </p:nvGrpSpPr>
                  <p:grpSpPr>
                    <a:xfrm>
                      <a:off x="95216" y="3607117"/>
                      <a:ext cx="4585730" cy="1728216"/>
                      <a:chOff x="95216" y="3607117"/>
                      <a:chExt cx="4585730" cy="1728216"/>
                    </a:xfrm>
                  </p:grpSpPr>
                  <p:sp>
                    <p:nvSpPr>
                      <p:cNvPr id="308" name="TextBox 307"/>
                      <p:cNvSpPr txBox="1"/>
                      <p:nvPr/>
                    </p:nvSpPr>
                    <p:spPr>
                      <a:xfrm rot="16200000">
                        <a:off x="118204" y="4966379"/>
                        <a:ext cx="205606" cy="251569"/>
                      </a:xfrm>
                      <a:prstGeom prst="rect">
                        <a:avLst/>
                      </a:prstGeom>
                      <a:noFill/>
                    </p:spPr>
                    <p:txBody>
                      <a:bodyPr wrap="none" lIns="0" tIns="0" rIns="0" bIns="0" rtlCol="0">
                        <a:spAutoFit/>
                      </a:bodyPr>
                      <a:lstStyle/>
                      <a:p>
                        <a:r>
                          <a:rPr lang="en-US" sz="1400" dirty="0" smtClean="0">
                            <a:latin typeface="+mj-lt"/>
                          </a:rPr>
                          <a:t>5 </a:t>
                        </a:r>
                        <a:endParaRPr lang="en-US" sz="1400" dirty="0">
                          <a:latin typeface="+mj-lt"/>
                        </a:endParaRPr>
                      </a:p>
                    </p:txBody>
                  </p:sp>
                  <p:sp>
                    <p:nvSpPr>
                      <p:cNvPr id="309" name="TextBox 308"/>
                      <p:cNvSpPr txBox="1"/>
                      <p:nvPr/>
                    </p:nvSpPr>
                    <p:spPr>
                      <a:xfrm rot="16200000">
                        <a:off x="83931" y="4485598"/>
                        <a:ext cx="274139" cy="251569"/>
                      </a:xfrm>
                      <a:prstGeom prst="rect">
                        <a:avLst/>
                      </a:prstGeom>
                      <a:noFill/>
                    </p:spPr>
                    <p:txBody>
                      <a:bodyPr wrap="none" lIns="0" tIns="0" rIns="0" bIns="0" rtlCol="0">
                        <a:spAutoFit/>
                      </a:bodyPr>
                      <a:lstStyle/>
                      <a:p>
                        <a:r>
                          <a:rPr lang="en-US" sz="1400" dirty="0" smtClean="0">
                            <a:latin typeface="+mj-lt"/>
                          </a:rPr>
                          <a:t>10</a:t>
                        </a:r>
                        <a:endParaRPr lang="en-US" sz="1400" dirty="0">
                          <a:latin typeface="+mj-lt"/>
                        </a:endParaRPr>
                      </a:p>
                    </p:txBody>
                  </p:sp>
                  <p:sp>
                    <p:nvSpPr>
                      <p:cNvPr id="310" name="TextBox 309"/>
                      <p:cNvSpPr txBox="1"/>
                      <p:nvPr/>
                    </p:nvSpPr>
                    <p:spPr>
                      <a:xfrm rot="16200000">
                        <a:off x="83933" y="3976797"/>
                        <a:ext cx="274139" cy="251569"/>
                      </a:xfrm>
                      <a:prstGeom prst="rect">
                        <a:avLst/>
                      </a:prstGeom>
                      <a:noFill/>
                    </p:spPr>
                    <p:txBody>
                      <a:bodyPr wrap="none" lIns="0" tIns="0" rIns="0" bIns="0" rtlCol="0">
                        <a:spAutoFit/>
                      </a:bodyPr>
                      <a:lstStyle/>
                      <a:p>
                        <a:r>
                          <a:rPr lang="en-US" sz="1400" dirty="0" smtClean="0">
                            <a:latin typeface="+mj-lt"/>
                          </a:rPr>
                          <a:t>15</a:t>
                        </a:r>
                        <a:endParaRPr lang="en-US" sz="1400" dirty="0">
                          <a:latin typeface="+mj-lt"/>
                        </a:endParaRPr>
                      </a:p>
                    </p:txBody>
                  </p:sp>
                  <p:pic>
                    <p:nvPicPr>
                      <p:cNvPr id="311" name="Picture 310"/>
                      <p:cNvPicPr>
                        <a:picLocks noChangeAspect="1"/>
                      </p:cNvPicPr>
                      <p:nvPr/>
                    </p:nvPicPr>
                    <p:blipFill rotWithShape="1">
                      <a:blip r:embed="rId12">
                        <a:extLst>
                          <a:ext uri="{28A0092B-C50C-407E-A947-70E740481C1C}">
                            <a14:useLocalDpi xmlns:a14="http://schemas.microsoft.com/office/drawing/2010/main" val="0"/>
                          </a:ext>
                        </a:extLst>
                      </a:blip>
                      <a:srcRect l="15631" t="14529" r="3655" b="36081"/>
                      <a:stretch/>
                    </p:blipFill>
                    <p:spPr>
                      <a:xfrm>
                        <a:off x="427160" y="3607117"/>
                        <a:ext cx="4253786" cy="1728216"/>
                      </a:xfrm>
                      <a:prstGeom prst="rect">
                        <a:avLst/>
                      </a:prstGeom>
                      <a:ln>
                        <a:solidFill>
                          <a:srgbClr val="FFFFFF"/>
                        </a:solidFill>
                      </a:ln>
                    </p:spPr>
                  </p:pic>
                  <p:cxnSp>
                    <p:nvCxnSpPr>
                      <p:cNvPr id="312" name="Straight Connector 311"/>
                      <p:cNvCxnSpPr/>
                      <p:nvPr/>
                    </p:nvCxnSpPr>
                    <p:spPr>
                      <a:xfrm>
                        <a:off x="332745" y="5100594"/>
                        <a:ext cx="91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332745" y="4591797"/>
                        <a:ext cx="91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332746" y="4081766"/>
                        <a:ext cx="91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3" name="Group 282"/>
                    <p:cNvGrpSpPr>
                      <a:grpSpLocks noChangeAspect="1"/>
                    </p:cNvGrpSpPr>
                    <p:nvPr/>
                  </p:nvGrpSpPr>
                  <p:grpSpPr>
                    <a:xfrm>
                      <a:off x="58034" y="1652651"/>
                      <a:ext cx="4621390" cy="1728214"/>
                      <a:chOff x="58034" y="1652651"/>
                      <a:chExt cx="4621390" cy="1728214"/>
                    </a:xfrm>
                  </p:grpSpPr>
                  <p:pic>
                    <p:nvPicPr>
                      <p:cNvPr id="297" name="Picture 296"/>
                      <p:cNvPicPr>
                        <a:picLocks noChangeAspect="1"/>
                      </p:cNvPicPr>
                      <p:nvPr/>
                    </p:nvPicPr>
                    <p:blipFill rotWithShape="1">
                      <a:blip r:embed="rId13">
                        <a:extLst>
                          <a:ext uri="{28A0092B-C50C-407E-A947-70E740481C1C}">
                            <a14:useLocalDpi xmlns:a14="http://schemas.microsoft.com/office/drawing/2010/main" val="0"/>
                          </a:ext>
                        </a:extLst>
                      </a:blip>
                      <a:srcRect l="14865" t="17362" r="5051" b="31425"/>
                      <a:stretch/>
                    </p:blipFill>
                    <p:spPr>
                      <a:xfrm>
                        <a:off x="417727" y="1652651"/>
                        <a:ext cx="4261697" cy="1728214"/>
                      </a:xfrm>
                      <a:prstGeom prst="rect">
                        <a:avLst/>
                      </a:prstGeom>
                    </p:spPr>
                  </p:pic>
                  <p:sp>
                    <p:nvSpPr>
                      <p:cNvPr id="298" name="TextBox 297"/>
                      <p:cNvSpPr txBox="1"/>
                      <p:nvPr/>
                    </p:nvSpPr>
                    <p:spPr>
                      <a:xfrm rot="16200000">
                        <a:off x="115285" y="3178143"/>
                        <a:ext cx="137069" cy="251569"/>
                      </a:xfrm>
                      <a:prstGeom prst="rect">
                        <a:avLst/>
                      </a:prstGeom>
                      <a:noFill/>
                    </p:spPr>
                    <p:txBody>
                      <a:bodyPr wrap="none" lIns="0" tIns="0" rIns="0" bIns="0" rtlCol="0">
                        <a:spAutoFit/>
                      </a:bodyPr>
                      <a:lstStyle/>
                      <a:p>
                        <a:r>
                          <a:rPr lang="en-US" sz="1400" dirty="0">
                            <a:latin typeface="+mj-lt"/>
                          </a:rPr>
                          <a:t>5</a:t>
                        </a:r>
                      </a:p>
                    </p:txBody>
                  </p:sp>
                  <p:cxnSp>
                    <p:nvCxnSpPr>
                      <p:cNvPr id="299" name="Straight Connector 298"/>
                      <p:cNvCxnSpPr/>
                      <p:nvPr/>
                    </p:nvCxnSpPr>
                    <p:spPr>
                      <a:xfrm>
                        <a:off x="289127" y="3245296"/>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TextBox 299"/>
                      <p:cNvSpPr txBox="1"/>
                      <p:nvPr/>
                    </p:nvSpPr>
                    <p:spPr>
                      <a:xfrm rot="16200000">
                        <a:off x="46749" y="2811049"/>
                        <a:ext cx="274139" cy="251569"/>
                      </a:xfrm>
                      <a:prstGeom prst="rect">
                        <a:avLst/>
                      </a:prstGeom>
                      <a:noFill/>
                    </p:spPr>
                    <p:txBody>
                      <a:bodyPr wrap="none" lIns="0" tIns="0" rIns="0" bIns="0" rtlCol="0">
                        <a:spAutoFit/>
                      </a:bodyPr>
                      <a:lstStyle/>
                      <a:p>
                        <a:r>
                          <a:rPr lang="en-US" sz="1400" dirty="0" smtClean="0">
                            <a:latin typeface="+mj-lt"/>
                          </a:rPr>
                          <a:t>10</a:t>
                        </a:r>
                        <a:endParaRPr lang="en-US" sz="1400" dirty="0">
                          <a:latin typeface="+mj-lt"/>
                        </a:endParaRPr>
                      </a:p>
                    </p:txBody>
                  </p:sp>
                  <p:cxnSp>
                    <p:nvCxnSpPr>
                      <p:cNvPr id="301" name="Straight Connector 300"/>
                      <p:cNvCxnSpPr/>
                      <p:nvPr/>
                    </p:nvCxnSpPr>
                    <p:spPr>
                      <a:xfrm>
                        <a:off x="289127" y="2936289"/>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TextBox 301"/>
                      <p:cNvSpPr txBox="1"/>
                      <p:nvPr/>
                    </p:nvSpPr>
                    <p:spPr>
                      <a:xfrm rot="16200000">
                        <a:off x="46749" y="2451291"/>
                        <a:ext cx="274139" cy="251569"/>
                      </a:xfrm>
                      <a:prstGeom prst="rect">
                        <a:avLst/>
                      </a:prstGeom>
                      <a:noFill/>
                    </p:spPr>
                    <p:txBody>
                      <a:bodyPr wrap="none" lIns="0" tIns="0" rIns="0" bIns="0" rtlCol="0">
                        <a:spAutoFit/>
                      </a:bodyPr>
                      <a:lstStyle/>
                      <a:p>
                        <a:r>
                          <a:rPr lang="en-US" sz="1400" dirty="0" smtClean="0">
                            <a:latin typeface="+mj-lt"/>
                          </a:rPr>
                          <a:t>15</a:t>
                        </a:r>
                        <a:endParaRPr lang="en-US" sz="1400" dirty="0">
                          <a:latin typeface="+mj-lt"/>
                        </a:endParaRPr>
                      </a:p>
                    </p:txBody>
                  </p:sp>
                  <p:cxnSp>
                    <p:nvCxnSpPr>
                      <p:cNvPr id="303" name="Straight Connector 302"/>
                      <p:cNvCxnSpPr/>
                      <p:nvPr/>
                    </p:nvCxnSpPr>
                    <p:spPr>
                      <a:xfrm>
                        <a:off x="289127" y="2575855"/>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TextBox 303"/>
                      <p:cNvSpPr txBox="1"/>
                      <p:nvPr/>
                    </p:nvSpPr>
                    <p:spPr>
                      <a:xfrm rot="16200000">
                        <a:off x="46749" y="2080482"/>
                        <a:ext cx="274139" cy="251569"/>
                      </a:xfrm>
                      <a:prstGeom prst="rect">
                        <a:avLst/>
                      </a:prstGeom>
                      <a:noFill/>
                    </p:spPr>
                    <p:txBody>
                      <a:bodyPr wrap="none" lIns="0" tIns="0" rIns="0" bIns="0" rtlCol="0">
                        <a:spAutoFit/>
                      </a:bodyPr>
                      <a:lstStyle/>
                      <a:p>
                        <a:r>
                          <a:rPr lang="en-US" sz="1400" dirty="0" smtClean="0">
                            <a:latin typeface="+mj-lt"/>
                          </a:rPr>
                          <a:t>20</a:t>
                        </a:r>
                        <a:endParaRPr lang="en-US" sz="1400" dirty="0">
                          <a:latin typeface="+mj-lt"/>
                        </a:endParaRPr>
                      </a:p>
                    </p:txBody>
                  </p:sp>
                  <p:cxnSp>
                    <p:nvCxnSpPr>
                      <p:cNvPr id="305" name="Straight Connector 304"/>
                      <p:cNvCxnSpPr/>
                      <p:nvPr/>
                    </p:nvCxnSpPr>
                    <p:spPr>
                      <a:xfrm>
                        <a:off x="289127" y="2224145"/>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06" name="TextBox 305"/>
                      <p:cNvSpPr txBox="1"/>
                      <p:nvPr/>
                    </p:nvSpPr>
                    <p:spPr>
                      <a:xfrm rot="16200000">
                        <a:off x="46749" y="1737135"/>
                        <a:ext cx="274139" cy="251569"/>
                      </a:xfrm>
                      <a:prstGeom prst="rect">
                        <a:avLst/>
                      </a:prstGeom>
                      <a:noFill/>
                    </p:spPr>
                    <p:txBody>
                      <a:bodyPr wrap="none" lIns="0" tIns="0" rIns="0" bIns="0" rtlCol="0">
                        <a:spAutoFit/>
                      </a:bodyPr>
                      <a:lstStyle/>
                      <a:p>
                        <a:r>
                          <a:rPr lang="en-US" sz="1400" dirty="0" smtClean="0">
                            <a:latin typeface="+mj-lt"/>
                          </a:rPr>
                          <a:t>25</a:t>
                        </a:r>
                        <a:endParaRPr lang="en-US" sz="1400" dirty="0">
                          <a:latin typeface="+mj-lt"/>
                        </a:endParaRPr>
                      </a:p>
                    </p:txBody>
                  </p:sp>
                  <p:cxnSp>
                    <p:nvCxnSpPr>
                      <p:cNvPr id="307" name="Straight Connector 306"/>
                      <p:cNvCxnSpPr/>
                      <p:nvPr/>
                    </p:nvCxnSpPr>
                    <p:spPr>
                      <a:xfrm>
                        <a:off x="289127" y="1866991"/>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Group 283"/>
                    <p:cNvGrpSpPr>
                      <a:grpSpLocks noChangeAspect="1"/>
                    </p:cNvGrpSpPr>
                    <p:nvPr/>
                  </p:nvGrpSpPr>
                  <p:grpSpPr>
                    <a:xfrm>
                      <a:off x="60540" y="5374281"/>
                      <a:ext cx="4615185" cy="1735503"/>
                      <a:chOff x="60540" y="5374281"/>
                      <a:chExt cx="4615185" cy="1735503"/>
                    </a:xfrm>
                  </p:grpSpPr>
                  <p:pic>
                    <p:nvPicPr>
                      <p:cNvPr id="286" name="Picture 285"/>
                      <p:cNvPicPr>
                        <a:picLocks noChangeAspect="1"/>
                      </p:cNvPicPr>
                      <p:nvPr/>
                    </p:nvPicPr>
                    <p:blipFill rotWithShape="1">
                      <a:blip r:embed="rId14">
                        <a:extLst>
                          <a:ext uri="{28A0092B-C50C-407E-A947-70E740481C1C}">
                            <a14:useLocalDpi xmlns:a14="http://schemas.microsoft.com/office/drawing/2010/main" val="0"/>
                          </a:ext>
                        </a:extLst>
                      </a:blip>
                      <a:srcRect l="15550" t="17758" r="2872" b="31895"/>
                      <a:stretch/>
                    </p:blipFill>
                    <p:spPr>
                      <a:xfrm>
                        <a:off x="425394" y="5381567"/>
                        <a:ext cx="4250331" cy="1728217"/>
                      </a:xfrm>
                      <a:prstGeom prst="rect">
                        <a:avLst/>
                      </a:prstGeom>
                    </p:spPr>
                  </p:pic>
                  <p:sp>
                    <p:nvSpPr>
                      <p:cNvPr id="287" name="TextBox 286"/>
                      <p:cNvSpPr txBox="1"/>
                      <p:nvPr/>
                    </p:nvSpPr>
                    <p:spPr>
                      <a:xfrm rot="16200000">
                        <a:off x="145699" y="6827001"/>
                        <a:ext cx="137070" cy="251569"/>
                      </a:xfrm>
                      <a:prstGeom prst="rect">
                        <a:avLst/>
                      </a:prstGeom>
                      <a:noFill/>
                    </p:spPr>
                    <p:txBody>
                      <a:bodyPr wrap="none" lIns="0" tIns="0" rIns="0" bIns="0" rtlCol="0">
                        <a:spAutoFit/>
                      </a:bodyPr>
                      <a:lstStyle/>
                      <a:p>
                        <a:r>
                          <a:rPr lang="en-US" sz="1400" dirty="0">
                            <a:latin typeface="+mj-lt"/>
                          </a:rPr>
                          <a:t>5</a:t>
                        </a:r>
                      </a:p>
                    </p:txBody>
                  </p:sp>
                  <p:cxnSp>
                    <p:nvCxnSpPr>
                      <p:cNvPr id="288" name="Straight Connector 287"/>
                      <p:cNvCxnSpPr/>
                      <p:nvPr/>
                    </p:nvCxnSpPr>
                    <p:spPr>
                      <a:xfrm>
                        <a:off x="290282" y="6916055"/>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rot="16200000">
                        <a:off x="65651" y="6439596"/>
                        <a:ext cx="274139" cy="251569"/>
                      </a:xfrm>
                      <a:prstGeom prst="rect">
                        <a:avLst/>
                      </a:prstGeom>
                      <a:noFill/>
                    </p:spPr>
                    <p:txBody>
                      <a:bodyPr wrap="none" lIns="0" tIns="0" rIns="0" bIns="0" rtlCol="0">
                        <a:spAutoFit/>
                      </a:bodyPr>
                      <a:lstStyle/>
                      <a:p>
                        <a:r>
                          <a:rPr lang="en-US" sz="1400" dirty="0" smtClean="0">
                            <a:latin typeface="+mj-lt"/>
                          </a:rPr>
                          <a:t>10</a:t>
                        </a:r>
                        <a:endParaRPr lang="en-US" sz="1400" dirty="0">
                          <a:latin typeface="+mj-lt"/>
                        </a:endParaRPr>
                      </a:p>
                    </p:txBody>
                  </p:sp>
                  <p:cxnSp>
                    <p:nvCxnSpPr>
                      <p:cNvPr id="290" name="Straight Connector 289"/>
                      <p:cNvCxnSpPr/>
                      <p:nvPr/>
                    </p:nvCxnSpPr>
                    <p:spPr>
                      <a:xfrm>
                        <a:off x="290502" y="6564837"/>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1" name="TextBox 290"/>
                      <p:cNvSpPr txBox="1"/>
                      <p:nvPr/>
                    </p:nvSpPr>
                    <p:spPr>
                      <a:xfrm rot="16200000">
                        <a:off x="49255" y="6087788"/>
                        <a:ext cx="274139" cy="251569"/>
                      </a:xfrm>
                      <a:prstGeom prst="rect">
                        <a:avLst/>
                      </a:prstGeom>
                      <a:noFill/>
                    </p:spPr>
                    <p:txBody>
                      <a:bodyPr wrap="none" lIns="0" tIns="0" rIns="0" bIns="0" rtlCol="0">
                        <a:spAutoFit/>
                      </a:bodyPr>
                      <a:lstStyle/>
                      <a:p>
                        <a:r>
                          <a:rPr lang="en-US" sz="1400" dirty="0" smtClean="0">
                            <a:latin typeface="+mj-lt"/>
                          </a:rPr>
                          <a:t>15</a:t>
                        </a:r>
                        <a:endParaRPr lang="en-US" sz="1400" dirty="0">
                          <a:latin typeface="+mj-lt"/>
                        </a:endParaRPr>
                      </a:p>
                    </p:txBody>
                  </p:sp>
                  <p:cxnSp>
                    <p:nvCxnSpPr>
                      <p:cNvPr id="292" name="Straight Connector 291"/>
                      <p:cNvCxnSpPr/>
                      <p:nvPr/>
                    </p:nvCxnSpPr>
                    <p:spPr>
                      <a:xfrm>
                        <a:off x="285839" y="6212348"/>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TextBox 292"/>
                      <p:cNvSpPr txBox="1"/>
                      <p:nvPr/>
                    </p:nvSpPr>
                    <p:spPr>
                      <a:xfrm rot="16200000">
                        <a:off x="49255" y="5720959"/>
                        <a:ext cx="274139" cy="251569"/>
                      </a:xfrm>
                      <a:prstGeom prst="rect">
                        <a:avLst/>
                      </a:prstGeom>
                      <a:noFill/>
                    </p:spPr>
                    <p:txBody>
                      <a:bodyPr wrap="none" lIns="0" tIns="0" rIns="0" bIns="0" rtlCol="0">
                        <a:spAutoFit/>
                      </a:bodyPr>
                      <a:lstStyle/>
                      <a:p>
                        <a:r>
                          <a:rPr lang="en-US" sz="1400" dirty="0" smtClean="0">
                            <a:latin typeface="+mj-lt"/>
                          </a:rPr>
                          <a:t>20</a:t>
                        </a:r>
                        <a:endParaRPr lang="en-US" sz="1400" dirty="0">
                          <a:latin typeface="+mj-lt"/>
                        </a:endParaRPr>
                      </a:p>
                    </p:txBody>
                  </p:sp>
                  <p:cxnSp>
                    <p:nvCxnSpPr>
                      <p:cNvPr id="294" name="Straight Connector 293"/>
                      <p:cNvCxnSpPr/>
                      <p:nvPr/>
                    </p:nvCxnSpPr>
                    <p:spPr>
                      <a:xfrm>
                        <a:off x="285839" y="5864617"/>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95" name="TextBox 294"/>
                      <p:cNvSpPr txBox="1"/>
                      <p:nvPr/>
                    </p:nvSpPr>
                    <p:spPr>
                      <a:xfrm rot="16200000">
                        <a:off x="53231" y="5385566"/>
                        <a:ext cx="274139" cy="251569"/>
                      </a:xfrm>
                      <a:prstGeom prst="rect">
                        <a:avLst/>
                      </a:prstGeom>
                      <a:noFill/>
                    </p:spPr>
                    <p:txBody>
                      <a:bodyPr wrap="none" lIns="0" tIns="0" rIns="0" bIns="0" rtlCol="0">
                        <a:spAutoFit/>
                      </a:bodyPr>
                      <a:lstStyle/>
                      <a:p>
                        <a:r>
                          <a:rPr lang="en-US" sz="1400" dirty="0" smtClean="0">
                            <a:latin typeface="+mj-lt"/>
                          </a:rPr>
                          <a:t>25</a:t>
                        </a:r>
                        <a:endParaRPr lang="en-US" sz="1400" dirty="0">
                          <a:latin typeface="+mj-lt"/>
                        </a:endParaRPr>
                      </a:p>
                    </p:txBody>
                  </p:sp>
                  <p:cxnSp>
                    <p:nvCxnSpPr>
                      <p:cNvPr id="296" name="Straight Connector 295"/>
                      <p:cNvCxnSpPr/>
                      <p:nvPr/>
                    </p:nvCxnSpPr>
                    <p:spPr>
                      <a:xfrm>
                        <a:off x="289815" y="5515418"/>
                        <a:ext cx="1339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5" name="TextBox 284"/>
                    <p:cNvSpPr txBox="1"/>
                    <p:nvPr/>
                  </p:nvSpPr>
                  <p:spPr>
                    <a:xfrm>
                      <a:off x="594113" y="-899916"/>
                      <a:ext cx="3562397" cy="551817"/>
                    </a:xfrm>
                    <a:prstGeom prst="rect">
                      <a:avLst/>
                    </a:prstGeom>
                    <a:noFill/>
                  </p:spPr>
                  <p:txBody>
                    <a:bodyPr wrap="square" rtlCol="0">
                      <a:spAutoFit/>
                    </a:bodyPr>
                    <a:lstStyle/>
                    <a:p>
                      <a:pPr algn="ctr"/>
                      <a:r>
                        <a:rPr lang="en-US" sz="2000" dirty="0" smtClean="0">
                          <a:latin typeface="+mj-lt"/>
                        </a:rPr>
                        <a:t>% Population White </a:t>
                      </a:r>
                      <a:endParaRPr lang="en-US" sz="2000" dirty="0">
                        <a:latin typeface="+mj-lt"/>
                      </a:endParaRPr>
                    </a:p>
                  </p:txBody>
                </p:sp>
              </p:grpSp>
              <p:grpSp>
                <p:nvGrpSpPr>
                  <p:cNvPr id="216" name="Group 215"/>
                  <p:cNvGrpSpPr/>
                  <p:nvPr/>
                </p:nvGrpSpPr>
                <p:grpSpPr>
                  <a:xfrm>
                    <a:off x="14570371" y="24577264"/>
                    <a:ext cx="1897200" cy="388447"/>
                    <a:chOff x="14581004" y="24598530"/>
                    <a:chExt cx="1897200" cy="388447"/>
                  </a:xfrm>
                </p:grpSpPr>
                <p:sp>
                  <p:nvSpPr>
                    <p:cNvPr id="262" name="TextBox 261"/>
                    <p:cNvSpPr txBox="1"/>
                    <p:nvPr/>
                  </p:nvSpPr>
                  <p:spPr>
                    <a:xfrm>
                      <a:off x="14581004"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Q1</a:t>
                      </a:r>
                    </a:p>
                  </p:txBody>
                </p:sp>
                <p:sp>
                  <p:nvSpPr>
                    <p:cNvPr id="263" name="TextBox 262"/>
                    <p:cNvSpPr txBox="1"/>
                    <p:nvPr/>
                  </p:nvSpPr>
                  <p:spPr>
                    <a:xfrm>
                      <a:off x="15038229"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Q2</a:t>
                      </a:r>
                    </a:p>
                  </p:txBody>
                </p:sp>
                <p:sp>
                  <p:nvSpPr>
                    <p:cNvPr id="264" name="TextBox 263"/>
                    <p:cNvSpPr txBox="1"/>
                    <p:nvPr/>
                  </p:nvSpPr>
                  <p:spPr>
                    <a:xfrm>
                      <a:off x="15476652"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65" name="TextBox 264"/>
                    <p:cNvSpPr txBox="1"/>
                    <p:nvPr/>
                  </p:nvSpPr>
                  <p:spPr>
                    <a:xfrm>
                      <a:off x="15933876"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grpSp>
                <p:nvGrpSpPr>
                  <p:cNvPr id="217" name="Group 216"/>
                  <p:cNvGrpSpPr/>
                  <p:nvPr/>
                </p:nvGrpSpPr>
                <p:grpSpPr>
                  <a:xfrm>
                    <a:off x="16372686" y="24577810"/>
                    <a:ext cx="1897200" cy="388447"/>
                    <a:chOff x="14581004" y="24598530"/>
                    <a:chExt cx="1897200" cy="388447"/>
                  </a:xfrm>
                </p:grpSpPr>
                <p:sp>
                  <p:nvSpPr>
                    <p:cNvPr id="258" name="TextBox 257"/>
                    <p:cNvSpPr txBox="1"/>
                    <p:nvPr/>
                  </p:nvSpPr>
                  <p:spPr>
                    <a:xfrm>
                      <a:off x="14581004"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Q1</a:t>
                      </a:r>
                    </a:p>
                  </p:txBody>
                </p:sp>
                <p:sp>
                  <p:nvSpPr>
                    <p:cNvPr id="259" name="TextBox 258"/>
                    <p:cNvSpPr txBox="1"/>
                    <p:nvPr/>
                  </p:nvSpPr>
                  <p:spPr>
                    <a:xfrm>
                      <a:off x="15038229"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Q2</a:t>
                      </a:r>
                    </a:p>
                  </p:txBody>
                </p:sp>
                <p:sp>
                  <p:nvSpPr>
                    <p:cNvPr id="260" name="TextBox 259"/>
                    <p:cNvSpPr txBox="1"/>
                    <p:nvPr/>
                  </p:nvSpPr>
                  <p:spPr>
                    <a:xfrm>
                      <a:off x="15476652"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61" name="TextBox 260"/>
                    <p:cNvSpPr txBox="1"/>
                    <p:nvPr/>
                  </p:nvSpPr>
                  <p:spPr>
                    <a:xfrm>
                      <a:off x="15933876"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grpSp>
                <p:nvGrpSpPr>
                  <p:cNvPr id="218" name="Group 217"/>
                  <p:cNvGrpSpPr/>
                  <p:nvPr/>
                </p:nvGrpSpPr>
                <p:grpSpPr>
                  <a:xfrm>
                    <a:off x="18583032" y="24581958"/>
                    <a:ext cx="1897200" cy="388447"/>
                    <a:chOff x="14581004" y="24598530"/>
                    <a:chExt cx="1897200" cy="388447"/>
                  </a:xfrm>
                </p:grpSpPr>
                <p:sp>
                  <p:nvSpPr>
                    <p:cNvPr id="254" name="TextBox 253"/>
                    <p:cNvSpPr txBox="1"/>
                    <p:nvPr/>
                  </p:nvSpPr>
                  <p:spPr>
                    <a:xfrm>
                      <a:off x="14581004"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Q1</a:t>
                      </a:r>
                    </a:p>
                  </p:txBody>
                </p:sp>
                <p:sp>
                  <p:nvSpPr>
                    <p:cNvPr id="255" name="TextBox 254"/>
                    <p:cNvSpPr txBox="1"/>
                    <p:nvPr/>
                  </p:nvSpPr>
                  <p:spPr>
                    <a:xfrm>
                      <a:off x="15038229"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Q2</a:t>
                      </a:r>
                    </a:p>
                  </p:txBody>
                </p:sp>
                <p:sp>
                  <p:nvSpPr>
                    <p:cNvPr id="256" name="TextBox 255"/>
                    <p:cNvSpPr txBox="1"/>
                    <p:nvPr/>
                  </p:nvSpPr>
                  <p:spPr>
                    <a:xfrm>
                      <a:off x="15476652"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57" name="TextBox 256"/>
                    <p:cNvSpPr txBox="1"/>
                    <p:nvPr/>
                  </p:nvSpPr>
                  <p:spPr>
                    <a:xfrm>
                      <a:off x="15933876"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grpSp>
                <p:nvGrpSpPr>
                  <p:cNvPr id="219" name="Group 218"/>
                  <p:cNvGrpSpPr/>
                  <p:nvPr/>
                </p:nvGrpSpPr>
                <p:grpSpPr>
                  <a:xfrm>
                    <a:off x="20385347" y="24582504"/>
                    <a:ext cx="1897200" cy="388447"/>
                    <a:chOff x="14581004" y="24598530"/>
                    <a:chExt cx="1897200" cy="388447"/>
                  </a:xfrm>
                </p:grpSpPr>
                <p:sp>
                  <p:nvSpPr>
                    <p:cNvPr id="250" name="TextBox 249"/>
                    <p:cNvSpPr txBox="1"/>
                    <p:nvPr/>
                  </p:nvSpPr>
                  <p:spPr>
                    <a:xfrm>
                      <a:off x="14581004"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Q1</a:t>
                      </a:r>
                    </a:p>
                  </p:txBody>
                </p:sp>
                <p:sp>
                  <p:nvSpPr>
                    <p:cNvPr id="251" name="TextBox 250"/>
                    <p:cNvSpPr txBox="1"/>
                    <p:nvPr/>
                  </p:nvSpPr>
                  <p:spPr>
                    <a:xfrm>
                      <a:off x="15038229"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Q2</a:t>
                      </a:r>
                    </a:p>
                  </p:txBody>
                </p:sp>
                <p:sp>
                  <p:nvSpPr>
                    <p:cNvPr id="252" name="TextBox 251"/>
                    <p:cNvSpPr txBox="1"/>
                    <p:nvPr/>
                  </p:nvSpPr>
                  <p:spPr>
                    <a:xfrm>
                      <a:off x="15476652"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53" name="TextBox 252"/>
                    <p:cNvSpPr txBox="1"/>
                    <p:nvPr/>
                  </p:nvSpPr>
                  <p:spPr>
                    <a:xfrm>
                      <a:off x="15933876"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grpSp>
                <p:nvGrpSpPr>
                  <p:cNvPr id="220" name="Group 219"/>
                  <p:cNvGrpSpPr/>
                  <p:nvPr/>
                </p:nvGrpSpPr>
                <p:grpSpPr>
                  <a:xfrm>
                    <a:off x="22568332" y="24577264"/>
                    <a:ext cx="1897200" cy="388447"/>
                    <a:chOff x="14581004" y="24598530"/>
                    <a:chExt cx="1897200" cy="388447"/>
                  </a:xfrm>
                </p:grpSpPr>
                <p:sp>
                  <p:nvSpPr>
                    <p:cNvPr id="246" name="TextBox 245"/>
                    <p:cNvSpPr txBox="1"/>
                    <p:nvPr/>
                  </p:nvSpPr>
                  <p:spPr>
                    <a:xfrm>
                      <a:off x="14581004"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Q1</a:t>
                      </a:r>
                    </a:p>
                  </p:txBody>
                </p:sp>
                <p:sp>
                  <p:nvSpPr>
                    <p:cNvPr id="247" name="TextBox 246"/>
                    <p:cNvSpPr txBox="1"/>
                    <p:nvPr/>
                  </p:nvSpPr>
                  <p:spPr>
                    <a:xfrm>
                      <a:off x="15038229"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Q2</a:t>
                      </a:r>
                    </a:p>
                  </p:txBody>
                </p:sp>
                <p:sp>
                  <p:nvSpPr>
                    <p:cNvPr id="248" name="TextBox 247"/>
                    <p:cNvSpPr txBox="1"/>
                    <p:nvPr/>
                  </p:nvSpPr>
                  <p:spPr>
                    <a:xfrm>
                      <a:off x="15476652"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49" name="TextBox 248"/>
                    <p:cNvSpPr txBox="1"/>
                    <p:nvPr/>
                  </p:nvSpPr>
                  <p:spPr>
                    <a:xfrm>
                      <a:off x="15933876"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grpSp>
                <p:nvGrpSpPr>
                  <p:cNvPr id="221" name="Group 220"/>
                  <p:cNvGrpSpPr/>
                  <p:nvPr/>
                </p:nvGrpSpPr>
                <p:grpSpPr>
                  <a:xfrm>
                    <a:off x="24370647" y="24577810"/>
                    <a:ext cx="1897200" cy="388447"/>
                    <a:chOff x="14581004" y="24598530"/>
                    <a:chExt cx="1897200" cy="388447"/>
                  </a:xfrm>
                </p:grpSpPr>
                <p:sp>
                  <p:nvSpPr>
                    <p:cNvPr id="242" name="TextBox 241"/>
                    <p:cNvSpPr txBox="1"/>
                    <p:nvPr/>
                  </p:nvSpPr>
                  <p:spPr>
                    <a:xfrm>
                      <a:off x="14581004"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Q1</a:t>
                      </a:r>
                    </a:p>
                  </p:txBody>
                </p:sp>
                <p:sp>
                  <p:nvSpPr>
                    <p:cNvPr id="243" name="TextBox 242"/>
                    <p:cNvSpPr txBox="1"/>
                    <p:nvPr/>
                  </p:nvSpPr>
                  <p:spPr>
                    <a:xfrm>
                      <a:off x="15038229"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Q2</a:t>
                      </a:r>
                    </a:p>
                  </p:txBody>
                </p:sp>
                <p:sp>
                  <p:nvSpPr>
                    <p:cNvPr id="244" name="TextBox 243"/>
                    <p:cNvSpPr txBox="1"/>
                    <p:nvPr/>
                  </p:nvSpPr>
                  <p:spPr>
                    <a:xfrm>
                      <a:off x="15476652"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45" name="TextBox 244"/>
                    <p:cNvSpPr txBox="1"/>
                    <p:nvPr/>
                  </p:nvSpPr>
                  <p:spPr>
                    <a:xfrm>
                      <a:off x="15933876" y="24598530"/>
                      <a:ext cx="544328"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grpSp>
                <p:nvGrpSpPr>
                  <p:cNvPr id="222" name="Group 221"/>
                  <p:cNvGrpSpPr/>
                  <p:nvPr/>
                </p:nvGrpSpPr>
                <p:grpSpPr>
                  <a:xfrm>
                    <a:off x="22439207" y="21116314"/>
                    <a:ext cx="1927733" cy="388447"/>
                    <a:chOff x="22439207" y="21124863"/>
                    <a:chExt cx="1927733" cy="388447"/>
                  </a:xfrm>
                </p:grpSpPr>
                <p:sp>
                  <p:nvSpPr>
                    <p:cNvPr id="239" name="TextBox 238"/>
                    <p:cNvSpPr txBox="1"/>
                    <p:nvPr/>
                  </p:nvSpPr>
                  <p:spPr>
                    <a:xfrm>
                      <a:off x="22439207" y="21124863"/>
                      <a:ext cx="921516" cy="388447"/>
                    </a:xfrm>
                    <a:prstGeom prst="rect">
                      <a:avLst/>
                    </a:prstGeom>
                  </p:spPr>
                  <p:txBody>
                    <a:bodyPr wrap="square" numCol="1" spcCol="640080" rtlCol="0">
                      <a:spAutoFit/>
                    </a:bodyPr>
                    <a:lstStyle/>
                    <a:p>
                      <a:pPr algn="just"/>
                      <a:r>
                        <a:rPr lang="en-US" sz="1400" dirty="0" smtClean="0">
                          <a:solidFill>
                            <a:schemeClr val="tx1">
                              <a:lumMod val="75000"/>
                              <a:lumOff val="25000"/>
                            </a:schemeClr>
                          </a:solidFill>
                          <a:latin typeface="+mj-lt"/>
                        </a:rPr>
                        <a:t>Q1&amp;Q2</a:t>
                      </a:r>
                    </a:p>
                  </p:txBody>
                </p:sp>
                <p:sp>
                  <p:nvSpPr>
                    <p:cNvPr id="240" name="TextBox 239"/>
                    <p:cNvSpPr txBox="1"/>
                    <p:nvPr/>
                  </p:nvSpPr>
                  <p:spPr>
                    <a:xfrm>
                      <a:off x="23241595" y="21124863"/>
                      <a:ext cx="544326"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41" name="TextBox 240"/>
                    <p:cNvSpPr txBox="1"/>
                    <p:nvPr/>
                  </p:nvSpPr>
                  <p:spPr>
                    <a:xfrm>
                      <a:off x="23822614" y="21124863"/>
                      <a:ext cx="544326"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grpSp>
                <p:nvGrpSpPr>
                  <p:cNvPr id="223" name="Group 222"/>
                  <p:cNvGrpSpPr/>
                  <p:nvPr/>
                </p:nvGrpSpPr>
                <p:grpSpPr>
                  <a:xfrm>
                    <a:off x="24302798" y="21116314"/>
                    <a:ext cx="1871071" cy="388447"/>
                    <a:chOff x="22495869" y="21124863"/>
                    <a:chExt cx="1871071" cy="388447"/>
                  </a:xfrm>
                </p:grpSpPr>
                <p:sp>
                  <p:nvSpPr>
                    <p:cNvPr id="236" name="TextBox 235"/>
                    <p:cNvSpPr txBox="1"/>
                    <p:nvPr/>
                  </p:nvSpPr>
                  <p:spPr>
                    <a:xfrm>
                      <a:off x="22495869" y="21124863"/>
                      <a:ext cx="963497" cy="388447"/>
                    </a:xfrm>
                    <a:prstGeom prst="rect">
                      <a:avLst/>
                    </a:prstGeom>
                  </p:spPr>
                  <p:txBody>
                    <a:bodyPr wrap="square" numCol="1" spcCol="640080" rtlCol="0">
                      <a:spAutoFit/>
                    </a:bodyPr>
                    <a:lstStyle/>
                    <a:p>
                      <a:pPr algn="just"/>
                      <a:r>
                        <a:rPr lang="en-US" sz="1400" dirty="0" smtClean="0">
                          <a:solidFill>
                            <a:schemeClr val="tx1">
                              <a:lumMod val="75000"/>
                              <a:lumOff val="25000"/>
                            </a:schemeClr>
                          </a:solidFill>
                          <a:latin typeface="+mj-lt"/>
                        </a:rPr>
                        <a:t>Q1&amp;Q2</a:t>
                      </a:r>
                    </a:p>
                  </p:txBody>
                </p:sp>
                <p:sp>
                  <p:nvSpPr>
                    <p:cNvPr id="237" name="TextBox 236"/>
                    <p:cNvSpPr txBox="1"/>
                    <p:nvPr/>
                  </p:nvSpPr>
                  <p:spPr>
                    <a:xfrm>
                      <a:off x="23241595" y="21124863"/>
                      <a:ext cx="544326"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Q3</a:t>
                      </a:r>
                    </a:p>
                  </p:txBody>
                </p:sp>
                <p:sp>
                  <p:nvSpPr>
                    <p:cNvPr id="238" name="TextBox 237"/>
                    <p:cNvSpPr txBox="1"/>
                    <p:nvPr/>
                  </p:nvSpPr>
                  <p:spPr>
                    <a:xfrm>
                      <a:off x="23822614" y="21124863"/>
                      <a:ext cx="544326" cy="388447"/>
                    </a:xfrm>
                    <a:prstGeom prst="rect">
                      <a:avLst/>
                    </a:prstGeom>
                  </p:spPr>
                  <p:txBody>
                    <a:bodyPr wrap="square" numCol="1" spcCol="640080" rtlCol="0">
                      <a:spAutoFit/>
                    </a:bodyPr>
                    <a:lstStyle/>
                    <a:p>
                      <a:pPr algn="ctr"/>
                      <a:r>
                        <a:rPr lang="en-US" sz="1400" dirty="0" smtClean="0">
                          <a:solidFill>
                            <a:schemeClr val="tx1">
                              <a:lumMod val="75000"/>
                              <a:lumOff val="25000"/>
                            </a:schemeClr>
                          </a:solidFill>
                          <a:latin typeface="+mj-lt"/>
                        </a:rPr>
                        <a:t>Q4</a:t>
                      </a:r>
                    </a:p>
                  </p:txBody>
                </p:sp>
              </p:grpSp>
              <p:sp>
                <p:nvSpPr>
                  <p:cNvPr id="224" name="TextBox 223"/>
                  <p:cNvSpPr txBox="1"/>
                  <p:nvPr/>
                </p:nvSpPr>
                <p:spPr>
                  <a:xfrm>
                    <a:off x="17808821" y="18037149"/>
                    <a:ext cx="571085"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CA</a:t>
                    </a:r>
                  </a:p>
                </p:txBody>
              </p:sp>
              <p:sp>
                <p:nvSpPr>
                  <p:cNvPr id="225" name="TextBox 224"/>
                  <p:cNvSpPr txBox="1"/>
                  <p:nvPr/>
                </p:nvSpPr>
                <p:spPr>
                  <a:xfrm>
                    <a:off x="25838919" y="18034647"/>
                    <a:ext cx="669901"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CA</a:t>
                    </a:r>
                  </a:p>
                </p:txBody>
              </p:sp>
              <p:sp>
                <p:nvSpPr>
                  <p:cNvPr id="226" name="TextBox 225"/>
                  <p:cNvSpPr txBox="1"/>
                  <p:nvPr/>
                </p:nvSpPr>
                <p:spPr>
                  <a:xfrm>
                    <a:off x="21825323" y="18037149"/>
                    <a:ext cx="571085"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CA</a:t>
                    </a:r>
                  </a:p>
                </p:txBody>
              </p:sp>
              <p:sp>
                <p:nvSpPr>
                  <p:cNvPr id="227" name="TextBox 226"/>
                  <p:cNvSpPr txBox="1"/>
                  <p:nvPr/>
                </p:nvSpPr>
                <p:spPr>
                  <a:xfrm>
                    <a:off x="17812662" y="19629619"/>
                    <a:ext cx="571086"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SJV</a:t>
                    </a:r>
                  </a:p>
                </p:txBody>
              </p:sp>
              <p:sp>
                <p:nvSpPr>
                  <p:cNvPr id="228" name="TextBox 227"/>
                  <p:cNvSpPr txBox="1"/>
                  <p:nvPr/>
                </p:nvSpPr>
                <p:spPr>
                  <a:xfrm>
                    <a:off x="25800745" y="19629619"/>
                    <a:ext cx="571086"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SJV</a:t>
                    </a:r>
                  </a:p>
                </p:txBody>
              </p:sp>
              <p:sp>
                <p:nvSpPr>
                  <p:cNvPr id="229" name="TextBox 228"/>
                  <p:cNvSpPr txBox="1"/>
                  <p:nvPr/>
                </p:nvSpPr>
                <p:spPr>
                  <a:xfrm>
                    <a:off x="21827454" y="19629619"/>
                    <a:ext cx="571086"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SJV</a:t>
                    </a:r>
                  </a:p>
                </p:txBody>
              </p:sp>
              <p:sp>
                <p:nvSpPr>
                  <p:cNvPr id="230" name="TextBox 229"/>
                  <p:cNvSpPr txBox="1"/>
                  <p:nvPr/>
                </p:nvSpPr>
                <p:spPr>
                  <a:xfrm>
                    <a:off x="25942106" y="21409906"/>
                    <a:ext cx="490728"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SF</a:t>
                    </a:r>
                  </a:p>
                </p:txBody>
              </p:sp>
              <p:sp>
                <p:nvSpPr>
                  <p:cNvPr id="231" name="TextBox 230"/>
                  <p:cNvSpPr txBox="1"/>
                  <p:nvPr/>
                </p:nvSpPr>
                <p:spPr>
                  <a:xfrm>
                    <a:off x="21962087" y="21409906"/>
                    <a:ext cx="490728"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SF</a:t>
                    </a:r>
                  </a:p>
                </p:txBody>
              </p:sp>
              <p:sp>
                <p:nvSpPr>
                  <p:cNvPr id="232" name="TextBox 231"/>
                  <p:cNvSpPr txBox="1"/>
                  <p:nvPr/>
                </p:nvSpPr>
                <p:spPr>
                  <a:xfrm>
                    <a:off x="17893018" y="21409906"/>
                    <a:ext cx="490728"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SF</a:t>
                    </a:r>
                  </a:p>
                </p:txBody>
              </p:sp>
              <p:sp>
                <p:nvSpPr>
                  <p:cNvPr id="233" name="TextBox 232"/>
                  <p:cNvSpPr txBox="1"/>
                  <p:nvPr/>
                </p:nvSpPr>
                <p:spPr>
                  <a:xfrm>
                    <a:off x="17867704" y="23021341"/>
                    <a:ext cx="490728"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SC</a:t>
                    </a:r>
                  </a:p>
                </p:txBody>
              </p:sp>
              <p:sp>
                <p:nvSpPr>
                  <p:cNvPr id="234" name="TextBox 233"/>
                  <p:cNvSpPr txBox="1"/>
                  <p:nvPr/>
                </p:nvSpPr>
                <p:spPr>
                  <a:xfrm>
                    <a:off x="21879503" y="23021341"/>
                    <a:ext cx="490728"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SC</a:t>
                    </a:r>
                  </a:p>
                </p:txBody>
              </p:sp>
              <p:sp>
                <p:nvSpPr>
                  <p:cNvPr id="235" name="TextBox 234"/>
                  <p:cNvSpPr txBox="1"/>
                  <p:nvPr/>
                </p:nvSpPr>
                <p:spPr>
                  <a:xfrm>
                    <a:off x="25855817" y="23021341"/>
                    <a:ext cx="490728" cy="427291"/>
                  </a:xfrm>
                  <a:prstGeom prst="rect">
                    <a:avLst/>
                  </a:prstGeom>
                </p:spPr>
                <p:txBody>
                  <a:bodyPr wrap="square" numCol="1" spcCol="640080" rtlCol="0">
                    <a:spAutoFit/>
                  </a:bodyPr>
                  <a:lstStyle/>
                  <a:p>
                    <a:pPr algn="just"/>
                    <a:r>
                      <a:rPr lang="en-US" sz="1600" dirty="0" smtClean="0">
                        <a:solidFill>
                          <a:schemeClr val="tx1">
                            <a:lumMod val="75000"/>
                            <a:lumOff val="25000"/>
                          </a:schemeClr>
                        </a:solidFill>
                        <a:latin typeface="+mj-lt"/>
                      </a:rPr>
                      <a:t>SC</a:t>
                    </a:r>
                  </a:p>
                </p:txBody>
              </p:sp>
            </p:grpSp>
            <p:sp>
              <p:nvSpPr>
                <p:cNvPr id="200" name="TextBox 199"/>
                <p:cNvSpPr txBox="1"/>
                <p:nvPr/>
              </p:nvSpPr>
              <p:spPr>
                <a:xfrm>
                  <a:off x="14451953" y="17944542"/>
                  <a:ext cx="1926746" cy="342057"/>
                </a:xfrm>
                <a:prstGeom prst="rect">
                  <a:avLst/>
                </a:prstGeom>
                <a:solidFill>
                  <a:schemeClr val="bg2"/>
                </a:solidFill>
                <a:ln>
                  <a:solidFill>
                    <a:schemeClr val="bg2">
                      <a:lumMod val="75000"/>
                    </a:schemeClr>
                  </a:solidFill>
                </a:ln>
              </p:spPr>
              <p:txBody>
                <a:bodyPr wrap="square" lIns="0" tIns="0" rIns="0" bIns="0" rtlCol="0">
                  <a:spAutoFit/>
                </a:bodyPr>
                <a:lstStyle/>
                <a:p>
                  <a:pPr algn="ctr"/>
                  <a:r>
                    <a:rPr lang="en-US" sz="1600" b="1" dirty="0" smtClean="0">
                      <a:latin typeface="+mj-lt"/>
                    </a:rPr>
                    <a:t>2000</a:t>
                  </a:r>
                  <a:endParaRPr lang="en-US" sz="1600" b="1" dirty="0">
                    <a:latin typeface="+mj-lt"/>
                  </a:endParaRPr>
                </a:p>
              </p:txBody>
            </p:sp>
            <p:sp>
              <p:nvSpPr>
                <p:cNvPr id="201" name="TextBox 200"/>
                <p:cNvSpPr txBox="1"/>
                <p:nvPr/>
              </p:nvSpPr>
              <p:spPr>
                <a:xfrm>
                  <a:off x="16385852" y="17944542"/>
                  <a:ext cx="1929226" cy="342057"/>
                </a:xfrm>
                <a:prstGeom prst="rect">
                  <a:avLst/>
                </a:prstGeom>
                <a:solidFill>
                  <a:schemeClr val="bg2">
                    <a:lumMod val="90000"/>
                  </a:schemeClr>
                </a:solidFill>
                <a:ln>
                  <a:solidFill>
                    <a:schemeClr val="bg2">
                      <a:lumMod val="75000"/>
                    </a:schemeClr>
                  </a:solidFill>
                </a:ln>
              </p:spPr>
              <p:txBody>
                <a:bodyPr wrap="square" lIns="0" tIns="0" rIns="0" bIns="0" rtlCol="0">
                  <a:spAutoFit/>
                </a:bodyPr>
                <a:lstStyle/>
                <a:p>
                  <a:pPr algn="ctr"/>
                  <a:r>
                    <a:rPr lang="en-US" sz="1600" b="1" dirty="0" smtClean="0">
                      <a:latin typeface="+mj-lt"/>
                    </a:rPr>
                    <a:t>2010</a:t>
                  </a:r>
                  <a:endParaRPr lang="en-US" sz="1600" b="1" dirty="0">
                    <a:latin typeface="+mj-lt"/>
                  </a:endParaRPr>
                </a:p>
              </p:txBody>
            </p:sp>
            <p:cxnSp>
              <p:nvCxnSpPr>
                <p:cNvPr id="202" name="Straight Connector 201"/>
                <p:cNvCxnSpPr>
                  <a:stCxn id="327" idx="0"/>
                  <a:endCxn id="327" idx="2"/>
                </p:cNvCxnSpPr>
                <p:nvPr/>
              </p:nvCxnSpPr>
              <p:spPr>
                <a:xfrm>
                  <a:off x="16382471" y="18188560"/>
                  <a:ext cx="0" cy="158436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6388292" y="19817303"/>
                  <a:ext cx="12381" cy="157176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16400673" y="21602468"/>
                  <a:ext cx="0" cy="158436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20409129" y="18195001"/>
                  <a:ext cx="0" cy="158436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20414950" y="19817524"/>
                  <a:ext cx="12381" cy="157176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a:endCxn id="273" idx="2"/>
                </p:cNvCxnSpPr>
                <p:nvPr/>
              </p:nvCxnSpPr>
              <p:spPr>
                <a:xfrm>
                  <a:off x="20427331" y="21596469"/>
                  <a:ext cx="10177" cy="1576779"/>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a:endCxn id="276" idx="2"/>
                </p:cNvCxnSpPr>
                <p:nvPr/>
              </p:nvCxnSpPr>
              <p:spPr>
                <a:xfrm flipH="1">
                  <a:off x="20419007" y="23232748"/>
                  <a:ext cx="8324" cy="1575092"/>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09" name="TextBox 208"/>
                <p:cNvSpPr txBox="1"/>
                <p:nvPr/>
              </p:nvSpPr>
              <p:spPr>
                <a:xfrm>
                  <a:off x="22446294" y="17940491"/>
                  <a:ext cx="1926746" cy="342057"/>
                </a:xfrm>
                <a:prstGeom prst="rect">
                  <a:avLst/>
                </a:prstGeom>
                <a:solidFill>
                  <a:schemeClr val="bg2"/>
                </a:solidFill>
                <a:ln>
                  <a:solidFill>
                    <a:schemeClr val="bg2">
                      <a:lumMod val="75000"/>
                    </a:schemeClr>
                  </a:solidFill>
                </a:ln>
              </p:spPr>
              <p:txBody>
                <a:bodyPr wrap="square" lIns="0" tIns="0" rIns="0" bIns="0" rtlCol="0">
                  <a:spAutoFit/>
                </a:bodyPr>
                <a:lstStyle/>
                <a:p>
                  <a:pPr algn="ctr"/>
                  <a:r>
                    <a:rPr lang="en-US" sz="1600" b="1" dirty="0" smtClean="0">
                      <a:latin typeface="+mj-lt"/>
                    </a:rPr>
                    <a:t>2000</a:t>
                  </a:r>
                  <a:endParaRPr lang="en-US" sz="1600" b="1" dirty="0">
                    <a:latin typeface="+mj-lt"/>
                  </a:endParaRPr>
                </a:p>
              </p:txBody>
            </p:sp>
            <p:sp>
              <p:nvSpPr>
                <p:cNvPr id="210" name="TextBox 209"/>
                <p:cNvSpPr txBox="1"/>
                <p:nvPr/>
              </p:nvSpPr>
              <p:spPr>
                <a:xfrm>
                  <a:off x="24381279" y="17940491"/>
                  <a:ext cx="1933581" cy="342057"/>
                </a:xfrm>
                <a:prstGeom prst="rect">
                  <a:avLst/>
                </a:prstGeom>
                <a:solidFill>
                  <a:schemeClr val="bg2">
                    <a:lumMod val="90000"/>
                  </a:schemeClr>
                </a:solidFill>
                <a:ln>
                  <a:solidFill>
                    <a:schemeClr val="bg2">
                      <a:lumMod val="75000"/>
                    </a:schemeClr>
                  </a:solidFill>
                </a:ln>
              </p:spPr>
              <p:txBody>
                <a:bodyPr wrap="square" lIns="0" tIns="0" rIns="0" bIns="0" rtlCol="0">
                  <a:spAutoFit/>
                </a:bodyPr>
                <a:lstStyle/>
                <a:p>
                  <a:pPr algn="ctr"/>
                  <a:r>
                    <a:rPr lang="en-US" sz="1600" b="1" dirty="0" smtClean="0">
                      <a:latin typeface="+mj-lt"/>
                    </a:rPr>
                    <a:t>2010</a:t>
                  </a:r>
                  <a:endParaRPr lang="en-US" sz="1600" b="1" dirty="0">
                    <a:latin typeface="+mj-lt"/>
                  </a:endParaRPr>
                </a:p>
              </p:txBody>
            </p:sp>
            <p:cxnSp>
              <p:nvCxnSpPr>
                <p:cNvPr id="211" name="Straight Connector 210"/>
                <p:cNvCxnSpPr/>
                <p:nvPr/>
              </p:nvCxnSpPr>
              <p:spPr>
                <a:xfrm>
                  <a:off x="24381204" y="18179913"/>
                  <a:ext cx="0" cy="1584363"/>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24387025" y="19808656"/>
                  <a:ext cx="12381" cy="157176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a:endCxn id="272" idx="2"/>
                </p:cNvCxnSpPr>
                <p:nvPr/>
              </p:nvCxnSpPr>
              <p:spPr>
                <a:xfrm>
                  <a:off x="24399406" y="21593821"/>
                  <a:ext cx="1537" cy="1579427"/>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a:stCxn id="277" idx="0"/>
                </p:cNvCxnSpPr>
                <p:nvPr/>
              </p:nvCxnSpPr>
              <p:spPr>
                <a:xfrm flipH="1">
                  <a:off x="24399406" y="23226307"/>
                  <a:ext cx="3406" cy="1581095"/>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7" name="TextBox 196"/>
              <p:cNvSpPr txBox="1"/>
              <p:nvPr/>
            </p:nvSpPr>
            <p:spPr>
              <a:xfrm>
                <a:off x="18486947" y="17949558"/>
                <a:ext cx="1916103" cy="342057"/>
              </a:xfrm>
              <a:prstGeom prst="rect">
                <a:avLst/>
              </a:prstGeom>
              <a:solidFill>
                <a:schemeClr val="bg2"/>
              </a:solidFill>
              <a:ln>
                <a:solidFill>
                  <a:schemeClr val="bg2">
                    <a:lumMod val="75000"/>
                  </a:schemeClr>
                </a:solidFill>
              </a:ln>
            </p:spPr>
            <p:txBody>
              <a:bodyPr wrap="square" lIns="0" tIns="0" rIns="0" bIns="0" rtlCol="0">
                <a:spAutoFit/>
              </a:bodyPr>
              <a:lstStyle/>
              <a:p>
                <a:pPr algn="ctr"/>
                <a:r>
                  <a:rPr lang="en-US" sz="1600" b="1" dirty="0" smtClean="0">
                    <a:latin typeface="+mj-lt"/>
                  </a:rPr>
                  <a:t>2000</a:t>
                </a:r>
                <a:endParaRPr lang="en-US" sz="1600" b="1" dirty="0">
                  <a:latin typeface="+mj-lt"/>
                </a:endParaRPr>
              </a:p>
            </p:txBody>
          </p:sp>
          <p:sp>
            <p:nvSpPr>
              <p:cNvPr id="198" name="TextBox 197"/>
              <p:cNvSpPr txBox="1"/>
              <p:nvPr/>
            </p:nvSpPr>
            <p:spPr>
              <a:xfrm>
                <a:off x="20410204" y="17949558"/>
                <a:ext cx="1929234" cy="342057"/>
              </a:xfrm>
              <a:prstGeom prst="rect">
                <a:avLst/>
              </a:prstGeom>
              <a:solidFill>
                <a:schemeClr val="bg2">
                  <a:lumMod val="90000"/>
                </a:schemeClr>
              </a:solidFill>
              <a:ln>
                <a:solidFill>
                  <a:schemeClr val="bg2">
                    <a:lumMod val="75000"/>
                  </a:schemeClr>
                </a:solidFill>
              </a:ln>
            </p:spPr>
            <p:txBody>
              <a:bodyPr wrap="square" lIns="0" tIns="0" rIns="0" bIns="0" rtlCol="0">
                <a:spAutoFit/>
              </a:bodyPr>
              <a:lstStyle/>
              <a:p>
                <a:pPr algn="ctr"/>
                <a:r>
                  <a:rPr lang="en-US" sz="1600" b="1" dirty="0" smtClean="0">
                    <a:latin typeface="+mj-lt"/>
                  </a:rPr>
                  <a:t>2010</a:t>
                </a:r>
                <a:endParaRPr lang="en-US" sz="1600" b="1" dirty="0">
                  <a:latin typeface="+mj-lt"/>
                </a:endParaRPr>
              </a:p>
            </p:txBody>
          </p:sp>
        </p:grpSp>
        <p:cxnSp>
          <p:nvCxnSpPr>
            <p:cNvPr id="195" name="Straight Connector 194"/>
            <p:cNvCxnSpPr>
              <a:stCxn id="286" idx="0"/>
            </p:cNvCxnSpPr>
            <p:nvPr/>
          </p:nvCxnSpPr>
          <p:spPr>
            <a:xfrm>
              <a:off x="16402479" y="23226310"/>
              <a:ext cx="5803" cy="1569116"/>
            </a:xfrm>
            <a:prstGeom prst="line">
              <a:avLst/>
            </a:prstGeom>
            <a:ln w="190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Rectangle 5"/>
          <p:cNvSpPr/>
          <p:nvPr/>
        </p:nvSpPr>
        <p:spPr>
          <a:xfrm>
            <a:off x="6390083" y="4027156"/>
            <a:ext cx="1832178" cy="1254144"/>
          </a:xfrm>
          <a:prstGeom prst="rect">
            <a:avLst/>
          </a:prstGeom>
          <a:noFill/>
          <a:ln w="28575">
            <a:solidFill>
              <a:srgbClr val="5517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24555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itle 1"/>
          <p:cNvSpPr txBox="1">
            <a:spLocks/>
          </p:cNvSpPr>
          <p:nvPr/>
        </p:nvSpPr>
        <p:spPr>
          <a:xfrm>
            <a:off x="1034650" y="232217"/>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964035"/>
                </a:solidFill>
                <a:latin typeface="Century Gothic" panose="020B0502020202020204" pitchFamily="34" charset="0"/>
                <a:ea typeface="+mj-ea"/>
                <a:cs typeface="+mj-cs"/>
              </a:defRPr>
            </a:lvl1pPr>
          </a:lstStyle>
          <a:p>
            <a:r>
              <a:rPr lang="en-US" dirty="0" smtClean="0"/>
              <a:t>Results –</a:t>
            </a:r>
            <a:r>
              <a:rPr lang="en-US" sz="3600" dirty="0" smtClean="0"/>
              <a:t> San Joaquin Valley</a:t>
            </a:r>
            <a:endParaRPr lang="en-US" dirty="0"/>
          </a:p>
        </p:txBody>
      </p:sp>
      <p:grpSp>
        <p:nvGrpSpPr>
          <p:cNvPr id="4" name="Group 3"/>
          <p:cNvGrpSpPr/>
          <p:nvPr/>
        </p:nvGrpSpPr>
        <p:grpSpPr>
          <a:xfrm>
            <a:off x="-34665" y="809880"/>
            <a:ext cx="12360655" cy="6401477"/>
            <a:chOff x="-34665" y="809880"/>
            <a:chExt cx="12360655" cy="6401477"/>
          </a:xfrm>
        </p:grpSpPr>
        <p:pic>
          <p:nvPicPr>
            <p:cNvPr id="7" name="Picture 6"/>
            <p:cNvPicPr>
              <a:picLocks noChangeAspect="1"/>
            </p:cNvPicPr>
            <p:nvPr/>
          </p:nvPicPr>
          <p:blipFill rotWithShape="1">
            <a:blip r:embed="rId3"/>
            <a:srcRect l="1" t="8930" r="3613"/>
            <a:stretch/>
          </p:blipFill>
          <p:spPr>
            <a:xfrm>
              <a:off x="7989826" y="1151245"/>
              <a:ext cx="4198825" cy="4202808"/>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8577" y="4651037"/>
              <a:ext cx="1978430" cy="2560320"/>
            </a:xfrm>
            <a:prstGeom prst="rect">
              <a:avLst/>
            </a:prstGeom>
          </p:spPr>
        </p:pic>
        <p:pic>
          <p:nvPicPr>
            <p:cNvPr id="6" name="Picture 5"/>
            <p:cNvPicPr>
              <a:picLocks noChangeAspect="1"/>
            </p:cNvPicPr>
            <p:nvPr/>
          </p:nvPicPr>
          <p:blipFill rotWithShape="1">
            <a:blip r:embed="rId5"/>
            <a:srcRect t="8920" r="3296"/>
            <a:stretch/>
          </p:blipFill>
          <p:spPr>
            <a:xfrm>
              <a:off x="4102172" y="1151016"/>
              <a:ext cx="4212677" cy="4203255"/>
            </a:xfrm>
            <a:prstGeom prst="rect">
              <a:avLst/>
            </a:prstGeom>
          </p:spPr>
        </p:pic>
        <p:pic>
          <p:nvPicPr>
            <p:cNvPr id="5" name="Picture 4"/>
            <p:cNvPicPr>
              <a:picLocks noChangeAspect="1"/>
            </p:cNvPicPr>
            <p:nvPr/>
          </p:nvPicPr>
          <p:blipFill rotWithShape="1">
            <a:blip r:embed="rId6"/>
            <a:srcRect t="9397" r="3704"/>
            <a:stretch/>
          </p:blipFill>
          <p:spPr>
            <a:xfrm>
              <a:off x="212199" y="1162257"/>
              <a:ext cx="4194901" cy="4181228"/>
            </a:xfrm>
            <a:prstGeom prst="rect">
              <a:avLst/>
            </a:prstGeom>
          </p:spPr>
        </p:pic>
        <p:grpSp>
          <p:nvGrpSpPr>
            <p:cNvPr id="50" name="Group 49"/>
            <p:cNvGrpSpPr/>
            <p:nvPr/>
          </p:nvGrpSpPr>
          <p:grpSpPr>
            <a:xfrm>
              <a:off x="-34665" y="809880"/>
              <a:ext cx="12360655" cy="5970779"/>
              <a:chOff x="13731982" y="14605752"/>
              <a:chExt cx="12801600" cy="7271609"/>
            </a:xfrm>
          </p:grpSpPr>
          <p:grpSp>
            <p:nvGrpSpPr>
              <p:cNvPr id="52" name="Group 51"/>
              <p:cNvGrpSpPr>
                <a:grpSpLocks noChangeAspect="1"/>
              </p:cNvGrpSpPr>
              <p:nvPr/>
            </p:nvGrpSpPr>
            <p:grpSpPr>
              <a:xfrm>
                <a:off x="13773137" y="14678302"/>
                <a:ext cx="11665016" cy="6868454"/>
                <a:chOff x="-323439" y="-403530"/>
                <a:chExt cx="12746920" cy="7505489"/>
              </a:xfrm>
            </p:grpSpPr>
            <p:sp>
              <p:nvSpPr>
                <p:cNvPr id="64" name="TextBox 63"/>
                <p:cNvSpPr txBox="1"/>
                <p:nvPr/>
              </p:nvSpPr>
              <p:spPr>
                <a:xfrm>
                  <a:off x="4625100" y="-403530"/>
                  <a:ext cx="4566618" cy="491515"/>
                </a:xfrm>
                <a:prstGeom prst="rect">
                  <a:avLst/>
                </a:prstGeom>
                <a:noFill/>
                <a:ln>
                  <a:noFill/>
                </a:ln>
              </p:spPr>
              <p:txBody>
                <a:bodyPr wrap="none" rtlCol="0">
                  <a:spAutoFit/>
                </a:bodyPr>
                <a:lstStyle/>
                <a:p>
                  <a:r>
                    <a:rPr lang="en-US" b="1" dirty="0" smtClean="0">
                      <a:latin typeface="+mj-lt"/>
                    </a:rPr>
                    <a:t>Education: No High School Degree</a:t>
                  </a:r>
                  <a:endParaRPr lang="en-US" b="1" dirty="0">
                    <a:latin typeface="+mj-lt"/>
                  </a:endParaRPr>
                </a:p>
              </p:txBody>
            </p:sp>
            <p:sp>
              <p:nvSpPr>
                <p:cNvPr id="65" name="TextBox 64"/>
                <p:cNvSpPr txBox="1"/>
                <p:nvPr/>
              </p:nvSpPr>
              <p:spPr>
                <a:xfrm>
                  <a:off x="9244387" y="-403530"/>
                  <a:ext cx="3179094" cy="491515"/>
                </a:xfrm>
                <a:prstGeom prst="rect">
                  <a:avLst/>
                </a:prstGeom>
                <a:noFill/>
                <a:ln>
                  <a:noFill/>
                </a:ln>
              </p:spPr>
              <p:txBody>
                <a:bodyPr wrap="square" rtlCol="0">
                  <a:spAutoFit/>
                </a:bodyPr>
                <a:lstStyle/>
                <a:p>
                  <a:r>
                    <a:rPr lang="en-US" b="1" dirty="0" smtClean="0">
                      <a:latin typeface="+mj-lt"/>
                    </a:rPr>
                    <a:t>Median Housing Value </a:t>
                  </a:r>
                  <a:endParaRPr lang="en-US" b="1" dirty="0">
                    <a:latin typeface="+mj-lt"/>
                  </a:endParaRPr>
                </a:p>
              </p:txBody>
            </p:sp>
            <p:sp>
              <p:nvSpPr>
                <p:cNvPr id="66" name="TextBox 65"/>
                <p:cNvSpPr txBox="1"/>
                <p:nvPr/>
              </p:nvSpPr>
              <p:spPr>
                <a:xfrm rot="16200000">
                  <a:off x="-1333701" y="2114347"/>
                  <a:ext cx="2438508" cy="417984"/>
                </a:xfrm>
                <a:prstGeom prst="rect">
                  <a:avLst/>
                </a:prstGeom>
                <a:noFill/>
                <a:ln>
                  <a:noFill/>
                </a:ln>
              </p:spPr>
              <p:txBody>
                <a:bodyPr wrap="square" rtlCol="0">
                  <a:spAutoFit/>
                </a:bodyPr>
                <a:lstStyle/>
                <a:p>
                  <a:r>
                    <a:rPr lang="en-US" b="1" dirty="0" smtClean="0">
                      <a:latin typeface="+mj-lt"/>
                    </a:rPr>
                    <a:t>PM</a:t>
                  </a:r>
                  <a:r>
                    <a:rPr lang="en-US" b="1" baseline="-25000" dirty="0" smtClean="0">
                      <a:latin typeface="+mj-lt"/>
                    </a:rPr>
                    <a:t>2.5</a:t>
                  </a:r>
                  <a:r>
                    <a:rPr lang="en-US" b="1" dirty="0" smtClean="0">
                      <a:latin typeface="+mj-lt"/>
                    </a:rPr>
                    <a:t> (</a:t>
                  </a:r>
                  <a:r>
                    <a:rPr lang="el-GR" b="1" dirty="0" smtClean="0">
                      <a:latin typeface="+mj-lt"/>
                    </a:rPr>
                    <a:t>μ</a:t>
                  </a:r>
                  <a:r>
                    <a:rPr lang="en-US" b="1" dirty="0" smtClean="0">
                      <a:latin typeface="+mj-lt"/>
                    </a:rPr>
                    <a:t>g/m</a:t>
                  </a:r>
                  <a:r>
                    <a:rPr lang="en-US" b="1" baseline="30000" dirty="0" smtClean="0">
                      <a:latin typeface="+mj-lt"/>
                    </a:rPr>
                    <a:t>3</a:t>
                  </a:r>
                  <a:r>
                    <a:rPr lang="en-US" b="1" dirty="0" smtClean="0">
                      <a:latin typeface="+mj-lt"/>
                    </a:rPr>
                    <a:t>)</a:t>
                  </a:r>
                  <a:endParaRPr lang="en-US" b="1" dirty="0">
                    <a:latin typeface="+mj-lt"/>
                  </a:endParaRPr>
                </a:p>
              </p:txBody>
            </p:sp>
            <p:grpSp>
              <p:nvGrpSpPr>
                <p:cNvPr id="68" name="Group 67"/>
                <p:cNvGrpSpPr>
                  <a:grpSpLocks noChangeAspect="1"/>
                </p:cNvGrpSpPr>
                <p:nvPr/>
              </p:nvGrpSpPr>
              <p:grpSpPr>
                <a:xfrm>
                  <a:off x="324297" y="183132"/>
                  <a:ext cx="133924" cy="1493065"/>
                  <a:chOff x="324297" y="183132"/>
                  <a:chExt cx="133924" cy="1493065"/>
                </a:xfrm>
              </p:grpSpPr>
              <p:cxnSp>
                <p:nvCxnSpPr>
                  <p:cNvPr id="138" name="Straight Connector 137"/>
                  <p:cNvCxnSpPr/>
                  <p:nvPr/>
                </p:nvCxnSpPr>
                <p:spPr>
                  <a:xfrm>
                    <a:off x="324297" y="1676197"/>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24297" y="1374961"/>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324297" y="1078104"/>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24297" y="776869"/>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24297" y="484368"/>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24297" y="183132"/>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grpSp>
              <p:nvGrpSpPr>
                <p:cNvPr id="104" name="Group 103"/>
                <p:cNvGrpSpPr>
                  <a:grpSpLocks noChangeAspect="1"/>
                </p:cNvGrpSpPr>
                <p:nvPr/>
              </p:nvGrpSpPr>
              <p:grpSpPr>
                <a:xfrm>
                  <a:off x="104218" y="2305193"/>
                  <a:ext cx="330835" cy="1018831"/>
                  <a:chOff x="104218" y="2305193"/>
                  <a:chExt cx="330835" cy="1018831"/>
                </a:xfrm>
              </p:grpSpPr>
              <p:sp>
                <p:nvSpPr>
                  <p:cNvPr id="131" name="TextBox 130"/>
                  <p:cNvSpPr txBox="1"/>
                  <p:nvPr/>
                </p:nvSpPr>
                <p:spPr>
                  <a:xfrm rot="16200000">
                    <a:off x="243502" y="2681627"/>
                    <a:ext cx="87" cy="278655"/>
                  </a:xfrm>
                  <a:prstGeom prst="rect">
                    <a:avLst/>
                  </a:prstGeom>
                  <a:noFill/>
                  <a:ln>
                    <a:noFill/>
                  </a:ln>
                </p:spPr>
                <p:txBody>
                  <a:bodyPr wrap="none" lIns="0" tIns="0" rIns="0" bIns="0" rtlCol="0">
                    <a:spAutoFit/>
                  </a:bodyPr>
                  <a:lstStyle/>
                  <a:p>
                    <a:endParaRPr lang="en-US" sz="1600" dirty="0">
                      <a:latin typeface="+mj-lt"/>
                    </a:endParaRPr>
                  </a:p>
                </p:txBody>
              </p:sp>
              <p:cxnSp>
                <p:nvCxnSpPr>
                  <p:cNvPr id="134" name="Straight Connector 133"/>
                  <p:cNvCxnSpPr/>
                  <p:nvPr/>
                </p:nvCxnSpPr>
                <p:spPr>
                  <a:xfrm>
                    <a:off x="343613" y="3324024"/>
                    <a:ext cx="91440"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43613" y="2815224"/>
                    <a:ext cx="91440"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43613" y="2305193"/>
                    <a:ext cx="91440"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a:grpSpLocks noChangeAspect="1"/>
                </p:cNvGrpSpPr>
                <p:nvPr/>
              </p:nvGrpSpPr>
              <p:grpSpPr>
                <a:xfrm>
                  <a:off x="59288" y="383759"/>
                  <a:ext cx="364231" cy="4952560"/>
                  <a:chOff x="59288" y="383759"/>
                  <a:chExt cx="364231" cy="4952560"/>
                </a:xfrm>
              </p:grpSpPr>
              <p:sp>
                <p:nvSpPr>
                  <p:cNvPr id="120" name="TextBox 119"/>
                  <p:cNvSpPr txBox="1"/>
                  <p:nvPr/>
                </p:nvSpPr>
                <p:spPr>
                  <a:xfrm rot="16200000">
                    <a:off x="122883" y="4454800"/>
                    <a:ext cx="151466" cy="278655"/>
                  </a:xfrm>
                  <a:prstGeom prst="rect">
                    <a:avLst/>
                  </a:prstGeom>
                  <a:noFill/>
                  <a:ln>
                    <a:noFill/>
                  </a:ln>
                </p:spPr>
                <p:txBody>
                  <a:bodyPr wrap="none" lIns="0" tIns="0" rIns="0" bIns="0" rtlCol="0">
                    <a:spAutoFit/>
                  </a:bodyPr>
                  <a:lstStyle/>
                  <a:p>
                    <a:r>
                      <a:rPr lang="en-US" sz="1600" dirty="0">
                        <a:latin typeface="+mj-lt"/>
                      </a:rPr>
                      <a:t>5</a:t>
                    </a:r>
                  </a:p>
                </p:txBody>
              </p:sp>
              <p:cxnSp>
                <p:nvCxnSpPr>
                  <p:cNvPr id="121" name="Straight Connector 120"/>
                  <p:cNvCxnSpPr/>
                  <p:nvPr/>
                </p:nvCxnSpPr>
                <p:spPr>
                  <a:xfrm>
                    <a:off x="289595" y="5336319"/>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rot="16200000">
                    <a:off x="47153" y="3384104"/>
                    <a:ext cx="302929" cy="278655"/>
                  </a:xfrm>
                  <a:prstGeom prst="rect">
                    <a:avLst/>
                  </a:prstGeom>
                  <a:noFill/>
                  <a:ln>
                    <a:noFill/>
                  </a:ln>
                </p:spPr>
                <p:txBody>
                  <a:bodyPr wrap="none" lIns="0" tIns="0" rIns="0" bIns="0" rtlCol="0">
                    <a:spAutoFit/>
                  </a:bodyPr>
                  <a:lstStyle/>
                  <a:p>
                    <a:r>
                      <a:rPr lang="en-US" sz="1600" dirty="0" smtClean="0">
                        <a:latin typeface="+mj-lt"/>
                      </a:rPr>
                      <a:t>10</a:t>
                    </a:r>
                    <a:endParaRPr lang="en-US" sz="1600" dirty="0">
                      <a:latin typeface="+mj-lt"/>
                    </a:endParaRPr>
                  </a:p>
                </p:txBody>
              </p:sp>
              <p:cxnSp>
                <p:nvCxnSpPr>
                  <p:cNvPr id="123" name="Straight Connector 122"/>
                  <p:cNvCxnSpPr/>
                  <p:nvPr/>
                </p:nvCxnSpPr>
                <p:spPr>
                  <a:xfrm>
                    <a:off x="285839" y="4981125"/>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rot="16200000">
                    <a:off x="47153" y="2513834"/>
                    <a:ext cx="302929" cy="278655"/>
                  </a:xfrm>
                  <a:prstGeom prst="rect">
                    <a:avLst/>
                  </a:prstGeom>
                  <a:noFill/>
                  <a:ln>
                    <a:noFill/>
                  </a:ln>
                </p:spPr>
                <p:txBody>
                  <a:bodyPr wrap="none" lIns="0" tIns="0" rIns="0" bIns="0" rtlCol="0">
                    <a:spAutoFit/>
                  </a:bodyPr>
                  <a:lstStyle/>
                  <a:p>
                    <a:r>
                      <a:rPr lang="en-US" sz="1600" dirty="0" smtClean="0">
                        <a:latin typeface="+mj-lt"/>
                      </a:rPr>
                      <a:t>15</a:t>
                    </a:r>
                    <a:endParaRPr lang="en-US" sz="1600" dirty="0">
                      <a:latin typeface="+mj-lt"/>
                    </a:endParaRPr>
                  </a:p>
                </p:txBody>
              </p:sp>
              <p:cxnSp>
                <p:nvCxnSpPr>
                  <p:cNvPr id="125" name="Straight Connector 124"/>
                  <p:cNvCxnSpPr/>
                  <p:nvPr/>
                </p:nvCxnSpPr>
                <p:spPr>
                  <a:xfrm>
                    <a:off x="289128" y="4620686"/>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rot="16200000">
                    <a:off x="47153" y="1540844"/>
                    <a:ext cx="302929" cy="278655"/>
                  </a:xfrm>
                  <a:prstGeom prst="rect">
                    <a:avLst/>
                  </a:prstGeom>
                  <a:noFill/>
                  <a:ln>
                    <a:noFill/>
                  </a:ln>
                </p:spPr>
                <p:txBody>
                  <a:bodyPr wrap="none" lIns="0" tIns="0" rIns="0" bIns="0" rtlCol="0">
                    <a:spAutoFit/>
                  </a:bodyPr>
                  <a:lstStyle/>
                  <a:p>
                    <a:r>
                      <a:rPr lang="en-US" sz="1600" dirty="0" smtClean="0">
                        <a:latin typeface="+mj-lt"/>
                      </a:rPr>
                      <a:t>20</a:t>
                    </a:r>
                    <a:endParaRPr lang="en-US" sz="1600" dirty="0">
                      <a:latin typeface="+mj-lt"/>
                    </a:endParaRPr>
                  </a:p>
                </p:txBody>
              </p:sp>
              <p:cxnSp>
                <p:nvCxnSpPr>
                  <p:cNvPr id="127" name="Straight Connector 126"/>
                  <p:cNvCxnSpPr/>
                  <p:nvPr/>
                </p:nvCxnSpPr>
                <p:spPr>
                  <a:xfrm>
                    <a:off x="289128" y="4268978"/>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rot="16200000">
                    <a:off x="47153" y="395896"/>
                    <a:ext cx="302929" cy="278655"/>
                  </a:xfrm>
                  <a:prstGeom prst="rect">
                    <a:avLst/>
                  </a:prstGeom>
                  <a:noFill/>
                  <a:ln>
                    <a:noFill/>
                  </a:ln>
                </p:spPr>
                <p:txBody>
                  <a:bodyPr wrap="none" lIns="0" tIns="0" rIns="0" bIns="0" rtlCol="0">
                    <a:spAutoFit/>
                  </a:bodyPr>
                  <a:lstStyle/>
                  <a:p>
                    <a:r>
                      <a:rPr lang="en-US" sz="1600" dirty="0" smtClean="0">
                        <a:latin typeface="+mj-lt"/>
                      </a:rPr>
                      <a:t>25</a:t>
                    </a:r>
                    <a:endParaRPr lang="en-US" sz="1600" dirty="0">
                      <a:latin typeface="+mj-lt"/>
                    </a:endParaRPr>
                  </a:p>
                </p:txBody>
              </p:sp>
              <p:cxnSp>
                <p:nvCxnSpPr>
                  <p:cNvPr id="129" name="Straight Connector 128"/>
                  <p:cNvCxnSpPr/>
                  <p:nvPr/>
                </p:nvCxnSpPr>
                <p:spPr>
                  <a:xfrm>
                    <a:off x="289128" y="3911826"/>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a:grpSpLocks noChangeAspect="1"/>
                </p:cNvGrpSpPr>
                <p:nvPr/>
              </p:nvGrpSpPr>
              <p:grpSpPr>
                <a:xfrm>
                  <a:off x="285839" y="5701322"/>
                  <a:ext cx="138587" cy="1400637"/>
                  <a:chOff x="285839" y="5701322"/>
                  <a:chExt cx="138587" cy="1400637"/>
                </a:xfrm>
              </p:grpSpPr>
              <p:cxnSp>
                <p:nvCxnSpPr>
                  <p:cNvPr id="110" name="Straight Connector 109"/>
                  <p:cNvCxnSpPr/>
                  <p:nvPr/>
                </p:nvCxnSpPr>
                <p:spPr>
                  <a:xfrm>
                    <a:off x="290282" y="7101959"/>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90502" y="6750741"/>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5839" y="6398254"/>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85839" y="6050522"/>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815" y="5701322"/>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sp>
              <p:nvSpPr>
                <p:cNvPr id="107" name="TextBox 106"/>
                <p:cNvSpPr txBox="1"/>
                <p:nvPr/>
              </p:nvSpPr>
              <p:spPr>
                <a:xfrm>
                  <a:off x="588169" y="-403530"/>
                  <a:ext cx="4241864" cy="491515"/>
                </a:xfrm>
                <a:prstGeom prst="rect">
                  <a:avLst/>
                </a:prstGeom>
                <a:noFill/>
                <a:ln>
                  <a:noFill/>
                </a:ln>
              </p:spPr>
              <p:txBody>
                <a:bodyPr wrap="square" rtlCol="0">
                  <a:spAutoFit/>
                </a:bodyPr>
                <a:lstStyle/>
                <a:p>
                  <a:r>
                    <a:rPr lang="en-US" b="1" dirty="0" smtClean="0">
                      <a:latin typeface="+mj-lt"/>
                    </a:rPr>
                    <a:t>Income: Under Poverty Line</a:t>
                  </a:r>
                  <a:endParaRPr lang="en-US" b="1" dirty="0">
                    <a:latin typeface="+mj-lt"/>
                  </a:endParaRPr>
                </a:p>
              </p:txBody>
            </p:sp>
          </p:grpSp>
          <p:sp>
            <p:nvSpPr>
              <p:cNvPr id="53" name="Rectangle 52"/>
              <p:cNvSpPr/>
              <p:nvPr/>
            </p:nvSpPr>
            <p:spPr>
              <a:xfrm>
                <a:off x="13731982" y="14605752"/>
                <a:ext cx="12801600" cy="7271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1607" y="4651037"/>
              <a:ext cx="1978430" cy="25603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5586" y="4651037"/>
              <a:ext cx="1978430" cy="256032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1544" y="4651037"/>
              <a:ext cx="1978430" cy="256032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60103" y="4651037"/>
              <a:ext cx="1978430" cy="256032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797" y="4651037"/>
              <a:ext cx="1978430" cy="2560320"/>
            </a:xfrm>
            <a:prstGeom prst="rect">
              <a:avLst/>
            </a:prstGeom>
          </p:spPr>
        </p:pic>
        <p:grpSp>
          <p:nvGrpSpPr>
            <p:cNvPr id="20" name="Group 19"/>
            <p:cNvGrpSpPr/>
            <p:nvPr/>
          </p:nvGrpSpPr>
          <p:grpSpPr>
            <a:xfrm>
              <a:off x="560953" y="1144339"/>
              <a:ext cx="3814023" cy="5665119"/>
              <a:chOff x="560953" y="1144339"/>
              <a:chExt cx="3814023" cy="5665119"/>
            </a:xfrm>
          </p:grpSpPr>
          <p:sp>
            <p:nvSpPr>
              <p:cNvPr id="90" name="TextBox 89"/>
              <p:cNvSpPr txBox="1"/>
              <p:nvPr/>
            </p:nvSpPr>
            <p:spPr>
              <a:xfrm>
                <a:off x="2474836" y="1144339"/>
                <a:ext cx="1900140" cy="230832"/>
              </a:xfrm>
              <a:prstGeom prst="rect">
                <a:avLst/>
              </a:prstGeom>
              <a:solidFill>
                <a:srgbClr val="436EEE"/>
              </a:solidFill>
              <a:ln>
                <a:solidFill>
                  <a:schemeClr val="bg2">
                    <a:lumMod val="90000"/>
                  </a:schemeClr>
                </a:solidFill>
              </a:ln>
            </p:spPr>
            <p:txBody>
              <a:bodyPr wrap="square" lIns="0" tIns="0" rIns="0" bIns="0" rtlCol="0">
                <a:spAutoFit/>
              </a:bodyPr>
              <a:lstStyle/>
              <a:p>
                <a:pPr algn="ctr"/>
                <a:r>
                  <a:rPr lang="en-US" sz="1500" b="1" dirty="0" smtClean="0">
                    <a:latin typeface="+mj-lt"/>
                  </a:rPr>
                  <a:t>2010</a:t>
                </a:r>
                <a:endParaRPr lang="en-US" sz="1500" b="1" dirty="0">
                  <a:latin typeface="+mj-lt"/>
                </a:endParaRPr>
              </a:p>
            </p:txBody>
          </p:sp>
          <p:sp>
            <p:nvSpPr>
              <p:cNvPr id="91" name="TextBox 90"/>
              <p:cNvSpPr txBox="1"/>
              <p:nvPr/>
            </p:nvSpPr>
            <p:spPr>
              <a:xfrm>
                <a:off x="560953" y="1144339"/>
                <a:ext cx="1926766" cy="230832"/>
              </a:xfrm>
              <a:prstGeom prst="rect">
                <a:avLst/>
              </a:prstGeom>
              <a:solidFill>
                <a:srgbClr val="87CEFA"/>
              </a:solidFill>
              <a:ln>
                <a:solidFill>
                  <a:schemeClr val="bg2">
                    <a:lumMod val="90000"/>
                  </a:schemeClr>
                </a:solidFill>
              </a:ln>
            </p:spPr>
            <p:txBody>
              <a:bodyPr wrap="square" lIns="0" tIns="0" rIns="0" bIns="0" rtlCol="0">
                <a:spAutoFit/>
              </a:bodyPr>
              <a:lstStyle/>
              <a:p>
                <a:pPr algn="ctr"/>
                <a:r>
                  <a:rPr lang="en-US" sz="1500" b="1" dirty="0" smtClean="0">
                    <a:latin typeface="+mj-lt"/>
                  </a:rPr>
                  <a:t>2000</a:t>
                </a:r>
                <a:endParaRPr lang="en-US" sz="1500" b="1" dirty="0">
                  <a:latin typeface="+mj-lt"/>
                </a:endParaRPr>
              </a:p>
            </p:txBody>
          </p:sp>
          <p:cxnSp>
            <p:nvCxnSpPr>
              <p:cNvPr id="17" name="Straight Connector 16"/>
              <p:cNvCxnSpPr/>
              <p:nvPr/>
            </p:nvCxnSpPr>
            <p:spPr>
              <a:xfrm flipH="1">
                <a:off x="2451953" y="1363795"/>
                <a:ext cx="35766" cy="544566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4454851" y="1151245"/>
              <a:ext cx="3814023" cy="5665119"/>
              <a:chOff x="560953" y="1144339"/>
              <a:chExt cx="3814023" cy="5665119"/>
            </a:xfrm>
          </p:grpSpPr>
          <p:sp>
            <p:nvSpPr>
              <p:cNvPr id="98" name="TextBox 97"/>
              <p:cNvSpPr txBox="1"/>
              <p:nvPr/>
            </p:nvSpPr>
            <p:spPr>
              <a:xfrm>
                <a:off x="2474836" y="1144339"/>
                <a:ext cx="1900140" cy="230832"/>
              </a:xfrm>
              <a:prstGeom prst="rect">
                <a:avLst/>
              </a:prstGeom>
              <a:solidFill>
                <a:srgbClr val="436EEE"/>
              </a:solidFill>
              <a:ln>
                <a:solidFill>
                  <a:schemeClr val="bg2">
                    <a:lumMod val="90000"/>
                  </a:schemeClr>
                </a:solidFill>
              </a:ln>
            </p:spPr>
            <p:txBody>
              <a:bodyPr wrap="square" lIns="0" tIns="0" rIns="0" bIns="0" rtlCol="0">
                <a:spAutoFit/>
              </a:bodyPr>
              <a:lstStyle/>
              <a:p>
                <a:pPr algn="ctr"/>
                <a:r>
                  <a:rPr lang="en-US" sz="1500" b="1" dirty="0" smtClean="0">
                    <a:latin typeface="+mj-lt"/>
                  </a:rPr>
                  <a:t>2010</a:t>
                </a:r>
                <a:endParaRPr lang="en-US" sz="1500" b="1" dirty="0">
                  <a:latin typeface="+mj-lt"/>
                </a:endParaRPr>
              </a:p>
            </p:txBody>
          </p:sp>
          <p:sp>
            <p:nvSpPr>
              <p:cNvPr id="99" name="TextBox 98"/>
              <p:cNvSpPr txBox="1"/>
              <p:nvPr/>
            </p:nvSpPr>
            <p:spPr>
              <a:xfrm>
                <a:off x="560953" y="1144339"/>
                <a:ext cx="1926766" cy="230832"/>
              </a:xfrm>
              <a:prstGeom prst="rect">
                <a:avLst/>
              </a:prstGeom>
              <a:solidFill>
                <a:srgbClr val="87CEFA"/>
              </a:solidFill>
              <a:ln>
                <a:solidFill>
                  <a:schemeClr val="bg2">
                    <a:lumMod val="90000"/>
                  </a:schemeClr>
                </a:solidFill>
              </a:ln>
            </p:spPr>
            <p:txBody>
              <a:bodyPr wrap="square" lIns="0" tIns="0" rIns="0" bIns="0" rtlCol="0">
                <a:spAutoFit/>
              </a:bodyPr>
              <a:lstStyle/>
              <a:p>
                <a:pPr algn="ctr"/>
                <a:r>
                  <a:rPr lang="en-US" sz="1500" b="1" dirty="0" smtClean="0">
                    <a:latin typeface="+mj-lt"/>
                  </a:rPr>
                  <a:t>2000</a:t>
                </a:r>
                <a:endParaRPr lang="en-US" sz="1500" b="1" dirty="0">
                  <a:latin typeface="+mj-lt"/>
                </a:endParaRPr>
              </a:p>
            </p:txBody>
          </p:sp>
          <p:cxnSp>
            <p:nvCxnSpPr>
              <p:cNvPr id="100" name="Straight Connector 99"/>
              <p:cNvCxnSpPr/>
              <p:nvPr/>
            </p:nvCxnSpPr>
            <p:spPr>
              <a:xfrm flipH="1">
                <a:off x="2451953" y="1363795"/>
                <a:ext cx="35766" cy="544566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8340769" y="1151245"/>
              <a:ext cx="3814023" cy="5665119"/>
              <a:chOff x="560953" y="1144339"/>
              <a:chExt cx="3814023" cy="5665119"/>
            </a:xfrm>
          </p:grpSpPr>
          <p:sp>
            <p:nvSpPr>
              <p:cNvPr id="102" name="TextBox 101"/>
              <p:cNvSpPr txBox="1"/>
              <p:nvPr/>
            </p:nvSpPr>
            <p:spPr>
              <a:xfrm>
                <a:off x="2474836" y="1144339"/>
                <a:ext cx="1900140" cy="230832"/>
              </a:xfrm>
              <a:prstGeom prst="rect">
                <a:avLst/>
              </a:prstGeom>
              <a:solidFill>
                <a:srgbClr val="436EEE"/>
              </a:solidFill>
              <a:ln>
                <a:solidFill>
                  <a:schemeClr val="bg2">
                    <a:lumMod val="90000"/>
                  </a:schemeClr>
                </a:solidFill>
              </a:ln>
            </p:spPr>
            <p:txBody>
              <a:bodyPr wrap="square" lIns="0" tIns="0" rIns="0" bIns="0" rtlCol="0">
                <a:spAutoFit/>
              </a:bodyPr>
              <a:lstStyle/>
              <a:p>
                <a:r>
                  <a:rPr lang="en-US" sz="1500" b="1" dirty="0" smtClean="0">
                    <a:latin typeface="+mj-lt"/>
                  </a:rPr>
                  <a:t>        2010</a:t>
                </a:r>
                <a:endParaRPr lang="en-US" sz="1500" b="1" dirty="0">
                  <a:latin typeface="+mj-lt"/>
                </a:endParaRPr>
              </a:p>
            </p:txBody>
          </p:sp>
          <p:sp>
            <p:nvSpPr>
              <p:cNvPr id="103" name="TextBox 102"/>
              <p:cNvSpPr txBox="1"/>
              <p:nvPr/>
            </p:nvSpPr>
            <p:spPr>
              <a:xfrm>
                <a:off x="560953" y="1144339"/>
                <a:ext cx="1926766" cy="230832"/>
              </a:xfrm>
              <a:prstGeom prst="rect">
                <a:avLst/>
              </a:prstGeom>
              <a:solidFill>
                <a:srgbClr val="87CEFA"/>
              </a:solidFill>
              <a:ln>
                <a:solidFill>
                  <a:schemeClr val="bg2">
                    <a:lumMod val="90000"/>
                  </a:schemeClr>
                </a:solidFill>
              </a:ln>
            </p:spPr>
            <p:txBody>
              <a:bodyPr wrap="square" lIns="0" tIns="0" rIns="0" bIns="0" rtlCol="0">
                <a:spAutoFit/>
              </a:bodyPr>
              <a:lstStyle/>
              <a:p>
                <a:pPr algn="ctr"/>
                <a:r>
                  <a:rPr lang="en-US" sz="1500" b="1" dirty="0" smtClean="0">
                    <a:latin typeface="+mj-lt"/>
                  </a:rPr>
                  <a:t>2000</a:t>
                </a:r>
                <a:endParaRPr lang="en-US" sz="1500" b="1" dirty="0">
                  <a:latin typeface="+mj-lt"/>
                </a:endParaRPr>
              </a:p>
            </p:txBody>
          </p:sp>
          <p:cxnSp>
            <p:nvCxnSpPr>
              <p:cNvPr id="150" name="Straight Connector 149"/>
              <p:cNvCxnSpPr/>
              <p:nvPr/>
            </p:nvCxnSpPr>
            <p:spPr>
              <a:xfrm flipH="1">
                <a:off x="2451953" y="1363795"/>
                <a:ext cx="35766" cy="544566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2309649" y="4884819"/>
              <a:ext cx="315594" cy="16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TextBox 82"/>
            <p:cNvSpPr txBox="1"/>
            <p:nvPr/>
          </p:nvSpPr>
          <p:spPr>
            <a:xfrm>
              <a:off x="943840" y="4872315"/>
              <a:ext cx="2912138" cy="276999"/>
            </a:xfrm>
            <a:prstGeom prst="rect">
              <a:avLst/>
            </a:prstGeom>
            <a:noFill/>
            <a:ln>
              <a:noFill/>
            </a:ln>
          </p:spPr>
          <p:txBody>
            <a:bodyPr wrap="square" rtlCol="0">
              <a:spAutoFit/>
            </a:bodyPr>
            <a:lstStyle/>
            <a:p>
              <a:r>
                <a:rPr lang="en-US" sz="1200" dirty="0" smtClean="0">
                  <a:latin typeface="+mj-lt"/>
                </a:rPr>
                <a:t>Population Under Poverty Line (%)</a:t>
              </a:r>
              <a:endParaRPr lang="en-US" sz="1200" dirty="0">
                <a:latin typeface="+mj-lt"/>
              </a:endParaRPr>
            </a:p>
          </p:txBody>
        </p:sp>
        <p:sp>
          <p:nvSpPr>
            <p:cNvPr id="152" name="Rectangle 151"/>
            <p:cNvSpPr/>
            <p:nvPr/>
          </p:nvSpPr>
          <p:spPr>
            <a:xfrm>
              <a:off x="10112801" y="4901252"/>
              <a:ext cx="315594" cy="16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p:cNvSpPr/>
            <p:nvPr/>
          </p:nvSpPr>
          <p:spPr>
            <a:xfrm>
              <a:off x="6249907" y="4913285"/>
              <a:ext cx="315594" cy="16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TextBox 83"/>
            <p:cNvSpPr txBox="1"/>
            <p:nvPr/>
          </p:nvSpPr>
          <p:spPr>
            <a:xfrm>
              <a:off x="4385086" y="4872315"/>
              <a:ext cx="3574923" cy="276999"/>
            </a:xfrm>
            <a:prstGeom prst="rect">
              <a:avLst/>
            </a:prstGeom>
            <a:noFill/>
            <a:ln>
              <a:noFill/>
            </a:ln>
          </p:spPr>
          <p:txBody>
            <a:bodyPr wrap="square" rtlCol="0">
              <a:spAutoFit/>
            </a:bodyPr>
            <a:lstStyle/>
            <a:p>
              <a:r>
                <a:rPr lang="en-US" sz="1200" dirty="0" smtClean="0">
                  <a:latin typeface="+mj-lt"/>
                </a:rPr>
                <a:t>Population with No High School Degree (%)</a:t>
              </a:r>
              <a:endParaRPr lang="en-US" sz="1200" dirty="0">
                <a:latin typeface="+mj-lt"/>
              </a:endParaRPr>
            </a:p>
          </p:txBody>
        </p:sp>
        <p:sp>
          <p:nvSpPr>
            <p:cNvPr id="85" name="TextBox 84"/>
            <p:cNvSpPr txBox="1"/>
            <p:nvPr/>
          </p:nvSpPr>
          <p:spPr>
            <a:xfrm>
              <a:off x="8958759" y="4872315"/>
              <a:ext cx="2199041" cy="276999"/>
            </a:xfrm>
            <a:prstGeom prst="rect">
              <a:avLst/>
            </a:prstGeom>
            <a:noFill/>
            <a:ln>
              <a:noFill/>
            </a:ln>
          </p:spPr>
          <p:txBody>
            <a:bodyPr wrap="square" rtlCol="0">
              <a:spAutoFit/>
            </a:bodyPr>
            <a:lstStyle/>
            <a:p>
              <a:r>
                <a:rPr lang="en-US" sz="1200" dirty="0" smtClean="0">
                  <a:latin typeface="+mj-lt"/>
                </a:rPr>
                <a:t>Median Housing Value ($)</a:t>
              </a:r>
              <a:endParaRPr lang="en-US" sz="1200" dirty="0">
                <a:latin typeface="+mj-lt"/>
              </a:endParaRPr>
            </a:p>
          </p:txBody>
        </p:sp>
        <p:grpSp>
          <p:nvGrpSpPr>
            <p:cNvPr id="24" name="Group 23"/>
            <p:cNvGrpSpPr/>
            <p:nvPr/>
          </p:nvGrpSpPr>
          <p:grpSpPr>
            <a:xfrm>
              <a:off x="702707" y="4651840"/>
              <a:ext cx="3659396" cy="246221"/>
              <a:chOff x="752101" y="4796223"/>
              <a:chExt cx="3343398" cy="246221"/>
            </a:xfrm>
          </p:grpSpPr>
          <p:sp>
            <p:nvSpPr>
              <p:cNvPr id="154" name="TextBox 153"/>
              <p:cNvSpPr txBox="1"/>
              <p:nvPr/>
            </p:nvSpPr>
            <p:spPr>
              <a:xfrm>
                <a:off x="752101" y="4796223"/>
                <a:ext cx="1698224" cy="246221"/>
              </a:xfrm>
              <a:prstGeom prst="rect">
                <a:avLst/>
              </a:prstGeom>
              <a:solidFill>
                <a:schemeClr val="bg1"/>
              </a:solidFill>
              <a:ln>
                <a:noFill/>
              </a:ln>
            </p:spPr>
            <p:txBody>
              <a:bodyPr wrap="square" rtlCol="0">
                <a:spAutoFit/>
              </a:bodyPr>
              <a:lstStyle/>
              <a:p>
                <a:r>
                  <a:rPr lang="en-US" sz="1000" dirty="0" smtClean="0">
                    <a:latin typeface="+mj-lt"/>
                  </a:rPr>
                  <a:t>Q1         Q2       Q3        Q4</a:t>
                </a:r>
                <a:endParaRPr lang="en-US" sz="1000" dirty="0">
                  <a:latin typeface="+mj-lt"/>
                </a:endParaRPr>
              </a:p>
            </p:txBody>
          </p:sp>
          <p:sp>
            <p:nvSpPr>
              <p:cNvPr id="155" name="TextBox 154"/>
              <p:cNvSpPr txBox="1"/>
              <p:nvPr/>
            </p:nvSpPr>
            <p:spPr>
              <a:xfrm>
                <a:off x="2397275" y="4796223"/>
                <a:ext cx="1698224" cy="246221"/>
              </a:xfrm>
              <a:prstGeom prst="rect">
                <a:avLst/>
              </a:prstGeom>
              <a:solidFill>
                <a:schemeClr val="bg1"/>
              </a:solidFill>
              <a:ln>
                <a:noFill/>
              </a:ln>
            </p:spPr>
            <p:txBody>
              <a:bodyPr wrap="square" rtlCol="0">
                <a:spAutoFit/>
              </a:bodyPr>
              <a:lstStyle/>
              <a:p>
                <a:r>
                  <a:rPr lang="en-US" sz="1000" dirty="0" smtClean="0">
                    <a:latin typeface="+mj-lt"/>
                  </a:rPr>
                  <a:t>Q1        Q2        Q3       Q4</a:t>
                </a:r>
                <a:endParaRPr lang="en-US" sz="1000" dirty="0">
                  <a:latin typeface="+mj-lt"/>
                </a:endParaRPr>
              </a:p>
            </p:txBody>
          </p:sp>
        </p:grpSp>
        <p:grpSp>
          <p:nvGrpSpPr>
            <p:cNvPr id="23" name="Group 22"/>
            <p:cNvGrpSpPr/>
            <p:nvPr/>
          </p:nvGrpSpPr>
          <p:grpSpPr>
            <a:xfrm>
              <a:off x="4609288" y="4658661"/>
              <a:ext cx="3649347" cy="246221"/>
              <a:chOff x="904501" y="4948623"/>
              <a:chExt cx="3334215" cy="246221"/>
            </a:xfrm>
            <a:solidFill>
              <a:schemeClr val="bg1"/>
            </a:solidFill>
          </p:grpSpPr>
          <p:sp>
            <p:nvSpPr>
              <p:cNvPr id="156" name="TextBox 155"/>
              <p:cNvSpPr txBox="1"/>
              <p:nvPr/>
            </p:nvSpPr>
            <p:spPr>
              <a:xfrm>
                <a:off x="904501" y="4948623"/>
                <a:ext cx="1698224" cy="246221"/>
              </a:xfrm>
              <a:prstGeom prst="rect">
                <a:avLst/>
              </a:prstGeom>
              <a:grpFill/>
              <a:ln>
                <a:noFill/>
              </a:ln>
            </p:spPr>
            <p:txBody>
              <a:bodyPr wrap="square" rtlCol="0">
                <a:spAutoFit/>
              </a:bodyPr>
              <a:lstStyle/>
              <a:p>
                <a:r>
                  <a:rPr lang="en-US" sz="1000" dirty="0" smtClean="0">
                    <a:latin typeface="+mj-lt"/>
                  </a:rPr>
                  <a:t>Q1         Q2       Q3       Q4</a:t>
                </a:r>
                <a:endParaRPr lang="en-US" sz="1000" dirty="0">
                  <a:latin typeface="+mj-lt"/>
                </a:endParaRPr>
              </a:p>
            </p:txBody>
          </p:sp>
          <p:sp>
            <p:nvSpPr>
              <p:cNvPr id="157" name="TextBox 156"/>
              <p:cNvSpPr txBox="1"/>
              <p:nvPr/>
            </p:nvSpPr>
            <p:spPr>
              <a:xfrm>
                <a:off x="2540492" y="4948623"/>
                <a:ext cx="1698224" cy="246221"/>
              </a:xfrm>
              <a:prstGeom prst="rect">
                <a:avLst/>
              </a:prstGeom>
              <a:grpFill/>
              <a:ln>
                <a:noFill/>
              </a:ln>
            </p:spPr>
            <p:txBody>
              <a:bodyPr wrap="square" rtlCol="0">
                <a:spAutoFit/>
              </a:bodyPr>
              <a:lstStyle/>
              <a:p>
                <a:r>
                  <a:rPr lang="en-US" sz="1000" dirty="0" smtClean="0">
                    <a:latin typeface="+mj-lt"/>
                  </a:rPr>
                  <a:t>Q1        Q2       Q3       Q4</a:t>
                </a:r>
                <a:endParaRPr lang="en-US" sz="1000" dirty="0">
                  <a:latin typeface="+mj-lt"/>
                </a:endParaRPr>
              </a:p>
            </p:txBody>
          </p:sp>
        </p:grpSp>
        <p:pic>
          <p:nvPicPr>
            <p:cNvPr id="73" name="Picture 72"/>
            <p:cNvPicPr>
              <a:picLocks noChangeAspect="1"/>
            </p:cNvPicPr>
            <p:nvPr/>
          </p:nvPicPr>
          <p:blipFill rotWithShape="1">
            <a:blip r:embed="rId12">
              <a:extLst>
                <a:ext uri="{28A0092B-C50C-407E-A947-70E740481C1C}">
                  <a14:useLocalDpi xmlns:a14="http://schemas.microsoft.com/office/drawing/2010/main" val="0"/>
                </a:ext>
              </a:extLst>
            </a:blip>
            <a:srcRect l="5817" t="89643" r="90365" b="7113"/>
            <a:stretch/>
          </p:blipFill>
          <p:spPr>
            <a:xfrm>
              <a:off x="10049107" y="6319611"/>
              <a:ext cx="222075" cy="309858"/>
            </a:xfrm>
            <a:prstGeom prst="rect">
              <a:avLst/>
            </a:prstGeom>
            <a:ln>
              <a:solidFill>
                <a:schemeClr val="tx1">
                  <a:lumMod val="50000"/>
                  <a:lumOff val="50000"/>
                </a:schemeClr>
              </a:solidFill>
            </a:ln>
          </p:spPr>
        </p:pic>
        <p:pic>
          <p:nvPicPr>
            <p:cNvPr id="74" name="Picture 73"/>
            <p:cNvPicPr>
              <a:picLocks noChangeAspect="1"/>
            </p:cNvPicPr>
            <p:nvPr/>
          </p:nvPicPr>
          <p:blipFill rotWithShape="1">
            <a:blip r:embed="rId12">
              <a:extLst>
                <a:ext uri="{28A0092B-C50C-407E-A947-70E740481C1C}">
                  <a14:useLocalDpi xmlns:a14="http://schemas.microsoft.com/office/drawing/2010/main" val="0"/>
                </a:ext>
              </a:extLst>
            </a:blip>
            <a:srcRect l="5817" t="89643" r="90365" b="7113"/>
            <a:stretch/>
          </p:blipFill>
          <p:spPr>
            <a:xfrm>
              <a:off x="6174735" y="6329625"/>
              <a:ext cx="222075" cy="309858"/>
            </a:xfrm>
            <a:prstGeom prst="rect">
              <a:avLst/>
            </a:prstGeom>
            <a:ln>
              <a:solidFill>
                <a:schemeClr val="tx1">
                  <a:lumMod val="50000"/>
                  <a:lumOff val="50000"/>
                </a:schemeClr>
              </a:solidFill>
            </a:ln>
          </p:spPr>
        </p:pic>
        <p:sp>
          <p:nvSpPr>
            <p:cNvPr id="75" name="TextBox 74"/>
            <p:cNvSpPr txBox="1"/>
            <p:nvPr/>
          </p:nvSpPr>
          <p:spPr>
            <a:xfrm>
              <a:off x="6386138" y="6208299"/>
              <a:ext cx="686358" cy="600164"/>
            </a:xfrm>
            <a:prstGeom prst="rect">
              <a:avLst/>
            </a:prstGeom>
            <a:noFill/>
            <a:ln>
              <a:noFill/>
            </a:ln>
          </p:spPr>
          <p:txBody>
            <a:bodyPr wrap="square" rtlCol="0">
              <a:spAutoFit/>
            </a:bodyPr>
            <a:lstStyle/>
            <a:p>
              <a:r>
                <a:rPr lang="en-US" sz="1100" dirty="0" smtClean="0">
                  <a:latin typeface="+mj-lt"/>
                </a:rPr>
                <a:t>100</a:t>
              </a:r>
            </a:p>
            <a:p>
              <a:endParaRPr lang="en-US" sz="1100" dirty="0" smtClean="0">
                <a:latin typeface="+mj-lt"/>
              </a:endParaRPr>
            </a:p>
            <a:p>
              <a:r>
                <a:rPr lang="en-US" sz="1100" dirty="0" smtClean="0">
                  <a:latin typeface="+mj-lt"/>
                </a:rPr>
                <a:t> 0</a:t>
              </a:r>
              <a:endParaRPr lang="en-US" sz="1100" dirty="0">
                <a:latin typeface="+mj-lt"/>
              </a:endParaRPr>
            </a:p>
          </p:txBody>
        </p:sp>
        <p:sp>
          <p:nvSpPr>
            <p:cNvPr id="78" name="TextBox 77"/>
            <p:cNvSpPr txBox="1"/>
            <p:nvPr/>
          </p:nvSpPr>
          <p:spPr>
            <a:xfrm>
              <a:off x="10202901" y="6209090"/>
              <a:ext cx="954899" cy="600164"/>
            </a:xfrm>
            <a:prstGeom prst="rect">
              <a:avLst/>
            </a:prstGeom>
            <a:noFill/>
            <a:ln>
              <a:noFill/>
            </a:ln>
          </p:spPr>
          <p:txBody>
            <a:bodyPr wrap="square" rtlCol="0">
              <a:spAutoFit/>
            </a:bodyPr>
            <a:lstStyle/>
            <a:p>
              <a:r>
                <a:rPr lang="en-US" sz="1100" dirty="0" smtClean="0">
                  <a:latin typeface="+mj-lt"/>
                </a:rPr>
                <a:t>1,000,000</a:t>
              </a:r>
            </a:p>
            <a:p>
              <a:endParaRPr lang="en-US" sz="1100" dirty="0" smtClean="0">
                <a:latin typeface="+mj-lt"/>
              </a:endParaRPr>
            </a:p>
            <a:p>
              <a:r>
                <a:rPr lang="en-US" sz="1100" dirty="0" smtClean="0">
                  <a:latin typeface="+mj-lt"/>
                </a:rPr>
                <a:t> 0</a:t>
              </a:r>
              <a:endParaRPr lang="en-US" sz="1100" dirty="0">
                <a:latin typeface="+mj-lt"/>
              </a:endParaRPr>
            </a:p>
          </p:txBody>
        </p:sp>
        <p:pic>
          <p:nvPicPr>
            <p:cNvPr id="9" name="Picture 8"/>
            <p:cNvPicPr>
              <a:picLocks noChangeAspect="1"/>
            </p:cNvPicPr>
            <p:nvPr/>
          </p:nvPicPr>
          <p:blipFill rotWithShape="1">
            <a:blip r:embed="rId12">
              <a:extLst>
                <a:ext uri="{28A0092B-C50C-407E-A947-70E740481C1C}">
                  <a14:useLocalDpi xmlns:a14="http://schemas.microsoft.com/office/drawing/2010/main" val="0"/>
                </a:ext>
              </a:extLst>
            </a:blip>
            <a:srcRect l="5817" t="89643" r="90365" b="7113"/>
            <a:stretch/>
          </p:blipFill>
          <p:spPr>
            <a:xfrm>
              <a:off x="2281813" y="6319431"/>
              <a:ext cx="222075" cy="309858"/>
            </a:xfrm>
            <a:prstGeom prst="rect">
              <a:avLst/>
            </a:prstGeom>
            <a:ln>
              <a:solidFill>
                <a:schemeClr val="tx1">
                  <a:lumMod val="50000"/>
                  <a:lumOff val="50000"/>
                </a:schemeClr>
              </a:solidFill>
            </a:ln>
          </p:spPr>
        </p:pic>
        <p:sp>
          <p:nvSpPr>
            <p:cNvPr id="82" name="TextBox 81"/>
            <p:cNvSpPr txBox="1"/>
            <p:nvPr/>
          </p:nvSpPr>
          <p:spPr>
            <a:xfrm>
              <a:off x="2470355" y="6209114"/>
              <a:ext cx="699732" cy="600164"/>
            </a:xfrm>
            <a:prstGeom prst="rect">
              <a:avLst/>
            </a:prstGeom>
            <a:noFill/>
            <a:ln>
              <a:noFill/>
            </a:ln>
          </p:spPr>
          <p:txBody>
            <a:bodyPr wrap="square" rtlCol="0">
              <a:spAutoFit/>
            </a:bodyPr>
            <a:lstStyle/>
            <a:p>
              <a:r>
                <a:rPr lang="en-US" sz="1100" dirty="0" smtClean="0">
                  <a:latin typeface="+mj-lt"/>
                </a:rPr>
                <a:t>100</a:t>
              </a:r>
            </a:p>
            <a:p>
              <a:endParaRPr lang="en-US" sz="1100" dirty="0" smtClean="0">
                <a:latin typeface="+mj-lt"/>
              </a:endParaRPr>
            </a:p>
            <a:p>
              <a:r>
                <a:rPr lang="en-US" sz="1100" dirty="0" smtClean="0">
                  <a:latin typeface="+mj-lt"/>
                </a:rPr>
                <a:t> 0</a:t>
              </a:r>
              <a:endParaRPr lang="en-US" sz="1100" dirty="0">
                <a:latin typeface="+mj-lt"/>
              </a:endParaRPr>
            </a:p>
          </p:txBody>
        </p:sp>
        <p:grpSp>
          <p:nvGrpSpPr>
            <p:cNvPr id="3" name="Group 2"/>
            <p:cNvGrpSpPr/>
            <p:nvPr/>
          </p:nvGrpSpPr>
          <p:grpSpPr>
            <a:xfrm>
              <a:off x="8476564" y="4651838"/>
              <a:ext cx="3689542" cy="295204"/>
              <a:chOff x="8476564" y="4651838"/>
              <a:chExt cx="3689542" cy="295204"/>
            </a:xfrm>
          </p:grpSpPr>
          <p:grpSp>
            <p:nvGrpSpPr>
              <p:cNvPr id="22" name="Group 21"/>
              <p:cNvGrpSpPr/>
              <p:nvPr/>
            </p:nvGrpSpPr>
            <p:grpSpPr>
              <a:xfrm>
                <a:off x="8476564" y="4651838"/>
                <a:ext cx="3689542" cy="250498"/>
                <a:chOff x="8547305" y="4571890"/>
                <a:chExt cx="3370945" cy="246228"/>
              </a:xfrm>
              <a:noFill/>
            </p:grpSpPr>
            <p:sp>
              <p:nvSpPr>
                <p:cNvPr id="158" name="TextBox 157"/>
                <p:cNvSpPr txBox="1"/>
                <p:nvPr/>
              </p:nvSpPr>
              <p:spPr>
                <a:xfrm>
                  <a:off x="8547305" y="4571890"/>
                  <a:ext cx="1698224" cy="246221"/>
                </a:xfrm>
                <a:prstGeom prst="rect">
                  <a:avLst/>
                </a:prstGeom>
                <a:grpFill/>
                <a:ln>
                  <a:noFill/>
                </a:ln>
              </p:spPr>
              <p:txBody>
                <a:bodyPr wrap="square" rtlCol="0">
                  <a:spAutoFit/>
                </a:bodyPr>
                <a:lstStyle/>
                <a:p>
                  <a:r>
                    <a:rPr lang="en-US" sz="1000" dirty="0" smtClean="0">
                      <a:latin typeface="+mj-lt"/>
                    </a:rPr>
                    <a:t> Q1        Q2       Q3        Q4</a:t>
                  </a:r>
                  <a:endParaRPr lang="en-US" sz="1000" dirty="0">
                    <a:latin typeface="+mj-lt"/>
                  </a:endParaRPr>
                </a:p>
              </p:txBody>
            </p:sp>
            <p:sp>
              <p:nvSpPr>
                <p:cNvPr id="159" name="TextBox 158"/>
                <p:cNvSpPr txBox="1"/>
                <p:nvPr/>
              </p:nvSpPr>
              <p:spPr>
                <a:xfrm>
                  <a:off x="10220026" y="4571897"/>
                  <a:ext cx="1698224" cy="246221"/>
                </a:xfrm>
                <a:prstGeom prst="rect">
                  <a:avLst/>
                </a:prstGeom>
                <a:grpFill/>
                <a:ln>
                  <a:noFill/>
                </a:ln>
              </p:spPr>
              <p:txBody>
                <a:bodyPr wrap="square" rtlCol="0">
                  <a:spAutoFit/>
                </a:bodyPr>
                <a:lstStyle/>
                <a:p>
                  <a:r>
                    <a:rPr lang="en-US" sz="1000" dirty="0" smtClean="0">
                      <a:latin typeface="+mj-lt"/>
                    </a:rPr>
                    <a:t>Q1        Q2       Q3        Q4</a:t>
                  </a:r>
                  <a:endParaRPr lang="en-US" sz="1000" dirty="0">
                    <a:latin typeface="+mj-lt"/>
                  </a:endParaRPr>
                </a:p>
              </p:txBody>
            </p:sp>
          </p:grpSp>
          <p:sp>
            <p:nvSpPr>
              <p:cNvPr id="2" name="Rectangle 1"/>
              <p:cNvSpPr/>
              <p:nvPr/>
            </p:nvSpPr>
            <p:spPr>
              <a:xfrm>
                <a:off x="10156070" y="4659615"/>
                <a:ext cx="166666" cy="287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6" name="Group 15"/>
          <p:cNvGrpSpPr/>
          <p:nvPr/>
        </p:nvGrpSpPr>
        <p:grpSpPr>
          <a:xfrm>
            <a:off x="8529521" y="-216859"/>
            <a:ext cx="3686620" cy="1962780"/>
            <a:chOff x="8529521" y="-216859"/>
            <a:chExt cx="3686620" cy="1962780"/>
          </a:xfrm>
        </p:grpSpPr>
        <p:pic>
          <p:nvPicPr>
            <p:cNvPr id="15" name="Picture 14"/>
            <p:cNvPicPr>
              <a:picLocks noChangeAspect="1"/>
            </p:cNvPicPr>
            <p:nvPr/>
          </p:nvPicPr>
          <p:blipFill rotWithShape="1">
            <a:blip r:embed="rId13">
              <a:extLst>
                <a:ext uri="{28A0092B-C50C-407E-A947-70E740481C1C}">
                  <a14:useLocalDpi xmlns:a14="http://schemas.microsoft.com/office/drawing/2010/main" val="0"/>
                </a:ext>
              </a:extLst>
            </a:blip>
            <a:srcRect l="6369" t="93220" r="90048" b="2725"/>
            <a:stretch/>
          </p:blipFill>
          <p:spPr>
            <a:xfrm>
              <a:off x="9969432" y="338167"/>
              <a:ext cx="235806" cy="343702"/>
            </a:xfrm>
            <a:prstGeom prst="rect">
              <a:avLst/>
            </a:prstGeom>
            <a:ln>
              <a:solidFill>
                <a:schemeClr val="tx1">
                  <a:lumMod val="50000"/>
                  <a:lumOff val="50000"/>
                </a:schemeClr>
              </a:solidFill>
            </a:ln>
          </p:spPr>
        </p:pic>
        <p:sp>
          <p:nvSpPr>
            <p:cNvPr id="88" name="TextBox 87"/>
            <p:cNvSpPr txBox="1"/>
            <p:nvPr/>
          </p:nvSpPr>
          <p:spPr>
            <a:xfrm>
              <a:off x="10194052" y="174702"/>
              <a:ext cx="1960740" cy="646331"/>
            </a:xfrm>
            <a:prstGeom prst="rect">
              <a:avLst/>
            </a:prstGeom>
            <a:noFill/>
            <a:ln>
              <a:noFill/>
            </a:ln>
          </p:spPr>
          <p:txBody>
            <a:bodyPr wrap="square" rtlCol="0">
              <a:spAutoFit/>
            </a:bodyPr>
            <a:lstStyle/>
            <a:p>
              <a:r>
                <a:rPr lang="en-US" sz="1200" dirty="0" smtClean="0">
                  <a:latin typeface="+mj-lt"/>
                </a:rPr>
                <a:t>2.5</a:t>
              </a:r>
            </a:p>
            <a:p>
              <a:endParaRPr lang="en-US" sz="1200" dirty="0" smtClean="0">
                <a:latin typeface="+mj-lt"/>
              </a:endParaRPr>
            </a:p>
            <a:p>
              <a:r>
                <a:rPr lang="en-US" sz="1200" dirty="0" smtClean="0">
                  <a:latin typeface="+mj-lt"/>
                </a:rPr>
                <a:t>-13</a:t>
              </a:r>
              <a:endParaRPr lang="en-US" sz="1200" dirty="0">
                <a:latin typeface="+mj-lt"/>
              </a:endParaRPr>
            </a:p>
          </p:txBody>
        </p:sp>
        <p:sp>
          <p:nvSpPr>
            <p:cNvPr id="89" name="TextBox 88"/>
            <p:cNvSpPr txBox="1"/>
            <p:nvPr/>
          </p:nvSpPr>
          <p:spPr>
            <a:xfrm>
              <a:off x="8529521" y="14414"/>
              <a:ext cx="1639105" cy="461665"/>
            </a:xfrm>
            <a:prstGeom prst="rect">
              <a:avLst/>
            </a:prstGeom>
            <a:noFill/>
            <a:ln>
              <a:noFill/>
            </a:ln>
          </p:spPr>
          <p:txBody>
            <a:bodyPr wrap="square" rtlCol="0">
              <a:spAutoFit/>
            </a:bodyPr>
            <a:lstStyle/>
            <a:p>
              <a:r>
                <a:rPr lang="en-US" sz="1200" dirty="0" smtClean="0">
                  <a:latin typeface="+mj-lt"/>
                </a:rPr>
                <a:t>PM</a:t>
              </a:r>
              <a:r>
                <a:rPr lang="en-US" sz="1200" baseline="-25000" dirty="0" smtClean="0">
                  <a:latin typeface="+mj-lt"/>
                </a:rPr>
                <a:t>2.5</a:t>
              </a:r>
              <a:r>
                <a:rPr lang="en-US" sz="1200" dirty="0" smtClean="0">
                  <a:latin typeface="+mj-lt"/>
                </a:rPr>
                <a:t> Change from 2000 to 2010</a:t>
              </a:r>
              <a:endParaRPr lang="en-US" sz="1200" dirty="0">
                <a:latin typeface="+mj-lt"/>
              </a:endParaRPr>
            </a:p>
          </p:txBody>
        </p:sp>
        <p:pic>
          <p:nvPicPr>
            <p:cNvPr id="87" name="Picture 86"/>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8902" b="84659" l="12500" r="87623"/>
                      </a14:imgEffect>
                    </a14:imgLayer>
                  </a14:imgProps>
                </a:ext>
                <a:ext uri="{28A0092B-C50C-407E-A947-70E740481C1C}">
                  <a14:useLocalDpi xmlns:a14="http://schemas.microsoft.com/office/drawing/2010/main" val="0"/>
                </a:ext>
              </a:extLst>
            </a:blip>
            <a:srcRect l="13848" t="10503" r="9169" b="15943"/>
            <a:stretch/>
          </p:blipFill>
          <p:spPr>
            <a:xfrm>
              <a:off x="10628712" y="-216859"/>
              <a:ext cx="1587429" cy="1962780"/>
            </a:xfrm>
            <a:prstGeom prst="rect">
              <a:avLst/>
            </a:prstGeom>
          </p:spPr>
        </p:pic>
      </p:grpSp>
    </p:spTree>
    <p:extLst>
      <p:ext uri="{BB962C8B-B14F-4D97-AF65-F5344CB8AC3E}">
        <p14:creationId xmlns:p14="http://schemas.microsoft.com/office/powerpoint/2010/main" val="3642483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p:cNvSpPr>
            <a:spLocks noGrp="1"/>
          </p:cNvSpPr>
          <p:nvPr/>
        </p:nvSpPr>
        <p:spPr>
          <a:xfrm>
            <a:off x="1000125" y="1488318"/>
            <a:ext cx="10034924" cy="42266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200" dirty="0"/>
              <a:t>While the ACAG PM</a:t>
            </a:r>
            <a:r>
              <a:rPr lang="en-US" sz="2200" baseline="-25000" dirty="0"/>
              <a:t>2.5</a:t>
            </a:r>
            <a:r>
              <a:rPr lang="en-US" sz="2200" dirty="0"/>
              <a:t> data product adequately represents long-term exposure and large-scale spatial processes, the dataset’s coarse annual average temporal resolution may fail to capture all PM</a:t>
            </a:r>
            <a:r>
              <a:rPr lang="en-US" sz="2200" baseline="-25000" dirty="0"/>
              <a:t>2.5</a:t>
            </a:r>
            <a:r>
              <a:rPr lang="en-US" sz="2200" dirty="0"/>
              <a:t>-related health risks. </a:t>
            </a:r>
            <a:endParaRPr lang="en-US" sz="2200" dirty="0" smtClean="0"/>
          </a:p>
          <a:p>
            <a:pPr marL="342900" indent="-342900">
              <a:spcBef>
                <a:spcPts val="200"/>
              </a:spcBef>
              <a:buClr>
                <a:srgbClr val="964035"/>
              </a:buClr>
              <a:buFont typeface="Webdings" panose="05030102010509060703" pitchFamily="18" charset="2"/>
              <a:buChar char="4"/>
            </a:pPr>
            <a:endParaRPr lang="en-US" sz="2200" dirty="0" smtClean="0"/>
          </a:p>
          <a:p>
            <a:pPr marL="342900" indent="-342900">
              <a:spcBef>
                <a:spcPts val="200"/>
              </a:spcBef>
              <a:buClr>
                <a:srgbClr val="964035"/>
              </a:buClr>
              <a:buFont typeface="Webdings" panose="05030102010509060703" pitchFamily="18" charset="2"/>
              <a:buChar char="4"/>
            </a:pPr>
            <a:r>
              <a:rPr lang="en-US" sz="2200" dirty="0"/>
              <a:t>Recent California air quality policies and regulations may be factors contributing to overall declines in PM</a:t>
            </a:r>
            <a:r>
              <a:rPr lang="en-US" sz="2200" baseline="-25000" dirty="0"/>
              <a:t>2.5</a:t>
            </a:r>
            <a:r>
              <a:rPr lang="en-US" sz="2200" dirty="0"/>
              <a:t>, while precipitation, fire, and transportation patterns likely contribute to the inter-annual variability in the San Francisco, San Joaquin Valley, and South Coast air basins. </a:t>
            </a:r>
            <a:endParaRPr lang="en-US" sz="2200" dirty="0" smtClean="0"/>
          </a:p>
          <a:p>
            <a:pPr marL="342900" indent="-342900">
              <a:spcBef>
                <a:spcPts val="200"/>
              </a:spcBef>
              <a:buClr>
                <a:srgbClr val="964035"/>
              </a:buClr>
              <a:buFont typeface="Webdings" panose="05030102010509060703" pitchFamily="18" charset="2"/>
              <a:buChar char="4"/>
            </a:pPr>
            <a:endParaRPr lang="en-US" sz="2200" dirty="0"/>
          </a:p>
          <a:p>
            <a:pPr marL="342900" indent="-342900">
              <a:spcBef>
                <a:spcPts val="200"/>
              </a:spcBef>
              <a:buClr>
                <a:srgbClr val="964035"/>
              </a:buClr>
              <a:buFont typeface="Webdings" panose="05030102010509060703" pitchFamily="18" charset="2"/>
              <a:buChar char="4"/>
            </a:pPr>
            <a:r>
              <a:rPr lang="en-US" sz="2200" dirty="0" smtClean="0"/>
              <a:t>Low income communities, especially those with higher percentages of minority populations, are more likely to experience greater annual mean PM</a:t>
            </a:r>
            <a:r>
              <a:rPr lang="en-US" sz="2200" baseline="-25000" dirty="0" smtClean="0"/>
              <a:t>2.5</a:t>
            </a:r>
            <a:r>
              <a:rPr lang="en-US" sz="2200" dirty="0" smtClean="0"/>
              <a:t> concentrations. </a:t>
            </a:r>
            <a:endParaRPr lang="en-US" sz="2200" dirty="0"/>
          </a:p>
          <a:p>
            <a:pPr>
              <a:spcBef>
                <a:spcPts val="200"/>
              </a:spcBef>
              <a:buClr>
                <a:srgbClr val="964035"/>
              </a:buClr>
            </a:pPr>
            <a:endParaRPr lang="en-US" sz="2400" dirty="0"/>
          </a:p>
        </p:txBody>
      </p:sp>
      <p:sp>
        <p:nvSpPr>
          <p:cNvPr id="13" name="Rectangle 12"/>
          <p:cNvSpPr/>
          <p:nvPr/>
        </p:nvSpPr>
        <p:spPr>
          <a:xfrm>
            <a:off x="1073426" y="4601817"/>
            <a:ext cx="9961623" cy="133184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dirty="0" smtClean="0"/>
              <a:t>Conclusions</a:t>
            </a:r>
            <a:endParaRPr lang="en-US" dirty="0"/>
          </a:p>
        </p:txBody>
      </p:sp>
      <p:sp>
        <p:nvSpPr>
          <p:cNvPr id="9" name="Text Placeholder 5"/>
          <p:cNvSpPr>
            <a:spLocks noGrp="1"/>
          </p:cNvSpPr>
          <p:nvPr/>
        </p:nvSpPr>
        <p:spPr>
          <a:xfrm>
            <a:off x="2593699" y="2687634"/>
            <a:ext cx="10034924" cy="13901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endParaRPr lang="en-US" sz="2200" dirty="0" smtClean="0"/>
          </a:p>
        </p:txBody>
      </p:sp>
      <p:sp>
        <p:nvSpPr>
          <p:cNvPr id="3" name="Rectangle 2"/>
          <p:cNvSpPr/>
          <p:nvPr/>
        </p:nvSpPr>
        <p:spPr>
          <a:xfrm>
            <a:off x="1083365" y="2932043"/>
            <a:ext cx="9730409" cy="15206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00125" y="1368610"/>
            <a:ext cx="9962736" cy="146404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73699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xit" presetSubtype="0" fill="hold" grpId="0" nodeType="withEffect">
                                  <p:stCondLst>
                                    <p:cond delay="0"/>
                                  </p:stCondLst>
                                  <p:childTnLst>
                                    <p:animEffect transition="out" filter="fade">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3" grpId="1"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000124" y="1075586"/>
            <a:ext cx="10235435" cy="5226023"/>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1" dirty="0" smtClean="0"/>
              <a:t>Advisors</a:t>
            </a:r>
            <a:endParaRPr lang="en-US" sz="2800" dirty="0" smtClean="0"/>
          </a:p>
          <a:p>
            <a:r>
              <a:rPr lang="en-US" sz="2400" dirty="0" smtClean="0"/>
              <a:t>Dr. Juan Torres-Pérez, Bay Area Environmental Research Institute</a:t>
            </a:r>
          </a:p>
          <a:p>
            <a:r>
              <a:rPr lang="en-US" sz="2400" dirty="0" smtClean="0"/>
              <a:t>Dr. Cindy Schmidt, Bay Area Environmental Research Institute</a:t>
            </a:r>
          </a:p>
          <a:p>
            <a:r>
              <a:rPr lang="en-US" sz="2400" dirty="0" smtClean="0"/>
              <a:t>Dr. Robert Chatfield, NASA Ames Research Center</a:t>
            </a:r>
          </a:p>
          <a:p>
            <a:r>
              <a:rPr lang="en-US" sz="2400" dirty="0" smtClean="0"/>
              <a:t>Dr. Anthony </a:t>
            </a:r>
            <a:r>
              <a:rPr lang="en-US" sz="2400" dirty="0" err="1" smtClean="0"/>
              <a:t>Strawa</a:t>
            </a:r>
            <a:r>
              <a:rPr lang="en-US" sz="2400" dirty="0" smtClean="0"/>
              <a:t>, NASA Ames Research Center</a:t>
            </a:r>
          </a:p>
          <a:p>
            <a:r>
              <a:rPr lang="en-US" sz="2400" dirty="0" smtClean="0"/>
              <a:t>Dr. </a:t>
            </a:r>
            <a:r>
              <a:rPr lang="en-US" sz="2400" dirty="0" err="1" smtClean="0"/>
              <a:t>Meytar</a:t>
            </a:r>
            <a:r>
              <a:rPr lang="en-US" sz="2400" dirty="0" smtClean="0"/>
              <a:t> </a:t>
            </a:r>
            <a:r>
              <a:rPr lang="en-US" sz="2400" dirty="0" err="1" smtClean="0"/>
              <a:t>Sorek</a:t>
            </a:r>
            <a:r>
              <a:rPr lang="en-US" sz="2400" dirty="0" smtClean="0"/>
              <a:t>-Hamer, Universities Space Research Association</a:t>
            </a:r>
          </a:p>
          <a:p>
            <a:r>
              <a:rPr lang="en-US" sz="2400" dirty="0" smtClean="0"/>
              <a:t>Dr. Caroline </a:t>
            </a:r>
            <a:r>
              <a:rPr lang="en-US" sz="2400" dirty="0" err="1" smtClean="0"/>
              <a:t>Parworth</a:t>
            </a:r>
            <a:r>
              <a:rPr lang="en-US" sz="2400" dirty="0" smtClean="0"/>
              <a:t>, Universities Space Research Association</a:t>
            </a:r>
          </a:p>
          <a:p>
            <a:endParaRPr lang="en-US" sz="2200" dirty="0"/>
          </a:p>
          <a:p>
            <a:pPr>
              <a:spcBef>
                <a:spcPts val="0"/>
              </a:spcBef>
            </a:pPr>
            <a:r>
              <a:rPr lang="en-US" sz="2800" b="1" dirty="0" smtClean="0"/>
              <a:t>Partners</a:t>
            </a:r>
            <a:endParaRPr lang="en-US" sz="2800" dirty="0" smtClean="0"/>
          </a:p>
          <a:p>
            <a:r>
              <a:rPr lang="en-US" sz="2400" dirty="0" smtClean="0"/>
              <a:t>California Air </a:t>
            </a:r>
            <a:r>
              <a:rPr lang="en-US" sz="2400" dirty="0"/>
              <a:t>Resources </a:t>
            </a:r>
            <a:r>
              <a:rPr lang="en-US" sz="2400" dirty="0" smtClean="0"/>
              <a:t>Board </a:t>
            </a:r>
          </a:p>
          <a:p>
            <a:pPr>
              <a:spcBef>
                <a:spcPts val="0"/>
              </a:spcBef>
            </a:pPr>
            <a:r>
              <a:rPr lang="en-US" sz="2400" dirty="0"/>
              <a:t>	</a:t>
            </a:r>
            <a:r>
              <a:rPr lang="en-US" sz="2400" dirty="0" smtClean="0"/>
              <a:t>Dr</a:t>
            </a:r>
            <a:r>
              <a:rPr lang="en-US" sz="2400" dirty="0"/>
              <a:t>. </a:t>
            </a:r>
            <a:r>
              <a:rPr lang="en-US" sz="2400" dirty="0" err="1"/>
              <a:t>Hyung</a:t>
            </a:r>
            <a:r>
              <a:rPr lang="en-US" sz="2400" dirty="0"/>
              <a:t> </a:t>
            </a:r>
            <a:r>
              <a:rPr lang="en-US" sz="2400" dirty="0" err="1"/>
              <a:t>Joo</a:t>
            </a:r>
            <a:r>
              <a:rPr lang="en-US" sz="2400" dirty="0"/>
              <a:t> Lee</a:t>
            </a:r>
            <a:endParaRPr lang="en-US" sz="2400" dirty="0" smtClean="0"/>
          </a:p>
          <a:p>
            <a:r>
              <a:rPr lang="en-US" sz="2400" dirty="0" smtClean="0"/>
              <a:t>University of California, Los Angeles, Institute of Transportation Studies</a:t>
            </a:r>
          </a:p>
          <a:p>
            <a:pPr>
              <a:spcBef>
                <a:spcPts val="0"/>
              </a:spcBef>
            </a:pPr>
            <a:r>
              <a:rPr lang="en-US" sz="2400" dirty="0"/>
              <a:t>	</a:t>
            </a:r>
            <a:r>
              <a:rPr lang="en-US" sz="2400" dirty="0" smtClean="0"/>
              <a:t>Madeline </a:t>
            </a:r>
            <a:r>
              <a:rPr lang="en-US" sz="2400" dirty="0" err="1" smtClean="0"/>
              <a:t>Brozen</a:t>
            </a:r>
            <a:endParaRPr lang="en-US" sz="2400" dirty="0"/>
          </a:p>
          <a:p>
            <a:endParaRPr lang="en-US" sz="2200" dirty="0" smtClean="0"/>
          </a:p>
          <a:p>
            <a:pPr>
              <a:spcBef>
                <a:spcPts val="0"/>
              </a:spcBef>
            </a:pPr>
            <a:r>
              <a:rPr lang="en-US" sz="2800" b="1" dirty="0" smtClean="0"/>
              <a:t>NASA DEVELOP National Program Staff</a:t>
            </a:r>
          </a:p>
          <a:p>
            <a:r>
              <a:rPr lang="en-US" sz="2400" dirty="0" smtClean="0"/>
              <a:t>Jenna Williams· John </a:t>
            </a:r>
            <a:r>
              <a:rPr lang="en-US" sz="2400" dirty="0" err="1" smtClean="0"/>
              <a:t>Dilger</a:t>
            </a:r>
            <a:r>
              <a:rPr lang="en-US" sz="2400" dirty="0" smtClean="0"/>
              <a:t>· Nick Rousseau· </a:t>
            </a:r>
            <a:r>
              <a:rPr lang="en-US" sz="2400" dirty="0"/>
              <a:t>Amanda </a:t>
            </a:r>
            <a:r>
              <a:rPr lang="en-US" sz="2400" dirty="0" smtClean="0"/>
              <a:t>Clayton· </a:t>
            </a:r>
            <a:r>
              <a:rPr lang="en-US" sz="2400" dirty="0"/>
              <a:t>Jonathan </a:t>
            </a:r>
            <a:r>
              <a:rPr lang="en-US" sz="2400" dirty="0" smtClean="0"/>
              <a:t>O’Brien</a:t>
            </a:r>
            <a:endParaRPr lang="en-US" sz="2400" dirty="0"/>
          </a:p>
        </p:txBody>
      </p:sp>
    </p:spTree>
    <p:extLst>
      <p:ext uri="{BB962C8B-B14F-4D97-AF65-F5344CB8AC3E}">
        <p14:creationId xmlns:p14="http://schemas.microsoft.com/office/powerpoint/2010/main" val="2253941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8716" y="113178"/>
            <a:ext cx="7562625" cy="1065007"/>
          </a:xfrm>
        </p:spPr>
        <p:txBody>
          <a:bodyPr/>
          <a:lstStyle/>
          <a:p>
            <a:r>
              <a:rPr lang="en-US" dirty="0" smtClean="0"/>
              <a:t>THANK YOU!</a:t>
            </a:r>
            <a:endParaRPr lang="en-US" dirty="0"/>
          </a:p>
        </p:txBody>
      </p:sp>
      <p:sp>
        <p:nvSpPr>
          <p:cNvPr id="2" name="TextBox 1"/>
          <p:cNvSpPr txBox="1"/>
          <p:nvPr/>
        </p:nvSpPr>
        <p:spPr>
          <a:xfrm>
            <a:off x="7669988" y="5938787"/>
            <a:ext cx="3005489" cy="707886"/>
          </a:xfrm>
          <a:prstGeom prst="rect">
            <a:avLst/>
          </a:prstGeom>
          <a:noFill/>
        </p:spPr>
        <p:txBody>
          <a:bodyPr wrap="square" rtlCol="0">
            <a:spAutoFit/>
          </a:bodyPr>
          <a:lstStyle/>
          <a:p>
            <a:r>
              <a:rPr lang="en-US" sz="4000" dirty="0" smtClean="0">
                <a:solidFill>
                  <a:schemeClr val="tx1">
                    <a:lumMod val="75000"/>
                    <a:lumOff val="25000"/>
                  </a:schemeClr>
                </a:solidFill>
              </a:rPr>
              <a:t>Questions?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2319" y="1178185"/>
            <a:ext cx="6127363" cy="4608323"/>
          </a:xfrm>
          <a:prstGeom prst="rect">
            <a:avLst/>
          </a:prstGeom>
          <a:ln w="12700">
            <a:solidFill>
              <a:schemeClr val="tx1"/>
            </a:solidFill>
          </a:ln>
        </p:spPr>
      </p:pic>
    </p:spTree>
    <p:extLst>
      <p:ext uri="{BB962C8B-B14F-4D97-AF65-F5344CB8AC3E}">
        <p14:creationId xmlns:p14="http://schemas.microsoft.com/office/powerpoint/2010/main" val="3580314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96452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111" t="12157" r="10719" b="13333"/>
          <a:stretch/>
        </p:blipFill>
        <p:spPr>
          <a:xfrm rot="-420000">
            <a:off x="136504" y="1932709"/>
            <a:ext cx="5085476" cy="323157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a:solidFill>
            <a:schemeClr val="tx1"/>
          </a:solidFill>
          <a:ln>
            <a:solidFill>
              <a:schemeClr val="tx1"/>
            </a:solidFill>
          </a:ln>
        </p:spPr>
      </p:pic>
      <p:sp>
        <p:nvSpPr>
          <p:cNvPr id="2" name="Title 1"/>
          <p:cNvSpPr>
            <a:spLocks noGrp="1"/>
          </p:cNvSpPr>
          <p:nvPr>
            <p:ph type="title"/>
          </p:nvPr>
        </p:nvSpPr>
        <p:spPr/>
        <p:txBody>
          <a:bodyPr/>
          <a:lstStyle/>
          <a:p>
            <a:r>
              <a:rPr lang="en-US" dirty="0" smtClean="0"/>
              <a:t>California</a:t>
            </a:r>
            <a:endParaRPr lang="en-US" dirty="0"/>
          </a:p>
        </p:txBody>
      </p:sp>
      <p:cxnSp>
        <p:nvCxnSpPr>
          <p:cNvPr id="17" name="Straight Connector 16"/>
          <p:cNvCxnSpPr/>
          <p:nvPr/>
        </p:nvCxnSpPr>
        <p:spPr>
          <a:xfrm>
            <a:off x="5314122" y="0"/>
            <a:ext cx="0" cy="6858000"/>
          </a:xfrm>
          <a:prstGeom prst="line">
            <a:avLst/>
          </a:prstGeom>
          <a:ln w="349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89" t="31533" r="71717" b="37216"/>
          <a:stretch/>
        </p:blipFill>
        <p:spPr>
          <a:xfrm rot="-420000">
            <a:off x="319585" y="3000647"/>
            <a:ext cx="942042" cy="1363483"/>
          </a:xfrm>
          <a:prstGeom prst="rect">
            <a:avLst/>
          </a:prstGeom>
        </p:spPr>
      </p:pic>
      <p:pic>
        <p:nvPicPr>
          <p:cNvPr id="25" name="Picture 24"/>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37" t="7045" r="36101" b="8576"/>
          <a:stretch/>
        </p:blipFill>
        <p:spPr>
          <a:xfrm rot="-420000">
            <a:off x="980790" y="1023545"/>
            <a:ext cx="3257103" cy="5225570"/>
          </a:xfrm>
          <a:prstGeom prst="rect">
            <a:avLst/>
          </a:prstGeom>
        </p:spPr>
      </p:pic>
      <p:sp>
        <p:nvSpPr>
          <p:cNvPr id="26" name="Text Placeholder 4"/>
          <p:cNvSpPr txBox="1">
            <a:spLocks/>
          </p:cNvSpPr>
          <p:nvPr/>
        </p:nvSpPr>
        <p:spPr>
          <a:xfrm>
            <a:off x="9963977" y="6583680"/>
            <a:ext cx="2247900"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Tony </a:t>
            </a:r>
            <a:r>
              <a:rPr kumimoji="0" lang="en-US" sz="1200" b="0" i="0" u="none" strike="noStrike" kern="1200" cap="none" spc="0" normalizeH="0" baseline="0" noProof="0" dirty="0" err="1" smtClean="0">
                <a:ln>
                  <a:noFill/>
                </a:ln>
                <a:solidFill>
                  <a:schemeClr val="bg1"/>
                </a:solidFill>
                <a:effectLst/>
                <a:uLnTx/>
                <a:uFillTx/>
                <a:latin typeface="Century Gothic" panose="020B0502020202020204" pitchFamily="34" charset="0"/>
                <a:ea typeface="+mn-ea"/>
                <a:cs typeface="+mn-cs"/>
              </a:rPr>
              <a:t>Iannuzzi</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pSp>
        <p:nvGrpSpPr>
          <p:cNvPr id="33" name="Group 32"/>
          <p:cNvGrpSpPr/>
          <p:nvPr/>
        </p:nvGrpSpPr>
        <p:grpSpPr>
          <a:xfrm>
            <a:off x="2680968" y="877000"/>
            <a:ext cx="1885170" cy="1330977"/>
            <a:chOff x="2680968" y="877000"/>
            <a:chExt cx="1885170" cy="1330977"/>
          </a:xfrm>
        </p:grpSpPr>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0968" y="877000"/>
              <a:ext cx="1819275" cy="1330977"/>
            </a:xfrm>
            <a:prstGeom prst="rect">
              <a:avLst/>
            </a:prstGeom>
            <a:ln>
              <a:solidFill>
                <a:schemeClr val="tx1">
                  <a:lumMod val="75000"/>
                  <a:lumOff val="25000"/>
                </a:schemeClr>
              </a:solidFill>
            </a:ln>
          </p:spPr>
        </p:pic>
        <p:sp>
          <p:nvSpPr>
            <p:cNvPr id="28" name="Text Placeholder 4"/>
            <p:cNvSpPr txBox="1">
              <a:spLocks/>
            </p:cNvSpPr>
            <p:nvPr/>
          </p:nvSpPr>
          <p:spPr>
            <a:xfrm>
              <a:off x="3308758" y="877000"/>
              <a:ext cx="1257380" cy="179070"/>
            </a:xfrm>
            <a:prstGeom prst="rect">
              <a:avLst/>
            </a:prstGeom>
          </p:spPr>
          <p:txBody>
            <a:bodyPr>
              <a:normAutofit fontScale="47500" lnSpcReduction="2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Don Graham</a:t>
              </a:r>
              <a:endParaRPr kumimoji="0" lang="en-US" sz="1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grpSp>
      <p:grpSp>
        <p:nvGrpSpPr>
          <p:cNvPr id="34" name="Group 33"/>
          <p:cNvGrpSpPr/>
          <p:nvPr/>
        </p:nvGrpSpPr>
        <p:grpSpPr>
          <a:xfrm>
            <a:off x="2874039" y="2293805"/>
            <a:ext cx="2256970" cy="1429914"/>
            <a:chOff x="2874039" y="2293805"/>
            <a:chExt cx="2256970" cy="1429914"/>
          </a:xfrm>
        </p:grpSpPr>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4674" y="2293805"/>
              <a:ext cx="2016335" cy="1344086"/>
            </a:xfrm>
            <a:prstGeom prst="rect">
              <a:avLst/>
            </a:prstGeom>
            <a:ln>
              <a:solidFill>
                <a:schemeClr val="tx1">
                  <a:lumMod val="75000"/>
                  <a:lumOff val="25000"/>
                </a:schemeClr>
              </a:solidFill>
            </a:ln>
          </p:spPr>
        </p:pic>
        <p:sp>
          <p:nvSpPr>
            <p:cNvPr id="30" name="Text Placeholder 4"/>
            <p:cNvSpPr txBox="1">
              <a:spLocks/>
            </p:cNvSpPr>
            <p:nvPr/>
          </p:nvSpPr>
          <p:spPr>
            <a:xfrm>
              <a:off x="2874039" y="3476625"/>
              <a:ext cx="1774161" cy="24709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 b="0" i="0" u="none" strike="noStrike" kern="1200" cap="none" spc="0" normalizeH="0" baseline="0" noProof="0" dirty="0" smtClean="0">
                  <a:ln>
                    <a:noFill/>
                  </a:ln>
                  <a:solidFill>
                    <a:schemeClr val="bg1"/>
                  </a:solidFill>
                  <a:effectLst/>
                  <a:uLnTx/>
                  <a:uFillTx/>
                </a:rPr>
                <a:t>Image Credit: </a:t>
              </a:r>
              <a:r>
                <a:rPr lang="en-US" sz="600" dirty="0" err="1" smtClean="0">
                  <a:solidFill>
                    <a:schemeClr val="bg1"/>
                  </a:solidFill>
                </a:rPr>
                <a:t>accidentalocelot</a:t>
              </a:r>
              <a:r>
                <a:rPr lang="en-US" sz="600" dirty="0" smtClean="0">
                  <a:solidFill>
                    <a:schemeClr val="bg1"/>
                  </a:solidFill>
                </a:rPr>
                <a:t> (</a:t>
              </a:r>
              <a:r>
                <a:rPr lang="en-US" sz="600" dirty="0" err="1" smtClean="0">
                  <a:solidFill>
                    <a:schemeClr val="bg1"/>
                  </a:solidFill>
                </a:rPr>
                <a:t>flickr</a:t>
              </a:r>
              <a:r>
                <a:rPr lang="en-US" sz="600" dirty="0" smtClean="0">
                  <a:solidFill>
                    <a:schemeClr val="bg1"/>
                  </a:solidFill>
                </a:rPr>
                <a:t>)</a:t>
              </a:r>
              <a:endParaRPr kumimoji="0" lang="en-US" sz="600" b="0" i="0" u="none" strike="noStrike" kern="1200" cap="none" spc="0" normalizeH="0" baseline="0" noProof="0" dirty="0">
                <a:ln>
                  <a:noFill/>
                </a:ln>
                <a:solidFill>
                  <a:schemeClr val="bg1"/>
                </a:solidFill>
                <a:effectLst/>
                <a:uLnTx/>
                <a:uFillTx/>
              </a:endParaRPr>
            </a:p>
          </p:txBody>
        </p:sp>
      </p:grpSp>
      <p:grpSp>
        <p:nvGrpSpPr>
          <p:cNvPr id="35" name="Group 34"/>
          <p:cNvGrpSpPr/>
          <p:nvPr/>
        </p:nvGrpSpPr>
        <p:grpSpPr>
          <a:xfrm>
            <a:off x="0" y="5218041"/>
            <a:ext cx="2324224" cy="1499750"/>
            <a:chOff x="0" y="5218041"/>
            <a:chExt cx="2324224" cy="1499750"/>
          </a:xfrm>
        </p:grpSpPr>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2999" y="5218041"/>
              <a:ext cx="2181225" cy="1454150"/>
            </a:xfrm>
            <a:prstGeom prst="rect">
              <a:avLst/>
            </a:prstGeom>
            <a:ln>
              <a:solidFill>
                <a:schemeClr val="tx1">
                  <a:lumMod val="75000"/>
                  <a:lumOff val="25000"/>
                </a:schemeClr>
              </a:solidFill>
            </a:ln>
          </p:spPr>
        </p:pic>
        <p:sp>
          <p:nvSpPr>
            <p:cNvPr id="32" name="Text Placeholder 4"/>
            <p:cNvSpPr txBox="1">
              <a:spLocks/>
            </p:cNvSpPr>
            <p:nvPr/>
          </p:nvSpPr>
          <p:spPr>
            <a:xfrm>
              <a:off x="0" y="6538721"/>
              <a:ext cx="1257380" cy="179070"/>
            </a:xfrm>
            <a:prstGeom prst="rect">
              <a:avLst/>
            </a:prstGeom>
          </p:spPr>
          <p:txBody>
            <a:bodyPr>
              <a:normAutofit fontScale="47500" lnSpcReduction="20000"/>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a:t>
              </a:r>
              <a:r>
                <a:rPr lang="en-US" dirty="0" smtClean="0">
                  <a:solidFill>
                    <a:schemeClr val="bg1"/>
                  </a:solidFill>
                </a:rPr>
                <a:t>Shinya Suzuki</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pSp>
      <p:sp>
        <p:nvSpPr>
          <p:cNvPr id="36" name="Sun 35"/>
          <p:cNvSpPr/>
          <p:nvPr/>
        </p:nvSpPr>
        <p:spPr>
          <a:xfrm rot="1482554">
            <a:off x="267956" y="1581986"/>
            <a:ext cx="1388763" cy="1419225"/>
          </a:xfrm>
          <a:prstGeom prst="sun">
            <a:avLst/>
          </a:prstGeom>
          <a:solidFill>
            <a:srgbClr val="FFFF00"/>
          </a:solidFill>
          <a:ln>
            <a:solidFill>
              <a:schemeClr val="tx1">
                <a:lumMod val="75000"/>
                <a:lumOff val="25000"/>
              </a:scheme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Sun 36"/>
          <p:cNvSpPr/>
          <p:nvPr/>
        </p:nvSpPr>
        <p:spPr>
          <a:xfrm rot="19818219">
            <a:off x="3611031" y="4813390"/>
            <a:ext cx="1388763" cy="1419225"/>
          </a:xfrm>
          <a:prstGeom prst="sun">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Cloud 37"/>
          <p:cNvSpPr/>
          <p:nvPr/>
        </p:nvSpPr>
        <p:spPr>
          <a:xfrm>
            <a:off x="1955769" y="1853540"/>
            <a:ext cx="1254644" cy="892737"/>
          </a:xfrm>
          <a:prstGeom prst="cloud">
            <a:avLst/>
          </a:prstGeom>
          <a:solidFill>
            <a:srgbClr val="C08A54">
              <a:alpha val="85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Cloud 38"/>
          <p:cNvSpPr/>
          <p:nvPr/>
        </p:nvSpPr>
        <p:spPr>
          <a:xfrm>
            <a:off x="856797" y="2848171"/>
            <a:ext cx="1360419" cy="814251"/>
          </a:xfrm>
          <a:prstGeom prst="cloud">
            <a:avLst/>
          </a:prstGeom>
          <a:solidFill>
            <a:srgbClr val="C08A54">
              <a:alpha val="85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Cloud 39"/>
          <p:cNvSpPr/>
          <p:nvPr/>
        </p:nvSpPr>
        <p:spPr>
          <a:xfrm>
            <a:off x="2111150" y="3556689"/>
            <a:ext cx="1731742" cy="1037287"/>
          </a:xfrm>
          <a:prstGeom prst="cloud">
            <a:avLst/>
          </a:prstGeom>
          <a:solidFill>
            <a:srgbClr val="C08A54">
              <a:alpha val="85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Cloud 40"/>
          <p:cNvSpPr/>
          <p:nvPr/>
        </p:nvSpPr>
        <p:spPr>
          <a:xfrm>
            <a:off x="2456428" y="4952569"/>
            <a:ext cx="1167527" cy="721426"/>
          </a:xfrm>
          <a:prstGeom prst="cloud">
            <a:avLst/>
          </a:prstGeom>
          <a:solidFill>
            <a:srgbClr val="C08A54">
              <a:alpha val="85000"/>
            </a:srgb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475" y="4416452"/>
            <a:ext cx="1781175" cy="1463980"/>
          </a:xfrm>
          <a:prstGeom prst="rect">
            <a:avLst/>
          </a:prstGeom>
        </p:spPr>
      </p:pic>
      <p:pic>
        <p:nvPicPr>
          <p:cNvPr id="43" name="Picture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492" y="5531323"/>
            <a:ext cx="1890457" cy="1255381"/>
          </a:xfrm>
          <a:prstGeom prst="rect">
            <a:avLst/>
          </a:prstGeom>
        </p:spPr>
      </p:pic>
      <p:pic>
        <p:nvPicPr>
          <p:cNvPr id="47" name="Picture 4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64857" y="3208880"/>
            <a:ext cx="533179" cy="533179"/>
          </a:xfrm>
          <a:prstGeom prst="rect">
            <a:avLst/>
          </a:prstGeom>
        </p:spPr>
      </p:pic>
      <p:pic>
        <p:nvPicPr>
          <p:cNvPr id="46" name="Pictur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75113" y="3318012"/>
            <a:ext cx="739131" cy="739131"/>
          </a:xfrm>
          <a:prstGeom prst="rect">
            <a:avLst/>
          </a:prstGeom>
        </p:spPr>
      </p:pic>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792946" y="3578361"/>
            <a:ext cx="964548" cy="964548"/>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698250" y="3877925"/>
            <a:ext cx="1173547" cy="1173547"/>
          </a:xfrm>
          <a:prstGeom prst="rect">
            <a:avLst/>
          </a:prstGeom>
        </p:spPr>
      </p:pic>
      <p:pic>
        <p:nvPicPr>
          <p:cNvPr id="48" name="Picture 47"/>
          <p:cNvPicPr>
            <a:picLocks noChangeAspect="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r="10291"/>
          <a:stretch/>
        </p:blipFill>
        <p:spPr>
          <a:xfrm>
            <a:off x="3068250" y="1072642"/>
            <a:ext cx="2154316" cy="1444625"/>
          </a:xfrm>
          <a:prstGeom prst="rect">
            <a:avLst/>
          </a:prstGeom>
        </p:spPr>
      </p:pic>
    </p:spTree>
    <p:extLst>
      <p:ext uri="{BB962C8B-B14F-4D97-AF65-F5344CB8AC3E}">
        <p14:creationId xmlns:p14="http://schemas.microsoft.com/office/powerpoint/2010/main" val="242556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1000"/>
                                  </p:stCondLst>
                                  <p:childTnLst>
                                    <p:animScale>
                                      <p:cBhvr>
                                        <p:cTn id="6" dur="1400" fill="hold"/>
                                        <p:tgtEl>
                                          <p:spTgt spid="20"/>
                                        </p:tgtEl>
                                      </p:cBhvr>
                                      <p:by x="400000" y="400000"/>
                                    </p:animScale>
                                  </p:childTnLst>
                                </p:cTn>
                              </p:par>
                              <p:par>
                                <p:cTn id="7" presetID="63" presetClass="path" presetSubtype="0" accel="50000" decel="50000" fill="hold" nodeType="withEffect">
                                  <p:stCondLst>
                                    <p:cond delay="1000"/>
                                  </p:stCondLst>
                                  <p:childTnLst>
                                    <p:animMotion origin="layout" path="M -3.75E-6 4.44444E-6 L 0.15704 0.00208 " pathEditMode="relative" rAng="0" ptsTypes="AA">
                                      <p:cBhvr>
                                        <p:cTn id="8" dur="1400" fill="hold"/>
                                        <p:tgtEl>
                                          <p:spTgt spid="20"/>
                                        </p:tgtEl>
                                        <p:attrNameLst>
                                          <p:attrName>ppt_x</p:attrName>
                                          <p:attrName>ppt_y</p:attrName>
                                        </p:attrNameLst>
                                      </p:cBhvr>
                                      <p:rCtr x="7852" y="93"/>
                                    </p:animMotion>
                                  </p:childTnLst>
                                </p:cTn>
                              </p:par>
                              <p:par>
                                <p:cTn id="9" presetID="10" presetClass="exit" presetSubtype="0" fill="hold" nodeType="withEffect">
                                  <p:stCondLst>
                                    <p:cond delay="1000"/>
                                  </p:stCondLst>
                                  <p:childTnLst>
                                    <p:animEffect transition="out" filter="fade">
                                      <p:cBhvr>
                                        <p:cTn id="10" dur="1000"/>
                                        <p:tgtEl>
                                          <p:spTgt spid="19"/>
                                        </p:tgtEl>
                                      </p:cBhvr>
                                    </p:animEffect>
                                    <p:set>
                                      <p:cBhvr>
                                        <p:cTn id="11" dur="1" fill="hold">
                                          <p:stCondLst>
                                            <p:cond delay="999"/>
                                          </p:stCondLst>
                                        </p:cTn>
                                        <p:tgtEl>
                                          <p:spTgt spid="19"/>
                                        </p:tgtEl>
                                        <p:attrNameLst>
                                          <p:attrName>style.visibility</p:attrName>
                                        </p:attrNameLst>
                                      </p:cBhvr>
                                      <p:to>
                                        <p:strVal val="hidden"/>
                                      </p:to>
                                    </p:set>
                                  </p:childTnLst>
                                </p:cTn>
                              </p:par>
                              <p:par>
                                <p:cTn id="12" presetID="10" presetClass="exit" presetSubtype="0" fill="hold" nodeType="withEffect">
                                  <p:stCondLst>
                                    <p:cond delay="2000"/>
                                  </p:stCondLst>
                                  <p:childTnLst>
                                    <p:animEffect transition="out" filter="fade">
                                      <p:cBhvr>
                                        <p:cTn id="13" dur="1000"/>
                                        <p:tgtEl>
                                          <p:spTgt spid="20"/>
                                        </p:tgtEl>
                                      </p:cBhvr>
                                    </p:animEffect>
                                    <p:set>
                                      <p:cBhvr>
                                        <p:cTn id="14" dur="1" fill="hold">
                                          <p:stCondLst>
                                            <p:cond delay="999"/>
                                          </p:stCondLst>
                                        </p:cTn>
                                        <p:tgtEl>
                                          <p:spTgt spid="20"/>
                                        </p:tgtEl>
                                        <p:attrNameLst>
                                          <p:attrName>style.visibility</p:attrName>
                                        </p:attrNameLst>
                                      </p:cBhvr>
                                      <p:to>
                                        <p:strVal val="hidden"/>
                                      </p:to>
                                    </p:set>
                                  </p:childTnLst>
                                </p:cTn>
                              </p:par>
                              <p:par>
                                <p:cTn id="15" presetID="10" presetClass="entr" presetSubtype="0" fill="hold" nodeType="withEffect">
                                  <p:stCondLst>
                                    <p:cond delay="21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300"/>
                                        <p:tgtEl>
                                          <p:spTgt spid="25"/>
                                        </p:tgtEl>
                                      </p:cBhvr>
                                    </p:animEffect>
                                  </p:childTnLst>
                                </p:cTn>
                              </p:par>
                            </p:childTnLst>
                          </p:cTn>
                        </p:par>
                        <p:par>
                          <p:cTn id="18" fill="hold">
                            <p:stCondLst>
                              <p:cond delay="3400"/>
                            </p:stCondLst>
                            <p:childTnLst>
                              <p:par>
                                <p:cTn id="19" presetID="10" presetClass="entr" presetSubtype="0" fill="hold" nodeType="afterEffect">
                                  <p:stCondLst>
                                    <p:cond delay="20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2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2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4100"/>
                            </p:stCondLst>
                            <p:childTnLst>
                              <p:par>
                                <p:cTn id="29" presetID="10" presetClass="entr" presetSubtype="0" fill="hold" grpId="0" nodeType="afterEffect">
                                  <p:stCondLst>
                                    <p:cond delay="40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800"/>
                                        <p:tgtEl>
                                          <p:spTgt spid="37"/>
                                        </p:tgtEl>
                                      </p:cBhvr>
                                    </p:animEffect>
                                  </p:childTnLst>
                                </p:cTn>
                              </p:par>
                              <p:par>
                                <p:cTn id="35" presetID="32" presetClass="emph" presetSubtype="0" repeatCount="indefinite" fill="hold" grpId="1" nodeType="withEffect">
                                  <p:stCondLst>
                                    <p:cond delay="1200"/>
                                  </p:stCondLst>
                                  <p:endCondLst>
                                    <p:cond evt="onNext" delay="0">
                                      <p:tgtEl>
                                        <p:sldTgt/>
                                      </p:tgtEl>
                                    </p:cond>
                                  </p:endCondLst>
                                  <p:childTnLst>
                                    <p:animRot by="120000">
                                      <p:cBhvr>
                                        <p:cTn id="36" dur="200" fill="hold">
                                          <p:stCondLst>
                                            <p:cond delay="0"/>
                                          </p:stCondLst>
                                        </p:cTn>
                                        <p:tgtEl>
                                          <p:spTgt spid="36"/>
                                        </p:tgtEl>
                                        <p:attrNameLst>
                                          <p:attrName>r</p:attrName>
                                        </p:attrNameLst>
                                      </p:cBhvr>
                                    </p:animRot>
                                    <p:animRot by="-240000">
                                      <p:cBhvr>
                                        <p:cTn id="37" dur="400" fill="hold">
                                          <p:stCondLst>
                                            <p:cond delay="400"/>
                                          </p:stCondLst>
                                        </p:cTn>
                                        <p:tgtEl>
                                          <p:spTgt spid="36"/>
                                        </p:tgtEl>
                                        <p:attrNameLst>
                                          <p:attrName>r</p:attrName>
                                        </p:attrNameLst>
                                      </p:cBhvr>
                                    </p:animRot>
                                    <p:animRot by="240000">
                                      <p:cBhvr>
                                        <p:cTn id="38" dur="400" fill="hold">
                                          <p:stCondLst>
                                            <p:cond delay="800"/>
                                          </p:stCondLst>
                                        </p:cTn>
                                        <p:tgtEl>
                                          <p:spTgt spid="36"/>
                                        </p:tgtEl>
                                        <p:attrNameLst>
                                          <p:attrName>r</p:attrName>
                                        </p:attrNameLst>
                                      </p:cBhvr>
                                    </p:animRot>
                                    <p:animRot by="-240000">
                                      <p:cBhvr>
                                        <p:cTn id="39" dur="400" fill="hold">
                                          <p:stCondLst>
                                            <p:cond delay="1200"/>
                                          </p:stCondLst>
                                        </p:cTn>
                                        <p:tgtEl>
                                          <p:spTgt spid="36"/>
                                        </p:tgtEl>
                                        <p:attrNameLst>
                                          <p:attrName>r</p:attrName>
                                        </p:attrNameLst>
                                      </p:cBhvr>
                                    </p:animRot>
                                    <p:animRot by="120000">
                                      <p:cBhvr>
                                        <p:cTn id="40" dur="400" fill="hold">
                                          <p:stCondLst>
                                            <p:cond delay="1600"/>
                                          </p:stCondLst>
                                        </p:cTn>
                                        <p:tgtEl>
                                          <p:spTgt spid="36"/>
                                        </p:tgtEl>
                                        <p:attrNameLst>
                                          <p:attrName>r</p:attrName>
                                        </p:attrNameLst>
                                      </p:cBhvr>
                                    </p:animRot>
                                  </p:childTnLst>
                                </p:cTn>
                              </p:par>
                              <p:par>
                                <p:cTn id="41" presetID="32" presetClass="emph" presetSubtype="0" repeatCount="indefinite" fill="hold" grpId="1" nodeType="withEffect">
                                  <p:stCondLst>
                                    <p:cond delay="1200"/>
                                  </p:stCondLst>
                                  <p:endCondLst>
                                    <p:cond evt="onNext" delay="0">
                                      <p:tgtEl>
                                        <p:sldTgt/>
                                      </p:tgtEl>
                                    </p:cond>
                                  </p:endCondLst>
                                  <p:childTnLst>
                                    <p:animRot by="120000">
                                      <p:cBhvr>
                                        <p:cTn id="42" dur="200" fill="hold">
                                          <p:stCondLst>
                                            <p:cond delay="0"/>
                                          </p:stCondLst>
                                        </p:cTn>
                                        <p:tgtEl>
                                          <p:spTgt spid="37"/>
                                        </p:tgtEl>
                                        <p:attrNameLst>
                                          <p:attrName>r</p:attrName>
                                        </p:attrNameLst>
                                      </p:cBhvr>
                                    </p:animRot>
                                    <p:animRot by="-240000">
                                      <p:cBhvr>
                                        <p:cTn id="43" dur="400" fill="hold">
                                          <p:stCondLst>
                                            <p:cond delay="400"/>
                                          </p:stCondLst>
                                        </p:cTn>
                                        <p:tgtEl>
                                          <p:spTgt spid="37"/>
                                        </p:tgtEl>
                                        <p:attrNameLst>
                                          <p:attrName>r</p:attrName>
                                        </p:attrNameLst>
                                      </p:cBhvr>
                                    </p:animRot>
                                    <p:animRot by="240000">
                                      <p:cBhvr>
                                        <p:cTn id="44" dur="400" fill="hold">
                                          <p:stCondLst>
                                            <p:cond delay="800"/>
                                          </p:stCondLst>
                                        </p:cTn>
                                        <p:tgtEl>
                                          <p:spTgt spid="37"/>
                                        </p:tgtEl>
                                        <p:attrNameLst>
                                          <p:attrName>r</p:attrName>
                                        </p:attrNameLst>
                                      </p:cBhvr>
                                    </p:animRot>
                                    <p:animRot by="-240000">
                                      <p:cBhvr>
                                        <p:cTn id="45" dur="400" fill="hold">
                                          <p:stCondLst>
                                            <p:cond delay="1200"/>
                                          </p:stCondLst>
                                        </p:cTn>
                                        <p:tgtEl>
                                          <p:spTgt spid="37"/>
                                        </p:tgtEl>
                                        <p:attrNameLst>
                                          <p:attrName>r</p:attrName>
                                        </p:attrNameLst>
                                      </p:cBhvr>
                                    </p:animRot>
                                    <p:animRot by="120000">
                                      <p:cBhvr>
                                        <p:cTn id="46" dur="400" fill="hold">
                                          <p:stCondLst>
                                            <p:cond delay="1600"/>
                                          </p:stCondLst>
                                        </p:cTn>
                                        <p:tgtEl>
                                          <p:spTgt spid="37"/>
                                        </p:tgtEl>
                                        <p:attrNameLst>
                                          <p:attrName>r</p:attrName>
                                        </p:attrNameLst>
                                      </p:cBhvr>
                                    </p:animRot>
                                  </p:childTnLst>
                                </p:cTn>
                              </p:par>
                            </p:childTnLst>
                          </p:cTn>
                        </p:par>
                        <p:par>
                          <p:cTn id="47" fill="hold">
                            <p:stCondLst>
                              <p:cond delay="7300"/>
                            </p:stCondLst>
                            <p:childTnLst>
                              <p:par>
                                <p:cTn id="48" presetID="10" presetClass="exit" presetSubtype="0" fill="hold" nodeType="after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34"/>
                                        </p:tgtEl>
                                      </p:cBhvr>
                                    </p:animEffect>
                                    <p:set>
                                      <p:cBhvr>
                                        <p:cTn id="53" dur="1" fill="hold">
                                          <p:stCondLst>
                                            <p:cond delay="499"/>
                                          </p:stCondLst>
                                        </p:cTn>
                                        <p:tgtEl>
                                          <p:spTgt spid="3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5"/>
                                        </p:tgtEl>
                                      </p:cBhvr>
                                    </p:animEffect>
                                    <p:set>
                                      <p:cBhvr>
                                        <p:cTn id="56" dur="1" fill="hold">
                                          <p:stCondLst>
                                            <p:cond delay="499"/>
                                          </p:stCondLst>
                                        </p:cTn>
                                        <p:tgtEl>
                                          <p:spTgt spid="35"/>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36"/>
                                        </p:tgtEl>
                                      </p:cBhvr>
                                    </p:animEffect>
                                    <p:set>
                                      <p:cBhvr>
                                        <p:cTn id="59" dur="1" fill="hold">
                                          <p:stCondLst>
                                            <p:cond delay="499"/>
                                          </p:stCondLst>
                                        </p:cTn>
                                        <p:tgtEl>
                                          <p:spTgt spid="36"/>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37"/>
                                        </p:tgtEl>
                                      </p:cBhvr>
                                    </p:animEffect>
                                    <p:set>
                                      <p:cBhvr>
                                        <p:cTn id="62" dur="1" fill="hold">
                                          <p:stCondLst>
                                            <p:cond delay="499"/>
                                          </p:stCondLst>
                                        </p:cTn>
                                        <p:tgtEl>
                                          <p:spTgt spid="37"/>
                                        </p:tgtEl>
                                        <p:attrNameLst>
                                          <p:attrName>style.visibility</p:attrName>
                                        </p:attrNameLst>
                                      </p:cBhvr>
                                      <p:to>
                                        <p:strVal val="hidden"/>
                                      </p:to>
                                    </p:set>
                                  </p:childTnLst>
                                </p:cTn>
                              </p:par>
                              <p:par>
                                <p:cTn id="63" presetID="47" presetClass="entr" presetSubtype="0" fill="hold" grpId="0" nodeType="withEffect">
                                  <p:stCondLst>
                                    <p:cond delay="110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1000"/>
                                        <p:tgtEl>
                                          <p:spTgt spid="38"/>
                                        </p:tgtEl>
                                      </p:cBhvr>
                                    </p:animEffect>
                                    <p:anim calcmode="lin" valueType="num">
                                      <p:cBhvr>
                                        <p:cTn id="66" dur="1000" fill="hold"/>
                                        <p:tgtEl>
                                          <p:spTgt spid="38"/>
                                        </p:tgtEl>
                                        <p:attrNameLst>
                                          <p:attrName>ppt_x</p:attrName>
                                        </p:attrNameLst>
                                      </p:cBhvr>
                                      <p:tavLst>
                                        <p:tav tm="0">
                                          <p:val>
                                            <p:strVal val="#ppt_x"/>
                                          </p:val>
                                        </p:tav>
                                        <p:tav tm="100000">
                                          <p:val>
                                            <p:strVal val="#ppt_x"/>
                                          </p:val>
                                        </p:tav>
                                      </p:tavLst>
                                    </p:anim>
                                    <p:anim calcmode="lin" valueType="num">
                                      <p:cBhvr>
                                        <p:cTn id="67" dur="1000" fill="hold"/>
                                        <p:tgtEl>
                                          <p:spTgt spid="38"/>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110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1000"/>
                                        <p:tgtEl>
                                          <p:spTgt spid="39"/>
                                        </p:tgtEl>
                                      </p:cBhvr>
                                    </p:animEffect>
                                    <p:anim calcmode="lin" valueType="num">
                                      <p:cBhvr>
                                        <p:cTn id="71" dur="1000" fill="hold"/>
                                        <p:tgtEl>
                                          <p:spTgt spid="39"/>
                                        </p:tgtEl>
                                        <p:attrNameLst>
                                          <p:attrName>ppt_x</p:attrName>
                                        </p:attrNameLst>
                                      </p:cBhvr>
                                      <p:tavLst>
                                        <p:tav tm="0">
                                          <p:val>
                                            <p:strVal val="#ppt_x"/>
                                          </p:val>
                                        </p:tav>
                                        <p:tav tm="100000">
                                          <p:val>
                                            <p:strVal val="#ppt_x"/>
                                          </p:val>
                                        </p:tav>
                                      </p:tavLst>
                                    </p:anim>
                                    <p:anim calcmode="lin" valueType="num">
                                      <p:cBhvr>
                                        <p:cTn id="72" dur="1000" fill="hold"/>
                                        <p:tgtEl>
                                          <p:spTgt spid="3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110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1000"/>
                                        <p:tgtEl>
                                          <p:spTgt spid="40"/>
                                        </p:tgtEl>
                                      </p:cBhvr>
                                    </p:animEffect>
                                    <p:anim calcmode="lin" valueType="num">
                                      <p:cBhvr>
                                        <p:cTn id="76" dur="1000" fill="hold"/>
                                        <p:tgtEl>
                                          <p:spTgt spid="40"/>
                                        </p:tgtEl>
                                        <p:attrNameLst>
                                          <p:attrName>ppt_x</p:attrName>
                                        </p:attrNameLst>
                                      </p:cBhvr>
                                      <p:tavLst>
                                        <p:tav tm="0">
                                          <p:val>
                                            <p:strVal val="#ppt_x"/>
                                          </p:val>
                                        </p:tav>
                                        <p:tav tm="100000">
                                          <p:val>
                                            <p:strVal val="#ppt_x"/>
                                          </p:val>
                                        </p:tav>
                                      </p:tavLst>
                                    </p:anim>
                                    <p:anim calcmode="lin" valueType="num">
                                      <p:cBhvr>
                                        <p:cTn id="77" dur="1000" fill="hold"/>
                                        <p:tgtEl>
                                          <p:spTgt spid="40"/>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110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1000"/>
                                        <p:tgtEl>
                                          <p:spTgt spid="41"/>
                                        </p:tgtEl>
                                      </p:cBhvr>
                                    </p:animEffect>
                                    <p:anim calcmode="lin" valueType="num">
                                      <p:cBhvr>
                                        <p:cTn id="81" dur="1000" fill="hold"/>
                                        <p:tgtEl>
                                          <p:spTgt spid="41"/>
                                        </p:tgtEl>
                                        <p:attrNameLst>
                                          <p:attrName>ppt_x</p:attrName>
                                        </p:attrNameLst>
                                      </p:cBhvr>
                                      <p:tavLst>
                                        <p:tav tm="0">
                                          <p:val>
                                            <p:strVal val="#ppt_x"/>
                                          </p:val>
                                        </p:tav>
                                        <p:tav tm="100000">
                                          <p:val>
                                            <p:strVal val="#ppt_x"/>
                                          </p:val>
                                        </p:tav>
                                      </p:tavLst>
                                    </p:anim>
                                    <p:anim calcmode="lin" valueType="num">
                                      <p:cBhvr>
                                        <p:cTn id="82" dur="1000" fill="hold"/>
                                        <p:tgtEl>
                                          <p:spTgt spid="41"/>
                                        </p:tgtEl>
                                        <p:attrNameLst>
                                          <p:attrName>ppt_y</p:attrName>
                                        </p:attrNameLst>
                                      </p:cBhvr>
                                      <p:tavLst>
                                        <p:tav tm="0">
                                          <p:val>
                                            <p:strVal val="#ppt_y+.1"/>
                                          </p:val>
                                        </p:tav>
                                        <p:tav tm="100000">
                                          <p:val>
                                            <p:strVal val="#ppt_y"/>
                                          </p:val>
                                        </p:tav>
                                      </p:tavLst>
                                    </p:anim>
                                  </p:childTnLst>
                                </p:cTn>
                              </p:par>
                            </p:childTnLst>
                          </p:cTn>
                        </p:par>
                        <p:par>
                          <p:cTn id="83" fill="hold">
                            <p:stCondLst>
                              <p:cond delay="9400"/>
                            </p:stCondLst>
                            <p:childTnLst>
                              <p:par>
                                <p:cTn id="84" presetID="10" presetClass="entr" presetSubtype="0" fill="hold" nodeType="afterEffect">
                                  <p:stCondLst>
                                    <p:cond delay="11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10" presetClass="entr" presetSubtype="0" fill="hold" nodeType="withEffect">
                                  <p:stCondLst>
                                    <p:cond delay="1100"/>
                                  </p:stCondLst>
                                  <p:childTnLst>
                                    <p:set>
                                      <p:cBhvr>
                                        <p:cTn id="88" dur="1" fill="hold">
                                          <p:stCondLst>
                                            <p:cond delay="0"/>
                                          </p:stCondLst>
                                        </p:cTn>
                                        <p:tgtEl>
                                          <p:spTgt spid="43"/>
                                        </p:tgtEl>
                                        <p:attrNameLst>
                                          <p:attrName>style.visibility</p:attrName>
                                        </p:attrNameLst>
                                      </p:cBhvr>
                                      <p:to>
                                        <p:strVal val="visible"/>
                                      </p:to>
                                    </p:set>
                                    <p:animEffect transition="in" filter="fade">
                                      <p:cBhvr>
                                        <p:cTn id="89" dur="500"/>
                                        <p:tgtEl>
                                          <p:spTgt spid="43"/>
                                        </p:tgtEl>
                                      </p:cBhvr>
                                    </p:animEffect>
                                  </p:childTnLst>
                                </p:cTn>
                              </p:par>
                            </p:childTnLst>
                          </p:cTn>
                        </p:par>
                        <p:par>
                          <p:cTn id="90" fill="hold">
                            <p:stCondLst>
                              <p:cond delay="11000"/>
                            </p:stCondLst>
                            <p:childTnLst>
                              <p:par>
                                <p:cTn id="91" presetID="10" presetClass="entr" presetSubtype="0" fill="hold" nodeType="afterEffect">
                                  <p:stCondLst>
                                    <p:cond delay="600"/>
                                  </p:stCondLst>
                                  <p:childTnLst>
                                    <p:set>
                                      <p:cBhvr>
                                        <p:cTn id="92" dur="1" fill="hold">
                                          <p:stCondLst>
                                            <p:cond delay="0"/>
                                          </p:stCondLst>
                                        </p:cTn>
                                        <p:tgtEl>
                                          <p:spTgt spid="44"/>
                                        </p:tgtEl>
                                        <p:attrNameLst>
                                          <p:attrName>style.visibility</p:attrName>
                                        </p:attrNameLst>
                                      </p:cBhvr>
                                      <p:to>
                                        <p:strVal val="visible"/>
                                      </p:to>
                                    </p:set>
                                    <p:animEffect transition="in" filter="fade">
                                      <p:cBhvr>
                                        <p:cTn id="93" dur="500"/>
                                        <p:tgtEl>
                                          <p:spTgt spid="44"/>
                                        </p:tgtEl>
                                      </p:cBhvr>
                                    </p:animEffect>
                                  </p:childTnLst>
                                </p:cTn>
                              </p:par>
                              <p:par>
                                <p:cTn id="94" presetID="10" presetClass="entr" presetSubtype="0" fill="hold" nodeType="withEffect">
                                  <p:stCondLst>
                                    <p:cond delay="1100"/>
                                  </p:stCondLst>
                                  <p:childTnLst>
                                    <p:set>
                                      <p:cBhvr>
                                        <p:cTn id="95" dur="1" fill="hold">
                                          <p:stCondLst>
                                            <p:cond delay="0"/>
                                          </p:stCondLst>
                                        </p:cTn>
                                        <p:tgtEl>
                                          <p:spTgt spid="45"/>
                                        </p:tgtEl>
                                        <p:attrNameLst>
                                          <p:attrName>style.visibility</p:attrName>
                                        </p:attrNameLst>
                                      </p:cBhvr>
                                      <p:to>
                                        <p:strVal val="visible"/>
                                      </p:to>
                                    </p:set>
                                    <p:animEffect transition="in" filter="fade">
                                      <p:cBhvr>
                                        <p:cTn id="96" dur="500"/>
                                        <p:tgtEl>
                                          <p:spTgt spid="45"/>
                                        </p:tgtEl>
                                      </p:cBhvr>
                                    </p:animEffect>
                                  </p:childTnLst>
                                </p:cTn>
                              </p:par>
                              <p:par>
                                <p:cTn id="97" presetID="10" presetClass="entr" presetSubtype="0" fill="hold" nodeType="withEffect">
                                  <p:stCondLst>
                                    <p:cond delay="1600"/>
                                  </p:stCondLst>
                                  <p:childTnLst>
                                    <p:set>
                                      <p:cBhvr>
                                        <p:cTn id="98" dur="1" fill="hold">
                                          <p:stCondLst>
                                            <p:cond delay="0"/>
                                          </p:stCondLst>
                                        </p:cTn>
                                        <p:tgtEl>
                                          <p:spTgt spid="46"/>
                                        </p:tgtEl>
                                        <p:attrNameLst>
                                          <p:attrName>style.visibility</p:attrName>
                                        </p:attrNameLst>
                                      </p:cBhvr>
                                      <p:to>
                                        <p:strVal val="visible"/>
                                      </p:to>
                                    </p:set>
                                    <p:animEffect transition="in" filter="fade">
                                      <p:cBhvr>
                                        <p:cTn id="99" dur="500"/>
                                        <p:tgtEl>
                                          <p:spTgt spid="46"/>
                                        </p:tgtEl>
                                      </p:cBhvr>
                                    </p:animEffect>
                                  </p:childTnLst>
                                </p:cTn>
                              </p:par>
                              <p:par>
                                <p:cTn id="100" presetID="10" presetClass="entr" presetSubtype="0" fill="hold" nodeType="withEffect">
                                  <p:stCondLst>
                                    <p:cond delay="210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500"/>
                                        <p:tgtEl>
                                          <p:spTgt spid="47"/>
                                        </p:tgtEl>
                                      </p:cBhvr>
                                    </p:animEffect>
                                  </p:childTnLst>
                                </p:cTn>
                              </p:par>
                            </p:childTnLst>
                          </p:cTn>
                        </p:par>
                        <p:par>
                          <p:cTn id="103" fill="hold">
                            <p:stCondLst>
                              <p:cond delay="13600"/>
                            </p:stCondLst>
                            <p:childTnLst>
                              <p:par>
                                <p:cTn id="104" presetID="10" presetClass="entr" presetSubtype="0" fill="hold" nodeType="afterEffect">
                                  <p:stCondLst>
                                    <p:cond delay="500"/>
                                  </p:stCondLst>
                                  <p:childTnLst>
                                    <p:set>
                                      <p:cBhvr>
                                        <p:cTn id="105" dur="1" fill="hold">
                                          <p:stCondLst>
                                            <p:cond delay="0"/>
                                          </p:stCondLst>
                                        </p:cTn>
                                        <p:tgtEl>
                                          <p:spTgt spid="48"/>
                                        </p:tgtEl>
                                        <p:attrNameLst>
                                          <p:attrName>style.visibility</p:attrName>
                                        </p:attrNameLst>
                                      </p:cBhvr>
                                      <p:to>
                                        <p:strVal val="visible"/>
                                      </p:to>
                                    </p:set>
                                    <p:animEffect transition="in" filter="fade">
                                      <p:cBhvr>
                                        <p:cTn id="10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6" grpId="2" animBg="1"/>
      <p:bldP spid="37" grpId="0" animBg="1"/>
      <p:bldP spid="37" grpId="1" animBg="1"/>
      <p:bldP spid="37" grpId="2" animBg="1"/>
      <p:bldP spid="38" grpId="0" animBg="1"/>
      <p:bldP spid="39" grpId="0"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4829" y="4743356"/>
            <a:ext cx="1840245" cy="2381493"/>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2533" y="4760924"/>
            <a:ext cx="1813094" cy="2346357"/>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2884" y="4750402"/>
            <a:ext cx="1829354" cy="2367400"/>
          </a:xfrm>
          <a:prstGeom prst="rect">
            <a:avLst/>
          </a:prstGeom>
        </p:spPr>
      </p:pic>
      <p:pic>
        <p:nvPicPr>
          <p:cNvPr id="27" name="Picture 26"/>
          <p:cNvPicPr>
            <a:picLocks noChangeAspect="1"/>
          </p:cNvPicPr>
          <p:nvPr/>
        </p:nvPicPr>
        <p:blipFill rotWithShape="1">
          <a:blip r:embed="rId6"/>
          <a:srcRect l="7368" t="11557" r="3539" b="14045"/>
          <a:stretch/>
        </p:blipFill>
        <p:spPr>
          <a:xfrm>
            <a:off x="533797" y="1331316"/>
            <a:ext cx="3866158" cy="3444387"/>
          </a:xfrm>
          <a:prstGeom prst="rect">
            <a:avLst/>
          </a:prstGeom>
        </p:spPr>
      </p:pic>
      <p:pic>
        <p:nvPicPr>
          <p:cNvPr id="26" name="Picture 25"/>
          <p:cNvPicPr>
            <a:picLocks noChangeAspect="1"/>
          </p:cNvPicPr>
          <p:nvPr/>
        </p:nvPicPr>
        <p:blipFill rotWithShape="1">
          <a:blip r:embed="rId7"/>
          <a:srcRect l="7303" t="11355" r="3524" b="13986"/>
          <a:stretch/>
        </p:blipFill>
        <p:spPr>
          <a:xfrm>
            <a:off x="8317956" y="1265285"/>
            <a:ext cx="3890196" cy="3510418"/>
          </a:xfrm>
          <a:prstGeom prst="rect">
            <a:avLst/>
          </a:prstGeom>
        </p:spPr>
      </p:pic>
      <p:pic>
        <p:nvPicPr>
          <p:cNvPr id="25" name="Picture 24"/>
          <p:cNvPicPr>
            <a:picLocks noChangeAspect="1"/>
          </p:cNvPicPr>
          <p:nvPr/>
        </p:nvPicPr>
        <p:blipFill rotWithShape="1">
          <a:blip r:embed="rId8"/>
          <a:srcRect l="9064" t="14439" r="5061" b="24851"/>
          <a:stretch/>
        </p:blipFill>
        <p:spPr>
          <a:xfrm>
            <a:off x="4424666" y="1326130"/>
            <a:ext cx="3894165" cy="3524745"/>
          </a:xfrm>
          <a:prstGeom prst="rect">
            <a:avLst/>
          </a:prstGeom>
        </p:spPr>
      </p:pic>
      <p:sp>
        <p:nvSpPr>
          <p:cNvPr id="69" name="Title 1"/>
          <p:cNvSpPr txBox="1">
            <a:spLocks/>
          </p:cNvSpPr>
          <p:nvPr/>
        </p:nvSpPr>
        <p:spPr>
          <a:xfrm>
            <a:off x="1034650" y="232217"/>
            <a:ext cx="9413277" cy="479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964035"/>
                </a:solidFill>
                <a:latin typeface="Century Gothic" panose="020B0502020202020204" pitchFamily="34" charset="0"/>
                <a:ea typeface="+mj-ea"/>
                <a:cs typeface="+mj-cs"/>
              </a:defRPr>
            </a:lvl1pPr>
          </a:lstStyle>
          <a:p>
            <a:r>
              <a:rPr lang="en-US" dirty="0" smtClean="0"/>
              <a:t>Results –</a:t>
            </a:r>
            <a:r>
              <a:rPr lang="en-US" sz="3600" dirty="0" smtClean="0"/>
              <a:t> San Francisco</a:t>
            </a:r>
            <a:endParaRPr lang="en-US" dirty="0"/>
          </a:p>
        </p:txBody>
      </p:sp>
      <p:grpSp>
        <p:nvGrpSpPr>
          <p:cNvPr id="50" name="Group 49"/>
          <p:cNvGrpSpPr/>
          <p:nvPr/>
        </p:nvGrpSpPr>
        <p:grpSpPr>
          <a:xfrm>
            <a:off x="-34665" y="800618"/>
            <a:ext cx="12765825" cy="5980041"/>
            <a:chOff x="13731982" y="14594472"/>
            <a:chExt cx="13221224" cy="7282889"/>
          </a:xfrm>
        </p:grpSpPr>
        <p:grpSp>
          <p:nvGrpSpPr>
            <p:cNvPr id="52" name="Group 51"/>
            <p:cNvGrpSpPr>
              <a:grpSpLocks noChangeAspect="1"/>
            </p:cNvGrpSpPr>
            <p:nvPr/>
          </p:nvGrpSpPr>
          <p:grpSpPr>
            <a:xfrm>
              <a:off x="13733502" y="14594472"/>
              <a:ext cx="13219704" cy="6952284"/>
              <a:chOff x="-366750" y="-495135"/>
              <a:chExt cx="14445807" cy="7597094"/>
            </a:xfrm>
          </p:grpSpPr>
          <p:sp>
            <p:nvSpPr>
              <p:cNvPr id="64" name="TextBox 63"/>
              <p:cNvSpPr txBox="1"/>
              <p:nvPr/>
            </p:nvSpPr>
            <p:spPr>
              <a:xfrm>
                <a:off x="5157225" y="-495135"/>
                <a:ext cx="3596040" cy="532475"/>
              </a:xfrm>
              <a:prstGeom prst="rect">
                <a:avLst/>
              </a:prstGeom>
              <a:noFill/>
              <a:ln>
                <a:noFill/>
              </a:ln>
            </p:spPr>
            <p:txBody>
              <a:bodyPr wrap="none" rtlCol="0">
                <a:spAutoFit/>
              </a:bodyPr>
              <a:lstStyle/>
              <a:p>
                <a:r>
                  <a:rPr lang="en-US" sz="2000" b="1" dirty="0" smtClean="0">
                    <a:latin typeface="Garamond" panose="02020404030301010803" pitchFamily="18" charset="0"/>
                  </a:rPr>
                  <a:t>Ethnicity: Latino/Hispanic</a:t>
                </a:r>
                <a:endParaRPr lang="en-US" sz="2000" b="1" dirty="0">
                  <a:latin typeface="Garamond" panose="02020404030301010803" pitchFamily="18" charset="0"/>
                </a:endParaRPr>
              </a:p>
            </p:txBody>
          </p:sp>
          <p:sp>
            <p:nvSpPr>
              <p:cNvPr id="65" name="TextBox 64"/>
              <p:cNvSpPr txBox="1"/>
              <p:nvPr/>
            </p:nvSpPr>
            <p:spPr>
              <a:xfrm>
                <a:off x="10212445" y="-495135"/>
                <a:ext cx="3866612" cy="532475"/>
              </a:xfrm>
              <a:prstGeom prst="rect">
                <a:avLst/>
              </a:prstGeom>
              <a:noFill/>
              <a:ln>
                <a:noFill/>
              </a:ln>
            </p:spPr>
            <p:txBody>
              <a:bodyPr wrap="square" rtlCol="0">
                <a:spAutoFit/>
              </a:bodyPr>
              <a:lstStyle/>
              <a:p>
                <a:r>
                  <a:rPr lang="en-US" sz="2000" b="1" dirty="0" smtClean="0">
                    <a:latin typeface="Garamond" panose="02020404030301010803" pitchFamily="18" charset="0"/>
                  </a:rPr>
                  <a:t>Race: Black</a:t>
                </a:r>
                <a:endParaRPr lang="en-US" b="1" dirty="0">
                  <a:latin typeface="Garamond" panose="02020404030301010803" pitchFamily="18" charset="0"/>
                </a:endParaRPr>
              </a:p>
            </p:txBody>
          </p:sp>
          <p:sp>
            <p:nvSpPr>
              <p:cNvPr id="66" name="TextBox 65"/>
              <p:cNvSpPr txBox="1"/>
              <p:nvPr/>
            </p:nvSpPr>
            <p:spPr>
              <a:xfrm rot="16200000">
                <a:off x="-1291242" y="2086585"/>
                <a:ext cx="2286204" cy="437219"/>
              </a:xfrm>
              <a:prstGeom prst="rect">
                <a:avLst/>
              </a:prstGeom>
              <a:noFill/>
              <a:ln>
                <a:noFill/>
              </a:ln>
            </p:spPr>
            <p:txBody>
              <a:bodyPr wrap="square" rtlCol="0">
                <a:spAutoFit/>
              </a:bodyPr>
              <a:lstStyle/>
              <a:p>
                <a:r>
                  <a:rPr lang="en-US" sz="2000" dirty="0" smtClean="0">
                    <a:latin typeface="Garamond" panose="02020404030301010803" pitchFamily="18" charset="0"/>
                  </a:rPr>
                  <a:t>PM</a:t>
                </a:r>
                <a:r>
                  <a:rPr lang="en-US" sz="2000" baseline="-25000" dirty="0" smtClean="0">
                    <a:latin typeface="Garamond" panose="02020404030301010803" pitchFamily="18" charset="0"/>
                  </a:rPr>
                  <a:t>2.5</a:t>
                </a:r>
                <a:r>
                  <a:rPr lang="en-US" sz="2000" dirty="0" smtClean="0">
                    <a:latin typeface="Garamond" panose="02020404030301010803" pitchFamily="18" charset="0"/>
                  </a:rPr>
                  <a:t> (</a:t>
                </a:r>
                <a:r>
                  <a:rPr lang="el-GR" sz="2000" dirty="0" smtClean="0">
                    <a:latin typeface="Garamond" panose="02020404030301010803" pitchFamily="18" charset="0"/>
                  </a:rPr>
                  <a:t>μ</a:t>
                </a:r>
                <a:r>
                  <a:rPr lang="en-US" sz="2000" dirty="0" smtClean="0">
                    <a:latin typeface="Garamond" panose="02020404030301010803" pitchFamily="18" charset="0"/>
                  </a:rPr>
                  <a:t>g/m</a:t>
                </a:r>
                <a:r>
                  <a:rPr lang="en-US" sz="2000" baseline="30000" dirty="0" smtClean="0">
                    <a:latin typeface="Garamond" panose="02020404030301010803" pitchFamily="18" charset="0"/>
                  </a:rPr>
                  <a:t>3</a:t>
                </a:r>
                <a:r>
                  <a:rPr lang="en-US" sz="2000" dirty="0" smtClean="0">
                    <a:latin typeface="Garamond" panose="02020404030301010803" pitchFamily="18" charset="0"/>
                  </a:rPr>
                  <a:t>)</a:t>
                </a:r>
                <a:endParaRPr lang="en-US" sz="2000" dirty="0">
                  <a:latin typeface="Garamond" panose="02020404030301010803" pitchFamily="18" charset="0"/>
                </a:endParaRPr>
              </a:p>
            </p:txBody>
          </p:sp>
          <p:grpSp>
            <p:nvGrpSpPr>
              <p:cNvPr id="68" name="Group 67"/>
              <p:cNvGrpSpPr>
                <a:grpSpLocks noChangeAspect="1"/>
              </p:cNvGrpSpPr>
              <p:nvPr/>
            </p:nvGrpSpPr>
            <p:grpSpPr>
              <a:xfrm>
                <a:off x="324297" y="183132"/>
                <a:ext cx="133924" cy="1493065"/>
                <a:chOff x="324297" y="183132"/>
                <a:chExt cx="133924" cy="1493065"/>
              </a:xfrm>
            </p:grpSpPr>
            <p:cxnSp>
              <p:nvCxnSpPr>
                <p:cNvPr id="138" name="Straight Connector 137"/>
                <p:cNvCxnSpPr/>
                <p:nvPr/>
              </p:nvCxnSpPr>
              <p:spPr>
                <a:xfrm>
                  <a:off x="324297" y="1676197"/>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324297" y="1374961"/>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324297" y="1078104"/>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324297" y="776869"/>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24297" y="484368"/>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324297" y="183132"/>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grpSp>
            <p:nvGrpSpPr>
              <p:cNvPr id="104" name="Group 103"/>
              <p:cNvGrpSpPr>
                <a:grpSpLocks noChangeAspect="1"/>
              </p:cNvGrpSpPr>
              <p:nvPr/>
            </p:nvGrpSpPr>
            <p:grpSpPr>
              <a:xfrm>
                <a:off x="104218" y="2305193"/>
                <a:ext cx="330835" cy="1018831"/>
                <a:chOff x="104218" y="2305193"/>
                <a:chExt cx="330835" cy="1018831"/>
              </a:xfrm>
            </p:grpSpPr>
            <p:sp>
              <p:nvSpPr>
                <p:cNvPr id="131" name="TextBox 130"/>
                <p:cNvSpPr txBox="1"/>
                <p:nvPr/>
              </p:nvSpPr>
              <p:spPr>
                <a:xfrm rot="16200000">
                  <a:off x="243502" y="2681627"/>
                  <a:ext cx="87" cy="278655"/>
                </a:xfrm>
                <a:prstGeom prst="rect">
                  <a:avLst/>
                </a:prstGeom>
                <a:noFill/>
                <a:ln>
                  <a:noFill/>
                </a:ln>
              </p:spPr>
              <p:txBody>
                <a:bodyPr wrap="none" lIns="0" tIns="0" rIns="0" bIns="0" rtlCol="0">
                  <a:spAutoFit/>
                </a:bodyPr>
                <a:lstStyle/>
                <a:p>
                  <a:endParaRPr lang="en-US" sz="1600" dirty="0">
                    <a:latin typeface="Garamond" panose="02020404030301010803" pitchFamily="18" charset="0"/>
                  </a:endParaRPr>
                </a:p>
              </p:txBody>
            </p:sp>
            <p:cxnSp>
              <p:nvCxnSpPr>
                <p:cNvPr id="134" name="Straight Connector 133"/>
                <p:cNvCxnSpPr/>
                <p:nvPr/>
              </p:nvCxnSpPr>
              <p:spPr>
                <a:xfrm>
                  <a:off x="343613" y="3324024"/>
                  <a:ext cx="91440"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343613" y="2815224"/>
                  <a:ext cx="91440"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343613" y="2305193"/>
                  <a:ext cx="91440"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a:grpSpLocks noChangeAspect="1"/>
              </p:cNvGrpSpPr>
              <p:nvPr/>
            </p:nvGrpSpPr>
            <p:grpSpPr>
              <a:xfrm>
                <a:off x="11848" y="1083591"/>
                <a:ext cx="411671" cy="4252728"/>
                <a:chOff x="11848" y="1083591"/>
                <a:chExt cx="411671" cy="4252728"/>
              </a:xfrm>
            </p:grpSpPr>
            <p:sp>
              <p:nvSpPr>
                <p:cNvPr id="120" name="TextBox 119"/>
                <p:cNvSpPr txBox="1"/>
                <p:nvPr/>
              </p:nvSpPr>
              <p:spPr>
                <a:xfrm rot="16200000">
                  <a:off x="125482" y="4129279"/>
                  <a:ext cx="145685" cy="372953"/>
                </a:xfrm>
                <a:prstGeom prst="rect">
                  <a:avLst/>
                </a:prstGeom>
                <a:noFill/>
                <a:ln>
                  <a:noFill/>
                </a:ln>
              </p:spPr>
              <p:txBody>
                <a:bodyPr wrap="none" lIns="0" tIns="0" rIns="0" bIns="0" rtlCol="0">
                  <a:spAutoFit/>
                </a:bodyPr>
                <a:lstStyle/>
                <a:p>
                  <a:r>
                    <a:rPr lang="en-US" sz="1600" dirty="0">
                      <a:latin typeface="Garamond" panose="02020404030301010803" pitchFamily="18" charset="0"/>
                    </a:rPr>
                    <a:t>5</a:t>
                  </a:r>
                </a:p>
              </p:txBody>
            </p:sp>
            <p:cxnSp>
              <p:nvCxnSpPr>
                <p:cNvPr id="121" name="Straight Connector 120"/>
                <p:cNvCxnSpPr/>
                <p:nvPr/>
              </p:nvCxnSpPr>
              <p:spPr>
                <a:xfrm>
                  <a:off x="289595" y="5336319"/>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rot="16200000">
                  <a:off x="52640" y="2622460"/>
                  <a:ext cx="291369" cy="372953"/>
                </a:xfrm>
                <a:prstGeom prst="rect">
                  <a:avLst/>
                </a:prstGeom>
                <a:noFill/>
                <a:ln>
                  <a:noFill/>
                </a:ln>
              </p:spPr>
              <p:txBody>
                <a:bodyPr wrap="none" lIns="0" tIns="0" rIns="0" bIns="0" rtlCol="0">
                  <a:spAutoFit/>
                </a:bodyPr>
                <a:lstStyle/>
                <a:p>
                  <a:r>
                    <a:rPr lang="en-US" sz="1600" dirty="0" smtClean="0">
                      <a:latin typeface="Garamond" panose="02020404030301010803" pitchFamily="18" charset="0"/>
                    </a:rPr>
                    <a:t>10</a:t>
                  </a:r>
                  <a:endParaRPr lang="en-US" sz="1600" dirty="0">
                    <a:latin typeface="Garamond" panose="02020404030301010803" pitchFamily="18" charset="0"/>
                  </a:endParaRPr>
                </a:p>
              </p:txBody>
            </p:sp>
            <p:cxnSp>
              <p:nvCxnSpPr>
                <p:cNvPr id="123" name="Straight Connector 122"/>
                <p:cNvCxnSpPr/>
                <p:nvPr/>
              </p:nvCxnSpPr>
              <p:spPr>
                <a:xfrm>
                  <a:off x="285839" y="4981125"/>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rot="16200000">
                  <a:off x="52640" y="1042799"/>
                  <a:ext cx="291369" cy="372953"/>
                </a:xfrm>
                <a:prstGeom prst="rect">
                  <a:avLst/>
                </a:prstGeom>
                <a:noFill/>
                <a:ln>
                  <a:noFill/>
                </a:ln>
              </p:spPr>
              <p:txBody>
                <a:bodyPr wrap="none" lIns="0" tIns="0" rIns="0" bIns="0" rtlCol="0">
                  <a:spAutoFit/>
                </a:bodyPr>
                <a:lstStyle/>
                <a:p>
                  <a:r>
                    <a:rPr lang="en-US" sz="1600" dirty="0" smtClean="0">
                      <a:latin typeface="Garamond" panose="02020404030301010803" pitchFamily="18" charset="0"/>
                    </a:rPr>
                    <a:t>15</a:t>
                  </a:r>
                  <a:endParaRPr lang="en-US" sz="1600" dirty="0">
                    <a:latin typeface="Garamond" panose="02020404030301010803" pitchFamily="18" charset="0"/>
                  </a:endParaRPr>
                </a:p>
              </p:txBody>
            </p:sp>
            <p:cxnSp>
              <p:nvCxnSpPr>
                <p:cNvPr id="125" name="Straight Connector 124"/>
                <p:cNvCxnSpPr/>
                <p:nvPr/>
              </p:nvCxnSpPr>
              <p:spPr>
                <a:xfrm>
                  <a:off x="289128" y="4620686"/>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89128" y="4268978"/>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89128" y="3911826"/>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a:grpSpLocks noChangeAspect="1"/>
              </p:cNvGrpSpPr>
              <p:nvPr/>
            </p:nvGrpSpPr>
            <p:grpSpPr>
              <a:xfrm>
                <a:off x="285839" y="5701322"/>
                <a:ext cx="138587" cy="1400637"/>
                <a:chOff x="285839" y="5701322"/>
                <a:chExt cx="138587" cy="1400637"/>
              </a:xfrm>
            </p:grpSpPr>
            <p:cxnSp>
              <p:nvCxnSpPr>
                <p:cNvPr id="110" name="Straight Connector 109"/>
                <p:cNvCxnSpPr/>
                <p:nvPr/>
              </p:nvCxnSpPr>
              <p:spPr>
                <a:xfrm>
                  <a:off x="290282" y="7101959"/>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290502" y="6750741"/>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5839" y="6398254"/>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85839" y="6050522"/>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815" y="5701322"/>
                  <a:ext cx="133924" cy="0"/>
                </a:xfrm>
                <a:prstGeom prst="line">
                  <a:avLst/>
                </a:prstGeom>
                <a:ln w="9525">
                  <a:noFill/>
                </a:ln>
              </p:spPr>
              <p:style>
                <a:lnRef idx="1">
                  <a:schemeClr val="accent1"/>
                </a:lnRef>
                <a:fillRef idx="0">
                  <a:schemeClr val="accent1"/>
                </a:fillRef>
                <a:effectRef idx="0">
                  <a:schemeClr val="accent1"/>
                </a:effectRef>
                <a:fontRef idx="minor">
                  <a:schemeClr val="tx1"/>
                </a:fontRef>
              </p:style>
            </p:cxnSp>
          </p:grpSp>
        </p:grpSp>
        <p:sp>
          <p:nvSpPr>
            <p:cNvPr id="53" name="Rectangle 52"/>
            <p:cNvSpPr/>
            <p:nvPr/>
          </p:nvSpPr>
          <p:spPr>
            <a:xfrm>
              <a:off x="13731982" y="14605752"/>
              <a:ext cx="12801600" cy="7271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6369" t="93220" r="90048" b="2725"/>
          <a:stretch/>
        </p:blipFill>
        <p:spPr>
          <a:xfrm>
            <a:off x="9969432" y="338167"/>
            <a:ext cx="235806" cy="343702"/>
          </a:xfrm>
          <a:prstGeom prst="rect">
            <a:avLst/>
          </a:prstGeom>
          <a:ln>
            <a:solidFill>
              <a:schemeClr val="tx1">
                <a:lumMod val="50000"/>
                <a:lumOff val="50000"/>
              </a:schemeClr>
            </a:solidFill>
          </a:ln>
        </p:spPr>
      </p:pic>
      <p:sp>
        <p:nvSpPr>
          <p:cNvPr id="88" name="TextBox 87"/>
          <p:cNvSpPr txBox="1"/>
          <p:nvPr/>
        </p:nvSpPr>
        <p:spPr>
          <a:xfrm>
            <a:off x="10167955" y="213995"/>
            <a:ext cx="3231513" cy="600164"/>
          </a:xfrm>
          <a:prstGeom prst="rect">
            <a:avLst/>
          </a:prstGeom>
          <a:noFill/>
          <a:ln>
            <a:noFill/>
          </a:ln>
        </p:spPr>
        <p:txBody>
          <a:bodyPr wrap="square" rtlCol="0">
            <a:spAutoFit/>
          </a:bodyPr>
          <a:lstStyle/>
          <a:p>
            <a:r>
              <a:rPr lang="en-US" sz="1100" dirty="0" smtClean="0">
                <a:latin typeface="Garamond" panose="02020404030301010803" pitchFamily="18" charset="0"/>
              </a:rPr>
              <a:t>1.5</a:t>
            </a:r>
          </a:p>
          <a:p>
            <a:endParaRPr lang="en-US" sz="1100" dirty="0" smtClean="0">
              <a:latin typeface="Garamond" panose="02020404030301010803" pitchFamily="18" charset="0"/>
            </a:endParaRPr>
          </a:p>
          <a:p>
            <a:r>
              <a:rPr lang="en-US" sz="1100" dirty="0" smtClean="0">
                <a:latin typeface="Garamond" panose="02020404030301010803" pitchFamily="18" charset="0"/>
              </a:rPr>
              <a:t>-7</a:t>
            </a:r>
            <a:endParaRPr lang="en-US" sz="1100" dirty="0">
              <a:latin typeface="Garamond" panose="02020404030301010803" pitchFamily="18" charset="0"/>
            </a:endParaRPr>
          </a:p>
        </p:txBody>
      </p:sp>
      <p:sp>
        <p:nvSpPr>
          <p:cNvPr id="89" name="TextBox 88"/>
          <p:cNvSpPr txBox="1"/>
          <p:nvPr/>
        </p:nvSpPr>
        <p:spPr>
          <a:xfrm>
            <a:off x="9076372" y="75651"/>
            <a:ext cx="1334944" cy="430887"/>
          </a:xfrm>
          <a:prstGeom prst="rect">
            <a:avLst/>
          </a:prstGeom>
          <a:noFill/>
          <a:ln>
            <a:noFill/>
          </a:ln>
        </p:spPr>
        <p:txBody>
          <a:bodyPr wrap="square" rtlCol="0">
            <a:spAutoFit/>
          </a:bodyPr>
          <a:lstStyle/>
          <a:p>
            <a:r>
              <a:rPr lang="en-US" sz="1100" dirty="0" smtClean="0">
                <a:latin typeface="Garamond" panose="02020404030301010803" pitchFamily="18" charset="0"/>
              </a:rPr>
              <a:t>PM</a:t>
            </a:r>
            <a:r>
              <a:rPr lang="en-US" sz="1100" baseline="-25000" dirty="0" smtClean="0">
                <a:latin typeface="Garamond" panose="02020404030301010803" pitchFamily="18" charset="0"/>
              </a:rPr>
              <a:t>2.5</a:t>
            </a:r>
            <a:r>
              <a:rPr lang="en-US" sz="1100" dirty="0" smtClean="0">
                <a:latin typeface="Garamond" panose="02020404030301010803" pitchFamily="18" charset="0"/>
              </a:rPr>
              <a:t> Change from 2000 to 2010</a:t>
            </a:r>
            <a:endParaRPr lang="en-US" sz="1100" dirty="0">
              <a:latin typeface="Garamond" panose="02020404030301010803" pitchFamily="18" charset="0"/>
            </a:endParaRPr>
          </a:p>
        </p:txBody>
      </p:sp>
      <p:grpSp>
        <p:nvGrpSpPr>
          <p:cNvPr id="20" name="Group 19"/>
          <p:cNvGrpSpPr/>
          <p:nvPr/>
        </p:nvGrpSpPr>
        <p:grpSpPr>
          <a:xfrm>
            <a:off x="560953" y="1144339"/>
            <a:ext cx="3814023" cy="5665119"/>
            <a:chOff x="560953" y="1144339"/>
            <a:chExt cx="3814023" cy="5665119"/>
          </a:xfrm>
        </p:grpSpPr>
        <p:sp>
          <p:nvSpPr>
            <p:cNvPr id="90" name="TextBox 89"/>
            <p:cNvSpPr txBox="1"/>
            <p:nvPr/>
          </p:nvSpPr>
          <p:spPr>
            <a:xfrm>
              <a:off x="2474836" y="1144339"/>
              <a:ext cx="1900140" cy="246221"/>
            </a:xfrm>
            <a:prstGeom prst="rect">
              <a:avLst/>
            </a:prstGeom>
            <a:solidFill>
              <a:srgbClr val="551771"/>
            </a:solidFill>
            <a:ln>
              <a:solidFill>
                <a:schemeClr val="bg2">
                  <a:lumMod val="90000"/>
                </a:schemeClr>
              </a:solidFill>
            </a:ln>
          </p:spPr>
          <p:txBody>
            <a:bodyPr wrap="square" lIns="0" tIns="0" rIns="0" bIns="0" rtlCol="0">
              <a:spAutoFit/>
            </a:bodyPr>
            <a:lstStyle/>
            <a:p>
              <a:pPr algn="ctr"/>
              <a:r>
                <a:rPr lang="en-US" sz="1600" b="1" dirty="0" smtClean="0">
                  <a:solidFill>
                    <a:schemeClr val="bg1"/>
                  </a:solidFill>
                  <a:latin typeface="Garamond" panose="02020404030301010803" pitchFamily="18" charset="0"/>
                </a:rPr>
                <a:t>2010</a:t>
              </a:r>
              <a:endParaRPr lang="en-US" sz="1600" b="1" dirty="0">
                <a:solidFill>
                  <a:schemeClr val="bg1"/>
                </a:solidFill>
                <a:latin typeface="Garamond" panose="02020404030301010803" pitchFamily="18" charset="0"/>
              </a:endParaRPr>
            </a:p>
          </p:txBody>
        </p:sp>
        <p:sp>
          <p:nvSpPr>
            <p:cNvPr id="91" name="TextBox 90"/>
            <p:cNvSpPr txBox="1"/>
            <p:nvPr/>
          </p:nvSpPr>
          <p:spPr>
            <a:xfrm>
              <a:off x="560953" y="1144339"/>
              <a:ext cx="1926766" cy="219456"/>
            </a:xfrm>
            <a:prstGeom prst="rect">
              <a:avLst/>
            </a:prstGeom>
            <a:solidFill>
              <a:srgbClr val="EE9DC2"/>
            </a:solidFill>
            <a:ln>
              <a:solidFill>
                <a:schemeClr val="bg2">
                  <a:lumMod val="90000"/>
                </a:schemeClr>
              </a:solidFill>
            </a:ln>
          </p:spPr>
          <p:txBody>
            <a:bodyPr wrap="square" lIns="0" tIns="0" rIns="0" bIns="0" rtlCol="0">
              <a:spAutoFit/>
            </a:bodyPr>
            <a:lstStyle/>
            <a:p>
              <a:pPr algn="ctr"/>
              <a:r>
                <a:rPr lang="en-US" sz="1600" b="1" dirty="0" smtClean="0">
                  <a:latin typeface="Garamond" panose="02020404030301010803" pitchFamily="18" charset="0"/>
                </a:rPr>
                <a:t>2000</a:t>
              </a:r>
              <a:endParaRPr lang="en-US" sz="1600" b="1" dirty="0">
                <a:latin typeface="Garamond" panose="02020404030301010803" pitchFamily="18" charset="0"/>
              </a:endParaRPr>
            </a:p>
          </p:txBody>
        </p:sp>
        <p:cxnSp>
          <p:nvCxnSpPr>
            <p:cNvPr id="17" name="Straight Connector 16"/>
            <p:cNvCxnSpPr/>
            <p:nvPr/>
          </p:nvCxnSpPr>
          <p:spPr>
            <a:xfrm flipH="1">
              <a:off x="2451953" y="1363795"/>
              <a:ext cx="35766" cy="544566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4454851" y="1151245"/>
            <a:ext cx="3814023" cy="5665119"/>
            <a:chOff x="560953" y="1144339"/>
            <a:chExt cx="3814023" cy="5665119"/>
          </a:xfrm>
        </p:grpSpPr>
        <p:sp>
          <p:nvSpPr>
            <p:cNvPr id="98" name="TextBox 97"/>
            <p:cNvSpPr txBox="1"/>
            <p:nvPr/>
          </p:nvSpPr>
          <p:spPr>
            <a:xfrm>
              <a:off x="2461503" y="1144339"/>
              <a:ext cx="1913473" cy="246221"/>
            </a:xfrm>
            <a:prstGeom prst="rect">
              <a:avLst/>
            </a:prstGeom>
            <a:solidFill>
              <a:srgbClr val="551771"/>
            </a:solidFill>
            <a:ln>
              <a:solidFill>
                <a:schemeClr val="bg2">
                  <a:lumMod val="90000"/>
                </a:schemeClr>
              </a:solidFill>
            </a:ln>
          </p:spPr>
          <p:txBody>
            <a:bodyPr wrap="square" lIns="0" tIns="0" rIns="0" bIns="0" rtlCol="0">
              <a:spAutoFit/>
            </a:bodyPr>
            <a:lstStyle/>
            <a:p>
              <a:pPr algn="ctr"/>
              <a:r>
                <a:rPr lang="en-US" sz="1600" b="1" dirty="0" smtClean="0">
                  <a:solidFill>
                    <a:schemeClr val="bg1"/>
                  </a:solidFill>
                  <a:latin typeface="Garamond" panose="02020404030301010803" pitchFamily="18" charset="0"/>
                </a:rPr>
                <a:t>2010</a:t>
              </a:r>
              <a:endParaRPr lang="en-US" sz="1600" b="1" dirty="0">
                <a:solidFill>
                  <a:schemeClr val="bg1"/>
                </a:solidFill>
                <a:latin typeface="Garamond" panose="02020404030301010803" pitchFamily="18" charset="0"/>
              </a:endParaRPr>
            </a:p>
          </p:txBody>
        </p:sp>
        <p:sp>
          <p:nvSpPr>
            <p:cNvPr id="99" name="TextBox 98"/>
            <p:cNvSpPr txBox="1"/>
            <p:nvPr/>
          </p:nvSpPr>
          <p:spPr>
            <a:xfrm>
              <a:off x="560953" y="1144339"/>
              <a:ext cx="1900550" cy="219456"/>
            </a:xfrm>
            <a:prstGeom prst="rect">
              <a:avLst/>
            </a:prstGeom>
            <a:solidFill>
              <a:srgbClr val="EE9DC2"/>
            </a:solidFill>
            <a:ln>
              <a:solidFill>
                <a:schemeClr val="bg2">
                  <a:lumMod val="90000"/>
                </a:schemeClr>
              </a:solidFill>
            </a:ln>
          </p:spPr>
          <p:txBody>
            <a:bodyPr wrap="square" lIns="0" tIns="0" rIns="0" bIns="0" rtlCol="0">
              <a:spAutoFit/>
            </a:bodyPr>
            <a:lstStyle/>
            <a:p>
              <a:pPr algn="ctr"/>
              <a:r>
                <a:rPr lang="en-US" sz="1600" b="1" dirty="0" smtClean="0">
                  <a:latin typeface="Garamond" panose="02020404030301010803" pitchFamily="18" charset="0"/>
                </a:rPr>
                <a:t>2000</a:t>
              </a:r>
              <a:endParaRPr lang="en-US" sz="1600" b="1" dirty="0">
                <a:latin typeface="Garamond" panose="02020404030301010803" pitchFamily="18" charset="0"/>
              </a:endParaRPr>
            </a:p>
          </p:txBody>
        </p:sp>
        <p:cxnSp>
          <p:nvCxnSpPr>
            <p:cNvPr id="100" name="Straight Connector 99"/>
            <p:cNvCxnSpPr/>
            <p:nvPr/>
          </p:nvCxnSpPr>
          <p:spPr>
            <a:xfrm flipH="1">
              <a:off x="2451953" y="1363795"/>
              <a:ext cx="35766" cy="544566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8340769" y="1151245"/>
            <a:ext cx="3814023" cy="5665119"/>
            <a:chOff x="560953" y="1144339"/>
            <a:chExt cx="3814023" cy="5665119"/>
          </a:xfrm>
        </p:grpSpPr>
        <p:sp>
          <p:nvSpPr>
            <p:cNvPr id="102" name="TextBox 101"/>
            <p:cNvSpPr txBox="1"/>
            <p:nvPr/>
          </p:nvSpPr>
          <p:spPr>
            <a:xfrm>
              <a:off x="2474836" y="1144339"/>
              <a:ext cx="1900140" cy="246221"/>
            </a:xfrm>
            <a:prstGeom prst="rect">
              <a:avLst/>
            </a:prstGeom>
            <a:solidFill>
              <a:srgbClr val="551771"/>
            </a:solidFill>
            <a:ln>
              <a:solidFill>
                <a:schemeClr val="bg2">
                  <a:lumMod val="90000"/>
                </a:schemeClr>
              </a:solidFill>
            </a:ln>
          </p:spPr>
          <p:txBody>
            <a:bodyPr wrap="square" lIns="0" tIns="0" rIns="0" bIns="0" rtlCol="0">
              <a:spAutoFit/>
            </a:bodyPr>
            <a:lstStyle/>
            <a:p>
              <a:r>
                <a:rPr lang="en-US" sz="1600" b="1" dirty="0" smtClean="0">
                  <a:latin typeface="Garamond" panose="02020404030301010803" pitchFamily="18" charset="0"/>
                </a:rPr>
                <a:t>          </a:t>
              </a:r>
              <a:r>
                <a:rPr lang="en-US" sz="1600" b="1" dirty="0" smtClean="0">
                  <a:solidFill>
                    <a:schemeClr val="bg1"/>
                  </a:solidFill>
                  <a:latin typeface="Garamond" panose="02020404030301010803" pitchFamily="18" charset="0"/>
                </a:rPr>
                <a:t>2010</a:t>
              </a:r>
              <a:endParaRPr lang="en-US" sz="1600" b="1" dirty="0">
                <a:solidFill>
                  <a:schemeClr val="bg1"/>
                </a:solidFill>
                <a:latin typeface="Garamond" panose="02020404030301010803" pitchFamily="18" charset="0"/>
              </a:endParaRPr>
            </a:p>
          </p:txBody>
        </p:sp>
        <p:sp>
          <p:nvSpPr>
            <p:cNvPr id="103" name="TextBox 102"/>
            <p:cNvSpPr txBox="1"/>
            <p:nvPr/>
          </p:nvSpPr>
          <p:spPr>
            <a:xfrm>
              <a:off x="560953" y="1144339"/>
              <a:ext cx="1926766" cy="219456"/>
            </a:xfrm>
            <a:prstGeom prst="rect">
              <a:avLst/>
            </a:prstGeom>
            <a:solidFill>
              <a:srgbClr val="EE9DC2"/>
            </a:solidFill>
            <a:ln>
              <a:solidFill>
                <a:schemeClr val="bg2">
                  <a:lumMod val="90000"/>
                </a:schemeClr>
              </a:solidFill>
            </a:ln>
          </p:spPr>
          <p:txBody>
            <a:bodyPr wrap="square" lIns="0" tIns="0" rIns="0" bIns="0" rtlCol="0">
              <a:spAutoFit/>
            </a:bodyPr>
            <a:lstStyle/>
            <a:p>
              <a:pPr algn="ctr"/>
              <a:r>
                <a:rPr lang="en-US" sz="1600" b="1" dirty="0" smtClean="0">
                  <a:latin typeface="Garamond" panose="02020404030301010803" pitchFamily="18" charset="0"/>
                </a:rPr>
                <a:t>2000</a:t>
              </a:r>
              <a:endParaRPr lang="en-US" sz="1600" b="1" dirty="0">
                <a:latin typeface="Garamond" panose="02020404030301010803" pitchFamily="18" charset="0"/>
              </a:endParaRPr>
            </a:p>
          </p:txBody>
        </p:sp>
        <p:cxnSp>
          <p:nvCxnSpPr>
            <p:cNvPr id="150" name="Straight Connector 149"/>
            <p:cNvCxnSpPr/>
            <p:nvPr/>
          </p:nvCxnSpPr>
          <p:spPr>
            <a:xfrm flipH="1">
              <a:off x="2451953" y="1363795"/>
              <a:ext cx="35766" cy="5445663"/>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2309649" y="4884819"/>
            <a:ext cx="315594" cy="16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TextBox 82"/>
          <p:cNvSpPr txBox="1"/>
          <p:nvPr/>
        </p:nvSpPr>
        <p:spPr>
          <a:xfrm>
            <a:off x="1751037" y="4839223"/>
            <a:ext cx="2239548" cy="261610"/>
          </a:xfrm>
          <a:prstGeom prst="rect">
            <a:avLst/>
          </a:prstGeom>
          <a:noFill/>
          <a:ln>
            <a:noFill/>
          </a:ln>
        </p:spPr>
        <p:txBody>
          <a:bodyPr wrap="square" rtlCol="0">
            <a:spAutoFit/>
          </a:bodyPr>
          <a:lstStyle/>
          <a:p>
            <a:r>
              <a:rPr lang="en-US" sz="1100" dirty="0" smtClean="0">
                <a:latin typeface="Garamond" panose="02020404030301010803" pitchFamily="18" charset="0"/>
              </a:rPr>
              <a:t>Population that is White (%)</a:t>
            </a:r>
            <a:endParaRPr lang="en-US" sz="1100" dirty="0">
              <a:latin typeface="Garamond" panose="02020404030301010803" pitchFamily="18" charset="0"/>
            </a:endParaRPr>
          </a:p>
        </p:txBody>
      </p:sp>
      <p:sp>
        <p:nvSpPr>
          <p:cNvPr id="152" name="Rectangle 151"/>
          <p:cNvSpPr/>
          <p:nvPr/>
        </p:nvSpPr>
        <p:spPr>
          <a:xfrm>
            <a:off x="10112801" y="4901252"/>
            <a:ext cx="315594" cy="16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Rectangle 152"/>
          <p:cNvSpPr/>
          <p:nvPr/>
        </p:nvSpPr>
        <p:spPr>
          <a:xfrm>
            <a:off x="6249907" y="4913285"/>
            <a:ext cx="315594" cy="16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TextBox 83"/>
          <p:cNvSpPr txBox="1"/>
          <p:nvPr/>
        </p:nvSpPr>
        <p:spPr>
          <a:xfrm>
            <a:off x="5482108" y="4839223"/>
            <a:ext cx="2903964" cy="261610"/>
          </a:xfrm>
          <a:prstGeom prst="rect">
            <a:avLst/>
          </a:prstGeom>
          <a:noFill/>
          <a:ln>
            <a:noFill/>
          </a:ln>
        </p:spPr>
        <p:txBody>
          <a:bodyPr wrap="square" rtlCol="0">
            <a:spAutoFit/>
          </a:bodyPr>
          <a:lstStyle/>
          <a:p>
            <a:r>
              <a:rPr lang="en-US" sz="1100" dirty="0" smtClean="0">
                <a:latin typeface="Garamond" panose="02020404030301010803" pitchFamily="18" charset="0"/>
              </a:rPr>
              <a:t>Population that is Latino/Hispanic (%)</a:t>
            </a:r>
            <a:endParaRPr lang="en-US" sz="1100" dirty="0">
              <a:latin typeface="Garamond" panose="02020404030301010803" pitchFamily="18" charset="0"/>
            </a:endParaRPr>
          </a:p>
        </p:txBody>
      </p:sp>
      <p:sp>
        <p:nvSpPr>
          <p:cNvPr id="85" name="TextBox 84"/>
          <p:cNvSpPr txBox="1"/>
          <p:nvPr/>
        </p:nvSpPr>
        <p:spPr>
          <a:xfrm>
            <a:off x="9633898" y="4840342"/>
            <a:ext cx="1967533" cy="261610"/>
          </a:xfrm>
          <a:prstGeom prst="rect">
            <a:avLst/>
          </a:prstGeom>
          <a:noFill/>
          <a:ln>
            <a:noFill/>
          </a:ln>
        </p:spPr>
        <p:txBody>
          <a:bodyPr wrap="square" rtlCol="0">
            <a:spAutoFit/>
          </a:bodyPr>
          <a:lstStyle/>
          <a:p>
            <a:r>
              <a:rPr lang="en-US" sz="1100" dirty="0">
                <a:latin typeface="Garamond" panose="02020404030301010803" pitchFamily="18" charset="0"/>
              </a:rPr>
              <a:t>Population that is </a:t>
            </a:r>
            <a:r>
              <a:rPr lang="en-US" sz="1100" dirty="0" smtClean="0">
                <a:latin typeface="Garamond" panose="02020404030301010803" pitchFamily="18" charset="0"/>
              </a:rPr>
              <a:t>Black </a:t>
            </a:r>
            <a:r>
              <a:rPr lang="en-US" sz="1100" dirty="0">
                <a:latin typeface="Garamond" panose="02020404030301010803" pitchFamily="18" charset="0"/>
              </a:rPr>
              <a:t>(%)</a:t>
            </a:r>
          </a:p>
        </p:txBody>
      </p:sp>
      <p:grpSp>
        <p:nvGrpSpPr>
          <p:cNvPr id="24" name="Group 23"/>
          <p:cNvGrpSpPr/>
          <p:nvPr/>
        </p:nvGrpSpPr>
        <p:grpSpPr>
          <a:xfrm>
            <a:off x="736199" y="4667742"/>
            <a:ext cx="3483566" cy="246221"/>
            <a:chOff x="752101" y="4796223"/>
            <a:chExt cx="3483566" cy="246221"/>
          </a:xfrm>
        </p:grpSpPr>
        <p:sp>
          <p:nvSpPr>
            <p:cNvPr id="154" name="TextBox 153"/>
            <p:cNvSpPr txBox="1"/>
            <p:nvPr/>
          </p:nvSpPr>
          <p:spPr>
            <a:xfrm>
              <a:off x="752101" y="4796223"/>
              <a:ext cx="1698224" cy="246221"/>
            </a:xfrm>
            <a:prstGeom prst="rect">
              <a:avLst/>
            </a:prstGeom>
            <a:noFill/>
            <a:ln>
              <a:noFill/>
            </a:ln>
          </p:spPr>
          <p:txBody>
            <a:bodyPr wrap="square" rtlCol="0">
              <a:spAutoFit/>
            </a:bodyPr>
            <a:lstStyle/>
            <a:p>
              <a:r>
                <a:rPr lang="en-US" sz="1000" dirty="0" smtClean="0">
                  <a:latin typeface="Garamond" panose="02020404030301010803" pitchFamily="18" charset="0"/>
                </a:rPr>
                <a:t>Q1          Q2        Q3         Q4</a:t>
              </a:r>
              <a:endParaRPr lang="en-US" sz="1000" dirty="0">
                <a:latin typeface="Garamond" panose="02020404030301010803" pitchFamily="18" charset="0"/>
              </a:endParaRPr>
            </a:p>
          </p:txBody>
        </p:sp>
        <p:sp>
          <p:nvSpPr>
            <p:cNvPr id="155" name="TextBox 154"/>
            <p:cNvSpPr txBox="1"/>
            <p:nvPr/>
          </p:nvSpPr>
          <p:spPr>
            <a:xfrm>
              <a:off x="2537443" y="4796223"/>
              <a:ext cx="1698224" cy="246221"/>
            </a:xfrm>
            <a:prstGeom prst="rect">
              <a:avLst/>
            </a:prstGeom>
            <a:noFill/>
            <a:ln>
              <a:noFill/>
            </a:ln>
          </p:spPr>
          <p:txBody>
            <a:bodyPr wrap="square" rtlCol="0">
              <a:spAutoFit/>
            </a:bodyPr>
            <a:lstStyle/>
            <a:p>
              <a:r>
                <a:rPr lang="en-US" sz="1000" dirty="0" smtClean="0">
                  <a:latin typeface="Garamond" panose="02020404030301010803" pitchFamily="18" charset="0"/>
                </a:rPr>
                <a:t>Q1          Q2        Q3         Q4</a:t>
              </a:r>
              <a:endParaRPr lang="en-US" sz="1000" dirty="0">
                <a:latin typeface="Garamond" panose="02020404030301010803" pitchFamily="18" charset="0"/>
              </a:endParaRPr>
            </a:p>
          </p:txBody>
        </p:sp>
      </p:grpSp>
      <p:grpSp>
        <p:nvGrpSpPr>
          <p:cNvPr id="23" name="Group 22"/>
          <p:cNvGrpSpPr/>
          <p:nvPr/>
        </p:nvGrpSpPr>
        <p:grpSpPr>
          <a:xfrm>
            <a:off x="4658682" y="4658661"/>
            <a:ext cx="3499468" cy="246221"/>
            <a:chOff x="904501" y="4948623"/>
            <a:chExt cx="3499468" cy="246221"/>
          </a:xfrm>
        </p:grpSpPr>
        <p:sp>
          <p:nvSpPr>
            <p:cNvPr id="156" name="TextBox 155"/>
            <p:cNvSpPr txBox="1"/>
            <p:nvPr/>
          </p:nvSpPr>
          <p:spPr>
            <a:xfrm>
              <a:off x="904501" y="4948623"/>
              <a:ext cx="1698224" cy="246221"/>
            </a:xfrm>
            <a:prstGeom prst="rect">
              <a:avLst/>
            </a:prstGeom>
            <a:noFill/>
            <a:ln>
              <a:noFill/>
            </a:ln>
          </p:spPr>
          <p:txBody>
            <a:bodyPr wrap="square" rtlCol="0">
              <a:spAutoFit/>
            </a:bodyPr>
            <a:lstStyle/>
            <a:p>
              <a:r>
                <a:rPr lang="en-US" sz="1000" dirty="0" smtClean="0">
                  <a:latin typeface="Garamond" panose="02020404030301010803" pitchFamily="18" charset="0"/>
                </a:rPr>
                <a:t>Q1          Q2        Q3         Q4</a:t>
              </a:r>
              <a:endParaRPr lang="en-US" sz="1000" dirty="0">
                <a:latin typeface="Garamond" panose="02020404030301010803" pitchFamily="18" charset="0"/>
              </a:endParaRPr>
            </a:p>
          </p:txBody>
        </p:sp>
        <p:sp>
          <p:nvSpPr>
            <p:cNvPr id="157" name="TextBox 156"/>
            <p:cNvSpPr txBox="1"/>
            <p:nvPr/>
          </p:nvSpPr>
          <p:spPr>
            <a:xfrm>
              <a:off x="2705745" y="4948623"/>
              <a:ext cx="1698224" cy="246221"/>
            </a:xfrm>
            <a:prstGeom prst="rect">
              <a:avLst/>
            </a:prstGeom>
            <a:noFill/>
            <a:ln>
              <a:noFill/>
            </a:ln>
          </p:spPr>
          <p:txBody>
            <a:bodyPr wrap="square" rtlCol="0">
              <a:spAutoFit/>
            </a:bodyPr>
            <a:lstStyle/>
            <a:p>
              <a:r>
                <a:rPr lang="en-US" sz="1000" dirty="0" smtClean="0">
                  <a:latin typeface="Garamond" panose="02020404030301010803" pitchFamily="18" charset="0"/>
                </a:rPr>
                <a:t>Q1          Q2        Q3         Q4</a:t>
              </a:r>
              <a:endParaRPr lang="en-US" sz="1000" dirty="0">
                <a:latin typeface="Garamond" panose="02020404030301010803" pitchFamily="18" charset="0"/>
              </a:endParaRPr>
            </a:p>
          </p:txBody>
        </p:sp>
      </p:grpSp>
      <p:grpSp>
        <p:nvGrpSpPr>
          <p:cNvPr id="22" name="Group 21"/>
          <p:cNvGrpSpPr/>
          <p:nvPr/>
        </p:nvGrpSpPr>
        <p:grpSpPr>
          <a:xfrm>
            <a:off x="8495828" y="4656110"/>
            <a:ext cx="3499468" cy="246221"/>
            <a:chOff x="8519765" y="4571890"/>
            <a:chExt cx="3499468" cy="246221"/>
          </a:xfrm>
        </p:grpSpPr>
        <p:sp>
          <p:nvSpPr>
            <p:cNvPr id="158" name="TextBox 157"/>
            <p:cNvSpPr txBox="1"/>
            <p:nvPr/>
          </p:nvSpPr>
          <p:spPr>
            <a:xfrm>
              <a:off x="8519765" y="4571890"/>
              <a:ext cx="1698224" cy="246221"/>
            </a:xfrm>
            <a:prstGeom prst="rect">
              <a:avLst/>
            </a:prstGeom>
            <a:noFill/>
            <a:ln>
              <a:noFill/>
            </a:ln>
          </p:spPr>
          <p:txBody>
            <a:bodyPr wrap="square" rtlCol="0">
              <a:spAutoFit/>
            </a:bodyPr>
            <a:lstStyle/>
            <a:p>
              <a:r>
                <a:rPr lang="en-US" sz="1000" dirty="0" smtClean="0">
                  <a:latin typeface="Garamond" panose="02020404030301010803" pitchFamily="18" charset="0"/>
                </a:rPr>
                <a:t>Q1          Q2        Q3         Q4</a:t>
              </a:r>
              <a:endParaRPr lang="en-US" sz="1000" dirty="0">
                <a:latin typeface="Garamond" panose="02020404030301010803" pitchFamily="18" charset="0"/>
              </a:endParaRPr>
            </a:p>
          </p:txBody>
        </p:sp>
        <p:sp>
          <p:nvSpPr>
            <p:cNvPr id="159" name="TextBox 158"/>
            <p:cNvSpPr txBox="1"/>
            <p:nvPr/>
          </p:nvSpPr>
          <p:spPr>
            <a:xfrm>
              <a:off x="10321009" y="4571890"/>
              <a:ext cx="1698224" cy="246221"/>
            </a:xfrm>
            <a:prstGeom prst="rect">
              <a:avLst/>
            </a:prstGeom>
            <a:noFill/>
            <a:ln>
              <a:noFill/>
            </a:ln>
          </p:spPr>
          <p:txBody>
            <a:bodyPr wrap="square" rtlCol="0">
              <a:spAutoFit/>
            </a:bodyPr>
            <a:lstStyle/>
            <a:p>
              <a:r>
                <a:rPr lang="en-US" sz="1000" dirty="0" smtClean="0">
                  <a:latin typeface="Garamond" panose="02020404030301010803" pitchFamily="18" charset="0"/>
                </a:rPr>
                <a:t>Q1          Q2        Q3         Q4</a:t>
              </a:r>
              <a:endParaRPr lang="en-US" sz="1000" dirty="0">
                <a:latin typeface="Garamond" panose="02020404030301010803" pitchFamily="18" charset="0"/>
              </a:endParaRPr>
            </a:p>
          </p:txBody>
        </p:sp>
      </p:grpSp>
      <p:pic>
        <p:nvPicPr>
          <p:cNvPr id="73" name="Picture 72"/>
          <p:cNvPicPr>
            <a:picLocks noChangeAspect="1"/>
          </p:cNvPicPr>
          <p:nvPr/>
        </p:nvPicPr>
        <p:blipFill rotWithShape="1">
          <a:blip r:embed="rId10">
            <a:extLst>
              <a:ext uri="{28A0092B-C50C-407E-A947-70E740481C1C}">
                <a14:useLocalDpi xmlns:a14="http://schemas.microsoft.com/office/drawing/2010/main" val="0"/>
              </a:ext>
            </a:extLst>
          </a:blip>
          <a:srcRect l="5817" t="89643" r="90365" b="7113"/>
          <a:stretch/>
        </p:blipFill>
        <p:spPr>
          <a:xfrm>
            <a:off x="10159635" y="6319611"/>
            <a:ext cx="222075" cy="309858"/>
          </a:xfrm>
          <a:prstGeom prst="rect">
            <a:avLst/>
          </a:prstGeom>
          <a:ln>
            <a:solidFill>
              <a:schemeClr val="tx1">
                <a:lumMod val="50000"/>
                <a:lumOff val="50000"/>
              </a:schemeClr>
            </a:solidFill>
          </a:ln>
        </p:spPr>
      </p:pic>
      <p:pic>
        <p:nvPicPr>
          <p:cNvPr id="74" name="Picture 73"/>
          <p:cNvPicPr>
            <a:picLocks noChangeAspect="1"/>
          </p:cNvPicPr>
          <p:nvPr/>
        </p:nvPicPr>
        <p:blipFill rotWithShape="1">
          <a:blip r:embed="rId10">
            <a:extLst>
              <a:ext uri="{28A0092B-C50C-407E-A947-70E740481C1C}">
                <a14:useLocalDpi xmlns:a14="http://schemas.microsoft.com/office/drawing/2010/main" val="0"/>
              </a:ext>
            </a:extLst>
          </a:blip>
          <a:srcRect l="5817" t="89643" r="90365" b="7113"/>
          <a:stretch/>
        </p:blipFill>
        <p:spPr>
          <a:xfrm>
            <a:off x="6266715" y="6319611"/>
            <a:ext cx="222075" cy="309858"/>
          </a:xfrm>
          <a:prstGeom prst="rect">
            <a:avLst/>
          </a:prstGeom>
          <a:ln>
            <a:solidFill>
              <a:schemeClr val="tx1">
                <a:lumMod val="50000"/>
                <a:lumOff val="50000"/>
              </a:schemeClr>
            </a:solidFill>
          </a:ln>
        </p:spPr>
      </p:pic>
      <p:sp>
        <p:nvSpPr>
          <p:cNvPr id="75" name="TextBox 74"/>
          <p:cNvSpPr txBox="1"/>
          <p:nvPr/>
        </p:nvSpPr>
        <p:spPr>
          <a:xfrm>
            <a:off x="6478117" y="6198285"/>
            <a:ext cx="3231513" cy="600164"/>
          </a:xfrm>
          <a:prstGeom prst="rect">
            <a:avLst/>
          </a:prstGeom>
          <a:noFill/>
          <a:ln>
            <a:noFill/>
          </a:ln>
        </p:spPr>
        <p:txBody>
          <a:bodyPr wrap="square" rtlCol="0">
            <a:spAutoFit/>
          </a:bodyPr>
          <a:lstStyle/>
          <a:p>
            <a:r>
              <a:rPr lang="en-US" sz="1100" dirty="0" smtClean="0">
                <a:latin typeface="Garamond" panose="02020404030301010803" pitchFamily="18" charset="0"/>
              </a:rPr>
              <a:t>100</a:t>
            </a:r>
          </a:p>
          <a:p>
            <a:endParaRPr lang="en-US" sz="1100" dirty="0" smtClean="0">
              <a:latin typeface="Garamond" panose="02020404030301010803" pitchFamily="18" charset="0"/>
            </a:endParaRPr>
          </a:p>
          <a:p>
            <a:r>
              <a:rPr lang="en-US" sz="1100" dirty="0" smtClean="0">
                <a:latin typeface="Garamond" panose="02020404030301010803" pitchFamily="18" charset="0"/>
              </a:rPr>
              <a:t> 0</a:t>
            </a:r>
            <a:endParaRPr lang="en-US" sz="1100" dirty="0">
              <a:latin typeface="Garamond" panose="02020404030301010803" pitchFamily="18" charset="0"/>
            </a:endParaRPr>
          </a:p>
        </p:txBody>
      </p:sp>
      <p:sp>
        <p:nvSpPr>
          <p:cNvPr id="78" name="TextBox 77"/>
          <p:cNvSpPr txBox="1"/>
          <p:nvPr/>
        </p:nvSpPr>
        <p:spPr>
          <a:xfrm>
            <a:off x="10313429" y="6209090"/>
            <a:ext cx="3231513" cy="600164"/>
          </a:xfrm>
          <a:prstGeom prst="rect">
            <a:avLst/>
          </a:prstGeom>
          <a:noFill/>
          <a:ln>
            <a:noFill/>
          </a:ln>
        </p:spPr>
        <p:txBody>
          <a:bodyPr wrap="square" rtlCol="0">
            <a:spAutoFit/>
          </a:bodyPr>
          <a:lstStyle/>
          <a:p>
            <a:r>
              <a:rPr lang="en-US" sz="1100" dirty="0" smtClean="0">
                <a:latin typeface="Garamond" panose="02020404030301010803" pitchFamily="18" charset="0"/>
              </a:rPr>
              <a:t>100</a:t>
            </a:r>
          </a:p>
          <a:p>
            <a:endParaRPr lang="en-US" sz="1100" dirty="0" smtClean="0">
              <a:latin typeface="Garamond" panose="02020404030301010803" pitchFamily="18" charset="0"/>
            </a:endParaRPr>
          </a:p>
          <a:p>
            <a:r>
              <a:rPr lang="en-US" sz="1100" dirty="0" smtClean="0">
                <a:latin typeface="Garamond" panose="02020404030301010803" pitchFamily="18" charset="0"/>
              </a:rPr>
              <a:t> 0</a:t>
            </a:r>
            <a:endParaRPr lang="en-US" sz="1100" dirty="0">
              <a:latin typeface="Garamond" panose="02020404030301010803" pitchFamily="18" charset="0"/>
            </a:endParaRPr>
          </a:p>
        </p:txBody>
      </p:sp>
      <p:sp>
        <p:nvSpPr>
          <p:cNvPr id="82" name="TextBox 81"/>
          <p:cNvSpPr txBox="1"/>
          <p:nvPr/>
        </p:nvSpPr>
        <p:spPr>
          <a:xfrm>
            <a:off x="2562335" y="6209294"/>
            <a:ext cx="3231513" cy="600164"/>
          </a:xfrm>
          <a:prstGeom prst="rect">
            <a:avLst/>
          </a:prstGeom>
          <a:noFill/>
          <a:ln>
            <a:noFill/>
          </a:ln>
        </p:spPr>
        <p:txBody>
          <a:bodyPr wrap="square" rtlCol="0">
            <a:spAutoFit/>
          </a:bodyPr>
          <a:lstStyle/>
          <a:p>
            <a:r>
              <a:rPr lang="en-US" sz="1100" dirty="0" smtClean="0">
                <a:latin typeface="Garamond" panose="02020404030301010803" pitchFamily="18" charset="0"/>
              </a:rPr>
              <a:t>100</a:t>
            </a:r>
          </a:p>
          <a:p>
            <a:endParaRPr lang="en-US" sz="1100" dirty="0" smtClean="0">
              <a:latin typeface="Garamond" panose="02020404030301010803" pitchFamily="18" charset="0"/>
            </a:endParaRPr>
          </a:p>
          <a:p>
            <a:r>
              <a:rPr lang="en-US" sz="1100" dirty="0" smtClean="0">
                <a:latin typeface="Garamond" panose="02020404030301010803" pitchFamily="18" charset="0"/>
              </a:rPr>
              <a:t> 0</a:t>
            </a:r>
            <a:endParaRPr lang="en-US" sz="1100" dirty="0">
              <a:latin typeface="Garamond" panose="02020404030301010803" pitchFamily="18" charset="0"/>
            </a:endParaRPr>
          </a:p>
        </p:txBody>
      </p:sp>
      <p:sp>
        <p:nvSpPr>
          <p:cNvPr id="165" name="TextBox 164"/>
          <p:cNvSpPr txBox="1"/>
          <p:nvPr/>
        </p:nvSpPr>
        <p:spPr>
          <a:xfrm>
            <a:off x="1772142" y="768907"/>
            <a:ext cx="3416550" cy="400110"/>
          </a:xfrm>
          <a:prstGeom prst="rect">
            <a:avLst/>
          </a:prstGeom>
          <a:noFill/>
          <a:ln>
            <a:noFill/>
          </a:ln>
        </p:spPr>
        <p:txBody>
          <a:bodyPr wrap="square" rtlCol="0">
            <a:spAutoFit/>
          </a:bodyPr>
          <a:lstStyle/>
          <a:p>
            <a:r>
              <a:rPr lang="en-US" sz="2000" b="1" dirty="0" smtClean="0">
                <a:latin typeface="Garamond" panose="02020404030301010803" pitchFamily="18" charset="0"/>
              </a:rPr>
              <a:t>Race: White</a:t>
            </a:r>
            <a:endParaRPr lang="en-US" b="1" dirty="0">
              <a:latin typeface="Garamond" panose="02020404030301010803" pitchFamily="18" charset="0"/>
            </a:endParaRPr>
          </a:p>
        </p:txBody>
      </p:sp>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83042" y="-203413"/>
            <a:ext cx="1765025" cy="2284151"/>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19177" y="4750402"/>
            <a:ext cx="1829354" cy="2367400"/>
          </a:xfrm>
          <a:prstGeom prst="rect">
            <a:avLst/>
          </a:prstGeom>
        </p:spPr>
      </p:pic>
      <p:pic>
        <p:nvPicPr>
          <p:cNvPr id="166" name="Picture 165"/>
          <p:cNvPicPr>
            <a:picLocks noChangeAspect="1"/>
          </p:cNvPicPr>
          <p:nvPr/>
        </p:nvPicPr>
        <p:blipFill rotWithShape="1">
          <a:blip r:embed="rId13">
            <a:extLst>
              <a:ext uri="{28A0092B-C50C-407E-A947-70E740481C1C}">
                <a14:useLocalDpi xmlns:a14="http://schemas.microsoft.com/office/drawing/2010/main" val="0"/>
              </a:ext>
            </a:extLst>
          </a:blip>
          <a:srcRect l="8611" t="84533" r="87329" b="11546"/>
          <a:stretch/>
        </p:blipFill>
        <p:spPr>
          <a:xfrm>
            <a:off x="10160694" y="6308841"/>
            <a:ext cx="230037" cy="322754"/>
          </a:xfrm>
          <a:prstGeom prst="rect">
            <a:avLst/>
          </a:prstGeom>
          <a:ln>
            <a:solidFill>
              <a:schemeClr val="bg1">
                <a:lumMod val="75000"/>
              </a:schemeClr>
            </a:solidFill>
          </a:ln>
        </p:spPr>
      </p:pic>
      <p:pic>
        <p:nvPicPr>
          <p:cNvPr id="167" name="Picture 166"/>
          <p:cNvPicPr>
            <a:picLocks noChangeAspect="1"/>
          </p:cNvPicPr>
          <p:nvPr/>
        </p:nvPicPr>
        <p:blipFill rotWithShape="1">
          <a:blip r:embed="rId13">
            <a:extLst>
              <a:ext uri="{28A0092B-C50C-407E-A947-70E740481C1C}">
                <a14:useLocalDpi xmlns:a14="http://schemas.microsoft.com/office/drawing/2010/main" val="0"/>
              </a:ext>
            </a:extLst>
          </a:blip>
          <a:srcRect l="8611" t="84533" r="87329" b="11546"/>
          <a:stretch/>
        </p:blipFill>
        <p:spPr>
          <a:xfrm>
            <a:off x="6266695" y="6312657"/>
            <a:ext cx="230037" cy="322754"/>
          </a:xfrm>
          <a:prstGeom prst="rect">
            <a:avLst/>
          </a:prstGeom>
          <a:ln>
            <a:solidFill>
              <a:schemeClr val="bg1">
                <a:lumMod val="75000"/>
              </a:schemeClr>
            </a:solidFill>
          </a:ln>
        </p:spPr>
      </p:pic>
      <p:pic>
        <p:nvPicPr>
          <p:cNvPr id="31" name="Picture 30"/>
          <p:cNvPicPr>
            <a:picLocks noChangeAspect="1"/>
          </p:cNvPicPr>
          <p:nvPr/>
        </p:nvPicPr>
        <p:blipFill rotWithShape="1">
          <a:blip r:embed="rId13">
            <a:extLst>
              <a:ext uri="{28A0092B-C50C-407E-A947-70E740481C1C}">
                <a14:useLocalDpi xmlns:a14="http://schemas.microsoft.com/office/drawing/2010/main" val="0"/>
              </a:ext>
            </a:extLst>
          </a:blip>
          <a:srcRect l="8611" t="84533" r="87329" b="11546"/>
          <a:stretch/>
        </p:blipFill>
        <p:spPr>
          <a:xfrm>
            <a:off x="2371808" y="6306715"/>
            <a:ext cx="230037" cy="322754"/>
          </a:xfrm>
          <a:prstGeom prst="rect">
            <a:avLst/>
          </a:prstGeom>
          <a:ln>
            <a:solidFill>
              <a:schemeClr val="bg1">
                <a:lumMod val="75000"/>
              </a:schemeClr>
            </a:solidFill>
          </a:ln>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06682" y="4760924"/>
            <a:ext cx="1813094" cy="2346357"/>
          </a:xfrm>
          <a:prstGeom prst="rect">
            <a:avLst/>
          </a:prstGeom>
        </p:spPr>
      </p:pic>
      <p:pic>
        <p:nvPicPr>
          <p:cNvPr id="35" name="Picture 34"/>
          <p:cNvPicPr>
            <a:picLocks noChangeAspect="1"/>
          </p:cNvPicPr>
          <p:nvPr/>
        </p:nvPicPr>
        <p:blipFill>
          <a:blip r:embed="rId15" cstate="print">
            <a:extLst>
              <a:ext uri="{BEBA8EAE-BF5A-486C-A8C5-ECC9F3942E4B}">
                <a14:imgProps xmlns:a14="http://schemas.microsoft.com/office/drawing/2010/main">
                  <a14:imgLayer r:embed="rId16">
                    <a14:imgEffect>
                      <a14:backgroundRemoval t="189" b="89962" l="1225" r="89951"/>
                    </a14:imgEffect>
                  </a14:imgLayer>
                </a14:imgProps>
              </a:ext>
              <a:ext uri="{28A0092B-C50C-407E-A947-70E740481C1C}">
                <a14:useLocalDpi xmlns:a14="http://schemas.microsoft.com/office/drawing/2010/main" val="0"/>
              </a:ext>
            </a:extLst>
          </a:blip>
          <a:stretch>
            <a:fillRect/>
          </a:stretch>
        </p:blipFill>
        <p:spPr>
          <a:xfrm>
            <a:off x="10205773" y="4743356"/>
            <a:ext cx="1840245" cy="2381493"/>
          </a:xfrm>
          <a:prstGeom prst="rect">
            <a:avLst/>
          </a:prstGeom>
        </p:spPr>
      </p:pic>
      <p:sp>
        <p:nvSpPr>
          <p:cNvPr id="168" name="Rectangle 167"/>
          <p:cNvSpPr/>
          <p:nvPr/>
        </p:nvSpPr>
        <p:spPr>
          <a:xfrm>
            <a:off x="6377339" y="1357841"/>
            <a:ext cx="1883078" cy="3355980"/>
          </a:xfrm>
          <a:prstGeom prst="rect">
            <a:avLst/>
          </a:prstGeom>
          <a:noFill/>
          <a:ln w="19050">
            <a:solidFill>
              <a:srgbClr val="55177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861082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575" y="0"/>
            <a:ext cx="5276850" cy="6858000"/>
          </a:xfrm>
          <a:prstGeom prst="rect">
            <a:avLst/>
          </a:prstGeom>
        </p:spPr>
      </p:pic>
    </p:spTree>
    <p:extLst>
      <p:ext uri="{BB962C8B-B14F-4D97-AF65-F5344CB8AC3E}">
        <p14:creationId xmlns:p14="http://schemas.microsoft.com/office/powerpoint/2010/main" val="3173306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Concern</a:t>
            </a:r>
            <a:endParaRPr lang="en-US" dirty="0"/>
          </a:p>
        </p:txBody>
      </p:sp>
      <p:sp>
        <p:nvSpPr>
          <p:cNvPr id="6" name="Text Placeholder 5"/>
          <p:cNvSpPr>
            <a:spLocks noGrp="1"/>
          </p:cNvSpPr>
          <p:nvPr>
            <p:ph type="body" sz="half" idx="2"/>
          </p:nvPr>
        </p:nvSpPr>
        <p:spPr>
          <a:xfrm>
            <a:off x="8034777" y="1313204"/>
            <a:ext cx="3274354" cy="440101"/>
          </a:xfrm>
        </p:spPr>
        <p:txBody>
          <a:bodyPr>
            <a:noAutofit/>
          </a:bodyPr>
          <a:lstStyle/>
          <a:p>
            <a:r>
              <a:rPr lang="en-US" sz="2800" b="1" dirty="0" smtClean="0"/>
              <a:t>Particulate Matter</a:t>
            </a:r>
            <a:endParaRPr lang="en-US" sz="28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13204"/>
            <a:ext cx="7648575" cy="5099722"/>
          </a:xfrm>
          <a:prstGeom prst="rect">
            <a:avLst/>
          </a:prstGeom>
        </p:spPr>
      </p:pic>
      <p:grpSp>
        <p:nvGrpSpPr>
          <p:cNvPr id="45" name="Group 44"/>
          <p:cNvGrpSpPr/>
          <p:nvPr/>
        </p:nvGrpSpPr>
        <p:grpSpPr>
          <a:xfrm>
            <a:off x="314325" y="1771650"/>
            <a:ext cx="6891337" cy="2676525"/>
            <a:chOff x="314325" y="1771650"/>
            <a:chExt cx="6891337" cy="2676525"/>
          </a:xfrm>
        </p:grpSpPr>
        <p:sp>
          <p:nvSpPr>
            <p:cNvPr id="3" name="Oval 2"/>
            <p:cNvSpPr/>
            <p:nvPr/>
          </p:nvSpPr>
          <p:spPr>
            <a:xfrm>
              <a:off x="571500" y="2019300"/>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p:cNvSpPr/>
            <p:nvPr/>
          </p:nvSpPr>
          <p:spPr>
            <a:xfrm>
              <a:off x="647700" y="320992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8"/>
            <p:cNvSpPr/>
            <p:nvPr/>
          </p:nvSpPr>
          <p:spPr>
            <a:xfrm>
              <a:off x="2190750" y="2407088"/>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p:cNvSpPr/>
            <p:nvPr/>
          </p:nvSpPr>
          <p:spPr>
            <a:xfrm>
              <a:off x="1371600" y="2407088"/>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1650785" y="360997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p:cNvSpPr/>
            <p:nvPr/>
          </p:nvSpPr>
          <p:spPr>
            <a:xfrm>
              <a:off x="314325" y="408622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p:cNvSpPr/>
            <p:nvPr/>
          </p:nvSpPr>
          <p:spPr>
            <a:xfrm>
              <a:off x="3152775" y="315277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p:cNvSpPr/>
            <p:nvPr/>
          </p:nvSpPr>
          <p:spPr>
            <a:xfrm>
              <a:off x="3400425" y="1771650"/>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p:cNvSpPr/>
            <p:nvPr/>
          </p:nvSpPr>
          <p:spPr>
            <a:xfrm>
              <a:off x="4295775" y="397192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p:cNvSpPr/>
            <p:nvPr/>
          </p:nvSpPr>
          <p:spPr>
            <a:xfrm>
              <a:off x="3767137" y="2521388"/>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p:cNvSpPr/>
            <p:nvPr/>
          </p:nvSpPr>
          <p:spPr>
            <a:xfrm>
              <a:off x="5438775" y="2302313"/>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p:cNvSpPr/>
            <p:nvPr/>
          </p:nvSpPr>
          <p:spPr>
            <a:xfrm>
              <a:off x="2422310" y="433387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p:cNvSpPr/>
            <p:nvPr/>
          </p:nvSpPr>
          <p:spPr>
            <a:xfrm>
              <a:off x="4686300" y="320992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p:cNvSpPr/>
            <p:nvPr/>
          </p:nvSpPr>
          <p:spPr>
            <a:xfrm>
              <a:off x="5791200" y="427672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p:cNvSpPr/>
            <p:nvPr/>
          </p:nvSpPr>
          <p:spPr>
            <a:xfrm>
              <a:off x="6305550" y="3267075"/>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21"/>
            <p:cNvSpPr/>
            <p:nvPr/>
          </p:nvSpPr>
          <p:spPr>
            <a:xfrm>
              <a:off x="6877050" y="1905000"/>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p:cNvSpPr/>
            <p:nvPr/>
          </p:nvSpPr>
          <p:spPr>
            <a:xfrm>
              <a:off x="6605587" y="4197788"/>
              <a:ext cx="114300" cy="114300"/>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p:cNvSpPr/>
            <p:nvPr/>
          </p:nvSpPr>
          <p:spPr>
            <a:xfrm>
              <a:off x="6272212" y="2569013"/>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5676900" y="3016688"/>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p:cNvSpPr/>
            <p:nvPr/>
          </p:nvSpPr>
          <p:spPr>
            <a:xfrm>
              <a:off x="4957762" y="3706437"/>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p:cNvSpPr/>
            <p:nvPr/>
          </p:nvSpPr>
          <p:spPr>
            <a:xfrm>
              <a:off x="5610225" y="3607018"/>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6116699" y="3995737"/>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4767262" y="2488050"/>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p:cNvSpPr/>
            <p:nvPr/>
          </p:nvSpPr>
          <p:spPr>
            <a:xfrm>
              <a:off x="3910012" y="3290887"/>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32"/>
            <p:cNvSpPr/>
            <p:nvPr/>
          </p:nvSpPr>
          <p:spPr>
            <a:xfrm>
              <a:off x="3033712" y="2488049"/>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Oval 33"/>
            <p:cNvSpPr/>
            <p:nvPr/>
          </p:nvSpPr>
          <p:spPr>
            <a:xfrm>
              <a:off x="3514725" y="4026338"/>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Oval 34"/>
            <p:cNvSpPr/>
            <p:nvPr/>
          </p:nvSpPr>
          <p:spPr>
            <a:xfrm>
              <a:off x="2890837" y="3773112"/>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p:cNvSpPr/>
            <p:nvPr/>
          </p:nvSpPr>
          <p:spPr>
            <a:xfrm>
              <a:off x="2355635" y="3381375"/>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p:cNvSpPr/>
            <p:nvPr/>
          </p:nvSpPr>
          <p:spPr>
            <a:xfrm>
              <a:off x="1674597" y="2983350"/>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p:cNvSpPr/>
            <p:nvPr/>
          </p:nvSpPr>
          <p:spPr>
            <a:xfrm>
              <a:off x="1000125" y="3770375"/>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Oval 38"/>
            <p:cNvSpPr/>
            <p:nvPr/>
          </p:nvSpPr>
          <p:spPr>
            <a:xfrm>
              <a:off x="2536610" y="1828800"/>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p:cNvSpPr/>
            <p:nvPr/>
          </p:nvSpPr>
          <p:spPr>
            <a:xfrm>
              <a:off x="1584110" y="1895475"/>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Oval 40"/>
            <p:cNvSpPr/>
            <p:nvPr/>
          </p:nvSpPr>
          <p:spPr>
            <a:xfrm>
              <a:off x="7138987" y="3459600"/>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p:cNvSpPr/>
            <p:nvPr/>
          </p:nvSpPr>
          <p:spPr>
            <a:xfrm>
              <a:off x="361949" y="2635688"/>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p:cNvSpPr/>
            <p:nvPr/>
          </p:nvSpPr>
          <p:spPr>
            <a:xfrm>
              <a:off x="4410075" y="1895474"/>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Oval 43"/>
            <p:cNvSpPr/>
            <p:nvPr/>
          </p:nvSpPr>
          <p:spPr>
            <a:xfrm>
              <a:off x="5989422" y="1778438"/>
              <a:ext cx="66675" cy="66675"/>
            </a:xfrm>
            <a:prstGeom prst="ellipse">
              <a:avLst/>
            </a:prstGeom>
            <a:solidFill>
              <a:srgbClr val="C08A54"/>
            </a:solidFill>
            <a:ln>
              <a:solidFill>
                <a:srgbClr val="BA7F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6" name="Oval 45"/>
          <p:cNvSpPr/>
          <p:nvPr/>
        </p:nvSpPr>
        <p:spPr>
          <a:xfrm>
            <a:off x="4675414" y="2405727"/>
            <a:ext cx="271462" cy="252412"/>
          </a:xfrm>
          <a:prstGeom prst="ellips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8" name="Straight Connector 47"/>
          <p:cNvCxnSpPr>
            <a:stCxn id="46" idx="0"/>
            <a:endCxn id="52" idx="0"/>
          </p:cNvCxnSpPr>
          <p:nvPr/>
        </p:nvCxnSpPr>
        <p:spPr>
          <a:xfrm>
            <a:off x="4811145" y="2405727"/>
            <a:ext cx="4908281" cy="243567"/>
          </a:xfrm>
          <a:prstGeom prst="line">
            <a:avLst/>
          </a:prstGeom>
          <a:ln w="190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50" name="Straight Connector 49"/>
          <p:cNvCxnSpPr>
            <a:stCxn id="46" idx="4"/>
          </p:cNvCxnSpPr>
          <p:nvPr/>
        </p:nvCxnSpPr>
        <p:spPr>
          <a:xfrm>
            <a:off x="4811145" y="2658139"/>
            <a:ext cx="4488215" cy="2151986"/>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8609475" y="2649294"/>
            <a:ext cx="2219901" cy="2240432"/>
          </a:xfrm>
          <a:prstGeom prst="ellipse">
            <a:avLst/>
          </a:prstGeom>
          <a:solidFill>
            <a:schemeClr val="bg1"/>
          </a:solidFill>
          <a:ln w="190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noFill/>
            </a:endParaRPr>
          </a:p>
        </p:txBody>
      </p:sp>
      <p:sp>
        <p:nvSpPr>
          <p:cNvPr id="56" name="Oval 55"/>
          <p:cNvSpPr/>
          <p:nvPr/>
        </p:nvSpPr>
        <p:spPr>
          <a:xfrm>
            <a:off x="9167483" y="3249204"/>
            <a:ext cx="1103883" cy="1038407"/>
          </a:xfrm>
          <a:prstGeom prst="ellipse">
            <a:avLst/>
          </a:prstGeom>
          <a:solidFill>
            <a:srgbClr val="C08A54"/>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9" name="Group 68"/>
          <p:cNvGrpSpPr/>
          <p:nvPr/>
        </p:nvGrpSpPr>
        <p:grpSpPr>
          <a:xfrm>
            <a:off x="9273247" y="3352512"/>
            <a:ext cx="900064" cy="833081"/>
            <a:chOff x="9273247" y="3352512"/>
            <a:chExt cx="900064" cy="833081"/>
          </a:xfrm>
        </p:grpSpPr>
        <p:cxnSp>
          <p:nvCxnSpPr>
            <p:cNvPr id="60" name="Straight Connector 59"/>
            <p:cNvCxnSpPr>
              <a:stCxn id="56" idx="3"/>
              <a:endCxn id="56" idx="7"/>
            </p:cNvCxnSpPr>
            <p:nvPr/>
          </p:nvCxnSpPr>
          <p:spPr>
            <a:xfrm flipV="1">
              <a:off x="9329143" y="3401275"/>
              <a:ext cx="780563" cy="73426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240000">
              <a:off x="10060141" y="3352512"/>
              <a:ext cx="113170" cy="955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240000">
              <a:off x="9273247" y="4090056"/>
              <a:ext cx="113170" cy="9553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9608416" y="2853094"/>
            <a:ext cx="1147553" cy="400110"/>
          </a:xfrm>
          <a:prstGeom prst="rect">
            <a:avLst/>
          </a:prstGeom>
          <a:noFill/>
        </p:spPr>
        <p:txBody>
          <a:bodyPr wrap="square" rtlCol="0">
            <a:spAutoFit/>
          </a:bodyPr>
          <a:lstStyle/>
          <a:p>
            <a:r>
              <a:rPr lang="en-US" sz="2000" dirty="0" smtClean="0">
                <a:solidFill>
                  <a:schemeClr val="tx1">
                    <a:lumMod val="75000"/>
                    <a:lumOff val="25000"/>
                  </a:schemeClr>
                </a:solidFill>
              </a:rPr>
              <a:t>2.5 </a:t>
            </a:r>
            <a:r>
              <a:rPr lang="el-GR" sz="2000" dirty="0" smtClean="0">
                <a:solidFill>
                  <a:schemeClr val="tx1">
                    <a:lumMod val="75000"/>
                    <a:lumOff val="25000"/>
                  </a:schemeClr>
                </a:solidFill>
              </a:rPr>
              <a:t>μ</a:t>
            </a:r>
            <a:r>
              <a:rPr lang="en-US" sz="2000" dirty="0" smtClean="0">
                <a:solidFill>
                  <a:schemeClr val="tx1">
                    <a:lumMod val="75000"/>
                    <a:lumOff val="25000"/>
                  </a:schemeClr>
                </a:solidFill>
              </a:rPr>
              <a:t>m</a:t>
            </a:r>
          </a:p>
        </p:txBody>
      </p:sp>
      <p:pic>
        <p:nvPicPr>
          <p:cNvPr id="70" name="Picture 6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0664" y="5271128"/>
            <a:ext cx="957896" cy="1279633"/>
          </a:xfrm>
          <a:prstGeom prst="rect">
            <a:avLst/>
          </a:prstGeom>
        </p:spPr>
      </p:pic>
      <p:pic>
        <p:nvPicPr>
          <p:cNvPr id="73" name="Picture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2198" y="4756542"/>
            <a:ext cx="1041127" cy="1029173"/>
          </a:xfrm>
          <a:prstGeom prst="rect">
            <a:avLst/>
          </a:prstGeom>
        </p:spPr>
      </p:pic>
      <p:sp>
        <p:nvSpPr>
          <p:cNvPr id="74" name="TextBox 73"/>
          <p:cNvSpPr txBox="1"/>
          <p:nvPr/>
        </p:nvSpPr>
        <p:spPr>
          <a:xfrm>
            <a:off x="10967681" y="3556562"/>
            <a:ext cx="1091748" cy="523220"/>
          </a:xfrm>
          <a:prstGeom prst="rect">
            <a:avLst/>
          </a:prstGeom>
          <a:noFill/>
        </p:spPr>
        <p:txBody>
          <a:bodyPr wrap="square" rtlCol="0">
            <a:spAutoFit/>
          </a:bodyPr>
          <a:lstStyle/>
          <a:p>
            <a:r>
              <a:rPr lang="en-US" sz="2800" b="1" dirty="0" smtClean="0">
                <a:solidFill>
                  <a:schemeClr val="tx1">
                    <a:lumMod val="75000"/>
                    <a:lumOff val="25000"/>
                  </a:schemeClr>
                </a:solidFill>
              </a:rPr>
              <a:t>PM</a:t>
            </a:r>
            <a:r>
              <a:rPr lang="en-US" sz="2800" b="1" baseline="-25000" dirty="0" smtClean="0">
                <a:solidFill>
                  <a:schemeClr val="tx1">
                    <a:lumMod val="75000"/>
                    <a:lumOff val="25000"/>
                  </a:schemeClr>
                </a:solidFill>
              </a:rPr>
              <a:t>2.5</a:t>
            </a:r>
          </a:p>
        </p:txBody>
      </p:sp>
      <p:sp>
        <p:nvSpPr>
          <p:cNvPr id="57" name="Text Placeholder 4"/>
          <p:cNvSpPr txBox="1">
            <a:spLocks/>
          </p:cNvSpPr>
          <p:nvPr/>
        </p:nvSpPr>
        <p:spPr>
          <a:xfrm>
            <a:off x="23812" y="6138606"/>
            <a:ext cx="2365160" cy="274320"/>
          </a:xfrm>
          <a:prstGeom prst="rect">
            <a:avLst/>
          </a:prstGeom>
          <a:solidFill>
            <a:schemeClr val="bg1">
              <a:lumMod val="50000"/>
              <a:alpha val="51000"/>
            </a:schemeClr>
          </a:solidFill>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a:t>
            </a:r>
            <a:r>
              <a:rPr lang="en-US" dirty="0" smtClean="0">
                <a:solidFill>
                  <a:schemeClr val="bg1"/>
                </a:solidFill>
              </a:rPr>
              <a:t>Thomas Hawk</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cxnSp>
        <p:nvCxnSpPr>
          <p:cNvPr id="7" name="Straight Connector 6"/>
          <p:cNvCxnSpPr/>
          <p:nvPr/>
        </p:nvCxnSpPr>
        <p:spPr>
          <a:xfrm flipH="1">
            <a:off x="8735221" y="1732997"/>
            <a:ext cx="950318" cy="53489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692832" y="1737769"/>
            <a:ext cx="975168" cy="54530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8" name="Text Placeholder 5"/>
          <p:cNvSpPr>
            <a:spLocks noGrp="1"/>
          </p:cNvSpPr>
          <p:nvPr/>
        </p:nvSpPr>
        <p:spPr>
          <a:xfrm>
            <a:off x="7947509" y="2284792"/>
            <a:ext cx="2080973" cy="1006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200" dirty="0" smtClean="0"/>
              <a:t>Dust</a:t>
            </a:r>
          </a:p>
          <a:p>
            <a:pPr marL="342900" indent="-342900">
              <a:spcBef>
                <a:spcPts val="200"/>
              </a:spcBef>
              <a:buClr>
                <a:srgbClr val="964035"/>
              </a:buClr>
              <a:buFont typeface="Webdings" panose="05030102010509060703" pitchFamily="18" charset="2"/>
              <a:buChar char="4"/>
            </a:pPr>
            <a:r>
              <a:rPr lang="en-US" sz="2200" dirty="0" smtClean="0"/>
              <a:t>Sea spray</a:t>
            </a:r>
          </a:p>
          <a:p>
            <a:pPr marL="342900" indent="-342900">
              <a:spcBef>
                <a:spcPts val="200"/>
              </a:spcBef>
              <a:buClr>
                <a:srgbClr val="964035"/>
              </a:buClr>
              <a:buFont typeface="Webdings" panose="05030102010509060703" pitchFamily="18" charset="2"/>
              <a:buChar char="4"/>
            </a:pPr>
            <a:r>
              <a:rPr lang="en-US" sz="2200" dirty="0" smtClean="0"/>
              <a:t>Ash</a:t>
            </a:r>
          </a:p>
          <a:p>
            <a:pPr>
              <a:spcBef>
                <a:spcPts val="200"/>
              </a:spcBef>
              <a:buClr>
                <a:srgbClr val="964035"/>
              </a:buClr>
            </a:pPr>
            <a:endParaRPr lang="en-US" sz="2200" dirty="0" smtClean="0"/>
          </a:p>
        </p:txBody>
      </p:sp>
      <p:sp>
        <p:nvSpPr>
          <p:cNvPr id="79" name="Text Placeholder 5"/>
          <p:cNvSpPr>
            <a:spLocks noGrp="1"/>
          </p:cNvSpPr>
          <p:nvPr/>
        </p:nvSpPr>
        <p:spPr>
          <a:xfrm>
            <a:off x="9817047" y="2302657"/>
            <a:ext cx="2455429" cy="1006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200" dirty="0" smtClean="0"/>
              <a:t>Combustion of fuels</a:t>
            </a:r>
          </a:p>
          <a:p>
            <a:pPr>
              <a:spcBef>
                <a:spcPts val="200"/>
              </a:spcBef>
              <a:buClr>
                <a:srgbClr val="964035"/>
              </a:buClr>
            </a:pPr>
            <a:endParaRPr lang="en-US" sz="2200" dirty="0" smtClean="0"/>
          </a:p>
        </p:txBody>
      </p:sp>
      <p:sp>
        <p:nvSpPr>
          <p:cNvPr id="80" name="Text Placeholder 5"/>
          <p:cNvSpPr>
            <a:spLocks noGrp="1"/>
          </p:cNvSpPr>
          <p:nvPr/>
        </p:nvSpPr>
        <p:spPr>
          <a:xfrm>
            <a:off x="10473068" y="5031360"/>
            <a:ext cx="2080973" cy="167262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200" dirty="0" smtClean="0"/>
              <a:t>Heart disease</a:t>
            </a:r>
          </a:p>
          <a:p>
            <a:pPr marL="342900" indent="-342900">
              <a:spcBef>
                <a:spcPts val="200"/>
              </a:spcBef>
              <a:buClr>
                <a:srgbClr val="964035"/>
              </a:buClr>
              <a:buFont typeface="Webdings" panose="05030102010509060703" pitchFamily="18" charset="2"/>
              <a:buChar char="4"/>
            </a:pPr>
            <a:r>
              <a:rPr lang="en-US" sz="2200" dirty="0" smtClean="0"/>
              <a:t>Autism </a:t>
            </a:r>
          </a:p>
          <a:p>
            <a:pPr marL="342900" indent="-342900">
              <a:spcBef>
                <a:spcPts val="200"/>
              </a:spcBef>
              <a:buClr>
                <a:srgbClr val="964035"/>
              </a:buClr>
              <a:buFont typeface="Webdings" panose="05030102010509060703" pitchFamily="18" charset="2"/>
              <a:buChar char="4"/>
            </a:pPr>
            <a:r>
              <a:rPr lang="en-US" sz="2200" dirty="0" smtClean="0"/>
              <a:t>Asthma</a:t>
            </a:r>
          </a:p>
          <a:p>
            <a:pPr marL="342900" indent="-342900">
              <a:spcBef>
                <a:spcPts val="200"/>
              </a:spcBef>
              <a:buClr>
                <a:srgbClr val="964035"/>
              </a:buClr>
              <a:buFont typeface="Webdings" panose="05030102010509060703" pitchFamily="18" charset="2"/>
              <a:buChar char="4"/>
            </a:pPr>
            <a:r>
              <a:rPr lang="en-US" sz="2200" dirty="0" smtClean="0"/>
              <a:t>Mortality</a:t>
            </a:r>
          </a:p>
          <a:p>
            <a:pPr>
              <a:spcBef>
                <a:spcPts val="200"/>
              </a:spcBef>
              <a:buClr>
                <a:srgbClr val="964035"/>
              </a:buClr>
            </a:pPr>
            <a:endParaRPr lang="en-US" sz="2200" dirty="0" smtClean="0"/>
          </a:p>
        </p:txBody>
      </p:sp>
    </p:spTree>
    <p:extLst>
      <p:ext uri="{BB962C8B-B14F-4D97-AF65-F5344CB8AC3E}">
        <p14:creationId xmlns:p14="http://schemas.microsoft.com/office/powerpoint/2010/main" val="104024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100"/>
                                        <p:tgtEl>
                                          <p:spTgt spid="45"/>
                                        </p:tgtEl>
                                      </p:cBhvr>
                                    </p:animEffect>
                                    <p:anim calcmode="lin" valueType="num">
                                      <p:cBhvr>
                                        <p:cTn id="12" dur="1100" fill="hold"/>
                                        <p:tgtEl>
                                          <p:spTgt spid="45"/>
                                        </p:tgtEl>
                                        <p:attrNameLst>
                                          <p:attrName>ppt_x</p:attrName>
                                        </p:attrNameLst>
                                      </p:cBhvr>
                                      <p:tavLst>
                                        <p:tav tm="0">
                                          <p:val>
                                            <p:strVal val="#ppt_x"/>
                                          </p:val>
                                        </p:tav>
                                        <p:tav tm="100000">
                                          <p:val>
                                            <p:strVal val="#ppt_x"/>
                                          </p:val>
                                        </p:tav>
                                      </p:tavLst>
                                    </p:anim>
                                    <p:anim calcmode="lin" valueType="num">
                                      <p:cBhvr>
                                        <p:cTn id="13" dur="1100" fill="hold"/>
                                        <p:tgtEl>
                                          <p:spTgt spid="45"/>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Effect transition="in" filter="wipe(up)">
                                      <p:cBhvr>
                                        <p:cTn id="16" dur="500"/>
                                        <p:tgtEl>
                                          <p:spTgt spid="64"/>
                                        </p:tgtEl>
                                      </p:cBhvr>
                                    </p:animEffect>
                                  </p:childTnLst>
                                </p:cTn>
                              </p:par>
                              <p:par>
                                <p:cTn id="17" presetID="22" presetClass="entr" presetSubtype="1"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500"/>
                                        <p:tgtEl>
                                          <p:spTgt spid="78"/>
                                        </p:tgtEl>
                                      </p:cBhvr>
                                    </p:animEffect>
                                  </p:childTnLst>
                                </p:cTn>
                              </p:par>
                              <p:par>
                                <p:cTn id="23" presetID="10" presetClass="entr" presetSubtype="0" fill="hold" grpId="1" nodeType="withEffect">
                                  <p:stCondLst>
                                    <p:cond delay="1000"/>
                                  </p:stCondLst>
                                  <p:childTnLst>
                                    <p:set>
                                      <p:cBhvr>
                                        <p:cTn id="24" dur="1" fill="hold">
                                          <p:stCondLst>
                                            <p:cond delay="0"/>
                                          </p:stCondLst>
                                        </p:cTn>
                                        <p:tgtEl>
                                          <p:spTgt spid="79"/>
                                        </p:tgtEl>
                                        <p:attrNameLst>
                                          <p:attrName>style.visibility</p:attrName>
                                        </p:attrNameLst>
                                      </p:cBhvr>
                                      <p:to>
                                        <p:strVal val="visible"/>
                                      </p:to>
                                    </p:set>
                                    <p:animEffect transition="in" filter="fade">
                                      <p:cBhvr>
                                        <p:cTn id="25" dur="500"/>
                                        <p:tgtEl>
                                          <p:spTgt spid="7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xit" presetSubtype="0" fill="hold" nodeType="withEffect">
                                  <p:stCondLst>
                                    <p:cond delay="0"/>
                                  </p:stCondLst>
                                  <p:childTnLst>
                                    <p:animEffect transition="out" filter="fade">
                                      <p:cBhvr>
                                        <p:cTn id="32" dur="500"/>
                                        <p:tgtEl>
                                          <p:spTgt spid="64"/>
                                        </p:tgtEl>
                                      </p:cBhvr>
                                    </p:animEffect>
                                    <p:set>
                                      <p:cBhvr>
                                        <p:cTn id="33" dur="1" fill="hold">
                                          <p:stCondLst>
                                            <p:cond delay="499"/>
                                          </p:stCondLst>
                                        </p:cTn>
                                        <p:tgtEl>
                                          <p:spTgt spid="6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78"/>
                                        </p:tgtEl>
                                      </p:cBhvr>
                                    </p:animEffect>
                                    <p:set>
                                      <p:cBhvr>
                                        <p:cTn id="39" dur="1" fill="hold">
                                          <p:stCondLst>
                                            <p:cond delay="499"/>
                                          </p:stCondLst>
                                        </p:cTn>
                                        <p:tgtEl>
                                          <p:spTgt spid="78"/>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79"/>
                                        </p:tgtEl>
                                      </p:cBhvr>
                                    </p:animEffect>
                                    <p:set>
                                      <p:cBhvr>
                                        <p:cTn id="42" dur="1" fill="hold">
                                          <p:stCondLst>
                                            <p:cond delay="499"/>
                                          </p:stCondLst>
                                        </p:cTn>
                                        <p:tgtEl>
                                          <p:spTgt spid="79"/>
                                        </p:tgtEl>
                                        <p:attrNameLst>
                                          <p:attrName>style.visibility</p:attrName>
                                        </p:attrNameLst>
                                      </p:cBhvr>
                                      <p:to>
                                        <p:strVal val="hidden"/>
                                      </p:to>
                                    </p:set>
                                  </p:childTnLst>
                                </p:cTn>
                              </p:par>
                              <p:par>
                                <p:cTn id="43" presetID="22" presetClass="entr" presetSubtype="8"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750"/>
                                        <p:tgtEl>
                                          <p:spTgt spid="48"/>
                                        </p:tgtEl>
                                      </p:cBhvr>
                                    </p:animEffect>
                                  </p:childTnLst>
                                </p:cTn>
                              </p:par>
                              <p:par>
                                <p:cTn id="46" presetID="22" presetClass="entr" presetSubtype="8"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wipe(left)">
                                      <p:cBhvr>
                                        <p:cTn id="48" dur="750"/>
                                        <p:tgtEl>
                                          <p:spTgt spid="50"/>
                                        </p:tgtEl>
                                      </p:cBhvr>
                                    </p:animEffect>
                                  </p:childTnLst>
                                </p:cTn>
                              </p:par>
                              <p:par>
                                <p:cTn id="49" presetID="1" presetClass="entr" presetSubtype="0" fill="hold" grpId="0" nodeType="withEffect">
                                  <p:stCondLst>
                                    <p:cond delay="60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600"/>
                                  </p:stCondLst>
                                  <p:childTnLst>
                                    <p:set>
                                      <p:cBhvr>
                                        <p:cTn id="52" dur="1" fill="hold">
                                          <p:stCondLst>
                                            <p:cond delay="0"/>
                                          </p:stCondLst>
                                        </p:cTn>
                                        <p:tgtEl>
                                          <p:spTgt spid="52"/>
                                        </p:tgtEl>
                                        <p:attrNameLst>
                                          <p:attrName>style.visibility</p:attrName>
                                        </p:attrNameLst>
                                      </p:cBhvr>
                                      <p:to>
                                        <p:strVal val="visible"/>
                                      </p:to>
                                    </p:set>
                                  </p:childTnLst>
                                </p:cTn>
                              </p:par>
                              <p:par>
                                <p:cTn id="53" presetID="6" presetClass="entr" presetSubtype="16" fill="hold" nodeType="withEffect">
                                  <p:stCondLst>
                                    <p:cond delay="900"/>
                                  </p:stCondLst>
                                  <p:childTnLst>
                                    <p:set>
                                      <p:cBhvr>
                                        <p:cTn id="54" dur="1" fill="hold">
                                          <p:stCondLst>
                                            <p:cond delay="0"/>
                                          </p:stCondLst>
                                        </p:cTn>
                                        <p:tgtEl>
                                          <p:spTgt spid="69"/>
                                        </p:tgtEl>
                                        <p:attrNameLst>
                                          <p:attrName>style.visibility</p:attrName>
                                        </p:attrNameLst>
                                      </p:cBhvr>
                                      <p:to>
                                        <p:strVal val="visible"/>
                                      </p:to>
                                    </p:set>
                                    <p:animEffect transition="in" filter="circle(in)">
                                      <p:cBhvr>
                                        <p:cTn id="55" dur="750"/>
                                        <p:tgtEl>
                                          <p:spTgt spid="69"/>
                                        </p:tgtEl>
                                      </p:cBhvr>
                                    </p:animEffect>
                                  </p:childTnLst>
                                </p:cTn>
                              </p:par>
                              <p:par>
                                <p:cTn id="56" presetID="10" presetClass="entr" presetSubtype="0" fill="hold" grpId="0" nodeType="withEffect">
                                  <p:stCondLst>
                                    <p:cond delay="900"/>
                                  </p:stCondLst>
                                  <p:childTnLst>
                                    <p:set>
                                      <p:cBhvr>
                                        <p:cTn id="57" dur="1" fill="hold">
                                          <p:stCondLst>
                                            <p:cond delay="0"/>
                                          </p:stCondLst>
                                        </p:cTn>
                                        <p:tgtEl>
                                          <p:spTgt spid="66"/>
                                        </p:tgtEl>
                                        <p:attrNameLst>
                                          <p:attrName>style.visibility</p:attrName>
                                        </p:attrNameLst>
                                      </p:cBhvr>
                                      <p:to>
                                        <p:strVal val="visible"/>
                                      </p:to>
                                    </p:set>
                                    <p:animEffect transition="in" filter="fade">
                                      <p:cBhvr>
                                        <p:cTn id="58" dur="500"/>
                                        <p:tgtEl>
                                          <p:spTgt spid="66"/>
                                        </p:tgtEl>
                                      </p:cBhvr>
                                    </p:animEffect>
                                  </p:childTnLst>
                                </p:cTn>
                              </p:par>
                              <p:par>
                                <p:cTn id="59" presetID="10" presetClass="entr" presetSubtype="0" fill="hold" nodeType="withEffect">
                                  <p:stCondLst>
                                    <p:cond delay="240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nodeType="withEffect">
                                  <p:stCondLst>
                                    <p:cond delay="2400"/>
                                  </p:stCondLst>
                                  <p:childTnLst>
                                    <p:set>
                                      <p:cBhvr>
                                        <p:cTn id="63" dur="1" fill="hold">
                                          <p:stCondLst>
                                            <p:cond delay="0"/>
                                          </p:stCondLst>
                                        </p:cTn>
                                        <p:tgtEl>
                                          <p:spTgt spid="73"/>
                                        </p:tgtEl>
                                        <p:attrNameLst>
                                          <p:attrName>style.visibility</p:attrName>
                                        </p:attrNameLst>
                                      </p:cBhvr>
                                      <p:to>
                                        <p:strVal val="visible"/>
                                      </p:to>
                                    </p:set>
                                    <p:animEffect transition="in" filter="fade">
                                      <p:cBhvr>
                                        <p:cTn id="64" dur="500"/>
                                        <p:tgtEl>
                                          <p:spTgt spid="73"/>
                                        </p:tgtEl>
                                      </p:cBhvr>
                                    </p:animEffect>
                                  </p:childTnLst>
                                </p:cTn>
                              </p:par>
                              <p:par>
                                <p:cTn id="65" presetID="10" presetClass="entr" presetSubtype="0" fill="hold" grpId="0" nodeType="withEffect">
                                  <p:stCondLst>
                                    <p:cond delay="3400"/>
                                  </p:stCondLst>
                                  <p:childTnLst>
                                    <p:set>
                                      <p:cBhvr>
                                        <p:cTn id="66" dur="1" fill="hold">
                                          <p:stCondLst>
                                            <p:cond delay="0"/>
                                          </p:stCondLst>
                                        </p:cTn>
                                        <p:tgtEl>
                                          <p:spTgt spid="74"/>
                                        </p:tgtEl>
                                        <p:attrNameLst>
                                          <p:attrName>style.visibility</p:attrName>
                                        </p:attrNameLst>
                                      </p:cBhvr>
                                      <p:to>
                                        <p:strVal val="visible"/>
                                      </p:to>
                                    </p:set>
                                    <p:animEffect transition="in" filter="fade">
                                      <p:cBhvr>
                                        <p:cTn id="67" dur="500"/>
                                        <p:tgtEl>
                                          <p:spTgt spid="74"/>
                                        </p:tgtEl>
                                      </p:cBhvr>
                                    </p:animEffect>
                                  </p:childTnLst>
                                </p:cTn>
                              </p:par>
                              <p:par>
                                <p:cTn id="68" presetID="10" presetClass="entr" presetSubtype="0" fill="hold" grpId="0" nodeType="withEffect">
                                  <p:stCondLst>
                                    <p:cond delay="4000"/>
                                  </p:stCondLst>
                                  <p:childTnLst>
                                    <p:set>
                                      <p:cBhvr>
                                        <p:cTn id="69" dur="1" fill="hold">
                                          <p:stCondLst>
                                            <p:cond delay="0"/>
                                          </p:stCondLst>
                                        </p:cTn>
                                        <p:tgtEl>
                                          <p:spTgt spid="80"/>
                                        </p:tgtEl>
                                        <p:attrNameLst>
                                          <p:attrName>style.visibility</p:attrName>
                                        </p:attrNameLst>
                                      </p:cBhvr>
                                      <p:to>
                                        <p:strVal val="visible"/>
                                      </p:to>
                                    </p:set>
                                    <p:animEffect transition="in" filter="fade">
                                      <p:cBhvr>
                                        <p:cTn id="7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6" grpId="0" animBg="1"/>
      <p:bldP spid="52" grpId="0" animBg="1"/>
      <p:bldP spid="56" grpId="0" animBg="1"/>
      <p:bldP spid="66" grpId="0"/>
      <p:bldP spid="74" grpId="0"/>
      <p:bldP spid="78" grpId="0"/>
      <p:bldP spid="78" grpId="1"/>
      <p:bldP spid="79" grpId="1"/>
      <p:bldP spid="79" grpId="2"/>
      <p:bldP spid="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40204"/>
          <a:stretch/>
        </p:blipFill>
        <p:spPr>
          <a:xfrm>
            <a:off x="9584073" y="2504661"/>
            <a:ext cx="1232453" cy="1797799"/>
          </a:xfrm>
          <a:prstGeom prst="triangle">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44590"/>
          <a:stretch/>
        </p:blipFill>
        <p:spPr>
          <a:xfrm>
            <a:off x="6407146" y="1738165"/>
            <a:ext cx="1242391" cy="1766219"/>
          </a:xfrm>
          <a:prstGeom prst="triangle">
            <a:avLst/>
          </a:prstGeom>
        </p:spPr>
      </p:pic>
      <p:sp>
        <p:nvSpPr>
          <p:cNvPr id="2" name="Title 1"/>
          <p:cNvSpPr>
            <a:spLocks noGrp="1"/>
          </p:cNvSpPr>
          <p:nvPr>
            <p:ph type="title"/>
          </p:nvPr>
        </p:nvSpPr>
        <p:spPr/>
        <p:txBody>
          <a:bodyPr/>
          <a:lstStyle/>
          <a:p>
            <a:r>
              <a:rPr lang="en-US" dirty="0" smtClean="0"/>
              <a:t>Environmental Justice</a:t>
            </a:r>
            <a:endParaRPr lang="en-US" dirty="0"/>
          </a:p>
        </p:txBody>
      </p:sp>
      <p:sp>
        <p:nvSpPr>
          <p:cNvPr id="5" name="Text Placeholder 4"/>
          <p:cNvSpPr>
            <a:spLocks noGrp="1"/>
          </p:cNvSpPr>
          <p:nvPr>
            <p:ph type="body" sz="half" idx="2"/>
          </p:nvPr>
        </p:nvSpPr>
        <p:spPr>
          <a:xfrm>
            <a:off x="1000125" y="1900326"/>
            <a:ext cx="3743997" cy="2856731"/>
          </a:xfrm>
        </p:spPr>
        <p:txBody>
          <a:bodyPr/>
          <a:lstStyle/>
          <a:p>
            <a:pPr algn="ctr"/>
            <a:r>
              <a:rPr lang="en-US" dirty="0" smtClean="0"/>
              <a:t>“…the fair treatment and meaningful involvement of all people regardless of race, color, national origin, or income, with respect to the development, implementation, and enforcement of environmental laws, regulations, and policies.”</a:t>
            </a:r>
            <a:endParaRPr lang="en-US" dirty="0"/>
          </a:p>
        </p:txBody>
      </p:sp>
      <p:sp>
        <p:nvSpPr>
          <p:cNvPr id="7" name="TextBox 6"/>
          <p:cNvSpPr txBox="1"/>
          <p:nvPr/>
        </p:nvSpPr>
        <p:spPr>
          <a:xfrm>
            <a:off x="3331029" y="4800600"/>
            <a:ext cx="2529944" cy="707886"/>
          </a:xfrm>
          <a:prstGeom prst="rect">
            <a:avLst/>
          </a:prstGeom>
          <a:noFill/>
        </p:spPr>
        <p:txBody>
          <a:bodyPr wrap="square" rtlCol="0">
            <a:spAutoFit/>
          </a:bodyPr>
          <a:lstStyle/>
          <a:p>
            <a:r>
              <a:rPr lang="en-US" sz="2000" dirty="0" smtClean="0">
                <a:solidFill>
                  <a:schemeClr val="tx1">
                    <a:lumMod val="75000"/>
                    <a:lumOff val="25000"/>
                  </a:schemeClr>
                </a:solidFill>
              </a:rPr>
              <a:t>-US Environmental Protection Agency</a:t>
            </a:r>
          </a:p>
        </p:txBody>
      </p:sp>
      <p:sp>
        <p:nvSpPr>
          <p:cNvPr id="8" name="Text Placeholder 4"/>
          <p:cNvSpPr txBox="1">
            <a:spLocks/>
          </p:cNvSpPr>
          <p:nvPr/>
        </p:nvSpPr>
        <p:spPr>
          <a:xfrm>
            <a:off x="9422293" y="6380919"/>
            <a:ext cx="2988365" cy="427383"/>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dirty="0" smtClean="0">
                <a:ln>
                  <a:noFill/>
                </a:ln>
                <a:solidFill>
                  <a:schemeClr val="tx1">
                    <a:lumMod val="75000"/>
                    <a:lumOff val="25000"/>
                  </a:schemeClr>
                </a:solidFill>
                <a:effectLst/>
                <a:uLnTx/>
                <a:uFillTx/>
              </a:rPr>
              <a:t>Image Credit (left): Paul</a:t>
            </a:r>
            <a:r>
              <a:rPr kumimoji="0" lang="en-US" b="0" i="0" u="none" strike="noStrike" kern="1200" cap="none" spc="0" normalizeH="0" noProof="0" dirty="0" smtClean="0">
                <a:ln>
                  <a:noFill/>
                </a:ln>
                <a:solidFill>
                  <a:schemeClr val="tx1">
                    <a:lumMod val="75000"/>
                    <a:lumOff val="25000"/>
                  </a:schemeClr>
                </a:solidFill>
                <a:effectLst/>
                <a:uLnTx/>
                <a:uFillTx/>
              </a:rPr>
              <a:t> </a:t>
            </a:r>
            <a:r>
              <a:rPr kumimoji="0" lang="en-US" b="0" i="0" u="none" strike="noStrike" kern="1200" cap="none" spc="0" normalizeH="0" noProof="0" dirty="0" err="1" smtClean="0">
                <a:ln>
                  <a:noFill/>
                </a:ln>
                <a:solidFill>
                  <a:schemeClr val="tx1">
                    <a:lumMod val="75000"/>
                    <a:lumOff val="25000"/>
                  </a:schemeClr>
                </a:solidFill>
                <a:effectLst/>
                <a:uLnTx/>
                <a:uFillTx/>
              </a:rPr>
              <a:t>Bica</a:t>
            </a:r>
            <a:endParaRPr kumimoji="0" lang="en-US" b="0" i="0" u="none" strike="noStrike" kern="1200" cap="none" spc="0" normalizeH="0" noProof="0" dirty="0" smtClean="0">
              <a:ln>
                <a:noFill/>
              </a:ln>
              <a:solidFill>
                <a:schemeClr val="tx1">
                  <a:lumMod val="75000"/>
                  <a:lumOff val="25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tx1">
                    <a:lumMod val="75000"/>
                    <a:lumOff val="25000"/>
                  </a:schemeClr>
                </a:solidFill>
              </a:rPr>
              <a:t>Image Credit (right): </a:t>
            </a:r>
            <a:r>
              <a:rPr lang="en-US" dirty="0" err="1" smtClean="0">
                <a:solidFill>
                  <a:schemeClr val="tx1">
                    <a:lumMod val="75000"/>
                    <a:lumOff val="25000"/>
                  </a:schemeClr>
                </a:solidFill>
              </a:rPr>
              <a:t>praegerr</a:t>
            </a:r>
            <a:r>
              <a:rPr lang="en-US" dirty="0" smtClean="0">
                <a:solidFill>
                  <a:schemeClr val="tx1">
                    <a:lumMod val="75000"/>
                    <a:lumOff val="25000"/>
                  </a:schemeClr>
                </a:solidFill>
              </a:rPr>
              <a:t> (</a:t>
            </a:r>
            <a:r>
              <a:rPr lang="en-US" dirty="0" err="1" smtClean="0">
                <a:solidFill>
                  <a:schemeClr val="tx1">
                    <a:lumMod val="75000"/>
                    <a:lumOff val="25000"/>
                  </a:schemeClr>
                </a:solidFill>
              </a:rPr>
              <a:t>flickr</a:t>
            </a:r>
            <a:r>
              <a:rPr lang="en-US" dirty="0" smtClean="0">
                <a:solidFill>
                  <a:schemeClr val="tx1">
                    <a:lumMod val="75000"/>
                    <a:lumOff val="25000"/>
                  </a:schemeClr>
                </a:solidFill>
              </a:rPr>
              <a:t>)</a:t>
            </a:r>
            <a:endParaRPr kumimoji="0" lang="en-US" b="0" i="0" u="none" strike="noStrike" kern="1200" cap="none" spc="0" normalizeH="0" noProof="0" dirty="0" smtClean="0">
              <a:ln>
                <a:noFill/>
              </a:ln>
              <a:solidFill>
                <a:schemeClr val="tx1">
                  <a:lumMod val="75000"/>
                  <a:lumOff val="25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chemeClr val="tx1">
                  <a:lumMod val="75000"/>
                  <a:lumOff val="25000"/>
                </a:schemeClr>
              </a:solidFill>
              <a:effectLst/>
              <a:uLnTx/>
              <a:uFillTx/>
            </a:endParaRPr>
          </a:p>
        </p:txBody>
      </p:sp>
      <p:pic>
        <p:nvPicPr>
          <p:cNvPr id="17" name="Picture 16"/>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172200" y="1494517"/>
            <a:ext cx="4882865" cy="4220484"/>
          </a:xfrm>
          <a:prstGeom prst="rect">
            <a:avLst/>
          </a:prstGeom>
        </p:spPr>
      </p:pic>
    </p:spTree>
    <p:extLst>
      <p:ext uri="{BB962C8B-B14F-4D97-AF65-F5344CB8AC3E}">
        <p14:creationId xmlns:p14="http://schemas.microsoft.com/office/powerpoint/2010/main" val="2135246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34" y="943244"/>
            <a:ext cx="4572000" cy="6858000"/>
          </a:xfrm>
          <a:prstGeom prst="rect">
            <a:avLst/>
          </a:prstGeom>
        </p:spPr>
      </p:pic>
      <p:pic>
        <p:nvPicPr>
          <p:cNvPr id="22" name="Picture 2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1997" y="934894"/>
            <a:ext cx="4572000" cy="6858000"/>
          </a:xfrm>
          <a:prstGeom prst="rect">
            <a:avLst/>
          </a:prstGeom>
        </p:spPr>
      </p:pic>
      <p:pic>
        <p:nvPicPr>
          <p:cNvPr id="21" name="Picture 2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234" y="939657"/>
            <a:ext cx="4572000" cy="6858000"/>
          </a:xfrm>
          <a:prstGeom prst="rect">
            <a:avLst/>
          </a:prstGeom>
        </p:spPr>
      </p:pic>
      <p:pic>
        <p:nvPicPr>
          <p:cNvPr id="20" name="Picture 19"/>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026" y="926544"/>
            <a:ext cx="4572000" cy="6858000"/>
          </a:xfrm>
          <a:prstGeom prst="rect">
            <a:avLst/>
          </a:prstGeom>
        </p:spPr>
      </p:pic>
      <p:pic>
        <p:nvPicPr>
          <p:cNvPr id="15" name="Picture 14"/>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5848" b="16137"/>
          <a:stretch/>
        </p:blipFill>
        <p:spPr>
          <a:xfrm>
            <a:off x="621997" y="2023310"/>
            <a:ext cx="4572000" cy="4664468"/>
          </a:xfrm>
          <a:prstGeom prst="rect">
            <a:avLst/>
          </a:prstGeom>
        </p:spPr>
      </p:pic>
      <p:sp>
        <p:nvSpPr>
          <p:cNvPr id="2" name="Title 1"/>
          <p:cNvSpPr>
            <a:spLocks noGrp="1"/>
          </p:cNvSpPr>
          <p:nvPr>
            <p:ph type="title"/>
          </p:nvPr>
        </p:nvSpPr>
        <p:spPr/>
        <p:txBody>
          <a:bodyPr/>
          <a:lstStyle/>
          <a:p>
            <a:r>
              <a:rPr lang="en-US" dirty="0" smtClean="0"/>
              <a:t>PM Monitoring</a:t>
            </a:r>
            <a:endParaRPr lang="en-US" dirty="0"/>
          </a:p>
        </p:txBody>
      </p:sp>
      <p:sp>
        <p:nvSpPr>
          <p:cNvPr id="4" name="Text Placeholder 3"/>
          <p:cNvSpPr>
            <a:spLocks noGrp="1"/>
          </p:cNvSpPr>
          <p:nvPr>
            <p:ph type="body" sz="half" idx="2"/>
          </p:nvPr>
        </p:nvSpPr>
        <p:spPr>
          <a:xfrm>
            <a:off x="607708" y="1250514"/>
            <a:ext cx="4646150" cy="777559"/>
          </a:xfrm>
        </p:spPr>
        <p:txBody>
          <a:bodyPr>
            <a:normAutofit/>
          </a:bodyPr>
          <a:lstStyle/>
          <a:p>
            <a:r>
              <a:rPr lang="en-US" sz="2400" dirty="0" smtClean="0"/>
              <a:t>California Air Resources Board (CARB)</a:t>
            </a:r>
            <a:endParaRPr lang="en-US" sz="2400" dirty="0"/>
          </a:p>
        </p:txBody>
      </p:sp>
      <p:pic>
        <p:nvPicPr>
          <p:cNvPr id="5" name="Picture 4"/>
          <p:cNvPicPr>
            <a:picLocks noChangeAspect="1"/>
          </p:cNvPicPr>
          <p:nvPr/>
        </p:nvPicPr>
        <p:blipFill rotWithShape="1">
          <a:blip r:embed="rId8">
            <a:extLst>
              <a:ext uri="{28A0092B-C50C-407E-A947-70E740481C1C}">
                <a14:useLocalDpi xmlns:a14="http://schemas.microsoft.com/office/drawing/2010/main" val="0"/>
              </a:ext>
            </a:extLst>
          </a:blip>
          <a:srcRect l="5192" t="4608" r="5508" b="21896"/>
          <a:stretch/>
        </p:blipFill>
        <p:spPr>
          <a:xfrm>
            <a:off x="5812971" y="195942"/>
            <a:ext cx="6019800" cy="6472359"/>
          </a:xfrm>
          <a:prstGeom prst="rect">
            <a:avLst/>
          </a:prstGeom>
          <a:ln w="19050">
            <a:solidFill>
              <a:schemeClr val="accent1">
                <a:lumMod val="50000"/>
              </a:schemeClr>
            </a:solidFill>
          </a:ln>
          <a:effectLst>
            <a:outerShdw blurRad="50800" dist="38100" dir="18900000" algn="bl" rotWithShape="0">
              <a:prstClr val="black">
                <a:alpha val="40000"/>
              </a:prstClr>
            </a:outerShdw>
          </a:effectLst>
        </p:spPr>
      </p:pic>
      <p:sp>
        <p:nvSpPr>
          <p:cNvPr id="6" name="TextBox 5"/>
          <p:cNvSpPr txBox="1"/>
          <p:nvPr/>
        </p:nvSpPr>
        <p:spPr>
          <a:xfrm rot="16200000">
            <a:off x="9167285" y="3652424"/>
            <a:ext cx="5754756" cy="276999"/>
          </a:xfrm>
          <a:prstGeom prst="rect">
            <a:avLst/>
          </a:prstGeom>
          <a:noFill/>
        </p:spPr>
        <p:txBody>
          <a:bodyPr wrap="square" rtlCol="0">
            <a:spAutoFit/>
          </a:bodyPr>
          <a:lstStyle/>
          <a:p>
            <a:r>
              <a:rPr lang="en-US" sz="1200" dirty="0">
                <a:solidFill>
                  <a:schemeClr val="tx1">
                    <a:lumMod val="75000"/>
                    <a:lumOff val="25000"/>
                  </a:schemeClr>
                </a:solidFill>
              </a:rPr>
              <a:t>https://www.arb.ca.gov/research/apr/reports/pm25-monitoring-2017.pdf</a:t>
            </a:r>
            <a:endParaRPr lang="en-US" sz="1200" dirty="0" smtClean="0">
              <a:solidFill>
                <a:schemeClr val="tx1">
                  <a:lumMod val="75000"/>
                  <a:lumOff val="25000"/>
                </a:schemeClr>
              </a:solidFill>
            </a:endParaRPr>
          </a:p>
        </p:txBody>
      </p:sp>
      <p:grpSp>
        <p:nvGrpSpPr>
          <p:cNvPr id="18" name="Group 17"/>
          <p:cNvGrpSpPr/>
          <p:nvPr/>
        </p:nvGrpSpPr>
        <p:grpSpPr>
          <a:xfrm>
            <a:off x="3344779" y="2717522"/>
            <a:ext cx="2435095" cy="923330"/>
            <a:chOff x="3608856" y="2910034"/>
            <a:chExt cx="2171018" cy="923330"/>
          </a:xfrm>
        </p:grpSpPr>
        <p:sp>
          <p:nvSpPr>
            <p:cNvPr id="8" name="Oval 7"/>
            <p:cNvSpPr/>
            <p:nvPr/>
          </p:nvSpPr>
          <p:spPr>
            <a:xfrm>
              <a:off x="3608856" y="3091278"/>
              <a:ext cx="45719" cy="45719"/>
            </a:xfrm>
            <a:prstGeom prst="ellipse">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TextBox 8"/>
            <p:cNvSpPr txBox="1"/>
            <p:nvPr/>
          </p:nvSpPr>
          <p:spPr>
            <a:xfrm>
              <a:off x="3875503" y="2910034"/>
              <a:ext cx="1904371" cy="923330"/>
            </a:xfrm>
            <a:prstGeom prst="rect">
              <a:avLst/>
            </a:prstGeom>
            <a:noFill/>
          </p:spPr>
          <p:txBody>
            <a:bodyPr wrap="square" rtlCol="0">
              <a:spAutoFit/>
            </a:bodyPr>
            <a:lstStyle/>
            <a:p>
              <a:r>
                <a:rPr lang="en-US" dirty="0" smtClean="0">
                  <a:solidFill>
                    <a:schemeClr val="tx1">
                      <a:lumMod val="75000"/>
                      <a:lumOff val="25000"/>
                    </a:schemeClr>
                  </a:solidFill>
                </a:rPr>
                <a:t>CARB monitor sites (1999-2016)</a:t>
              </a:r>
            </a:p>
          </p:txBody>
        </p:sp>
      </p:grpSp>
      <p:pic>
        <p:nvPicPr>
          <p:cNvPr id="14" name="Picture 13"/>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136" t="16679" r="7999" b="16055"/>
          <a:stretch/>
        </p:blipFill>
        <p:spPr>
          <a:xfrm>
            <a:off x="810493" y="2079443"/>
            <a:ext cx="4017195" cy="4613097"/>
          </a:xfrm>
          <a:prstGeom prst="rect">
            <a:avLst/>
          </a:prstGeom>
        </p:spPr>
      </p:pic>
      <p:grpSp>
        <p:nvGrpSpPr>
          <p:cNvPr id="19" name="Group 18"/>
          <p:cNvGrpSpPr/>
          <p:nvPr/>
        </p:nvGrpSpPr>
        <p:grpSpPr>
          <a:xfrm>
            <a:off x="3231508" y="3399619"/>
            <a:ext cx="2363176" cy="646331"/>
            <a:chOff x="3465558" y="3556365"/>
            <a:chExt cx="2031118" cy="646331"/>
          </a:xfrm>
        </p:grpSpPr>
        <p:sp>
          <p:nvSpPr>
            <p:cNvPr id="16" name="Rectangle 15"/>
            <p:cNvSpPr/>
            <p:nvPr/>
          </p:nvSpPr>
          <p:spPr>
            <a:xfrm>
              <a:off x="3465558" y="3656399"/>
              <a:ext cx="332316" cy="200052"/>
            </a:xfrm>
            <a:prstGeom prst="rect">
              <a:avLst/>
            </a:prstGeom>
            <a:solidFill>
              <a:srgbClr val="D3FF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3875503" y="3556365"/>
              <a:ext cx="1621173" cy="646331"/>
            </a:xfrm>
            <a:prstGeom prst="rect">
              <a:avLst/>
            </a:prstGeom>
            <a:noFill/>
          </p:spPr>
          <p:txBody>
            <a:bodyPr wrap="square" rtlCol="0">
              <a:spAutoFit/>
            </a:bodyPr>
            <a:lstStyle/>
            <a:p>
              <a:r>
                <a:rPr lang="en-US" dirty="0" smtClean="0">
                  <a:solidFill>
                    <a:schemeClr val="tx1">
                      <a:lumMod val="75000"/>
                      <a:lumOff val="25000"/>
                    </a:schemeClr>
                  </a:solidFill>
                </a:rPr>
                <a:t>Remote sensing data</a:t>
              </a:r>
            </a:p>
          </p:txBody>
        </p:sp>
      </p:grpSp>
    </p:spTree>
    <p:extLst>
      <p:ext uri="{BB962C8B-B14F-4D97-AF65-F5344CB8AC3E}">
        <p14:creationId xmlns:p14="http://schemas.microsoft.com/office/powerpoint/2010/main" val="1838295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par>
                          <p:cTn id="19" fill="hold">
                            <p:stCondLst>
                              <p:cond delay="500"/>
                            </p:stCondLst>
                            <p:childTnLst>
                              <p:par>
                                <p:cTn id="20" presetID="10" presetClass="entr" presetSubtype="0" fill="hold" nodeType="after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par>
                          <p:cTn id="23" fill="hold">
                            <p:stCondLst>
                              <p:cond delay="1500"/>
                            </p:stCondLst>
                            <p:childTnLst>
                              <p:par>
                                <p:cTn id="24" presetID="10" presetClass="entr" presetSubtype="0" fill="hold" nodeType="afterEffect">
                                  <p:stCondLst>
                                    <p:cond delay="50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par>
                          <p:cTn id="27" fill="hold">
                            <p:stCondLst>
                              <p:cond delay="2500"/>
                            </p:stCondLst>
                            <p:childTnLst>
                              <p:par>
                                <p:cTn id="28" presetID="10" presetClass="entr" presetSubtype="0" fill="hold" nodeType="afterEffect">
                                  <p:stCondLst>
                                    <p:cond delay="50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3500"/>
                            </p:stCondLst>
                            <p:childTnLst>
                              <p:par>
                                <p:cTn id="32" presetID="10" presetClass="entr" presetSubtype="0" fill="hold" nodeType="afterEffect">
                                  <p:stCondLst>
                                    <p:cond delay="5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Objectives</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5070" b="7712"/>
          <a:stretch/>
        </p:blipFill>
        <p:spPr>
          <a:xfrm>
            <a:off x="0" y="41571"/>
            <a:ext cx="12192000" cy="3406479"/>
          </a:xfrm>
          <a:prstGeom prst="rect">
            <a:avLst/>
          </a:prstGeom>
        </p:spPr>
      </p:pic>
      <p:cxnSp>
        <p:nvCxnSpPr>
          <p:cNvPr id="10" name="Straight Connector 9"/>
          <p:cNvCxnSpPr/>
          <p:nvPr/>
        </p:nvCxnSpPr>
        <p:spPr>
          <a:xfrm>
            <a:off x="0" y="3448050"/>
            <a:ext cx="12192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p:cNvSpPr txBox="1">
            <a:spLocks/>
          </p:cNvSpPr>
          <p:nvPr/>
        </p:nvSpPr>
        <p:spPr>
          <a:xfrm>
            <a:off x="11791950" y="695325"/>
            <a:ext cx="400050" cy="2752725"/>
          </a:xfrm>
          <a:prstGeom prst="rect">
            <a:avLst/>
          </a:prstGeom>
        </p:spPr>
        <p:txBody>
          <a:bodyPr vert="vert">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a:t>
            </a:r>
            <a:r>
              <a:rPr kumimoji="0" lang="en-US" sz="1200" b="0" i="0" u="none" strike="noStrike" kern="1200" cap="none" spc="0" normalizeH="0" noProof="0" dirty="0" smtClean="0">
                <a:ln>
                  <a:noFill/>
                </a:ln>
                <a:solidFill>
                  <a:schemeClr val="bg1"/>
                </a:solidFill>
                <a:effectLst/>
                <a:uLnTx/>
                <a:uFillTx/>
                <a:latin typeface="Century Gothic" panose="020B0502020202020204" pitchFamily="34" charset="0"/>
                <a:ea typeface="+mn-ea"/>
                <a:cs typeface="+mn-cs"/>
              </a:rPr>
              <a:t> </a:t>
            </a:r>
            <a:r>
              <a:rPr kumimoji="0" lang="en-US" sz="1200" b="0" i="0" u="none" strike="noStrike" kern="1200" cap="none" spc="0" normalizeH="0" noProof="0" dirty="0" err="1" smtClean="0">
                <a:ln>
                  <a:noFill/>
                </a:ln>
                <a:solidFill>
                  <a:schemeClr val="bg1"/>
                </a:solidFill>
                <a:effectLst/>
                <a:uLnTx/>
                <a:uFillTx/>
                <a:latin typeface="Century Gothic" panose="020B0502020202020204" pitchFamily="34" charset="0"/>
                <a:ea typeface="+mn-ea"/>
                <a:cs typeface="+mn-cs"/>
              </a:rPr>
              <a:t>Isengardt</a:t>
            </a:r>
            <a:r>
              <a:rPr kumimoji="0" lang="en-US" sz="1200" b="0" i="0" u="none" strike="noStrike" kern="1200" cap="none" spc="0" normalizeH="0" noProof="0" dirty="0" smtClean="0">
                <a:ln>
                  <a:noFill/>
                </a:ln>
                <a:solidFill>
                  <a:schemeClr val="bg1"/>
                </a:solidFill>
                <a:effectLst/>
                <a:uLnTx/>
                <a:uFillTx/>
                <a:latin typeface="Century Gothic" panose="020B0502020202020204" pitchFamily="34" charset="0"/>
                <a:ea typeface="+mn-ea"/>
                <a:cs typeface="+mn-cs"/>
              </a:rPr>
              <a:t> (</a:t>
            </a:r>
            <a:r>
              <a:rPr kumimoji="0" lang="en-US" sz="1200" b="0" i="0" u="none" strike="noStrike" kern="1200" cap="none" spc="0" normalizeH="0" noProof="0" dirty="0" err="1" smtClean="0">
                <a:ln>
                  <a:noFill/>
                </a:ln>
                <a:solidFill>
                  <a:schemeClr val="bg1"/>
                </a:solidFill>
                <a:effectLst/>
                <a:uLnTx/>
                <a:uFillTx/>
                <a:latin typeface="Century Gothic" panose="020B0502020202020204" pitchFamily="34" charset="0"/>
                <a:ea typeface="+mn-ea"/>
                <a:cs typeface="+mn-cs"/>
              </a:rPr>
              <a:t>flickr</a:t>
            </a:r>
            <a:r>
              <a:rPr kumimoji="0" lang="en-US" sz="1200" b="0" i="0" u="none" strike="noStrike" kern="1200" cap="none" spc="0" normalizeH="0" noProof="0" dirty="0" smtClean="0">
                <a:ln>
                  <a:noFill/>
                </a:ln>
                <a:solidFill>
                  <a:schemeClr val="bg1"/>
                </a:solidFill>
                <a:effectLst/>
                <a:uLnTx/>
                <a:uFillTx/>
                <a:latin typeface="Century Gothic" panose="020B0502020202020204" pitchFamily="34" charset="0"/>
                <a:ea typeface="+mn-ea"/>
                <a:cs typeface="+mn-cs"/>
              </a:rPr>
              <a: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 name="Text Placeholder 5"/>
          <p:cNvSpPr>
            <a:spLocks noGrp="1"/>
          </p:cNvSpPr>
          <p:nvPr/>
        </p:nvSpPr>
        <p:spPr>
          <a:xfrm>
            <a:off x="482901" y="4552550"/>
            <a:ext cx="11336481" cy="8314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200" b="1" dirty="0" smtClean="0"/>
              <a:t>Determine </a:t>
            </a:r>
            <a:r>
              <a:rPr lang="en-US" sz="2200" dirty="0" smtClean="0"/>
              <a:t>the feasibility of using a satellite-derived dataset to represent PM</a:t>
            </a:r>
            <a:r>
              <a:rPr lang="en-US" sz="2200" baseline="-25000" dirty="0" smtClean="0"/>
              <a:t>2.5</a:t>
            </a:r>
            <a:r>
              <a:rPr lang="en-US" sz="2200" dirty="0" smtClean="0"/>
              <a:t> in </a:t>
            </a:r>
            <a:r>
              <a:rPr lang="en-US" sz="2200" dirty="0" smtClean="0"/>
              <a:t>California</a:t>
            </a:r>
            <a:endParaRPr lang="en-US" sz="2200" dirty="0"/>
          </a:p>
        </p:txBody>
      </p:sp>
      <p:sp>
        <p:nvSpPr>
          <p:cNvPr id="11" name="Text Placeholder 5"/>
          <p:cNvSpPr>
            <a:spLocks noGrp="1"/>
          </p:cNvSpPr>
          <p:nvPr/>
        </p:nvSpPr>
        <p:spPr>
          <a:xfrm>
            <a:off x="482901" y="5374715"/>
            <a:ext cx="11336481" cy="6730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200" b="1" dirty="0" smtClean="0"/>
              <a:t>Examine</a:t>
            </a:r>
            <a:r>
              <a:rPr lang="en-US" sz="2200" dirty="0" smtClean="0"/>
              <a:t> statewide spatial and temporal trends in PM</a:t>
            </a:r>
            <a:r>
              <a:rPr lang="en-US" sz="2200" baseline="-25000" dirty="0" smtClean="0"/>
              <a:t>2.5</a:t>
            </a:r>
            <a:r>
              <a:rPr lang="en-US" sz="2200" dirty="0" smtClean="0"/>
              <a:t> </a:t>
            </a:r>
            <a:r>
              <a:rPr lang="en-US" sz="2200" dirty="0" smtClean="0"/>
              <a:t>concentration</a:t>
            </a:r>
            <a:endParaRPr lang="en-US" sz="2200" dirty="0" smtClean="0"/>
          </a:p>
        </p:txBody>
      </p:sp>
      <p:sp>
        <p:nvSpPr>
          <p:cNvPr id="15" name="Text Placeholder 5"/>
          <p:cNvSpPr>
            <a:spLocks noGrp="1"/>
          </p:cNvSpPr>
          <p:nvPr/>
        </p:nvSpPr>
        <p:spPr>
          <a:xfrm>
            <a:off x="482901" y="5974243"/>
            <a:ext cx="11309049" cy="65778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200" b="1" dirty="0" smtClean="0"/>
              <a:t>Evaluate</a:t>
            </a:r>
            <a:r>
              <a:rPr lang="en-US" sz="2200" dirty="0" smtClean="0"/>
              <a:t> the correlation between satellite-derived PM</a:t>
            </a:r>
            <a:r>
              <a:rPr lang="en-US" sz="2200" baseline="-25000" dirty="0" smtClean="0"/>
              <a:t>2.5</a:t>
            </a:r>
            <a:r>
              <a:rPr lang="en-US" sz="2200" dirty="0" smtClean="0"/>
              <a:t> and socioeconomic </a:t>
            </a:r>
            <a:r>
              <a:rPr lang="en-US" sz="2200" dirty="0" smtClean="0"/>
              <a:t>factors</a:t>
            </a:r>
            <a:endParaRPr lang="en-US" sz="2200" b="1" dirty="0"/>
          </a:p>
        </p:txBody>
      </p:sp>
    </p:spTree>
    <p:extLst>
      <p:ext uri="{BB962C8B-B14F-4D97-AF65-F5344CB8AC3E}">
        <p14:creationId xmlns:p14="http://schemas.microsoft.com/office/powerpoint/2010/main" val="2501955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Methodology</a:t>
            </a:r>
            <a:endParaRPr lang="en-US" dirty="0"/>
          </a:p>
        </p:txBody>
      </p:sp>
    </p:spTree>
    <p:extLst>
      <p:ext uri="{BB962C8B-B14F-4D97-AF65-F5344CB8AC3E}">
        <p14:creationId xmlns:p14="http://schemas.microsoft.com/office/powerpoint/2010/main" val="353247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rotWithShape="1">
          <a:blip r:embed="rId3" cstate="print">
            <a:extLst>
              <a:ext uri="{28A0092B-C50C-407E-A947-70E740481C1C}">
                <a14:useLocalDpi xmlns:a14="http://schemas.microsoft.com/office/drawing/2010/main" val="0"/>
              </a:ext>
            </a:extLst>
          </a:blip>
          <a:srcRect l="852" t="19965" r="663" b="19097"/>
          <a:stretch/>
        </p:blipFill>
        <p:spPr>
          <a:xfrm>
            <a:off x="1000125" y="1581301"/>
            <a:ext cx="10136622" cy="3421110"/>
          </a:xfrm>
          <a:prstGeom prst="rect">
            <a:avLst/>
          </a:prstGeom>
          <a:ln w="19050">
            <a:solidFill>
              <a:schemeClr val="tx1">
                <a:lumMod val="75000"/>
                <a:lumOff val="25000"/>
              </a:schemeClr>
            </a:solidFill>
          </a:ln>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5658" t="28615" r="78512" b="59679"/>
          <a:stretch/>
        </p:blipFill>
        <p:spPr>
          <a:xfrm>
            <a:off x="2571749" y="2095500"/>
            <a:ext cx="600075" cy="657225"/>
          </a:xfrm>
          <a:prstGeom prst="diamond">
            <a:avLst/>
          </a:prstGeom>
          <a:ln w="19050">
            <a:solidFill>
              <a:schemeClr val="tx1">
                <a:lumMod val="75000"/>
                <a:lumOff val="25000"/>
              </a:schemeClr>
            </a:solidFill>
          </a:ln>
        </p:spPr>
      </p:pic>
      <p:sp>
        <p:nvSpPr>
          <p:cNvPr id="4" name="Title 3"/>
          <p:cNvSpPr>
            <a:spLocks noGrp="1"/>
          </p:cNvSpPr>
          <p:nvPr>
            <p:ph type="title"/>
          </p:nvPr>
        </p:nvSpPr>
        <p:spPr/>
        <p:txBody>
          <a:bodyPr/>
          <a:lstStyle/>
          <a:p>
            <a:r>
              <a:rPr lang="en-US" dirty="0" smtClean="0"/>
              <a:t>Data</a:t>
            </a:r>
            <a:endParaRPr lang="en-US" dirty="0"/>
          </a:p>
        </p:txBody>
      </p:sp>
      <p:grpSp>
        <p:nvGrpSpPr>
          <p:cNvPr id="6" name="Group 5"/>
          <p:cNvGrpSpPr/>
          <p:nvPr/>
        </p:nvGrpSpPr>
        <p:grpSpPr>
          <a:xfrm>
            <a:off x="5125206" y="5069304"/>
            <a:ext cx="1804456" cy="1608944"/>
            <a:chOff x="5125206" y="5144610"/>
            <a:chExt cx="1804456" cy="1608944"/>
          </a:xfrm>
        </p:grpSpPr>
        <p:pic>
          <p:nvPicPr>
            <p:cNvPr id="33" name="Picture 32"/>
            <p:cNvPicPr>
              <a:picLocks noChangeAspect="1"/>
            </p:cNvPicPr>
            <p:nvPr/>
          </p:nvPicPr>
          <p:blipFill>
            <a:blip r:embed="rId4"/>
            <a:stretch>
              <a:fillRect/>
            </a:stretch>
          </p:blipFill>
          <p:spPr>
            <a:xfrm>
              <a:off x="5285866" y="5144610"/>
              <a:ext cx="1643796" cy="1116157"/>
            </a:xfrm>
            <a:prstGeom prst="rect">
              <a:avLst/>
            </a:prstGeom>
          </p:spPr>
        </p:pic>
        <p:sp>
          <p:nvSpPr>
            <p:cNvPr id="34" name="TextBox 33"/>
            <p:cNvSpPr txBox="1"/>
            <p:nvPr/>
          </p:nvSpPr>
          <p:spPr>
            <a:xfrm>
              <a:off x="5125206" y="6045668"/>
              <a:ext cx="1379420" cy="707886"/>
            </a:xfrm>
            <a:prstGeom prst="rect">
              <a:avLst/>
            </a:prstGeom>
            <a:noFill/>
          </p:spPr>
          <p:txBody>
            <a:bodyPr wrap="square" rtlCol="0">
              <a:spAutoFit/>
            </a:bodyPr>
            <a:lstStyle/>
            <a:p>
              <a:pPr algn="ctr"/>
              <a:r>
                <a:rPr lang="en-US" sz="2000" dirty="0" smtClean="0">
                  <a:solidFill>
                    <a:schemeClr val="tx1">
                      <a:lumMod val="75000"/>
                      <a:lumOff val="25000"/>
                    </a:schemeClr>
                  </a:solidFill>
                </a:rPr>
                <a:t>CALIPSO CALIOP</a:t>
              </a:r>
            </a:p>
          </p:txBody>
        </p:sp>
      </p:grpSp>
      <p:sp>
        <p:nvSpPr>
          <p:cNvPr id="19" name="Text Placeholder 4"/>
          <p:cNvSpPr txBox="1">
            <a:spLocks/>
          </p:cNvSpPr>
          <p:nvPr/>
        </p:nvSpPr>
        <p:spPr>
          <a:xfrm>
            <a:off x="7677150" y="3154696"/>
            <a:ext cx="2247900"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3162" y="144352"/>
            <a:ext cx="1491943" cy="1263198"/>
          </a:xfrm>
          <a:prstGeom prst="rect">
            <a:avLst/>
          </a:prstGeom>
          <a:ln w="12700">
            <a:solidFill>
              <a:schemeClr val="tx1">
                <a:lumMod val="75000"/>
                <a:lumOff val="25000"/>
              </a:schemeClr>
            </a:solidFill>
          </a:ln>
        </p:spPr>
      </p:pic>
      <p:sp>
        <p:nvSpPr>
          <p:cNvPr id="28" name="TextBox 27"/>
          <p:cNvSpPr txBox="1"/>
          <p:nvPr/>
        </p:nvSpPr>
        <p:spPr>
          <a:xfrm>
            <a:off x="6705105" y="157276"/>
            <a:ext cx="1379420" cy="400110"/>
          </a:xfrm>
          <a:prstGeom prst="rect">
            <a:avLst/>
          </a:prstGeom>
          <a:noFill/>
        </p:spPr>
        <p:txBody>
          <a:bodyPr wrap="square" rtlCol="0">
            <a:spAutoFit/>
          </a:bodyPr>
          <a:lstStyle/>
          <a:p>
            <a:pPr algn="ctr"/>
            <a:r>
              <a:rPr lang="en-US" sz="2000" dirty="0" smtClean="0">
                <a:solidFill>
                  <a:schemeClr val="tx1">
                    <a:lumMod val="75000"/>
                    <a:lumOff val="25000"/>
                  </a:schemeClr>
                </a:solidFill>
              </a:rPr>
              <a:t>AERONET</a:t>
            </a:r>
          </a:p>
        </p:txBody>
      </p:sp>
      <p:sp>
        <p:nvSpPr>
          <p:cNvPr id="39" name="Text Placeholder 8"/>
          <p:cNvSpPr>
            <a:spLocks noGrp="1"/>
          </p:cNvSpPr>
          <p:nvPr>
            <p:ph type="body" sz="half" idx="2"/>
          </p:nvPr>
        </p:nvSpPr>
        <p:spPr>
          <a:xfrm>
            <a:off x="740464" y="1214707"/>
            <a:ext cx="10655943" cy="376192"/>
          </a:xfrm>
        </p:spPr>
        <p:txBody>
          <a:bodyPr>
            <a:normAutofit/>
          </a:bodyPr>
          <a:lstStyle/>
          <a:p>
            <a:pPr algn="ctr"/>
            <a:r>
              <a:rPr lang="en-US" dirty="0" smtClean="0"/>
              <a:t>Surface PM</a:t>
            </a:r>
            <a:r>
              <a:rPr lang="en-US" baseline="-25000" dirty="0" smtClean="0"/>
              <a:t>2.5</a:t>
            </a:r>
            <a:r>
              <a:rPr lang="en-US" dirty="0" smtClean="0"/>
              <a:t>, Dalhousie University Atmospheric Composition Analysis Group (ACAG)</a:t>
            </a:r>
            <a:endParaRPr lang="en-US" dirty="0"/>
          </a:p>
        </p:txBody>
      </p:sp>
      <p:grpSp>
        <p:nvGrpSpPr>
          <p:cNvPr id="12" name="Group 11"/>
          <p:cNvGrpSpPr/>
          <p:nvPr/>
        </p:nvGrpSpPr>
        <p:grpSpPr>
          <a:xfrm>
            <a:off x="327116" y="2035576"/>
            <a:ext cx="1847301" cy="1179837"/>
            <a:chOff x="6502567" y="4569351"/>
            <a:chExt cx="1847301" cy="1179837"/>
          </a:xfrm>
        </p:grpSpPr>
        <p:pic>
          <p:nvPicPr>
            <p:cNvPr id="29" name="Picture 28"/>
            <p:cNvPicPr>
              <a:picLocks noChangeAspect="1"/>
            </p:cNvPicPr>
            <p:nvPr/>
          </p:nvPicPr>
          <p:blipFill>
            <a:blip r:embed="rId6"/>
            <a:stretch>
              <a:fillRect/>
            </a:stretch>
          </p:blipFill>
          <p:spPr>
            <a:xfrm>
              <a:off x="6691625" y="4569351"/>
              <a:ext cx="1505843" cy="786452"/>
            </a:xfrm>
            <a:prstGeom prst="rect">
              <a:avLst/>
            </a:prstGeom>
          </p:spPr>
        </p:pic>
        <p:sp>
          <p:nvSpPr>
            <p:cNvPr id="30" name="TextBox 29"/>
            <p:cNvSpPr txBox="1"/>
            <p:nvPr/>
          </p:nvSpPr>
          <p:spPr>
            <a:xfrm>
              <a:off x="6502567" y="5349078"/>
              <a:ext cx="1847301" cy="400110"/>
            </a:xfrm>
            <a:prstGeom prst="rect">
              <a:avLst/>
            </a:prstGeom>
            <a:noFill/>
          </p:spPr>
          <p:txBody>
            <a:bodyPr wrap="square" rtlCol="0">
              <a:spAutoFit/>
            </a:bodyPr>
            <a:lstStyle/>
            <a:p>
              <a:pPr algn="ctr"/>
              <a:r>
                <a:rPr lang="en-US" sz="2000" dirty="0" smtClean="0">
                  <a:solidFill>
                    <a:schemeClr val="tx1">
                      <a:lumMod val="75000"/>
                      <a:lumOff val="25000"/>
                    </a:schemeClr>
                  </a:solidFill>
                </a:rPr>
                <a:t>Aqua MODIS </a:t>
              </a:r>
            </a:p>
          </p:txBody>
        </p:sp>
      </p:grpSp>
      <p:grpSp>
        <p:nvGrpSpPr>
          <p:cNvPr id="10" name="Group 9"/>
          <p:cNvGrpSpPr/>
          <p:nvPr/>
        </p:nvGrpSpPr>
        <p:grpSpPr>
          <a:xfrm>
            <a:off x="2080944" y="2513579"/>
            <a:ext cx="1834504" cy="1556554"/>
            <a:chOff x="3847373" y="4349243"/>
            <a:chExt cx="1834504" cy="1556554"/>
          </a:xfrm>
        </p:grpSpPr>
        <p:pic>
          <p:nvPicPr>
            <p:cNvPr id="31" name="Picture 30"/>
            <p:cNvPicPr>
              <a:picLocks noChangeAspect="1"/>
            </p:cNvPicPr>
            <p:nvPr/>
          </p:nvPicPr>
          <p:blipFill>
            <a:blip r:embed="rId7"/>
            <a:stretch>
              <a:fillRect/>
            </a:stretch>
          </p:blipFill>
          <p:spPr>
            <a:xfrm>
              <a:off x="4112713" y="4349243"/>
              <a:ext cx="1408394" cy="1060966"/>
            </a:xfrm>
            <a:prstGeom prst="rect">
              <a:avLst/>
            </a:prstGeom>
          </p:spPr>
        </p:pic>
        <p:sp>
          <p:nvSpPr>
            <p:cNvPr id="32" name="TextBox 31"/>
            <p:cNvSpPr txBox="1"/>
            <p:nvPr/>
          </p:nvSpPr>
          <p:spPr>
            <a:xfrm>
              <a:off x="3847373" y="5197911"/>
              <a:ext cx="1834504" cy="707886"/>
            </a:xfrm>
            <a:prstGeom prst="rect">
              <a:avLst/>
            </a:prstGeom>
            <a:noFill/>
          </p:spPr>
          <p:txBody>
            <a:bodyPr wrap="square" rtlCol="0">
              <a:spAutoFit/>
            </a:bodyPr>
            <a:lstStyle/>
            <a:p>
              <a:pPr algn="ctr"/>
              <a:r>
                <a:rPr lang="en-US" sz="2000" dirty="0" smtClean="0">
                  <a:solidFill>
                    <a:schemeClr val="tx1">
                      <a:lumMod val="75000"/>
                      <a:lumOff val="25000"/>
                    </a:schemeClr>
                  </a:solidFill>
                </a:rPr>
                <a:t>Terra MODIS/MISR</a:t>
              </a:r>
            </a:p>
          </p:txBody>
        </p:sp>
      </p:grpSp>
      <p:grpSp>
        <p:nvGrpSpPr>
          <p:cNvPr id="13" name="Group 12"/>
          <p:cNvGrpSpPr/>
          <p:nvPr/>
        </p:nvGrpSpPr>
        <p:grpSpPr>
          <a:xfrm>
            <a:off x="-46982" y="3585571"/>
            <a:ext cx="2595497" cy="1449343"/>
            <a:chOff x="4818948" y="5377948"/>
            <a:chExt cx="2595497" cy="1449343"/>
          </a:xfrm>
        </p:grpSpPr>
        <p:pic>
          <p:nvPicPr>
            <p:cNvPr id="35" name="Picture 34"/>
            <p:cNvPicPr>
              <a:picLocks noChangeAspect="1"/>
            </p:cNvPicPr>
            <p:nvPr/>
          </p:nvPicPr>
          <p:blipFill>
            <a:blip r:embed="rId8"/>
            <a:stretch>
              <a:fillRect/>
            </a:stretch>
          </p:blipFill>
          <p:spPr>
            <a:xfrm>
              <a:off x="5225795" y="5377948"/>
              <a:ext cx="1781805" cy="1045842"/>
            </a:xfrm>
            <a:prstGeom prst="rect">
              <a:avLst/>
            </a:prstGeom>
          </p:spPr>
        </p:pic>
        <p:sp>
          <p:nvSpPr>
            <p:cNvPr id="36" name="TextBox 35"/>
            <p:cNvSpPr txBox="1"/>
            <p:nvPr/>
          </p:nvSpPr>
          <p:spPr>
            <a:xfrm>
              <a:off x="4818948" y="6427181"/>
              <a:ext cx="2595497" cy="400110"/>
            </a:xfrm>
            <a:prstGeom prst="rect">
              <a:avLst/>
            </a:prstGeom>
            <a:noFill/>
          </p:spPr>
          <p:txBody>
            <a:bodyPr wrap="square" rtlCol="0">
              <a:spAutoFit/>
            </a:bodyPr>
            <a:lstStyle/>
            <a:p>
              <a:pPr algn="ctr"/>
              <a:r>
                <a:rPr lang="en-US" sz="2000" dirty="0" err="1" smtClean="0">
                  <a:solidFill>
                    <a:schemeClr val="tx1">
                      <a:lumMod val="75000"/>
                      <a:lumOff val="25000"/>
                    </a:schemeClr>
                  </a:solidFill>
                </a:rPr>
                <a:t>SeaStar</a:t>
              </a:r>
              <a:r>
                <a:rPr lang="en-US" sz="2000" dirty="0" smtClean="0">
                  <a:solidFill>
                    <a:schemeClr val="tx1">
                      <a:lumMod val="75000"/>
                      <a:lumOff val="25000"/>
                    </a:schemeClr>
                  </a:solidFill>
                </a:rPr>
                <a:t> </a:t>
              </a:r>
              <a:r>
                <a:rPr lang="en-US" sz="2000" dirty="0" err="1" smtClean="0">
                  <a:solidFill>
                    <a:schemeClr val="tx1">
                      <a:lumMod val="75000"/>
                      <a:lumOff val="25000"/>
                    </a:schemeClr>
                  </a:solidFill>
                </a:rPr>
                <a:t>SeaWiFS</a:t>
              </a:r>
              <a:endParaRPr lang="en-US" sz="2000" dirty="0" smtClean="0">
                <a:solidFill>
                  <a:schemeClr val="tx1">
                    <a:lumMod val="75000"/>
                    <a:lumOff val="25000"/>
                  </a:schemeClr>
                </a:solidFill>
              </a:endParaRPr>
            </a:p>
          </p:txBody>
        </p:sp>
      </p:grpSp>
      <p:grpSp>
        <p:nvGrpSpPr>
          <p:cNvPr id="16" name="Group 15"/>
          <p:cNvGrpSpPr/>
          <p:nvPr/>
        </p:nvGrpSpPr>
        <p:grpSpPr>
          <a:xfrm>
            <a:off x="8084525" y="2221303"/>
            <a:ext cx="2408674" cy="2141106"/>
            <a:chOff x="9730558" y="4320677"/>
            <a:chExt cx="2408674" cy="2141106"/>
          </a:xfrm>
        </p:grpSpPr>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b="21055"/>
            <a:stretch/>
          </p:blipFill>
          <p:spPr>
            <a:xfrm>
              <a:off x="9730558" y="4320677"/>
              <a:ext cx="2408674" cy="2141106"/>
            </a:xfrm>
            <a:prstGeom prst="rect">
              <a:avLst/>
            </a:prstGeom>
          </p:spPr>
        </p:pic>
        <p:sp>
          <p:nvSpPr>
            <p:cNvPr id="14" name="TextBox 13"/>
            <p:cNvSpPr txBox="1"/>
            <p:nvPr/>
          </p:nvSpPr>
          <p:spPr>
            <a:xfrm>
              <a:off x="9766353" y="4586570"/>
              <a:ext cx="2337084" cy="1015663"/>
            </a:xfrm>
            <a:prstGeom prst="rect">
              <a:avLst/>
            </a:prstGeom>
            <a:noFill/>
          </p:spPr>
          <p:txBody>
            <a:bodyPr wrap="square" rtlCol="0">
              <a:spAutoFit/>
            </a:bodyPr>
            <a:lstStyle/>
            <a:p>
              <a:pPr algn="ctr"/>
              <a:r>
                <a:rPr lang="en-US" sz="2000" dirty="0" smtClean="0">
                  <a:solidFill>
                    <a:schemeClr val="bg1"/>
                  </a:solidFill>
                </a:rPr>
                <a:t>GEOS-</a:t>
              </a:r>
              <a:r>
                <a:rPr lang="en-US" sz="2000" dirty="0" err="1" smtClean="0">
                  <a:solidFill>
                    <a:schemeClr val="bg1"/>
                  </a:solidFill>
                </a:rPr>
                <a:t>Chem</a:t>
              </a:r>
              <a:r>
                <a:rPr lang="en-US" sz="2000" dirty="0" smtClean="0">
                  <a:solidFill>
                    <a:schemeClr val="bg1"/>
                  </a:solidFill>
                </a:rPr>
                <a:t> Chemical Transport Model</a:t>
              </a:r>
            </a:p>
          </p:txBody>
        </p:sp>
      </p:grpSp>
      <p:grpSp>
        <p:nvGrpSpPr>
          <p:cNvPr id="5" name="Group 4"/>
          <p:cNvGrpSpPr/>
          <p:nvPr/>
        </p:nvGrpSpPr>
        <p:grpSpPr>
          <a:xfrm>
            <a:off x="4555708" y="1802944"/>
            <a:ext cx="2678654" cy="2815943"/>
            <a:chOff x="4555708" y="1802944"/>
            <a:chExt cx="2678654" cy="2815943"/>
          </a:xfrm>
        </p:grpSpPr>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35731" t="21751" r="34624" b="20407"/>
            <a:stretch/>
          </p:blipFill>
          <p:spPr>
            <a:xfrm>
              <a:off x="4555708" y="1802944"/>
              <a:ext cx="2678654" cy="2815943"/>
            </a:xfrm>
            <a:prstGeom prst="diamond">
              <a:avLst/>
            </a:prstGeom>
          </p:spPr>
        </p:pic>
        <p:sp>
          <p:nvSpPr>
            <p:cNvPr id="27" name="Diamond 26"/>
            <p:cNvSpPr/>
            <p:nvPr/>
          </p:nvSpPr>
          <p:spPr>
            <a:xfrm>
              <a:off x="4582565" y="1802945"/>
              <a:ext cx="2624941" cy="2781108"/>
            </a:xfrm>
            <a:prstGeom prst="diamond">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Rectangle 1"/>
          <p:cNvSpPr/>
          <p:nvPr/>
        </p:nvSpPr>
        <p:spPr>
          <a:xfrm>
            <a:off x="5458735" y="2978055"/>
            <a:ext cx="870751" cy="430887"/>
          </a:xfrm>
          <a:prstGeom prst="rect">
            <a:avLst/>
          </a:prstGeom>
        </p:spPr>
        <p:txBody>
          <a:bodyPr wrap="none">
            <a:spAutoFit/>
          </a:bodyPr>
          <a:lstStyle/>
          <a:p>
            <a:r>
              <a:rPr lang="en-US" sz="2200" b="1" dirty="0"/>
              <a:t>PM</a:t>
            </a:r>
            <a:r>
              <a:rPr lang="en-US" sz="2200" b="1" baseline="-25000" dirty="0"/>
              <a:t>2.5</a:t>
            </a:r>
            <a:endParaRPr lang="en-US" sz="2200" b="1" dirty="0"/>
          </a:p>
        </p:txBody>
      </p:sp>
    </p:spTree>
    <p:extLst>
      <p:ext uri="{BB962C8B-B14F-4D97-AF65-F5344CB8AC3E}">
        <p14:creationId xmlns:p14="http://schemas.microsoft.com/office/powerpoint/2010/main" val="723039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125E-6 -2.22222E-6 L 0.24883 0.1088 " pathEditMode="relative" rAng="0" ptsTypes="AA">
                                      <p:cBhvr>
                                        <p:cTn id="10" dur="2000" fill="hold"/>
                                        <p:tgtEl>
                                          <p:spTgt spid="23"/>
                                        </p:tgtEl>
                                        <p:attrNameLst>
                                          <p:attrName>ppt_x</p:attrName>
                                          <p:attrName>ppt_y</p:attrName>
                                        </p:attrNameLst>
                                      </p:cBhvr>
                                      <p:rCtr x="12435" y="5440"/>
                                    </p:animMotion>
                                  </p:childTnLst>
                                </p:cTn>
                              </p:par>
                              <p:par>
                                <p:cTn id="11" presetID="6" presetClass="emph" presetSubtype="0" fill="hold" nodeType="withEffect">
                                  <p:stCondLst>
                                    <p:cond delay="0"/>
                                  </p:stCondLst>
                                  <p:childTnLst>
                                    <p:animScale>
                                      <p:cBhvr>
                                        <p:cTn id="12" dur="2000" fill="hold"/>
                                        <p:tgtEl>
                                          <p:spTgt spid="23"/>
                                        </p:tgtEl>
                                      </p:cBhvr>
                                      <p:by x="400000" y="400000"/>
                                    </p:animScale>
                                  </p:childTnLst>
                                </p:cTn>
                              </p:par>
                              <p:par>
                                <p:cTn id="13" presetID="10" presetClass="exit" presetSubtype="0" fill="hold" grpId="0" nodeType="withEffect">
                                  <p:stCondLst>
                                    <p:cond delay="0"/>
                                  </p:stCondLst>
                                  <p:childTnLst>
                                    <p:animEffect transition="out" filter="fade">
                                      <p:cBhvr>
                                        <p:cTn id="14" dur="500"/>
                                        <p:tgtEl>
                                          <p:spTgt spid="39">
                                            <p:txEl>
                                              <p:pRg st="0" end="0"/>
                                            </p:txEl>
                                          </p:spTgt>
                                        </p:tgtEl>
                                      </p:cBhvr>
                                    </p:animEffect>
                                    <p:set>
                                      <p:cBhvr>
                                        <p:cTn id="15" dur="1" fill="hold">
                                          <p:stCondLst>
                                            <p:cond delay="499"/>
                                          </p:stCondLst>
                                        </p:cTn>
                                        <p:tgtEl>
                                          <p:spTgt spid="39">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40"/>
                                        </p:tgtEl>
                                      </p:cBhvr>
                                    </p:animEffect>
                                    <p:set>
                                      <p:cBhvr>
                                        <p:cTn id="18" dur="1" fill="hold">
                                          <p:stCondLst>
                                            <p:cond delay="499"/>
                                          </p:stCondLst>
                                        </p:cTn>
                                        <p:tgtEl>
                                          <p:spTgt spid="40"/>
                                        </p:tgtEl>
                                        <p:attrNameLst>
                                          <p:attrName>style.visibility</p:attrName>
                                        </p:attrNameLst>
                                      </p:cBhvr>
                                      <p:to>
                                        <p:strVal val="hidden"/>
                                      </p:to>
                                    </p:set>
                                  </p:childTnLst>
                                </p:cTn>
                              </p:par>
                              <p:par>
                                <p:cTn id="19" presetID="10" presetClass="entr" presetSubtype="0" fill="hold" nodeType="withEffect">
                                  <p:stCondLst>
                                    <p:cond delay="17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170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xit" presetSubtype="0" fill="hold" nodeType="withEffect">
                                  <p:stCondLst>
                                    <p:cond delay="170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par>
                                <p:cTn id="28" presetID="10" presetClass="entr" presetSubtype="0" fill="hold" nodeType="withEffect">
                                  <p:stCondLst>
                                    <p:cond delay="24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childTnLst>
                                </p:cTn>
                              </p:par>
                              <p:par>
                                <p:cTn id="31" presetID="10" presetClass="entr" presetSubtype="0" fill="hold" nodeType="withEffect">
                                  <p:stCondLst>
                                    <p:cond delay="24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10" presetClass="entr" presetSubtype="0" fill="hold" nodeType="withEffect">
                                  <p:stCondLst>
                                    <p:cond delay="24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9" grpId="0" build="p"/>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a:xfrm flipV="1">
            <a:off x="2971800" y="1263991"/>
            <a:ext cx="6912910" cy="1679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2" name="Picture 51"/>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4523" t="15714" r="7619" b="16666"/>
          <a:stretch/>
        </p:blipFill>
        <p:spPr>
          <a:xfrm>
            <a:off x="88070" y="1805158"/>
            <a:ext cx="3471557" cy="4007814"/>
          </a:xfrm>
          <a:prstGeom prst="rect">
            <a:avLst/>
          </a:prstGeom>
        </p:spPr>
      </p:pic>
      <p:sp>
        <p:nvSpPr>
          <p:cNvPr id="5" name="Title 4"/>
          <p:cNvSpPr>
            <a:spLocks noGrp="1"/>
          </p:cNvSpPr>
          <p:nvPr>
            <p:ph type="title"/>
          </p:nvPr>
        </p:nvSpPr>
        <p:spPr/>
        <p:txBody>
          <a:bodyPr/>
          <a:lstStyle/>
          <a:p>
            <a:r>
              <a:rPr lang="en-US" dirty="0" smtClean="0"/>
              <a:t>Analyses</a:t>
            </a:r>
            <a:endParaRPr lang="en-US" dirty="0"/>
          </a:p>
        </p:txBody>
      </p:sp>
      <p:sp>
        <p:nvSpPr>
          <p:cNvPr id="55" name="Oval 54"/>
          <p:cNvSpPr/>
          <p:nvPr/>
        </p:nvSpPr>
        <p:spPr>
          <a:xfrm>
            <a:off x="9884710" y="2360646"/>
            <a:ext cx="2194560" cy="2194560"/>
          </a:xfrm>
          <a:prstGeom prst="ellipse">
            <a:avLst/>
          </a:prstGeom>
          <a:solidFill>
            <a:srgbClr val="9640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smtClean="0"/>
              <a:t>Examine Spatial and Temporal Trends</a:t>
            </a:r>
            <a:endParaRPr lang="en-US" sz="2200" b="1" dirty="0"/>
          </a:p>
        </p:txBody>
      </p:sp>
      <p:sp>
        <p:nvSpPr>
          <p:cNvPr id="57" name="Oval 56"/>
          <p:cNvSpPr/>
          <p:nvPr/>
        </p:nvSpPr>
        <p:spPr>
          <a:xfrm>
            <a:off x="9884758" y="4585061"/>
            <a:ext cx="2194560" cy="2194560"/>
          </a:xfrm>
          <a:prstGeom prst="ellipse">
            <a:avLst/>
          </a:prstGeom>
          <a:solidFill>
            <a:srgbClr val="9640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smtClean="0"/>
              <a:t>Evaluate Correlation</a:t>
            </a:r>
            <a:endParaRPr lang="en-US" sz="2200" b="1" dirty="0"/>
          </a:p>
        </p:txBody>
      </p:sp>
      <p:sp>
        <p:nvSpPr>
          <p:cNvPr id="58" name="Oval 57"/>
          <p:cNvSpPr/>
          <p:nvPr/>
        </p:nvSpPr>
        <p:spPr>
          <a:xfrm>
            <a:off x="9884710" y="146391"/>
            <a:ext cx="2194560" cy="2194560"/>
          </a:xfrm>
          <a:prstGeom prst="ellipse">
            <a:avLst/>
          </a:prstGeom>
          <a:solidFill>
            <a:srgbClr val="9640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200" b="1" dirty="0" smtClean="0"/>
              <a:t>Determine Feasibility</a:t>
            </a:r>
            <a:endParaRPr lang="en-US" sz="2200" b="1" dirty="0"/>
          </a:p>
        </p:txBody>
      </p:sp>
      <p:cxnSp>
        <p:nvCxnSpPr>
          <p:cNvPr id="61" name="Straight Connector 60"/>
          <p:cNvCxnSpPr/>
          <p:nvPr/>
        </p:nvCxnSpPr>
        <p:spPr>
          <a:xfrm flipH="1">
            <a:off x="1823848" y="3416810"/>
            <a:ext cx="8060862" cy="1171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1823848" y="1274534"/>
            <a:ext cx="1147952" cy="215446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30699" y="1121721"/>
            <a:ext cx="1104805" cy="769441"/>
          </a:xfrm>
          <a:prstGeom prst="rect">
            <a:avLst/>
          </a:prstGeom>
          <a:noFill/>
        </p:spPr>
        <p:txBody>
          <a:bodyPr wrap="square" rtlCol="0">
            <a:spAutoFit/>
          </a:bodyPr>
          <a:lstStyle/>
          <a:p>
            <a:r>
              <a:rPr lang="en-US" sz="2200" i="1" dirty="0" smtClean="0">
                <a:solidFill>
                  <a:schemeClr val="tx1">
                    <a:lumMod val="75000"/>
                    <a:lumOff val="25000"/>
                  </a:schemeClr>
                </a:solidFill>
              </a:rPr>
              <a:t>PM</a:t>
            </a:r>
            <a:r>
              <a:rPr lang="en-US" sz="2200" i="1" baseline="-25000" dirty="0" smtClean="0">
                <a:solidFill>
                  <a:schemeClr val="tx1">
                    <a:lumMod val="75000"/>
                    <a:lumOff val="25000"/>
                  </a:schemeClr>
                </a:solidFill>
              </a:rPr>
              <a:t>2.5 </a:t>
            </a:r>
          </a:p>
          <a:p>
            <a:r>
              <a:rPr lang="en-US" sz="2200" i="1" dirty="0" smtClean="0">
                <a:solidFill>
                  <a:schemeClr val="tx1">
                    <a:lumMod val="75000"/>
                    <a:lumOff val="25000"/>
                  </a:schemeClr>
                </a:solidFill>
              </a:rPr>
              <a:t>1km</a:t>
            </a:r>
          </a:p>
        </p:txBody>
      </p:sp>
      <p:sp>
        <p:nvSpPr>
          <p:cNvPr id="71" name="TextBox 70"/>
          <p:cNvSpPr txBox="1"/>
          <p:nvPr/>
        </p:nvSpPr>
        <p:spPr>
          <a:xfrm>
            <a:off x="4556095" y="4418850"/>
            <a:ext cx="4230461" cy="400110"/>
          </a:xfrm>
          <a:prstGeom prst="rect">
            <a:avLst/>
          </a:prstGeom>
          <a:noFill/>
        </p:spPr>
        <p:txBody>
          <a:bodyPr wrap="square" rtlCol="0">
            <a:spAutoFit/>
          </a:bodyPr>
          <a:lstStyle/>
          <a:p>
            <a:r>
              <a:rPr lang="en-US" sz="2000" i="1" dirty="0" smtClean="0">
                <a:solidFill>
                  <a:schemeClr val="tx1">
                    <a:lumMod val="75000"/>
                    <a:lumOff val="25000"/>
                  </a:schemeClr>
                </a:solidFill>
              </a:rPr>
              <a:t>Socioeconomic Data (IPUMS)</a:t>
            </a:r>
            <a:endParaRPr lang="en-US" sz="2000" i="1" baseline="-25000" dirty="0" smtClean="0">
              <a:solidFill>
                <a:schemeClr val="tx1">
                  <a:lumMod val="75000"/>
                  <a:lumOff val="25000"/>
                </a:schemeClr>
              </a:solidFill>
            </a:endParaRPr>
          </a:p>
        </p:txBody>
      </p:sp>
      <p:sp>
        <p:nvSpPr>
          <p:cNvPr id="72" name="TextBox 71"/>
          <p:cNvSpPr txBox="1"/>
          <p:nvPr/>
        </p:nvSpPr>
        <p:spPr>
          <a:xfrm>
            <a:off x="6090589" y="1313544"/>
            <a:ext cx="1644966" cy="430887"/>
          </a:xfrm>
          <a:prstGeom prst="rect">
            <a:avLst/>
          </a:prstGeom>
          <a:noFill/>
        </p:spPr>
        <p:txBody>
          <a:bodyPr wrap="square" rtlCol="0">
            <a:spAutoFit/>
          </a:bodyPr>
          <a:lstStyle/>
          <a:p>
            <a:r>
              <a:rPr lang="en-US" sz="2200" dirty="0" smtClean="0">
                <a:solidFill>
                  <a:schemeClr val="tx1">
                    <a:lumMod val="75000"/>
                    <a:lumOff val="25000"/>
                  </a:schemeClr>
                </a:solidFill>
              </a:rPr>
              <a:t>1999–2016</a:t>
            </a:r>
            <a:endParaRPr lang="en-US" sz="2200" baseline="-25000" dirty="0" smtClean="0">
              <a:solidFill>
                <a:schemeClr val="tx1">
                  <a:lumMod val="75000"/>
                  <a:lumOff val="25000"/>
                </a:schemeClr>
              </a:solidFill>
            </a:endParaRPr>
          </a:p>
        </p:txBody>
      </p:sp>
      <p:sp>
        <p:nvSpPr>
          <p:cNvPr id="73" name="TextBox 72"/>
          <p:cNvSpPr txBox="1"/>
          <p:nvPr/>
        </p:nvSpPr>
        <p:spPr>
          <a:xfrm>
            <a:off x="5003268" y="829583"/>
            <a:ext cx="3819609" cy="430887"/>
          </a:xfrm>
          <a:prstGeom prst="rect">
            <a:avLst/>
          </a:prstGeom>
          <a:noFill/>
        </p:spPr>
        <p:txBody>
          <a:bodyPr wrap="square" rtlCol="0">
            <a:spAutoFit/>
          </a:bodyPr>
          <a:lstStyle/>
          <a:p>
            <a:pPr algn="ctr"/>
            <a:r>
              <a:rPr lang="en-US" sz="2200" dirty="0" smtClean="0">
                <a:solidFill>
                  <a:schemeClr val="tx1">
                    <a:lumMod val="75000"/>
                    <a:lumOff val="25000"/>
                  </a:schemeClr>
                </a:solidFill>
              </a:rPr>
              <a:t>Linear Regression</a:t>
            </a:r>
            <a:endParaRPr lang="en-US" sz="2200" baseline="-25000" dirty="0" smtClean="0">
              <a:solidFill>
                <a:schemeClr val="tx1">
                  <a:lumMod val="75000"/>
                  <a:lumOff val="25000"/>
                </a:schemeClr>
              </a:solidFill>
            </a:endParaRPr>
          </a:p>
        </p:txBody>
      </p:sp>
      <p:cxnSp>
        <p:nvCxnSpPr>
          <p:cNvPr id="75" name="Straight Connector 74"/>
          <p:cNvCxnSpPr>
            <a:stCxn id="57" idx="2"/>
          </p:cNvCxnSpPr>
          <p:nvPr/>
        </p:nvCxnSpPr>
        <p:spPr>
          <a:xfrm flipH="1">
            <a:off x="4953000" y="5682341"/>
            <a:ext cx="4931758" cy="4053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flipV="1">
            <a:off x="1823848" y="3428999"/>
            <a:ext cx="3129152" cy="2293882"/>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959121" y="5694089"/>
            <a:ext cx="1907903" cy="430887"/>
          </a:xfrm>
          <a:prstGeom prst="rect">
            <a:avLst/>
          </a:prstGeom>
          <a:noFill/>
        </p:spPr>
        <p:txBody>
          <a:bodyPr wrap="square" rtlCol="0">
            <a:spAutoFit/>
          </a:bodyPr>
          <a:lstStyle/>
          <a:p>
            <a:r>
              <a:rPr lang="en-US" sz="2200" dirty="0" smtClean="0">
                <a:solidFill>
                  <a:schemeClr val="tx1">
                    <a:lumMod val="75000"/>
                    <a:lumOff val="25000"/>
                  </a:schemeClr>
                </a:solidFill>
              </a:rPr>
              <a:t>2000 &amp; 2010</a:t>
            </a:r>
            <a:endParaRPr lang="en-US" sz="2200" baseline="-25000" dirty="0" smtClean="0">
              <a:solidFill>
                <a:schemeClr val="tx1">
                  <a:lumMod val="75000"/>
                  <a:lumOff val="25000"/>
                </a:schemeClr>
              </a:solidFill>
            </a:endParaRPr>
          </a:p>
        </p:txBody>
      </p:sp>
      <p:sp>
        <p:nvSpPr>
          <p:cNvPr id="81" name="TextBox 80"/>
          <p:cNvSpPr txBox="1"/>
          <p:nvPr/>
        </p:nvSpPr>
        <p:spPr>
          <a:xfrm>
            <a:off x="6090589" y="3476936"/>
            <a:ext cx="1644966" cy="430887"/>
          </a:xfrm>
          <a:prstGeom prst="rect">
            <a:avLst/>
          </a:prstGeom>
          <a:noFill/>
        </p:spPr>
        <p:txBody>
          <a:bodyPr wrap="square" rtlCol="0">
            <a:spAutoFit/>
          </a:bodyPr>
          <a:lstStyle/>
          <a:p>
            <a:r>
              <a:rPr lang="en-US" sz="2200" dirty="0">
                <a:solidFill>
                  <a:schemeClr val="tx1">
                    <a:lumMod val="75000"/>
                    <a:lumOff val="25000"/>
                  </a:schemeClr>
                </a:solidFill>
              </a:rPr>
              <a:t>1998–2014</a:t>
            </a:r>
            <a:endParaRPr lang="en-US" sz="2200" baseline="-25000" dirty="0" smtClean="0">
              <a:solidFill>
                <a:schemeClr val="tx1">
                  <a:lumMod val="75000"/>
                  <a:lumOff val="25000"/>
                </a:schemeClr>
              </a:solidFill>
            </a:endParaRPr>
          </a:p>
        </p:txBody>
      </p:sp>
      <p:sp>
        <p:nvSpPr>
          <p:cNvPr id="82" name="TextBox 81"/>
          <p:cNvSpPr txBox="1"/>
          <p:nvPr/>
        </p:nvSpPr>
        <p:spPr>
          <a:xfrm>
            <a:off x="5204268" y="2692454"/>
            <a:ext cx="3417608" cy="769441"/>
          </a:xfrm>
          <a:prstGeom prst="rect">
            <a:avLst/>
          </a:prstGeom>
          <a:noFill/>
        </p:spPr>
        <p:txBody>
          <a:bodyPr wrap="square" rtlCol="0">
            <a:spAutoFit/>
          </a:bodyPr>
          <a:lstStyle/>
          <a:p>
            <a:pPr algn="ctr"/>
            <a:r>
              <a:rPr lang="en-US" sz="2200" dirty="0" smtClean="0">
                <a:solidFill>
                  <a:schemeClr val="tx1">
                    <a:lumMod val="75000"/>
                    <a:lumOff val="25000"/>
                  </a:schemeClr>
                </a:solidFill>
              </a:rPr>
              <a:t>Mann-Kendall Test</a:t>
            </a:r>
          </a:p>
          <a:p>
            <a:pPr algn="ctr"/>
            <a:r>
              <a:rPr lang="en-US" sz="2200" dirty="0" smtClean="0">
                <a:solidFill>
                  <a:schemeClr val="tx1">
                    <a:lumMod val="75000"/>
                    <a:lumOff val="25000"/>
                  </a:schemeClr>
                </a:solidFill>
              </a:rPr>
              <a:t>Change Detection</a:t>
            </a:r>
            <a:endParaRPr lang="en-US" sz="2200" baseline="-25000" dirty="0" smtClean="0">
              <a:solidFill>
                <a:schemeClr val="tx1">
                  <a:lumMod val="75000"/>
                  <a:lumOff val="25000"/>
                </a:schemeClr>
              </a:solidFill>
            </a:endParaRPr>
          </a:p>
        </p:txBody>
      </p:sp>
      <p:sp>
        <p:nvSpPr>
          <p:cNvPr id="83" name="TextBox 82"/>
          <p:cNvSpPr txBox="1"/>
          <p:nvPr/>
        </p:nvSpPr>
        <p:spPr>
          <a:xfrm>
            <a:off x="5412387" y="5152578"/>
            <a:ext cx="3001371" cy="430887"/>
          </a:xfrm>
          <a:prstGeom prst="rect">
            <a:avLst/>
          </a:prstGeom>
          <a:noFill/>
        </p:spPr>
        <p:txBody>
          <a:bodyPr wrap="square" rtlCol="0">
            <a:spAutoFit/>
          </a:bodyPr>
          <a:lstStyle/>
          <a:p>
            <a:pPr algn="ctr"/>
            <a:r>
              <a:rPr lang="en-US" sz="2200" dirty="0" smtClean="0">
                <a:solidFill>
                  <a:schemeClr val="tx1">
                    <a:lumMod val="75000"/>
                    <a:lumOff val="25000"/>
                  </a:schemeClr>
                </a:solidFill>
              </a:rPr>
              <a:t>Linear Regression</a:t>
            </a:r>
            <a:endParaRPr lang="en-US" sz="2200" baseline="-25000" dirty="0" smtClean="0">
              <a:solidFill>
                <a:schemeClr val="tx1">
                  <a:lumMod val="75000"/>
                  <a:lumOff val="25000"/>
                </a:schemeClr>
              </a:solidFill>
            </a:endParaRPr>
          </a:p>
        </p:txBody>
      </p:sp>
      <p:pic>
        <p:nvPicPr>
          <p:cNvPr id="59" name="Picture 5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25" t="15932" r="6434" b="15441"/>
          <a:stretch/>
        </p:blipFill>
        <p:spPr>
          <a:xfrm>
            <a:off x="3651720" y="4100571"/>
            <a:ext cx="1992086" cy="2267415"/>
          </a:xfrm>
          <a:prstGeom prst="rect">
            <a:avLst/>
          </a:prstGeom>
        </p:spPr>
      </p:pic>
      <p:sp>
        <p:nvSpPr>
          <p:cNvPr id="25" name="TextBox 24"/>
          <p:cNvSpPr txBox="1"/>
          <p:nvPr/>
        </p:nvSpPr>
        <p:spPr>
          <a:xfrm>
            <a:off x="3783461" y="87952"/>
            <a:ext cx="5149389" cy="400110"/>
          </a:xfrm>
          <a:prstGeom prst="rect">
            <a:avLst/>
          </a:prstGeom>
          <a:noFill/>
        </p:spPr>
        <p:txBody>
          <a:bodyPr wrap="square" rtlCol="0">
            <a:spAutoFit/>
          </a:bodyPr>
          <a:lstStyle/>
          <a:p>
            <a:r>
              <a:rPr lang="en-US" sz="2000" i="1" dirty="0" smtClean="0">
                <a:solidFill>
                  <a:schemeClr val="tx1">
                    <a:lumMod val="75000"/>
                    <a:lumOff val="25000"/>
                  </a:schemeClr>
                </a:solidFill>
              </a:rPr>
              <a:t>CARB Ground Monitor PM2.5 Data</a:t>
            </a:r>
            <a:endParaRPr lang="en-US" sz="2000" i="1" baseline="-25000" dirty="0" smtClean="0">
              <a:solidFill>
                <a:schemeClr val="tx1">
                  <a:lumMod val="75000"/>
                  <a:lumOff val="25000"/>
                </a:schemeClr>
              </a:solidFill>
            </a:endParaRPr>
          </a:p>
        </p:txBody>
      </p:sp>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4608" y1="71780" x2="44608" y2="71780"/>
                        <a14:foregroundMark x1="42279" y1="71402" x2="42279" y2="71402"/>
                        <a14:foregroundMark x1="46324" y1="71402" x2="46324" y2="71402"/>
                        <a14:foregroundMark x1="49632" y1="71402" x2="49632" y2="71402"/>
                        <a14:foregroundMark x1="52083" y1="75095" x2="52083" y2="75095"/>
                        <a14:foregroundMark x1="56863" y1="76042" x2="56863" y2="76042"/>
                        <a14:foregroundMark x1="56127" y1="78883" x2="56127" y2="78883"/>
                        <a14:foregroundMark x1="48652" y1="76610" x2="48652" y2="76610"/>
                      </a14:backgroundRemoval>
                    </a14:imgEffect>
                  </a14:imgLayer>
                </a14:imgProps>
              </a:ext>
              <a:ext uri="{28A0092B-C50C-407E-A947-70E740481C1C}">
                <a14:useLocalDpi xmlns:a14="http://schemas.microsoft.com/office/drawing/2010/main" val="0"/>
              </a:ext>
            </a:extLst>
          </a:blip>
          <a:stretch>
            <a:fillRect/>
          </a:stretch>
        </p:blipFill>
        <p:spPr>
          <a:xfrm>
            <a:off x="3412980" y="-12175"/>
            <a:ext cx="2489265" cy="3221402"/>
          </a:xfrm>
          <a:prstGeom prst="rect">
            <a:avLst/>
          </a:prstGeom>
        </p:spPr>
      </p:pic>
    </p:spTree>
    <p:extLst>
      <p:ext uri="{BB962C8B-B14F-4D97-AF65-F5344CB8AC3E}">
        <p14:creationId xmlns:p14="http://schemas.microsoft.com/office/powerpoint/2010/main" val="2726203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par>
                                <p:cTn id="12" presetID="10" presetClass="entr" presetSubtype="0" fill="hold" nodeType="with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1" nodeType="withEffect">
                                  <p:stCondLst>
                                    <p:cond delay="5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1" nodeType="withEffect">
                                  <p:stCondLst>
                                    <p:cond delay="500"/>
                                  </p:stCondLst>
                                  <p:childTnLst>
                                    <p:set>
                                      <p:cBhvr>
                                        <p:cTn id="19" dur="1" fill="hold">
                                          <p:stCondLst>
                                            <p:cond delay="0"/>
                                          </p:stCondLst>
                                        </p:cTn>
                                        <p:tgtEl>
                                          <p:spTgt spid="73"/>
                                        </p:tgtEl>
                                        <p:attrNameLst>
                                          <p:attrName>style.visibility</p:attrName>
                                        </p:attrNameLst>
                                      </p:cBhvr>
                                      <p:to>
                                        <p:strVal val="visible"/>
                                      </p:to>
                                    </p:set>
                                    <p:animEffect transition="in" filter="fade">
                                      <p:cBhvr>
                                        <p:cTn id="20" dur="500"/>
                                        <p:tgtEl>
                                          <p:spTgt spid="73"/>
                                        </p:tgtEl>
                                      </p:cBhvr>
                                    </p:animEffect>
                                  </p:childTnLst>
                                </p:cTn>
                              </p:par>
                              <p:par>
                                <p:cTn id="21" presetID="10" presetClass="entr" presetSubtype="0" fill="hold" grpId="1" nodeType="withEffect">
                                  <p:stCondLst>
                                    <p:cond delay="500"/>
                                  </p:stCondLst>
                                  <p:childTnLst>
                                    <p:set>
                                      <p:cBhvr>
                                        <p:cTn id="22" dur="1" fill="hold">
                                          <p:stCondLst>
                                            <p:cond delay="0"/>
                                          </p:stCondLst>
                                        </p:cTn>
                                        <p:tgtEl>
                                          <p:spTgt spid="72"/>
                                        </p:tgtEl>
                                        <p:attrNameLst>
                                          <p:attrName>style.visibility</p:attrName>
                                        </p:attrNameLst>
                                      </p:cBhvr>
                                      <p:to>
                                        <p:strVal val="visible"/>
                                      </p:to>
                                    </p:set>
                                    <p:animEffect transition="in" filter="fade">
                                      <p:cBhvr>
                                        <p:cTn id="23" dur="500"/>
                                        <p:tgtEl>
                                          <p:spTgt spid="72"/>
                                        </p:tgtEl>
                                      </p:cBhvr>
                                    </p:animEffect>
                                  </p:childTnLst>
                                </p:cTn>
                              </p:par>
                              <p:par>
                                <p:cTn id="24" presetID="10" presetClass="entr" presetSubtype="0" fill="hold" grpId="1" nodeType="withEffect">
                                  <p:stCondLst>
                                    <p:cond delay="500"/>
                                  </p:stCondLst>
                                  <p:childTnLst>
                                    <p:set>
                                      <p:cBhvr>
                                        <p:cTn id="25" dur="1" fill="hold">
                                          <p:stCondLst>
                                            <p:cond delay="0"/>
                                          </p:stCondLst>
                                        </p:cTn>
                                        <p:tgtEl>
                                          <p:spTgt spid="58"/>
                                        </p:tgtEl>
                                        <p:attrNameLst>
                                          <p:attrName>style.visibility</p:attrName>
                                        </p:attrNameLst>
                                      </p:cBhvr>
                                      <p:to>
                                        <p:strVal val="visible"/>
                                      </p:to>
                                    </p:set>
                                    <p:animEffect transition="in" filter="fade">
                                      <p:cBhvr>
                                        <p:cTn id="26" dur="500"/>
                                        <p:tgtEl>
                                          <p:spTgt spid="5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wipe(left)">
                                      <p:cBhvr>
                                        <p:cTn id="31" dur="500"/>
                                        <p:tgtEl>
                                          <p:spTgt spid="61"/>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Effect transition="in" filter="wipe(left)">
                                      <p:cBhvr>
                                        <p:cTn id="45" dur="500"/>
                                        <p:tgtEl>
                                          <p:spTgt spid="79"/>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wipe(left)">
                                      <p:cBhvr>
                                        <p:cTn id="49" dur="500"/>
                                        <p:tgtEl>
                                          <p:spTgt spid="75"/>
                                        </p:tgtEl>
                                      </p:cBhvr>
                                    </p:animEffect>
                                  </p:childTnLst>
                                </p:cTn>
                              </p:par>
                              <p:par>
                                <p:cTn id="50" presetID="10" presetClass="entr" presetSubtype="0" fill="hold" nodeType="withEffect">
                                  <p:stCondLst>
                                    <p:cond delay="500"/>
                                  </p:stCondLst>
                                  <p:childTnLst>
                                    <p:set>
                                      <p:cBhvr>
                                        <p:cTn id="51" dur="1" fill="hold">
                                          <p:stCondLst>
                                            <p:cond delay="0"/>
                                          </p:stCondLst>
                                        </p:cTn>
                                        <p:tgtEl>
                                          <p:spTgt spid="59"/>
                                        </p:tgtEl>
                                        <p:attrNameLst>
                                          <p:attrName>style.visibility</p:attrName>
                                        </p:attrNameLst>
                                      </p:cBhvr>
                                      <p:to>
                                        <p:strVal val="visible"/>
                                      </p:to>
                                    </p:set>
                                    <p:animEffect transition="in" filter="fade">
                                      <p:cBhvr>
                                        <p:cTn id="52" dur="500"/>
                                        <p:tgtEl>
                                          <p:spTgt spid="59"/>
                                        </p:tgtEl>
                                      </p:cBhvr>
                                    </p:animEffect>
                                  </p:childTnLst>
                                </p:cTn>
                              </p:par>
                              <p:par>
                                <p:cTn id="53" presetID="10" presetClass="entr" presetSubtype="0" fill="hold" grpId="0" nodeType="withEffect">
                                  <p:stCondLst>
                                    <p:cond delay="50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500"/>
                                        <p:tgtEl>
                                          <p:spTgt spid="71"/>
                                        </p:tgtEl>
                                      </p:cBhvr>
                                    </p:animEffect>
                                  </p:childTnLst>
                                </p:cTn>
                              </p:par>
                              <p:par>
                                <p:cTn id="56" presetID="10" presetClass="entr" presetSubtype="0" fill="hold" grpId="0" nodeType="withEffect">
                                  <p:stCondLst>
                                    <p:cond delay="50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500"/>
                                        <p:tgtEl>
                                          <p:spTgt spid="83"/>
                                        </p:tgtEl>
                                      </p:cBhvr>
                                    </p:animEffect>
                                  </p:childTnLst>
                                </p:cTn>
                              </p:par>
                              <p:par>
                                <p:cTn id="59" presetID="10" presetClass="entr" presetSubtype="0" fill="hold" grpId="0" nodeType="withEffect">
                                  <p:stCondLst>
                                    <p:cond delay="50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500"/>
                                        <p:tgtEl>
                                          <p:spTgt spid="80"/>
                                        </p:tgtEl>
                                      </p:cBhvr>
                                    </p:animEffect>
                                  </p:childTnLst>
                                </p:cTn>
                              </p:par>
                              <p:par>
                                <p:cTn id="62" presetID="10" presetClass="entr" presetSubtype="0" fill="hold" grpId="0" nodeType="withEffect">
                                  <p:stCondLst>
                                    <p:cond delay="50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58" grpId="1" animBg="1"/>
      <p:bldP spid="71" grpId="0"/>
      <p:bldP spid="72" grpId="1"/>
      <p:bldP spid="73" grpId="1"/>
      <p:bldP spid="80" grpId="0"/>
      <p:bldP spid="81" grpId="0"/>
      <p:bldP spid="82" grpId="0"/>
      <p:bldP spid="83" grpId="0"/>
      <p:bldP spid="2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6403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2017 v4</Template>
  <TotalTime>6725</TotalTime>
  <Words>3292</Words>
  <Application>Microsoft Macintosh PowerPoint</Application>
  <PresentationFormat>Widescreen</PresentationFormat>
  <Paragraphs>449</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Century Gothic</vt:lpstr>
      <vt:lpstr>Garamond</vt:lpstr>
      <vt:lpstr>Webdings</vt:lpstr>
      <vt:lpstr>Arial</vt:lpstr>
      <vt:lpstr>Office Theme</vt:lpstr>
      <vt:lpstr>PowerPoint Presentation</vt:lpstr>
      <vt:lpstr>California</vt:lpstr>
      <vt:lpstr>Concern</vt:lpstr>
      <vt:lpstr>Environmental Justice</vt:lpstr>
      <vt:lpstr>PM Monitoring</vt:lpstr>
      <vt:lpstr>Objectives</vt:lpstr>
      <vt:lpstr>Methodology</vt:lpstr>
      <vt:lpstr>Data</vt:lpstr>
      <vt:lpstr>Analyses</vt:lpstr>
      <vt:lpstr>PowerPoint Presentation</vt:lpstr>
      <vt:lpstr>PowerPoint Presentation</vt:lpstr>
      <vt:lpstr>PowerPoint Presentation</vt:lpstr>
      <vt:lpstr>PowerPoint Presentation</vt:lpstr>
      <vt:lpstr>PowerPoint Presentation</vt:lpstr>
      <vt:lpstr>PowerPoint Presentation</vt:lpstr>
      <vt:lpstr>Conclusions</vt:lpstr>
      <vt:lpstr>Acknowledgements</vt:lpstr>
      <vt:lpstr>THANK YOU!</vt:lpstr>
      <vt:lpstr>PowerPoint Presentation</vt:lpstr>
      <vt:lpstr>PowerPoint Presentation</vt:lpstr>
      <vt:lpstr>PowerPoint Presentation</vt:lpstr>
    </vt:vector>
  </TitlesOfParts>
  <Company>HPES ACES</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Amanda Clayton</cp:lastModifiedBy>
  <cp:revision>476</cp:revision>
  <dcterms:created xsi:type="dcterms:W3CDTF">2017-05-15T13:42:39Z</dcterms:created>
  <dcterms:modified xsi:type="dcterms:W3CDTF">2018-04-09T23:02:33Z</dcterms:modified>
</cp:coreProperties>
</file>