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Lst>
  <p:sldSz cx="27432000" cy="36576000"/>
  <p:notesSz cx="6934200" cy="92329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57688F"/>
    <a:srgbClr val="586991"/>
    <a:srgbClr val="6677CD"/>
    <a:srgbClr val="FF0000"/>
    <a:srgbClr val="A5F57A"/>
    <a:srgbClr val="4E4E4E"/>
    <a:srgbClr val="FE0200"/>
    <a:srgbClr val="FEAF01"/>
    <a:srgbClr val="48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50" d="100"/>
          <a:sy n="50" d="100"/>
        </p:scale>
        <p:origin x="546" y="36"/>
      </p:cViewPr>
      <p:guideLst>
        <p:guide pos="5400"/>
        <p:guide orient="horz" pos="11520"/>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8807" y="762668"/>
            <a:ext cx="2859244" cy="2368018"/>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emf"/><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7.jpg"/><Relationship Id="rId11" Type="http://schemas.openxmlformats.org/officeDocument/2006/relationships/image" Target="../media/image32.emf"/><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emf"/><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83543" y="906671"/>
            <a:ext cx="20005387" cy="2069432"/>
          </a:xfrm>
        </p:spPr>
        <p:txBody>
          <a:bodyPr/>
          <a:lstStyle/>
          <a:p>
            <a:r>
              <a:rPr lang="en-US" sz="5100" dirty="0" smtClean="0"/>
              <a:t>Utilizing NASA Earth Observations to Identify Critical Wildlife Habitat Areas Threatened by Heightened Wildfire Susceptibility for Improved Conservation and Management Practices</a:t>
            </a:r>
            <a:endParaRPr lang="en-US" sz="5100" dirty="0"/>
          </a:p>
        </p:txBody>
      </p:sp>
      <p:sp>
        <p:nvSpPr>
          <p:cNvPr id="2" name="Text Placeholder 1"/>
          <p:cNvSpPr>
            <a:spLocks noGrp="1"/>
          </p:cNvSpPr>
          <p:nvPr>
            <p:ph type="body" sz="quarter" idx="10"/>
          </p:nvPr>
        </p:nvSpPr>
        <p:spPr>
          <a:xfrm rot="16200000">
            <a:off x="11395220" y="18076757"/>
            <a:ext cx="28438686" cy="2314074"/>
          </a:xfrm>
          <a:ln>
            <a:noFill/>
          </a:ln>
        </p:spPr>
        <p:txBody>
          <a:bodyPr/>
          <a:lstStyle/>
          <a:p>
            <a:r>
              <a:rPr lang="en-US" b="1" dirty="0" smtClean="0"/>
              <a:t>Eastern Idaho </a:t>
            </a:r>
            <a:r>
              <a:rPr lang="en-US" dirty="0" smtClean="0"/>
              <a:t>Disasters</a:t>
            </a:r>
            <a:endParaRPr lang="en-US" dirty="0"/>
          </a:p>
        </p:txBody>
      </p:sp>
      <p:sp>
        <p:nvSpPr>
          <p:cNvPr id="15" name="Text Placeholder 16"/>
          <p:cNvSpPr txBox="1">
            <a:spLocks/>
          </p:cNvSpPr>
          <p:nvPr/>
        </p:nvSpPr>
        <p:spPr>
          <a:xfrm>
            <a:off x="14498755" y="5026309"/>
            <a:ext cx="9064445" cy="262975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500" b="1" dirty="0" smtClean="0">
                <a:solidFill>
                  <a:schemeClr val="accent2"/>
                </a:solidFill>
              </a:rPr>
              <a:t>Identify</a:t>
            </a:r>
            <a:r>
              <a:rPr lang="en-US" sz="2500" b="1" dirty="0" smtClean="0">
                <a:solidFill>
                  <a:schemeClr val="accent1"/>
                </a:solidFill>
              </a:rPr>
              <a:t> </a:t>
            </a:r>
            <a:r>
              <a:rPr lang="en-US" sz="2500" dirty="0" smtClean="0">
                <a:solidFill>
                  <a:schemeClr val="tx1">
                    <a:lumMod val="75000"/>
                  </a:schemeClr>
                </a:solidFill>
              </a:rPr>
              <a:t>critical </a:t>
            </a:r>
            <a:r>
              <a:rPr lang="en-US" sz="2500" dirty="0">
                <a:solidFill>
                  <a:schemeClr val="tx1">
                    <a:lumMod val="75000"/>
                  </a:schemeClr>
                </a:solidFill>
              </a:rPr>
              <a:t>mule deer and the </a:t>
            </a:r>
            <a:r>
              <a:rPr lang="en-US" sz="2500" dirty="0" smtClean="0">
                <a:solidFill>
                  <a:schemeClr val="tx1">
                    <a:lumMod val="75000"/>
                  </a:schemeClr>
                </a:solidFill>
              </a:rPr>
              <a:t>Greater sage-grouse habitats that have an increased susceptibility to wildfires based upon surrounding vegetation.</a:t>
            </a:r>
          </a:p>
          <a:p>
            <a:pPr marL="347663" indent="-347663">
              <a:buClr>
                <a:srgbClr val="57688F"/>
              </a:buClr>
            </a:pPr>
            <a:r>
              <a:rPr lang="en-US" sz="2500" b="1" dirty="0" smtClean="0">
                <a:solidFill>
                  <a:schemeClr val="accent2"/>
                </a:solidFill>
              </a:rPr>
              <a:t>Compare</a:t>
            </a:r>
            <a:r>
              <a:rPr lang="en-US" sz="2500" dirty="0" smtClean="0">
                <a:solidFill>
                  <a:schemeClr val="tx1">
                    <a:lumMod val="75000"/>
                  </a:schemeClr>
                </a:solidFill>
              </a:rPr>
              <a:t> performance of wildfire susceptibility models </a:t>
            </a:r>
            <a:r>
              <a:rPr lang="en-US" sz="2500" dirty="0">
                <a:solidFill>
                  <a:schemeClr val="tx1">
                    <a:lumMod val="75000"/>
                  </a:schemeClr>
                </a:solidFill>
              </a:rPr>
              <a:t>using </a:t>
            </a:r>
            <a:r>
              <a:rPr lang="en-US" sz="2500" dirty="0" smtClean="0">
                <a:solidFill>
                  <a:schemeClr val="tx1">
                    <a:lumMod val="75000"/>
                  </a:schemeClr>
                </a:solidFill>
              </a:rPr>
              <a:t>10 </a:t>
            </a:r>
            <a:r>
              <a:rPr lang="en-US" sz="2500" dirty="0">
                <a:solidFill>
                  <a:schemeClr val="tx1">
                    <a:lumMod val="75000"/>
                  </a:schemeClr>
                </a:solidFill>
              </a:rPr>
              <a:t>meter </a:t>
            </a:r>
            <a:r>
              <a:rPr lang="en-US" sz="2500" dirty="0" smtClean="0">
                <a:solidFill>
                  <a:schemeClr val="tx1">
                    <a:lumMod val="75000"/>
                  </a:schemeClr>
                </a:solidFill>
              </a:rPr>
              <a:t>Sentinel-2 </a:t>
            </a:r>
            <a:r>
              <a:rPr lang="en-US" sz="2500" dirty="0">
                <a:solidFill>
                  <a:schemeClr val="tx1">
                    <a:lumMod val="75000"/>
                  </a:schemeClr>
                </a:solidFill>
              </a:rPr>
              <a:t>imagery </a:t>
            </a:r>
            <a:r>
              <a:rPr lang="en-US" sz="2500" dirty="0" smtClean="0">
                <a:solidFill>
                  <a:schemeClr val="tx1">
                    <a:lumMod val="75000"/>
                  </a:schemeClr>
                </a:solidFill>
              </a:rPr>
              <a:t>versus 30 meter Landsat-8  imagery.</a:t>
            </a:r>
          </a:p>
        </p:txBody>
      </p:sp>
      <p:grpSp>
        <p:nvGrpSpPr>
          <p:cNvPr id="318" name="Group 317"/>
          <p:cNvGrpSpPr/>
          <p:nvPr/>
        </p:nvGrpSpPr>
        <p:grpSpPr>
          <a:xfrm>
            <a:off x="879308" y="4228615"/>
            <a:ext cx="13370167" cy="5783890"/>
            <a:chOff x="879308" y="4493747"/>
            <a:chExt cx="13370167" cy="5512399"/>
          </a:xfrm>
        </p:grpSpPr>
        <p:sp>
          <p:nvSpPr>
            <p:cNvPr id="6" name="Text Placeholder 16"/>
            <p:cNvSpPr txBox="1">
              <a:spLocks/>
            </p:cNvSpPr>
            <p:nvPr/>
          </p:nvSpPr>
          <p:spPr>
            <a:xfrm>
              <a:off x="879308" y="5134906"/>
              <a:ext cx="13370167" cy="48712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solidFill>
                    <a:srgbClr val="595555"/>
                  </a:solidFill>
                </a:rPr>
                <a:t>Wildfires can be </a:t>
              </a:r>
              <a:r>
                <a:rPr lang="en-US" sz="2500" dirty="0" smtClean="0">
                  <a:solidFill>
                    <a:srgbClr val="595555"/>
                  </a:solidFill>
                </a:rPr>
                <a:t>disastrous </a:t>
              </a:r>
              <a:r>
                <a:rPr lang="en-US" sz="2500" dirty="0">
                  <a:solidFill>
                    <a:srgbClr val="595555"/>
                  </a:solidFill>
                </a:rPr>
                <a:t>for declining, threatened, or endangered wildlife species. Encroachment of non-native annual grasses such as cheatgrass or woody-vegetation such as juniper have increased fuel loads, intensified wildfire severity, and altered fire regimes throughout the Great Basin and Intermountain West. This project partnered with Craters of the Moon National Monument and Preserve (CRMO) and the Bureau of Land Management (BLM) in Idaho to identify wildlife habitats with increased susceptibility to wildfires due to fuel loads. This project is unique in its inclusion of </a:t>
              </a:r>
              <a:r>
                <a:rPr lang="en-US" sz="2500" dirty="0" err="1">
                  <a:solidFill>
                    <a:srgbClr val="595555"/>
                  </a:solidFill>
                </a:rPr>
                <a:t>kipukas</a:t>
              </a:r>
              <a:r>
                <a:rPr lang="en-US" sz="2500" dirty="0">
                  <a:solidFill>
                    <a:srgbClr val="595555"/>
                  </a:solidFill>
                </a:rPr>
                <a:t>, islands of wildlife habitats found throughout lava formations. Wildlife habitats of the diminished Greater Sage-grouse (GRSG) (</a:t>
              </a:r>
              <a:r>
                <a:rPr lang="en-US" sz="2500" i="1" dirty="0" err="1">
                  <a:solidFill>
                    <a:srgbClr val="595555"/>
                  </a:solidFill>
                </a:rPr>
                <a:t>Centrocercus</a:t>
              </a:r>
              <a:r>
                <a:rPr lang="en-US" sz="2500" i="1" dirty="0">
                  <a:solidFill>
                    <a:srgbClr val="595555"/>
                  </a:solidFill>
                </a:rPr>
                <a:t> </a:t>
              </a:r>
              <a:r>
                <a:rPr lang="en-US" sz="2500" i="1" dirty="0" err="1">
                  <a:solidFill>
                    <a:srgbClr val="595555"/>
                  </a:solidFill>
                </a:rPr>
                <a:t>uraphasignus</a:t>
              </a:r>
              <a:r>
                <a:rPr lang="en-US" sz="2500" dirty="0">
                  <a:solidFill>
                    <a:srgbClr val="595555"/>
                  </a:solidFill>
                </a:rPr>
                <a:t>) and declining mule deer (</a:t>
              </a:r>
              <a:r>
                <a:rPr lang="en-US" sz="2500" i="1" dirty="0" err="1">
                  <a:solidFill>
                    <a:srgbClr val="595555"/>
                  </a:solidFill>
                </a:rPr>
                <a:t>Odocoileus</a:t>
              </a:r>
              <a:r>
                <a:rPr lang="en-US" sz="2500" i="1" dirty="0">
                  <a:solidFill>
                    <a:srgbClr val="595555"/>
                  </a:solidFill>
                </a:rPr>
                <a:t> </a:t>
              </a:r>
              <a:r>
                <a:rPr lang="en-US" sz="2500" i="1" dirty="0" err="1">
                  <a:solidFill>
                    <a:srgbClr val="595555"/>
                  </a:solidFill>
                </a:rPr>
                <a:t>hemionus</a:t>
              </a:r>
              <a:r>
                <a:rPr lang="en-US" sz="2500" dirty="0">
                  <a:solidFill>
                    <a:srgbClr val="595555"/>
                  </a:solidFill>
                </a:rPr>
                <a:t>) were included in the study. </a:t>
              </a:r>
              <a:r>
                <a:rPr lang="en-US" sz="2400" dirty="0">
                  <a:solidFill>
                    <a:srgbClr val="595555"/>
                  </a:solidFill>
                </a:rPr>
                <a:t>Sagebrush-steppe is a resilient ecosystem </a:t>
              </a:r>
              <a:r>
                <a:rPr lang="en-US" sz="2400" dirty="0" smtClean="0">
                  <a:solidFill>
                    <a:srgbClr val="595555"/>
                  </a:solidFill>
                </a:rPr>
                <a:t>and is able to handle </a:t>
              </a:r>
              <a:r>
                <a:rPr lang="en-US" sz="2400" dirty="0">
                  <a:solidFill>
                    <a:srgbClr val="595555"/>
                  </a:solidFill>
                </a:rPr>
                <a:t>many different environmental </a:t>
              </a:r>
              <a:r>
                <a:rPr lang="en-US" sz="2400" dirty="0" smtClean="0">
                  <a:solidFill>
                    <a:srgbClr val="595555"/>
                  </a:solidFill>
                </a:rPr>
                <a:t>extremes, </a:t>
              </a:r>
              <a:r>
                <a:rPr lang="en-US" sz="2400" dirty="0">
                  <a:solidFill>
                    <a:srgbClr val="595555"/>
                  </a:solidFill>
                </a:rPr>
                <a:t>but wildfires can be disastrous to the </a:t>
              </a:r>
              <a:r>
                <a:rPr lang="en-US" sz="2400" dirty="0" smtClean="0">
                  <a:solidFill>
                    <a:srgbClr val="595555"/>
                  </a:solidFill>
                </a:rPr>
                <a:t>flora, </a:t>
              </a:r>
              <a:r>
                <a:rPr lang="en-US" sz="2400" dirty="0">
                  <a:solidFill>
                    <a:srgbClr val="595555"/>
                  </a:solidFill>
                </a:rPr>
                <a:t>and as a </a:t>
              </a:r>
              <a:r>
                <a:rPr lang="en-US" sz="2400" dirty="0" smtClean="0">
                  <a:solidFill>
                    <a:srgbClr val="595555"/>
                  </a:solidFill>
                </a:rPr>
                <a:t>result, </a:t>
              </a:r>
              <a:r>
                <a:rPr lang="en-US" sz="2400" dirty="0">
                  <a:solidFill>
                    <a:srgbClr val="595555"/>
                  </a:solidFill>
                </a:rPr>
                <a:t>the </a:t>
              </a:r>
              <a:r>
                <a:rPr lang="en-US" sz="2400" dirty="0" smtClean="0">
                  <a:solidFill>
                    <a:srgbClr val="595555"/>
                  </a:solidFill>
                </a:rPr>
                <a:t>fauna, </a:t>
              </a:r>
              <a:r>
                <a:rPr lang="en-US" sz="2400" dirty="0">
                  <a:solidFill>
                    <a:srgbClr val="595555"/>
                  </a:solidFill>
                </a:rPr>
                <a:t>because it takes so long to re-establish.</a:t>
              </a:r>
              <a:r>
                <a:rPr lang="en-US" sz="2500" dirty="0" smtClean="0">
                  <a:solidFill>
                    <a:srgbClr val="595555"/>
                  </a:solidFill>
                </a:rPr>
                <a:t> </a:t>
              </a:r>
              <a:r>
                <a:rPr lang="en-US" sz="2500" dirty="0">
                  <a:solidFill>
                    <a:srgbClr val="595555"/>
                  </a:solidFill>
                </a:rPr>
                <a:t>This project leveraged Landsat 8 Operational Land Imagery (OLI) data from June 2015, Sentinel-2 data from June 2016, fuel loads measured in tons per acre, and topographic variables to produce an at-risk habitat wildfire susceptibility model. Weightings from expert opinion and industry standards were applied to model variables to discern fire behavior and habitat vulnerability. Methods developed provided decision makers with new and effective ways to monitor remote areas and threatened habitats.</a:t>
              </a:r>
            </a:p>
            <a:p>
              <a:endParaRPr lang="en-US" sz="2500" dirty="0" smtClean="0">
                <a:solidFill>
                  <a:srgbClr val="595555"/>
                </a:solidFill>
              </a:endParaRP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Abstract</a:t>
              </a:r>
            </a:p>
          </p:txBody>
        </p:sp>
      </p:grpSp>
      <p:sp>
        <p:nvSpPr>
          <p:cNvPr id="23" name="TextBox 22"/>
          <p:cNvSpPr txBox="1"/>
          <p:nvPr/>
        </p:nvSpPr>
        <p:spPr>
          <a:xfrm>
            <a:off x="14589639" y="4247461"/>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Objectives</a:t>
            </a:r>
          </a:p>
        </p:txBody>
      </p:sp>
      <p:sp>
        <p:nvSpPr>
          <p:cNvPr id="24" name="TextBox 23"/>
          <p:cNvSpPr txBox="1"/>
          <p:nvPr/>
        </p:nvSpPr>
        <p:spPr>
          <a:xfrm>
            <a:off x="896954" y="10205046"/>
            <a:ext cx="4011549"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Methodology</a:t>
            </a:r>
          </a:p>
        </p:txBody>
      </p:sp>
      <p:sp>
        <p:nvSpPr>
          <p:cNvPr id="27" name="TextBox 26"/>
          <p:cNvSpPr txBox="1"/>
          <p:nvPr/>
        </p:nvSpPr>
        <p:spPr>
          <a:xfrm>
            <a:off x="930442" y="21202472"/>
            <a:ext cx="11550315"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Results</a:t>
            </a:r>
          </a:p>
        </p:txBody>
      </p:sp>
      <p:sp>
        <p:nvSpPr>
          <p:cNvPr id="35" name="TextBox 34"/>
          <p:cNvSpPr txBox="1"/>
          <p:nvPr/>
        </p:nvSpPr>
        <p:spPr>
          <a:xfrm>
            <a:off x="843099" y="34690141"/>
            <a:ext cx="18035451" cy="875615"/>
          </a:xfrm>
          <a:prstGeom prst="rect">
            <a:avLst/>
          </a:prstGeom>
          <a:noFill/>
        </p:spPr>
        <p:txBody>
          <a:bodyPr wrap="square" rtlCol="0">
            <a:noAutofit/>
          </a:bodyPr>
          <a:lstStyle/>
          <a:p>
            <a:r>
              <a:rPr lang="en-US" sz="4800" dirty="0" smtClean="0">
                <a:solidFill>
                  <a:schemeClr val="bg1"/>
                </a:solidFill>
                <a:latin typeface="+mj-lt"/>
              </a:rPr>
              <a:t>BLM at Idaho State University GIS </a:t>
            </a:r>
            <a:r>
              <a:rPr lang="en-US" sz="4800" dirty="0" err="1" smtClean="0">
                <a:solidFill>
                  <a:schemeClr val="bg1"/>
                </a:solidFill>
                <a:latin typeface="+mj-lt"/>
              </a:rPr>
              <a:t>TReC</a:t>
            </a:r>
            <a:r>
              <a:rPr lang="en-US" sz="4800" dirty="0" smtClean="0">
                <a:solidFill>
                  <a:schemeClr val="bg1"/>
                </a:solidFill>
                <a:latin typeface="+mj-lt"/>
              </a:rPr>
              <a:t> – Summer 2016</a:t>
            </a:r>
            <a:endParaRPr lang="en-US" sz="4800" dirty="0">
              <a:solidFill>
                <a:schemeClr val="bg1"/>
              </a:solidFill>
              <a:latin typeface="+mj-lt"/>
            </a:endParaRPr>
          </a:p>
        </p:txBody>
      </p:sp>
      <p:sp>
        <p:nvSpPr>
          <p:cNvPr id="10" name="Text Placeholder 16"/>
          <p:cNvSpPr txBox="1">
            <a:spLocks/>
          </p:cNvSpPr>
          <p:nvPr/>
        </p:nvSpPr>
        <p:spPr>
          <a:xfrm>
            <a:off x="9227600" y="31754550"/>
            <a:ext cx="4566087" cy="2222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smtClean="0">
                <a:solidFill>
                  <a:srgbClr val="595555"/>
                </a:solidFill>
              </a:rPr>
              <a:t>Craters of the Moon National Monument and Preserve</a:t>
            </a:r>
          </a:p>
          <a:p>
            <a:r>
              <a:rPr lang="en-US" sz="2500" dirty="0" smtClean="0">
                <a:solidFill>
                  <a:srgbClr val="595555"/>
                </a:solidFill>
              </a:rPr>
              <a:t>Bureau </a:t>
            </a:r>
            <a:r>
              <a:rPr lang="en-US" sz="2500" dirty="0">
                <a:solidFill>
                  <a:srgbClr val="595555"/>
                </a:solidFill>
              </a:rPr>
              <a:t>of Land </a:t>
            </a:r>
            <a:r>
              <a:rPr lang="en-US" sz="2500" dirty="0" smtClean="0">
                <a:solidFill>
                  <a:srgbClr val="595555"/>
                </a:solidFill>
              </a:rPr>
              <a:t>Management</a:t>
            </a:r>
          </a:p>
          <a:p>
            <a:r>
              <a:rPr lang="en-US" sz="2500" dirty="0" smtClean="0">
                <a:solidFill>
                  <a:srgbClr val="595555"/>
                </a:solidFill>
              </a:rPr>
              <a:t>Idaho Department of Fish and Game</a:t>
            </a:r>
          </a:p>
          <a:p>
            <a:endParaRPr lang="en-US" sz="2500" dirty="0" smtClean="0">
              <a:solidFill>
                <a:srgbClr val="595555"/>
              </a:solidFill>
            </a:endParaRPr>
          </a:p>
        </p:txBody>
      </p:sp>
      <p:sp>
        <p:nvSpPr>
          <p:cNvPr id="11" name="Text Placeholder 16"/>
          <p:cNvSpPr txBox="1">
            <a:spLocks/>
          </p:cNvSpPr>
          <p:nvPr/>
        </p:nvSpPr>
        <p:spPr>
          <a:xfrm>
            <a:off x="17662376" y="31618071"/>
            <a:ext cx="6260124" cy="28987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smtClean="0">
                <a:solidFill>
                  <a:schemeClr val="tx1">
                    <a:lumMod val="75000"/>
                  </a:schemeClr>
                </a:solidFill>
                <a:cs typeface="Arial" panose="020B0604020202020204" pitchFamily="34" charset="0"/>
                <a:sym typeface="Questrial"/>
              </a:rPr>
              <a:t>Keith Weber</a:t>
            </a:r>
            <a:r>
              <a:rPr lang="en-US" sz="2500" baseline="30000" dirty="0" smtClean="0">
                <a:solidFill>
                  <a:schemeClr val="tx1">
                    <a:lumMod val="75000"/>
                  </a:schemeClr>
                </a:solidFill>
                <a:cs typeface="Arial" panose="020B0604020202020204" pitchFamily="34" charset="0"/>
                <a:sym typeface="Questrial"/>
              </a:rPr>
              <a:t>1</a:t>
            </a:r>
            <a:r>
              <a:rPr lang="en-US" sz="2500" dirty="0" smtClean="0">
                <a:solidFill>
                  <a:schemeClr val="tx1">
                    <a:lumMod val="75000"/>
                  </a:schemeClr>
                </a:solidFill>
                <a:cs typeface="Arial" panose="020B0604020202020204" pitchFamily="34" charset="0"/>
                <a:sym typeface="Questrial"/>
              </a:rPr>
              <a:t>, Mike Kuyper</a:t>
            </a:r>
            <a:r>
              <a:rPr lang="en-US" sz="2500" baseline="30000" dirty="0" smtClean="0">
                <a:solidFill>
                  <a:schemeClr val="tx1">
                    <a:lumMod val="75000"/>
                  </a:schemeClr>
                </a:solidFill>
                <a:cs typeface="Arial" panose="020B0604020202020204" pitchFamily="34" charset="0"/>
                <a:sym typeface="Questrial"/>
              </a:rPr>
              <a:t>2</a:t>
            </a:r>
            <a:r>
              <a:rPr lang="en-US" sz="2500" dirty="0" smtClean="0">
                <a:solidFill>
                  <a:schemeClr val="tx1">
                    <a:lumMod val="75000"/>
                  </a:schemeClr>
                </a:solidFill>
                <a:cs typeface="Arial" panose="020B0604020202020204" pitchFamily="34" charset="0"/>
                <a:sym typeface="Questrial"/>
              </a:rPr>
              <a:t>, Shelly Mavor</a:t>
            </a:r>
            <a:r>
              <a:rPr lang="en-US" sz="2500" baseline="30000" dirty="0" smtClean="0">
                <a:solidFill>
                  <a:schemeClr val="tx1">
                    <a:lumMod val="75000"/>
                  </a:schemeClr>
                </a:solidFill>
                <a:cs typeface="Arial" panose="020B0604020202020204" pitchFamily="34" charset="0"/>
                <a:sym typeface="Questrial"/>
              </a:rPr>
              <a:t>2</a:t>
            </a:r>
            <a:r>
              <a:rPr lang="en-US" sz="2500" dirty="0" smtClean="0">
                <a:solidFill>
                  <a:schemeClr val="tx1">
                    <a:lumMod val="75000"/>
                  </a:schemeClr>
                </a:solidFill>
                <a:cs typeface="Arial" panose="020B0604020202020204" pitchFamily="34" charset="0"/>
                <a:sym typeface="Questrial"/>
              </a:rPr>
              <a:t>, Karen Kraus</a:t>
            </a:r>
            <a:r>
              <a:rPr lang="en-US" sz="2500" baseline="30000" dirty="0">
                <a:solidFill>
                  <a:schemeClr val="tx1">
                    <a:lumMod val="75000"/>
                  </a:schemeClr>
                </a:solidFill>
                <a:cs typeface="Arial" panose="020B0604020202020204" pitchFamily="34" charset="0"/>
                <a:sym typeface="Questrial"/>
              </a:rPr>
              <a:t>2</a:t>
            </a:r>
            <a:r>
              <a:rPr lang="en-US" sz="2500" dirty="0" smtClean="0">
                <a:solidFill>
                  <a:schemeClr val="tx1">
                    <a:lumMod val="75000"/>
                  </a:schemeClr>
                </a:solidFill>
                <a:cs typeface="Arial" panose="020B0604020202020204" pitchFamily="34" charset="0"/>
                <a:sym typeface="Questrial"/>
              </a:rPr>
              <a:t>, Todd Stefanic</a:t>
            </a:r>
            <a:r>
              <a:rPr lang="en-US" sz="2500" baseline="30000" dirty="0">
                <a:solidFill>
                  <a:schemeClr val="tx1">
                    <a:lumMod val="75000"/>
                  </a:schemeClr>
                </a:solidFill>
                <a:cs typeface="Arial" panose="020B0604020202020204" pitchFamily="34" charset="0"/>
                <a:sym typeface="Questrial"/>
              </a:rPr>
              <a:t>3</a:t>
            </a:r>
            <a:r>
              <a:rPr lang="en-US" sz="2500" dirty="0" smtClean="0">
                <a:solidFill>
                  <a:schemeClr val="tx1">
                    <a:lumMod val="75000"/>
                  </a:schemeClr>
                </a:solidFill>
                <a:cs typeface="Arial" panose="020B0604020202020204" pitchFamily="34" charset="0"/>
                <a:sym typeface="Questrial"/>
              </a:rPr>
              <a:t>, Georgina Pearson</a:t>
            </a:r>
            <a:r>
              <a:rPr lang="en-US" sz="2500" baseline="30000" dirty="0" smtClean="0">
                <a:solidFill>
                  <a:schemeClr val="tx1">
                    <a:lumMod val="75000"/>
                  </a:schemeClr>
                </a:solidFill>
                <a:cs typeface="Arial" panose="020B0604020202020204" pitchFamily="34" charset="0"/>
                <a:sym typeface="Questrial"/>
              </a:rPr>
              <a:t>3</a:t>
            </a:r>
            <a:r>
              <a:rPr lang="en-US" sz="2500" dirty="0" smtClean="0">
                <a:solidFill>
                  <a:schemeClr val="tx1">
                    <a:lumMod val="75000"/>
                  </a:schemeClr>
                </a:solidFill>
                <a:cs typeface="Arial" panose="020B0604020202020204" pitchFamily="34" charset="0"/>
                <a:sym typeface="Questrial"/>
              </a:rPr>
              <a:t>, Scott Bergen</a:t>
            </a:r>
            <a:r>
              <a:rPr lang="en-US" sz="2500" baseline="30000" dirty="0" smtClean="0">
                <a:solidFill>
                  <a:schemeClr val="tx1">
                    <a:lumMod val="75000"/>
                  </a:schemeClr>
                </a:solidFill>
                <a:cs typeface="Arial" panose="020B0604020202020204" pitchFamily="34" charset="0"/>
                <a:sym typeface="Questrial"/>
              </a:rPr>
              <a:t>4</a:t>
            </a:r>
            <a:r>
              <a:rPr lang="en-US" sz="2500" dirty="0" smtClean="0">
                <a:solidFill>
                  <a:schemeClr val="tx1">
                    <a:lumMod val="75000"/>
                  </a:schemeClr>
                </a:solidFill>
                <a:cs typeface="Arial" panose="020B0604020202020204" pitchFamily="34" charset="0"/>
                <a:sym typeface="Questrial"/>
              </a:rPr>
              <a:t>, Kindra Serr</a:t>
            </a:r>
            <a:r>
              <a:rPr lang="en-US" sz="2500" baseline="30000" dirty="0">
                <a:solidFill>
                  <a:schemeClr val="tx1">
                    <a:lumMod val="75000"/>
                  </a:schemeClr>
                </a:solidFill>
                <a:cs typeface="Arial" panose="020B0604020202020204" pitchFamily="34" charset="0"/>
                <a:sym typeface="Questrial"/>
              </a:rPr>
              <a:t>1</a:t>
            </a:r>
            <a:endParaRPr lang="en-US" sz="2500" dirty="0">
              <a:solidFill>
                <a:schemeClr val="tx1">
                  <a:lumMod val="75000"/>
                </a:schemeClr>
              </a:solidFill>
              <a:cs typeface="Arial" panose="020B0604020202020204" pitchFamily="34" charset="0"/>
              <a:sym typeface="Questrial"/>
            </a:endParaRPr>
          </a:p>
          <a:p>
            <a:r>
              <a:rPr lang="en-US" sz="1600" dirty="0" smtClean="0">
                <a:solidFill>
                  <a:schemeClr val="tx1">
                    <a:lumMod val="75000"/>
                  </a:schemeClr>
                </a:solidFill>
                <a:cs typeface="Arial" panose="020B0604020202020204" pitchFamily="34" charset="0"/>
                <a:sym typeface="Questrial"/>
              </a:rPr>
              <a:t> 1. Idaho State University 2. Bureau of Land Management 3. National Park Service 4. Idaho Department of Fish and Game</a:t>
            </a:r>
          </a:p>
          <a:p>
            <a:pPr>
              <a:lnSpc>
                <a:spcPct val="80000"/>
              </a:lnSpc>
              <a:spcBef>
                <a:spcPts val="1200"/>
              </a:spcBef>
            </a:pPr>
            <a:r>
              <a:rPr lang="en-US" sz="1600" i="1" dirty="0" smtClean="0"/>
              <a:t>Any </a:t>
            </a:r>
            <a:r>
              <a:rPr lang="en-US" sz="1600" i="1" dirty="0"/>
              <a:t>opinions, findings, and conclusions or recommendations expressed in this material are those of the author(s) and do not necessarily reflect the views of the National Aeronautics and Space Administration. </a:t>
            </a:r>
            <a:r>
              <a:rPr lang="en-US" sz="1600" i="1" dirty="0">
                <a:ea typeface="Questrial"/>
                <a:cs typeface="Arial" panose="020B0604020202020204" pitchFamily="34" charset="0"/>
                <a:sym typeface="Questrial"/>
              </a:rPr>
              <a:t>This material is based upon work supported by NASA through contract NNL11AA00B and cooperative agreement NNX14AB60A.</a:t>
            </a:r>
            <a:endParaRPr lang="en-US" sz="1600" i="1" dirty="0"/>
          </a:p>
          <a:p>
            <a:endParaRPr lang="en-US" sz="1800" dirty="0">
              <a:solidFill>
                <a:schemeClr val="tx1">
                  <a:lumMod val="75000"/>
                </a:schemeClr>
              </a:solidFill>
            </a:endParaRPr>
          </a:p>
        </p:txBody>
      </p:sp>
      <p:sp>
        <p:nvSpPr>
          <p:cNvPr id="29" name="TextBox 28"/>
          <p:cNvSpPr txBox="1"/>
          <p:nvPr/>
        </p:nvSpPr>
        <p:spPr>
          <a:xfrm>
            <a:off x="17644704" y="30898619"/>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Acknowledgements</a:t>
            </a:r>
          </a:p>
        </p:txBody>
      </p:sp>
      <p:sp>
        <p:nvSpPr>
          <p:cNvPr id="30" name="TextBox 29"/>
          <p:cNvSpPr txBox="1"/>
          <p:nvPr/>
        </p:nvSpPr>
        <p:spPr>
          <a:xfrm>
            <a:off x="9227600" y="30872064"/>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Project Partners</a:t>
            </a:r>
          </a:p>
        </p:txBody>
      </p:sp>
      <p:pic>
        <p:nvPicPr>
          <p:cNvPr id="33" name="Picture 32"/>
          <p:cNvPicPr>
            <a:picLocks noChangeAspect="1"/>
          </p:cNvPicPr>
          <p:nvPr/>
        </p:nvPicPr>
        <p:blipFill>
          <a:blip r:embed="rId2"/>
          <a:stretch>
            <a:fillRect/>
          </a:stretch>
        </p:blipFill>
        <p:spPr>
          <a:xfrm>
            <a:off x="15045154" y="31836168"/>
            <a:ext cx="2326186" cy="2002835"/>
          </a:xfrm>
          <a:prstGeom prst="rect">
            <a:avLst/>
          </a:prstGeom>
        </p:spPr>
      </p:pic>
      <p:pic>
        <p:nvPicPr>
          <p:cNvPr id="1028" name="Picture 4" descr="https://upload.wikimedia.org/wikipedia/commons/thumb/c/c5/US-NationalParkService-ShadedLogo.svg/2000px-US-NationalParkService-Shaded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4623" y="31781639"/>
            <a:ext cx="1580183" cy="2057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960927" y="30877465"/>
            <a:ext cx="4542503"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Team Members</a:t>
            </a:r>
          </a:p>
        </p:txBody>
      </p:sp>
      <p:grpSp>
        <p:nvGrpSpPr>
          <p:cNvPr id="50" name="Group 49"/>
          <p:cNvGrpSpPr/>
          <p:nvPr/>
        </p:nvGrpSpPr>
        <p:grpSpPr>
          <a:xfrm>
            <a:off x="677942" y="31641505"/>
            <a:ext cx="8565680" cy="3445391"/>
            <a:chOff x="780807" y="31779638"/>
            <a:chExt cx="8565680" cy="3445391"/>
          </a:xfrm>
        </p:grpSpPr>
        <p:grpSp>
          <p:nvGrpSpPr>
            <p:cNvPr id="42" name="Group 41"/>
            <p:cNvGrpSpPr/>
            <p:nvPr/>
          </p:nvGrpSpPr>
          <p:grpSpPr>
            <a:xfrm>
              <a:off x="3552469" y="31806193"/>
              <a:ext cx="2872251" cy="3322583"/>
              <a:chOff x="3873379" y="31806193"/>
              <a:chExt cx="2872251" cy="3322583"/>
            </a:xfrm>
          </p:grpSpPr>
          <p:sp>
            <p:nvSpPr>
              <p:cNvPr id="34" name="Text Placeholder 16"/>
              <p:cNvSpPr txBox="1">
                <a:spLocks/>
              </p:cNvSpPr>
              <p:nvPr/>
            </p:nvSpPr>
            <p:spPr>
              <a:xfrm>
                <a:off x="3873379" y="3388088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Priscilla Addison</a:t>
                </a:r>
              </a:p>
            </p:txBody>
          </p:sp>
          <p:grpSp>
            <p:nvGrpSpPr>
              <p:cNvPr id="22" name="Group 21"/>
              <p:cNvGrpSpPr/>
              <p:nvPr/>
            </p:nvGrpSpPr>
            <p:grpSpPr>
              <a:xfrm>
                <a:off x="4280802" y="31806193"/>
                <a:ext cx="2057404" cy="2081788"/>
                <a:chOff x="4259907" y="31175054"/>
                <a:chExt cx="2057404" cy="2081788"/>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907" y="31175054"/>
                  <a:ext cx="2057404" cy="2081788"/>
                </a:xfrm>
                <a:prstGeom prst="rect">
                  <a:avLst/>
                </a:prstGeom>
              </p:spPr>
            </p:pic>
            <p:pic>
              <p:nvPicPr>
                <p:cNvPr id="1032" name="Picture 8" descr="Priscilla Addison.jpg"/>
                <p:cNvPicPr>
                  <a:picLocks noChangeAspect="1" noChangeArrowheads="1"/>
                </p:cNvPicPr>
                <p:nvPr/>
              </p:nvPicPr>
              <p:blipFill rotWithShape="1">
                <a:blip r:embed="rId5">
                  <a:extLst>
                    <a:ext uri="{28A0092B-C50C-407E-A947-70E740481C1C}">
                      <a14:useLocalDpi xmlns:a14="http://schemas.microsoft.com/office/drawing/2010/main" val="0"/>
                    </a:ext>
                  </a:extLst>
                </a:blip>
                <a:srcRect l="4624" t="1243" r="32892" b="-1221"/>
                <a:stretch/>
              </p:blipFill>
              <p:spPr bwMode="auto">
                <a:xfrm>
                  <a:off x="4474071" y="31392988"/>
                  <a:ext cx="1629076" cy="1645920"/>
                </a:xfrm>
                <a:prstGeom prst="ellipse">
                  <a:avLst/>
                </a:prstGeom>
                <a:noFill/>
                <a:extLst>
                  <a:ext uri="{909E8E84-426E-40DD-AFC4-6F175D3DCCD1}">
                    <a14:hiddenFill xmlns:a14="http://schemas.microsoft.com/office/drawing/2010/main">
                      <a:solidFill>
                        <a:srgbClr val="FFFFFF"/>
                      </a:solidFill>
                    </a14:hiddenFill>
                  </a:ext>
                </a:extLst>
              </p:spPr>
            </p:pic>
          </p:grpSp>
        </p:grpSp>
        <p:grpSp>
          <p:nvGrpSpPr>
            <p:cNvPr id="40" name="Group 39"/>
            <p:cNvGrpSpPr/>
            <p:nvPr/>
          </p:nvGrpSpPr>
          <p:grpSpPr>
            <a:xfrm>
              <a:off x="780807" y="31806193"/>
              <a:ext cx="2872251" cy="3418836"/>
              <a:chOff x="780807" y="31806193"/>
              <a:chExt cx="2872251" cy="3418836"/>
            </a:xfrm>
          </p:grpSpPr>
          <p:sp>
            <p:nvSpPr>
              <p:cNvPr id="9" name="Text Placeholder 16"/>
              <p:cNvSpPr txBox="1">
                <a:spLocks/>
              </p:cNvSpPr>
              <p:nvPr/>
            </p:nvSpPr>
            <p:spPr>
              <a:xfrm>
                <a:off x="780807" y="3397713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ts val="2400"/>
                  </a:lnSpc>
                  <a:spcBef>
                    <a:spcPts val="0"/>
                  </a:spcBef>
                </a:pPr>
                <a:r>
                  <a:rPr lang="en-US" dirty="0" smtClean="0">
                    <a:solidFill>
                      <a:schemeClr val="tx1">
                        <a:lumMod val="75000"/>
                      </a:schemeClr>
                    </a:solidFill>
                  </a:rPr>
                  <a:t>Courtney </a:t>
                </a:r>
                <a:r>
                  <a:rPr lang="en-US" dirty="0" err="1" smtClean="0">
                    <a:solidFill>
                      <a:schemeClr val="tx1">
                        <a:lumMod val="75000"/>
                      </a:schemeClr>
                    </a:solidFill>
                  </a:rPr>
                  <a:t>Ohr</a:t>
                </a:r>
                <a:endParaRPr lang="en-US" dirty="0" smtClean="0">
                  <a:solidFill>
                    <a:schemeClr val="tx1">
                      <a:lumMod val="75000"/>
                    </a:schemeClr>
                  </a:solidFill>
                </a:endParaRPr>
              </a:p>
              <a:p>
                <a:pPr algn="ctr">
                  <a:lnSpc>
                    <a:spcPts val="2400"/>
                  </a:lnSpc>
                  <a:spcBef>
                    <a:spcPts val="0"/>
                  </a:spcBef>
                </a:pPr>
                <a:r>
                  <a:rPr lang="en-US" i="1" dirty="0" smtClean="0">
                    <a:solidFill>
                      <a:schemeClr val="tx1">
                        <a:lumMod val="75000"/>
                      </a:schemeClr>
                    </a:solidFill>
                  </a:rPr>
                  <a:t>Project Lead</a:t>
                </a:r>
              </a:p>
            </p:txBody>
          </p:sp>
          <p:grpSp>
            <p:nvGrpSpPr>
              <p:cNvPr id="37" name="Group 36"/>
              <p:cNvGrpSpPr/>
              <p:nvPr/>
            </p:nvGrpSpPr>
            <p:grpSpPr>
              <a:xfrm>
                <a:off x="1188230" y="31806193"/>
                <a:ext cx="2057404" cy="2081788"/>
                <a:chOff x="1167335" y="31175054"/>
                <a:chExt cx="2057404" cy="2081788"/>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335" y="31175054"/>
                  <a:ext cx="2057404" cy="2081788"/>
                </a:xfrm>
                <a:prstGeom prst="rect">
                  <a:avLst/>
                </a:prstGeom>
                <a:noFill/>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9379" t="10873" r="21539" b="35775"/>
                <a:stretch/>
              </p:blipFill>
              <p:spPr>
                <a:xfrm>
                  <a:off x="1377890" y="31397801"/>
                  <a:ext cx="1636295" cy="1636295"/>
                </a:xfrm>
                <a:prstGeom prst="ellipse">
                  <a:avLst/>
                </a:prstGeom>
              </p:spPr>
            </p:pic>
          </p:grpSp>
        </p:grpSp>
        <p:grpSp>
          <p:nvGrpSpPr>
            <p:cNvPr id="48" name="Group 47"/>
            <p:cNvGrpSpPr/>
            <p:nvPr/>
          </p:nvGrpSpPr>
          <p:grpSpPr>
            <a:xfrm>
              <a:off x="6344327" y="31779638"/>
              <a:ext cx="3002160" cy="3322584"/>
              <a:chOff x="6965951" y="31806193"/>
              <a:chExt cx="3002160" cy="3322584"/>
            </a:xfrm>
          </p:grpSpPr>
          <p:sp>
            <p:nvSpPr>
              <p:cNvPr id="36" name="Text Placeholder 16"/>
              <p:cNvSpPr txBox="1">
                <a:spLocks/>
              </p:cNvSpPr>
              <p:nvPr/>
            </p:nvSpPr>
            <p:spPr>
              <a:xfrm>
                <a:off x="6965951" y="3388088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Jenna Williams</a:t>
                </a:r>
              </a:p>
            </p:txBody>
          </p:sp>
          <p:grpSp>
            <p:nvGrpSpPr>
              <p:cNvPr id="21" name="Group 20"/>
              <p:cNvGrpSpPr/>
              <p:nvPr/>
            </p:nvGrpSpPr>
            <p:grpSpPr>
              <a:xfrm>
                <a:off x="7373374" y="31806193"/>
                <a:ext cx="2057404" cy="2081788"/>
                <a:chOff x="7352479" y="31175054"/>
                <a:chExt cx="2057404" cy="2081788"/>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479" y="31175054"/>
                  <a:ext cx="2057404" cy="208178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0434" t="5752" r="28131" b="50159"/>
                <a:stretch/>
              </p:blipFill>
              <p:spPr>
                <a:xfrm>
                  <a:off x="7563033" y="31392988"/>
                  <a:ext cx="1636296" cy="1645920"/>
                </a:xfrm>
                <a:prstGeom prst="ellipse">
                  <a:avLst/>
                </a:prstGeom>
              </p:spPr>
            </p:pic>
          </p:grpSp>
        </p:grpSp>
      </p:grpSp>
      <p:sp>
        <p:nvSpPr>
          <p:cNvPr id="26" name="TextBox 25"/>
          <p:cNvSpPr txBox="1"/>
          <p:nvPr/>
        </p:nvSpPr>
        <p:spPr>
          <a:xfrm>
            <a:off x="14588628" y="12638559"/>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Earth Observations</a:t>
            </a:r>
          </a:p>
        </p:txBody>
      </p:sp>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23475" y="13414445"/>
            <a:ext cx="3072453" cy="2511111"/>
          </a:xfrm>
          <a:prstGeom prst="rect">
            <a:avLst/>
          </a:prstGeom>
          <a:ln>
            <a:noFill/>
          </a:ln>
        </p:spPr>
      </p:pic>
      <p:sp>
        <p:nvSpPr>
          <p:cNvPr id="72" name="Rectangle 71"/>
          <p:cNvSpPr/>
          <p:nvPr/>
        </p:nvSpPr>
        <p:spPr>
          <a:xfrm rot="10800000" flipH="1" flipV="1">
            <a:off x="16697426" y="15230532"/>
            <a:ext cx="3340665" cy="861774"/>
          </a:xfrm>
          <a:prstGeom prst="rect">
            <a:avLst/>
          </a:prstGeom>
        </p:spPr>
        <p:txBody>
          <a:bodyPr wrap="square">
            <a:spAutoFit/>
          </a:bodyPr>
          <a:lstStyle/>
          <a:p>
            <a:r>
              <a:rPr lang="en-US" sz="2500" dirty="0">
                <a:solidFill>
                  <a:srgbClr val="595555"/>
                </a:solidFill>
              </a:rPr>
              <a:t>Landsat 8 Operational Land Imager (OLI) </a:t>
            </a:r>
          </a:p>
        </p:txBody>
      </p:sp>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01771" y="13387512"/>
            <a:ext cx="3379880" cy="2526317"/>
          </a:xfrm>
          <a:prstGeom prst="rect">
            <a:avLst/>
          </a:prstGeom>
          <a:ln>
            <a:noFill/>
          </a:ln>
        </p:spPr>
      </p:pic>
      <p:sp>
        <p:nvSpPr>
          <p:cNvPr id="74" name="Rectangle 73"/>
          <p:cNvSpPr/>
          <p:nvPr/>
        </p:nvSpPr>
        <p:spPr>
          <a:xfrm rot="10800000" flipH="1" flipV="1">
            <a:off x="21215340" y="13806973"/>
            <a:ext cx="2315922" cy="477054"/>
          </a:xfrm>
          <a:prstGeom prst="rect">
            <a:avLst/>
          </a:prstGeom>
        </p:spPr>
        <p:txBody>
          <a:bodyPr wrap="square">
            <a:spAutoFit/>
          </a:bodyPr>
          <a:lstStyle/>
          <a:p>
            <a:r>
              <a:rPr lang="en-US" sz="2500" dirty="0" smtClean="0">
                <a:solidFill>
                  <a:srgbClr val="595555"/>
                </a:solidFill>
              </a:rPr>
              <a:t>Sentinel - 2</a:t>
            </a:r>
            <a:endParaRPr lang="en-US" sz="2500" dirty="0">
              <a:solidFill>
                <a:srgbClr val="595555"/>
              </a:solidFill>
            </a:endParaRPr>
          </a:p>
        </p:txBody>
      </p:sp>
      <p:grpSp>
        <p:nvGrpSpPr>
          <p:cNvPr id="20" name="Group 19"/>
          <p:cNvGrpSpPr/>
          <p:nvPr/>
        </p:nvGrpSpPr>
        <p:grpSpPr>
          <a:xfrm>
            <a:off x="14501729" y="7175842"/>
            <a:ext cx="9642852" cy="5208517"/>
            <a:chOff x="14548855" y="7841003"/>
            <a:chExt cx="9642852" cy="5208517"/>
          </a:xfrm>
        </p:grpSpPr>
        <p:sp>
          <p:nvSpPr>
            <p:cNvPr id="25" name="TextBox 24"/>
            <p:cNvSpPr txBox="1"/>
            <p:nvPr/>
          </p:nvSpPr>
          <p:spPr>
            <a:xfrm>
              <a:off x="14587628" y="7841003"/>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Study Area</a:t>
              </a:r>
            </a:p>
          </p:txBody>
        </p:sp>
        <p:sp>
          <p:nvSpPr>
            <p:cNvPr id="59" name="Text Placeholder 16"/>
            <p:cNvSpPr txBox="1">
              <a:spLocks/>
            </p:cNvSpPr>
            <p:nvPr/>
          </p:nvSpPr>
          <p:spPr>
            <a:xfrm>
              <a:off x="14622475" y="8611742"/>
              <a:ext cx="4865485" cy="386523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500" dirty="0" smtClean="0">
                  <a:solidFill>
                    <a:schemeClr val="tx1">
                      <a:lumMod val="75000"/>
                    </a:schemeClr>
                  </a:solidFill>
                </a:rPr>
                <a:t>Eastern Idaho</a:t>
              </a:r>
            </a:p>
            <a:p>
              <a:pPr marL="347663" indent="-347663">
                <a:buClr>
                  <a:srgbClr val="57688F"/>
                </a:buClr>
              </a:pPr>
              <a:r>
                <a:rPr lang="en-US" sz="2500" dirty="0" smtClean="0">
                  <a:solidFill>
                    <a:schemeClr val="tx1">
                      <a:lumMod val="75000"/>
                    </a:schemeClr>
                  </a:solidFill>
                </a:rPr>
                <a:t>Landsat WRS-2 Path 39 and 40 Row 30 (June 2015)</a:t>
              </a:r>
            </a:p>
            <a:p>
              <a:pPr marL="347663" indent="-347663">
                <a:buClr>
                  <a:srgbClr val="57688F"/>
                </a:buClr>
              </a:pPr>
              <a:r>
                <a:rPr lang="en-US" sz="2500" dirty="0" smtClean="0">
                  <a:solidFill>
                    <a:schemeClr val="tx1">
                      <a:lumMod val="75000"/>
                    </a:schemeClr>
                  </a:solidFill>
                </a:rPr>
                <a:t>Sentinel-2 R127 (June 2016)</a:t>
              </a:r>
              <a:endParaRPr lang="en-US" sz="2500" dirty="0">
                <a:solidFill>
                  <a:schemeClr val="tx1">
                    <a:lumMod val="75000"/>
                  </a:schemeClr>
                </a:solidFill>
              </a:endParaRPr>
            </a:p>
          </p:txBody>
        </p:sp>
        <p:grpSp>
          <p:nvGrpSpPr>
            <p:cNvPr id="64" name="Group 63"/>
            <p:cNvGrpSpPr/>
            <p:nvPr/>
          </p:nvGrpSpPr>
          <p:grpSpPr>
            <a:xfrm>
              <a:off x="19578748" y="7858846"/>
              <a:ext cx="4612959" cy="5190674"/>
              <a:chOff x="2930802" y="308344"/>
              <a:chExt cx="5639040" cy="5630938"/>
            </a:xfrm>
          </p:grpSpPr>
          <p:grpSp>
            <p:nvGrpSpPr>
              <p:cNvPr id="66" name="Group 65"/>
              <p:cNvGrpSpPr/>
              <p:nvPr/>
            </p:nvGrpSpPr>
            <p:grpSpPr>
              <a:xfrm>
                <a:off x="2930802" y="3183875"/>
                <a:ext cx="4088804" cy="2755407"/>
                <a:chOff x="2005385" y="2659377"/>
                <a:chExt cx="4537721" cy="2993467"/>
              </a:xfrm>
            </p:grpSpPr>
            <p:pic>
              <p:nvPicPr>
                <p:cNvPr id="75" name="Picture 74"/>
                <p:cNvPicPr>
                  <a:picLocks noChangeAspect="1"/>
                </p:cNvPicPr>
                <p:nvPr/>
              </p:nvPicPr>
              <p:blipFill>
                <a:blip r:embed="rId10"/>
                <a:stretch>
                  <a:fillRect/>
                </a:stretch>
              </p:blipFill>
              <p:spPr>
                <a:xfrm>
                  <a:off x="2005385" y="2659377"/>
                  <a:ext cx="4437845" cy="2993467"/>
                </a:xfrm>
                <a:prstGeom prst="rect">
                  <a:avLst/>
                </a:prstGeom>
              </p:spPr>
            </p:pic>
            <p:sp>
              <p:nvSpPr>
                <p:cNvPr id="76" name="Rectangle 75"/>
                <p:cNvSpPr/>
                <p:nvPr/>
              </p:nvSpPr>
              <p:spPr>
                <a:xfrm>
                  <a:off x="2669650" y="4424968"/>
                  <a:ext cx="722630" cy="367804"/>
                </a:xfrm>
                <a:prstGeom prst="rect">
                  <a:avLst/>
                </a:prstGeom>
              </p:spPr>
              <p:txBody>
                <a:bodyPr wrap="none">
                  <a:spAutoFit/>
                </a:bodyPr>
                <a:lstStyle/>
                <a:p>
                  <a:r>
                    <a:rPr lang="en-US" sz="1600" dirty="0">
                      <a:latin typeface="Garamond" panose="02020404030301010803" pitchFamily="18" charset="0"/>
                    </a:rPr>
                    <a:t>Idaho</a:t>
                  </a:r>
                </a:p>
              </p:txBody>
            </p:sp>
            <p:sp>
              <p:nvSpPr>
                <p:cNvPr id="77" name="Rectangle 76"/>
                <p:cNvSpPr/>
                <p:nvPr/>
              </p:nvSpPr>
              <p:spPr>
                <a:xfrm>
                  <a:off x="2494347" y="4900568"/>
                  <a:ext cx="876620" cy="367804"/>
                </a:xfrm>
                <a:prstGeom prst="rect">
                  <a:avLst/>
                </a:prstGeom>
              </p:spPr>
              <p:txBody>
                <a:bodyPr wrap="none">
                  <a:spAutoFit/>
                </a:bodyPr>
                <a:lstStyle/>
                <a:p>
                  <a:r>
                    <a:rPr lang="en-US" sz="1600" dirty="0" smtClean="0">
                      <a:latin typeface="Garamond" panose="02020404030301010803" pitchFamily="18" charset="0"/>
                    </a:rPr>
                    <a:t>Nevada</a:t>
                  </a:r>
                  <a:endParaRPr lang="en-US" sz="1600" dirty="0">
                    <a:latin typeface="Garamond" panose="02020404030301010803" pitchFamily="18" charset="0"/>
                  </a:endParaRPr>
                </a:p>
              </p:txBody>
            </p:sp>
            <p:sp>
              <p:nvSpPr>
                <p:cNvPr id="80" name="Rectangle 79"/>
                <p:cNvSpPr/>
                <p:nvPr/>
              </p:nvSpPr>
              <p:spPr>
                <a:xfrm>
                  <a:off x="4266302" y="4900568"/>
                  <a:ext cx="640796" cy="367804"/>
                </a:xfrm>
                <a:prstGeom prst="rect">
                  <a:avLst/>
                </a:prstGeom>
              </p:spPr>
              <p:txBody>
                <a:bodyPr wrap="none">
                  <a:spAutoFit/>
                </a:bodyPr>
                <a:lstStyle/>
                <a:p>
                  <a:r>
                    <a:rPr lang="en-US" sz="1600" dirty="0" smtClean="0">
                      <a:latin typeface="Garamond" panose="02020404030301010803" pitchFamily="18" charset="0"/>
                    </a:rPr>
                    <a:t>Utah</a:t>
                  </a:r>
                  <a:endParaRPr lang="en-US" sz="1600" dirty="0">
                    <a:latin typeface="Garamond" panose="02020404030301010803" pitchFamily="18" charset="0"/>
                  </a:endParaRPr>
                </a:p>
              </p:txBody>
            </p:sp>
            <p:sp>
              <p:nvSpPr>
                <p:cNvPr id="81" name="Rectangle 80"/>
                <p:cNvSpPr/>
                <p:nvPr/>
              </p:nvSpPr>
              <p:spPr>
                <a:xfrm>
                  <a:off x="5494136" y="3833372"/>
                  <a:ext cx="1048970" cy="367804"/>
                </a:xfrm>
                <a:prstGeom prst="rect">
                  <a:avLst/>
                </a:prstGeom>
              </p:spPr>
              <p:txBody>
                <a:bodyPr wrap="none">
                  <a:spAutoFit/>
                </a:bodyPr>
                <a:lstStyle/>
                <a:p>
                  <a:r>
                    <a:rPr lang="en-US" sz="1550" dirty="0" smtClean="0">
                      <a:latin typeface="Garamond" panose="02020404030301010803" pitchFamily="18" charset="0"/>
                    </a:rPr>
                    <a:t>Wyoming</a:t>
                  </a:r>
                  <a:endParaRPr lang="en-US" sz="1550" dirty="0">
                    <a:latin typeface="Garamond" panose="02020404030301010803" pitchFamily="18" charset="0"/>
                  </a:endParaRPr>
                </a:p>
              </p:txBody>
            </p:sp>
            <p:sp>
              <p:nvSpPr>
                <p:cNvPr id="82" name="Rectangle 81"/>
                <p:cNvSpPr/>
                <p:nvPr/>
              </p:nvSpPr>
              <p:spPr>
                <a:xfrm>
                  <a:off x="3184176" y="3287974"/>
                  <a:ext cx="895192" cy="902793"/>
                </a:xfrm>
                <a:prstGeom prst="rect">
                  <a:avLst/>
                </a:prstGeom>
              </p:spPr>
              <p:txBody>
                <a:bodyPr wrap="none">
                  <a:spAutoFit/>
                </a:bodyPr>
                <a:lstStyle/>
                <a:p>
                  <a:pPr algn="ctr"/>
                  <a:r>
                    <a:rPr lang="en-US" sz="1600" dirty="0" smtClean="0">
                      <a:latin typeface="Garamond" panose="02020404030301010803" pitchFamily="18" charset="0"/>
                    </a:rPr>
                    <a:t>Craters </a:t>
                  </a:r>
                </a:p>
                <a:p>
                  <a:pPr algn="ctr"/>
                  <a:r>
                    <a:rPr lang="en-US" sz="1600" dirty="0" smtClean="0">
                      <a:latin typeface="Garamond" panose="02020404030301010803" pitchFamily="18" charset="0"/>
                    </a:rPr>
                    <a:t>of the</a:t>
                  </a:r>
                </a:p>
                <a:p>
                  <a:pPr algn="ctr"/>
                  <a:r>
                    <a:rPr lang="en-US" sz="1600" dirty="0" smtClean="0">
                      <a:latin typeface="Garamond" panose="02020404030301010803" pitchFamily="18" charset="0"/>
                    </a:rPr>
                    <a:t>Moon</a:t>
                  </a:r>
                  <a:endParaRPr lang="en-US" sz="1600" dirty="0">
                    <a:latin typeface="Garamond" panose="02020404030301010803" pitchFamily="18" charset="0"/>
                  </a:endParaRPr>
                </a:p>
              </p:txBody>
            </p:sp>
          </p:grpSp>
          <p:cxnSp>
            <p:nvCxnSpPr>
              <p:cNvPr id="67" name="Straight Connector 66"/>
              <p:cNvCxnSpPr/>
              <p:nvPr/>
            </p:nvCxnSpPr>
            <p:spPr>
              <a:xfrm flipV="1">
                <a:off x="4062413" y="308344"/>
                <a:ext cx="211875" cy="3230194"/>
              </a:xfrm>
              <a:prstGeom prst="line">
                <a:avLst/>
              </a:prstGeom>
              <a:ln w="9525">
                <a:solidFill>
                  <a:srgbClr val="8400A8"/>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3491096" y="2944187"/>
                <a:ext cx="299854" cy="1680201"/>
              </a:xfrm>
              <a:prstGeom prst="line">
                <a:avLst/>
              </a:prstGeom>
              <a:ln w="9525">
                <a:solidFill>
                  <a:srgbClr val="8400A8"/>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V="1">
                <a:off x="6131554" y="1435395"/>
                <a:ext cx="2438288" cy="2641306"/>
              </a:xfrm>
              <a:prstGeom prst="line">
                <a:avLst/>
              </a:prstGeom>
              <a:ln w="9525">
                <a:solidFill>
                  <a:srgbClr val="8400A8"/>
                </a:solidFill>
              </a:ln>
            </p:spPr>
            <p:style>
              <a:lnRef idx="1">
                <a:schemeClr val="dk1"/>
              </a:lnRef>
              <a:fillRef idx="0">
                <a:schemeClr val="dk1"/>
              </a:fillRef>
              <a:effectRef idx="0">
                <a:schemeClr val="dk1"/>
              </a:effectRef>
              <a:fontRef idx="minor">
                <a:schemeClr val="tx1"/>
              </a:fontRef>
            </p:style>
          </p:cxnSp>
          <p:pic>
            <p:nvPicPr>
              <p:cNvPr id="70" name="Picture 69"/>
              <p:cNvPicPr>
                <a:picLocks noChangeAspect="1"/>
              </p:cNvPicPr>
              <p:nvPr/>
            </p:nvPicPr>
            <p:blipFill>
              <a:blip r:embed="rId11"/>
              <a:stretch>
                <a:fillRect/>
              </a:stretch>
            </p:blipFill>
            <p:spPr>
              <a:xfrm rot="907280">
                <a:off x="3772825" y="773116"/>
                <a:ext cx="4673748" cy="2853335"/>
              </a:xfrm>
              <a:prstGeom prst="rect">
                <a:avLst/>
              </a:prstGeom>
            </p:spPr>
          </p:pic>
          <p:cxnSp>
            <p:nvCxnSpPr>
              <p:cNvPr id="73" name="Straight Connector 72"/>
              <p:cNvCxnSpPr/>
              <p:nvPr/>
            </p:nvCxnSpPr>
            <p:spPr>
              <a:xfrm flipV="1">
                <a:off x="5943600" y="4076701"/>
                <a:ext cx="2010408" cy="1069182"/>
              </a:xfrm>
              <a:prstGeom prst="line">
                <a:avLst/>
              </a:prstGeom>
              <a:ln w="9525">
                <a:solidFill>
                  <a:srgbClr val="8400A8"/>
                </a:solidFill>
              </a:ln>
            </p:spPr>
            <p:style>
              <a:lnRef idx="1">
                <a:schemeClr val="dk1"/>
              </a:lnRef>
              <a:fillRef idx="0">
                <a:schemeClr val="dk1"/>
              </a:fillRef>
              <a:effectRef idx="0">
                <a:schemeClr val="dk1"/>
              </a:effectRef>
              <a:fontRef idx="minor">
                <a:schemeClr val="tx1"/>
              </a:fontRef>
            </p:style>
          </p:cxnSp>
        </p:grpSp>
        <p:sp>
          <p:nvSpPr>
            <p:cNvPr id="83" name="TextBox 82"/>
            <p:cNvSpPr txBox="1"/>
            <p:nvPr/>
          </p:nvSpPr>
          <p:spPr>
            <a:xfrm>
              <a:off x="14622475" y="10700502"/>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Case Study </a:t>
              </a:r>
            </a:p>
          </p:txBody>
        </p:sp>
        <p:sp>
          <p:nvSpPr>
            <p:cNvPr id="84" name="Text Placeholder 16"/>
            <p:cNvSpPr txBox="1">
              <a:spLocks/>
            </p:cNvSpPr>
            <p:nvPr/>
          </p:nvSpPr>
          <p:spPr>
            <a:xfrm>
              <a:off x="14548855" y="11385057"/>
              <a:ext cx="5034851" cy="8640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500" dirty="0" smtClean="0">
                  <a:solidFill>
                    <a:schemeClr val="tx1">
                      <a:lumMod val="75000"/>
                    </a:schemeClr>
                  </a:solidFill>
                </a:rPr>
                <a:t>Craters of the Moon National Monument and Preserve</a:t>
              </a:r>
            </a:p>
            <a:p>
              <a:pPr marL="347663" indent="-347663">
                <a:buClr>
                  <a:srgbClr val="57688F"/>
                </a:buClr>
              </a:pPr>
              <a:r>
                <a:rPr lang="en-US" sz="2500" dirty="0" smtClean="0">
                  <a:solidFill>
                    <a:schemeClr val="tx1">
                      <a:lumMod val="75000"/>
                    </a:schemeClr>
                  </a:solidFill>
                </a:rPr>
                <a:t>Established May 2, 1924</a:t>
              </a:r>
            </a:p>
          </p:txBody>
        </p:sp>
      </p:grpSp>
      <p:grpSp>
        <p:nvGrpSpPr>
          <p:cNvPr id="96" name="Group 95"/>
          <p:cNvGrpSpPr/>
          <p:nvPr/>
        </p:nvGrpSpPr>
        <p:grpSpPr>
          <a:xfrm>
            <a:off x="14560609" y="16152617"/>
            <a:ext cx="9064446" cy="5053836"/>
            <a:chOff x="14560609" y="16064126"/>
            <a:chExt cx="9064446" cy="5053836"/>
          </a:xfrm>
        </p:grpSpPr>
        <p:sp>
          <p:nvSpPr>
            <p:cNvPr id="28" name="TextBox 27"/>
            <p:cNvSpPr txBox="1"/>
            <p:nvPr/>
          </p:nvSpPr>
          <p:spPr>
            <a:xfrm>
              <a:off x="14588628" y="16064126"/>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Conclusions</a:t>
              </a:r>
            </a:p>
          </p:txBody>
        </p:sp>
        <p:sp>
          <p:nvSpPr>
            <p:cNvPr id="115" name="Text Placeholder 16"/>
            <p:cNvSpPr txBox="1">
              <a:spLocks/>
            </p:cNvSpPr>
            <p:nvPr/>
          </p:nvSpPr>
          <p:spPr>
            <a:xfrm>
              <a:off x="14560609" y="16857819"/>
              <a:ext cx="9064446" cy="426014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500" dirty="0">
                  <a:solidFill>
                    <a:srgbClr val="595555"/>
                  </a:solidFill>
                </a:rPr>
                <a:t>Initial validation with Google Earth </a:t>
              </a:r>
              <a:r>
                <a:rPr lang="en-US" sz="2500" dirty="0" smtClean="0">
                  <a:solidFill>
                    <a:srgbClr val="595555"/>
                  </a:solidFill>
                </a:rPr>
                <a:t>shows highly </a:t>
              </a:r>
              <a:r>
                <a:rPr lang="en-US" sz="2500" dirty="0">
                  <a:solidFill>
                    <a:srgbClr val="595555"/>
                  </a:solidFill>
                </a:rPr>
                <a:t>vegetative areas </a:t>
              </a:r>
              <a:r>
                <a:rPr lang="en-US" sz="2500" dirty="0" smtClean="0">
                  <a:solidFill>
                    <a:srgbClr val="595555"/>
                  </a:solidFill>
                </a:rPr>
                <a:t>correlate to </a:t>
              </a:r>
              <a:r>
                <a:rPr lang="en-US" sz="2500" dirty="0">
                  <a:solidFill>
                    <a:srgbClr val="595555"/>
                  </a:solidFill>
                </a:rPr>
                <a:t>those </a:t>
              </a:r>
              <a:r>
                <a:rPr lang="en-US" sz="2500" dirty="0" smtClean="0">
                  <a:solidFill>
                    <a:srgbClr val="595555"/>
                  </a:solidFill>
                </a:rPr>
                <a:t>identified as highly susceptible to wildfires.</a:t>
              </a:r>
              <a:endParaRPr lang="en-US" sz="2500" dirty="0">
                <a:solidFill>
                  <a:srgbClr val="595555"/>
                </a:solidFill>
              </a:endParaRPr>
            </a:p>
            <a:p>
              <a:pPr marL="347663" indent="-347663">
                <a:buClr>
                  <a:srgbClr val="57688F"/>
                </a:buClr>
              </a:pPr>
              <a:r>
                <a:rPr lang="en-US" sz="2500" dirty="0">
                  <a:solidFill>
                    <a:srgbClr val="595555"/>
                  </a:solidFill>
                </a:rPr>
                <a:t>Resulting habitat </a:t>
              </a:r>
              <a:r>
                <a:rPr lang="en-US" sz="2500" dirty="0" smtClean="0">
                  <a:solidFill>
                    <a:srgbClr val="595555"/>
                  </a:solidFill>
                </a:rPr>
                <a:t>models </a:t>
              </a:r>
              <a:r>
                <a:rPr lang="en-US" sz="2500" dirty="0">
                  <a:solidFill>
                    <a:srgbClr val="595555"/>
                  </a:solidFill>
                </a:rPr>
                <a:t>for mule deer identified high susceptibility in </a:t>
              </a:r>
              <a:r>
                <a:rPr lang="en-US" sz="2500" dirty="0" smtClean="0">
                  <a:solidFill>
                    <a:srgbClr val="595555"/>
                  </a:solidFill>
                </a:rPr>
                <a:t>a well </a:t>
              </a:r>
              <a:r>
                <a:rPr lang="en-US" sz="2500" dirty="0">
                  <a:solidFill>
                    <a:srgbClr val="595555"/>
                  </a:solidFill>
                </a:rPr>
                <a:t>documented migration path through Craters.</a:t>
              </a:r>
            </a:p>
            <a:p>
              <a:pPr marL="347663" indent="-347663">
                <a:buClr>
                  <a:srgbClr val="57688F"/>
                </a:buClr>
              </a:pPr>
              <a:r>
                <a:rPr lang="en-US" sz="2500" dirty="0" smtClean="0">
                  <a:solidFill>
                    <a:srgbClr val="595555"/>
                  </a:solidFill>
                </a:rPr>
                <a:t>Generally, Sentinel-2 was seen to pick up more vegetation in the basalt flows, likely result of increased spatial resolution. </a:t>
              </a:r>
            </a:p>
            <a:p>
              <a:pPr marL="347663" indent="-347663">
                <a:buClr>
                  <a:srgbClr val="57688F"/>
                </a:buClr>
              </a:pPr>
              <a:r>
                <a:rPr lang="en-US" sz="2500" dirty="0" smtClean="0">
                  <a:solidFill>
                    <a:srgbClr val="595555"/>
                  </a:solidFill>
                </a:rPr>
                <a:t>Landsat 8 performed satisfactorily and is a recommended choice for a compromise between speed and accuracy. </a:t>
              </a:r>
            </a:p>
            <a:p>
              <a:pPr marL="347663" indent="-347663">
                <a:buClr>
                  <a:srgbClr val="57688F"/>
                </a:buClr>
              </a:pPr>
              <a:r>
                <a:rPr lang="en-US" sz="2500" dirty="0" smtClean="0">
                  <a:solidFill>
                    <a:srgbClr val="595555"/>
                  </a:solidFill>
                </a:rPr>
                <a:t>Recommendation is for land/park managers to focus resources toward areas where both satellites agree there is high fire susceptibility.</a:t>
              </a:r>
            </a:p>
          </p:txBody>
        </p:sp>
      </p:grpSp>
      <p:grpSp>
        <p:nvGrpSpPr>
          <p:cNvPr id="102" name="Group 101"/>
          <p:cNvGrpSpPr/>
          <p:nvPr/>
        </p:nvGrpSpPr>
        <p:grpSpPr>
          <a:xfrm>
            <a:off x="774082" y="10419618"/>
            <a:ext cx="13562250" cy="10577061"/>
            <a:chOff x="687225" y="10859424"/>
            <a:chExt cx="13562250" cy="10577061"/>
          </a:xfrm>
        </p:grpSpPr>
        <p:cxnSp>
          <p:nvCxnSpPr>
            <p:cNvPr id="132" name="Straight Connector 131"/>
            <p:cNvCxnSpPr>
              <a:stCxn id="113" idx="2"/>
            </p:cNvCxnSpPr>
            <p:nvPr/>
          </p:nvCxnSpPr>
          <p:spPr>
            <a:xfrm flipH="1">
              <a:off x="10364440" y="15928994"/>
              <a:ext cx="1358255" cy="3215266"/>
            </a:xfrm>
            <a:prstGeom prst="line">
              <a:avLst/>
            </a:prstGeom>
            <a:ln w="76200">
              <a:solidFill>
                <a:schemeClr val="tx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10616265" y="15154447"/>
              <a:ext cx="2212859" cy="774547"/>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Expert Weightings</a:t>
              </a:r>
              <a:endParaRPr lang="en-US" sz="2500" b="1" dirty="0">
                <a:solidFill>
                  <a:srgbClr val="002060"/>
                </a:solidFill>
              </a:endParaRPr>
            </a:p>
          </p:txBody>
        </p:sp>
        <p:sp>
          <p:nvSpPr>
            <p:cNvPr id="114" name="Oval 113"/>
            <p:cNvSpPr/>
            <p:nvPr/>
          </p:nvSpPr>
          <p:spPr>
            <a:xfrm>
              <a:off x="10676415" y="10963578"/>
              <a:ext cx="2856613" cy="1668088"/>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smtClean="0">
                <a:solidFill>
                  <a:schemeClr val="tx1">
                    <a:lumMod val="50000"/>
                  </a:schemeClr>
                </a:solidFill>
              </a:endParaRPr>
            </a:p>
            <a:p>
              <a:pPr algn="ctr"/>
              <a:r>
                <a:rPr lang="en-US" sz="2500" b="1" dirty="0" smtClean="0">
                  <a:solidFill>
                    <a:schemeClr val="tx1">
                      <a:lumMod val="50000"/>
                    </a:schemeClr>
                  </a:solidFill>
                </a:rPr>
                <a:t>Mule Deer Habitat </a:t>
              </a:r>
              <a:r>
                <a:rPr lang="en-US" sz="2500" b="1" dirty="0">
                  <a:solidFill>
                    <a:schemeClr val="tx1">
                      <a:lumMod val="50000"/>
                    </a:schemeClr>
                  </a:solidFill>
                </a:rPr>
                <a:t>Fire S</a:t>
              </a:r>
              <a:r>
                <a:rPr lang="en-US" sz="2500" b="1" dirty="0" smtClean="0">
                  <a:solidFill>
                    <a:schemeClr val="tx1">
                      <a:lumMod val="50000"/>
                    </a:schemeClr>
                  </a:solidFill>
                </a:rPr>
                <a:t>usceptibility 30 m</a:t>
              </a:r>
            </a:p>
            <a:p>
              <a:pPr algn="ctr"/>
              <a:endParaRPr lang="en-US" sz="2500" b="1" dirty="0">
                <a:solidFill>
                  <a:schemeClr val="tx1">
                    <a:lumMod val="50000"/>
                  </a:schemeClr>
                </a:solidFill>
              </a:endParaRPr>
            </a:p>
          </p:txBody>
        </p:sp>
        <p:sp>
          <p:nvSpPr>
            <p:cNvPr id="121" name="Oval 120"/>
            <p:cNvSpPr/>
            <p:nvPr/>
          </p:nvSpPr>
          <p:spPr>
            <a:xfrm>
              <a:off x="11392862" y="12733174"/>
              <a:ext cx="2856613" cy="1847206"/>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smtClean="0">
                <a:solidFill>
                  <a:schemeClr val="tx1">
                    <a:lumMod val="50000"/>
                  </a:schemeClr>
                </a:solidFill>
              </a:endParaRPr>
            </a:p>
            <a:p>
              <a:pPr algn="ctr"/>
              <a:r>
                <a:rPr lang="en-US" sz="2500" b="1" dirty="0" smtClean="0">
                  <a:solidFill>
                    <a:schemeClr val="tx1">
                      <a:lumMod val="50000"/>
                    </a:schemeClr>
                  </a:solidFill>
                </a:rPr>
                <a:t>Sage-grouse Habitat </a:t>
              </a:r>
              <a:r>
                <a:rPr lang="en-US" sz="2500" b="1" dirty="0">
                  <a:solidFill>
                    <a:schemeClr val="tx1">
                      <a:lumMod val="50000"/>
                    </a:schemeClr>
                  </a:solidFill>
                </a:rPr>
                <a:t>Fire S</a:t>
              </a:r>
              <a:r>
                <a:rPr lang="en-US" sz="2500" b="1" dirty="0" smtClean="0">
                  <a:solidFill>
                    <a:schemeClr val="tx1">
                      <a:lumMod val="50000"/>
                    </a:schemeClr>
                  </a:solidFill>
                </a:rPr>
                <a:t>usceptibility 30 m</a:t>
              </a:r>
            </a:p>
            <a:p>
              <a:pPr algn="ctr"/>
              <a:endParaRPr lang="en-US" sz="2500" b="1" dirty="0">
                <a:solidFill>
                  <a:schemeClr val="tx1">
                    <a:lumMod val="50000"/>
                  </a:schemeClr>
                </a:solidFill>
              </a:endParaRPr>
            </a:p>
          </p:txBody>
        </p:sp>
        <p:sp>
          <p:nvSpPr>
            <p:cNvPr id="122" name="Oval 121"/>
            <p:cNvSpPr/>
            <p:nvPr/>
          </p:nvSpPr>
          <p:spPr>
            <a:xfrm>
              <a:off x="11392862" y="16503061"/>
              <a:ext cx="2856613" cy="1899652"/>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smtClean="0">
                <a:solidFill>
                  <a:schemeClr val="tx1">
                    <a:lumMod val="50000"/>
                  </a:schemeClr>
                </a:solidFill>
              </a:endParaRPr>
            </a:p>
            <a:p>
              <a:pPr algn="ctr"/>
              <a:r>
                <a:rPr lang="en-US" sz="2500" b="1" dirty="0" smtClean="0">
                  <a:solidFill>
                    <a:schemeClr val="tx1">
                      <a:lumMod val="50000"/>
                    </a:schemeClr>
                  </a:solidFill>
                </a:rPr>
                <a:t>Sage-grouse Habitat </a:t>
              </a:r>
              <a:r>
                <a:rPr lang="en-US" sz="2500" b="1" dirty="0">
                  <a:solidFill>
                    <a:schemeClr val="tx1">
                      <a:lumMod val="50000"/>
                    </a:schemeClr>
                  </a:solidFill>
                </a:rPr>
                <a:t>Fire S</a:t>
              </a:r>
              <a:r>
                <a:rPr lang="en-US" sz="2500" b="1" dirty="0" smtClean="0">
                  <a:solidFill>
                    <a:schemeClr val="tx1">
                      <a:lumMod val="50000"/>
                    </a:schemeClr>
                  </a:solidFill>
                </a:rPr>
                <a:t>usceptibility 10 m</a:t>
              </a:r>
            </a:p>
            <a:p>
              <a:pPr algn="ctr"/>
              <a:endParaRPr lang="en-US" sz="2500" b="1" dirty="0">
                <a:solidFill>
                  <a:schemeClr val="tx1">
                    <a:lumMod val="50000"/>
                  </a:schemeClr>
                </a:solidFill>
              </a:endParaRPr>
            </a:p>
          </p:txBody>
        </p:sp>
        <p:sp>
          <p:nvSpPr>
            <p:cNvPr id="123" name="Oval 122"/>
            <p:cNvSpPr/>
            <p:nvPr/>
          </p:nvSpPr>
          <p:spPr>
            <a:xfrm>
              <a:off x="10679229" y="18686764"/>
              <a:ext cx="2856613" cy="1668088"/>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smtClean="0">
                <a:solidFill>
                  <a:schemeClr val="tx1">
                    <a:lumMod val="50000"/>
                  </a:schemeClr>
                </a:solidFill>
              </a:endParaRPr>
            </a:p>
            <a:p>
              <a:pPr algn="ctr"/>
              <a:r>
                <a:rPr lang="en-US" sz="2500" b="1" dirty="0" smtClean="0">
                  <a:solidFill>
                    <a:schemeClr val="tx1">
                      <a:lumMod val="50000"/>
                    </a:schemeClr>
                  </a:solidFill>
                </a:rPr>
                <a:t>Mule Deer Habitat </a:t>
              </a:r>
              <a:r>
                <a:rPr lang="en-US" sz="2500" b="1" dirty="0">
                  <a:solidFill>
                    <a:schemeClr val="tx1">
                      <a:lumMod val="50000"/>
                    </a:schemeClr>
                  </a:solidFill>
                </a:rPr>
                <a:t>Fire S</a:t>
              </a:r>
              <a:r>
                <a:rPr lang="en-US" sz="2500" b="1" dirty="0" smtClean="0">
                  <a:solidFill>
                    <a:schemeClr val="tx1">
                      <a:lumMod val="50000"/>
                    </a:schemeClr>
                  </a:solidFill>
                </a:rPr>
                <a:t>usceptibility 10 m</a:t>
              </a:r>
            </a:p>
            <a:p>
              <a:pPr algn="ctr"/>
              <a:endParaRPr lang="en-US" sz="2500" b="1" dirty="0">
                <a:solidFill>
                  <a:schemeClr val="tx1">
                    <a:lumMod val="50000"/>
                  </a:schemeClr>
                </a:solidFill>
              </a:endParaRPr>
            </a:p>
          </p:txBody>
        </p:sp>
        <p:grpSp>
          <p:nvGrpSpPr>
            <p:cNvPr id="254" name="Group 253"/>
            <p:cNvGrpSpPr/>
            <p:nvPr/>
          </p:nvGrpSpPr>
          <p:grpSpPr>
            <a:xfrm>
              <a:off x="795415" y="10859424"/>
              <a:ext cx="8812544" cy="3464809"/>
              <a:chOff x="795415" y="10859424"/>
              <a:chExt cx="8812544" cy="3464809"/>
            </a:xfrm>
          </p:grpSpPr>
          <p:grpSp>
            <p:nvGrpSpPr>
              <p:cNvPr id="43" name="Group 42"/>
              <p:cNvGrpSpPr/>
              <p:nvPr/>
            </p:nvGrpSpPr>
            <p:grpSpPr>
              <a:xfrm>
                <a:off x="6627412" y="10859424"/>
                <a:ext cx="2980547" cy="3464809"/>
                <a:chOff x="6559387" y="10834290"/>
                <a:chExt cx="2980547" cy="3464809"/>
              </a:xfrm>
              <a:scene3d>
                <a:camera prst="orthographicFront">
                  <a:rot lat="0" lon="0" rev="0"/>
                </a:camera>
                <a:lightRig rig="contrasting" dir="t">
                  <a:rot lat="0" lon="0" rev="1500000"/>
                </a:lightRig>
              </a:scene3d>
            </p:grpSpPr>
            <p:sp>
              <p:nvSpPr>
                <p:cNvPr id="100" name="Oval 99"/>
                <p:cNvSpPr/>
                <p:nvPr/>
              </p:nvSpPr>
              <p:spPr>
                <a:xfrm>
                  <a:off x="6559388" y="10834290"/>
                  <a:ext cx="2980546" cy="991930"/>
                </a:xfrm>
                <a:prstGeom prst="ellipse">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Sun Effect</a:t>
                  </a:r>
                  <a:endParaRPr lang="en-US" sz="2500" b="1" dirty="0">
                    <a:solidFill>
                      <a:srgbClr val="002060"/>
                    </a:solidFill>
                  </a:endParaRPr>
                </a:p>
              </p:txBody>
            </p:sp>
            <p:sp>
              <p:nvSpPr>
                <p:cNvPr id="101" name="Oval 100"/>
                <p:cNvSpPr/>
                <p:nvPr/>
              </p:nvSpPr>
              <p:spPr>
                <a:xfrm>
                  <a:off x="6559387" y="13331069"/>
                  <a:ext cx="2937035" cy="968030"/>
                </a:xfrm>
                <a:prstGeom prst="ellipse">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Fire Suppression</a:t>
                  </a:r>
                  <a:endParaRPr lang="en-US" sz="2500" b="1" dirty="0">
                    <a:solidFill>
                      <a:srgbClr val="002060"/>
                    </a:solidFill>
                  </a:endParaRPr>
                </a:p>
              </p:txBody>
            </p:sp>
            <p:sp>
              <p:nvSpPr>
                <p:cNvPr id="103" name="Oval 102"/>
                <p:cNvSpPr/>
                <p:nvPr/>
              </p:nvSpPr>
              <p:spPr>
                <a:xfrm>
                  <a:off x="6559388" y="11940359"/>
                  <a:ext cx="2937034" cy="1281743"/>
                </a:xfrm>
                <a:prstGeom prst="ellipse">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Rate of Spread </a:t>
                  </a:r>
                  <a:r>
                    <a:rPr lang="en-US" sz="2400" b="1" dirty="0" smtClean="0">
                      <a:solidFill>
                        <a:srgbClr val="002060"/>
                      </a:solidFill>
                    </a:rPr>
                    <a:t>(Slope)</a:t>
                  </a:r>
                  <a:endParaRPr lang="en-US" sz="2400" b="1" dirty="0">
                    <a:solidFill>
                      <a:srgbClr val="002060"/>
                    </a:solidFill>
                  </a:endParaRPr>
                </a:p>
              </p:txBody>
            </p:sp>
          </p:grpSp>
          <p:sp>
            <p:nvSpPr>
              <p:cNvPr id="32" name="Oval 31"/>
              <p:cNvSpPr/>
              <p:nvPr/>
            </p:nvSpPr>
            <p:spPr>
              <a:xfrm>
                <a:off x="795415" y="11888449"/>
                <a:ext cx="2591195" cy="1623416"/>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DEM</a:t>
                </a:r>
              </a:p>
              <a:p>
                <a:pPr algn="ctr"/>
                <a:r>
                  <a:rPr lang="en-US" sz="2500" b="1" dirty="0" smtClean="0">
                    <a:solidFill>
                      <a:srgbClr val="002060"/>
                    </a:solidFill>
                  </a:rPr>
                  <a:t>10m &amp; 30m</a:t>
                </a:r>
                <a:endParaRPr lang="en-US" sz="2500" b="1" dirty="0">
                  <a:solidFill>
                    <a:srgbClr val="002060"/>
                  </a:solidFill>
                </a:endParaRPr>
              </a:p>
            </p:txBody>
          </p:sp>
          <p:grpSp>
            <p:nvGrpSpPr>
              <p:cNvPr id="45" name="Group 44"/>
              <p:cNvGrpSpPr/>
              <p:nvPr/>
            </p:nvGrpSpPr>
            <p:grpSpPr>
              <a:xfrm>
                <a:off x="3833767" y="11702667"/>
                <a:ext cx="2212859" cy="1870792"/>
                <a:chOff x="3883730" y="11319004"/>
                <a:chExt cx="2212859" cy="1870792"/>
              </a:xfrm>
              <a:scene3d>
                <a:camera prst="orthographicFront">
                  <a:rot lat="0" lon="0" rev="0"/>
                </a:camera>
                <a:lightRig rig="contrasting" dir="t">
                  <a:rot lat="0" lon="0" rev="1500000"/>
                </a:lightRig>
              </a:scene3d>
            </p:grpSpPr>
            <p:sp>
              <p:nvSpPr>
                <p:cNvPr id="41" name="Rounded Rectangle 40"/>
                <p:cNvSpPr/>
                <p:nvPr/>
              </p:nvSpPr>
              <p:spPr>
                <a:xfrm>
                  <a:off x="3883730" y="11319004"/>
                  <a:ext cx="2212859" cy="774547"/>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Aspect</a:t>
                  </a:r>
                  <a:endParaRPr lang="en-US" sz="2500" b="1" dirty="0">
                    <a:solidFill>
                      <a:srgbClr val="002060"/>
                    </a:solidFill>
                  </a:endParaRPr>
                </a:p>
              </p:txBody>
            </p:sp>
            <p:sp>
              <p:nvSpPr>
                <p:cNvPr id="99" name="Rounded Rectangle 98"/>
                <p:cNvSpPr/>
                <p:nvPr/>
              </p:nvSpPr>
              <p:spPr>
                <a:xfrm>
                  <a:off x="3883730" y="12415249"/>
                  <a:ext cx="2212859" cy="774547"/>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Slope</a:t>
                  </a:r>
                  <a:endParaRPr lang="en-US" sz="2500" b="1" dirty="0">
                    <a:solidFill>
                      <a:srgbClr val="002060"/>
                    </a:solidFill>
                  </a:endParaRPr>
                </a:p>
              </p:txBody>
            </p:sp>
          </p:grpSp>
          <p:cxnSp>
            <p:nvCxnSpPr>
              <p:cNvPr id="1024" name="Straight Arrow Connector 1023"/>
              <p:cNvCxnSpPr>
                <a:stCxn id="32" idx="6"/>
                <a:endCxn id="99" idx="1"/>
              </p:cNvCxnSpPr>
              <p:nvPr/>
            </p:nvCxnSpPr>
            <p:spPr>
              <a:xfrm>
                <a:off x="3386610" y="12700157"/>
                <a:ext cx="447157" cy="486029"/>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32" idx="6"/>
                <a:endCxn id="41" idx="1"/>
              </p:cNvCxnSpPr>
              <p:nvPr/>
            </p:nvCxnSpPr>
            <p:spPr>
              <a:xfrm flipV="1">
                <a:off x="3386610" y="12089941"/>
                <a:ext cx="447157" cy="610216"/>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a:off x="6046626" y="11334147"/>
                <a:ext cx="580787" cy="2536634"/>
                <a:chOff x="6046626" y="11334147"/>
                <a:chExt cx="580787" cy="2536634"/>
              </a:xfrm>
            </p:grpSpPr>
            <p:cxnSp>
              <p:nvCxnSpPr>
                <p:cNvPr id="171" name="Straight Connector 170"/>
                <p:cNvCxnSpPr/>
                <p:nvPr/>
              </p:nvCxnSpPr>
              <p:spPr>
                <a:xfrm>
                  <a:off x="6303276" y="11334147"/>
                  <a:ext cx="7477" cy="2536634"/>
                </a:xfrm>
                <a:prstGeom prst="line">
                  <a:avLst/>
                </a:prstGeom>
                <a:ln w="76200">
                  <a:solidFill>
                    <a:schemeClr val="tx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endCxn id="100" idx="2"/>
                </p:cNvCxnSpPr>
                <p:nvPr/>
              </p:nvCxnSpPr>
              <p:spPr>
                <a:xfrm flipV="1">
                  <a:off x="6344327" y="11355389"/>
                  <a:ext cx="283086" cy="14070"/>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endCxn id="103" idx="2"/>
                </p:cNvCxnSpPr>
                <p:nvPr/>
              </p:nvCxnSpPr>
              <p:spPr>
                <a:xfrm flipV="1">
                  <a:off x="6344327" y="12606365"/>
                  <a:ext cx="283086" cy="3673"/>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endCxn id="101" idx="2"/>
                </p:cNvCxnSpPr>
                <p:nvPr/>
              </p:nvCxnSpPr>
              <p:spPr>
                <a:xfrm>
                  <a:off x="6344327" y="13840218"/>
                  <a:ext cx="283085" cy="0"/>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41" idx="3"/>
                </p:cNvCxnSpPr>
                <p:nvPr/>
              </p:nvCxnSpPr>
              <p:spPr>
                <a:xfrm flipV="1">
                  <a:off x="6046626" y="12089940"/>
                  <a:ext cx="245276" cy="1"/>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99" idx="3"/>
                </p:cNvCxnSpPr>
                <p:nvPr/>
              </p:nvCxnSpPr>
              <p:spPr>
                <a:xfrm flipV="1">
                  <a:off x="6046626" y="13186185"/>
                  <a:ext cx="245276" cy="1"/>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grpSp>
        <p:grpSp>
          <p:nvGrpSpPr>
            <p:cNvPr id="255" name="Group 254"/>
            <p:cNvGrpSpPr/>
            <p:nvPr/>
          </p:nvGrpSpPr>
          <p:grpSpPr>
            <a:xfrm>
              <a:off x="687225" y="14825989"/>
              <a:ext cx="8920735" cy="3556549"/>
              <a:chOff x="687225" y="14825989"/>
              <a:chExt cx="8920735" cy="3556549"/>
            </a:xfrm>
          </p:grpSpPr>
          <p:sp>
            <p:nvSpPr>
              <p:cNvPr id="104" name="Oval 103"/>
              <p:cNvSpPr/>
              <p:nvPr/>
            </p:nvSpPr>
            <p:spPr>
              <a:xfrm>
                <a:off x="687225" y="15242379"/>
                <a:ext cx="2559344" cy="1623416"/>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Intrinsic Factors</a:t>
                </a:r>
                <a:endParaRPr lang="en-US" sz="2500" b="1" dirty="0">
                  <a:solidFill>
                    <a:srgbClr val="002060"/>
                  </a:solidFill>
                </a:endParaRPr>
              </a:p>
            </p:txBody>
          </p:sp>
          <p:grpSp>
            <p:nvGrpSpPr>
              <p:cNvPr id="46" name="Group 45"/>
              <p:cNvGrpSpPr/>
              <p:nvPr/>
            </p:nvGrpSpPr>
            <p:grpSpPr>
              <a:xfrm>
                <a:off x="3836046" y="15659135"/>
                <a:ext cx="2216870" cy="1870086"/>
                <a:chOff x="3882842" y="15396133"/>
                <a:chExt cx="2216870" cy="1870086"/>
              </a:xfrm>
              <a:scene3d>
                <a:camera prst="orthographicFront">
                  <a:rot lat="0" lon="0" rev="0"/>
                </a:camera>
                <a:lightRig rig="contrasting" dir="t">
                  <a:rot lat="0" lon="0" rev="1500000"/>
                </a:lightRig>
              </a:scene3d>
            </p:grpSpPr>
            <p:sp>
              <p:nvSpPr>
                <p:cNvPr id="105" name="Rounded Rectangle 104"/>
                <p:cNvSpPr/>
                <p:nvPr/>
              </p:nvSpPr>
              <p:spPr>
                <a:xfrm>
                  <a:off x="3886853" y="15396133"/>
                  <a:ext cx="2212859" cy="774547"/>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CTA</a:t>
                  </a:r>
                </a:p>
                <a:p>
                  <a:pPr algn="ctr"/>
                  <a:r>
                    <a:rPr lang="en-US" sz="2500" b="1" dirty="0" smtClean="0">
                      <a:solidFill>
                        <a:srgbClr val="002060"/>
                      </a:solidFill>
                    </a:rPr>
                    <a:t>Classification</a:t>
                  </a:r>
                  <a:endParaRPr lang="en-US" sz="2500" b="1" dirty="0">
                    <a:solidFill>
                      <a:srgbClr val="002060"/>
                    </a:solidFill>
                  </a:endParaRPr>
                </a:p>
              </p:txBody>
            </p:sp>
            <p:sp>
              <p:nvSpPr>
                <p:cNvPr id="106" name="Rounded Rectangle 105"/>
                <p:cNvSpPr/>
                <p:nvPr/>
              </p:nvSpPr>
              <p:spPr>
                <a:xfrm>
                  <a:off x="3882842" y="16491672"/>
                  <a:ext cx="2212859" cy="774547"/>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Fuel Loads</a:t>
                  </a:r>
                  <a:endParaRPr lang="en-US" sz="2500" b="1" dirty="0">
                    <a:solidFill>
                      <a:srgbClr val="002060"/>
                    </a:solidFill>
                  </a:endParaRPr>
                </a:p>
              </p:txBody>
            </p:sp>
          </p:grpSp>
          <p:grpSp>
            <p:nvGrpSpPr>
              <p:cNvPr id="44" name="Group 43"/>
              <p:cNvGrpSpPr/>
              <p:nvPr/>
            </p:nvGrpSpPr>
            <p:grpSpPr>
              <a:xfrm>
                <a:off x="6627412" y="14825989"/>
                <a:ext cx="2980548" cy="3556549"/>
                <a:chOff x="6602254" y="15015605"/>
                <a:chExt cx="2980548" cy="3556549"/>
              </a:xfrm>
              <a:scene3d>
                <a:camera prst="orthographicFront">
                  <a:rot lat="0" lon="0" rev="0"/>
                </a:camera>
                <a:lightRig rig="contrasting" dir="t">
                  <a:rot lat="0" lon="0" rev="1500000"/>
                </a:lightRig>
              </a:scene3d>
            </p:grpSpPr>
            <p:sp>
              <p:nvSpPr>
                <p:cNvPr id="107" name="Oval 106"/>
                <p:cNvSpPr/>
                <p:nvPr/>
              </p:nvSpPr>
              <p:spPr>
                <a:xfrm>
                  <a:off x="6613579" y="15015605"/>
                  <a:ext cx="2969222" cy="968030"/>
                </a:xfrm>
                <a:prstGeom prst="ellipse">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Veg. Moisture</a:t>
                  </a:r>
                  <a:endParaRPr lang="en-US" sz="2500" b="1" dirty="0">
                    <a:solidFill>
                      <a:srgbClr val="002060"/>
                    </a:solidFill>
                  </a:endParaRPr>
                </a:p>
              </p:txBody>
            </p:sp>
            <p:sp>
              <p:nvSpPr>
                <p:cNvPr id="108" name="Oval 107"/>
                <p:cNvSpPr/>
                <p:nvPr/>
              </p:nvSpPr>
              <p:spPr>
                <a:xfrm>
                  <a:off x="6602254" y="16146711"/>
                  <a:ext cx="2980547" cy="1295723"/>
                </a:xfrm>
                <a:prstGeom prst="ellipse">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Rate of Spread </a:t>
                  </a:r>
                </a:p>
                <a:p>
                  <a:pPr algn="ctr"/>
                  <a:r>
                    <a:rPr lang="en-US" sz="2400" b="1" dirty="0" smtClean="0">
                      <a:solidFill>
                        <a:srgbClr val="002060"/>
                      </a:solidFill>
                    </a:rPr>
                    <a:t>(Fuel Load)</a:t>
                  </a:r>
                  <a:endParaRPr lang="en-US" sz="2400" b="1" dirty="0">
                    <a:solidFill>
                      <a:srgbClr val="002060"/>
                    </a:solidFill>
                  </a:endParaRPr>
                </a:p>
              </p:txBody>
            </p:sp>
            <p:sp>
              <p:nvSpPr>
                <p:cNvPr id="109" name="Oval 108"/>
                <p:cNvSpPr/>
                <p:nvPr/>
              </p:nvSpPr>
              <p:spPr>
                <a:xfrm>
                  <a:off x="6613580" y="17604124"/>
                  <a:ext cx="2969222" cy="968030"/>
                </a:xfrm>
                <a:prstGeom prst="ellipse">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Fire Intensity</a:t>
                  </a:r>
                  <a:endParaRPr lang="en-US" sz="2500" b="1" dirty="0">
                    <a:solidFill>
                      <a:srgbClr val="002060"/>
                    </a:solidFill>
                  </a:endParaRPr>
                </a:p>
              </p:txBody>
            </p:sp>
          </p:grpSp>
          <p:cxnSp>
            <p:nvCxnSpPr>
              <p:cNvPr id="136" name="Straight Arrow Connector 135"/>
              <p:cNvCxnSpPr>
                <a:stCxn id="105" idx="2"/>
                <a:endCxn id="106" idx="0"/>
              </p:cNvCxnSpPr>
              <p:nvPr/>
            </p:nvCxnSpPr>
            <p:spPr>
              <a:xfrm flipH="1">
                <a:off x="4942476" y="16433682"/>
                <a:ext cx="4011" cy="320992"/>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04" idx="6"/>
                <a:endCxn id="105" idx="1"/>
              </p:cNvCxnSpPr>
              <p:nvPr/>
            </p:nvCxnSpPr>
            <p:spPr>
              <a:xfrm flipV="1">
                <a:off x="3246569" y="16046409"/>
                <a:ext cx="593488" cy="7678"/>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a:off x="6048905" y="15278100"/>
                <a:ext cx="589833" cy="2654112"/>
                <a:chOff x="6030208" y="11295934"/>
                <a:chExt cx="589833" cy="2654112"/>
              </a:xfrm>
            </p:grpSpPr>
            <p:cxnSp>
              <p:nvCxnSpPr>
                <p:cNvPr id="217" name="Straight Connector 216"/>
                <p:cNvCxnSpPr/>
                <p:nvPr/>
              </p:nvCxnSpPr>
              <p:spPr>
                <a:xfrm>
                  <a:off x="6304309" y="11295934"/>
                  <a:ext cx="0" cy="2654112"/>
                </a:xfrm>
                <a:prstGeom prst="line">
                  <a:avLst/>
                </a:prstGeom>
                <a:ln w="76200">
                  <a:solidFill>
                    <a:schemeClr val="tx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endCxn id="107" idx="2"/>
                </p:cNvCxnSpPr>
                <p:nvPr/>
              </p:nvCxnSpPr>
              <p:spPr>
                <a:xfrm flipV="1">
                  <a:off x="6344327" y="11327838"/>
                  <a:ext cx="275713" cy="6309"/>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endCxn id="108" idx="2"/>
                </p:cNvCxnSpPr>
                <p:nvPr/>
              </p:nvCxnSpPr>
              <p:spPr>
                <a:xfrm>
                  <a:off x="6346804" y="12622790"/>
                  <a:ext cx="261911" cy="1"/>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endCxn id="109" idx="2"/>
                </p:cNvCxnSpPr>
                <p:nvPr/>
              </p:nvCxnSpPr>
              <p:spPr>
                <a:xfrm>
                  <a:off x="6344327" y="13911472"/>
                  <a:ext cx="275714" cy="4885"/>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06" idx="3"/>
                </p:cNvCxnSpPr>
                <p:nvPr/>
              </p:nvCxnSpPr>
              <p:spPr>
                <a:xfrm flipV="1">
                  <a:off x="6030208" y="13157795"/>
                  <a:ext cx="251125" cy="1987"/>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791133" y="18723723"/>
              <a:ext cx="8830521" cy="2712762"/>
              <a:chOff x="795415" y="18519359"/>
              <a:chExt cx="8830521" cy="2712762"/>
            </a:xfrm>
          </p:grpSpPr>
          <p:sp>
            <p:nvSpPr>
              <p:cNvPr id="110" name="Oval 109"/>
              <p:cNvSpPr/>
              <p:nvPr/>
            </p:nvSpPr>
            <p:spPr>
              <a:xfrm>
                <a:off x="795415" y="19026567"/>
                <a:ext cx="2761523" cy="1623416"/>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Habitat Data</a:t>
                </a:r>
                <a:endParaRPr lang="en-US" sz="2500" b="1" dirty="0">
                  <a:solidFill>
                    <a:srgbClr val="002060"/>
                  </a:solidFill>
                </a:endParaRPr>
              </a:p>
            </p:txBody>
          </p:sp>
          <p:grpSp>
            <p:nvGrpSpPr>
              <p:cNvPr id="47" name="Group 46"/>
              <p:cNvGrpSpPr/>
              <p:nvPr/>
            </p:nvGrpSpPr>
            <p:grpSpPr>
              <a:xfrm>
                <a:off x="3948391" y="18519359"/>
                <a:ext cx="2301110" cy="2712762"/>
                <a:chOff x="4009643" y="18530929"/>
                <a:chExt cx="2301110" cy="2712762"/>
              </a:xfrm>
              <a:scene3d>
                <a:camera prst="orthographicFront">
                  <a:rot lat="0" lon="0" rev="0"/>
                </a:camera>
                <a:lightRig rig="contrasting" dir="t">
                  <a:rot lat="0" lon="0" rev="1500000"/>
                </a:lightRig>
              </a:scene3d>
            </p:grpSpPr>
            <p:sp>
              <p:nvSpPr>
                <p:cNvPr id="116" name="Rounded Rectangle 115"/>
                <p:cNvSpPr/>
                <p:nvPr/>
              </p:nvSpPr>
              <p:spPr>
                <a:xfrm>
                  <a:off x="4009644" y="18530929"/>
                  <a:ext cx="2212859" cy="1138342"/>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Mule Deer Winter Habitat</a:t>
                  </a:r>
                  <a:endParaRPr lang="en-US" sz="2500" b="1" dirty="0">
                    <a:solidFill>
                      <a:srgbClr val="002060"/>
                    </a:solidFill>
                  </a:endParaRPr>
                </a:p>
              </p:txBody>
            </p:sp>
            <p:sp>
              <p:nvSpPr>
                <p:cNvPr id="117" name="Rounded Rectangle 116"/>
                <p:cNvSpPr/>
                <p:nvPr/>
              </p:nvSpPr>
              <p:spPr>
                <a:xfrm>
                  <a:off x="4009643" y="19990262"/>
                  <a:ext cx="2301110" cy="1253429"/>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Sage-grouse </a:t>
                  </a:r>
                  <a:r>
                    <a:rPr lang="en-US" sz="2500" b="1" dirty="0" err="1" smtClean="0">
                      <a:solidFill>
                        <a:srgbClr val="002060"/>
                      </a:solidFill>
                    </a:rPr>
                    <a:t>Lek</a:t>
                  </a:r>
                  <a:r>
                    <a:rPr lang="en-US" sz="2500" b="1" dirty="0" smtClean="0">
                      <a:solidFill>
                        <a:srgbClr val="002060"/>
                      </a:solidFill>
                    </a:rPr>
                    <a:t> </a:t>
                  </a:r>
                  <a:r>
                    <a:rPr lang="en-US" sz="2200" b="1" dirty="0" smtClean="0">
                      <a:solidFill>
                        <a:srgbClr val="002060"/>
                      </a:solidFill>
                    </a:rPr>
                    <a:t>&amp;</a:t>
                  </a:r>
                  <a:r>
                    <a:rPr lang="en-US" sz="2500" b="1" dirty="0" smtClean="0">
                      <a:solidFill>
                        <a:srgbClr val="002060"/>
                      </a:solidFill>
                    </a:rPr>
                    <a:t> Nesting Grounds</a:t>
                  </a:r>
                  <a:endParaRPr lang="en-US" sz="2500" b="1" dirty="0">
                    <a:solidFill>
                      <a:srgbClr val="002060"/>
                    </a:solidFill>
                  </a:endParaRPr>
                </a:p>
              </p:txBody>
            </p:sp>
          </p:grpSp>
          <p:grpSp>
            <p:nvGrpSpPr>
              <p:cNvPr id="197" name="Group 196"/>
              <p:cNvGrpSpPr/>
              <p:nvPr/>
            </p:nvGrpSpPr>
            <p:grpSpPr>
              <a:xfrm>
                <a:off x="6653203" y="18620880"/>
                <a:ext cx="2972733" cy="2485319"/>
                <a:chOff x="6632634" y="18619994"/>
                <a:chExt cx="2972733" cy="2485319"/>
              </a:xfrm>
            </p:grpSpPr>
            <p:sp>
              <p:nvSpPr>
                <p:cNvPr id="112" name="Oval 111"/>
                <p:cNvSpPr/>
                <p:nvPr/>
              </p:nvSpPr>
              <p:spPr>
                <a:xfrm>
                  <a:off x="6636145" y="18619994"/>
                  <a:ext cx="2969222" cy="968030"/>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Habitat suitability</a:t>
                  </a:r>
                  <a:endParaRPr lang="en-US" sz="2500" b="1" dirty="0">
                    <a:solidFill>
                      <a:srgbClr val="002060"/>
                    </a:solidFill>
                  </a:endParaRPr>
                </a:p>
              </p:txBody>
            </p:sp>
            <p:sp>
              <p:nvSpPr>
                <p:cNvPr id="128" name="Oval 127"/>
                <p:cNvSpPr/>
                <p:nvPr/>
              </p:nvSpPr>
              <p:spPr>
                <a:xfrm>
                  <a:off x="6632634" y="20137283"/>
                  <a:ext cx="2969222" cy="968030"/>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2060"/>
                      </a:solidFill>
                    </a:rPr>
                    <a:t>Habitat suitability</a:t>
                  </a:r>
                  <a:endParaRPr lang="en-US" sz="2500" b="1" dirty="0">
                    <a:solidFill>
                      <a:srgbClr val="002060"/>
                    </a:solidFill>
                  </a:endParaRPr>
                </a:p>
              </p:txBody>
            </p:sp>
          </p:grpSp>
          <p:cxnSp>
            <p:nvCxnSpPr>
              <p:cNvPr id="144" name="Straight Arrow Connector 143"/>
              <p:cNvCxnSpPr>
                <a:stCxn id="110" idx="6"/>
                <a:endCxn id="117" idx="1"/>
              </p:cNvCxnSpPr>
              <p:nvPr/>
            </p:nvCxnSpPr>
            <p:spPr>
              <a:xfrm>
                <a:off x="3556938" y="19838275"/>
                <a:ext cx="391453" cy="767132"/>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10" idx="6"/>
                <a:endCxn id="116" idx="1"/>
              </p:cNvCxnSpPr>
              <p:nvPr/>
            </p:nvCxnSpPr>
            <p:spPr>
              <a:xfrm flipV="1">
                <a:off x="3556938" y="19088530"/>
                <a:ext cx="391454" cy="749745"/>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239" name="Group 238"/>
              <p:cNvGrpSpPr/>
              <p:nvPr/>
            </p:nvGrpSpPr>
            <p:grpSpPr>
              <a:xfrm>
                <a:off x="6161251" y="19088532"/>
                <a:ext cx="495463" cy="1533653"/>
                <a:chOff x="5847638" y="11072358"/>
                <a:chExt cx="495463" cy="1964773"/>
              </a:xfrm>
            </p:grpSpPr>
            <p:cxnSp>
              <p:nvCxnSpPr>
                <p:cNvPr id="244" name="Straight Arrow Connector 243"/>
                <p:cNvCxnSpPr>
                  <a:stCxn id="116" idx="3"/>
                  <a:endCxn id="112" idx="2"/>
                </p:cNvCxnSpPr>
                <p:nvPr/>
              </p:nvCxnSpPr>
              <p:spPr>
                <a:xfrm>
                  <a:off x="5847638" y="11072358"/>
                  <a:ext cx="495463" cy="20965"/>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117" idx="3"/>
                  <a:endCxn id="128" idx="2"/>
                </p:cNvCxnSpPr>
                <p:nvPr/>
              </p:nvCxnSpPr>
              <p:spPr>
                <a:xfrm>
                  <a:off x="5935888" y="13015638"/>
                  <a:ext cx="403702" cy="21493"/>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grpSp>
        <p:cxnSp>
          <p:nvCxnSpPr>
            <p:cNvPr id="257" name="Straight Arrow Connector 256"/>
            <p:cNvCxnSpPr>
              <a:stCxn id="101" idx="6"/>
            </p:cNvCxnSpPr>
            <p:nvPr/>
          </p:nvCxnSpPr>
          <p:spPr>
            <a:xfrm>
              <a:off x="9564447" y="13840218"/>
              <a:ext cx="447214" cy="0"/>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103" idx="6"/>
            </p:cNvCxnSpPr>
            <p:nvPr/>
          </p:nvCxnSpPr>
          <p:spPr>
            <a:xfrm flipV="1">
              <a:off x="9564447" y="12606364"/>
              <a:ext cx="425983" cy="1"/>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100" idx="6"/>
            </p:cNvCxnSpPr>
            <p:nvPr/>
          </p:nvCxnSpPr>
          <p:spPr>
            <a:xfrm>
              <a:off x="9607959" y="11355389"/>
              <a:ext cx="373906" cy="0"/>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10011661" y="11254737"/>
              <a:ext cx="0" cy="9671205"/>
            </a:xfrm>
            <a:prstGeom prst="line">
              <a:avLst/>
            </a:prstGeom>
            <a:ln w="76200">
              <a:solidFill>
                <a:schemeClr val="tx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107" idx="6"/>
            </p:cNvCxnSpPr>
            <p:nvPr/>
          </p:nvCxnSpPr>
          <p:spPr>
            <a:xfrm flipV="1">
              <a:off x="9607959" y="15307358"/>
              <a:ext cx="382471" cy="2646"/>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108" idx="6"/>
            </p:cNvCxnSpPr>
            <p:nvPr/>
          </p:nvCxnSpPr>
          <p:spPr>
            <a:xfrm flipV="1">
              <a:off x="9607959" y="16604263"/>
              <a:ext cx="382471" cy="694"/>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109" idx="6"/>
            </p:cNvCxnSpPr>
            <p:nvPr/>
          </p:nvCxnSpPr>
          <p:spPr>
            <a:xfrm>
              <a:off x="9607960" y="17898523"/>
              <a:ext cx="390007" cy="5015"/>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stCxn id="112" idx="6"/>
            </p:cNvCxnSpPr>
            <p:nvPr/>
          </p:nvCxnSpPr>
          <p:spPr>
            <a:xfrm flipV="1">
              <a:off x="9621654" y="19308181"/>
              <a:ext cx="368776" cy="1078"/>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128" idx="6"/>
            </p:cNvCxnSpPr>
            <p:nvPr/>
          </p:nvCxnSpPr>
          <p:spPr>
            <a:xfrm flipV="1">
              <a:off x="9618143" y="20826546"/>
              <a:ext cx="363722" cy="2"/>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13" idx="1"/>
            </p:cNvCxnSpPr>
            <p:nvPr/>
          </p:nvCxnSpPr>
          <p:spPr>
            <a:xfrm>
              <a:off x="10011661" y="15532100"/>
              <a:ext cx="604604" cy="9621"/>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123" idx="2"/>
            </p:cNvCxnSpPr>
            <p:nvPr/>
          </p:nvCxnSpPr>
          <p:spPr>
            <a:xfrm>
              <a:off x="10380437" y="19108357"/>
              <a:ext cx="298792" cy="412451"/>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11475480" y="16572619"/>
              <a:ext cx="335983" cy="182055"/>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46" name="Straight Connector 145"/>
            <p:cNvCxnSpPr>
              <a:endCxn id="113" idx="0"/>
            </p:cNvCxnSpPr>
            <p:nvPr/>
          </p:nvCxnSpPr>
          <p:spPr>
            <a:xfrm>
              <a:off x="10360475" y="12074074"/>
              <a:ext cx="1362220" cy="3080373"/>
            </a:xfrm>
            <a:prstGeom prst="line">
              <a:avLst/>
            </a:prstGeom>
            <a:ln w="76200">
              <a:solidFill>
                <a:schemeClr val="tx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114" idx="2"/>
            </p:cNvCxnSpPr>
            <p:nvPr/>
          </p:nvCxnSpPr>
          <p:spPr>
            <a:xfrm flipV="1">
              <a:off x="10360475" y="11797622"/>
              <a:ext cx="315940" cy="330147"/>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endCxn id="121" idx="3"/>
            </p:cNvCxnSpPr>
            <p:nvPr/>
          </p:nvCxnSpPr>
          <p:spPr>
            <a:xfrm flipV="1">
              <a:off x="11475480" y="14309863"/>
              <a:ext cx="335723" cy="244484"/>
            </a:xfrm>
            <a:prstGeom prst="straightConnector1">
              <a:avLst/>
            </a:prstGeom>
            <a:ln w="76200">
              <a:solidFill>
                <a:schemeClr val="tx1">
                  <a:lumMod val="50000"/>
                </a:schemeClr>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9602431" y="20983668"/>
            <a:ext cx="4573881" cy="338554"/>
          </a:xfrm>
          <a:prstGeom prst="rect">
            <a:avLst/>
          </a:prstGeom>
          <a:noFill/>
        </p:spPr>
        <p:txBody>
          <a:bodyPr wrap="none" rtlCol="0">
            <a:spAutoFit/>
          </a:bodyPr>
          <a:lstStyle/>
          <a:p>
            <a:r>
              <a:rPr lang="en-US" sz="1600" dirty="0" smtClean="0">
                <a:solidFill>
                  <a:srgbClr val="595555"/>
                </a:solidFill>
              </a:rPr>
              <a:t>Figure 1: Processes to develop habitat fire susceptibility</a:t>
            </a:r>
            <a:endParaRPr lang="en-US" sz="1600" dirty="0">
              <a:solidFill>
                <a:srgbClr val="595555"/>
              </a:solidFill>
            </a:endParaRPr>
          </a:p>
        </p:txBody>
      </p:sp>
      <p:graphicFrame>
        <p:nvGraphicFramePr>
          <p:cNvPr id="261" name="Table 260"/>
          <p:cNvGraphicFramePr>
            <a:graphicFrameLocks noGrp="1"/>
          </p:cNvGraphicFramePr>
          <p:nvPr>
            <p:extLst>
              <p:ext uri="{D42A27DB-BD31-4B8C-83A1-F6EECF244321}">
                <p14:modId xmlns:p14="http://schemas.microsoft.com/office/powerpoint/2010/main" val="1230571953"/>
              </p:ext>
            </p:extLst>
          </p:nvPr>
        </p:nvGraphicFramePr>
        <p:xfrm>
          <a:off x="14618273" y="26768057"/>
          <a:ext cx="8807568" cy="3459812"/>
        </p:xfrm>
        <a:graphic>
          <a:graphicData uri="http://schemas.openxmlformats.org/drawingml/2006/table">
            <a:tbl>
              <a:tblPr firstRow="1" bandRow="1">
                <a:tableStyleId>{5C22544A-7EE6-4342-B048-85BDC9FD1C3A}</a:tableStyleId>
              </a:tblPr>
              <a:tblGrid>
                <a:gridCol w="2935856"/>
                <a:gridCol w="2935856"/>
                <a:gridCol w="2935856"/>
              </a:tblGrid>
              <a:tr h="1367048">
                <a:tc>
                  <a:txBody>
                    <a:bodyPr/>
                    <a:lstStyle/>
                    <a:p>
                      <a:pPr algn="ctr"/>
                      <a:r>
                        <a:rPr lang="en-US" sz="2600" dirty="0" smtClean="0"/>
                        <a:t>Sensors</a:t>
                      </a:r>
                      <a:endParaRPr lang="en-US" sz="2600" baseline="0" dirty="0" smtClean="0"/>
                    </a:p>
                  </a:txBody>
                  <a:tcPr marL="99059" marR="99059" marT="49529" marB="49529" anchor="ctr">
                    <a:solidFill>
                      <a:srgbClr val="586991"/>
                    </a:solidFill>
                  </a:tcPr>
                </a:tc>
                <a:tc>
                  <a:txBody>
                    <a:bodyPr/>
                    <a:lstStyle/>
                    <a:p>
                      <a:pPr algn="ctr"/>
                      <a:r>
                        <a:rPr lang="en-US" sz="2600" dirty="0" smtClean="0"/>
                        <a:t>Acres</a:t>
                      </a:r>
                      <a:r>
                        <a:rPr lang="en-US" sz="2600" baseline="0" dirty="0" smtClean="0"/>
                        <a:t> Classified</a:t>
                      </a:r>
                      <a:endParaRPr lang="en-US" sz="2600" dirty="0"/>
                    </a:p>
                  </a:txBody>
                  <a:tcPr marL="99059" marR="99059" marT="49529" marB="49529" anchor="ctr">
                    <a:solidFill>
                      <a:srgbClr val="586991"/>
                    </a:solidFill>
                  </a:tcPr>
                </a:tc>
                <a:tc>
                  <a:txBody>
                    <a:bodyPr/>
                    <a:lstStyle/>
                    <a:p>
                      <a:pPr algn="ctr"/>
                      <a:r>
                        <a:rPr lang="en-US" sz="2600" dirty="0" smtClean="0"/>
                        <a:t>Percent Classified</a:t>
                      </a:r>
                      <a:endParaRPr lang="en-US" sz="2600" dirty="0"/>
                    </a:p>
                  </a:txBody>
                  <a:tcPr marL="99059" marR="99059" marT="49529" marB="49529" anchor="ctr">
                    <a:solidFill>
                      <a:srgbClr val="586991"/>
                    </a:solidFill>
                  </a:tcPr>
                </a:tc>
              </a:tr>
              <a:tr h="523191">
                <a:tc>
                  <a:txBody>
                    <a:bodyPr/>
                    <a:lstStyle/>
                    <a:p>
                      <a:pPr algn="ctr"/>
                      <a:r>
                        <a:rPr lang="en-US" sz="2500" dirty="0" smtClean="0">
                          <a:solidFill>
                            <a:srgbClr val="595555"/>
                          </a:solidFill>
                        </a:rPr>
                        <a:t>None</a:t>
                      </a:r>
                    </a:p>
                  </a:txBody>
                  <a:tcPr marL="99059" marR="99059" marT="49529" marB="49529"/>
                </a:tc>
                <a:tc>
                  <a:txBody>
                    <a:bodyPr/>
                    <a:lstStyle/>
                    <a:p>
                      <a:pPr algn="ctr"/>
                      <a:r>
                        <a:rPr lang="en-US" sz="2500" dirty="0" smtClean="0">
                          <a:solidFill>
                            <a:srgbClr val="595555"/>
                          </a:solidFill>
                        </a:rPr>
                        <a:t>459,584</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61%</a:t>
                      </a:r>
                      <a:endParaRPr lang="en-US" sz="2500" dirty="0">
                        <a:solidFill>
                          <a:srgbClr val="595555"/>
                        </a:solidFill>
                      </a:endParaRPr>
                    </a:p>
                  </a:txBody>
                  <a:tcPr marL="99059" marR="99059" marT="49529" marB="49529"/>
                </a:tc>
              </a:tr>
              <a:tr h="523191">
                <a:tc>
                  <a:txBody>
                    <a:bodyPr/>
                    <a:lstStyle/>
                    <a:p>
                      <a:pPr algn="ctr"/>
                      <a:r>
                        <a:rPr lang="en-US" sz="2500" dirty="0" smtClean="0">
                          <a:solidFill>
                            <a:srgbClr val="595555"/>
                          </a:solidFill>
                        </a:rPr>
                        <a:t>Landsat 8</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55,685</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7.4%</a:t>
                      </a:r>
                      <a:endParaRPr lang="en-US" sz="2500" dirty="0">
                        <a:solidFill>
                          <a:srgbClr val="595555"/>
                        </a:solidFill>
                      </a:endParaRPr>
                    </a:p>
                  </a:txBody>
                  <a:tcPr marL="99059" marR="99059" marT="49529" marB="49529"/>
                </a:tc>
              </a:tr>
              <a:tr h="523191">
                <a:tc>
                  <a:txBody>
                    <a:bodyPr/>
                    <a:lstStyle/>
                    <a:p>
                      <a:pPr algn="ctr"/>
                      <a:r>
                        <a:rPr lang="en-US" sz="2500" dirty="0" smtClean="0">
                          <a:solidFill>
                            <a:srgbClr val="595555"/>
                          </a:solidFill>
                        </a:rPr>
                        <a:t>Sentinel-2</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72,250</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9.6%</a:t>
                      </a:r>
                      <a:endParaRPr lang="en-US" sz="2500" dirty="0">
                        <a:solidFill>
                          <a:srgbClr val="595555"/>
                        </a:solidFill>
                      </a:endParaRPr>
                    </a:p>
                  </a:txBody>
                  <a:tcPr marL="99059" marR="99059" marT="49529" marB="49529"/>
                </a:tc>
              </a:tr>
              <a:tr h="523191">
                <a:tc>
                  <a:txBody>
                    <a:bodyPr/>
                    <a:lstStyle/>
                    <a:p>
                      <a:pPr algn="ctr"/>
                      <a:r>
                        <a:rPr lang="en-US" sz="2500" dirty="0" smtClean="0">
                          <a:solidFill>
                            <a:srgbClr val="595555"/>
                          </a:solidFill>
                        </a:rPr>
                        <a:t>Both</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164,719</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21.8%</a:t>
                      </a:r>
                      <a:endParaRPr lang="en-US" sz="2500" dirty="0">
                        <a:solidFill>
                          <a:srgbClr val="595555"/>
                        </a:solidFill>
                      </a:endParaRPr>
                    </a:p>
                  </a:txBody>
                  <a:tcPr marL="99059" marR="99059" marT="49529" marB="49529"/>
                </a:tc>
              </a:tr>
            </a:tbl>
          </a:graphicData>
        </a:graphic>
      </p:graphicFrame>
      <p:sp>
        <p:nvSpPr>
          <p:cNvPr id="192" name="TextBox 191"/>
          <p:cNvSpPr txBox="1"/>
          <p:nvPr/>
        </p:nvSpPr>
        <p:spPr>
          <a:xfrm>
            <a:off x="14646994" y="26197857"/>
            <a:ext cx="8746596" cy="507831"/>
          </a:xfrm>
          <a:prstGeom prst="rect">
            <a:avLst/>
          </a:prstGeom>
          <a:noFill/>
          <a:ln>
            <a:noFill/>
          </a:ln>
        </p:spPr>
        <p:txBody>
          <a:bodyPr wrap="square" rtlCol="0">
            <a:spAutoFit/>
          </a:bodyPr>
          <a:lstStyle/>
          <a:p>
            <a:pPr algn="ctr"/>
            <a:r>
              <a:rPr lang="en-US" sz="2700" b="1" dirty="0" smtClean="0">
                <a:solidFill>
                  <a:srgbClr val="57688F"/>
                </a:solidFill>
                <a:latin typeface="Century Gothic" panose="020B0502020202020204" pitchFamily="34" charset="0"/>
              </a:rPr>
              <a:t>Greater Sage-grouse High Fire Susceptibility</a:t>
            </a:r>
          </a:p>
        </p:txBody>
      </p:sp>
      <p:graphicFrame>
        <p:nvGraphicFramePr>
          <p:cNvPr id="291" name="Table 290"/>
          <p:cNvGraphicFramePr>
            <a:graphicFrameLocks noGrp="1"/>
          </p:cNvGraphicFramePr>
          <p:nvPr>
            <p:extLst>
              <p:ext uri="{D42A27DB-BD31-4B8C-83A1-F6EECF244321}">
                <p14:modId xmlns:p14="http://schemas.microsoft.com/office/powerpoint/2010/main" val="1641943061"/>
              </p:ext>
            </p:extLst>
          </p:nvPr>
        </p:nvGraphicFramePr>
        <p:xfrm>
          <a:off x="14647029" y="22358855"/>
          <a:ext cx="8807568" cy="3459812"/>
        </p:xfrm>
        <a:graphic>
          <a:graphicData uri="http://schemas.openxmlformats.org/drawingml/2006/table">
            <a:tbl>
              <a:tblPr firstRow="1" bandRow="1">
                <a:tableStyleId>{5C22544A-7EE6-4342-B048-85BDC9FD1C3A}</a:tableStyleId>
              </a:tblPr>
              <a:tblGrid>
                <a:gridCol w="2935856"/>
                <a:gridCol w="2935856"/>
                <a:gridCol w="2935856"/>
              </a:tblGrid>
              <a:tr h="1367048">
                <a:tc>
                  <a:txBody>
                    <a:bodyPr/>
                    <a:lstStyle/>
                    <a:p>
                      <a:pPr algn="ctr"/>
                      <a:r>
                        <a:rPr lang="en-US" sz="2600" dirty="0" smtClean="0"/>
                        <a:t>Sensors</a:t>
                      </a:r>
                      <a:endParaRPr lang="en-US" sz="2600" baseline="0" dirty="0" smtClean="0"/>
                    </a:p>
                  </a:txBody>
                  <a:tcPr marL="99059" marR="99059" marT="49529" marB="49529" anchor="ctr">
                    <a:solidFill>
                      <a:srgbClr val="586991"/>
                    </a:solidFill>
                  </a:tcPr>
                </a:tc>
                <a:tc>
                  <a:txBody>
                    <a:bodyPr/>
                    <a:lstStyle/>
                    <a:p>
                      <a:pPr algn="ctr"/>
                      <a:r>
                        <a:rPr lang="en-US" sz="2600" dirty="0" smtClean="0"/>
                        <a:t>Acres</a:t>
                      </a:r>
                      <a:r>
                        <a:rPr lang="en-US" sz="2600" baseline="0" dirty="0" smtClean="0"/>
                        <a:t> Classified</a:t>
                      </a:r>
                      <a:endParaRPr lang="en-US" sz="2600" dirty="0"/>
                    </a:p>
                  </a:txBody>
                  <a:tcPr marL="99059" marR="99059" marT="49529" marB="49529" anchor="ctr">
                    <a:solidFill>
                      <a:srgbClr val="586991"/>
                    </a:solidFill>
                  </a:tcPr>
                </a:tc>
                <a:tc>
                  <a:txBody>
                    <a:bodyPr/>
                    <a:lstStyle/>
                    <a:p>
                      <a:pPr algn="ctr"/>
                      <a:r>
                        <a:rPr lang="en-US" sz="2600" dirty="0" smtClean="0"/>
                        <a:t>Percent Classified</a:t>
                      </a:r>
                      <a:endParaRPr lang="en-US" sz="2600" dirty="0"/>
                    </a:p>
                  </a:txBody>
                  <a:tcPr marL="99059" marR="99059" marT="49529" marB="49529" anchor="ctr">
                    <a:solidFill>
                      <a:srgbClr val="586991"/>
                    </a:solidFill>
                  </a:tcPr>
                </a:tc>
              </a:tr>
              <a:tr h="523191">
                <a:tc>
                  <a:txBody>
                    <a:bodyPr/>
                    <a:lstStyle/>
                    <a:p>
                      <a:pPr algn="ctr"/>
                      <a:r>
                        <a:rPr lang="en-US" sz="2500" dirty="0" smtClean="0">
                          <a:solidFill>
                            <a:srgbClr val="595555"/>
                          </a:solidFill>
                        </a:rPr>
                        <a:t>None</a:t>
                      </a:r>
                    </a:p>
                  </a:txBody>
                  <a:tcPr marL="99059" marR="99059" marT="49529" marB="49529"/>
                </a:tc>
                <a:tc>
                  <a:txBody>
                    <a:bodyPr/>
                    <a:lstStyle/>
                    <a:p>
                      <a:pPr algn="ctr"/>
                      <a:r>
                        <a:rPr lang="en-US" sz="2500" dirty="0" smtClean="0">
                          <a:solidFill>
                            <a:srgbClr val="595555"/>
                          </a:solidFill>
                        </a:rPr>
                        <a:t>726,839</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96.6%</a:t>
                      </a:r>
                      <a:endParaRPr lang="en-US" sz="2500" dirty="0">
                        <a:solidFill>
                          <a:srgbClr val="595555"/>
                        </a:solidFill>
                      </a:endParaRPr>
                    </a:p>
                  </a:txBody>
                  <a:tcPr marL="99059" marR="99059" marT="49529" marB="49529"/>
                </a:tc>
              </a:tr>
              <a:tr h="523191">
                <a:tc>
                  <a:txBody>
                    <a:bodyPr/>
                    <a:lstStyle/>
                    <a:p>
                      <a:pPr algn="ctr"/>
                      <a:r>
                        <a:rPr lang="en-US" sz="2500" dirty="0" smtClean="0">
                          <a:solidFill>
                            <a:srgbClr val="595555"/>
                          </a:solidFill>
                        </a:rPr>
                        <a:t>Landsat 8</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4,750</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0.63%</a:t>
                      </a:r>
                      <a:endParaRPr lang="en-US" sz="2500" dirty="0">
                        <a:solidFill>
                          <a:srgbClr val="595555"/>
                        </a:solidFill>
                      </a:endParaRPr>
                    </a:p>
                  </a:txBody>
                  <a:tcPr marL="99059" marR="99059" marT="49529" marB="49529"/>
                </a:tc>
              </a:tr>
              <a:tr h="523191">
                <a:tc>
                  <a:txBody>
                    <a:bodyPr/>
                    <a:lstStyle/>
                    <a:p>
                      <a:pPr algn="ctr"/>
                      <a:r>
                        <a:rPr lang="en-US" sz="2500" dirty="0" smtClean="0">
                          <a:solidFill>
                            <a:srgbClr val="595555"/>
                          </a:solidFill>
                        </a:rPr>
                        <a:t>Sentinel-2</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15,069</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2%</a:t>
                      </a:r>
                      <a:endParaRPr lang="en-US" sz="2500" dirty="0">
                        <a:solidFill>
                          <a:srgbClr val="595555"/>
                        </a:solidFill>
                      </a:endParaRPr>
                    </a:p>
                  </a:txBody>
                  <a:tcPr marL="99059" marR="99059" marT="49529" marB="49529"/>
                </a:tc>
              </a:tr>
              <a:tr h="523191">
                <a:tc>
                  <a:txBody>
                    <a:bodyPr/>
                    <a:lstStyle/>
                    <a:p>
                      <a:pPr algn="ctr"/>
                      <a:r>
                        <a:rPr lang="en-US" sz="2500" dirty="0" smtClean="0">
                          <a:solidFill>
                            <a:srgbClr val="595555"/>
                          </a:solidFill>
                        </a:rPr>
                        <a:t>Both</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5,591</a:t>
                      </a:r>
                      <a:endParaRPr lang="en-US" sz="2500" dirty="0">
                        <a:solidFill>
                          <a:srgbClr val="595555"/>
                        </a:solidFill>
                      </a:endParaRPr>
                    </a:p>
                  </a:txBody>
                  <a:tcPr marL="99059" marR="99059" marT="49529" marB="49529"/>
                </a:tc>
                <a:tc>
                  <a:txBody>
                    <a:bodyPr/>
                    <a:lstStyle/>
                    <a:p>
                      <a:pPr algn="ctr"/>
                      <a:r>
                        <a:rPr lang="en-US" sz="2500" dirty="0" smtClean="0">
                          <a:solidFill>
                            <a:srgbClr val="595555"/>
                          </a:solidFill>
                        </a:rPr>
                        <a:t>0.74%</a:t>
                      </a:r>
                      <a:endParaRPr lang="en-US" sz="2500" dirty="0">
                        <a:solidFill>
                          <a:srgbClr val="595555"/>
                        </a:solidFill>
                      </a:endParaRPr>
                    </a:p>
                  </a:txBody>
                  <a:tcPr marL="99059" marR="99059" marT="49529" marB="49529"/>
                </a:tc>
              </a:tr>
            </a:tbl>
          </a:graphicData>
        </a:graphic>
      </p:graphicFrame>
      <p:sp>
        <p:nvSpPr>
          <p:cNvPr id="292" name="TextBox 291"/>
          <p:cNvSpPr txBox="1"/>
          <p:nvPr/>
        </p:nvSpPr>
        <p:spPr>
          <a:xfrm>
            <a:off x="14675750" y="21788655"/>
            <a:ext cx="8746596" cy="507831"/>
          </a:xfrm>
          <a:prstGeom prst="rect">
            <a:avLst/>
          </a:prstGeom>
          <a:noFill/>
          <a:ln>
            <a:noFill/>
          </a:ln>
        </p:spPr>
        <p:txBody>
          <a:bodyPr wrap="square" rtlCol="0">
            <a:spAutoFit/>
          </a:bodyPr>
          <a:lstStyle/>
          <a:p>
            <a:pPr algn="ctr"/>
            <a:r>
              <a:rPr lang="en-US" sz="2700" b="1" dirty="0" smtClean="0">
                <a:solidFill>
                  <a:srgbClr val="57688F"/>
                </a:solidFill>
                <a:latin typeface="Century Gothic" panose="020B0502020202020204" pitchFamily="34" charset="0"/>
              </a:rPr>
              <a:t>Mule Deer High Fire Susceptibility</a:t>
            </a:r>
          </a:p>
        </p:txBody>
      </p:sp>
      <p:sp>
        <p:nvSpPr>
          <p:cNvPr id="293" name="TextBox 292"/>
          <p:cNvSpPr txBox="1"/>
          <p:nvPr/>
        </p:nvSpPr>
        <p:spPr>
          <a:xfrm>
            <a:off x="14738044" y="30358326"/>
            <a:ext cx="8746596" cy="461665"/>
          </a:xfrm>
          <a:prstGeom prst="rect">
            <a:avLst/>
          </a:prstGeom>
          <a:noFill/>
          <a:ln>
            <a:noFill/>
          </a:ln>
        </p:spPr>
        <p:txBody>
          <a:bodyPr wrap="square" rtlCol="0">
            <a:spAutoFit/>
          </a:bodyPr>
          <a:lstStyle/>
          <a:p>
            <a:pPr algn="ctr"/>
            <a:r>
              <a:rPr lang="en-US" sz="2400" b="1" dirty="0" smtClean="0">
                <a:solidFill>
                  <a:srgbClr val="57688F"/>
                </a:solidFill>
                <a:latin typeface="Century Gothic" panose="020B0502020202020204" pitchFamily="34" charset="0"/>
              </a:rPr>
              <a:t>Total Acres = 752,249</a:t>
            </a:r>
          </a:p>
        </p:txBody>
      </p:sp>
      <p:grpSp>
        <p:nvGrpSpPr>
          <p:cNvPr id="98" name="Group 97"/>
          <p:cNvGrpSpPr/>
          <p:nvPr/>
        </p:nvGrpSpPr>
        <p:grpSpPr>
          <a:xfrm>
            <a:off x="1429270" y="21496117"/>
            <a:ext cx="11675076" cy="9441407"/>
            <a:chOff x="930756" y="21778958"/>
            <a:chExt cx="11675076" cy="9441407"/>
          </a:xfrm>
        </p:grpSpPr>
        <p:pic>
          <p:nvPicPr>
            <p:cNvPr id="92" name="Picture 9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6507" y="21907377"/>
              <a:ext cx="3770307" cy="4879221"/>
            </a:xfrm>
            <a:prstGeom prst="rect">
              <a:avLst/>
            </a:prstGeom>
          </p:spPr>
        </p:pic>
        <p:pic>
          <p:nvPicPr>
            <p:cNvPr id="90" name="Picture 8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99474" y="21778958"/>
              <a:ext cx="3770307" cy="4879221"/>
            </a:xfrm>
            <a:prstGeom prst="rect">
              <a:avLst/>
            </a:prstGeom>
          </p:spPr>
        </p:pic>
        <p:grpSp>
          <p:nvGrpSpPr>
            <p:cNvPr id="97" name="Group 96"/>
            <p:cNvGrpSpPr/>
            <p:nvPr/>
          </p:nvGrpSpPr>
          <p:grpSpPr>
            <a:xfrm>
              <a:off x="930756" y="21910229"/>
              <a:ext cx="11675076" cy="9310136"/>
              <a:chOff x="930756" y="21910229"/>
              <a:chExt cx="11675076" cy="9310136"/>
            </a:xfrm>
          </p:grpSpPr>
          <p:pic>
            <p:nvPicPr>
              <p:cNvPr id="321" name="Picture 3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52881" y="26341145"/>
                <a:ext cx="3770307" cy="4879220"/>
              </a:xfrm>
              <a:prstGeom prst="rect">
                <a:avLst/>
              </a:prstGeom>
            </p:spPr>
          </p:pic>
          <p:pic>
            <p:nvPicPr>
              <p:cNvPr id="320" name="Picture 3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5525" y="21910229"/>
                <a:ext cx="3770307" cy="4879220"/>
              </a:xfrm>
              <a:prstGeom prst="rect">
                <a:avLst/>
              </a:prstGeom>
            </p:spPr>
          </p:pic>
          <p:pic>
            <p:nvPicPr>
              <p:cNvPr id="91" name="Picture 9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33755" y="26294770"/>
                <a:ext cx="3770307" cy="4879221"/>
              </a:xfrm>
              <a:prstGeom prst="rect">
                <a:avLst/>
              </a:prstGeom>
            </p:spPr>
          </p:pic>
          <p:sp>
            <p:nvSpPr>
              <p:cNvPr id="204" name="TextBox 203"/>
              <p:cNvSpPr txBox="1"/>
              <p:nvPr/>
            </p:nvSpPr>
            <p:spPr>
              <a:xfrm rot="16200000">
                <a:off x="152156" y="23964654"/>
                <a:ext cx="2211237" cy="507831"/>
              </a:xfrm>
              <a:prstGeom prst="rect">
                <a:avLst/>
              </a:prstGeom>
              <a:noFill/>
              <a:ln>
                <a:noFill/>
              </a:ln>
            </p:spPr>
            <p:txBody>
              <a:bodyPr wrap="square" rtlCol="0">
                <a:spAutoFit/>
              </a:bodyPr>
              <a:lstStyle/>
              <a:p>
                <a:pPr algn="ctr"/>
                <a:r>
                  <a:rPr lang="en-US" sz="2700" b="1" dirty="0" smtClean="0">
                    <a:solidFill>
                      <a:srgbClr val="57688F"/>
                    </a:solidFill>
                    <a:latin typeface="Century Gothic" panose="020B0502020202020204" pitchFamily="34" charset="0"/>
                  </a:rPr>
                  <a:t>Mule Deer</a:t>
                </a:r>
              </a:p>
            </p:txBody>
          </p:sp>
          <p:sp>
            <p:nvSpPr>
              <p:cNvPr id="205" name="TextBox 204"/>
              <p:cNvSpPr txBox="1"/>
              <p:nvPr/>
            </p:nvSpPr>
            <p:spPr>
              <a:xfrm rot="16200000">
                <a:off x="-853693" y="28508404"/>
                <a:ext cx="4076730" cy="507831"/>
              </a:xfrm>
              <a:prstGeom prst="rect">
                <a:avLst/>
              </a:prstGeom>
              <a:noFill/>
              <a:ln>
                <a:noFill/>
              </a:ln>
            </p:spPr>
            <p:txBody>
              <a:bodyPr wrap="square" rtlCol="0">
                <a:spAutoFit/>
              </a:bodyPr>
              <a:lstStyle/>
              <a:p>
                <a:pPr algn="ctr"/>
                <a:r>
                  <a:rPr lang="en-US" sz="2700" b="1" dirty="0" smtClean="0">
                    <a:solidFill>
                      <a:srgbClr val="57688F"/>
                    </a:solidFill>
                    <a:latin typeface="Century Gothic" panose="020B0502020202020204" pitchFamily="34" charset="0"/>
                  </a:rPr>
                  <a:t>Greater Sage-grouse</a:t>
                </a:r>
              </a:p>
            </p:txBody>
          </p:sp>
          <p:sp>
            <p:nvSpPr>
              <p:cNvPr id="212" name="TextBox 211"/>
              <p:cNvSpPr txBox="1"/>
              <p:nvPr/>
            </p:nvSpPr>
            <p:spPr>
              <a:xfrm>
                <a:off x="956753" y="22239614"/>
                <a:ext cx="2211237" cy="338554"/>
              </a:xfrm>
              <a:prstGeom prst="rect">
                <a:avLst/>
              </a:prstGeom>
              <a:noFill/>
              <a:ln>
                <a:noFill/>
              </a:ln>
            </p:spPr>
            <p:txBody>
              <a:bodyPr wrap="square" rtlCol="0">
                <a:spAutoFit/>
              </a:bodyPr>
              <a:lstStyle/>
              <a:p>
                <a:pPr algn="ctr"/>
                <a:r>
                  <a:rPr lang="en-US" sz="1600" b="1" dirty="0" smtClean="0">
                    <a:solidFill>
                      <a:srgbClr val="57688F"/>
                    </a:solidFill>
                    <a:latin typeface="Century Gothic" panose="020B0502020202020204" pitchFamily="34" charset="0"/>
                  </a:rPr>
                  <a:t>Landsat 8</a:t>
                </a:r>
              </a:p>
            </p:txBody>
          </p:sp>
          <p:sp>
            <p:nvSpPr>
              <p:cNvPr id="213" name="TextBox 212"/>
              <p:cNvSpPr txBox="1"/>
              <p:nvPr/>
            </p:nvSpPr>
            <p:spPr>
              <a:xfrm>
                <a:off x="4504488" y="22245842"/>
                <a:ext cx="2211237" cy="338554"/>
              </a:xfrm>
              <a:prstGeom prst="rect">
                <a:avLst/>
              </a:prstGeom>
              <a:noFill/>
              <a:ln>
                <a:noFill/>
              </a:ln>
            </p:spPr>
            <p:txBody>
              <a:bodyPr wrap="square" rtlCol="0">
                <a:spAutoFit/>
              </a:bodyPr>
              <a:lstStyle/>
              <a:p>
                <a:pPr algn="ctr"/>
                <a:r>
                  <a:rPr lang="en-US" sz="1600" b="1" dirty="0" smtClean="0">
                    <a:solidFill>
                      <a:srgbClr val="57688F"/>
                    </a:solidFill>
                    <a:latin typeface="Century Gothic" panose="020B0502020202020204" pitchFamily="34" charset="0"/>
                  </a:rPr>
                  <a:t>Sentinel-2</a:t>
                </a:r>
              </a:p>
            </p:txBody>
          </p:sp>
          <p:pic>
            <p:nvPicPr>
              <p:cNvPr id="86" name="Picture 85"/>
              <p:cNvPicPr>
                <a:picLocks noChangeAspect="1"/>
              </p:cNvPicPr>
              <p:nvPr/>
            </p:nvPicPr>
            <p:blipFill>
              <a:blip r:embed="rId17"/>
              <a:stretch>
                <a:fillRect/>
              </a:stretch>
            </p:blipFill>
            <p:spPr>
              <a:xfrm>
                <a:off x="1990272" y="30259531"/>
                <a:ext cx="100740" cy="233462"/>
              </a:xfrm>
              <a:prstGeom prst="rect">
                <a:avLst/>
              </a:prstGeom>
            </p:spPr>
          </p:pic>
          <p:pic>
            <p:nvPicPr>
              <p:cNvPr id="93" name="Picture 9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55379" y="26311735"/>
                <a:ext cx="3770307" cy="4879221"/>
              </a:xfrm>
              <a:prstGeom prst="rect">
                <a:avLst/>
              </a:prstGeom>
            </p:spPr>
          </p:pic>
          <p:grpSp>
            <p:nvGrpSpPr>
              <p:cNvPr id="314" name="Group 313"/>
              <p:cNvGrpSpPr/>
              <p:nvPr/>
            </p:nvGrpSpPr>
            <p:grpSpPr>
              <a:xfrm>
                <a:off x="8346330" y="25324950"/>
                <a:ext cx="2211237" cy="1597598"/>
                <a:chOff x="8458828" y="24576157"/>
                <a:chExt cx="2211237" cy="1597598"/>
              </a:xfrm>
            </p:grpSpPr>
            <p:grpSp>
              <p:nvGrpSpPr>
                <p:cNvPr id="310" name="Group 309"/>
                <p:cNvGrpSpPr/>
                <p:nvPr/>
              </p:nvGrpSpPr>
              <p:grpSpPr>
                <a:xfrm>
                  <a:off x="8947744" y="25148061"/>
                  <a:ext cx="1302970" cy="1025694"/>
                  <a:chOff x="8982752" y="25287895"/>
                  <a:chExt cx="1302970" cy="1025694"/>
                </a:xfrm>
              </p:grpSpPr>
              <p:grpSp>
                <p:nvGrpSpPr>
                  <p:cNvPr id="299" name="Group 298"/>
                  <p:cNvGrpSpPr/>
                  <p:nvPr/>
                </p:nvGrpSpPr>
                <p:grpSpPr>
                  <a:xfrm>
                    <a:off x="8982752" y="25364976"/>
                    <a:ext cx="341432" cy="856189"/>
                    <a:chOff x="2008843" y="25836393"/>
                    <a:chExt cx="341432" cy="856189"/>
                  </a:xfrm>
                </p:grpSpPr>
                <p:sp>
                  <p:nvSpPr>
                    <p:cNvPr id="295" name="Rectangle 294"/>
                    <p:cNvSpPr/>
                    <p:nvPr/>
                  </p:nvSpPr>
                  <p:spPr>
                    <a:xfrm>
                      <a:off x="2008844" y="26062884"/>
                      <a:ext cx="341431" cy="173570"/>
                    </a:xfrm>
                    <a:prstGeom prst="rect">
                      <a:avLst/>
                    </a:prstGeom>
                    <a:solidFill>
                      <a:srgbClr val="6677CD"/>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2008844" y="26285630"/>
                      <a:ext cx="341431" cy="173570"/>
                    </a:xfrm>
                    <a:prstGeom prst="rect">
                      <a:avLst/>
                    </a:prstGeom>
                    <a:solidFill>
                      <a:srgbClr val="A5F57A"/>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2008843" y="26519012"/>
                      <a:ext cx="341431" cy="173570"/>
                    </a:xfrm>
                    <a:prstGeom prst="rect">
                      <a:avLst/>
                    </a:prstGeom>
                    <a:solidFill>
                      <a:srgbClr val="FF0000"/>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2008843" y="25836393"/>
                      <a:ext cx="341431" cy="173570"/>
                    </a:xfrm>
                    <a:prstGeom prst="rect">
                      <a:avLst/>
                    </a:prstGeom>
                    <a:solidFill>
                      <a:srgbClr val="4E4E4E"/>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extBox 304"/>
                  <p:cNvSpPr txBox="1"/>
                  <p:nvPr/>
                </p:nvSpPr>
                <p:spPr>
                  <a:xfrm>
                    <a:off x="9312380" y="25287895"/>
                    <a:ext cx="636713" cy="338554"/>
                  </a:xfrm>
                  <a:prstGeom prst="rect">
                    <a:avLst/>
                  </a:prstGeom>
                  <a:noFill/>
                </p:spPr>
                <p:txBody>
                  <a:bodyPr wrap="none" rtlCol="0">
                    <a:spAutoFit/>
                  </a:bodyPr>
                  <a:lstStyle/>
                  <a:p>
                    <a:r>
                      <a:rPr lang="en-US" sz="1600" dirty="0" smtClean="0">
                        <a:solidFill>
                          <a:srgbClr val="595555"/>
                        </a:solidFill>
                      </a:rPr>
                      <a:t>None</a:t>
                    </a:r>
                    <a:endParaRPr lang="en-US" sz="1600" dirty="0">
                      <a:solidFill>
                        <a:srgbClr val="595555"/>
                      </a:solidFill>
                    </a:endParaRPr>
                  </a:p>
                </p:txBody>
              </p:sp>
              <p:sp>
                <p:nvSpPr>
                  <p:cNvPr id="307" name="TextBox 306"/>
                  <p:cNvSpPr txBox="1"/>
                  <p:nvPr/>
                </p:nvSpPr>
                <p:spPr>
                  <a:xfrm>
                    <a:off x="9312380" y="25529591"/>
                    <a:ext cx="957313" cy="338554"/>
                  </a:xfrm>
                  <a:prstGeom prst="rect">
                    <a:avLst/>
                  </a:prstGeom>
                  <a:noFill/>
                </p:spPr>
                <p:txBody>
                  <a:bodyPr wrap="none" rtlCol="0">
                    <a:spAutoFit/>
                  </a:bodyPr>
                  <a:lstStyle/>
                  <a:p>
                    <a:r>
                      <a:rPr lang="en-US" sz="1600" dirty="0" smtClean="0">
                        <a:solidFill>
                          <a:srgbClr val="595555"/>
                        </a:solidFill>
                      </a:rPr>
                      <a:t>Landsat 8</a:t>
                    </a:r>
                    <a:endParaRPr lang="en-US" sz="1600" dirty="0">
                      <a:solidFill>
                        <a:srgbClr val="595555"/>
                      </a:solidFill>
                    </a:endParaRPr>
                  </a:p>
                </p:txBody>
              </p:sp>
              <p:sp>
                <p:nvSpPr>
                  <p:cNvPr id="308" name="TextBox 307"/>
                  <p:cNvSpPr txBox="1"/>
                  <p:nvPr/>
                </p:nvSpPr>
                <p:spPr>
                  <a:xfrm>
                    <a:off x="9312379" y="25746176"/>
                    <a:ext cx="973343" cy="338554"/>
                  </a:xfrm>
                  <a:prstGeom prst="rect">
                    <a:avLst/>
                  </a:prstGeom>
                  <a:noFill/>
                </p:spPr>
                <p:txBody>
                  <a:bodyPr wrap="none" rtlCol="0">
                    <a:spAutoFit/>
                  </a:bodyPr>
                  <a:lstStyle/>
                  <a:p>
                    <a:r>
                      <a:rPr lang="en-US" sz="1600" dirty="0" smtClean="0">
                        <a:solidFill>
                          <a:srgbClr val="595555"/>
                        </a:solidFill>
                      </a:rPr>
                      <a:t>Sentinel-2</a:t>
                    </a:r>
                    <a:endParaRPr lang="en-US" sz="1600" dirty="0">
                      <a:solidFill>
                        <a:srgbClr val="595555"/>
                      </a:solidFill>
                    </a:endParaRPr>
                  </a:p>
                </p:txBody>
              </p:sp>
              <p:sp>
                <p:nvSpPr>
                  <p:cNvPr id="309" name="TextBox 308"/>
                  <p:cNvSpPr txBox="1"/>
                  <p:nvPr/>
                </p:nvSpPr>
                <p:spPr>
                  <a:xfrm>
                    <a:off x="9312379" y="25975035"/>
                    <a:ext cx="579005" cy="338554"/>
                  </a:xfrm>
                  <a:prstGeom prst="rect">
                    <a:avLst/>
                  </a:prstGeom>
                  <a:noFill/>
                </p:spPr>
                <p:txBody>
                  <a:bodyPr wrap="none" rtlCol="0">
                    <a:spAutoFit/>
                  </a:bodyPr>
                  <a:lstStyle/>
                  <a:p>
                    <a:r>
                      <a:rPr lang="en-US" sz="1600" dirty="0" smtClean="0">
                        <a:solidFill>
                          <a:srgbClr val="595555"/>
                        </a:solidFill>
                      </a:rPr>
                      <a:t>Both</a:t>
                    </a:r>
                    <a:endParaRPr lang="en-US" sz="1600" dirty="0">
                      <a:solidFill>
                        <a:srgbClr val="595555"/>
                      </a:solidFill>
                    </a:endParaRPr>
                  </a:p>
                </p:txBody>
              </p:sp>
            </p:grpSp>
            <p:sp>
              <p:nvSpPr>
                <p:cNvPr id="311" name="TextBox 310"/>
                <p:cNvSpPr txBox="1"/>
                <p:nvPr/>
              </p:nvSpPr>
              <p:spPr>
                <a:xfrm>
                  <a:off x="8458828" y="24576157"/>
                  <a:ext cx="2211237" cy="584775"/>
                </a:xfrm>
                <a:prstGeom prst="rect">
                  <a:avLst/>
                </a:prstGeom>
                <a:noFill/>
                <a:ln>
                  <a:noFill/>
                </a:ln>
              </p:spPr>
              <p:txBody>
                <a:bodyPr wrap="square" rtlCol="0">
                  <a:spAutoFit/>
                </a:bodyPr>
                <a:lstStyle/>
                <a:p>
                  <a:pPr algn="ctr"/>
                  <a:r>
                    <a:rPr lang="en-US" sz="1600" b="1" dirty="0" smtClean="0">
                      <a:solidFill>
                        <a:srgbClr val="57688F"/>
                      </a:solidFill>
                      <a:latin typeface="Century Gothic" panose="020B0502020202020204" pitchFamily="34" charset="0"/>
                    </a:rPr>
                    <a:t>High Fire Susceptibility</a:t>
                  </a:r>
                </a:p>
              </p:txBody>
            </p:sp>
          </p:grpSp>
          <p:grpSp>
            <p:nvGrpSpPr>
              <p:cNvPr id="313" name="Group 312"/>
              <p:cNvGrpSpPr/>
              <p:nvPr/>
            </p:nvGrpSpPr>
            <p:grpSpPr>
              <a:xfrm>
                <a:off x="1175373" y="25386395"/>
                <a:ext cx="2211237" cy="1366203"/>
                <a:chOff x="991021" y="25282865"/>
                <a:chExt cx="2211237" cy="1366203"/>
              </a:xfrm>
            </p:grpSpPr>
            <p:grpSp>
              <p:nvGrpSpPr>
                <p:cNvPr id="303" name="Group 302"/>
                <p:cNvGrpSpPr/>
                <p:nvPr/>
              </p:nvGrpSpPr>
              <p:grpSpPr>
                <a:xfrm>
                  <a:off x="1482697" y="25828434"/>
                  <a:ext cx="1310371" cy="820634"/>
                  <a:chOff x="1534333" y="25490290"/>
                  <a:chExt cx="1310371" cy="820634"/>
                </a:xfrm>
              </p:grpSpPr>
              <p:grpSp>
                <p:nvGrpSpPr>
                  <p:cNvPr id="61" name="Group 60"/>
                  <p:cNvGrpSpPr/>
                  <p:nvPr/>
                </p:nvGrpSpPr>
                <p:grpSpPr>
                  <a:xfrm>
                    <a:off x="1534333" y="25572782"/>
                    <a:ext cx="341431" cy="643651"/>
                    <a:chOff x="2654846" y="27090396"/>
                    <a:chExt cx="341431" cy="643651"/>
                  </a:xfrm>
                </p:grpSpPr>
                <p:sp>
                  <p:nvSpPr>
                    <p:cNvPr id="56" name="Rectangle 55"/>
                    <p:cNvSpPr/>
                    <p:nvPr/>
                  </p:nvSpPr>
                  <p:spPr>
                    <a:xfrm>
                      <a:off x="2654846" y="27560477"/>
                      <a:ext cx="341431" cy="173570"/>
                    </a:xfrm>
                    <a:prstGeom prst="rect">
                      <a:avLst/>
                    </a:prstGeom>
                    <a:solidFill>
                      <a:srgbClr val="FE0200"/>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654846" y="27323414"/>
                      <a:ext cx="341431" cy="173570"/>
                    </a:xfrm>
                    <a:prstGeom prst="rect">
                      <a:avLst/>
                    </a:prstGeom>
                    <a:solidFill>
                      <a:srgbClr val="FEAF0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2654846" y="27090396"/>
                      <a:ext cx="341431" cy="173570"/>
                    </a:xfrm>
                    <a:prstGeom prst="rect">
                      <a:avLst/>
                    </a:prstGeom>
                    <a:solidFill>
                      <a:srgbClr val="487600"/>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TextBox 299"/>
                  <p:cNvSpPr txBox="1"/>
                  <p:nvPr/>
                </p:nvSpPr>
                <p:spPr>
                  <a:xfrm>
                    <a:off x="1900215" y="25490290"/>
                    <a:ext cx="539443" cy="338554"/>
                  </a:xfrm>
                  <a:prstGeom prst="rect">
                    <a:avLst/>
                  </a:prstGeom>
                  <a:noFill/>
                </p:spPr>
                <p:txBody>
                  <a:bodyPr wrap="none" rtlCol="0">
                    <a:spAutoFit/>
                  </a:bodyPr>
                  <a:lstStyle/>
                  <a:p>
                    <a:r>
                      <a:rPr lang="en-US" sz="1600" dirty="0" smtClean="0">
                        <a:solidFill>
                          <a:srgbClr val="595555"/>
                        </a:solidFill>
                      </a:rPr>
                      <a:t>Low</a:t>
                    </a:r>
                    <a:endParaRPr lang="en-US" sz="1600" dirty="0">
                      <a:solidFill>
                        <a:srgbClr val="595555"/>
                      </a:solidFill>
                    </a:endParaRPr>
                  </a:p>
                </p:txBody>
              </p:sp>
              <p:sp>
                <p:nvSpPr>
                  <p:cNvPr id="301" name="TextBox 300"/>
                  <p:cNvSpPr txBox="1"/>
                  <p:nvPr/>
                </p:nvSpPr>
                <p:spPr>
                  <a:xfrm>
                    <a:off x="1900215" y="25731721"/>
                    <a:ext cx="944489" cy="338554"/>
                  </a:xfrm>
                  <a:prstGeom prst="rect">
                    <a:avLst/>
                  </a:prstGeom>
                  <a:noFill/>
                </p:spPr>
                <p:txBody>
                  <a:bodyPr wrap="none" rtlCol="0">
                    <a:spAutoFit/>
                  </a:bodyPr>
                  <a:lstStyle/>
                  <a:p>
                    <a:r>
                      <a:rPr lang="en-US" sz="1600" dirty="0" smtClean="0">
                        <a:solidFill>
                          <a:srgbClr val="595555"/>
                        </a:solidFill>
                      </a:rPr>
                      <a:t>Moderate</a:t>
                    </a:r>
                    <a:endParaRPr lang="en-US" sz="1600" dirty="0">
                      <a:solidFill>
                        <a:srgbClr val="595555"/>
                      </a:solidFill>
                    </a:endParaRPr>
                  </a:p>
                </p:txBody>
              </p:sp>
              <p:sp>
                <p:nvSpPr>
                  <p:cNvPr id="302" name="TextBox 301"/>
                  <p:cNvSpPr txBox="1"/>
                  <p:nvPr/>
                </p:nvSpPr>
                <p:spPr>
                  <a:xfrm>
                    <a:off x="1900215" y="25972370"/>
                    <a:ext cx="495328" cy="338554"/>
                  </a:xfrm>
                  <a:prstGeom prst="rect">
                    <a:avLst/>
                  </a:prstGeom>
                  <a:noFill/>
                </p:spPr>
                <p:txBody>
                  <a:bodyPr wrap="none" rtlCol="0">
                    <a:spAutoFit/>
                  </a:bodyPr>
                  <a:lstStyle/>
                  <a:p>
                    <a:r>
                      <a:rPr lang="en-US" sz="1600" dirty="0" smtClean="0">
                        <a:solidFill>
                          <a:srgbClr val="595555"/>
                        </a:solidFill>
                      </a:rPr>
                      <a:t>Red</a:t>
                    </a:r>
                    <a:endParaRPr lang="en-US" sz="1600" dirty="0">
                      <a:solidFill>
                        <a:srgbClr val="595555"/>
                      </a:solidFill>
                    </a:endParaRPr>
                  </a:p>
                </p:txBody>
              </p:sp>
            </p:grpSp>
            <p:sp>
              <p:nvSpPr>
                <p:cNvPr id="312" name="TextBox 311"/>
                <p:cNvSpPr txBox="1"/>
                <p:nvPr/>
              </p:nvSpPr>
              <p:spPr>
                <a:xfrm>
                  <a:off x="991021" y="25282865"/>
                  <a:ext cx="2211237" cy="584775"/>
                </a:xfrm>
                <a:prstGeom prst="rect">
                  <a:avLst/>
                </a:prstGeom>
                <a:noFill/>
                <a:ln>
                  <a:noFill/>
                </a:ln>
              </p:spPr>
              <p:txBody>
                <a:bodyPr wrap="square" rtlCol="0">
                  <a:spAutoFit/>
                </a:bodyPr>
                <a:lstStyle/>
                <a:p>
                  <a:pPr algn="ctr"/>
                  <a:r>
                    <a:rPr lang="en-US" sz="1600" b="1" dirty="0" smtClean="0">
                      <a:solidFill>
                        <a:srgbClr val="57688F"/>
                      </a:solidFill>
                      <a:latin typeface="Century Gothic" panose="020B0502020202020204" pitchFamily="34" charset="0"/>
                    </a:rPr>
                    <a:t>High Fire Susceptibility</a:t>
                  </a:r>
                </a:p>
              </p:txBody>
            </p:sp>
          </p:grpSp>
          <p:sp>
            <p:nvSpPr>
              <p:cNvPr id="322" name="TextBox 321"/>
              <p:cNvSpPr txBox="1"/>
              <p:nvPr/>
            </p:nvSpPr>
            <p:spPr>
              <a:xfrm>
                <a:off x="7957675" y="22115396"/>
                <a:ext cx="2454211" cy="584775"/>
              </a:xfrm>
              <a:prstGeom prst="rect">
                <a:avLst/>
              </a:prstGeom>
              <a:noFill/>
              <a:ln>
                <a:noFill/>
              </a:ln>
            </p:spPr>
            <p:txBody>
              <a:bodyPr wrap="square" rtlCol="0">
                <a:spAutoFit/>
              </a:bodyPr>
              <a:lstStyle/>
              <a:p>
                <a:pPr algn="ctr"/>
                <a:r>
                  <a:rPr lang="en-US" sz="1600" b="1" dirty="0" smtClean="0">
                    <a:solidFill>
                      <a:srgbClr val="57688F"/>
                    </a:solidFill>
                    <a:latin typeface="Century Gothic" panose="020B0502020202020204" pitchFamily="34" charset="0"/>
                  </a:rPr>
                  <a:t>High Fire </a:t>
                </a:r>
              </a:p>
              <a:p>
                <a:pPr algn="ctr"/>
                <a:r>
                  <a:rPr lang="en-US" sz="1600" b="1" dirty="0" smtClean="0">
                    <a:solidFill>
                      <a:srgbClr val="57688F"/>
                    </a:solidFill>
                    <a:latin typeface="Century Gothic" panose="020B0502020202020204" pitchFamily="34" charset="0"/>
                  </a:rPr>
                  <a:t>Susceptibility Analysis</a:t>
                </a:r>
              </a:p>
            </p:txBody>
          </p:sp>
        </p:grpSp>
      </p:grpSp>
    </p:spTree>
    <p:extLst>
      <p:ext uri="{BB962C8B-B14F-4D97-AF65-F5344CB8AC3E}">
        <p14:creationId xmlns:p14="http://schemas.microsoft.com/office/powerpoint/2010/main" val="38511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4369</TotalTime>
  <Words>770</Words>
  <Application>Microsoft Office PowerPoint</Application>
  <PresentationFormat>Custom</PresentationFormat>
  <Paragraphs>124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227</cp:revision>
  <cp:lastPrinted>2016-07-29T03:31:33Z</cp:lastPrinted>
  <dcterms:created xsi:type="dcterms:W3CDTF">2015-06-02T14:58:58Z</dcterms:created>
  <dcterms:modified xsi:type="dcterms:W3CDTF">2016-08-04T22:07:06Z</dcterms:modified>
</cp:coreProperties>
</file>