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85" r:id="rId3"/>
    <p:sldId id="286" r:id="rId4"/>
    <p:sldId id="287" r:id="rId5"/>
    <p:sldId id="288" r:id="rId6"/>
    <p:sldId id="291" r:id="rId7"/>
    <p:sldId id="290" r:id="rId8"/>
    <p:sldId id="289" r:id="rId9"/>
    <p:sldId id="295" r:id="rId10"/>
    <p:sldId id="296" r:id="rId11"/>
    <p:sldId id="292" r:id="rId12"/>
    <p:sldId id="293" r:id="rId13"/>
    <p:sldId id="294"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0"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333333"/>
    <a:srgbClr val="E9A149"/>
    <a:srgbClr val="F4901A"/>
    <a:srgbClr val="FFFFFF"/>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8" autoAdjust="0"/>
    <p:restoredTop sz="79632" autoAdjust="0"/>
  </p:normalViewPr>
  <p:slideViewPr>
    <p:cSldViewPr snapToGrid="0">
      <p:cViewPr varScale="1">
        <p:scale>
          <a:sx n="89" d="100"/>
          <a:sy n="89" d="100"/>
        </p:scale>
        <p:origin x="1380" y="84"/>
      </p:cViewPr>
      <p:guideLst>
        <p:guide orient="horz" pos="2160"/>
        <p:guide pos="2880"/>
      </p:guideLst>
    </p:cSldViewPr>
  </p:slideViewPr>
  <p:notesTextViewPr>
    <p:cViewPr>
      <p:scale>
        <a:sx n="100" d="100"/>
        <a:sy n="100" d="100"/>
      </p:scale>
      <p:origin x="0" y="-288"/>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3T08:17:22.105" idx="1">
    <p:pos x="2087" y="447"/>
    <p:text>Move Study Area toward the top of the slide so you can increase the font size for Central Kalimantan, Indonesia. Make better use of the real estate provided.</p:text>
    <p:extLst>
      <p:ext uri="{C676402C-5697-4E1C-873F-D02D1690AC5C}">
        <p15:threadingInfo xmlns:p15="http://schemas.microsoft.com/office/powerpoint/2012/main" timeZoneBias="300"/>
      </p:ext>
    </p:extLst>
  </p:cm>
  <p:cm authorId="1" dt="2016-03-03T08:18:52.134" idx="2">
    <p:pos x="5520" y="843"/>
    <p:text>Borneo is misspelled in the text portion of the slide.</p:text>
    <p:extLst>
      <p:ext uri="{C676402C-5697-4E1C-873F-D02D1690AC5C}">
        <p15:threadingInfo xmlns:p15="http://schemas.microsoft.com/office/powerpoint/2012/main" timeZoneBias="300"/>
      </p:ext>
    </p:extLst>
  </p:cm>
  <p:cm authorId="1" dt="2016-03-03T08:19:42.948" idx="3">
    <p:pos x="5485" y="356"/>
    <p:text>Located in SE Asia, on the island of Borneo, the third largest island in the world, Central...</p:text>
    <p:extLst>
      <p:ext uri="{C676402C-5697-4E1C-873F-D02D1690AC5C}">
        <p15:threadingInfo xmlns:p15="http://schemas.microsoft.com/office/powerpoint/2012/main" timeZoneBias="300"/>
      </p:ext>
    </p:extLst>
  </p:cm>
  <p:cm authorId="1" dt="2016-03-03T08:49:40.428" idx="19">
    <p:pos x="5499" y="627"/>
    <p:text>Arrange content to minimize white space.</p:text>
    <p:extLst>
      <p:ext uri="{C676402C-5697-4E1C-873F-D02D1690AC5C}">
        <p15:threadingInfo xmlns:p15="http://schemas.microsoft.com/office/powerpoint/2012/main" timeZoneBias="300"/>
      </p:ext>
    </p:extLst>
  </p:cm>
  <p:cm authorId="1" dt="2016-03-03T09:45:49.237" idx="20">
    <p:pos x="5479" y="153"/>
    <p:text>An original study area map is preferred.</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3T08:22:03.785" idx="4">
    <p:pos x="5452" y="193"/>
    <p:text>Great slide! It really hits home how much destruction has taken place the past 15 years.</p:text>
    <p:extLst>
      <p:ext uri="{C676402C-5697-4E1C-873F-D02D1690AC5C}">
        <p15:threadingInfo xmlns:p15="http://schemas.microsoft.com/office/powerpoint/2012/main" timeZoneBias="300"/>
      </p:ext>
    </p:extLst>
  </p:cm>
  <p:cm authorId="1" dt="2016-03-03T08:22:56.614" idx="5">
    <p:pos x="5472" y="444"/>
    <p:text>Citation needs more than just "Matt Hansen."</p:text>
    <p:extLst>
      <p:ext uri="{C676402C-5697-4E1C-873F-D02D1690AC5C}">
        <p15:threadingInfo xmlns:p15="http://schemas.microsoft.com/office/powerpoint/2012/main" timeZoneBias="300"/>
      </p:ext>
    </p:extLst>
  </p:cm>
  <p:cm authorId="1" dt="2016-03-03T08:24:17.310" idx="6">
    <p:pos x="5499" y="694"/>
    <p:text>Do you have any statistics on forest loss that can be used in this slide?</p:text>
    <p:extLst>
      <p:ext uri="{C676402C-5697-4E1C-873F-D02D1690AC5C}">
        <p15:threadingInfo xmlns:p15="http://schemas.microsoft.com/office/powerpoint/2012/main" timeZoneBias="300"/>
      </p:ext>
    </p:extLst>
  </p:cm>
  <p:cm authorId="1" dt="2016-03-03T08:33:26.898" idx="11">
    <p:pos x="4049" y="3459"/>
    <p:text>North arrow and scale bar are not needed after the study area slide</p:text>
    <p:extLst>
      <p:ext uri="{C676402C-5697-4E1C-873F-D02D1690AC5C}">
        <p15:threadingInfo xmlns:p15="http://schemas.microsoft.com/office/powerpoint/2012/main" timeZoneBias="300"/>
      </p:ext>
    </p:extLst>
  </p:cm>
  <p:cm authorId="1" dt="2016-03-03T08:37:18.546" idx="12">
    <p:pos x="5512" y="945"/>
    <p:text>Arrange content to minimize white space.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3T08:26:48.341" idx="7">
    <p:pos x="867" y="1213"/>
    <p:text>Nice use of bold text.</p:text>
    <p:extLst>
      <p:ext uri="{C676402C-5697-4E1C-873F-D02D1690AC5C}">
        <p15:threadingInfo xmlns:p15="http://schemas.microsoft.com/office/powerpoint/2012/main" timeZoneBias="300"/>
      </p:ext>
    </p:extLst>
  </p:cm>
  <p:cm authorId="1" dt="2016-03-03T08:28:47.111" idx="8">
    <p:pos x="2178" y="1230"/>
    <p:text>Consider spacing between each objective to maximize the real estate on the slide.</p:text>
    <p:extLst>
      <p:ext uri="{C676402C-5697-4E1C-873F-D02D1690AC5C}">
        <p15:threadingInfo xmlns:p15="http://schemas.microsoft.com/office/powerpoint/2012/main" timeZoneBias="300"/>
      </p:ext>
    </p:extLst>
  </p:cm>
  <p:cm authorId="1" dt="2016-03-03T08:30:11.307" idx="9">
    <p:pos x="2463" y="2023"/>
    <p:text>Second image needs to be cited below.</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3-03T08:32:23.928" idx="10">
    <p:pos x="5546" y="3934"/>
    <p:text>Why don't you have anything written for the "Source?"</p:text>
    <p:extLst>
      <p:ext uri="{C676402C-5697-4E1C-873F-D02D1690AC5C}">
        <p15:threadingInfo xmlns:p15="http://schemas.microsoft.com/office/powerpoint/2012/main" timeZoneBias="300"/>
      </p:ext>
    </p:extLst>
  </p:cm>
  <p:cm authorId="1" dt="2016-03-03T08:37:45.267" idx="13">
    <p:pos x="5465" y="2700"/>
    <p:text>North arrow and scale bar are not needed after the study area slide</p:text>
    <p:extLst>
      <p:ext uri="{C676402C-5697-4E1C-873F-D02D1690AC5C}">
        <p15:threadingInfo xmlns:p15="http://schemas.microsoft.com/office/powerpoint/2012/main" timeZoneBias="300"/>
      </p:ext>
    </p:extLst>
  </p:cm>
  <p:cm authorId="1" dt="2016-03-03T08:38:08.463" idx="14">
    <p:pos x="2416" y="1250"/>
    <p:text>Consider spacing each topic to make the slide more legible and reduce white space.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3-03T08:41:08.010" idx="15">
    <p:pos x="3473" y="3005"/>
    <p:text>Peatland should be one word.</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3-03T08:43:16.839" idx="16">
    <p:pos x="2514" y="258"/>
    <p:text>Capitalize Satellites and Sensors</p:text>
    <p:extLst>
      <p:ext uri="{C676402C-5697-4E1C-873F-D02D1690AC5C}">
        <p15:threadingInfo xmlns:p15="http://schemas.microsoft.com/office/powerpoint/2012/main" timeZoneBias="300"/>
      </p:ext>
    </p:extLst>
  </p:cm>
  <p:cm authorId="1" dt="2016-03-03T08:43:45.099" idx="17">
    <p:pos x="5530" y="874"/>
    <p:text>Why do you include "Sensors" on the title and only include OLI? Need to add sensors for all satellites.</p:text>
    <p:extLst>
      <p:ext uri="{C676402C-5697-4E1C-873F-D02D1690AC5C}">
        <p15:threadingInfo xmlns:p15="http://schemas.microsoft.com/office/powerpoint/2012/main" timeZoneBias="300"/>
      </p:ext>
    </p:extLst>
  </p:cm>
  <p:cm authorId="1" dt="2016-03-03T08:46:52.549" idx="18">
    <p:pos x="2146" y="1034"/>
    <p:text>Why do you keep title case for "Relative Humidity" but not for "Land surface temperature?" Try and be consistent.</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Thank you for attending our presentation today.</a:t>
            </a:r>
          </a:p>
          <a:p>
            <a:endParaRPr lang="en-US" dirty="0"/>
          </a:p>
          <a:p>
            <a:r>
              <a:rPr lang="en-US" dirty="0" smtClean="0"/>
              <a:t>My</a:t>
            </a:r>
            <a:r>
              <a:rPr lang="en-US" baseline="0" dirty="0" smtClean="0"/>
              <a:t> name is Kyle Peterson, and I’m the Project Lead on the Indonesia Agriculture project. I have a XX in XX from XXX</a:t>
            </a:r>
          </a:p>
          <a:p>
            <a:r>
              <a:rPr lang="en-US" baseline="0" dirty="0" smtClean="0"/>
              <a:t>Hi, my name is Michael Riedman, I have a Master’s in GIS from University of Maryland, Baltimore County, and a B.S. from University of Maryland, College Park</a:t>
            </a:r>
          </a:p>
          <a:p>
            <a:r>
              <a:rPr lang="en-US" baseline="0" dirty="0" smtClean="0"/>
              <a:t>Hi, my name is Abby Childs, I have a Masters in International Affairs from Columbia University’s School of International and Public Affairs.</a:t>
            </a:r>
          </a:p>
          <a:p>
            <a:endParaRPr lang="en-US" baseline="0" dirty="0" smtClean="0"/>
          </a:p>
          <a:p>
            <a:r>
              <a:rPr lang="en-US" baseline="0" dirty="0" smtClean="0"/>
              <a:t>Our project couples NASA earth observations with in situ data to predict locations of current palm oil production and model a risk map for future expansion of palm oil plantations in Central Kalimantan, Indonesia.</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97475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training</a:t>
            </a:r>
            <a:r>
              <a:rPr lang="en-US" baseline="0" dirty="0" smtClean="0"/>
              <a:t> data to actual data</a:t>
            </a:r>
          </a:p>
          <a:p>
            <a:r>
              <a:rPr lang="en-US" baseline="0" dirty="0" smtClean="0"/>
              <a:t>Use image classification in ENVI to check against our results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63455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work can expand on our project and extrapolate our findings to the entire island of Kalimantan, Indonesia. By using our results to model current locations of palm oil plantations in Kalimantan, WWF and other NGOs can better target their resources over a wider range, thus curbing deforestation of conserved areas and reducing biodiversity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3236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acknowledge both Dr. </a:t>
            </a:r>
            <a:r>
              <a:rPr lang="en-US" dirty="0" err="1" smtClean="0"/>
              <a:t>Naikoa</a:t>
            </a:r>
            <a:r>
              <a:rPr lang="en-US" dirty="0" smtClean="0"/>
              <a:t> Aguilar-</a:t>
            </a:r>
            <a:r>
              <a:rPr lang="en-US" dirty="0" err="1" smtClean="0"/>
              <a:t>Amuchastegui</a:t>
            </a:r>
            <a:r>
              <a:rPr lang="en-US" baseline="0" dirty="0" smtClean="0"/>
              <a:t> and </a:t>
            </a:r>
            <a:r>
              <a:rPr lang="en-US" baseline="0" dirty="0" err="1" smtClean="0"/>
              <a:t>Aakash</a:t>
            </a:r>
            <a:r>
              <a:rPr lang="en-US" baseline="0" dirty="0" smtClean="0"/>
              <a:t> </a:t>
            </a:r>
            <a:r>
              <a:rPr lang="en-US" baseline="0" dirty="0" err="1" smtClean="0"/>
              <a:t>Ahamed</a:t>
            </a:r>
            <a:r>
              <a:rPr lang="en-US" baseline="0" dirty="0" smtClean="0"/>
              <a:t> for their advice and guidance over the course of this project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72390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Located in Southeast Asia, on the island of </a:t>
            </a:r>
            <a:r>
              <a:rPr lang="en-US" baseline="0" dirty="0" err="1" smtClean="0"/>
              <a:t>Bornea</a:t>
            </a:r>
            <a:r>
              <a:rPr lang="en-US" baseline="0" dirty="0" smtClean="0"/>
              <a:t>, Central Kalimantan is a remote province and that is home to natural rainforests, </a:t>
            </a:r>
            <a:r>
              <a:rPr lang="en-US" baseline="0" dirty="0" err="1" smtClean="0"/>
              <a:t>peatland</a:t>
            </a:r>
            <a:r>
              <a:rPr lang="en-US" baseline="0" dirty="0" smtClean="0"/>
              <a:t>, and many endangered species, such as Sumatran tigers, orangutans, pygmy elephants, and Sumatran rhinoceros.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a:t>
            </a:r>
            <a:r>
              <a:rPr lang="en-US" baseline="0" dirty="0" smtClean="0"/>
              <a:t> Kalimantan has been marked as a region for the government-backed expansion of palm oil due to its underdevelopment and availability of large plots of land that can be converted into palm oil plantations.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a:t>
            </a:r>
            <a:r>
              <a:rPr lang="en-US" baseline="0" dirty="0" smtClean="0"/>
              <a:t> existing in Central Kalimantan are areas that have been designated by the government of Indonesia as land to be protected; these protected areas are on rainforest, </a:t>
            </a:r>
            <a:r>
              <a:rPr lang="en-US" baseline="0" dirty="0" err="1" smtClean="0"/>
              <a:t>peatlands</a:t>
            </a:r>
            <a:r>
              <a:rPr lang="en-US" baseline="0" dirty="0" smtClean="0"/>
              <a:t>, and areas that contain endangered species.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17759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project had a 16 year study period from January 2000 – January 2016. </a:t>
            </a:r>
          </a:p>
          <a:p>
            <a:endParaRPr lang="en-US" baseline="0" dirty="0" smtClean="0"/>
          </a:p>
          <a:p>
            <a:r>
              <a:rPr lang="en-US" baseline="0" dirty="0" smtClean="0"/>
              <a:t>This image shows areas of forest loss in Central Kalimantan between 2000-2014. </a:t>
            </a:r>
          </a:p>
          <a:p>
            <a:endParaRPr lang="en-US" baseline="0" dirty="0" smtClean="0"/>
          </a:p>
          <a:p>
            <a:r>
              <a:rPr lang="en-US" baseline="0" dirty="0" smtClean="0"/>
              <a:t>There was considerable forest loss in this region over that 14 year period, particularly in the southwest portion of the province.</a:t>
            </a:r>
          </a:p>
          <a:p>
            <a:endParaRPr lang="en-US" baseline="0" dirty="0" smtClean="0"/>
          </a:p>
          <a:p>
            <a:endParaRPr lang="en-US" dirty="0" smtClean="0"/>
          </a:p>
          <a:p>
            <a:endParaRPr lang="en-US" dirty="0" smtClean="0"/>
          </a:p>
          <a:p>
            <a:endParaRPr lang="en-US" dirty="0" smtClean="0"/>
          </a:p>
          <a:p>
            <a:endParaRPr lang="en-US" dirty="0" smtClean="0"/>
          </a:p>
          <a:p>
            <a:r>
              <a:rPr lang="en-US" dirty="0" smtClean="0"/>
              <a:t>Citation:</a:t>
            </a:r>
          </a:p>
          <a:p>
            <a:endParaRPr lang="en-US" dirty="0" smtClean="0"/>
          </a:p>
          <a:p>
            <a:r>
              <a:rPr lang="en-US" dirty="0" smtClean="0"/>
              <a:t>Matthew Hansen</a:t>
            </a:r>
          </a:p>
          <a:p>
            <a:endParaRPr lang="en-US" dirty="0" smtClean="0"/>
          </a:p>
          <a:p>
            <a:r>
              <a:rPr lang="en-US" dirty="0" smtClean="0"/>
              <a:t>ESRI </a:t>
            </a:r>
            <a:r>
              <a:rPr lang="en-US" dirty="0" err="1" smtClean="0"/>
              <a:t>Basemap</a:t>
            </a:r>
            <a:r>
              <a:rPr lang="en-US" dirty="0" smtClean="0"/>
              <a:t> :World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3147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two primary objectives in this project</a:t>
            </a:r>
          </a:p>
          <a:p>
            <a:endParaRPr lang="en-US" baseline="0" dirty="0" smtClean="0"/>
          </a:p>
          <a:p>
            <a:pPr marL="228600" indent="-228600">
              <a:buAutoNum type="arabicPeriod"/>
            </a:pPr>
            <a:r>
              <a:rPr lang="en-US" baseline="0" dirty="0" smtClean="0"/>
              <a:t>The first objective was to identify the location of current palm oil plantations in Central Kalimantan, based on in situ data provided by WWF and data obtained from NASA satellites.</a:t>
            </a:r>
          </a:p>
          <a:p>
            <a:pPr marL="0" indent="0">
              <a:buNone/>
            </a:pPr>
            <a:r>
              <a:rPr lang="en-US" baseline="0" dirty="0" smtClean="0"/>
              <a:t>*CLICK</a:t>
            </a:r>
          </a:p>
          <a:p>
            <a:pPr marL="0" indent="0">
              <a:buNone/>
            </a:pPr>
            <a:endParaRPr lang="en-US" baseline="0" dirty="0" smtClean="0"/>
          </a:p>
          <a:p>
            <a:pPr marL="0" indent="0">
              <a:buFont typeface="+mj-lt"/>
              <a:buNone/>
            </a:pPr>
            <a:r>
              <a:rPr lang="en-US" baseline="0" dirty="0" smtClean="0"/>
              <a:t>2. The second objective was to create a risk assessment map of potential future palm oil plantations based on the output of palm oil plantations from the first objective</a:t>
            </a:r>
          </a:p>
          <a:p>
            <a:pPr marL="0" indent="0">
              <a:buNone/>
            </a:pPr>
            <a:endParaRPr lang="en-US" baseline="0" dirty="0" smtClean="0"/>
          </a:p>
          <a:p>
            <a:pPr marL="0" indent="0">
              <a:buNone/>
            </a:pPr>
            <a:r>
              <a:rPr lang="en-US" baseline="0" dirty="0" smtClean="0"/>
              <a:t>Both objectives used </a:t>
            </a:r>
            <a:r>
              <a:rPr lang="en-US" baseline="0" dirty="0" err="1" smtClean="0"/>
              <a:t>Maxent</a:t>
            </a:r>
            <a:r>
              <a:rPr lang="en-US" baseline="0" dirty="0" smtClean="0"/>
              <a:t> to model the presence of palm oil plantations in Central Kalimantan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indent="0">
              <a:buNone/>
            </a:pPr>
            <a:endParaRPr lang="en-US" baseline="0" dirty="0" smtClean="0"/>
          </a:p>
          <a:p>
            <a:pPr marL="0" indent="0">
              <a:buNone/>
            </a:pPr>
            <a:r>
              <a:rPr lang="en-US" baseline="0" dirty="0" smtClean="0"/>
              <a:t>Both outcomes will be used by WWF to combat deforestation in the province and protect rainforest, </a:t>
            </a:r>
            <a:r>
              <a:rPr lang="en-US" baseline="0" dirty="0" err="1" smtClean="0"/>
              <a:t>peatland</a:t>
            </a:r>
            <a:r>
              <a:rPr lang="en-US" baseline="0" dirty="0" smtClean="0"/>
              <a:t>, and biodiversity.</a:t>
            </a:r>
          </a:p>
          <a:p>
            <a:pPr marL="0" indent="0">
              <a:buNone/>
            </a:pPr>
            <a:endParaRPr lang="en-US" baseline="0" dirty="0" smtClean="0"/>
          </a:p>
          <a:p>
            <a:pPr marL="0" indent="0">
              <a:buNone/>
            </a:pPr>
            <a:endParaRPr lang="en-US" baseline="0" dirty="0" smtClean="0"/>
          </a:p>
          <a:p>
            <a:pPr marL="0" indent="0">
              <a:buNone/>
            </a:pPr>
            <a:r>
              <a:rPr lang="en-US" baseline="0" dirty="0" smtClean="0"/>
              <a:t>Image Link:</a:t>
            </a:r>
          </a:p>
          <a:p>
            <a:pPr marL="0" indent="0">
              <a:buNone/>
            </a:pPr>
            <a:endParaRPr lang="en-US" baseline="0" dirty="0" smtClean="0"/>
          </a:p>
          <a:p>
            <a:pPr marL="0" indent="0">
              <a:buNone/>
            </a:pPr>
            <a:r>
              <a:rPr lang="en-US" baseline="0" dirty="0" smtClean="0"/>
              <a:t>https://www.flickr.com/photos/restless_mind/2318914518/sizes/l</a:t>
            </a: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62644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Illegal deforestation</a:t>
            </a:r>
            <a:r>
              <a:rPr lang="en-US" baseline="0" dirty="0" smtClean="0"/>
              <a:t> of conservation areas in Central Kalimantan for the purpose of palm oil plantations is against the expressed purpose of conserving areas. Moreover, reduction of natural forests and </a:t>
            </a:r>
            <a:r>
              <a:rPr lang="en-US" baseline="0" dirty="0" err="1" smtClean="0"/>
              <a:t>peatlands</a:t>
            </a:r>
            <a:r>
              <a:rPr lang="en-US" baseline="0" dirty="0" smtClean="0"/>
              <a:t> causes a significant release of CO</a:t>
            </a:r>
            <a:r>
              <a:rPr lang="en-US" baseline="-25000" dirty="0" smtClean="0"/>
              <a:t>2 </a:t>
            </a:r>
            <a:r>
              <a:rPr lang="en-US" baseline="0" dirty="0" smtClean="0"/>
              <a:t>emissions, making Indonesia one of the largest contributors to climate change in the world.</a:t>
            </a:r>
          </a:p>
          <a:p>
            <a:endParaRPr lang="en-US" baseline="0" dirty="0" smtClean="0"/>
          </a:p>
          <a:p>
            <a:r>
              <a:rPr lang="en-US" baseline="0" dirty="0" smtClean="0"/>
              <a:t>Rainforest and biodiversity loss caused by the creation of palm oil plantations will have a long and continuing impact of the species that rely on natural forests for their survival and can push these species to the brink of extinction in the near future. </a:t>
            </a:r>
            <a:endParaRPr lang="en-US" baseline="-25000"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37929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we have gathered </a:t>
            </a:r>
            <a:r>
              <a:rPr lang="en-US" dirty="0" smtClean="0"/>
              <a:t>indicate that the</a:t>
            </a:r>
            <a:r>
              <a:rPr lang="en-US" baseline="0" dirty="0" smtClean="0"/>
              <a:t> presence of palm oil plantations in Central Kalimantan, Indonesia occurs in both conserved and non-conserved areas. </a:t>
            </a:r>
          </a:p>
          <a:p>
            <a:endParaRPr lang="en-US" baseline="0" dirty="0" smtClean="0"/>
          </a:p>
          <a:p>
            <a:r>
              <a:rPr lang="en-US" baseline="0" dirty="0" smtClean="0"/>
              <a:t>Global demand for palm oil has doubled over the last decade and is expected to double again before 2050. (http://wwf.panda.org/what_we_do/footprint/agriculture/palm_oil/)</a:t>
            </a:r>
          </a:p>
          <a:p>
            <a:endParaRPr lang="en-US" baseline="0" dirty="0" smtClean="0"/>
          </a:p>
          <a:p>
            <a:r>
              <a:rPr lang="en-US" baseline="0" dirty="0" smtClean="0"/>
              <a:t>Indonesia has the goal of becoming the worlds biggest palm oil exported and will need to convert two million hectares of land in order to achieve this. (</a:t>
            </a:r>
            <a:r>
              <a:rPr lang="en-US" baseline="0" dirty="0" err="1" smtClean="0"/>
              <a:t>Ramdhani</a:t>
            </a:r>
            <a:r>
              <a:rPr lang="en-US" baseline="0" dirty="0" smtClean="0"/>
              <a:t>/</a:t>
            </a:r>
            <a:r>
              <a:rPr lang="en-US" baseline="0" dirty="0" err="1" smtClean="0"/>
              <a:t>Taufik</a:t>
            </a:r>
            <a:r>
              <a:rPr lang="en-US" baseline="0" dirty="0" smtClean="0"/>
              <a:t> 2006) - Land Suitability Analysis for Sustainable Oil-palm Plantations in Kalimantan using Fuzzy Weighted Linear Combination on Multi Criteria- Spatial Decision Support System</a:t>
            </a:r>
          </a:p>
          <a:p>
            <a:endParaRPr lang="en-US" baseline="0" dirty="0" smtClean="0"/>
          </a:p>
          <a:p>
            <a:r>
              <a:rPr lang="en-US" baseline="0" dirty="0" smtClean="0"/>
              <a:t>Areas with roads and existing plantations are likely increase their plantation sizes since these areas have existing infrastructure making the relative cost of growth and expansion inexpensive.</a:t>
            </a:r>
          </a:p>
          <a:p>
            <a:endParaRPr lang="en-US" baseline="0" dirty="0" smtClean="0"/>
          </a:p>
          <a:p>
            <a:r>
              <a:rPr lang="en-US" baseline="0" dirty="0" smtClean="0"/>
              <a:t>Citations: Data layers obtained from Global Forest Watch (</a:t>
            </a:r>
            <a:r>
              <a:rPr lang="en-US" dirty="0" smtClean="0"/>
              <a:t>http://data.globalforestwatch.org/datasets/baae47df61ed4a73a6f54f00cb4207e0_5)</a:t>
            </a:r>
            <a:r>
              <a:rPr lang="en-US" baseline="0" dirty="0" smtClean="0"/>
              <a:t> and provided by World Wildlife Fund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34095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combination of NASA</a:t>
            </a:r>
            <a:r>
              <a:rPr lang="en-US" baseline="0" dirty="0" smtClean="0"/>
              <a:t> Earth Observations and ancillary data, we processed the data to run in the </a:t>
            </a:r>
            <a:r>
              <a:rPr lang="en-US" baseline="0" dirty="0" err="1" smtClean="0"/>
              <a:t>Maxent</a:t>
            </a:r>
            <a:r>
              <a:rPr lang="en-US" baseline="0" dirty="0" smtClean="0"/>
              <a:t> model.</a:t>
            </a:r>
          </a:p>
          <a:p>
            <a:endParaRPr lang="en-US" baseline="0" dirty="0" smtClean="0"/>
          </a:p>
          <a:p>
            <a:r>
              <a:rPr lang="en-US" baseline="0" dirty="0" err="1" smtClean="0"/>
              <a:t>Maxent</a:t>
            </a:r>
            <a:r>
              <a:rPr lang="en-US" baseline="0" dirty="0" smtClean="0"/>
              <a:t> requires that all raster data are uniform; meaning that </a:t>
            </a:r>
            <a:r>
              <a:rPr lang="en-US" baseline="0" dirty="0" err="1" smtClean="0"/>
              <a:t>rasters</a:t>
            </a:r>
            <a:r>
              <a:rPr lang="en-US" baseline="0" dirty="0" smtClean="0"/>
              <a:t> must have the same projection, cell size, and extent to be entered into the model. A combination of </a:t>
            </a:r>
            <a:r>
              <a:rPr lang="en-US" baseline="0" dirty="0" err="1" smtClean="0"/>
              <a:t>geoprocessing</a:t>
            </a:r>
            <a:r>
              <a:rPr lang="en-US" baseline="0" dirty="0" smtClean="0"/>
              <a:t> procedures in </a:t>
            </a:r>
            <a:r>
              <a:rPr lang="en-US" baseline="0" dirty="0" err="1" smtClean="0"/>
              <a:t>arcpy</a:t>
            </a:r>
            <a:r>
              <a:rPr lang="en-US" baseline="0" dirty="0" smtClean="0"/>
              <a:t> and ArcGIS were used to make all input </a:t>
            </a:r>
            <a:r>
              <a:rPr lang="en-US" baseline="0" dirty="0" err="1" smtClean="0"/>
              <a:t>rasters</a:t>
            </a:r>
            <a:r>
              <a:rPr lang="en-US" baseline="0" dirty="0" smtClean="0"/>
              <a:t> uniform. </a:t>
            </a:r>
          </a:p>
          <a:p>
            <a:endParaRPr lang="en-US" baseline="0" dirty="0" smtClean="0"/>
          </a:p>
          <a:p>
            <a:r>
              <a:rPr lang="en-US" baseline="0" dirty="0" smtClean="0"/>
              <a:t>*CLICK</a:t>
            </a:r>
          </a:p>
          <a:p>
            <a:r>
              <a:rPr lang="en-US" baseline="0" dirty="0" smtClean="0"/>
              <a:t>We then combined our environmental variables, from both NASA Earth Observation and </a:t>
            </a:r>
            <a:r>
              <a:rPr lang="en-US" baseline="0" dirty="0" err="1" smtClean="0"/>
              <a:t>Ancilliary</a:t>
            </a:r>
            <a:r>
              <a:rPr lang="en-US" baseline="0" dirty="0" smtClean="0"/>
              <a:t> datasets to create a set of environmental variables</a:t>
            </a:r>
          </a:p>
          <a:p>
            <a:endParaRPr lang="en-US" baseline="0" dirty="0" smtClean="0"/>
          </a:p>
          <a:p>
            <a:r>
              <a:rPr lang="en-US" baseline="0" dirty="0" smtClean="0"/>
              <a:t>*CLICK</a:t>
            </a:r>
          </a:p>
          <a:p>
            <a:r>
              <a:rPr lang="en-US" baseline="0" dirty="0" smtClean="0"/>
              <a:t>We combined the environmental variables with the data of known palm oil plantations, provided by WWF, </a:t>
            </a:r>
          </a:p>
          <a:p>
            <a:endParaRPr lang="en-US" baseline="0" dirty="0" smtClean="0"/>
          </a:p>
          <a:p>
            <a:r>
              <a:rPr lang="en-US" baseline="0" dirty="0" smtClean="0"/>
              <a:t>*CLICK</a:t>
            </a:r>
          </a:p>
          <a:p>
            <a:r>
              <a:rPr lang="en-US" baseline="0" dirty="0" smtClean="0"/>
              <a:t>and ran the data in </a:t>
            </a:r>
            <a:r>
              <a:rPr lang="en-US" baseline="0" dirty="0" err="1" smtClean="0"/>
              <a:t>TerrSet</a:t>
            </a:r>
            <a:r>
              <a:rPr lang="en-US" baseline="0" dirty="0" smtClean="0"/>
              <a:t> using </a:t>
            </a:r>
            <a:r>
              <a:rPr lang="en-US" baseline="0" dirty="0" err="1" smtClean="0"/>
              <a:t>Maxent</a:t>
            </a:r>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3411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used several of NASA’s satellites and sensors to serve as inputs into the </a:t>
            </a:r>
            <a:r>
              <a:rPr lang="en-US" baseline="0" dirty="0" err="1" smtClean="0"/>
              <a:t>Maxent</a:t>
            </a:r>
            <a:r>
              <a:rPr lang="en-US" baseline="0" dirty="0" smtClean="0"/>
              <a:t> model of palm oil plantations.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67651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a:t>
            </a:r>
            <a:r>
              <a:rPr lang="en-US" baseline="0" dirty="0" smtClean="0"/>
              <a:t> results of modeling known palm oil plantations, we modeled areas most at risk for future palm oil plantations in Central Kalimantan.</a:t>
            </a:r>
          </a:p>
          <a:p>
            <a:endParaRPr lang="en-US" baseline="0" dirty="0" smtClean="0"/>
          </a:p>
          <a:p>
            <a:r>
              <a:rPr lang="en-US" baseline="0" dirty="0" smtClean="0"/>
              <a:t>The results show that the areas most at risk for palm oil plantations are those located in I DON’T KNOW WHERE.</a:t>
            </a:r>
          </a:p>
          <a:p>
            <a:endParaRPr lang="en-US" baseline="0" dirty="0" smtClean="0"/>
          </a:p>
          <a:p>
            <a:r>
              <a:rPr lang="en-US" baseline="0" dirty="0" smtClean="0"/>
              <a:t>This map is helpful since it shows expected future palm oil plantations in both conserved areas and areas that are marked for development.</a:t>
            </a:r>
          </a:p>
          <a:p>
            <a:r>
              <a:rPr lang="en-US" baseline="0" dirty="0" smtClean="0"/>
              <a:t>(Image 1: highlight plantations in conserved areas)</a:t>
            </a:r>
          </a:p>
          <a:p>
            <a:r>
              <a:rPr lang="en-US" baseline="0" dirty="0" smtClean="0"/>
              <a:t>(Image 2: highlight plantations in areas not marked for conservation)</a:t>
            </a:r>
          </a:p>
          <a:p>
            <a:endParaRPr lang="en-US" baseline="0" dirty="0" smtClean="0"/>
          </a:p>
          <a:p>
            <a:r>
              <a:rPr lang="en-US" baseline="0" dirty="0" smtClean="0"/>
              <a:t>WWF can use this map to show local government officials the conserved areas most at risk for future deforestation and help to better target resources.</a:t>
            </a:r>
          </a:p>
          <a:p>
            <a:endParaRPr lang="en-US" baseline="0" dirty="0" smtClean="0"/>
          </a:p>
          <a:p>
            <a:r>
              <a:rPr lang="en-US" baseline="0" dirty="0" smtClean="0"/>
              <a:t>This map can also be used by the government to better direct palm growers to prime palm oil plantation land that is not in conserved areas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715173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804" y="1229947"/>
            <a:ext cx="914400" cy="914400"/>
          </a:xfrm>
          <a:prstGeom prst="rect">
            <a:avLst/>
          </a:prstGeom>
        </p:spPr>
      </p:pic>
      <p:cxnSp>
        <p:nvCxnSpPr>
          <p:cNvPr id="13" name="author rule"/>
          <p:cNvCxnSpPr/>
          <p:nvPr userDrawn="1"/>
        </p:nvCxnSpPr>
        <p:spPr>
          <a:xfrm>
            <a:off x="228600" y="3263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5126"/>
            <a:ext cx="8686800" cy="94051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83640" y="1263642"/>
            <a:ext cx="7731760" cy="884484"/>
          </a:xfrm>
        </p:spPr>
        <p:txBody>
          <a:bodyPr anchor="t">
            <a:norm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35911" b="31299"/>
          <a:stretch/>
        </p:blipFill>
        <p:spPr>
          <a:xfrm>
            <a:off x="0" y="4602481"/>
            <a:ext cx="9144000" cy="2255520"/>
          </a:xfrm>
          <a:prstGeom prst="rect">
            <a:avLst/>
          </a:prstGeom>
        </p:spPr>
      </p:pic>
      <p:sp>
        <p:nvSpPr>
          <p:cNvPr id="15"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jp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6.jp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12.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83640" y="1263642"/>
            <a:ext cx="7731760" cy="884484"/>
          </a:xfrm>
        </p:spPr>
        <p:txBody>
          <a:bodyPr anchor="ctr"/>
          <a:lstStyle/>
          <a:p>
            <a:r>
              <a:rPr lang="en-US" dirty="0" smtClean="0"/>
              <a:t>Indonesia Agriculture</a:t>
            </a:r>
            <a:endParaRPr lang="en-US" dirty="0"/>
          </a:p>
        </p:txBody>
      </p:sp>
      <p:sp>
        <p:nvSpPr>
          <p:cNvPr id="9" name="Text Placeholder 8"/>
          <p:cNvSpPr>
            <a:spLocks noGrp="1"/>
          </p:cNvSpPr>
          <p:nvPr>
            <p:ph type="body" sz="quarter" idx="17"/>
          </p:nvPr>
        </p:nvSpPr>
        <p:spPr/>
        <p:txBody>
          <a:bodyPr>
            <a:normAutofit fontScale="92500" lnSpcReduction="20000"/>
          </a:bodyPr>
          <a:lstStyle/>
          <a:p>
            <a:r>
              <a:rPr lang="en-US" dirty="0" smtClean="0"/>
              <a:t>Identifying Current Areas of Palm Oil Production and Modeling a Risk Map for Future Expansion in Central Kalimantan, Indonesia</a:t>
            </a:r>
            <a:endParaRPr lang="en-US" dirty="0"/>
          </a:p>
        </p:txBody>
      </p:sp>
      <p:sp>
        <p:nvSpPr>
          <p:cNvPr id="12" name="Text Placeholder 2"/>
          <p:cNvSpPr txBox="1">
            <a:spLocks/>
          </p:cNvSpPr>
          <p:nvPr/>
        </p:nvSpPr>
        <p:spPr>
          <a:xfrm>
            <a:off x="2455384" y="337183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Kyle Peterson (Project Lead)</a:t>
            </a:r>
            <a:endParaRPr lang="en-US" sz="1600" dirty="0"/>
          </a:p>
        </p:txBody>
      </p:sp>
      <p:sp>
        <p:nvSpPr>
          <p:cNvPr id="13" name="Text Placeholder 2"/>
          <p:cNvSpPr txBox="1">
            <a:spLocks/>
          </p:cNvSpPr>
          <p:nvPr/>
        </p:nvSpPr>
        <p:spPr>
          <a:xfrm>
            <a:off x="2455383" y="378269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Michael </a:t>
            </a:r>
            <a:r>
              <a:rPr lang="en-US" sz="1600" dirty="0" err="1" smtClean="0"/>
              <a:t>Riedman</a:t>
            </a:r>
            <a:endParaRPr lang="en-US" sz="1600" dirty="0"/>
          </a:p>
        </p:txBody>
      </p:sp>
      <p:sp>
        <p:nvSpPr>
          <p:cNvPr id="14" name="Text Placeholder 2"/>
          <p:cNvSpPr txBox="1">
            <a:spLocks/>
          </p:cNvSpPr>
          <p:nvPr/>
        </p:nvSpPr>
        <p:spPr>
          <a:xfrm>
            <a:off x="2455382" y="4193185"/>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Abigail Childs</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Statistics on robustness of results</a:t>
            </a:r>
            <a:endParaRPr lang="en-US" dirty="0"/>
          </a:p>
        </p:txBody>
      </p:sp>
      <p:sp>
        <p:nvSpPr>
          <p:cNvPr id="3" name="Text Placeholder 2"/>
          <p:cNvSpPr>
            <a:spLocks noGrp="1"/>
          </p:cNvSpPr>
          <p:nvPr>
            <p:ph type="body" sz="quarter" idx="14"/>
          </p:nvPr>
        </p:nvSpPr>
        <p:spPr>
          <a:xfrm>
            <a:off x="740664" y="675560"/>
            <a:ext cx="3221736" cy="1830106"/>
          </a:xfrm>
        </p:spPr>
        <p:txBody>
          <a:bodyPr/>
          <a:lstStyle/>
          <a:p>
            <a:pPr algn="l"/>
            <a:r>
              <a:rPr lang="en-US" sz="4000" dirty="0" smtClean="0"/>
              <a:t>Analysis</a:t>
            </a:r>
            <a:endParaRPr lang="en-US" sz="40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90865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a:xfrm>
            <a:off x="548640" y="91440"/>
            <a:ext cx="3566160" cy="1325880"/>
          </a:xfrm>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7468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0"/>
          </p:nvPr>
        </p:nvSpPr>
        <p:spPr>
          <a:xfrm>
            <a:off x="548640" y="91440"/>
            <a:ext cx="3566160" cy="1566672"/>
          </a:xfrm>
        </p:spPr>
        <p:txBody>
          <a:bodyPr/>
          <a:lstStyle/>
          <a:p>
            <a:r>
              <a:rPr lang="en-US" dirty="0"/>
              <a:t>Errors &amp; U</a:t>
            </a:r>
            <a:r>
              <a:rPr lang="en-US" dirty="0" smtClean="0"/>
              <a:t>ncertainties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85402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7079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a:t>
            </a:r>
            <a:r>
              <a:rPr lang="en-US" dirty="0" err="1"/>
              <a:t>Naikoa</a:t>
            </a:r>
            <a:r>
              <a:rPr lang="en-US" dirty="0"/>
              <a:t> Aguilar-</a:t>
            </a:r>
            <a:r>
              <a:rPr lang="en-US" dirty="0" err="1"/>
              <a:t>Amuchastegui</a:t>
            </a:r>
            <a:r>
              <a:rPr lang="en-US" dirty="0"/>
              <a:t>, WWF (Science Advisor)</a:t>
            </a:r>
          </a:p>
          <a:p>
            <a:r>
              <a:rPr lang="en-US" dirty="0" err="1"/>
              <a:t>Aakash</a:t>
            </a:r>
            <a:r>
              <a:rPr lang="en-US" dirty="0"/>
              <a:t> </a:t>
            </a:r>
            <a:r>
              <a:rPr lang="en-US" dirty="0" err="1"/>
              <a:t>Ahamed</a:t>
            </a:r>
            <a:r>
              <a:rPr lang="en-US" dirty="0"/>
              <a:t>, USRA/GSFC (Science Advisor</a:t>
            </a:r>
            <a:r>
              <a:rPr lang="en-US" dirty="0" smtClean="0"/>
              <a:t>)</a:t>
            </a:r>
            <a:endParaRPr lang="en-US" dirty="0"/>
          </a:p>
        </p:txBody>
      </p:sp>
      <p:sp>
        <p:nvSpPr>
          <p:cNvPr id="3" name="Text Placeholder 2"/>
          <p:cNvSpPr>
            <a:spLocks noGrp="1"/>
          </p:cNvSpPr>
          <p:nvPr>
            <p:ph type="body" sz="quarter" idx="11"/>
          </p:nvPr>
        </p:nvSpPr>
        <p:spPr/>
        <p:txBody>
          <a:bodyPr/>
          <a:lstStyle/>
          <a:p>
            <a:r>
              <a:rPr lang="en-US" dirty="0" smtClean="0"/>
              <a:t>World Wildlife Fund</a:t>
            </a:r>
            <a:endParaRPr lang="en-US" dirty="0"/>
          </a:p>
        </p:txBody>
      </p:sp>
      <p:sp>
        <p:nvSpPr>
          <p:cNvPr id="4" name="Text Placeholder 3"/>
          <p:cNvSpPr>
            <a:spLocks noGrp="1"/>
          </p:cNvSpPr>
          <p:nvPr>
            <p:ph type="body" sz="quarter" idx="12"/>
          </p:nvPr>
        </p:nvSpPr>
        <p:spPr/>
        <p:txBody>
          <a:bodyPr/>
          <a:lstStyle/>
          <a:p>
            <a:r>
              <a:rPr lang="en-US" dirty="0"/>
              <a:t>Sean McCartney, SSAI/GSFC (DEVELOP Center Lead)</a:t>
            </a:r>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DEVELOP Staff</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50233" y="1295529"/>
            <a:ext cx="5114121" cy="498348"/>
          </a:xfrm>
        </p:spPr>
        <p:txBody>
          <a:bodyPr/>
          <a:lstStyle/>
          <a:p>
            <a:pPr algn="ctr"/>
            <a:r>
              <a:rPr lang="en-US" dirty="0" smtClean="0"/>
              <a:t>Central Kalimantan, Indonesia</a:t>
            </a:r>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Study Area</a:t>
            </a:r>
            <a:endParaRPr lang="en-US" dirty="0"/>
          </a:p>
        </p:txBody>
      </p:sp>
      <p:pic>
        <p:nvPicPr>
          <p:cNvPr id="7" name="Picture 6"/>
          <p:cNvPicPr>
            <a:picLocks noChangeAspect="1"/>
          </p:cNvPicPr>
          <p:nvPr/>
        </p:nvPicPr>
        <p:blipFill>
          <a:blip r:embed="rId3"/>
          <a:stretch>
            <a:fillRect/>
          </a:stretch>
        </p:blipFill>
        <p:spPr>
          <a:xfrm>
            <a:off x="6348705" y="6228132"/>
            <a:ext cx="1492223" cy="195102"/>
          </a:xfrm>
          <a:prstGeom prst="rect">
            <a:avLst/>
          </a:prstGeom>
          <a:no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6733429" y="4389983"/>
            <a:ext cx="2367783" cy="2336497"/>
          </a:xfrm>
          <a:prstGeom prst="rect">
            <a:avLst/>
          </a:prstGeom>
        </p:spPr>
      </p:pic>
      <p:pic>
        <p:nvPicPr>
          <p:cNvPr id="15" name="Picture 1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63" r="863" b="5758"/>
          <a:stretch/>
        </p:blipFill>
        <p:spPr>
          <a:xfrm>
            <a:off x="763248" y="1484669"/>
            <a:ext cx="6703104" cy="4881407"/>
          </a:xfrm>
          <a:prstGeom prst="rect">
            <a:avLst/>
          </a:prstGeom>
        </p:spPr>
      </p:pic>
      <p:pic>
        <p:nvPicPr>
          <p:cNvPr id="14" name="Picture 13"/>
          <p:cNvPicPr>
            <a:picLocks noChangeAspect="1"/>
          </p:cNvPicPr>
          <p:nvPr/>
        </p:nvPicPr>
        <p:blipFill>
          <a:blip r:embed="rId6"/>
          <a:stretch>
            <a:fillRect/>
          </a:stretch>
        </p:blipFill>
        <p:spPr>
          <a:xfrm>
            <a:off x="5770771" y="5558231"/>
            <a:ext cx="770296" cy="1017857"/>
          </a:xfrm>
          <a:prstGeom prst="rect">
            <a:avLst/>
          </a:prstGeom>
        </p:spPr>
      </p:pic>
      <p:pic>
        <p:nvPicPr>
          <p:cNvPr id="16" name="Picture 15"/>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2725838" y="6325683"/>
            <a:ext cx="2777923" cy="312517"/>
          </a:xfrm>
          <a:prstGeom prst="rect">
            <a:avLst/>
          </a:prstGeom>
        </p:spPr>
      </p:pic>
    </p:spTree>
    <p:extLst>
      <p:ext uri="{BB962C8B-B14F-4D97-AF65-F5344CB8AC3E}">
        <p14:creationId xmlns:p14="http://schemas.microsoft.com/office/powerpoint/2010/main" val="322765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775" y="194470"/>
            <a:ext cx="10385654" cy="8025278"/>
          </a:xfrm>
          <a:prstGeom prst="rect">
            <a:avLst/>
          </a:prstGeom>
        </p:spPr>
      </p:pic>
      <p:sp>
        <p:nvSpPr>
          <p:cNvPr id="2" name="Text Placeholder 1"/>
          <p:cNvSpPr>
            <a:spLocks noGrp="1"/>
          </p:cNvSpPr>
          <p:nvPr>
            <p:ph type="body" sz="quarter" idx="11"/>
          </p:nvPr>
        </p:nvSpPr>
        <p:spPr>
          <a:xfrm>
            <a:off x="548640" y="1646360"/>
            <a:ext cx="4306824" cy="448056"/>
          </a:xfrm>
        </p:spPr>
        <p:txBody>
          <a:bodyPr/>
          <a:lstStyle/>
          <a:p>
            <a:r>
              <a:rPr lang="en-US" dirty="0" smtClean="0"/>
              <a:t>January 2000 – January 2016</a:t>
            </a:r>
          </a:p>
          <a:p>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Study Period</a:t>
            </a:r>
            <a:endParaRPr lang="en-US" dirty="0"/>
          </a:p>
        </p:txBody>
      </p:sp>
      <p:sp>
        <p:nvSpPr>
          <p:cNvPr id="5" name="Text Placeholder 4"/>
          <p:cNvSpPr>
            <a:spLocks noGrp="1"/>
          </p:cNvSpPr>
          <p:nvPr>
            <p:ph type="body" sz="quarter" idx="13"/>
          </p:nvPr>
        </p:nvSpPr>
        <p:spPr>
          <a:xfrm>
            <a:off x="6632294" y="6583680"/>
            <a:ext cx="2699238" cy="274320"/>
          </a:xfrm>
        </p:spPr>
        <p:txBody>
          <a:bodyPr>
            <a:normAutofit fontScale="70000" lnSpcReduction="20000"/>
          </a:bodyPr>
          <a:lstStyle/>
          <a:p>
            <a:r>
              <a:rPr lang="en-US" dirty="0" smtClean="0"/>
              <a:t>Image Credit: Hansen Global Forest Loss Data</a:t>
            </a:r>
          </a:p>
          <a:p>
            <a:endParaRPr lang="en-US" dirty="0"/>
          </a:p>
        </p:txBody>
      </p:sp>
      <p:sp>
        <p:nvSpPr>
          <p:cNvPr id="10" name="TextBox 9"/>
          <p:cNvSpPr txBox="1"/>
          <p:nvPr/>
        </p:nvSpPr>
        <p:spPr>
          <a:xfrm>
            <a:off x="2075303" y="6095789"/>
            <a:ext cx="4556991" cy="369332"/>
          </a:xfrm>
          <a:prstGeom prst="rect">
            <a:avLst/>
          </a:prstGeom>
          <a:noFill/>
        </p:spPr>
        <p:txBody>
          <a:bodyPr wrap="square" rtlCol="0">
            <a:spAutoFit/>
          </a:bodyPr>
          <a:lstStyle/>
          <a:p>
            <a:r>
              <a:rPr lang="en-US" dirty="0" smtClean="0"/>
              <a:t>           Loss of Forest, 2000-2014</a:t>
            </a:r>
            <a:endParaRPr lang="en-US" dirty="0"/>
          </a:p>
        </p:txBody>
      </p:sp>
      <p:sp>
        <p:nvSpPr>
          <p:cNvPr id="11" name="Rectangle 10"/>
          <p:cNvSpPr/>
          <p:nvPr/>
        </p:nvSpPr>
        <p:spPr>
          <a:xfrm>
            <a:off x="2491037" y="6188136"/>
            <a:ext cx="211015" cy="184638"/>
          </a:xfrm>
          <a:prstGeom prst="rect">
            <a:avLst/>
          </a:prstGeom>
          <a:solidFill>
            <a:srgbClr val="FF0000"/>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5769864" y="5559552"/>
            <a:ext cx="768656" cy="932162"/>
          </a:xfrm>
          <a:prstGeom prst="rect">
            <a:avLst/>
          </a:prstGeom>
        </p:spPr>
      </p:pic>
      <p:pic>
        <p:nvPicPr>
          <p:cNvPr id="13" name="Picture 1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2923821" y="5722055"/>
            <a:ext cx="2777923" cy="312517"/>
          </a:xfrm>
          <a:prstGeom prst="rect">
            <a:avLst/>
          </a:prstGeom>
        </p:spPr>
      </p:pic>
    </p:spTree>
    <p:extLst>
      <p:ext uri="{BB962C8B-B14F-4D97-AF65-F5344CB8AC3E}">
        <p14:creationId xmlns:p14="http://schemas.microsoft.com/office/powerpoint/2010/main" val="55078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0115" y="179118"/>
            <a:ext cx="4703885" cy="2822331"/>
          </a:xfrm>
          <a:prstGeom prst="rect">
            <a:avLst/>
          </a:prstGeom>
          <a:effectLst>
            <a:softEdge rad="31750"/>
          </a:effectLst>
        </p:spPr>
      </p:pic>
      <p:sp>
        <p:nvSpPr>
          <p:cNvPr id="2" name="Text Placeholder 1"/>
          <p:cNvSpPr>
            <a:spLocks noGrp="1"/>
          </p:cNvSpPr>
          <p:nvPr>
            <p:ph type="body" sz="quarter" idx="11"/>
          </p:nvPr>
        </p:nvSpPr>
        <p:spPr>
          <a:xfrm>
            <a:off x="521208" y="2130551"/>
            <a:ext cx="3593592" cy="4305417"/>
          </a:xfrm>
        </p:spPr>
        <p:txBody>
          <a:bodyPr>
            <a:normAutofit/>
          </a:bodyPr>
          <a:lstStyle/>
          <a:p>
            <a:pPr fontAlgn="base"/>
            <a:r>
              <a:rPr lang="en-US" b="1" dirty="0"/>
              <a:t>Identify </a:t>
            </a:r>
            <a:r>
              <a:rPr lang="en-US" dirty="0"/>
              <a:t>current palm oil plantations in Central Kalimantan, Indonesia using </a:t>
            </a:r>
            <a:r>
              <a:rPr lang="en-US" dirty="0" err="1"/>
              <a:t>Maxent</a:t>
            </a:r>
            <a:r>
              <a:rPr lang="en-US" dirty="0"/>
              <a:t> </a:t>
            </a:r>
            <a:endParaRPr lang="en-US" b="1" dirty="0"/>
          </a:p>
          <a:p>
            <a:pPr fontAlgn="base"/>
            <a:r>
              <a:rPr lang="en-US" b="1" dirty="0"/>
              <a:t>Generate </a:t>
            </a:r>
            <a:r>
              <a:rPr lang="en-US" dirty="0"/>
              <a:t>a risk assessment map of future palm oil plantations based on identified plantations</a:t>
            </a:r>
            <a:endParaRPr lang="en-US" b="1" dirty="0"/>
          </a:p>
          <a:p>
            <a:r>
              <a:rPr lang="en-US" b="1" dirty="0"/>
              <a:t>Enhance</a:t>
            </a:r>
            <a:r>
              <a:rPr lang="en-US" dirty="0"/>
              <a:t> World Wildlife Fund’s ability to combat deforestation using NASA Earth observations</a:t>
            </a:r>
          </a:p>
        </p:txBody>
      </p:sp>
      <p:sp>
        <p:nvSpPr>
          <p:cNvPr id="3" name="Text Placeholder 2"/>
          <p:cNvSpPr>
            <a:spLocks noGrp="1"/>
          </p:cNvSpPr>
          <p:nvPr>
            <p:ph type="body" sz="quarter" idx="10"/>
          </p:nvPr>
        </p:nvSpPr>
        <p:spPr>
          <a:xfrm>
            <a:off x="548640" y="91440"/>
            <a:ext cx="3566160" cy="1325880"/>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7313655" y="2727129"/>
            <a:ext cx="1993392" cy="274320"/>
          </a:xfrm>
        </p:spPr>
        <p:txBody>
          <a:bodyPr>
            <a:normAutofit fontScale="70000" lnSpcReduction="20000"/>
          </a:bodyPr>
          <a:lstStyle/>
          <a:p>
            <a:r>
              <a:rPr lang="en-US" dirty="0" smtClean="0">
                <a:solidFill>
                  <a:schemeClr val="bg2"/>
                </a:solidFill>
              </a:rPr>
              <a:t>Image Credit: World Wildlife Fund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895" y="3152439"/>
            <a:ext cx="4340508" cy="3564812"/>
          </a:xfrm>
          <a:prstGeom prst="rect">
            <a:avLst/>
          </a:prstGeom>
          <a:effectLst>
            <a:softEdge rad="31750"/>
          </a:effectLst>
        </p:spPr>
      </p:pic>
      <p:sp>
        <p:nvSpPr>
          <p:cNvPr id="8" name="Cloud 7"/>
          <p:cNvSpPr/>
          <p:nvPr/>
        </p:nvSpPr>
        <p:spPr>
          <a:xfrm>
            <a:off x="4538256" y="3333509"/>
            <a:ext cx="2351942" cy="119219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Don’t destroy my home!!!</a:t>
            </a:r>
            <a:endParaRPr lang="en-US" dirty="0"/>
          </a:p>
        </p:txBody>
      </p:sp>
      <p:sp>
        <p:nvSpPr>
          <p:cNvPr id="11" name="Text Placeholder 4"/>
          <p:cNvSpPr txBox="1">
            <a:spLocks/>
          </p:cNvSpPr>
          <p:nvPr/>
        </p:nvSpPr>
        <p:spPr>
          <a:xfrm>
            <a:off x="7150608" y="6443375"/>
            <a:ext cx="1993392" cy="27432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solidFill>
              </a:rPr>
              <a:t>Image Credit: Flickr (Restless Mind)</a:t>
            </a:r>
          </a:p>
        </p:txBody>
      </p:sp>
    </p:spTree>
    <p:extLst>
      <p:ext uri="{BB962C8B-B14F-4D97-AF65-F5344CB8AC3E}">
        <p14:creationId xmlns:p14="http://schemas.microsoft.com/office/powerpoint/2010/main" val="25135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2980944" cy="4323002"/>
          </a:xfrm>
        </p:spPr>
        <p:txBody>
          <a:bodyPr>
            <a:normAutofit/>
          </a:bodyPr>
          <a:lstStyle/>
          <a:p>
            <a:r>
              <a:rPr lang="en-US" sz="2800" b="1" dirty="0" smtClean="0"/>
              <a:t>Illegal deforestation</a:t>
            </a:r>
            <a:endParaRPr lang="en-US" sz="2800" b="1" dirty="0"/>
          </a:p>
          <a:p>
            <a:endParaRPr lang="en-US" sz="2800" b="1" dirty="0"/>
          </a:p>
          <a:p>
            <a:r>
              <a:rPr lang="en-US" sz="2800" b="1" dirty="0" smtClean="0"/>
              <a:t>CO</a:t>
            </a:r>
            <a:r>
              <a:rPr lang="en-US" sz="2800" b="1" baseline="-25000" dirty="0" smtClean="0"/>
              <a:t>2</a:t>
            </a:r>
            <a:r>
              <a:rPr lang="en-US" sz="2800" b="1" dirty="0" smtClean="0"/>
              <a:t> emissions </a:t>
            </a:r>
          </a:p>
          <a:p>
            <a:endParaRPr lang="en-US" sz="2800" b="1" dirty="0" smtClean="0"/>
          </a:p>
          <a:p>
            <a:r>
              <a:rPr lang="en-US" sz="2800" b="1" dirty="0" smtClean="0"/>
              <a:t>Rainforest and biodiversity loss</a:t>
            </a:r>
          </a:p>
          <a:p>
            <a:endParaRPr lang="en-US" dirty="0"/>
          </a:p>
        </p:txBody>
      </p:sp>
      <p:sp>
        <p:nvSpPr>
          <p:cNvPr id="3" name="Text Placeholder 2"/>
          <p:cNvSpPr>
            <a:spLocks noGrp="1"/>
          </p:cNvSpPr>
          <p:nvPr>
            <p:ph type="body" sz="quarter" idx="10"/>
          </p:nvPr>
        </p:nvSpPr>
        <p:spPr>
          <a:xfrm>
            <a:off x="548640" y="91440"/>
            <a:ext cx="3566160" cy="1517904"/>
          </a:xfrm>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4446" t="1795" r="14038" b="1155"/>
          <a:stretch/>
        </p:blipFill>
        <p:spPr>
          <a:xfrm>
            <a:off x="4547582" y="91440"/>
            <a:ext cx="4596418" cy="6691325"/>
          </a:xfrm>
          <a:effectLst>
            <a:softEdge rad="31750"/>
          </a:effectLst>
        </p:spPr>
      </p:pic>
      <p:sp>
        <p:nvSpPr>
          <p:cNvPr id="5" name="Text Placeholder 4"/>
          <p:cNvSpPr>
            <a:spLocks noGrp="1"/>
          </p:cNvSpPr>
          <p:nvPr>
            <p:ph type="body" sz="quarter" idx="13"/>
          </p:nvPr>
        </p:nvSpPr>
        <p:spPr>
          <a:xfrm>
            <a:off x="7176304" y="6539695"/>
            <a:ext cx="1967696" cy="239173"/>
          </a:xfrm>
        </p:spPr>
        <p:txBody>
          <a:bodyPr>
            <a:normAutofit lnSpcReduction="10000"/>
          </a:bodyPr>
          <a:lstStyle/>
          <a:p>
            <a:r>
              <a:rPr lang="en-US" dirty="0" smtClean="0">
                <a:solidFill>
                  <a:schemeClr val="bg2"/>
                </a:solidFill>
              </a:rPr>
              <a:t>Image Credit: Landsat 8</a:t>
            </a:r>
          </a:p>
          <a:p>
            <a:endParaRPr lang="en-US" dirty="0"/>
          </a:p>
        </p:txBody>
      </p:sp>
    </p:spTree>
    <p:extLst>
      <p:ext uri="{BB962C8B-B14F-4D97-AF65-F5344CB8AC3E}">
        <p14:creationId xmlns:p14="http://schemas.microsoft.com/office/powerpoint/2010/main" val="320269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593592" cy="4453128"/>
          </a:xfrm>
        </p:spPr>
        <p:txBody>
          <a:bodyPr>
            <a:normAutofit/>
          </a:bodyPr>
          <a:lstStyle/>
          <a:p>
            <a:r>
              <a:rPr lang="en-US" dirty="0" smtClean="0"/>
              <a:t>Palm oil plantations exist in both conserved and non-conserved areas</a:t>
            </a:r>
          </a:p>
          <a:p>
            <a:r>
              <a:rPr lang="en-US" dirty="0" smtClean="0"/>
              <a:t>Indonesia has set the goal of expanding palm oil plantations by 2 million hectares by 2020</a:t>
            </a:r>
          </a:p>
          <a:p>
            <a:r>
              <a:rPr lang="en-US" dirty="0" smtClean="0"/>
              <a:t>Most plantations are located in </a:t>
            </a:r>
            <a:r>
              <a:rPr lang="en-US" dirty="0" smtClean="0">
                <a:solidFill>
                  <a:srgbClr val="FF0000"/>
                </a:solidFill>
              </a:rPr>
              <a:t>the</a:t>
            </a:r>
            <a:r>
              <a:rPr lang="en-US" dirty="0" smtClean="0"/>
              <a:t> </a:t>
            </a:r>
            <a:r>
              <a:rPr lang="en-US" dirty="0" smtClean="0">
                <a:solidFill>
                  <a:srgbClr val="FF0000"/>
                </a:solidFill>
              </a:rPr>
              <a:t>s</a:t>
            </a:r>
            <a:r>
              <a:rPr lang="en-US" dirty="0" smtClean="0"/>
              <a:t>outhwestern </a:t>
            </a:r>
            <a:r>
              <a:rPr lang="en-US" dirty="0" smtClean="0"/>
              <a:t>lowland portion of the region</a:t>
            </a:r>
            <a:endParaRPr lang="en-US" dirty="0"/>
          </a:p>
        </p:txBody>
      </p:sp>
      <p:sp>
        <p:nvSpPr>
          <p:cNvPr id="3" name="Text Placeholder 2"/>
          <p:cNvSpPr>
            <a:spLocks noGrp="1"/>
          </p:cNvSpPr>
          <p:nvPr>
            <p:ph type="body" sz="quarter" idx="10"/>
          </p:nvPr>
        </p:nvSpPr>
        <p:spPr>
          <a:xfrm>
            <a:off x="521208" y="599569"/>
            <a:ext cx="3566160" cy="1325880"/>
          </a:xfrm>
        </p:spPr>
        <p:txBody>
          <a:bodyPr>
            <a:noAutofit/>
          </a:bodyPr>
          <a:lstStyle/>
          <a:p>
            <a:r>
              <a:rPr lang="en-US" dirty="0" smtClean="0"/>
              <a:t>Current Plantations</a:t>
            </a:r>
            <a:endParaRPr lang="en-US" dirty="0"/>
          </a:p>
        </p:txBody>
      </p:sp>
      <p:sp>
        <p:nvSpPr>
          <p:cNvPr id="5" name="Text Placeholder 4"/>
          <p:cNvSpPr>
            <a:spLocks noGrp="1"/>
          </p:cNvSpPr>
          <p:nvPr>
            <p:ph type="body" sz="quarter" idx="13"/>
          </p:nvPr>
        </p:nvSpPr>
        <p:spPr>
          <a:xfrm>
            <a:off x="7413227" y="6583680"/>
            <a:ext cx="1993392" cy="274320"/>
          </a:xfrm>
        </p:spPr>
        <p:txBody>
          <a:bodyPr/>
          <a:lstStyle/>
          <a:p>
            <a:endParaRPr lang="en-US" dirty="0"/>
          </a:p>
        </p:txBody>
      </p:sp>
      <p:sp>
        <p:nvSpPr>
          <p:cNvPr id="9" name="Rectangle 8"/>
          <p:cNvSpPr/>
          <p:nvPr/>
        </p:nvSpPr>
        <p:spPr>
          <a:xfrm>
            <a:off x="4456253" y="5504688"/>
            <a:ext cx="243069" cy="236355"/>
          </a:xfrm>
          <a:prstGeom prst="rect">
            <a:avLst/>
          </a:prstGeom>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456253" y="5829250"/>
            <a:ext cx="243069" cy="236355"/>
          </a:xfrm>
          <a:prstGeom prst="rect">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99322" y="5464044"/>
            <a:ext cx="2088766" cy="276999"/>
          </a:xfrm>
          <a:prstGeom prst="rect">
            <a:avLst/>
          </a:prstGeom>
          <a:noFill/>
        </p:spPr>
        <p:txBody>
          <a:bodyPr wrap="square" rtlCol="0">
            <a:spAutoFit/>
          </a:bodyPr>
          <a:lstStyle/>
          <a:p>
            <a:r>
              <a:rPr lang="en-US" sz="1200" dirty="0" smtClean="0"/>
              <a:t>Conservation Areas</a:t>
            </a:r>
            <a:endParaRPr lang="en-US" sz="1200" dirty="0"/>
          </a:p>
        </p:txBody>
      </p:sp>
      <p:sp>
        <p:nvSpPr>
          <p:cNvPr id="13" name="TextBox 12"/>
          <p:cNvSpPr txBox="1"/>
          <p:nvPr/>
        </p:nvSpPr>
        <p:spPr>
          <a:xfrm>
            <a:off x="4699322" y="5781687"/>
            <a:ext cx="1702710" cy="276999"/>
          </a:xfrm>
          <a:prstGeom prst="rect">
            <a:avLst/>
          </a:prstGeom>
          <a:noFill/>
        </p:spPr>
        <p:txBody>
          <a:bodyPr wrap="none" rtlCol="0">
            <a:spAutoFit/>
          </a:bodyPr>
          <a:lstStyle/>
          <a:p>
            <a:r>
              <a:rPr lang="en-US" sz="1200" dirty="0" smtClean="0"/>
              <a:t>Plantation Locations</a:t>
            </a:r>
            <a:endParaRPr lang="en-US" sz="1200" dirty="0"/>
          </a:p>
        </p:txBody>
      </p:sp>
      <p:pic>
        <p:nvPicPr>
          <p:cNvPr id="15" name="Picture 14"/>
          <p:cNvPicPr>
            <a:picLocks noChangeAspect="1"/>
          </p:cNvPicPr>
          <p:nvPr/>
        </p:nvPicPr>
        <p:blipFill>
          <a:blip r:embed="rId3"/>
          <a:stretch>
            <a:fillRect/>
          </a:stretch>
        </p:blipFill>
        <p:spPr>
          <a:xfrm>
            <a:off x="8118848" y="4479458"/>
            <a:ext cx="768656" cy="932162"/>
          </a:xfrm>
          <a:prstGeom prst="rect">
            <a:avLst/>
          </a:prstGeom>
        </p:spPr>
      </p:pic>
      <p:pic>
        <p:nvPicPr>
          <p:cNvPr id="17" name="Picture 1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4816763" y="4883140"/>
            <a:ext cx="2777923" cy="312517"/>
          </a:xfrm>
          <a:prstGeom prst="rect">
            <a:avLst/>
          </a:prstGeom>
        </p:spPr>
      </p:pic>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90618" y="108576"/>
            <a:ext cx="6422828" cy="4963095"/>
          </a:xfrm>
          <a:prstGeom prst="rect">
            <a:avLst/>
          </a:prstGeom>
        </p:spPr>
      </p:pic>
      <p:sp>
        <p:nvSpPr>
          <p:cNvPr id="14" name="Rectangle 13"/>
          <p:cNvSpPr/>
          <p:nvPr/>
        </p:nvSpPr>
        <p:spPr>
          <a:xfrm>
            <a:off x="4456253" y="6146893"/>
            <a:ext cx="243069" cy="236355"/>
          </a:xfrm>
          <a:prstGeom prst="rect">
            <a:avLst/>
          </a:prstGeom>
          <a:solidFill>
            <a:srgbClr val="FFFF66"/>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06375" y="6107351"/>
            <a:ext cx="2940228" cy="461665"/>
          </a:xfrm>
          <a:prstGeom prst="rect">
            <a:avLst/>
          </a:prstGeom>
          <a:noFill/>
        </p:spPr>
        <p:txBody>
          <a:bodyPr wrap="none" rtlCol="0">
            <a:spAutoFit/>
          </a:bodyPr>
          <a:lstStyle/>
          <a:p>
            <a:r>
              <a:rPr lang="en-US" sz="1200" dirty="0" smtClean="0"/>
              <a:t>Plantations inside conservation areas</a:t>
            </a:r>
          </a:p>
          <a:p>
            <a:endParaRPr lang="en-US" sz="1200" dirty="0"/>
          </a:p>
        </p:txBody>
      </p:sp>
    </p:spTree>
    <p:extLst>
      <p:ext uri="{BB962C8B-B14F-4D97-AF65-F5344CB8AC3E}">
        <p14:creationId xmlns:p14="http://schemas.microsoft.com/office/powerpoint/2010/main" val="308785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91440"/>
            <a:ext cx="3566160" cy="859536"/>
          </a:xfrm>
        </p:spPr>
        <p:txBody>
          <a:bodyPr/>
          <a:lstStyle/>
          <a:p>
            <a:r>
              <a:rPr lang="en-US" dirty="0" smtClean="0"/>
              <a:t>Methodology</a:t>
            </a:r>
            <a:endParaRPr lang="en-US" dirty="0"/>
          </a:p>
        </p:txBody>
      </p:sp>
      <p:grpSp>
        <p:nvGrpSpPr>
          <p:cNvPr id="22" name="Group 21"/>
          <p:cNvGrpSpPr/>
          <p:nvPr/>
        </p:nvGrpSpPr>
        <p:grpSpPr>
          <a:xfrm>
            <a:off x="160340" y="1586114"/>
            <a:ext cx="2337519" cy="2197430"/>
            <a:chOff x="558158" y="1241009"/>
            <a:chExt cx="2542047" cy="2386263"/>
          </a:xfrm>
          <a:solidFill>
            <a:schemeClr val="accent1">
              <a:lumMod val="50000"/>
            </a:schemeClr>
          </a:solidFill>
        </p:grpSpPr>
        <p:sp>
          <p:nvSpPr>
            <p:cNvPr id="14" name="Rectangle 13"/>
            <p:cNvSpPr/>
            <p:nvPr/>
          </p:nvSpPr>
          <p:spPr>
            <a:xfrm>
              <a:off x="1868798" y="3083575"/>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Slope</a:t>
              </a:r>
            </a:p>
          </p:txBody>
        </p:sp>
        <p:sp>
          <p:nvSpPr>
            <p:cNvPr id="15" name="Rectangle 14"/>
            <p:cNvSpPr/>
            <p:nvPr/>
          </p:nvSpPr>
          <p:spPr>
            <a:xfrm>
              <a:off x="1868797" y="2473296"/>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Elevation</a:t>
              </a:r>
            </a:p>
          </p:txBody>
        </p:sp>
        <p:sp>
          <p:nvSpPr>
            <p:cNvPr id="16" name="Rectangle 15"/>
            <p:cNvSpPr/>
            <p:nvPr/>
          </p:nvSpPr>
          <p:spPr>
            <a:xfrm>
              <a:off x="558158" y="1241009"/>
              <a:ext cx="1231406"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lang="en-US" sz="1400" dirty="0">
                  <a:solidFill>
                    <a:schemeClr val="lt1"/>
                  </a:solidFill>
                </a:rPr>
                <a:t>Relative Humidity</a:t>
              </a:r>
            </a:p>
          </p:txBody>
        </p:sp>
        <p:sp>
          <p:nvSpPr>
            <p:cNvPr id="17" name="Rectangle 16"/>
            <p:cNvSpPr/>
            <p:nvPr/>
          </p:nvSpPr>
          <p:spPr>
            <a:xfrm>
              <a:off x="558159" y="1857153"/>
              <a:ext cx="1231405"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Max Ave. Temp</a:t>
              </a:r>
            </a:p>
          </p:txBody>
        </p:sp>
        <p:sp>
          <p:nvSpPr>
            <p:cNvPr id="18" name="Rectangle 17"/>
            <p:cNvSpPr/>
            <p:nvPr/>
          </p:nvSpPr>
          <p:spPr>
            <a:xfrm>
              <a:off x="558158" y="2473296"/>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Min Ave. Temp</a:t>
              </a:r>
            </a:p>
          </p:txBody>
        </p:sp>
        <p:sp>
          <p:nvSpPr>
            <p:cNvPr id="19" name="Rectangle 18"/>
            <p:cNvSpPr/>
            <p:nvPr/>
          </p:nvSpPr>
          <p:spPr>
            <a:xfrm>
              <a:off x="558159" y="3083575"/>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ea typeface="+mn-ea"/>
                  <a:cs typeface="+mn-cs"/>
                </a:rPr>
                <a:t>Precipitation</a:t>
              </a:r>
            </a:p>
          </p:txBody>
        </p:sp>
        <p:sp>
          <p:nvSpPr>
            <p:cNvPr id="20" name="Rectangle 19"/>
            <p:cNvSpPr/>
            <p:nvPr/>
          </p:nvSpPr>
          <p:spPr>
            <a:xfrm>
              <a:off x="1868796" y="1857153"/>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NDVI</a:t>
              </a:r>
            </a:p>
          </p:txBody>
        </p:sp>
        <p:sp>
          <p:nvSpPr>
            <p:cNvPr id="21" name="Rectangle 20"/>
            <p:cNvSpPr/>
            <p:nvPr/>
          </p:nvSpPr>
          <p:spPr>
            <a:xfrm>
              <a:off x="1868796" y="1241010"/>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EVI</a:t>
              </a:r>
            </a:p>
          </p:txBody>
        </p:sp>
      </p:grpSp>
      <p:grpSp>
        <p:nvGrpSpPr>
          <p:cNvPr id="36" name="Group 35"/>
          <p:cNvGrpSpPr/>
          <p:nvPr/>
        </p:nvGrpSpPr>
        <p:grpSpPr>
          <a:xfrm>
            <a:off x="663186" y="4174756"/>
            <a:ext cx="1037443" cy="2347825"/>
            <a:chOff x="527134" y="4038149"/>
            <a:chExt cx="996867" cy="2303213"/>
          </a:xfrm>
          <a:solidFill>
            <a:schemeClr val="accent1">
              <a:lumMod val="75000"/>
            </a:schemeClr>
          </a:solidFill>
        </p:grpSpPr>
        <p:sp>
          <p:nvSpPr>
            <p:cNvPr id="24" name="Rectangle 23"/>
            <p:cNvSpPr/>
            <p:nvPr/>
          </p:nvSpPr>
          <p:spPr>
            <a:xfrm>
              <a:off x="527135" y="5811759"/>
              <a:ext cx="996866" cy="52960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Water</a:t>
              </a:r>
            </a:p>
          </p:txBody>
        </p:sp>
        <p:sp>
          <p:nvSpPr>
            <p:cNvPr id="25" name="Rectangle 24"/>
            <p:cNvSpPr/>
            <p:nvPr/>
          </p:nvSpPr>
          <p:spPr>
            <a:xfrm>
              <a:off x="527135" y="5216983"/>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Roads</a:t>
              </a:r>
            </a:p>
          </p:txBody>
        </p:sp>
        <p:sp>
          <p:nvSpPr>
            <p:cNvPr id="26" name="Rectangle 25"/>
            <p:cNvSpPr/>
            <p:nvPr/>
          </p:nvSpPr>
          <p:spPr>
            <a:xfrm>
              <a:off x="527134" y="4622207"/>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Cities</a:t>
              </a:r>
            </a:p>
          </p:txBody>
        </p:sp>
        <p:sp>
          <p:nvSpPr>
            <p:cNvPr id="28" name="Rectangle 27"/>
            <p:cNvSpPr/>
            <p:nvPr/>
          </p:nvSpPr>
          <p:spPr>
            <a:xfrm>
              <a:off x="527135" y="4038149"/>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Mills</a:t>
              </a:r>
            </a:p>
          </p:txBody>
        </p:sp>
      </p:grpSp>
      <p:grpSp>
        <p:nvGrpSpPr>
          <p:cNvPr id="37" name="Group 36"/>
          <p:cNvGrpSpPr/>
          <p:nvPr/>
        </p:nvGrpSpPr>
        <p:grpSpPr>
          <a:xfrm>
            <a:off x="2960527" y="4174756"/>
            <a:ext cx="2502344" cy="2376769"/>
            <a:chOff x="2082615" y="3906451"/>
            <a:chExt cx="2502344" cy="2376769"/>
          </a:xfrm>
        </p:grpSpPr>
        <p:sp>
          <p:nvSpPr>
            <p:cNvPr id="23" name="Rectangle 22"/>
            <p:cNvSpPr/>
            <p:nvPr/>
          </p:nvSpPr>
          <p:spPr>
            <a:xfrm>
              <a:off x="3416800" y="5126321"/>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Soil Type</a:t>
              </a:r>
              <a:endParaRPr lang="en-US" sz="1400" dirty="0"/>
            </a:p>
          </p:txBody>
        </p:sp>
        <p:sp>
          <p:nvSpPr>
            <p:cNvPr id="27" name="Rectangle 26"/>
            <p:cNvSpPr/>
            <p:nvPr/>
          </p:nvSpPr>
          <p:spPr>
            <a:xfrm>
              <a:off x="2082615" y="4178300"/>
              <a:ext cx="1271739"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Protected Areas</a:t>
              </a:r>
              <a:endParaRPr lang="en-US" sz="1400" dirty="0"/>
            </a:p>
          </p:txBody>
        </p:sp>
        <p:sp>
          <p:nvSpPr>
            <p:cNvPr id="29" name="Rectangle 28"/>
            <p:cNvSpPr/>
            <p:nvPr/>
          </p:nvSpPr>
          <p:spPr>
            <a:xfrm>
              <a:off x="3416800" y="5739523"/>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Palm Oil Concessions</a:t>
              </a:r>
              <a:endParaRPr lang="en-US" sz="1100" dirty="0"/>
            </a:p>
          </p:txBody>
        </p:sp>
        <p:sp>
          <p:nvSpPr>
            <p:cNvPr id="30" name="Rectangle 29"/>
            <p:cNvSpPr/>
            <p:nvPr/>
          </p:nvSpPr>
          <p:spPr>
            <a:xfrm>
              <a:off x="2082615" y="5424756"/>
              <a:ext cx="1271739" cy="5475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Pre-existing plantations</a:t>
              </a:r>
              <a:endParaRPr lang="en-US" sz="1200" dirty="0"/>
            </a:p>
          </p:txBody>
        </p:sp>
        <p:sp>
          <p:nvSpPr>
            <p:cNvPr id="31" name="Rectangle 30"/>
            <p:cNvSpPr/>
            <p:nvPr/>
          </p:nvSpPr>
          <p:spPr>
            <a:xfrm>
              <a:off x="3417327" y="4516386"/>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Peat Lands</a:t>
              </a:r>
              <a:endParaRPr lang="en-US" sz="1400" dirty="0"/>
            </a:p>
          </p:txBody>
        </p:sp>
        <p:sp>
          <p:nvSpPr>
            <p:cNvPr id="32" name="Rectangle 31"/>
            <p:cNvSpPr/>
            <p:nvPr/>
          </p:nvSpPr>
          <p:spPr>
            <a:xfrm>
              <a:off x="3417327" y="3906451"/>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Population</a:t>
              </a:r>
              <a:endParaRPr lang="en-US" sz="1400" dirty="0"/>
            </a:p>
          </p:txBody>
        </p:sp>
        <p:sp>
          <p:nvSpPr>
            <p:cNvPr id="34" name="Rectangle 33"/>
            <p:cNvSpPr/>
            <p:nvPr/>
          </p:nvSpPr>
          <p:spPr>
            <a:xfrm>
              <a:off x="2082615" y="4801528"/>
              <a:ext cx="1271739"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Accessibility</a:t>
              </a:r>
              <a:endParaRPr lang="en-US" sz="1400" dirty="0"/>
            </a:p>
          </p:txBody>
        </p:sp>
      </p:grpSp>
      <p:sp>
        <p:nvSpPr>
          <p:cNvPr id="41" name="Oval 40"/>
          <p:cNvSpPr/>
          <p:nvPr/>
        </p:nvSpPr>
        <p:spPr>
          <a:xfrm>
            <a:off x="3246789" y="2163602"/>
            <a:ext cx="2315811" cy="123124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Environmental Variables</a:t>
            </a:r>
            <a:endParaRPr lang="en-US" sz="1600" dirty="0"/>
          </a:p>
        </p:txBody>
      </p:sp>
      <p:sp>
        <p:nvSpPr>
          <p:cNvPr id="43" name="Right Arrow 42"/>
          <p:cNvSpPr/>
          <p:nvPr/>
        </p:nvSpPr>
        <p:spPr>
          <a:xfrm>
            <a:off x="2538201" y="2425641"/>
            <a:ext cx="678275" cy="546299"/>
          </a:xfrm>
          <a:prstGeom prst="rightArrow">
            <a:avLst>
              <a:gd name="adj1" fmla="val 45141"/>
              <a:gd name="adj2" fmla="val 51599"/>
            </a:avLst>
          </a:prstGeom>
          <a:solidFill>
            <a:schemeClr val="accent4">
              <a:lumMod val="60000"/>
              <a:lumOff val="40000"/>
            </a:schemeClr>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216476" y="823976"/>
            <a:ext cx="2346124" cy="1173154"/>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Known Palm Oil Plantations</a:t>
            </a:r>
          </a:p>
        </p:txBody>
      </p:sp>
      <p:sp>
        <p:nvSpPr>
          <p:cNvPr id="46" name="Right Arrow 45"/>
          <p:cNvSpPr/>
          <p:nvPr/>
        </p:nvSpPr>
        <p:spPr>
          <a:xfrm>
            <a:off x="1763074" y="5089992"/>
            <a:ext cx="1134480" cy="546299"/>
          </a:xfrm>
          <a:prstGeom prst="rightArrow">
            <a:avLst>
              <a:gd name="adj1" fmla="val 45141"/>
              <a:gd name="adj2" fmla="val 51599"/>
            </a:avLst>
          </a:prstGeom>
          <a:solidFill>
            <a:schemeClr val="accent4">
              <a:lumMod val="60000"/>
              <a:lumOff val="40000"/>
            </a:schemeClr>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16200000">
            <a:off x="4020848" y="3469367"/>
            <a:ext cx="531533" cy="546299"/>
          </a:xfrm>
          <a:prstGeom prst="rightArrow">
            <a:avLst>
              <a:gd name="adj1" fmla="val 45141"/>
              <a:gd name="adj2" fmla="val 51599"/>
            </a:avLst>
          </a:prstGeom>
          <a:solidFill>
            <a:schemeClr val="accent4">
              <a:lumMod val="60000"/>
              <a:lumOff val="40000"/>
            </a:schemeClr>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Bent Arrow 47"/>
          <p:cNvSpPr/>
          <p:nvPr/>
        </p:nvSpPr>
        <p:spPr>
          <a:xfrm rot="5400000">
            <a:off x="6017322" y="542236"/>
            <a:ext cx="667414" cy="1420343"/>
          </a:xfrm>
          <a:prstGeom prst="bentArrow">
            <a:avLst/>
          </a:prstGeom>
          <a:solidFill>
            <a:schemeClr val="accent4">
              <a:lumMod val="60000"/>
              <a:lumOff val="40000"/>
            </a:schemeClr>
          </a:solidFill>
          <a:ln>
            <a:solidFill>
              <a:srgbClr val="E9A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rot="16200000" flipV="1">
            <a:off x="6041061" y="2594509"/>
            <a:ext cx="657350" cy="1382929"/>
          </a:xfrm>
          <a:prstGeom prst="bentArrow">
            <a:avLst/>
          </a:prstGeom>
          <a:solidFill>
            <a:schemeClr val="accent4">
              <a:lumMod val="60000"/>
              <a:lumOff val="40000"/>
            </a:schemeClr>
          </a:solidFill>
          <a:ln>
            <a:solidFill>
              <a:srgbClr val="E9A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6630770" y="1676400"/>
            <a:ext cx="2195730" cy="11918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Maxent</a:t>
            </a:r>
            <a:endParaRPr lang="en-US" dirty="0"/>
          </a:p>
        </p:txBody>
      </p:sp>
      <p:sp>
        <p:nvSpPr>
          <p:cNvPr id="52" name="TextBox 51"/>
          <p:cNvSpPr txBox="1"/>
          <p:nvPr/>
        </p:nvSpPr>
        <p:spPr>
          <a:xfrm>
            <a:off x="160340" y="1168208"/>
            <a:ext cx="2431291" cy="307777"/>
          </a:xfrm>
          <a:prstGeom prst="rect">
            <a:avLst/>
          </a:prstGeom>
          <a:noFill/>
        </p:spPr>
        <p:txBody>
          <a:bodyPr wrap="square" rtlCol="0">
            <a:spAutoFit/>
          </a:bodyPr>
          <a:lstStyle/>
          <a:p>
            <a:r>
              <a:rPr lang="en-US" sz="1400" b="1" dirty="0" smtClean="0"/>
              <a:t>NASA Earth Observations</a:t>
            </a:r>
            <a:endParaRPr lang="en-US" sz="1400" b="1" dirty="0"/>
          </a:p>
        </p:txBody>
      </p:sp>
      <p:sp>
        <p:nvSpPr>
          <p:cNvPr id="53" name="TextBox 52"/>
          <p:cNvSpPr txBox="1"/>
          <p:nvPr/>
        </p:nvSpPr>
        <p:spPr>
          <a:xfrm>
            <a:off x="1931692" y="3913552"/>
            <a:ext cx="2431291" cy="307777"/>
          </a:xfrm>
          <a:prstGeom prst="rect">
            <a:avLst/>
          </a:prstGeom>
          <a:noFill/>
        </p:spPr>
        <p:txBody>
          <a:bodyPr wrap="square" rtlCol="0">
            <a:spAutoFit/>
          </a:bodyPr>
          <a:lstStyle/>
          <a:p>
            <a:r>
              <a:rPr lang="en-US" sz="1400" b="1" dirty="0" smtClean="0"/>
              <a:t>Ancillary Data</a:t>
            </a:r>
            <a:endParaRPr lang="en-US" sz="1400" b="1" dirty="0"/>
          </a:p>
        </p:txBody>
      </p:sp>
    </p:spTree>
    <p:extLst>
      <p:ext uri="{BB962C8B-B14F-4D97-AF65-F5344CB8AC3E}">
        <p14:creationId xmlns:p14="http://schemas.microsoft.com/office/powerpoint/2010/main" val="21805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par>
                          <p:cTn id="26" fill="hold">
                            <p:stCondLst>
                              <p:cond delay="0"/>
                            </p:stCondLst>
                            <p:childTnLst>
                              <p:par>
                                <p:cTn id="27" presetID="6" presetClass="entr" presetSubtype="16"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circle(in)">
                                      <p:cBhvr>
                                        <p:cTn id="2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7" grpId="0" animBg="1"/>
      <p:bldP spid="48" grpId="0" animBg="1"/>
      <p:bldP spid="4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664507"/>
            <a:ext cx="3593592" cy="4212703"/>
          </a:xfrm>
        </p:spPr>
        <p:txBody>
          <a:bodyPr>
            <a:normAutofit/>
          </a:bodyPr>
          <a:lstStyle/>
          <a:p>
            <a:pPr>
              <a:lnSpc>
                <a:spcPct val="150000"/>
              </a:lnSpc>
            </a:pPr>
            <a:r>
              <a:rPr lang="en-US" b="1" dirty="0" smtClean="0"/>
              <a:t>Aqua</a:t>
            </a:r>
            <a:r>
              <a:rPr lang="en-US" dirty="0" smtClean="0"/>
              <a:t>: Relative Humidity</a:t>
            </a:r>
          </a:p>
          <a:p>
            <a:pPr>
              <a:lnSpc>
                <a:spcPct val="150000"/>
              </a:lnSpc>
            </a:pPr>
            <a:r>
              <a:rPr lang="en-US" b="1" dirty="0" smtClean="0"/>
              <a:t>Landsat 8 OLI</a:t>
            </a:r>
            <a:r>
              <a:rPr lang="en-US" dirty="0" smtClean="0"/>
              <a:t>: Imagery</a:t>
            </a:r>
          </a:p>
          <a:p>
            <a:pPr>
              <a:lnSpc>
                <a:spcPct val="150000"/>
              </a:lnSpc>
            </a:pPr>
            <a:r>
              <a:rPr lang="en-US" b="1" dirty="0" smtClean="0"/>
              <a:t>GPM</a:t>
            </a:r>
            <a:r>
              <a:rPr lang="en-US" dirty="0" smtClean="0"/>
              <a:t>: Precipitation</a:t>
            </a:r>
          </a:p>
          <a:p>
            <a:pPr>
              <a:lnSpc>
                <a:spcPct val="150000"/>
              </a:lnSpc>
            </a:pPr>
            <a:r>
              <a:rPr lang="en-US" b="1" dirty="0" smtClean="0"/>
              <a:t>TRMM</a:t>
            </a:r>
            <a:r>
              <a:rPr lang="en-US" dirty="0" smtClean="0"/>
              <a:t>: Precipitation</a:t>
            </a:r>
          </a:p>
          <a:p>
            <a:pPr>
              <a:lnSpc>
                <a:spcPct val="150000"/>
              </a:lnSpc>
            </a:pPr>
            <a:r>
              <a:rPr lang="en-US" b="1" dirty="0" smtClean="0"/>
              <a:t>SRTM</a:t>
            </a:r>
            <a:r>
              <a:rPr lang="en-US" dirty="0" smtClean="0"/>
              <a:t>: Elevation</a:t>
            </a:r>
          </a:p>
          <a:p>
            <a:pPr>
              <a:lnSpc>
                <a:spcPct val="150000"/>
              </a:lnSpc>
            </a:pPr>
            <a:r>
              <a:rPr lang="en-US" b="1" dirty="0" smtClean="0"/>
              <a:t>Terra</a:t>
            </a:r>
            <a:r>
              <a:rPr lang="en-US" dirty="0" smtClean="0"/>
              <a:t>: Land surface temperature</a:t>
            </a:r>
            <a:endParaRPr lang="en-US" dirty="0"/>
          </a:p>
        </p:txBody>
      </p:sp>
      <p:sp>
        <p:nvSpPr>
          <p:cNvPr id="3" name="Text Placeholder 2"/>
          <p:cNvSpPr>
            <a:spLocks noGrp="1"/>
          </p:cNvSpPr>
          <p:nvPr>
            <p:ph type="body" sz="quarter" idx="10"/>
          </p:nvPr>
        </p:nvSpPr>
        <p:spPr>
          <a:xfrm>
            <a:off x="548640" y="274320"/>
            <a:ext cx="3566160" cy="1325880"/>
          </a:xfrm>
        </p:spPr>
        <p:txBody>
          <a:bodyPr>
            <a:normAutofit fontScale="92500"/>
          </a:bodyPr>
          <a:lstStyle/>
          <a:p>
            <a:r>
              <a:rPr lang="en-US" dirty="0"/>
              <a:t>NASA </a:t>
            </a:r>
            <a:r>
              <a:rPr lang="en-US" dirty="0" smtClean="0"/>
              <a:t>satellites  and sensors</a:t>
            </a:r>
            <a:endParaRPr lang="en-US" dirty="0"/>
          </a:p>
        </p:txBody>
      </p:sp>
      <p:sp>
        <p:nvSpPr>
          <p:cNvPr id="5" name="Text Placeholder 4"/>
          <p:cNvSpPr>
            <a:spLocks noGrp="1"/>
          </p:cNvSpPr>
          <p:nvPr>
            <p:ph type="body" sz="quarter" idx="13"/>
          </p:nvPr>
        </p:nvSpPr>
        <p:spPr>
          <a:xfrm>
            <a:off x="7883591" y="6559989"/>
            <a:ext cx="1993392" cy="274320"/>
          </a:xfrm>
        </p:spPr>
        <p:txBody>
          <a:bodyPr/>
          <a:lstStyle/>
          <a:p>
            <a:r>
              <a:rPr lang="en-US" dirty="0" smtClean="0"/>
              <a:t>Images: NASA</a:t>
            </a:r>
            <a:endParaRPr lang="en-US" dirty="0"/>
          </a:p>
        </p:txBody>
      </p:sp>
      <p:pic>
        <p:nvPicPr>
          <p:cNvPr id="6" name="Picture 4" descr="06 Aq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789" y="515814"/>
            <a:ext cx="2015625" cy="105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542" y="515814"/>
            <a:ext cx="1292745" cy="1055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461" y="3950541"/>
            <a:ext cx="1236277" cy="1366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08 G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299" y="2233177"/>
            <a:ext cx="2110603" cy="10553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04 TRM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7542" y="2270570"/>
            <a:ext cx="1239979" cy="1055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05 Terr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3936" y="4449387"/>
            <a:ext cx="1403550" cy="10553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383936" y="5504688"/>
            <a:ext cx="786328" cy="372522"/>
          </a:xfrm>
          <a:prstGeom prst="rect">
            <a:avLst/>
          </a:prstGeom>
        </p:spPr>
        <p:txBody>
          <a:bodyPr wrap="square">
            <a:spAutoFit/>
          </a:bodyPr>
          <a:lstStyle/>
          <a:p>
            <a:r>
              <a:rPr lang="en-US" dirty="0" smtClean="0"/>
              <a:t>Terra</a:t>
            </a:r>
            <a:endParaRPr lang="en-US" dirty="0">
              <a:effectLst/>
            </a:endParaRPr>
          </a:p>
        </p:txBody>
      </p:sp>
      <p:sp>
        <p:nvSpPr>
          <p:cNvPr id="13" name="Rectangle 12"/>
          <p:cNvSpPr/>
          <p:nvPr/>
        </p:nvSpPr>
        <p:spPr>
          <a:xfrm>
            <a:off x="4794694" y="5504688"/>
            <a:ext cx="886387" cy="373553"/>
          </a:xfrm>
          <a:prstGeom prst="rect">
            <a:avLst/>
          </a:prstGeom>
        </p:spPr>
        <p:txBody>
          <a:bodyPr wrap="square">
            <a:spAutoFit/>
          </a:bodyPr>
          <a:lstStyle/>
          <a:p>
            <a:r>
              <a:rPr lang="en-US" dirty="0"/>
              <a:t>SRTM</a:t>
            </a:r>
          </a:p>
        </p:txBody>
      </p:sp>
      <p:sp>
        <p:nvSpPr>
          <p:cNvPr id="14" name="Rectangle 13"/>
          <p:cNvSpPr/>
          <p:nvPr/>
        </p:nvSpPr>
        <p:spPr>
          <a:xfrm>
            <a:off x="4869789" y="1664507"/>
            <a:ext cx="920447" cy="369332"/>
          </a:xfrm>
          <a:prstGeom prst="rect">
            <a:avLst/>
          </a:prstGeom>
        </p:spPr>
        <p:txBody>
          <a:bodyPr wrap="square">
            <a:spAutoFit/>
          </a:bodyPr>
          <a:lstStyle/>
          <a:p>
            <a:r>
              <a:rPr lang="en-US" dirty="0"/>
              <a:t>Aqua</a:t>
            </a:r>
          </a:p>
        </p:txBody>
      </p:sp>
      <p:sp>
        <p:nvSpPr>
          <p:cNvPr id="15" name="Rectangle 14"/>
          <p:cNvSpPr/>
          <p:nvPr/>
        </p:nvSpPr>
        <p:spPr>
          <a:xfrm>
            <a:off x="7390077" y="1664507"/>
            <a:ext cx="1924251" cy="369332"/>
          </a:xfrm>
          <a:prstGeom prst="rect">
            <a:avLst/>
          </a:prstGeom>
        </p:spPr>
        <p:txBody>
          <a:bodyPr wrap="square">
            <a:spAutoFit/>
          </a:bodyPr>
          <a:lstStyle/>
          <a:p>
            <a:r>
              <a:rPr lang="en-US" dirty="0"/>
              <a:t>Landsat 8 OLI</a:t>
            </a:r>
          </a:p>
        </p:txBody>
      </p:sp>
      <p:sp>
        <p:nvSpPr>
          <p:cNvPr id="16" name="Rectangle 15"/>
          <p:cNvSpPr/>
          <p:nvPr/>
        </p:nvSpPr>
        <p:spPr>
          <a:xfrm>
            <a:off x="4869789" y="3627833"/>
            <a:ext cx="774741" cy="379571"/>
          </a:xfrm>
          <a:prstGeom prst="rect">
            <a:avLst/>
          </a:prstGeom>
        </p:spPr>
        <p:txBody>
          <a:bodyPr wrap="square">
            <a:spAutoFit/>
          </a:bodyPr>
          <a:lstStyle/>
          <a:p>
            <a:r>
              <a:rPr lang="en-US" dirty="0"/>
              <a:t>GPM</a:t>
            </a:r>
          </a:p>
        </p:txBody>
      </p:sp>
      <p:sp>
        <p:nvSpPr>
          <p:cNvPr id="17" name="Rectangle 16"/>
          <p:cNvSpPr/>
          <p:nvPr/>
        </p:nvSpPr>
        <p:spPr>
          <a:xfrm>
            <a:off x="7398962" y="3627834"/>
            <a:ext cx="1007812" cy="379571"/>
          </a:xfrm>
          <a:prstGeom prst="rect">
            <a:avLst/>
          </a:prstGeom>
        </p:spPr>
        <p:txBody>
          <a:bodyPr wrap="square">
            <a:spAutoFit/>
          </a:bodyPr>
          <a:lstStyle/>
          <a:p>
            <a:r>
              <a:rPr lang="en-US" dirty="0"/>
              <a:t>TRMM</a:t>
            </a:r>
          </a:p>
        </p:txBody>
      </p:sp>
    </p:spTree>
    <p:extLst>
      <p:ext uri="{BB962C8B-B14F-4D97-AF65-F5344CB8AC3E}">
        <p14:creationId xmlns:p14="http://schemas.microsoft.com/office/powerpoint/2010/main" val="381264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725438"/>
            <a:ext cx="3593592" cy="3374136"/>
          </a:xfrm>
        </p:spPr>
        <p:txBody>
          <a:bodyPr/>
          <a:lstStyle/>
          <a:p>
            <a:r>
              <a:rPr lang="en-US" dirty="0" smtClean="0"/>
              <a:t>Future growth of palm oil plantations will likely occur in XXX areas</a:t>
            </a:r>
          </a:p>
          <a:p>
            <a:endParaRPr lang="en-US" dirty="0"/>
          </a:p>
          <a:p>
            <a:endParaRPr lang="en-US" dirty="0"/>
          </a:p>
        </p:txBody>
      </p:sp>
      <p:sp>
        <p:nvSpPr>
          <p:cNvPr id="3" name="Text Placeholder 2"/>
          <p:cNvSpPr>
            <a:spLocks noGrp="1"/>
          </p:cNvSpPr>
          <p:nvPr>
            <p:ph type="body" sz="quarter" idx="10"/>
          </p:nvPr>
        </p:nvSpPr>
        <p:spPr>
          <a:xfrm>
            <a:off x="521208" y="258115"/>
            <a:ext cx="3566160" cy="1325880"/>
          </a:xfrm>
        </p:spPr>
        <p:txBody>
          <a:bodyPr>
            <a:normAutofit/>
          </a:bodyPr>
          <a:lstStyle/>
          <a:p>
            <a:r>
              <a:rPr lang="en-US" dirty="0" smtClean="0"/>
              <a:t>Risk Map</a:t>
            </a:r>
            <a:endParaRPr lang="en-US" dirty="0"/>
          </a:p>
        </p:txBody>
      </p:sp>
      <p:sp>
        <p:nvSpPr>
          <p:cNvPr id="6" name="Picture Placeholder 5"/>
          <p:cNvSpPr>
            <a:spLocks noGrp="1"/>
          </p:cNvSpPr>
          <p:nvPr>
            <p:ph type="pic" sz="quarter" idx="12"/>
          </p:nvPr>
        </p:nvSpPr>
        <p:spPr>
          <a:xfrm>
            <a:off x="4572000" y="116557"/>
            <a:ext cx="4572000" cy="6573610"/>
          </a:xfrm>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3262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5146</TotalTime>
  <Words>1903</Words>
  <Application>Microsoft Office PowerPoint</Application>
  <PresentationFormat>On-screen Show (4:3)</PresentationFormat>
  <Paragraphs>187</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McCartney, Sean (GSFC-6104)[DEVELOP]</cp:lastModifiedBy>
  <cp:revision>204</cp:revision>
  <dcterms:created xsi:type="dcterms:W3CDTF">2015-05-18T13:26:09Z</dcterms:created>
  <dcterms:modified xsi:type="dcterms:W3CDTF">2016-03-03T14:58:26Z</dcterms:modified>
</cp:coreProperties>
</file>