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520">
          <p15:clr>
            <a:srgbClr val="A4A3A4"/>
          </p15:clr>
        </p15:guide>
        <p15:guide id="2" pos="86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ller, Gwen J (329D-Affiliate)" initials="MGJ(" lastIdx="6" clrIdx="0">
    <p:extLst/>
  </p:cmAuthor>
  <p:cmAuthor id="2" name="peter hawman" initials="ph" lastIdx="5" clrIdx="1">
    <p:extLst>
      <p:ext uri="{19B8F6BF-5375-455C-9EA6-DF929625EA0E}">
        <p15:presenceInfo xmlns:p15="http://schemas.microsoft.com/office/powerpoint/2012/main" userId="52dc934910af067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113" autoAdjust="0"/>
    <p:restoredTop sz="95987" autoAdjust="0"/>
  </p:normalViewPr>
  <p:slideViewPr>
    <p:cSldViewPr snapToGrid="0">
      <p:cViewPr>
        <p:scale>
          <a:sx n="39" d="100"/>
          <a:sy n="39" d="100"/>
        </p:scale>
        <p:origin x="672" y="-210"/>
      </p:cViewPr>
      <p:guideLst>
        <p:guide orient="horz" pos="11520"/>
        <p:guide pos="86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5-07-07T09:53:35.617" idx="1">
    <p:pos x="12602" y="1370"/>
    <p:text>Use sentence case for the subtitle</p:text>
    <p:extLst>
      <p:ext uri="{C676402C-5697-4E1C-873F-D02D1690AC5C}">
        <p15:threadingInfo xmlns:p15="http://schemas.microsoft.com/office/powerpoint/2012/main" timeZoneBias="240"/>
      </p:ext>
    </p:extLst>
  </p:cm>
  <p:cm authorId="2" dt="2015-07-07T09:54:12.737" idx="2">
    <p:pos x="9754" y="2810"/>
    <p:text>Add affiliation: NASA DEVELOP National Program at NASA Jet Propulsion Laboratory</p:text>
    <p:extLst>
      <p:ext uri="{C676402C-5697-4E1C-873F-D02D1690AC5C}">
        <p15:threadingInfo xmlns:p15="http://schemas.microsoft.com/office/powerpoint/2012/main" timeZoneBias="240"/>
      </p:ext>
    </p:extLst>
  </p:cm>
  <p:cm authorId="2" dt="2015-07-07T09:54:42.425" idx="3">
    <p:pos x="1946" y="3786"/>
    <p:text>Keep this blank for now.
Be sure to use the final abstract in the FD of the poster</p:text>
    <p:extLst>
      <p:ext uri="{C676402C-5697-4E1C-873F-D02D1690AC5C}">
        <p15:threadingInfo xmlns:p15="http://schemas.microsoft.com/office/powerpoint/2012/main" timeZoneBias="240"/>
      </p:ext>
    </p:extLst>
  </p:cm>
  <p:cm authorId="2" dt="2015-07-07T09:57:10.897" idx="4">
    <p:pos x="15994" y="9130"/>
    <p:text>For the final version, make the legends larger.
The legends should be separate from the image.</p:text>
    <p:extLst>
      <p:ext uri="{C676402C-5697-4E1C-873F-D02D1690AC5C}">
        <p15:threadingInfo xmlns:p15="http://schemas.microsoft.com/office/powerpoint/2012/main" timeZoneBias="240"/>
      </p:ext>
    </p:extLst>
  </p:cm>
  <p:cm authorId="2" dt="2015-07-07T09:58:10.045" idx="5">
    <p:pos x="15994" y="9226"/>
    <p:text>Also make sure the text is readible in the final version</p:text>
    <p:extLst>
      <p:ext uri="{C676402C-5697-4E1C-873F-D02D1690AC5C}">
        <p15:threadingInfo xmlns:p15="http://schemas.microsoft.com/office/powerpoint/2012/main" timeZoneBias="240">
          <p15:parentCm authorId="2" idx="4"/>
        </p15:threadingInfo>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Node Location"/>
          <p:cNvSpPr>
            <a:spLocks noGrp="1"/>
          </p:cNvSpPr>
          <p:nvPr>
            <p:ph type="body" sz="quarter" idx="13" hasCustomPrompt="1"/>
          </p:nvPr>
        </p:nvSpPr>
        <p:spPr>
          <a:xfrm>
            <a:off x="685800" y="35350704"/>
            <a:ext cx="26060400" cy="594360"/>
          </a:xfrm>
          <a:prstGeom prst="rect">
            <a:avLst/>
          </a:prstGeom>
        </p:spPr>
        <p:txBody>
          <a:bodyPr/>
          <a:lstStyle>
            <a:lvl1pPr marL="0" indent="0">
              <a:buNone/>
              <a:defRPr sz="3600" b="1" baseline="0">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smtClean="0"/>
              <a:t>DEVELOP Node Location</a:t>
            </a:r>
            <a:endParaRPr lang="en-US" dirty="0"/>
          </a:p>
        </p:txBody>
      </p:sp>
      <p:sp>
        <p:nvSpPr>
          <p:cNvPr id="10" name="Subtitle"/>
          <p:cNvSpPr>
            <a:spLocks noGrp="1"/>
          </p:cNvSpPr>
          <p:nvPr>
            <p:ph type="body" sz="quarter" idx="11" hasCustomPrompt="1"/>
          </p:nvPr>
        </p:nvSpPr>
        <p:spPr>
          <a:xfrm>
            <a:off x="4014216" y="2176272"/>
            <a:ext cx="19412712" cy="1216152"/>
          </a:xfrm>
          <a:prstGeom prst="rect">
            <a:avLst/>
          </a:prstGeom>
        </p:spPr>
        <p:txBody>
          <a:bodyPr/>
          <a:lstStyle>
            <a:lvl1pPr marL="0" indent="0" algn="ctr">
              <a:buNone/>
              <a:defRPr sz="3600" baseline="0">
                <a:latin typeface="+mj-lt"/>
              </a:defRPr>
            </a:lvl1pPr>
            <a:lvl2pPr>
              <a:defRPr sz="4800"/>
            </a:lvl2pPr>
            <a:lvl3pPr>
              <a:defRPr sz="4000"/>
            </a:lvl3pPr>
            <a:lvl4pPr>
              <a:defRPr sz="3600"/>
            </a:lvl4pPr>
            <a:lvl5pPr>
              <a:defRPr sz="3600"/>
            </a:lvl5pPr>
          </a:lstStyle>
          <a:p>
            <a:pPr lvl="0"/>
            <a:r>
              <a:rPr lang="en-US" dirty="0" smtClean="0"/>
              <a:t>Project subtitle [use sentence case]</a:t>
            </a:r>
            <a:endParaRPr lang="en-US" dirty="0"/>
          </a:p>
        </p:txBody>
      </p:sp>
      <p:sp>
        <p:nvSpPr>
          <p:cNvPr id="8" name="Main Title"/>
          <p:cNvSpPr>
            <a:spLocks noGrp="1"/>
          </p:cNvSpPr>
          <p:nvPr>
            <p:ph type="body" sz="quarter" idx="10" hasCustomPrompt="1"/>
          </p:nvPr>
        </p:nvSpPr>
        <p:spPr>
          <a:xfrm>
            <a:off x="4572000" y="914400"/>
            <a:ext cx="18288000" cy="1152144"/>
          </a:xfrm>
          <a:prstGeom prst="rect">
            <a:avLst/>
          </a:prstGeom>
        </p:spPr>
        <p:txBody>
          <a:bodyPr/>
          <a:lstStyle>
            <a:lvl1pPr marL="0" indent="0" algn="ctr">
              <a:buNone/>
              <a:defRPr sz="8400" b="1" baseline="0">
                <a:solidFill>
                  <a:schemeClr val="accent1"/>
                </a:solidFill>
                <a:latin typeface="+mj-lt"/>
              </a:defRPr>
            </a:lvl1pPr>
          </a:lstStyle>
          <a:p>
            <a:pPr lvl="0"/>
            <a:r>
              <a:rPr lang="en-US" dirty="0" smtClean="0"/>
              <a:t>Project Title [Use Title Case]</a:t>
            </a:r>
            <a:endParaRPr lang="en-US" dirty="0"/>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footer boundary line"/>
          <p:cNvCxnSpPr/>
          <p:nvPr userDrawn="1"/>
        </p:nvCxnSpPr>
        <p:spPr>
          <a:xfrm>
            <a:off x="685800" y="34978415"/>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 name="header boundary line"/>
          <p:cNvCxnSpPr/>
          <p:nvPr userDrawn="1"/>
        </p:nvCxnSpPr>
        <p:spPr>
          <a:xfrm>
            <a:off x="685800" y="3918857"/>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7" name="nasa logo" descr="BnW.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138370" y="948900"/>
            <a:ext cx="2329895" cy="193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develop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44495" y="661797"/>
            <a:ext cx="2158130" cy="259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ract info"/>
          <p:cNvSpPr/>
          <p:nvPr userDrawn="1"/>
        </p:nvSpPr>
        <p:spPr>
          <a:xfrm>
            <a:off x="21089073" y="35379524"/>
            <a:ext cx="5657127" cy="523220"/>
          </a:xfrm>
          <a:prstGeom prst="rect">
            <a:avLst/>
          </a:prstGeom>
        </p:spPr>
        <p:txBody>
          <a:bodyPr wrap="square">
            <a:spAutoFit/>
          </a:bodyPr>
          <a:lstStyle/>
          <a:p>
            <a:pPr lvl="0" algn="r">
              <a:buClr>
                <a:schemeClr val="dk1"/>
              </a:buClr>
              <a:buSzPct val="25000"/>
            </a:pPr>
            <a:r>
              <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4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8640" userDrawn="1">
          <p15:clr>
            <a:srgbClr val="F26B43"/>
          </p15:clr>
        </p15:guide>
        <p15:guide id="2" orient="horz" pos="11520" userDrawn="1">
          <p15:clr>
            <a:srgbClr val="F26B43"/>
          </p15:clr>
        </p15:guide>
        <p15:guide id="3" pos="576" userDrawn="1">
          <p15:clr>
            <a:srgbClr val="F26B43"/>
          </p15:clr>
        </p15:guide>
        <p15:guide id="4" pos="16704" userDrawn="1">
          <p15:clr>
            <a:srgbClr val="F26B43"/>
          </p15:clr>
        </p15:guide>
        <p15:guide id="5" orient="horz" pos="21888" userDrawn="1">
          <p15:clr>
            <a:srgbClr val="F26B43"/>
          </p15:clr>
        </p15:guide>
        <p15:guide id="6" orient="horz" pos="3456" userDrawn="1">
          <p15:clr>
            <a:srgbClr val="F26B43"/>
          </p15:clr>
        </p15:guide>
        <p15:guide id="7" pos="5760" userDrawn="1">
          <p15:clr>
            <a:srgbClr val="A4A3A4"/>
          </p15:clr>
        </p15:guide>
        <p15:guide id="8" pos="6048" userDrawn="1">
          <p15:clr>
            <a:srgbClr val="A4A3A4"/>
          </p15:clr>
        </p15:guide>
        <p15:guide id="9" pos="11520" userDrawn="1">
          <p15:clr>
            <a:srgbClr val="A4A3A4"/>
          </p15:clr>
        </p15:guide>
        <p15:guide id="10" pos="11232"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jpeg"/><Relationship Id="rId10" Type="http://schemas.openxmlformats.org/officeDocument/2006/relationships/comments" Target="../comments/comment1.xml"/><Relationship Id="rId4" Type="http://schemas.openxmlformats.org/officeDocument/2006/relationships/image" Target="../media/image5.jpeg"/><Relationship Id="rId9"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NASA Jet Propulsion Laboratory</a:t>
            </a:r>
            <a:endParaRPr lang="en-US" dirty="0"/>
          </a:p>
        </p:txBody>
      </p:sp>
      <p:sp>
        <p:nvSpPr>
          <p:cNvPr id="4" name="Text Placeholder 3"/>
          <p:cNvSpPr>
            <a:spLocks noGrp="1"/>
          </p:cNvSpPr>
          <p:nvPr>
            <p:ph type="body" sz="quarter" idx="11"/>
          </p:nvPr>
        </p:nvSpPr>
        <p:spPr/>
        <p:txBody>
          <a:bodyPr/>
          <a:lstStyle/>
          <a:p>
            <a:r>
              <a:rPr lang="en-US" dirty="0" smtClean="0"/>
              <a:t>Identifying Urban Emission Patterns in the Los Angeles Megacity</a:t>
            </a:r>
            <a:endParaRPr lang="en-US" dirty="0"/>
          </a:p>
        </p:txBody>
      </p:sp>
      <p:sp>
        <p:nvSpPr>
          <p:cNvPr id="5" name="Text Placeholder 4"/>
          <p:cNvSpPr>
            <a:spLocks noGrp="1"/>
          </p:cNvSpPr>
          <p:nvPr>
            <p:ph type="body" sz="quarter" idx="10"/>
          </p:nvPr>
        </p:nvSpPr>
        <p:spPr/>
        <p:txBody>
          <a:bodyPr/>
          <a:lstStyle/>
          <a:p>
            <a:r>
              <a:rPr lang="en-US" dirty="0" smtClean="0"/>
              <a:t>Los Angeles Health &amp; Air Quality</a:t>
            </a:r>
            <a:endParaRPr lang="en-US" dirty="0"/>
          </a:p>
        </p:txBody>
      </p:sp>
      <p:sp>
        <p:nvSpPr>
          <p:cNvPr id="9" name="Text Placeholder 16"/>
          <p:cNvSpPr txBox="1">
            <a:spLocks/>
          </p:cNvSpPr>
          <p:nvPr/>
        </p:nvSpPr>
        <p:spPr>
          <a:xfrm>
            <a:off x="914400" y="33985563"/>
            <a:ext cx="8229600" cy="939437"/>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r>
              <a:rPr lang="en-US" dirty="0" smtClean="0"/>
              <a:t>LA Health &amp; Air Quality Team (from left): Valerie Carranza, Isis Frausto-Vicencio, and Talha Rafiq (Project Lead)</a:t>
            </a:r>
          </a:p>
        </p:txBody>
      </p:sp>
      <p:sp>
        <p:nvSpPr>
          <p:cNvPr id="11" name="Text Placeholder 16"/>
          <p:cNvSpPr txBox="1">
            <a:spLocks/>
          </p:cNvSpPr>
          <p:nvPr/>
        </p:nvSpPr>
        <p:spPr>
          <a:xfrm>
            <a:off x="18288000" y="32644443"/>
            <a:ext cx="8229600" cy="2280557"/>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We want to thank our NASA JPL Climate &amp; Science Advisors Francesca Hopkins, Kristal Verhulst, &amp; Preeti Rao,  for their time and support. We also want to thank the DEVELOP National Program  especially Benjamin Holt  and Gwen Miller for giving us this valuable opportunity to learn and research at NASA JPL.</a:t>
            </a:r>
          </a:p>
        </p:txBody>
      </p:sp>
      <p:sp>
        <p:nvSpPr>
          <p:cNvPr id="12" name="Text Placeholder 16"/>
          <p:cNvSpPr txBox="1">
            <a:spLocks/>
          </p:cNvSpPr>
          <p:nvPr/>
        </p:nvSpPr>
        <p:spPr>
          <a:xfrm>
            <a:off x="10048873" y="28865133"/>
            <a:ext cx="16373440" cy="3118668"/>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smtClean="0"/>
              <a:t>IN PROGRESS.</a:t>
            </a:r>
          </a:p>
        </p:txBody>
      </p:sp>
      <p:sp>
        <p:nvSpPr>
          <p:cNvPr id="6" name="Text Placeholder 16"/>
          <p:cNvSpPr txBox="1">
            <a:spLocks/>
          </p:cNvSpPr>
          <p:nvPr/>
        </p:nvSpPr>
        <p:spPr>
          <a:xfrm>
            <a:off x="914400" y="5938610"/>
            <a:ext cx="8229600" cy="9133659"/>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just"/>
            <a:r>
              <a:rPr lang="en-US" dirty="0"/>
              <a:t>Combining greenhouse gas (GHG) datasets with GIS spatial modeling is a viable method for analyzing the distribution of GHG emissions. Understanding the spatial dynamics of GHG emissions is important for global climate modeling and forecasting, especially as it relates to predicting the effects of global warming and the development of state and federal policies. </a:t>
            </a:r>
            <a:endParaRPr lang="en-US" dirty="0" smtClean="0"/>
          </a:p>
          <a:p>
            <a:pPr algn="just"/>
            <a:r>
              <a:rPr lang="en-US" dirty="0" smtClean="0"/>
              <a:t>Our </a:t>
            </a:r>
            <a:r>
              <a:rPr lang="en-US" dirty="0"/>
              <a:t>research presents a spatial model of methane (CH</a:t>
            </a:r>
            <a:r>
              <a:rPr lang="en-US" baseline="-25000" dirty="0"/>
              <a:t>4</a:t>
            </a:r>
            <a:r>
              <a:rPr lang="en-US" dirty="0"/>
              <a:t>) emissions in the Southern California Air Basin. Point sources of CH</a:t>
            </a:r>
            <a:r>
              <a:rPr lang="en-US" baseline="-25000" dirty="0"/>
              <a:t>4</a:t>
            </a:r>
            <a:r>
              <a:rPr lang="en-US" dirty="0"/>
              <a:t> emissions are established through the development of a geospatial database.  We estimated CH</a:t>
            </a:r>
            <a:r>
              <a:rPr lang="en-US" baseline="-25000" dirty="0"/>
              <a:t>4</a:t>
            </a:r>
            <a:r>
              <a:rPr lang="en-US" dirty="0"/>
              <a:t> emission factors using a combination of the GHG inventory developed by the California Air Resources Board (CARB) and other statistical methods derived from previous GHG studies to tabulate these spatial datasets in order to create a raster-based visualization of CH</a:t>
            </a:r>
            <a:r>
              <a:rPr lang="en-US" baseline="-25000" dirty="0"/>
              <a:t>4</a:t>
            </a:r>
            <a:r>
              <a:rPr lang="en-US" dirty="0"/>
              <a:t> emissions. </a:t>
            </a:r>
            <a:endParaRPr lang="en-US" dirty="0" smtClean="0"/>
          </a:p>
          <a:p>
            <a:pPr algn="just"/>
            <a:r>
              <a:rPr lang="en-US" dirty="0" smtClean="0"/>
              <a:t>Our </a:t>
            </a:r>
            <a:r>
              <a:rPr lang="en-US" dirty="0"/>
              <a:t>spatial map of CH</a:t>
            </a:r>
            <a:r>
              <a:rPr lang="en-US" baseline="-25000" dirty="0"/>
              <a:t>4</a:t>
            </a:r>
            <a:r>
              <a:rPr lang="en-US" dirty="0"/>
              <a:t> emissions illustrates the potential of spatial modeling for accurately depicting GHG emissions in a megacity, such as greater Los Angeles. This data provides a baseline against which measurements collected by NASA Jet Propulsion Laboratory’s Climate </a:t>
            </a:r>
            <a:r>
              <a:rPr lang="en-US" dirty="0" smtClean="0"/>
              <a:t>&amp; Science </a:t>
            </a:r>
            <a:r>
              <a:rPr lang="en-US" dirty="0"/>
              <a:t>Department, chiefly the Megacities Carbon Project, can be evaluated.  </a:t>
            </a:r>
          </a:p>
        </p:txBody>
      </p:sp>
      <p:sp>
        <p:nvSpPr>
          <p:cNvPr id="15" name="Text Placeholder 16"/>
          <p:cNvSpPr txBox="1">
            <a:spLocks/>
          </p:cNvSpPr>
          <p:nvPr/>
        </p:nvSpPr>
        <p:spPr>
          <a:xfrm>
            <a:off x="19183350" y="5976229"/>
            <a:ext cx="7334250" cy="6165206"/>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Collect, process, standardize, and validate </a:t>
            </a:r>
            <a:r>
              <a:rPr lang="en-US" dirty="0"/>
              <a:t>d</a:t>
            </a:r>
            <a:r>
              <a:rPr lang="en-US" dirty="0" smtClean="0"/>
              <a:t>ifferent </a:t>
            </a:r>
            <a:r>
              <a:rPr lang="en-US" dirty="0"/>
              <a:t>sources of GIS spatial layers that symbolize CH</a:t>
            </a:r>
            <a:r>
              <a:rPr lang="en-US" baseline="-25000" dirty="0"/>
              <a:t>4</a:t>
            </a:r>
            <a:r>
              <a:rPr lang="en-US" dirty="0" smtClean="0"/>
              <a:t> </a:t>
            </a:r>
            <a:r>
              <a:rPr lang="en-US" dirty="0"/>
              <a:t>emission </a:t>
            </a:r>
            <a:r>
              <a:rPr lang="en-US" dirty="0" smtClean="0"/>
              <a:t>sectors</a:t>
            </a:r>
          </a:p>
          <a:p>
            <a:r>
              <a:rPr lang="en-US" dirty="0" smtClean="0"/>
              <a:t>Review and rank </a:t>
            </a:r>
            <a:r>
              <a:rPr lang="en-US" dirty="0"/>
              <a:t>CH</a:t>
            </a:r>
            <a:r>
              <a:rPr lang="en-US" baseline="-25000" dirty="0"/>
              <a:t>4</a:t>
            </a:r>
            <a:r>
              <a:rPr lang="en-US" dirty="0" smtClean="0"/>
              <a:t> emission sectors to determine significance</a:t>
            </a:r>
          </a:p>
          <a:p>
            <a:r>
              <a:rPr lang="en-US" dirty="0" smtClean="0"/>
              <a:t>Use the </a:t>
            </a:r>
            <a:r>
              <a:rPr lang="en-US" dirty="0"/>
              <a:t>expertise from the JPL climate &amp; science advisors and CARB </a:t>
            </a:r>
            <a:r>
              <a:rPr lang="en-US" dirty="0" smtClean="0"/>
              <a:t>partners to formulate estimated emission factors for the top 4 CH</a:t>
            </a:r>
            <a:r>
              <a:rPr lang="en-US" baseline="-25000" dirty="0" smtClean="0"/>
              <a:t>4</a:t>
            </a:r>
            <a:r>
              <a:rPr lang="en-US" dirty="0" smtClean="0"/>
              <a:t> producing sectors </a:t>
            </a:r>
          </a:p>
          <a:p>
            <a:r>
              <a:rPr lang="en-US" dirty="0"/>
              <a:t>Develop a raster-based spatial representation of CH</a:t>
            </a:r>
            <a:r>
              <a:rPr lang="en-US" baseline="-25000" dirty="0"/>
              <a:t>4</a:t>
            </a:r>
            <a:r>
              <a:rPr lang="en-US" dirty="0"/>
              <a:t> emissions in the SoCAB region</a:t>
            </a:r>
          </a:p>
          <a:p>
            <a:r>
              <a:rPr lang="en-US" dirty="0"/>
              <a:t>Evaluate results </a:t>
            </a:r>
            <a:r>
              <a:rPr lang="en-US" dirty="0" smtClean="0"/>
              <a:t>with CLARS, </a:t>
            </a:r>
            <a:r>
              <a:rPr lang="en-US" i="1" dirty="0" smtClean="0"/>
              <a:t>in Situ </a:t>
            </a:r>
            <a:r>
              <a:rPr lang="en-US" dirty="0" smtClean="0"/>
              <a:t>measurements, and TCCON maps </a:t>
            </a:r>
            <a:endParaRPr lang="en-US" dirty="0"/>
          </a:p>
        </p:txBody>
      </p:sp>
      <p:sp>
        <p:nvSpPr>
          <p:cNvPr id="16" name="TextBox 15"/>
          <p:cNvSpPr txBox="1"/>
          <p:nvPr/>
        </p:nvSpPr>
        <p:spPr>
          <a:xfrm>
            <a:off x="914401" y="5053509"/>
            <a:ext cx="8229600" cy="769441"/>
          </a:xfrm>
          <a:prstGeom prst="rect">
            <a:avLst/>
          </a:prstGeom>
          <a:noFill/>
        </p:spPr>
        <p:txBody>
          <a:bodyPr wrap="square" rtlCol="0">
            <a:spAutoFit/>
          </a:bodyPr>
          <a:lstStyle/>
          <a:p>
            <a:pPr algn="ctr"/>
            <a:r>
              <a:rPr lang="en-US" sz="4400" b="1" dirty="0" smtClean="0">
                <a:solidFill>
                  <a:schemeClr val="accent1"/>
                </a:solidFill>
                <a:latin typeface="Century Gothic" panose="020B0502020202020204" pitchFamily="34" charset="0"/>
              </a:rPr>
              <a:t>Abstract</a:t>
            </a:r>
          </a:p>
        </p:txBody>
      </p:sp>
      <p:sp>
        <p:nvSpPr>
          <p:cNvPr id="24" name="TextBox 23"/>
          <p:cNvSpPr txBox="1"/>
          <p:nvPr/>
        </p:nvSpPr>
        <p:spPr>
          <a:xfrm>
            <a:off x="914401" y="14941549"/>
            <a:ext cx="17386406" cy="769441"/>
          </a:xfrm>
          <a:prstGeom prst="rect">
            <a:avLst/>
          </a:prstGeom>
          <a:noFill/>
        </p:spPr>
        <p:txBody>
          <a:bodyPr wrap="square" rtlCol="0">
            <a:spAutoFit/>
          </a:bodyPr>
          <a:lstStyle/>
          <a:p>
            <a:pPr algn="ctr"/>
            <a:r>
              <a:rPr lang="en-US" sz="4400" b="1" dirty="0" smtClean="0">
                <a:solidFill>
                  <a:schemeClr val="accent1"/>
                </a:solidFill>
                <a:latin typeface="Century Gothic" panose="020B0502020202020204" pitchFamily="34" charset="0"/>
              </a:rPr>
              <a:t>Methodology (IN PROGRESS)</a:t>
            </a:r>
          </a:p>
        </p:txBody>
      </p:sp>
      <p:sp>
        <p:nvSpPr>
          <p:cNvPr id="26" name="TextBox 25"/>
          <p:cNvSpPr txBox="1"/>
          <p:nvPr/>
        </p:nvSpPr>
        <p:spPr>
          <a:xfrm>
            <a:off x="10058399" y="12179230"/>
            <a:ext cx="8229600" cy="769441"/>
          </a:xfrm>
          <a:prstGeom prst="rect">
            <a:avLst/>
          </a:prstGeom>
          <a:noFill/>
        </p:spPr>
        <p:txBody>
          <a:bodyPr wrap="square" rtlCol="0">
            <a:spAutoFit/>
          </a:bodyPr>
          <a:lstStyle/>
          <a:p>
            <a:pPr algn="ctr"/>
            <a:r>
              <a:rPr lang="en-US" sz="4400" b="1" dirty="0" smtClean="0">
                <a:solidFill>
                  <a:schemeClr val="accent1"/>
                </a:solidFill>
                <a:latin typeface="Century Gothic" panose="020B0502020202020204" pitchFamily="34" charset="0"/>
              </a:rPr>
              <a:t>Earth Observations</a:t>
            </a:r>
          </a:p>
        </p:txBody>
      </p:sp>
      <p:sp>
        <p:nvSpPr>
          <p:cNvPr id="27" name="TextBox 26"/>
          <p:cNvSpPr txBox="1"/>
          <p:nvPr/>
        </p:nvSpPr>
        <p:spPr>
          <a:xfrm>
            <a:off x="18707100" y="12193559"/>
            <a:ext cx="8220073" cy="769441"/>
          </a:xfrm>
          <a:prstGeom prst="rect">
            <a:avLst/>
          </a:prstGeom>
          <a:noFill/>
        </p:spPr>
        <p:txBody>
          <a:bodyPr wrap="square" rtlCol="0">
            <a:spAutoFit/>
          </a:bodyPr>
          <a:lstStyle/>
          <a:p>
            <a:pPr algn="ctr"/>
            <a:r>
              <a:rPr lang="en-US" sz="4400" b="1" dirty="0" smtClean="0">
                <a:solidFill>
                  <a:schemeClr val="accent1"/>
                </a:solidFill>
                <a:latin typeface="Century Gothic" panose="020B0502020202020204" pitchFamily="34" charset="0"/>
              </a:rPr>
              <a:t>Results (IN PROGRESS)</a:t>
            </a:r>
          </a:p>
        </p:txBody>
      </p:sp>
      <p:sp>
        <p:nvSpPr>
          <p:cNvPr id="28" name="TextBox 27"/>
          <p:cNvSpPr txBox="1"/>
          <p:nvPr/>
        </p:nvSpPr>
        <p:spPr>
          <a:xfrm>
            <a:off x="10084017" y="28039360"/>
            <a:ext cx="16433583" cy="769441"/>
          </a:xfrm>
          <a:prstGeom prst="rect">
            <a:avLst/>
          </a:prstGeom>
          <a:noFill/>
        </p:spPr>
        <p:txBody>
          <a:bodyPr wrap="square" rtlCol="0">
            <a:spAutoFit/>
          </a:bodyPr>
          <a:lstStyle/>
          <a:p>
            <a:pPr algn="ctr"/>
            <a:r>
              <a:rPr lang="en-US" sz="4400" b="1" dirty="0" smtClean="0">
                <a:solidFill>
                  <a:schemeClr val="accent1"/>
                </a:solidFill>
                <a:latin typeface="Century Gothic" panose="020B0502020202020204" pitchFamily="34" charset="0"/>
              </a:rPr>
              <a:t>Conclusions (IN PROGRESS)</a:t>
            </a:r>
          </a:p>
        </p:txBody>
      </p:sp>
      <p:sp>
        <p:nvSpPr>
          <p:cNvPr id="29" name="TextBox 28"/>
          <p:cNvSpPr txBox="1"/>
          <p:nvPr/>
        </p:nvSpPr>
        <p:spPr>
          <a:xfrm>
            <a:off x="18288000" y="31958401"/>
            <a:ext cx="8229600" cy="769441"/>
          </a:xfrm>
          <a:prstGeom prst="rect">
            <a:avLst/>
          </a:prstGeom>
          <a:noFill/>
        </p:spPr>
        <p:txBody>
          <a:bodyPr wrap="square" rtlCol="0">
            <a:spAutoFit/>
          </a:bodyPr>
          <a:lstStyle/>
          <a:p>
            <a:pPr algn="ctr"/>
            <a:r>
              <a:rPr lang="en-US" sz="4400" b="1" dirty="0" smtClean="0">
                <a:solidFill>
                  <a:schemeClr val="accent1"/>
                </a:solidFill>
                <a:latin typeface="Century Gothic" panose="020B0502020202020204" pitchFamily="34" charset="0"/>
              </a:rPr>
              <a:t>Acknowledgements</a:t>
            </a:r>
          </a:p>
        </p:txBody>
      </p:sp>
      <p:sp>
        <p:nvSpPr>
          <p:cNvPr id="30" name="TextBox 29"/>
          <p:cNvSpPr txBox="1"/>
          <p:nvPr/>
        </p:nvSpPr>
        <p:spPr>
          <a:xfrm>
            <a:off x="9601200" y="31958401"/>
            <a:ext cx="8229600" cy="769441"/>
          </a:xfrm>
          <a:prstGeom prst="rect">
            <a:avLst/>
          </a:prstGeom>
          <a:noFill/>
        </p:spPr>
        <p:txBody>
          <a:bodyPr wrap="square" rtlCol="0">
            <a:spAutoFit/>
          </a:bodyPr>
          <a:lstStyle/>
          <a:p>
            <a:pPr algn="ctr"/>
            <a:r>
              <a:rPr lang="en-US" sz="4400" b="1" dirty="0" smtClean="0">
                <a:solidFill>
                  <a:schemeClr val="accent1"/>
                </a:solidFill>
                <a:latin typeface="Century Gothic" panose="020B0502020202020204" pitchFamily="34" charset="0"/>
              </a:rPr>
              <a:t>Project Partners</a:t>
            </a:r>
          </a:p>
        </p:txBody>
      </p:sp>
      <p:sp>
        <p:nvSpPr>
          <p:cNvPr id="31" name="TextBox 30"/>
          <p:cNvSpPr txBox="1"/>
          <p:nvPr/>
        </p:nvSpPr>
        <p:spPr>
          <a:xfrm>
            <a:off x="914400" y="28021401"/>
            <a:ext cx="8229600" cy="769441"/>
          </a:xfrm>
          <a:prstGeom prst="rect">
            <a:avLst/>
          </a:prstGeom>
          <a:noFill/>
        </p:spPr>
        <p:txBody>
          <a:bodyPr wrap="square" rtlCol="0">
            <a:spAutoFit/>
          </a:bodyPr>
          <a:lstStyle/>
          <a:p>
            <a:pPr algn="ctr"/>
            <a:r>
              <a:rPr lang="en-US" sz="4400" b="1" dirty="0" smtClean="0">
                <a:solidFill>
                  <a:schemeClr val="accent1"/>
                </a:solidFill>
                <a:latin typeface="Century Gothic" panose="020B0502020202020204" pitchFamily="34" charset="0"/>
              </a:rPr>
              <a:t>Team Members</a:t>
            </a:r>
          </a:p>
        </p:txBody>
      </p:sp>
      <p:sp>
        <p:nvSpPr>
          <p:cNvPr id="32" name="Team Members"/>
          <p:cNvSpPr txBox="1">
            <a:spLocks/>
          </p:cNvSpPr>
          <p:nvPr/>
        </p:nvSpPr>
        <p:spPr>
          <a:xfrm>
            <a:off x="914400" y="4148884"/>
            <a:ext cx="25603200" cy="950976"/>
          </a:xfrm>
          <a:prstGeom prst="rect">
            <a:avLst/>
          </a:prstGeom>
        </p:spPr>
        <p:txBody>
          <a:bodyPr anchor="t"/>
          <a:lstStyle>
            <a:lvl1pPr marL="0" indent="0" algn="ctr" defTabSz="2743200" rtl="0" eaLnBrk="1" latinLnBrk="0" hangingPunct="1">
              <a:lnSpc>
                <a:spcPct val="90000"/>
              </a:lnSpc>
              <a:spcBef>
                <a:spcPts val="0"/>
              </a:spcBef>
              <a:buFont typeface="Arial" panose="020B0604020202020204" pitchFamily="34" charset="0"/>
              <a:buNone/>
              <a:defRPr sz="32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Talha Rafiq (Project Lead), Isis Frausto-Vicencio, Valerie Carranza</a:t>
            </a:r>
          </a:p>
          <a:p>
            <a:r>
              <a:rPr lang="en-US" sz="2400" dirty="0" smtClean="0"/>
              <a:t>NASA DEVELOP National Program</a:t>
            </a:r>
            <a:endParaRPr lang="en-US" sz="2400" dirty="0"/>
          </a:p>
        </p:txBody>
      </p:sp>
      <p:sp>
        <p:nvSpPr>
          <p:cNvPr id="33" name="TextBox 32"/>
          <p:cNvSpPr txBox="1"/>
          <p:nvPr/>
        </p:nvSpPr>
        <p:spPr>
          <a:xfrm>
            <a:off x="19183350" y="5142947"/>
            <a:ext cx="7334250" cy="769441"/>
          </a:xfrm>
          <a:prstGeom prst="rect">
            <a:avLst/>
          </a:prstGeom>
          <a:noFill/>
        </p:spPr>
        <p:txBody>
          <a:bodyPr wrap="square" rtlCol="0">
            <a:spAutoFit/>
          </a:bodyPr>
          <a:lstStyle/>
          <a:p>
            <a:pPr algn="ctr"/>
            <a:r>
              <a:rPr lang="en-US" sz="4400" b="1" dirty="0" smtClean="0">
                <a:solidFill>
                  <a:schemeClr val="accent1"/>
                </a:solidFill>
                <a:latin typeface="Century Gothic" panose="020B0502020202020204" pitchFamily="34" charset="0"/>
              </a:rPr>
              <a:t>Objectives</a:t>
            </a:r>
          </a:p>
        </p:txBody>
      </p:sp>
      <p:sp>
        <p:nvSpPr>
          <p:cNvPr id="34" name="TextBox 33"/>
          <p:cNvSpPr txBox="1"/>
          <p:nvPr/>
        </p:nvSpPr>
        <p:spPr>
          <a:xfrm>
            <a:off x="10048874" y="5090698"/>
            <a:ext cx="8229600" cy="769441"/>
          </a:xfrm>
          <a:prstGeom prst="rect">
            <a:avLst/>
          </a:prstGeom>
          <a:noFill/>
        </p:spPr>
        <p:txBody>
          <a:bodyPr wrap="square" rtlCol="0">
            <a:spAutoFit/>
          </a:bodyPr>
          <a:lstStyle/>
          <a:p>
            <a:pPr algn="ctr"/>
            <a:r>
              <a:rPr lang="en-US" sz="4400" b="1" dirty="0" smtClean="0">
                <a:solidFill>
                  <a:schemeClr val="accent1"/>
                </a:solidFill>
                <a:latin typeface="Century Gothic" panose="020B0502020202020204" pitchFamily="34" charset="0"/>
              </a:rPr>
              <a:t>Study Area</a:t>
            </a:r>
          </a:p>
        </p:txBody>
      </p:sp>
      <p:pic>
        <p:nvPicPr>
          <p:cNvPr id="3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84016" y="17718147"/>
            <a:ext cx="8194457" cy="4859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4" descr="C:\Users\rafiqtal\Documents\Rafiq\Documents\Term Project\Maps\Methane Source Emitters_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830" t="5431" r="4507" b="5934"/>
          <a:stretch/>
        </p:blipFill>
        <p:spPr bwMode="auto">
          <a:xfrm>
            <a:off x="20475718" y="13053129"/>
            <a:ext cx="4682833" cy="3537636"/>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5" descr="C:\Users\rafiqtal\Documents\Rafiq\Documents\Term Project\Maps\Methane source emitters map_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586" t="5941" r="4803" b="5902"/>
          <a:stretch/>
        </p:blipFill>
        <p:spPr bwMode="auto">
          <a:xfrm>
            <a:off x="20475719" y="16944787"/>
            <a:ext cx="4682833" cy="3520587"/>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6" descr="C:\Users\rafiqtal\Documents\Rafiq\Documents\Term Project\Maps\Methane source emitters 2.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288" t="5429" r="4390" b="5935"/>
          <a:stretch/>
        </p:blipFill>
        <p:spPr bwMode="auto">
          <a:xfrm>
            <a:off x="20475715" y="20682624"/>
            <a:ext cx="4682833" cy="351212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t="2750" r="50000" b="4000"/>
          <a:stretch/>
        </p:blipFill>
        <p:spPr bwMode="auto">
          <a:xfrm>
            <a:off x="914401" y="17707834"/>
            <a:ext cx="8229599" cy="48599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descr="C:\Users\rafiqtal\Documents\Rafiq\Documents\Term Project\Maps\Study area.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4545" t="5810" r="4545" b="5955"/>
          <a:stretch/>
        </p:blipFill>
        <p:spPr bwMode="auto">
          <a:xfrm>
            <a:off x="10084017" y="6021949"/>
            <a:ext cx="8159313" cy="611948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rafiqtal\Downloads\IMG_2794.JPG"/>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colorTemperature colorTemp="11200"/>
                    </a14:imgEffect>
                    <a14:imgEffect>
                      <a14:brightnessContrast bright="40000" contrast="20000"/>
                    </a14:imgEffect>
                  </a14:imgLayer>
                </a14:imgProps>
              </a:ext>
              <a:ext uri="{28A0092B-C50C-407E-A947-70E740481C1C}">
                <a14:useLocalDpi xmlns:a14="http://schemas.microsoft.com/office/drawing/2010/main" val="0"/>
              </a:ext>
            </a:extLst>
          </a:blip>
          <a:srcRect l="2483" b="6968"/>
          <a:stretch/>
        </p:blipFill>
        <p:spPr bwMode="auto">
          <a:xfrm rot="10800000">
            <a:off x="1571643" y="28841852"/>
            <a:ext cx="7108826" cy="5086349"/>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819114" y="15263671"/>
            <a:ext cx="1314485" cy="2708434"/>
          </a:xfrm>
          <a:prstGeom prst="rect">
            <a:avLst/>
          </a:prstGeom>
          <a:noFill/>
        </p:spPr>
        <p:txBody>
          <a:bodyPr wrap="square" lIns="91440" tIns="45720" rIns="91440" bIns="45720">
            <a:spAutoFit/>
          </a:bodyPr>
          <a:lstStyle/>
          <a:p>
            <a:pPr algn="ctr"/>
            <a:r>
              <a:rPr lang="en-US" sz="170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1</a:t>
            </a:r>
            <a:endParaRPr lang="en-US" sz="170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6" name="Rectangle 35"/>
          <p:cNvSpPr/>
          <p:nvPr/>
        </p:nvSpPr>
        <p:spPr>
          <a:xfrm>
            <a:off x="9391631" y="15237714"/>
            <a:ext cx="1314485" cy="2708434"/>
          </a:xfrm>
          <a:prstGeom prst="rect">
            <a:avLst/>
          </a:prstGeom>
          <a:noFill/>
        </p:spPr>
        <p:txBody>
          <a:bodyPr wrap="square" lIns="91440" tIns="45720" rIns="91440" bIns="45720">
            <a:spAutoFit/>
          </a:bodyPr>
          <a:lstStyle/>
          <a:p>
            <a:pPr algn="ctr"/>
            <a:r>
              <a:rPr lang="en-US" sz="170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2</a:t>
            </a:r>
            <a:endParaRPr lang="en-US" sz="170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40" name="Rectangle 39"/>
          <p:cNvSpPr/>
          <p:nvPr/>
        </p:nvSpPr>
        <p:spPr>
          <a:xfrm>
            <a:off x="914401" y="22058400"/>
            <a:ext cx="1314485" cy="2708434"/>
          </a:xfrm>
          <a:prstGeom prst="rect">
            <a:avLst/>
          </a:prstGeom>
          <a:noFill/>
        </p:spPr>
        <p:txBody>
          <a:bodyPr wrap="square" lIns="91440" tIns="45720" rIns="91440" bIns="45720">
            <a:spAutoFit/>
          </a:bodyPr>
          <a:lstStyle/>
          <a:p>
            <a:pPr algn="ctr"/>
            <a:r>
              <a:rPr lang="en-US" sz="170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3</a:t>
            </a:r>
            <a:endParaRPr lang="en-US" sz="170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41" name="Rectangle 40"/>
          <p:cNvSpPr/>
          <p:nvPr/>
        </p:nvSpPr>
        <p:spPr>
          <a:xfrm>
            <a:off x="9426774" y="22136434"/>
            <a:ext cx="1314485" cy="2708434"/>
          </a:xfrm>
          <a:prstGeom prst="rect">
            <a:avLst/>
          </a:prstGeom>
          <a:noFill/>
        </p:spPr>
        <p:txBody>
          <a:bodyPr wrap="square" lIns="91440" tIns="45720" rIns="91440" bIns="45720">
            <a:spAutoFit/>
          </a:bodyPr>
          <a:lstStyle/>
          <a:p>
            <a:pPr algn="ctr"/>
            <a:r>
              <a:rPr lang="en-US" sz="170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4</a:t>
            </a:r>
            <a:endParaRPr lang="en-US" sz="170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42" name="Text Placeholder 16"/>
          <p:cNvSpPr txBox="1">
            <a:spLocks/>
          </p:cNvSpPr>
          <p:nvPr/>
        </p:nvSpPr>
        <p:spPr>
          <a:xfrm>
            <a:off x="10084017" y="12948672"/>
            <a:ext cx="8159313" cy="1738878"/>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a:t>NASA JPL Mt. Wilson Observatory – California Laboratory for Atmospheric Remote Sensing (CLARS)</a:t>
            </a:r>
          </a:p>
          <a:p>
            <a:r>
              <a:rPr lang="en-US" dirty="0"/>
              <a:t>California Institute of Technology Total Carbon Column Observing Network (TCCON) </a:t>
            </a:r>
          </a:p>
        </p:txBody>
      </p:sp>
      <p:sp>
        <p:nvSpPr>
          <p:cNvPr id="43" name="Text Placeholder 16"/>
          <p:cNvSpPr txBox="1">
            <a:spLocks/>
          </p:cNvSpPr>
          <p:nvPr/>
        </p:nvSpPr>
        <p:spPr>
          <a:xfrm>
            <a:off x="10048873" y="33032642"/>
            <a:ext cx="7350127" cy="1738878"/>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3200" dirty="0"/>
              <a:t>California Air Resources Board (CARB) </a:t>
            </a:r>
          </a:p>
          <a:p>
            <a:r>
              <a:rPr lang="en-US" sz="3200" dirty="0"/>
              <a:t>NASA JPL Megacities Carbon Project </a:t>
            </a:r>
          </a:p>
        </p:txBody>
      </p:sp>
      <p:sp>
        <p:nvSpPr>
          <p:cNvPr id="18" name="Rectangle 17"/>
          <p:cNvSpPr/>
          <p:nvPr/>
        </p:nvSpPr>
        <p:spPr>
          <a:xfrm>
            <a:off x="2133599" y="15740725"/>
            <a:ext cx="7010401" cy="1754326"/>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5400" b="1" dirty="0" smtClean="0">
                <a:ln w="50800"/>
                <a:solidFill>
                  <a:schemeClr val="tx2"/>
                </a:solidFill>
              </a:rPr>
              <a:t>GIS data collection of </a:t>
            </a:r>
            <a:r>
              <a:rPr lang="en-US" sz="5400" b="1" dirty="0"/>
              <a:t>CH</a:t>
            </a:r>
            <a:r>
              <a:rPr lang="en-US" sz="5400" b="1" baseline="-25000" dirty="0"/>
              <a:t>4</a:t>
            </a:r>
            <a:r>
              <a:rPr lang="en-US" sz="5400" b="1" dirty="0" smtClean="0">
                <a:ln w="50800"/>
                <a:solidFill>
                  <a:schemeClr val="tx2"/>
                </a:solidFill>
              </a:rPr>
              <a:t> Emission Sectors</a:t>
            </a:r>
            <a:endParaRPr lang="en-US" sz="5400" b="1" dirty="0">
              <a:ln w="50800"/>
              <a:solidFill>
                <a:schemeClr val="tx2"/>
              </a:solidFill>
            </a:endParaRPr>
          </a:p>
        </p:txBody>
      </p:sp>
      <p:sp>
        <p:nvSpPr>
          <p:cNvPr id="47" name="Rectangle 46"/>
          <p:cNvSpPr/>
          <p:nvPr/>
        </p:nvSpPr>
        <p:spPr>
          <a:xfrm>
            <a:off x="10741259" y="15714768"/>
            <a:ext cx="7494333" cy="1754326"/>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5400" b="1" dirty="0" smtClean="0">
                <a:ln w="50800"/>
                <a:solidFill>
                  <a:schemeClr val="tx2"/>
                </a:solidFill>
              </a:rPr>
              <a:t>Data Processing &amp; Validation of GIS Layers</a:t>
            </a:r>
            <a:endParaRPr lang="en-US" sz="5400" b="1" dirty="0">
              <a:ln w="50800"/>
              <a:solidFill>
                <a:schemeClr val="tx2"/>
              </a:solidFill>
            </a:endParaRPr>
          </a:p>
        </p:txBody>
      </p:sp>
      <p:sp>
        <p:nvSpPr>
          <p:cNvPr id="48" name="Rectangle 47"/>
          <p:cNvSpPr/>
          <p:nvPr/>
        </p:nvSpPr>
        <p:spPr>
          <a:xfrm>
            <a:off x="2228886" y="22623303"/>
            <a:ext cx="6915114" cy="1754326"/>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5400" b="1" dirty="0" smtClean="0">
                <a:ln w="50800"/>
                <a:solidFill>
                  <a:schemeClr val="tx2"/>
                </a:solidFill>
              </a:rPr>
              <a:t>Research &amp; Rank of </a:t>
            </a:r>
            <a:r>
              <a:rPr lang="en-US" sz="5400" b="1" dirty="0"/>
              <a:t>CH</a:t>
            </a:r>
            <a:r>
              <a:rPr lang="en-US" sz="5400" b="1" baseline="-25000" dirty="0"/>
              <a:t>4</a:t>
            </a:r>
            <a:r>
              <a:rPr lang="en-US" sz="5400" dirty="0"/>
              <a:t> </a:t>
            </a:r>
            <a:r>
              <a:rPr lang="en-US" sz="5400" b="1" dirty="0" smtClean="0">
                <a:ln w="50800"/>
                <a:solidFill>
                  <a:schemeClr val="tx2"/>
                </a:solidFill>
              </a:rPr>
              <a:t>Emission Sectors</a:t>
            </a:r>
            <a:endParaRPr lang="en-US" sz="5400" b="1" dirty="0">
              <a:ln w="50800"/>
              <a:solidFill>
                <a:schemeClr val="tx2"/>
              </a:solidFill>
            </a:endParaRPr>
          </a:p>
        </p:txBody>
      </p:sp>
      <p:sp>
        <p:nvSpPr>
          <p:cNvPr id="49" name="Rectangle 48"/>
          <p:cNvSpPr/>
          <p:nvPr/>
        </p:nvSpPr>
        <p:spPr>
          <a:xfrm>
            <a:off x="10706117" y="22656908"/>
            <a:ext cx="7681876" cy="1754326"/>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5400" b="1" dirty="0" smtClean="0">
                <a:ln w="50800"/>
                <a:solidFill>
                  <a:schemeClr val="tx2"/>
                </a:solidFill>
              </a:rPr>
              <a:t>Formulate </a:t>
            </a:r>
            <a:r>
              <a:rPr lang="en-US" sz="5400" b="1" dirty="0" smtClean="0"/>
              <a:t>CH</a:t>
            </a:r>
            <a:r>
              <a:rPr lang="en-US" sz="5400" b="1" baseline="-25000" dirty="0" smtClean="0"/>
              <a:t>4</a:t>
            </a:r>
            <a:r>
              <a:rPr lang="en-US" sz="5400" b="1" dirty="0">
                <a:ln w="50800"/>
                <a:solidFill>
                  <a:schemeClr val="tx2"/>
                </a:solidFill>
              </a:rPr>
              <a:t> </a:t>
            </a:r>
            <a:r>
              <a:rPr lang="en-US" sz="5400" b="1" dirty="0" smtClean="0">
                <a:ln w="50800"/>
                <a:solidFill>
                  <a:schemeClr val="tx2"/>
                </a:solidFill>
              </a:rPr>
              <a:t>Emission Factors for Sectors</a:t>
            </a:r>
            <a:endParaRPr lang="en-US" sz="5400" b="1" dirty="0">
              <a:ln w="50800"/>
              <a:solidFill>
                <a:schemeClr val="tx2"/>
              </a:solidFill>
            </a:endParaRPr>
          </a:p>
        </p:txBody>
      </p:sp>
      <p:graphicFrame>
        <p:nvGraphicFramePr>
          <p:cNvPr id="50" name="Table 49"/>
          <p:cNvGraphicFramePr>
            <a:graphicFrameLocks noGrp="1"/>
          </p:cNvGraphicFramePr>
          <p:nvPr>
            <p:extLst>
              <p:ext uri="{D42A27DB-BD31-4B8C-83A1-F6EECF244321}">
                <p14:modId xmlns:p14="http://schemas.microsoft.com/office/powerpoint/2010/main" val="3902482018"/>
              </p:ext>
            </p:extLst>
          </p:nvPr>
        </p:nvGraphicFramePr>
        <p:xfrm>
          <a:off x="5428620" y="25126947"/>
          <a:ext cx="3715380" cy="2876553"/>
        </p:xfrm>
        <a:graphic>
          <a:graphicData uri="http://schemas.openxmlformats.org/drawingml/2006/table">
            <a:tbl>
              <a:tblPr firstRow="1" bandRow="1">
                <a:tableStyleId>{9D7B26C5-4107-4FEC-AEDC-1716B250A1EF}</a:tableStyleId>
              </a:tblPr>
              <a:tblGrid>
                <a:gridCol w="665301"/>
                <a:gridCol w="1381957"/>
                <a:gridCol w="1668122"/>
              </a:tblGrid>
              <a:tr h="670386">
                <a:tc>
                  <a:txBody>
                    <a:bodyPr/>
                    <a:lstStyle/>
                    <a:p>
                      <a:pPr algn="ctr"/>
                      <a:r>
                        <a:rPr lang="en-US" sz="1200" dirty="0" smtClean="0"/>
                        <a:t>Rank</a:t>
                      </a:r>
                      <a:endParaRPr lang="en-US" sz="1200" dirty="0"/>
                    </a:p>
                  </a:txBody>
                  <a:tcPr/>
                </a:tc>
                <a:tc>
                  <a:txBody>
                    <a:bodyPr/>
                    <a:lstStyle/>
                    <a:p>
                      <a:pPr algn="ctr"/>
                      <a:r>
                        <a:rPr lang="en-US" sz="1200" dirty="0" smtClean="0"/>
                        <a:t>Source</a:t>
                      </a:r>
                      <a:endParaRPr lang="en-US" sz="1200" dirty="0"/>
                    </a:p>
                  </a:txBody>
                  <a:tcPr/>
                </a:tc>
                <a:tc>
                  <a:txBody>
                    <a:bodyPr/>
                    <a:lstStyle/>
                    <a:p>
                      <a:pPr algn="ctr"/>
                      <a:r>
                        <a:rPr lang="en-US" sz="1200" dirty="0" smtClean="0"/>
                        <a:t>SoCAB total</a:t>
                      </a:r>
                      <a:r>
                        <a:rPr lang="en-US" sz="1200" baseline="0" dirty="0" smtClean="0"/>
                        <a:t> </a:t>
                      </a:r>
                      <a:br>
                        <a:rPr lang="en-US" sz="1200" baseline="0" dirty="0" smtClean="0"/>
                      </a:br>
                      <a:r>
                        <a:rPr lang="en-US" sz="1200" baseline="0" dirty="0" smtClean="0"/>
                        <a:t>(Gg </a:t>
                      </a:r>
                      <a:r>
                        <a:rPr lang="en-US" sz="1200" kern="1200" dirty="0" smtClean="0">
                          <a:effectLst/>
                        </a:rPr>
                        <a:t>CH</a:t>
                      </a:r>
                      <a:r>
                        <a:rPr lang="en-US" sz="1200" kern="1200" baseline="-25000" dirty="0" smtClean="0">
                          <a:effectLst/>
                        </a:rPr>
                        <a:t>4</a:t>
                      </a:r>
                      <a:r>
                        <a:rPr lang="en-US" sz="1200" baseline="0" dirty="0" smtClean="0"/>
                        <a:t>/year)</a:t>
                      </a:r>
                      <a:endParaRPr lang="en-US" sz="1200" dirty="0"/>
                    </a:p>
                  </a:txBody>
                  <a:tcPr/>
                </a:tc>
              </a:tr>
              <a:tr h="434012">
                <a:tc>
                  <a:txBody>
                    <a:bodyPr/>
                    <a:lstStyle/>
                    <a:p>
                      <a:pPr algn="ctr"/>
                      <a:r>
                        <a:rPr lang="en-US" sz="1200" b="1" dirty="0" smtClean="0"/>
                        <a:t>1</a:t>
                      </a:r>
                    </a:p>
                  </a:txBody>
                  <a:tcPr/>
                </a:tc>
                <a:tc>
                  <a:txBody>
                    <a:bodyPr/>
                    <a:lstStyle/>
                    <a:p>
                      <a:pPr algn="ctr"/>
                      <a:r>
                        <a:rPr lang="en-US" sz="1200" b="1" dirty="0" smtClean="0"/>
                        <a:t>Landfills</a:t>
                      </a:r>
                      <a:endParaRPr lang="en-US" sz="1200" b="1" dirty="0"/>
                    </a:p>
                  </a:txBody>
                  <a:tcPr/>
                </a:tc>
                <a:tc>
                  <a:txBody>
                    <a:bodyPr/>
                    <a:lstStyle/>
                    <a:p>
                      <a:pPr algn="ctr"/>
                      <a:r>
                        <a:rPr lang="en-US" sz="1200" b="1" dirty="0" smtClean="0"/>
                        <a:t>171.3</a:t>
                      </a:r>
                      <a:endParaRPr lang="en-US" sz="1200" b="1" dirty="0"/>
                    </a:p>
                  </a:txBody>
                  <a:tcPr/>
                </a:tc>
              </a:tr>
              <a:tr h="447101">
                <a:tc>
                  <a:txBody>
                    <a:bodyPr/>
                    <a:lstStyle/>
                    <a:p>
                      <a:pPr algn="ctr"/>
                      <a:r>
                        <a:rPr lang="en-US" sz="1200" b="1" dirty="0" smtClean="0"/>
                        <a:t>2</a:t>
                      </a:r>
                      <a:endParaRPr lang="en-US" sz="1200" b="1" dirty="0"/>
                    </a:p>
                  </a:txBody>
                  <a:tcPr/>
                </a:tc>
                <a:tc>
                  <a:txBody>
                    <a:bodyPr/>
                    <a:lstStyle/>
                    <a:p>
                      <a:pPr algn="ctr"/>
                      <a:r>
                        <a:rPr lang="en-US" sz="1200" b="1" dirty="0" smtClean="0"/>
                        <a:t>Natural</a:t>
                      </a:r>
                      <a:r>
                        <a:rPr lang="en-US" sz="1200" b="1" baseline="0" dirty="0" smtClean="0"/>
                        <a:t> Gas</a:t>
                      </a:r>
                      <a:endParaRPr lang="en-US" sz="1200" b="1" dirty="0"/>
                    </a:p>
                  </a:txBody>
                  <a:tcPr/>
                </a:tc>
                <a:tc>
                  <a:txBody>
                    <a:bodyPr/>
                    <a:lstStyle/>
                    <a:p>
                      <a:pPr algn="ctr"/>
                      <a:r>
                        <a:rPr lang="en-US" sz="1200" b="1" dirty="0" smtClean="0"/>
                        <a:t>87.4</a:t>
                      </a:r>
                      <a:endParaRPr lang="en-US" sz="1200" b="1" dirty="0"/>
                    </a:p>
                  </a:txBody>
                  <a:tcPr/>
                </a:tc>
              </a:tr>
              <a:tr h="473313">
                <a:tc>
                  <a:txBody>
                    <a:bodyPr/>
                    <a:lstStyle/>
                    <a:p>
                      <a:pPr algn="ctr"/>
                      <a:r>
                        <a:rPr lang="en-US" sz="1200" b="1" dirty="0" smtClean="0"/>
                        <a:t>3</a:t>
                      </a:r>
                      <a:endParaRPr lang="en-US" sz="1200" b="1" dirty="0"/>
                    </a:p>
                  </a:txBody>
                  <a:tcPr/>
                </a:tc>
                <a:tc>
                  <a:txBody>
                    <a:bodyPr/>
                    <a:lstStyle/>
                    <a:p>
                      <a:pPr algn="ctr"/>
                      <a:r>
                        <a:rPr lang="en-US" sz="1200" b="1" dirty="0" smtClean="0"/>
                        <a:t>Wastewater Treatment Plants</a:t>
                      </a:r>
                      <a:endParaRPr lang="en-US" sz="1200" b="1" dirty="0"/>
                    </a:p>
                  </a:txBody>
                  <a:tcPr/>
                </a:tc>
                <a:tc>
                  <a:txBody>
                    <a:bodyPr/>
                    <a:lstStyle/>
                    <a:p>
                      <a:pPr algn="ctr"/>
                      <a:r>
                        <a:rPr lang="en-US" sz="1200" b="1" dirty="0" smtClean="0"/>
                        <a:t>56.3</a:t>
                      </a:r>
                      <a:endParaRPr lang="en-US" sz="1200" b="1" dirty="0"/>
                    </a:p>
                  </a:txBody>
                  <a:tcPr/>
                </a:tc>
              </a:tr>
              <a:tr h="480209">
                <a:tc>
                  <a:txBody>
                    <a:bodyPr/>
                    <a:lstStyle/>
                    <a:p>
                      <a:pPr algn="ctr"/>
                      <a:r>
                        <a:rPr lang="en-US" sz="1200" b="1" dirty="0" smtClean="0"/>
                        <a:t>4</a:t>
                      </a:r>
                      <a:endParaRPr lang="en-US" sz="1200" b="1" dirty="0"/>
                    </a:p>
                  </a:txBody>
                  <a:tcPr/>
                </a:tc>
                <a:tc>
                  <a:txBody>
                    <a:bodyPr/>
                    <a:lstStyle/>
                    <a:p>
                      <a:pPr algn="ctr"/>
                      <a:r>
                        <a:rPr lang="en-US" sz="1200" b="1" dirty="0" smtClean="0"/>
                        <a:t>Livestock-Dairy</a:t>
                      </a:r>
                      <a:endParaRPr lang="en-US" sz="1200" b="1" dirty="0"/>
                    </a:p>
                  </a:txBody>
                  <a:tcPr/>
                </a:tc>
                <a:tc>
                  <a:txBody>
                    <a:bodyPr/>
                    <a:lstStyle/>
                    <a:p>
                      <a:pPr algn="ctr"/>
                      <a:r>
                        <a:rPr lang="en-US" sz="1200" b="1" dirty="0" smtClean="0"/>
                        <a:t>77.3</a:t>
                      </a:r>
                      <a:endParaRPr lang="en-US" sz="1200" b="1" dirty="0"/>
                    </a:p>
                  </a:txBody>
                  <a:tcPr/>
                </a:tc>
              </a:tr>
              <a:tr h="371532">
                <a:tc>
                  <a:txBody>
                    <a:bodyPr/>
                    <a:lstStyle/>
                    <a:p>
                      <a:pPr algn="ctr"/>
                      <a:r>
                        <a:rPr lang="en-US" sz="1200" b="1" dirty="0" smtClean="0"/>
                        <a:t>5</a:t>
                      </a:r>
                      <a:endParaRPr lang="en-US" sz="1200" b="1" dirty="0"/>
                    </a:p>
                  </a:txBody>
                  <a:tcPr/>
                </a:tc>
                <a:tc>
                  <a:txBody>
                    <a:bodyPr/>
                    <a:lstStyle/>
                    <a:p>
                      <a:pPr algn="ctr"/>
                      <a:r>
                        <a:rPr lang="en-US" sz="1200" b="1" dirty="0" smtClean="0"/>
                        <a:t>Petroleum</a:t>
                      </a:r>
                      <a:endParaRPr lang="en-US" sz="1200" b="1" dirty="0"/>
                    </a:p>
                  </a:txBody>
                  <a:tcPr/>
                </a:tc>
                <a:tc>
                  <a:txBody>
                    <a:bodyPr/>
                    <a:lstStyle/>
                    <a:p>
                      <a:pPr algn="ctr"/>
                      <a:r>
                        <a:rPr lang="en-US" sz="1200" b="1" dirty="0" smtClean="0"/>
                        <a:t>7.9</a:t>
                      </a:r>
                      <a:endParaRPr lang="en-US" sz="1200" b="1" dirty="0"/>
                    </a:p>
                  </a:txBody>
                  <a:tcPr/>
                </a:tc>
              </a:tr>
            </a:tbl>
          </a:graphicData>
        </a:graphic>
      </p:graphicFrame>
      <p:graphicFrame>
        <p:nvGraphicFramePr>
          <p:cNvPr id="51" name="Table 50"/>
          <p:cNvGraphicFramePr>
            <a:graphicFrameLocks noGrp="1"/>
          </p:cNvGraphicFramePr>
          <p:nvPr>
            <p:extLst>
              <p:ext uri="{D42A27DB-BD31-4B8C-83A1-F6EECF244321}">
                <p14:modId xmlns:p14="http://schemas.microsoft.com/office/powerpoint/2010/main" val="2506019316"/>
              </p:ext>
            </p:extLst>
          </p:nvPr>
        </p:nvGraphicFramePr>
        <p:xfrm>
          <a:off x="1334080" y="25126949"/>
          <a:ext cx="3485570" cy="2891421"/>
        </p:xfrm>
        <a:graphic>
          <a:graphicData uri="http://schemas.openxmlformats.org/drawingml/2006/table">
            <a:tbl>
              <a:tblPr firstRow="1" bandRow="1">
                <a:tableStyleId>{9D7B26C5-4107-4FEC-AEDC-1716B250A1EF}</a:tableStyleId>
              </a:tblPr>
              <a:tblGrid>
                <a:gridCol w="639833"/>
                <a:gridCol w="1328011"/>
                <a:gridCol w="1517726"/>
              </a:tblGrid>
              <a:tr h="614902">
                <a:tc>
                  <a:txBody>
                    <a:bodyPr/>
                    <a:lstStyle/>
                    <a:p>
                      <a:pPr algn="ctr"/>
                      <a:r>
                        <a:rPr lang="en-US" sz="1200" dirty="0" smtClean="0"/>
                        <a:t>Rank</a:t>
                      </a:r>
                      <a:endParaRPr lang="en-US" sz="1200" b="1" dirty="0"/>
                    </a:p>
                  </a:txBody>
                  <a:tcPr/>
                </a:tc>
                <a:tc>
                  <a:txBody>
                    <a:bodyPr/>
                    <a:lstStyle/>
                    <a:p>
                      <a:pPr algn="ctr"/>
                      <a:r>
                        <a:rPr lang="en-US" sz="1200" dirty="0" smtClean="0"/>
                        <a:t>Source</a:t>
                      </a:r>
                      <a:endParaRPr lang="en-US" sz="1200" b="1" dirty="0"/>
                    </a:p>
                  </a:txBody>
                  <a:tcPr/>
                </a:tc>
                <a:tc>
                  <a:txBody>
                    <a:bodyPr/>
                    <a:lstStyle/>
                    <a:p>
                      <a:pPr algn="ctr"/>
                      <a:r>
                        <a:rPr lang="en-US" sz="1200" dirty="0" smtClean="0"/>
                        <a:t>Statewide</a:t>
                      </a:r>
                      <a:r>
                        <a:rPr lang="en-US" sz="1200" baseline="0" dirty="0" smtClean="0"/>
                        <a:t> Total</a:t>
                      </a:r>
                      <a:br>
                        <a:rPr lang="en-US" sz="1200" baseline="0" dirty="0" smtClean="0"/>
                      </a:br>
                      <a:r>
                        <a:rPr lang="en-US" sz="1200" baseline="0" dirty="0" smtClean="0"/>
                        <a:t>(Gg </a:t>
                      </a:r>
                      <a:r>
                        <a:rPr lang="en-US" sz="1200" kern="1200" dirty="0" smtClean="0">
                          <a:effectLst/>
                        </a:rPr>
                        <a:t>CH</a:t>
                      </a:r>
                      <a:r>
                        <a:rPr lang="en-US" sz="1200" kern="1200" baseline="-25000" dirty="0" smtClean="0">
                          <a:effectLst/>
                        </a:rPr>
                        <a:t>4</a:t>
                      </a:r>
                      <a:r>
                        <a:rPr lang="en-US" sz="1200" kern="1200" baseline="0" dirty="0" smtClean="0">
                          <a:effectLst/>
                        </a:rPr>
                        <a:t>/</a:t>
                      </a:r>
                      <a:r>
                        <a:rPr lang="en-US" sz="1200" kern="1200" dirty="0" smtClean="0">
                          <a:effectLst/>
                        </a:rPr>
                        <a:t>year)</a:t>
                      </a:r>
                      <a:endParaRPr lang="en-US" sz="1200" b="1" dirty="0"/>
                    </a:p>
                  </a:txBody>
                  <a:tcPr/>
                </a:tc>
              </a:tr>
              <a:tr h="443587">
                <a:tc>
                  <a:txBody>
                    <a:bodyPr/>
                    <a:lstStyle/>
                    <a:p>
                      <a:pPr algn="ctr" rtl="0" fontAlgn="ctr"/>
                      <a:r>
                        <a:rPr lang="en-US" sz="1200" b="1" u="none" strike="noStrike" dirty="0">
                          <a:effectLst/>
                        </a:rPr>
                        <a:t>1</a:t>
                      </a:r>
                      <a:endParaRPr lang="en-US" sz="1200" b="1" i="0" u="none" strike="noStrike" dirty="0">
                        <a:solidFill>
                          <a:schemeClr val="tx1"/>
                        </a:solidFill>
                        <a:effectLst/>
                        <a:latin typeface="Century Gothic"/>
                      </a:endParaRPr>
                    </a:p>
                  </a:txBody>
                  <a:tcPr marL="7620" marR="7620" marT="7620" marB="0" anchor="ctr"/>
                </a:tc>
                <a:tc>
                  <a:txBody>
                    <a:bodyPr/>
                    <a:lstStyle/>
                    <a:p>
                      <a:pPr algn="ctr" rtl="0" fontAlgn="ctr"/>
                      <a:r>
                        <a:rPr lang="en-US" sz="1200" b="1" u="none" strike="noStrike" dirty="0" smtClean="0">
                          <a:effectLst/>
                        </a:rPr>
                        <a:t>Livestock-Dairy</a:t>
                      </a:r>
                      <a:endParaRPr lang="en-US" sz="1200" b="1" i="0" u="none" strike="noStrike" dirty="0">
                        <a:solidFill>
                          <a:schemeClr val="tx1"/>
                        </a:solidFill>
                        <a:effectLst/>
                        <a:latin typeface="Century Gothic"/>
                      </a:endParaRPr>
                    </a:p>
                  </a:txBody>
                  <a:tcPr marL="7620" marR="7620" marT="7620" marB="0" anchor="ctr"/>
                </a:tc>
                <a:tc>
                  <a:txBody>
                    <a:bodyPr/>
                    <a:lstStyle/>
                    <a:p>
                      <a:pPr algn="ctr" rtl="0" fontAlgn="ctr"/>
                      <a:r>
                        <a:rPr lang="en-US" sz="1200" b="1" u="none" strike="noStrike" dirty="0" smtClean="0">
                          <a:effectLst/>
                        </a:rPr>
                        <a:t>73,175</a:t>
                      </a:r>
                      <a:endParaRPr lang="en-US" sz="1200" b="1" i="0" u="none" strike="noStrike" dirty="0">
                        <a:solidFill>
                          <a:schemeClr val="tx1"/>
                        </a:solidFill>
                        <a:effectLst/>
                        <a:latin typeface="Century Gothic"/>
                      </a:endParaRPr>
                    </a:p>
                  </a:txBody>
                  <a:tcPr marL="7620" marR="7620" marT="7620" marB="0" anchor="ctr"/>
                </a:tc>
              </a:tr>
              <a:tr h="443587">
                <a:tc>
                  <a:txBody>
                    <a:bodyPr/>
                    <a:lstStyle/>
                    <a:p>
                      <a:pPr algn="ctr" rtl="0" fontAlgn="ctr"/>
                      <a:r>
                        <a:rPr lang="en-US" sz="1200" b="1" u="none" strike="noStrike">
                          <a:effectLst/>
                        </a:rPr>
                        <a:t>2</a:t>
                      </a:r>
                      <a:endParaRPr lang="en-US" sz="1200" b="1" i="0" u="none" strike="noStrike">
                        <a:solidFill>
                          <a:srgbClr val="767171"/>
                        </a:solidFill>
                        <a:effectLst/>
                        <a:latin typeface="Century Gothic"/>
                      </a:endParaRPr>
                    </a:p>
                  </a:txBody>
                  <a:tcPr marL="7620" marR="7620" marT="7620" marB="0" anchor="ctr"/>
                </a:tc>
                <a:tc>
                  <a:txBody>
                    <a:bodyPr/>
                    <a:lstStyle/>
                    <a:p>
                      <a:pPr algn="ctr" rtl="0" fontAlgn="ctr"/>
                      <a:r>
                        <a:rPr lang="en-US" sz="1200" b="1" u="none" strike="noStrike" dirty="0" smtClean="0">
                          <a:effectLst/>
                        </a:rPr>
                        <a:t>Landfills</a:t>
                      </a:r>
                      <a:endParaRPr lang="en-US" sz="1200" b="1" i="0" u="none" strike="noStrike" dirty="0">
                        <a:solidFill>
                          <a:srgbClr val="767171"/>
                        </a:solidFill>
                        <a:effectLst/>
                        <a:latin typeface="Century Gothic"/>
                      </a:endParaRPr>
                    </a:p>
                  </a:txBody>
                  <a:tcPr marL="7620" marR="7620" marT="7620" marB="0" anchor="ctr"/>
                </a:tc>
                <a:tc>
                  <a:txBody>
                    <a:bodyPr/>
                    <a:lstStyle/>
                    <a:p>
                      <a:pPr algn="ctr" rtl="0" fontAlgn="ctr"/>
                      <a:r>
                        <a:rPr lang="en-US" sz="1200" b="1" u="none" strike="noStrike" dirty="0" smtClean="0">
                          <a:effectLst/>
                        </a:rPr>
                        <a:t>7,973</a:t>
                      </a:r>
                      <a:endParaRPr lang="en-US" sz="1200" b="1" i="0" u="none" strike="noStrike" dirty="0">
                        <a:solidFill>
                          <a:srgbClr val="767171"/>
                        </a:solidFill>
                        <a:effectLst/>
                        <a:latin typeface="Century Gothic"/>
                      </a:endParaRPr>
                    </a:p>
                  </a:txBody>
                  <a:tcPr marL="7620" marR="7620" marT="7620" marB="0" anchor="ctr"/>
                </a:tc>
              </a:tr>
              <a:tr h="443587">
                <a:tc>
                  <a:txBody>
                    <a:bodyPr/>
                    <a:lstStyle/>
                    <a:p>
                      <a:pPr algn="ctr" rtl="0" fontAlgn="ctr"/>
                      <a:r>
                        <a:rPr lang="en-US" sz="1200" b="1" u="none" strike="noStrike">
                          <a:effectLst/>
                        </a:rPr>
                        <a:t>3</a:t>
                      </a:r>
                      <a:endParaRPr lang="en-US" sz="1200" b="1" i="0" u="none" strike="noStrike">
                        <a:solidFill>
                          <a:srgbClr val="767171"/>
                        </a:solidFill>
                        <a:effectLst/>
                        <a:latin typeface="Century Gothic"/>
                      </a:endParaRPr>
                    </a:p>
                  </a:txBody>
                  <a:tcPr marL="7620" marR="7620" marT="7620" marB="0" anchor="ctr"/>
                </a:tc>
                <a:tc>
                  <a:txBody>
                    <a:bodyPr/>
                    <a:lstStyle/>
                    <a:p>
                      <a:pPr algn="ctr" rtl="0" fontAlgn="ctr"/>
                      <a:r>
                        <a:rPr lang="en-US" sz="1200" b="1" u="none" strike="noStrike" dirty="0">
                          <a:effectLst/>
                        </a:rPr>
                        <a:t>Natural </a:t>
                      </a:r>
                      <a:r>
                        <a:rPr lang="en-US" sz="1200" b="1" u="none" strike="noStrike" dirty="0" smtClean="0">
                          <a:effectLst/>
                        </a:rPr>
                        <a:t>Gas</a:t>
                      </a:r>
                      <a:endParaRPr lang="en-US" sz="1200" b="1" i="0" u="none" strike="noStrike" dirty="0">
                        <a:solidFill>
                          <a:srgbClr val="767171"/>
                        </a:solidFill>
                        <a:effectLst/>
                        <a:latin typeface="Century Gothic"/>
                      </a:endParaRPr>
                    </a:p>
                  </a:txBody>
                  <a:tcPr marL="7620" marR="7620" marT="7620" marB="0" anchor="ctr"/>
                </a:tc>
                <a:tc>
                  <a:txBody>
                    <a:bodyPr/>
                    <a:lstStyle/>
                    <a:p>
                      <a:pPr algn="ctr" rtl="0" fontAlgn="ctr"/>
                      <a:r>
                        <a:rPr lang="en-US" sz="1200" b="1" u="none" strike="noStrike" dirty="0">
                          <a:effectLst/>
                        </a:rPr>
                        <a:t>2,354</a:t>
                      </a:r>
                      <a:endParaRPr lang="en-US" sz="1200" b="1" i="0" u="none" strike="noStrike" dirty="0">
                        <a:solidFill>
                          <a:srgbClr val="767171"/>
                        </a:solidFill>
                        <a:effectLst/>
                        <a:latin typeface="Century Gothic"/>
                      </a:endParaRPr>
                    </a:p>
                  </a:txBody>
                  <a:tcPr marL="7620" marR="7620" marT="7620" marB="0" anchor="ctr"/>
                </a:tc>
              </a:tr>
              <a:tr h="502171">
                <a:tc>
                  <a:txBody>
                    <a:bodyPr/>
                    <a:lstStyle/>
                    <a:p>
                      <a:pPr algn="ctr" rtl="0" fontAlgn="ctr"/>
                      <a:r>
                        <a:rPr lang="en-US" sz="1200" b="1" u="none" strike="noStrike" dirty="0">
                          <a:effectLst/>
                        </a:rPr>
                        <a:t>4</a:t>
                      </a:r>
                      <a:endParaRPr lang="en-US" sz="1200" b="1" i="0" u="none" strike="noStrike" dirty="0">
                        <a:solidFill>
                          <a:srgbClr val="767171"/>
                        </a:solidFill>
                        <a:effectLst/>
                        <a:latin typeface="Century Gothic"/>
                      </a:endParaRPr>
                    </a:p>
                  </a:txBody>
                  <a:tcPr marL="7620" marR="7620" marT="7620" marB="0" anchor="ctr"/>
                </a:tc>
                <a:tc>
                  <a:txBody>
                    <a:bodyPr/>
                    <a:lstStyle/>
                    <a:p>
                      <a:pPr algn="ctr" rtl="0" fontAlgn="ctr"/>
                      <a:r>
                        <a:rPr lang="en-US" sz="1200" b="1" u="none" strike="noStrike">
                          <a:effectLst/>
                        </a:rPr>
                        <a:t>Wastewater Treatment Plants</a:t>
                      </a:r>
                      <a:endParaRPr lang="en-US" sz="1200" b="1" i="0" u="none" strike="noStrike">
                        <a:solidFill>
                          <a:srgbClr val="767171"/>
                        </a:solidFill>
                        <a:effectLst/>
                        <a:latin typeface="Century Gothic"/>
                      </a:endParaRPr>
                    </a:p>
                  </a:txBody>
                  <a:tcPr marL="7620" marR="7620" marT="7620" marB="0" anchor="ctr"/>
                </a:tc>
                <a:tc>
                  <a:txBody>
                    <a:bodyPr/>
                    <a:lstStyle/>
                    <a:p>
                      <a:pPr algn="ctr" rtl="0" fontAlgn="ctr"/>
                      <a:r>
                        <a:rPr lang="en-US" sz="1200" b="1" u="none" strike="noStrike" dirty="0">
                          <a:effectLst/>
                        </a:rPr>
                        <a:t>1,665</a:t>
                      </a:r>
                      <a:endParaRPr lang="en-US" sz="1200" b="1" i="0" u="none" strike="noStrike" dirty="0">
                        <a:solidFill>
                          <a:srgbClr val="767171"/>
                        </a:solidFill>
                        <a:effectLst/>
                        <a:latin typeface="Century Gothic"/>
                      </a:endParaRPr>
                    </a:p>
                  </a:txBody>
                  <a:tcPr marL="7620" marR="7620" marT="7620" marB="0" anchor="ctr"/>
                </a:tc>
              </a:tr>
              <a:tr h="443587">
                <a:tc>
                  <a:txBody>
                    <a:bodyPr/>
                    <a:lstStyle/>
                    <a:p>
                      <a:pPr algn="ctr" rtl="0" fontAlgn="ctr"/>
                      <a:r>
                        <a:rPr lang="en-US" sz="1200" b="1" u="none" strike="noStrike" dirty="0">
                          <a:effectLst/>
                        </a:rPr>
                        <a:t>5</a:t>
                      </a:r>
                      <a:endParaRPr lang="en-US" sz="1200" b="1" i="0" u="none" strike="noStrike" dirty="0">
                        <a:solidFill>
                          <a:srgbClr val="767171"/>
                        </a:solidFill>
                        <a:effectLst/>
                        <a:latin typeface="Century Gothic"/>
                      </a:endParaRPr>
                    </a:p>
                  </a:txBody>
                  <a:tcPr marL="7620" marR="7620" marT="7620" marB="0" anchor="ctr"/>
                </a:tc>
                <a:tc>
                  <a:txBody>
                    <a:bodyPr/>
                    <a:lstStyle/>
                    <a:p>
                      <a:pPr algn="ctr" rtl="0" fontAlgn="ctr"/>
                      <a:r>
                        <a:rPr lang="en-US" sz="1200" b="1" u="none" strike="noStrike" dirty="0">
                          <a:effectLst/>
                        </a:rPr>
                        <a:t>Oil wells</a:t>
                      </a:r>
                      <a:endParaRPr lang="en-US" sz="1200" b="1" i="0" u="none" strike="noStrike" dirty="0">
                        <a:solidFill>
                          <a:srgbClr val="767171"/>
                        </a:solidFill>
                        <a:effectLst/>
                        <a:latin typeface="Century Gothic"/>
                      </a:endParaRPr>
                    </a:p>
                  </a:txBody>
                  <a:tcPr marL="7620" marR="7620" marT="7620" marB="0" anchor="ctr"/>
                </a:tc>
                <a:tc>
                  <a:txBody>
                    <a:bodyPr/>
                    <a:lstStyle/>
                    <a:p>
                      <a:pPr algn="ctr" rtl="0" fontAlgn="ctr"/>
                      <a:r>
                        <a:rPr lang="en-US" sz="1200" b="1" u="none" strike="noStrike" dirty="0">
                          <a:effectLst/>
                        </a:rPr>
                        <a:t>1,037</a:t>
                      </a:r>
                      <a:endParaRPr lang="en-US" sz="1200" b="1" i="0" u="none" strike="noStrike" dirty="0">
                        <a:solidFill>
                          <a:srgbClr val="767171"/>
                        </a:solidFill>
                        <a:effectLst/>
                        <a:latin typeface="Century Gothic"/>
                      </a:endParaRPr>
                    </a:p>
                  </a:txBody>
                  <a:tcPr marL="7620" marR="7620" marT="7620" marB="0" anchor="ctr"/>
                </a:tc>
              </a:tr>
            </a:tbl>
          </a:graphicData>
        </a:graphic>
      </p:graphicFrame>
      <p:sp>
        <p:nvSpPr>
          <p:cNvPr id="52" name="TextBox 51"/>
          <p:cNvSpPr txBox="1"/>
          <p:nvPr/>
        </p:nvSpPr>
        <p:spPr>
          <a:xfrm>
            <a:off x="5347963" y="24419279"/>
            <a:ext cx="4043668" cy="523220"/>
          </a:xfrm>
          <a:prstGeom prst="rect">
            <a:avLst/>
          </a:prstGeom>
          <a:noFill/>
        </p:spPr>
        <p:txBody>
          <a:bodyPr wrap="square" rtlCol="0">
            <a:spAutoFit/>
          </a:bodyPr>
          <a:lstStyle/>
          <a:p>
            <a:r>
              <a:rPr lang="en-US" sz="2800" dirty="0" smtClean="0"/>
              <a:t>CALGEM 2012</a:t>
            </a:r>
            <a:r>
              <a:rPr lang="en-US" sz="2800" dirty="0"/>
              <a:t> </a:t>
            </a:r>
            <a:r>
              <a:rPr lang="en-US" sz="2800" dirty="0" smtClean="0"/>
              <a:t>| SoCAB </a:t>
            </a:r>
            <a:endParaRPr lang="en-US" sz="2800" dirty="0"/>
          </a:p>
        </p:txBody>
      </p:sp>
      <p:sp>
        <p:nvSpPr>
          <p:cNvPr id="53" name="TextBox 52"/>
          <p:cNvSpPr txBox="1"/>
          <p:nvPr/>
        </p:nvSpPr>
        <p:spPr>
          <a:xfrm>
            <a:off x="1208573" y="24419279"/>
            <a:ext cx="4139390" cy="523220"/>
          </a:xfrm>
          <a:prstGeom prst="rect">
            <a:avLst/>
          </a:prstGeom>
          <a:noFill/>
        </p:spPr>
        <p:txBody>
          <a:bodyPr wrap="square" rtlCol="0">
            <a:spAutoFit/>
          </a:bodyPr>
          <a:lstStyle/>
          <a:p>
            <a:r>
              <a:rPr lang="en-US" sz="2800" dirty="0" smtClean="0"/>
              <a:t>CARB 2012</a:t>
            </a:r>
            <a:r>
              <a:rPr lang="en-US" sz="2800" dirty="0"/>
              <a:t> </a:t>
            </a:r>
            <a:r>
              <a:rPr lang="en-US" sz="2800" dirty="0" smtClean="0"/>
              <a:t>| Statewide </a:t>
            </a:r>
            <a:endParaRPr lang="en-US" sz="2800" dirty="0"/>
          </a:p>
        </p:txBody>
      </p:sp>
    </p:spTree>
    <p:extLst>
      <p:ext uri="{BB962C8B-B14F-4D97-AF65-F5344CB8AC3E}">
        <p14:creationId xmlns:p14="http://schemas.microsoft.com/office/powerpoint/2010/main" val="567650982"/>
      </p:ext>
    </p:extLst>
  </p:cSld>
  <p:clrMapOvr>
    <a:masterClrMapping/>
  </p:clrMapOvr>
</p:sld>
</file>

<file path=ppt/theme/theme1.xml><?xml version="1.0" encoding="utf-8"?>
<a:theme xmlns:a="http://schemas.openxmlformats.org/drawingml/2006/main" name="Office Theme">
  <a:themeElements>
    <a:clrScheme name="Health &amp; AQ 15">
      <a:dk1>
        <a:srgbClr val="767171"/>
      </a:dk1>
      <a:lt1>
        <a:srgbClr val="FFFFFF"/>
      </a:lt1>
      <a:dk2>
        <a:srgbClr val="767171"/>
      </a:dk2>
      <a:lt2>
        <a:srgbClr val="FFFFFF"/>
      </a:lt2>
      <a:accent1>
        <a:srgbClr val="BE5341"/>
      </a:accent1>
      <a:accent2>
        <a:srgbClr val="D07D56"/>
      </a:accent2>
      <a:accent3>
        <a:srgbClr val="E5AA6F"/>
      </a:accent3>
      <a:accent4>
        <a:srgbClr val="497F8D"/>
      </a:accent4>
      <a:accent5>
        <a:srgbClr val="4C9380"/>
      </a:accent5>
      <a:accent6>
        <a:srgbClr val="51A96D"/>
      </a:accent6>
      <a:hlink>
        <a:srgbClr val="BE5341"/>
      </a:hlink>
      <a:folHlink>
        <a:srgbClr val="BE5341"/>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1845</TotalTime>
  <Words>539</Words>
  <Application>Microsoft Office PowerPoint</Application>
  <PresentationFormat>Custom</PresentationFormat>
  <Paragraphs>76</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Century Gothic</vt:lpstr>
      <vt:lpstr>Garamond</vt:lpstr>
      <vt:lpstr>Questrial</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Brumbaugh, Beth (LARC-E3)[SSAI DEVELOP]</cp:lastModifiedBy>
  <cp:revision>122</cp:revision>
  <dcterms:created xsi:type="dcterms:W3CDTF">2015-06-02T14:58:58Z</dcterms:created>
  <dcterms:modified xsi:type="dcterms:W3CDTF">2015-07-13T18:20:38Z</dcterms:modified>
</cp:coreProperties>
</file>