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97844"/>
    <a:srgbClr val="7DB761"/>
    <a:srgbClr val="9299A8"/>
    <a:srgbClr val="964135"/>
    <a:srgbClr val="7DB961"/>
    <a:srgbClr val="238754"/>
    <a:srgbClr val="75AADB"/>
    <a:srgbClr val="2559A8"/>
    <a:srgbClr val="3F4268"/>
    <a:srgbClr val="EBA3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varScale="1">
        <p:scale>
          <a:sx n="21" d="100"/>
          <a:sy n="21" d="100"/>
        </p:scale>
        <p:origin x="160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mod="1">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mod="1">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mod="1">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E978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smtClean="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E978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97844"/>
              </a:solidFill>
            </a:endParaRP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E97844"/>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smtClean="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5869" y="876300"/>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400" y="34528984"/>
            <a:ext cx="4480560" cy="903722"/>
          </a:xfrm>
          <a:prstGeom prst="rect">
            <a:avLst/>
          </a:prstGeom>
        </p:spPr>
      </p:pic>
    </p:spTree>
    <p:extLst>
      <p:ext uri="{BB962C8B-B14F-4D97-AF65-F5344CB8AC3E}">
        <p14:creationId xmlns:p14="http://schemas.microsoft.com/office/powerpoint/2010/main" val="80477488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2/26/2019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844023" y="30799944"/>
            <a:ext cx="2834640" cy="3091533"/>
            <a:chOff x="844023" y="30799944"/>
            <a:chExt cx="2834640" cy="3091533"/>
          </a:xfrm>
        </p:grpSpPr>
        <p:pic>
          <p:nvPicPr>
            <p:cNvPr id="35" name="Picture 34"/>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E97844"/>
                </a:solidFill>
              </a:rPr>
              <a:t>Study Area</a:t>
            </a:r>
            <a:r>
              <a:rPr lang="en-US" sz="10000" dirty="0">
                <a:solidFill>
                  <a:srgbClr val="E97844"/>
                </a:solidFill>
              </a:rPr>
              <a:t> </a:t>
            </a:r>
            <a:r>
              <a:rPr lang="en-US" sz="10000" dirty="0" smtClean="0">
                <a:solidFill>
                  <a:srgbClr val="E97844"/>
                </a:solidFill>
              </a:rPr>
              <a:t>Cross-Cutting</a:t>
            </a:r>
            <a:endParaRPr lang="en-US" sz="10000" dirty="0">
              <a:solidFill>
                <a:srgbClr val="E97844"/>
              </a:solidFill>
            </a:endParaRP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pPr>
            <a:endParaRPr lang="en-US" dirty="0">
              <a:solidFill>
                <a:schemeClr val="tx1">
                  <a:lumMod val="75000"/>
                  <a:lumOff val="25000"/>
                </a:schemeClr>
              </a:solidFill>
              <a:latin typeface="Garamond" panose="02020404030301010803" pitchFamily="18" charset="0"/>
            </a:endParaRP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The </a:t>
            </a:r>
            <a:r>
              <a:rPr lang="en-US" dirty="0">
                <a:solidFill>
                  <a:schemeClr val="tx1">
                    <a:lumMod val="75000"/>
                    <a:lumOff val="25000"/>
                  </a:schemeClr>
                </a:solidFill>
                <a:latin typeface="Garamond" panose="02020404030301010803" pitchFamily="18" charset="0"/>
              </a:rPr>
              <a:t>font should be easily readable (minimum </a:t>
            </a:r>
            <a:r>
              <a:rPr lang="en-US" dirty="0" smtClean="0">
                <a:solidFill>
                  <a:schemeClr val="tx1">
                    <a:lumMod val="75000"/>
                    <a:lumOff val="25000"/>
                  </a:schemeClr>
                </a:solidFill>
                <a:latin typeface="Garamond" panose="02020404030301010803" pitchFamily="18" charset="0"/>
              </a:rPr>
              <a:t>16pt </a:t>
            </a:r>
            <a:r>
              <a:rPr lang="en-US" dirty="0">
                <a:solidFill>
                  <a:schemeClr val="tx1">
                    <a:lumMod val="75000"/>
                    <a:lumOff val="25000"/>
                  </a:schemeClr>
                </a:solidFill>
                <a:latin typeface="Garamond" panose="02020404030301010803" pitchFamily="18" charset="0"/>
              </a:rPr>
              <a:t>font), </a:t>
            </a:r>
            <a:r>
              <a:rPr lang="en-US" dirty="0" smtClean="0">
                <a:solidFill>
                  <a:schemeClr val="tx1">
                    <a:lumMod val="75000"/>
                    <a:lumOff val="25000"/>
                  </a:schemeClr>
                </a:solidFill>
                <a:latin typeface="Garamond" panose="02020404030301010803" pitchFamily="18" charset="0"/>
              </a:rPr>
              <a:t>but feel </a:t>
            </a:r>
            <a:r>
              <a:rPr lang="en-US" dirty="0">
                <a:solidFill>
                  <a:schemeClr val="tx1">
                    <a:lumMod val="75000"/>
                    <a:lumOff val="25000"/>
                  </a:schemeClr>
                </a:solidFill>
                <a:latin typeface="Garamond" panose="02020404030301010803" pitchFamily="18" charset="0"/>
              </a:rPr>
              <a:t>free to delete this text box as appropriate to your workflow</a:t>
            </a:r>
            <a:r>
              <a:rPr lang="en-US" dirty="0" smtClean="0">
                <a:solidFill>
                  <a:schemeClr val="tx1">
                    <a:lumMod val="75000"/>
                    <a:lumOff val="25000"/>
                  </a:schemeClr>
                </a:solidFill>
                <a:latin typeface="Garamond" panose="02020404030301010803" pitchFamily="18" charset="0"/>
              </a:rPr>
              <a:t>.</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r>
              <a:rPr lang="en-US" dirty="0" smtClean="0">
                <a:solidFill>
                  <a:schemeClr val="tx1">
                    <a:lumMod val="75000"/>
                    <a:lumOff val="25000"/>
                  </a:schemeClr>
                </a:solidFill>
                <a:latin typeface="Garamond" panose="02020404030301010803" pitchFamily="18" charset="0"/>
              </a:rPr>
              <a:t>.</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a:t>
            </a:r>
            <a:r>
              <a:rPr lang="en-US" b="1" dirty="0" smtClean="0">
                <a:solidFill>
                  <a:schemeClr val="tx1">
                    <a:lumMod val="75000"/>
                    <a:lumOff val="25000"/>
                  </a:schemeClr>
                </a:solidFill>
                <a:latin typeface="Garamond" panose="02020404030301010803" pitchFamily="18" charset="0"/>
              </a:rPr>
              <a:t>ll </a:t>
            </a:r>
            <a:r>
              <a:rPr lang="en-US" b="1" dirty="0">
                <a:solidFill>
                  <a:schemeClr val="tx1">
                    <a:lumMod val="75000"/>
                    <a:lumOff val="25000"/>
                  </a:schemeClr>
                </a:solidFill>
                <a:latin typeface="Garamond" panose="02020404030301010803" pitchFamily="18" charset="0"/>
              </a:rPr>
              <a:t>images should be </a:t>
            </a:r>
            <a:r>
              <a:rPr lang="en-US" b="1" dirty="0" smtClean="0">
                <a:solidFill>
                  <a:schemeClr val="tx1">
                    <a:lumMod val="75000"/>
                    <a:lumOff val="25000"/>
                  </a:schemeClr>
                </a:solidFill>
                <a:latin typeface="Garamond" panose="02020404030301010803" pitchFamily="18" charset="0"/>
              </a:rPr>
              <a:t>separate and editable.</a:t>
            </a:r>
            <a:endParaRPr lang="en-US" b="1" dirty="0">
              <a:solidFill>
                <a:schemeClr val="tx1">
                  <a:lumMod val="75000"/>
                  <a:lumOff val="25000"/>
                </a:schemeClr>
              </a:solidFill>
              <a:latin typeface="Garamond" panose="02020404030301010803" pitchFamily="18" charset="0"/>
            </a:endParaRP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smtClean="0">
                <a:solidFill>
                  <a:srgbClr val="E97844"/>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smtClean="0">
                <a:solidFill>
                  <a:srgbClr val="E97844"/>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smtClean="0">
                <a:solidFill>
                  <a:schemeClr val="tx1">
                    <a:lumMod val="75000"/>
                    <a:lumOff val="25000"/>
                  </a:schemeClr>
                </a:solidFill>
                <a:latin typeface="Garamond" panose="02020404030301010803" pitchFamily="18" charset="0"/>
              </a:rPr>
              <a:t>Earth observation icons can be </a:t>
            </a:r>
            <a:r>
              <a:rPr lang="en-US" b="1" dirty="0" smtClean="0">
                <a:solidFill>
                  <a:schemeClr val="tx1">
                    <a:lumMod val="75000"/>
                    <a:lumOff val="25000"/>
                  </a:schemeClr>
                </a:solidFill>
                <a:latin typeface="Garamond" panose="02020404030301010803" pitchFamily="18" charset="0"/>
              </a:rPr>
              <a:t>found on DEVELOPedia</a:t>
            </a:r>
            <a:r>
              <a:rPr lang="en-US" dirty="0" smtClean="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a:t>
            </a:r>
            <a:r>
              <a:rPr lang="en-US" dirty="0" smtClean="0">
                <a:solidFill>
                  <a:schemeClr val="tx1">
                    <a:lumMod val="75000"/>
                    <a:lumOff val="25000"/>
                  </a:schemeClr>
                </a:solidFill>
                <a:latin typeface="Garamond" panose="02020404030301010803" pitchFamily="18" charset="0"/>
              </a:rPr>
              <a:t>flow. Meaning, show </a:t>
            </a:r>
            <a:r>
              <a:rPr lang="en-US" dirty="0">
                <a:solidFill>
                  <a:schemeClr val="tx1">
                    <a:lumMod val="75000"/>
                    <a:lumOff val="25000"/>
                  </a:schemeClr>
                </a:solidFill>
                <a:latin typeface="Garamond" panose="02020404030301010803" pitchFamily="18" charset="0"/>
              </a:rPr>
              <a:t>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buFont typeface="Webdings" panose="05030102010509060703" pitchFamily="18" charset="2"/>
              <a:buChar char=""/>
            </a:pPr>
            <a:r>
              <a:rPr lang="en-US" dirty="0" smtClean="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E97844"/>
              </a:buClr>
              <a:buFont typeface="Webdings" panose="05030102010509060703" pitchFamily="18" charset="2"/>
              <a:buChar char=""/>
            </a:pPr>
            <a:r>
              <a:rPr lang="en-US" b="1" dirty="0" smtClean="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smtClean="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smtClean="0">
                <a:solidFill>
                  <a:schemeClr val="tx1">
                    <a:lumMod val="75000"/>
                    <a:lumOff val="25000"/>
                  </a:schemeClr>
                </a:solidFill>
                <a:latin typeface="Garamond" panose="02020404030301010803" pitchFamily="18" charset="0"/>
              </a:rPr>
              <a:t>If you are including affiliations, use DEVELOP as the affiliation for a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or former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a:t>
            </a:r>
            <a:r>
              <a:rPr lang="en-US" dirty="0" smtClean="0">
                <a:solidFill>
                  <a:schemeClr val="tx1">
                    <a:lumMod val="75000"/>
                    <a:lumOff val="25000"/>
                  </a:schemeClr>
                </a:solidFill>
                <a:latin typeface="Garamond" panose="02020404030301010803" pitchFamily="18" charset="0"/>
              </a:rPr>
              <a:t>logos. Similar to your presentation, </a:t>
            </a:r>
            <a:r>
              <a:rPr lang="en-US" b="1" dirty="0">
                <a:solidFill>
                  <a:schemeClr val="tx1">
                    <a:lumMod val="75000"/>
                    <a:lumOff val="25000"/>
                  </a:schemeClr>
                </a:solidFill>
                <a:latin typeface="Garamond" panose="02020404030301010803" pitchFamily="18" charset="0"/>
              </a:rPr>
              <a:t>d</a:t>
            </a:r>
            <a:r>
              <a:rPr lang="en-US" b="1" dirty="0" smtClean="0">
                <a:solidFill>
                  <a:schemeClr val="tx1">
                    <a:lumMod val="75000"/>
                    <a:lumOff val="25000"/>
                  </a:schemeClr>
                </a:solidFill>
                <a:latin typeface="Garamond" panose="02020404030301010803" pitchFamily="18" charset="0"/>
              </a:rPr>
              <a:t>o not put any state, local government, </a:t>
            </a:r>
            <a:r>
              <a:rPr lang="en-US" b="1" dirty="0">
                <a:solidFill>
                  <a:schemeClr val="tx1">
                    <a:lumMod val="75000"/>
                    <a:lumOff val="25000"/>
                  </a:schemeClr>
                </a:solidFill>
                <a:latin typeface="Garamond" panose="02020404030301010803" pitchFamily="18" charset="0"/>
              </a:rPr>
              <a:t>or NGO </a:t>
            </a:r>
            <a:r>
              <a:rPr lang="en-US" b="1" dirty="0" smtClean="0">
                <a:solidFill>
                  <a:schemeClr val="tx1">
                    <a:lumMod val="75000"/>
                    <a:lumOff val="25000"/>
                  </a:schemeClr>
                </a:solidFill>
                <a:latin typeface="Garamond" panose="02020404030301010803" pitchFamily="18" charset="0"/>
              </a:rPr>
              <a:t>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smtClean="0">
                <a:solidFill>
                  <a:srgbClr val="E97844"/>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solidFill>
                <a:srgbClr val="E97844"/>
              </a:solidFill>
            </a:endParaRPr>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E97844"/>
                </a:solidFill>
              </a:rPr>
              <a:t> </a:t>
            </a:r>
            <a:r>
              <a:rPr lang="en-US" sz="5200" dirty="0">
                <a:solidFill>
                  <a:srgbClr val="E97844"/>
                </a:solidFill>
              </a:rPr>
              <a:t>Node – </a:t>
            </a:r>
            <a:r>
              <a:rPr lang="en-US" sz="5200" dirty="0" smtClean="0">
                <a:solidFill>
                  <a:srgbClr val="E97844"/>
                </a:solidFill>
              </a:rPr>
              <a:t>Location | </a:t>
            </a:r>
            <a:r>
              <a:rPr lang="en-US" sz="5200" spc="100" baseline="0" dirty="0" smtClean="0">
                <a:solidFill>
                  <a:srgbClr val="E97844"/>
                </a:solidFill>
              </a:rPr>
              <a:t>Spring</a:t>
            </a:r>
            <a:r>
              <a:rPr lang="en-US" sz="5200" dirty="0" smtClean="0">
                <a:solidFill>
                  <a:srgbClr val="E97844"/>
                </a:solidFill>
              </a:rPr>
              <a:t> 2019</a:t>
            </a:r>
          </a:p>
        </p:txBody>
      </p:sp>
      <p:sp>
        <p:nvSpPr>
          <p:cNvPr id="36" name="TextBox 35"/>
          <p:cNvSpPr txBox="1"/>
          <p:nvPr/>
        </p:nvSpPr>
        <p:spPr>
          <a:xfrm>
            <a:off x="914400" y="11639345"/>
            <a:ext cx="11430000" cy="9782832"/>
          </a:xfrm>
          <a:prstGeom prst="rect">
            <a:avLst/>
          </a:prstGeom>
          <a:solidFill>
            <a:srgbClr val="E9784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METHODOLOGY IMAGES/WORKFLOW.</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7" name="TextBox 36"/>
          <p:cNvSpPr txBox="1"/>
          <p:nvPr/>
        </p:nvSpPr>
        <p:spPr>
          <a:xfrm>
            <a:off x="12801600" y="15568206"/>
            <a:ext cx="11430000" cy="7338115"/>
          </a:xfrm>
          <a:prstGeom prst="rect">
            <a:avLst/>
          </a:prstGeom>
          <a:solidFill>
            <a:srgbClr val="E9784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8" name="TextBox 37"/>
          <p:cNvSpPr txBox="1"/>
          <p:nvPr/>
        </p:nvSpPr>
        <p:spPr>
          <a:xfrm>
            <a:off x="934818" y="24525514"/>
            <a:ext cx="11409581" cy="5183763"/>
          </a:xfrm>
          <a:prstGeom prst="rect">
            <a:avLst/>
          </a:prstGeom>
          <a:solidFill>
            <a:srgbClr val="E9784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STUDY AREA IMAGES.</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grpSp>
        <p:nvGrpSpPr>
          <p:cNvPr id="13" name="Group 12"/>
          <p:cNvGrpSpPr/>
          <p:nvPr/>
        </p:nvGrpSpPr>
        <p:grpSpPr>
          <a:xfrm>
            <a:off x="6683239" y="30799944"/>
            <a:ext cx="2834640" cy="2676034"/>
            <a:chOff x="6683239" y="30799944"/>
            <a:chExt cx="2834640" cy="2676034"/>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3" name="Group 2"/>
          <p:cNvGrpSpPr/>
          <p:nvPr/>
        </p:nvGrpSpPr>
        <p:grpSpPr>
          <a:xfrm>
            <a:off x="9602847" y="30799944"/>
            <a:ext cx="2834640" cy="2676034"/>
            <a:chOff x="9602847"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5" name="Group 4"/>
          <p:cNvGrpSpPr/>
          <p:nvPr/>
        </p:nvGrpSpPr>
        <p:grpSpPr>
          <a:xfrm>
            <a:off x="3763631" y="30799944"/>
            <a:ext cx="2834640" cy="2676034"/>
            <a:chOff x="3763631" y="30799944"/>
            <a:chExt cx="2834640" cy="2676034"/>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Abstract</a:t>
            </a:r>
          </a:p>
        </p:txBody>
      </p:sp>
      <p:sp>
        <p:nvSpPr>
          <p:cNvPr id="42" name="Text Placeholder 16"/>
          <p:cNvSpPr txBox="1">
            <a:spLocks/>
          </p:cNvSpPr>
          <p:nvPr/>
        </p:nvSpPr>
        <p:spPr>
          <a:xfrm>
            <a:off x="12801599" y="5144429"/>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Objectives</a:t>
            </a:r>
            <a:r>
              <a:rPr lang="en-US" dirty="0">
                <a:solidFill>
                  <a:srgbClr val="E9784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Best</a:t>
            </a:r>
            <a:r>
              <a:rPr lang="en-US" dirty="0">
                <a:solidFill>
                  <a:srgbClr val="E9784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Tree>
    <p:extLst>
      <p:ext uri="{BB962C8B-B14F-4D97-AF65-F5344CB8AC3E}">
        <p14:creationId xmlns:p14="http://schemas.microsoft.com/office/powerpoint/2010/main" val="36882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E97844"/>
                </a:solidFill>
              </a:rPr>
              <a:t>Study Area</a:t>
            </a:r>
            <a:r>
              <a:rPr lang="en-US" sz="10000" dirty="0">
                <a:solidFill>
                  <a:srgbClr val="E97844"/>
                </a:solidFill>
              </a:rPr>
              <a:t> </a:t>
            </a:r>
            <a:r>
              <a:rPr lang="en-US" sz="10000" dirty="0" smtClean="0">
                <a:solidFill>
                  <a:srgbClr val="E97844"/>
                </a:solidFill>
              </a:rPr>
              <a:t>Cross-Cutting</a:t>
            </a:r>
            <a:endParaRPr lang="en-US" sz="10000" dirty="0">
              <a:solidFill>
                <a:srgbClr val="E97844"/>
              </a:solidFill>
            </a:endParaRP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Objectives</a:t>
            </a:r>
            <a:r>
              <a:rPr lang="en-US" dirty="0">
                <a:solidFill>
                  <a:srgbClr val="E9784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Best</a:t>
            </a:r>
            <a:r>
              <a:rPr lang="en-US" dirty="0">
                <a:solidFill>
                  <a:srgbClr val="E9784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45668" y="8736672"/>
            <a:ext cx="3849131"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Methodology</a:t>
            </a:r>
          </a:p>
        </p:txBody>
      </p:sp>
      <p:sp>
        <p:nvSpPr>
          <p:cNvPr id="11" name="Text Placeholder 16"/>
          <p:cNvSpPr txBox="1">
            <a:spLocks/>
          </p:cNvSpPr>
          <p:nvPr/>
        </p:nvSpPr>
        <p:spPr>
          <a:xfrm>
            <a:off x="12866914" y="5145923"/>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45668" y="4484915"/>
            <a:ext cx="3172663"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5668" y="14082593"/>
            <a:ext cx="5272597"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E97844"/>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5668" y="26069475"/>
            <a:ext cx="4403770"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Project Partners</a:t>
            </a:r>
          </a:p>
        </p:txBody>
      </p:sp>
      <p:sp>
        <p:nvSpPr>
          <p:cNvPr id="24" name="TextBox 23"/>
          <p:cNvSpPr txBox="1"/>
          <p:nvPr/>
        </p:nvSpPr>
        <p:spPr>
          <a:xfrm>
            <a:off x="12745668" y="29800569"/>
            <a:ext cx="4542503"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solidFill>
                <a:srgbClr val="E97844"/>
              </a:solidFill>
            </a:endParaRPr>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E97844"/>
                </a:solidFill>
              </a:rPr>
              <a:t> </a:t>
            </a:r>
            <a:r>
              <a:rPr lang="en-US" sz="5200" dirty="0">
                <a:solidFill>
                  <a:srgbClr val="E97844"/>
                </a:solidFill>
              </a:rPr>
              <a:t>Node – </a:t>
            </a:r>
            <a:r>
              <a:rPr lang="en-US" sz="5200" dirty="0" smtClean="0">
                <a:solidFill>
                  <a:srgbClr val="E97844"/>
                </a:solidFill>
              </a:rPr>
              <a:t>Location | </a:t>
            </a:r>
            <a:r>
              <a:rPr lang="en-US" sz="5200" spc="100" baseline="0" dirty="0" smtClean="0">
                <a:solidFill>
                  <a:srgbClr val="E97844"/>
                </a:solidFill>
              </a:rPr>
              <a:t>Spring</a:t>
            </a:r>
            <a:r>
              <a:rPr lang="en-US" sz="5200" dirty="0" smtClean="0">
                <a:solidFill>
                  <a:srgbClr val="E97844"/>
                </a:solidFill>
              </a:rPr>
              <a:t> 2019</a:t>
            </a:r>
          </a:p>
        </p:txBody>
      </p:sp>
      <p:sp>
        <p:nvSpPr>
          <p:cNvPr id="37" name="TextBox 36"/>
          <p:cNvSpPr txBox="1"/>
          <p:nvPr/>
        </p:nvSpPr>
        <p:spPr>
          <a:xfrm>
            <a:off x="914401" y="17901089"/>
            <a:ext cx="23316196" cy="7796837"/>
          </a:xfrm>
          <a:prstGeom prst="rect">
            <a:avLst/>
          </a:prstGeom>
          <a:solidFill>
            <a:srgbClr val="E9784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68" name="Text Placeholder 16"/>
          <p:cNvSpPr txBox="1">
            <a:spLocks/>
          </p:cNvSpPr>
          <p:nvPr/>
        </p:nvSpPr>
        <p:spPr>
          <a:xfrm>
            <a:off x="914399" y="5145923"/>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8" name="Group 37"/>
          <p:cNvGrpSpPr/>
          <p:nvPr/>
        </p:nvGrpSpPr>
        <p:grpSpPr>
          <a:xfrm>
            <a:off x="12720054"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4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41" name="Group 40"/>
          <p:cNvGrpSpPr/>
          <p:nvPr/>
        </p:nvGrpSpPr>
        <p:grpSpPr>
          <a:xfrm>
            <a:off x="18559270" y="30799944"/>
            <a:ext cx="2834640" cy="2676034"/>
            <a:chOff x="6683239"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6"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7" name="Group 46"/>
          <p:cNvGrpSpPr/>
          <p:nvPr/>
        </p:nvGrpSpPr>
        <p:grpSpPr>
          <a:xfrm>
            <a:off x="21478878" y="30799944"/>
            <a:ext cx="2834640" cy="2676034"/>
            <a:chOff x="9602847" y="30799944"/>
            <a:chExt cx="2834640" cy="2676034"/>
          </a:xfrm>
        </p:grpSpPr>
        <p:pic>
          <p:nvPicPr>
            <p:cNvPr id="48" name="Picture 47"/>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9"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50" name="Group 49"/>
          <p:cNvGrpSpPr/>
          <p:nvPr/>
        </p:nvGrpSpPr>
        <p:grpSpPr>
          <a:xfrm>
            <a:off x="15639662" y="30799944"/>
            <a:ext cx="2834640" cy="2676034"/>
            <a:chOff x="3763631" y="30799944"/>
            <a:chExt cx="2834640" cy="2676034"/>
          </a:xfrm>
        </p:grpSpPr>
        <p:pic>
          <p:nvPicPr>
            <p:cNvPr id="51" name="Picture 5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2"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E97844"/>
                </a:solidFill>
              </a:rPr>
              <a:t>Study Area</a:t>
            </a:r>
            <a:r>
              <a:rPr lang="en-US" sz="10000" dirty="0">
                <a:solidFill>
                  <a:srgbClr val="E97844"/>
                </a:solidFill>
              </a:rPr>
              <a:t> </a:t>
            </a:r>
            <a:r>
              <a:rPr lang="en-US" sz="10000" dirty="0" smtClean="0">
                <a:solidFill>
                  <a:srgbClr val="E97844"/>
                </a:solidFill>
              </a:rPr>
              <a:t>Cross-Cutting</a:t>
            </a:r>
            <a:endParaRPr lang="en-US" sz="10000" dirty="0">
              <a:solidFill>
                <a:srgbClr val="E97844"/>
              </a:solidFill>
            </a:endParaRP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Objectives</a:t>
            </a:r>
            <a:r>
              <a:rPr lang="en-US" dirty="0">
                <a:solidFill>
                  <a:srgbClr val="E9784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Best</a:t>
            </a:r>
            <a:r>
              <a:rPr lang="en-US" dirty="0">
                <a:solidFill>
                  <a:srgbClr val="E9784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Methodology</a:t>
            </a:r>
          </a:p>
        </p:txBody>
      </p:sp>
      <p:sp>
        <p:nvSpPr>
          <p:cNvPr id="11" name="Text Placeholder 16"/>
          <p:cNvSpPr txBox="1">
            <a:spLocks/>
          </p:cNvSpPr>
          <p:nvPr/>
        </p:nvSpPr>
        <p:spPr>
          <a:xfrm>
            <a:off x="12885821" y="5129727"/>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31154" y="4484915"/>
            <a:ext cx="3172663"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31154" y="13705246"/>
            <a:ext cx="2012089"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E97844"/>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31154" y="20036436"/>
            <a:ext cx="3486852"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31154" y="29869891"/>
            <a:ext cx="5687776"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31154" y="26396045"/>
            <a:ext cx="4403770"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solidFill>
                <a:srgbClr val="E97844"/>
              </a:solidFill>
            </a:endParaRPr>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E97844"/>
                </a:solidFill>
              </a:rPr>
              <a:t> </a:t>
            </a:r>
            <a:r>
              <a:rPr lang="en-US" sz="5200" dirty="0">
                <a:solidFill>
                  <a:srgbClr val="E97844"/>
                </a:solidFill>
              </a:rPr>
              <a:t>Node – </a:t>
            </a:r>
            <a:r>
              <a:rPr lang="en-US" sz="5200" dirty="0" smtClean="0">
                <a:solidFill>
                  <a:srgbClr val="E97844"/>
                </a:solidFill>
              </a:rPr>
              <a:t>Location | </a:t>
            </a:r>
            <a:r>
              <a:rPr lang="en-US" sz="5200" spc="100" baseline="0" dirty="0" smtClean="0">
                <a:solidFill>
                  <a:srgbClr val="E97844"/>
                </a:solidFill>
              </a:rPr>
              <a:t>Spring</a:t>
            </a:r>
            <a:r>
              <a:rPr lang="en-US" sz="5200" dirty="0" smtClean="0">
                <a:solidFill>
                  <a:srgbClr val="E97844"/>
                </a:solidFill>
              </a:rPr>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Abstract</a:t>
            </a:r>
          </a:p>
        </p:txBody>
      </p:sp>
      <p:sp>
        <p:nvSpPr>
          <p:cNvPr id="55" name="Text Placeholder 16"/>
          <p:cNvSpPr txBox="1">
            <a:spLocks/>
          </p:cNvSpPr>
          <p:nvPr/>
        </p:nvSpPr>
        <p:spPr>
          <a:xfrm>
            <a:off x="914399" y="5142935"/>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6" name="Group 35"/>
          <p:cNvGrpSpPr/>
          <p:nvPr/>
        </p:nvGrpSpPr>
        <p:grpSpPr>
          <a:xfrm>
            <a:off x="844023" y="30799944"/>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9944"/>
            <a:ext cx="2834640" cy="2676034"/>
            <a:chOff x="6683239"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9944"/>
            <a:ext cx="2834640" cy="2676034"/>
            <a:chOff x="9602847" y="30799944"/>
            <a:chExt cx="2834640" cy="2676034"/>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48" name="Group 47"/>
          <p:cNvGrpSpPr/>
          <p:nvPr/>
        </p:nvGrpSpPr>
        <p:grpSpPr>
          <a:xfrm>
            <a:off x="3763631" y="30799944"/>
            <a:ext cx="2834640" cy="2676034"/>
            <a:chOff x="3763631" y="30799944"/>
            <a:chExt cx="2834640" cy="2676034"/>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2397</TotalTime>
  <Words>1232</Words>
  <Application>Microsoft Office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Broddle, Madison P. (LARC-E3)[SSAI DEVELOP]</cp:lastModifiedBy>
  <cp:revision>182</cp:revision>
  <dcterms:created xsi:type="dcterms:W3CDTF">2019-02-05T16:32:03Z</dcterms:created>
  <dcterms:modified xsi:type="dcterms:W3CDTF">2019-02-26T15:22:42Z</dcterms:modified>
</cp:coreProperties>
</file>