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75" r:id="rId2"/>
    <p:sldId id="280" r:id="rId3"/>
    <p:sldId id="288" r:id="rId4"/>
    <p:sldId id="278" r:id="rId5"/>
    <p:sldId id="279" r:id="rId6"/>
    <p:sldId id="302" r:id="rId7"/>
    <p:sldId id="301" r:id="rId8"/>
    <p:sldId id="292" r:id="rId9"/>
    <p:sldId id="296" r:id="rId10"/>
    <p:sldId id="299" r:id="rId11"/>
    <p:sldId id="308" r:id="rId12"/>
    <p:sldId id="304" r:id="rId13"/>
    <p:sldId id="295" r:id="rId14"/>
    <p:sldId id="293" r:id="rId15"/>
    <p:sldId id="283" r:id="rId16"/>
    <p:sldId id="309" r:id="rId17"/>
    <p:sldId id="306" r:id="rId18"/>
    <p:sldId id="310" r:id="rId19"/>
    <p:sldId id="305" r:id="rId20"/>
    <p:sldId id="300" r:id="rId21"/>
    <p:sldId id="303"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3" clrIdx="0">
    <p:extLst>
      <p:ext uri="{19B8F6BF-5375-455C-9EA6-DF929625EA0E}">
        <p15:presenceInfo xmlns:p15="http://schemas.microsoft.com/office/powerpoint/2012/main" userId="S-1-5-21-330711430-3775241029-4075259233-641894" providerId="AD"/>
      </p:ext>
    </p:extLst>
  </p:cmAuthor>
  <p:cmAuthor id="2" name="Arya, Vishal (LARC)[DEVELOP]" initials="AV(" lastIdx="23" clrIdx="1">
    <p:extLst>
      <p:ext uri="{19B8F6BF-5375-455C-9EA6-DF929625EA0E}">
        <p15:presenceInfo xmlns:p15="http://schemas.microsoft.com/office/powerpoint/2012/main" userId="S-1-5-21-330711430-3775241029-4075259233-6659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EFEFEF"/>
    <a:srgbClr val="D0CFD4"/>
    <a:srgbClr val="75AADB"/>
    <a:srgbClr val="C0C0C0"/>
    <a:srgbClr val="DDDDDD"/>
    <a:srgbClr val="FFFFFF"/>
    <a:srgbClr val="E9A149"/>
    <a:srgbClr val="F4901A"/>
    <a:srgbClr val="FFFF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27" autoAdjust="0"/>
    <p:restoredTop sz="69275" autoAdjust="0"/>
  </p:normalViewPr>
  <p:slideViewPr>
    <p:cSldViewPr snapToGrid="0">
      <p:cViewPr varScale="1">
        <p:scale>
          <a:sx n="80" d="100"/>
          <a:sy n="80" d="100"/>
        </p:scale>
        <p:origin x="2310" y="96"/>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6-03-09T11:15:22.445" idx="17">
    <p:pos x="3595" y="1276"/>
    <p:text>same suggestion here as the previous slide</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6-03-09T11:14:08.579" idx="16">
    <p:pos x="1730" y="1132"/>
    <p:text>Since this slide really is only focusing on the info in the red box, I suggest creating a new slide right after this one with most of the other text gone and only the Establish Baseline climatology info. This way, it's like you zoom into this box and then all other, irrelevant info disappears.</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3/31/2016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the Texas Water Resources II</a:t>
            </a:r>
            <a:r>
              <a:rPr lang="en-US" baseline="0" dirty="0" smtClean="0"/>
              <a:t> team, and we partnered with the Texas Forest Service to use Earth Observations to Assess Soil moisture in </a:t>
            </a:r>
            <a:r>
              <a:rPr lang="en-US" baseline="0" dirty="0" err="1" smtClean="0"/>
              <a:t>texas</a:t>
            </a:r>
            <a:r>
              <a:rPr lang="en-US" baseline="0" dirty="0" smtClean="0"/>
              <a:t> for wildfire mitigation. </a:t>
            </a:r>
            <a:endParaRPr lang="en-US" dirty="0" smtClean="0"/>
          </a:p>
          <a:p>
            <a:r>
              <a:rPr lang="en-US" dirty="0" smtClean="0"/>
              <a:t>Greg</a:t>
            </a:r>
          </a:p>
          <a:p>
            <a:r>
              <a:rPr lang="en-US" dirty="0" smtClean="0"/>
              <a:t>Jess </a:t>
            </a:r>
          </a:p>
          <a:p>
            <a:r>
              <a:rPr lang="en-US" dirty="0" err="1" smtClean="0"/>
              <a:t>Alyx</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2964411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a:t>
            </a:r>
            <a:r>
              <a:rPr lang="en-US" baseline="0" dirty="0" smtClean="0"/>
              <a:t> work with a longer SMAP dataset would improve our understanding of SMAP and its ability to measure soil moisture in both wet and dry conditions. </a:t>
            </a:r>
          </a:p>
          <a:p>
            <a:endParaRPr lang="en-US" baseline="0" dirty="0" smtClean="0"/>
          </a:p>
          <a:p>
            <a:r>
              <a:rPr lang="en-US" baseline="0" dirty="0" smtClean="0"/>
              <a:t>Future studies could also examine the relationship between specific variables and their impact on SMAP measurements, like surface temperature, vegetation, or distance from water. Since these are spatially and temporally varied, they may explain some of the fluctuations in SMAP measurements throughout the year. </a:t>
            </a:r>
          </a:p>
          <a:p>
            <a:endParaRPr lang="en-US" dirty="0" smtClean="0"/>
          </a:p>
          <a:p>
            <a:r>
              <a:rPr lang="en-US" dirty="0" smtClean="0"/>
              <a:t>https://www.flickr.com/photos/gsfc/6147392845/in/photolist-andZHP-nWrP3Q-85pwUH-9AeSdA-9uhjBa-e2He2U-egfT2o-csbUzN-bEdQF7-87qajQ-uGwFy-cR9JN7-bEdQEh-9vwkXa-cR9LvE-azUNfP-cR9L7u-9zGE8E-9Kan9c-9yxsLg-7WJ4wa-boYkMX-bT8zgz-8XcMyC-pFdW24-9FcnDN-9qS4F9-ra3yte-cR9KNh-bK53s2-9bNFdQ-8TYDpd-rnZtSJ-9BXY79-ahJpKa-4AynEF-dfM9hx-9dkK5C-bBCy2u-pXDNt8-8KTCU3-pXtGPt-7JB9Mc-bzWpg3-8aV4px-4sideE-cQUPNq-6oZw2K-q2nSD7-pKjChU</a:t>
            </a:r>
          </a:p>
          <a:p>
            <a:endParaRPr lang="en-US" dirty="0" smtClean="0"/>
          </a:p>
          <a:p>
            <a:r>
              <a:rPr lang="en-US" dirty="0" smtClean="0"/>
              <a:t>https://www.flickr.com/photos/noaaphotolib/5033921718/in/photolist-52EMn-8xhFHP-9LZzo2-9HQpoy-8ELZpe-8EQaxL-rp6Zxo-8WVApu-r44t9E-vrpn96-8pdxKX-8ptYwC-9jBK7b-7qZdsS-dxz9aj-AwceTa-wPHn7Z-xtYzLo</a:t>
            </a:r>
          </a:p>
          <a:p>
            <a:endParaRPr lang="en-US" dirty="0" smtClean="0"/>
          </a:p>
          <a:p>
            <a:r>
              <a:rPr lang="en-US" dirty="0" smtClean="0"/>
              <a:t>https://www.flickr.com/photos/gsfc/7000796835/in/photolist-2vVkpu-nMecA2-iYUMJ5-faDX44-aXSY1Z-9zGE8E-bECV2k-bECUZH-8rX44q-4Hef7v-4HeeRz-4HeeYX-ai7xfm-fa36jF-uTD2ny</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3182608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wanted to create a baseline climatology</a:t>
            </a:r>
            <a:r>
              <a:rPr lang="en-US" baseline="0" dirty="0" smtClean="0"/>
              <a:t> so the Texas Forest Service can compare SMAP measurements with historical averages. </a:t>
            </a:r>
          </a:p>
          <a:p>
            <a:endParaRPr lang="en-US" dirty="0" smtClean="0"/>
          </a:p>
          <a:p>
            <a:r>
              <a:rPr lang="en-US" dirty="0" smtClean="0"/>
              <a:t>https://www.flickr.com/photos/mrsdkrebs/12657537895/in/photolist-khvc2Z-e6gSti-iydM4S-c9QXjf-hEEXys-hRPoVD-e6nvCC-932Fxj-spLeo-pBCCAT-spLen-r6XBdg-qLpRUr-zZWn-bkzP7Q-o7tX3d-egkXRd-qu2zR1-5RCzB1-fykJVW-6sfAfr-rBYL7b-4jomkK-kAoKHK-qdzCP4-dKk9e9-dKvMPq-nD7Syd-6DKJCA-8kpEAE-mzGbBt-aaJRsX-ir6sy8-tyfp5d-jbfHkP-ozDMp-kBi2D9-9cZxQu-9bw56X-92NJAV-q8SgsN-qmwTx3-qZxCzd-7LPk6T-jZRYLg-jtaisX-qsn2g9-qBbcHX-4Az7vY-fHYi8V</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4146357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process was two-fold. First, we needed to create a rolling 3 day dataset. Then we needed to calculate a baseline climatology by kriging, then normalize the SMAP data. </a:t>
            </a:r>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223355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err="1" smtClean="0"/>
              <a:t>Alyx</a:t>
            </a:r>
            <a:r>
              <a:rPr lang="en-US" i="0" baseline="0" dirty="0" smtClean="0"/>
              <a:t>: As you can see, when looking at one day’s SMAP data, there areas of the image in Texas without data. In order to get a complete image of Texas without these gaps, we created a data set comprised of minimum values within a 3 day period.</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2497128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We mosaicked three dates of SMAP together, using the minimum values when the pixels overlapped since we were interested in dry conditions. We then automated this process in model builder and created a dataset for the entirety of SMAP data through February 1, 2016. </a:t>
            </a:r>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301292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an example of the images we created. This alone is important because it allows the Texas Forest Service to see the entire state of Texas in one image. It also became useful when comparing SMAP to historical SCAN data, which Greg will talk about next.</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858381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Next, we created a baseline climatology. </a:t>
            </a:r>
            <a:r>
              <a:rPr lang="en-US" baseline="0" dirty="0" smtClean="0"/>
              <a:t>In Excel, we organized the data by date, then found the average for each date using a Pivot Table. Using ArcMap, we geographically interpolated within the data to measure the variance relationship between data points. Our data had many gaps in between points, so this will allow the Texas Forest Service to use satellite data to “fill in the blanks” between testing stations. We then created semi-</a:t>
            </a:r>
            <a:r>
              <a:rPr lang="en-US" baseline="0" dirty="0" err="1" smtClean="0"/>
              <a:t>variograms</a:t>
            </a:r>
            <a:r>
              <a:rPr lang="en-US" baseline="0" dirty="0" smtClean="0"/>
              <a:t> in Arc to create a model that will account for distance between points. Then we used Ordinary Kriging to interpolate within the data and create an estimated image of soil moisture throughout Texas by Day of Year. </a:t>
            </a:r>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43859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one of 365 images we created in our baseline climatology. It shows that West Texas has a history of being dry, and that East Texas has a history of having higher soil moisture. This is important because it allows researchers to compare SMAP data to historical averages and determine if that particular date is drier, average, or wetter compared to historical </a:t>
            </a:r>
            <a:r>
              <a:rPr lang="en-US" baseline="0" dirty="0" err="1" smtClean="0"/>
              <a:t>precident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17</a:t>
            </a:fld>
            <a:endParaRPr lang="en-US"/>
          </a:p>
        </p:txBody>
      </p:sp>
    </p:spTree>
    <p:extLst>
      <p:ext uri="{BB962C8B-B14F-4D97-AF65-F5344CB8AC3E}">
        <p14:creationId xmlns:p14="http://schemas.microsoft.com/office/powerpoint/2010/main" val="224144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then divided</a:t>
            </a:r>
            <a:r>
              <a:rPr lang="en-US" baseline="0" dirty="0" smtClean="0"/>
              <a:t> the SMAP data by the baseline climatology to understand the relationship between SMAP and historical averages.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18</a:t>
            </a:fld>
            <a:endParaRPr lang="en-US"/>
          </a:p>
        </p:txBody>
      </p:sp>
    </p:spTree>
    <p:extLst>
      <p:ext uri="{BB962C8B-B14F-4D97-AF65-F5344CB8AC3E}">
        <p14:creationId xmlns:p14="http://schemas.microsoft.com/office/powerpoint/2010/main" val="1156762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you can see, certain areas of the states have soil moisture values consistent with historical precedent. But some dates have abnormal soil moisture. August 12 has some areas that are abnormally dry and some areas that are abnormally wet. Putting SMAP values in historical context allows the Texas Forest Service to better understand changes in soil moisture values.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19</a:t>
            </a:fld>
            <a:endParaRPr lang="en-US"/>
          </a:p>
        </p:txBody>
      </p:sp>
    </p:spTree>
    <p:extLst>
      <p:ext uri="{BB962C8B-B14F-4D97-AF65-F5344CB8AC3E}">
        <p14:creationId xmlns:p14="http://schemas.microsoft.com/office/powerpoint/2010/main" val="728884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Alyx</a:t>
            </a:r>
            <a:r>
              <a:rPr lang="en-US" dirty="0" smtClean="0"/>
              <a:t>: In</a:t>
            </a:r>
            <a:r>
              <a:rPr lang="en-US" baseline="0" dirty="0" smtClean="0"/>
              <a:t> recent years, droughts have increased in both severity and frequency. Droughts beget wildfires by decreasing soil moisture and drying out vegetation, thus increasing fuel loads and potential to burn. 80% of these fires occur within two miles of a community. These wildfires damage property, infrastructure, and threaten safety. They result in soil degradation, soil erosion loss of biodiversity, and agricultural losses. Ultimately, there are incredible economic losses as a result of rampant wildfires. In 2011, an estimated $5.2 billion was lost in agricultural resources and damaged roads and infrastructure. </a:t>
            </a:r>
          </a:p>
          <a:p>
            <a:endParaRPr lang="en-US" baseline="0" dirty="0" smtClean="0"/>
          </a:p>
          <a:p>
            <a:r>
              <a:rPr lang="en-US" baseline="0" dirty="0" smtClean="0"/>
              <a:t>Image Link: https://www.flickr.com/photos/statefarm/12333738624/in/photolist-jMTCMW-9Aho7S-eLSsDv-9LZzo2-akjGEf-ajTPu9-A2nGa8-AhFQko-aHBBpi-9GNWvP-9GNWug-ak3aLc-62GcYX-ajFkug-ajYTZG-aeeiQN-aAzb59-ak32BB-9AdmyZ-cQ44R1-v2p2H3-62GgfF-9d5RQ-9cTJZ-9cTHo-9cTHQ-9cTKi-9cTEP-ak8SZx-62GBnk-ajgmEi-9d5Rz-an7r4y-9d5PU-9d5QW-9d5Ps-9d5Pg-9d5Qw-aT3Guc-64pGEu-6fH7ZL-63hKQB-62HiTX-aejc7w-awWmmw-ajhUXn-aeDLb8-ajS8MM-ajS6yt-ajS6a8</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kriging, the distribution and number of testing</a:t>
            </a:r>
            <a:r>
              <a:rPr lang="en-US" baseline="0" dirty="0" smtClean="0"/>
              <a:t> stations is incredibly important. As you can see, we had few data points with many miles between them. Because kriging “</a:t>
            </a:r>
            <a:r>
              <a:rPr lang="en-US" baseline="0" dirty="0" err="1" smtClean="0"/>
              <a:t>smoothes</a:t>
            </a:r>
            <a:r>
              <a:rPr lang="en-US" baseline="0" dirty="0" smtClean="0"/>
              <a:t>” the data, it reduces short scale variability as it interpolates between the data points. </a:t>
            </a:r>
            <a:endParaRPr lang="en-US" dirty="0" smtClean="0"/>
          </a:p>
          <a:p>
            <a:r>
              <a:rPr lang="en-US" dirty="0" smtClean="0"/>
              <a:t>Kriging “</a:t>
            </a:r>
            <a:r>
              <a:rPr lang="en-US" dirty="0" err="1" smtClean="0"/>
              <a:t>smoothes</a:t>
            </a:r>
            <a:r>
              <a:rPr lang="en-US" dirty="0" smtClean="0"/>
              <a:t>” the data, meaning it reduces short scale variability in its interpolation between data points. This local variation is important to understand. </a:t>
            </a:r>
            <a:endParaRPr lang="en-US" baseline="0" dirty="0" smtClean="0"/>
          </a:p>
          <a:p>
            <a:r>
              <a:rPr lang="en-US" baseline="0" dirty="0" smtClean="0"/>
              <a:t>Bolstering the SCAN data stations and creating a longer climatology would improve the </a:t>
            </a:r>
            <a:r>
              <a:rPr lang="en-US" baseline="0" dirty="0" err="1" smtClean="0"/>
              <a:t>krige</a:t>
            </a:r>
            <a:r>
              <a:rPr lang="en-US" baseline="0" dirty="0" smtClean="0"/>
              <a:t>. Eventually, once enough SMAP data has been released, a climatology based solely on SMAP would be beneficial, for it would remove the need to “fill in the blanks” between sparse testing stations. </a:t>
            </a:r>
          </a:p>
        </p:txBody>
      </p:sp>
      <p:sp>
        <p:nvSpPr>
          <p:cNvPr id="4" name="Slide Number Placeholder 3"/>
          <p:cNvSpPr>
            <a:spLocks noGrp="1"/>
          </p:cNvSpPr>
          <p:nvPr>
            <p:ph type="sldNum" sz="quarter" idx="10"/>
          </p:nvPr>
        </p:nvSpPr>
        <p:spPr/>
        <p:txBody>
          <a:bodyPr/>
          <a:lstStyle/>
          <a:p>
            <a:fld id="{DFFCE636-EDCB-4E8F-A496-90D3D4BBB61E}" type="slidenum">
              <a:rPr lang="en-US" smtClean="0"/>
              <a:t>20</a:t>
            </a:fld>
            <a:endParaRPr lang="en-US"/>
          </a:p>
        </p:txBody>
      </p:sp>
    </p:spTree>
    <p:extLst>
      <p:ext uri="{BB962C8B-B14F-4D97-AF65-F5344CB8AC3E}">
        <p14:creationId xmlns:p14="http://schemas.microsoft.com/office/powerpoint/2010/main" val="3171611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a:t>
            </a:r>
            <a:r>
              <a:rPr lang="en-US" baseline="0" dirty="0" smtClean="0"/>
              <a:t> we learned a lot about working with SMAP data, which we will be able to pass off to the Texas Forest Service. We will also provide them with a dataset allowing them to visualize the entire state in one image, as well as a historical climatology for future comparison. SMAP data allows for researchers to better visualize local variations in soil moisture data, and should be pursued as a tool in future drought mitigation efforts. </a:t>
            </a:r>
          </a:p>
          <a:p>
            <a:endParaRPr lang="en-US" baseline="0" dirty="0" smtClean="0"/>
          </a:p>
          <a:p>
            <a:r>
              <a:rPr lang="en-US" baseline="0" dirty="0" smtClean="0"/>
              <a:t>We also have discovered some additional areas to explore, like impact of vegetation or temperature on SMAP’s ability to measure soil moisture. </a:t>
            </a:r>
          </a:p>
          <a:p>
            <a:endParaRPr lang="en-US" baseline="0" dirty="0" smtClean="0"/>
          </a:p>
          <a:p>
            <a:r>
              <a:rPr lang="en-US" baseline="0" dirty="0" smtClean="0"/>
              <a:t>Once enough SMAP data has been collected, we would hope to see it incorporated directly into the existing drought models, rather than current soil moisture estimates. </a:t>
            </a:r>
            <a:endParaRPr lang="en-US" dirty="0" smtClean="0"/>
          </a:p>
          <a:p>
            <a:endParaRPr lang="en-US" dirty="0" smtClean="0"/>
          </a:p>
          <a:p>
            <a:r>
              <a:rPr lang="en-US" dirty="0" smtClean="0"/>
              <a:t>https://www.flickr.com/photos/dvids/5638811206/in/photolist-9Aho7S-9A3xRj-9A3xJw-cR3u63-an2z1U-9A3wWf-aJ6n3X-9A3xoW-zWHboS-9A3xXL-9A3xuN-9zZyt2-9zZyPn-9A3x7C-9Ynt7A-9zZyJg-9zZyDM-9YnsmJ-9zZyyk-9mDzr5-9zZyvP-9zZyGc-fxQFeo-62FZ3D-aAVnWF-9U2ggc-9zZwEe-9zZy6H-9zZwzi-ajTPuE-9zV3bp-ajTPu9-9zZwWe-9zY2ds-ajFbWY-9zZwNe-b5XxsM-9A3wLJ-adQM8g-adQQgK-adQPai-9yWLKL-9zY2pf-9mDzjE-akh5kx-9zZxcz-9zZwhX-axz8x6-9zV3fv-adTwj3</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050745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22</a:t>
            </a:fld>
            <a:endParaRPr lang="en-US"/>
          </a:p>
        </p:txBody>
      </p:sp>
    </p:spTree>
    <p:extLst>
      <p:ext uri="{BB962C8B-B14F-4D97-AF65-F5344CB8AC3E}">
        <p14:creationId xmlns:p14="http://schemas.microsoft.com/office/powerpoint/2010/main" val="3739054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Alyx</a:t>
            </a:r>
            <a:r>
              <a:rPr lang="en-US" dirty="0" smtClean="0"/>
              <a:t>:</a:t>
            </a:r>
            <a:r>
              <a:rPr lang="en-US" baseline="0" dirty="0" smtClean="0"/>
              <a:t> </a:t>
            </a:r>
            <a:r>
              <a:rPr lang="en-US" dirty="0" smtClean="0"/>
              <a:t>The Texas</a:t>
            </a:r>
            <a:r>
              <a:rPr lang="en-US" baseline="0" dirty="0" smtClean="0"/>
              <a:t> Forest Service currently operates a Risk Assessment Portal that is free and open to the public. Individual users or community planning bodies can calculate their Fire Risk Potential and respond according to the threat. The TFS uses the </a:t>
            </a:r>
            <a:r>
              <a:rPr lang="en-US" baseline="0" dirty="0" err="1" smtClean="0"/>
              <a:t>Keetch-Byram</a:t>
            </a:r>
            <a:r>
              <a:rPr lang="en-US" baseline="0" dirty="0" smtClean="0"/>
              <a:t> Drought Index in these calculations, which utilizes precipitation and temperature readings to estimate evaporation, soil moisture, fuel ignition potential, etc. The KBDI is limited, however, because it assumes a full recharge of water during the winter</a:t>
            </a:r>
            <a:r>
              <a:rPr lang="en-US" sz="1200" b="0" i="0" kern="1200" dirty="0" smtClean="0">
                <a:solidFill>
                  <a:schemeClr val="tx1"/>
                </a:solidFill>
                <a:effectLst/>
                <a:latin typeface="+mn-lt"/>
                <a:ea typeface="+mn-ea"/>
                <a:cs typeface="+mn-cs"/>
              </a:rPr>
              <a:t>. Also,</a:t>
            </a:r>
            <a:r>
              <a:rPr lang="en-US" sz="1200" b="0" i="0" kern="1200" baseline="0" dirty="0" smtClean="0">
                <a:solidFill>
                  <a:schemeClr val="tx1"/>
                </a:solidFill>
                <a:effectLst/>
                <a:latin typeface="+mn-lt"/>
                <a:ea typeface="+mn-ea"/>
                <a:cs typeface="+mn-cs"/>
              </a:rPr>
              <a:t> cooler temperatures in the summer may keep the KBDI low, while actual fire risk is high. </a:t>
            </a:r>
          </a:p>
          <a:p>
            <a:endParaRPr lang="en-US" baseline="0" dirty="0" smtClean="0"/>
          </a:p>
          <a:p>
            <a:r>
              <a:rPr lang="en-US" baseline="0" dirty="0" smtClean="0"/>
              <a:t>Image Credit: https://www.flickr.com/photos/vxla/6144739838/in/photolist-amZp5j-9zZwhX-9zZyyk-9zZyov-9zZyt2-9A3x7C-9zZyvP-9A3wQj-9zZwQt-9zZxH4-9zZx7e-9A3wt9-9A3wvC-9zZxED-9zZx22-9zZx58-9A3wjo-9zZxC8-9zZyDM-9zZxhp-9A3wof-9zZxuB-9zZyGc-9zZxwH-9zZxzv-9A3wEA-9A3vUQ-9A3xhA-9A3vRu-9zZyJg-9A3xJw-9zXdtB-b5GcCa-aHxHAp-ajTPuE-jMTCMW-9Aho7S-eLSsDv-9LZzo2-akjGEf-ajTPu9-A2nGa8-AhFQko-aHBBpi-9GNWvP-9GNWug-ak3aLc-62GcYX-ajFkug-ajYTZ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3423185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Alyx</a:t>
            </a:r>
            <a:r>
              <a:rPr lang="en-US" dirty="0" smtClean="0"/>
              <a:t>: We partnered with the Texas Forest service</a:t>
            </a:r>
            <a:r>
              <a:rPr lang="en-US" baseline="0" dirty="0" smtClean="0"/>
              <a:t> to incorporate data from the Soil Moisture Active Passive (SMAP) Satellite into their Texas wildfire predictions. Since the satellite was launched in 2015, our study period was relatively recent—January 1, 2014-February 1, 2016.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215906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 We had two main objectives for our project. The</a:t>
            </a:r>
            <a:r>
              <a:rPr lang="en-US" baseline="0" dirty="0" smtClean="0"/>
              <a:t> Texas Forest Service requested a method to relate daily soil moisture readings with historical records to identify changes or particularly high or low values, So we created a Day of Year Baseline Climatology. We also needed to validate the SMAP data. The Soil Climate Analysis Network has daily soil moisture sensors throughout Texas, which allowed us to validate the SMAP data. Thirdly, we wanted to create a three day minimum data set so the Texas Forest Service can the entire state of Texas without gaps in the data. Finally, we identified a (number) for the Forest Service to utilize in future analysis of SMAP data. </a:t>
            </a:r>
          </a:p>
          <a:p>
            <a:endParaRPr lang="en-US" baseline="0" dirty="0" smtClean="0"/>
          </a:p>
          <a:p>
            <a:r>
              <a:rPr lang="en-US" dirty="0" smtClean="0"/>
              <a:t>Image Link: https://www.flickr.com/photos/dvids/5664249483/in/photolist-9CwL2R-8tVDvo-9d5Qe-amD2x7-9A3xuN-9A3wLJ-9A3wHy-9A3wWf-9zZwvt-9zZwrV-9zZwmT-9zZz2x-9zZy6H-9A3uHA-zWHboS-8zTqVs-aeeiFs-9A3xXL-9A3weC-aJ6n3X-9zZy9Z-9A3xoW-9zZyPn-9zZwzi-9A3xRj-9zZwCK-9zZwNe-9A3vnE-9zZwWe-9zZwEe-amZp5j-9zZwhX-9zZyyk-9zZyov-9zZyt2-9A3x7C-9zZyvP-9A3wQj-9zZwQt-9zZxH4-9zZx7e-9A3wt9-9A3wvC-9zZxED-9zZx22-9zZx58-9A3wjo-9zZxC8-9zZyDM-9zZxhp</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Greg: </a:t>
            </a:r>
          </a:p>
          <a:p>
            <a:r>
              <a:rPr lang="en-US" dirty="0" smtClean="0"/>
              <a:t>These are our</a:t>
            </a:r>
            <a:r>
              <a:rPr lang="en-US" baseline="0" dirty="0" smtClean="0"/>
              <a:t> two data sources. </a:t>
            </a:r>
            <a:r>
              <a:rPr lang="en-US" dirty="0" smtClean="0"/>
              <a:t>We used the Soil</a:t>
            </a:r>
            <a:r>
              <a:rPr lang="en-US" baseline="0" dirty="0" smtClean="0"/>
              <a:t> Moisture Active Passive Satellite, or SMAP. SMAP was launched in January 2015 to gauge soil moisture and temperature at a 5 cm depth with hopes of helping scientists better understand the water, energy and carbon cycles, as well as predict and monitor natural disasters like flooding and drought. In July of 2015, one of the radar instruments on the satellite failed, decreasing the resolution of the data. However, the radiometer still functions and can be used to transmit data with a 36 km resolution. </a:t>
            </a:r>
          </a:p>
          <a:p>
            <a:endParaRPr lang="en-US" baseline="0" dirty="0" smtClean="0"/>
          </a:p>
          <a:p>
            <a:r>
              <a:rPr lang="en-US" baseline="0" dirty="0" smtClean="0"/>
              <a:t>Our in situ data came from the Soil Climate Analysis Network, or SCAN. Samples are taken daily at various soil depths, one of which is 5 cm, which corresponds to SMAP. We used this data to both validate the satellite data and create our historical climatology.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3414525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needed to determine</a:t>
            </a:r>
            <a:r>
              <a:rPr lang="en-US" baseline="0" dirty="0" smtClean="0"/>
              <a:t> the validity of SMAP as a soil moisture dataset and understand any inconsistencies between SMAP and SCAN data. </a:t>
            </a:r>
            <a:endParaRPr lang="en-US" dirty="0" smtClean="0"/>
          </a:p>
          <a:p>
            <a:endParaRPr lang="en-US" dirty="0" smtClean="0"/>
          </a:p>
          <a:p>
            <a:r>
              <a:rPr lang="en-US" dirty="0" smtClean="0"/>
              <a:t>http://www.scpr.org/news/2015/01/08/49152/nasa-to-track-soil-moisture-from-space-with-smap-s/</a:t>
            </a:r>
          </a:p>
          <a:p>
            <a:r>
              <a:rPr lang="en-US" dirty="0" smtClean="0"/>
              <a:t>https://www.flickr.com/photos/usdagov/15234258199/in/photolist-pdcyd8-bSyvaR-x23Fnq-wEnTtv-x3c8h4</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411720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We did this by </a:t>
            </a:r>
            <a:r>
              <a:rPr lang="en-US" i="0" baseline="0" dirty="0" smtClean="0"/>
              <a:t>organizing the SCAN data by date, then geographically referenced them using ArcMap. We then matched the SMAP raster to each Point Values using Extract by Value. After creating a table with both SCAN and SMAP data, we used excel to find correlations between the data. </a:t>
            </a:r>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2838847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SMAP and SCAN are related, with seasonal variation. The correlations were highest in the fall</a:t>
            </a:r>
            <a:r>
              <a:rPr lang="en-US" baseline="0" dirty="0" smtClean="0"/>
              <a:t> months and lowest in the summer months. July and August in particular were quite lower than any other month. Attempts were made to understand the relationship between SMAP and SCAN and adjust, but nothing yielded significantly better results.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29056599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1305846"/>
            <a:ext cx="914400" cy="914400"/>
          </a:xfrm>
          <a:prstGeom prst="rect">
            <a:avLst/>
          </a:prstGeom>
        </p:spPr>
      </p:pic>
      <p:cxnSp>
        <p:nvCxnSpPr>
          <p:cNvPr id="13" name="author rule"/>
          <p:cNvCxnSpPr/>
          <p:nvPr userDrawn="1"/>
        </p:nvCxnSpPr>
        <p:spPr>
          <a:xfrm>
            <a:off x="228600" y="3009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228600" y="2279641"/>
            <a:ext cx="8613648"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1143000" y="1294865"/>
            <a:ext cx="7699248" cy="920132"/>
          </a:xfrm>
        </p:spPr>
        <p:txBody>
          <a:bodyPr anchor="ctr">
            <a:noAutofit/>
          </a:bodyPr>
          <a:lstStyle>
            <a:lvl1pPr marL="0" indent="0" algn="l">
              <a:buNone/>
              <a:defRPr sz="48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t="38509" b="30135"/>
          <a:stretch/>
        </p:blipFill>
        <p:spPr>
          <a:xfrm>
            <a:off x="0" y="4612943"/>
            <a:ext cx="9144000" cy="2238233"/>
          </a:xfrm>
          <a:prstGeom prst="rect">
            <a:avLst/>
          </a:prstGeom>
        </p:spPr>
      </p:pic>
      <p:sp>
        <p:nvSpPr>
          <p:cNvPr id="24" name="bottom grey"/>
          <p:cNvSpPr/>
          <p:nvPr userDrawn="1"/>
        </p:nvSpPr>
        <p:spPr>
          <a:xfrm>
            <a:off x="0" y="6731000"/>
            <a:ext cx="9144000" cy="12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3/31/2016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smtClean="0"/>
              <a:t>Texas Water Resources II</a:t>
            </a:r>
            <a:endParaRPr lang="en-US" dirty="0"/>
          </a:p>
        </p:txBody>
      </p:sp>
      <p:sp>
        <p:nvSpPr>
          <p:cNvPr id="9" name="Text Placeholder 8"/>
          <p:cNvSpPr>
            <a:spLocks noGrp="1"/>
          </p:cNvSpPr>
          <p:nvPr>
            <p:ph type="body" sz="quarter" idx="17"/>
          </p:nvPr>
        </p:nvSpPr>
        <p:spPr/>
        <p:txBody>
          <a:bodyPr>
            <a:normAutofit fontScale="92500" lnSpcReduction="10000"/>
          </a:bodyPr>
          <a:lstStyle/>
          <a:p>
            <a:r>
              <a:rPr lang="en-US" dirty="0"/>
              <a:t>Utilizing NASA Earth Observations to Assess Soil Moisture in Texas for Wildfire Mitigation</a:t>
            </a:r>
          </a:p>
          <a:p>
            <a:endParaRPr lang="en-US" dirty="0"/>
          </a:p>
        </p:txBody>
      </p:sp>
      <p:sp>
        <p:nvSpPr>
          <p:cNvPr id="11" name="Text Placeholder 2"/>
          <p:cNvSpPr txBox="1">
            <a:spLocks/>
          </p:cNvSpPr>
          <p:nvPr/>
        </p:nvSpPr>
        <p:spPr>
          <a:xfrm>
            <a:off x="4461831" y="3258448"/>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Greg Hoobchaak (Project Lead)</a:t>
            </a:r>
            <a:endParaRPr lang="en-US" sz="1600" dirty="0"/>
          </a:p>
        </p:txBody>
      </p:sp>
      <p:sp>
        <p:nvSpPr>
          <p:cNvPr id="19" name="Text Placeholder 2"/>
          <p:cNvSpPr txBox="1">
            <a:spLocks/>
          </p:cNvSpPr>
          <p:nvPr/>
        </p:nvSpPr>
        <p:spPr>
          <a:xfrm>
            <a:off x="4461830" y="3581414"/>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Jessica </a:t>
            </a:r>
            <a:r>
              <a:rPr lang="en-US" sz="1600" dirty="0" err="1" smtClean="0"/>
              <a:t>Jozwik</a:t>
            </a:r>
            <a:endParaRPr lang="en-US" sz="1600" dirty="0"/>
          </a:p>
        </p:txBody>
      </p:sp>
      <p:sp>
        <p:nvSpPr>
          <p:cNvPr id="20" name="Text Placeholder 2"/>
          <p:cNvSpPr txBox="1">
            <a:spLocks/>
          </p:cNvSpPr>
          <p:nvPr/>
        </p:nvSpPr>
        <p:spPr>
          <a:xfrm>
            <a:off x="4461830" y="3904380"/>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err="1" smtClean="0"/>
              <a:t>Alyx</a:t>
            </a:r>
            <a:r>
              <a:rPr lang="en-US" sz="1600" dirty="0" smtClean="0"/>
              <a:t> </a:t>
            </a:r>
            <a:r>
              <a:rPr lang="en-US" sz="1600" dirty="0" err="1" smtClean="0"/>
              <a:t>Riebeling</a:t>
            </a:r>
            <a:endParaRPr lang="en-US" sz="1600" dirty="0"/>
          </a:p>
        </p:txBody>
      </p:sp>
      <p:pic>
        <p:nvPicPr>
          <p:cNvPr id="3" name="Spring2016_LaRC_TexasWaterResourcesII_Presentation_Audio">
            <a:hlinkClick r:id="" action="ppaction://media"/>
          </p:cNvPr>
          <p:cNvPicPr>
            <a:picLocks noChangeAspect="1"/>
          </p:cNvPicPr>
          <p:nvPr>
            <a:audioFile r:link="rId1"/>
            <p:extLst>
              <p:ext uri="{DAA4B4D4-6D71-4841-9C94-3DE7FCFB9230}">
                <p14:media xmlns:p14="http://schemas.microsoft.com/office/powerpoint/2010/main" r:embed="rId2">
                  <p14:trim st="1242"/>
                </p14:media>
              </p:ext>
            </p:extLst>
          </p:nvPr>
        </p:nvPicPr>
        <p:blipFill>
          <a:blip r:embed="rId5"/>
          <a:stretch>
            <a:fillRect/>
          </a:stretch>
        </p:blipFill>
        <p:spPr>
          <a:xfrm>
            <a:off x="228600" y="3742897"/>
            <a:ext cx="609600" cy="609600"/>
          </a:xfrm>
          <a:prstGeom prst="rect">
            <a:avLst/>
          </a:prstGeom>
        </p:spPr>
      </p:pic>
    </p:spTree>
    <p:extLst>
      <p:ext uri="{BB962C8B-B14F-4D97-AF65-F5344CB8AC3E}">
        <p14:creationId xmlns:p14="http://schemas.microsoft.com/office/powerpoint/2010/main" val="43971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31064" y="1614526"/>
            <a:ext cx="9054592" cy="1146048"/>
          </a:xfrm>
        </p:spPr>
        <p:txBody>
          <a:bodyPr>
            <a:noAutofit/>
          </a:bodyPr>
          <a:lstStyle/>
          <a:p>
            <a:pPr marL="342900" indent="-342900">
              <a:spcBef>
                <a:spcPts val="200"/>
              </a:spcBef>
              <a:buClr>
                <a:srgbClr val="75AADB"/>
              </a:buClr>
              <a:buFont typeface="Webdings" panose="05030102010509060703" pitchFamily="18" charset="2"/>
              <a:buChar char="4"/>
            </a:pPr>
            <a:r>
              <a:rPr lang="en-US" sz="3000" dirty="0" smtClean="0">
                <a:solidFill>
                  <a:srgbClr val="767171"/>
                </a:solidFill>
              </a:rPr>
              <a:t>Longer Dataset</a:t>
            </a:r>
          </a:p>
          <a:p>
            <a:pPr marL="342900" indent="-342900">
              <a:spcBef>
                <a:spcPts val="200"/>
              </a:spcBef>
              <a:buClr>
                <a:srgbClr val="75AADB"/>
              </a:buClr>
              <a:buFont typeface="Webdings" panose="05030102010509060703" pitchFamily="18" charset="2"/>
              <a:buChar char="4"/>
            </a:pPr>
            <a:r>
              <a:rPr lang="en-US" sz="3000" dirty="0" smtClean="0">
                <a:solidFill>
                  <a:srgbClr val="767171"/>
                </a:solidFill>
              </a:rPr>
              <a:t>Explore spatial and temporal variables</a:t>
            </a:r>
          </a:p>
          <a:p>
            <a:pPr marL="342900" indent="-342900">
              <a:spcBef>
                <a:spcPts val="200"/>
              </a:spcBef>
              <a:buClr>
                <a:srgbClr val="75AADB"/>
              </a:buClr>
              <a:buFont typeface="Webdings" panose="05030102010509060703" pitchFamily="18" charset="2"/>
              <a:buChar char="4"/>
            </a:pPr>
            <a:r>
              <a:rPr lang="en-US" sz="3000" dirty="0" smtClean="0">
                <a:solidFill>
                  <a:srgbClr val="767171"/>
                </a:solidFill>
              </a:rPr>
              <a:t>Validated data released April 2016</a:t>
            </a:r>
            <a:endParaRPr lang="en-US" sz="3000" dirty="0">
              <a:solidFill>
                <a:srgbClr val="767171"/>
              </a:solidFill>
            </a:endParaRPr>
          </a:p>
          <a:p>
            <a:endParaRPr lang="en-US" sz="3000" dirty="0" smtClean="0"/>
          </a:p>
        </p:txBody>
      </p:sp>
      <p:sp>
        <p:nvSpPr>
          <p:cNvPr id="3" name="Text Placeholder 2"/>
          <p:cNvSpPr>
            <a:spLocks noGrp="1"/>
          </p:cNvSpPr>
          <p:nvPr>
            <p:ph type="body" sz="quarter" idx="10"/>
          </p:nvPr>
        </p:nvSpPr>
        <p:spPr>
          <a:xfrm>
            <a:off x="205415" y="381456"/>
            <a:ext cx="5790244" cy="695960"/>
          </a:xfrm>
        </p:spPr>
        <p:txBody>
          <a:bodyPr>
            <a:noAutofit/>
          </a:bodyPr>
          <a:lstStyle/>
          <a:p>
            <a:r>
              <a:rPr lang="en-US" dirty="0" smtClean="0"/>
              <a:t>Errors and Future Work:</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7899" y="3297684"/>
            <a:ext cx="2483408" cy="305063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962" y="3686685"/>
            <a:ext cx="2687745" cy="21082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5553" y="3686685"/>
            <a:ext cx="2573597" cy="2006601"/>
          </a:xfrm>
          <a:prstGeom prst="rect">
            <a:avLst/>
          </a:prstGeom>
        </p:spPr>
      </p:pic>
      <p:sp>
        <p:nvSpPr>
          <p:cNvPr id="7" name="TextBox 6"/>
          <p:cNvSpPr txBox="1"/>
          <p:nvPr/>
        </p:nvSpPr>
        <p:spPr>
          <a:xfrm>
            <a:off x="2408907" y="5778560"/>
            <a:ext cx="685800" cy="276999"/>
          </a:xfrm>
          <a:prstGeom prst="rect">
            <a:avLst/>
          </a:prstGeom>
          <a:noFill/>
        </p:spPr>
        <p:txBody>
          <a:bodyPr wrap="square" rtlCol="0">
            <a:spAutoFit/>
          </a:bodyPr>
          <a:lstStyle/>
          <a:p>
            <a:r>
              <a:rPr lang="en-US" sz="1200" dirty="0" smtClean="0"/>
              <a:t>NASA</a:t>
            </a:r>
            <a:endParaRPr lang="en-US" sz="1200" dirty="0"/>
          </a:p>
        </p:txBody>
      </p:sp>
      <p:sp>
        <p:nvSpPr>
          <p:cNvPr id="8" name="TextBox 7"/>
          <p:cNvSpPr txBox="1"/>
          <p:nvPr/>
        </p:nvSpPr>
        <p:spPr>
          <a:xfrm>
            <a:off x="5430928" y="6348319"/>
            <a:ext cx="685800" cy="276999"/>
          </a:xfrm>
          <a:prstGeom prst="rect">
            <a:avLst/>
          </a:prstGeom>
          <a:noFill/>
        </p:spPr>
        <p:txBody>
          <a:bodyPr wrap="square" rtlCol="0">
            <a:spAutoFit/>
          </a:bodyPr>
          <a:lstStyle/>
          <a:p>
            <a:r>
              <a:rPr lang="en-US" sz="1200" dirty="0" smtClean="0"/>
              <a:t>NASA</a:t>
            </a:r>
            <a:endParaRPr lang="en-US" sz="1200" dirty="0"/>
          </a:p>
        </p:txBody>
      </p:sp>
      <p:sp>
        <p:nvSpPr>
          <p:cNvPr id="9" name="TextBox 8"/>
          <p:cNvSpPr txBox="1"/>
          <p:nvPr/>
        </p:nvSpPr>
        <p:spPr>
          <a:xfrm>
            <a:off x="8193350" y="5778560"/>
            <a:ext cx="685800" cy="276999"/>
          </a:xfrm>
          <a:prstGeom prst="rect">
            <a:avLst/>
          </a:prstGeom>
          <a:noFill/>
        </p:spPr>
        <p:txBody>
          <a:bodyPr wrap="square" rtlCol="0">
            <a:spAutoFit/>
          </a:bodyPr>
          <a:lstStyle/>
          <a:p>
            <a:r>
              <a:rPr lang="en-US" sz="1200" dirty="0" smtClean="0"/>
              <a:t>NASA</a:t>
            </a:r>
            <a:endParaRPr lang="en-US" sz="1200" dirty="0"/>
          </a:p>
        </p:txBody>
      </p:sp>
      <p:sp>
        <p:nvSpPr>
          <p:cNvPr id="10" name="TextBox 9"/>
          <p:cNvSpPr txBox="1"/>
          <p:nvPr/>
        </p:nvSpPr>
        <p:spPr>
          <a:xfrm>
            <a:off x="205415" y="3198864"/>
            <a:ext cx="3176337" cy="369332"/>
          </a:xfrm>
          <a:prstGeom prst="rect">
            <a:avLst/>
          </a:prstGeom>
          <a:noFill/>
        </p:spPr>
        <p:txBody>
          <a:bodyPr wrap="square" rtlCol="0">
            <a:spAutoFit/>
          </a:bodyPr>
          <a:lstStyle/>
          <a:p>
            <a:r>
              <a:rPr lang="en-US" dirty="0" smtClean="0"/>
              <a:t>Land Surface Temperature</a:t>
            </a:r>
            <a:endParaRPr lang="en-US" dirty="0"/>
          </a:p>
        </p:txBody>
      </p:sp>
      <p:sp>
        <p:nvSpPr>
          <p:cNvPr id="11" name="TextBox 10"/>
          <p:cNvSpPr txBox="1"/>
          <p:nvPr/>
        </p:nvSpPr>
        <p:spPr>
          <a:xfrm>
            <a:off x="6305553" y="3229413"/>
            <a:ext cx="3176337" cy="369332"/>
          </a:xfrm>
          <a:prstGeom prst="rect">
            <a:avLst/>
          </a:prstGeom>
          <a:noFill/>
        </p:spPr>
        <p:txBody>
          <a:bodyPr wrap="square" rtlCol="0">
            <a:spAutoFit/>
          </a:bodyPr>
          <a:lstStyle/>
          <a:p>
            <a:r>
              <a:rPr lang="en-US" dirty="0" smtClean="0"/>
              <a:t>Distance from Water</a:t>
            </a:r>
            <a:endParaRPr lang="en-US" dirty="0"/>
          </a:p>
        </p:txBody>
      </p:sp>
      <p:sp>
        <p:nvSpPr>
          <p:cNvPr id="12" name="TextBox 11"/>
          <p:cNvSpPr txBox="1"/>
          <p:nvPr/>
        </p:nvSpPr>
        <p:spPr>
          <a:xfrm>
            <a:off x="4071800" y="2919283"/>
            <a:ext cx="1502651" cy="369332"/>
          </a:xfrm>
          <a:prstGeom prst="rect">
            <a:avLst/>
          </a:prstGeom>
          <a:noFill/>
        </p:spPr>
        <p:txBody>
          <a:bodyPr wrap="square" rtlCol="0">
            <a:spAutoFit/>
          </a:bodyPr>
          <a:lstStyle/>
          <a:p>
            <a:r>
              <a:rPr lang="en-US" dirty="0" smtClean="0"/>
              <a:t>Vegetation</a:t>
            </a:r>
            <a:endParaRPr lang="en-US" dirty="0"/>
          </a:p>
        </p:txBody>
      </p:sp>
    </p:spTree>
    <p:extLst>
      <p:ext uri="{BB962C8B-B14F-4D97-AF65-F5344CB8AC3E}">
        <p14:creationId xmlns:p14="http://schemas.microsoft.com/office/powerpoint/2010/main" val="2590674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87692" y="315227"/>
            <a:ext cx="8198317" cy="1325880"/>
          </a:xfrm>
        </p:spPr>
        <p:txBody>
          <a:bodyPr>
            <a:noAutofit/>
          </a:bodyPr>
          <a:lstStyle/>
          <a:p>
            <a:r>
              <a:rPr lang="en-US" dirty="0" smtClean="0"/>
              <a:t>Objective: </a:t>
            </a:r>
          </a:p>
          <a:p>
            <a:r>
              <a:rPr lang="en-US" dirty="0" smtClean="0"/>
              <a:t>Compare SMAP to Climatology</a:t>
            </a:r>
            <a:endParaRPr lang="en-US" dirty="0"/>
          </a:p>
        </p:txBody>
      </p:sp>
      <p:sp>
        <p:nvSpPr>
          <p:cNvPr id="5" name="Text Placeholder 4"/>
          <p:cNvSpPr>
            <a:spLocks noGrp="1"/>
          </p:cNvSpPr>
          <p:nvPr>
            <p:ph type="body" sz="quarter" idx="13"/>
          </p:nvPr>
        </p:nvSpPr>
        <p:spPr>
          <a:xfrm>
            <a:off x="6308155" y="6089194"/>
            <a:ext cx="1130968" cy="288758"/>
          </a:xfrm>
        </p:spPr>
        <p:txBody>
          <a:bodyPr/>
          <a:lstStyle/>
          <a:p>
            <a:r>
              <a:rPr lang="en-US" dirty="0"/>
              <a:t>Denise Krebs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7555" y="1641107"/>
            <a:ext cx="5847347" cy="4448087"/>
          </a:xfrm>
          <a:prstGeom prst="rect">
            <a:avLst/>
          </a:prstGeom>
        </p:spPr>
      </p:pic>
    </p:spTree>
    <p:extLst>
      <p:ext uri="{BB962C8B-B14F-4D97-AF65-F5344CB8AC3E}">
        <p14:creationId xmlns:p14="http://schemas.microsoft.com/office/powerpoint/2010/main" val="1282882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98621" y="1021967"/>
            <a:ext cx="9516979" cy="5258415"/>
            <a:chOff x="2218037" y="67962"/>
            <a:chExt cx="7298723" cy="10410162"/>
          </a:xfrm>
        </p:grpSpPr>
        <p:grpSp>
          <p:nvGrpSpPr>
            <p:cNvPr id="10" name="Group 9"/>
            <p:cNvGrpSpPr/>
            <p:nvPr/>
          </p:nvGrpSpPr>
          <p:grpSpPr>
            <a:xfrm>
              <a:off x="2218037" y="67962"/>
              <a:ext cx="7298723" cy="8774064"/>
              <a:chOff x="2522837" y="51486"/>
              <a:chExt cx="7298723" cy="8774064"/>
            </a:xfrm>
          </p:grpSpPr>
          <p:sp>
            <p:nvSpPr>
              <p:cNvPr id="15" name="Rectangle 14"/>
              <p:cNvSpPr/>
              <p:nvPr/>
            </p:nvSpPr>
            <p:spPr>
              <a:xfrm>
                <a:off x="4510928" y="114514"/>
                <a:ext cx="4336999" cy="8711036"/>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9" name="TextBox 18"/>
              <p:cNvSpPr txBox="1"/>
              <p:nvPr/>
            </p:nvSpPr>
            <p:spPr>
              <a:xfrm>
                <a:off x="2522837" y="51486"/>
                <a:ext cx="7298723" cy="347517"/>
              </a:xfrm>
              <a:prstGeom prst="rect">
                <a:avLst/>
              </a:prstGeom>
              <a:noFill/>
              <a:ln>
                <a:noFill/>
              </a:ln>
            </p:spPr>
            <p:txBody>
              <a:bodyPr wrap="square" rtlCol="0">
                <a:spAutoFit/>
              </a:bodyPr>
              <a:lstStyle/>
              <a:p>
                <a:endParaRPr lang="en-US" sz="1350" dirty="0">
                  <a:solidFill>
                    <a:srgbClr val="767171"/>
                  </a:solidFill>
                </a:endParaRPr>
              </a:p>
            </p:txBody>
          </p:sp>
          <p:sp>
            <p:nvSpPr>
              <p:cNvPr id="21" name="Rectangle 20"/>
              <p:cNvSpPr/>
              <p:nvPr/>
            </p:nvSpPr>
            <p:spPr>
              <a:xfrm>
                <a:off x="4520735" y="114512"/>
                <a:ext cx="4327192" cy="2153567"/>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grpSp>
        <p:sp>
          <p:nvSpPr>
            <p:cNvPr id="11" name="TextBox 10"/>
            <p:cNvSpPr txBox="1"/>
            <p:nvPr/>
          </p:nvSpPr>
          <p:spPr>
            <a:xfrm>
              <a:off x="4215935" y="241720"/>
              <a:ext cx="4337000" cy="10236404"/>
            </a:xfrm>
            <a:prstGeom prst="rect">
              <a:avLst/>
            </a:prstGeom>
            <a:noFill/>
          </p:spPr>
          <p:txBody>
            <a:bodyPr wrap="square" rtlCol="0">
              <a:spAutoFit/>
            </a:bodyPr>
            <a:lstStyle/>
            <a:p>
              <a:pPr algn="ctr"/>
              <a:r>
                <a:rPr lang="en-US" sz="3000" b="1" dirty="0" smtClean="0">
                  <a:solidFill>
                    <a:schemeClr val="tx2"/>
                  </a:solidFill>
                </a:rPr>
                <a:t>Compare SMAP to climatology</a:t>
              </a:r>
            </a:p>
            <a:p>
              <a:pPr algn="ctr"/>
              <a:endParaRPr lang="en-US" sz="3000" b="1" dirty="0" smtClean="0">
                <a:solidFill>
                  <a:srgbClr val="FFFFFF">
                    <a:lumMod val="50000"/>
                  </a:srgbClr>
                </a:solidFill>
              </a:endParaRPr>
            </a:p>
            <a:p>
              <a:pPr marL="514350" indent="-514350" algn="ctr">
                <a:buAutoNum type="arabicPeriod"/>
              </a:pPr>
              <a:r>
                <a:rPr lang="en-US" sz="3000" b="1" dirty="0" smtClean="0">
                  <a:solidFill>
                    <a:srgbClr val="FFFFFF">
                      <a:lumMod val="50000"/>
                    </a:srgbClr>
                  </a:solidFill>
                </a:rPr>
                <a:t>Created rolling 3 day dataset</a:t>
              </a:r>
            </a:p>
            <a:p>
              <a:pPr marL="514350" indent="-514350" algn="ctr">
                <a:buAutoNum type="arabicPeriod"/>
              </a:pPr>
              <a:r>
                <a:rPr lang="en-US" sz="3000" b="1" dirty="0" err="1" smtClean="0">
                  <a:solidFill>
                    <a:srgbClr val="FFFFFF">
                      <a:lumMod val="50000"/>
                    </a:srgbClr>
                  </a:solidFill>
                </a:rPr>
                <a:t>Kriged</a:t>
              </a:r>
              <a:r>
                <a:rPr lang="en-US" sz="3000" b="1" dirty="0" smtClean="0">
                  <a:solidFill>
                    <a:srgbClr val="FFFFFF">
                      <a:lumMod val="50000"/>
                    </a:srgbClr>
                  </a:solidFill>
                </a:rPr>
                <a:t> and calculated baseline climatology</a:t>
              </a:r>
            </a:p>
            <a:p>
              <a:pPr marL="514350" indent="-514350" algn="ctr">
                <a:buAutoNum type="arabicPeriod"/>
              </a:pPr>
              <a:r>
                <a:rPr lang="en-US" sz="3000" b="1" dirty="0" smtClean="0">
                  <a:solidFill>
                    <a:srgbClr val="FFFFFF">
                      <a:lumMod val="50000"/>
                    </a:srgbClr>
                  </a:solidFill>
                </a:rPr>
                <a:t>Divided SMAP by climatology</a:t>
              </a:r>
              <a:endParaRPr lang="en-US" sz="3000" dirty="0" smtClean="0">
                <a:solidFill>
                  <a:srgbClr val="FFFFFF">
                    <a:lumMod val="50000"/>
                  </a:srgbClr>
                </a:solidFill>
              </a:endParaRPr>
            </a:p>
            <a:p>
              <a:pPr algn="ctr"/>
              <a:endParaRPr lang="en-US" sz="3000" dirty="0" smtClean="0">
                <a:solidFill>
                  <a:srgbClr val="FFFFFF">
                    <a:lumMod val="50000"/>
                  </a:srgbClr>
                </a:solidFill>
              </a:endParaRPr>
            </a:p>
            <a:p>
              <a:r>
                <a:rPr lang="en-US" sz="3000" dirty="0" smtClean="0">
                  <a:solidFill>
                    <a:srgbClr val="FFFFFF">
                      <a:lumMod val="50000"/>
                    </a:srgbClr>
                  </a:solidFill>
                </a:rPr>
                <a:t>       </a:t>
              </a:r>
              <a:endParaRPr lang="en-US" sz="3000" dirty="0">
                <a:solidFill>
                  <a:srgbClr val="FFFFFF">
                    <a:lumMod val="50000"/>
                  </a:srgbClr>
                </a:solidFill>
              </a:endParaRPr>
            </a:p>
          </p:txBody>
        </p:sp>
      </p:grpSp>
      <p:sp>
        <p:nvSpPr>
          <p:cNvPr id="2" name="TextBox 1"/>
          <p:cNvSpPr txBox="1"/>
          <p:nvPr/>
        </p:nvSpPr>
        <p:spPr>
          <a:xfrm>
            <a:off x="-1" y="100287"/>
            <a:ext cx="8157411" cy="707886"/>
          </a:xfrm>
          <a:prstGeom prst="rect">
            <a:avLst/>
          </a:prstGeom>
          <a:noFill/>
        </p:spPr>
        <p:txBody>
          <a:bodyPr wrap="square" rtlCol="0">
            <a:spAutoFit/>
          </a:bodyPr>
          <a:lstStyle/>
          <a:p>
            <a:r>
              <a:rPr lang="en-US" sz="4000" b="1" dirty="0" smtClean="0">
                <a:solidFill>
                  <a:schemeClr val="accent1"/>
                </a:solidFill>
              </a:rPr>
              <a:t>Methodology: </a:t>
            </a:r>
          </a:p>
        </p:txBody>
      </p:sp>
    </p:spTree>
    <p:extLst>
      <p:ext uri="{BB962C8B-B14F-4D97-AF65-F5344CB8AC3E}">
        <p14:creationId xmlns:p14="http://schemas.microsoft.com/office/powerpoint/2010/main" val="3916157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568" y="170448"/>
            <a:ext cx="10070431" cy="707886"/>
          </a:xfrm>
          <a:prstGeom prst="rect">
            <a:avLst/>
          </a:prstGeom>
          <a:noFill/>
        </p:spPr>
        <p:txBody>
          <a:bodyPr wrap="square" rtlCol="0">
            <a:spAutoFit/>
          </a:bodyPr>
          <a:lstStyle/>
          <a:p>
            <a:r>
              <a:rPr lang="en-US" sz="4000" b="1" dirty="0" smtClean="0">
                <a:solidFill>
                  <a:schemeClr val="accent1"/>
                </a:solidFill>
              </a:rPr>
              <a:t>Rolling 3 Day Dataset</a:t>
            </a:r>
            <a:endParaRPr lang="en-US" sz="4000" b="1" dirty="0">
              <a:solidFill>
                <a:schemeClr val="accent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495425"/>
            <a:ext cx="5486400" cy="3867150"/>
          </a:xfrm>
          <a:prstGeom prst="rect">
            <a:avLst/>
          </a:prstGeom>
        </p:spPr>
      </p:pic>
    </p:spTree>
    <p:extLst>
      <p:ext uri="{BB962C8B-B14F-4D97-AF65-F5344CB8AC3E}">
        <p14:creationId xmlns:p14="http://schemas.microsoft.com/office/powerpoint/2010/main" val="2111616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931481" y="1115767"/>
            <a:ext cx="5401510" cy="4783286"/>
            <a:chOff x="7665095" y="1197669"/>
            <a:chExt cx="2409780" cy="4464076"/>
          </a:xfrm>
        </p:grpSpPr>
        <p:grpSp>
          <p:nvGrpSpPr>
            <p:cNvPr id="10" name="Group 9"/>
            <p:cNvGrpSpPr/>
            <p:nvPr/>
          </p:nvGrpSpPr>
          <p:grpSpPr>
            <a:xfrm>
              <a:off x="7665095" y="1197669"/>
              <a:ext cx="2409780" cy="4464076"/>
              <a:chOff x="7969895" y="1181193"/>
              <a:chExt cx="2409780" cy="4464076"/>
            </a:xfrm>
          </p:grpSpPr>
          <p:sp>
            <p:nvSpPr>
              <p:cNvPr id="17" name="Rectangle 16"/>
              <p:cNvSpPr/>
              <p:nvPr/>
            </p:nvSpPr>
            <p:spPr>
              <a:xfrm>
                <a:off x="7969895" y="1246263"/>
                <a:ext cx="2397211" cy="4399006"/>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7969895" y="1246263"/>
                <a:ext cx="2397211" cy="81774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extBox 25"/>
              <p:cNvSpPr txBox="1"/>
              <p:nvPr/>
            </p:nvSpPr>
            <p:spPr>
              <a:xfrm>
                <a:off x="7969895" y="1181193"/>
                <a:ext cx="2409780" cy="947883"/>
              </a:xfrm>
              <a:prstGeom prst="rect">
                <a:avLst/>
              </a:prstGeom>
              <a:noFill/>
              <a:ln>
                <a:noFill/>
              </a:ln>
            </p:spPr>
            <p:txBody>
              <a:bodyPr wrap="square" rtlCol="0" anchor="ctr">
                <a:spAutoFit/>
              </a:bodyPr>
              <a:lstStyle/>
              <a:p>
                <a:pPr algn="ctr"/>
                <a:r>
                  <a:rPr lang="en-US" sz="3000" b="1" dirty="0">
                    <a:solidFill>
                      <a:schemeClr val="bg2">
                        <a:lumMod val="50000"/>
                      </a:schemeClr>
                    </a:solidFill>
                  </a:rPr>
                  <a:t>Create a </a:t>
                </a:r>
                <a:r>
                  <a:rPr lang="en-US" sz="3000" b="1" dirty="0" smtClean="0">
                    <a:solidFill>
                      <a:schemeClr val="bg2">
                        <a:lumMod val="50000"/>
                      </a:schemeClr>
                    </a:solidFill>
                  </a:rPr>
                  <a:t>rolling </a:t>
                </a:r>
                <a:r>
                  <a:rPr lang="en-US" sz="3000" b="1" dirty="0">
                    <a:solidFill>
                      <a:schemeClr val="bg2">
                        <a:lumMod val="50000"/>
                      </a:schemeClr>
                    </a:solidFill>
                  </a:rPr>
                  <a:t>3 </a:t>
                </a:r>
                <a:r>
                  <a:rPr lang="en-US" sz="3000" b="1" dirty="0" smtClean="0">
                    <a:solidFill>
                      <a:schemeClr val="bg2">
                        <a:lumMod val="50000"/>
                      </a:schemeClr>
                    </a:solidFill>
                  </a:rPr>
                  <a:t>day </a:t>
                </a:r>
                <a:r>
                  <a:rPr lang="en-US" sz="3000" b="1" dirty="0">
                    <a:solidFill>
                      <a:schemeClr val="bg2">
                        <a:lumMod val="50000"/>
                      </a:schemeClr>
                    </a:solidFill>
                  </a:rPr>
                  <a:t>m</a:t>
                </a:r>
                <a:r>
                  <a:rPr lang="en-US" sz="3000" b="1" dirty="0" smtClean="0">
                    <a:solidFill>
                      <a:schemeClr val="bg2">
                        <a:lumMod val="50000"/>
                      </a:schemeClr>
                    </a:solidFill>
                  </a:rPr>
                  <a:t>inimum </a:t>
                </a:r>
                <a:r>
                  <a:rPr lang="en-US" sz="3000" b="1" dirty="0">
                    <a:solidFill>
                      <a:schemeClr val="bg2">
                        <a:lumMod val="50000"/>
                      </a:schemeClr>
                    </a:solidFill>
                  </a:rPr>
                  <a:t>d</a:t>
                </a:r>
                <a:r>
                  <a:rPr lang="en-US" sz="3000" b="1" dirty="0" smtClean="0">
                    <a:solidFill>
                      <a:schemeClr val="bg2">
                        <a:lumMod val="50000"/>
                      </a:schemeClr>
                    </a:solidFill>
                  </a:rPr>
                  <a:t>ata </a:t>
                </a:r>
                <a:r>
                  <a:rPr lang="en-US" sz="3000" b="1" dirty="0">
                    <a:solidFill>
                      <a:schemeClr val="bg2">
                        <a:lumMod val="50000"/>
                      </a:schemeClr>
                    </a:solidFill>
                  </a:rPr>
                  <a:t>s</a:t>
                </a:r>
                <a:r>
                  <a:rPr lang="en-US" sz="3000" b="1" dirty="0" smtClean="0">
                    <a:solidFill>
                      <a:schemeClr val="bg2">
                        <a:lumMod val="50000"/>
                      </a:schemeClr>
                    </a:solidFill>
                  </a:rPr>
                  <a:t>et</a:t>
                </a:r>
                <a:endParaRPr lang="en-US" sz="3000" b="1" dirty="0">
                  <a:solidFill>
                    <a:schemeClr val="bg2">
                      <a:lumMod val="50000"/>
                    </a:schemeClr>
                  </a:solidFill>
                </a:endParaRPr>
              </a:p>
            </p:txBody>
          </p:sp>
        </p:grpSp>
        <p:sp>
          <p:nvSpPr>
            <p:cNvPr id="13" name="TextBox 12"/>
            <p:cNvSpPr txBox="1"/>
            <p:nvPr/>
          </p:nvSpPr>
          <p:spPr>
            <a:xfrm>
              <a:off x="7749639" y="2122421"/>
              <a:ext cx="2240692" cy="3457618"/>
            </a:xfrm>
            <a:prstGeom prst="rect">
              <a:avLst/>
            </a:prstGeom>
            <a:noFill/>
            <a:ln>
              <a:noFill/>
            </a:ln>
          </p:spPr>
          <p:txBody>
            <a:bodyPr wrap="square" rtlCol="0" anchor="ctr">
              <a:spAutoFit/>
            </a:bodyPr>
            <a:lstStyle/>
            <a:p>
              <a:pPr algn="ctr"/>
              <a:endParaRPr lang="en-US" sz="1200" b="1" dirty="0" smtClean="0">
                <a:solidFill>
                  <a:schemeClr val="tx1">
                    <a:lumMod val="65000"/>
                    <a:lumOff val="35000"/>
                  </a:schemeClr>
                </a:solidFill>
              </a:endParaRPr>
            </a:p>
            <a:p>
              <a:pPr algn="ctr"/>
              <a:r>
                <a:rPr lang="en-US" sz="3000" b="1" dirty="0" smtClean="0">
                  <a:solidFill>
                    <a:schemeClr val="bg2">
                      <a:lumMod val="50000"/>
                    </a:schemeClr>
                  </a:solidFill>
                </a:rPr>
                <a:t>Using </a:t>
              </a:r>
              <a:r>
                <a:rPr lang="en-US" sz="3000" b="1" dirty="0">
                  <a:solidFill>
                    <a:schemeClr val="bg2">
                      <a:lumMod val="50000"/>
                    </a:schemeClr>
                  </a:solidFill>
                </a:rPr>
                <a:t>ArcGIS Model Builder</a:t>
              </a:r>
              <a:r>
                <a:rPr lang="en-US" sz="3000" b="1" dirty="0" smtClean="0">
                  <a:solidFill>
                    <a:schemeClr val="bg2">
                      <a:lumMod val="50000"/>
                    </a:schemeClr>
                  </a:solidFill>
                </a:rPr>
                <a:t>:</a:t>
              </a:r>
              <a:endParaRPr lang="en-US" sz="3000" dirty="0">
                <a:solidFill>
                  <a:schemeClr val="bg2">
                    <a:lumMod val="50000"/>
                  </a:schemeClr>
                </a:solidFill>
              </a:endParaRPr>
            </a:p>
            <a:p>
              <a:pPr algn="ctr"/>
              <a:r>
                <a:rPr lang="en-US" sz="3000" dirty="0">
                  <a:solidFill>
                    <a:schemeClr val="bg2">
                      <a:lumMod val="50000"/>
                    </a:schemeClr>
                  </a:solidFill>
                </a:rPr>
                <a:t>-</a:t>
              </a:r>
              <a:r>
                <a:rPr lang="en-US" sz="3000" dirty="0" smtClean="0">
                  <a:solidFill>
                    <a:schemeClr val="bg2">
                      <a:lumMod val="50000"/>
                    </a:schemeClr>
                  </a:solidFill>
                </a:rPr>
                <a:t>Mosaicked </a:t>
              </a:r>
              <a:r>
                <a:rPr lang="en-US" sz="3000" dirty="0">
                  <a:solidFill>
                    <a:schemeClr val="bg2">
                      <a:lumMod val="50000"/>
                    </a:schemeClr>
                  </a:solidFill>
                </a:rPr>
                <a:t>to </a:t>
              </a:r>
              <a:r>
                <a:rPr lang="en-US" sz="3000" dirty="0" smtClean="0">
                  <a:solidFill>
                    <a:schemeClr val="bg2">
                      <a:lumMod val="50000"/>
                    </a:schemeClr>
                  </a:solidFill>
                </a:rPr>
                <a:t>new </a:t>
              </a:r>
              <a:r>
                <a:rPr lang="en-US" sz="3000" dirty="0">
                  <a:solidFill>
                    <a:schemeClr val="bg2">
                      <a:lumMod val="50000"/>
                    </a:schemeClr>
                  </a:solidFill>
                </a:rPr>
                <a:t>r</a:t>
              </a:r>
              <a:r>
                <a:rPr lang="en-US" sz="3000" dirty="0" smtClean="0">
                  <a:solidFill>
                    <a:schemeClr val="bg2">
                      <a:lumMod val="50000"/>
                    </a:schemeClr>
                  </a:solidFill>
                </a:rPr>
                <a:t>aster using minimum </a:t>
              </a:r>
              <a:r>
                <a:rPr lang="en-US" sz="3000" dirty="0">
                  <a:solidFill>
                    <a:schemeClr val="bg2">
                      <a:lumMod val="50000"/>
                    </a:schemeClr>
                  </a:solidFill>
                </a:rPr>
                <a:t>v</a:t>
              </a:r>
              <a:r>
                <a:rPr lang="en-US" sz="3000" dirty="0" smtClean="0">
                  <a:solidFill>
                    <a:schemeClr val="bg2">
                      <a:lumMod val="50000"/>
                    </a:schemeClr>
                  </a:solidFill>
                </a:rPr>
                <a:t>alues</a:t>
              </a:r>
            </a:p>
            <a:p>
              <a:pPr algn="ctr"/>
              <a:r>
                <a:rPr lang="en-US" sz="3000" dirty="0" smtClean="0">
                  <a:solidFill>
                    <a:schemeClr val="bg2">
                      <a:lumMod val="50000"/>
                    </a:schemeClr>
                  </a:solidFill>
                </a:rPr>
                <a:t>-Manually set rolling window</a:t>
              </a:r>
              <a:endParaRPr lang="en-US" sz="3000" dirty="0">
                <a:solidFill>
                  <a:schemeClr val="bg2">
                    <a:lumMod val="50000"/>
                  </a:schemeClr>
                </a:solidFill>
              </a:endParaRPr>
            </a:p>
            <a:p>
              <a:pPr algn="ctr"/>
              <a:endParaRPr lang="en-US" sz="3000" dirty="0">
                <a:solidFill>
                  <a:schemeClr val="bg2">
                    <a:lumMod val="50000"/>
                  </a:schemeClr>
                </a:solidFill>
              </a:endParaRPr>
            </a:p>
            <a:p>
              <a:pPr algn="ctr"/>
              <a:endParaRPr lang="en-US" sz="1275" dirty="0">
                <a:solidFill>
                  <a:schemeClr val="tx1">
                    <a:lumMod val="65000"/>
                    <a:lumOff val="35000"/>
                  </a:schemeClr>
                </a:solidFill>
              </a:endParaRPr>
            </a:p>
          </p:txBody>
        </p:sp>
      </p:grpSp>
      <p:sp>
        <p:nvSpPr>
          <p:cNvPr id="2" name="TextBox 1"/>
          <p:cNvSpPr txBox="1"/>
          <p:nvPr/>
        </p:nvSpPr>
        <p:spPr>
          <a:xfrm>
            <a:off x="241620" y="282168"/>
            <a:ext cx="3716606" cy="1323439"/>
          </a:xfrm>
          <a:prstGeom prst="rect">
            <a:avLst/>
          </a:prstGeom>
          <a:noFill/>
        </p:spPr>
        <p:txBody>
          <a:bodyPr wrap="square" rtlCol="0">
            <a:spAutoFit/>
          </a:bodyPr>
          <a:lstStyle/>
          <a:p>
            <a:r>
              <a:rPr lang="en-US" sz="4000" b="1" dirty="0" smtClean="0">
                <a:solidFill>
                  <a:schemeClr val="accent1"/>
                </a:solidFill>
              </a:rPr>
              <a:t>Methodology:</a:t>
            </a:r>
          </a:p>
          <a:p>
            <a:endParaRPr lang="en-US" sz="4000" b="1" dirty="0">
              <a:solidFill>
                <a:schemeClr val="accent1"/>
              </a:solidFill>
            </a:endParaRPr>
          </a:p>
        </p:txBody>
      </p:sp>
    </p:spTree>
    <p:extLst>
      <p:ext uri="{BB962C8B-B14F-4D97-AF65-F5344CB8AC3E}">
        <p14:creationId xmlns:p14="http://schemas.microsoft.com/office/powerpoint/2010/main" val="35998814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307" t="1923" r="12896" b="9705"/>
          <a:stretch/>
        </p:blipFill>
        <p:spPr>
          <a:xfrm>
            <a:off x="1930400" y="482600"/>
            <a:ext cx="6146800" cy="5791200"/>
          </a:xfrm>
          <a:prstGeom prst="rect">
            <a:avLst/>
          </a:prstGeom>
        </p:spPr>
      </p:pic>
      <p:sp>
        <p:nvSpPr>
          <p:cNvPr id="3" name="Text Placeholder 2"/>
          <p:cNvSpPr>
            <a:spLocks noGrp="1"/>
          </p:cNvSpPr>
          <p:nvPr>
            <p:ph type="body" sz="quarter" idx="10"/>
          </p:nvPr>
        </p:nvSpPr>
        <p:spPr>
          <a:xfrm>
            <a:off x="301752" y="643448"/>
            <a:ext cx="5888255" cy="798897"/>
          </a:xfrm>
        </p:spPr>
        <p:txBody>
          <a:bodyPr>
            <a:noAutofit/>
          </a:bodyPr>
          <a:lstStyle/>
          <a:p>
            <a:r>
              <a:rPr lang="en-US" dirty="0" smtClean="0"/>
              <a:t>Results</a:t>
            </a: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661609" y="734188"/>
            <a:ext cx="14453935" cy="5867570"/>
            <a:chOff x="2218037" y="-271244"/>
            <a:chExt cx="7298723" cy="8202590"/>
          </a:xfrm>
        </p:grpSpPr>
        <p:grpSp>
          <p:nvGrpSpPr>
            <p:cNvPr id="10" name="Group 9"/>
            <p:cNvGrpSpPr/>
            <p:nvPr/>
          </p:nvGrpSpPr>
          <p:grpSpPr>
            <a:xfrm>
              <a:off x="2218037" y="-271244"/>
              <a:ext cx="7298723" cy="7200525"/>
              <a:chOff x="2522837" y="-287720"/>
              <a:chExt cx="7298723" cy="7200525"/>
            </a:xfrm>
          </p:grpSpPr>
          <p:sp>
            <p:nvSpPr>
              <p:cNvPr id="15" name="Rectangle 14"/>
              <p:cNvSpPr/>
              <p:nvPr/>
            </p:nvSpPr>
            <p:spPr>
              <a:xfrm>
                <a:off x="4510928" y="114515"/>
                <a:ext cx="4336999" cy="6798290"/>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1" name="Rectangle 20"/>
              <p:cNvSpPr/>
              <p:nvPr/>
            </p:nvSpPr>
            <p:spPr>
              <a:xfrm>
                <a:off x="4520735" y="114515"/>
                <a:ext cx="4327192" cy="1079893"/>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19" name="TextBox 18"/>
              <p:cNvSpPr txBox="1"/>
              <p:nvPr/>
            </p:nvSpPr>
            <p:spPr>
              <a:xfrm>
                <a:off x="2522837" y="-287720"/>
                <a:ext cx="7298723" cy="347517"/>
              </a:xfrm>
              <a:prstGeom prst="rect">
                <a:avLst/>
              </a:prstGeom>
              <a:noFill/>
              <a:ln>
                <a:noFill/>
              </a:ln>
            </p:spPr>
            <p:txBody>
              <a:bodyPr wrap="square" rtlCol="0">
                <a:spAutoFit/>
              </a:bodyPr>
              <a:lstStyle/>
              <a:p>
                <a:endParaRPr lang="en-US" sz="1350" dirty="0">
                  <a:solidFill>
                    <a:srgbClr val="767171"/>
                  </a:solidFill>
                </a:endParaRPr>
              </a:p>
            </p:txBody>
          </p:sp>
          <p:sp>
            <p:nvSpPr>
              <p:cNvPr id="24" name="TextBox 23"/>
              <p:cNvSpPr txBox="1"/>
              <p:nvPr/>
            </p:nvSpPr>
            <p:spPr>
              <a:xfrm>
                <a:off x="4948488" y="309715"/>
                <a:ext cx="3461877" cy="774463"/>
              </a:xfrm>
              <a:prstGeom prst="rect">
                <a:avLst/>
              </a:prstGeom>
              <a:noFill/>
            </p:spPr>
            <p:txBody>
              <a:bodyPr wrap="square" rtlCol="0">
                <a:spAutoFit/>
              </a:bodyPr>
              <a:lstStyle/>
              <a:p>
                <a:pPr algn="ctr"/>
                <a:r>
                  <a:rPr lang="en-US" sz="3000" b="1" dirty="0" smtClean="0">
                    <a:solidFill>
                      <a:srgbClr val="FFFFFF">
                        <a:lumMod val="50000"/>
                      </a:srgbClr>
                    </a:solidFill>
                  </a:rPr>
                  <a:t>Establish baseline </a:t>
                </a:r>
                <a:r>
                  <a:rPr lang="en-US" sz="3000" b="1" dirty="0">
                    <a:solidFill>
                      <a:srgbClr val="FFFFFF">
                        <a:lumMod val="50000"/>
                      </a:srgbClr>
                    </a:solidFill>
                  </a:rPr>
                  <a:t>c</a:t>
                </a:r>
                <a:r>
                  <a:rPr lang="en-US" sz="3000" b="1" dirty="0" smtClean="0">
                    <a:solidFill>
                      <a:srgbClr val="FFFFFF">
                        <a:lumMod val="50000"/>
                      </a:srgbClr>
                    </a:solidFill>
                  </a:rPr>
                  <a:t>limatology </a:t>
                </a:r>
                <a:endParaRPr lang="en-US" sz="3000" b="1" dirty="0">
                  <a:solidFill>
                    <a:srgbClr val="FFFFFF">
                      <a:lumMod val="50000"/>
                    </a:srgbClr>
                  </a:solidFill>
                </a:endParaRPr>
              </a:p>
            </p:txBody>
          </p:sp>
        </p:grpSp>
        <p:sp>
          <p:nvSpPr>
            <p:cNvPr id="11" name="TextBox 10"/>
            <p:cNvSpPr txBox="1"/>
            <p:nvPr/>
          </p:nvSpPr>
          <p:spPr>
            <a:xfrm>
              <a:off x="4252332" y="444869"/>
              <a:ext cx="4290795" cy="7486477"/>
            </a:xfrm>
            <a:prstGeom prst="rect">
              <a:avLst/>
            </a:prstGeom>
            <a:noFill/>
          </p:spPr>
          <p:txBody>
            <a:bodyPr wrap="square" rtlCol="0">
              <a:spAutoFit/>
            </a:bodyPr>
            <a:lstStyle/>
            <a:p>
              <a:pPr algn="ctr"/>
              <a:endParaRPr lang="en-US" sz="1200" b="1" dirty="0">
                <a:solidFill>
                  <a:srgbClr val="767171">
                    <a:lumMod val="65000"/>
                    <a:lumOff val="35000"/>
                  </a:srgbClr>
                </a:solidFill>
              </a:endParaRPr>
            </a:p>
            <a:p>
              <a:pPr algn="ctr"/>
              <a:endParaRPr lang="en-US" sz="3000" b="1" dirty="0" smtClean="0">
                <a:solidFill>
                  <a:srgbClr val="FFFFFF">
                    <a:lumMod val="50000"/>
                  </a:srgbClr>
                </a:solidFill>
              </a:endParaRPr>
            </a:p>
            <a:p>
              <a:pPr algn="ctr"/>
              <a:r>
                <a:rPr lang="en-US" sz="3000" b="1" dirty="0" smtClean="0">
                  <a:solidFill>
                    <a:srgbClr val="FFFFFF">
                      <a:lumMod val="50000"/>
                    </a:srgbClr>
                  </a:solidFill>
                </a:rPr>
                <a:t>Using </a:t>
              </a:r>
              <a:r>
                <a:rPr lang="en-US" sz="3000" b="1" dirty="0">
                  <a:solidFill>
                    <a:srgbClr val="FFFFFF">
                      <a:lumMod val="50000"/>
                    </a:srgbClr>
                  </a:solidFill>
                </a:rPr>
                <a:t>Excel:</a:t>
              </a:r>
            </a:p>
            <a:p>
              <a:pPr algn="ctr"/>
              <a:r>
                <a:rPr lang="en-US" sz="3000" dirty="0">
                  <a:solidFill>
                    <a:srgbClr val="FFFFFF">
                      <a:lumMod val="50000"/>
                    </a:srgbClr>
                  </a:solidFill>
                </a:rPr>
                <a:t>-</a:t>
              </a:r>
              <a:r>
                <a:rPr lang="en-US" sz="3000" dirty="0" smtClean="0">
                  <a:solidFill>
                    <a:srgbClr val="FFFFFF">
                      <a:lumMod val="50000"/>
                    </a:srgbClr>
                  </a:solidFill>
                </a:rPr>
                <a:t>Established </a:t>
              </a:r>
              <a:r>
                <a:rPr lang="en-US" sz="3000" dirty="0">
                  <a:solidFill>
                    <a:srgbClr val="FFFFFF">
                      <a:lumMod val="50000"/>
                    </a:srgbClr>
                  </a:solidFill>
                </a:rPr>
                <a:t>Day of Year (DOY)</a:t>
              </a:r>
            </a:p>
            <a:p>
              <a:pPr algn="ctr"/>
              <a:r>
                <a:rPr lang="en-US" sz="3000" dirty="0" smtClean="0">
                  <a:solidFill>
                    <a:srgbClr val="FFFFFF">
                      <a:lumMod val="50000"/>
                    </a:srgbClr>
                  </a:solidFill>
                </a:rPr>
                <a:t>- Averaged </a:t>
              </a:r>
              <a:r>
                <a:rPr lang="en-US" sz="3000" dirty="0">
                  <a:solidFill>
                    <a:srgbClr val="FFFFFF">
                      <a:lumMod val="50000"/>
                    </a:srgbClr>
                  </a:solidFill>
                </a:rPr>
                <a:t>for each DOY using a </a:t>
              </a:r>
              <a:r>
                <a:rPr lang="en-US" sz="3000" dirty="0" smtClean="0">
                  <a:solidFill>
                    <a:srgbClr val="FFFFFF">
                      <a:lumMod val="50000"/>
                    </a:srgbClr>
                  </a:solidFill>
                </a:rPr>
                <a:t>pivot </a:t>
              </a:r>
              <a:r>
                <a:rPr lang="en-US" sz="3000" dirty="0">
                  <a:solidFill>
                    <a:srgbClr val="FFFFFF">
                      <a:lumMod val="50000"/>
                    </a:srgbClr>
                  </a:solidFill>
                </a:rPr>
                <a:t>t</a:t>
              </a:r>
              <a:r>
                <a:rPr lang="en-US" sz="3000" dirty="0" smtClean="0">
                  <a:solidFill>
                    <a:srgbClr val="FFFFFF">
                      <a:lumMod val="50000"/>
                    </a:srgbClr>
                  </a:solidFill>
                </a:rPr>
                <a:t>able</a:t>
              </a:r>
              <a:endParaRPr lang="en-US" sz="3000" dirty="0">
                <a:solidFill>
                  <a:srgbClr val="FFFFFF">
                    <a:lumMod val="50000"/>
                  </a:srgbClr>
                </a:solidFill>
              </a:endParaRPr>
            </a:p>
            <a:p>
              <a:pPr algn="ctr"/>
              <a:endParaRPr lang="en-US" sz="3000" dirty="0">
                <a:solidFill>
                  <a:srgbClr val="FFFFFF">
                    <a:lumMod val="50000"/>
                  </a:srgbClr>
                </a:solidFill>
              </a:endParaRPr>
            </a:p>
            <a:p>
              <a:pPr algn="ctr"/>
              <a:r>
                <a:rPr lang="en-US" sz="3000" b="1" dirty="0">
                  <a:solidFill>
                    <a:srgbClr val="FFFFFF">
                      <a:lumMod val="50000"/>
                    </a:srgbClr>
                  </a:solidFill>
                </a:rPr>
                <a:t>Using ArcMap:</a:t>
              </a:r>
            </a:p>
            <a:p>
              <a:pPr algn="ctr"/>
              <a:r>
                <a:rPr lang="en-US" sz="3000" dirty="0">
                  <a:solidFill>
                    <a:srgbClr val="FFFFFF">
                      <a:lumMod val="50000"/>
                    </a:srgbClr>
                  </a:solidFill>
                </a:rPr>
                <a:t>-Ordinary k</a:t>
              </a:r>
              <a:r>
                <a:rPr lang="en-US" sz="3000" dirty="0" smtClean="0">
                  <a:solidFill>
                    <a:srgbClr val="FFFFFF">
                      <a:lumMod val="50000"/>
                    </a:srgbClr>
                  </a:solidFill>
                </a:rPr>
                <a:t>riging </a:t>
              </a:r>
            </a:p>
            <a:p>
              <a:pPr algn="ctr"/>
              <a:r>
                <a:rPr lang="en-US" sz="3000" dirty="0" smtClean="0">
                  <a:solidFill>
                    <a:srgbClr val="FFFFFF">
                      <a:lumMod val="50000"/>
                    </a:srgbClr>
                  </a:solidFill>
                </a:rPr>
                <a:t>-Created </a:t>
              </a:r>
              <a:r>
                <a:rPr lang="en-US" sz="3000" dirty="0">
                  <a:solidFill>
                    <a:srgbClr val="FFFFFF">
                      <a:lumMod val="50000"/>
                    </a:srgbClr>
                  </a:solidFill>
                </a:rPr>
                <a:t>a 7 day rolling </a:t>
              </a:r>
              <a:r>
                <a:rPr lang="en-US" sz="3000" dirty="0" smtClean="0">
                  <a:solidFill>
                    <a:srgbClr val="FFFFFF">
                      <a:lumMod val="50000"/>
                    </a:srgbClr>
                  </a:solidFill>
                </a:rPr>
                <a:t>average</a:t>
              </a:r>
            </a:p>
            <a:p>
              <a:pPr algn="ctr"/>
              <a:r>
                <a:rPr lang="en-US" sz="3000" dirty="0" smtClean="0">
                  <a:solidFill>
                    <a:srgbClr val="FFFFFF">
                      <a:lumMod val="50000"/>
                    </a:srgbClr>
                  </a:solidFill>
                </a:rPr>
                <a:t>-Calculated </a:t>
              </a:r>
              <a:r>
                <a:rPr lang="en-US" sz="3000" dirty="0">
                  <a:solidFill>
                    <a:srgbClr val="FFFFFF">
                      <a:lumMod val="50000"/>
                    </a:srgbClr>
                  </a:solidFill>
                </a:rPr>
                <a:t>b</a:t>
              </a:r>
              <a:r>
                <a:rPr lang="en-US" sz="3000" dirty="0" smtClean="0">
                  <a:solidFill>
                    <a:srgbClr val="FFFFFF">
                      <a:lumMod val="50000"/>
                    </a:srgbClr>
                  </a:solidFill>
                </a:rPr>
                <a:t>aseline </a:t>
              </a:r>
              <a:r>
                <a:rPr lang="en-US" sz="3000" dirty="0">
                  <a:solidFill>
                    <a:srgbClr val="FFFFFF">
                      <a:lumMod val="50000"/>
                    </a:srgbClr>
                  </a:solidFill>
                </a:rPr>
                <a:t>c</a:t>
              </a:r>
              <a:r>
                <a:rPr lang="en-US" sz="3000" dirty="0" smtClean="0">
                  <a:solidFill>
                    <a:srgbClr val="FFFFFF">
                      <a:lumMod val="50000"/>
                    </a:srgbClr>
                  </a:solidFill>
                </a:rPr>
                <a:t>limatology</a:t>
              </a:r>
            </a:p>
            <a:p>
              <a:pPr algn="ctr"/>
              <a:endParaRPr lang="en-US" sz="3000" dirty="0" smtClean="0">
                <a:solidFill>
                  <a:srgbClr val="FFFFFF">
                    <a:lumMod val="50000"/>
                  </a:srgbClr>
                </a:solidFill>
              </a:endParaRPr>
            </a:p>
            <a:p>
              <a:r>
                <a:rPr lang="en-US" sz="3000" dirty="0" smtClean="0">
                  <a:solidFill>
                    <a:srgbClr val="FFFFFF">
                      <a:lumMod val="50000"/>
                    </a:srgbClr>
                  </a:solidFill>
                </a:rPr>
                <a:t>       </a:t>
              </a:r>
              <a:endParaRPr lang="en-US" sz="3000" dirty="0">
                <a:solidFill>
                  <a:srgbClr val="FFFFFF">
                    <a:lumMod val="50000"/>
                  </a:srgbClr>
                </a:solidFill>
              </a:endParaRPr>
            </a:p>
          </p:txBody>
        </p:sp>
      </p:grpSp>
      <p:sp>
        <p:nvSpPr>
          <p:cNvPr id="2" name="TextBox 1"/>
          <p:cNvSpPr txBox="1"/>
          <p:nvPr/>
        </p:nvSpPr>
        <p:spPr>
          <a:xfrm>
            <a:off x="261068" y="311427"/>
            <a:ext cx="4972669" cy="707886"/>
          </a:xfrm>
          <a:prstGeom prst="rect">
            <a:avLst/>
          </a:prstGeom>
          <a:noFill/>
        </p:spPr>
        <p:txBody>
          <a:bodyPr wrap="square" rtlCol="0">
            <a:spAutoFit/>
          </a:bodyPr>
          <a:lstStyle/>
          <a:p>
            <a:r>
              <a:rPr lang="en-US" sz="4000" b="1" dirty="0" smtClean="0">
                <a:solidFill>
                  <a:schemeClr val="accent1"/>
                </a:solidFill>
              </a:rPr>
              <a:t>Methodology: </a:t>
            </a:r>
          </a:p>
        </p:txBody>
      </p:sp>
    </p:spTree>
    <p:extLst>
      <p:ext uri="{BB962C8B-B14F-4D97-AF65-F5344CB8AC3E}">
        <p14:creationId xmlns:p14="http://schemas.microsoft.com/office/powerpoint/2010/main" val="33176934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97839" y="529389"/>
            <a:ext cx="2052856" cy="705318"/>
          </a:xfrm>
        </p:spPr>
        <p:txBody>
          <a:bodyPr>
            <a:noAutofit/>
          </a:bodyPr>
          <a:lstStyle/>
          <a:p>
            <a:r>
              <a:rPr lang="en-US" dirty="0" smtClean="0"/>
              <a:t>Results </a:t>
            </a:r>
          </a:p>
        </p:txBody>
      </p:sp>
      <p:pic>
        <p:nvPicPr>
          <p:cNvPr id="5" name="Picture 4" descr="C:\Users\jjozwik\Downloads\Jan01.PNG"/>
          <p:cNvPicPr/>
          <p:nvPr/>
        </p:nvPicPr>
        <p:blipFill>
          <a:blip r:embed="rId3">
            <a:extLst>
              <a:ext uri="{28A0092B-C50C-407E-A947-70E740481C1C}">
                <a14:useLocalDpi xmlns:a14="http://schemas.microsoft.com/office/drawing/2010/main" val="0"/>
              </a:ext>
            </a:extLst>
          </a:blip>
          <a:srcRect/>
          <a:stretch>
            <a:fillRect/>
          </a:stretch>
        </p:blipFill>
        <p:spPr bwMode="auto">
          <a:xfrm>
            <a:off x="1811623" y="1559560"/>
            <a:ext cx="4964958" cy="4158641"/>
          </a:xfrm>
          <a:prstGeom prst="rect">
            <a:avLst/>
          </a:prstGeom>
          <a:noFill/>
          <a:ln>
            <a:noFill/>
          </a:ln>
        </p:spPr>
      </p:pic>
      <p:sp>
        <p:nvSpPr>
          <p:cNvPr id="8" name="TextBox 7"/>
          <p:cNvSpPr txBox="1"/>
          <p:nvPr/>
        </p:nvSpPr>
        <p:spPr>
          <a:xfrm>
            <a:off x="6446253" y="5805883"/>
            <a:ext cx="1703539" cy="369332"/>
          </a:xfrm>
          <a:prstGeom prst="rect">
            <a:avLst/>
          </a:prstGeom>
          <a:noFill/>
        </p:spPr>
        <p:txBody>
          <a:bodyPr wrap="square" rtlCol="0">
            <a:spAutoFit/>
          </a:bodyPr>
          <a:lstStyle/>
          <a:p>
            <a:r>
              <a:rPr lang="en-US" dirty="0" smtClean="0"/>
              <a:t>January 1</a:t>
            </a:r>
            <a:endParaRPr lang="en-US" dirty="0"/>
          </a:p>
        </p:txBody>
      </p:sp>
    </p:spTree>
    <p:extLst>
      <p:ext uri="{BB962C8B-B14F-4D97-AF65-F5344CB8AC3E}">
        <p14:creationId xmlns:p14="http://schemas.microsoft.com/office/powerpoint/2010/main" val="2491937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3067" y="402086"/>
            <a:ext cx="4587032" cy="1325880"/>
          </a:xfrm>
        </p:spPr>
        <p:txBody>
          <a:bodyPr>
            <a:noAutofit/>
          </a:bodyPr>
          <a:lstStyle/>
          <a:p>
            <a:r>
              <a:rPr lang="en-US" dirty="0" smtClean="0"/>
              <a:t>Methodology:</a:t>
            </a:r>
          </a:p>
          <a:p>
            <a:r>
              <a:rPr lang="en-US" dirty="0" smtClean="0"/>
              <a:t>Normalize SMAP</a:t>
            </a:r>
            <a:endParaRPr lang="en-US" dirty="0"/>
          </a:p>
        </p:txBody>
      </p:sp>
      <p:pic>
        <p:nvPicPr>
          <p:cNvPr id="6" name="Picture 5"/>
          <p:cNvPicPr>
            <a:picLocks noChangeAspect="1"/>
          </p:cNvPicPr>
          <p:nvPr/>
        </p:nvPicPr>
        <p:blipFill>
          <a:blip r:embed="rId3"/>
          <a:stretch>
            <a:fillRect/>
          </a:stretch>
        </p:blipFill>
        <p:spPr>
          <a:xfrm>
            <a:off x="1417328" y="2818357"/>
            <a:ext cx="6309344" cy="1655940"/>
          </a:xfrm>
          <a:prstGeom prst="rect">
            <a:avLst/>
          </a:prstGeom>
        </p:spPr>
      </p:pic>
    </p:spTree>
    <p:extLst>
      <p:ext uri="{BB962C8B-B14F-4D97-AF65-F5344CB8AC3E}">
        <p14:creationId xmlns:p14="http://schemas.microsoft.com/office/powerpoint/2010/main" val="68527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05909" y="536799"/>
            <a:ext cx="1916186" cy="700528"/>
          </a:xfrm>
        </p:spPr>
        <p:txBody>
          <a:bodyPr>
            <a:normAutofit/>
          </a:bodyPr>
          <a:lstStyle/>
          <a:p>
            <a:r>
              <a:rPr lang="en-US" dirty="0" smtClean="0"/>
              <a:t>Results</a:t>
            </a:r>
          </a:p>
        </p:txBody>
      </p:sp>
      <p:sp>
        <p:nvSpPr>
          <p:cNvPr id="7" name="TextBox 6"/>
          <p:cNvSpPr txBox="1"/>
          <p:nvPr/>
        </p:nvSpPr>
        <p:spPr>
          <a:xfrm>
            <a:off x="1565927" y="5121514"/>
            <a:ext cx="2038611" cy="369332"/>
          </a:xfrm>
          <a:prstGeom prst="rect">
            <a:avLst/>
          </a:prstGeom>
          <a:noFill/>
        </p:spPr>
        <p:txBody>
          <a:bodyPr wrap="square" rtlCol="0">
            <a:spAutoFit/>
          </a:bodyPr>
          <a:lstStyle/>
          <a:p>
            <a:r>
              <a:rPr lang="en-US" dirty="0" smtClean="0"/>
              <a:t>February 1, 2016</a:t>
            </a:r>
            <a:endParaRPr lang="en-US" dirty="0"/>
          </a:p>
        </p:txBody>
      </p:sp>
      <p:grpSp>
        <p:nvGrpSpPr>
          <p:cNvPr id="14" name="Group 13"/>
          <p:cNvGrpSpPr/>
          <p:nvPr/>
        </p:nvGrpSpPr>
        <p:grpSpPr>
          <a:xfrm>
            <a:off x="553453" y="1576814"/>
            <a:ext cx="7711905" cy="3876803"/>
            <a:chOff x="1010653" y="1633660"/>
            <a:chExt cx="7711905" cy="3876803"/>
          </a:xfrm>
        </p:grpSpPr>
        <p:pic>
          <p:nvPicPr>
            <p:cNvPr id="4" name="Picture 3" descr="C:\Users\jjozwik\Downloads\Normalized_August12.PNG"/>
            <p:cNvPicPr/>
            <p:nvPr/>
          </p:nvPicPr>
          <p:blipFill rotWithShape="1">
            <a:blip r:embed="rId3" cstate="print">
              <a:extLst>
                <a:ext uri="{28A0092B-C50C-407E-A947-70E740481C1C}">
                  <a14:useLocalDpi xmlns:a14="http://schemas.microsoft.com/office/drawing/2010/main" val="0"/>
                </a:ext>
              </a:extLst>
            </a:blip>
            <a:srcRect l="21899" b="8937"/>
            <a:stretch/>
          </p:blipFill>
          <p:spPr bwMode="auto">
            <a:xfrm>
              <a:off x="5558589" y="1633660"/>
              <a:ext cx="3163969" cy="3178972"/>
            </a:xfrm>
            <a:prstGeom prst="rect">
              <a:avLst/>
            </a:prstGeom>
            <a:noFill/>
            <a:ln>
              <a:noFill/>
            </a:ln>
          </p:spPr>
        </p:pic>
        <p:pic>
          <p:nvPicPr>
            <p:cNvPr id="5" name="Picture 4" descr="C:\Users\jjozwik\Downloads\Normalized_Feb01.PNG"/>
            <p:cNvPicPr/>
            <p:nvPr/>
          </p:nvPicPr>
          <p:blipFill rotWithShape="1">
            <a:blip r:embed="rId4" cstate="print">
              <a:extLst>
                <a:ext uri="{28A0092B-C50C-407E-A947-70E740481C1C}">
                  <a14:useLocalDpi xmlns:a14="http://schemas.microsoft.com/office/drawing/2010/main" val="0"/>
                </a:ext>
              </a:extLst>
            </a:blip>
            <a:srcRect l="21782" b="13285"/>
            <a:stretch/>
          </p:blipFill>
          <p:spPr bwMode="auto">
            <a:xfrm>
              <a:off x="1106905" y="1633660"/>
              <a:ext cx="3264120" cy="3263193"/>
            </a:xfrm>
            <a:prstGeom prst="rect">
              <a:avLst/>
            </a:prstGeom>
            <a:noFill/>
            <a:ln>
              <a:noFill/>
            </a:ln>
          </p:spPr>
        </p:pic>
        <p:sp>
          <p:nvSpPr>
            <p:cNvPr id="2" name="Rectangle 1"/>
            <p:cNvSpPr/>
            <p:nvPr/>
          </p:nvSpPr>
          <p:spPr>
            <a:xfrm>
              <a:off x="1010653" y="3585411"/>
              <a:ext cx="605238" cy="1395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907054" y="3991426"/>
              <a:ext cx="511293" cy="905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377089" y="4114800"/>
              <a:ext cx="605238" cy="1395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266026" y="3395862"/>
              <a:ext cx="605238" cy="1395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381258" y="3967363"/>
              <a:ext cx="605238" cy="1395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476989" y="3692166"/>
              <a:ext cx="605238" cy="1395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735220" y="3907205"/>
              <a:ext cx="605238" cy="1395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5924058" y="5084539"/>
            <a:ext cx="1983833" cy="369332"/>
          </a:xfrm>
          <a:prstGeom prst="rect">
            <a:avLst/>
          </a:prstGeom>
          <a:noFill/>
        </p:spPr>
        <p:txBody>
          <a:bodyPr wrap="square" rtlCol="0">
            <a:spAutoFit/>
          </a:bodyPr>
          <a:lstStyle/>
          <a:p>
            <a:r>
              <a:rPr lang="en-US" dirty="0" smtClean="0"/>
              <a:t>August 12, 2015</a:t>
            </a:r>
            <a:endParaRPr lang="en-US" dirty="0"/>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8985" y="4245169"/>
            <a:ext cx="1473472" cy="1000128"/>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1310" y="4584539"/>
            <a:ext cx="755984" cy="935371"/>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60268" y="5422285"/>
            <a:ext cx="2223268" cy="428685"/>
          </a:xfrm>
          <a:prstGeom prst="rect">
            <a:avLst/>
          </a:prstGeom>
        </p:spPr>
      </p:pic>
    </p:spTree>
    <p:extLst>
      <p:ext uri="{BB962C8B-B14F-4D97-AF65-F5344CB8AC3E}">
        <p14:creationId xmlns:p14="http://schemas.microsoft.com/office/powerpoint/2010/main" val="941722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435" y="2800535"/>
            <a:ext cx="5617029" cy="704088"/>
          </a:xfrm>
        </p:spPr>
        <p:txBody>
          <a:bodyPr/>
          <a:lstStyle/>
          <a:p>
            <a:r>
              <a:rPr lang="en-US" dirty="0" smtClean="0"/>
              <a:t>Community Concerns</a:t>
            </a:r>
            <a:endParaRPr lang="en-US" dirty="0"/>
          </a:p>
        </p:txBody>
      </p:sp>
      <p:pic>
        <p:nvPicPr>
          <p:cNvPr id="11" name="Picture Placeholder 10"/>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19590" b="3997"/>
          <a:stretch/>
        </p:blipFill>
        <p:spPr>
          <a:xfrm>
            <a:off x="0" y="145327"/>
            <a:ext cx="9144000" cy="2690844"/>
          </a:xfrm>
        </p:spPr>
      </p:pic>
      <p:sp>
        <p:nvSpPr>
          <p:cNvPr id="12" name="Text Placeholder 11"/>
          <p:cNvSpPr>
            <a:spLocks noGrp="1"/>
          </p:cNvSpPr>
          <p:nvPr>
            <p:ph type="body" sz="quarter" idx="13"/>
          </p:nvPr>
        </p:nvSpPr>
        <p:spPr>
          <a:xfrm>
            <a:off x="6848856" y="2500334"/>
            <a:ext cx="2295144" cy="274320"/>
          </a:xfrm>
        </p:spPr>
        <p:txBody>
          <a:bodyPr/>
          <a:lstStyle/>
          <a:p>
            <a:pPr algn="ctr"/>
            <a:r>
              <a:rPr lang="en-US" dirty="0" smtClean="0"/>
              <a:t>Image Credit: State Farm</a:t>
            </a:r>
            <a:endParaRPr lang="en-US" dirty="0"/>
          </a:p>
        </p:txBody>
      </p:sp>
      <p:sp>
        <p:nvSpPr>
          <p:cNvPr id="13" name="Freeform 12"/>
          <p:cNvSpPr/>
          <p:nvPr/>
        </p:nvSpPr>
        <p:spPr>
          <a:xfrm>
            <a:off x="854242" y="3468986"/>
            <a:ext cx="2982007" cy="797812"/>
          </a:xfrm>
          <a:custGeom>
            <a:avLst/>
            <a:gdLst>
              <a:gd name="connsiteX0" fmla="*/ 0 w 1374248"/>
              <a:gd name="connsiteY0" fmla="*/ 125737 h 1257373"/>
              <a:gd name="connsiteX1" fmla="*/ 125737 w 1374248"/>
              <a:gd name="connsiteY1" fmla="*/ 0 h 1257373"/>
              <a:gd name="connsiteX2" fmla="*/ 1248511 w 1374248"/>
              <a:gd name="connsiteY2" fmla="*/ 0 h 1257373"/>
              <a:gd name="connsiteX3" fmla="*/ 1374248 w 1374248"/>
              <a:gd name="connsiteY3" fmla="*/ 125737 h 1257373"/>
              <a:gd name="connsiteX4" fmla="*/ 1374248 w 1374248"/>
              <a:gd name="connsiteY4" fmla="*/ 1131636 h 1257373"/>
              <a:gd name="connsiteX5" fmla="*/ 1248511 w 1374248"/>
              <a:gd name="connsiteY5" fmla="*/ 1257373 h 1257373"/>
              <a:gd name="connsiteX6" fmla="*/ 125737 w 1374248"/>
              <a:gd name="connsiteY6" fmla="*/ 1257373 h 1257373"/>
              <a:gd name="connsiteX7" fmla="*/ 0 w 1374248"/>
              <a:gd name="connsiteY7" fmla="*/ 1131636 h 1257373"/>
              <a:gd name="connsiteX8" fmla="*/ 0 w 1374248"/>
              <a:gd name="connsiteY8" fmla="*/ 125737 h 125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248" h="1257373">
                <a:moveTo>
                  <a:pt x="0" y="125737"/>
                </a:moveTo>
                <a:cubicBezTo>
                  <a:pt x="0" y="56294"/>
                  <a:pt x="56294" y="0"/>
                  <a:pt x="125737" y="0"/>
                </a:cubicBezTo>
                <a:lnTo>
                  <a:pt x="1248511" y="0"/>
                </a:lnTo>
                <a:cubicBezTo>
                  <a:pt x="1317954" y="0"/>
                  <a:pt x="1374248" y="56294"/>
                  <a:pt x="1374248" y="125737"/>
                </a:cubicBezTo>
                <a:lnTo>
                  <a:pt x="1374248" y="1131636"/>
                </a:lnTo>
                <a:cubicBezTo>
                  <a:pt x="1374248" y="1201079"/>
                  <a:pt x="1317954" y="1257373"/>
                  <a:pt x="1248511" y="1257373"/>
                </a:cubicBezTo>
                <a:lnTo>
                  <a:pt x="125737" y="1257373"/>
                </a:lnTo>
                <a:cubicBezTo>
                  <a:pt x="56294" y="1257373"/>
                  <a:pt x="0" y="1201079"/>
                  <a:pt x="0" y="1131636"/>
                </a:cubicBezTo>
                <a:lnTo>
                  <a:pt x="0" y="125737"/>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407" tIns="105407" rIns="105407" bIns="105407" numCol="1" spcCol="1270" anchor="ctr" anchorCtr="0">
            <a:noAutofit/>
          </a:bodyPr>
          <a:lstStyle/>
          <a:p>
            <a:pPr lvl="0" algn="ctr" defTabSz="800100">
              <a:lnSpc>
                <a:spcPct val="90000"/>
              </a:lnSpc>
              <a:spcBef>
                <a:spcPct val="0"/>
              </a:spcBef>
              <a:spcAft>
                <a:spcPct val="35000"/>
              </a:spcAft>
            </a:pPr>
            <a:r>
              <a:rPr lang="en-US" sz="4000" b="1" kern="1200" dirty="0" smtClean="0"/>
              <a:t>Droughts</a:t>
            </a:r>
            <a:endParaRPr lang="en-US" sz="4000" b="1" kern="1200" dirty="0"/>
          </a:p>
        </p:txBody>
      </p:sp>
      <p:sp>
        <p:nvSpPr>
          <p:cNvPr id="15" name="Freeform 14"/>
          <p:cNvSpPr/>
          <p:nvPr/>
        </p:nvSpPr>
        <p:spPr>
          <a:xfrm>
            <a:off x="5307751" y="3491970"/>
            <a:ext cx="3066228" cy="780743"/>
          </a:xfrm>
          <a:custGeom>
            <a:avLst/>
            <a:gdLst>
              <a:gd name="connsiteX0" fmla="*/ 0 w 1195735"/>
              <a:gd name="connsiteY0" fmla="*/ 119574 h 1266177"/>
              <a:gd name="connsiteX1" fmla="*/ 119574 w 1195735"/>
              <a:gd name="connsiteY1" fmla="*/ 0 h 1266177"/>
              <a:gd name="connsiteX2" fmla="*/ 1076162 w 1195735"/>
              <a:gd name="connsiteY2" fmla="*/ 0 h 1266177"/>
              <a:gd name="connsiteX3" fmla="*/ 1195736 w 1195735"/>
              <a:gd name="connsiteY3" fmla="*/ 119574 h 1266177"/>
              <a:gd name="connsiteX4" fmla="*/ 1195735 w 1195735"/>
              <a:gd name="connsiteY4" fmla="*/ 1146604 h 1266177"/>
              <a:gd name="connsiteX5" fmla="*/ 1076161 w 1195735"/>
              <a:gd name="connsiteY5" fmla="*/ 1266178 h 1266177"/>
              <a:gd name="connsiteX6" fmla="*/ 119574 w 1195735"/>
              <a:gd name="connsiteY6" fmla="*/ 1266177 h 1266177"/>
              <a:gd name="connsiteX7" fmla="*/ 0 w 1195735"/>
              <a:gd name="connsiteY7" fmla="*/ 1146603 h 1266177"/>
              <a:gd name="connsiteX8" fmla="*/ 0 w 1195735"/>
              <a:gd name="connsiteY8" fmla="*/ 119574 h 126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735" h="1266177">
                <a:moveTo>
                  <a:pt x="0" y="119574"/>
                </a:moveTo>
                <a:cubicBezTo>
                  <a:pt x="0" y="53535"/>
                  <a:pt x="53535" y="0"/>
                  <a:pt x="119574" y="0"/>
                </a:cubicBezTo>
                <a:lnTo>
                  <a:pt x="1076162" y="0"/>
                </a:lnTo>
                <a:cubicBezTo>
                  <a:pt x="1142201" y="0"/>
                  <a:pt x="1195736" y="53535"/>
                  <a:pt x="1195736" y="119574"/>
                </a:cubicBezTo>
                <a:cubicBezTo>
                  <a:pt x="1195736" y="461917"/>
                  <a:pt x="1195735" y="804261"/>
                  <a:pt x="1195735" y="1146604"/>
                </a:cubicBezTo>
                <a:cubicBezTo>
                  <a:pt x="1195735" y="1212643"/>
                  <a:pt x="1142200" y="1266178"/>
                  <a:pt x="1076161" y="1266178"/>
                </a:cubicBezTo>
                <a:lnTo>
                  <a:pt x="119574" y="1266177"/>
                </a:lnTo>
                <a:cubicBezTo>
                  <a:pt x="53535" y="1266177"/>
                  <a:pt x="0" y="1212642"/>
                  <a:pt x="0" y="1146603"/>
                </a:cubicBezTo>
                <a:lnTo>
                  <a:pt x="0" y="11957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602" tIns="103602" rIns="103602" bIns="103602" numCol="1" spcCol="1270" anchor="ctr" anchorCtr="0">
            <a:noAutofit/>
          </a:bodyPr>
          <a:lstStyle/>
          <a:p>
            <a:pPr lvl="0" algn="ctr" defTabSz="800100">
              <a:lnSpc>
                <a:spcPct val="90000"/>
              </a:lnSpc>
              <a:spcBef>
                <a:spcPct val="0"/>
              </a:spcBef>
              <a:spcAft>
                <a:spcPct val="35000"/>
              </a:spcAft>
            </a:pPr>
            <a:r>
              <a:rPr lang="en-US" sz="4000" b="1" kern="1200" dirty="0" smtClean="0"/>
              <a:t>Wildfires</a:t>
            </a:r>
            <a:endParaRPr lang="en-US" sz="4000" b="1" kern="1200" dirty="0"/>
          </a:p>
        </p:txBody>
      </p:sp>
      <p:sp>
        <p:nvSpPr>
          <p:cNvPr id="20" name="Freeform 19"/>
          <p:cNvSpPr/>
          <p:nvPr/>
        </p:nvSpPr>
        <p:spPr>
          <a:xfrm rot="143828">
            <a:off x="5309255" y="5627364"/>
            <a:ext cx="634419" cy="85153"/>
          </a:xfrm>
          <a:custGeom>
            <a:avLst/>
            <a:gdLst>
              <a:gd name="connsiteX0" fmla="*/ 0 w 634419"/>
              <a:gd name="connsiteY0" fmla="*/ 17031 h 85153"/>
              <a:gd name="connsiteX1" fmla="*/ 591843 w 634419"/>
              <a:gd name="connsiteY1" fmla="*/ 17031 h 85153"/>
              <a:gd name="connsiteX2" fmla="*/ 591843 w 634419"/>
              <a:gd name="connsiteY2" fmla="*/ 0 h 85153"/>
              <a:gd name="connsiteX3" fmla="*/ 634419 w 634419"/>
              <a:gd name="connsiteY3" fmla="*/ 42577 h 85153"/>
              <a:gd name="connsiteX4" fmla="*/ 591843 w 634419"/>
              <a:gd name="connsiteY4" fmla="*/ 85153 h 85153"/>
              <a:gd name="connsiteX5" fmla="*/ 591843 w 634419"/>
              <a:gd name="connsiteY5" fmla="*/ 68122 h 85153"/>
              <a:gd name="connsiteX6" fmla="*/ 0 w 634419"/>
              <a:gd name="connsiteY6" fmla="*/ 68122 h 85153"/>
              <a:gd name="connsiteX7" fmla="*/ 0 w 634419"/>
              <a:gd name="connsiteY7" fmla="*/ 17031 h 8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419" h="85153">
                <a:moveTo>
                  <a:pt x="0" y="17031"/>
                </a:moveTo>
                <a:lnTo>
                  <a:pt x="591843" y="17031"/>
                </a:lnTo>
                <a:lnTo>
                  <a:pt x="591843" y="0"/>
                </a:lnTo>
                <a:lnTo>
                  <a:pt x="634419" y="42577"/>
                </a:lnTo>
                <a:lnTo>
                  <a:pt x="591843" y="85153"/>
                </a:lnTo>
                <a:lnTo>
                  <a:pt x="591843" y="68122"/>
                </a:lnTo>
                <a:lnTo>
                  <a:pt x="0" y="68122"/>
                </a:lnTo>
                <a:lnTo>
                  <a:pt x="0" y="17031"/>
                </a:lnTo>
                <a:close/>
              </a:path>
            </a:pathLst>
          </a:custGeom>
          <a:noFill/>
          <a:ln>
            <a:no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7031" rIns="25546" bIns="17030" numCol="1" spcCol="1270" anchor="ctr" anchorCtr="0">
            <a:noAutofit/>
          </a:bodyPr>
          <a:lstStyle/>
          <a:p>
            <a:pPr lvl="0" algn="ctr" defTabSz="222250">
              <a:lnSpc>
                <a:spcPct val="90000"/>
              </a:lnSpc>
              <a:spcBef>
                <a:spcPct val="0"/>
              </a:spcBef>
              <a:spcAft>
                <a:spcPct val="35000"/>
              </a:spcAft>
            </a:pPr>
            <a:endParaRPr lang="en-US" sz="500" kern="1200"/>
          </a:p>
        </p:txBody>
      </p:sp>
      <p:grpSp>
        <p:nvGrpSpPr>
          <p:cNvPr id="22" name="Group 21"/>
          <p:cNvGrpSpPr/>
          <p:nvPr/>
        </p:nvGrpSpPr>
        <p:grpSpPr>
          <a:xfrm>
            <a:off x="3097874" y="4371452"/>
            <a:ext cx="2847302" cy="1897776"/>
            <a:chOff x="3818223" y="3600237"/>
            <a:chExt cx="2377878" cy="1226884"/>
          </a:xfrm>
        </p:grpSpPr>
        <p:sp>
          <p:nvSpPr>
            <p:cNvPr id="17" name="Freeform 16"/>
            <p:cNvSpPr/>
            <p:nvPr/>
          </p:nvSpPr>
          <p:spPr>
            <a:xfrm>
              <a:off x="3818223" y="3600237"/>
              <a:ext cx="2377878" cy="1226884"/>
            </a:xfrm>
            <a:custGeom>
              <a:avLst/>
              <a:gdLst>
                <a:gd name="connsiteX0" fmla="*/ 0 w 1678636"/>
                <a:gd name="connsiteY0" fmla="*/ 143546 h 1435460"/>
                <a:gd name="connsiteX1" fmla="*/ 143546 w 1678636"/>
                <a:gd name="connsiteY1" fmla="*/ 0 h 1435460"/>
                <a:gd name="connsiteX2" fmla="*/ 1535090 w 1678636"/>
                <a:gd name="connsiteY2" fmla="*/ 0 h 1435460"/>
                <a:gd name="connsiteX3" fmla="*/ 1678636 w 1678636"/>
                <a:gd name="connsiteY3" fmla="*/ 143546 h 1435460"/>
                <a:gd name="connsiteX4" fmla="*/ 1678636 w 1678636"/>
                <a:gd name="connsiteY4" fmla="*/ 1291914 h 1435460"/>
                <a:gd name="connsiteX5" fmla="*/ 1535090 w 1678636"/>
                <a:gd name="connsiteY5" fmla="*/ 1435460 h 1435460"/>
                <a:gd name="connsiteX6" fmla="*/ 143546 w 1678636"/>
                <a:gd name="connsiteY6" fmla="*/ 1435460 h 1435460"/>
                <a:gd name="connsiteX7" fmla="*/ 0 w 1678636"/>
                <a:gd name="connsiteY7" fmla="*/ 1291914 h 1435460"/>
                <a:gd name="connsiteX8" fmla="*/ 0 w 1678636"/>
                <a:gd name="connsiteY8" fmla="*/ 143546 h 143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8636" h="1435460">
                  <a:moveTo>
                    <a:pt x="0" y="143546"/>
                  </a:moveTo>
                  <a:cubicBezTo>
                    <a:pt x="0" y="64268"/>
                    <a:pt x="64268" y="0"/>
                    <a:pt x="143546" y="0"/>
                  </a:cubicBezTo>
                  <a:lnTo>
                    <a:pt x="1535090" y="0"/>
                  </a:lnTo>
                  <a:cubicBezTo>
                    <a:pt x="1614368" y="0"/>
                    <a:pt x="1678636" y="64268"/>
                    <a:pt x="1678636" y="143546"/>
                  </a:cubicBezTo>
                  <a:lnTo>
                    <a:pt x="1678636" y="1291914"/>
                  </a:lnTo>
                  <a:cubicBezTo>
                    <a:pt x="1678636" y="1371192"/>
                    <a:pt x="1614368" y="1435460"/>
                    <a:pt x="1535090" y="1435460"/>
                  </a:cubicBezTo>
                  <a:lnTo>
                    <a:pt x="143546" y="1435460"/>
                  </a:lnTo>
                  <a:cubicBezTo>
                    <a:pt x="64268" y="1435460"/>
                    <a:pt x="0" y="1371192"/>
                    <a:pt x="0" y="1291914"/>
                  </a:cubicBezTo>
                  <a:lnTo>
                    <a:pt x="0" y="14354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913" tIns="144913" rIns="144913" bIns="144913" numCol="1" spcCol="1270" anchor="ctr" anchorCtr="0">
              <a:noAutofit/>
            </a:bodyPr>
            <a:lstStyle/>
            <a:p>
              <a:pPr lvl="0" algn="ctr" defTabSz="1200150">
                <a:lnSpc>
                  <a:spcPct val="90000"/>
                </a:lnSpc>
                <a:spcBef>
                  <a:spcPct val="0"/>
                </a:spcBef>
                <a:spcAft>
                  <a:spcPct val="35000"/>
                </a:spcAft>
              </a:pPr>
              <a:endParaRPr lang="en-US" sz="2700" kern="1200"/>
            </a:p>
          </p:txBody>
        </p:sp>
        <p:sp>
          <p:nvSpPr>
            <p:cNvPr id="5" name="TextBox 4"/>
            <p:cNvSpPr txBox="1"/>
            <p:nvPr/>
          </p:nvSpPr>
          <p:spPr>
            <a:xfrm>
              <a:off x="3835834" y="3874084"/>
              <a:ext cx="2360267" cy="656611"/>
            </a:xfrm>
            <a:prstGeom prst="rect">
              <a:avLst/>
            </a:prstGeom>
            <a:noFill/>
          </p:spPr>
          <p:txBody>
            <a:bodyPr wrap="square" rtlCol="0" anchor="ctr">
              <a:spAutoFit/>
            </a:bodyPr>
            <a:lstStyle/>
            <a:p>
              <a:pPr algn="ctr"/>
              <a:r>
                <a:rPr lang="en-US" sz="3000" dirty="0" smtClean="0">
                  <a:solidFill>
                    <a:schemeClr val="bg1"/>
                  </a:solidFill>
                </a:rPr>
                <a:t>Environmental Degradation</a:t>
              </a:r>
              <a:endParaRPr lang="en-US" sz="3000" dirty="0">
                <a:solidFill>
                  <a:schemeClr val="bg1"/>
                </a:solidFill>
              </a:endParaRPr>
            </a:p>
          </p:txBody>
        </p:sp>
      </p:grpSp>
      <p:sp>
        <p:nvSpPr>
          <p:cNvPr id="7" name="TextBox 6"/>
          <p:cNvSpPr txBox="1"/>
          <p:nvPr/>
        </p:nvSpPr>
        <p:spPr>
          <a:xfrm>
            <a:off x="5945178" y="5027251"/>
            <a:ext cx="2829558" cy="830996"/>
          </a:xfrm>
          <a:prstGeom prst="rect">
            <a:avLst/>
          </a:prstGeom>
          <a:noFill/>
        </p:spPr>
        <p:txBody>
          <a:bodyPr wrap="square" rtlCol="0">
            <a:spAutoFit/>
          </a:bodyPr>
          <a:lstStyle/>
          <a:p>
            <a:pPr algn="ctr"/>
            <a:r>
              <a:rPr lang="en-US" sz="2400" dirty="0" smtClean="0">
                <a:solidFill>
                  <a:schemeClr val="bg1"/>
                </a:solidFill>
              </a:rPr>
              <a:t>Economic </a:t>
            </a:r>
          </a:p>
          <a:p>
            <a:pPr algn="ctr"/>
            <a:r>
              <a:rPr lang="en-US" sz="2400" dirty="0" smtClean="0">
                <a:solidFill>
                  <a:schemeClr val="bg1"/>
                </a:solidFill>
              </a:rPr>
              <a:t>Losses</a:t>
            </a:r>
            <a:endParaRPr lang="en-US" sz="2400" dirty="0">
              <a:solidFill>
                <a:schemeClr val="bg1"/>
              </a:solidFill>
            </a:endParaRPr>
          </a:p>
        </p:txBody>
      </p:sp>
      <p:sp>
        <p:nvSpPr>
          <p:cNvPr id="30" name="Right Arrow 29"/>
          <p:cNvSpPr/>
          <p:nvPr/>
        </p:nvSpPr>
        <p:spPr>
          <a:xfrm>
            <a:off x="4102768" y="3731815"/>
            <a:ext cx="890337" cy="30967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6062298" y="4371452"/>
            <a:ext cx="2847302" cy="1897776"/>
          </a:xfrm>
          <a:custGeom>
            <a:avLst/>
            <a:gdLst>
              <a:gd name="connsiteX0" fmla="*/ 0 w 1678636"/>
              <a:gd name="connsiteY0" fmla="*/ 143546 h 1435460"/>
              <a:gd name="connsiteX1" fmla="*/ 143546 w 1678636"/>
              <a:gd name="connsiteY1" fmla="*/ 0 h 1435460"/>
              <a:gd name="connsiteX2" fmla="*/ 1535090 w 1678636"/>
              <a:gd name="connsiteY2" fmla="*/ 0 h 1435460"/>
              <a:gd name="connsiteX3" fmla="*/ 1678636 w 1678636"/>
              <a:gd name="connsiteY3" fmla="*/ 143546 h 1435460"/>
              <a:gd name="connsiteX4" fmla="*/ 1678636 w 1678636"/>
              <a:gd name="connsiteY4" fmla="*/ 1291914 h 1435460"/>
              <a:gd name="connsiteX5" fmla="*/ 1535090 w 1678636"/>
              <a:gd name="connsiteY5" fmla="*/ 1435460 h 1435460"/>
              <a:gd name="connsiteX6" fmla="*/ 143546 w 1678636"/>
              <a:gd name="connsiteY6" fmla="*/ 1435460 h 1435460"/>
              <a:gd name="connsiteX7" fmla="*/ 0 w 1678636"/>
              <a:gd name="connsiteY7" fmla="*/ 1291914 h 1435460"/>
              <a:gd name="connsiteX8" fmla="*/ 0 w 1678636"/>
              <a:gd name="connsiteY8" fmla="*/ 143546 h 143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8636" h="1435460">
                <a:moveTo>
                  <a:pt x="0" y="143546"/>
                </a:moveTo>
                <a:cubicBezTo>
                  <a:pt x="0" y="64268"/>
                  <a:pt x="64268" y="0"/>
                  <a:pt x="143546" y="0"/>
                </a:cubicBezTo>
                <a:lnTo>
                  <a:pt x="1535090" y="0"/>
                </a:lnTo>
                <a:cubicBezTo>
                  <a:pt x="1614368" y="0"/>
                  <a:pt x="1678636" y="64268"/>
                  <a:pt x="1678636" y="143546"/>
                </a:cubicBezTo>
                <a:lnTo>
                  <a:pt x="1678636" y="1291914"/>
                </a:lnTo>
                <a:cubicBezTo>
                  <a:pt x="1678636" y="1371192"/>
                  <a:pt x="1614368" y="1435460"/>
                  <a:pt x="1535090" y="1435460"/>
                </a:cubicBezTo>
                <a:lnTo>
                  <a:pt x="143546" y="1435460"/>
                </a:lnTo>
                <a:cubicBezTo>
                  <a:pt x="64268" y="1435460"/>
                  <a:pt x="0" y="1371192"/>
                  <a:pt x="0" y="1291914"/>
                </a:cubicBezTo>
                <a:lnTo>
                  <a:pt x="0" y="14354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913" tIns="144913" rIns="144913" bIns="144913" numCol="1" spcCol="1270" anchor="ctr" anchorCtr="0">
            <a:noAutofit/>
          </a:bodyPr>
          <a:lstStyle/>
          <a:p>
            <a:pPr lvl="0" algn="ctr" defTabSz="1200150">
              <a:lnSpc>
                <a:spcPct val="90000"/>
              </a:lnSpc>
              <a:spcBef>
                <a:spcPct val="0"/>
              </a:spcBef>
              <a:spcAft>
                <a:spcPct val="35000"/>
              </a:spcAft>
            </a:pPr>
            <a:endParaRPr lang="en-US" sz="2700" kern="1200"/>
          </a:p>
        </p:txBody>
      </p:sp>
      <p:sp>
        <p:nvSpPr>
          <p:cNvPr id="25" name="Freeform 24"/>
          <p:cNvSpPr/>
          <p:nvPr/>
        </p:nvSpPr>
        <p:spPr>
          <a:xfrm>
            <a:off x="33607" y="4371452"/>
            <a:ext cx="2847302" cy="1897776"/>
          </a:xfrm>
          <a:custGeom>
            <a:avLst/>
            <a:gdLst>
              <a:gd name="connsiteX0" fmla="*/ 0 w 1678636"/>
              <a:gd name="connsiteY0" fmla="*/ 143546 h 1435460"/>
              <a:gd name="connsiteX1" fmla="*/ 143546 w 1678636"/>
              <a:gd name="connsiteY1" fmla="*/ 0 h 1435460"/>
              <a:gd name="connsiteX2" fmla="*/ 1535090 w 1678636"/>
              <a:gd name="connsiteY2" fmla="*/ 0 h 1435460"/>
              <a:gd name="connsiteX3" fmla="*/ 1678636 w 1678636"/>
              <a:gd name="connsiteY3" fmla="*/ 143546 h 1435460"/>
              <a:gd name="connsiteX4" fmla="*/ 1678636 w 1678636"/>
              <a:gd name="connsiteY4" fmla="*/ 1291914 h 1435460"/>
              <a:gd name="connsiteX5" fmla="*/ 1535090 w 1678636"/>
              <a:gd name="connsiteY5" fmla="*/ 1435460 h 1435460"/>
              <a:gd name="connsiteX6" fmla="*/ 143546 w 1678636"/>
              <a:gd name="connsiteY6" fmla="*/ 1435460 h 1435460"/>
              <a:gd name="connsiteX7" fmla="*/ 0 w 1678636"/>
              <a:gd name="connsiteY7" fmla="*/ 1291914 h 1435460"/>
              <a:gd name="connsiteX8" fmla="*/ 0 w 1678636"/>
              <a:gd name="connsiteY8" fmla="*/ 143546 h 143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8636" h="1435460">
                <a:moveTo>
                  <a:pt x="0" y="143546"/>
                </a:moveTo>
                <a:cubicBezTo>
                  <a:pt x="0" y="64268"/>
                  <a:pt x="64268" y="0"/>
                  <a:pt x="143546" y="0"/>
                </a:cubicBezTo>
                <a:lnTo>
                  <a:pt x="1535090" y="0"/>
                </a:lnTo>
                <a:cubicBezTo>
                  <a:pt x="1614368" y="0"/>
                  <a:pt x="1678636" y="64268"/>
                  <a:pt x="1678636" y="143546"/>
                </a:cubicBezTo>
                <a:lnTo>
                  <a:pt x="1678636" y="1291914"/>
                </a:lnTo>
                <a:cubicBezTo>
                  <a:pt x="1678636" y="1371192"/>
                  <a:pt x="1614368" y="1435460"/>
                  <a:pt x="1535090" y="1435460"/>
                </a:cubicBezTo>
                <a:lnTo>
                  <a:pt x="143546" y="1435460"/>
                </a:lnTo>
                <a:cubicBezTo>
                  <a:pt x="64268" y="1435460"/>
                  <a:pt x="0" y="1371192"/>
                  <a:pt x="0" y="1291914"/>
                </a:cubicBezTo>
                <a:lnTo>
                  <a:pt x="0" y="14354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913" tIns="144913" rIns="144913" bIns="144913" numCol="1" spcCol="1270" anchor="ctr" anchorCtr="0">
            <a:noAutofit/>
          </a:bodyPr>
          <a:lstStyle/>
          <a:p>
            <a:pPr lvl="0" algn="ctr" defTabSz="1200150">
              <a:lnSpc>
                <a:spcPct val="90000"/>
              </a:lnSpc>
              <a:spcBef>
                <a:spcPct val="0"/>
              </a:spcBef>
              <a:spcAft>
                <a:spcPct val="35000"/>
              </a:spcAft>
            </a:pPr>
            <a:endParaRPr lang="en-US" sz="2700" kern="1200"/>
          </a:p>
        </p:txBody>
      </p:sp>
      <p:sp>
        <p:nvSpPr>
          <p:cNvPr id="2" name="TextBox 1"/>
          <p:cNvSpPr txBox="1"/>
          <p:nvPr/>
        </p:nvSpPr>
        <p:spPr>
          <a:xfrm>
            <a:off x="427024" y="5027251"/>
            <a:ext cx="2096368" cy="553998"/>
          </a:xfrm>
          <a:prstGeom prst="rect">
            <a:avLst/>
          </a:prstGeom>
          <a:noFill/>
        </p:spPr>
        <p:txBody>
          <a:bodyPr wrap="square" rtlCol="0">
            <a:spAutoFit/>
          </a:bodyPr>
          <a:lstStyle/>
          <a:p>
            <a:r>
              <a:rPr lang="en-US" sz="3000" dirty="0" smtClean="0">
                <a:solidFill>
                  <a:schemeClr val="bg1"/>
                </a:solidFill>
              </a:rPr>
              <a:t>Damages</a:t>
            </a:r>
            <a:endParaRPr lang="en-US" dirty="0">
              <a:solidFill>
                <a:schemeClr val="bg1"/>
              </a:solidFill>
            </a:endParaRPr>
          </a:p>
        </p:txBody>
      </p:sp>
      <p:sp>
        <p:nvSpPr>
          <p:cNvPr id="4" name="TextBox 3"/>
          <p:cNvSpPr txBox="1"/>
          <p:nvPr/>
        </p:nvSpPr>
        <p:spPr>
          <a:xfrm>
            <a:off x="6162141" y="4795046"/>
            <a:ext cx="2612595" cy="1015663"/>
          </a:xfrm>
          <a:prstGeom prst="rect">
            <a:avLst/>
          </a:prstGeom>
          <a:noFill/>
        </p:spPr>
        <p:txBody>
          <a:bodyPr wrap="square" rtlCol="0">
            <a:spAutoFit/>
          </a:bodyPr>
          <a:lstStyle/>
          <a:p>
            <a:pPr algn="ctr"/>
            <a:r>
              <a:rPr lang="en-US" sz="3000" dirty="0" smtClean="0">
                <a:solidFill>
                  <a:schemeClr val="bg1"/>
                </a:solidFill>
              </a:rPr>
              <a:t>Economic Losses</a:t>
            </a:r>
            <a:endParaRPr lang="en-US" sz="3000" dirty="0">
              <a:solidFill>
                <a:schemeClr val="bg1"/>
              </a:solidFill>
            </a:endParaRPr>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55764" y="1923942"/>
            <a:ext cx="4582936" cy="3985498"/>
          </a:xfrm>
        </p:spPr>
        <p:txBody>
          <a:bodyPr>
            <a:normAutofit/>
          </a:bodyPr>
          <a:lstStyle/>
          <a:p>
            <a:pPr marL="342900" indent="-342900">
              <a:spcBef>
                <a:spcPts val="200"/>
              </a:spcBef>
              <a:buClr>
                <a:srgbClr val="75AADB"/>
              </a:buClr>
              <a:buFont typeface="Webdings" panose="05030102010509060703" pitchFamily="18" charset="2"/>
              <a:buChar char="4"/>
            </a:pPr>
            <a:r>
              <a:rPr lang="en-US" sz="3000" dirty="0" smtClean="0">
                <a:solidFill>
                  <a:srgbClr val="767171"/>
                </a:solidFill>
              </a:rPr>
              <a:t>Distribution and number of SCAN stations</a:t>
            </a:r>
          </a:p>
          <a:p>
            <a:pPr marL="342900" indent="-342900">
              <a:spcBef>
                <a:spcPts val="200"/>
              </a:spcBef>
              <a:buClr>
                <a:srgbClr val="75AADB"/>
              </a:buClr>
              <a:buFont typeface="Webdings" panose="05030102010509060703" pitchFamily="18" charset="2"/>
              <a:buChar char="4"/>
            </a:pPr>
            <a:endParaRPr lang="en-US" sz="3000" dirty="0" smtClean="0">
              <a:solidFill>
                <a:srgbClr val="767171"/>
              </a:solidFill>
            </a:endParaRPr>
          </a:p>
          <a:p>
            <a:pPr marL="342900" indent="-342900">
              <a:spcBef>
                <a:spcPts val="200"/>
              </a:spcBef>
              <a:buClr>
                <a:srgbClr val="75AADB"/>
              </a:buClr>
              <a:buFont typeface="Webdings" panose="05030102010509060703" pitchFamily="18" charset="2"/>
              <a:buChar char="4"/>
            </a:pPr>
            <a:r>
              <a:rPr lang="en-US" sz="3000" dirty="0" smtClean="0">
                <a:solidFill>
                  <a:srgbClr val="767171"/>
                </a:solidFill>
              </a:rPr>
              <a:t>“Smoother”</a:t>
            </a:r>
          </a:p>
          <a:p>
            <a:pPr>
              <a:spcBef>
                <a:spcPts val="200"/>
              </a:spcBef>
              <a:buClr>
                <a:srgbClr val="75AADB"/>
              </a:buClr>
            </a:pPr>
            <a:endParaRPr lang="en-US" sz="3000" dirty="0" smtClean="0">
              <a:solidFill>
                <a:srgbClr val="767171"/>
              </a:solidFill>
            </a:endParaRPr>
          </a:p>
          <a:p>
            <a:pPr marL="342900" indent="-342900">
              <a:spcBef>
                <a:spcPts val="200"/>
              </a:spcBef>
              <a:buClr>
                <a:srgbClr val="75AADB"/>
              </a:buClr>
              <a:buFont typeface="Webdings" panose="05030102010509060703" pitchFamily="18" charset="2"/>
              <a:buChar char="4"/>
            </a:pPr>
            <a:r>
              <a:rPr lang="en-US" sz="3000" dirty="0" smtClean="0">
                <a:solidFill>
                  <a:srgbClr val="767171"/>
                </a:solidFill>
              </a:rPr>
              <a:t>Continue to build climatology</a:t>
            </a:r>
            <a:endParaRPr lang="en-US" sz="3000" dirty="0">
              <a:solidFill>
                <a:srgbClr val="767171"/>
              </a:solidFill>
            </a:endParaRPr>
          </a:p>
          <a:p>
            <a:pPr>
              <a:spcBef>
                <a:spcPts val="200"/>
              </a:spcBef>
              <a:buClr>
                <a:srgbClr val="75AADB"/>
              </a:buClr>
            </a:pPr>
            <a:endParaRPr lang="en-US" sz="3000" dirty="0">
              <a:solidFill>
                <a:srgbClr val="767171"/>
              </a:solidFill>
            </a:endParaRPr>
          </a:p>
          <a:p>
            <a:endParaRPr lang="en-US" sz="3000" dirty="0"/>
          </a:p>
        </p:txBody>
      </p:sp>
      <p:sp>
        <p:nvSpPr>
          <p:cNvPr id="3" name="Text Placeholder 2"/>
          <p:cNvSpPr>
            <a:spLocks noGrp="1"/>
          </p:cNvSpPr>
          <p:nvPr>
            <p:ph type="body" sz="quarter" idx="10"/>
          </p:nvPr>
        </p:nvSpPr>
        <p:spPr>
          <a:xfrm>
            <a:off x="255764" y="274720"/>
            <a:ext cx="7443697" cy="1376413"/>
          </a:xfrm>
        </p:spPr>
        <p:txBody>
          <a:bodyPr>
            <a:noAutofit/>
          </a:bodyPr>
          <a:lstStyle/>
          <a:p>
            <a:r>
              <a:rPr lang="en-US" dirty="0" smtClean="0"/>
              <a:t>Limitations and Future Work: </a:t>
            </a:r>
          </a:p>
          <a:p>
            <a:r>
              <a:rPr lang="en-US" dirty="0" smtClean="0"/>
              <a:t>SMAP Comparison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0969" y="1984791"/>
            <a:ext cx="4409331" cy="3314443"/>
          </a:xfrm>
          <a:prstGeom prst="rect">
            <a:avLst/>
          </a:prstGeom>
        </p:spPr>
      </p:pic>
    </p:spTree>
    <p:extLst>
      <p:ext uri="{BB962C8B-B14F-4D97-AF65-F5344CB8AC3E}">
        <p14:creationId xmlns:p14="http://schemas.microsoft.com/office/powerpoint/2010/main" val="41237626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4"/>
          </p:nvPr>
        </p:nvSpPr>
        <p:spPr>
          <a:xfrm>
            <a:off x="408432" y="367903"/>
            <a:ext cx="3181043" cy="797640"/>
          </a:xfrm>
        </p:spPr>
        <p:txBody>
          <a:bodyPr/>
          <a:lstStyle/>
          <a:p>
            <a:r>
              <a:rPr lang="en-US" sz="4000" dirty="0" smtClean="0"/>
              <a:t>Conclusions</a:t>
            </a:r>
            <a:endParaRPr lang="en-US" sz="4000" dirty="0"/>
          </a:p>
        </p:txBody>
      </p:sp>
      <p:sp>
        <p:nvSpPr>
          <p:cNvPr id="6" name="Rectangle 5"/>
          <p:cNvSpPr/>
          <p:nvPr/>
        </p:nvSpPr>
        <p:spPr>
          <a:xfrm>
            <a:off x="408432" y="969597"/>
            <a:ext cx="8735568" cy="2257028"/>
          </a:xfrm>
          <a:prstGeom prst="rect">
            <a:avLst/>
          </a:prstGeom>
        </p:spPr>
        <p:txBody>
          <a:bodyPr wrap="square">
            <a:spAutoFit/>
          </a:bodyPr>
          <a:lstStyle/>
          <a:p>
            <a:pPr marL="342900" indent="-342900">
              <a:spcBef>
                <a:spcPts val="200"/>
              </a:spcBef>
              <a:buClr>
                <a:srgbClr val="75AADB"/>
              </a:buClr>
              <a:buFont typeface="Webdings" panose="05030102010509060703" pitchFamily="18" charset="2"/>
              <a:buChar char="4"/>
            </a:pPr>
            <a:r>
              <a:rPr lang="en-US" sz="3000" dirty="0" smtClean="0">
                <a:solidFill>
                  <a:srgbClr val="767171"/>
                </a:solidFill>
              </a:rPr>
              <a:t>SMAP Knowledge and dataset</a:t>
            </a:r>
          </a:p>
          <a:p>
            <a:pPr marL="342900" indent="-342900">
              <a:spcBef>
                <a:spcPts val="200"/>
              </a:spcBef>
              <a:buClr>
                <a:srgbClr val="75AADB"/>
              </a:buClr>
              <a:buFont typeface="Webdings" panose="05030102010509060703" pitchFamily="18" charset="2"/>
              <a:buChar char="4"/>
            </a:pPr>
            <a:r>
              <a:rPr lang="en-US" sz="3000" dirty="0" smtClean="0">
                <a:solidFill>
                  <a:srgbClr val="767171"/>
                </a:solidFill>
              </a:rPr>
              <a:t>Highlight areas to explore </a:t>
            </a:r>
          </a:p>
          <a:p>
            <a:pPr marL="342900" indent="-342900">
              <a:spcBef>
                <a:spcPts val="200"/>
              </a:spcBef>
              <a:buClr>
                <a:srgbClr val="75AADB"/>
              </a:buClr>
              <a:buFont typeface="Webdings" panose="05030102010509060703" pitchFamily="18" charset="2"/>
              <a:buChar char="4"/>
            </a:pPr>
            <a:r>
              <a:rPr lang="en-US" sz="3000" dirty="0" smtClean="0">
                <a:solidFill>
                  <a:srgbClr val="767171"/>
                </a:solidFill>
              </a:rPr>
              <a:t>Drought Prediction</a:t>
            </a:r>
          </a:p>
          <a:p>
            <a:pPr marL="800100" lvl="1" indent="-342900">
              <a:spcBef>
                <a:spcPts val="200"/>
              </a:spcBef>
              <a:buClr>
                <a:srgbClr val="75AADB"/>
              </a:buClr>
              <a:buFont typeface="Webdings" panose="05030102010509060703" pitchFamily="18" charset="2"/>
              <a:buChar char="4"/>
            </a:pPr>
            <a:r>
              <a:rPr lang="en-US" sz="3000" dirty="0" smtClean="0">
                <a:solidFill>
                  <a:srgbClr val="767171"/>
                </a:solidFill>
              </a:rPr>
              <a:t>Incorporate into models</a:t>
            </a:r>
          </a:p>
          <a:p>
            <a:pPr marL="342900" indent="-342900">
              <a:spcBef>
                <a:spcPts val="200"/>
              </a:spcBef>
              <a:buClr>
                <a:srgbClr val="75AADB"/>
              </a:buClr>
              <a:buFont typeface="Webdings" panose="05030102010509060703" pitchFamily="18" charset="2"/>
              <a:buChar char="4"/>
            </a:pPr>
            <a:endParaRPr lang="en-US" sz="1400" dirty="0">
              <a:solidFill>
                <a:srgbClr val="767171"/>
              </a:solidFill>
            </a:endParaRPr>
          </a:p>
        </p:txBody>
      </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b="32904"/>
          <a:stretch/>
        </p:blipFill>
        <p:spPr>
          <a:xfrm>
            <a:off x="170584" y="2989199"/>
            <a:ext cx="8641184" cy="3010767"/>
          </a:xfrm>
          <a:prstGeom prst="rect">
            <a:avLst/>
          </a:prstGeom>
        </p:spPr>
      </p:pic>
      <p:sp>
        <p:nvSpPr>
          <p:cNvPr id="2" name="TextBox 1"/>
          <p:cNvSpPr txBox="1"/>
          <p:nvPr/>
        </p:nvSpPr>
        <p:spPr>
          <a:xfrm>
            <a:off x="6705920" y="5999966"/>
            <a:ext cx="2105848" cy="276999"/>
          </a:xfrm>
          <a:prstGeom prst="rect">
            <a:avLst/>
          </a:prstGeom>
          <a:noFill/>
        </p:spPr>
        <p:txBody>
          <a:bodyPr wrap="square" rtlCol="0">
            <a:spAutoFit/>
          </a:bodyPr>
          <a:lstStyle/>
          <a:p>
            <a:r>
              <a:rPr lang="en-US" sz="1200" dirty="0" smtClean="0"/>
              <a:t>Texas Military Department</a:t>
            </a:r>
            <a:endParaRPr lang="en-US" sz="1200" dirty="0"/>
          </a:p>
        </p:txBody>
      </p:sp>
    </p:spTree>
    <p:extLst>
      <p:ext uri="{BB962C8B-B14F-4D97-AF65-F5344CB8AC3E}">
        <p14:creationId xmlns:p14="http://schemas.microsoft.com/office/powerpoint/2010/main" val="426849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62282" y="1399111"/>
            <a:ext cx="6912864" cy="704088"/>
          </a:xfrm>
        </p:spPr>
        <p:txBody>
          <a:bodyPr>
            <a:normAutofit/>
          </a:bodyPr>
          <a:lstStyle/>
          <a:p>
            <a:r>
              <a:rPr lang="en-US" b="1" dirty="0" smtClean="0"/>
              <a:t>Dr. Kenton Ross</a:t>
            </a:r>
            <a:r>
              <a:rPr lang="en-US" dirty="0" smtClean="0"/>
              <a:t>, DEVELOP National Program</a:t>
            </a:r>
            <a:endParaRPr lang="en-US" dirty="0"/>
          </a:p>
        </p:txBody>
      </p:sp>
      <p:sp>
        <p:nvSpPr>
          <p:cNvPr id="3" name="Text Placeholder 2"/>
          <p:cNvSpPr>
            <a:spLocks noGrp="1"/>
          </p:cNvSpPr>
          <p:nvPr>
            <p:ph type="body" sz="quarter" idx="11"/>
          </p:nvPr>
        </p:nvSpPr>
        <p:spPr>
          <a:xfrm>
            <a:off x="2470050" y="2300679"/>
            <a:ext cx="7705344" cy="907124"/>
          </a:xfrm>
        </p:spPr>
        <p:txBody>
          <a:bodyPr>
            <a:noAutofit/>
          </a:bodyPr>
          <a:lstStyle/>
          <a:p>
            <a:pPr>
              <a:spcBef>
                <a:spcPts val="0"/>
              </a:spcBef>
            </a:pPr>
            <a:r>
              <a:rPr lang="en-US" b="1" dirty="0" smtClean="0"/>
              <a:t>Texas Forest Service</a:t>
            </a:r>
          </a:p>
          <a:p>
            <a:pPr>
              <a:spcBef>
                <a:spcPts val="0"/>
              </a:spcBef>
            </a:pPr>
            <a:r>
              <a:rPr lang="en-US" dirty="0" smtClean="0"/>
              <a:t>Curt </a:t>
            </a:r>
            <a:r>
              <a:rPr lang="en-US" dirty="0" err="1" smtClean="0"/>
              <a:t>Stripling,Geospatial</a:t>
            </a:r>
            <a:r>
              <a:rPr lang="en-US" dirty="0" smtClean="0"/>
              <a:t> </a:t>
            </a:r>
            <a:r>
              <a:rPr lang="en-US" dirty="0"/>
              <a:t>System </a:t>
            </a:r>
            <a:r>
              <a:rPr lang="en-US" dirty="0" smtClean="0"/>
              <a:t>Coordinator</a:t>
            </a:r>
            <a:endParaRPr lang="en-US" dirty="0"/>
          </a:p>
          <a:p>
            <a:pPr>
              <a:spcBef>
                <a:spcPts val="0"/>
              </a:spcBef>
            </a:pPr>
            <a:r>
              <a:rPr lang="en-US" dirty="0" smtClean="0"/>
              <a:t>Tom </a:t>
            </a:r>
            <a:r>
              <a:rPr lang="en-US" dirty="0" err="1" smtClean="0"/>
              <a:t>Spencer,Department</a:t>
            </a:r>
            <a:r>
              <a:rPr lang="en-US" dirty="0" smtClean="0"/>
              <a:t> </a:t>
            </a:r>
            <a:r>
              <a:rPr lang="en-US" dirty="0" err="1" smtClean="0"/>
              <a:t>Head,Predictive</a:t>
            </a:r>
            <a:r>
              <a:rPr lang="en-US" dirty="0" smtClean="0"/>
              <a:t> </a:t>
            </a:r>
            <a:r>
              <a:rPr lang="en-US" dirty="0"/>
              <a:t>Services</a:t>
            </a:r>
          </a:p>
        </p:txBody>
      </p:sp>
      <p:sp>
        <p:nvSpPr>
          <p:cNvPr id="4" name="Text Placeholder 3"/>
          <p:cNvSpPr>
            <a:spLocks noGrp="1"/>
          </p:cNvSpPr>
          <p:nvPr>
            <p:ph type="body" sz="quarter" idx="12"/>
          </p:nvPr>
        </p:nvSpPr>
        <p:spPr>
          <a:xfrm>
            <a:off x="2470050" y="3793832"/>
            <a:ext cx="5073234" cy="2308121"/>
          </a:xfrm>
        </p:spPr>
        <p:txBody>
          <a:bodyPr>
            <a:normAutofit fontScale="40000" lnSpcReduction="20000"/>
          </a:bodyPr>
          <a:lstStyle/>
          <a:p>
            <a:pPr>
              <a:spcBef>
                <a:spcPts val="0"/>
              </a:spcBef>
              <a:buClr>
                <a:schemeClr val="accent1"/>
              </a:buClr>
              <a:buSzPct val="77000"/>
            </a:pPr>
            <a:r>
              <a:rPr lang="en-US" sz="5000" b="1" dirty="0"/>
              <a:t>Emily Adams</a:t>
            </a:r>
            <a:r>
              <a:rPr lang="en-US" sz="5000" dirty="0"/>
              <a:t>, </a:t>
            </a:r>
            <a:endParaRPr lang="en-US" sz="5000" dirty="0" smtClean="0"/>
          </a:p>
          <a:p>
            <a:pPr>
              <a:spcBef>
                <a:spcPts val="0"/>
              </a:spcBef>
              <a:buClr>
                <a:schemeClr val="accent1"/>
              </a:buClr>
              <a:buSzPct val="77000"/>
            </a:pPr>
            <a:r>
              <a:rPr lang="en-US" sz="5000" dirty="0" smtClean="0"/>
              <a:t>Center Lead, DEVELOP </a:t>
            </a:r>
            <a:r>
              <a:rPr lang="en-US" sz="5000" dirty="0"/>
              <a:t>Langley Research </a:t>
            </a:r>
            <a:r>
              <a:rPr lang="en-US" sz="5000" dirty="0" smtClean="0"/>
              <a:t>Center</a:t>
            </a:r>
          </a:p>
          <a:p>
            <a:pPr>
              <a:spcBef>
                <a:spcPts val="0"/>
              </a:spcBef>
              <a:buClr>
                <a:schemeClr val="accent1"/>
              </a:buClr>
              <a:buSzPct val="77000"/>
            </a:pPr>
            <a:endParaRPr lang="en-US" sz="5000" dirty="0"/>
          </a:p>
          <a:p>
            <a:pPr>
              <a:spcBef>
                <a:spcPts val="0"/>
              </a:spcBef>
              <a:buClr>
                <a:schemeClr val="accent1"/>
              </a:buClr>
              <a:buSzPct val="77000"/>
            </a:pPr>
            <a:r>
              <a:rPr lang="en-US" sz="5000" b="1" dirty="0" smtClean="0"/>
              <a:t>DEVELOP </a:t>
            </a:r>
            <a:r>
              <a:rPr lang="en-US" sz="5000" b="1" dirty="0"/>
              <a:t>Texas Water Resources I Team:</a:t>
            </a:r>
          </a:p>
          <a:p>
            <a:pPr>
              <a:spcBef>
                <a:spcPts val="0"/>
              </a:spcBef>
              <a:buClr>
                <a:schemeClr val="accent1"/>
              </a:buClr>
              <a:buSzPct val="77000"/>
            </a:pPr>
            <a:r>
              <a:rPr lang="en-US" sz="5000" dirty="0"/>
              <a:t>Megan </a:t>
            </a:r>
            <a:r>
              <a:rPr lang="en-US" sz="5000" dirty="0" err="1"/>
              <a:t>Buzanowicz</a:t>
            </a:r>
            <a:endParaRPr lang="en-US" sz="5000" dirty="0"/>
          </a:p>
          <a:p>
            <a:pPr>
              <a:spcBef>
                <a:spcPts val="0"/>
              </a:spcBef>
              <a:buClr>
                <a:schemeClr val="accent1"/>
              </a:buClr>
              <a:buSzPct val="77000"/>
            </a:pPr>
            <a:r>
              <a:rPr lang="en-US" sz="5000" dirty="0"/>
              <a:t>Laura Lykens</a:t>
            </a:r>
          </a:p>
          <a:p>
            <a:pPr>
              <a:spcBef>
                <a:spcPts val="0"/>
              </a:spcBef>
              <a:buClr>
                <a:schemeClr val="accent1"/>
              </a:buClr>
              <a:buSzPct val="77000"/>
            </a:pPr>
            <a:r>
              <a:rPr lang="en-US" sz="5000" dirty="0" err="1"/>
              <a:t>Zacary</a:t>
            </a:r>
            <a:r>
              <a:rPr lang="en-US" sz="5000" dirty="0"/>
              <a:t> Richards</a:t>
            </a:r>
          </a:p>
          <a:p>
            <a:pPr>
              <a:spcBef>
                <a:spcPts val="0"/>
              </a:spcBef>
              <a:buClr>
                <a:schemeClr val="accent1"/>
              </a:buClr>
              <a:buSzPct val="77000"/>
            </a:pPr>
            <a:r>
              <a:rPr lang="en-US" sz="5000" dirty="0"/>
              <a:t>Jeff Close</a:t>
            </a:r>
          </a:p>
          <a:p>
            <a:endParaRPr lang="en-US" dirty="0"/>
          </a:p>
        </p:txBody>
      </p:sp>
      <p:sp>
        <p:nvSpPr>
          <p:cNvPr id="5" name="TextBox 4"/>
          <p:cNvSpPr txBox="1"/>
          <p:nvPr/>
        </p:nvSpPr>
        <p:spPr>
          <a:xfrm>
            <a:off x="-107769" y="1139484"/>
            <a:ext cx="2577819" cy="769441"/>
          </a:xfrm>
          <a:prstGeom prst="rect">
            <a:avLst/>
          </a:prstGeom>
          <a:noFill/>
        </p:spPr>
        <p:txBody>
          <a:bodyPr wrap="square" rtlCol="0">
            <a:spAutoFit/>
          </a:bodyPr>
          <a:lstStyle/>
          <a:p>
            <a:pPr algn="r"/>
            <a:r>
              <a:rPr lang="en-US" sz="4400" b="1" dirty="0">
                <a:solidFill>
                  <a:schemeClr val="accent1"/>
                </a:solidFill>
                <a:latin typeface="Century Gothic" panose="020B0502020202020204" pitchFamily="34" charset="0"/>
              </a:rPr>
              <a:t>A</a:t>
            </a:r>
            <a:r>
              <a:rPr lang="en-US" sz="4400" b="1" dirty="0" smtClean="0">
                <a:solidFill>
                  <a:schemeClr val="accent1"/>
                </a:solidFill>
                <a:latin typeface="Century Gothic" panose="020B0502020202020204" pitchFamily="34" charset="0"/>
              </a:rPr>
              <a:t>dvisors</a:t>
            </a:r>
            <a:endParaRPr lang="en-US" sz="4400" dirty="0" smtClean="0">
              <a:solidFill>
                <a:schemeClr val="accent1"/>
              </a:solidFill>
              <a:latin typeface="Century Gothic" panose="020B0502020202020204" pitchFamily="34" charset="0"/>
            </a:endParaRPr>
          </a:p>
        </p:txBody>
      </p:sp>
      <p:sp>
        <p:nvSpPr>
          <p:cNvPr id="6" name="TextBox 5"/>
          <p:cNvSpPr txBox="1"/>
          <p:nvPr/>
        </p:nvSpPr>
        <p:spPr>
          <a:xfrm>
            <a:off x="0" y="2195458"/>
            <a:ext cx="2362282"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Partners</a:t>
            </a:r>
            <a:endParaRPr lang="en-US" sz="4400" dirty="0" smtClean="0">
              <a:solidFill>
                <a:schemeClr val="accent1"/>
              </a:solidFill>
              <a:latin typeface="Century Gothic" panose="020B0502020202020204" pitchFamily="34" charset="0"/>
            </a:endParaRPr>
          </a:p>
        </p:txBody>
      </p:sp>
      <p:sp>
        <p:nvSpPr>
          <p:cNvPr id="7" name="TextBox 6"/>
          <p:cNvSpPr txBox="1"/>
          <p:nvPr/>
        </p:nvSpPr>
        <p:spPr>
          <a:xfrm>
            <a:off x="341812" y="3785685"/>
            <a:ext cx="2020470"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Others</a:t>
            </a:r>
            <a:endParaRPr lang="en-US" sz="44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617911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99566" y="1431472"/>
            <a:ext cx="3593592" cy="4259476"/>
          </a:xfrm>
        </p:spPr>
        <p:txBody>
          <a:bodyPr>
            <a:noAutofit/>
          </a:bodyPr>
          <a:lstStyle/>
          <a:p>
            <a:pPr marL="342900" indent="-342900">
              <a:spcBef>
                <a:spcPts val="200"/>
              </a:spcBef>
              <a:buClr>
                <a:schemeClr val="accent1"/>
              </a:buClr>
              <a:buFont typeface="Webdings" panose="05030102010509060703" pitchFamily="18" charset="2"/>
              <a:buChar char="4"/>
            </a:pPr>
            <a:r>
              <a:rPr lang="en-US" sz="3000" dirty="0"/>
              <a:t>Texas A&amp;M Fire Assessment Risk Assessment </a:t>
            </a:r>
            <a:r>
              <a:rPr lang="en-US" sz="3000" dirty="0" smtClean="0"/>
              <a:t>Portal</a:t>
            </a:r>
          </a:p>
          <a:p>
            <a:pPr>
              <a:spcBef>
                <a:spcPts val="200"/>
              </a:spcBef>
              <a:buClr>
                <a:schemeClr val="accent1"/>
              </a:buClr>
            </a:pPr>
            <a:r>
              <a:rPr lang="en-US" sz="3000" dirty="0" smtClean="0"/>
              <a:t> </a:t>
            </a:r>
            <a:endParaRPr lang="en-US" sz="3000" dirty="0"/>
          </a:p>
          <a:p>
            <a:pPr marL="342900" indent="-342900">
              <a:spcBef>
                <a:spcPts val="200"/>
              </a:spcBef>
              <a:buClr>
                <a:schemeClr val="accent1"/>
              </a:buClr>
              <a:buFont typeface="Webdings" panose="05030102010509060703" pitchFamily="18" charset="2"/>
              <a:buChar char="4"/>
            </a:pPr>
            <a:r>
              <a:rPr lang="en-US" sz="3000" dirty="0" smtClean="0"/>
              <a:t>Prediction using </a:t>
            </a:r>
            <a:r>
              <a:rPr lang="en-US" sz="3000" dirty="0" err="1" smtClean="0"/>
              <a:t>Keetch-Byram</a:t>
            </a:r>
            <a:r>
              <a:rPr lang="en-US" sz="3000" dirty="0" smtClean="0"/>
              <a:t> Drought Index</a:t>
            </a:r>
          </a:p>
          <a:p>
            <a:pPr marL="1028700" lvl="1" indent="-342900">
              <a:spcBef>
                <a:spcPts val="200"/>
              </a:spcBef>
              <a:buClr>
                <a:schemeClr val="accent1"/>
              </a:buClr>
              <a:buFont typeface="Webdings" panose="05030102010509060703" pitchFamily="18" charset="2"/>
              <a:buChar char="4"/>
            </a:pPr>
            <a:r>
              <a:rPr lang="en-US" sz="2800" dirty="0" smtClean="0"/>
              <a:t>Limited</a:t>
            </a:r>
          </a:p>
        </p:txBody>
      </p:sp>
      <p:sp>
        <p:nvSpPr>
          <p:cNvPr id="3" name="Text Placeholder 2"/>
          <p:cNvSpPr>
            <a:spLocks noGrp="1"/>
          </p:cNvSpPr>
          <p:nvPr>
            <p:ph type="body" sz="quarter" idx="10"/>
          </p:nvPr>
        </p:nvSpPr>
        <p:spPr>
          <a:xfrm>
            <a:off x="214231" y="343990"/>
            <a:ext cx="5960145" cy="640080"/>
          </a:xfrm>
        </p:spPr>
        <p:txBody>
          <a:bodyPr>
            <a:normAutofit/>
          </a:bodyPr>
          <a:lstStyle/>
          <a:p>
            <a:r>
              <a:rPr lang="en-US" dirty="0" smtClean="0"/>
              <a:t>Current Practices</a:t>
            </a:r>
          </a:p>
        </p:txBody>
      </p:sp>
      <p:sp>
        <p:nvSpPr>
          <p:cNvPr id="10" name="Text Placeholder 9"/>
          <p:cNvSpPr>
            <a:spLocks noGrp="1"/>
          </p:cNvSpPr>
          <p:nvPr>
            <p:ph type="body" sz="quarter" idx="13"/>
          </p:nvPr>
        </p:nvSpPr>
        <p:spPr>
          <a:xfrm>
            <a:off x="7423750" y="5416627"/>
            <a:ext cx="1720250" cy="274320"/>
          </a:xfrm>
        </p:spPr>
        <p:txBody>
          <a:bodyPr/>
          <a:lstStyle/>
          <a:p>
            <a:r>
              <a:rPr lang="en-US" dirty="0" smtClean="0"/>
              <a:t>Image Credit: VXLA</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3158" y="1431472"/>
            <a:ext cx="5310779" cy="3983084"/>
          </a:xfrm>
          <a:prstGeom prst="rect">
            <a:avLst/>
          </a:prstGeom>
        </p:spPr>
      </p:pic>
    </p:spTree>
    <p:extLst>
      <p:ext uri="{BB962C8B-B14F-4D97-AF65-F5344CB8AC3E}">
        <p14:creationId xmlns:p14="http://schemas.microsoft.com/office/powerpoint/2010/main" val="593875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2129" y="1163748"/>
            <a:ext cx="6263917" cy="3648884"/>
          </a:xfrm>
          <a:prstGeom prst="rect">
            <a:avLst/>
          </a:prstGeom>
        </p:spPr>
      </p:pic>
      <p:sp>
        <p:nvSpPr>
          <p:cNvPr id="18" name="Text Placeholder 1"/>
          <p:cNvSpPr>
            <a:spLocks noGrp="1"/>
          </p:cNvSpPr>
          <p:nvPr>
            <p:ph type="body" sz="quarter" idx="11"/>
          </p:nvPr>
        </p:nvSpPr>
        <p:spPr>
          <a:xfrm>
            <a:off x="302064" y="5233109"/>
            <a:ext cx="8554452" cy="1035343"/>
          </a:xfrm>
        </p:spPr>
        <p:txBody>
          <a:bodyPr>
            <a:noAutofit/>
          </a:bodyPr>
          <a:lstStyle/>
          <a:p>
            <a:pPr marL="342900" indent="-342900">
              <a:spcBef>
                <a:spcPts val="200"/>
              </a:spcBef>
              <a:buClr>
                <a:schemeClr val="accent1"/>
              </a:buClr>
              <a:buFont typeface="Webdings" panose="05030102010509060703" pitchFamily="18" charset="2"/>
              <a:buChar char="4"/>
            </a:pPr>
            <a:r>
              <a:rPr lang="en-US" sz="3000" dirty="0" smtClean="0"/>
              <a:t>Study Area: Texas</a:t>
            </a:r>
          </a:p>
          <a:p>
            <a:pPr marL="342900" indent="-342900">
              <a:spcBef>
                <a:spcPts val="200"/>
              </a:spcBef>
              <a:buClr>
                <a:schemeClr val="accent1"/>
              </a:buClr>
              <a:buFont typeface="Webdings" panose="05030102010509060703" pitchFamily="18" charset="2"/>
              <a:buChar char="4"/>
            </a:pPr>
            <a:r>
              <a:rPr lang="en-US" sz="3000" dirty="0" smtClean="0"/>
              <a:t>Study </a:t>
            </a:r>
            <a:r>
              <a:rPr lang="en-US" sz="3000" dirty="0"/>
              <a:t>Period: </a:t>
            </a:r>
            <a:r>
              <a:rPr lang="en-US" sz="3000" dirty="0" smtClean="0"/>
              <a:t>January 1, 2014-February </a:t>
            </a:r>
            <a:r>
              <a:rPr lang="en-US" sz="3000" dirty="0"/>
              <a:t>1, 2016</a:t>
            </a:r>
          </a:p>
          <a:p>
            <a:pPr marL="342900" indent="-342900">
              <a:spcBef>
                <a:spcPts val="200"/>
              </a:spcBef>
              <a:buClr>
                <a:schemeClr val="accent1"/>
              </a:buClr>
              <a:buFont typeface="Webdings" panose="05030102010509060703" pitchFamily="18" charset="2"/>
              <a:buChar char="4"/>
            </a:pPr>
            <a:endParaRPr lang="en-US" sz="2400" dirty="0" smtClean="0"/>
          </a:p>
        </p:txBody>
      </p:sp>
      <p:sp>
        <p:nvSpPr>
          <p:cNvPr id="7" name="Text Placeholder 6"/>
          <p:cNvSpPr>
            <a:spLocks noGrp="1"/>
          </p:cNvSpPr>
          <p:nvPr>
            <p:ph type="body" sz="quarter" idx="10"/>
          </p:nvPr>
        </p:nvSpPr>
        <p:spPr>
          <a:xfrm>
            <a:off x="302064" y="497597"/>
            <a:ext cx="5874875" cy="546463"/>
          </a:xfrm>
        </p:spPr>
        <p:txBody>
          <a:bodyPr>
            <a:noAutofit/>
          </a:bodyPr>
          <a:lstStyle/>
          <a:p>
            <a:r>
              <a:rPr lang="en-US" dirty="0" smtClean="0"/>
              <a:t>Study Area and Period</a:t>
            </a:r>
            <a:endParaRPr lang="en-US" dirty="0"/>
          </a:p>
        </p:txBody>
      </p:sp>
      <p:sp>
        <p:nvSpPr>
          <p:cNvPr id="8" name="Rectangle 7"/>
          <p:cNvSpPr/>
          <p:nvPr/>
        </p:nvSpPr>
        <p:spPr>
          <a:xfrm>
            <a:off x="6189643" y="3974169"/>
            <a:ext cx="463819" cy="682052"/>
          </a:xfrm>
          <a:prstGeom prst="rect">
            <a:avLst/>
          </a:prstGeom>
          <a:solidFill>
            <a:srgbClr val="D0C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768642" y="3683742"/>
            <a:ext cx="671200" cy="243948"/>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995863" y="4315195"/>
            <a:ext cx="1179095" cy="44931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9622" y="1179383"/>
            <a:ext cx="9095535" cy="1640017"/>
          </a:xfrm>
        </p:spPr>
        <p:txBody>
          <a:bodyPr>
            <a:normAutofit/>
          </a:bodyPr>
          <a:lstStyle/>
          <a:p>
            <a:pPr marL="514350" indent="-514350">
              <a:buFont typeface="Arial" panose="020B0604020202020204" pitchFamily="34" charset="0"/>
              <a:buAutoNum type="arabicPeriod"/>
            </a:pPr>
            <a:r>
              <a:rPr lang="en-US" sz="3200" dirty="0" smtClean="0"/>
              <a:t>Relate satellite data and </a:t>
            </a:r>
            <a:r>
              <a:rPr lang="en-US" sz="3200" i="1" dirty="0" smtClean="0"/>
              <a:t>in situ </a:t>
            </a:r>
            <a:r>
              <a:rPr lang="en-US" sz="3200" dirty="0" smtClean="0"/>
              <a:t>data</a:t>
            </a:r>
            <a:endParaRPr lang="en-US" sz="3200" dirty="0"/>
          </a:p>
          <a:p>
            <a:pPr marL="514350" indent="-514350">
              <a:buAutoNum type="arabicPeriod"/>
            </a:pPr>
            <a:r>
              <a:rPr lang="en-US" sz="3200" dirty="0" smtClean="0"/>
              <a:t>Develop a method to compare satellite data to historical averages</a:t>
            </a:r>
            <a:endParaRPr lang="en-US" sz="3200" dirty="0"/>
          </a:p>
          <a:p>
            <a:endParaRPr lang="en-US" sz="3200" dirty="0"/>
          </a:p>
          <a:p>
            <a:endParaRPr lang="en-US" sz="3200" dirty="0"/>
          </a:p>
        </p:txBody>
      </p:sp>
      <p:sp>
        <p:nvSpPr>
          <p:cNvPr id="3" name="Text Placeholder 2"/>
          <p:cNvSpPr>
            <a:spLocks noGrp="1"/>
          </p:cNvSpPr>
          <p:nvPr>
            <p:ph type="body" sz="quarter" idx="10"/>
          </p:nvPr>
        </p:nvSpPr>
        <p:spPr>
          <a:xfrm>
            <a:off x="199622" y="401566"/>
            <a:ext cx="3566160" cy="658754"/>
          </a:xfrm>
        </p:spPr>
        <p:txBody>
          <a:bodyPr>
            <a:normAutofit/>
          </a:bodyPr>
          <a:lstStyle/>
          <a:p>
            <a:r>
              <a:rPr lang="en-US" dirty="0" smtClean="0"/>
              <a:t>Objectives</a:t>
            </a:r>
            <a:endParaRPr lang="en-US" dirty="0"/>
          </a:p>
        </p:txBody>
      </p:sp>
      <p:pic>
        <p:nvPicPr>
          <p:cNvPr id="7" name="Picture Placeholder 6"/>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60" t="36067" r="746" b="10136"/>
          <a:stretch/>
        </p:blipFill>
        <p:spPr>
          <a:xfrm>
            <a:off x="0" y="3034750"/>
            <a:ext cx="9144000" cy="3823249"/>
          </a:xfrm>
        </p:spPr>
      </p:pic>
      <p:sp>
        <p:nvSpPr>
          <p:cNvPr id="4" name="TextBox 3"/>
          <p:cNvSpPr txBox="1"/>
          <p:nvPr/>
        </p:nvSpPr>
        <p:spPr>
          <a:xfrm>
            <a:off x="6564836" y="2779337"/>
            <a:ext cx="2730321" cy="276999"/>
          </a:xfrm>
          <a:prstGeom prst="rect">
            <a:avLst/>
          </a:prstGeom>
          <a:noFill/>
        </p:spPr>
        <p:txBody>
          <a:bodyPr wrap="square" rtlCol="0">
            <a:spAutoFit/>
          </a:bodyPr>
          <a:lstStyle/>
          <a:p>
            <a:r>
              <a:rPr lang="en-US" sz="1200" dirty="0" smtClean="0"/>
              <a:t>Image Credit: Staff </a:t>
            </a:r>
            <a:r>
              <a:rPr lang="en-US" sz="1200" dirty="0"/>
              <a:t>Sgt. Eric Harris</a:t>
            </a: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0575" y="440976"/>
            <a:ext cx="1374094" cy="707886"/>
          </a:xfrm>
          <a:prstGeom prst="rect">
            <a:avLst/>
          </a:prstGeom>
        </p:spPr>
        <p:txBody>
          <a:bodyPr wrap="none">
            <a:spAutoFit/>
          </a:bodyPr>
          <a:lstStyle/>
          <a:p>
            <a:r>
              <a:rPr lang="en-US" sz="4000" b="1" dirty="0" smtClean="0">
                <a:solidFill>
                  <a:schemeClr val="accent1"/>
                </a:solidFill>
              </a:rPr>
              <a:t>Data</a:t>
            </a:r>
            <a:endParaRPr lang="en-US" sz="4000" b="1" dirty="0">
              <a:solidFill>
                <a:schemeClr val="accent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752" y="1706106"/>
            <a:ext cx="3572711" cy="2686050"/>
          </a:xfrm>
          <a:prstGeom prst="rect">
            <a:avLst/>
          </a:prstGeom>
        </p:spPr>
      </p:pic>
      <p:sp>
        <p:nvSpPr>
          <p:cNvPr id="10" name="TextBox 9"/>
          <p:cNvSpPr txBox="1"/>
          <p:nvPr/>
        </p:nvSpPr>
        <p:spPr>
          <a:xfrm>
            <a:off x="296222" y="1120262"/>
            <a:ext cx="3886200" cy="553998"/>
          </a:xfrm>
          <a:prstGeom prst="rect">
            <a:avLst/>
          </a:prstGeom>
          <a:noFill/>
        </p:spPr>
        <p:txBody>
          <a:bodyPr wrap="square" rtlCol="0">
            <a:spAutoFit/>
          </a:bodyPr>
          <a:lstStyle/>
          <a:p>
            <a:r>
              <a:rPr lang="en-US" sz="3000" b="1" dirty="0" smtClean="0"/>
              <a:t>Earth Observations</a:t>
            </a:r>
            <a:endParaRPr lang="en-US" sz="3000" dirty="0"/>
          </a:p>
        </p:txBody>
      </p:sp>
      <p:sp>
        <p:nvSpPr>
          <p:cNvPr id="11" name="TextBox 10"/>
          <p:cNvSpPr txBox="1"/>
          <p:nvPr/>
        </p:nvSpPr>
        <p:spPr>
          <a:xfrm>
            <a:off x="4667695" y="1120262"/>
            <a:ext cx="2915653" cy="553998"/>
          </a:xfrm>
          <a:prstGeom prst="rect">
            <a:avLst/>
          </a:prstGeom>
          <a:noFill/>
        </p:spPr>
        <p:txBody>
          <a:bodyPr wrap="square" rtlCol="0">
            <a:spAutoFit/>
          </a:bodyPr>
          <a:lstStyle/>
          <a:p>
            <a:r>
              <a:rPr lang="en-US" sz="3000" b="1" i="1" dirty="0" smtClean="0"/>
              <a:t>In situ </a:t>
            </a:r>
            <a:r>
              <a:rPr lang="en-US" sz="3000" b="1" dirty="0" smtClean="0"/>
              <a:t>data</a:t>
            </a:r>
            <a:endParaRPr lang="en-US" sz="3000" b="1" dirty="0"/>
          </a:p>
        </p:txBody>
      </p:sp>
      <p:sp>
        <p:nvSpPr>
          <p:cNvPr id="12" name="TextBox 11"/>
          <p:cNvSpPr txBox="1"/>
          <p:nvPr/>
        </p:nvSpPr>
        <p:spPr>
          <a:xfrm>
            <a:off x="4304398" y="4475854"/>
            <a:ext cx="4716378" cy="1785104"/>
          </a:xfrm>
          <a:prstGeom prst="rect">
            <a:avLst/>
          </a:prstGeom>
          <a:noFill/>
        </p:spPr>
        <p:txBody>
          <a:bodyPr wrap="square" rtlCol="0">
            <a:spAutoFit/>
          </a:bodyPr>
          <a:lstStyle/>
          <a:p>
            <a:pPr algn="ctr"/>
            <a:r>
              <a:rPr lang="en-US" sz="3000" dirty="0" smtClean="0"/>
              <a:t>Soil Climate Analysis Network (SCAN)</a:t>
            </a:r>
          </a:p>
          <a:p>
            <a:pPr algn="ctr"/>
            <a:r>
              <a:rPr lang="en-US" sz="2600" dirty="0" smtClean="0"/>
              <a:t>15 Stations</a:t>
            </a:r>
          </a:p>
          <a:p>
            <a:pPr algn="ctr"/>
            <a:r>
              <a:rPr lang="en-US" sz="2400" dirty="0" smtClean="0"/>
              <a:t>8 within Texas, 7 border states</a:t>
            </a:r>
            <a:endParaRPr lang="en-US" sz="2400" dirty="0"/>
          </a:p>
        </p:txBody>
      </p:sp>
      <p:sp>
        <p:nvSpPr>
          <p:cNvPr id="13" name="TextBox 12"/>
          <p:cNvSpPr txBox="1"/>
          <p:nvPr/>
        </p:nvSpPr>
        <p:spPr>
          <a:xfrm>
            <a:off x="292946" y="4475854"/>
            <a:ext cx="4054639" cy="1815882"/>
          </a:xfrm>
          <a:prstGeom prst="rect">
            <a:avLst/>
          </a:prstGeom>
          <a:noFill/>
        </p:spPr>
        <p:txBody>
          <a:bodyPr wrap="square" rtlCol="0">
            <a:spAutoFit/>
          </a:bodyPr>
          <a:lstStyle/>
          <a:p>
            <a:pPr algn="ctr"/>
            <a:r>
              <a:rPr lang="en-US" sz="3000" dirty="0" smtClean="0"/>
              <a:t>Soil Moisture Active Passive (SMAP)</a:t>
            </a:r>
          </a:p>
          <a:p>
            <a:pPr algn="ctr"/>
            <a:r>
              <a:rPr lang="en-US" sz="2600" dirty="0" smtClean="0"/>
              <a:t>36 km resolution</a:t>
            </a:r>
          </a:p>
          <a:p>
            <a:pPr algn="ctr"/>
            <a:r>
              <a:rPr lang="en-US" sz="2400" dirty="0" smtClean="0"/>
              <a:t>492 pixels</a:t>
            </a:r>
            <a:endParaRPr lang="en-US" sz="2400" dirty="0"/>
          </a:p>
        </p:txBody>
      </p:sp>
      <p:pic>
        <p:nvPicPr>
          <p:cNvPr id="14" name="Picture 13"/>
          <p:cNvPicPr>
            <a:picLocks noChangeAspect="1"/>
          </p:cNvPicPr>
          <p:nvPr/>
        </p:nvPicPr>
        <p:blipFill>
          <a:blip r:embed="rId4"/>
          <a:stretch>
            <a:fillRect/>
          </a:stretch>
        </p:blipFill>
        <p:spPr>
          <a:xfrm rot="12076738" flipH="1" flipV="1">
            <a:off x="762347" y="1467082"/>
            <a:ext cx="3072650" cy="3164098"/>
          </a:xfrm>
          <a:prstGeom prst="rect">
            <a:avLst/>
          </a:prstGeom>
        </p:spPr>
      </p:pic>
      <p:sp>
        <p:nvSpPr>
          <p:cNvPr id="15" name="TextBox 14"/>
          <p:cNvSpPr txBox="1"/>
          <p:nvPr/>
        </p:nvSpPr>
        <p:spPr>
          <a:xfrm>
            <a:off x="7774327" y="1429107"/>
            <a:ext cx="927100" cy="276999"/>
          </a:xfrm>
          <a:prstGeom prst="rect">
            <a:avLst/>
          </a:prstGeom>
          <a:noFill/>
        </p:spPr>
        <p:txBody>
          <a:bodyPr wrap="square" rtlCol="0">
            <a:spAutoFit/>
          </a:bodyPr>
          <a:lstStyle/>
          <a:p>
            <a:r>
              <a:rPr lang="en-US" sz="1200" dirty="0" smtClean="0"/>
              <a:t>USDA</a:t>
            </a:r>
            <a:endParaRPr lang="en-US" sz="1200" dirty="0"/>
          </a:p>
        </p:txBody>
      </p:sp>
    </p:spTree>
    <p:extLst>
      <p:ext uri="{BB962C8B-B14F-4D97-AF65-F5344CB8AC3E}">
        <p14:creationId xmlns:p14="http://schemas.microsoft.com/office/powerpoint/2010/main" val="3088971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6357" y="919976"/>
            <a:ext cx="8683626" cy="603250"/>
          </a:xfrm>
        </p:spPr>
        <p:txBody>
          <a:bodyPr>
            <a:noAutofit/>
          </a:bodyPr>
          <a:lstStyle/>
          <a:p>
            <a:r>
              <a:rPr lang="en-US" dirty="0" smtClean="0"/>
              <a:t>Objective: </a:t>
            </a:r>
          </a:p>
          <a:p>
            <a:r>
              <a:rPr lang="en-US" dirty="0" smtClean="0"/>
              <a:t>Relate SMAP and SCAN Data </a:t>
            </a:r>
            <a:endParaRPr lang="en-US" dirty="0"/>
          </a:p>
        </p:txBody>
      </p:sp>
      <p:sp>
        <p:nvSpPr>
          <p:cNvPr id="5" name="Text Placeholder 4"/>
          <p:cNvSpPr>
            <a:spLocks noGrp="1"/>
          </p:cNvSpPr>
          <p:nvPr>
            <p:ph type="body" sz="quarter" idx="13"/>
          </p:nvPr>
        </p:nvSpPr>
        <p:spPr>
          <a:xfrm>
            <a:off x="6769100" y="4909352"/>
            <a:ext cx="2374900" cy="469900"/>
          </a:xfrm>
        </p:spPr>
        <p:txBody>
          <a:bodyPr>
            <a:normAutofit/>
          </a:bodyPr>
          <a:lstStyle/>
          <a:p>
            <a:r>
              <a:rPr lang="en-US" dirty="0" smtClean="0"/>
              <a:t>US Department of Agriculture</a:t>
            </a:r>
            <a:endParaRPr lang="en-US" dirty="0"/>
          </a:p>
        </p:txBody>
      </p:sp>
      <p:sp>
        <p:nvSpPr>
          <p:cNvPr id="7" name="AutoShape 2" descr="Image result for smap satelli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stretch>
            <a:fillRect/>
          </a:stretch>
        </p:blipFill>
        <p:spPr>
          <a:xfrm>
            <a:off x="155575" y="1949116"/>
            <a:ext cx="3931800" cy="296023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95" y="1949116"/>
            <a:ext cx="4436888" cy="2960236"/>
          </a:xfrm>
          <a:prstGeom prst="rect">
            <a:avLst/>
          </a:prstGeom>
        </p:spPr>
      </p:pic>
      <p:sp>
        <p:nvSpPr>
          <p:cNvPr id="13" name="Text Placeholder 4"/>
          <p:cNvSpPr>
            <a:spLocks noGrp="1"/>
          </p:cNvSpPr>
          <p:nvPr>
            <p:ph type="body" sz="quarter" idx="13"/>
          </p:nvPr>
        </p:nvSpPr>
        <p:spPr>
          <a:xfrm>
            <a:off x="255696" y="4909352"/>
            <a:ext cx="2374900" cy="469900"/>
          </a:xfrm>
        </p:spPr>
        <p:txBody>
          <a:bodyPr>
            <a:normAutofit/>
          </a:bodyPr>
          <a:lstStyle/>
          <a:p>
            <a:r>
              <a:rPr lang="en-US" dirty="0" smtClean="0"/>
              <a:t>NASA</a:t>
            </a:r>
            <a:endParaRPr lang="en-US" dirty="0"/>
          </a:p>
        </p:txBody>
      </p:sp>
    </p:spTree>
    <p:extLst>
      <p:ext uri="{BB962C8B-B14F-4D97-AF65-F5344CB8AC3E}">
        <p14:creationId xmlns:p14="http://schemas.microsoft.com/office/powerpoint/2010/main" val="724584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05326" y="931869"/>
            <a:ext cx="8253663" cy="5180636"/>
            <a:chOff x="4596151" y="1233615"/>
            <a:chExt cx="2542495" cy="4399007"/>
          </a:xfrm>
        </p:grpSpPr>
        <p:grpSp>
          <p:nvGrpSpPr>
            <p:cNvPr id="10" name="Group 9"/>
            <p:cNvGrpSpPr/>
            <p:nvPr/>
          </p:nvGrpSpPr>
          <p:grpSpPr>
            <a:xfrm>
              <a:off x="4668794" y="1233615"/>
              <a:ext cx="2397211" cy="4399007"/>
              <a:chOff x="4973594" y="1217139"/>
              <a:chExt cx="2397211" cy="4399007"/>
            </a:xfrm>
          </p:grpSpPr>
          <p:sp>
            <p:nvSpPr>
              <p:cNvPr id="16" name="Rectangle 15"/>
              <p:cNvSpPr/>
              <p:nvPr/>
            </p:nvSpPr>
            <p:spPr>
              <a:xfrm>
                <a:off x="4973594" y="1217140"/>
                <a:ext cx="2397211" cy="4399006"/>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4973594" y="1217139"/>
                <a:ext cx="2397211" cy="71014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p:cNvSpPr txBox="1"/>
              <p:nvPr/>
            </p:nvSpPr>
            <p:spPr>
              <a:xfrm>
                <a:off x="5047017" y="1359890"/>
                <a:ext cx="2250363" cy="470413"/>
              </a:xfrm>
              <a:prstGeom prst="rect">
                <a:avLst/>
              </a:prstGeom>
              <a:noFill/>
              <a:ln>
                <a:noFill/>
              </a:ln>
            </p:spPr>
            <p:txBody>
              <a:bodyPr wrap="square" rtlCol="0">
                <a:spAutoFit/>
              </a:bodyPr>
              <a:lstStyle/>
              <a:p>
                <a:pPr algn="ctr"/>
                <a:r>
                  <a:rPr lang="en-US" sz="3000" b="1" dirty="0" smtClean="0">
                    <a:solidFill>
                      <a:schemeClr val="bg2">
                        <a:lumMod val="50000"/>
                      </a:schemeClr>
                    </a:solidFill>
                  </a:rPr>
                  <a:t>Relate </a:t>
                </a:r>
                <a:r>
                  <a:rPr lang="en-US" sz="3000" b="1" dirty="0">
                    <a:solidFill>
                      <a:schemeClr val="bg2">
                        <a:lumMod val="50000"/>
                      </a:schemeClr>
                    </a:solidFill>
                  </a:rPr>
                  <a:t>SMAP and </a:t>
                </a:r>
                <a:r>
                  <a:rPr lang="en-US" sz="3000" b="1" i="1" dirty="0">
                    <a:solidFill>
                      <a:schemeClr val="bg2">
                        <a:lumMod val="50000"/>
                      </a:schemeClr>
                    </a:solidFill>
                  </a:rPr>
                  <a:t>in situ </a:t>
                </a:r>
                <a:r>
                  <a:rPr lang="en-US" sz="3000" b="1" dirty="0">
                    <a:solidFill>
                      <a:schemeClr val="bg2">
                        <a:lumMod val="50000"/>
                      </a:schemeClr>
                    </a:solidFill>
                  </a:rPr>
                  <a:t>d</a:t>
                </a:r>
                <a:r>
                  <a:rPr lang="en-US" sz="3000" b="1" dirty="0" smtClean="0">
                    <a:solidFill>
                      <a:schemeClr val="bg2">
                        <a:lumMod val="50000"/>
                      </a:schemeClr>
                    </a:solidFill>
                  </a:rPr>
                  <a:t>ata</a:t>
                </a:r>
                <a:endParaRPr lang="en-US" sz="3000" b="1" dirty="0">
                  <a:solidFill>
                    <a:schemeClr val="bg2">
                      <a:lumMod val="50000"/>
                    </a:schemeClr>
                  </a:solidFill>
                </a:endParaRPr>
              </a:p>
            </p:txBody>
          </p:sp>
        </p:grpSp>
        <p:sp>
          <p:nvSpPr>
            <p:cNvPr id="12" name="TextBox 11"/>
            <p:cNvSpPr txBox="1"/>
            <p:nvPr/>
          </p:nvSpPr>
          <p:spPr>
            <a:xfrm>
              <a:off x="4596151" y="1814747"/>
              <a:ext cx="2542495" cy="3750992"/>
            </a:xfrm>
            <a:prstGeom prst="rect">
              <a:avLst/>
            </a:prstGeom>
            <a:noFill/>
            <a:ln>
              <a:noFill/>
            </a:ln>
          </p:spPr>
          <p:txBody>
            <a:bodyPr wrap="square" rtlCol="0">
              <a:spAutoFit/>
            </a:bodyPr>
            <a:lstStyle/>
            <a:p>
              <a:pPr algn="ctr"/>
              <a:endParaRPr lang="en-US" sz="1200" b="1" dirty="0" smtClean="0">
                <a:solidFill>
                  <a:schemeClr val="tx1">
                    <a:lumMod val="65000"/>
                    <a:lumOff val="35000"/>
                  </a:schemeClr>
                </a:solidFill>
              </a:endParaRPr>
            </a:p>
            <a:p>
              <a:pPr algn="ctr"/>
              <a:r>
                <a:rPr lang="en-US" sz="3000" b="1" dirty="0" smtClean="0">
                  <a:solidFill>
                    <a:schemeClr val="bg2">
                      <a:lumMod val="50000"/>
                    </a:schemeClr>
                  </a:solidFill>
                </a:rPr>
                <a:t>Using </a:t>
              </a:r>
              <a:r>
                <a:rPr lang="en-US" sz="3000" b="1" dirty="0">
                  <a:solidFill>
                    <a:schemeClr val="bg2">
                      <a:lumMod val="50000"/>
                    </a:schemeClr>
                  </a:solidFill>
                </a:rPr>
                <a:t>Excel:</a:t>
              </a:r>
            </a:p>
            <a:p>
              <a:pPr algn="ctr"/>
              <a:r>
                <a:rPr lang="en-US" sz="3000" b="1" dirty="0">
                  <a:solidFill>
                    <a:schemeClr val="bg2">
                      <a:lumMod val="50000"/>
                    </a:schemeClr>
                  </a:solidFill>
                </a:rPr>
                <a:t>-</a:t>
              </a:r>
              <a:r>
                <a:rPr lang="en-US" sz="3000" dirty="0" smtClean="0">
                  <a:solidFill>
                    <a:schemeClr val="bg2">
                      <a:lumMod val="50000"/>
                    </a:schemeClr>
                  </a:solidFill>
                </a:rPr>
                <a:t>Created </a:t>
              </a:r>
              <a:r>
                <a:rPr lang="en-US" sz="3000" dirty="0">
                  <a:solidFill>
                    <a:schemeClr val="bg2">
                      <a:lumMod val="50000"/>
                    </a:schemeClr>
                  </a:solidFill>
                </a:rPr>
                <a:t>individual </a:t>
              </a:r>
              <a:r>
                <a:rPr lang="en-US" sz="3000" dirty="0" smtClean="0">
                  <a:solidFill>
                    <a:schemeClr val="bg2">
                      <a:lumMod val="50000"/>
                    </a:schemeClr>
                  </a:solidFill>
                </a:rPr>
                <a:t>daily files</a:t>
              </a:r>
            </a:p>
            <a:p>
              <a:pPr algn="ctr"/>
              <a:endParaRPr lang="en-US" sz="3000" dirty="0">
                <a:solidFill>
                  <a:schemeClr val="bg2">
                    <a:lumMod val="50000"/>
                  </a:schemeClr>
                </a:solidFill>
              </a:endParaRPr>
            </a:p>
            <a:p>
              <a:pPr algn="ctr"/>
              <a:r>
                <a:rPr lang="en-US" sz="3000" b="1" dirty="0">
                  <a:solidFill>
                    <a:schemeClr val="bg2">
                      <a:lumMod val="50000"/>
                    </a:schemeClr>
                  </a:solidFill>
                </a:rPr>
                <a:t>Using ArcMap:</a:t>
              </a:r>
            </a:p>
            <a:p>
              <a:pPr algn="ctr"/>
              <a:r>
                <a:rPr lang="en-US" sz="3000" dirty="0">
                  <a:solidFill>
                    <a:schemeClr val="bg2">
                      <a:lumMod val="50000"/>
                    </a:schemeClr>
                  </a:solidFill>
                </a:rPr>
                <a:t>-</a:t>
              </a:r>
              <a:r>
                <a:rPr lang="en-US" sz="3000" dirty="0" smtClean="0">
                  <a:solidFill>
                    <a:schemeClr val="bg2">
                      <a:lumMod val="50000"/>
                    </a:schemeClr>
                  </a:solidFill>
                </a:rPr>
                <a:t>Matched </a:t>
              </a:r>
              <a:r>
                <a:rPr lang="en-US" sz="3000" dirty="0">
                  <a:solidFill>
                    <a:schemeClr val="bg2">
                      <a:lumMod val="50000"/>
                    </a:schemeClr>
                  </a:solidFill>
                </a:rPr>
                <a:t>Raster to point </a:t>
              </a:r>
              <a:r>
                <a:rPr lang="en-US" sz="3000" dirty="0" smtClean="0">
                  <a:solidFill>
                    <a:schemeClr val="bg2">
                      <a:lumMod val="50000"/>
                    </a:schemeClr>
                  </a:solidFill>
                </a:rPr>
                <a:t>values</a:t>
              </a:r>
            </a:p>
            <a:p>
              <a:pPr algn="ctr"/>
              <a:endParaRPr lang="en-US" sz="3000" dirty="0">
                <a:solidFill>
                  <a:schemeClr val="bg2">
                    <a:lumMod val="50000"/>
                  </a:schemeClr>
                </a:solidFill>
              </a:endParaRPr>
            </a:p>
            <a:p>
              <a:pPr algn="ctr"/>
              <a:r>
                <a:rPr lang="en-US" sz="3000" dirty="0" smtClean="0">
                  <a:solidFill>
                    <a:schemeClr val="bg2">
                      <a:lumMod val="50000"/>
                    </a:schemeClr>
                  </a:solidFill>
                </a:rPr>
                <a:t> </a:t>
              </a:r>
              <a:r>
                <a:rPr lang="en-US" sz="3000" b="1" dirty="0" smtClean="0">
                  <a:solidFill>
                    <a:schemeClr val="bg2">
                      <a:lumMod val="50000"/>
                    </a:schemeClr>
                  </a:solidFill>
                </a:rPr>
                <a:t>Using </a:t>
              </a:r>
              <a:r>
                <a:rPr lang="en-US" sz="3000" b="1" dirty="0">
                  <a:solidFill>
                    <a:schemeClr val="bg2">
                      <a:lumMod val="50000"/>
                    </a:schemeClr>
                  </a:solidFill>
                </a:rPr>
                <a:t>Excel:</a:t>
              </a:r>
            </a:p>
            <a:p>
              <a:pPr algn="ctr"/>
              <a:r>
                <a:rPr lang="en-US" sz="3000" dirty="0">
                  <a:solidFill>
                    <a:schemeClr val="bg2">
                      <a:lumMod val="50000"/>
                    </a:schemeClr>
                  </a:solidFill>
                </a:rPr>
                <a:t>-</a:t>
              </a:r>
              <a:r>
                <a:rPr lang="en-US" sz="3000" dirty="0" smtClean="0">
                  <a:solidFill>
                    <a:schemeClr val="bg2">
                      <a:lumMod val="50000"/>
                    </a:schemeClr>
                  </a:solidFill>
                </a:rPr>
                <a:t>Created </a:t>
              </a:r>
              <a:r>
                <a:rPr lang="en-US" sz="3000" dirty="0">
                  <a:solidFill>
                    <a:schemeClr val="bg2">
                      <a:lumMod val="50000"/>
                    </a:schemeClr>
                  </a:solidFill>
                </a:rPr>
                <a:t>one table with SMAP and </a:t>
              </a:r>
              <a:r>
                <a:rPr lang="en-US" sz="3000" dirty="0" smtClean="0">
                  <a:solidFill>
                    <a:schemeClr val="bg2">
                      <a:lumMod val="50000"/>
                    </a:schemeClr>
                  </a:solidFill>
                </a:rPr>
                <a:t>SCAN</a:t>
              </a:r>
              <a:endParaRPr lang="en-US" sz="3000" dirty="0">
                <a:solidFill>
                  <a:schemeClr val="bg2">
                    <a:lumMod val="50000"/>
                  </a:schemeClr>
                </a:solidFill>
              </a:endParaRPr>
            </a:p>
            <a:p>
              <a:pPr algn="ctr"/>
              <a:r>
                <a:rPr lang="en-US" sz="3000" dirty="0" smtClean="0">
                  <a:solidFill>
                    <a:schemeClr val="bg2">
                      <a:lumMod val="50000"/>
                    </a:schemeClr>
                  </a:solidFill>
                </a:rPr>
                <a:t>-Correlated</a:t>
              </a:r>
              <a:endParaRPr lang="en-US" sz="3000" dirty="0">
                <a:solidFill>
                  <a:schemeClr val="bg2">
                    <a:lumMod val="50000"/>
                  </a:schemeClr>
                </a:solidFill>
              </a:endParaRPr>
            </a:p>
          </p:txBody>
        </p:sp>
      </p:grpSp>
      <p:sp>
        <p:nvSpPr>
          <p:cNvPr id="2" name="TextBox 1"/>
          <p:cNvSpPr txBox="1"/>
          <p:nvPr/>
        </p:nvSpPr>
        <p:spPr>
          <a:xfrm>
            <a:off x="0" y="77661"/>
            <a:ext cx="7291202" cy="707886"/>
          </a:xfrm>
          <a:prstGeom prst="rect">
            <a:avLst/>
          </a:prstGeom>
          <a:noFill/>
        </p:spPr>
        <p:txBody>
          <a:bodyPr wrap="square" rtlCol="0">
            <a:spAutoFit/>
          </a:bodyPr>
          <a:lstStyle/>
          <a:p>
            <a:r>
              <a:rPr lang="en-US" sz="4000" b="1" dirty="0" smtClean="0">
                <a:solidFill>
                  <a:schemeClr val="accent1"/>
                </a:solidFill>
              </a:rPr>
              <a:t>Methodology:</a:t>
            </a:r>
          </a:p>
        </p:txBody>
      </p:sp>
    </p:spTree>
    <p:extLst>
      <p:ext uri="{BB962C8B-B14F-4D97-AF65-F5344CB8AC3E}">
        <p14:creationId xmlns:p14="http://schemas.microsoft.com/office/powerpoint/2010/main" val="88612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8640" y="877637"/>
            <a:ext cx="5585460" cy="708660"/>
          </a:xfrm>
        </p:spPr>
        <p:txBody>
          <a:bodyPr>
            <a:noAutofit/>
          </a:bodyPr>
          <a:lstStyle/>
          <a:p>
            <a:r>
              <a:rPr lang="en-US" dirty="0" smtClean="0"/>
              <a:t>Results: </a:t>
            </a:r>
          </a:p>
        </p:txBody>
      </p:sp>
      <p:graphicFrame>
        <p:nvGraphicFramePr>
          <p:cNvPr id="4" name="Table 3"/>
          <p:cNvGraphicFramePr>
            <a:graphicFrameLocks noGrp="1"/>
          </p:cNvGraphicFramePr>
          <p:nvPr>
            <p:extLst>
              <p:ext uri="{D42A27DB-BD31-4B8C-83A1-F6EECF244321}">
                <p14:modId xmlns:p14="http://schemas.microsoft.com/office/powerpoint/2010/main" val="3191836324"/>
              </p:ext>
            </p:extLst>
          </p:nvPr>
        </p:nvGraphicFramePr>
        <p:xfrm>
          <a:off x="555859" y="1753401"/>
          <a:ext cx="8112760" cy="4104642"/>
        </p:xfrm>
        <a:graphic>
          <a:graphicData uri="http://schemas.openxmlformats.org/drawingml/2006/table">
            <a:tbl>
              <a:tblPr firstRow="1" bandRow="1">
                <a:tableStyleId>{5C22544A-7EE6-4342-B048-85BDC9FD1C3A}</a:tableStyleId>
              </a:tblPr>
              <a:tblGrid>
                <a:gridCol w="4056380"/>
                <a:gridCol w="4056380"/>
              </a:tblGrid>
              <a:tr h="684107">
                <a:tc>
                  <a:txBody>
                    <a:bodyPr/>
                    <a:lstStyle/>
                    <a:p>
                      <a:r>
                        <a:rPr lang="en-US" sz="3000" dirty="0" smtClean="0"/>
                        <a:t>Season</a:t>
                      </a:r>
                      <a:endParaRPr lang="en-US" sz="3000" dirty="0"/>
                    </a:p>
                  </a:txBody>
                  <a:tcPr/>
                </a:tc>
                <a:tc>
                  <a:txBody>
                    <a:bodyPr/>
                    <a:lstStyle/>
                    <a:p>
                      <a:r>
                        <a:rPr lang="en-US" sz="3000" dirty="0" smtClean="0"/>
                        <a:t>R</a:t>
                      </a:r>
                      <a:r>
                        <a:rPr lang="en-US" sz="3000" baseline="0" dirty="0" smtClean="0"/>
                        <a:t> Squared</a:t>
                      </a:r>
                      <a:endParaRPr lang="en-US" sz="3000" dirty="0"/>
                    </a:p>
                  </a:txBody>
                  <a:tcPr/>
                </a:tc>
              </a:tr>
              <a:tr h="684107">
                <a:tc>
                  <a:txBody>
                    <a:bodyPr/>
                    <a:lstStyle/>
                    <a:p>
                      <a:pPr algn="ctr"/>
                      <a:r>
                        <a:rPr lang="en-US" sz="3600" b="1" dirty="0" smtClean="0"/>
                        <a:t>Yearly</a:t>
                      </a:r>
                      <a:endParaRPr lang="en-US" sz="3600" b="1" dirty="0"/>
                    </a:p>
                  </a:txBody>
                  <a:tcPr/>
                </a:tc>
                <a:tc>
                  <a:txBody>
                    <a:bodyPr/>
                    <a:lstStyle/>
                    <a:p>
                      <a:pPr algn="ctr"/>
                      <a:r>
                        <a:rPr lang="en-US" sz="3600" b="1" dirty="0" smtClean="0"/>
                        <a:t>0.575</a:t>
                      </a:r>
                      <a:endParaRPr lang="en-US" sz="3600" b="1" dirty="0"/>
                    </a:p>
                  </a:txBody>
                  <a:tcPr/>
                </a:tc>
              </a:tr>
              <a:tr h="684107">
                <a:tc>
                  <a:txBody>
                    <a:bodyPr/>
                    <a:lstStyle/>
                    <a:p>
                      <a:pPr algn="ctr"/>
                      <a:r>
                        <a:rPr lang="en-US" sz="3600" dirty="0" smtClean="0"/>
                        <a:t>Summer</a:t>
                      </a:r>
                      <a:endParaRPr lang="en-US" sz="3600" dirty="0"/>
                    </a:p>
                  </a:txBody>
                  <a:tcPr/>
                </a:tc>
                <a:tc>
                  <a:txBody>
                    <a:bodyPr/>
                    <a:lstStyle/>
                    <a:p>
                      <a:pPr algn="ctr"/>
                      <a:r>
                        <a:rPr lang="en-US" sz="3600" dirty="0" smtClean="0"/>
                        <a:t>0.436</a:t>
                      </a:r>
                      <a:endParaRPr lang="en-US" sz="3600" dirty="0"/>
                    </a:p>
                  </a:txBody>
                  <a:tcPr/>
                </a:tc>
              </a:tr>
              <a:tr h="684107">
                <a:tc>
                  <a:txBody>
                    <a:bodyPr/>
                    <a:lstStyle/>
                    <a:p>
                      <a:pPr algn="ctr"/>
                      <a:r>
                        <a:rPr lang="en-US" sz="3600" dirty="0" smtClean="0"/>
                        <a:t>Fall</a:t>
                      </a:r>
                      <a:endParaRPr lang="en-US" sz="3600" dirty="0"/>
                    </a:p>
                  </a:txBody>
                  <a:tcPr/>
                </a:tc>
                <a:tc>
                  <a:txBody>
                    <a:bodyPr/>
                    <a:lstStyle/>
                    <a:p>
                      <a:pPr algn="ctr"/>
                      <a:r>
                        <a:rPr lang="en-US" sz="3600" dirty="0" smtClean="0"/>
                        <a:t>0.778</a:t>
                      </a:r>
                      <a:endParaRPr lang="en-US" sz="3600" dirty="0"/>
                    </a:p>
                  </a:txBody>
                  <a:tcPr/>
                </a:tc>
              </a:tr>
              <a:tr h="684107">
                <a:tc>
                  <a:txBody>
                    <a:bodyPr/>
                    <a:lstStyle/>
                    <a:p>
                      <a:pPr algn="ctr"/>
                      <a:r>
                        <a:rPr lang="en-US" sz="3600" dirty="0" smtClean="0"/>
                        <a:t>Winter</a:t>
                      </a:r>
                      <a:endParaRPr lang="en-US" sz="3600" dirty="0"/>
                    </a:p>
                  </a:txBody>
                  <a:tcPr/>
                </a:tc>
                <a:tc>
                  <a:txBody>
                    <a:bodyPr/>
                    <a:lstStyle/>
                    <a:p>
                      <a:pPr algn="ctr"/>
                      <a:r>
                        <a:rPr lang="en-US" sz="3600" dirty="0" smtClean="0"/>
                        <a:t>0.621</a:t>
                      </a:r>
                      <a:endParaRPr lang="en-US" sz="3600" dirty="0"/>
                    </a:p>
                  </a:txBody>
                  <a:tcPr/>
                </a:tc>
              </a:tr>
              <a:tr h="684107">
                <a:tc>
                  <a:txBody>
                    <a:bodyPr/>
                    <a:lstStyle/>
                    <a:p>
                      <a:pPr algn="ctr"/>
                      <a:r>
                        <a:rPr lang="en-US" sz="3600" dirty="0" smtClean="0"/>
                        <a:t>Spring</a:t>
                      </a:r>
                      <a:endParaRPr lang="en-US" sz="3600" dirty="0"/>
                    </a:p>
                  </a:txBody>
                  <a:tcPr/>
                </a:tc>
                <a:tc>
                  <a:txBody>
                    <a:bodyPr/>
                    <a:lstStyle/>
                    <a:p>
                      <a:pPr algn="ctr"/>
                      <a:r>
                        <a:rPr lang="en-US" sz="3600" dirty="0" smtClean="0"/>
                        <a:t>0.598</a:t>
                      </a:r>
                      <a:endParaRPr lang="en-US" sz="3600" dirty="0"/>
                    </a:p>
                  </a:txBody>
                  <a:tcPr/>
                </a:tc>
              </a:tr>
            </a:tbl>
          </a:graphicData>
        </a:graphic>
      </p:graphicFrame>
    </p:spTree>
    <p:extLst>
      <p:ext uri="{BB962C8B-B14F-4D97-AF65-F5344CB8AC3E}">
        <p14:creationId xmlns:p14="http://schemas.microsoft.com/office/powerpoint/2010/main" val="2017173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4677</TotalTime>
  <Words>2037</Words>
  <Application>Microsoft Office PowerPoint</Application>
  <PresentationFormat>On-screen Show (4:3)</PresentationFormat>
  <Paragraphs>220</Paragraphs>
  <Slides>22</Slides>
  <Notes>22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Century Gothic</vt:lpstr>
      <vt:lpstr>Helvetica Neue</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Hoobchaak, Gregory J. (LARC-E3)[SSAI DEVELOP]</cp:lastModifiedBy>
  <cp:revision>216</cp:revision>
  <dcterms:created xsi:type="dcterms:W3CDTF">2015-05-18T13:26:09Z</dcterms:created>
  <dcterms:modified xsi:type="dcterms:W3CDTF">2016-03-31T18:31:44Z</dcterms:modified>
</cp:coreProperties>
</file>