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comments/comment10.xml" ContentType="application/vnd.openxmlformats-officedocument.presentationml.comments+xml"/>
  <Override PartName="/ppt/notesSlides/notesSlide11.xml" ContentType="application/vnd.openxmlformats-officedocument.presentationml.notesSlide+xml"/>
  <Override PartName="/ppt/comments/comment1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86" r:id="rId3"/>
    <p:sldId id="287" r:id="rId4"/>
    <p:sldId id="289" r:id="rId5"/>
    <p:sldId id="288" r:id="rId6"/>
    <p:sldId id="294" r:id="rId7"/>
    <p:sldId id="290" r:id="rId8"/>
    <p:sldId id="295" r:id="rId9"/>
    <p:sldId id="299" r:id="rId10"/>
    <p:sldId id="291" r:id="rId11"/>
    <p:sldId id="292" r:id="rId12"/>
    <p:sldId id="302" r:id="rId13"/>
    <p:sldId id="298" r:id="rId14"/>
    <p:sldId id="301" r:id="rId15"/>
    <p:sldId id="293" r:id="rId16"/>
    <p:sldId id="300"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shal Arya" initials="" lastIdx="15" clrIdx="0"/>
  <p:cmAuthor id="1" name="Fenn, Teresa E. (LARC-E3)[SSAI DEVELOP]" initials="FTE(D" lastIdx="2" clrIdx="1">
    <p:extLst>
      <p:ext uri="{19B8F6BF-5375-455C-9EA6-DF929625EA0E}">
        <p15:presenceInfo xmlns:p15="http://schemas.microsoft.com/office/powerpoint/2012/main" userId="S-1-5-21-330711430-3775241029-4075259233-667967" providerId="AD"/>
      </p:ext>
    </p:extLst>
  </p:cmAuthor>
  <p:cmAuthor id="2" name="Childs, Lauren M. (LARC-E3)[DEVELOP - Wise County (LaRC)]" initials="CLM(-WC(" lastIdx="4"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0898" autoAdjust="0"/>
  </p:normalViewPr>
  <p:slideViewPr>
    <p:cSldViewPr snapToGrid="0">
      <p:cViewPr varScale="1">
        <p:scale>
          <a:sx n="74" d="100"/>
          <a:sy n="74" d="100"/>
        </p:scale>
        <p:origin x="252" y="6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3T17:16:21.511" idx="2">
    <p:pos x="3882" y="3396"/>
    <p:text>Minimum text size for presentaton is 20. Please fix.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5-10-23T17:32:45.718" idx="12">
    <p:pos x="1365" y="2432"/>
    <p:text>Please spell out DEM</p:text>
  </p:cm>
  <p:cm authorId="2" dt="2015-10-30T13:40:35.868" idx="4">
    <p:pos x="2127" y="91"/>
    <p:text>Consider centering title like the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15-10-23T17:33:23.415" idx="13">
    <p:pos x="3687" y="1893"/>
    <p:text>I suggest bolding these three labels as they almost get lost in the images. </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5-10-23T17:35:23.076" idx="15">
    <p:pos x="2592" y="1342"/>
    <p:text>I know the slide is in progress but remember to try and use the minimum amount of text possible.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5-10-26T15:17:02.837" idx="2">
    <p:pos x="2475" y="1790"/>
    <p:text>Include the names of the researchers or - if the list is too long -  at least the name of their group.</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10-23T17:17:52.099" idx="3">
    <p:pos x="3194" y="761"/>
    <p:text>1) I suggest bolding key words throughout the text here.
2) Do you need all of this text to be on the slide? Consider removing some of the points. Slide is currently text heavy. </p:text>
  </p:cm>
  <p:cm authorId="2" dt="2015-10-30T13:28:09.769" idx="1">
    <p:pos x="1895" y="280"/>
    <p:text>Check and see if you should break using title case in this case. It looks a little weird since all the other slides use title case for the titles, but I realize species names are different.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10-23T17:24:59.405" idx="6">
    <p:pos x="2272" y="1077"/>
    <p:text>Highlight this somehow. Either bold it, put it into the header as such 'Study Area: Lewis and Clark National Forest' or some other way. </p:text>
  </p:cm>
  <p:cm authorId="0" dt="2015-10-23T17:25:16.001" idx="7">
    <p:pos x="2343" y="895"/>
    <p:text>Think about bolding keywords.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10-23T17:25:30.223" idx="8">
    <p:pos x="2895" y="781"/>
    <p:text>Text heavy. Please trim. </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5-10-30T13:32:59.893" idx="2">
    <p:pos x="4113" y="901"/>
    <p:text>Hey team, just a little EO vs. EOS lesson - EOS is a subset of the full suite of NASA Earth observing missions focused on long-term global observations of the land surface, biosphere, solid Earth, atmosphere, and oceans to improve understanding of the Earth as an integrated system. NASA EOS missions are listed at http://eospso.nasa.gov/mission-category/3. GPM and TRMM are not part of the EOS, so change this to umbrella term NASA Earth observations. In casual talking many times people use EO and EOS interchangeably, but many NASA HQ people are a little uppity about it and we have been schooled in the past.</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5-10-23T17:28:54.503" idx="10">
    <p:pos x="10" y="10"/>
    <p:text>This slide seems out of place. Seems like it would fit better after 'NASA Satellite' slides and directly before the 'Habitat Suitability Modeling' slide.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5-10-26T15:10:04.752" idx="1">
    <p:pos x="4904" y="3160"/>
    <p:text>The audience may not be familiar with Kappa values. It would be a good idea to include a brief definition in the notes.</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5-10-30T13:38:42.825" idx="3">
    <p:pos x="2630" y="148"/>
    <p:text>So I don't think the header of NASA Satellites really applies to SRTM since it was a mission on the shuttle? Perhaps you should change the header on these three slides to NASA Earth Observations instead of satellites</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5-10-23T17:30:48.402" idx="11">
    <p:pos x="2419" y="2771"/>
    <p:text>1) It is not clear which satellite is TRMM and which is GPM. Please label
2) Very nice close up images of these satellites are on DEVELOPedia if you would like to use those instead.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Montana</a:t>
            </a:r>
            <a:r>
              <a:rPr lang="en-US" baseline="0" dirty="0" smtClean="0"/>
              <a:t> Ecological Forecasting team: Erika, Sean and Amanda!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1417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environmental</a:t>
            </a:r>
            <a:r>
              <a:rPr lang="en-US" baseline="0" dirty="0" smtClean="0"/>
              <a:t> variable layers created from NASA EOS, four vegetation layers were created using data from the United States Department of Agriculture Forest Service (USDA Forest Service). These layers include tree canopy cover, tree class size, basal area, and vegetation height. These nine variables, along with the 190 nest site locations, were input into multiple habitat suitability modeling software - </a:t>
            </a:r>
            <a:r>
              <a:rPr lang="en-US" baseline="0" dirty="0" err="1" smtClean="0"/>
              <a:t>Maxent</a:t>
            </a:r>
            <a:r>
              <a:rPr lang="en-US" baseline="0" dirty="0" smtClean="0"/>
              <a:t>, </a:t>
            </a:r>
            <a:r>
              <a:rPr lang="en-US" baseline="0" dirty="0" err="1" smtClean="0"/>
              <a:t>Mahalanobis</a:t>
            </a:r>
            <a:r>
              <a:rPr lang="en-US" baseline="0" dirty="0" smtClean="0"/>
              <a:t> Typicality, and </a:t>
            </a:r>
            <a:r>
              <a:rPr lang="en-US" baseline="0" dirty="0" err="1" smtClean="0"/>
              <a:t>BioMapper</a:t>
            </a:r>
            <a:r>
              <a:rPr lang="en-US" baseline="0" dirty="0" smtClean="0"/>
              <a:t> – to create three unique habitat suitability maps.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88844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the resulting habitat suitability maps for each model. The result from </a:t>
            </a:r>
            <a:r>
              <a:rPr lang="en-US" baseline="0" dirty="0" err="1" smtClean="0"/>
              <a:t>Maxent</a:t>
            </a:r>
            <a:r>
              <a:rPr lang="en-US" baseline="0" dirty="0" smtClean="0"/>
              <a:t> is at the top center, </a:t>
            </a:r>
            <a:r>
              <a:rPr lang="en-US" baseline="0" dirty="0" err="1" smtClean="0"/>
              <a:t>Mahalnobis</a:t>
            </a:r>
            <a:r>
              <a:rPr lang="en-US" baseline="0" dirty="0" smtClean="0"/>
              <a:t> Typicality on the left, and </a:t>
            </a:r>
            <a:r>
              <a:rPr lang="en-US" baseline="0" dirty="0" err="1" smtClean="0"/>
              <a:t>BioMapper</a:t>
            </a:r>
            <a:r>
              <a:rPr lang="en-US" baseline="0" dirty="0" smtClean="0"/>
              <a:t> on the bottom right. Red indicates areas of most suitable habitat; blue areas represent unsuitable goshawk nesting habitat.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10464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part of the project focused on forecasting the impact of climate change, mountain pine beetle, timber management, and fires on the goshawk nesting habitat. The goal of this part of the project was to forecast what areas of the Lewis and Clark National Forest will be viable for the goshawks based on the final suitability map and future scenarios.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51247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 Progress&gt;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82324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a:t>
            </a:r>
            <a:r>
              <a:rPr lang="en-US" baseline="0" dirty="0" smtClean="0"/>
              <a:t> Progress&gt;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5320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 Progress&gt;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4273606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 Progress&gt;</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4494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northern goshawk, Accipiter </a:t>
            </a:r>
            <a:r>
              <a:rPr lang="en-US" baseline="0" dirty="0" err="1" smtClean="0"/>
              <a:t>gentilis</a:t>
            </a:r>
            <a:r>
              <a:rPr lang="en-US" baseline="0" dirty="0" smtClean="0"/>
              <a:t>, is the largest species in the accipiter family. It is a generalist predator occupying boreal and temperate forests throughout North America. They often nest in mature forests with high canopy cover and open understory. Nesting habitat comprises of approximately 40 acres surrounding the nest tree.  Currently, mountain pine beetle outbreaks are one of the biggest threats to northern goshawk habitats in the western US. </a:t>
            </a:r>
            <a:endParaRPr lang="en-US" dirty="0" smtClean="0"/>
          </a:p>
          <a:p>
            <a:endParaRPr lang="en-US" dirty="0" smtClean="0"/>
          </a:p>
          <a:p>
            <a:endParaRPr lang="en-US" dirty="0" smtClean="0"/>
          </a:p>
          <a:p>
            <a:r>
              <a:rPr lang="en-US" dirty="0" smtClean="0"/>
              <a:t>Image source:</a:t>
            </a:r>
            <a:r>
              <a:rPr lang="en-US" baseline="0" dirty="0" smtClean="0"/>
              <a:t> https://commons.wikimedia.org/wiki/File:Accipiter_gentilis_-owned_by_a_falconer_in_Scotland_-upper_body-8a.jpg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2651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interested</a:t>
            </a:r>
            <a:r>
              <a:rPr lang="en-US" baseline="0" dirty="0" smtClean="0"/>
              <a:t> in the northern goshawk habitat within the Jefferson division of the Lewis and Clark National Forest in Montana. Our study site is 4,900 square kilometers in area with elevations ranging from 1,200 to 2,800 meters. Dominant land cover includes mixed grassland and conifer forests. For our project we analyzed 190 goshawk nest sites that were provided by our project collaborator, Dr. Nate Bickford, and </a:t>
            </a:r>
            <a:r>
              <a:rPr lang="en-US" dirty="0" smtClean="0"/>
              <a:t>Laura Conway</a:t>
            </a:r>
            <a:r>
              <a:rPr lang="en-US" baseline="0" dirty="0" smtClean="0"/>
              <a:t> (</a:t>
            </a:r>
            <a:r>
              <a:rPr lang="en-US" dirty="0" smtClean="0"/>
              <a:t>USDA Forest Service). These</a:t>
            </a:r>
            <a:r>
              <a:rPr lang="en-US" baseline="0" dirty="0" smtClean="0"/>
              <a:t> nest sites were collected from 1985 to 2013.</a:t>
            </a:r>
            <a:endParaRPr lang="en-US" dirty="0" smtClean="0"/>
          </a:p>
          <a:p>
            <a:endParaRPr lang="en-US" dirty="0" smtClean="0"/>
          </a:p>
          <a:p>
            <a:endParaRPr lang="en-US" dirty="0" smtClean="0"/>
          </a:p>
          <a:p>
            <a:endParaRPr lang="en-US" dirty="0" smtClean="0"/>
          </a:p>
          <a:p>
            <a:endParaRPr lang="en-US" dirty="0" smtClean="0"/>
          </a:p>
          <a:p>
            <a:r>
              <a:rPr lang="en-US" dirty="0" smtClean="0"/>
              <a:t>Base layer sources: </a:t>
            </a:r>
            <a:r>
              <a:rPr lang="en-US" dirty="0" err="1" smtClean="0"/>
              <a:t>Esri</a:t>
            </a:r>
            <a:r>
              <a:rPr lang="en-US" dirty="0" smtClean="0"/>
              <a:t>, </a:t>
            </a:r>
            <a:r>
              <a:rPr lang="en-US" dirty="0" err="1" smtClean="0"/>
              <a:t>DeLorme</a:t>
            </a:r>
            <a:r>
              <a:rPr lang="en-US" dirty="0" smtClean="0"/>
              <a:t>, USGS, NPS, HERE, </a:t>
            </a:r>
            <a:r>
              <a:rPr lang="en-US" dirty="0" err="1" smtClean="0"/>
              <a:t>MapmyIndia</a:t>
            </a:r>
            <a:r>
              <a:rPr lang="en-US" dirty="0" smtClean="0"/>
              <a:t>, Open Street Map, UNEP-WCMC, USGS, NASA, ESA, METI,</a:t>
            </a:r>
            <a:r>
              <a:rPr lang="en-US" baseline="0" dirty="0" smtClean="0"/>
              <a:t> NRCAN, GEBCO, NOAA, and increment P Corp.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632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Montana, the northern goshawk is designated as a Management Indicator Species in the Lewis and Clark National Forest and is protected under the Migratory Bird Treaty Act of 1918. Fire, insect blight, and disease are prevalent throughout the region, causing widespread changes in the landscape. Projected climate change will affect egg and nestling survival and the availability of suitability habitat for the goshawks.</a:t>
            </a:r>
            <a:endParaRPr lang="en-US" dirty="0" smtClean="0"/>
          </a:p>
          <a:p>
            <a:endParaRPr lang="en-US" dirty="0" smtClean="0"/>
          </a:p>
          <a:p>
            <a:endParaRPr lang="en-US" dirty="0" smtClean="0"/>
          </a:p>
          <a:p>
            <a:r>
              <a:rPr lang="en-US" dirty="0" smtClean="0"/>
              <a:t>Image source: https://www.flickr.com/photos/usgeologicalsurvey/16612752984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98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three objectives</a:t>
            </a:r>
            <a:r>
              <a:rPr lang="en-US" baseline="0" dirty="0" smtClean="0"/>
              <a:t> for the project were to asses the role of NASA Earth Observing Systems (EOS), along with ancillary data, in creating environmental variables as inputs for habitat suitability models, to analyze three different habitat suitability models to form a consensus map for northern goshawk nesting habitat in the Lewis and Clark National Forest, and lastly, to forecast the impacts of climate change on nesting habitat until the year 2050.</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66348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developed a HSM to quantify</a:t>
            </a:r>
            <a:r>
              <a:rPr lang="en-US" baseline="0" dirty="0" smtClean="0"/>
              <a:t> the habitat needs of the northern goshawk in the LCNF, and to aid in prioritizing areas to be searched for occupancy by nesting goshawks. A consensus map using different modeling approaches can increase search efficiency for nesting sites and help manage goshawk habitat in the LCNF where similar habitat exists. We utilized EOS satellites to create 4 out of 9 environmental input variables for the models.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76494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 8</a:t>
            </a:r>
            <a:r>
              <a:rPr lang="en-US" baseline="0" dirty="0" smtClean="0"/>
              <a:t> – OLI data was used to create a forest/non-forest land cover classification. The overall accuracy for the layer was 88% with an overall kappa value of 0.71.</a:t>
            </a:r>
            <a:endParaRPr lang="en-US" dirty="0" smtClean="0"/>
          </a:p>
          <a:p>
            <a:endParaRPr lang="en-US" dirty="0" smtClean="0"/>
          </a:p>
          <a:p>
            <a:r>
              <a:rPr lang="en-US" dirty="0" smtClean="0"/>
              <a:t>Image source: https://commons.wikimedia.org/wiki/File:Landsat_8_%28LDCM%29_Satellite.jpg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75426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 Shuttle</a:t>
            </a:r>
            <a:r>
              <a:rPr lang="en-US" baseline="0" dirty="0" smtClean="0"/>
              <a:t> Radar Topography Mission (SRTM) scenes were downloaded and mosaicked to create layers for topographic features including a digital elevation model and percent slope and aspect derivatives.</a:t>
            </a:r>
            <a:endParaRPr lang="en-US" dirty="0" smtClean="0"/>
          </a:p>
          <a:p>
            <a:endParaRPr lang="en-US" dirty="0" smtClean="0"/>
          </a:p>
          <a:p>
            <a:r>
              <a:rPr lang="en-US" dirty="0" smtClean="0"/>
              <a:t>Image</a:t>
            </a:r>
            <a:r>
              <a:rPr lang="en-US" baseline="0" dirty="0" smtClean="0"/>
              <a:t> source: https://commons.wikimedia.org/wiki/File:STS-118_approaching_ISS.jpg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61127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obtained precipitation data from</a:t>
            </a:r>
            <a:r>
              <a:rPr lang="en-US" baseline="0" dirty="0" smtClean="0"/>
              <a:t> Global Precipitation Measurement (GPM) and Tropical Rainfall Measurement Mission (TRMM) satellites to create a layer for average precipitation for the past 5 years. We downloaded and combined monthly global precipitation from TRMM for the years 2010-2014 and GPM for the most recent year.</a:t>
            </a:r>
            <a:endParaRPr lang="en-US" dirty="0" smtClean="0"/>
          </a:p>
          <a:p>
            <a:endParaRPr lang="en-US" dirty="0" smtClean="0"/>
          </a:p>
          <a:p>
            <a:r>
              <a:rPr lang="en-US" dirty="0" smtClean="0"/>
              <a:t>Image source: https://en.wikipedia.org/wiki/Global_Precipitation_Measurement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https://commons.wikimedia.org/wiki/File:TRMM_in_Space_Large.jpg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260934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comments" Target="../comments/comment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7.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omments" Target="../comments/comment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Montana Ecological Forecasting</a:t>
            </a:r>
            <a:endParaRPr lang="en-US" dirty="0"/>
          </a:p>
        </p:txBody>
      </p:sp>
      <p:sp>
        <p:nvSpPr>
          <p:cNvPr id="3" name="Text Placeholder 2"/>
          <p:cNvSpPr>
            <a:spLocks noGrp="1"/>
          </p:cNvSpPr>
          <p:nvPr>
            <p:ph type="body" sz="quarter" idx="11"/>
          </p:nvPr>
        </p:nvSpPr>
        <p:spPr>
          <a:xfrm>
            <a:off x="2980944" y="5391390"/>
            <a:ext cx="3182112" cy="369332"/>
          </a:xfrm>
        </p:spPr>
        <p:txBody>
          <a:bodyPr/>
          <a:lstStyle/>
          <a:p>
            <a:pPr algn="ctr"/>
            <a:r>
              <a:rPr lang="en-US" dirty="0" smtClean="0"/>
              <a:t>Erika </a:t>
            </a:r>
            <a:r>
              <a:rPr lang="en-US" dirty="0" err="1" smtClean="0"/>
              <a:t>Higa</a:t>
            </a:r>
            <a:r>
              <a:rPr lang="en-US" dirty="0" smtClean="0"/>
              <a:t> (Project Lead)</a:t>
            </a:r>
            <a:endParaRPr lang="en-US" dirty="0"/>
          </a:p>
        </p:txBody>
      </p:sp>
      <p:sp>
        <p:nvSpPr>
          <p:cNvPr id="4" name="Text Placeholder 3"/>
          <p:cNvSpPr>
            <a:spLocks noGrp="1"/>
          </p:cNvSpPr>
          <p:nvPr>
            <p:ph type="body" sz="quarter" idx="12"/>
          </p:nvPr>
        </p:nvSpPr>
        <p:spPr>
          <a:xfrm>
            <a:off x="2980944" y="5784582"/>
            <a:ext cx="3182112" cy="369332"/>
          </a:xfrm>
        </p:spPr>
        <p:txBody>
          <a:bodyPr/>
          <a:lstStyle/>
          <a:p>
            <a:pPr algn="ctr"/>
            <a:r>
              <a:rPr lang="en-US" dirty="0" smtClean="0"/>
              <a:t>Sean McCartney</a:t>
            </a:r>
            <a:endParaRPr lang="en-US" dirty="0"/>
          </a:p>
        </p:txBody>
      </p:sp>
      <p:sp>
        <p:nvSpPr>
          <p:cNvPr id="5" name="Text Placeholder 4"/>
          <p:cNvSpPr>
            <a:spLocks noGrp="1"/>
          </p:cNvSpPr>
          <p:nvPr>
            <p:ph type="body" sz="quarter" idx="13"/>
          </p:nvPr>
        </p:nvSpPr>
        <p:spPr>
          <a:xfrm>
            <a:off x="2980944" y="6186918"/>
            <a:ext cx="3182112" cy="369332"/>
          </a:xfrm>
        </p:spPr>
        <p:txBody>
          <a:bodyPr/>
          <a:lstStyle/>
          <a:p>
            <a:pPr algn="ctr"/>
            <a:r>
              <a:rPr lang="en-US" dirty="0" smtClean="0"/>
              <a:t>Amanda Clayton</a:t>
            </a:r>
            <a:endParaRPr lang="en-US" dirty="0"/>
          </a:p>
        </p:txBody>
      </p:sp>
      <p:sp>
        <p:nvSpPr>
          <p:cNvPr id="9" name="Text Placeholder 8"/>
          <p:cNvSpPr>
            <a:spLocks noGrp="1"/>
          </p:cNvSpPr>
          <p:nvPr>
            <p:ph type="body" sz="quarter" idx="17"/>
          </p:nvPr>
        </p:nvSpPr>
        <p:spPr>
          <a:xfrm>
            <a:off x="1143000" y="3956363"/>
            <a:ext cx="6858000" cy="1068309"/>
          </a:xfrm>
        </p:spPr>
        <p:txBody>
          <a:bodyPr>
            <a:noAutofit/>
          </a:bodyPr>
          <a:lstStyle/>
          <a:p>
            <a:pPr>
              <a:spcBef>
                <a:spcPts val="0"/>
              </a:spcBef>
              <a:spcAft>
                <a:spcPts val="600"/>
              </a:spcAft>
            </a:pPr>
            <a:r>
              <a:rPr lang="en-US" sz="2400" dirty="0"/>
              <a:t>Utilizing NASA Earth Observations to </a:t>
            </a:r>
            <a:r>
              <a:rPr lang="en-US" sz="2400" dirty="0" smtClean="0"/>
              <a:t>Forecast </a:t>
            </a:r>
            <a:r>
              <a:rPr lang="en-US" sz="2400" dirty="0"/>
              <a:t>the Effects of Climate Change on </a:t>
            </a:r>
            <a:r>
              <a:rPr lang="en-US" sz="2400" dirty="0" smtClean="0"/>
              <a:t>Northern </a:t>
            </a:r>
            <a:r>
              <a:rPr lang="en-US" sz="2400" dirty="0"/>
              <a:t>Goshawk Nesting </a:t>
            </a:r>
            <a:r>
              <a:rPr lang="en-US" sz="2400" dirty="0" smtClean="0"/>
              <a:t>Habitat</a:t>
            </a:r>
          </a:p>
        </p:txBody>
      </p:sp>
      <p:cxnSp>
        <p:nvCxnSpPr>
          <p:cNvPr id="12" name="Straight Connector 11"/>
          <p:cNvCxnSpPr/>
          <p:nvPr/>
        </p:nvCxnSpPr>
        <p:spPr>
          <a:xfrm>
            <a:off x="4572000" y="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1081" y="1575073"/>
            <a:ext cx="2905646" cy="3374136"/>
          </a:xfrm>
        </p:spPr>
        <p:txBody>
          <a:bodyPr>
            <a:normAutofit fontScale="55000" lnSpcReduction="20000"/>
          </a:bodyPr>
          <a:lstStyle/>
          <a:p>
            <a:r>
              <a:rPr lang="en-US" sz="3600" dirty="0"/>
              <a:t>Land Cover</a:t>
            </a:r>
          </a:p>
          <a:p>
            <a:r>
              <a:rPr lang="en-US" sz="3600" dirty="0"/>
              <a:t>Tree Canopy Cover</a:t>
            </a:r>
          </a:p>
          <a:p>
            <a:r>
              <a:rPr lang="en-US" sz="3600" dirty="0"/>
              <a:t>Tree Class Size</a:t>
            </a:r>
          </a:p>
          <a:p>
            <a:r>
              <a:rPr lang="en-US" sz="3600" dirty="0"/>
              <a:t>Basal Area</a:t>
            </a:r>
          </a:p>
          <a:p>
            <a:r>
              <a:rPr lang="en-US" sz="3600" dirty="0"/>
              <a:t>Vegetation Height</a:t>
            </a:r>
          </a:p>
          <a:p>
            <a:r>
              <a:rPr lang="en-US" sz="3600" dirty="0"/>
              <a:t>Aspect</a:t>
            </a:r>
          </a:p>
          <a:p>
            <a:r>
              <a:rPr lang="en-US" sz="3600" dirty="0"/>
              <a:t>Slope</a:t>
            </a:r>
          </a:p>
          <a:p>
            <a:r>
              <a:rPr lang="en-US" sz="3600" dirty="0"/>
              <a:t>DEM</a:t>
            </a:r>
          </a:p>
          <a:p>
            <a:r>
              <a:rPr lang="en-US" sz="3600" dirty="0" smtClean="0"/>
              <a:t>Precipitation</a:t>
            </a:r>
          </a:p>
          <a:p>
            <a:endParaRPr lang="en-US" dirty="0" smtClean="0"/>
          </a:p>
        </p:txBody>
      </p:sp>
      <p:sp>
        <p:nvSpPr>
          <p:cNvPr id="3" name="Text Placeholder 2"/>
          <p:cNvSpPr>
            <a:spLocks noGrp="1"/>
          </p:cNvSpPr>
          <p:nvPr>
            <p:ph type="body" sz="quarter" idx="10"/>
          </p:nvPr>
        </p:nvSpPr>
        <p:spPr>
          <a:xfrm>
            <a:off x="344784" y="406869"/>
            <a:ext cx="7072966" cy="610678"/>
          </a:xfrm>
        </p:spPr>
        <p:txBody>
          <a:bodyPr>
            <a:noAutofit/>
          </a:bodyPr>
          <a:lstStyle/>
          <a:p>
            <a:r>
              <a:rPr lang="en-US" dirty="0" smtClean="0"/>
              <a:t>Habitat Suitability Modeling</a:t>
            </a:r>
            <a:endParaRPr lang="en-US" dirty="0"/>
          </a:p>
        </p:txBody>
      </p:sp>
      <p:sp>
        <p:nvSpPr>
          <p:cNvPr id="18" name="Text Placeholder 1"/>
          <p:cNvSpPr>
            <a:spLocks noGrp="1"/>
          </p:cNvSpPr>
          <p:nvPr>
            <p:ph type="body" sz="quarter" idx="11"/>
          </p:nvPr>
        </p:nvSpPr>
        <p:spPr>
          <a:xfrm>
            <a:off x="521208" y="5799680"/>
            <a:ext cx="8306598" cy="566937"/>
          </a:xfrm>
        </p:spPr>
        <p:txBody>
          <a:bodyPr>
            <a:noAutofit/>
          </a:bodyPr>
          <a:lstStyle/>
          <a:p>
            <a:pPr>
              <a:spcBef>
                <a:spcPts val="200"/>
              </a:spcBef>
              <a:buClr>
                <a:schemeClr val="accent1"/>
              </a:buClr>
            </a:pPr>
            <a:r>
              <a:rPr lang="en-US" sz="2800" b="1" dirty="0" err="1" smtClean="0"/>
              <a:t>Maxent</a:t>
            </a:r>
            <a:r>
              <a:rPr lang="en-US" sz="2800" b="1" dirty="0"/>
              <a:t> </a:t>
            </a:r>
            <a:r>
              <a:rPr lang="en-US" sz="2800" b="1" dirty="0" smtClean="0"/>
              <a:t>·  </a:t>
            </a:r>
            <a:r>
              <a:rPr lang="en-US" sz="2800" b="1" dirty="0" err="1" smtClean="0"/>
              <a:t>Mahalanobis</a:t>
            </a:r>
            <a:r>
              <a:rPr lang="en-US" sz="2800" b="1" dirty="0" smtClean="0"/>
              <a:t> Typicality ·  </a:t>
            </a:r>
            <a:r>
              <a:rPr lang="en-US" sz="2800" b="1" dirty="0" err="1" smtClean="0"/>
              <a:t>BioMapper</a:t>
            </a:r>
            <a:endParaRPr lang="en-US" sz="28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503" y="1410052"/>
            <a:ext cx="3040377" cy="3657600"/>
          </a:xfrm>
          <a:prstGeom prst="rect">
            <a:avLst/>
          </a:prstGeom>
        </p:spPr>
      </p:pic>
    </p:spTree>
    <p:extLst>
      <p:ext uri="{BB962C8B-B14F-4D97-AF65-F5344CB8AC3E}">
        <p14:creationId xmlns:p14="http://schemas.microsoft.com/office/powerpoint/2010/main" val="283708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171" t="4751" r="5086"/>
          <a:stretch/>
        </p:blipFill>
        <p:spPr>
          <a:xfrm>
            <a:off x="343977" y="3554378"/>
            <a:ext cx="3641093" cy="3108960"/>
          </a:xfrm>
          <a:prstGeom prst="rect">
            <a:avLst/>
          </a:prstGeom>
        </p:spPr>
      </p:pic>
      <p:sp>
        <p:nvSpPr>
          <p:cNvPr id="3" name="Text Placeholder 2"/>
          <p:cNvSpPr>
            <a:spLocks noGrp="1"/>
          </p:cNvSpPr>
          <p:nvPr>
            <p:ph type="body" sz="quarter" idx="10"/>
          </p:nvPr>
        </p:nvSpPr>
        <p:spPr>
          <a:xfrm>
            <a:off x="343977" y="407735"/>
            <a:ext cx="7905719" cy="610678"/>
          </a:xfrm>
        </p:spPr>
        <p:txBody>
          <a:bodyPr>
            <a:normAutofit lnSpcReduction="10000"/>
          </a:bodyPr>
          <a:lstStyle/>
          <a:p>
            <a:r>
              <a:rPr lang="en-US" dirty="0" smtClean="0"/>
              <a:t>Results: Habitat Suitability Maps</a:t>
            </a: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020" t="2889" r="8237" b="2062"/>
          <a:stretch/>
        </p:blipFill>
        <p:spPr>
          <a:xfrm>
            <a:off x="2472481" y="1118782"/>
            <a:ext cx="3648710" cy="3108960"/>
          </a:xfrm>
          <a:prstGeom prst="rect">
            <a:avLst/>
          </a:prstGeom>
        </p:spPr>
      </p:pic>
      <p:sp>
        <p:nvSpPr>
          <p:cNvPr id="7" name="TextBox 6"/>
          <p:cNvSpPr txBox="1"/>
          <p:nvPr/>
        </p:nvSpPr>
        <p:spPr>
          <a:xfrm>
            <a:off x="4531694" y="3005264"/>
            <a:ext cx="1321806" cy="430887"/>
          </a:xfrm>
          <a:prstGeom prst="rect">
            <a:avLst/>
          </a:prstGeom>
          <a:noFill/>
        </p:spPr>
        <p:txBody>
          <a:bodyPr wrap="square" rtlCol="0">
            <a:spAutoFit/>
          </a:bodyPr>
          <a:lstStyle/>
          <a:p>
            <a:r>
              <a:rPr lang="en-US" sz="2200" dirty="0" err="1" smtClean="0"/>
              <a:t>Maxent</a:t>
            </a:r>
            <a:endParaRPr lang="en-US" sz="2200" dirty="0"/>
          </a:p>
        </p:txBody>
      </p:sp>
      <p:sp>
        <p:nvSpPr>
          <p:cNvPr id="10" name="TextBox 9"/>
          <p:cNvSpPr txBox="1"/>
          <p:nvPr/>
        </p:nvSpPr>
        <p:spPr>
          <a:xfrm>
            <a:off x="1753746" y="5541229"/>
            <a:ext cx="3777242" cy="430887"/>
          </a:xfrm>
          <a:prstGeom prst="rect">
            <a:avLst/>
          </a:prstGeom>
          <a:noFill/>
        </p:spPr>
        <p:txBody>
          <a:bodyPr wrap="square" rtlCol="0">
            <a:spAutoFit/>
          </a:bodyPr>
          <a:lstStyle/>
          <a:p>
            <a:pPr algn="ctr"/>
            <a:r>
              <a:rPr lang="en-US" sz="2200" dirty="0" err="1" smtClean="0"/>
              <a:t>Mahalanobis</a:t>
            </a:r>
            <a:r>
              <a:rPr lang="en-US" sz="2200" dirty="0" smtClean="0"/>
              <a:t> Typicality</a:t>
            </a:r>
            <a:endParaRPr lang="en-US" sz="2200"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664" t="2243" r="7593"/>
          <a:stretch/>
        </p:blipFill>
        <p:spPr>
          <a:xfrm>
            <a:off x="5320982" y="3660421"/>
            <a:ext cx="3547636" cy="3108960"/>
          </a:xfrm>
          <a:prstGeom prst="rect">
            <a:avLst/>
          </a:prstGeom>
        </p:spPr>
      </p:pic>
      <p:sp>
        <p:nvSpPr>
          <p:cNvPr id="12" name="TextBox 11"/>
          <p:cNvSpPr txBox="1"/>
          <p:nvPr/>
        </p:nvSpPr>
        <p:spPr>
          <a:xfrm>
            <a:off x="7169922" y="5545816"/>
            <a:ext cx="1834975" cy="430887"/>
          </a:xfrm>
          <a:prstGeom prst="rect">
            <a:avLst/>
          </a:prstGeom>
          <a:noFill/>
        </p:spPr>
        <p:txBody>
          <a:bodyPr wrap="square" rtlCol="0">
            <a:spAutoFit/>
          </a:bodyPr>
          <a:lstStyle/>
          <a:p>
            <a:r>
              <a:rPr lang="en-US" sz="2200" dirty="0" err="1" smtClean="0"/>
              <a:t>BioMapper</a:t>
            </a:r>
            <a:endParaRPr lang="en-US" sz="22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97" y="1616200"/>
            <a:ext cx="1247949" cy="790685"/>
          </a:xfrm>
          <a:prstGeom prst="rect">
            <a:avLst/>
          </a:prstGeom>
        </p:spPr>
      </p:pic>
      <p:sp>
        <p:nvSpPr>
          <p:cNvPr id="4" name="TextBox 3"/>
          <p:cNvSpPr txBox="1"/>
          <p:nvPr/>
        </p:nvSpPr>
        <p:spPr>
          <a:xfrm>
            <a:off x="475653" y="1216090"/>
            <a:ext cx="1356804" cy="400110"/>
          </a:xfrm>
          <a:prstGeom prst="rect">
            <a:avLst/>
          </a:prstGeom>
          <a:noFill/>
        </p:spPr>
        <p:txBody>
          <a:bodyPr wrap="square" rtlCol="0">
            <a:spAutoFit/>
          </a:bodyPr>
          <a:lstStyle/>
          <a:p>
            <a:r>
              <a:rPr lang="en-US" sz="2000" b="1" dirty="0" smtClean="0">
                <a:solidFill>
                  <a:schemeClr val="tx1">
                    <a:lumMod val="50000"/>
                  </a:schemeClr>
                </a:solidFill>
              </a:rPr>
              <a:t>Suitability</a:t>
            </a:r>
            <a:endParaRPr lang="en-US" sz="2000" b="1" dirty="0">
              <a:solidFill>
                <a:schemeClr val="tx1">
                  <a:lumMod val="50000"/>
                </a:schemeClr>
              </a:solidFill>
            </a:endParaRPr>
          </a:p>
        </p:txBody>
      </p:sp>
    </p:spTree>
    <p:extLst>
      <p:ext uri="{BB962C8B-B14F-4D97-AF65-F5344CB8AC3E}">
        <p14:creationId xmlns:p14="http://schemas.microsoft.com/office/powerpoint/2010/main" val="50924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9620" y="1684131"/>
            <a:ext cx="7568119" cy="1167897"/>
          </a:xfrm>
        </p:spPr>
        <p:txBody>
          <a:bodyPr>
            <a:noAutofit/>
          </a:bodyPr>
          <a:lstStyle/>
          <a:p>
            <a:pPr algn="ctr"/>
            <a:r>
              <a:rPr lang="en-US" sz="9600" dirty="0" smtClean="0"/>
              <a:t>Forecasting</a:t>
            </a:r>
            <a:endParaRPr lang="en-US" sz="9600" dirty="0"/>
          </a:p>
        </p:txBody>
      </p:sp>
      <p:sp>
        <p:nvSpPr>
          <p:cNvPr id="7" name="TextBox 6"/>
          <p:cNvSpPr txBox="1"/>
          <p:nvPr/>
        </p:nvSpPr>
        <p:spPr>
          <a:xfrm>
            <a:off x="479827" y="2605726"/>
            <a:ext cx="8247707" cy="2862322"/>
          </a:xfrm>
          <a:prstGeom prst="rect">
            <a:avLst/>
          </a:prstGeom>
          <a:noFill/>
        </p:spPr>
        <p:txBody>
          <a:bodyPr wrap="square" rtlCol="0">
            <a:spAutoFit/>
          </a:bodyPr>
          <a:lstStyle/>
          <a:p>
            <a:pPr algn="ctr"/>
            <a:r>
              <a:rPr lang="en-US" sz="6000" dirty="0"/>
              <a:t>E</a:t>
            </a:r>
            <a:r>
              <a:rPr lang="en-US" sz="6000" dirty="0" smtClean="0"/>
              <a:t>ffects of Climate Change and Other Factors</a:t>
            </a:r>
          </a:p>
        </p:txBody>
      </p:sp>
    </p:spTree>
    <p:extLst>
      <p:ext uri="{BB962C8B-B14F-4D97-AF65-F5344CB8AC3E}">
        <p14:creationId xmlns:p14="http://schemas.microsoft.com/office/powerpoint/2010/main" val="1044569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699" y="3655502"/>
            <a:ext cx="3283151" cy="2743200"/>
          </a:xfrm>
          <a:prstGeom prst="rect">
            <a:avLst/>
          </a:prstGeom>
        </p:spPr>
      </p:pic>
      <p:sp>
        <p:nvSpPr>
          <p:cNvPr id="2" name="Text Placeholder 1"/>
          <p:cNvSpPr>
            <a:spLocks noGrp="1"/>
          </p:cNvSpPr>
          <p:nvPr>
            <p:ph type="body" sz="quarter" idx="11"/>
          </p:nvPr>
        </p:nvSpPr>
        <p:spPr/>
        <p:txBody>
          <a:bodyPr/>
          <a:lstStyle/>
          <a:p>
            <a:r>
              <a:rPr lang="en-US" dirty="0" smtClean="0"/>
              <a:t>Forecasting…</a:t>
            </a:r>
          </a:p>
          <a:p>
            <a:r>
              <a:rPr lang="en-US" dirty="0" smtClean="0"/>
              <a:t>Climate model + 3 scenarios (GISS-E2-R) – </a:t>
            </a:r>
            <a:r>
              <a:rPr lang="en-US" dirty="0" err="1" smtClean="0"/>
              <a:t>precip</a:t>
            </a:r>
            <a:r>
              <a:rPr lang="en-US" dirty="0" smtClean="0"/>
              <a:t> + temp</a:t>
            </a:r>
          </a:p>
          <a:p>
            <a:r>
              <a:rPr lang="en-US" dirty="0" smtClean="0"/>
              <a:t>Beetle data/risk</a:t>
            </a:r>
          </a:p>
          <a:p>
            <a:r>
              <a:rPr lang="en-US" dirty="0" smtClean="0"/>
              <a:t>Timber</a:t>
            </a:r>
          </a:p>
          <a:p>
            <a:r>
              <a:rPr lang="en-US" dirty="0" smtClean="0"/>
              <a:t>Fire</a:t>
            </a:r>
          </a:p>
          <a:p>
            <a:endParaRPr lang="en-US" dirty="0" smtClean="0"/>
          </a:p>
        </p:txBody>
      </p:sp>
      <p:sp>
        <p:nvSpPr>
          <p:cNvPr id="3" name="Text Placeholder 2"/>
          <p:cNvSpPr>
            <a:spLocks noGrp="1"/>
          </p:cNvSpPr>
          <p:nvPr>
            <p:ph type="body" sz="quarter" idx="10"/>
          </p:nvPr>
        </p:nvSpPr>
        <p:spPr>
          <a:xfrm>
            <a:off x="350288" y="414091"/>
            <a:ext cx="3566160" cy="610678"/>
          </a:xfrm>
        </p:spPr>
        <p:txBody>
          <a:bodyPr>
            <a:normAutofit lnSpcReduction="10000"/>
          </a:bodyPr>
          <a:lstStyle/>
          <a:p>
            <a:r>
              <a:rPr lang="en-US" dirty="0" smtClean="0"/>
              <a:t>Forecasting</a:t>
            </a:r>
            <a:endParaRPr lang="en-US" dirty="0"/>
          </a:p>
        </p:txBody>
      </p:sp>
      <p:sp>
        <p:nvSpPr>
          <p:cNvPr id="18" name="Text Placeholder 1"/>
          <p:cNvSpPr>
            <a:spLocks noGrp="1"/>
          </p:cNvSpPr>
          <p:nvPr>
            <p:ph type="body" sz="quarter" idx="11"/>
          </p:nvPr>
        </p:nvSpPr>
        <p:spPr>
          <a:xfrm>
            <a:off x="4195979" y="2048068"/>
            <a:ext cx="3974592" cy="4270248"/>
          </a:xfrm>
        </p:spPr>
        <p:txBody>
          <a:bodyPr>
            <a:normAutofit/>
          </a:bodyPr>
          <a:lstStyle/>
          <a:p>
            <a:pPr>
              <a:spcBef>
                <a:spcPts val="200"/>
              </a:spcBef>
              <a:buClr>
                <a:schemeClr val="accent1"/>
              </a:buClr>
            </a:pPr>
            <a:r>
              <a:rPr lang="en-US" dirty="0" smtClean="0">
                <a:solidFill>
                  <a:srgbClr val="FF0000"/>
                </a:solidFill>
              </a:rPr>
              <a:t>&lt;Slide In Progress&gt;</a:t>
            </a:r>
          </a:p>
          <a:p>
            <a:pPr>
              <a:spcBef>
                <a:spcPts val="200"/>
              </a:spcBef>
              <a:buClr>
                <a:schemeClr val="accent1"/>
              </a:buClr>
            </a:pPr>
            <a:endParaRPr lang="en-US" dirty="0">
              <a:solidFill>
                <a:srgbClr val="FF0000"/>
              </a:solidFill>
            </a:endParaRPr>
          </a:p>
          <a:p>
            <a:pPr>
              <a:spcBef>
                <a:spcPts val="200"/>
              </a:spcBef>
              <a:buClr>
                <a:schemeClr val="accent1"/>
              </a:buClr>
            </a:pPr>
            <a:r>
              <a:rPr lang="en-US" dirty="0" smtClean="0"/>
              <a:t>Climate model images for each scenario</a:t>
            </a:r>
          </a:p>
        </p:txBody>
      </p:sp>
      <p:sp>
        <p:nvSpPr>
          <p:cNvPr id="5" name="TextBox 4"/>
          <p:cNvSpPr txBox="1"/>
          <p:nvPr/>
        </p:nvSpPr>
        <p:spPr>
          <a:xfrm>
            <a:off x="6269394" y="4059534"/>
            <a:ext cx="1245995" cy="646331"/>
          </a:xfrm>
          <a:prstGeom prst="rect">
            <a:avLst/>
          </a:prstGeom>
          <a:noFill/>
        </p:spPr>
        <p:txBody>
          <a:bodyPr wrap="square" rtlCol="0">
            <a:spAutoFit/>
          </a:bodyPr>
          <a:lstStyle/>
          <a:p>
            <a:r>
              <a:rPr lang="en-US" dirty="0" smtClean="0">
                <a:solidFill>
                  <a:srgbClr val="FF0000"/>
                </a:solidFill>
              </a:rPr>
              <a:t>**sample image**</a:t>
            </a:r>
            <a:endParaRPr lang="en-US" dirty="0">
              <a:solidFill>
                <a:srgbClr val="FF0000"/>
              </a:solidFill>
            </a:endParaRPr>
          </a:p>
        </p:txBody>
      </p:sp>
    </p:spTree>
    <p:extLst>
      <p:ext uri="{BB962C8B-B14F-4D97-AF65-F5344CB8AC3E}">
        <p14:creationId xmlns:p14="http://schemas.microsoft.com/office/powerpoint/2010/main" val="164199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3979" y="407735"/>
            <a:ext cx="3566160" cy="610678"/>
          </a:xfrm>
        </p:spPr>
        <p:txBody>
          <a:bodyPr>
            <a:normAutofit lnSpcReduction="10000"/>
          </a:bodyPr>
          <a:lstStyle/>
          <a:p>
            <a:r>
              <a:rPr lang="en-US" dirty="0" smtClean="0"/>
              <a:t>Forecastin</a:t>
            </a:r>
            <a:r>
              <a:rPr lang="en-US" dirty="0"/>
              <a:t>g</a:t>
            </a:r>
          </a:p>
        </p:txBody>
      </p:sp>
      <p:sp>
        <p:nvSpPr>
          <p:cNvPr id="10" name="TextBox 9"/>
          <p:cNvSpPr txBox="1"/>
          <p:nvPr/>
        </p:nvSpPr>
        <p:spPr>
          <a:xfrm>
            <a:off x="4732668" y="1505305"/>
            <a:ext cx="3777242" cy="4708981"/>
          </a:xfrm>
          <a:prstGeom prst="rect">
            <a:avLst/>
          </a:prstGeom>
          <a:noFill/>
        </p:spPr>
        <p:txBody>
          <a:bodyPr wrap="square" rtlCol="0">
            <a:spAutoFit/>
          </a:bodyPr>
          <a:lstStyle/>
          <a:p>
            <a:r>
              <a:rPr lang="en-US" sz="2000" dirty="0" smtClean="0">
                <a:solidFill>
                  <a:srgbClr val="FF0000"/>
                </a:solidFill>
              </a:rPr>
              <a:t>&lt;In Progress&gt;</a:t>
            </a:r>
          </a:p>
          <a:p>
            <a:endParaRPr lang="en-US" sz="2000" dirty="0">
              <a:solidFill>
                <a:schemeClr val="tx1">
                  <a:lumMod val="50000"/>
                </a:schemeClr>
              </a:solidFill>
            </a:endParaRPr>
          </a:p>
          <a:p>
            <a:r>
              <a:rPr lang="en-US" sz="2000" dirty="0" smtClean="0"/>
              <a:t>Map of beetle outbreak (2001-2014)</a:t>
            </a:r>
          </a:p>
          <a:p>
            <a:endParaRPr lang="en-US" sz="2000" dirty="0"/>
          </a:p>
          <a:p>
            <a:r>
              <a:rPr lang="en-US" sz="2000" dirty="0" smtClean="0"/>
              <a:t>Map of beetle risk through 2027</a:t>
            </a:r>
            <a:endParaRPr lang="en-US" sz="2000" dirty="0"/>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a:p>
            <a:endParaRPr lang="en-US" sz="2000" dirty="0" smtClean="0">
              <a:solidFill>
                <a:srgbClr val="FF0000"/>
              </a:solidFill>
            </a:endParaRPr>
          </a:p>
          <a:p>
            <a:endParaRPr lang="en-US" sz="2000" dirty="0">
              <a:solidFill>
                <a:srgbClr val="FF0000"/>
              </a:solidFill>
            </a:endParaRPr>
          </a:p>
        </p:txBody>
      </p:sp>
      <p:sp>
        <p:nvSpPr>
          <p:cNvPr id="11" name="TextBox 10"/>
          <p:cNvSpPr txBox="1"/>
          <p:nvPr/>
        </p:nvSpPr>
        <p:spPr>
          <a:xfrm>
            <a:off x="343979" y="1505305"/>
            <a:ext cx="3777242" cy="3477875"/>
          </a:xfrm>
          <a:prstGeom prst="rect">
            <a:avLst/>
          </a:prstGeom>
          <a:noFill/>
        </p:spPr>
        <p:txBody>
          <a:bodyPr wrap="square" rtlCol="0">
            <a:spAutoFit/>
          </a:bodyPr>
          <a:lstStyle/>
          <a:p>
            <a:r>
              <a:rPr lang="en-US" sz="2000" dirty="0" smtClean="0"/>
              <a:t>Forecasting – mountain pine beetle</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32" y="3471086"/>
            <a:ext cx="3254853" cy="2743200"/>
          </a:xfrm>
          <a:prstGeom prst="rect">
            <a:avLst/>
          </a:prstGeom>
        </p:spPr>
      </p:pic>
      <p:sp>
        <p:nvSpPr>
          <p:cNvPr id="13" name="TextBox 12"/>
          <p:cNvSpPr txBox="1"/>
          <p:nvPr/>
        </p:nvSpPr>
        <p:spPr>
          <a:xfrm>
            <a:off x="2068861" y="3959051"/>
            <a:ext cx="1245995" cy="646331"/>
          </a:xfrm>
          <a:prstGeom prst="rect">
            <a:avLst/>
          </a:prstGeom>
          <a:noFill/>
        </p:spPr>
        <p:txBody>
          <a:bodyPr wrap="square" rtlCol="0">
            <a:spAutoFit/>
          </a:bodyPr>
          <a:lstStyle/>
          <a:p>
            <a:r>
              <a:rPr lang="en-US" dirty="0" smtClean="0">
                <a:solidFill>
                  <a:srgbClr val="FF0000"/>
                </a:solidFill>
              </a:rPr>
              <a:t>**sample image**</a:t>
            </a:r>
            <a:endParaRPr lang="en-US" dirty="0">
              <a:solidFill>
                <a:srgbClr val="FF0000"/>
              </a:solidFill>
            </a:endParaRPr>
          </a:p>
        </p:txBody>
      </p:sp>
    </p:spTree>
    <p:extLst>
      <p:ext uri="{BB962C8B-B14F-4D97-AF65-F5344CB8AC3E}">
        <p14:creationId xmlns:p14="http://schemas.microsoft.com/office/powerpoint/2010/main" val="71575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Habitat suitability map conclusions</a:t>
            </a:r>
          </a:p>
        </p:txBody>
      </p:sp>
      <p:sp>
        <p:nvSpPr>
          <p:cNvPr id="3" name="Text Placeholder 2"/>
          <p:cNvSpPr>
            <a:spLocks noGrp="1"/>
          </p:cNvSpPr>
          <p:nvPr>
            <p:ph type="body" sz="quarter" idx="10"/>
          </p:nvPr>
        </p:nvSpPr>
        <p:spPr>
          <a:xfrm>
            <a:off x="359841" y="399312"/>
            <a:ext cx="3566160" cy="610678"/>
          </a:xfrm>
        </p:spPr>
        <p:txBody>
          <a:bodyPr>
            <a:normAutofit lnSpcReduction="10000"/>
          </a:bodyPr>
          <a:lstStyle/>
          <a:p>
            <a:r>
              <a:rPr lang="en-US" dirty="0" smtClean="0"/>
              <a:t>Conclusions</a:t>
            </a:r>
            <a:endParaRPr lang="en-US" dirty="0"/>
          </a:p>
        </p:txBody>
      </p:sp>
      <p:sp>
        <p:nvSpPr>
          <p:cNvPr id="18" name="Text Placeholder 1"/>
          <p:cNvSpPr>
            <a:spLocks noGrp="1"/>
          </p:cNvSpPr>
          <p:nvPr>
            <p:ph type="body" sz="quarter" idx="11"/>
          </p:nvPr>
        </p:nvSpPr>
        <p:spPr>
          <a:xfrm>
            <a:off x="4195979" y="2048068"/>
            <a:ext cx="3974592" cy="4270248"/>
          </a:xfrm>
        </p:spPr>
        <p:txBody>
          <a:bodyPr>
            <a:normAutofit/>
          </a:bodyPr>
          <a:lstStyle/>
          <a:p>
            <a:pPr>
              <a:spcBef>
                <a:spcPts val="200"/>
              </a:spcBef>
              <a:buClr>
                <a:schemeClr val="accent1"/>
              </a:buClr>
            </a:pPr>
            <a:r>
              <a:rPr lang="en-US" dirty="0" smtClean="0">
                <a:solidFill>
                  <a:srgbClr val="FF0000"/>
                </a:solidFill>
              </a:rPr>
              <a:t>&lt;In Progress&gt;</a:t>
            </a:r>
          </a:p>
          <a:p>
            <a:pPr>
              <a:spcBef>
                <a:spcPts val="200"/>
              </a:spcBef>
              <a:buClr>
                <a:schemeClr val="accent1"/>
              </a:buClr>
            </a:pPr>
            <a:r>
              <a:rPr lang="en-US" dirty="0" smtClean="0"/>
              <a:t>&lt;combined habitat suitability map&gt;</a:t>
            </a:r>
          </a:p>
        </p:txBody>
      </p:sp>
    </p:spTree>
    <p:extLst>
      <p:ext uri="{BB962C8B-B14F-4D97-AF65-F5344CB8AC3E}">
        <p14:creationId xmlns:p14="http://schemas.microsoft.com/office/powerpoint/2010/main" val="205762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Forecasting conclusions</a:t>
            </a:r>
          </a:p>
        </p:txBody>
      </p:sp>
      <p:sp>
        <p:nvSpPr>
          <p:cNvPr id="3" name="Text Placeholder 2"/>
          <p:cNvSpPr>
            <a:spLocks noGrp="1"/>
          </p:cNvSpPr>
          <p:nvPr>
            <p:ph type="body" sz="quarter" idx="10"/>
          </p:nvPr>
        </p:nvSpPr>
        <p:spPr>
          <a:xfrm>
            <a:off x="363486" y="399311"/>
            <a:ext cx="3566160" cy="610678"/>
          </a:xfrm>
        </p:spPr>
        <p:txBody>
          <a:bodyPr>
            <a:normAutofit lnSpcReduction="10000"/>
          </a:bodyPr>
          <a:lstStyle/>
          <a:p>
            <a:r>
              <a:rPr lang="en-US" dirty="0" smtClean="0"/>
              <a:t>Conclusions</a:t>
            </a:r>
            <a:endParaRPr lang="en-US" dirty="0"/>
          </a:p>
        </p:txBody>
      </p:sp>
      <p:sp>
        <p:nvSpPr>
          <p:cNvPr id="18" name="Text Placeholder 1"/>
          <p:cNvSpPr>
            <a:spLocks noGrp="1"/>
          </p:cNvSpPr>
          <p:nvPr>
            <p:ph type="body" sz="quarter" idx="11"/>
          </p:nvPr>
        </p:nvSpPr>
        <p:spPr>
          <a:xfrm>
            <a:off x="4195979" y="2048068"/>
            <a:ext cx="3974592" cy="4270248"/>
          </a:xfrm>
        </p:spPr>
        <p:txBody>
          <a:bodyPr>
            <a:normAutofit/>
          </a:bodyPr>
          <a:lstStyle/>
          <a:p>
            <a:pPr>
              <a:spcBef>
                <a:spcPts val="200"/>
              </a:spcBef>
              <a:buClr>
                <a:schemeClr val="accent1"/>
              </a:buClr>
            </a:pPr>
            <a:r>
              <a:rPr lang="en-US" dirty="0" smtClean="0">
                <a:solidFill>
                  <a:srgbClr val="FF0000"/>
                </a:solidFill>
              </a:rPr>
              <a:t>&lt;In Progress&gt;</a:t>
            </a:r>
          </a:p>
        </p:txBody>
      </p:sp>
    </p:spTree>
    <p:extLst>
      <p:ext uri="{BB962C8B-B14F-4D97-AF65-F5344CB8AC3E}">
        <p14:creationId xmlns:p14="http://schemas.microsoft.com/office/powerpoint/2010/main" val="291786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584088"/>
            <a:ext cx="8051583" cy="704088"/>
          </a:xfrm>
        </p:spPr>
        <p:txBody>
          <a:bodyPr/>
          <a:lstStyle/>
          <a:p>
            <a:r>
              <a:rPr lang="en-US" dirty="0"/>
              <a:t>Dr. Ross Nelson, NASA Goddard Space Flight Center</a:t>
            </a:r>
          </a:p>
          <a:p>
            <a:endParaRPr lang="en-US" dirty="0"/>
          </a:p>
        </p:txBody>
      </p:sp>
      <p:sp>
        <p:nvSpPr>
          <p:cNvPr id="3" name="Text Placeholder 2"/>
          <p:cNvSpPr>
            <a:spLocks noGrp="1"/>
          </p:cNvSpPr>
          <p:nvPr>
            <p:ph type="body" sz="quarter" idx="11"/>
          </p:nvPr>
        </p:nvSpPr>
        <p:spPr>
          <a:xfrm>
            <a:off x="571207" y="2665877"/>
            <a:ext cx="8051583" cy="1143277"/>
          </a:xfrm>
        </p:spPr>
        <p:txBody>
          <a:bodyPr>
            <a:normAutofit lnSpcReduction="10000"/>
          </a:bodyPr>
          <a:lstStyle/>
          <a:p>
            <a:r>
              <a:rPr lang="en-US" dirty="0" smtClean="0"/>
              <a:t>Dr. Nate Bickford, University of Nebraska at Kearney</a:t>
            </a:r>
          </a:p>
          <a:p>
            <a:r>
              <a:rPr lang="en-US" dirty="0" smtClean="0"/>
              <a:t>Oulu University Researchers, Finland</a:t>
            </a:r>
          </a:p>
          <a:p>
            <a:r>
              <a:rPr lang="en-US" dirty="0" smtClean="0"/>
              <a:t>Victor Murphy, USDA Forest Service</a:t>
            </a:r>
            <a:endParaRPr lang="en-US" dirty="0"/>
          </a:p>
        </p:txBody>
      </p:sp>
      <p:sp>
        <p:nvSpPr>
          <p:cNvPr id="4" name="Text Placeholder 3"/>
          <p:cNvSpPr>
            <a:spLocks noGrp="1"/>
          </p:cNvSpPr>
          <p:nvPr>
            <p:ph type="body" sz="quarter" idx="12"/>
          </p:nvPr>
        </p:nvSpPr>
        <p:spPr>
          <a:xfrm>
            <a:off x="571208" y="4349874"/>
            <a:ext cx="8051582" cy="1609273"/>
          </a:xfrm>
        </p:spPr>
        <p:txBody>
          <a:bodyPr>
            <a:normAutofit/>
          </a:bodyPr>
          <a:lstStyle/>
          <a:p>
            <a:r>
              <a:rPr lang="en-US" dirty="0" smtClean="0"/>
              <a:t>Laura Conway</a:t>
            </a:r>
            <a:r>
              <a:rPr lang="en-US" dirty="0"/>
              <a:t>, USDA Forest </a:t>
            </a:r>
            <a:r>
              <a:rPr lang="en-US" dirty="0" smtClean="0"/>
              <a:t>Service</a:t>
            </a:r>
          </a:p>
          <a:p>
            <a:r>
              <a:rPr lang="en-US" dirty="0" smtClean="0"/>
              <a:t>Dr. Lee </a:t>
            </a:r>
            <a:r>
              <a:rPr lang="en-US" dirty="0" err="1" smtClean="0"/>
              <a:t>Vierling</a:t>
            </a:r>
            <a:r>
              <a:rPr lang="en-US" dirty="0" smtClean="0"/>
              <a:t>, University of Idaho</a:t>
            </a:r>
          </a:p>
          <a:p>
            <a:r>
              <a:rPr lang="en-US" dirty="0" smtClean="0"/>
              <a:t>Dr. Jeff </a:t>
            </a:r>
            <a:r>
              <a:rPr lang="en-US" dirty="0" err="1" smtClean="0"/>
              <a:t>Hicke</a:t>
            </a:r>
            <a:r>
              <a:rPr lang="en-US" dirty="0" smtClean="0"/>
              <a:t>, University of Idaho</a:t>
            </a:r>
          </a:p>
          <a:p>
            <a:r>
              <a:rPr lang="en-US" dirty="0" smtClean="0"/>
              <a:t>Dr. Nate McDowell, Los Alamos National Laboratory</a:t>
            </a:r>
          </a:p>
          <a:p>
            <a:endParaRPr lang="en-US" dirty="0" smtClean="0"/>
          </a:p>
          <a:p>
            <a:endParaRPr lang="en-US" dirty="0"/>
          </a:p>
        </p:txBody>
      </p:sp>
      <p:sp>
        <p:nvSpPr>
          <p:cNvPr id="5" name="TextBox 4"/>
          <p:cNvSpPr txBox="1"/>
          <p:nvPr/>
        </p:nvSpPr>
        <p:spPr>
          <a:xfrm>
            <a:off x="594359" y="1103167"/>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24197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956654"/>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1207910"/>
            <a:ext cx="5069940" cy="5580119"/>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Scientific name: </a:t>
            </a:r>
            <a:r>
              <a:rPr lang="en-US" i="1" dirty="0" smtClean="0"/>
              <a:t>Accipiter </a:t>
            </a:r>
            <a:r>
              <a:rPr lang="en-US" i="1" dirty="0" err="1" smtClean="0"/>
              <a:t>gentilis</a:t>
            </a:r>
            <a:endParaRPr lang="en-US" i="1" dirty="0" smtClean="0"/>
          </a:p>
          <a:p>
            <a:pPr>
              <a:spcBef>
                <a:spcPts val="200"/>
              </a:spcBef>
              <a:buClr>
                <a:schemeClr val="accent1"/>
              </a:buClr>
            </a:pPr>
            <a:endParaRPr lang="en-US" i="1" dirty="0" smtClean="0"/>
          </a:p>
          <a:p>
            <a:pPr marL="342900" indent="-342900">
              <a:spcBef>
                <a:spcPts val="200"/>
              </a:spcBef>
              <a:buClr>
                <a:schemeClr val="accent1"/>
              </a:buClr>
              <a:buFont typeface="Webdings" panose="05030102010509060703" pitchFamily="18" charset="2"/>
              <a:buChar char="4"/>
            </a:pPr>
            <a:r>
              <a:rPr lang="en-US" dirty="0" smtClean="0"/>
              <a:t>Largest </a:t>
            </a:r>
            <a:r>
              <a:rPr lang="en-US" dirty="0"/>
              <a:t>of the three forest raptors in the Accipiter </a:t>
            </a:r>
            <a:r>
              <a:rPr lang="en-US" dirty="0" smtClean="0"/>
              <a:t>family</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Generalist predator</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a:t>O</a:t>
            </a:r>
            <a:r>
              <a:rPr lang="en-US" dirty="0" smtClean="0"/>
              <a:t>ccupies </a:t>
            </a:r>
            <a:r>
              <a:rPr lang="en-US" dirty="0"/>
              <a:t>boreal and temperate forests </a:t>
            </a:r>
            <a:r>
              <a:rPr lang="en-US" dirty="0" smtClean="0"/>
              <a:t>of the Holarctic </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a:t>Nests in mature forests with high canopy cover and open </a:t>
            </a:r>
            <a:r>
              <a:rPr lang="en-US" dirty="0" smtClean="0"/>
              <a:t>understory</a:t>
            </a:r>
          </a:p>
          <a:p>
            <a:pPr>
              <a:spcBef>
                <a:spcPts val="200"/>
              </a:spcBef>
              <a:buClr>
                <a:schemeClr val="accent1"/>
              </a:buClr>
            </a:pPr>
            <a:r>
              <a:rPr lang="en-US" dirty="0" smtClean="0"/>
              <a:t> </a:t>
            </a:r>
          </a:p>
          <a:p>
            <a:pPr marL="342900" indent="-342900">
              <a:spcBef>
                <a:spcPts val="200"/>
              </a:spcBef>
              <a:buClr>
                <a:schemeClr val="accent1"/>
              </a:buClr>
              <a:buFont typeface="Webdings" panose="05030102010509060703" pitchFamily="18" charset="2"/>
              <a:buChar char="4"/>
            </a:pPr>
            <a:r>
              <a:rPr lang="en-US" dirty="0" smtClean="0"/>
              <a:t>Nesting habitat comprises 40 acres directly surrounding nest tree</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Mountain pine beetle threat</a:t>
            </a:r>
          </a:p>
          <a:p>
            <a:pPr>
              <a:spcBef>
                <a:spcPts val="200"/>
              </a:spcBef>
              <a:buClr>
                <a:schemeClr val="accent1"/>
              </a:buClr>
            </a:pPr>
            <a:endParaRPr lang="en-US" dirty="0" smtClean="0"/>
          </a:p>
        </p:txBody>
      </p:sp>
      <p:sp>
        <p:nvSpPr>
          <p:cNvPr id="4" name="Text Placeholder 3"/>
          <p:cNvSpPr>
            <a:spLocks noGrp="1"/>
          </p:cNvSpPr>
          <p:nvPr>
            <p:ph type="body" sz="quarter" idx="10"/>
          </p:nvPr>
        </p:nvSpPr>
        <p:spPr>
          <a:xfrm>
            <a:off x="331449" y="169826"/>
            <a:ext cx="4853093" cy="872752"/>
          </a:xfrm>
        </p:spPr>
        <p:txBody>
          <a:bodyPr/>
          <a:lstStyle/>
          <a:p>
            <a:r>
              <a:rPr lang="en-US" dirty="0" smtClean="0"/>
              <a:t>Northern goshawk</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941" y="1973665"/>
            <a:ext cx="4037708" cy="2695170"/>
          </a:xfrm>
          <a:prstGeom prst="rect">
            <a:avLst/>
          </a:prstGeom>
        </p:spPr>
      </p:pic>
      <p:sp>
        <p:nvSpPr>
          <p:cNvPr id="5" name="Text Placeholder 1"/>
          <p:cNvSpPr>
            <a:spLocks noGrp="1"/>
          </p:cNvSpPr>
          <p:nvPr>
            <p:ph type="body" sz="quarter" idx="11"/>
          </p:nvPr>
        </p:nvSpPr>
        <p:spPr>
          <a:xfrm>
            <a:off x="5069941" y="4668835"/>
            <a:ext cx="2181885" cy="301528"/>
          </a:xfrm>
        </p:spPr>
        <p:txBody>
          <a:bodyPr>
            <a:normAutofit/>
          </a:bodyPr>
          <a:lstStyle/>
          <a:p>
            <a:pPr>
              <a:spcBef>
                <a:spcPts val="200"/>
              </a:spcBef>
              <a:buClr>
                <a:schemeClr val="accent1"/>
              </a:buClr>
            </a:pPr>
            <a:r>
              <a:rPr lang="en-US" sz="1200" dirty="0"/>
              <a:t>Photo credit: </a:t>
            </a:r>
            <a:r>
              <a:rPr lang="en-US" sz="1200" dirty="0" smtClean="0"/>
              <a:t>Steve </a:t>
            </a:r>
            <a:r>
              <a:rPr lang="en-US" sz="1200" dirty="0" err="1" smtClean="0"/>
              <a:t>Garvie</a:t>
            </a:r>
            <a:endParaRPr lang="en-US" sz="1200" dirty="0" smtClean="0"/>
          </a:p>
        </p:txBody>
      </p:sp>
    </p:spTree>
    <p:extLst>
      <p:ext uri="{BB962C8B-B14F-4D97-AF65-F5344CB8AC3E}">
        <p14:creationId xmlns:p14="http://schemas.microsoft.com/office/powerpoint/2010/main" val="165904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6739" y="432957"/>
            <a:ext cx="3566160" cy="610678"/>
          </a:xfrm>
        </p:spPr>
        <p:txBody>
          <a:bodyPr>
            <a:normAutofit lnSpcReduction="10000"/>
          </a:bodyPr>
          <a:lstStyle/>
          <a:p>
            <a:r>
              <a:rPr lang="en-US" dirty="0" smtClean="0"/>
              <a:t>Study Area</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18" r="1010"/>
          <a:stretch/>
        </p:blipFill>
        <p:spPr>
          <a:xfrm>
            <a:off x="3788942" y="1348974"/>
            <a:ext cx="5355058" cy="4227968"/>
          </a:xfrm>
          <a:prstGeom prst="rect">
            <a:avLst/>
          </a:prstGeom>
        </p:spPr>
      </p:pic>
      <p:sp>
        <p:nvSpPr>
          <p:cNvPr id="7" name="Text Placeholder 6"/>
          <p:cNvSpPr>
            <a:spLocks noGrp="1"/>
          </p:cNvSpPr>
          <p:nvPr>
            <p:ph type="body" sz="quarter" idx="11"/>
          </p:nvPr>
        </p:nvSpPr>
        <p:spPr>
          <a:xfrm>
            <a:off x="75282" y="1421393"/>
            <a:ext cx="3644087" cy="4825497"/>
          </a:xfrm>
        </p:spPr>
        <p:txBody>
          <a:bodyPr>
            <a:normAutofit lnSpcReduction="10000"/>
          </a:bodyPr>
          <a:lstStyle/>
          <a:p>
            <a:endParaRPr lang="en-US" dirty="0" smtClean="0"/>
          </a:p>
          <a:p>
            <a:pPr marL="342900" indent="-342900">
              <a:spcBef>
                <a:spcPts val="200"/>
              </a:spcBef>
              <a:buClr>
                <a:schemeClr val="accent1"/>
              </a:buClr>
              <a:buFont typeface="Webdings" panose="05030102010509060703" pitchFamily="18" charset="2"/>
              <a:buChar char="4"/>
            </a:pPr>
            <a:r>
              <a:rPr lang="en-US" dirty="0" smtClean="0"/>
              <a:t>Lewis and Clark National Forest (LCNF), Jefferson Division</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4,900 km</a:t>
            </a:r>
            <a:r>
              <a:rPr lang="en-US" baseline="30000" dirty="0" smtClean="0"/>
              <a:t>2</a:t>
            </a:r>
            <a:r>
              <a:rPr lang="en-US" dirty="0" smtClean="0"/>
              <a:t> area located in central Montana</a:t>
            </a:r>
            <a:endParaRPr lang="en-US" baseline="30000" dirty="0" smtClean="0"/>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Elevation: 1,200 - 2,800 m</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Mixed grassland and conifer </a:t>
            </a:r>
            <a:r>
              <a:rPr lang="en-US" dirty="0" smtClean="0"/>
              <a:t>forest</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190 nest sites collected from 1985 – 2013</a:t>
            </a:r>
            <a:endParaRPr lang="en-US" dirty="0"/>
          </a:p>
          <a:p>
            <a:pPr>
              <a:spcBef>
                <a:spcPts val="200"/>
              </a:spcBef>
              <a:buClr>
                <a:schemeClr val="accent1"/>
              </a:buClr>
            </a:pPr>
            <a:endParaRPr lang="en-US" dirty="0" smtClean="0"/>
          </a:p>
          <a:p>
            <a:pPr>
              <a:spcBef>
                <a:spcPts val="200"/>
              </a:spcBef>
              <a:buClr>
                <a:schemeClr val="accent1"/>
              </a:buClr>
            </a:pPr>
            <a:r>
              <a:rPr lang="en-US" dirty="0" smtClean="0"/>
              <a:t>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baseline="30000"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endParaRPr lang="en-US" baseline="30000"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endParaRPr lang="en-US" baseline="30000" dirty="0" smtClean="0"/>
          </a:p>
          <a:p>
            <a:pPr marL="342900" indent="-342900">
              <a:spcBef>
                <a:spcPts val="200"/>
              </a:spcBef>
              <a:buClr>
                <a:schemeClr val="accent1"/>
              </a:buClr>
              <a:buFont typeface="Webdings" panose="05030102010509060703" pitchFamily="18" charset="2"/>
              <a:buChar char="4"/>
            </a:pPr>
            <a:endParaRPr lang="en-US" baseline="30000" dirty="0"/>
          </a:p>
          <a:p>
            <a:pPr marL="342900" indent="-342900">
              <a:spcBef>
                <a:spcPts val="200"/>
              </a:spcBef>
              <a:buClr>
                <a:schemeClr val="accent1"/>
              </a:buClr>
              <a:buFont typeface="Webdings" panose="05030102010509060703" pitchFamily="18" charset="2"/>
              <a:buChar char="4"/>
            </a:pPr>
            <a:endParaRPr lang="en-US" dirty="0"/>
          </a:p>
          <a:p>
            <a:endParaRPr lang="en-US" dirty="0"/>
          </a:p>
        </p:txBody>
      </p:sp>
      <p:pic>
        <p:nvPicPr>
          <p:cNvPr id="27" name="Picture 26"/>
          <p:cNvPicPr>
            <a:picLocks noChangeAspect="1"/>
          </p:cNvPicPr>
          <p:nvPr/>
        </p:nvPicPr>
        <p:blipFill>
          <a:blip r:embed="rId4"/>
          <a:stretch>
            <a:fillRect/>
          </a:stretch>
        </p:blipFill>
        <p:spPr>
          <a:xfrm>
            <a:off x="7417309" y="4862682"/>
            <a:ext cx="1498161" cy="409791"/>
          </a:xfrm>
          <a:prstGeom prst="rect">
            <a:avLst/>
          </a:prstGeom>
          <a:ln>
            <a:noFill/>
          </a:ln>
        </p:spPr>
      </p:pic>
      <p:sp>
        <p:nvSpPr>
          <p:cNvPr id="28" name="Text Placeholder 1"/>
          <p:cNvSpPr>
            <a:spLocks noGrp="1"/>
          </p:cNvSpPr>
          <p:nvPr>
            <p:ph type="body" sz="quarter" idx="11"/>
          </p:nvPr>
        </p:nvSpPr>
        <p:spPr>
          <a:xfrm>
            <a:off x="3788943" y="5576943"/>
            <a:ext cx="4974812" cy="321712"/>
          </a:xfrm>
        </p:spPr>
        <p:txBody>
          <a:bodyPr>
            <a:normAutofit/>
          </a:bodyPr>
          <a:lstStyle/>
          <a:p>
            <a:pPr>
              <a:spcBef>
                <a:spcPts val="200"/>
              </a:spcBef>
              <a:buClr>
                <a:schemeClr val="accent1"/>
              </a:buClr>
            </a:pPr>
            <a:r>
              <a:rPr lang="en-US" sz="1200" dirty="0" smtClean="0"/>
              <a:t>LCNF Jefferson Division with nesting sites included</a:t>
            </a:r>
          </a:p>
        </p:txBody>
      </p:sp>
    </p:spTree>
    <p:extLst>
      <p:ext uri="{BB962C8B-B14F-4D97-AF65-F5344CB8AC3E}">
        <p14:creationId xmlns:p14="http://schemas.microsoft.com/office/powerpoint/2010/main" val="306646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634" y="1240326"/>
            <a:ext cx="4535786" cy="5042780"/>
          </a:xfrm>
        </p:spPr>
        <p:txBody>
          <a:bodyPr>
            <a:noAutofit/>
          </a:bodyPr>
          <a:lstStyle/>
          <a:p>
            <a:endParaRPr lang="en-US" dirty="0" smtClean="0"/>
          </a:p>
          <a:p>
            <a:pPr marL="342900" indent="-342900">
              <a:spcBef>
                <a:spcPts val="200"/>
              </a:spcBef>
              <a:buClr>
                <a:schemeClr val="accent1"/>
              </a:buClr>
              <a:buFont typeface="Webdings" panose="05030102010509060703" pitchFamily="18" charset="2"/>
              <a:buChar char="4"/>
            </a:pPr>
            <a:r>
              <a:rPr lang="en-US" dirty="0" smtClean="0"/>
              <a:t>Northern </a:t>
            </a:r>
            <a:r>
              <a:rPr lang="en-US" dirty="0"/>
              <a:t>goshawk is designated as a Management Indicator Species in the LCNF and is protected under the Migratory </a:t>
            </a:r>
            <a:r>
              <a:rPr lang="en-US" dirty="0" smtClean="0"/>
              <a:t>Bird </a:t>
            </a:r>
            <a:r>
              <a:rPr lang="en-US" dirty="0"/>
              <a:t>Treaty </a:t>
            </a:r>
            <a:r>
              <a:rPr lang="en-US" dirty="0" smtClean="0"/>
              <a:t>Act</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smtClean="0"/>
              <a:t>Fire, insect blight, and disease, are prevalent in the region, causing widespread changes in the landscape</a:t>
            </a: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Projected climate change will </a:t>
            </a:r>
            <a:r>
              <a:rPr lang="en-US" dirty="0"/>
              <a:t>affect egg and nestling </a:t>
            </a:r>
            <a:r>
              <a:rPr lang="en-US" dirty="0" smtClean="0"/>
              <a:t>survival and the availability of suitable habitat</a:t>
            </a:r>
            <a:endParaRPr lang="en-US" dirty="0"/>
          </a:p>
          <a:p>
            <a:pPr>
              <a:spcBef>
                <a:spcPts val="200"/>
              </a:spcBef>
              <a:buClr>
                <a:schemeClr val="accent1"/>
              </a:buClr>
            </a:pPr>
            <a:endParaRPr lang="en-US" dirty="0" smtClean="0"/>
          </a:p>
        </p:txBody>
      </p:sp>
      <p:sp>
        <p:nvSpPr>
          <p:cNvPr id="3" name="Text Placeholder 2"/>
          <p:cNvSpPr>
            <a:spLocks noGrp="1"/>
          </p:cNvSpPr>
          <p:nvPr>
            <p:ph type="body" sz="quarter" idx="10"/>
          </p:nvPr>
        </p:nvSpPr>
        <p:spPr>
          <a:xfrm>
            <a:off x="364921" y="416440"/>
            <a:ext cx="5943902" cy="610678"/>
          </a:xfrm>
        </p:spPr>
        <p:txBody>
          <a:bodyPr>
            <a:normAutofit lnSpcReduction="10000"/>
          </a:bodyPr>
          <a:lstStyle/>
          <a:p>
            <a:r>
              <a:rPr lang="en-US" dirty="0" smtClean="0"/>
              <a:t>Community Concerns</a:t>
            </a:r>
            <a:endParaRPr lang="en-US" dirty="0"/>
          </a:p>
        </p:txBody>
      </p:sp>
      <p:sp>
        <p:nvSpPr>
          <p:cNvPr id="18" name="Text Placeholder 1"/>
          <p:cNvSpPr>
            <a:spLocks noGrp="1"/>
          </p:cNvSpPr>
          <p:nvPr>
            <p:ph type="body" sz="quarter" idx="11"/>
          </p:nvPr>
        </p:nvSpPr>
        <p:spPr>
          <a:xfrm>
            <a:off x="4535786" y="4943185"/>
            <a:ext cx="2512337" cy="268406"/>
          </a:xfrm>
        </p:spPr>
        <p:txBody>
          <a:bodyPr>
            <a:normAutofit/>
          </a:bodyPr>
          <a:lstStyle/>
          <a:p>
            <a:pPr>
              <a:spcBef>
                <a:spcPts val="200"/>
              </a:spcBef>
              <a:buClr>
                <a:schemeClr val="accent1"/>
              </a:buClr>
            </a:pPr>
            <a:r>
              <a:rPr lang="en-US" sz="1200" dirty="0"/>
              <a:t>Photo credit: Don Becker, USGS</a:t>
            </a:r>
            <a:endParaRPr lang="en-US" sz="12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159" y="1960200"/>
            <a:ext cx="4459235" cy="2982985"/>
          </a:xfrm>
          <a:prstGeom prst="rect">
            <a:avLst/>
          </a:prstGeom>
        </p:spPr>
      </p:pic>
    </p:spTree>
    <p:extLst>
      <p:ext uri="{BB962C8B-B14F-4D97-AF65-F5344CB8AC3E}">
        <p14:creationId xmlns:p14="http://schemas.microsoft.com/office/powerpoint/2010/main" val="7235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6159" y="422903"/>
            <a:ext cx="3566160" cy="610678"/>
          </a:xfrm>
        </p:spPr>
        <p:txBody>
          <a:bodyPr>
            <a:normAutofit lnSpcReduction="10000"/>
          </a:bodyPr>
          <a:lstStyle/>
          <a:p>
            <a:r>
              <a:rPr lang="en-US" dirty="0" smtClean="0"/>
              <a:t>Objectives</a:t>
            </a:r>
            <a:endParaRPr lang="en-US" dirty="0"/>
          </a:p>
        </p:txBody>
      </p:sp>
      <p:sp>
        <p:nvSpPr>
          <p:cNvPr id="16" name="TextBox 15"/>
          <p:cNvSpPr txBox="1"/>
          <p:nvPr/>
        </p:nvSpPr>
        <p:spPr>
          <a:xfrm>
            <a:off x="302785" y="1664466"/>
            <a:ext cx="8676241" cy="5016758"/>
          </a:xfrm>
          <a:prstGeom prst="rect">
            <a:avLst/>
          </a:prstGeom>
          <a:noFill/>
        </p:spPr>
        <p:txBody>
          <a:bodyPr wrap="square" rtlCol="0">
            <a:spAutoFit/>
          </a:bodyPr>
          <a:lstStyle/>
          <a:p>
            <a:r>
              <a:rPr lang="en-US" sz="2000" b="1" dirty="0" smtClean="0"/>
              <a:t>Assess</a:t>
            </a:r>
            <a:r>
              <a:rPr lang="en-US" sz="2000" dirty="0" smtClean="0"/>
              <a:t> the role </a:t>
            </a:r>
            <a:r>
              <a:rPr lang="en-US" sz="2000" dirty="0"/>
              <a:t>of NASA Earth Observing </a:t>
            </a:r>
            <a:r>
              <a:rPr lang="en-US" sz="2000" dirty="0" smtClean="0"/>
              <a:t>Systems (EOS), along with ancillary data, in creating environmental variables as inputs for habitat </a:t>
            </a:r>
            <a:r>
              <a:rPr lang="en-US" sz="2000" dirty="0"/>
              <a:t>s</a:t>
            </a:r>
            <a:r>
              <a:rPr lang="en-US" sz="2000" dirty="0" smtClean="0"/>
              <a:t>uitability </a:t>
            </a:r>
            <a:r>
              <a:rPr lang="en-US" sz="2000" dirty="0"/>
              <a:t>m</a:t>
            </a:r>
            <a:r>
              <a:rPr lang="en-US" sz="2000" dirty="0" smtClean="0"/>
              <a:t>odels </a:t>
            </a:r>
          </a:p>
          <a:p>
            <a:endParaRPr lang="en-US" sz="2000" dirty="0" smtClean="0"/>
          </a:p>
          <a:p>
            <a:endParaRPr lang="en-US" sz="2000" dirty="0"/>
          </a:p>
          <a:p>
            <a:r>
              <a:rPr lang="en-US" sz="2000" b="1" dirty="0" smtClean="0"/>
              <a:t>Analyze </a:t>
            </a:r>
            <a:r>
              <a:rPr lang="en-US" sz="2000" dirty="0" smtClean="0"/>
              <a:t>three different habitat suitability models to form a consensus map for northern goshawk nesting habitat in the Lewis and Clark National Forest</a:t>
            </a:r>
          </a:p>
          <a:p>
            <a:endParaRPr lang="en-US" sz="2000" dirty="0" smtClean="0"/>
          </a:p>
          <a:p>
            <a:endParaRPr lang="en-US" sz="2000" dirty="0"/>
          </a:p>
          <a:p>
            <a:r>
              <a:rPr lang="en-US" sz="2000" b="1" dirty="0"/>
              <a:t>Forecast</a:t>
            </a:r>
            <a:r>
              <a:rPr lang="en-US" sz="2000" dirty="0"/>
              <a:t> the impacts </a:t>
            </a:r>
            <a:r>
              <a:rPr lang="en-US" sz="2000" dirty="0" smtClean="0"/>
              <a:t>of climate change on </a:t>
            </a:r>
            <a:r>
              <a:rPr lang="en-US" sz="2000" dirty="0"/>
              <a:t>nesting habitat </a:t>
            </a:r>
            <a:r>
              <a:rPr lang="en-US" sz="2000" dirty="0" smtClean="0"/>
              <a:t>until </a:t>
            </a:r>
            <a:r>
              <a:rPr lang="en-US" sz="2000" dirty="0"/>
              <a:t>the year 2050</a:t>
            </a:r>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230159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06931" y="1158837"/>
            <a:ext cx="2793501" cy="1167897"/>
          </a:xfrm>
        </p:spPr>
        <p:txBody>
          <a:bodyPr>
            <a:noAutofit/>
          </a:bodyPr>
          <a:lstStyle/>
          <a:p>
            <a:r>
              <a:rPr lang="en-US" sz="9600" dirty="0" smtClean="0"/>
              <a:t>HSM</a:t>
            </a:r>
            <a:endParaRPr lang="en-US" sz="9600" dirty="0"/>
          </a:p>
        </p:txBody>
      </p:sp>
      <p:sp>
        <p:nvSpPr>
          <p:cNvPr id="7" name="TextBox 6"/>
          <p:cNvSpPr txBox="1"/>
          <p:nvPr/>
        </p:nvSpPr>
        <p:spPr>
          <a:xfrm>
            <a:off x="479827" y="2605726"/>
            <a:ext cx="8247707" cy="2862322"/>
          </a:xfrm>
          <a:prstGeom prst="rect">
            <a:avLst/>
          </a:prstGeom>
          <a:noFill/>
        </p:spPr>
        <p:txBody>
          <a:bodyPr wrap="square" rtlCol="0">
            <a:spAutoFit/>
          </a:bodyPr>
          <a:lstStyle/>
          <a:p>
            <a:pPr algn="ctr"/>
            <a:r>
              <a:rPr lang="en-US" sz="6000" b="1" dirty="0" smtClean="0"/>
              <a:t>H</a:t>
            </a:r>
            <a:r>
              <a:rPr lang="en-US" sz="6000" dirty="0" smtClean="0"/>
              <a:t>abitat</a:t>
            </a:r>
          </a:p>
          <a:p>
            <a:pPr algn="ctr"/>
            <a:r>
              <a:rPr lang="en-US" sz="6000" b="1" dirty="0" smtClean="0"/>
              <a:t>S</a:t>
            </a:r>
            <a:r>
              <a:rPr lang="en-US" sz="6000" dirty="0" smtClean="0"/>
              <a:t>uitability</a:t>
            </a:r>
          </a:p>
          <a:p>
            <a:pPr algn="ctr"/>
            <a:r>
              <a:rPr lang="en-US" sz="6000" b="1" dirty="0" smtClean="0"/>
              <a:t>M</a:t>
            </a:r>
            <a:r>
              <a:rPr lang="en-US" sz="6000" dirty="0" smtClean="0"/>
              <a:t>odeling</a:t>
            </a:r>
            <a:endParaRPr lang="en-US" sz="6000" dirty="0"/>
          </a:p>
        </p:txBody>
      </p:sp>
    </p:spTree>
    <p:extLst>
      <p:ext uri="{BB962C8B-B14F-4D97-AF65-F5344CB8AC3E}">
        <p14:creationId xmlns:p14="http://schemas.microsoft.com/office/powerpoint/2010/main" val="259196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noChangeAspect="1"/>
          </p:cNvSpPr>
          <p:nvPr>
            <p:ph type="body" sz="quarter" idx="11"/>
          </p:nvPr>
        </p:nvSpPr>
        <p:spPr>
          <a:xfrm>
            <a:off x="338208" y="1206893"/>
            <a:ext cx="4103164" cy="1494629"/>
          </a:xfrm>
        </p:spPr>
        <p:txBody>
          <a:bodyPr>
            <a:normAutofit/>
          </a:bodyPr>
          <a:lstStyle/>
          <a:p>
            <a:r>
              <a:rPr lang="en-US" sz="3000" dirty="0" smtClean="0">
                <a:solidFill>
                  <a:schemeClr val="accent1"/>
                </a:solidFill>
              </a:rPr>
              <a:t>Landsat 8 – OLI</a:t>
            </a:r>
          </a:p>
          <a:p>
            <a:r>
              <a:rPr lang="en-US" sz="3000" dirty="0" smtClean="0"/>
              <a:t>Land cover classification</a:t>
            </a:r>
          </a:p>
          <a:p>
            <a:endParaRPr lang="en-US" sz="3000" dirty="0" smtClean="0"/>
          </a:p>
          <a:p>
            <a:endParaRPr lang="en-US" sz="3000" dirty="0" smtClean="0"/>
          </a:p>
        </p:txBody>
      </p:sp>
      <p:sp>
        <p:nvSpPr>
          <p:cNvPr id="3" name="Text Placeholder 2"/>
          <p:cNvSpPr>
            <a:spLocks noGrp="1"/>
          </p:cNvSpPr>
          <p:nvPr>
            <p:ph type="body" sz="quarter" idx="10"/>
          </p:nvPr>
        </p:nvSpPr>
        <p:spPr>
          <a:xfrm>
            <a:off x="338207" y="416459"/>
            <a:ext cx="4866540" cy="610678"/>
          </a:xfrm>
        </p:spPr>
        <p:txBody>
          <a:bodyPr>
            <a:normAutofit lnSpcReduction="10000"/>
          </a:bodyPr>
          <a:lstStyle/>
          <a:p>
            <a:r>
              <a:rPr lang="en-US" dirty="0" smtClean="0"/>
              <a:t>NASA Satellites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317" y="1027137"/>
            <a:ext cx="4329566" cy="2435381"/>
          </a:xfrm>
          <a:prstGeom prst="rect">
            <a:avLst/>
          </a:prstGeom>
        </p:spPr>
      </p:pic>
      <p:sp>
        <p:nvSpPr>
          <p:cNvPr id="6" name="Text Placeholder 1"/>
          <p:cNvSpPr>
            <a:spLocks noGrp="1"/>
          </p:cNvSpPr>
          <p:nvPr>
            <p:ph type="body" sz="quarter" idx="11"/>
          </p:nvPr>
        </p:nvSpPr>
        <p:spPr>
          <a:xfrm>
            <a:off x="4625317" y="3480625"/>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 GSFC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94" y="2862334"/>
            <a:ext cx="4379438" cy="3511532"/>
          </a:xfrm>
          <a:prstGeom prst="rect">
            <a:avLst/>
          </a:prstGeom>
        </p:spPr>
      </p:pic>
      <p:grpSp>
        <p:nvGrpSpPr>
          <p:cNvPr id="11" name="Group 10"/>
          <p:cNvGrpSpPr/>
          <p:nvPr/>
        </p:nvGrpSpPr>
        <p:grpSpPr>
          <a:xfrm>
            <a:off x="2781526" y="5423416"/>
            <a:ext cx="1973654" cy="590488"/>
            <a:chOff x="4738357" y="4820843"/>
            <a:chExt cx="2069849" cy="84617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357" y="4820843"/>
              <a:ext cx="548867" cy="846170"/>
            </a:xfrm>
            <a:prstGeom prst="rect">
              <a:avLst/>
            </a:prstGeom>
          </p:spPr>
        </p:pic>
        <p:sp>
          <p:nvSpPr>
            <p:cNvPr id="10" name="TextBox 9"/>
            <p:cNvSpPr txBox="1"/>
            <p:nvPr/>
          </p:nvSpPr>
          <p:spPr>
            <a:xfrm>
              <a:off x="5359651" y="4820843"/>
              <a:ext cx="1448555" cy="369332"/>
            </a:xfrm>
            <a:prstGeom prst="rect">
              <a:avLst/>
            </a:prstGeom>
            <a:noFill/>
          </p:spPr>
          <p:txBody>
            <a:bodyPr wrap="square" rtlCol="0">
              <a:spAutoFit/>
            </a:bodyPr>
            <a:lstStyle/>
            <a:p>
              <a:r>
                <a:rPr lang="en-US" dirty="0" smtClean="0"/>
                <a:t>Forest</a:t>
              </a:r>
              <a:endParaRPr lang="en-US" dirty="0"/>
            </a:p>
          </p:txBody>
        </p:sp>
        <p:sp>
          <p:nvSpPr>
            <p:cNvPr id="12" name="TextBox 11"/>
            <p:cNvSpPr txBox="1"/>
            <p:nvPr/>
          </p:nvSpPr>
          <p:spPr>
            <a:xfrm>
              <a:off x="5359650" y="5243928"/>
              <a:ext cx="1448555" cy="369332"/>
            </a:xfrm>
            <a:prstGeom prst="rect">
              <a:avLst/>
            </a:prstGeom>
            <a:noFill/>
          </p:spPr>
          <p:txBody>
            <a:bodyPr wrap="square" rtlCol="0">
              <a:spAutoFit/>
            </a:bodyPr>
            <a:lstStyle/>
            <a:p>
              <a:r>
                <a:rPr lang="en-US" dirty="0" smtClean="0"/>
                <a:t>Non-forest</a:t>
              </a:r>
              <a:endParaRPr lang="en-US" dirty="0"/>
            </a:p>
          </p:txBody>
        </p:sp>
      </p:grpSp>
      <p:sp>
        <p:nvSpPr>
          <p:cNvPr id="13" name="TextBox 12"/>
          <p:cNvSpPr txBox="1"/>
          <p:nvPr/>
        </p:nvSpPr>
        <p:spPr>
          <a:xfrm>
            <a:off x="5214796" y="4618100"/>
            <a:ext cx="3244255" cy="1015663"/>
          </a:xfrm>
          <a:prstGeom prst="rect">
            <a:avLst/>
          </a:prstGeom>
          <a:noFill/>
        </p:spPr>
        <p:txBody>
          <a:bodyPr wrap="square" rtlCol="0">
            <a:spAutoFit/>
          </a:bodyPr>
          <a:lstStyle/>
          <a:p>
            <a:r>
              <a:rPr lang="en-US" sz="2000" dirty="0" smtClean="0"/>
              <a:t>Overall Accuracy = 88%</a:t>
            </a:r>
          </a:p>
          <a:p>
            <a:endParaRPr lang="en-US" sz="2000" dirty="0" smtClean="0"/>
          </a:p>
          <a:p>
            <a:r>
              <a:rPr lang="en-US" sz="2000" dirty="0" smtClean="0"/>
              <a:t>Overall Kappa = 0.71</a:t>
            </a:r>
            <a:endParaRPr lang="en-US" sz="2000" dirty="0"/>
          </a:p>
        </p:txBody>
      </p:sp>
    </p:spTree>
    <p:extLst>
      <p:ext uri="{BB962C8B-B14F-4D97-AF65-F5344CB8AC3E}">
        <p14:creationId xmlns:p14="http://schemas.microsoft.com/office/powerpoint/2010/main" val="3366022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88" y="4043947"/>
            <a:ext cx="2854535" cy="2468880"/>
          </a:xfrm>
          <a:prstGeom prst="rect">
            <a:avLst/>
          </a:prstGeom>
        </p:spPr>
      </p:pic>
      <p:sp>
        <p:nvSpPr>
          <p:cNvPr id="3" name="Text Placeholder 2"/>
          <p:cNvSpPr>
            <a:spLocks noGrp="1"/>
          </p:cNvSpPr>
          <p:nvPr>
            <p:ph type="body" sz="quarter" idx="10"/>
          </p:nvPr>
        </p:nvSpPr>
        <p:spPr>
          <a:xfrm>
            <a:off x="342841" y="415264"/>
            <a:ext cx="4866540" cy="610678"/>
          </a:xfrm>
        </p:spPr>
        <p:txBody>
          <a:bodyPr>
            <a:normAutofit lnSpcReduction="10000"/>
          </a:bodyPr>
          <a:lstStyle/>
          <a:p>
            <a:r>
              <a:rPr lang="en-US" dirty="0" smtClean="0"/>
              <a:t>NASA Satellites</a:t>
            </a:r>
            <a:endParaRPr lang="en-US" dirty="0"/>
          </a:p>
        </p:txBody>
      </p:sp>
      <p:sp>
        <p:nvSpPr>
          <p:cNvPr id="6" name="Text Placeholder 1"/>
          <p:cNvSpPr>
            <a:spLocks noGrp="1"/>
          </p:cNvSpPr>
          <p:nvPr>
            <p:ph type="body" sz="quarter" idx="11"/>
          </p:nvPr>
        </p:nvSpPr>
        <p:spPr>
          <a:xfrm>
            <a:off x="5345420" y="3330713"/>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a:t>
            </a:r>
          </a:p>
        </p:txBody>
      </p:sp>
      <p:sp>
        <p:nvSpPr>
          <p:cNvPr id="5" name="Text Placeholder 4"/>
          <p:cNvSpPr>
            <a:spLocks noGrp="1"/>
          </p:cNvSpPr>
          <p:nvPr>
            <p:ph type="body" sz="quarter" idx="11"/>
          </p:nvPr>
        </p:nvSpPr>
        <p:spPr>
          <a:xfrm>
            <a:off x="342841" y="1205880"/>
            <a:ext cx="5024674" cy="1756088"/>
          </a:xfrm>
        </p:spPr>
        <p:txBody>
          <a:bodyPr>
            <a:normAutofit/>
          </a:bodyPr>
          <a:lstStyle/>
          <a:p>
            <a:r>
              <a:rPr lang="en-US" sz="3000" dirty="0" smtClean="0">
                <a:solidFill>
                  <a:schemeClr val="accent1"/>
                </a:solidFill>
              </a:rPr>
              <a:t>Shuttle Radar Topography Mission (SRTM)</a:t>
            </a:r>
          </a:p>
          <a:p>
            <a:r>
              <a:rPr lang="en-US" sz="3000" dirty="0" smtClean="0"/>
              <a:t>Topographic features</a:t>
            </a:r>
            <a:endParaRPr lang="en-US" sz="3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420" y="860645"/>
            <a:ext cx="3631256" cy="244655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4494" y="4043947"/>
            <a:ext cx="3249912" cy="2468880"/>
          </a:xfrm>
          <a:prstGeom prst="rect">
            <a:avLst/>
          </a:prstGeom>
        </p:spPr>
      </p:pic>
      <p:sp>
        <p:nvSpPr>
          <p:cNvPr id="12" name="TextBox 11"/>
          <p:cNvSpPr txBox="1"/>
          <p:nvPr/>
        </p:nvSpPr>
        <p:spPr>
          <a:xfrm>
            <a:off x="1624955" y="4181030"/>
            <a:ext cx="769544" cy="400110"/>
          </a:xfrm>
          <a:prstGeom prst="rect">
            <a:avLst/>
          </a:prstGeom>
          <a:noFill/>
        </p:spPr>
        <p:txBody>
          <a:bodyPr wrap="square" rtlCol="0">
            <a:spAutoFit/>
          </a:bodyPr>
          <a:lstStyle/>
          <a:p>
            <a:r>
              <a:rPr lang="en-US" sz="2000" dirty="0" smtClean="0"/>
              <a:t>DEM</a:t>
            </a:r>
            <a:endParaRPr lang="en-US" sz="2000"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863" y="4091579"/>
            <a:ext cx="2917451" cy="2468880"/>
          </a:xfrm>
          <a:prstGeom prst="rect">
            <a:avLst/>
          </a:prstGeom>
        </p:spPr>
      </p:pic>
      <p:sp>
        <p:nvSpPr>
          <p:cNvPr id="13" name="TextBox 12"/>
          <p:cNvSpPr txBox="1"/>
          <p:nvPr/>
        </p:nvSpPr>
        <p:spPr>
          <a:xfrm>
            <a:off x="4571999" y="4181030"/>
            <a:ext cx="945946" cy="400110"/>
          </a:xfrm>
          <a:prstGeom prst="rect">
            <a:avLst/>
          </a:prstGeom>
          <a:noFill/>
        </p:spPr>
        <p:txBody>
          <a:bodyPr wrap="square" rtlCol="0">
            <a:spAutoFit/>
          </a:bodyPr>
          <a:lstStyle/>
          <a:p>
            <a:r>
              <a:rPr lang="en-US" sz="2000" dirty="0" smtClean="0"/>
              <a:t>Slope</a:t>
            </a:r>
            <a:endParaRPr lang="en-US" sz="2000" dirty="0"/>
          </a:p>
        </p:txBody>
      </p:sp>
      <p:sp>
        <p:nvSpPr>
          <p:cNvPr id="14" name="TextBox 13"/>
          <p:cNvSpPr txBox="1"/>
          <p:nvPr/>
        </p:nvSpPr>
        <p:spPr>
          <a:xfrm>
            <a:off x="7489450" y="4181030"/>
            <a:ext cx="1172423" cy="400110"/>
          </a:xfrm>
          <a:prstGeom prst="rect">
            <a:avLst/>
          </a:prstGeom>
          <a:noFill/>
        </p:spPr>
        <p:txBody>
          <a:bodyPr wrap="square" rtlCol="0">
            <a:spAutoFit/>
          </a:bodyPr>
          <a:lstStyle/>
          <a:p>
            <a:r>
              <a:rPr lang="en-US" sz="2000" dirty="0" smtClean="0"/>
              <a:t>Aspect</a:t>
            </a:r>
            <a:endParaRPr lang="en-US" sz="2000" dirty="0"/>
          </a:p>
        </p:txBody>
      </p:sp>
    </p:spTree>
    <p:extLst>
      <p:ext uri="{BB962C8B-B14F-4D97-AF65-F5344CB8AC3E}">
        <p14:creationId xmlns:p14="http://schemas.microsoft.com/office/powerpoint/2010/main" val="295675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039" y="884194"/>
            <a:ext cx="3765950" cy="3200400"/>
          </a:xfrm>
          <a:prstGeom prst="rect">
            <a:avLst/>
          </a:prstGeom>
        </p:spPr>
      </p:pic>
      <p:sp>
        <p:nvSpPr>
          <p:cNvPr id="3" name="Text Placeholder 2"/>
          <p:cNvSpPr>
            <a:spLocks noGrp="1"/>
          </p:cNvSpPr>
          <p:nvPr>
            <p:ph type="body" sz="quarter" idx="10"/>
          </p:nvPr>
        </p:nvSpPr>
        <p:spPr>
          <a:xfrm>
            <a:off x="348256" y="416459"/>
            <a:ext cx="4866540" cy="610678"/>
          </a:xfrm>
        </p:spPr>
        <p:txBody>
          <a:bodyPr>
            <a:normAutofit lnSpcReduction="10000"/>
          </a:bodyPr>
          <a:lstStyle/>
          <a:p>
            <a:r>
              <a:rPr lang="en-US" dirty="0" smtClean="0"/>
              <a:t>NASA Satellites</a:t>
            </a:r>
            <a:endParaRPr lang="en-US" dirty="0"/>
          </a:p>
        </p:txBody>
      </p:sp>
      <p:sp>
        <p:nvSpPr>
          <p:cNvPr id="5" name="Text Placeholder 4"/>
          <p:cNvSpPr>
            <a:spLocks noGrp="1"/>
          </p:cNvSpPr>
          <p:nvPr>
            <p:ph type="body" sz="quarter" idx="11"/>
          </p:nvPr>
        </p:nvSpPr>
        <p:spPr>
          <a:xfrm>
            <a:off x="348256" y="1214947"/>
            <a:ext cx="5821809" cy="2912064"/>
          </a:xfrm>
        </p:spPr>
        <p:txBody>
          <a:bodyPr>
            <a:noAutofit/>
          </a:bodyPr>
          <a:lstStyle/>
          <a:p>
            <a:r>
              <a:rPr lang="en-US" sz="3000" dirty="0" smtClean="0">
                <a:solidFill>
                  <a:schemeClr val="accent1"/>
                </a:solidFill>
              </a:rPr>
              <a:t>Tropical </a:t>
            </a:r>
            <a:r>
              <a:rPr lang="en-US" sz="3000" dirty="0">
                <a:solidFill>
                  <a:schemeClr val="accent1"/>
                </a:solidFill>
              </a:rPr>
              <a:t>Rainfall Measurement Mission (TRMM</a:t>
            </a:r>
            <a:r>
              <a:rPr lang="en-US" sz="3000" dirty="0" smtClean="0">
                <a:solidFill>
                  <a:schemeClr val="accent1"/>
                </a:solidFill>
              </a:rPr>
              <a:t>)</a:t>
            </a:r>
          </a:p>
          <a:p>
            <a:pPr>
              <a:spcBef>
                <a:spcPts val="0"/>
              </a:spcBef>
            </a:pPr>
            <a:endParaRPr lang="en-US" sz="1800" dirty="0">
              <a:solidFill>
                <a:schemeClr val="accent1"/>
              </a:solidFill>
            </a:endParaRPr>
          </a:p>
          <a:p>
            <a:r>
              <a:rPr lang="en-US" sz="3000" dirty="0">
                <a:solidFill>
                  <a:schemeClr val="accent1"/>
                </a:solidFill>
              </a:rPr>
              <a:t>Global Precipitation Measurement (</a:t>
            </a:r>
            <a:r>
              <a:rPr lang="en-US" sz="3000" dirty="0" smtClean="0">
                <a:solidFill>
                  <a:schemeClr val="accent1"/>
                </a:solidFill>
              </a:rPr>
              <a:t>GPM)</a:t>
            </a:r>
            <a:endParaRPr lang="en-US" sz="3000" dirty="0" smtClean="0"/>
          </a:p>
          <a:p>
            <a:endParaRPr lang="en-US" sz="1800" dirty="0" smtClean="0"/>
          </a:p>
          <a:p>
            <a:r>
              <a:rPr lang="en-US" sz="3000" dirty="0" smtClean="0"/>
              <a:t>Precipitation 2010 </a:t>
            </a:r>
            <a:r>
              <a:rPr lang="en-US" sz="3000" dirty="0"/>
              <a:t>- </a:t>
            </a:r>
            <a:r>
              <a:rPr lang="en-US" sz="3000" dirty="0" smtClean="0"/>
              <a:t>2015</a:t>
            </a:r>
            <a:endParaRPr lang="en-US" sz="30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4147"/>
          <a:stretch/>
        </p:blipFill>
        <p:spPr>
          <a:xfrm>
            <a:off x="5254039" y="4399497"/>
            <a:ext cx="2889504" cy="20798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804" y="4399497"/>
            <a:ext cx="2981098" cy="2075590"/>
          </a:xfrm>
          <a:prstGeom prst="rect">
            <a:avLst/>
          </a:prstGeom>
        </p:spPr>
      </p:pic>
      <p:sp>
        <p:nvSpPr>
          <p:cNvPr id="11" name="Text Placeholder 1"/>
          <p:cNvSpPr>
            <a:spLocks noGrp="1"/>
          </p:cNvSpPr>
          <p:nvPr>
            <p:ph type="body" sz="quarter" idx="11"/>
          </p:nvPr>
        </p:nvSpPr>
        <p:spPr>
          <a:xfrm>
            <a:off x="858804" y="6493034"/>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a:t>
            </a:r>
          </a:p>
        </p:txBody>
      </p:sp>
      <p:sp>
        <p:nvSpPr>
          <p:cNvPr id="12" name="Text Placeholder 1"/>
          <p:cNvSpPr>
            <a:spLocks noGrp="1"/>
          </p:cNvSpPr>
          <p:nvPr>
            <p:ph type="body" sz="quarter" idx="11"/>
          </p:nvPr>
        </p:nvSpPr>
        <p:spPr>
          <a:xfrm>
            <a:off x="5214796" y="6499134"/>
            <a:ext cx="2512337" cy="268406"/>
          </a:xfrm>
        </p:spPr>
        <p:txBody>
          <a:bodyPr>
            <a:normAutofit/>
          </a:bodyPr>
          <a:lstStyle/>
          <a:p>
            <a:pPr>
              <a:spcBef>
                <a:spcPts val="200"/>
              </a:spcBef>
              <a:buClr>
                <a:schemeClr val="accent1"/>
              </a:buClr>
            </a:pPr>
            <a:r>
              <a:rPr lang="en-US" sz="1200" dirty="0" smtClean="0"/>
              <a:t>Image credit</a:t>
            </a:r>
            <a:r>
              <a:rPr lang="en-US" sz="1200" dirty="0"/>
              <a:t>: </a:t>
            </a:r>
            <a:r>
              <a:rPr lang="en-US" sz="1200" dirty="0" smtClean="0"/>
              <a:t>NASA</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3124" y="3610906"/>
            <a:ext cx="1640838" cy="692893"/>
          </a:xfrm>
          <a:prstGeom prst="rect">
            <a:avLst/>
          </a:prstGeom>
        </p:spPr>
      </p:pic>
      <p:sp>
        <p:nvSpPr>
          <p:cNvPr id="6" name="TextBox 5"/>
          <p:cNvSpPr txBox="1"/>
          <p:nvPr/>
        </p:nvSpPr>
        <p:spPr>
          <a:xfrm>
            <a:off x="7323124" y="2916726"/>
            <a:ext cx="1640838" cy="646331"/>
          </a:xfrm>
          <a:prstGeom prst="rect">
            <a:avLst/>
          </a:prstGeom>
          <a:noFill/>
        </p:spPr>
        <p:txBody>
          <a:bodyPr wrap="square" rtlCol="0">
            <a:spAutoFit/>
          </a:bodyPr>
          <a:lstStyle/>
          <a:p>
            <a:r>
              <a:rPr lang="en-US" dirty="0" smtClean="0">
                <a:solidFill>
                  <a:srgbClr val="333333"/>
                </a:solidFill>
              </a:rPr>
              <a:t>Precipitation mm/month</a:t>
            </a:r>
            <a:endParaRPr lang="en-US" dirty="0">
              <a:solidFill>
                <a:srgbClr val="333333"/>
              </a:solidFill>
            </a:endParaRPr>
          </a:p>
        </p:txBody>
      </p:sp>
    </p:spTree>
    <p:extLst>
      <p:ext uri="{BB962C8B-B14F-4D97-AF65-F5344CB8AC3E}">
        <p14:creationId xmlns:p14="http://schemas.microsoft.com/office/powerpoint/2010/main" val="253951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3062</TotalTime>
  <Words>1369</Words>
  <Application>Microsoft Office PowerPoint</Application>
  <PresentationFormat>On-screen Show (4:3)</PresentationFormat>
  <Paragraphs>205</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215</cp:revision>
  <dcterms:created xsi:type="dcterms:W3CDTF">2015-05-18T13:26:09Z</dcterms:created>
  <dcterms:modified xsi:type="dcterms:W3CDTF">2015-10-30T17:42:00Z</dcterms:modified>
</cp:coreProperties>
</file>